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7"/>
  </p:handoutMasterIdLst>
  <p:sldIdLst>
    <p:sldId id="256" r:id="rId2"/>
    <p:sldId id="410" r:id="rId3"/>
    <p:sldId id="431" r:id="rId4"/>
    <p:sldId id="432" r:id="rId5"/>
    <p:sldId id="433" r:id="rId6"/>
    <p:sldId id="418" r:id="rId7"/>
    <p:sldId id="446" r:id="rId8"/>
    <p:sldId id="447" r:id="rId9"/>
    <p:sldId id="472" r:id="rId10"/>
    <p:sldId id="475" r:id="rId11"/>
    <p:sldId id="420" r:id="rId12"/>
    <p:sldId id="258" r:id="rId13"/>
    <p:sldId id="366" r:id="rId14"/>
    <p:sldId id="421" r:id="rId15"/>
    <p:sldId id="371" r:id="rId16"/>
    <p:sldId id="372" r:id="rId17"/>
    <p:sldId id="463" r:id="rId18"/>
    <p:sldId id="419" r:id="rId19"/>
    <p:sldId id="294" r:id="rId20"/>
    <p:sldId id="384" r:id="rId21"/>
    <p:sldId id="471" r:id="rId22"/>
    <p:sldId id="385" r:id="rId23"/>
    <p:sldId id="387" r:id="rId24"/>
    <p:sldId id="458" r:id="rId25"/>
    <p:sldId id="459" r:id="rId26"/>
    <p:sldId id="460" r:id="rId27"/>
    <p:sldId id="476" r:id="rId28"/>
    <p:sldId id="477" r:id="rId29"/>
    <p:sldId id="478" r:id="rId30"/>
    <p:sldId id="479" r:id="rId31"/>
    <p:sldId id="480" r:id="rId32"/>
    <p:sldId id="411" r:id="rId33"/>
    <p:sldId id="435" r:id="rId34"/>
    <p:sldId id="455" r:id="rId35"/>
    <p:sldId id="467" r:id="rId36"/>
    <p:sldId id="427" r:id="rId37"/>
    <p:sldId id="452" r:id="rId38"/>
    <p:sldId id="481" r:id="rId39"/>
    <p:sldId id="484" r:id="rId40"/>
    <p:sldId id="369" r:id="rId41"/>
    <p:sldId id="413" r:id="rId42"/>
    <p:sldId id="482" r:id="rId43"/>
    <p:sldId id="483" r:id="rId44"/>
    <p:sldId id="485" r:id="rId45"/>
    <p:sldId id="48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22FE22"/>
    <a:srgbClr val="F517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7721" autoAdjust="0"/>
    <p:restoredTop sz="94624" autoAdjust="0"/>
  </p:normalViewPr>
  <p:slideViewPr>
    <p:cSldViewPr>
      <p:cViewPr varScale="1">
        <p:scale>
          <a:sx n="73" d="100"/>
          <a:sy n="73" d="100"/>
        </p:scale>
        <p:origin x="-12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68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7F5F-8397-4642-8CA8-62A78307AFD5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0CB1-231F-4F88-B3FC-8005E75AC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11207-3D22-40FA-89C2-408CEF8F0141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wmf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86.wmf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85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arXiv:1008.338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hyperlink" Target="http://arxiv.org/abs/arXiv:1105.3782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0.png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6.png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86.wmf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bg1"/>
                </a:solidFill>
              </a:rPr>
              <a:t>Geometry, Geometry, Geometry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762000"/>
            <a:ext cx="3971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Jamie Nagle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University of Colorado, Boulder, USA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505200"/>
            <a:ext cx="579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0"/>
            <a:ext cx="579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27083" r="20937" b="50000"/>
          <a:stretch>
            <a:fillRect/>
          </a:stretch>
        </p:blipFill>
        <p:spPr bwMode="auto">
          <a:xfrm>
            <a:off x="0" y="5367866"/>
            <a:ext cx="9144000" cy="149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62940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Spatial Moments Initial Smearing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7338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 initial smearing for the starting distribution suppresses the higher moments almost like a Gaussian drop off.  Spatial smearing could be in initial state (e.g. size of nucleon) or during evolution.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5074384"/>
            <a:ext cx="4071756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C00000"/>
                </a:solidFill>
              </a:rPr>
              <a:t>Au-Au 30-40% Central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         Point-like      Smear (1 fm radius)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&lt;</a:t>
            </a:r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e</a:t>
            </a:r>
            <a:r>
              <a:rPr lang="en-US" sz="2000" baseline="-25000" dirty="0" smtClean="0">
                <a:solidFill>
                  <a:srgbClr val="C00000"/>
                </a:solidFill>
              </a:rPr>
              <a:t>2</a:t>
            </a:r>
            <a:r>
              <a:rPr lang="en-US" sz="2000" dirty="0" smtClean="0">
                <a:solidFill>
                  <a:srgbClr val="C00000"/>
                </a:solidFill>
              </a:rPr>
              <a:t>&gt;    0.359            0.346       -4%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&lt;</a:t>
            </a:r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e</a:t>
            </a:r>
            <a:r>
              <a:rPr lang="en-US" sz="2000" baseline="-25000" dirty="0" smtClean="0">
                <a:solidFill>
                  <a:srgbClr val="C00000"/>
                </a:solidFill>
              </a:rPr>
              <a:t>3</a:t>
            </a:r>
            <a:r>
              <a:rPr lang="en-US" sz="2000" dirty="0" smtClean="0">
                <a:solidFill>
                  <a:srgbClr val="C00000"/>
                </a:solidFill>
              </a:rPr>
              <a:t>&gt;     0.197           0.185       -6%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&lt;</a:t>
            </a:r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e</a:t>
            </a:r>
            <a:r>
              <a:rPr lang="en-US" sz="2000" baseline="-25000" dirty="0" smtClean="0">
                <a:solidFill>
                  <a:srgbClr val="C00000"/>
                </a:solidFill>
              </a:rPr>
              <a:t>4</a:t>
            </a:r>
            <a:r>
              <a:rPr lang="en-US" sz="2000" dirty="0" smtClean="0">
                <a:solidFill>
                  <a:srgbClr val="C00000"/>
                </a:solidFill>
              </a:rPr>
              <a:t>&gt;     0.197           0.179       -9%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4496" y="3352800"/>
            <a:ext cx="212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Moscy</a:t>
            </a:r>
            <a:r>
              <a:rPr lang="en-US" dirty="0" smtClean="0"/>
              <a:t> and Sorensen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075" y="5334000"/>
            <a:ext cx="4379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 a 1 fm smearing this effect is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modest for the n=2,3,4 moments.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27463" y="1667691"/>
            <a:ext cx="3226526" cy="396240"/>
          </a:xfrm>
          <a:custGeom>
            <a:avLst/>
            <a:gdLst>
              <a:gd name="connsiteX0" fmla="*/ 0 w 3226526"/>
              <a:gd name="connsiteY0" fmla="*/ 4355 h 396240"/>
              <a:gd name="connsiteX1" fmla="*/ 849086 w 3226526"/>
              <a:gd name="connsiteY1" fmla="*/ 30480 h 396240"/>
              <a:gd name="connsiteX2" fmla="*/ 1972491 w 3226526"/>
              <a:gd name="connsiteY2" fmla="*/ 187235 h 396240"/>
              <a:gd name="connsiteX3" fmla="*/ 3226526 w 3226526"/>
              <a:gd name="connsiteY3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6526" h="396240">
                <a:moveTo>
                  <a:pt x="0" y="4355"/>
                </a:moveTo>
                <a:cubicBezTo>
                  <a:pt x="260169" y="2177"/>
                  <a:pt x="520338" y="0"/>
                  <a:pt x="849086" y="30480"/>
                </a:cubicBezTo>
                <a:cubicBezTo>
                  <a:pt x="1177834" y="60960"/>
                  <a:pt x="1576251" y="126275"/>
                  <a:pt x="1972491" y="187235"/>
                </a:cubicBezTo>
                <a:cubicBezTo>
                  <a:pt x="2368731" y="248195"/>
                  <a:pt x="2797628" y="322217"/>
                  <a:pt x="3226526" y="39624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01337" y="1672046"/>
            <a:ext cx="3200400" cy="1567543"/>
          </a:xfrm>
          <a:custGeom>
            <a:avLst/>
            <a:gdLst>
              <a:gd name="connsiteX0" fmla="*/ 0 w 3200400"/>
              <a:gd name="connsiteY0" fmla="*/ 0 h 1567543"/>
              <a:gd name="connsiteX1" fmla="*/ 339634 w 3200400"/>
              <a:gd name="connsiteY1" fmla="*/ 65314 h 1567543"/>
              <a:gd name="connsiteX2" fmla="*/ 770709 w 3200400"/>
              <a:gd name="connsiteY2" fmla="*/ 339634 h 1567543"/>
              <a:gd name="connsiteX3" fmla="*/ 1776549 w 3200400"/>
              <a:gd name="connsiteY3" fmla="*/ 1071154 h 1567543"/>
              <a:gd name="connsiteX4" fmla="*/ 2455817 w 3200400"/>
              <a:gd name="connsiteY4" fmla="*/ 1397725 h 1567543"/>
              <a:gd name="connsiteX5" fmla="*/ 2886892 w 3200400"/>
              <a:gd name="connsiteY5" fmla="*/ 1515291 h 1567543"/>
              <a:gd name="connsiteX6" fmla="*/ 3200400 w 3200400"/>
              <a:gd name="connsiteY6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1567543">
                <a:moveTo>
                  <a:pt x="0" y="0"/>
                </a:moveTo>
                <a:cubicBezTo>
                  <a:pt x="105591" y="4354"/>
                  <a:pt x="211183" y="8708"/>
                  <a:pt x="339634" y="65314"/>
                </a:cubicBezTo>
                <a:cubicBezTo>
                  <a:pt x="468086" y="121920"/>
                  <a:pt x="531223" y="171994"/>
                  <a:pt x="770709" y="339634"/>
                </a:cubicBezTo>
                <a:cubicBezTo>
                  <a:pt x="1010195" y="507274"/>
                  <a:pt x="1495698" y="894806"/>
                  <a:pt x="1776549" y="1071154"/>
                </a:cubicBezTo>
                <a:cubicBezTo>
                  <a:pt x="2057400" y="1247502"/>
                  <a:pt x="2270760" y="1323702"/>
                  <a:pt x="2455817" y="1397725"/>
                </a:cubicBezTo>
                <a:cubicBezTo>
                  <a:pt x="2640874" y="1471748"/>
                  <a:pt x="2762795" y="1486988"/>
                  <a:pt x="2886892" y="1515291"/>
                </a:cubicBezTo>
                <a:cubicBezTo>
                  <a:pt x="3010989" y="1543594"/>
                  <a:pt x="3105694" y="1555568"/>
                  <a:pt x="3200400" y="1567543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C:\cygwin\home\nagle\NagleLaptop\Nagle\Figures\glauber_fluc_picture_033.png"/>
          <p:cNvPicPr>
            <a:picLocks noChangeAspect="1" noChangeArrowheads="1"/>
          </p:cNvPicPr>
          <p:nvPr/>
        </p:nvPicPr>
        <p:blipFill>
          <a:blip r:embed="rId2" cstate="print"/>
          <a:srcRect b="4436"/>
          <a:stretch>
            <a:fillRect/>
          </a:stretch>
        </p:blipFill>
        <p:spPr bwMode="auto">
          <a:xfrm>
            <a:off x="1447800" y="838199"/>
            <a:ext cx="6477000" cy="6003073"/>
          </a:xfrm>
          <a:prstGeom prst="rect">
            <a:avLst/>
          </a:prstGeom>
          <a:noFill/>
        </p:spPr>
      </p:pic>
      <p:pic>
        <p:nvPicPr>
          <p:cNvPr id="25602" name="Picture 2" descr="C:\cygwin\home\nagle\NagleLaptop\Nagle\Figures\glauber_fluc_picture_006.png"/>
          <p:cNvPicPr>
            <a:picLocks noChangeAspect="1" noChangeArrowheads="1"/>
          </p:cNvPicPr>
          <p:nvPr/>
        </p:nvPicPr>
        <p:blipFill>
          <a:blip r:embed="rId3" cstate="print"/>
          <a:srcRect b="2515"/>
          <a:stretch>
            <a:fillRect/>
          </a:stretch>
        </p:blipFill>
        <p:spPr bwMode="auto">
          <a:xfrm>
            <a:off x="1524000" y="838199"/>
            <a:ext cx="6324600" cy="5979651"/>
          </a:xfrm>
          <a:prstGeom prst="rect">
            <a:avLst/>
          </a:prstGeom>
          <a:noFill/>
        </p:spPr>
      </p:pic>
      <p:pic>
        <p:nvPicPr>
          <p:cNvPr id="25608" name="Picture 8" descr="C:\cygwin\home\nagle\NagleLaptop\Nagle\Figures\glauber_fluc_picture_061.png"/>
          <p:cNvPicPr>
            <a:picLocks noChangeAspect="1" noChangeArrowheads="1"/>
          </p:cNvPicPr>
          <p:nvPr/>
        </p:nvPicPr>
        <p:blipFill>
          <a:blip r:embed="rId4" cstate="print"/>
          <a:srcRect b="3797"/>
          <a:stretch>
            <a:fillRect/>
          </a:stretch>
        </p:blipFill>
        <p:spPr bwMode="auto">
          <a:xfrm>
            <a:off x="1371600" y="814832"/>
            <a:ext cx="6477000" cy="60431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16430" y="39469"/>
            <a:ext cx="7465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Realization </a:t>
            </a:r>
            <a:r>
              <a:rPr lang="en-US" sz="3600" u="sng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sz="3600" u="sng" dirty="0" smtClean="0">
                <a:solidFill>
                  <a:schemeClr val="bg1"/>
                </a:solidFill>
              </a:rPr>
              <a:t> Lumpy Initial Conditions</a:t>
            </a:r>
          </a:p>
        </p:txBody>
      </p:sp>
      <p:pic>
        <p:nvPicPr>
          <p:cNvPr id="25603" name="Picture 3" descr="C:\cygwin\home\nagle\NagleLaptop\Nagle\Figures\glauber_fluc_picture_016.png"/>
          <p:cNvPicPr>
            <a:picLocks noChangeAspect="1" noChangeArrowheads="1"/>
          </p:cNvPicPr>
          <p:nvPr/>
        </p:nvPicPr>
        <p:blipFill>
          <a:blip r:embed="rId5" cstate="print"/>
          <a:srcRect b="3797"/>
          <a:stretch>
            <a:fillRect/>
          </a:stretch>
        </p:blipFill>
        <p:spPr bwMode="auto">
          <a:xfrm>
            <a:off x="1371600" y="743735"/>
            <a:ext cx="6553200" cy="6114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343400" y="6140450"/>
            <a:ext cx="48006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B. Alver, G. Roland arXiv:1003.0194</a:t>
            </a:r>
          </a:p>
          <a:p>
            <a:pPr algn="ctr"/>
            <a:r>
              <a:rPr lang="en-US" sz="1800"/>
              <a:t>P. Sorenson arXiv:1002.4878</a:t>
            </a: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/>
          <a:srcRect r="55638"/>
          <a:stretch>
            <a:fillRect/>
          </a:stretch>
        </p:blipFill>
        <p:spPr bwMode="auto">
          <a:xfrm>
            <a:off x="381000" y="1905000"/>
            <a:ext cx="3657600" cy="2686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/>
          <a:srcRect l="49907"/>
          <a:stretch>
            <a:fillRect/>
          </a:stretch>
        </p:blipFill>
        <p:spPr bwMode="auto">
          <a:xfrm>
            <a:off x="381000" y="4648200"/>
            <a:ext cx="3657600" cy="220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343400" y="1219200"/>
            <a:ext cx="4800600" cy="5638800"/>
            <a:chOff x="2736" y="480"/>
            <a:chExt cx="2880" cy="2213"/>
          </a:xfrm>
        </p:grpSpPr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36" y="480"/>
              <a:ext cx="2877" cy="2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5472" y="1296"/>
              <a:ext cx="144" cy="14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5232" y="1296"/>
              <a:ext cx="192" cy="19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6226175" y="669925"/>
            <a:ext cx="10128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2000">
                <a:solidFill>
                  <a:schemeClr val="tx1"/>
                </a:solidFill>
              </a:rPr>
              <a:t>(v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  <a:r>
              <a:rPr lang="en-US" sz="2000">
                <a:solidFill>
                  <a:schemeClr val="tx1"/>
                </a:solidFill>
              </a:rPr>
              <a:t>)/v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-168275" y="838200"/>
            <a:ext cx="4587875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Flow dictated by </a:t>
            </a:r>
            <a:endParaRPr lang="en-US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nucleon </a:t>
            </a:r>
            <a:r>
              <a:rPr lang="en-US" sz="3200" dirty="0">
                <a:solidFill>
                  <a:srgbClr val="FFFF00"/>
                </a:solidFill>
              </a:rPr>
              <a:t>geometry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1676400" y="2438400"/>
            <a:ext cx="1600200" cy="1600200"/>
          </a:xfrm>
          <a:prstGeom prst="ellipse">
            <a:avLst/>
          </a:prstGeom>
          <a:solidFill>
            <a:schemeClr val="accent2">
              <a:alpha val="71001"/>
            </a:schemeClr>
          </a:solidFill>
          <a:ln w="762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914400" y="2438400"/>
            <a:ext cx="1600200" cy="1600200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762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30537" y="76200"/>
            <a:ext cx="53762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u="sng" dirty="0" smtClean="0">
                <a:solidFill>
                  <a:schemeClr val="bg1"/>
                </a:solidFill>
              </a:rPr>
              <a:t>Fluctuations Dominate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96200" y="4343400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v</a:t>
            </a:r>
            <a:r>
              <a:rPr lang="en-US" sz="2800" b="1" baseline="-50000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/v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6200" y="5105400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3200" b="1" baseline="-25000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800" b="1" baseline="-50000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/</a:t>
            </a:r>
            <a:r>
              <a:rPr lang="en-US" sz="32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ight Arrow 18"/>
          <p:cNvSpPr/>
          <p:nvPr/>
        </p:nvSpPr>
        <p:spPr>
          <a:xfrm rot="3199983">
            <a:off x="2318646" y="6129880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8310458">
            <a:off x="2190083" y="4694167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606094">
            <a:off x="928830" y="5507454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9425251">
            <a:off x="2583041" y="2383457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8294240">
            <a:off x="998276" y="3713212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4" grpId="0" animBg="1"/>
      <p:bldP spid="14" grpId="1" animBg="1"/>
      <p:bldP spid="15" grpId="0" animBg="1"/>
      <p:bldP spid="15" grpId="1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458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62600" y="6457890"/>
            <a:ext cx="3604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Alver</a:t>
            </a:r>
            <a:r>
              <a:rPr lang="en-US" sz="2000" dirty="0" smtClean="0">
                <a:solidFill>
                  <a:schemeClr val="bg1"/>
                </a:solidFill>
              </a:rPr>
              <a:t>, Roland, arXiv:1003.0194v3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Wingdings" pitchFamily="2" charset="2"/>
              </a:rPr>
              <a:t>Spatial moments translate into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sym typeface="Wingdings" pitchFamily="2" charset="2"/>
              </a:rPr>
              <a:t>momentum anisotropy moments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4759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v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 is as irrefutable as v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 from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. 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Now quantify implications.</a:t>
            </a:r>
          </a:p>
        </p:txBody>
      </p:sp>
      <p:sp>
        <p:nvSpPr>
          <p:cNvPr id="8" name="TextBox 7"/>
          <p:cNvSpPr txBox="1"/>
          <p:nvPr/>
        </p:nvSpPr>
        <p:spPr>
          <a:xfrm rot="19647788">
            <a:off x="3025806" y="1731423"/>
            <a:ext cx="152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v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 rot="19647788">
            <a:off x="3143758" y="3788823"/>
            <a:ext cx="152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v</a:t>
            </a:r>
            <a:r>
              <a:rPr lang="en-US" sz="3600" b="1" baseline="-25000" dirty="0" smtClean="0">
                <a:solidFill>
                  <a:srgbClr val="0070C0"/>
                </a:solidFill>
              </a:rPr>
              <a:t>3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vs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Symbol" pitchFamily="18" charset="2"/>
              </a:rPr>
              <a:t>e</a:t>
            </a:r>
            <a:r>
              <a:rPr lang="en-US" sz="3600" b="1" baseline="-25000" dirty="0" smtClean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3429000"/>
            <a:ext cx="8458200" cy="2209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umpy_wBoxSmo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43800" cy="6553200"/>
          </a:xfrm>
          <a:prstGeom prst="rect">
            <a:avLst/>
          </a:prstGeom>
          <a:noFill/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486154" y="40803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677137" y="398948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677137" y="380771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4295172" y="371682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390663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295172" y="33532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486154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4868119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868119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4581646" y="2080892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4199681" y="21717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3817716" y="21717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3531243" y="244443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3531243" y="226266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3722225" y="21717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3435752" y="199000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3244770" y="226266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3244770" y="25353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3435752" y="280797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3817716" y="25353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3913208" y="26262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3817716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3722225" y="280797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3722225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3531243" y="30806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3626734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3722225" y="34441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3531243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3626734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3626734" y="40803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3722225" y="426213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3817716" y="417125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Oval 37"/>
          <p:cNvSpPr>
            <a:spLocks noChangeArrowheads="1"/>
          </p:cNvSpPr>
          <p:nvPr/>
        </p:nvSpPr>
        <p:spPr bwMode="auto">
          <a:xfrm>
            <a:off x="4008699" y="40803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3722225" y="399894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3817716" y="371682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4008699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4199681" y="353505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4199681" y="34441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4390663" y="30806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4486154" y="244443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>
            <a:off x="4295172" y="25353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4104190" y="235354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4104190" y="26262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4295172" y="281933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4581646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4772628" y="304654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Oval 51"/>
          <p:cNvSpPr>
            <a:spLocks noChangeArrowheads="1"/>
          </p:cNvSpPr>
          <p:nvPr/>
        </p:nvSpPr>
        <p:spPr bwMode="auto">
          <a:xfrm>
            <a:off x="4677137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4104190" y="33532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" name="Oval 53"/>
          <p:cNvSpPr>
            <a:spLocks noChangeArrowheads="1"/>
          </p:cNvSpPr>
          <p:nvPr/>
        </p:nvSpPr>
        <p:spPr bwMode="auto">
          <a:xfrm>
            <a:off x="4295172" y="30806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4104190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" name="Oval 55"/>
          <p:cNvSpPr>
            <a:spLocks noChangeArrowheads="1"/>
          </p:cNvSpPr>
          <p:nvPr/>
        </p:nvSpPr>
        <p:spPr bwMode="auto">
          <a:xfrm>
            <a:off x="3913208" y="34441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Oval 56"/>
          <p:cNvSpPr>
            <a:spLocks noChangeArrowheads="1"/>
          </p:cNvSpPr>
          <p:nvPr/>
        </p:nvSpPr>
        <p:spPr bwMode="auto">
          <a:xfrm>
            <a:off x="3913208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" name="Oval 57"/>
          <p:cNvSpPr>
            <a:spLocks noChangeArrowheads="1"/>
          </p:cNvSpPr>
          <p:nvPr/>
        </p:nvSpPr>
        <p:spPr bwMode="auto">
          <a:xfrm>
            <a:off x="4199681" y="271708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" name="Oval 58"/>
          <p:cNvSpPr>
            <a:spLocks noChangeArrowheads="1"/>
          </p:cNvSpPr>
          <p:nvPr/>
        </p:nvSpPr>
        <p:spPr bwMode="auto">
          <a:xfrm>
            <a:off x="4295172" y="353505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Oval 59"/>
          <p:cNvSpPr>
            <a:spLocks noChangeArrowheads="1"/>
          </p:cNvSpPr>
          <p:nvPr/>
        </p:nvSpPr>
        <p:spPr bwMode="auto">
          <a:xfrm>
            <a:off x="4008699" y="33532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4295172" y="26262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" name="Oval 61"/>
          <p:cNvSpPr>
            <a:spLocks noChangeArrowheads="1"/>
          </p:cNvSpPr>
          <p:nvPr/>
        </p:nvSpPr>
        <p:spPr bwMode="auto">
          <a:xfrm>
            <a:off x="4295172" y="271708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94400" y="6477000"/>
            <a:ext cx="8468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Romatschke</a:t>
            </a:r>
            <a:r>
              <a:rPr lang="en-US" sz="2000" dirty="0" smtClean="0">
                <a:solidFill>
                  <a:schemeClr val="bg1"/>
                </a:solidFill>
              </a:rPr>
              <a:t>=viscous hydrodynamics, </a:t>
            </a:r>
            <a:r>
              <a:rPr lang="en-US" sz="2000" dirty="0" err="1" smtClean="0">
                <a:solidFill>
                  <a:schemeClr val="bg1"/>
                </a:solidFill>
              </a:rPr>
              <a:t>McCumber</a:t>
            </a:r>
            <a:r>
              <a:rPr lang="en-US" sz="2000" dirty="0" smtClean="0">
                <a:solidFill>
                  <a:schemeClr val="bg1"/>
                </a:solidFill>
              </a:rPr>
              <a:t>=lumpy conditions + 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5410200" y="228600"/>
            <a:ext cx="373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FFFF00"/>
                </a:solidFill>
              </a:rPr>
              <a:t>S</a:t>
            </a:r>
            <a:r>
              <a:rPr lang="en-US" altLang="ja-JP" sz="2800" dirty="0" smtClean="0">
                <a:solidFill>
                  <a:srgbClr val="FFFF00"/>
                </a:solidFill>
              </a:rPr>
              <a:t>ystematic uncertainties defined </a:t>
            </a:r>
            <a:r>
              <a:rPr lang="en-US" altLang="ja-JP" sz="2800" dirty="0">
                <a:solidFill>
                  <a:srgbClr val="FFFF00"/>
                </a:solidFill>
              </a:rPr>
              <a:t>by the variations with </a:t>
            </a:r>
            <a:r>
              <a:rPr lang="en-US" altLang="ja-JP" sz="2800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800" baseline="-25000" dirty="0">
                <a:solidFill>
                  <a:srgbClr val="FFFF00"/>
                </a:solidFill>
              </a:rPr>
              <a:t>n</a:t>
            </a:r>
            <a:r>
              <a:rPr lang="en-US" altLang="ja-JP" sz="2800" dirty="0">
                <a:solidFill>
                  <a:srgbClr val="FFFF00"/>
                </a:solidFill>
              </a:rPr>
              <a:t> from different </a:t>
            </a:r>
            <a:r>
              <a:rPr lang="en-US" altLang="ja-JP" sz="2800" dirty="0" smtClean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Dh</a:t>
            </a:r>
            <a:r>
              <a:rPr lang="en-US" altLang="ja-JP" sz="2800" dirty="0" smtClean="0">
                <a:solidFill>
                  <a:srgbClr val="FFFF00"/>
                </a:solidFill>
              </a:rPr>
              <a:t> </a:t>
            </a:r>
            <a:r>
              <a:rPr lang="en-US" altLang="ja-JP" sz="2800" dirty="0">
                <a:solidFill>
                  <a:srgbClr val="FFFF00"/>
                </a:solidFill>
              </a:rPr>
              <a:t>and from different </a:t>
            </a:r>
            <a:r>
              <a:rPr lang="en-US" altLang="ja-JP" sz="2800" dirty="0" smtClean="0">
                <a:solidFill>
                  <a:srgbClr val="FFFF00"/>
                </a:solidFill>
              </a:rPr>
              <a:t>methods.</a:t>
            </a:r>
          </a:p>
        </p:txBody>
      </p:sp>
      <p:pic>
        <p:nvPicPr>
          <p:cNvPr id="79874" name="Picture 2" descr="C:\cygwin\home\nagle\NagleLaptop\Nagle\Figures\glauber_fluc_picture_028.png"/>
          <p:cNvPicPr>
            <a:picLocks noChangeAspect="1" noChangeArrowheads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5486400" y="2514600"/>
            <a:ext cx="3617824" cy="3352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562600" y="5943600"/>
            <a:ext cx="3417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 ≈ 2 x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3</a:t>
            </a:r>
            <a:r>
              <a:rPr lang="en-US" sz="3600" dirty="0" smtClean="0">
                <a:solidFill>
                  <a:schemeClr val="bg1"/>
                </a:solidFill>
              </a:rPr>
              <a:t> ≈ 2 x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" y="228600"/>
            <a:ext cx="5181600" cy="632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28600" y="1447800"/>
            <a:ext cx="5105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TT</a:t>
            </a:r>
            <a:endParaRPr lang="en-US" dirty="0"/>
          </a:p>
        </p:txBody>
      </p:sp>
      <p:pic>
        <p:nvPicPr>
          <p:cNvPr id="34" name="Picture 2" descr="td"/>
          <p:cNvPicPr>
            <a:picLocks noChangeAspect="1" noChangeArrowheads="1"/>
          </p:cNvPicPr>
          <p:nvPr/>
        </p:nvPicPr>
        <p:blipFill>
          <a:blip r:embed="rId3" cstate="print"/>
          <a:srcRect l="49927" r="34096"/>
          <a:stretch>
            <a:fillRect/>
          </a:stretch>
        </p:blipFill>
        <p:spPr bwMode="auto">
          <a:xfrm>
            <a:off x="1600200" y="1524000"/>
            <a:ext cx="342900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762000" y="25908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2000" y="38100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58678" y="49530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336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718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2.0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54278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3.0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59077" y="5943600"/>
            <a:ext cx="186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800" dirty="0" smtClean="0">
                <a:solidFill>
                  <a:schemeClr val="tx1"/>
                </a:solidFill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</a:rPr>
              <a:t>GeV</a:t>
            </a:r>
            <a:r>
              <a:rPr lang="en-US" sz="2800" dirty="0" smtClean="0">
                <a:solidFill>
                  <a:schemeClr val="tx1"/>
                </a:solidFill>
              </a:rPr>
              <a:t>/c)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4800" y="182880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v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800" dirty="0" smtClean="0">
                <a:solidFill>
                  <a:schemeClr val="tx1"/>
                </a:solidFill>
              </a:rPr>
              <a:t> {EP}</a:t>
            </a: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2362200" y="533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>
                <a:solidFill>
                  <a:srgbClr val="FF0000"/>
                </a:solidFill>
              </a:rPr>
              <a:t>{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 err="1">
                <a:solidFill>
                  <a:srgbClr val="FF0000"/>
                </a:solidFill>
              </a:rPr>
              <a:t>forw</a:t>
            </a:r>
            <a:r>
              <a:rPr lang="en-US" altLang="ja-JP" sz="2400" dirty="0">
                <a:solidFill>
                  <a:srgbClr val="FF0000"/>
                </a:solidFill>
              </a:rPr>
              <a:t>.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rgbClr val="FF0000"/>
                </a:solidFill>
              </a:rPr>
              <a:t>}</a:t>
            </a:r>
          </a:p>
        </p:txBody>
      </p:sp>
      <p:sp>
        <p:nvSpPr>
          <p:cNvPr id="44" name="Line 3"/>
          <p:cNvSpPr>
            <a:spLocks noChangeShapeType="1"/>
          </p:cNvSpPr>
          <p:nvPr/>
        </p:nvSpPr>
        <p:spPr bwMode="auto">
          <a:xfrm>
            <a:off x="1752600" y="799803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4"/>
          <p:cNvSpPr>
            <a:spLocks noChangeArrowheads="1"/>
          </p:cNvSpPr>
          <p:nvPr/>
        </p:nvSpPr>
        <p:spPr bwMode="auto">
          <a:xfrm>
            <a:off x="2012950" y="7664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" name="Line 5"/>
          <p:cNvSpPr>
            <a:spLocks noChangeShapeType="1"/>
          </p:cNvSpPr>
          <p:nvPr/>
        </p:nvSpPr>
        <p:spPr bwMode="auto">
          <a:xfrm flipV="1">
            <a:off x="1752600" y="1190328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12950" y="114746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 flipV="1">
            <a:off x="1752600" y="157291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2012950" y="1528465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2362200" y="128399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v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>
                <a:solidFill>
                  <a:schemeClr val="tx1"/>
                </a:solidFill>
              </a:rPr>
              <a:t>{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 err="1">
                <a:solidFill>
                  <a:schemeClr val="tx1"/>
                </a:solidFill>
              </a:rPr>
              <a:t>forw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2" name="Rectangle 31"/>
          <p:cNvSpPr>
            <a:spLocks noChangeArrowheads="1"/>
          </p:cNvSpPr>
          <p:nvPr/>
        </p:nvSpPr>
        <p:spPr bwMode="auto">
          <a:xfrm>
            <a:off x="1676400" y="2020669"/>
            <a:ext cx="359451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tx1"/>
                </a:solidFill>
              </a:rPr>
              <a:t>200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GeV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AuAu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– 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30-40% Central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PHENIX </a:t>
            </a:r>
            <a:r>
              <a:rPr lang="en-US" altLang="ja-JP" sz="2000" dirty="0">
                <a:solidFill>
                  <a:schemeClr val="tx1"/>
                </a:solidFill>
              </a:rPr>
              <a:t>Preliminary</a:t>
            </a:r>
          </a:p>
        </p:txBody>
      </p:sp>
      <p:sp>
        <p:nvSpPr>
          <p:cNvPr id="53" name="AutoShape 34"/>
          <p:cNvSpPr>
            <a:spLocks noChangeArrowheads="1"/>
          </p:cNvSpPr>
          <p:nvPr/>
        </p:nvSpPr>
        <p:spPr bwMode="auto">
          <a:xfrm>
            <a:off x="3962400" y="995065"/>
            <a:ext cx="1524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2362200" y="9144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</a:rPr>
              <a:t>v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>
                <a:solidFill>
                  <a:schemeClr val="tx2"/>
                </a:solidFill>
              </a:rPr>
              <a:t>{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 err="1">
                <a:solidFill>
                  <a:schemeClr val="tx2"/>
                </a:solidFill>
              </a:rPr>
              <a:t>forw</a:t>
            </a:r>
            <a:r>
              <a:rPr lang="en-US" altLang="ja-JP" sz="2400" dirty="0">
                <a:solidFill>
                  <a:schemeClr val="tx2"/>
                </a:solidFill>
              </a:rPr>
              <a:t>.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 smtClean="0">
                <a:solidFill>
                  <a:schemeClr val="tx2"/>
                </a:solidFill>
              </a:rPr>
              <a:t>}</a:t>
            </a:r>
            <a:endParaRPr lang="en-US" altLang="ja-JP" sz="2400" dirty="0">
              <a:solidFill>
                <a:schemeClr val="tx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63478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0.0</a:t>
            </a:r>
          </a:p>
        </p:txBody>
      </p:sp>
      <p:pic>
        <p:nvPicPr>
          <p:cNvPr id="56" name="Picture 55" descr="tc_3.gif"/>
          <p:cNvPicPr>
            <a:picLocks noChangeAspect="1"/>
          </p:cNvPicPr>
          <p:nvPr/>
        </p:nvPicPr>
        <p:blipFill>
          <a:blip r:embed="rId4" cstate="print"/>
          <a:srcRect t="8247" r="10413"/>
          <a:stretch>
            <a:fillRect/>
          </a:stretch>
        </p:blipFill>
        <p:spPr>
          <a:xfrm>
            <a:off x="304800" y="1752600"/>
            <a:ext cx="4876800" cy="475915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19200" y="152400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PHENIX Experiment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47800" y="1905000"/>
            <a:ext cx="36856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Au+Au</a:t>
            </a:r>
            <a:r>
              <a:rPr lang="en-US" sz="2400" dirty="0" smtClean="0">
                <a:solidFill>
                  <a:schemeClr val="tx1"/>
                </a:solidFill>
              </a:rPr>
              <a:t> at 30-40% Central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81400" y="2895600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Elliptic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276600" y="3515380"/>
            <a:ext cx="164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Triangular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95600" y="4886980"/>
            <a:ext cx="2190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Quadrangular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119727" y="3657600"/>
            <a:ext cx="2340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 ≈ 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3</a:t>
            </a:r>
            <a:r>
              <a:rPr lang="en-US" sz="3600" dirty="0" smtClean="0">
                <a:solidFill>
                  <a:schemeClr val="bg1"/>
                </a:solidFill>
              </a:rPr>
              <a:t> ≈ 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80898" name="Picture 2" descr="C:\cygwin\home\nagle\NagleLaptop\Nagle\Figures\glauber_fluc_picture_072.png"/>
          <p:cNvPicPr>
            <a:picLocks noChangeAspect="1" noChangeArrowheads="1"/>
          </p:cNvPicPr>
          <p:nvPr/>
        </p:nvPicPr>
        <p:blipFill>
          <a:blip r:embed="rId2" cstate="print"/>
          <a:srcRect b="5556"/>
          <a:stretch>
            <a:fillRect/>
          </a:stretch>
        </p:blipFill>
        <p:spPr bwMode="auto">
          <a:xfrm>
            <a:off x="5410200" y="228600"/>
            <a:ext cx="3577196" cy="32766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486400" y="4414897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How many moments are important at RHIC? 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5,6,7</a:t>
            </a:r>
            <a:r>
              <a:rPr lang="en-US" sz="3200" baseline="30000" dirty="0" smtClean="0">
                <a:solidFill>
                  <a:srgbClr val="FFFF00"/>
                </a:solidFill>
              </a:rPr>
              <a:t>th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" y="228600"/>
            <a:ext cx="5181600" cy="632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28600" y="1447800"/>
            <a:ext cx="5105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0" y="25908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0.20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2000" y="38100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8678" y="49530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336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718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2.0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54278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3.0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59077" y="5943600"/>
            <a:ext cx="186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800" dirty="0" smtClean="0">
                <a:solidFill>
                  <a:schemeClr val="tx1"/>
                </a:solidFill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</a:rPr>
              <a:t>GeV</a:t>
            </a:r>
            <a:r>
              <a:rPr lang="en-US" sz="2800" dirty="0" smtClean="0">
                <a:solidFill>
                  <a:schemeClr val="tx1"/>
                </a:solidFill>
              </a:rPr>
              <a:t>/c)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4800" y="182880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v</a:t>
            </a:r>
            <a:r>
              <a:rPr lang="en-US" baseline="-25000" dirty="0" err="1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{EP}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362200" y="533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>
                <a:solidFill>
                  <a:srgbClr val="FF0000"/>
                </a:solidFill>
              </a:rPr>
              <a:t>{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 err="1">
                <a:solidFill>
                  <a:srgbClr val="FF0000"/>
                </a:solidFill>
              </a:rPr>
              <a:t>forw</a:t>
            </a:r>
            <a:r>
              <a:rPr lang="en-US" altLang="ja-JP" sz="2400" dirty="0">
                <a:solidFill>
                  <a:srgbClr val="FF0000"/>
                </a:solidFill>
              </a:rPr>
              <a:t>.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rgbClr val="FF0000"/>
                </a:solidFill>
              </a:rPr>
              <a:t>}</a:t>
            </a:r>
          </a:p>
        </p:txBody>
      </p:sp>
      <p:sp>
        <p:nvSpPr>
          <p:cNvPr id="43" name="Line 3"/>
          <p:cNvSpPr>
            <a:spLocks noChangeShapeType="1"/>
          </p:cNvSpPr>
          <p:nvPr/>
        </p:nvSpPr>
        <p:spPr bwMode="auto">
          <a:xfrm>
            <a:off x="1752600" y="799803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2012950" y="7664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 flipV="1">
            <a:off x="1752600" y="1190328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2950" y="114746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 flipV="1">
            <a:off x="1752600" y="157291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2012950" y="1528465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2362200" y="128399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v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>
                <a:solidFill>
                  <a:schemeClr val="tx1"/>
                </a:solidFill>
              </a:rPr>
              <a:t>{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 err="1">
                <a:solidFill>
                  <a:schemeClr val="tx1"/>
                </a:solidFill>
              </a:rPr>
              <a:t>forw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1752600" y="2020669"/>
            <a:ext cx="312765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tx1"/>
                </a:solidFill>
              </a:rPr>
              <a:t>200 </a:t>
            </a:r>
            <a:r>
              <a:rPr lang="en-US" altLang="ja-JP" sz="1600" dirty="0" err="1" smtClean="0">
                <a:solidFill>
                  <a:schemeClr val="tx1"/>
                </a:solidFill>
              </a:rPr>
              <a:t>GeV</a:t>
            </a:r>
            <a:r>
              <a:rPr lang="en-US" altLang="ja-JP" sz="1600" dirty="0" smtClean="0">
                <a:solidFill>
                  <a:schemeClr val="tx1"/>
                </a:solidFill>
              </a:rPr>
              <a:t> </a:t>
            </a:r>
            <a:r>
              <a:rPr lang="en-US" altLang="ja-JP" sz="1600" dirty="0" err="1" smtClean="0">
                <a:solidFill>
                  <a:schemeClr val="tx1"/>
                </a:solidFill>
              </a:rPr>
              <a:t>AuAu</a:t>
            </a:r>
            <a:r>
              <a:rPr lang="en-US" altLang="ja-JP" sz="1600" dirty="0" smtClean="0">
                <a:solidFill>
                  <a:schemeClr val="tx1"/>
                </a:solidFill>
              </a:rPr>
              <a:t> – 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0-10% Central</a:t>
            </a: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PHENIX </a:t>
            </a:r>
            <a:r>
              <a:rPr lang="en-US" altLang="ja-JP" sz="1600" dirty="0">
                <a:solidFill>
                  <a:schemeClr val="tx1"/>
                </a:solidFill>
              </a:rPr>
              <a:t>Preliminary</a:t>
            </a:r>
          </a:p>
        </p:txBody>
      </p:sp>
      <p:sp>
        <p:nvSpPr>
          <p:cNvPr id="51" name="AutoShape 34"/>
          <p:cNvSpPr>
            <a:spLocks noChangeArrowheads="1"/>
          </p:cNvSpPr>
          <p:nvPr/>
        </p:nvSpPr>
        <p:spPr bwMode="auto">
          <a:xfrm>
            <a:off x="3962400" y="995065"/>
            <a:ext cx="1524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2362200" y="9144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</a:rPr>
              <a:t>v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>
                <a:solidFill>
                  <a:schemeClr val="tx2"/>
                </a:solidFill>
              </a:rPr>
              <a:t>{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 err="1">
                <a:solidFill>
                  <a:schemeClr val="tx2"/>
                </a:solidFill>
              </a:rPr>
              <a:t>forw</a:t>
            </a:r>
            <a:r>
              <a:rPr lang="en-US" altLang="ja-JP" sz="2400" dirty="0">
                <a:solidFill>
                  <a:schemeClr val="tx2"/>
                </a:solidFill>
              </a:rPr>
              <a:t>.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 smtClean="0">
                <a:solidFill>
                  <a:schemeClr val="tx2"/>
                </a:solidFill>
              </a:rPr>
              <a:t>}</a:t>
            </a:r>
            <a:endParaRPr lang="en-US" altLang="ja-JP" sz="2400" dirty="0">
              <a:solidFill>
                <a:schemeClr val="tx2"/>
              </a:solidFill>
            </a:endParaRPr>
          </a:p>
        </p:txBody>
      </p:sp>
      <p:pic>
        <p:nvPicPr>
          <p:cNvPr id="53" name="Picture 2" descr="t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5" r="81943"/>
          <a:stretch>
            <a:fillRect/>
          </a:stretch>
        </p:blipFill>
        <p:spPr bwMode="auto">
          <a:xfrm>
            <a:off x="1524000" y="1524000"/>
            <a:ext cx="351155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1263478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0.0</a:t>
            </a:r>
          </a:p>
        </p:txBody>
      </p:sp>
      <p:pic>
        <p:nvPicPr>
          <p:cNvPr id="55" name="Content Placeholder 24" descr="tc_0.gif"/>
          <p:cNvPicPr>
            <a:picLocks noChangeAspect="1"/>
          </p:cNvPicPr>
          <p:nvPr/>
        </p:nvPicPr>
        <p:blipFill>
          <a:blip r:embed="rId4" cstate="print"/>
          <a:srcRect t="8475" r="7945"/>
          <a:stretch>
            <a:fillRect/>
          </a:stretch>
        </p:blipFill>
        <p:spPr>
          <a:xfrm>
            <a:off x="228600" y="1784684"/>
            <a:ext cx="4953000" cy="469231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219200" y="152400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PHENIX Experiment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71600" y="1905000"/>
            <a:ext cx="35141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Au+Au</a:t>
            </a:r>
            <a:r>
              <a:rPr lang="en-US" sz="2400" dirty="0" smtClean="0">
                <a:solidFill>
                  <a:schemeClr val="tx1"/>
                </a:solidFill>
              </a:rPr>
              <a:t> at 0-10% Central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1219200" y="2362200"/>
            <a:ext cx="17526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stefan_v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421" t="3390" r="3148" b="1695"/>
          <a:stretch>
            <a:fillRect/>
          </a:stretch>
        </p:blipFill>
        <p:spPr>
          <a:xfrm rot="5400000">
            <a:off x="747031" y="1661432"/>
            <a:ext cx="3077936" cy="4419600"/>
          </a:xfrm>
        </p:spPr>
      </p:pic>
      <p:pic>
        <p:nvPicPr>
          <p:cNvPr id="5" name="Picture 4" descr="stefan_v3.jpg"/>
          <p:cNvPicPr>
            <a:picLocks noChangeAspect="1"/>
          </p:cNvPicPr>
          <p:nvPr/>
        </p:nvPicPr>
        <p:blipFill>
          <a:blip r:embed="rId3" cstate="print"/>
          <a:srcRect l="1587" t="3333" r="3175" b="2222"/>
          <a:stretch>
            <a:fillRect/>
          </a:stretch>
        </p:blipFill>
        <p:spPr>
          <a:xfrm rot="5400000">
            <a:off x="5161616" y="1728134"/>
            <a:ext cx="3043518" cy="4311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5410200"/>
            <a:ext cx="4391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v</a:t>
            </a:r>
            <a:r>
              <a:rPr lang="en-US" sz="2800" b="1" i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 described by </a:t>
            </a:r>
            <a:r>
              <a:rPr lang="en-US" sz="2400" b="1" dirty="0" err="1" smtClean="0">
                <a:solidFill>
                  <a:schemeClr val="bg1"/>
                </a:solidFill>
              </a:rPr>
              <a:t>Glauber</a:t>
            </a:r>
            <a:r>
              <a:rPr lang="en-US" sz="2400" b="1" dirty="0" smtClean="0">
                <a:solidFill>
                  <a:schemeClr val="bg1"/>
                </a:solidFill>
              </a:rPr>
              <a:t> and CGC</a:t>
            </a:r>
            <a:endParaRPr lang="en-US" sz="2400" b="1" i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486400"/>
            <a:ext cx="382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i="1" dirty="0" smtClean="0">
                <a:solidFill>
                  <a:schemeClr val="bg1"/>
                </a:solidFill>
              </a:rPr>
              <a:t>v</a:t>
            </a:r>
            <a:r>
              <a:rPr lang="en-US" sz="2400" b="1" i="1" baseline="-25000" dirty="0" smtClean="0">
                <a:solidFill>
                  <a:schemeClr val="bg1"/>
                </a:solidFill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</a:rPr>
              <a:t> described only by </a:t>
            </a:r>
            <a:r>
              <a:rPr lang="en-US" sz="2400" b="1" dirty="0" err="1" smtClean="0">
                <a:solidFill>
                  <a:schemeClr val="bg1"/>
                </a:solidFill>
              </a:rPr>
              <a:t>Glauber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3200400"/>
            <a:ext cx="156485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arXiv:1105.3928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0" y="2438400"/>
            <a:ext cx="156485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arXiv:1105.3928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895600"/>
            <a:ext cx="836908" cy="270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4114800"/>
            <a:ext cx="836908" cy="270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2133600" y="2438400"/>
            <a:ext cx="122341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Theory calculation:</a:t>
            </a:r>
          </a:p>
          <a:p>
            <a:r>
              <a:rPr lang="en-US" sz="1050" dirty="0" err="1" smtClean="0"/>
              <a:t>Alver</a:t>
            </a:r>
            <a:r>
              <a:rPr lang="en-US" sz="1050" dirty="0" smtClean="0"/>
              <a:t> et al.</a:t>
            </a:r>
          </a:p>
          <a:p>
            <a:r>
              <a:rPr lang="en-US" sz="1050" dirty="0" smtClean="0"/>
              <a:t>PRC82,034913  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6324600" y="3352800"/>
            <a:ext cx="122341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Theory calculation:</a:t>
            </a:r>
          </a:p>
          <a:p>
            <a:r>
              <a:rPr lang="en-US" sz="1050" dirty="0" err="1" smtClean="0"/>
              <a:t>Alver</a:t>
            </a:r>
            <a:r>
              <a:rPr lang="en-US" sz="1050" dirty="0" smtClean="0"/>
              <a:t> et al.</a:t>
            </a:r>
          </a:p>
          <a:p>
            <a:r>
              <a:rPr lang="en-US" sz="1050" dirty="0" smtClean="0"/>
              <a:t>PRC82,034913  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1752600" y="0"/>
            <a:ext cx="5960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Initial Condition Constraints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" y="6858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Glauber</a:t>
            </a:r>
            <a:r>
              <a:rPr lang="en-US" sz="3200" dirty="0" smtClean="0">
                <a:solidFill>
                  <a:schemeClr val="bg1"/>
                </a:solidFill>
              </a:rPr>
              <a:t> and CGC similar spatial </a:t>
            </a:r>
            <a:r>
              <a:rPr lang="en-US" sz="3200" dirty="0" err="1" smtClean="0">
                <a:solidFill>
                  <a:schemeClr val="bg1"/>
                </a:solidFill>
              </a:rPr>
              <a:t>triangularity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Thus CGC with larger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bg1"/>
                </a:solidFill>
              </a:rPr>
              <a:t>/s gives smaller v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US" sz="3200" i="1" u="sng" dirty="0" smtClean="0">
                <a:solidFill>
                  <a:schemeClr val="bg1"/>
                </a:solidFill>
              </a:rPr>
              <a:t>Real Prediction!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" y="5903893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Needs theory calculation with full event-by-event fluctuations and confirmation at LHC energies.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8600" y="2259925"/>
            <a:ext cx="8686800" cy="3607475"/>
            <a:chOff x="228600" y="685800"/>
            <a:chExt cx="8686800" cy="3607475"/>
          </a:xfrm>
        </p:grpSpPr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 b="48768"/>
            <a:stretch>
              <a:fillRect/>
            </a:stretch>
          </p:blipFill>
          <p:spPr bwMode="auto">
            <a:xfrm>
              <a:off x="228600" y="788075"/>
              <a:ext cx="8686800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738840" y="685800"/>
              <a:ext cx="26901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Qiu</a:t>
              </a:r>
              <a:r>
                <a:rPr lang="en-US" sz="1600" dirty="0" smtClean="0"/>
                <a:t>, Heinz, arXiv:1104.0650v2</a:t>
              </a:r>
            </a:p>
            <a:p>
              <a:endParaRPr lang="en-US" sz="1600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7" grpId="0"/>
      <p:bldP spid="18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88313"/>
            <a:ext cx="6172200" cy="476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-22086"/>
            <a:ext cx="8676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How does flow change with 14 x energy?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67529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is required to get this remarkable agreement?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JN, Bearden, </a:t>
            </a:r>
            <a:r>
              <a:rPr lang="en-US" sz="2800" i="1" dirty="0" err="1" smtClean="0">
                <a:solidFill>
                  <a:schemeClr val="bg1"/>
                </a:solidFill>
              </a:rPr>
              <a:t>Zajc</a:t>
            </a:r>
            <a:r>
              <a:rPr lang="en-US" sz="2800" i="1" dirty="0" smtClean="0">
                <a:solidFill>
                  <a:schemeClr val="bg1"/>
                </a:solidFill>
              </a:rPr>
              <a:t>, arXiv:1102.0680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885765" cy="50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171271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Change in </a:t>
            </a:r>
            <a:r>
              <a:rPr lang="en-US" sz="4000" u="sng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4000" u="sng" dirty="0" smtClean="0">
                <a:solidFill>
                  <a:schemeClr val="bg1"/>
                </a:solidFill>
              </a:rPr>
              <a:t>/s to change v</a:t>
            </a:r>
            <a:r>
              <a:rPr lang="en-US" sz="4000" u="sng" baseline="-25000" dirty="0" smtClean="0">
                <a:solidFill>
                  <a:schemeClr val="bg1"/>
                </a:solidFill>
              </a:rPr>
              <a:t>2</a:t>
            </a:r>
            <a:r>
              <a:rPr lang="en-US" sz="4000" u="sng" dirty="0" smtClean="0">
                <a:solidFill>
                  <a:schemeClr val="bg1"/>
                </a:solidFill>
              </a:rPr>
              <a:t> by 5%?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1295400"/>
            <a:ext cx="3970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D(h</a:t>
            </a:r>
            <a:r>
              <a:rPr lang="en-US" sz="2800" dirty="0" smtClean="0">
                <a:solidFill>
                  <a:srgbClr val="FFFF00"/>
                </a:solidFill>
              </a:rPr>
              <a:t>/s) ~ 20%   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v</a:t>
            </a:r>
            <a:r>
              <a:rPr lang="en-US" sz="2800" baseline="-25000" dirty="0" smtClean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~ 5%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1762780"/>
            <a:ext cx="4071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D(h</a:t>
            </a:r>
            <a:r>
              <a:rPr lang="en-US" sz="2800" dirty="0" smtClean="0">
                <a:solidFill>
                  <a:schemeClr val="bg1"/>
                </a:solidFill>
              </a:rPr>
              <a:t>/s) ~ 40%  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v</a:t>
            </a:r>
            <a:r>
              <a:rPr lang="en-US" sz="2800" baseline="-25000" dirty="0" smtClean="0"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~10%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2219980"/>
            <a:ext cx="4090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D(h</a:t>
            </a:r>
            <a:r>
              <a:rPr lang="en-US" sz="2800" dirty="0" smtClean="0">
                <a:solidFill>
                  <a:schemeClr val="bg1"/>
                </a:solidFill>
              </a:rPr>
              <a:t>/s) ~ 100%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v</a:t>
            </a:r>
            <a:r>
              <a:rPr lang="en-US" sz="2800" baseline="-25000" dirty="0" smtClean="0"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~25%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3048000"/>
            <a:ext cx="35814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Always take ratios. 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Low </a:t>
            </a:r>
            <a:r>
              <a:rPr lang="en-US" sz="2800" dirty="0" err="1" smtClean="0">
                <a:solidFill>
                  <a:srgbClr val="FF0000"/>
                </a:solidFill>
              </a:rPr>
              <a:t>p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 turn out to be very sensitive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and where experiments have smallest uncertainties</a:t>
            </a:r>
          </a:p>
        </p:txBody>
      </p:sp>
      <p:sp>
        <p:nvSpPr>
          <p:cNvPr id="10" name="Freeform 9"/>
          <p:cNvSpPr/>
          <p:nvPr/>
        </p:nvSpPr>
        <p:spPr>
          <a:xfrm>
            <a:off x="992777" y="4297680"/>
            <a:ext cx="3840480" cy="431074"/>
          </a:xfrm>
          <a:custGeom>
            <a:avLst/>
            <a:gdLst>
              <a:gd name="connsiteX0" fmla="*/ 0 w 3840480"/>
              <a:gd name="connsiteY0" fmla="*/ 431074 h 431074"/>
              <a:gd name="connsiteX1" fmla="*/ 78377 w 3840480"/>
              <a:gd name="connsiteY1" fmla="*/ 339634 h 431074"/>
              <a:gd name="connsiteX2" fmla="*/ 156754 w 3840480"/>
              <a:gd name="connsiteY2" fmla="*/ 352697 h 431074"/>
              <a:gd name="connsiteX3" fmla="*/ 261257 w 3840480"/>
              <a:gd name="connsiteY3" fmla="*/ 326571 h 431074"/>
              <a:gd name="connsiteX4" fmla="*/ 1136469 w 3840480"/>
              <a:gd name="connsiteY4" fmla="*/ 313509 h 431074"/>
              <a:gd name="connsiteX5" fmla="*/ 1854926 w 3840480"/>
              <a:gd name="connsiteY5" fmla="*/ 287383 h 431074"/>
              <a:gd name="connsiteX6" fmla="*/ 3213463 w 3840480"/>
              <a:gd name="connsiteY6" fmla="*/ 156754 h 431074"/>
              <a:gd name="connsiteX7" fmla="*/ 3840480 w 3840480"/>
              <a:gd name="connsiteY7" fmla="*/ 0 h 43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0480" h="431074">
                <a:moveTo>
                  <a:pt x="0" y="431074"/>
                </a:moveTo>
                <a:cubicBezTo>
                  <a:pt x="26125" y="391885"/>
                  <a:pt x="52251" y="352697"/>
                  <a:pt x="78377" y="339634"/>
                </a:cubicBezTo>
                <a:cubicBezTo>
                  <a:pt x="104503" y="326571"/>
                  <a:pt x="126274" y="354874"/>
                  <a:pt x="156754" y="352697"/>
                </a:cubicBezTo>
                <a:cubicBezTo>
                  <a:pt x="187234" y="350520"/>
                  <a:pt x="97971" y="333102"/>
                  <a:pt x="261257" y="326571"/>
                </a:cubicBezTo>
                <a:cubicBezTo>
                  <a:pt x="424543" y="320040"/>
                  <a:pt x="870858" y="320040"/>
                  <a:pt x="1136469" y="313509"/>
                </a:cubicBezTo>
                <a:cubicBezTo>
                  <a:pt x="1402081" y="306978"/>
                  <a:pt x="1508760" y="313509"/>
                  <a:pt x="1854926" y="287383"/>
                </a:cubicBezTo>
                <a:cubicBezTo>
                  <a:pt x="2201092" y="261257"/>
                  <a:pt x="2882537" y="204651"/>
                  <a:pt x="3213463" y="156754"/>
                </a:cubicBezTo>
                <a:cubicBezTo>
                  <a:pt x="3544389" y="108857"/>
                  <a:pt x="3692434" y="54428"/>
                  <a:pt x="3840480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91600" cy="838200"/>
          </a:xfrm>
        </p:spPr>
        <p:txBody>
          <a:bodyPr/>
          <a:lstStyle/>
          <a:p>
            <a:r>
              <a:rPr lang="en-US" u="sng" dirty="0" smtClean="0">
                <a:solidFill>
                  <a:schemeClr val="bg1"/>
                </a:solidFill>
              </a:rPr>
              <a:t>Simple Geometry</a:t>
            </a:r>
            <a:endParaRPr lang="en-US" u="sng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838200"/>
            <a:ext cx="4191000" cy="4156747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45088"/>
            <a:ext cx="8736013" cy="798512"/>
          </a:xfrm>
          <a:prstGeom prst="rect">
            <a:avLst/>
          </a:prstGeom>
          <a:noFill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800600" y="1219200"/>
            <a:ext cx="1949450" cy="1524000"/>
            <a:chOff x="1549" y="1568"/>
            <a:chExt cx="1228" cy="960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591" y="2433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-5400000">
              <a:off x="1184" y="2048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rot="-2664560">
              <a:off x="1549" y="1974"/>
              <a:ext cx="1228" cy="1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9" y="2145"/>
              <a:ext cx="248" cy="200"/>
            </a:xfrm>
            <a:prstGeom prst="rect">
              <a:avLst/>
            </a:prstGeom>
            <a:noFill/>
          </p:spPr>
        </p:pic>
        <p:sp>
          <p:nvSpPr>
            <p:cNvPr id="15" name="Arc 11"/>
            <p:cNvSpPr>
              <a:spLocks/>
            </p:cNvSpPr>
            <p:nvPr/>
          </p:nvSpPr>
          <p:spPr bwMode="auto">
            <a:xfrm>
              <a:off x="2104" y="2000"/>
              <a:ext cx="288" cy="439"/>
            </a:xfrm>
            <a:custGeom>
              <a:avLst/>
              <a:gdLst>
                <a:gd name="G0" fmla="+- 0 0 0"/>
                <a:gd name="G1" fmla="+- 19610 0 0"/>
                <a:gd name="G2" fmla="+- 21600 0 0"/>
                <a:gd name="T0" fmla="*/ 9054 w 21595"/>
                <a:gd name="T1" fmla="*/ 0 h 19610"/>
                <a:gd name="T2" fmla="*/ 21595 w 21595"/>
                <a:gd name="T3" fmla="*/ 19188 h 19610"/>
                <a:gd name="T4" fmla="*/ 0 w 21595"/>
                <a:gd name="T5" fmla="*/ 19610 h 19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5" h="19610" fill="none" extrusionOk="0">
                  <a:moveTo>
                    <a:pt x="9054" y="-1"/>
                  </a:moveTo>
                  <a:cubicBezTo>
                    <a:pt x="16564" y="3466"/>
                    <a:pt x="21434" y="10918"/>
                    <a:pt x="21595" y="19187"/>
                  </a:cubicBezTo>
                </a:path>
                <a:path w="21595" h="19610" stroke="0" extrusionOk="0">
                  <a:moveTo>
                    <a:pt x="9054" y="-1"/>
                  </a:moveTo>
                  <a:cubicBezTo>
                    <a:pt x="16564" y="3466"/>
                    <a:pt x="21434" y="10918"/>
                    <a:pt x="21595" y="19187"/>
                  </a:cubicBezTo>
                  <a:lnTo>
                    <a:pt x="0" y="1961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5943600" y="57912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867782" y="6096000"/>
            <a:ext cx="3533018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v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 = “elliptic flow”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1918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 T</a:t>
            </a:r>
            <a:r>
              <a:rPr lang="en-US" sz="3600" u="sng" baseline="-25000" dirty="0" smtClean="0">
                <a:solidFill>
                  <a:schemeClr val="bg1"/>
                </a:solidFill>
              </a:rPr>
              <a:t>i</a:t>
            </a:r>
            <a:r>
              <a:rPr lang="en-US" sz="3600" u="sng" dirty="0" smtClean="0">
                <a:solidFill>
                  <a:schemeClr val="bg1"/>
                </a:solidFill>
              </a:rPr>
              <a:t> = 420 </a:t>
            </a:r>
            <a:r>
              <a:rPr lang="en-US" sz="3600" u="sng" dirty="0" err="1" smtClean="0">
                <a:solidFill>
                  <a:schemeClr val="bg1"/>
                </a:solidFill>
              </a:rPr>
              <a:t>MeV</a:t>
            </a:r>
            <a:r>
              <a:rPr lang="en-US" sz="3600" u="sng" dirty="0" smtClean="0">
                <a:solidFill>
                  <a:schemeClr val="bg1"/>
                </a:solidFill>
              </a:rPr>
              <a:t> (LHC) versus T</a:t>
            </a:r>
            <a:r>
              <a:rPr lang="en-US" sz="3600" u="sng" baseline="-25000" dirty="0" smtClean="0">
                <a:solidFill>
                  <a:schemeClr val="bg1"/>
                </a:solidFill>
              </a:rPr>
              <a:t>i</a:t>
            </a:r>
            <a:r>
              <a:rPr lang="en-US" sz="3600" u="sng" dirty="0" smtClean="0">
                <a:solidFill>
                  <a:schemeClr val="bg1"/>
                </a:solidFill>
              </a:rPr>
              <a:t> = 340 </a:t>
            </a:r>
            <a:r>
              <a:rPr lang="en-US" sz="3600" u="sng" dirty="0" err="1" smtClean="0">
                <a:solidFill>
                  <a:schemeClr val="bg1"/>
                </a:solidFill>
              </a:rPr>
              <a:t>MeV</a:t>
            </a:r>
            <a:r>
              <a:rPr lang="en-US" sz="3600" u="sng" dirty="0" smtClean="0">
                <a:solidFill>
                  <a:schemeClr val="bg1"/>
                </a:solidFill>
              </a:rPr>
              <a:t> (RHIC)?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 l="49892"/>
          <a:stretch>
            <a:fillRect/>
          </a:stretch>
        </p:blipFill>
        <p:spPr bwMode="auto">
          <a:xfrm>
            <a:off x="173709" y="1143000"/>
            <a:ext cx="493169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81600" y="1143000"/>
            <a:ext cx="38862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Black = all hadrons</a:t>
            </a:r>
          </a:p>
          <a:p>
            <a:r>
              <a:rPr lang="en-US" sz="1400" dirty="0" smtClean="0"/>
              <a:t> </a:t>
            </a:r>
          </a:p>
          <a:p>
            <a:pPr algn="ctr"/>
            <a:r>
              <a:rPr lang="en-US" sz="2800" dirty="0" smtClean="0"/>
              <a:t>Very similar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(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) except larger viscous effects for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 &gt; 3 </a:t>
            </a:r>
            <a:r>
              <a:rPr lang="en-US" sz="2800" dirty="0" err="1" smtClean="0"/>
              <a:t>GeV</a:t>
            </a:r>
            <a:r>
              <a:rPr lang="en-US" sz="2800" dirty="0" smtClean="0"/>
              <a:t>/c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3352800"/>
            <a:ext cx="3886200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Blue = protons</a:t>
            </a:r>
          </a:p>
          <a:p>
            <a:r>
              <a:rPr lang="en-US" sz="900" dirty="0" smtClean="0">
                <a:solidFill>
                  <a:schemeClr val="tx2"/>
                </a:solidFill>
              </a:rPr>
              <a:t> 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Large difference for v</a:t>
            </a:r>
            <a:r>
              <a:rPr lang="en-US" sz="2800" baseline="-25000" dirty="0" smtClean="0">
                <a:solidFill>
                  <a:schemeClr val="tx2"/>
                </a:solidFill>
              </a:rPr>
              <a:t>2</a:t>
            </a: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 err="1" smtClean="0">
                <a:solidFill>
                  <a:schemeClr val="tx2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2"/>
                </a:solidFill>
              </a:rPr>
              <a:t>T</a:t>
            </a:r>
            <a:r>
              <a:rPr lang="en-US" sz="2800" dirty="0" smtClean="0">
                <a:solidFill>
                  <a:schemeClr val="tx2"/>
                </a:solidFill>
              </a:rPr>
              <a:t>) due to larger radial boost at LHC temperatures. </a:t>
            </a:r>
          </a:p>
          <a:p>
            <a:pPr algn="ctr"/>
            <a:r>
              <a:rPr lang="en-US" sz="1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800" i="1" u="sng" dirty="0" smtClean="0">
                <a:solidFill>
                  <a:schemeClr val="tx2"/>
                </a:solidFill>
              </a:rPr>
              <a:t>Solid prediction.</a:t>
            </a:r>
          </a:p>
          <a:p>
            <a:r>
              <a:rPr lang="en-US" sz="1000" dirty="0" smtClean="0">
                <a:solidFill>
                  <a:schemeClr val="tx2"/>
                </a:solidFill>
              </a:rPr>
              <a:t> </a:t>
            </a:r>
          </a:p>
          <a:p>
            <a:endParaRPr lang="en-US" sz="1000" dirty="0" smtClean="0">
              <a:solidFill>
                <a:schemeClr val="tx2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Previously noted with ideal hydrodynamics by </a:t>
            </a:r>
            <a:r>
              <a:rPr lang="en-US" sz="2000" dirty="0" err="1" smtClean="0">
                <a:solidFill>
                  <a:schemeClr val="tx2"/>
                </a:solidFill>
              </a:rPr>
              <a:t>Kestin</a:t>
            </a:r>
            <a:r>
              <a:rPr lang="en-US" sz="2000" dirty="0" smtClean="0">
                <a:solidFill>
                  <a:schemeClr val="tx2"/>
                </a:solidFill>
              </a:rPr>
              <a:t>, Heinz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2640" y="1447800"/>
            <a:ext cx="1694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LHC  = Solid</a:t>
            </a:r>
          </a:p>
          <a:p>
            <a:pPr algn="ctr"/>
            <a:r>
              <a:rPr lang="en-US" sz="2400" dirty="0" smtClean="0"/>
              <a:t>RHIC = Dash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1479" y="4495800"/>
            <a:ext cx="210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Ratio RHIC/LHC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838200" y="609600"/>
            <a:ext cx="7696200" cy="5419825"/>
            <a:chOff x="838200" y="762000"/>
            <a:chExt cx="7696200" cy="5419825"/>
          </a:xfrm>
        </p:grpSpPr>
        <p:pic>
          <p:nvPicPr>
            <p:cNvPr id="1546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914400"/>
              <a:ext cx="7543800" cy="526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838200" y="762001"/>
              <a:ext cx="7696200" cy="228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29600" y="762000"/>
              <a:ext cx="3048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38200" y="838200"/>
              <a:ext cx="381000" cy="533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90600" y="6019800"/>
              <a:ext cx="74676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7574" y="953869"/>
              <a:ext cx="5902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v</a:t>
              </a:r>
              <a:r>
                <a:rPr lang="en-US" sz="4000" baseline="-25000" dirty="0" smtClean="0"/>
                <a:t>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2000" y="0"/>
            <a:ext cx="785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General Feature Confirmed in ALICE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9952" y="5943600"/>
            <a:ext cx="6602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Exact radial boost still not matching in detail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Try Hydro + Cascade afterburner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502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-10418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What if </a:t>
            </a:r>
            <a:r>
              <a:rPr lang="en-US" sz="4000" u="sng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4000" u="sng" dirty="0" smtClean="0">
                <a:solidFill>
                  <a:schemeClr val="bg1"/>
                </a:solidFill>
              </a:rPr>
              <a:t>/s is larger for T &gt; 340 </a:t>
            </a:r>
            <a:r>
              <a:rPr lang="en-US" sz="4000" u="sng" dirty="0" err="1" smtClean="0">
                <a:solidFill>
                  <a:schemeClr val="bg1"/>
                </a:solidFill>
              </a:rPr>
              <a:t>MeV</a:t>
            </a:r>
            <a:r>
              <a:rPr lang="en-US" sz="4000" u="sng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 (just the range sampled at the LHC in early times)?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1260187"/>
            <a:ext cx="3810000" cy="4662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Consider case I: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 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= 1/4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 (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all T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)</a:t>
            </a:r>
          </a:p>
          <a:p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Consider case II: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= 1/4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(T&lt;340 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MeV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= 2/4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(T&gt;340 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MeV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Symbol" pitchFamily="18" charset="2"/>
              </a:rPr>
              <a:t> </a:t>
            </a:r>
          </a:p>
          <a:p>
            <a:pPr algn="ctr"/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No change in v</a:t>
            </a:r>
            <a:r>
              <a:rPr lang="en-US" sz="2800" b="1" u="sng" baseline="-25000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en-US" sz="2800" b="1" u="sng" dirty="0" err="1" smtClean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2800" b="1" u="sng" baseline="-25000" dirty="0" err="1" smtClean="0">
                <a:solidFill>
                  <a:schemeClr val="tx2"/>
                </a:solidFill>
                <a:latin typeface="+mj-lt"/>
              </a:rPr>
              <a:t>T</a:t>
            </a:r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)!</a:t>
            </a:r>
          </a:p>
          <a:p>
            <a:r>
              <a:rPr lang="en-US" sz="90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Earliest LHC time has no big impact on 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/s.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181600" y="1905000"/>
            <a:ext cx="3886200" cy="2438400"/>
            <a:chOff x="304800" y="3048000"/>
            <a:chExt cx="2971800" cy="2057400"/>
          </a:xfrm>
        </p:grpSpPr>
        <p:sp>
          <p:nvSpPr>
            <p:cNvPr id="34" name="Rectangle 33"/>
            <p:cNvSpPr/>
            <p:nvPr/>
          </p:nvSpPr>
          <p:spPr>
            <a:xfrm>
              <a:off x="304800" y="3048000"/>
              <a:ext cx="2971800" cy="2057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457202" y="3276600"/>
              <a:ext cx="2590800" cy="1828800"/>
              <a:chOff x="457200" y="3276600"/>
              <a:chExt cx="1495160" cy="1828800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776241" y="4648200"/>
                <a:ext cx="1155970" cy="158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5400000" flipH="1" flipV="1">
                <a:off x="242317" y="4115070"/>
                <a:ext cx="1066800" cy="104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731173" y="4643735"/>
                <a:ext cx="2211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T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4683" y="3276600"/>
                <a:ext cx="3522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Symbol" pitchFamily="18" charset="2"/>
                  </a:rPr>
                  <a:t>h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/s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76241" y="4191000"/>
                <a:ext cx="1055451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76241" y="4114800"/>
                <a:ext cx="552855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1138596" y="3924300"/>
                <a:ext cx="38100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329096" y="3733800"/>
                <a:ext cx="502596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1128058" y="4572000"/>
                <a:ext cx="327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340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4208" y="4035623"/>
                <a:ext cx="3522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1/4</a:t>
                </a:r>
                <a:r>
                  <a:rPr lang="en-US" sz="1400" dirty="0" smtClean="0">
                    <a:solidFill>
                      <a:schemeClr val="bg1"/>
                    </a:solidFill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57200" y="3620869"/>
                <a:ext cx="3522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2/4</a:t>
                </a:r>
                <a:r>
                  <a:rPr lang="en-US" sz="1400" dirty="0" smtClean="0">
                    <a:solidFill>
                      <a:schemeClr val="bg1"/>
                    </a:solidFill>
                    <a:latin typeface="Symbol" pitchFamily="18" charset="2"/>
                  </a:rPr>
                  <a:t>p</a:t>
                </a:r>
              </a:p>
            </p:txBody>
          </p:sp>
        </p:grpSp>
      </p:grpSp>
      <p:sp>
        <p:nvSpPr>
          <p:cNvPr id="47" name="Freeform 46"/>
          <p:cNvSpPr/>
          <p:nvPr/>
        </p:nvSpPr>
        <p:spPr>
          <a:xfrm>
            <a:off x="605367" y="4889500"/>
            <a:ext cx="4423833" cy="177800"/>
          </a:xfrm>
          <a:custGeom>
            <a:avLst/>
            <a:gdLst>
              <a:gd name="connsiteX0" fmla="*/ 182033 w 4423833"/>
              <a:gd name="connsiteY0" fmla="*/ 177800 h 177800"/>
              <a:gd name="connsiteX1" fmla="*/ 245533 w 4423833"/>
              <a:gd name="connsiteY1" fmla="*/ 152400 h 177800"/>
              <a:gd name="connsiteX2" fmla="*/ 1655233 w 4423833"/>
              <a:gd name="connsiteY2" fmla="*/ 88900 h 177800"/>
              <a:gd name="connsiteX3" fmla="*/ 4423833 w 4423833"/>
              <a:gd name="connsiteY3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3833" h="177800">
                <a:moveTo>
                  <a:pt x="182033" y="177800"/>
                </a:moveTo>
                <a:cubicBezTo>
                  <a:pt x="91016" y="172508"/>
                  <a:pt x="0" y="167217"/>
                  <a:pt x="245533" y="152400"/>
                </a:cubicBezTo>
                <a:cubicBezTo>
                  <a:pt x="491066" y="137583"/>
                  <a:pt x="1655233" y="88900"/>
                  <a:pt x="1655233" y="88900"/>
                </a:cubicBezTo>
                <a:lnTo>
                  <a:pt x="4423833" y="0"/>
                </a:lnTo>
              </a:path>
            </a:pathLst>
          </a:cu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838200" y="4343400"/>
            <a:ext cx="83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215" y="609600"/>
            <a:ext cx="317538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4343400" cy="279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 t="2631"/>
          <a:stretch>
            <a:fillRect/>
          </a:stretch>
        </p:blipFill>
        <p:spPr bwMode="auto">
          <a:xfrm>
            <a:off x="304801" y="3581400"/>
            <a:ext cx="6629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0"/>
            <a:ext cx="7071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Recent study of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bg1"/>
                </a:solidFill>
              </a:rPr>
              <a:t>/s (T) – arXiv:1101.2442</a:t>
            </a:r>
          </a:p>
        </p:txBody>
      </p:sp>
      <p:sp>
        <p:nvSpPr>
          <p:cNvPr id="9" name="Right Brace 8"/>
          <p:cNvSpPr/>
          <p:nvPr/>
        </p:nvSpPr>
        <p:spPr>
          <a:xfrm>
            <a:off x="3200400" y="1828800"/>
            <a:ext cx="609600" cy="896877"/>
          </a:xfrm>
          <a:prstGeom prst="rightBrace">
            <a:avLst>
              <a:gd name="adj1" fmla="val 8333"/>
              <a:gd name="adj2" fmla="val 13636"/>
            </a:avLst>
          </a:prstGeom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‘RHIC v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is dominated by </a:t>
            </a:r>
            <a:r>
              <a:rPr lang="en-US" sz="3600" dirty="0" smtClean="0">
                <a:latin typeface="Symbol" pitchFamily="18" charset="2"/>
              </a:rPr>
              <a:t>h</a:t>
            </a:r>
            <a:r>
              <a:rPr lang="en-US" sz="3600" dirty="0" smtClean="0"/>
              <a:t>/s below </a:t>
            </a:r>
            <a:r>
              <a:rPr lang="en-US" sz="3600" dirty="0" err="1" smtClean="0"/>
              <a:t>T</a:t>
            </a:r>
            <a:r>
              <a:rPr lang="en-US" sz="3600" baseline="-25000" dirty="0" err="1" smtClean="0"/>
              <a:t>c</a:t>
            </a:r>
            <a:r>
              <a:rPr lang="en-US" sz="3600" dirty="0" smtClean="0"/>
              <a:t> and </a:t>
            </a:r>
          </a:p>
          <a:p>
            <a:pPr algn="ctr"/>
            <a:r>
              <a:rPr lang="en-US" sz="3600" dirty="0" smtClean="0"/>
              <a:t>LHC v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by </a:t>
            </a:r>
            <a:r>
              <a:rPr lang="en-US" sz="3600" dirty="0" smtClean="0">
                <a:latin typeface="Symbol" pitchFamily="18" charset="2"/>
              </a:rPr>
              <a:t>h</a:t>
            </a:r>
            <a:r>
              <a:rPr lang="en-US" sz="3600" dirty="0" smtClean="0"/>
              <a:t>/s above </a:t>
            </a:r>
            <a:r>
              <a:rPr lang="en-US" sz="3600" dirty="0" err="1" smtClean="0"/>
              <a:t>T</a:t>
            </a:r>
            <a:r>
              <a:rPr lang="en-US" sz="3600" baseline="-25000" dirty="0" err="1" smtClean="0"/>
              <a:t>c</a:t>
            </a:r>
            <a:r>
              <a:rPr lang="en-US" sz="3600" dirty="0" smtClean="0"/>
              <a:t>‘</a:t>
            </a:r>
          </a:p>
          <a:p>
            <a:pPr algn="ctr"/>
            <a:r>
              <a:rPr lang="en-US" sz="3600" b="1" i="1" dirty="0" smtClean="0"/>
              <a:t>seems an unlikely fine tuning problem  </a:t>
            </a:r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758618" y="-286380"/>
            <a:ext cx="346401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810000" y="762000"/>
            <a:ext cx="5334000" cy="24083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Factor 10 increase in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/s results in 15% reduction in 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at </a:t>
            </a:r>
            <a:r>
              <a:rPr lang="en-US" sz="2800" dirty="0" err="1" smtClean="0">
                <a:solidFill>
                  <a:srgbClr val="FF0000"/>
                </a:solidFill>
              </a:rPr>
              <a:t>p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 = 2 </a:t>
            </a:r>
            <a:r>
              <a:rPr lang="en-US" sz="2800" dirty="0" err="1" smtClean="0">
                <a:solidFill>
                  <a:srgbClr val="FF0000"/>
                </a:solidFill>
              </a:rPr>
              <a:t>GeV</a:t>
            </a:r>
            <a:r>
              <a:rPr lang="en-US" sz="2800" dirty="0" smtClean="0">
                <a:solidFill>
                  <a:srgbClr val="FF0000"/>
                </a:solidFill>
              </a:rPr>
              <a:t>/c</a:t>
            </a:r>
          </a:p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Seems consistent with my finding that a factor of 2 for T&gt;340 </a:t>
            </a:r>
            <a:r>
              <a:rPr lang="en-US" sz="2800" dirty="0" err="1" smtClean="0">
                <a:solidFill>
                  <a:srgbClr val="FF0000"/>
                </a:solidFill>
              </a:rPr>
              <a:t>MeV</a:t>
            </a:r>
            <a:r>
              <a:rPr lang="en-US" sz="2800" dirty="0" smtClean="0">
                <a:solidFill>
                  <a:srgbClr val="FF0000"/>
                </a:solidFill>
              </a:rPr>
              <a:t> has almost no effect.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76200"/>
            <a:ext cx="4765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“Ridge” and “Shoulders”</a:t>
            </a:r>
          </a:p>
        </p:txBody>
      </p:sp>
      <p:pic>
        <p:nvPicPr>
          <p:cNvPr id="6" name="Picture 9" descr="pho-ri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384673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95800" y="751344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Features in two-particle correlations that have generated a lot of excitement.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0438" y="2209800"/>
            <a:ext cx="35353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7239000" y="4572000"/>
            <a:ext cx="1952625" cy="1244600"/>
            <a:chOff x="4024" y="624"/>
            <a:chExt cx="1230" cy="784"/>
          </a:xfrm>
        </p:grpSpPr>
        <p:graphicFrame>
          <p:nvGraphicFramePr>
            <p:cNvPr id="10" name="Object 41"/>
            <p:cNvGraphicFramePr>
              <a:graphicFrameLocks noChangeAspect="1"/>
            </p:cNvGraphicFramePr>
            <p:nvPr/>
          </p:nvGraphicFramePr>
          <p:xfrm>
            <a:off x="4024" y="809"/>
            <a:ext cx="1230" cy="599"/>
          </p:xfrm>
          <a:graphic>
            <a:graphicData uri="http://schemas.openxmlformats.org/presentationml/2006/ole">
              <p:oleObj spid="_x0000_s137218" name="Photo Editor Photo" r:id="rId5" imgW="3153215" imgH="1533739" progId="">
                <p:embed/>
              </p:oleObj>
            </a:graphicData>
          </a:graphic>
        </p:graphicFrame>
        <p:sp>
          <p:nvSpPr>
            <p:cNvPr id="11" name="Line 44"/>
            <p:cNvSpPr>
              <a:spLocks noChangeShapeType="1"/>
            </p:cNvSpPr>
            <p:nvPr/>
          </p:nvSpPr>
          <p:spPr bwMode="auto">
            <a:xfrm flipV="1">
              <a:off x="4614" y="624"/>
              <a:ext cx="0" cy="6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45"/>
            <p:cNvSpPr>
              <a:spLocks noChangeArrowheads="1"/>
            </p:cNvSpPr>
            <p:nvPr/>
          </p:nvSpPr>
          <p:spPr bwMode="auto">
            <a:xfrm>
              <a:off x="4577" y="1178"/>
              <a:ext cx="110" cy="111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47"/>
            <p:cNvSpPr>
              <a:spLocks noChangeShapeType="1"/>
            </p:cNvSpPr>
            <p:nvPr/>
          </p:nvSpPr>
          <p:spPr bwMode="auto">
            <a:xfrm flipV="1">
              <a:off x="4540" y="882"/>
              <a:ext cx="0" cy="14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 flipV="1">
              <a:off x="4687" y="882"/>
              <a:ext cx="0" cy="14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9"/>
            <p:cNvSpPr>
              <a:spLocks noChangeShapeType="1"/>
            </p:cNvSpPr>
            <p:nvPr/>
          </p:nvSpPr>
          <p:spPr bwMode="auto">
            <a:xfrm flipV="1">
              <a:off x="4466" y="919"/>
              <a:ext cx="0" cy="11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0"/>
            <p:cNvSpPr>
              <a:spLocks noChangeShapeType="1"/>
            </p:cNvSpPr>
            <p:nvPr/>
          </p:nvSpPr>
          <p:spPr bwMode="auto">
            <a:xfrm flipV="1">
              <a:off x="4761" y="919"/>
              <a:ext cx="0" cy="74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9296400" y="2286000"/>
            <a:ext cx="0" cy="426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5181600"/>
            <a:ext cx="16002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 cstate="print"/>
          <a:srcRect t="19093"/>
          <a:stretch>
            <a:fillRect/>
          </a:stretch>
        </p:blipFill>
        <p:spPr bwMode="auto">
          <a:xfrm>
            <a:off x="6629400" y="2133600"/>
            <a:ext cx="2209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0" descr="qm_ridge_pr_color"/>
          <p:cNvPicPr>
            <a:picLocks noChangeAspect="1" noChangeArrowheads="1"/>
          </p:cNvPicPr>
          <p:nvPr/>
        </p:nvPicPr>
        <p:blipFill>
          <a:blip r:embed="rId8" cstate="print"/>
          <a:srcRect t="6306" r="4964"/>
          <a:stretch>
            <a:fillRect/>
          </a:stretch>
        </p:blipFill>
        <p:spPr bwMode="auto">
          <a:xfrm>
            <a:off x="5715000" y="4114800"/>
            <a:ext cx="17526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543800" y="5722938"/>
            <a:ext cx="1219200" cy="830262"/>
            <a:chOff x="624" y="1248"/>
            <a:chExt cx="3026" cy="1920"/>
          </a:xfrm>
        </p:grpSpPr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624" y="1861"/>
              <a:ext cx="3026" cy="635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960" y="1248"/>
              <a:ext cx="2635" cy="1920"/>
              <a:chOff x="288" y="794"/>
              <a:chExt cx="2635" cy="1920"/>
            </a:xfrm>
          </p:grpSpPr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288" y="1130"/>
                <a:ext cx="1536" cy="158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660033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 flipV="1">
                <a:off x="672" y="1178"/>
                <a:ext cx="1200" cy="105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 flipV="1">
                <a:off x="1776" y="794"/>
                <a:ext cx="192" cy="48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 flipV="1">
                <a:off x="1728" y="1226"/>
                <a:ext cx="384" cy="9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 flipV="1">
                <a:off x="1872" y="938"/>
                <a:ext cx="288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Text Box 22"/>
              <p:cNvSpPr txBox="1">
                <a:spLocks noChangeArrowheads="1"/>
              </p:cNvSpPr>
              <p:nvPr/>
            </p:nvSpPr>
            <p:spPr bwMode="auto">
              <a:xfrm>
                <a:off x="2068" y="1011"/>
                <a:ext cx="855" cy="7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latin typeface="Symbol" pitchFamily="18" charset="2"/>
                  </a:rPr>
                  <a:t>p</a:t>
                </a:r>
                <a:r>
                  <a:rPr lang="en-US" sz="1400" baseline="30000"/>
                  <a:t>0</a:t>
                </a:r>
              </a:p>
            </p:txBody>
          </p:sp>
          <p:sp>
            <p:nvSpPr>
              <p:cNvPr id="30" name="AutoShape 23"/>
              <p:cNvSpPr>
                <a:spLocks noChangeArrowheads="1"/>
              </p:cNvSpPr>
              <p:nvPr/>
            </p:nvSpPr>
            <p:spPr bwMode="auto">
              <a:xfrm>
                <a:off x="576" y="2186"/>
                <a:ext cx="144" cy="144"/>
              </a:xfrm>
              <a:prstGeom prst="irregularSeal2">
                <a:avLst/>
              </a:prstGeom>
              <a:solidFill>
                <a:srgbClr val="FFFF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Line 24"/>
              <p:cNvSpPr>
                <a:spLocks noChangeShapeType="1"/>
              </p:cNvSpPr>
              <p:nvPr/>
            </p:nvSpPr>
            <p:spPr bwMode="auto">
              <a:xfrm flipV="1">
                <a:off x="768" y="2090"/>
                <a:ext cx="384" cy="4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 flipV="1">
                <a:off x="1008" y="1706"/>
                <a:ext cx="96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" name="Line 26"/>
              <p:cNvSpPr>
                <a:spLocks noChangeShapeType="1"/>
              </p:cNvSpPr>
              <p:nvPr/>
            </p:nvSpPr>
            <p:spPr bwMode="auto">
              <a:xfrm flipV="1">
                <a:off x="1248" y="1562"/>
                <a:ext cx="288" cy="14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34" name="Picture 27" descr="Fig3PanelS6_AuAuY4Cent_6M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2133600"/>
            <a:ext cx="1358900" cy="1230313"/>
          </a:xfrm>
          <a:prstGeom prst="rect">
            <a:avLst/>
          </a:prstGeom>
          <a:noFill/>
        </p:spPr>
      </p:pic>
      <p:pic>
        <p:nvPicPr>
          <p:cNvPr id="35" name="Picture 28" descr="YieldCentr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43800" y="3429000"/>
            <a:ext cx="1425575" cy="1355725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</p:pic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5943600" y="2895600"/>
            <a:ext cx="1371600" cy="1295400"/>
            <a:chOff x="1680" y="1152"/>
            <a:chExt cx="2544" cy="2448"/>
          </a:xfrm>
        </p:grpSpPr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1680" y="1152"/>
              <a:ext cx="2544" cy="244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>
              <a:off x="1680" y="1344"/>
              <a:ext cx="768" cy="624"/>
              <a:chOff x="240" y="2832"/>
              <a:chExt cx="528" cy="528"/>
            </a:xfrm>
          </p:grpSpPr>
          <p:sp>
            <p:nvSpPr>
              <p:cNvPr id="43" name="Rectangle 32"/>
              <p:cNvSpPr>
                <a:spLocks noChangeArrowheads="1"/>
              </p:cNvSpPr>
              <p:nvPr/>
            </p:nvSpPr>
            <p:spPr bwMode="auto">
              <a:xfrm>
                <a:off x="240" y="2832"/>
                <a:ext cx="528" cy="52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4" name="Object 33"/>
              <p:cNvGraphicFramePr>
                <a:graphicFrameLocks noChangeAspect="1"/>
              </p:cNvGraphicFramePr>
              <p:nvPr/>
            </p:nvGraphicFramePr>
            <p:xfrm>
              <a:off x="240" y="2832"/>
              <a:ext cx="528" cy="461"/>
            </p:xfrm>
            <a:graphic>
              <a:graphicData uri="http://schemas.openxmlformats.org/presentationml/2006/ole">
                <p:oleObj spid="_x0000_s137219" name="Equation" r:id="rId11" imgW="558720" imgH="469800" progId="Equation.3">
                  <p:embed/>
                </p:oleObj>
              </a:graphicData>
            </a:graphic>
          </p:graphicFrame>
        </p:grpSp>
        <p:pic>
          <p:nvPicPr>
            <p:cNvPr id="39" name="Picture 34" descr="detadphidata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" y="1440"/>
              <a:ext cx="2448" cy="2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2543" y="1152"/>
              <a:ext cx="1392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Times New Roman" pitchFamily="18" charset="0"/>
                </a:rPr>
                <a:t>p-p 200 GeV</a:t>
              </a: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 rot="1275030">
              <a:off x="2970" y="1554"/>
              <a:ext cx="341" cy="57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400" i="1">
                <a:solidFill>
                  <a:srgbClr val="FF33CC"/>
                </a:solidFill>
                <a:latin typeface="Times New Roman" pitchFamily="18" charset="0"/>
              </a:endParaRPr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1680" y="2112"/>
              <a:ext cx="288" cy="81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" name="Picture 3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96000" y="5561013"/>
            <a:ext cx="1271588" cy="12969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46" name="Picture 3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76800" y="2667000"/>
            <a:ext cx="14636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2"/>
          <p:cNvPicPr>
            <a:picLocks noChangeAspect="1" noChangeArrowheads="1"/>
          </p:cNvPicPr>
          <p:nvPr/>
        </p:nvPicPr>
        <p:blipFill>
          <a:blip r:embed="rId15" cstate="print"/>
          <a:srcRect l="2148" t="8345"/>
          <a:stretch>
            <a:fillRect/>
          </a:stretch>
        </p:blipFill>
        <p:spPr bwMode="auto">
          <a:xfrm>
            <a:off x="4267200" y="3352800"/>
            <a:ext cx="1905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4267200" y="4495800"/>
            <a:ext cx="1752600" cy="1524000"/>
            <a:chOff x="336" y="2352"/>
            <a:chExt cx="960" cy="816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336" y="2352"/>
              <a:ext cx="960" cy="81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" name="Picture 13" descr="flux_tubes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4" y="2400"/>
              <a:ext cx="864" cy="765"/>
            </a:xfrm>
            <a:prstGeom prst="rect">
              <a:avLst/>
            </a:prstGeom>
            <a:noFill/>
          </p:spPr>
        </p:pic>
      </p:grpSp>
      <p:sp>
        <p:nvSpPr>
          <p:cNvPr id="51" name="TextBox 50"/>
          <p:cNvSpPr txBox="1"/>
          <p:nvPr/>
        </p:nvSpPr>
        <p:spPr>
          <a:xfrm>
            <a:off x="304800" y="3733800"/>
            <a:ext cx="388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Two years ago (QM09)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I gave a talk with my prediction.  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The “death” of the ridge and shoulders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</a:t>
            </a:r>
            <a:r>
              <a:rPr lang="en-US" sz="2800" i="1" dirty="0" smtClean="0">
                <a:solidFill>
                  <a:srgbClr val="FFFF00"/>
                </a:solidFill>
              </a:rPr>
              <a:t>aka</a:t>
            </a:r>
            <a:r>
              <a:rPr lang="en-US" sz="2800" dirty="0" smtClean="0">
                <a:solidFill>
                  <a:srgbClr val="FFFF00"/>
                </a:solidFill>
              </a:rPr>
              <a:t> shock response)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1143000"/>
            <a:ext cx="5029200" cy="434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1066800"/>
            <a:ext cx="4458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PHENIX </a:t>
            </a:r>
            <a:r>
              <a:rPr lang="en-US" sz="2800" dirty="0" err="1" smtClean="0"/>
              <a:t>Au+Au</a:t>
            </a:r>
            <a:r>
              <a:rPr lang="en-US" sz="2800" dirty="0" smtClean="0"/>
              <a:t> 0-20% Central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914400"/>
            <a:ext cx="3810000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Black points</a:t>
            </a:r>
          </a:p>
          <a:p>
            <a:pPr algn="ctr"/>
            <a:r>
              <a:rPr lang="en-US" sz="2800" dirty="0" smtClean="0"/>
              <a:t>PHENIX published with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background modulation and ZYAM.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b="1" u="sng" dirty="0" smtClean="0">
                <a:solidFill>
                  <a:srgbClr val="FF0000"/>
                </a:solidFill>
              </a:rPr>
              <a:t>Red points 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(NOT PHENIX OFFICIAL)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Use AMPT v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/v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ratio and include 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and v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 background modulation.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Calculation by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 A. </a:t>
            </a:r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Adare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14" y="5791200"/>
            <a:ext cx="87237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FF00"/>
                </a:solidFill>
              </a:rPr>
              <a:t>Dominant ridge and shoulders will be gone.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Detailed careful analysis needs v</a:t>
            </a:r>
            <a:r>
              <a:rPr lang="en-US" sz="2800" baseline="-25000" dirty="0" smtClean="0">
                <a:solidFill>
                  <a:srgbClr val="FFFF00"/>
                </a:solidFill>
              </a:rPr>
              <a:t>1</a:t>
            </a:r>
            <a:r>
              <a:rPr lang="en-US" sz="2800" dirty="0" smtClean="0">
                <a:solidFill>
                  <a:srgbClr val="FFFF00"/>
                </a:solidFill>
              </a:rPr>
              <a:t> … v</a:t>
            </a:r>
            <a:r>
              <a:rPr lang="en-US" sz="2800" baseline="-25000" dirty="0" smtClean="0">
                <a:solidFill>
                  <a:srgbClr val="FFFF00"/>
                </a:solidFill>
              </a:rPr>
              <a:t>5</a:t>
            </a:r>
            <a:r>
              <a:rPr lang="en-US" sz="2800" dirty="0" smtClean="0">
                <a:solidFill>
                  <a:srgbClr val="FFFF00"/>
                </a:solidFill>
              </a:rPr>
              <a:t> and method checks.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r="452"/>
          <a:stretch>
            <a:fillRect/>
          </a:stretch>
        </p:blipFill>
        <p:spPr bwMode="auto">
          <a:xfrm>
            <a:off x="228600" y="1524000"/>
            <a:ext cx="4800600" cy="394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43000" y="76200"/>
            <a:ext cx="7019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Re-Evaluation of Shock 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76200"/>
            <a:ext cx="2592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LHC Results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828800"/>
            <a:ext cx="44767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2415" y="1371600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ALICE:  arXiv:1105.3865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765" y="786825"/>
            <a:ext cx="7816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“Ridge” and “Shoulders” seen at LHC as well…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828800"/>
            <a:ext cx="3810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Fourier Decomposition characterizes the distribution</a:t>
            </a:r>
          </a:p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Are the Fourier Coefficient just the higher order flow moments?</a:t>
            </a:r>
          </a:p>
          <a:p>
            <a:pPr algn="ctr"/>
            <a:r>
              <a:rPr lang="en-US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/>
            <a:r>
              <a:rPr lang="en-US" sz="3200" b="1" i="1" u="sng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Key Tests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4687"/>
          <a:stretch>
            <a:fillRect/>
          </a:stretch>
        </p:blipFill>
        <p:spPr bwMode="auto">
          <a:xfrm>
            <a:off x="4343400" y="4242724"/>
            <a:ext cx="4648200" cy="116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27926" t="72000" r="32649"/>
          <a:stretch>
            <a:fillRect/>
          </a:stretch>
        </p:blipFill>
        <p:spPr bwMode="auto">
          <a:xfrm>
            <a:off x="5170714" y="3175924"/>
            <a:ext cx="313508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8382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Viscous Horizon</a:t>
            </a:r>
            <a:r>
              <a:rPr lang="en-US" sz="2400" dirty="0" smtClean="0">
                <a:solidFill>
                  <a:srgbClr val="FFFF00"/>
                </a:solidFill>
              </a:rPr>
              <a:t>:  “Its verbal definition is that it separates the wavelengths of sound which </a:t>
            </a:r>
            <a:r>
              <a:rPr lang="en-US" sz="2400" i="1" dirty="0" smtClean="0">
                <a:solidFill>
                  <a:srgbClr val="FFFF00"/>
                </a:solidFill>
              </a:rPr>
              <a:t>are </a:t>
            </a:r>
            <a:r>
              <a:rPr lang="en-US" sz="2400" dirty="0" smtClean="0">
                <a:solidFill>
                  <a:srgbClr val="FFFF00"/>
                </a:solidFill>
              </a:rPr>
              <a:t>and </a:t>
            </a:r>
            <a:r>
              <a:rPr lang="en-US" sz="2400" i="1" dirty="0" smtClean="0">
                <a:solidFill>
                  <a:srgbClr val="FFFF00"/>
                </a:solidFill>
              </a:rPr>
              <a:t>are not </a:t>
            </a:r>
            <a:r>
              <a:rPr lang="en-US" sz="2400" dirty="0" smtClean="0">
                <a:solidFill>
                  <a:srgbClr val="FFFF00"/>
                </a:solidFill>
              </a:rPr>
              <a:t>dissipated by viscosity effects.”  i.e. damped to “un-observably small magnitude” [</a:t>
            </a:r>
            <a:r>
              <a:rPr lang="en-US" sz="2400" dirty="0" err="1" smtClean="0">
                <a:solidFill>
                  <a:srgbClr val="FFFF00"/>
                </a:solidFill>
              </a:rPr>
              <a:t>Shuryak</a:t>
            </a:r>
            <a:r>
              <a:rPr lang="en-US" sz="2400" dirty="0" smtClean="0">
                <a:solidFill>
                  <a:srgbClr val="FFFF00"/>
                </a:solidFill>
              </a:rPr>
              <a:t>].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24640" t="24000" r="34292" b="60000"/>
          <a:stretch>
            <a:fillRect/>
          </a:stretch>
        </p:blipFill>
        <p:spPr bwMode="auto">
          <a:xfrm>
            <a:off x="4476750" y="2337724"/>
            <a:ext cx="4286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2490124"/>
            <a:ext cx="476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Smooth medium and fluctuations (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76200" y="210912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3323859"/>
            <a:ext cx="5089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Dispersion relation from shear viscosity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4166524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Damping of fluctuations depends on </a:t>
            </a:r>
            <a:r>
              <a:rPr lang="en-US" sz="2400" dirty="0" err="1" smtClean="0">
                <a:solidFill>
                  <a:schemeClr val="bg1"/>
                </a:solidFill>
              </a:rPr>
              <a:t>wavenumber</a:t>
            </a:r>
            <a:r>
              <a:rPr lang="en-US" sz="2400" dirty="0" smtClean="0">
                <a:solidFill>
                  <a:schemeClr val="bg1"/>
                </a:solidFill>
              </a:rPr>
              <a:t> (k), time (t),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/s and Temperature.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76200"/>
            <a:ext cx="567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Sound Mode Commentary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5549205"/>
            <a:ext cx="906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Need more formal definition of viscous horizon,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e.g. when wavelength mode damped by 1/e.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“Un-observably small” depends on experimental sensitivity.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5562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2500893" cy="42672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76400"/>
            <a:ext cx="2730910" cy="426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676400"/>
            <a:ext cx="3047999" cy="36195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One then evolves with hydrodynamic equations this “hot spot”.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At the freeze-out surface, apply Cooper-Frye </a:t>
            </a:r>
            <a:r>
              <a:rPr lang="en-US" sz="2400" dirty="0" err="1" smtClean="0">
                <a:solidFill>
                  <a:schemeClr val="bg1"/>
                </a:solidFill>
              </a:rPr>
              <a:t>hadronization</a:t>
            </a:r>
            <a:r>
              <a:rPr lang="en-US" sz="2400" dirty="0" smtClean="0">
                <a:solidFill>
                  <a:schemeClr val="bg1"/>
                </a:solidFill>
              </a:rPr>
              <a:t> and calculate angular distribution of particles.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Finally, one decomposes the angular distribution into harmonics (n).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429000"/>
            <a:ext cx="8763000" cy="95410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Structure due to detailed interaction of hot spot waves 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with </a:t>
            </a:r>
            <a:r>
              <a:rPr lang="en-US" sz="2800" dirty="0" smtClean="0">
                <a:solidFill>
                  <a:schemeClr val="bg1"/>
                </a:solidFill>
              </a:rPr>
              <a:t>freeze-out surface and cut-off effects.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419600"/>
            <a:ext cx="8763000" cy="2462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Needs double check on robustness of </a:t>
            </a:r>
            <a:r>
              <a:rPr lang="en-US" sz="2800" dirty="0" smtClean="0">
                <a:solidFill>
                  <a:schemeClr val="bg1"/>
                </a:solidFill>
              </a:rPr>
              <a:t>higher </a:t>
            </a:r>
            <a:r>
              <a:rPr lang="en-US" sz="2800" dirty="0" smtClean="0">
                <a:solidFill>
                  <a:schemeClr val="bg1"/>
                </a:solidFill>
              </a:rPr>
              <a:t>moment </a:t>
            </a:r>
            <a:r>
              <a:rPr lang="en-US" sz="2800" dirty="0" smtClean="0">
                <a:solidFill>
                  <a:schemeClr val="bg1"/>
                </a:solidFill>
              </a:rPr>
              <a:t>structures with </a:t>
            </a:r>
            <a:r>
              <a:rPr lang="en-US" sz="2800" dirty="0" smtClean="0">
                <a:solidFill>
                  <a:schemeClr val="bg1"/>
                </a:solidFill>
              </a:rPr>
              <a:t>realistic geometry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i="1" u="sng" dirty="0" smtClean="0">
                <a:solidFill>
                  <a:schemeClr val="bg1"/>
                </a:solidFill>
              </a:rPr>
              <a:t> Also, check of how lumpy </a:t>
            </a:r>
            <a:r>
              <a:rPr lang="en-US" sz="2800" i="1" u="sng" dirty="0" smtClean="0">
                <a:solidFill>
                  <a:schemeClr val="bg1"/>
                </a:solidFill>
              </a:rPr>
              <a:t>medium</a:t>
            </a:r>
          </a:p>
          <a:p>
            <a:pPr algn="ctr"/>
            <a:r>
              <a:rPr lang="en-US" sz="2800" i="1" u="sng" dirty="0" smtClean="0">
                <a:solidFill>
                  <a:schemeClr val="bg1"/>
                </a:solidFill>
              </a:rPr>
              <a:t> </a:t>
            </a:r>
            <a:r>
              <a:rPr lang="en-US" sz="2800" i="1" u="sng" dirty="0" smtClean="0">
                <a:solidFill>
                  <a:schemeClr val="bg1"/>
                </a:solidFill>
              </a:rPr>
              <a:t>impacts </a:t>
            </a:r>
            <a:r>
              <a:rPr lang="en-US" sz="2800" i="1" u="sng" dirty="0" smtClean="0">
                <a:solidFill>
                  <a:schemeClr val="bg1"/>
                </a:solidFill>
              </a:rPr>
              <a:t>propagation </a:t>
            </a:r>
            <a:r>
              <a:rPr lang="en-US" sz="2800" i="1" u="sng" dirty="0" smtClean="0">
                <a:solidFill>
                  <a:schemeClr val="bg1"/>
                </a:solidFill>
              </a:rPr>
              <a:t>of </a:t>
            </a:r>
            <a:r>
              <a:rPr lang="en-US" sz="2800" i="1" u="sng" dirty="0" smtClean="0">
                <a:solidFill>
                  <a:schemeClr val="bg1"/>
                </a:solidFill>
              </a:rPr>
              <a:t>state </a:t>
            </a:r>
          </a:p>
          <a:p>
            <a:pPr algn="ctr"/>
            <a:r>
              <a:rPr lang="en-US" sz="2800" i="1" u="sng" dirty="0" smtClean="0">
                <a:solidFill>
                  <a:schemeClr val="bg1"/>
                </a:solidFill>
              </a:rPr>
              <a:t>(not small perturbations).</a:t>
            </a:r>
            <a:endParaRPr lang="en-US" sz="2800" i="1" u="sng" dirty="0">
              <a:solidFill>
                <a:schemeClr val="bg1"/>
              </a:solidFill>
            </a:endParaRPr>
          </a:p>
        </p:txBody>
      </p:sp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5" cstate="print"/>
          <a:srcRect r="32500"/>
          <a:stretch>
            <a:fillRect/>
          </a:stretch>
        </p:blipFill>
        <p:spPr bwMode="auto">
          <a:xfrm>
            <a:off x="7315200" y="52578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5105400" cy="255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900"/>
            <a:ext cx="5105400" cy="306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52400" y="0"/>
            <a:ext cx="9372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Mocsy</a:t>
            </a:r>
            <a:r>
              <a:rPr lang="en-US" sz="2800" dirty="0" smtClean="0">
                <a:solidFill>
                  <a:srgbClr val="FFFF00"/>
                </a:solidFill>
              </a:rPr>
              <a:t>, Sorensen use STAR published </a:t>
            </a:r>
            <a:r>
              <a:rPr lang="en-US" sz="2800" dirty="0" err="1" smtClean="0">
                <a:solidFill>
                  <a:srgbClr val="FFFF00"/>
                </a:solidFill>
              </a:rPr>
              <a:t>p</a:t>
            </a:r>
            <a:r>
              <a:rPr lang="en-US" sz="2800" baseline="-25000" dirty="0" err="1" smtClean="0">
                <a:solidFill>
                  <a:srgbClr val="FFFF00"/>
                </a:solidFill>
              </a:rPr>
              <a:t>T</a:t>
            </a:r>
            <a:r>
              <a:rPr lang="en-US" sz="2800" dirty="0" err="1" smtClean="0">
                <a:solidFill>
                  <a:srgbClr val="FFFF00"/>
                </a:solidFill>
              </a:rPr>
              <a:t>-p</a:t>
            </a:r>
            <a:r>
              <a:rPr lang="en-US" sz="2800" baseline="-25000" dirty="0" err="1" smtClean="0">
                <a:solidFill>
                  <a:srgbClr val="FFFF00"/>
                </a:solidFill>
              </a:rPr>
              <a:t>T</a:t>
            </a:r>
            <a:r>
              <a:rPr lang="en-US" sz="2800" dirty="0" smtClean="0">
                <a:solidFill>
                  <a:srgbClr val="FFFF00"/>
                </a:solidFill>
              </a:rPr>
              <a:t> and </a:t>
            </a:r>
            <a:r>
              <a:rPr lang="en-US" sz="2800" dirty="0" err="1" smtClean="0">
                <a:solidFill>
                  <a:srgbClr val="FFFF00"/>
                </a:solidFill>
                <a:latin typeface="Symbol" pitchFamily="18" charset="2"/>
              </a:rPr>
              <a:t>Df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correlator</a:t>
            </a:r>
            <a:r>
              <a:rPr lang="en-US" sz="2800" dirty="0" smtClean="0">
                <a:solidFill>
                  <a:srgbClr val="FFFF00"/>
                </a:solidFill>
              </a:rPr>
              <a:t> (a</a:t>
            </a:r>
            <a:r>
              <a:rPr lang="en-US" sz="2800" baseline="-25000" dirty="0" smtClean="0">
                <a:solidFill>
                  <a:srgbClr val="FFFF00"/>
                </a:solidFill>
              </a:rPr>
              <a:t>n</a:t>
            </a:r>
            <a:r>
              <a:rPr lang="en-US" sz="2800" dirty="0" smtClean="0">
                <a:solidFill>
                  <a:srgbClr val="FFFF00"/>
                </a:solidFill>
              </a:rPr>
              <a:t>) which in the limit of just number correlations ≈ v</a:t>
            </a:r>
            <a:r>
              <a:rPr lang="en-US" sz="2800" baseline="-25000" dirty="0" smtClean="0">
                <a:solidFill>
                  <a:srgbClr val="FFFF00"/>
                </a:solidFill>
              </a:rPr>
              <a:t>n</a:t>
            </a:r>
            <a:r>
              <a:rPr lang="en-US" sz="2800" baseline="30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1650" y="4014311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Really just a</a:t>
            </a:r>
            <a:r>
              <a:rPr lang="en-US" sz="2400" baseline="-25000" dirty="0" smtClean="0">
                <a:solidFill>
                  <a:schemeClr val="tx2"/>
                </a:solidFill>
              </a:rPr>
              <a:t>n</a:t>
            </a:r>
            <a:r>
              <a:rPr lang="en-US" sz="2400" dirty="0" smtClean="0">
                <a:solidFill>
                  <a:schemeClr val="tx2"/>
                </a:solidFill>
              </a:rPr>
              <a:t>/&lt;</a:t>
            </a:r>
            <a:r>
              <a:rPr lang="en-US" sz="2400" dirty="0" smtClean="0">
                <a:solidFill>
                  <a:schemeClr val="tx2"/>
                </a:solidFill>
                <a:latin typeface="Symbol" pitchFamily="18" charset="2"/>
              </a:rPr>
              <a:t>e</a:t>
            </a:r>
            <a:r>
              <a:rPr lang="en-US" sz="2400" baseline="-25000" dirty="0" smtClean="0">
                <a:solidFill>
                  <a:schemeClr val="tx2"/>
                </a:solidFill>
              </a:rPr>
              <a:t>n</a:t>
            </a:r>
            <a:r>
              <a:rPr lang="en-US" sz="2400" baseline="30000" dirty="0" smtClean="0">
                <a:solidFill>
                  <a:schemeClr val="tx2"/>
                </a:solidFill>
              </a:rPr>
              <a:t>2</a:t>
            </a:r>
            <a:r>
              <a:rPr lang="en-US" sz="2400" dirty="0" smtClean="0">
                <a:solidFill>
                  <a:schemeClr val="tx2"/>
                </a:solidFill>
              </a:rPr>
              <a:t>&gt;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990600"/>
            <a:ext cx="44196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They argue that the transfer function goes to zero when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Script MT Bold" pitchFamily="66" charset="0"/>
              </a:rPr>
              <a:t>l</a:t>
            </a:r>
            <a:r>
              <a:rPr lang="en-US" sz="2400" dirty="0" smtClean="0">
                <a:solidFill>
                  <a:srgbClr val="FFFF00"/>
                </a:solidFill>
              </a:rPr>
              <a:t>(mean free path) ≈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l</a:t>
            </a:r>
            <a:r>
              <a:rPr lang="en-US" sz="2400" dirty="0" smtClean="0">
                <a:solidFill>
                  <a:srgbClr val="FFFF00"/>
                </a:solidFill>
              </a:rPr>
              <a:t> (wavelength of the mode) = 2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en-US" sz="2400" dirty="0" smtClean="0">
                <a:solidFill>
                  <a:srgbClr val="FFFF00"/>
                </a:solidFill>
              </a:rPr>
              <a:t>R/n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They choose n=5 as the cut-off (viscous horizon) and &lt;R&gt; = 3 fm (average radial position of participants) and get </a:t>
            </a:r>
            <a:r>
              <a:rPr lang="en-US" sz="2400" dirty="0" smtClean="0">
                <a:solidFill>
                  <a:schemeClr val="bg1"/>
                </a:solidFill>
                <a:latin typeface="Script MT Bold" pitchFamily="66" charset="0"/>
              </a:rPr>
              <a:t>l</a:t>
            </a:r>
            <a:r>
              <a:rPr lang="en-US" sz="2400" dirty="0" smtClean="0">
                <a:solidFill>
                  <a:schemeClr val="bg1"/>
                </a:solidFill>
              </a:rPr>
              <a:t>=3.5 fm.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They state plugging into kinetic formula gives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/s ~ 5 x 1/4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u="sng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Lots of factors of 2 </a:t>
            </a:r>
          </a:p>
          <a:p>
            <a:pPr algn="ctr"/>
            <a:r>
              <a:rPr lang="en-US" sz="2800" b="1" u="sng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floating around</a:t>
            </a:r>
            <a:endParaRPr lang="en-US" sz="2800" b="1" u="sng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753" y="6474023"/>
            <a:ext cx="4282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4"/>
              </a:rPr>
              <a:t>http://arxiv.org/abs/arXiv:1008.3381 </a:t>
            </a:r>
            <a:r>
              <a:rPr lang="en-US" sz="1400" dirty="0" smtClean="0"/>
              <a:t> (</a:t>
            </a:r>
            <a:r>
              <a:rPr lang="en-US" sz="1400" dirty="0" err="1" smtClean="0"/>
              <a:t>Mocsy</a:t>
            </a:r>
            <a:r>
              <a:rPr lang="en-US" sz="1400" dirty="0" smtClean="0"/>
              <a:t>, Sorensen)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447800" y="1066800"/>
            <a:ext cx="6248400" cy="5791200"/>
            <a:chOff x="384" y="288"/>
            <a:chExt cx="2256" cy="2640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84" y="275"/>
              <a:ext cx="2256" cy="2619"/>
              <a:chOff x="576" y="1184"/>
              <a:chExt cx="1584" cy="1875"/>
            </a:xfrm>
          </p:grpSpPr>
          <p:pic>
            <p:nvPicPr>
              <p:cNvPr id="7" name="Picture 1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6" y="2999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1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6" y="2938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76" y="2878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6" y="2817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6" y="2757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6" y="2696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76" y="2636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76" y="2575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76" y="2515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76" y="2454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2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76" y="2394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2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76" y="2333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2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76" y="2273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76" y="2212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9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576" y="2152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30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76" y="2091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31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76" y="2031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32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76" y="1970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33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576" y="1910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34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576" y="1849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35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576" y="1788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36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76" y="1728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37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76" y="1668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38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576" y="1607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3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576" y="1547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40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576" y="1486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41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576" y="1425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42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576" y="1365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43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576" y="1305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44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576" y="1244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4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6" y="1184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 Box 46"/>
            <p:cNvSpPr txBox="1">
              <a:spLocks noChangeArrowheads="1"/>
            </p:cNvSpPr>
            <p:nvPr/>
          </p:nvSpPr>
          <p:spPr bwMode="auto">
            <a:xfrm>
              <a:off x="384" y="2640"/>
              <a:ext cx="92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endParaRPr lang="en-US" sz="2400">
                <a:solidFill>
                  <a:srgbClr val="000066"/>
                </a:solidFill>
                <a:cs typeface="Arial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572790" y="76200"/>
            <a:ext cx="3904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Large Elliptic Flow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0" y="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391400" y="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0" name="Freeform 39"/>
          <p:cNvSpPr/>
          <p:nvPr/>
        </p:nvSpPr>
        <p:spPr>
          <a:xfrm>
            <a:off x="2701636" y="1524000"/>
            <a:ext cx="4350328" cy="406400"/>
          </a:xfrm>
          <a:custGeom>
            <a:avLst/>
            <a:gdLst>
              <a:gd name="connsiteX0" fmla="*/ 0 w 4350328"/>
              <a:gd name="connsiteY0" fmla="*/ 0 h 406400"/>
              <a:gd name="connsiteX1" fmla="*/ 1122219 w 4350328"/>
              <a:gd name="connsiteY1" fmla="*/ 374073 h 406400"/>
              <a:gd name="connsiteX2" fmla="*/ 2175164 w 4350328"/>
              <a:gd name="connsiteY2" fmla="*/ 124691 h 406400"/>
              <a:gd name="connsiteX3" fmla="*/ 3269673 w 4350328"/>
              <a:gd name="connsiteY3" fmla="*/ 401782 h 406400"/>
              <a:gd name="connsiteX4" fmla="*/ 4114800 w 4350328"/>
              <a:gd name="connsiteY4" fmla="*/ 96982 h 406400"/>
              <a:gd name="connsiteX5" fmla="*/ 4350328 w 4350328"/>
              <a:gd name="connsiteY5" fmla="*/ 55418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0328" h="406400">
                <a:moveTo>
                  <a:pt x="0" y="0"/>
                </a:moveTo>
                <a:cubicBezTo>
                  <a:pt x="379846" y="176645"/>
                  <a:pt x="759692" y="353291"/>
                  <a:pt x="1122219" y="374073"/>
                </a:cubicBezTo>
                <a:cubicBezTo>
                  <a:pt x="1484746" y="394855"/>
                  <a:pt x="1817255" y="120073"/>
                  <a:pt x="2175164" y="124691"/>
                </a:cubicBezTo>
                <a:cubicBezTo>
                  <a:pt x="2533073" y="129309"/>
                  <a:pt x="2946400" y="406400"/>
                  <a:pt x="3269673" y="401782"/>
                </a:cubicBezTo>
                <a:cubicBezTo>
                  <a:pt x="3592946" y="397164"/>
                  <a:pt x="3934691" y="154709"/>
                  <a:pt x="4114800" y="96982"/>
                </a:cubicBezTo>
                <a:cubicBezTo>
                  <a:pt x="4294909" y="39255"/>
                  <a:pt x="4322618" y="47336"/>
                  <a:pt x="4350328" y="55418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6200" y="2217003"/>
            <a:ext cx="8921160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Literally “seen” in first days at RHIC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114800" y="5638800"/>
            <a:ext cx="5029200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83074" y="4267200"/>
            <a:ext cx="4632325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24600" y="1905000"/>
            <a:ext cx="1752600" cy="228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/>
        </p:nvGraphicFramePr>
        <p:xfrm>
          <a:off x="4648200" y="4314825"/>
          <a:ext cx="3978275" cy="1122363"/>
        </p:xfrm>
        <a:graphic>
          <a:graphicData uri="http://schemas.openxmlformats.org/presentationml/2006/ole">
            <p:oleObj spid="_x0000_s154626" name="Equation" r:id="rId3" imgW="1574640" imgH="444240" progId="Equation.3">
              <p:embed/>
            </p:oleObj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4191000" y="5702300"/>
          <a:ext cx="4779963" cy="1122363"/>
        </p:xfrm>
        <a:graphic>
          <a:graphicData uri="http://schemas.openxmlformats.org/presentationml/2006/ole">
            <p:oleObj spid="_x0000_s154627" name="Equation" r:id="rId4" imgW="1892160" imgH="444240" progId="Equation.3">
              <p:embed/>
            </p:oleObj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r="4687"/>
          <a:stretch>
            <a:fillRect/>
          </a:stretch>
        </p:blipFill>
        <p:spPr bwMode="auto">
          <a:xfrm>
            <a:off x="4267200" y="609600"/>
            <a:ext cx="4648200" cy="116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1905000"/>
            <a:ext cx="541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They attempt to relate k to angular harmonic moment n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However, k is mode in radial direction and n is angular correlation for momentum vectors.</a:t>
            </a:r>
          </a:p>
        </p:txBody>
      </p:sp>
      <p:graphicFrame>
        <p:nvGraphicFramePr>
          <p:cNvPr id="154629" name="Object 5"/>
          <p:cNvGraphicFramePr>
            <a:graphicFrameLocks noChangeAspect="1"/>
          </p:cNvGraphicFramePr>
          <p:nvPr/>
        </p:nvGraphicFramePr>
        <p:xfrm>
          <a:off x="6400800" y="1981200"/>
          <a:ext cx="1600200" cy="2134915"/>
        </p:xfrm>
        <a:graphic>
          <a:graphicData uri="http://schemas.openxmlformats.org/presentationml/2006/ole">
            <p:oleObj spid="_x0000_s154629" name="Equation" r:id="rId6" imgW="761760" imgH="101592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9894" y="76200"/>
            <a:ext cx="10003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hlinkClick r:id="rId7"/>
              </a:rPr>
              <a:t>http</a:t>
            </a:r>
            <a:r>
              <a:rPr lang="en-US" sz="2000" dirty="0" smtClean="0">
                <a:solidFill>
                  <a:srgbClr val="FFFF00"/>
                </a:solidFill>
                <a:hlinkClick r:id="rId7"/>
              </a:rPr>
              <a:t>://arxiv.org/abs/arXiv:1105.3782</a:t>
            </a:r>
            <a:r>
              <a:rPr lang="en-US" sz="2000" dirty="0" smtClean="0">
                <a:solidFill>
                  <a:srgbClr val="FFFF00"/>
                </a:solidFill>
              </a:rPr>
              <a:t>  </a:t>
            </a:r>
            <a:r>
              <a:rPr lang="en-US" sz="2000" dirty="0" smtClean="0">
                <a:solidFill>
                  <a:schemeClr val="bg1"/>
                </a:solidFill>
              </a:rPr>
              <a:t>(Lacey, </a:t>
            </a:r>
            <a:r>
              <a:rPr lang="en-US" sz="2000" dirty="0" err="1" smtClean="0">
                <a:solidFill>
                  <a:schemeClr val="bg1"/>
                </a:solidFill>
              </a:rPr>
              <a:t>Tananenko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Ajitanand</a:t>
            </a:r>
            <a:r>
              <a:rPr lang="en-US" sz="2000" dirty="0" smtClean="0">
                <a:solidFill>
                  <a:schemeClr val="bg1"/>
                </a:solidFill>
              </a:rPr>
              <a:t>, Alexander)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6200" y="685800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Shuryak’s</a:t>
            </a:r>
            <a:r>
              <a:rPr lang="en-US" sz="2800" dirty="0" smtClean="0">
                <a:solidFill>
                  <a:schemeClr val="bg1"/>
                </a:solidFill>
              </a:rPr>
              <a:t> damping equation by </a:t>
            </a:r>
            <a:r>
              <a:rPr lang="en-US" sz="2800" dirty="0" err="1" smtClean="0">
                <a:solidFill>
                  <a:schemeClr val="bg1"/>
                </a:solidFill>
              </a:rPr>
              <a:t>wavenumber</a:t>
            </a:r>
            <a:r>
              <a:rPr lang="en-US" sz="2800" dirty="0" smtClean="0">
                <a:solidFill>
                  <a:schemeClr val="bg1"/>
                </a:solidFill>
              </a:rPr>
              <a:t> (k)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8800" y="2590800"/>
            <a:ext cx="31242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 believe this is simply incorrect.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9" grpId="0"/>
      <p:bldP spid="12" grpId="0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95400" y="638175"/>
            <a:ext cx="6629400" cy="5305425"/>
            <a:chOff x="1143000" y="0"/>
            <a:chExt cx="6629400" cy="5305425"/>
          </a:xfrm>
        </p:grpSpPr>
        <p:pic>
          <p:nvPicPr>
            <p:cNvPr id="4" name="Picture 3" descr="fig1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0"/>
              <a:ext cx="6629400" cy="53054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33600" y="2819400"/>
              <a:ext cx="2087879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Au+Au</a:t>
              </a:r>
              <a:r>
                <a:rPr lang="en-US" sz="2400" dirty="0" smtClean="0"/>
                <a:t> @200 </a:t>
              </a:r>
            </a:p>
            <a:p>
              <a:r>
                <a:rPr lang="en-US" sz="2400" dirty="0" smtClean="0"/>
                <a:t>30-40% Central</a:t>
              </a:r>
            </a:p>
            <a:p>
              <a:r>
                <a:rPr lang="en-US" sz="2400" dirty="0" smtClean="0"/>
                <a:t>&lt;</a:t>
              </a:r>
              <a:r>
                <a:rPr lang="en-US" sz="2400" dirty="0" smtClean="0">
                  <a:latin typeface="Symbol" pitchFamily="18" charset="2"/>
                </a:rPr>
                <a:t>e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&gt; = 0.359</a:t>
              </a:r>
            </a:p>
            <a:p>
              <a:r>
                <a:rPr lang="en-US" sz="2400" dirty="0" smtClean="0"/>
                <a:t>&lt;</a:t>
              </a:r>
              <a:r>
                <a:rPr lang="en-US" sz="2400" dirty="0" smtClean="0">
                  <a:latin typeface="Symbol" pitchFamily="18" charset="2"/>
                </a:rPr>
                <a:t>e</a:t>
              </a:r>
              <a:r>
                <a:rPr lang="en-US" sz="2400" baseline="-25000" dirty="0" smtClean="0"/>
                <a:t>3</a:t>
              </a:r>
              <a:r>
                <a:rPr lang="en-US" sz="2400" dirty="0" smtClean="0"/>
                <a:t>&gt; = 0.197</a:t>
              </a:r>
            </a:p>
            <a:p>
              <a:r>
                <a:rPr lang="en-US" sz="2400" dirty="0" smtClean="0"/>
                <a:t>&lt;</a:t>
              </a:r>
              <a:r>
                <a:rPr lang="en-US" sz="2400" dirty="0" smtClean="0">
                  <a:latin typeface="Symbol" pitchFamily="18" charset="2"/>
                </a:rPr>
                <a:t>e</a:t>
              </a:r>
              <a:r>
                <a:rPr lang="en-US" sz="2400" baseline="-25000" dirty="0" smtClean="0"/>
                <a:t>4</a:t>
              </a:r>
              <a:r>
                <a:rPr lang="en-US" sz="2400" dirty="0" smtClean="0"/>
                <a:t>&gt; = 0.197</a:t>
              </a:r>
              <a:endParaRPr lang="en-US" sz="24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873829" y="537029"/>
              <a:ext cx="943428" cy="1509485"/>
            </a:xfrm>
            <a:custGeom>
              <a:avLst/>
              <a:gdLst>
                <a:gd name="connsiteX0" fmla="*/ 0 w 943428"/>
                <a:gd name="connsiteY0" fmla="*/ 0 h 1509485"/>
                <a:gd name="connsiteX1" fmla="*/ 580571 w 943428"/>
                <a:gd name="connsiteY1" fmla="*/ 14514 h 1509485"/>
                <a:gd name="connsiteX2" fmla="*/ 943428 w 943428"/>
                <a:gd name="connsiteY2" fmla="*/ 1509485 h 1509485"/>
                <a:gd name="connsiteX3" fmla="*/ 377371 w 943428"/>
                <a:gd name="connsiteY3" fmla="*/ 841828 h 1509485"/>
                <a:gd name="connsiteX4" fmla="*/ 72571 w 943428"/>
                <a:gd name="connsiteY4" fmla="*/ 174171 h 150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428" h="1509485">
                  <a:moveTo>
                    <a:pt x="0" y="0"/>
                  </a:moveTo>
                  <a:lnTo>
                    <a:pt x="580571" y="14514"/>
                  </a:lnTo>
                  <a:lnTo>
                    <a:pt x="943428" y="1509485"/>
                  </a:lnTo>
                  <a:lnTo>
                    <a:pt x="377371" y="841828"/>
                  </a:lnTo>
                  <a:lnTo>
                    <a:pt x="72571" y="174171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5834743" y="3860800"/>
              <a:ext cx="1262743" cy="667657"/>
            </a:xfrm>
            <a:custGeom>
              <a:avLst/>
              <a:gdLst>
                <a:gd name="connsiteX0" fmla="*/ 29028 w 1262743"/>
                <a:gd name="connsiteY0" fmla="*/ 14514 h 667657"/>
                <a:gd name="connsiteX1" fmla="*/ 0 w 1262743"/>
                <a:gd name="connsiteY1" fmla="*/ 159657 h 667657"/>
                <a:gd name="connsiteX2" fmla="*/ 1262743 w 1262743"/>
                <a:gd name="connsiteY2" fmla="*/ 667657 h 667657"/>
                <a:gd name="connsiteX3" fmla="*/ 1262743 w 1262743"/>
                <a:gd name="connsiteY3" fmla="*/ 420914 h 667657"/>
                <a:gd name="connsiteX4" fmla="*/ 130628 w 1262743"/>
                <a:gd name="connsiteY4" fmla="*/ 0 h 66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743" h="667657">
                  <a:moveTo>
                    <a:pt x="29028" y="14514"/>
                  </a:moveTo>
                  <a:lnTo>
                    <a:pt x="0" y="159657"/>
                  </a:lnTo>
                  <a:lnTo>
                    <a:pt x="1262743" y="667657"/>
                  </a:lnTo>
                  <a:lnTo>
                    <a:pt x="1262743" y="420914"/>
                  </a:lnTo>
                  <a:lnTo>
                    <a:pt x="130628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69669" y="3390900"/>
              <a:ext cx="645319" cy="507206"/>
            </a:xfrm>
            <a:custGeom>
              <a:avLst/>
              <a:gdLst>
                <a:gd name="connsiteX0" fmla="*/ 0 w 645319"/>
                <a:gd name="connsiteY0" fmla="*/ 0 h 507206"/>
                <a:gd name="connsiteX1" fmla="*/ 271462 w 645319"/>
                <a:gd name="connsiteY1" fmla="*/ 278606 h 507206"/>
                <a:gd name="connsiteX2" fmla="*/ 645319 w 645319"/>
                <a:gd name="connsiteY2" fmla="*/ 507206 h 507206"/>
                <a:gd name="connsiteX3" fmla="*/ 640556 w 645319"/>
                <a:gd name="connsiteY3" fmla="*/ 400050 h 507206"/>
                <a:gd name="connsiteX4" fmla="*/ 133350 w 645319"/>
                <a:gd name="connsiteY4" fmla="*/ 16669 h 50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319" h="507206">
                  <a:moveTo>
                    <a:pt x="0" y="0"/>
                  </a:moveTo>
                  <a:lnTo>
                    <a:pt x="271462" y="278606"/>
                  </a:lnTo>
                  <a:lnTo>
                    <a:pt x="645319" y="507206"/>
                  </a:lnTo>
                  <a:lnTo>
                    <a:pt x="640556" y="400050"/>
                  </a:lnTo>
                  <a:lnTo>
                    <a:pt x="133350" y="16669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634038" y="3824288"/>
              <a:ext cx="180975" cy="135731"/>
            </a:xfrm>
            <a:custGeom>
              <a:avLst/>
              <a:gdLst>
                <a:gd name="connsiteX0" fmla="*/ 0 w 180975"/>
                <a:gd name="connsiteY0" fmla="*/ 0 h 135731"/>
                <a:gd name="connsiteX1" fmla="*/ 2381 w 180975"/>
                <a:gd name="connsiteY1" fmla="*/ 78581 h 135731"/>
                <a:gd name="connsiteX2" fmla="*/ 142875 w 180975"/>
                <a:gd name="connsiteY2" fmla="*/ 135731 h 135731"/>
                <a:gd name="connsiteX3" fmla="*/ 180975 w 180975"/>
                <a:gd name="connsiteY3" fmla="*/ 135731 h 135731"/>
                <a:gd name="connsiteX4" fmla="*/ 173831 w 180975"/>
                <a:gd name="connsiteY4" fmla="*/ 61912 h 135731"/>
                <a:gd name="connsiteX5" fmla="*/ 140493 w 180975"/>
                <a:gd name="connsiteY5" fmla="*/ 54768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" h="135731">
                  <a:moveTo>
                    <a:pt x="0" y="0"/>
                  </a:moveTo>
                  <a:cubicBezTo>
                    <a:pt x="794" y="26194"/>
                    <a:pt x="1587" y="52387"/>
                    <a:pt x="2381" y="78581"/>
                  </a:cubicBezTo>
                  <a:lnTo>
                    <a:pt x="142875" y="135731"/>
                  </a:lnTo>
                  <a:lnTo>
                    <a:pt x="180975" y="135731"/>
                  </a:lnTo>
                  <a:lnTo>
                    <a:pt x="173831" y="61912"/>
                  </a:lnTo>
                  <a:lnTo>
                    <a:pt x="140493" y="54768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822156" y="3917156"/>
              <a:ext cx="66675" cy="85725"/>
            </a:xfrm>
            <a:custGeom>
              <a:avLst/>
              <a:gdLst>
                <a:gd name="connsiteX0" fmla="*/ 4763 w 66675"/>
                <a:gd name="connsiteY0" fmla="*/ 0 h 85725"/>
                <a:gd name="connsiteX1" fmla="*/ 0 w 66675"/>
                <a:gd name="connsiteY1" fmla="*/ 80963 h 85725"/>
                <a:gd name="connsiteX2" fmla="*/ 66675 w 66675"/>
                <a:gd name="connsiteY2" fmla="*/ 85725 h 85725"/>
                <a:gd name="connsiteX3" fmla="*/ 57150 w 66675"/>
                <a:gd name="connsiteY3" fmla="*/ 1905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85725">
                  <a:moveTo>
                    <a:pt x="4763" y="0"/>
                  </a:moveTo>
                  <a:lnTo>
                    <a:pt x="0" y="80963"/>
                  </a:lnTo>
                  <a:lnTo>
                    <a:pt x="66675" y="85725"/>
                  </a:lnTo>
                  <a:lnTo>
                    <a:pt x="57150" y="1905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874294" y="2262188"/>
              <a:ext cx="828675" cy="962025"/>
            </a:xfrm>
            <a:custGeom>
              <a:avLst/>
              <a:gdLst>
                <a:gd name="connsiteX0" fmla="*/ 0 w 828675"/>
                <a:gd name="connsiteY0" fmla="*/ 0 h 962025"/>
                <a:gd name="connsiteX1" fmla="*/ 64294 w 828675"/>
                <a:gd name="connsiteY1" fmla="*/ 0 h 962025"/>
                <a:gd name="connsiteX2" fmla="*/ 826294 w 828675"/>
                <a:gd name="connsiteY2" fmla="*/ 914400 h 962025"/>
                <a:gd name="connsiteX3" fmla="*/ 828675 w 828675"/>
                <a:gd name="connsiteY3" fmla="*/ 962025 h 962025"/>
                <a:gd name="connsiteX4" fmla="*/ 35719 w 828675"/>
                <a:gd name="connsiteY4" fmla="*/ 207168 h 962025"/>
                <a:gd name="connsiteX5" fmla="*/ 21431 w 828675"/>
                <a:gd name="connsiteY5" fmla="*/ 102393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8675" h="962025">
                  <a:moveTo>
                    <a:pt x="0" y="0"/>
                  </a:moveTo>
                  <a:lnTo>
                    <a:pt x="64294" y="0"/>
                  </a:lnTo>
                  <a:lnTo>
                    <a:pt x="826294" y="914400"/>
                  </a:lnTo>
                  <a:lnTo>
                    <a:pt x="828675" y="962025"/>
                  </a:lnTo>
                  <a:lnTo>
                    <a:pt x="35719" y="207168"/>
                  </a:lnTo>
                  <a:lnTo>
                    <a:pt x="21431" y="102393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95800" y="1219200"/>
              <a:ext cx="28194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1" y="76200"/>
            <a:ext cx="8763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Interesting feature of larger damping for higher moments.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However, I believe full viscous hydrodynamics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needed to relate to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/s (</a:t>
            </a:r>
            <a:r>
              <a:rPr lang="en-US" sz="2800" b="1" i="1" u="sng" dirty="0" smtClean="0">
                <a:solidFill>
                  <a:schemeClr val="bg1"/>
                </a:solidFill>
              </a:rPr>
              <a:t>no skipping steps</a:t>
            </a:r>
            <a:r>
              <a:rPr lang="en-US" sz="2800" dirty="0" smtClean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75576" y="1676400"/>
            <a:ext cx="2139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Uncertainties on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not included!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95" name="Picture 19" descr="akib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50925"/>
            <a:ext cx="4541838" cy="5105400"/>
          </a:xfrm>
          <a:prstGeom prst="rect">
            <a:avLst/>
          </a:prstGeom>
          <a:noFill/>
        </p:spPr>
      </p:pic>
      <p:pic>
        <p:nvPicPr>
          <p:cNvPr id="178196" name="Picture 20" descr="akib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3" y="1050925"/>
            <a:ext cx="4567237" cy="5133975"/>
          </a:xfrm>
          <a:prstGeom prst="rect">
            <a:avLst/>
          </a:prstGeom>
          <a:noFill/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-609600" y="0"/>
            <a:ext cx="100584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Thermal Photon Emission</a:t>
            </a:r>
            <a:endParaRPr lang="en-US" sz="3600" i="1" u="sng" dirty="0">
              <a:solidFill>
                <a:schemeClr val="bg1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33400" y="3870325"/>
            <a:ext cx="2611438" cy="2351088"/>
            <a:chOff x="432" y="2736"/>
            <a:chExt cx="1645" cy="1481"/>
          </a:xfrm>
        </p:grpSpPr>
        <p:cxnSp>
          <p:nvCxnSpPr>
            <p:cNvPr id="178180" name="Straight Arrow Connector 5"/>
            <p:cNvCxnSpPr>
              <a:cxnSpLocks noChangeShapeType="1"/>
            </p:cNvCxnSpPr>
            <p:nvPr/>
          </p:nvCxnSpPr>
          <p:spPr bwMode="auto">
            <a:xfrm rot="5400000" flipH="1" flipV="1">
              <a:off x="1152" y="3504"/>
              <a:ext cx="624" cy="336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78181" name="TextBox 6"/>
            <p:cNvSpPr txBox="1">
              <a:spLocks noChangeArrowheads="1"/>
            </p:cNvSpPr>
            <p:nvPr/>
          </p:nvSpPr>
          <p:spPr bwMode="auto">
            <a:xfrm>
              <a:off x="432" y="3984"/>
              <a:ext cx="16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800" dirty="0">
                  <a:solidFill>
                    <a:srgbClr val="FF0000"/>
                  </a:solidFill>
                  <a:ea typeface="ＭＳ Ｐゴシック" pitchFamily="34" charset="-128"/>
                </a:rPr>
                <a:t>NLO </a:t>
              </a:r>
              <a:r>
                <a:rPr kumimoji="1" lang="en-US" sz="1800" dirty="0" err="1">
                  <a:solidFill>
                    <a:srgbClr val="FF0000"/>
                  </a:solidFill>
                  <a:ea typeface="ＭＳ Ｐゴシック" pitchFamily="34" charset="-128"/>
                </a:rPr>
                <a:t>pQCD</a:t>
              </a:r>
              <a:r>
                <a:rPr kumimoji="1" lang="en-US" sz="1800" dirty="0">
                  <a:solidFill>
                    <a:srgbClr val="FF0000"/>
                  </a:solidFill>
                  <a:ea typeface="ＭＳ Ｐゴシック" pitchFamily="34" charset="-128"/>
                </a:rPr>
                <a:t> (W. </a:t>
              </a:r>
              <a:r>
                <a:rPr kumimoji="1" lang="en-US" sz="1800" dirty="0" err="1">
                  <a:solidFill>
                    <a:srgbClr val="FF0000"/>
                  </a:solidFill>
                  <a:ea typeface="ＭＳ Ｐゴシック" pitchFamily="34" charset="-128"/>
                </a:rPr>
                <a:t>Vogelsang</a:t>
              </a:r>
              <a:r>
                <a:rPr kumimoji="1" lang="en-US" sz="1800" dirty="0">
                  <a:solidFill>
                    <a:srgbClr val="FF0000"/>
                  </a:solidFill>
                  <a:ea typeface="ＭＳ Ｐゴシック" pitchFamily="34" charset="-128"/>
                </a:rPr>
                <a:t>)</a:t>
              </a:r>
            </a:p>
          </p:txBody>
        </p:sp>
        <p:cxnSp>
          <p:nvCxnSpPr>
            <p:cNvPr id="178182" name="Straight Arrow Connector 9"/>
            <p:cNvCxnSpPr>
              <a:cxnSpLocks noChangeShapeType="1"/>
              <a:stCxn id="178183" idx="0"/>
            </p:cNvCxnSpPr>
            <p:nvPr/>
          </p:nvCxnSpPr>
          <p:spPr bwMode="auto">
            <a:xfrm rot="5400000" flipH="1" flipV="1">
              <a:off x="674" y="3026"/>
              <a:ext cx="624" cy="44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78183" name="TextBox 10"/>
            <p:cNvSpPr txBox="1">
              <a:spLocks noChangeArrowheads="1"/>
            </p:cNvSpPr>
            <p:nvPr/>
          </p:nvSpPr>
          <p:spPr bwMode="auto">
            <a:xfrm>
              <a:off x="660" y="3360"/>
              <a:ext cx="60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800" dirty="0">
                  <a:solidFill>
                    <a:srgbClr val="FF0000"/>
                  </a:solidFill>
                  <a:ea typeface="ＭＳ Ｐゴシック" pitchFamily="34" charset="-128"/>
                </a:rPr>
                <a:t>Fit to pp</a:t>
              </a:r>
            </a:p>
          </p:txBody>
        </p:sp>
      </p:grpSp>
      <p:sp>
        <p:nvSpPr>
          <p:cNvPr id="178189" name="Rectangle 13"/>
          <p:cNvSpPr>
            <a:spLocks noChangeArrowheads="1"/>
          </p:cNvSpPr>
          <p:nvPr/>
        </p:nvSpPr>
        <p:spPr bwMode="auto">
          <a:xfrm>
            <a:off x="593502" y="6198771"/>
            <a:ext cx="367369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PHENIX: </a:t>
            </a:r>
            <a:r>
              <a:rPr lang="en-US" sz="1600" dirty="0" err="1" smtClean="0">
                <a:solidFill>
                  <a:schemeClr val="bg1"/>
                </a:solidFill>
              </a:rPr>
              <a:t>Phys.Rev.Lett</a:t>
            </a:r>
            <a:r>
              <a:rPr lang="en-US" sz="1600" dirty="0" smtClean="0">
                <a:solidFill>
                  <a:schemeClr val="bg1"/>
                </a:solidFill>
              </a:rPr>
              <a:t>. 104 (2010) 132301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219200" y="1065213"/>
            <a:ext cx="3403600" cy="1204912"/>
            <a:chOff x="864" y="969"/>
            <a:chExt cx="2144" cy="759"/>
          </a:xfrm>
        </p:grpSpPr>
        <p:sp>
          <p:nvSpPr>
            <p:cNvPr id="178187" name="TextBox 17"/>
            <p:cNvSpPr txBox="1">
              <a:spLocks noChangeArrowheads="1"/>
            </p:cNvSpPr>
            <p:nvPr/>
          </p:nvSpPr>
          <p:spPr bwMode="auto">
            <a:xfrm>
              <a:off x="1104" y="969"/>
              <a:ext cx="19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800">
                  <a:solidFill>
                    <a:schemeClr val="tx1"/>
                  </a:solidFill>
                  <a:ea typeface="ＭＳ Ｐゴシック" pitchFamily="34" charset="-128"/>
                </a:rPr>
                <a:t>T</a:t>
              </a:r>
              <a:r>
                <a:rPr kumimoji="1" lang="en-US" sz="1800" baseline="-25000">
                  <a:solidFill>
                    <a:schemeClr val="tx1"/>
                  </a:solidFill>
                  <a:ea typeface="ＭＳ Ｐゴシック" pitchFamily="34" charset="-128"/>
                </a:rPr>
                <a:t>AA</a:t>
              </a:r>
              <a:r>
                <a:rPr kumimoji="1" lang="en-US" sz="1800">
                  <a:solidFill>
                    <a:schemeClr val="tx1"/>
                  </a:solidFill>
                  <a:ea typeface="ＭＳ Ｐゴシック" pitchFamily="34" charset="-128"/>
                </a:rPr>
                <a:t> scaled pp + Exponential</a:t>
              </a:r>
            </a:p>
          </p:txBody>
        </p:sp>
        <p:sp>
          <p:nvSpPr>
            <p:cNvPr id="178198" name="Line 22"/>
            <p:cNvSpPr>
              <a:spLocks noChangeShapeType="1"/>
            </p:cNvSpPr>
            <p:nvPr/>
          </p:nvSpPr>
          <p:spPr bwMode="auto">
            <a:xfrm flipH="1">
              <a:off x="864" y="1200"/>
              <a:ext cx="43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178200" name="Freeform 24"/>
          <p:cNvSpPr>
            <a:spLocks/>
          </p:cNvSpPr>
          <p:nvPr/>
        </p:nvSpPr>
        <p:spPr bwMode="auto">
          <a:xfrm>
            <a:off x="990600" y="1965325"/>
            <a:ext cx="1295400" cy="1682750"/>
          </a:xfrm>
          <a:custGeom>
            <a:avLst/>
            <a:gdLst/>
            <a:ahLst/>
            <a:cxnLst>
              <a:cxn ang="0">
                <a:pos x="802" y="1060"/>
              </a:cxn>
              <a:cxn ang="0">
                <a:pos x="766" y="1044"/>
              </a:cxn>
              <a:cxn ang="0">
                <a:pos x="718" y="1014"/>
              </a:cxn>
              <a:cxn ang="0">
                <a:pos x="384" y="720"/>
              </a:cxn>
              <a:cxn ang="0">
                <a:pos x="0" y="336"/>
              </a:cxn>
              <a:cxn ang="0">
                <a:pos x="0" y="0"/>
              </a:cxn>
              <a:cxn ang="0">
                <a:pos x="288" y="480"/>
              </a:cxn>
              <a:cxn ang="0">
                <a:pos x="528" y="816"/>
              </a:cxn>
              <a:cxn ang="0">
                <a:pos x="816" y="1056"/>
              </a:cxn>
            </a:cxnLst>
            <a:rect l="0" t="0" r="r" b="b"/>
            <a:pathLst>
              <a:path w="816" h="1060">
                <a:moveTo>
                  <a:pt x="802" y="1060"/>
                </a:moveTo>
                <a:cubicBezTo>
                  <a:pt x="790" y="1057"/>
                  <a:pt x="776" y="1050"/>
                  <a:pt x="766" y="1044"/>
                </a:cubicBezTo>
                <a:cubicBezTo>
                  <a:pt x="750" y="1035"/>
                  <a:pt x="718" y="1014"/>
                  <a:pt x="718" y="1014"/>
                </a:cubicBezTo>
                <a:lnTo>
                  <a:pt x="384" y="720"/>
                </a:lnTo>
                <a:lnTo>
                  <a:pt x="0" y="336"/>
                </a:lnTo>
                <a:lnTo>
                  <a:pt x="0" y="0"/>
                </a:lnTo>
                <a:lnTo>
                  <a:pt x="288" y="480"/>
                </a:lnTo>
                <a:lnTo>
                  <a:pt x="528" y="816"/>
                </a:lnTo>
                <a:lnTo>
                  <a:pt x="816" y="1056"/>
                </a:lnTo>
              </a:path>
            </a:pathLst>
          </a:custGeom>
          <a:solidFill>
            <a:srgbClr val="FF0000">
              <a:alpha val="49001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8204" name="Text Box 28"/>
          <p:cNvSpPr txBox="1">
            <a:spLocks noChangeArrowheads="1"/>
          </p:cNvSpPr>
          <p:nvPr/>
        </p:nvSpPr>
        <p:spPr bwMode="auto">
          <a:xfrm>
            <a:off x="1949626" y="3305175"/>
            <a:ext cx="207133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Proton-Proton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Direct Photons</a:t>
            </a:r>
          </a:p>
        </p:txBody>
      </p:sp>
      <p:sp>
        <p:nvSpPr>
          <p:cNvPr id="178205" name="Rectangle 29"/>
          <p:cNvSpPr>
            <a:spLocks noChangeArrowheads="1"/>
          </p:cNvSpPr>
          <p:nvPr/>
        </p:nvSpPr>
        <p:spPr bwMode="auto">
          <a:xfrm>
            <a:off x="2209800" y="1660525"/>
            <a:ext cx="1752600" cy="609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8206" name="Text Box 30"/>
          <p:cNvSpPr txBox="1">
            <a:spLocks noChangeArrowheads="1"/>
          </p:cNvSpPr>
          <p:nvPr/>
        </p:nvSpPr>
        <p:spPr bwMode="auto">
          <a:xfrm>
            <a:off x="1922639" y="2193925"/>
            <a:ext cx="207133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Gold-Gold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Direct Photons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066801"/>
            <a:ext cx="4114800" cy="32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953000" y="4419600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Specific prediction for flow (v</a:t>
            </a:r>
            <a:r>
              <a:rPr lang="en-US" sz="3600" baseline="-25000" dirty="0" smtClean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) of thermal photons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9" grpId="0"/>
      <p:bldP spid="178200" grpId="0" animBg="1"/>
      <p:bldP spid="178204" grpId="0"/>
      <p:bldP spid="178204" grpId="1"/>
      <p:bldP spid="178205" grpId="0" animBg="1"/>
      <p:bldP spid="178206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c_jamie_ne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6223"/>
            <a:ext cx="6629400" cy="4727554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657600" y="5940623"/>
            <a:ext cx="4800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Holopainen</a:t>
            </a:r>
            <a:r>
              <a:rPr kumimoji="0" lang="en-US" altLang="ja-JP" sz="1400" dirty="0">
                <a:solidFill>
                  <a:schemeClr val="bg1"/>
                </a:solidFill>
                <a:latin typeface="Helvetica" pitchFamily="1" charset="0"/>
              </a:rPr>
              <a:t>, </a:t>
            </a:r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R</a:t>
            </a:r>
            <a:r>
              <a:rPr kumimoji="0" lang="en-US" altLang="ja-JP" sz="1400" dirty="0" err="1">
                <a:solidFill>
                  <a:schemeClr val="bg1"/>
                </a:solidFill>
                <a:latin typeface="Arial"/>
              </a:rPr>
              <a:t>ä</a:t>
            </a:r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s</a:t>
            </a:r>
            <a:r>
              <a:rPr kumimoji="0" lang="en-US" altLang="ja-JP" sz="1400" dirty="0" err="1">
                <a:solidFill>
                  <a:schemeClr val="bg1"/>
                </a:solidFill>
                <a:latin typeface="Arial"/>
              </a:rPr>
              <a:t>ä</a:t>
            </a:r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nen</a:t>
            </a:r>
            <a:r>
              <a:rPr kumimoji="0" lang="en-US" altLang="ja-JP" sz="1400" dirty="0">
                <a:solidFill>
                  <a:schemeClr val="bg1"/>
                </a:solidFill>
                <a:latin typeface="Helvetica" pitchFamily="1" charset="0"/>
              </a:rPr>
              <a:t>, </a:t>
            </a:r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Eskola</a:t>
            </a:r>
            <a:r>
              <a:rPr kumimoji="0" lang="en-US" altLang="ja-JP" sz="1400" dirty="0">
                <a:solidFill>
                  <a:schemeClr val="bg1"/>
                </a:solidFill>
                <a:latin typeface="Helvetica" pitchFamily="1" charset="0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Helvetica" pitchFamily="1" charset="0"/>
              </a:rPr>
              <a:t>, </a:t>
            </a:r>
            <a:r>
              <a:rPr kumimoji="0" lang="en-US" altLang="ja-JP" sz="1400" dirty="0" smtClean="0">
                <a:solidFill>
                  <a:schemeClr val="bg1"/>
                </a:solidFill>
                <a:latin typeface="Helvetica" pitchFamily="1" charset="0"/>
              </a:rPr>
              <a:t>arXiv:1104.5371v1</a:t>
            </a:r>
            <a:endParaRPr kumimoji="0" lang="en-US" altLang="ja-JP" sz="1400" dirty="0">
              <a:solidFill>
                <a:schemeClr val="bg1"/>
              </a:solidFill>
              <a:latin typeface="Helvetica" pitchFamily="1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76200"/>
            <a:ext cx="6862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Challenge of Direct Photon Flow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7000" y="1216223"/>
            <a:ext cx="3776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PHENIX Experiment:  arXiv:1105.4126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63196" y="2130623"/>
            <a:ext cx="21435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Thermal Only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5524500" y="2930723"/>
            <a:ext cx="1219200" cy="685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96000" y="2816423"/>
            <a:ext cx="26902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Thermal  + Direct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5676900" y="3616523"/>
            <a:ext cx="1219200" cy="68580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 r="48636"/>
          <a:stretch>
            <a:fillRect/>
          </a:stretch>
        </p:blipFill>
        <p:spPr bwMode="auto">
          <a:xfrm>
            <a:off x="76200" y="990600"/>
            <a:ext cx="30480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r="49036"/>
          <a:stretch>
            <a:fillRect/>
          </a:stretch>
        </p:blipFill>
        <p:spPr bwMode="auto">
          <a:xfrm>
            <a:off x="3071707" y="990600"/>
            <a:ext cx="302429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r="49036"/>
          <a:stretch>
            <a:fillRect/>
          </a:stretch>
        </p:blipFill>
        <p:spPr bwMode="auto">
          <a:xfrm>
            <a:off x="6043507" y="990600"/>
            <a:ext cx="302429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27317" y="-76200"/>
            <a:ext cx="5976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Hydrodynamic Calculation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KZ Mendoza, M. </a:t>
            </a:r>
            <a:r>
              <a:rPr lang="en-US" sz="2400" i="1" dirty="0" err="1" smtClean="0">
                <a:solidFill>
                  <a:schemeClr val="bg1"/>
                </a:solidFill>
              </a:rPr>
              <a:t>McCumber</a:t>
            </a:r>
            <a:r>
              <a:rPr lang="en-US" sz="2400" i="1" dirty="0" smtClean="0">
                <a:solidFill>
                  <a:schemeClr val="bg1"/>
                </a:solidFill>
              </a:rPr>
              <a:t>, JN, P. </a:t>
            </a:r>
            <a:r>
              <a:rPr lang="en-US" sz="2400" i="1" dirty="0" err="1" smtClean="0">
                <a:solidFill>
                  <a:schemeClr val="bg1"/>
                </a:solidFill>
              </a:rPr>
              <a:t>Romatschke</a:t>
            </a:r>
            <a:endParaRPr lang="en-US" sz="2400" i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733800"/>
            <a:ext cx="1696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Early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7305" y="3733800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Middle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4849" y="3733800"/>
            <a:ext cx="1600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Late Time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5877580"/>
            <a:ext cx="151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No Boost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18974" y="4800600"/>
            <a:ext cx="1696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Large Blue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48636"/>
          <a:stretch>
            <a:fillRect/>
          </a:stretch>
        </p:blipFill>
        <p:spPr bwMode="auto">
          <a:xfrm>
            <a:off x="76200" y="990600"/>
            <a:ext cx="30480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49036"/>
          <a:stretch>
            <a:fillRect/>
          </a:stretch>
        </p:blipFill>
        <p:spPr bwMode="auto">
          <a:xfrm>
            <a:off x="3071707" y="990600"/>
            <a:ext cx="302429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r="49036"/>
          <a:stretch>
            <a:fillRect/>
          </a:stretch>
        </p:blipFill>
        <p:spPr bwMode="auto">
          <a:xfrm>
            <a:off x="6043507" y="990600"/>
            <a:ext cx="302429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27317" y="-76200"/>
            <a:ext cx="5976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Hydrodynamic Calculation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KZ Mendoza, M. </a:t>
            </a:r>
            <a:r>
              <a:rPr lang="en-US" sz="2400" i="1" dirty="0" err="1" smtClean="0">
                <a:solidFill>
                  <a:schemeClr val="bg1"/>
                </a:solidFill>
              </a:rPr>
              <a:t>McCumber</a:t>
            </a:r>
            <a:r>
              <a:rPr lang="en-US" sz="2400" i="1" dirty="0" smtClean="0">
                <a:solidFill>
                  <a:schemeClr val="bg1"/>
                </a:solidFill>
              </a:rPr>
              <a:t>, JN, P. </a:t>
            </a:r>
            <a:r>
              <a:rPr lang="en-US" sz="2400" i="1" dirty="0" err="1" smtClean="0">
                <a:solidFill>
                  <a:schemeClr val="bg1"/>
                </a:solidFill>
              </a:rPr>
              <a:t>Romatschke</a:t>
            </a:r>
            <a:endParaRPr lang="en-US" sz="2400" i="1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733800"/>
            <a:ext cx="1696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Early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7305" y="3733800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Middle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4849" y="3733800"/>
            <a:ext cx="1600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Late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5877580"/>
            <a:ext cx="151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No Boost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8974" y="4800600"/>
            <a:ext cx="1696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Large Blue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 Shift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48795" t="51111"/>
          <a:stretch>
            <a:fillRect/>
          </a:stretch>
        </p:blipFill>
        <p:spPr bwMode="auto">
          <a:xfrm>
            <a:off x="59267" y="4139004"/>
            <a:ext cx="2836333" cy="264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38200" y="4953000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v</a:t>
            </a:r>
            <a:r>
              <a:rPr lang="en-US" sz="2800" baseline="-25000" dirty="0" smtClean="0">
                <a:solidFill>
                  <a:schemeClr val="tx2"/>
                </a:solidFill>
              </a:rPr>
              <a:t>2</a:t>
            </a:r>
            <a:r>
              <a:rPr lang="en-US" sz="2800" dirty="0" smtClean="0">
                <a:solidFill>
                  <a:schemeClr val="tx2"/>
                </a:solidFill>
              </a:rPr>
              <a:t> = 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96000" y="4106800"/>
            <a:ext cx="2988733" cy="2674999"/>
            <a:chOff x="3049473" y="1167266"/>
            <a:chExt cx="6035260" cy="5614532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 l="49880" t="52222"/>
            <a:stretch>
              <a:fillRect/>
            </a:stretch>
          </p:blipFill>
          <p:spPr bwMode="auto">
            <a:xfrm>
              <a:off x="3049473" y="1167266"/>
              <a:ext cx="6035260" cy="5614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810000" y="1524000"/>
              <a:ext cx="4645489" cy="775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 from late time steps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10199" y="4571999"/>
              <a:ext cx="2989310" cy="775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v</a:t>
              </a:r>
              <a:r>
                <a:rPr lang="en-US" baseline="-25000" dirty="0" smtClean="0">
                  <a:solidFill>
                    <a:schemeClr val="tx2"/>
                  </a:solidFill>
                </a:rPr>
                <a:t>2</a:t>
              </a:r>
              <a:r>
                <a:rPr lang="en-US" dirty="0" smtClean="0">
                  <a:solidFill>
                    <a:schemeClr val="tx2"/>
                  </a:solidFill>
                </a:rPr>
                <a:t> Cumulative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8719" y="76200"/>
            <a:ext cx="2170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Enormous progress in this area in the last one year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Dramatic reduction in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/s uncertainties around the corner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Exotic shock response and ridge features gone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 Key is now to understand how localized energy is so quickly transformed into effective heating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(nicely related to jet quenching puzzle)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Major upgrades at RHIC planned. 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Critical for complementing the studies at LHC and really measuring the full excitation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5782"/>
            <a:ext cx="8534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PHENIX Decadal Plan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Major Upgrade Proposed Extending into EIC Era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4267200" cy="28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0"/>
            <a:ext cx="405743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911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http://www.phenix.bnl.gov/phenix/WWW/docs/decadal/2010/phenix_decadal10_full_refs.pdf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330005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We are interested in feedback, suggestions, involvement.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5187950" cy="6400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667000" y="914400"/>
            <a:ext cx="2062163" cy="1562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NLO pQCD (W. Vogelsang)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CTEQ6M5, DSS FF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pp @ 200 GeV |</a:t>
            </a:r>
            <a:r>
              <a:rPr lang="en-US" sz="120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sz="1200">
                <a:solidFill>
                  <a:schemeClr val="tx1"/>
                </a:solidFill>
              </a:rPr>
              <a:t>|&lt;1.0</a:t>
            </a: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en-US" sz="1200">
                <a:solidFill>
                  <a:srgbClr val="FF0000"/>
                </a:solidFill>
              </a:rPr>
              <a:t>q,g jets</a:t>
            </a:r>
          </a:p>
          <a:p>
            <a:pPr algn="ctr"/>
            <a:r>
              <a:rPr lang="en-US" sz="1200">
                <a:solidFill>
                  <a:schemeClr val="accent2"/>
                </a:solidFill>
              </a:rPr>
              <a:t>Direct </a:t>
            </a:r>
            <a:r>
              <a:rPr lang="en-US" sz="1200">
                <a:solidFill>
                  <a:schemeClr val="accent2"/>
                </a:solidFill>
                <a:latin typeface="Symbol" pitchFamily="18" charset="2"/>
              </a:rPr>
              <a:t>g</a:t>
            </a:r>
          </a:p>
          <a:p>
            <a:pPr algn="ctr"/>
            <a:r>
              <a:rPr lang="en-US" sz="1200">
                <a:solidFill>
                  <a:schemeClr val="accent2"/>
                </a:solidFill>
              </a:rPr>
              <a:t>Fragmentation </a:t>
            </a:r>
            <a:r>
              <a:rPr lang="en-US" sz="1200">
                <a:solidFill>
                  <a:schemeClr val="accent2"/>
                </a:solidFill>
                <a:latin typeface="Symbol" pitchFamily="18" charset="2"/>
              </a:rPr>
              <a:t>g</a:t>
            </a:r>
          </a:p>
          <a:p>
            <a:pPr algn="ctr"/>
            <a:r>
              <a:rPr lang="en-US" sz="120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200" baseline="30000">
                <a:solidFill>
                  <a:schemeClr val="tx1"/>
                </a:solidFill>
                <a:latin typeface="Symbol" pitchFamily="18" charset="2"/>
              </a:rPr>
              <a:t>0</a:t>
            </a:r>
            <a:r>
              <a:rPr lang="en-US" sz="1200" baseline="30000">
                <a:solidFill>
                  <a:schemeClr val="tx1"/>
                </a:solidFill>
              </a:rPr>
              <a:t> </a:t>
            </a:r>
            <a:r>
              <a:rPr lang="en-US" sz="1200">
                <a:solidFill>
                  <a:schemeClr val="tx1"/>
                </a:solidFill>
              </a:rPr>
              <a:t>(assume R</a:t>
            </a:r>
            <a:r>
              <a:rPr lang="en-US" sz="1200" baseline="-25000">
                <a:solidFill>
                  <a:schemeClr val="tx1"/>
                </a:solidFill>
              </a:rPr>
              <a:t>AA</a:t>
            </a:r>
            <a:r>
              <a:rPr lang="en-US" sz="1200">
                <a:solidFill>
                  <a:schemeClr val="tx1"/>
                </a:solidFill>
              </a:rPr>
              <a:t> = 0.2)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200" y="381000"/>
            <a:ext cx="4667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Counts per 2.5 GeV bin in 50B AuAu Events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09600" y="3810000"/>
            <a:ext cx="4191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733800" y="3048000"/>
            <a:ext cx="8366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Jets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057400" y="2667000"/>
            <a:ext cx="14906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Photons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162050" y="1919288"/>
            <a:ext cx="5143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2800" baseline="3000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714" t="9904" r="55855" b="40173"/>
          <a:stretch>
            <a:fillRect/>
          </a:stretch>
        </p:blipFill>
        <p:spPr bwMode="auto">
          <a:xfrm>
            <a:off x="5638800" y="2209800"/>
            <a:ext cx="319532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715000" y="304800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proposal for a hermetic </a:t>
            </a:r>
            <a:r>
              <a:rPr lang="en-US" sz="2800" dirty="0" err="1" smtClean="0">
                <a:solidFill>
                  <a:schemeClr val="bg1"/>
                </a:solidFill>
              </a:rPr>
              <a:t>EMCal</a:t>
            </a:r>
            <a:r>
              <a:rPr lang="en-US" sz="2800" dirty="0" smtClean="0">
                <a:solidFill>
                  <a:schemeClr val="bg1"/>
                </a:solidFill>
              </a:rPr>
              <a:t>/HCAL jet detector at RHIC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Extras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76200"/>
            <a:ext cx="6319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How Large is the Flow Really?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838200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Assume </a:t>
            </a:r>
            <a:r>
              <a:rPr lang="en-US" sz="2800" u="sng" dirty="0" smtClean="0">
                <a:solidFill>
                  <a:srgbClr val="FFFF00"/>
                </a:solidFill>
              </a:rPr>
              <a:t>early </a:t>
            </a:r>
            <a:r>
              <a:rPr lang="en-US" sz="2800" u="sng" dirty="0" err="1" smtClean="0">
                <a:solidFill>
                  <a:srgbClr val="FFFF00"/>
                </a:solidFill>
              </a:rPr>
              <a:t>thermalization</a:t>
            </a:r>
            <a:r>
              <a:rPr lang="en-US" sz="2800" dirty="0" smtClean="0">
                <a:solidFill>
                  <a:srgbClr val="FFFF00"/>
                </a:solidFill>
              </a:rPr>
              <a:t> and run </a:t>
            </a:r>
            <a:r>
              <a:rPr lang="en-US" sz="2800" u="sng" dirty="0" smtClean="0">
                <a:solidFill>
                  <a:srgbClr val="FFFF00"/>
                </a:solidFill>
              </a:rPr>
              <a:t>ideal hydrodynamics</a:t>
            </a:r>
            <a:r>
              <a:rPr lang="en-US" sz="2800" dirty="0" smtClean="0">
                <a:solidFill>
                  <a:srgbClr val="FFFF00"/>
                </a:solidFill>
              </a:rPr>
              <a:t> (i.e. no dissipation 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sz="2800" dirty="0" smtClean="0">
                <a:solidFill>
                  <a:srgbClr val="FFFF00"/>
                </a:solidFill>
              </a:rPr>
              <a:t> zero shear + zero bulk viscosity)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1" y="1981200"/>
            <a:ext cx="3733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Key Inputs: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chemeClr val="bg1"/>
                </a:solidFill>
              </a:rPr>
              <a:t> Initial Geometry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Script MT Bold" pitchFamily="66" charset="0"/>
              </a:rPr>
              <a:t>l</a:t>
            </a:r>
            <a:r>
              <a:rPr lang="en-US" sz="2800" dirty="0" err="1" smtClean="0">
                <a:solidFill>
                  <a:schemeClr val="bg1"/>
                </a:solidFill>
              </a:rPr>
              <a:t>QCD</a:t>
            </a:r>
            <a:r>
              <a:rPr lang="en-US" sz="2800" dirty="0" smtClean="0">
                <a:solidFill>
                  <a:schemeClr val="bg1"/>
                </a:solidFill>
              </a:rPr>
              <a:t> Equation of State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733800"/>
            <a:ext cx="3962400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4" descr="movie_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957" y="1960562"/>
            <a:ext cx="4780643" cy="4668838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5430157" y="3352800"/>
            <a:ext cx="1447800" cy="1600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56547" y="3352800"/>
            <a:ext cx="1447800" cy="1600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2" grpId="1" animBg="1"/>
      <p:bldP spid="13" grpId="0" animBg="1"/>
      <p:bldP spid="1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52400" y="1676400"/>
            <a:ext cx="5410200" cy="495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5029200" cy="479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76600" y="6172200"/>
            <a:ext cx="1836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/>
              <a:t>centrality (%)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795712" y="3032125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48112" y="29876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795712" y="3228975"/>
            <a:ext cx="381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48112" y="318452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795712" y="34575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48112" y="341312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795712" y="3641725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948112" y="3597275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795712" y="3838575"/>
            <a:ext cx="3810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3948112" y="379412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159250" y="2895600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n=2 RXN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159250" y="3108325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/>
              <a:t>n=3 RXN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159250" y="3319463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n=4 RXN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159250" y="3511550"/>
            <a:ext cx="717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n=2 MPC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159250" y="3711575"/>
            <a:ext cx="717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n=3 MPC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 rot="16200000">
            <a:off x="-1800254" y="3579168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altLang="ja-JP" sz="2400" baseline="-25000" dirty="0"/>
              <a:t>n</a:t>
            </a:r>
            <a:r>
              <a:rPr lang="en-US" altLang="ja-JP" sz="2400" dirty="0"/>
              <a:t> = &lt;</a:t>
            </a:r>
            <a:r>
              <a:rPr lang="en-US" altLang="ja-JP" sz="2400" dirty="0" err="1"/>
              <a:t>cos</a:t>
            </a:r>
            <a:r>
              <a:rPr lang="en-US" altLang="ja-JP" sz="2400" baseline="-25000" dirty="0"/>
              <a:t> </a:t>
            </a:r>
            <a:r>
              <a:rPr lang="en-US" altLang="ja-JP" sz="2400" dirty="0"/>
              <a:t>n(</a:t>
            </a:r>
            <a:r>
              <a:rPr lang="en-US" altLang="ja-JP" sz="2400" dirty="0"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/>
              <a:t>n(meas.) </a:t>
            </a:r>
            <a:r>
              <a:rPr lang="en-US" altLang="ja-JP" sz="2400" dirty="0"/>
              <a:t>- </a:t>
            </a:r>
            <a:r>
              <a:rPr lang="en-US" altLang="ja-JP" sz="2400" dirty="0"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/>
              <a:t>n(true)</a:t>
            </a:r>
            <a:r>
              <a:rPr lang="en-US" altLang="ja-JP" sz="2400" dirty="0"/>
              <a:t>)&gt;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3124200" y="2286000"/>
            <a:ext cx="1828800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/>
              <a:t>RXN  |</a:t>
            </a:r>
            <a:r>
              <a:rPr lang="en-US" altLang="ja-JP" sz="1600" dirty="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1600" dirty="0"/>
              <a:t>| = </a:t>
            </a:r>
            <a:r>
              <a:rPr lang="en-US" altLang="ja-JP" sz="1600" dirty="0" smtClean="0"/>
              <a:t>1.0-2.8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MPC  |</a:t>
            </a:r>
            <a:r>
              <a:rPr lang="en-US" altLang="ja-JP" sz="1600" dirty="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1600" dirty="0"/>
              <a:t>| = </a:t>
            </a:r>
            <a:r>
              <a:rPr lang="en-US" altLang="ja-JP" sz="1600" dirty="0" smtClean="0"/>
              <a:t>3.1-3.7 </a:t>
            </a:r>
            <a:endParaRPr lang="en-US" altLang="ja-JP" sz="1600" dirty="0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062354" y="2209800"/>
            <a:ext cx="20618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200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</a:t>
            </a:r>
            <a:r>
              <a:rPr lang="en-US" altLang="ja-JP" dirty="0" err="1"/>
              <a:t>Au+Au</a:t>
            </a: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PHENIX Preliminary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3200" y="-76200"/>
            <a:ext cx="3199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smtClean="0">
                <a:solidFill>
                  <a:schemeClr val="bg1"/>
                </a:solidFill>
              </a:rPr>
              <a:t>Measuring v</a:t>
            </a:r>
            <a:r>
              <a:rPr lang="en-US" sz="4400" u="sng" baseline="-25000" dirty="0" smtClean="0">
                <a:solidFill>
                  <a:schemeClr val="bg1"/>
                </a:solidFill>
              </a:rPr>
              <a:t>3</a:t>
            </a:r>
            <a:endParaRPr lang="en-US" sz="4400" u="sng" dirty="0" smtClean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6534090"/>
            <a:ext cx="558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First presented at WWND11 by S. </a:t>
            </a:r>
            <a:r>
              <a:rPr lang="en-US" sz="2000" dirty="0" err="1" smtClean="0">
                <a:solidFill>
                  <a:schemeClr val="bg1"/>
                </a:solidFill>
              </a:rPr>
              <a:t>Esumi</a:t>
            </a:r>
            <a:r>
              <a:rPr lang="en-US" sz="2000" dirty="0" smtClean="0">
                <a:solidFill>
                  <a:schemeClr val="bg1"/>
                </a:solidFill>
              </a:rPr>
              <a:t> and J. Chen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000" y="722293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First, can detectors separated by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Dh</a:t>
            </a:r>
            <a:r>
              <a:rPr lang="en-US" sz="2800" dirty="0" smtClean="0">
                <a:solidFill>
                  <a:schemeClr val="bg1"/>
                </a:solidFill>
              </a:rPr>
              <a:t> = 2 or even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Dh</a:t>
            </a:r>
            <a:r>
              <a:rPr lang="en-US" sz="2800" dirty="0" smtClean="0">
                <a:solidFill>
                  <a:schemeClr val="bg1"/>
                </a:solidFill>
              </a:rPr>
              <a:t> = 6 measure event-by-event the 3</a:t>
            </a:r>
            <a:r>
              <a:rPr lang="en-US" sz="2800" baseline="30000" dirty="0" smtClean="0">
                <a:solidFill>
                  <a:schemeClr val="bg1"/>
                </a:solidFill>
              </a:rPr>
              <a:t>rd</a:t>
            </a:r>
            <a:r>
              <a:rPr lang="en-US" sz="2800" dirty="0" smtClean="0">
                <a:solidFill>
                  <a:schemeClr val="bg1"/>
                </a:solidFill>
              </a:rPr>
              <a:t> order participant plane?  </a:t>
            </a:r>
          </a:p>
        </p:txBody>
      </p:sp>
      <p:sp>
        <p:nvSpPr>
          <p:cNvPr id="28" name="Freeform 27"/>
          <p:cNvSpPr/>
          <p:nvPr/>
        </p:nvSpPr>
        <p:spPr>
          <a:xfrm>
            <a:off x="1228725" y="3186113"/>
            <a:ext cx="2914650" cy="942975"/>
          </a:xfrm>
          <a:custGeom>
            <a:avLst/>
            <a:gdLst>
              <a:gd name="connsiteX0" fmla="*/ 0 w 2914650"/>
              <a:gd name="connsiteY0" fmla="*/ 742950 h 942975"/>
              <a:gd name="connsiteX1" fmla="*/ 600075 w 2914650"/>
              <a:gd name="connsiteY1" fmla="*/ 128587 h 942975"/>
              <a:gd name="connsiteX2" fmla="*/ 1171575 w 2914650"/>
              <a:gd name="connsiteY2" fmla="*/ 0 h 942975"/>
              <a:gd name="connsiteX3" fmla="*/ 1771650 w 2914650"/>
              <a:gd name="connsiteY3" fmla="*/ 128587 h 942975"/>
              <a:gd name="connsiteX4" fmla="*/ 2343150 w 2914650"/>
              <a:gd name="connsiteY4" fmla="*/ 457200 h 942975"/>
              <a:gd name="connsiteX5" fmla="*/ 2914650 w 2914650"/>
              <a:gd name="connsiteY5" fmla="*/ 94297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4650" h="942975">
                <a:moveTo>
                  <a:pt x="0" y="742950"/>
                </a:moveTo>
                <a:lnTo>
                  <a:pt x="600075" y="128587"/>
                </a:lnTo>
                <a:lnTo>
                  <a:pt x="1171575" y="0"/>
                </a:lnTo>
                <a:lnTo>
                  <a:pt x="1771650" y="128587"/>
                </a:lnTo>
                <a:lnTo>
                  <a:pt x="2343150" y="457200"/>
                </a:lnTo>
                <a:lnTo>
                  <a:pt x="2914650" y="942975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228725" y="4814888"/>
            <a:ext cx="2314575" cy="557212"/>
          </a:xfrm>
          <a:custGeom>
            <a:avLst/>
            <a:gdLst>
              <a:gd name="connsiteX0" fmla="*/ 0 w 2314575"/>
              <a:gd name="connsiteY0" fmla="*/ 0 h 557212"/>
              <a:gd name="connsiteX1" fmla="*/ 600075 w 2314575"/>
              <a:gd name="connsiteY1" fmla="*/ 28575 h 557212"/>
              <a:gd name="connsiteX2" fmla="*/ 1185863 w 2314575"/>
              <a:gd name="connsiteY2" fmla="*/ 171450 h 557212"/>
              <a:gd name="connsiteX3" fmla="*/ 1757363 w 2314575"/>
              <a:gd name="connsiteY3" fmla="*/ 342900 h 557212"/>
              <a:gd name="connsiteX4" fmla="*/ 2314575 w 2314575"/>
              <a:gd name="connsiteY4" fmla="*/ 557212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575" h="557212">
                <a:moveTo>
                  <a:pt x="0" y="0"/>
                </a:moveTo>
                <a:lnTo>
                  <a:pt x="600075" y="28575"/>
                </a:lnTo>
                <a:lnTo>
                  <a:pt x="1185863" y="171450"/>
                </a:lnTo>
                <a:lnTo>
                  <a:pt x="1757363" y="342900"/>
                </a:lnTo>
                <a:lnTo>
                  <a:pt x="2314575" y="557212"/>
                </a:lnTo>
              </a:path>
            </a:pathLst>
          </a:cu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214438" y="5572125"/>
            <a:ext cx="1757362" cy="171450"/>
          </a:xfrm>
          <a:custGeom>
            <a:avLst/>
            <a:gdLst>
              <a:gd name="connsiteX0" fmla="*/ 0 w 1757362"/>
              <a:gd name="connsiteY0" fmla="*/ 0 h 171450"/>
              <a:gd name="connsiteX1" fmla="*/ 614362 w 1757362"/>
              <a:gd name="connsiteY1" fmla="*/ 28575 h 171450"/>
              <a:gd name="connsiteX2" fmla="*/ 1214437 w 1757362"/>
              <a:gd name="connsiteY2" fmla="*/ 100013 h 171450"/>
              <a:gd name="connsiteX3" fmla="*/ 1757362 w 1757362"/>
              <a:gd name="connsiteY3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7362" h="171450">
                <a:moveTo>
                  <a:pt x="0" y="0"/>
                </a:moveTo>
                <a:lnTo>
                  <a:pt x="614362" y="28575"/>
                </a:lnTo>
                <a:lnTo>
                  <a:pt x="1214437" y="100013"/>
                </a:lnTo>
                <a:lnTo>
                  <a:pt x="1757362" y="171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791200" y="2351544"/>
            <a:ext cx="31242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Answer = Yes</a:t>
            </a:r>
          </a:p>
          <a:p>
            <a:pPr algn="ctr"/>
            <a:endParaRPr lang="en-US" sz="32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Now we can measure v</a:t>
            </a:r>
            <a:r>
              <a:rPr lang="en-US" sz="3200" b="1" baseline="-25000" dirty="0" smtClean="0">
                <a:solidFill>
                  <a:schemeClr val="accent1"/>
                </a:solidFill>
              </a:rPr>
              <a:t>3</a:t>
            </a:r>
            <a:r>
              <a:rPr lang="en-US" sz="3200" b="1" dirty="0" smtClean="0">
                <a:solidFill>
                  <a:schemeClr val="accent1"/>
                </a:solidFill>
              </a:rPr>
              <a:t> using the event plane method.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1000" y="3972580"/>
            <a:ext cx="73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n=2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57600" y="5039380"/>
            <a:ext cx="73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n=3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8000" y="5496580"/>
            <a:ext cx="73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n=4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0" y="1676400"/>
            <a:ext cx="9144000" cy="5486400"/>
            <a:chOff x="304800" y="1295400"/>
            <a:chExt cx="8534400" cy="4724400"/>
          </a:xfrm>
        </p:grpSpPr>
        <p:sp>
          <p:nvSpPr>
            <p:cNvPr id="40" name="Rectangle 39"/>
            <p:cNvSpPr/>
            <p:nvPr/>
          </p:nvSpPr>
          <p:spPr>
            <a:xfrm>
              <a:off x="304800" y="1295400"/>
              <a:ext cx="8534400" cy="4724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11"/>
            <p:cNvGrpSpPr/>
            <p:nvPr/>
          </p:nvGrpSpPr>
          <p:grpSpPr>
            <a:xfrm>
              <a:off x="533400" y="1447800"/>
              <a:ext cx="8153400" cy="4308642"/>
              <a:chOff x="533400" y="1447800"/>
              <a:chExt cx="8153400" cy="4308642"/>
            </a:xfrm>
          </p:grpSpPr>
          <p:sp>
            <p:nvSpPr>
              <p:cNvPr id="42" name="Flowchart: Direct Access Storage 41"/>
              <p:cNvSpPr/>
              <p:nvPr/>
            </p:nvSpPr>
            <p:spPr>
              <a:xfrm rot="825523">
                <a:off x="1020133" y="2076552"/>
                <a:ext cx="7263448" cy="3047017"/>
              </a:xfrm>
              <a:prstGeom prst="flowChartMagneticDrum">
                <a:avLst/>
              </a:prstGeom>
              <a:solidFill>
                <a:schemeClr val="accent1">
                  <a:lumMod val="20000"/>
                  <a:lumOff val="8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9195" t="13542" r="17423" b="35417"/>
              <a:stretch>
                <a:fillRect/>
              </a:stretch>
            </p:blipFill>
            <p:spPr bwMode="auto">
              <a:xfrm>
                <a:off x="533400" y="1447800"/>
                <a:ext cx="3200400" cy="301324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isometricOffAxis2Right">
                  <a:rot lat="1080000" lon="18600000" rev="0"/>
                </a:camera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44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9195" t="13542" r="17423" b="35417"/>
              <a:stretch>
                <a:fillRect/>
              </a:stretch>
            </p:blipFill>
            <p:spPr bwMode="auto">
              <a:xfrm>
                <a:off x="5486400" y="2743200"/>
                <a:ext cx="3200400" cy="301324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isometricOffAxis2Right">
                  <a:rot lat="1080000" lon="19200000" rev="0"/>
                </a:camera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pic>
        <p:nvPicPr>
          <p:cNvPr id="45" name="Picture 1"/>
          <p:cNvPicPr>
            <a:picLocks noChangeAspect="1" noChangeArrowheads="1"/>
          </p:cNvPicPr>
          <p:nvPr/>
        </p:nvPicPr>
        <p:blipFill>
          <a:blip r:embed="rId3" cstate="print"/>
          <a:srcRect l="4685" t="13542" r="62518" b="35417"/>
          <a:stretch>
            <a:fillRect/>
          </a:stretch>
        </p:blipFill>
        <p:spPr bwMode="auto">
          <a:xfrm>
            <a:off x="76200" y="1905000"/>
            <a:ext cx="3850004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isometricOffAxis2Right">
              <a:rot lat="1080000" lon="18600000" rev="0"/>
            </a:camera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3" cstate="print"/>
          <a:srcRect l="4685" t="13542" r="62518" b="35417"/>
          <a:stretch>
            <a:fillRect/>
          </a:stretch>
        </p:blipFill>
        <p:spPr bwMode="auto">
          <a:xfrm>
            <a:off x="5486400" y="3276600"/>
            <a:ext cx="3604259" cy="3505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isometricOffAxis2Right">
              <a:rot lat="1080000" lon="19200000" rev="0"/>
            </a:camera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2E89-DA62-4C3C-BDD4-3B163803A584}" type="slidenum">
              <a:rPr lang="en-US"/>
              <a:pPr/>
              <a:t>41</a:t>
            </a:fld>
            <a:endParaRPr lang="en-US"/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/>
          <a:srcRect l="14844" t="32452" r="19531" b="14583"/>
          <a:stretch>
            <a:fillRect/>
          </a:stretch>
        </p:blipFill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56707" name="Text Box 3"/>
          <p:cNvSpPr txBox="1">
            <a:spLocks noChangeArrowheads="1"/>
          </p:cNvSpPr>
          <p:nvPr/>
        </p:nvSpPr>
        <p:spPr bwMode="auto">
          <a:xfrm>
            <a:off x="2367860" y="42863"/>
            <a:ext cx="449014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u="sng">
                <a:solidFill>
                  <a:schemeClr val="bg1"/>
                </a:solidFill>
              </a:rPr>
              <a:t>Viscosity Roadmap</a:t>
            </a:r>
          </a:p>
        </p:txBody>
      </p:sp>
      <p:graphicFrame>
        <p:nvGraphicFramePr>
          <p:cNvPr id="2110473" name="Object 9"/>
          <p:cNvGraphicFramePr>
            <a:graphicFrameLocks noChangeAspect="1"/>
          </p:cNvGraphicFramePr>
          <p:nvPr/>
        </p:nvGraphicFramePr>
        <p:xfrm>
          <a:off x="6562725" y="4092575"/>
          <a:ext cx="2581275" cy="1504950"/>
        </p:xfrm>
        <a:graphic>
          <a:graphicData uri="http://schemas.openxmlformats.org/presentationml/2006/ole">
            <p:oleObj spid="_x0000_s79874" name="Equation" r:id="rId4" imgW="812520" imgH="431640" progId="Equation.3">
              <p:embed/>
            </p:oleObj>
          </a:graphicData>
        </a:graphic>
      </p:graphicFrame>
      <p:sp>
        <p:nvSpPr>
          <p:cNvPr id="456710" name="Text Box 6"/>
          <p:cNvSpPr txBox="1">
            <a:spLocks noChangeArrowheads="1"/>
          </p:cNvSpPr>
          <p:nvPr/>
        </p:nvSpPr>
        <p:spPr bwMode="auto">
          <a:xfrm>
            <a:off x="6532270" y="5673725"/>
            <a:ext cx="2673937" cy="107721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String Theory</a:t>
            </a:r>
          </a:p>
          <a:p>
            <a:pPr algn="ctr"/>
            <a:r>
              <a:rPr lang="en-US" sz="3200">
                <a:solidFill>
                  <a:schemeClr val="bg1"/>
                </a:solidFill>
              </a:rPr>
              <a:t>Lowest Bound!</a:t>
            </a:r>
          </a:p>
        </p:txBody>
      </p:sp>
      <p:sp>
        <p:nvSpPr>
          <p:cNvPr id="456712" name="Line 8"/>
          <p:cNvSpPr>
            <a:spLocks noChangeShapeType="1"/>
          </p:cNvSpPr>
          <p:nvPr/>
        </p:nvSpPr>
        <p:spPr bwMode="auto">
          <a:xfrm flipH="1">
            <a:off x="5257800" y="5029200"/>
            <a:ext cx="12954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705600" y="-2776539"/>
            <a:ext cx="2209800" cy="2776539"/>
            <a:chOff x="576" y="2736"/>
            <a:chExt cx="1392" cy="1749"/>
          </a:xfrm>
        </p:grpSpPr>
        <p:pic>
          <p:nvPicPr>
            <p:cNvPr id="45671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43428" t="49524" r="26857" b="11620"/>
            <a:stretch>
              <a:fillRect/>
            </a:stretch>
          </p:blipFill>
          <p:spPr bwMode="auto">
            <a:xfrm>
              <a:off x="576" y="2736"/>
              <a:ext cx="1392" cy="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6715" name="Text Box 11"/>
            <p:cNvSpPr txBox="1">
              <a:spLocks noChangeArrowheads="1"/>
            </p:cNvSpPr>
            <p:nvPr/>
          </p:nvSpPr>
          <p:spPr bwMode="auto">
            <a:xfrm>
              <a:off x="783" y="2940"/>
              <a:ext cx="982" cy="14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Quark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Gluon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Plasma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2.29008E-7 C 0.00572 0.04303 0.01163 0.08605 -0.03594 0.13324 C -0.08351 0.1802 -0.31199 0.23016 -0.28542 0.28267 C -0.25886 0.33565 0.11874 0.39232 0.1236 0.44922 C 0.12847 0.50613 -0.23334 0.55008 -0.25626 0.62433 C -0.27917 0.69859 -0.14636 0.79667 -0.01355 0.89498 " pathEditMode="relative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0" grpId="0" animBg="1"/>
      <p:bldP spid="4567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4572000"/>
            <a:ext cx="8534400" cy="990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7438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2551" y="76200"/>
            <a:ext cx="8596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Tests and model comparisons can be done on Coefficients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861" y="3810000"/>
            <a:ext cx="86025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If entire 2-particle correlation from bulk flow then: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Fourier Coefficient </a:t>
            </a:r>
            <a:r>
              <a:rPr lang="en-US" sz="3200" dirty="0" err="1" smtClean="0">
                <a:solidFill>
                  <a:srgbClr val="FF0000"/>
                </a:solidFill>
              </a:rPr>
              <a:t>v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3200" baseline="-25000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3200" dirty="0" smtClean="0">
                <a:solidFill>
                  <a:srgbClr val="FF0000"/>
                </a:solidFill>
              </a:rPr>
              <a:t>(p</a:t>
            </a:r>
            <a:r>
              <a:rPr lang="en-US" sz="3200" baseline="-25000" dirty="0" smtClean="0">
                <a:solidFill>
                  <a:srgbClr val="FF0000"/>
                </a:solidFill>
              </a:rPr>
              <a:t>T1</a:t>
            </a:r>
            <a:r>
              <a:rPr lang="en-US" sz="3200" dirty="0" smtClean="0">
                <a:solidFill>
                  <a:srgbClr val="FF0000"/>
                </a:solidFill>
              </a:rPr>
              <a:t>,p</a:t>
            </a:r>
            <a:r>
              <a:rPr lang="en-US" sz="3200" baseline="-25000" dirty="0" smtClean="0">
                <a:solidFill>
                  <a:srgbClr val="FF0000"/>
                </a:solidFill>
              </a:rPr>
              <a:t>T2</a:t>
            </a:r>
            <a:r>
              <a:rPr lang="en-US" sz="3200" dirty="0" smtClean="0">
                <a:solidFill>
                  <a:srgbClr val="FF0000"/>
                </a:solidFill>
              </a:rPr>
              <a:t>) = </a:t>
            </a:r>
            <a:r>
              <a:rPr lang="en-US" sz="3200" dirty="0" err="1" smtClean="0">
                <a:solidFill>
                  <a:srgbClr val="FF0000"/>
                </a:solidFill>
              </a:rPr>
              <a:t>v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3200" dirty="0" smtClean="0">
                <a:solidFill>
                  <a:srgbClr val="FF0000"/>
                </a:solidFill>
              </a:rPr>
              <a:t>(p</a:t>
            </a:r>
            <a:r>
              <a:rPr lang="en-US" sz="3200" baseline="-25000" dirty="0" smtClean="0">
                <a:solidFill>
                  <a:srgbClr val="FF0000"/>
                </a:solidFill>
              </a:rPr>
              <a:t>T1</a:t>
            </a:r>
            <a:r>
              <a:rPr lang="en-US" sz="3200" dirty="0" smtClean="0">
                <a:solidFill>
                  <a:srgbClr val="FF0000"/>
                </a:solidFill>
              </a:rPr>
              <a:t>) x </a:t>
            </a:r>
            <a:r>
              <a:rPr lang="en-US" sz="3200" dirty="0" err="1" smtClean="0">
                <a:solidFill>
                  <a:srgbClr val="FF0000"/>
                </a:solidFill>
              </a:rPr>
              <a:t>v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3200" dirty="0" smtClean="0">
                <a:solidFill>
                  <a:srgbClr val="FF0000"/>
                </a:solidFill>
              </a:rPr>
              <a:t>(p</a:t>
            </a:r>
            <a:r>
              <a:rPr lang="en-US" sz="3200" baseline="-25000" dirty="0" smtClean="0">
                <a:solidFill>
                  <a:srgbClr val="FF0000"/>
                </a:solidFill>
              </a:rPr>
              <a:t>T2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Deviations indicate important non-flow effects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(jets and medium response for example)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010400" cy="681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0"/>
            <a:ext cx="7010400" cy="684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0"/>
            <a:ext cx="6958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0"/>
            <a:ext cx="7010400" cy="68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CAFECE8-D137-43CC-9335-FF2482F7FA74}" type="slidenum">
              <a:rPr lang="en-US" smtClean="0">
                <a:solidFill>
                  <a:schemeClr val="bg1"/>
                </a:solidFill>
              </a:rPr>
              <a:pPr/>
              <a:t>44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67168" t="52675"/>
          <a:stretch>
            <a:fillRect/>
          </a:stretch>
        </p:blipFill>
        <p:spPr bwMode="auto">
          <a:xfrm>
            <a:off x="0" y="2476500"/>
            <a:ext cx="49911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67043" t="52444" r="1997"/>
          <a:stretch>
            <a:fillRect/>
          </a:stretch>
        </p:blipFill>
        <p:spPr bwMode="auto">
          <a:xfrm>
            <a:off x="4419600" y="2438400"/>
            <a:ext cx="4724400" cy="44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nagle\Desktop\nagle_mckt_comparison_b7.png"/>
          <p:cNvPicPr>
            <a:picLocks noChangeAspect="1" noChangeArrowheads="1"/>
          </p:cNvPicPr>
          <p:nvPr/>
        </p:nvPicPr>
        <p:blipFill>
          <a:blip r:embed="rId4" cstate="print"/>
          <a:srcRect l="34167" t="52109" r="32500"/>
          <a:stretch>
            <a:fillRect/>
          </a:stretch>
        </p:blipFill>
        <p:spPr bwMode="auto">
          <a:xfrm>
            <a:off x="6781799" y="0"/>
            <a:ext cx="2362201" cy="20669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010400" y="914400"/>
            <a:ext cx="1752600" cy="76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7848600" y="152400"/>
            <a:ext cx="76200" cy="167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2438400"/>
            <a:ext cx="4495800" cy="441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V="1">
            <a:off x="4572000" y="2438400"/>
            <a:ext cx="4495800" cy="4419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40386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29200" y="41148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" y="257651"/>
            <a:ext cx="6172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Ratio Density MCKT (Saturation) / </a:t>
            </a:r>
            <a:r>
              <a:rPr lang="en-US" sz="2400" dirty="0" err="1" smtClean="0">
                <a:solidFill>
                  <a:schemeClr val="bg1"/>
                </a:solidFill>
              </a:rPr>
              <a:t>Glauber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With the normalization, MCKT has a larger entropy density in the middle of the almond than both </a:t>
            </a:r>
            <a:r>
              <a:rPr lang="en-US" sz="2400" dirty="0" err="1" smtClean="0">
                <a:solidFill>
                  <a:schemeClr val="bg1"/>
                </a:solidFill>
              </a:rPr>
              <a:t>Glauber</a:t>
            </a:r>
            <a:r>
              <a:rPr lang="en-US" sz="2400" dirty="0" smtClean="0">
                <a:solidFill>
                  <a:schemeClr val="bg1"/>
                </a:solidFill>
              </a:rPr>
              <a:t> cases.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animation_test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1567274"/>
            <a:ext cx="4830978" cy="5290726"/>
          </a:xfrm>
          <a:prstGeom prst="rect">
            <a:avLst/>
          </a:prstGeom>
          <a:noFill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6" y="1567274"/>
            <a:ext cx="4829528" cy="52907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114800" y="2328446"/>
            <a:ext cx="101761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Symbol" pitchFamily="18" charset="2"/>
              </a:rPr>
              <a:t>f</a:t>
            </a:r>
            <a:r>
              <a:rPr lang="en-US" sz="1600">
                <a:solidFill>
                  <a:schemeClr val="tx1"/>
                </a:solidFill>
              </a:rPr>
              <a:t> = +90</a:t>
            </a:r>
            <a:r>
              <a:rPr lang="en-US" sz="1600" baseline="300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59001" y="2328446"/>
            <a:ext cx="96019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Symbol" pitchFamily="18" charset="2"/>
              </a:rPr>
              <a:t>f</a:t>
            </a:r>
            <a:r>
              <a:rPr lang="en-US" sz="1600" dirty="0">
                <a:solidFill>
                  <a:schemeClr val="tx1"/>
                </a:solidFill>
              </a:rPr>
              <a:t> = -90</a:t>
            </a:r>
            <a:r>
              <a:rPr lang="en-US" sz="1600" baseline="30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-76200"/>
            <a:ext cx="4889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Perfect Fluid Response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533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Super-sonic quark traversing medium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results in shock wave response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5105400" y="2362200"/>
            <a:ext cx="3876675" cy="3697287"/>
            <a:chOff x="3312" y="839"/>
            <a:chExt cx="2442" cy="2329"/>
          </a:xfrm>
        </p:grpSpPr>
        <p:pic>
          <p:nvPicPr>
            <p:cNvPr id="16" name="Picture 29" descr="jet_correlation_auauce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2" y="839"/>
              <a:ext cx="2442" cy="2329"/>
            </a:xfrm>
            <a:prstGeom prst="rect">
              <a:avLst/>
            </a:prstGeom>
            <a:noFill/>
          </p:spPr>
        </p:pic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4587" y="1374"/>
              <a:ext cx="1124" cy="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Run 4 0.2 nb</a:t>
              </a:r>
              <a:r>
                <a:rPr lang="en-US" sz="2000" baseline="30000">
                  <a:solidFill>
                    <a:schemeClr val="tx1"/>
                  </a:solidFill>
                </a:rPr>
                <a:t>-1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</a:rPr>
                <a:t>Central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</a:rPr>
                <a:t>AuAu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05400" y="1676400"/>
            <a:ext cx="3862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Observed in the data?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6172200"/>
            <a:ext cx="3860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Lots of theory papers!</a:t>
            </a:r>
          </a:p>
        </p:txBody>
      </p:sp>
      <p:grpSp>
        <p:nvGrpSpPr>
          <p:cNvPr id="3" name="Group 22"/>
          <p:cNvGrpSpPr/>
          <p:nvPr/>
        </p:nvGrpSpPr>
        <p:grpSpPr>
          <a:xfrm>
            <a:off x="5029200" y="2286000"/>
            <a:ext cx="4114800" cy="3971925"/>
            <a:chOff x="5029200" y="2286000"/>
            <a:chExt cx="4114800" cy="3971925"/>
          </a:xfrm>
        </p:grpSpPr>
        <p:pic>
          <p:nvPicPr>
            <p:cNvPr id="20" name="Picture 7" descr="CFvec_dEdp8GeV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9200" y="4038600"/>
              <a:ext cx="2133600" cy="2209800"/>
            </a:xfrm>
            <a:prstGeom prst="rect">
              <a:avLst/>
            </a:prstGeom>
            <a:noFill/>
          </p:spPr>
        </p:pic>
        <p:pic>
          <p:nvPicPr>
            <p:cNvPr id="21" name="Picture 8" descr="Temp_xy_index9_099_8Ge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29200" y="2286000"/>
              <a:ext cx="2971800" cy="2195513"/>
            </a:xfrm>
            <a:prstGeom prst="rect">
              <a:avLst/>
            </a:prstGeom>
            <a:noFill/>
          </p:spPr>
        </p:pic>
        <p:pic>
          <p:nvPicPr>
            <p:cNvPr id="22" name="Picture 52"/>
            <p:cNvPicPr>
              <a:picLocks noChangeAspect="1" noChangeArrowheads="1"/>
            </p:cNvPicPr>
            <p:nvPr/>
          </p:nvPicPr>
          <p:blipFill>
            <a:blip r:embed="rId7" cstate="print"/>
            <a:srcRect l="2148" t="8345"/>
            <a:stretch>
              <a:fillRect/>
            </a:stretch>
          </p:blipFill>
          <p:spPr bwMode="auto">
            <a:xfrm>
              <a:off x="7239000" y="2286000"/>
              <a:ext cx="1905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49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29258" y="4191000"/>
              <a:ext cx="2214741" cy="206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148" y="141982"/>
            <a:ext cx="8385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Fluid cells “freeze-out” below </a:t>
            </a:r>
            <a:r>
              <a:rPr lang="en-US" sz="3200" dirty="0" err="1" smtClean="0">
                <a:solidFill>
                  <a:schemeClr val="bg1"/>
                </a:solidFill>
              </a:rPr>
              <a:t>T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f</a:t>
            </a:r>
            <a:endParaRPr lang="en-US" sz="3200" baseline="-250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Isotropic hadrons in cell rest frame, then boosted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6059269"/>
            <a:ext cx="914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Circa</a:t>
            </a:r>
            <a:r>
              <a:rPr lang="en-US" sz="3600" dirty="0" smtClean="0">
                <a:solidFill>
                  <a:srgbClr val="FF0000"/>
                </a:solidFill>
              </a:rPr>
              <a:t> 2005:</a:t>
            </a:r>
            <a:r>
              <a:rPr lang="en-US" sz="3600" dirty="0" smtClean="0">
                <a:solidFill>
                  <a:srgbClr val="FF0000"/>
                </a:solidFill>
                <a:sym typeface="Wingdings" pitchFamily="2" charset="2"/>
              </a:rPr>
              <a:t>  Quark-Gluon Plasma = Perfect Fluid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399" y="1371600"/>
            <a:ext cx="411480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 t="2469" r="47791" b="49794"/>
          <a:stretch>
            <a:fillRect/>
          </a:stretch>
        </p:blipFill>
        <p:spPr bwMode="auto">
          <a:xfrm>
            <a:off x="298704" y="1676400"/>
            <a:ext cx="4197096" cy="374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1371600"/>
            <a:ext cx="4191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Temperature Profile + Velocity Vectors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1752600"/>
            <a:ext cx="114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5486400"/>
            <a:ext cx="8644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Characteristic flow pattern observed for </a:t>
            </a:r>
            <a:r>
              <a:rPr lang="en-US" sz="3200" dirty="0" err="1" smtClean="0">
                <a:solidFill>
                  <a:schemeClr val="bg1"/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 &lt; 2 </a:t>
            </a:r>
            <a:r>
              <a:rPr lang="en-US" sz="3200" dirty="0" err="1" smtClean="0">
                <a:solidFill>
                  <a:schemeClr val="bg1"/>
                </a:solidFill>
              </a:rPr>
              <a:t>GeV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572000" y="1371600"/>
            <a:ext cx="4419600" cy="403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 l="6516" t="5548"/>
          <a:stretch>
            <a:fillRect/>
          </a:stretch>
        </p:blipFill>
        <p:spPr>
          <a:xfrm>
            <a:off x="4648200" y="1617663"/>
            <a:ext cx="4343400" cy="3563937"/>
          </a:xfrm>
          <a:prstGeom prst="rect">
            <a:avLst/>
          </a:prstGeom>
          <a:noFill/>
          <a:ln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733800" y="1600200"/>
            <a:ext cx="56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cs typeface="Arial" charset="0"/>
              </a:rPr>
              <a:t>v2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714430" y="5043488"/>
            <a:ext cx="12009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  <a:cs typeface="Arial" charset="0"/>
              </a:rPr>
              <a:t>T</a:t>
            </a:r>
            <a:r>
              <a:rPr lang="en-US" sz="2400" baseline="-250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Arial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cs typeface="Arial" charset="0"/>
              </a:rPr>
              <a:t>GeV</a:t>
            </a:r>
            <a:r>
              <a:rPr lang="en-US" sz="2400" dirty="0">
                <a:solidFill>
                  <a:schemeClr val="tx1"/>
                </a:solidFill>
                <a:cs typeface="Arial" charset="0"/>
              </a:rPr>
              <a:t>)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648200" y="1219200"/>
            <a:ext cx="4683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cs typeface="Arial" charset="0"/>
              </a:rPr>
              <a:t>v</a:t>
            </a:r>
            <a:r>
              <a:rPr lang="en-US" sz="2800" baseline="-25000" dirty="0" smtClean="0">
                <a:solidFill>
                  <a:schemeClr val="tx1"/>
                </a:solidFill>
                <a:cs typeface="Arial" charset="0"/>
              </a:rPr>
              <a:t>2</a:t>
            </a:r>
            <a:endParaRPr lang="en-US" sz="280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29600" y="17526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2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4" name="Picture 4" descr="hyd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275" y="1295400"/>
            <a:ext cx="4805362" cy="4292600"/>
          </a:xfrm>
          <a:prstGeom prst="rect">
            <a:avLst/>
          </a:prstGeom>
          <a:noFill/>
        </p:spPr>
      </p:pic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1752600" y="0"/>
            <a:ext cx="571207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</a:rPr>
              <a:t>How to </a:t>
            </a:r>
            <a:r>
              <a:rPr lang="en-US" sz="4000" u="sng" dirty="0" smtClean="0">
                <a:solidFill>
                  <a:schemeClr val="bg1"/>
                </a:solidFill>
              </a:rPr>
              <a:t>Quantify QGP </a:t>
            </a:r>
            <a:r>
              <a:rPr lang="en-US" sz="4000" u="sng" dirty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4000" u="sng" dirty="0">
                <a:solidFill>
                  <a:schemeClr val="bg1"/>
                </a:solidFill>
              </a:rPr>
              <a:t>/s?</a:t>
            </a:r>
          </a:p>
        </p:txBody>
      </p:sp>
      <p:sp>
        <p:nvSpPr>
          <p:cNvPr id="286726" name="Freeform 6"/>
          <p:cNvSpPr>
            <a:spLocks/>
          </p:cNvSpPr>
          <p:nvPr/>
        </p:nvSpPr>
        <p:spPr bwMode="auto">
          <a:xfrm>
            <a:off x="2606675" y="1778000"/>
            <a:ext cx="3733800" cy="3276600"/>
          </a:xfrm>
          <a:custGeom>
            <a:avLst/>
            <a:gdLst/>
            <a:ahLst/>
            <a:cxnLst>
              <a:cxn ang="0">
                <a:pos x="0" y="2064"/>
              </a:cxn>
              <a:cxn ang="0">
                <a:pos x="96" y="1872"/>
              </a:cxn>
              <a:cxn ang="0">
                <a:pos x="192" y="1728"/>
              </a:cxn>
              <a:cxn ang="0">
                <a:pos x="384" y="1488"/>
              </a:cxn>
              <a:cxn ang="0">
                <a:pos x="672" y="1152"/>
              </a:cxn>
              <a:cxn ang="0">
                <a:pos x="864" y="960"/>
              </a:cxn>
              <a:cxn ang="0">
                <a:pos x="1200" y="672"/>
              </a:cxn>
              <a:cxn ang="0">
                <a:pos x="1488" y="480"/>
              </a:cxn>
              <a:cxn ang="0">
                <a:pos x="1872" y="240"/>
              </a:cxn>
              <a:cxn ang="0">
                <a:pos x="2352" y="0"/>
              </a:cxn>
            </a:cxnLst>
            <a:rect l="0" t="0" r="r" b="b"/>
            <a:pathLst>
              <a:path w="2352" h="2064">
                <a:moveTo>
                  <a:pt x="0" y="2064"/>
                </a:moveTo>
                <a:lnTo>
                  <a:pt x="96" y="1872"/>
                </a:lnTo>
                <a:lnTo>
                  <a:pt x="192" y="1728"/>
                </a:lnTo>
                <a:lnTo>
                  <a:pt x="384" y="1488"/>
                </a:lnTo>
                <a:lnTo>
                  <a:pt x="672" y="1152"/>
                </a:lnTo>
                <a:lnTo>
                  <a:pt x="864" y="960"/>
                </a:lnTo>
                <a:lnTo>
                  <a:pt x="1200" y="672"/>
                </a:lnTo>
                <a:lnTo>
                  <a:pt x="1488" y="480"/>
                </a:lnTo>
                <a:lnTo>
                  <a:pt x="1872" y="240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6429375" y="1539875"/>
            <a:ext cx="1130300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chemeClr val="tx1"/>
                </a:solidFill>
              </a:rPr>
              <a:t>/s ~ 0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6429375" y="2682875"/>
            <a:ext cx="1550987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rgbClr val="FF0000"/>
                </a:solidFill>
              </a:rPr>
              <a:t>/s = 1/4</a:t>
            </a:r>
            <a:r>
              <a:rPr lang="en-US" sz="2400">
                <a:solidFill>
                  <a:srgbClr val="FF0000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6416675" y="3911600"/>
            <a:ext cx="204152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8000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rgbClr val="008000"/>
                </a:solidFill>
              </a:rPr>
              <a:t>/s = 2 x 1/4</a:t>
            </a:r>
            <a:r>
              <a:rPr lang="en-US" sz="2400">
                <a:solidFill>
                  <a:srgbClr val="008000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6416675" y="4740275"/>
            <a:ext cx="204152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00080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rgbClr val="800080"/>
                </a:solidFill>
              </a:rPr>
              <a:t>/s = 3 x 1/4</a:t>
            </a:r>
            <a:r>
              <a:rPr lang="en-US" sz="2400">
                <a:solidFill>
                  <a:srgbClr val="800080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86731" name="Freeform 11"/>
          <p:cNvSpPr>
            <a:spLocks/>
          </p:cNvSpPr>
          <p:nvPr/>
        </p:nvSpPr>
        <p:spPr bwMode="auto">
          <a:xfrm>
            <a:off x="2606675" y="2921000"/>
            <a:ext cx="3733800" cy="2133600"/>
          </a:xfrm>
          <a:custGeom>
            <a:avLst/>
            <a:gdLst/>
            <a:ahLst/>
            <a:cxnLst>
              <a:cxn ang="0">
                <a:pos x="0" y="1344"/>
              </a:cxn>
              <a:cxn ang="0">
                <a:pos x="96" y="1200"/>
              </a:cxn>
              <a:cxn ang="0">
                <a:pos x="336" y="912"/>
              </a:cxn>
              <a:cxn ang="0">
                <a:pos x="576" y="720"/>
              </a:cxn>
              <a:cxn ang="0">
                <a:pos x="768" y="576"/>
              </a:cxn>
              <a:cxn ang="0">
                <a:pos x="1056" y="384"/>
              </a:cxn>
              <a:cxn ang="0">
                <a:pos x="1392" y="240"/>
              </a:cxn>
              <a:cxn ang="0">
                <a:pos x="1680" y="144"/>
              </a:cxn>
              <a:cxn ang="0">
                <a:pos x="2016" y="48"/>
              </a:cxn>
              <a:cxn ang="0">
                <a:pos x="2352" y="0"/>
              </a:cxn>
            </a:cxnLst>
            <a:rect l="0" t="0" r="r" b="b"/>
            <a:pathLst>
              <a:path w="2352" h="1344">
                <a:moveTo>
                  <a:pt x="0" y="1344"/>
                </a:moveTo>
                <a:lnTo>
                  <a:pt x="96" y="1200"/>
                </a:lnTo>
                <a:lnTo>
                  <a:pt x="336" y="912"/>
                </a:lnTo>
                <a:lnTo>
                  <a:pt x="576" y="720"/>
                </a:lnTo>
                <a:lnTo>
                  <a:pt x="768" y="576"/>
                </a:lnTo>
                <a:lnTo>
                  <a:pt x="1056" y="384"/>
                </a:lnTo>
                <a:lnTo>
                  <a:pt x="1392" y="240"/>
                </a:lnTo>
                <a:lnTo>
                  <a:pt x="1680" y="144"/>
                </a:lnTo>
                <a:lnTo>
                  <a:pt x="2016" y="48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32" name="Freeform 12"/>
          <p:cNvSpPr>
            <a:spLocks/>
          </p:cNvSpPr>
          <p:nvPr/>
        </p:nvSpPr>
        <p:spPr bwMode="auto">
          <a:xfrm>
            <a:off x="2606675" y="3759200"/>
            <a:ext cx="373380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144" y="624"/>
              </a:cxn>
              <a:cxn ang="0">
                <a:pos x="336" y="480"/>
              </a:cxn>
              <a:cxn ang="0">
                <a:pos x="624" y="288"/>
              </a:cxn>
              <a:cxn ang="0">
                <a:pos x="912" y="144"/>
              </a:cxn>
              <a:cxn ang="0">
                <a:pos x="1200" y="48"/>
              </a:cxn>
              <a:cxn ang="0">
                <a:pos x="1536" y="0"/>
              </a:cxn>
              <a:cxn ang="0">
                <a:pos x="1680" y="0"/>
              </a:cxn>
              <a:cxn ang="0">
                <a:pos x="2064" y="96"/>
              </a:cxn>
              <a:cxn ang="0">
                <a:pos x="2160" y="144"/>
              </a:cxn>
              <a:cxn ang="0">
                <a:pos x="2208" y="192"/>
              </a:cxn>
              <a:cxn ang="0">
                <a:pos x="2352" y="288"/>
              </a:cxn>
            </a:cxnLst>
            <a:rect l="0" t="0" r="r" b="b"/>
            <a:pathLst>
              <a:path w="2352" h="816">
                <a:moveTo>
                  <a:pt x="0" y="816"/>
                </a:moveTo>
                <a:lnTo>
                  <a:pt x="144" y="624"/>
                </a:lnTo>
                <a:lnTo>
                  <a:pt x="336" y="480"/>
                </a:lnTo>
                <a:lnTo>
                  <a:pt x="624" y="288"/>
                </a:lnTo>
                <a:lnTo>
                  <a:pt x="912" y="144"/>
                </a:lnTo>
                <a:lnTo>
                  <a:pt x="1200" y="48"/>
                </a:lnTo>
                <a:lnTo>
                  <a:pt x="1536" y="0"/>
                </a:lnTo>
                <a:lnTo>
                  <a:pt x="1680" y="0"/>
                </a:lnTo>
                <a:lnTo>
                  <a:pt x="2064" y="96"/>
                </a:lnTo>
                <a:lnTo>
                  <a:pt x="2160" y="144"/>
                </a:lnTo>
                <a:lnTo>
                  <a:pt x="2208" y="192"/>
                </a:lnTo>
                <a:lnTo>
                  <a:pt x="2352" y="288"/>
                </a:ln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33" name="Freeform 13"/>
          <p:cNvSpPr>
            <a:spLocks/>
          </p:cNvSpPr>
          <p:nvPr/>
        </p:nvSpPr>
        <p:spPr bwMode="auto">
          <a:xfrm>
            <a:off x="2606675" y="4140200"/>
            <a:ext cx="3733800" cy="914400"/>
          </a:xfrm>
          <a:custGeom>
            <a:avLst/>
            <a:gdLst/>
            <a:ahLst/>
            <a:cxnLst>
              <a:cxn ang="0">
                <a:pos x="0" y="576"/>
              </a:cxn>
              <a:cxn ang="0">
                <a:pos x="144" y="432"/>
              </a:cxn>
              <a:cxn ang="0">
                <a:pos x="432" y="240"/>
              </a:cxn>
              <a:cxn ang="0">
                <a:pos x="816" y="96"/>
              </a:cxn>
              <a:cxn ang="0">
                <a:pos x="1056" y="48"/>
              </a:cxn>
              <a:cxn ang="0">
                <a:pos x="1296" y="0"/>
              </a:cxn>
              <a:cxn ang="0">
                <a:pos x="1488" y="0"/>
              </a:cxn>
              <a:cxn ang="0">
                <a:pos x="1680" y="48"/>
              </a:cxn>
              <a:cxn ang="0">
                <a:pos x="1920" y="144"/>
              </a:cxn>
              <a:cxn ang="0">
                <a:pos x="2064" y="240"/>
              </a:cxn>
              <a:cxn ang="0">
                <a:pos x="2208" y="384"/>
              </a:cxn>
              <a:cxn ang="0">
                <a:pos x="2352" y="528"/>
              </a:cxn>
            </a:cxnLst>
            <a:rect l="0" t="0" r="r" b="b"/>
            <a:pathLst>
              <a:path w="2352" h="576">
                <a:moveTo>
                  <a:pt x="0" y="576"/>
                </a:moveTo>
                <a:lnTo>
                  <a:pt x="144" y="432"/>
                </a:lnTo>
                <a:lnTo>
                  <a:pt x="432" y="240"/>
                </a:lnTo>
                <a:lnTo>
                  <a:pt x="816" y="96"/>
                </a:lnTo>
                <a:lnTo>
                  <a:pt x="1056" y="48"/>
                </a:lnTo>
                <a:lnTo>
                  <a:pt x="1296" y="0"/>
                </a:lnTo>
                <a:lnTo>
                  <a:pt x="1488" y="0"/>
                </a:lnTo>
                <a:lnTo>
                  <a:pt x="1680" y="48"/>
                </a:lnTo>
                <a:lnTo>
                  <a:pt x="1920" y="144"/>
                </a:lnTo>
                <a:lnTo>
                  <a:pt x="2064" y="240"/>
                </a:lnTo>
                <a:lnTo>
                  <a:pt x="2208" y="384"/>
                </a:lnTo>
                <a:lnTo>
                  <a:pt x="2352" y="528"/>
                </a:lnTo>
              </a:path>
            </a:pathLst>
          </a:custGeom>
          <a:noFill/>
          <a:ln w="381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286735" name="Object 15"/>
          <p:cNvGraphicFramePr>
            <a:graphicFrameLocks noChangeAspect="1"/>
          </p:cNvGraphicFramePr>
          <p:nvPr/>
        </p:nvGraphicFramePr>
        <p:xfrm>
          <a:off x="533400" y="5715000"/>
          <a:ext cx="7984135" cy="1026868"/>
        </p:xfrm>
        <a:graphic>
          <a:graphicData uri="http://schemas.openxmlformats.org/presentationml/2006/ole">
            <p:oleObj spid="_x0000_s82946" name="Equation" r:id="rId4" imgW="3416040" imgH="431640" progId="Equation.3">
              <p:embed/>
            </p:oleObj>
          </a:graphicData>
        </a:graphic>
      </p:graphicFrame>
      <p:sp>
        <p:nvSpPr>
          <p:cNvPr id="286736" name="Text Box 16"/>
          <p:cNvSpPr txBox="1">
            <a:spLocks noChangeArrowheads="1"/>
          </p:cNvSpPr>
          <p:nvPr/>
        </p:nvSpPr>
        <p:spPr bwMode="auto">
          <a:xfrm>
            <a:off x="60325" y="685800"/>
            <a:ext cx="908367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Relativistic </a:t>
            </a:r>
            <a:r>
              <a:rPr lang="en-US" sz="3200" dirty="0">
                <a:solidFill>
                  <a:srgbClr val="FFFF00"/>
                </a:solidFill>
              </a:rPr>
              <a:t>viscous hydrodynamics </a:t>
            </a:r>
            <a:r>
              <a:rPr lang="en-US" sz="3200" dirty="0" smtClean="0">
                <a:solidFill>
                  <a:srgbClr val="FFFF00"/>
                </a:solidFill>
              </a:rPr>
              <a:t>compared to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1261646"/>
            <a:ext cx="4425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</a:rPr>
              <a:t>Luzum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Romatschke</a:t>
            </a:r>
            <a:r>
              <a:rPr lang="en-US" sz="1600" dirty="0" smtClean="0">
                <a:solidFill>
                  <a:schemeClr val="tx2"/>
                </a:solidFill>
              </a:rPr>
              <a:t>, Phys. Rev. C78, 034915 (2008)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6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6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6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nimBg="1"/>
      <p:bldP spid="286727" grpId="0" animBg="1"/>
      <p:bldP spid="286729" grpId="0" animBg="1"/>
      <p:bldP spid="286730" grpId="0" animBg="1"/>
      <p:bldP spid="286731" grpId="0" animBg="1"/>
      <p:bldP spid="286732" grpId="0" animBg="1"/>
      <p:bldP spid="286733" grpId="0" animBg="1"/>
      <p:bldP spid="28673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1201737" y="914400"/>
          <a:ext cx="6799263" cy="874713"/>
        </p:xfrm>
        <a:graphic>
          <a:graphicData uri="http://schemas.openxmlformats.org/presentationml/2006/ole">
            <p:oleObj spid="_x0000_s125954" name="Equation" r:id="rId3" imgW="3416040" imgH="431640" progId="Equation.3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" y="1905000"/>
            <a:ext cx="9155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dominated these uncertainties a few years ago?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76200"/>
            <a:ext cx="5289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Very close to the bound!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809" y="4572000"/>
            <a:ext cx="8141191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In ideal hydrodynamics v</a:t>
            </a:r>
            <a:r>
              <a:rPr lang="en-US" sz="2800" baseline="-25000" dirty="0" smtClean="0">
                <a:solidFill>
                  <a:schemeClr val="tx2"/>
                </a:solidFill>
              </a:rPr>
              <a:t>2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l-GR" sz="2800" dirty="0" smtClean="0">
                <a:solidFill>
                  <a:schemeClr val="tx2"/>
                </a:solidFill>
              </a:rPr>
              <a:t>α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e</a:t>
            </a:r>
            <a:r>
              <a:rPr lang="en-US" sz="2800" baseline="-25000" dirty="0" smtClean="0">
                <a:solidFill>
                  <a:schemeClr val="tx2"/>
                </a:solidFill>
              </a:rPr>
              <a:t>2 </a:t>
            </a:r>
            <a:r>
              <a:rPr lang="en-US" sz="2800" dirty="0" smtClean="0">
                <a:solidFill>
                  <a:schemeClr val="tx2"/>
                </a:solidFill>
              </a:rPr>
              <a:t>(initial eccentricity)</a:t>
            </a:r>
          </a:p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Uncertainty on </a:t>
            </a:r>
            <a:r>
              <a:rPr lang="en-US" sz="2800" b="1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b="1" dirty="0" smtClean="0">
                <a:solidFill>
                  <a:schemeClr val="tx2"/>
                </a:solidFill>
              </a:rPr>
              <a:t>/s from initial geometry was ~100%.</a:t>
            </a:r>
            <a:endParaRPr lang="en-US" sz="2800" b="1" baseline="-250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631519"/>
            <a:ext cx="8153400" cy="16619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Different ways of measuring v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gave ±20% variations.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Now resolved that the methods have different sensitivities to “</a:t>
            </a:r>
            <a:r>
              <a:rPr lang="en-US" sz="2800" dirty="0" err="1" smtClean="0">
                <a:solidFill>
                  <a:srgbClr val="FF0000"/>
                </a:solidFill>
              </a:rPr>
              <a:t>nonflow</a:t>
            </a:r>
            <a:r>
              <a:rPr lang="en-US" sz="2800" dirty="0" smtClean="0">
                <a:solidFill>
                  <a:srgbClr val="FF0000"/>
                </a:solidFill>
              </a:rPr>
              <a:t>” and fluctuations.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 example </a:t>
            </a:r>
            <a:r>
              <a:rPr lang="en-US" dirty="0" err="1" smtClean="0">
                <a:solidFill>
                  <a:srgbClr val="FF0000"/>
                </a:solidFill>
              </a:rPr>
              <a:t>Ollitrault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Poskanzer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Voloshin</a:t>
            </a:r>
            <a:r>
              <a:rPr lang="en-US" dirty="0" smtClean="0">
                <a:solidFill>
                  <a:srgbClr val="FF0000"/>
                </a:solidFill>
              </a:rPr>
              <a:t> Phys. Rev. C80, 014904 (2009).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5715000"/>
            <a:ext cx="815340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Other sources subdominant:  </a:t>
            </a:r>
            <a:endParaRPr lang="en-US" sz="2800" b="1" dirty="0" smtClean="0"/>
          </a:p>
          <a:p>
            <a:pPr algn="ctr"/>
            <a:r>
              <a:rPr lang="en-US" sz="2800" dirty="0" err="1" smtClean="0"/>
              <a:t>hadronization</a:t>
            </a:r>
            <a:r>
              <a:rPr lang="en-US" sz="2800" dirty="0" smtClean="0"/>
              <a:t>, EOS, pre-flow, … </a:t>
            </a:r>
            <a:r>
              <a:rPr lang="en-US" sz="2800" dirty="0" smtClean="0"/>
              <a:t>(worth </a:t>
            </a:r>
            <a:r>
              <a:rPr lang="en-US" sz="2800" dirty="0" smtClean="0"/>
              <a:t>re-examination)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200" y="1524000"/>
            <a:ext cx="25146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29000" y="1524000"/>
            <a:ext cx="1905000" cy="762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0"/>
            <a:ext cx="6056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Initial Condition Uncertainty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48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Neither </a:t>
            </a:r>
            <a:r>
              <a:rPr lang="en-US" sz="2800" b="1" dirty="0" smtClean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 nor </a:t>
            </a:r>
            <a:r>
              <a:rPr lang="en-US" sz="2800" b="1" dirty="0" smtClean="0">
                <a:solidFill>
                  <a:schemeClr val="bg1"/>
                </a:solidFill>
              </a:rPr>
              <a:t>B</a:t>
            </a:r>
            <a:r>
              <a:rPr lang="en-US" sz="2800" dirty="0" smtClean="0">
                <a:solidFill>
                  <a:schemeClr val="bg1"/>
                </a:solidFill>
              </a:rPr>
              <a:t>, and yet these give a range of uncertainty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787205"/>
            <a:ext cx="9144000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Elliptic Flow reasonably described by either:</a:t>
            </a:r>
          </a:p>
          <a:p>
            <a:endParaRPr lang="en-US" sz="1050" u="sng" dirty="0" smtClean="0"/>
          </a:p>
          <a:p>
            <a:pPr marL="514350" indent="-514350">
              <a:buAutoNum type="alphaUcParenR"/>
            </a:pPr>
            <a:r>
              <a:rPr lang="en-US" sz="2400" dirty="0" smtClean="0">
                <a:solidFill>
                  <a:schemeClr val="tx2"/>
                </a:solidFill>
              </a:rPr>
              <a:t>Smaller eccentricity (</a:t>
            </a:r>
            <a:r>
              <a:rPr lang="en-US" sz="2400" dirty="0" err="1" smtClean="0">
                <a:solidFill>
                  <a:schemeClr val="tx2"/>
                </a:solidFill>
              </a:rPr>
              <a:t>Glauber</a:t>
            </a:r>
            <a:r>
              <a:rPr lang="en-US" sz="2400" dirty="0" smtClean="0">
                <a:solidFill>
                  <a:schemeClr val="tx2"/>
                </a:solidFill>
              </a:rPr>
              <a:t>) + Less Dissipation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</a:rPr>
              <a:t>/s≈1/4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pPr marL="514350" indent="-514350">
              <a:buAutoNum type="alphaUcParenR" startAt="2"/>
            </a:pPr>
            <a:r>
              <a:rPr lang="en-US" sz="2400" dirty="0" smtClean="0">
                <a:solidFill>
                  <a:schemeClr val="tx2"/>
                </a:solidFill>
              </a:rPr>
              <a:t>Larger eccentricity (Gluon Saturation) + More Dissipation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</a:rPr>
              <a:t>/s ≈ 2/4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 r="50877" b="48768"/>
          <a:stretch>
            <a:fillRect/>
          </a:stretch>
        </p:blipFill>
        <p:spPr bwMode="auto">
          <a:xfrm>
            <a:off x="2514600" y="685799"/>
            <a:ext cx="4267200" cy="38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gle\Desktop\nagle_mckt_comparison_b7.png"/>
          <p:cNvPicPr>
            <a:picLocks noChangeAspect="1" noChangeArrowheads="1"/>
          </p:cNvPicPr>
          <p:nvPr/>
        </p:nvPicPr>
        <p:blipFill>
          <a:blip r:embed="rId2" cstate="print"/>
          <a:srcRect t="52109" r="65833"/>
          <a:stretch>
            <a:fillRect/>
          </a:stretch>
        </p:blipFill>
        <p:spPr bwMode="auto">
          <a:xfrm>
            <a:off x="2971800" y="3352800"/>
            <a:ext cx="3124200" cy="2667000"/>
          </a:xfrm>
          <a:prstGeom prst="rect">
            <a:avLst/>
          </a:prstGeom>
          <a:noFill/>
        </p:spPr>
      </p:pic>
      <p:pic>
        <p:nvPicPr>
          <p:cNvPr id="14" name="Picture 2" descr="C:\Users\nagle\Desktop\nagle_mckt_comparison_b7.png"/>
          <p:cNvPicPr>
            <a:picLocks noChangeAspect="1" noChangeArrowheads="1"/>
          </p:cNvPicPr>
          <p:nvPr/>
        </p:nvPicPr>
        <p:blipFill>
          <a:blip r:embed="rId2" cstate="print"/>
          <a:srcRect l="35833" t="52109" r="32500"/>
          <a:stretch>
            <a:fillRect/>
          </a:stretch>
        </p:blipFill>
        <p:spPr bwMode="auto">
          <a:xfrm>
            <a:off x="6172200" y="3352800"/>
            <a:ext cx="2895600" cy="2667000"/>
          </a:xfrm>
          <a:prstGeom prst="rect">
            <a:avLst/>
          </a:prstGeom>
          <a:noFill/>
        </p:spPr>
      </p:pic>
      <p:pic>
        <p:nvPicPr>
          <p:cNvPr id="12" name="Picture 2" descr="C:\Users\nagle\Desktop\nagle_mckt_comparison_b7.png"/>
          <p:cNvPicPr>
            <a:picLocks noChangeAspect="1" noChangeArrowheads="1"/>
          </p:cNvPicPr>
          <p:nvPr/>
        </p:nvPicPr>
        <p:blipFill>
          <a:blip r:embed="rId2" cstate="print"/>
          <a:srcRect l="33333" r="32500" b="47891"/>
          <a:stretch>
            <a:fillRect/>
          </a:stretch>
        </p:blipFill>
        <p:spPr bwMode="auto">
          <a:xfrm>
            <a:off x="2971800" y="603297"/>
            <a:ext cx="3124200" cy="2901903"/>
          </a:xfrm>
          <a:prstGeom prst="rect">
            <a:avLst/>
          </a:prstGeom>
          <a:noFill/>
        </p:spPr>
      </p:pic>
      <p:pic>
        <p:nvPicPr>
          <p:cNvPr id="13" name="Picture 2" descr="C:\Users\nagle\Desktop\nagle_mckt_comparison_b7.png"/>
          <p:cNvPicPr>
            <a:picLocks noChangeAspect="1" noChangeArrowheads="1"/>
          </p:cNvPicPr>
          <p:nvPr/>
        </p:nvPicPr>
        <p:blipFill>
          <a:blip r:embed="rId2" cstate="print"/>
          <a:srcRect l="68333" b="47891"/>
          <a:stretch>
            <a:fillRect/>
          </a:stretch>
        </p:blipFill>
        <p:spPr bwMode="auto">
          <a:xfrm>
            <a:off x="6172200" y="603297"/>
            <a:ext cx="2895600" cy="290190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0" y="-152400"/>
            <a:ext cx="4786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Examine b = 7 fm case</a:t>
            </a:r>
            <a:endParaRPr lang="en-US" sz="4000" u="sng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nagle\Desktop\nagle_mckt_comparison_b7.png"/>
          <p:cNvPicPr>
            <a:picLocks noChangeAspect="1" noChangeArrowheads="1"/>
          </p:cNvPicPr>
          <p:nvPr/>
        </p:nvPicPr>
        <p:blipFill>
          <a:blip r:embed="rId2" cstate="print"/>
          <a:srcRect r="66667" b="47891"/>
          <a:stretch>
            <a:fillRect/>
          </a:stretch>
        </p:blipFill>
        <p:spPr bwMode="auto">
          <a:xfrm>
            <a:off x="-76200" y="603297"/>
            <a:ext cx="3048000" cy="29019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3715" y="6019800"/>
            <a:ext cx="8375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MC </a:t>
            </a:r>
            <a:r>
              <a:rPr lang="en-US" sz="2400" dirty="0" err="1" smtClean="0">
                <a:solidFill>
                  <a:schemeClr val="bg1"/>
                </a:solidFill>
              </a:rPr>
              <a:t>Glauber</a:t>
            </a:r>
            <a:r>
              <a:rPr lang="en-US" sz="2400" dirty="0" smtClean="0">
                <a:solidFill>
                  <a:schemeClr val="bg1"/>
                </a:solidFill>
              </a:rPr>
              <a:t> variations have 26 and 22% lower eccentricities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than MCKT (with saturation effects).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609600"/>
            <a:ext cx="3124200" cy="5410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2200" y="609600"/>
            <a:ext cx="2895600" cy="541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320040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x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= 0.0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3200400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x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= 0.14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10773" y="4495800"/>
            <a:ext cx="9269653" cy="138499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     </a:t>
            </a:r>
            <a:r>
              <a:rPr lang="en-US" sz="2800" b="1" dirty="0" smtClean="0">
                <a:solidFill>
                  <a:srgbClr val="FF0000"/>
                </a:solidFill>
              </a:rPr>
              <a:t>Just </a:t>
            </a:r>
            <a:r>
              <a:rPr lang="en-US" sz="2800" b="1" dirty="0" smtClean="0">
                <a:solidFill>
                  <a:srgbClr val="FF0000"/>
                </a:solidFill>
              </a:rPr>
              <a:t>saying </a:t>
            </a:r>
            <a:r>
              <a:rPr lang="en-US" sz="2800" b="1" dirty="0" smtClean="0">
                <a:solidFill>
                  <a:srgbClr val="FF0000"/>
                </a:solidFill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</a:rPr>
              <a:t>Glauber</a:t>
            </a:r>
            <a:r>
              <a:rPr lang="en-US" sz="2800" b="1" dirty="0" smtClean="0">
                <a:solidFill>
                  <a:srgbClr val="FF0000"/>
                </a:solidFill>
              </a:rPr>
              <a:t>” </a:t>
            </a:r>
            <a:r>
              <a:rPr lang="en-US" sz="2800" b="1" dirty="0" smtClean="0">
                <a:solidFill>
                  <a:srgbClr val="FF0000"/>
                </a:solidFill>
              </a:rPr>
              <a:t>is not enough (different variants</a:t>
            </a:r>
            <a:r>
              <a:rPr lang="en-US" sz="2800" b="1" dirty="0" smtClean="0">
                <a:solidFill>
                  <a:srgbClr val="FF0000"/>
                </a:solidFill>
              </a:rPr>
              <a:t>).     </a:t>
            </a:r>
          </a:p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953000"/>
            <a:ext cx="3667125" cy="819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9150</TotalTime>
  <Words>2089</Words>
  <Application>Microsoft Office PowerPoint</Application>
  <PresentationFormat>On-screen Show (4:3)</PresentationFormat>
  <Paragraphs>392</Paragraphs>
  <Slides>45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Office Theme</vt:lpstr>
      <vt:lpstr>Equation</vt:lpstr>
      <vt:lpstr>Photo Editor Photo</vt:lpstr>
      <vt:lpstr>Microsoft Equation 3.0</vt:lpstr>
      <vt:lpstr>Slide 1</vt:lpstr>
      <vt:lpstr>Simple Geometry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Extras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nagle</dc:creator>
  <cp:lastModifiedBy>nagle</cp:lastModifiedBy>
  <cp:revision>193</cp:revision>
  <dcterms:created xsi:type="dcterms:W3CDTF">2011-04-24T10:36:49Z</dcterms:created>
  <dcterms:modified xsi:type="dcterms:W3CDTF">2011-11-09T12:43:22Z</dcterms:modified>
</cp:coreProperties>
</file>