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6"/>
  </p:notesMasterIdLst>
  <p:sldIdLst>
    <p:sldId id="342" r:id="rId2"/>
    <p:sldId id="345" r:id="rId3"/>
    <p:sldId id="268" r:id="rId4"/>
    <p:sldId id="257" r:id="rId5"/>
    <p:sldId id="260" r:id="rId6"/>
    <p:sldId id="258" r:id="rId7"/>
    <p:sldId id="263" r:id="rId8"/>
    <p:sldId id="264" r:id="rId9"/>
    <p:sldId id="266" r:id="rId10"/>
    <p:sldId id="265" r:id="rId11"/>
    <p:sldId id="269" r:id="rId12"/>
    <p:sldId id="758" r:id="rId13"/>
    <p:sldId id="346" r:id="rId14"/>
    <p:sldId id="785" r:id="rId15"/>
    <p:sldId id="761" r:id="rId16"/>
    <p:sldId id="762" r:id="rId17"/>
    <p:sldId id="763" r:id="rId18"/>
    <p:sldId id="292" r:id="rId19"/>
    <p:sldId id="274" r:id="rId20"/>
    <p:sldId id="327" r:id="rId21"/>
    <p:sldId id="291" r:id="rId22"/>
    <p:sldId id="293" r:id="rId23"/>
    <p:sldId id="294" r:id="rId24"/>
    <p:sldId id="760" r:id="rId25"/>
    <p:sldId id="320" r:id="rId26"/>
    <p:sldId id="321" r:id="rId27"/>
    <p:sldId id="322" r:id="rId28"/>
    <p:sldId id="759" r:id="rId29"/>
    <p:sldId id="304" r:id="rId30"/>
    <p:sldId id="305" r:id="rId31"/>
    <p:sldId id="297" r:id="rId32"/>
    <p:sldId id="298" r:id="rId33"/>
    <p:sldId id="273" r:id="rId34"/>
    <p:sldId id="306" r:id="rId35"/>
    <p:sldId id="307" r:id="rId36"/>
    <p:sldId id="310" r:id="rId37"/>
    <p:sldId id="329" r:id="rId38"/>
    <p:sldId id="319" r:id="rId39"/>
    <p:sldId id="337" r:id="rId40"/>
    <p:sldId id="338" r:id="rId41"/>
    <p:sldId id="313" r:id="rId42"/>
    <p:sldId id="314" r:id="rId43"/>
    <p:sldId id="315" r:id="rId44"/>
    <p:sldId id="790" r:id="rId45"/>
    <p:sldId id="823" r:id="rId46"/>
    <p:sldId id="505" r:id="rId47"/>
    <p:sldId id="503" r:id="rId48"/>
    <p:sldId id="782" r:id="rId49"/>
    <p:sldId id="786" r:id="rId50"/>
    <p:sldId id="372" r:id="rId51"/>
    <p:sldId id="827" r:id="rId52"/>
    <p:sldId id="347" r:id="rId53"/>
    <p:sldId id="745" r:id="rId54"/>
    <p:sldId id="370" r:id="rId55"/>
    <p:sldId id="764" r:id="rId56"/>
    <p:sldId id="765" r:id="rId57"/>
    <p:sldId id="755" r:id="rId58"/>
    <p:sldId id="351" r:id="rId59"/>
    <p:sldId id="756" r:id="rId60"/>
    <p:sldId id="361" r:id="rId61"/>
    <p:sldId id="757" r:id="rId62"/>
    <p:sldId id="355" r:id="rId63"/>
    <p:sldId id="787" r:id="rId64"/>
    <p:sldId id="824" r:id="rId65"/>
    <p:sldId id="339" r:id="rId66"/>
    <p:sldId id="825" r:id="rId67"/>
    <p:sldId id="344" r:id="rId68"/>
    <p:sldId id="261" r:id="rId69"/>
    <p:sldId id="284" r:id="rId70"/>
    <p:sldId id="271" r:id="rId71"/>
    <p:sldId id="341" r:id="rId72"/>
    <p:sldId id="826" r:id="rId73"/>
    <p:sldId id="332" r:id="rId74"/>
    <p:sldId id="333" r:id="rId75"/>
    <p:sldId id="326" r:id="rId76"/>
    <p:sldId id="278" r:id="rId77"/>
    <p:sldId id="746" r:id="rId78"/>
    <p:sldId id="381" r:id="rId79"/>
    <p:sldId id="340" r:id="rId80"/>
    <p:sldId id="325" r:id="rId81"/>
    <p:sldId id="295" r:id="rId82"/>
    <p:sldId id="296" r:id="rId83"/>
    <p:sldId id="328" r:id="rId84"/>
    <p:sldId id="280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332"/>
    <p:restoredTop sz="94667"/>
  </p:normalViewPr>
  <p:slideViewPr>
    <p:cSldViewPr snapToGrid="0" snapToObjects="1">
      <p:cViewPr>
        <p:scale>
          <a:sx n="120" d="100"/>
          <a:sy n="120" d="100"/>
        </p:scale>
        <p:origin x="5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4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image" Target="../media/image1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8/22/19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39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717348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40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47080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B-&gt;J/psi (and maybe B-&gt;e high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channels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02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316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4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59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1426490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92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56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82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A431E9E-7006-3E4A-9453-90AA010276DA}" type="slidenum">
              <a:rPr lang="en-US" altLang="zh-CN" sz="1300"/>
              <a:pPr/>
              <a:t>75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71681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2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0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7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6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D19C3-C2C2-2E4C-81AA-99FEDB8F3BA9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1CE10-1B8F-3940-8DB2-4ED8C4EC3BD0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FED4-B045-EB48-9923-AF8BE0CDF511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012260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mpus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5" y="301752"/>
            <a:ext cx="11105321" cy="63636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5" y="1069849"/>
            <a:ext cx="11105321" cy="37372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85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53C87-5F66-3145-A4AC-D68341609072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E7B31-13F3-5E49-B765-E70B5EB2A9A0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49-FA6F-E34E-90DC-94CCE1345941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BAF1-E1B4-5449-A3AA-403CA3DBBA79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D8D-1B2A-6D43-9DD1-95F171A8CFC8}" type="datetime1">
              <a:rPr lang="en-US" smtClean="0"/>
              <a:t>8/22/19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58C-9C0D-D44E-A623-119597AF8BFB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5F367-8316-8F44-AB8D-239906A027F9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C41CB-BA65-DF47-A243-5D5E7285AA06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DA5B-0269-8742-8D9C-8F944D9B1E3B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723A-7C3E-8745-BED1-C39AD1914FF4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9.wmf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88.wmf"/><Relationship Id="rId10" Type="http://schemas.openxmlformats.org/officeDocument/2006/relationships/image" Target="../media/image9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2.png"/><Relationship Id="rId14" Type="http://schemas.openxmlformats.org/officeDocument/2006/relationships/image" Target="../media/image9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1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bnl.gov/event/4072/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tif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4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8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6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4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40.e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emf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5.emf"/><Relationship Id="rId4" Type="http://schemas.openxmlformats.org/officeDocument/2006/relationships/image" Target="../media/image1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eg"/><Relationship Id="rId4" Type="http://schemas.openxmlformats.org/officeDocument/2006/relationships/image" Target="../media/image15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2" Type="http://schemas.openxmlformats.org/officeDocument/2006/relationships/image" Target="../media/image169.tif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tif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tif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6.emf"/><Relationship Id="rId4" Type="http://schemas.openxmlformats.org/officeDocument/2006/relationships/image" Target="../media/image18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emf"/><Relationship Id="rId3" Type="http://schemas.openxmlformats.org/officeDocument/2006/relationships/image" Target="../media/image188.png"/><Relationship Id="rId7" Type="http://schemas.openxmlformats.org/officeDocument/2006/relationships/image" Target="../media/image192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8278-FA72-9A4B-B566-E1E48B0C2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70857"/>
            <a:ext cx="9144000" cy="3205164"/>
          </a:xfrm>
        </p:spPr>
        <p:txBody>
          <a:bodyPr>
            <a:normAutofit fontScale="90000"/>
          </a:bodyPr>
          <a:lstStyle/>
          <a:p>
            <a:r>
              <a:rPr lang="en-US" dirty="0"/>
              <a:t>Prospects of the </a:t>
            </a:r>
            <a:r>
              <a:rPr lang="en-US" dirty="0" err="1"/>
              <a:t>sPHENIX</a:t>
            </a:r>
            <a:r>
              <a:rPr lang="en-US" dirty="0"/>
              <a:t> Experiment at RHIC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future of the Heavy Ion Physics at RHIC and a foundation for the Electron-Ion Collider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DD53-BDE7-3F46-B658-BF24750E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1381"/>
            <a:ext cx="9144000" cy="1655762"/>
          </a:xfrm>
        </p:spPr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Aug. 19-23, 2019</a:t>
            </a:r>
          </a:p>
          <a:p>
            <a:r>
              <a:rPr lang="en-US" dirty="0"/>
              <a:t>Yonsei University</a:t>
            </a:r>
          </a:p>
        </p:txBody>
      </p:sp>
    </p:spTree>
    <p:extLst>
      <p:ext uri="{BB962C8B-B14F-4D97-AF65-F5344CB8AC3E}">
        <p14:creationId xmlns:p14="http://schemas.microsoft.com/office/powerpoint/2010/main" val="211215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97674-542E-0744-8692-321CD9D9BD6F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33442" y="1352077"/>
            <a:ext cx="9125117" cy="55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200"/>
            <a:ext cx="10450286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sPHENIX Upgrade </a:t>
            </a:r>
            <a:br>
              <a:rPr lang="en-US" dirty="0"/>
            </a:br>
            <a:r>
              <a:rPr lang="en-US" sz="2800" dirty="0"/>
              <a:t>the next Generation HI experiment at RHIC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90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7467601" y="3643663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29400" y="2729263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1814863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132" y="1989956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611549"/>
            <a:ext cx="2172856" cy="68591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1E99A-2EA0-8142-8B40-40F2A7828A5B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199" y="81278"/>
            <a:ext cx="11332029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Evolution of the PHENIX Interaction Region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0515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1829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2713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6692" y="3426378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2000-2016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38339" y="5586100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2017→2022, </a:t>
            </a:r>
            <a:r>
              <a:rPr lang="en-US" dirty="0">
                <a:solidFill>
                  <a:srgbClr val="FF0000"/>
                </a:solidFill>
              </a:rPr>
              <a:t>CD-3@ 2019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17827" y="5586100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~&gt;2027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1829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7099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/>
              <a:t>16y+ operation</a:t>
            </a:r>
          </a:p>
          <a:p>
            <a:r>
              <a:rPr lang="en-US" sz="1400" dirty="0"/>
              <a:t>Broad spectrum of physics (QGP, Hadron Physics, Dark Matter)</a:t>
            </a:r>
          </a:p>
          <a:p>
            <a:r>
              <a:rPr lang="en-US" sz="1400" dirty="0"/>
              <a:t>170+ physics papers with 24k citations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Last run in this form 2016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5000"/>
            <a:ext cx="3003754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R</a:t>
            </a:r>
            <a:r>
              <a:rPr lang="en-US" sz="2700" dirty="0" err="1"/>
              <a:t>ich</a:t>
            </a:r>
            <a:r>
              <a:rPr lang="en-US" sz="2700" dirty="0"/>
              <a:t> jet and beauty quarkonia physics program </a:t>
            </a:r>
            <a:br>
              <a:rPr lang="en-US" sz="2700" dirty="0"/>
            </a:br>
            <a:r>
              <a:rPr lang="en-US" sz="2700" dirty="0"/>
              <a:t>→ </a:t>
            </a:r>
            <a:r>
              <a:rPr lang="en-US" sz="2700" dirty="0">
                <a:solidFill>
                  <a:schemeClr val="accent1"/>
                </a:solidFill>
              </a:rPr>
              <a:t>nature of QGP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Possible forward tracking, and calorimeter → </a:t>
            </a:r>
            <a:r>
              <a:rPr lang="en-US" sz="2700" dirty="0">
                <a:solidFill>
                  <a:schemeClr val="accent1"/>
                </a:solidFill>
              </a:rPr>
              <a:t>Spin, CNM</a:t>
            </a: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429000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72485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8495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134627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D681D3E-0334-404E-B591-E0A36004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Complementarity: Why RHIC and LHC?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787F1-67F7-CB41-8C24-082BD6775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F611-C247-B646-89C3-9C715D8A3456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B5BBE-A1B6-744A-9D41-A629035F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7205-D872-BA44-B2DE-25AA7A27A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305E8C-D4FA-E448-9C0E-7BE01F449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428"/>
            <a:ext cx="12192000" cy="545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9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0987-300F-7D46-BC25-F6D5CD6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0"/>
            <a:ext cx="11440632" cy="1325563"/>
          </a:xfrm>
        </p:spPr>
        <p:txBody>
          <a:bodyPr/>
          <a:lstStyle/>
          <a:p>
            <a:r>
              <a:rPr lang="en-US" dirty="0"/>
              <a:t>Probing the Inner Workings of QGP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CAAB-E1B4-3346-B4CB-27E44BE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DA93-0510-784E-8EFE-619947F3FDBC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7600-52E6-4143-848E-644F342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3167-7357-F641-AB27-68F4FC3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C32AF-7983-EF4A-882F-744BB821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2866"/>
            <a:ext cx="12192000" cy="50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5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341" y="158942"/>
            <a:ext cx="10972800" cy="98509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F6042-255E-A340-BBB4-66806F15C890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06724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01D4F-E6C6-1D49-BB07-0DCD06ADB17F}"/>
              </a:ext>
            </a:extLst>
          </p:cNvPr>
          <p:cNvGrpSpPr/>
          <p:nvPr/>
        </p:nvGrpSpPr>
        <p:grpSpPr>
          <a:xfrm>
            <a:off x="943213" y="1343747"/>
            <a:ext cx="9738336" cy="5143500"/>
            <a:chOff x="943213" y="1088563"/>
            <a:chExt cx="9738336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6518" y="1088563"/>
              <a:ext cx="8845031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943213" y="1634314"/>
              <a:ext cx="5381388" cy="3653716"/>
              <a:chOff x="-580788" y="600775"/>
              <a:chExt cx="5381388" cy="3653717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212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4" y="970399"/>
                <a:ext cx="1196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780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0" y="2079271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5"/>
                <a:ext cx="619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INTT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122AAE-2A51-463B-819A-7506AA7C4DF3}"/>
                  </a:ext>
                </a:extLst>
              </p:cNvPr>
              <p:cNvSpPr/>
              <p:nvPr/>
            </p:nvSpPr>
            <p:spPr>
              <a:xfrm>
                <a:off x="-580788" y="3608161"/>
                <a:ext cx="150098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ysClr val="windowText" lastClr="000000"/>
                    </a:solidFill>
                  </a:rPr>
                  <a:t>15 kHz trigger</a:t>
                </a:r>
              </a:p>
              <a:p>
                <a:r>
                  <a:rPr lang="en-US" dirty="0">
                    <a:solidFill>
                      <a:sysClr val="windowText" lastClr="000000"/>
                    </a:solidFill>
                  </a:rPr>
                  <a:t>&gt;10 GB/s data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2" y="2818520"/>
                <a:ext cx="745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815496" y="1340023"/>
                <a:ext cx="11657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Inner HCal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07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8" y="1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250FF-421C-7F43-BBE8-5ED795247381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01" y="792528"/>
            <a:ext cx="4949714" cy="5563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5F7360-7093-4547-8821-5D1A6390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34" y="910587"/>
            <a:ext cx="4114801" cy="53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78E-FE34-B64E-8A69-BC44A69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991"/>
          </a:xfrm>
        </p:spPr>
        <p:txBody>
          <a:bodyPr/>
          <a:lstStyle/>
          <a:p>
            <a:r>
              <a:rPr lang="en-US" dirty="0"/>
              <a:t>Detector Performance: Tracking and Jets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A7976-6E9A-F84B-A28A-F0BA066E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30C6-1016-EE4D-B5C4-079615D9EA6C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612AD-964B-D247-8CEB-91A02F5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B1-6BDA-034D-8BE8-3F746B3C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6F53-9339-C64E-8B6C-EF0FE9D5E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7" y="954569"/>
            <a:ext cx="10671544" cy="54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9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69581"/>
          </a:xfrm>
        </p:spPr>
        <p:txBody>
          <a:bodyPr>
            <a:normAutofit/>
          </a:bodyPr>
          <a:lstStyle/>
          <a:p>
            <a:r>
              <a:rPr lang="en-US" sz="3600" dirty="0"/>
              <a:t>MVTX: Precision Vertex Detector for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627FF-F116-3946-847C-C90055D4FE62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9AE7-11E0-0840-8369-90DF60EDEE2F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5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8200" y="1494054"/>
            <a:ext cx="4686300" cy="4424146"/>
            <a:chOff x="533400" y="1235613"/>
            <a:chExt cx="2524454" cy="22695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C029B-EF89-4E4C-A9BA-1CBDC8FD95B0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(I) Precision Calorimetry for Jets and Photons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297138"/>
            <a:ext cx="5189995" cy="18217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5376" y="1069409"/>
            <a:ext cx="3506824" cy="2988905"/>
            <a:chOff x="7624450" y="1211426"/>
            <a:chExt cx="3506824" cy="29889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450" y="1677565"/>
              <a:ext cx="3506824" cy="25227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4450" y="1211426"/>
              <a:ext cx="335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Jet production </a:t>
              </a:r>
              <a:r>
                <a:rPr lang="en-US" dirty="0"/>
                <a:t>in </a:t>
              </a:r>
              <a:r>
                <a:rPr lang="en-US" dirty="0" err="1"/>
                <a:t>p+p</a:t>
              </a:r>
              <a:r>
                <a:rPr lang="en-US" dirty="0"/>
                <a:t> and </a:t>
              </a:r>
              <a:r>
                <a:rPr lang="en-US" dirty="0" err="1"/>
                <a:t>Au+Au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39639" y="6113319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Excellent jet resolution in both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CA2F-9A24-504C-8D03-C673430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US Nuclear Physics Long Range Plan (2015)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14F-072D-F548-90AE-DC651400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41FD-EB2A-9C4F-AE61-BA530D1D54E8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1B2FD-0B21-9540-9C6D-EDB66DF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280-F41A-F64E-A633-59BA40BC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D2B07-1A1F-6249-812C-3D626605A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107"/>
            <a:ext cx="12192000" cy="4900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54CBB6-DBBB-0848-BB25-EAFCB0AAE27C}"/>
              </a:ext>
            </a:extLst>
          </p:cNvPr>
          <p:cNvSpPr txBox="1"/>
          <p:nvPr/>
        </p:nvSpPr>
        <p:spPr>
          <a:xfrm>
            <a:off x="478467" y="1325563"/>
            <a:ext cx="6205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Nuclear matter under extreme condition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Nucleon structure with quarks and gluons and QCD dynamics</a:t>
            </a:r>
          </a:p>
        </p:txBody>
      </p:sp>
    </p:spTree>
    <p:extLst>
      <p:ext uri="{BB962C8B-B14F-4D97-AF65-F5344CB8AC3E}">
        <p14:creationId xmlns:p14="http://schemas.microsoft.com/office/powerpoint/2010/main" val="136395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0" y="25153"/>
            <a:ext cx="10350500" cy="1143000"/>
          </a:xfrm>
        </p:spPr>
        <p:txBody>
          <a:bodyPr>
            <a:normAutofit/>
          </a:bodyPr>
          <a:lstStyle/>
          <a:p>
            <a:r>
              <a:rPr lang="en-US" dirty="0"/>
              <a:t>Jet </a:t>
            </a:r>
            <a:r>
              <a:rPr lang="en-US"/>
              <a:t>Quenching Observed @RHIC and LHC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93" y="2809815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5523249"/>
            <a:ext cx="1021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Great progress in the last decade, but </a:t>
            </a:r>
            <a:r>
              <a:rPr lang="en-US" sz="2000" dirty="0">
                <a:solidFill>
                  <a:srgbClr val="FF0000"/>
                </a:solidFill>
              </a:rPr>
              <a:t>significant model dependence remains </a:t>
            </a:r>
            <a:r>
              <a:rPr lang="en-US" sz="2000" dirty="0"/>
              <a:t>in the understanding of the physics of jet suppression and QGP properties at RHIC and LHC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 sPHENIX goals - understand the inner workings of QGP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pic>
        <p:nvPicPr>
          <p:cNvPr id="14338" name="Picture 2" descr="elated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800" y="990354"/>
            <a:ext cx="4686300" cy="45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491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05720"/>
            <a:ext cx="10953345" cy="1027873"/>
          </a:xfrm>
        </p:spPr>
        <p:txBody>
          <a:bodyPr>
            <a:normAutofit fontScale="90000"/>
          </a:bodyPr>
          <a:lstStyle/>
          <a:p>
            <a:r>
              <a:rPr lang="en-US" dirty="0"/>
              <a:t>sPHENIX: Detail Study of the Path-length Dependence of Jet Suppression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293" y="1169889"/>
            <a:ext cx="5617134" cy="537291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C2376-814B-8C4E-BFD7-C41B019A5D61}" type="datetime1">
              <a:rPr lang="en-US" smtClean="0"/>
              <a:t>8/22/19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4" descr="mage result for parton energy loss heavy ion collisions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7"/>
          <a:stretch/>
        </p:blipFill>
        <p:spPr bwMode="auto">
          <a:xfrm>
            <a:off x="838200" y="3808379"/>
            <a:ext cx="3993502" cy="223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50" y="2780489"/>
            <a:ext cx="4214197" cy="3710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1642188"/>
            <a:ext cx="3323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Medium induced gluon radiation:</a:t>
            </a:r>
          </a:p>
          <a:p>
            <a:endParaRPr lang="en-US" dirty="0"/>
          </a:p>
          <a:p>
            <a:r>
              <a:rPr lang="en-US" dirty="0"/>
              <a:t>- BDMPS, GLV etc.</a:t>
            </a:r>
          </a:p>
        </p:txBody>
      </p:sp>
    </p:spTree>
    <p:extLst>
      <p:ext uri="{BB962C8B-B14F-4D97-AF65-F5344CB8AC3E}">
        <p14:creationId xmlns:p14="http://schemas.microsoft.com/office/powerpoint/2010/main" val="1086897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5974"/>
            <a:ext cx="10515600" cy="1325563"/>
          </a:xfrm>
        </p:spPr>
        <p:txBody>
          <a:bodyPr/>
          <a:lstStyle/>
          <a:p>
            <a:r>
              <a:rPr lang="en-US" dirty="0"/>
              <a:t>Direct Photon + Jet in </a:t>
            </a:r>
            <a:r>
              <a:rPr lang="en-US" dirty="0" err="1"/>
              <a:t>Au+Au</a:t>
            </a:r>
            <a:r>
              <a:rPr lang="en-US" dirty="0"/>
              <a:t>: Simulations </a:t>
            </a:r>
          </a:p>
        </p:txBody>
      </p:sp>
      <p:pic>
        <p:nvPicPr>
          <p:cNvPr id="4" name="Picture 2" descr="mage result for direct photon pro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3" y="1066800"/>
            <a:ext cx="6140785" cy="453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F345-30FA-1742-9721-BE22DC028140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58152" y="1309377"/>
            <a:ext cx="5372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Jet - direct </a:t>
            </a:r>
            <a:r>
              <a:rPr lang="en-US" sz="2400">
                <a:solidFill>
                  <a:srgbClr val="FF0000"/>
                </a:solidFill>
              </a:rPr>
              <a:t>photon momentum imbalance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49" y="1771042"/>
            <a:ext cx="5843752" cy="4114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19" r="48605"/>
          <a:stretch/>
        </p:blipFill>
        <p:spPr>
          <a:xfrm>
            <a:off x="4084995" y="4174280"/>
            <a:ext cx="2655440" cy="25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24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Broad Physics Program with Jets @sPHENIX</a:t>
            </a:r>
            <a:br>
              <a:rPr lang="en-US" dirty="0"/>
            </a:br>
            <a:r>
              <a:rPr lang="en-US" sz="27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9CF22-8B55-8D41-9DC6-B85366DCE7C5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7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AB1F5-D6C0-EA47-A711-3C677F881F1A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7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813"/>
            <a:ext cx="10515600" cy="1143000"/>
          </a:xfrm>
        </p:spPr>
        <p:txBody>
          <a:bodyPr>
            <a:normAutofit/>
          </a:bodyPr>
          <a:lstStyle/>
          <a:p>
            <a:r>
              <a:rPr lang="en-US" dirty="0"/>
              <a:t>(II) Heavy </a:t>
            </a:r>
            <a:r>
              <a:rPr lang="en-US" dirty="0" err="1"/>
              <a:t>Quarkonia</a:t>
            </a:r>
            <a:r>
              <a:rPr lang="en-US" dirty="0"/>
              <a:t> and QGP Color Screening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293" y="1449326"/>
            <a:ext cx="2926080" cy="15804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301540" y="3512104"/>
            <a:ext cx="7789502" cy="2844247"/>
            <a:chOff x="1307076" y="1065277"/>
            <a:chExt cx="6643885" cy="22237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8602" y="1065277"/>
              <a:ext cx="6552359" cy="22237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7076" y="1241747"/>
              <a:ext cx="2152837" cy="1939106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7957001" y="1714705"/>
            <a:ext cx="27424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Plasma Debye Length: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The shorter the </a:t>
            </a:r>
            <a:r>
              <a:rPr lang="en-US" b="1" dirty="0" err="1">
                <a:solidFill>
                  <a:srgbClr val="0000FF"/>
                </a:solidFill>
              </a:rPr>
              <a:t>r</a:t>
            </a:r>
            <a:r>
              <a:rPr lang="en-US" b="1" baseline="-25000" dirty="0" err="1">
                <a:solidFill>
                  <a:srgbClr val="0000FF"/>
                </a:solidFill>
              </a:rPr>
              <a:t>D</a:t>
            </a:r>
            <a:r>
              <a:rPr lang="en-US" b="1" dirty="0">
                <a:solidFill>
                  <a:srgbClr val="0000FF"/>
                </a:solidFill>
              </a:rPr>
              <a:t>,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stronger the screening </a:t>
            </a:r>
          </a:p>
          <a:p>
            <a:r>
              <a:rPr lang="en-US" b="1" dirty="0">
                <a:solidFill>
                  <a:srgbClr val="0000FF"/>
                </a:solidFill>
              </a:rPr>
              <a:t>effects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344" y="1480441"/>
            <a:ext cx="2567388" cy="171159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7B27-A310-594D-8E31-36EB6B8698F4}" type="datetime1">
              <a:rPr lang="en-US" smtClean="0"/>
              <a:t>8/22/19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96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26" y="273784"/>
            <a:ext cx="6316947" cy="869554"/>
          </a:xfrm>
        </p:spPr>
        <p:txBody>
          <a:bodyPr>
            <a:normAutofit fontScale="90000"/>
          </a:bodyPr>
          <a:lstStyle/>
          <a:p>
            <a:r>
              <a:rPr lang="en-US" dirty="0"/>
              <a:t>J/Psi Suppression Observed, </a:t>
            </a:r>
            <a:br>
              <a:rPr lang="en-US" dirty="0"/>
            </a:br>
            <a:r>
              <a:rPr lang="en-US" dirty="0"/>
              <a:t>w</a:t>
            </a:r>
            <a:r>
              <a:rPr lang="en-US"/>
              <a:t>/ Surprises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2" y="1508463"/>
            <a:ext cx="6579276" cy="4847887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1C77F-11DE-3948-B170-4C44FDDBA0AB}" type="datetime1">
              <a:rPr lang="en-US" smtClean="0"/>
              <a:t>8/22/19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066182" y="352283"/>
            <a:ext cx="39913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QGP Suppression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Breakup w/ “co-movers”</a:t>
            </a:r>
          </a:p>
          <a:p>
            <a:pPr marL="342900" indent="-342900">
              <a:buAutoNum type="arabicPeriod"/>
            </a:pPr>
            <a:r>
              <a:rPr lang="en-US" dirty="0"/>
              <a:t>Regeneration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Coalescence of many c-</a:t>
            </a:r>
            <a:r>
              <a:rPr lang="en-US" dirty="0" err="1"/>
              <a:t>cbar</a:t>
            </a:r>
            <a:r>
              <a:rPr lang="en-US" dirty="0"/>
              <a:t> pairs produced in A+A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Upsilons! </a:t>
            </a:r>
            <a:r>
              <a:rPr lang="mr-IN" sz="2400" b="1" dirty="0">
                <a:solidFill>
                  <a:srgbClr val="FF0000"/>
                </a:solidFill>
              </a:rPr>
              <a:t>–</a:t>
            </a:r>
            <a:r>
              <a:rPr lang="en-US" sz="2400" b="1" dirty="0">
                <a:solidFill>
                  <a:srgbClr val="FF0000"/>
                </a:solidFill>
              </a:rPr>
              <a:t> focus of 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Breakup w/ “co-movers”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regeneration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993044" y="3306938"/>
            <a:ext cx="3078809" cy="2959767"/>
            <a:chOff x="7887941" y="3296428"/>
            <a:chExt cx="3078809" cy="29597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7941" y="3473272"/>
              <a:ext cx="3078809" cy="27829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9650" y="3296428"/>
              <a:ext cx="988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Zhuang et 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300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AB166-33E5-B84D-A2FE-CF2481DB542C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1" y="55847"/>
            <a:ext cx="6474375" cy="1325563"/>
          </a:xfrm>
        </p:spPr>
        <p:txBody>
          <a:bodyPr/>
          <a:lstStyle/>
          <a:p>
            <a:r>
              <a:rPr lang="en-US" dirty="0"/>
              <a:t>Upsilon Spectroscopy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48"/>
          <a:stretch/>
        </p:blipFill>
        <p:spPr>
          <a:xfrm>
            <a:off x="1787741" y="3770951"/>
            <a:ext cx="3167885" cy="2852372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7307" y="3824469"/>
            <a:ext cx="2845464" cy="258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8" t="27068" r="37476" b="12030"/>
          <a:stretch/>
        </p:blipFill>
        <p:spPr>
          <a:xfrm>
            <a:off x="5281072" y="1980478"/>
            <a:ext cx="1477459" cy="1399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8" t="27068" r="37476" b="12030"/>
          <a:stretch/>
        </p:blipFill>
        <p:spPr>
          <a:xfrm>
            <a:off x="6652672" y="2254021"/>
            <a:ext cx="1100853" cy="1042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81" r="85363" b="22002"/>
          <a:stretch/>
        </p:blipFill>
        <p:spPr>
          <a:xfrm>
            <a:off x="7598052" y="2642365"/>
            <a:ext cx="638643" cy="5793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69651" y="1849075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(2s) – 0.56fm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9502" y="1542894"/>
            <a:ext cx="104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(3s)-0.78fm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24329" y="2369143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(1s) – 0.28fm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651" y="1163782"/>
            <a:ext cx="4135975" cy="22163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63133" y="2249988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Courtesy from A. </a:t>
            </a:r>
            <a:r>
              <a:rPr lang="en-US" sz="1100" dirty="0" err="1">
                <a:solidFill>
                  <a:srgbClr val="000000"/>
                </a:solidFill>
              </a:rPr>
              <a:t>Mocsy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144" y="336179"/>
            <a:ext cx="2895600" cy="1091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008" y="1524342"/>
            <a:ext cx="2781300" cy="5784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46419" y="3406249"/>
            <a:ext cx="823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Thermometer of QGP via clean separation of three Upsilon states (</a:t>
            </a:r>
            <a:r>
              <a:rPr lang="en-US" i="1" dirty="0" err="1"/>
              <a:t>M</a:t>
            </a:r>
            <a:r>
              <a:rPr lang="en-US" baseline="-25000" dirty="0" err="1"/>
              <a:t>ee</a:t>
            </a:r>
            <a:r>
              <a:rPr lang="en-US" dirty="0"/>
              <a:t> &lt; 100 MeV/c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5904385" y="4933957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6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08BD-6AA6-C047-83E3-623738E66E15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58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48" y="193699"/>
            <a:ext cx="9688665" cy="994172"/>
          </a:xfrm>
        </p:spPr>
        <p:txBody>
          <a:bodyPr>
            <a:noAutofit/>
          </a:bodyPr>
          <a:lstStyle/>
          <a:p>
            <a:r>
              <a:rPr lang="en-US" sz="3600" dirty="0"/>
              <a:t>(III) Heavy 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7547" y="1312428"/>
            <a:ext cx="5047706" cy="1843758"/>
          </a:xfrm>
        </p:spPr>
        <p:txBody>
          <a:bodyPr>
            <a:normAutofit/>
          </a:bodyPr>
          <a:lstStyle/>
          <a:p>
            <a:r>
              <a:rPr lang="en-US" dirty="0"/>
              <a:t>Study mass dependence</a:t>
            </a:r>
          </a:p>
          <a:p>
            <a:pPr lvl="1"/>
            <a:r>
              <a:rPr lang="en-US" dirty="0"/>
              <a:t>Jet quenching 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r>
              <a:rPr lang="en-US" dirty="0"/>
              <a:t>Access QGP properties 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61150" y="4928258"/>
            <a:ext cx="9387552" cy="2185101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495538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  <a:latin typeface="Symbol" charset="2"/>
                </a:rPr>
                <a:t>L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486339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</a:rPr>
                <a:t>T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487" y="1263674"/>
            <a:ext cx="3545001" cy="3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600" y="3161107"/>
            <a:ext cx="2354748" cy="16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DF9C-5121-DB47-ABDC-46E432E30BE7}" type="datetime1">
              <a:rPr lang="en-US" smtClean="0"/>
              <a:t>8/22/19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7955" y="2514757"/>
            <a:ext cx="18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Mass dependent </a:t>
            </a:r>
          </a:p>
          <a:p>
            <a:r>
              <a:rPr lang="en-US" dirty="0">
                <a:solidFill>
                  <a:srgbClr val="0432FF"/>
                </a:solidFill>
              </a:rPr>
              <a:t>radiation </a:t>
            </a:r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</a:t>
            </a:r>
          </a:p>
        </p:txBody>
      </p:sp>
    </p:spTree>
    <p:extLst>
      <p:ext uri="{BB962C8B-B14F-4D97-AF65-F5344CB8AC3E}">
        <p14:creationId xmlns:p14="http://schemas.microsoft.com/office/powerpoint/2010/main" val="2033542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30" y="961902"/>
            <a:ext cx="9930470" cy="5759574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E4136-58D7-B147-A365-EF8697977A2F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/>
              <a:t>US Nuclear Physics Long Range Plan (2015) – </a:t>
            </a:r>
            <a:r>
              <a:rPr lang="en-US" sz="3200" b="1" dirty="0" err="1">
                <a:solidFill>
                  <a:srgbClr val="0432FF"/>
                </a:solidFill>
              </a:rPr>
              <a:t>sPHENIX</a:t>
            </a:r>
            <a:r>
              <a:rPr lang="en-US" sz="3200" b="1" dirty="0">
                <a:solidFill>
                  <a:srgbClr val="0432FF"/>
                </a:solidFill>
              </a:rPr>
              <a:t> – to understand Inner Workings of QGP</a:t>
            </a:r>
            <a:endParaRPr lang="en-US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981"/>
            <a:ext cx="10515600" cy="994172"/>
          </a:xfrm>
        </p:spPr>
        <p:txBody>
          <a:bodyPr>
            <a:normAutofit fontScale="90000"/>
          </a:bodyPr>
          <a:lstStyle/>
          <a:p>
            <a:r>
              <a:rPr lang="en-US"/>
              <a:t>Recent Highlight I: Charm </a:t>
            </a:r>
            <a:r>
              <a:rPr lang="en-US" dirty="0"/>
              <a:t>R</a:t>
            </a:r>
            <a:r>
              <a:rPr lang="en-US" baseline="-25000" dirty="0"/>
              <a:t>AA</a:t>
            </a:r>
            <a:r>
              <a:rPr lang="en-US" dirty="0"/>
              <a:t>  @RHIC and LHC</a:t>
            </a:r>
            <a:endParaRPr lang="en-US" baseline="-25000" dirty="0"/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005" y="2739593"/>
            <a:ext cx="3924534" cy="34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creen Shot 2017-02-09 at 10.5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980" y="2699077"/>
            <a:ext cx="4264025" cy="340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840267" y="1189243"/>
            <a:ext cx="7837475" cy="120802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(D-meson) ~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(h) at high </a:t>
            </a:r>
            <a:r>
              <a:rPr lang="en-US" altLang="en-US" sz="1500" i="1" dirty="0" err="1"/>
              <a:t>p</a:t>
            </a:r>
            <a:r>
              <a:rPr lang="en-US" altLang="en-US" sz="1500" baseline="-25000" dirty="0" err="1"/>
              <a:t>T</a:t>
            </a:r>
            <a:r>
              <a:rPr lang="en-US" altLang="en-US" sz="1500" dirty="0"/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significant suppression of charmed hadron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mass effects?: expected important 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, dead-cone, collisional effects etc.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72F5-88D3-F349-B4D9-3A0DEFC23597}" type="datetime1">
              <a:rPr lang="en-US" smtClean="0"/>
              <a:t>8/22/19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22" y="3972975"/>
            <a:ext cx="2112419" cy="18268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99" y="1674421"/>
            <a:ext cx="2860615" cy="1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0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656" y="0"/>
            <a:ext cx="11016344" cy="1143000"/>
          </a:xfrm>
        </p:spPr>
        <p:txBody>
          <a:bodyPr>
            <a:normAutofit/>
          </a:bodyPr>
          <a:lstStyle/>
          <a:p>
            <a:r>
              <a:rPr lang="en-US"/>
              <a:t>Particle </a:t>
            </a:r>
            <a:r>
              <a:rPr lang="en-US" dirty="0"/>
              <a:t>“Flow” and QGP Medium Response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33" y="1156000"/>
            <a:ext cx="5684390" cy="229811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6EF91-34E3-B740-A602-6BA435B41AE0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433442" y="4387796"/>
            <a:ext cx="3097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Anisotropic flow: </a:t>
            </a:r>
          </a:p>
          <a:p>
            <a:r>
              <a:rPr lang="en-US" dirty="0"/>
              <a:t>due to interactions w/ medium</a:t>
            </a:r>
          </a:p>
        </p:txBody>
      </p:sp>
      <p:pic>
        <p:nvPicPr>
          <p:cNvPr id="10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2346" y="1326672"/>
            <a:ext cx="3007881" cy="213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69" y="3643861"/>
            <a:ext cx="7179854" cy="251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9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5" y="18171"/>
            <a:ext cx="10353675" cy="1384440"/>
          </a:xfrm>
        </p:spPr>
        <p:txBody>
          <a:bodyPr/>
          <a:lstStyle/>
          <a:p>
            <a:r>
              <a:rPr lang="en-US" dirty="0"/>
              <a:t>Universal Scaling of V</a:t>
            </a:r>
            <a:r>
              <a:rPr lang="en-US" baseline="-25000" dirty="0"/>
              <a:t>2 </a:t>
            </a:r>
            <a:r>
              <a:rPr lang="en-US" dirty="0"/>
              <a:t>- Perfect QGP Liquid!?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74" y="2309993"/>
            <a:ext cx="8982027" cy="4236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969" y="1140081"/>
            <a:ext cx="1358368" cy="1358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313" y="1198278"/>
            <a:ext cx="1121620" cy="12648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2372" y="1865118"/>
            <a:ext cx="152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Baryons: n</a:t>
            </a:r>
            <a:r>
              <a:rPr lang="en-US" baseline="-25000" dirty="0"/>
              <a:t>q</a:t>
            </a:r>
            <a:r>
              <a:rPr lang="en-US" dirty="0"/>
              <a:t>=3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1448" y="1863212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Mesons: n</a:t>
            </a:r>
            <a:r>
              <a:rPr lang="en-US" baseline="-25000" dirty="0"/>
              <a:t>q</a:t>
            </a:r>
            <a:r>
              <a:rPr lang="en-US" dirty="0"/>
              <a:t>=2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BF021-82AE-6043-9440-B7C32E4C8FAB}" type="datetime1">
              <a:rPr lang="en-US" smtClean="0"/>
              <a:t>8/22/19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32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909" y="1659326"/>
            <a:ext cx="2381058" cy="5732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110952" y="3752193"/>
            <a:ext cx="819807" cy="9354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47929" y="6013725"/>
            <a:ext cx="1210381" cy="68995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768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97605" y="245011"/>
            <a:ext cx="9513658" cy="143320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A Surprise from RHIC!</a:t>
            </a:r>
            <a:br>
              <a:rPr lang="en-US" sz="4000" dirty="0">
                <a:latin typeface="+mn-lt"/>
              </a:rPr>
            </a:br>
            <a:r>
              <a:rPr lang="en-US" b="1" dirty="0">
                <a:solidFill>
                  <a:srgbClr val="FF0000"/>
                </a:solidFill>
              </a:rPr>
              <a:t>Charm quarks flow just as well as lighter quarks </a:t>
            </a:r>
            <a:r>
              <a:rPr lang="mr-IN" b="1" dirty="0">
                <a:solidFill>
                  <a:srgbClr val="FF0000"/>
                </a:solidFill>
              </a:rPr>
              <a:t>–</a:t>
            </a:r>
            <a:r>
              <a:rPr lang="en-US" b="1" dirty="0">
                <a:solidFill>
                  <a:srgbClr val="FF0000"/>
                </a:solidFill>
              </a:rPr>
              <a:t> “Perfect liquid”</a:t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>
              <a:latin typeface="Symbol" panose="05050102010706020507" pitchFamily="18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1738" y="2041714"/>
            <a:ext cx="6347622" cy="4054286"/>
            <a:chOff x="602283" y="1678548"/>
            <a:chExt cx="6347622" cy="4054286"/>
          </a:xfrm>
        </p:grpSpPr>
        <p:pic>
          <p:nvPicPr>
            <p:cNvPr id="9" name="Picture 8" descr="1701.06060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715" t="39605" r="27904" b="39478"/>
            <a:stretch/>
          </p:blipFill>
          <p:spPr>
            <a:xfrm>
              <a:off x="602283" y="1678548"/>
              <a:ext cx="6347622" cy="40542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50336" y="4515729"/>
              <a:ext cx="18774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/>
                <a:t>PRL 118 (2017) 212301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655778" y="1678219"/>
            <a:ext cx="4591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Elliptic flow of D0 mesons (charm quarks)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46513" y="4223762"/>
            <a:ext cx="23647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m(</a:t>
            </a:r>
            <a:r>
              <a:rPr lang="en-US" dirty="0" err="1"/>
              <a:t>u,d</a:t>
            </a:r>
            <a:r>
              <a:rPr lang="en-US" dirty="0"/>
              <a:t>) = 	2~5 MeV</a:t>
            </a:r>
          </a:p>
          <a:p>
            <a:r>
              <a:rPr lang="en-US" dirty="0"/>
              <a:t>M(s)     = 	100 MeV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M(c)     = 	1,300 MeV</a:t>
            </a:r>
          </a:p>
          <a:p>
            <a:r>
              <a:rPr lang="en-US" dirty="0"/>
              <a:t>M(b)     = 	4,200 MeV</a:t>
            </a:r>
          </a:p>
          <a:p>
            <a:r>
              <a:rPr lang="en-US" dirty="0"/>
              <a:t>M(t)      = 	175,000 MeV</a:t>
            </a:r>
          </a:p>
          <a:p>
            <a:r>
              <a:rPr lang="en-US" dirty="0"/>
              <a:t>- PDG 2014</a:t>
            </a:r>
          </a:p>
        </p:txBody>
      </p:sp>
      <p:pic>
        <p:nvPicPr>
          <p:cNvPr id="13314" name="Picture 2" descr="mage result for quarks tabl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4502" y="1372285"/>
            <a:ext cx="4451398" cy="275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5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088" y="207745"/>
            <a:ext cx="9702800" cy="994172"/>
          </a:xfrm>
        </p:spPr>
        <p:txBody>
          <a:bodyPr>
            <a:normAutofit fontScale="90000"/>
          </a:bodyPr>
          <a:lstStyle/>
          <a:p>
            <a:r>
              <a:rPr lang="en-US"/>
              <a:t>Recent Highlights </a:t>
            </a:r>
            <a:r>
              <a:rPr lang="en-US" dirty="0"/>
              <a:t>II: Charm V</a:t>
            </a:r>
            <a:r>
              <a:rPr lang="en-US" baseline="-25000" dirty="0"/>
              <a:t>2 </a:t>
            </a:r>
            <a:r>
              <a:rPr lang="en-US" dirty="0"/>
              <a:t> @RHIC and LHC</a:t>
            </a:r>
            <a:endParaRPr lang="en-US" baseline="-25000" dirty="0"/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088" y="2601062"/>
            <a:ext cx="4976812" cy="354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283" y="2558199"/>
            <a:ext cx="5011405" cy="360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194093" y="1263337"/>
            <a:ext cx="6692732" cy="114390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</a:t>
            </a:r>
            <a:r>
              <a:rPr lang="en-US" altLang="en-US" sz="2000" i="1" dirty="0">
                <a:latin typeface="+mn-lt"/>
              </a:rPr>
              <a:t>v</a:t>
            </a:r>
            <a:r>
              <a:rPr lang="en-US" altLang="en-US" sz="2000" baseline="-25000" dirty="0">
                <a:latin typeface="+mn-lt"/>
              </a:rPr>
              <a:t>2</a:t>
            </a:r>
            <a:r>
              <a:rPr lang="en-US" altLang="en-US" sz="2000" dirty="0">
                <a:latin typeface="+mn-lt"/>
              </a:rPr>
              <a:t> of </a:t>
            </a:r>
            <a:r>
              <a:rPr lang="en-US" altLang="en-US" sz="2000" i="1" dirty="0">
                <a:latin typeface="+mn-lt"/>
              </a:rPr>
              <a:t>D</a:t>
            </a:r>
            <a:r>
              <a:rPr lang="en-US" altLang="en-US" sz="2000" baseline="30000" dirty="0">
                <a:latin typeface="+mn-lt"/>
              </a:rPr>
              <a:t>0</a:t>
            </a:r>
            <a:r>
              <a:rPr lang="en-US" altLang="en-US" sz="2000" dirty="0">
                <a:latin typeface="+mn-lt"/>
              </a:rPr>
              <a:t> follows the same trend as light hadrons</a:t>
            </a:r>
          </a:p>
          <a:p>
            <a:pPr lvl="1"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>
                <a:latin typeface="+mn-lt"/>
              </a:rPr>
              <a:t> Charm quarks flow the same as light quarks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2000" dirty="0">
                <a:latin typeface="+mn-lt"/>
              </a:rPr>
              <a:t> Strong coupling to medium at low </a:t>
            </a:r>
            <a:r>
              <a:rPr lang="en-US" altLang="en-US" sz="2000" dirty="0" err="1">
                <a:latin typeface="+mn-lt"/>
              </a:rPr>
              <a:t>pT</a:t>
            </a:r>
            <a:r>
              <a:rPr lang="en-US" altLang="en-US" sz="2000" dirty="0">
                <a:latin typeface="+mn-lt"/>
              </a:rPr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63DF-975E-5A42-B3A1-C70493DCA68C}" type="datetime1">
              <a:rPr lang="en-US" smtClean="0"/>
              <a:t>8/22/19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35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866" y="149891"/>
            <a:ext cx="9705083" cy="994172"/>
          </a:xfrm>
        </p:spPr>
        <p:txBody>
          <a:bodyPr>
            <a:normAutofit/>
          </a:bodyPr>
          <a:lstStyle/>
          <a:p>
            <a:r>
              <a:rPr lang="en-US" dirty="0"/>
              <a:t>How about the Much Heavier Beauty? 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60862" y="2276931"/>
            <a:ext cx="4100803" cy="61811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(B-&gt;e) &gt;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(D-&gt;e, h) @low </a:t>
            </a:r>
            <a:r>
              <a:rPr lang="en-US" altLang="en-US" sz="1500" dirty="0" err="1"/>
              <a:t>pT</a:t>
            </a:r>
            <a:endParaRPr lang="en-US" altLang="en-US" sz="1500" dirty="0"/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i="1" dirty="0"/>
              <a:t> B</a:t>
            </a:r>
            <a:r>
              <a:rPr lang="en-US" altLang="en-US" sz="1500" baseline="30000" dirty="0"/>
              <a:t>+</a:t>
            </a:r>
            <a:r>
              <a:rPr lang="en-US" altLang="en-US" sz="1500" dirty="0"/>
              <a:t> &amp; b-jet ~ light hadrons &amp; charm @high </a:t>
            </a:r>
            <a:r>
              <a:rPr lang="en-US" altLang="en-US" sz="1500" dirty="0" err="1"/>
              <a:t>pT</a:t>
            </a:r>
            <a:endParaRPr lang="en-US" altLang="en-US" sz="1500" dirty="0"/>
          </a:p>
        </p:txBody>
      </p:sp>
      <p:grpSp>
        <p:nvGrpSpPr>
          <p:cNvPr id="7" name="Group 6"/>
          <p:cNvGrpSpPr/>
          <p:nvPr/>
        </p:nvGrpSpPr>
        <p:grpSpPr>
          <a:xfrm>
            <a:off x="838200" y="3186113"/>
            <a:ext cx="10515600" cy="3057525"/>
            <a:chOff x="1665433" y="2690020"/>
            <a:chExt cx="8906316" cy="2811419"/>
          </a:xfrm>
        </p:grpSpPr>
        <p:pic>
          <p:nvPicPr>
            <p:cNvPr id="14" name="Picture 10" descr="Screen Shot 2017-02-09 at 8.58.39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1895" y="2690020"/>
              <a:ext cx="3263464" cy="2708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665433" y="2714083"/>
              <a:ext cx="3022874" cy="2787356"/>
              <a:chOff x="798175" y="2443693"/>
              <a:chExt cx="4864687" cy="3964899"/>
            </a:xfrm>
          </p:grpSpPr>
          <p:grpSp>
            <p:nvGrpSpPr>
              <p:cNvPr id="10" name="Group 2"/>
              <p:cNvGrpSpPr>
                <a:grpSpLocks/>
              </p:cNvGrpSpPr>
              <p:nvPr/>
            </p:nvGrpSpPr>
            <p:grpSpPr bwMode="auto">
              <a:xfrm>
                <a:off x="798175" y="2443693"/>
                <a:ext cx="4864687" cy="3964899"/>
                <a:chOff x="5410200" y="1143001"/>
                <a:chExt cx="3232014" cy="2958192"/>
              </a:xfrm>
            </p:grpSpPr>
            <p:pic>
              <p:nvPicPr>
                <p:cNvPr id="11" name="Picture 9" descr="Screen Shot 2017-02-07 at 1.42.28 PM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0200" y="1143001"/>
                  <a:ext cx="3200400" cy="25513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0" descr="Screen Shot 2017-02-07 at 1.42.39 PM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79271" y="3733800"/>
                  <a:ext cx="2862943" cy="3673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5" name="TextBox 14"/>
              <p:cNvSpPr txBox="1">
                <a:spLocks noChangeArrowheads="1"/>
              </p:cNvSpPr>
              <p:nvPr/>
            </p:nvSpPr>
            <p:spPr bwMode="auto">
              <a:xfrm>
                <a:off x="4332578" y="2817689"/>
                <a:ext cx="1308424" cy="311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825" i="1" dirty="0"/>
                  <a:t>STAR, QM17</a:t>
                </a:r>
              </a:p>
            </p:txBody>
          </p:sp>
        </p:grpSp>
        <p:pic>
          <p:nvPicPr>
            <p:cNvPr id="16" name="Picture 11" descr="Screen Shot 2017-02-08 at 12.53.2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464" y="2714084"/>
              <a:ext cx="2825285" cy="268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05753" y="1699281"/>
            <a:ext cx="4585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Highly desired: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precision measurements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 @low-intermediate </a:t>
            </a:r>
            <a:r>
              <a:rPr lang="en-US" sz="2400" dirty="0" err="1">
                <a:solidFill>
                  <a:srgbClr val="FF0000"/>
                </a:solidFill>
              </a:rPr>
              <a:t>pT</a:t>
            </a:r>
            <a:r>
              <a:rPr lang="en-US" sz="2400" dirty="0">
                <a:solidFill>
                  <a:srgbClr val="FF0000"/>
                </a:solidFill>
              </a:rPr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E793-E960-384D-AE78-D0258C2AAD68}" type="datetime1">
              <a:rPr lang="en-US" smtClean="0"/>
              <a:t>8/22/19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565" y="1512354"/>
            <a:ext cx="4102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0035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8492" y="8504"/>
            <a:ext cx="11424061" cy="907303"/>
          </a:xfrm>
        </p:spPr>
        <p:txBody>
          <a:bodyPr>
            <a:normAutofit/>
          </a:bodyPr>
          <a:lstStyle/>
          <a:p>
            <a:r>
              <a:rPr lang="en-US" dirty="0"/>
              <a:t>MAPS-based </a:t>
            </a:r>
            <a:r>
              <a:rPr lang="en-US" dirty="0" err="1"/>
              <a:t>VerTex</a:t>
            </a:r>
            <a:r>
              <a:rPr lang="en-US" dirty="0"/>
              <a:t> detector: MVTX Upgrade</a:t>
            </a:r>
            <a:endParaRPr lang="en-US" sz="31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F64CA-29F7-1144-8216-B1C0993E3655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36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551292" y="2098422"/>
            <a:ext cx="2507109" cy="365852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652518" y="1387391"/>
            <a:ext cx="1568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ALICE ITS Upgrade:</a:t>
            </a:r>
          </a:p>
          <a:p>
            <a:r>
              <a:rPr lang="en-US" sz="1350" dirty="0"/>
              <a:t>Inner Barrel Tracker</a:t>
            </a:r>
          </a:p>
        </p:txBody>
      </p:sp>
      <p:grpSp>
        <p:nvGrpSpPr>
          <p:cNvPr id="26" name="Group 112"/>
          <p:cNvGrpSpPr/>
          <p:nvPr/>
        </p:nvGrpSpPr>
        <p:grpSpPr>
          <a:xfrm>
            <a:off x="2387601" y="3843591"/>
            <a:ext cx="2922213" cy="2227009"/>
            <a:chOff x="7365933" y="556092"/>
            <a:chExt cx="3771955" cy="2951738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2" y="566847"/>
              <a:ext cx="1779457" cy="316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/>
                <a:t>sPHENIX </a:t>
              </a:r>
              <a:r>
                <a:rPr sz="1050" dirty="0"/>
                <a:t>Inner Trackin</a:t>
              </a:r>
              <a:r>
                <a:rPr lang="en-US" sz="1050" dirty="0"/>
                <a:t>g</a:t>
              </a:r>
              <a:endParaRPr sz="1050"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5448987" y="4208187"/>
            <a:ext cx="1516353" cy="13815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Adapt ITS/IB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  </a:t>
            </a:r>
            <a:r>
              <a:rPr lang="en-US" sz="105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050" dirty="0">
                <a:solidFill>
                  <a:srgbClr val="FFFF00"/>
                </a:solidFill>
              </a:rPr>
              <a:t>   - Max. Phys.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68639" y="1067532"/>
            <a:ext cx="2415068" cy="271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2878922" y="2416380"/>
            <a:ext cx="1438370" cy="1564302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4586804" y="782267"/>
            <a:ext cx="475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To enable </a:t>
            </a:r>
            <a:r>
              <a:rPr lang="en-US" dirty="0">
                <a:solidFill>
                  <a:srgbClr val="FF0000"/>
                </a:solidFill>
              </a:rPr>
              <a:t>B-hadron and </a:t>
            </a:r>
            <a:r>
              <a:rPr lang="en-US">
                <a:solidFill>
                  <a:srgbClr val="FF0000"/>
                </a:solidFill>
              </a:rPr>
              <a:t>b-jet physics in sPHENIX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999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24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36450" y="1327666"/>
            <a:ext cx="5159560" cy="245996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FACF-BC81-A74C-89E6-1FD00ED9D0F8}" type="datetime1">
              <a:rPr lang="en-US" smtClean="0"/>
              <a:t>8/22/19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37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921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2157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36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86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851892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67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119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736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838450" y="320064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Multi-Year Plan:  </a:t>
            </a:r>
            <a:r>
              <a:rPr lang="en-US" sz="2700" dirty="0" err="1"/>
              <a:t>sPHENIX</a:t>
            </a:r>
            <a:r>
              <a:rPr lang="en-US" sz="2700" dirty="0"/>
              <a:t> 2023-2027+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81899" y="3546711"/>
            <a:ext cx="7513401" cy="2182578"/>
          </a:xfrm>
        </p:spPr>
        <p:txBody>
          <a:bodyPr>
            <a:normAutofit/>
          </a:bodyPr>
          <a:lstStyle/>
          <a:p>
            <a:r>
              <a:rPr lang="en-US" dirty="0"/>
              <a:t>Precision B-tagging w/ MVTX:</a:t>
            </a:r>
          </a:p>
          <a:p>
            <a:pPr lvl="1"/>
            <a:r>
              <a:rPr lang="en-US" dirty="0"/>
              <a:t>Tracking resolution better than 50um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BCF32-B722-B94E-9C9C-552EA017D995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38</a:t>
            </a:fld>
            <a:endParaRPr lang="en-US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804" y="3650342"/>
            <a:ext cx="2124964" cy="21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29559" y="4638000"/>
            <a:ext cx="2447284" cy="519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1975830" y="560349"/>
            <a:ext cx="100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Evolving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9B559-3C45-E34E-BFCD-DB9FFD644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8" t="18572" r="18377" b="51716"/>
          <a:stretch/>
        </p:blipFill>
        <p:spPr>
          <a:xfrm>
            <a:off x="1260635" y="1017091"/>
            <a:ext cx="9496809" cy="25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8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736270" y="280284"/>
            <a:ext cx="10949049" cy="704248"/>
          </a:xfrm>
        </p:spPr>
        <p:txBody>
          <a:bodyPr>
            <a:normAutofit/>
          </a:bodyPr>
          <a:lstStyle/>
          <a:p>
            <a:r>
              <a:rPr lang="en-US" altLang="en-US" dirty="0"/>
              <a:t>Physics Channels</a:t>
            </a:r>
            <a:r>
              <a:rPr lang="en-US" altLang="en-US"/>
              <a:t>: Open </a:t>
            </a:r>
            <a:r>
              <a:rPr lang="en-US" altLang="en-US" dirty="0"/>
              <a:t>Charm and Beauty</a:t>
            </a:r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39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930400" y="1291064"/>
          <a:ext cx="3822701" cy="2941843"/>
        </p:xfrm>
        <a:graphic>
          <a:graphicData uri="http://schemas.openxmlformats.org/drawingml/2006/table">
            <a:tbl>
              <a:tblPr/>
              <a:tblGrid>
                <a:gridCol w="1245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2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380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1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224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9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58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1930400" y="4411445"/>
            <a:ext cx="3568701" cy="1821837"/>
            <a:chOff x="152400" y="4341001"/>
            <a:chExt cx="4038600" cy="1821876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1994103" cy="30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25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896323" y="5016383"/>
              <a:ext cx="914567" cy="623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/>
                <a:t>60%</a:t>
              </a:r>
            </a:p>
            <a:p>
              <a:pPr>
                <a:spcAft>
                  <a:spcPts val="900"/>
                </a:spcAft>
              </a:pPr>
              <a:r>
                <a:rPr lang="en-US" altLang="en-US" sz="1350" dirty="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562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 dirty="0" err="1"/>
                <a:t>p</a:t>
              </a:r>
              <a:r>
                <a:rPr lang="en-US" altLang="en-US" sz="1200" baseline="-25000" dirty="0" err="1"/>
                <a:t>T</a:t>
              </a:r>
              <a:r>
                <a:rPr lang="en-US" altLang="en-US" sz="1200" dirty="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067039" cy="27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468456" y="5855093"/>
              <a:ext cx="3531927" cy="30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400" dirty="0"/>
                <a:t>Exploring       </a:t>
              </a:r>
              <a:r>
                <a:rPr lang="en-US" altLang="en-US" sz="1200" dirty="0"/>
                <a:t>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/>
          </p:nvGraphicFramePr>
          <p:xfrm>
            <a:off x="1453243" y="5839872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926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243" y="5839872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43416"/>
              <a:ext cx="4038600" cy="277005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550" y="1198491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1462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3131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01030"/>
              </p:ext>
            </p:extLst>
          </p:nvPr>
        </p:nvGraphicFramePr>
        <p:xfrm>
          <a:off x="9039802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7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9802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761362"/>
              </p:ext>
            </p:extLst>
          </p:nvPr>
        </p:nvGraphicFramePr>
        <p:xfrm>
          <a:off x="7092732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28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732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A1CF9-5127-FF4E-A999-44364B4C123F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</p:spTree>
    <p:extLst>
      <p:ext uri="{BB962C8B-B14F-4D97-AF65-F5344CB8AC3E}">
        <p14:creationId xmlns:p14="http://schemas.microsoft.com/office/powerpoint/2010/main" val="186622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Physics motivation</a:t>
            </a:r>
          </a:p>
          <a:p>
            <a:r>
              <a:rPr lang="en-US" dirty="0" err="1"/>
              <a:t>sPHENIX</a:t>
            </a:r>
            <a:r>
              <a:rPr lang="en-US" dirty="0"/>
              <a:t> detectors and physics highlights  </a:t>
            </a:r>
          </a:p>
          <a:p>
            <a:r>
              <a:rPr lang="en-US" dirty="0"/>
              <a:t>Heavy Flavor physics and MVTX upgrade</a:t>
            </a:r>
          </a:p>
          <a:p>
            <a:r>
              <a:rPr lang="en-US" dirty="0"/>
              <a:t>A new Cold-QCD physics Opportunity 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C832C-CD88-A247-B41C-F20BF0CA0310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968500" y="23143"/>
            <a:ext cx="8229600" cy="914645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Simulation: </a:t>
            </a:r>
            <a:r>
              <a:rPr lang="en-US" altLang="en-US" sz="3600" i="1" dirty="0"/>
              <a:t>b</a:t>
            </a:r>
            <a:r>
              <a:rPr lang="en-US" altLang="en-US" sz="3600" dirty="0"/>
              <a:t>-jet and </a:t>
            </a:r>
            <a:r>
              <a:rPr lang="en-US" altLang="en-US" sz="3600" i="1" dirty="0"/>
              <a:t>B</a:t>
            </a:r>
            <a:r>
              <a:rPr lang="en-US" altLang="en-US" sz="3600" dirty="0"/>
              <a:t>-meson Tagging</a:t>
            </a:r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40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2527922" y="831236"/>
            <a:ext cx="2253854" cy="253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2" b="2538"/>
          <a:stretch>
            <a:fillRect/>
          </a:stretch>
        </p:blipFill>
        <p:spPr bwMode="auto">
          <a:xfrm>
            <a:off x="5524502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4724401" y="2201859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5524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4635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6953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8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4127303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18A56-59A8-1049-9069-99B4BA92B4FC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9309100" y="5059324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MVTX sensors</a:t>
            </a:r>
          </a:p>
        </p:txBody>
      </p:sp>
    </p:spTree>
    <p:extLst>
      <p:ext uri="{BB962C8B-B14F-4D97-AF65-F5344CB8AC3E}">
        <p14:creationId xmlns:p14="http://schemas.microsoft.com/office/powerpoint/2010/main" val="1860405349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127"/>
            <a:ext cx="8286750" cy="790574"/>
          </a:xfrm>
        </p:spPr>
        <p:txBody>
          <a:bodyPr>
            <a:normAutofit fontScale="90000"/>
          </a:bodyPr>
          <a:lstStyle/>
          <a:p>
            <a:r>
              <a:rPr lang="en-US" dirty="0"/>
              <a:t>Tracking Performance with Full GEANT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97" y="1371164"/>
            <a:ext cx="5106003" cy="14531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geometry modeled and digitized according to ALICE ITS/IB</a:t>
            </a:r>
          </a:p>
          <a:p>
            <a:r>
              <a:rPr lang="en-US" dirty="0"/>
              <a:t>Cluster resolution: ~5 </a:t>
            </a:r>
            <a:r>
              <a:rPr lang="en-US" altLang="en-US" dirty="0"/>
              <a:t>µm</a:t>
            </a:r>
            <a:r>
              <a:rPr lang="en-US" dirty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24B17-F3E9-FE45-A518-929DD4191547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92" y="3463202"/>
            <a:ext cx="4114800" cy="296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724" y="3447257"/>
            <a:ext cx="402310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215767" y="3121025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 dirty="0" err="1"/>
              <a:t>DCA_r</a:t>
            </a:r>
            <a:r>
              <a:rPr lang="en-US" altLang="en-US" sz="1400" dirty="0" err="1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6486793" y="3238554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 dirty="0" err="1"/>
              <a:t>DCA_z</a:t>
            </a:r>
            <a:endParaRPr lang="en-US" altLang="en-US" sz="1400" dirty="0">
              <a:latin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033" y="1138609"/>
            <a:ext cx="40132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36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B98F4-1371-6E46-B145-D3CD8D8CC87F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418" y="169631"/>
            <a:ext cx="4897438" cy="1458470"/>
          </a:xfrm>
        </p:spPr>
        <p:txBody>
          <a:bodyPr/>
          <a:lstStyle/>
          <a:p>
            <a:r>
              <a:rPr lang="en-US"/>
              <a:t>B-hadron </a:t>
            </a:r>
            <a:r>
              <a:rPr lang="en-US" dirty="0"/>
              <a:t>Tagging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8612" y="1603376"/>
            <a:ext cx="5099050" cy="1238249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Impact parameter (DCA) method to tag non-prompt </a:t>
            </a:r>
            <a:r>
              <a:rPr lang="en-US" altLang="en-US" i="1" dirty="0"/>
              <a:t>D</a:t>
            </a:r>
            <a:r>
              <a:rPr lang="en-US" altLang="en-US" baseline="30000" dirty="0"/>
              <a:t>0</a:t>
            </a:r>
            <a:r>
              <a:rPr lang="en-US" altLang="en-US" dirty="0"/>
              <a:t> from </a:t>
            </a:r>
            <a:r>
              <a:rPr lang="en-US" altLang="en-US" i="1" dirty="0"/>
              <a:t>B</a:t>
            </a:r>
            <a:r>
              <a:rPr lang="en-US" altLang="en-US" dirty="0"/>
              <a:t>-meson decays</a:t>
            </a:r>
          </a:p>
          <a:p>
            <a:r>
              <a:rPr lang="en-US" altLang="en-US" dirty="0"/>
              <a:t>Inclusive and exclusive channels possible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377DF-9818-E746-A731-29518157AB25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962276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326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088" y="1"/>
            <a:ext cx="3617912" cy="3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3687999"/>
            <a:ext cx="2202821" cy="269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550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8551D-B2C3-486A-A701-9857F04F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1F056-69E2-DE49-8D3C-34D436FDEF61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0E8F0-5085-4B92-8295-DC5A5E73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040F2-CFBB-4FEE-8905-4A8B4FEA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DFA5E7-10FD-4852-BD85-5C9A2AC0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9" y="0"/>
            <a:ext cx="10515600" cy="1325563"/>
          </a:xfrm>
        </p:spPr>
        <p:txBody>
          <a:bodyPr/>
          <a:lstStyle/>
          <a:p>
            <a:r>
              <a:rPr lang="en-US" dirty="0"/>
              <a:t>Charm Chemistry - Introduction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97E6BBE-E517-437A-BB7B-0937C7FA1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88" y="1356379"/>
            <a:ext cx="6400798" cy="20891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Charm baryon vs meson</a:t>
            </a:r>
          </a:p>
          <a:p>
            <a:r>
              <a:rPr lang="en-US" dirty="0"/>
              <a:t>Heavy quarks transport in</a:t>
            </a:r>
          </a:p>
          <a:p>
            <a:pPr marL="0" indent="0">
              <a:buNone/>
            </a:pPr>
            <a:r>
              <a:rPr lang="en-US" dirty="0"/>
              <a:t>QGP and hadronic phase of the medium</a:t>
            </a:r>
          </a:p>
          <a:p>
            <a:r>
              <a:rPr lang="en-US" dirty="0"/>
              <a:t>Charm quark hadronization via coalescence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58B9B-3AD1-4009-A9A2-042EC2CC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507" y="1271112"/>
            <a:ext cx="4837816" cy="48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6B71D-092B-FD47-9154-B022265E3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" y="3593264"/>
            <a:ext cx="7219507" cy="26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02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957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Reconstruction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957"/>
                <a:ext cx="10515600" cy="1325563"/>
              </a:xfrm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4E05-76C2-4F4E-99E7-D2876B87B62D}" type="slidenum">
              <a:rPr lang="en-US" smtClean="0"/>
              <a:t>45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41" y="959642"/>
            <a:ext cx="3854554" cy="286876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184711" y="1577459"/>
            <a:ext cx="37974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Daughters </a:t>
            </a:r>
            <a:r>
              <a:rPr lang="en-US" altLang="zh-CN" dirty="0" err="1"/>
              <a:t>p</a:t>
            </a:r>
            <a:r>
              <a:rPr lang="en-US" altLang="zh-CN" baseline="-25000" dirty="0" err="1"/>
              <a:t>T</a:t>
            </a:r>
            <a:r>
              <a:rPr lang="en-US" altLang="zh-CN" baseline="-25000" dirty="0"/>
              <a:t>  </a:t>
            </a:r>
            <a:r>
              <a:rPr lang="en-US" altLang="zh-CN" dirty="0"/>
              <a:t>&gt; 0.6GeV</a:t>
            </a:r>
            <a:endParaRPr lang="en-US" dirty="0"/>
          </a:p>
          <a:p>
            <a:r>
              <a:rPr lang="en-US" dirty="0"/>
              <a:t>Daughters DCA &lt; 50 µm</a:t>
            </a:r>
          </a:p>
          <a:p>
            <a:r>
              <a:rPr lang="pl-PL" dirty="0"/>
              <a:t>p DCA &gt; 75 </a:t>
            </a:r>
            <a:r>
              <a:rPr lang="en-US" dirty="0"/>
              <a:t>µ</a:t>
            </a:r>
            <a:r>
              <a:rPr lang="pl-PL" dirty="0"/>
              <a:t>m, </a:t>
            </a:r>
            <a:endParaRPr lang="en-US" dirty="0"/>
          </a:p>
          <a:p>
            <a:r>
              <a:rPr lang="pl-PL" dirty="0"/>
              <a:t>K DCA</a:t>
            </a:r>
            <a:r>
              <a:rPr lang="en-US" dirty="0"/>
              <a:t> &gt; </a:t>
            </a:r>
            <a:r>
              <a:rPr lang="pl-PL" dirty="0"/>
              <a:t>96 </a:t>
            </a:r>
            <a:r>
              <a:rPr lang="en-US" dirty="0"/>
              <a:t>µ</a:t>
            </a:r>
            <a:r>
              <a:rPr lang="pl-PL" dirty="0"/>
              <a:t>m, </a:t>
            </a:r>
            <a:r>
              <a:rPr lang="en-US" dirty="0"/>
              <a:t>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pl-PL" dirty="0"/>
              <a:t> DCA &gt; 65 </a:t>
            </a:r>
            <a:r>
              <a:rPr lang="en-US" dirty="0"/>
              <a:t>µ</a:t>
            </a:r>
            <a:r>
              <a:rPr lang="pl-PL" dirty="0"/>
              <a:t>m</a:t>
            </a:r>
            <a:endParaRPr lang="en-US" dirty="0"/>
          </a:p>
          <a:p>
            <a:r>
              <a:rPr lang="en-US" dirty="0"/>
              <a:t>Decay length </a:t>
            </a:r>
            <a:r>
              <a:rPr lang="en-US" dirty="0" err="1"/>
              <a:t>Lc</a:t>
            </a:r>
            <a:r>
              <a:rPr lang="en-US" dirty="0"/>
              <a:t> &gt;  200 µm</a:t>
            </a:r>
          </a:p>
          <a:p>
            <a:r>
              <a:rPr lang="en-US" dirty="0"/>
              <a:t>DCA </a:t>
            </a:r>
            <a:r>
              <a:rPr lang="en-US" dirty="0" err="1"/>
              <a:t>Lc</a:t>
            </a:r>
            <a:r>
              <a:rPr lang="en-US" dirty="0"/>
              <a:t> &lt; 100 µm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708476"/>
              </p:ext>
            </p:extLst>
          </p:nvPr>
        </p:nvGraphicFramePr>
        <p:xfrm>
          <a:off x="5720688" y="3874574"/>
          <a:ext cx="4763014" cy="245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888">
                  <a:extLst>
                    <a:ext uri="{9D8B030D-6E8A-4147-A177-3AD203B41FA5}">
                      <a16:colId xmlns:a16="http://schemas.microsoft.com/office/drawing/2014/main" val="2490941549"/>
                    </a:ext>
                  </a:extLst>
                </a:gridCol>
                <a:gridCol w="958728">
                  <a:extLst>
                    <a:ext uri="{9D8B030D-6E8A-4147-A177-3AD203B41FA5}">
                      <a16:colId xmlns:a16="http://schemas.microsoft.com/office/drawing/2014/main" val="3526899996"/>
                    </a:ext>
                  </a:extLst>
                </a:gridCol>
                <a:gridCol w="1314108">
                  <a:extLst>
                    <a:ext uri="{9D8B030D-6E8A-4147-A177-3AD203B41FA5}">
                      <a16:colId xmlns:a16="http://schemas.microsoft.com/office/drawing/2014/main" val="33713673"/>
                    </a:ext>
                  </a:extLst>
                </a:gridCol>
                <a:gridCol w="1232290">
                  <a:extLst>
                    <a:ext uri="{9D8B030D-6E8A-4147-A177-3AD203B41FA5}">
                      <a16:colId xmlns:a16="http://schemas.microsoft.com/office/drawing/2014/main" val="1965104925"/>
                    </a:ext>
                  </a:extLst>
                </a:gridCol>
              </a:tblGrid>
              <a:tr h="35114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Centrality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Running events 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Scaled events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09005435"/>
                  </a:ext>
                </a:extLst>
              </a:tr>
              <a:tr h="351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signal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Background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741871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0-10%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9103873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10-20%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72290891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20-40%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71324427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40-60%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79254976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60-80%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32674910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6378381" y="959642"/>
                <a:ext cx="14960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K</a:t>
                </a:r>
                <a:r>
                  <a:rPr lang="en-US" sz="2800" baseline="30000" dirty="0">
                    <a:sym typeface="Wingdings" panose="05000000000000000000" pitchFamily="2" charset="2"/>
                  </a:rPr>
                  <a:t>-</a:t>
                </a:r>
                <a:r>
                  <a:rPr lang="en-US" sz="2800" dirty="0">
                    <a:sym typeface="Wingdings" panose="05000000000000000000" pitchFamily="2" charset="2"/>
                  </a:rPr>
                  <a:t>p</a:t>
                </a:r>
                <a:r>
                  <a:rPr lang="el-GR" sz="2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π</a:t>
                </a:r>
                <a:r>
                  <a:rPr lang="en-US" sz="2800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+</a:t>
                </a:r>
                <a:endParaRPr lang="en-US" sz="2800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381" y="959642"/>
                <a:ext cx="1496051" cy="430887"/>
              </a:xfrm>
              <a:prstGeom prst="rect">
                <a:avLst/>
              </a:prstGeom>
              <a:blipFill>
                <a:blip r:embed="rId4"/>
                <a:stretch>
                  <a:fillRect l="-7563" t="-29412" r="-8403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65" y="3828406"/>
            <a:ext cx="4138824" cy="2504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9525" y="3944722"/>
            <a:ext cx="13613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Hybrid </a:t>
            </a:r>
            <a:r>
              <a:rPr lang="en-US" altLang="zh-CN" sz="1350" dirty="0"/>
              <a:t>PID</a:t>
            </a:r>
          </a:p>
          <a:p>
            <a:r>
              <a:rPr lang="en-US" altLang="zh-CN" sz="1350" dirty="0"/>
              <a:t>0-10%</a:t>
            </a:r>
          </a:p>
          <a:p>
            <a:r>
              <a:rPr lang="en-US" altLang="zh-CN" sz="1350" dirty="0"/>
              <a:t>2&lt;</a:t>
            </a:r>
            <a:r>
              <a:rPr lang="en-US" altLang="zh-CN" sz="1350" dirty="0" err="1"/>
              <a:t>p</a:t>
            </a:r>
            <a:r>
              <a:rPr lang="en-US" altLang="zh-CN" sz="1350" baseline="-25000" dirty="0" err="1"/>
              <a:t>T</a:t>
            </a:r>
            <a:r>
              <a:rPr lang="en-US" altLang="zh-CN" sz="1350" dirty="0"/>
              <a:t>&lt;3 GeV/c</a:t>
            </a:r>
            <a:endParaRPr lang="en-US" sz="13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3AA24-1738-4F7F-ADB3-AE60E084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AF3A-3678-804E-8098-A7752639E990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D1C0E-4294-4021-8E93-885E11AA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74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6EF518-EC9D-4826-8F3F-EDEBFAFE87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487" y="2969949"/>
            <a:ext cx="4214022" cy="356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7033-7ABD-4A17-9357-27374502E5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981" y="3041902"/>
            <a:ext cx="4214022" cy="3568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5181" y="76751"/>
            <a:ext cx="105156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-meson projections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87076" y="2741555"/>
            <a:ext cx="4897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non-prompt </a:t>
            </a:r>
            <a:r>
              <a:rPr lang="en-US" i="1" dirty="0">
                <a:solidFill>
                  <a:srgbClr val="333333"/>
                </a:solidFill>
              </a:rPr>
              <a:t>D</a:t>
            </a:r>
            <a:r>
              <a:rPr lang="en-US" dirty="0">
                <a:solidFill>
                  <a:srgbClr val="333333"/>
                </a:solidFill>
              </a:rPr>
              <a:t>-meson and predictions for sPHENIX</a:t>
            </a:r>
            <a:endParaRPr lang="en-US" baseline="-25000" dirty="0">
              <a:solidFill>
                <a:srgbClr val="333333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09920" y="1524000"/>
            <a:ext cx="8229273" cy="122563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Bring high precision non-prompt-</a:t>
            </a:r>
            <a:r>
              <a:rPr lang="en-US" altLang="en-US" i="1" dirty="0"/>
              <a:t>D</a:t>
            </a:r>
            <a:r>
              <a:rPr lang="en-US" altLang="en-US" dirty="0"/>
              <a:t> suppression and flow to RHIC</a:t>
            </a:r>
          </a:p>
          <a:p>
            <a:r>
              <a:rPr lang="en-US" altLang="en-US" dirty="0"/>
              <a:t>Determine the bottom quark collectivity </a:t>
            </a:r>
            <a:br>
              <a:rPr lang="en-US" altLang="en-US" dirty="0"/>
            </a:br>
            <a:r>
              <a:rPr lang="en-US" altLang="en-US" dirty="0"/>
              <a:t>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4934F-968E-5442-AF03-CF7E5A3BB54A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317C1-6C75-4609-86F8-84992DD4BE18}"/>
              </a:ext>
            </a:extLst>
          </p:cNvPr>
          <p:cNvSpPr/>
          <p:nvPr/>
        </p:nvSpPr>
        <p:spPr>
          <a:xfrm>
            <a:off x="7581795" y="757116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8633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45" y="2870781"/>
            <a:ext cx="4267199" cy="3668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644" y="3002832"/>
            <a:ext cx="4475356" cy="37027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874" y="1528793"/>
            <a:ext cx="10515600" cy="1124397"/>
          </a:xfrm>
        </p:spPr>
        <p:txBody>
          <a:bodyPr>
            <a:normAutofit/>
          </a:bodyPr>
          <a:lstStyle/>
          <a:p>
            <a:r>
              <a:rPr lang="en-US" dirty="0"/>
              <a:t>Bring inclusive 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to RHIC</a:t>
            </a:r>
            <a:endParaRPr lang="en-US" baseline="-25000" dirty="0"/>
          </a:p>
          <a:p>
            <a:r>
              <a:rPr lang="en-US" dirty="0"/>
              <a:t>Strong constraints on energy loss model of high energy probe in QGP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9E8F-B95E-6C48-9B17-C595482B28E7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74" y="40839"/>
            <a:ext cx="105156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-jet projection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05147" y="2779774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Inclusive b-jet v</a:t>
            </a:r>
            <a:r>
              <a:rPr lang="en-US" baseline="-25000" dirty="0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61724" y="2714159"/>
            <a:ext cx="184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Inclusive b-jet R</a:t>
            </a:r>
            <a:r>
              <a:rPr lang="en-US" baseline="-25000" dirty="0">
                <a:solidFill>
                  <a:srgbClr val="333333"/>
                </a:solidFill>
              </a:rPr>
              <a:t>AA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EF3444-4297-4D7D-86A4-92159047C9BA}"/>
              </a:ext>
            </a:extLst>
          </p:cNvPr>
          <p:cNvSpPr/>
          <p:nvPr/>
        </p:nvSpPr>
        <p:spPr>
          <a:xfrm>
            <a:off x="7781561" y="771308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2297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52546" y="31242"/>
            <a:ext cx="10515600" cy="1325563"/>
          </a:xfrm>
        </p:spPr>
        <p:txBody>
          <a:bodyPr/>
          <a:lstStyle/>
          <a:p>
            <a:r>
              <a:rPr lang="en-US" dirty="0"/>
              <a:t>Broader Heavy Flavor Program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019261" y="2775810"/>
            <a:ext cx="340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Exclusive </a:t>
            </a:r>
            <a:r>
              <a:rPr lang="en-US" i="1" dirty="0">
                <a:solidFill>
                  <a:srgbClr val="333333"/>
                </a:solidFill>
              </a:rPr>
              <a:t>B</a:t>
            </a:r>
            <a:r>
              <a:rPr lang="en-US" baseline="30000" dirty="0">
                <a:solidFill>
                  <a:srgbClr val="333333"/>
                </a:solidFill>
              </a:rPr>
              <a:t>±</a:t>
            </a:r>
            <a:r>
              <a:rPr lang="en-US" dirty="0">
                <a:solidFill>
                  <a:srgbClr val="333333"/>
                </a:solidFill>
              </a:rPr>
              <a:t> in most central Au+Au</a:t>
            </a:r>
            <a:endParaRPr lang="en-US" baseline="30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2413" y="1299976"/>
            <a:ext cx="10155865" cy="1734730"/>
          </a:xfrm>
        </p:spPr>
        <p:txBody>
          <a:bodyPr>
            <a:normAutofit/>
          </a:bodyPr>
          <a:lstStyle/>
          <a:p>
            <a:r>
              <a:rPr lang="en-US" altLang="en-US" dirty="0"/>
              <a:t>HF-jet-jet, jet-HF-hadron, D-D correlations, HF jet substructure</a:t>
            </a:r>
          </a:p>
          <a:p>
            <a:r>
              <a:rPr lang="en-US" altLang="en-US" dirty="0"/>
              <a:t>Total </a:t>
            </a:r>
            <a:r>
              <a:rPr lang="en-US" altLang="en-US" i="1" dirty="0"/>
              <a:t>b</a:t>
            </a:r>
            <a:r>
              <a:rPr lang="en-US" altLang="en-US" dirty="0"/>
              <a:t>-cross section for Upsilon program and more decay chan.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BC14D-7A5C-6443-85ED-2178D4B77608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509960-C6D8-4099-BF8C-933A6A71F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18" y="3065477"/>
            <a:ext cx="5093971" cy="355585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2212A65-15A1-40C4-85A5-DFD2AA079DC3}"/>
              </a:ext>
            </a:extLst>
          </p:cNvPr>
          <p:cNvSpPr/>
          <p:nvPr/>
        </p:nvSpPr>
        <p:spPr>
          <a:xfrm>
            <a:off x="3851246" y="2911028"/>
            <a:ext cx="1959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Di-b-jet </a:t>
            </a:r>
            <a:r>
              <a:rPr lang="en-US" dirty="0" err="1">
                <a:solidFill>
                  <a:srgbClr val="333333"/>
                </a:solidFill>
              </a:rPr>
              <a:t>p</a:t>
            </a:r>
            <a:r>
              <a:rPr lang="en-US" baseline="-25000" dirty="0" err="1">
                <a:solidFill>
                  <a:srgbClr val="333333"/>
                </a:solidFill>
              </a:rPr>
              <a:t>T</a:t>
            </a:r>
            <a:r>
              <a:rPr lang="en-US" dirty="0">
                <a:solidFill>
                  <a:srgbClr val="333333"/>
                </a:solidFill>
              </a:rPr>
              <a:t> balance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9F8DEE-E5F3-4E06-A970-358BFC530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1" y="2838879"/>
            <a:ext cx="860490" cy="44291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992061" y="2919850"/>
            <a:ext cx="5173087" cy="3870773"/>
            <a:chOff x="3581401" y="2192256"/>
            <a:chExt cx="5103392" cy="38150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1401" y="2192256"/>
              <a:ext cx="5103392" cy="3815035"/>
            </a:xfrm>
            <a:prstGeom prst="rect">
              <a:avLst/>
            </a:prstGeom>
          </p:spPr>
        </p:pic>
        <p:cxnSp>
          <p:nvCxnSpPr>
            <p:cNvPr id="13" name="Straight Connector 5"/>
            <p:cNvCxnSpPr>
              <a:cxnSpLocks noChangeShapeType="1"/>
            </p:cNvCxnSpPr>
            <p:nvPr/>
          </p:nvCxnSpPr>
          <p:spPr bwMode="auto">
            <a:xfrm rot="5400000">
              <a:off x="4297436" y="4557489"/>
              <a:ext cx="1575690" cy="16401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>
              <a:off x="5093482" y="3777844"/>
              <a:ext cx="820051" cy="1728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Connector 15"/>
            <p:cNvCxnSpPr>
              <a:cxnSpLocks noChangeShapeType="1"/>
            </p:cNvCxnSpPr>
            <p:nvPr/>
          </p:nvCxnSpPr>
          <p:spPr bwMode="auto">
            <a:xfrm rot="5400000">
              <a:off x="5026983" y="4781000"/>
              <a:ext cx="1078376" cy="1709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Straight Arrow Connector 16"/>
            <p:cNvCxnSpPr>
              <a:cxnSpLocks noChangeShapeType="1"/>
            </p:cNvCxnSpPr>
            <p:nvPr/>
          </p:nvCxnSpPr>
          <p:spPr bwMode="auto">
            <a:xfrm>
              <a:off x="5564104" y="4241803"/>
              <a:ext cx="574035" cy="864"/>
            </a:xfrm>
            <a:prstGeom prst="straightConnector1">
              <a:avLst/>
            </a:prstGeom>
            <a:noFill/>
            <a:ln w="127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5339497" y="3443063"/>
              <a:ext cx="605245" cy="34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1400" i="1" dirty="0"/>
                <a:t>90%</a:t>
              </a:r>
            </a:p>
          </p:txBody>
        </p:sp>
        <p:sp>
          <p:nvSpPr>
            <p:cNvPr id="18" name="TextBox 21"/>
            <p:cNvSpPr txBox="1">
              <a:spLocks noChangeArrowheads="1"/>
            </p:cNvSpPr>
            <p:nvPr/>
          </p:nvSpPr>
          <p:spPr bwMode="auto">
            <a:xfrm>
              <a:off x="5587066" y="3911125"/>
              <a:ext cx="605245" cy="341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1400" i="1" dirty="0"/>
                <a:t>67%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02146DF-82E6-4675-9DD1-220479FA7C1E}"/>
              </a:ext>
            </a:extLst>
          </p:cNvPr>
          <p:cNvSpPr/>
          <p:nvPr/>
        </p:nvSpPr>
        <p:spPr>
          <a:xfrm>
            <a:off x="7581795" y="757116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6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9636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9F284-D158-9D44-83DF-CF42F401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00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at Electron Ion Collider (EIC)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B5576-856C-AB43-9219-958AFAE5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CC3B-1DCC-3948-A2DA-628BAB55569C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3092E-07B7-A64A-865E-96DAB98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F0B7-3876-D34B-A290-1E93631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783584-914D-804B-BC73-E0943049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8349"/>
            <a:ext cx="12192000" cy="56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3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6"/>
            <a:ext cx="12192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083599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39E41D-975E-394D-903F-C90663D2F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980" y="0"/>
            <a:ext cx="925404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9814FB-BEAF-E940-9511-25CEA17B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17C7-EA41-764C-866D-611389D7BAC2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A8844-BA79-6A43-91C7-AEDCFD1F1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BF4C6-4EDC-AC42-935A-A9F89566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632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D134A-6C97-5F43-B982-B0A5C650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Forward </a:t>
            </a:r>
            <a:r>
              <a:rPr lang="en-US" dirty="0" err="1"/>
              <a:t>sPHENIX</a:t>
            </a:r>
            <a:r>
              <a:rPr lang="en-US" dirty="0"/>
              <a:t> Upgrade Opportunity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39EB8-1C1B-7E4C-B7A4-8F139E3B2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8058C-9C0D-D44E-A623-119597AF8BFB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7820E-E1DF-6947-8FF1-5B67F59C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26064-3D70-6A41-A65E-97D5116A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9BB7D-C5D2-FD4D-8807-E35B6A40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29" b="15039"/>
          <a:stretch/>
        </p:blipFill>
        <p:spPr>
          <a:xfrm>
            <a:off x="453081" y="1460573"/>
            <a:ext cx="11285838" cy="46038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B0056D-0DF6-2C4B-826E-5656B5F03AE5}"/>
              </a:ext>
            </a:extLst>
          </p:cNvPr>
          <p:cNvSpPr txBox="1"/>
          <p:nvPr/>
        </p:nvSpPr>
        <p:spPr>
          <a:xfrm>
            <a:off x="6751670" y="3806450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535591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0385-1B5A-5340-BD64-B75182BA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Development of Cold QCD Physics </a:t>
            </a:r>
            <a:br>
              <a:rPr lang="en-US" dirty="0"/>
            </a:br>
            <a:r>
              <a:rPr lang="en-US" dirty="0"/>
              <a:t>- toward the future Electron Ion Collider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C206-DF7C-EB4D-A658-5F0FFD67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D955B-2EBF-F748-9E92-699EE0DADF67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70F3-9813-DE4C-8A2E-BCC72F7B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51E19-B486-6240-9F2E-564ECD94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3F3B1A-1AF0-A746-8B8B-A0F67BFB3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3107"/>
            <a:ext cx="12192000" cy="49008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A437B6-BD71-B144-92A3-1344DE16CEFD}"/>
              </a:ext>
            </a:extLst>
          </p:cNvPr>
          <p:cNvSpPr/>
          <p:nvPr/>
        </p:nvSpPr>
        <p:spPr>
          <a:xfrm>
            <a:off x="4167962" y="2030818"/>
            <a:ext cx="7910623" cy="432553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590270-6717-FB4D-9073-6CA88882B689}"/>
              </a:ext>
            </a:extLst>
          </p:cNvPr>
          <p:cNvSpPr/>
          <p:nvPr/>
        </p:nvSpPr>
        <p:spPr>
          <a:xfrm>
            <a:off x="113415" y="2424223"/>
            <a:ext cx="4054547" cy="366823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29000"/>
                </a:schemeClr>
              </a:gs>
              <a:gs pos="62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79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B406-30E5-3C4F-9D1B-CA2C5DF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78"/>
            <a:ext cx="10515600" cy="760512"/>
          </a:xfrm>
        </p:spPr>
        <p:txBody>
          <a:bodyPr/>
          <a:lstStyle/>
          <a:p>
            <a:r>
              <a:rPr lang="en-US" dirty="0">
                <a:latin typeface="+mn-lt"/>
              </a:rPr>
              <a:t>Nucleon Structure and Parton Interaction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B7860-674F-B649-94AD-99EA9FDEE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2516"/>
            <a:ext cx="10515600" cy="16441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very rich dynamic environment,  NOT a point particle</a:t>
            </a:r>
          </a:p>
          <a:p>
            <a:pPr lvl="1"/>
            <a:r>
              <a:rPr lang="en-US" dirty="0"/>
              <a:t>“3-D” tomography</a:t>
            </a:r>
          </a:p>
          <a:p>
            <a:pPr lvl="1"/>
            <a:r>
              <a:rPr lang="en-US" dirty="0"/>
              <a:t>Probe scale-dependence, QCD evolution  </a:t>
            </a:r>
          </a:p>
          <a:p>
            <a:r>
              <a:rPr lang="en-US" dirty="0"/>
              <a:t>Source of many novel strong interaction phenomena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2178D-BE34-3748-9950-A32ACF4B47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333" y="2553075"/>
            <a:ext cx="7403123" cy="380327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AB97B65-8717-274D-891E-25B78B941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8951-7D41-4940-BA37-E21689351C3F}" type="datetime1">
              <a:rPr lang="en-US" smtClean="0"/>
              <a:t>8/22/19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6CEF7F8-AF53-4B46-8FED-9883AF67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129ECA-0B72-BA43-BF03-5B037A93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A24C6-0AB3-814A-BE48-985129C06CCD}"/>
              </a:ext>
            </a:extLst>
          </p:cNvPr>
          <p:cNvSpPr txBox="1"/>
          <p:nvPr/>
        </p:nvSpPr>
        <p:spPr>
          <a:xfrm>
            <a:off x="3722333" y="5894685"/>
            <a:ext cx="1074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 Q</a:t>
            </a:r>
            <a:r>
              <a:rPr lang="en-US" sz="2400" baseline="30000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F3B04-C21D-8946-A102-5E76C79F5ACD}"/>
              </a:ext>
            </a:extLst>
          </p:cNvPr>
          <p:cNvSpPr txBox="1"/>
          <p:nvPr/>
        </p:nvSpPr>
        <p:spPr>
          <a:xfrm>
            <a:off x="8337403" y="5885427"/>
            <a:ext cx="124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Large Q</a:t>
            </a:r>
            <a:r>
              <a:rPr lang="en-US" sz="2400" baseline="30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EBFA59-49E3-AE41-BC74-4456C01AEE0D}"/>
                  </a:ext>
                </a:extLst>
              </p:cNvPr>
              <p:cNvSpPr/>
              <p:nvPr/>
            </p:nvSpPr>
            <p:spPr>
              <a:xfrm>
                <a:off x="348111" y="3390930"/>
                <a:ext cx="3233289" cy="16312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432FF"/>
                    </a:solidFill>
                    <a:latin typeface="Cambria Math" panose="02040503050406030204" pitchFamily="18" charset="0"/>
                  </a:rPr>
                  <a:t>Probe resolution:</a:t>
                </a:r>
              </a:p>
              <a:p>
                <a:endParaRPr lang="en-US" sz="3200" dirty="0">
                  <a:solidFill>
                    <a:srgbClr val="0432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4000" i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f>
                        <m:fPr>
                          <m:type m:val="lin"/>
                          <m:ctrlPr>
                            <a:rPr lang="en-US" sz="4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CEBFA59-49E3-AE41-BC74-4456C01AEE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111" y="3390930"/>
                <a:ext cx="3233289" cy="1631216"/>
              </a:xfrm>
              <a:prstGeom prst="rect">
                <a:avLst/>
              </a:prstGeom>
              <a:blipFill>
                <a:blip r:embed="rId3"/>
                <a:stretch>
                  <a:fillRect l="-3516" t="-4651" b="-91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8999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45D05-1230-C942-8F46-3107E5A4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7756"/>
          </a:xfrm>
        </p:spPr>
        <p:txBody>
          <a:bodyPr/>
          <a:lstStyle/>
          <a:p>
            <a:r>
              <a:rPr lang="en-US" dirty="0"/>
              <a:t>Origin of the Proton Spin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85EC8-6FE9-3640-87C5-BF009391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7756"/>
            <a:ext cx="4241800" cy="152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F1103E-6795-4C49-A7D2-56B5ACD6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1440656"/>
            <a:ext cx="4737100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B74A7-F62E-9640-9D49-62F826C03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64024"/>
            <a:ext cx="10515600" cy="3630242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D3507CB-43C1-FF4F-A55E-A54B979F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B00D6-3340-1B4B-B4F0-31ECB309909E}" type="datetime1">
              <a:rPr lang="en-US" smtClean="0"/>
              <a:t>8/22/19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07FB573-24B1-D64D-B1F6-A1DDDD1B6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9A8AB0-DAA5-F04A-B828-571FA4C5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25E00-1C55-B74F-9E70-4663251F737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99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CustomShape 1"/>
          <p:cNvSpPr/>
          <p:nvPr/>
        </p:nvSpPr>
        <p:spPr>
          <a:xfrm>
            <a:off x="457200" y="19440"/>
            <a:ext cx="10813311" cy="1141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dirty="0">
                <a:latin typeface="Calibri"/>
              </a:rPr>
              <a:t>Three Decades of the Proton Spin Puzzle </a:t>
            </a:r>
            <a:endParaRPr sz="4000" dirty="0"/>
          </a:p>
        </p:txBody>
      </p:sp>
      <p:sp>
        <p:nvSpPr>
          <p:cNvPr id="476" name="CustomShape 2"/>
          <p:cNvSpPr/>
          <p:nvPr/>
        </p:nvSpPr>
        <p:spPr>
          <a:xfrm>
            <a:off x="2013240" y="943560"/>
            <a:ext cx="8228160" cy="4524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FF"/>
                </a:solidFill>
                <a:latin typeface="Calibri"/>
              </a:rPr>
              <a:t>Early expectation: large gluon polarization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1981200" y="6356520"/>
            <a:ext cx="2132280" cy="36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478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5500" y="1562986"/>
            <a:ext cx="2456140" cy="2320500"/>
          </a:xfrm>
          <a:prstGeom prst="rect">
            <a:avLst/>
          </a:prstGeom>
          <a:ln w="9360">
            <a:noFill/>
          </a:ln>
        </p:spPr>
      </p:pic>
      <p:sp>
        <p:nvSpPr>
          <p:cNvPr id="481" name="CustomShape 6"/>
          <p:cNvSpPr/>
          <p:nvPr/>
        </p:nvSpPr>
        <p:spPr>
          <a:xfrm flipH="1">
            <a:off x="3739080" y="2158920"/>
            <a:ext cx="606240" cy="286920"/>
          </a:xfrm>
          <a:prstGeom prst="rtTriangle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4" name="CustomShape 9"/>
          <p:cNvSpPr/>
          <p:nvPr/>
        </p:nvSpPr>
        <p:spPr>
          <a:xfrm>
            <a:off x="3302040" y="3023640"/>
            <a:ext cx="219600" cy="171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488" name="CustomShape 10"/>
          <p:cNvSpPr/>
          <p:nvPr/>
        </p:nvSpPr>
        <p:spPr>
          <a:xfrm>
            <a:off x="4094110" y="2862557"/>
            <a:ext cx="1990440" cy="5155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Axial anomaly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Cheng &amp; Li, PRL (1989)</a:t>
            </a:r>
            <a:endParaRPr dirty="0"/>
          </a:p>
        </p:txBody>
      </p:sp>
      <p:pic>
        <p:nvPicPr>
          <p:cNvPr id="491" name="Picture 490"/>
          <p:cNvPicPr/>
          <p:nvPr/>
        </p:nvPicPr>
        <p:blipFill>
          <a:blip r:embed="rId3"/>
          <a:stretch>
            <a:fillRect/>
          </a:stretch>
        </p:blipFill>
        <p:spPr>
          <a:xfrm>
            <a:off x="3844200" y="1675004"/>
            <a:ext cx="1960920" cy="1141560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86881" y="1803240"/>
          <a:ext cx="4135899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5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Quark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Gluon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Spin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SLAC</a:t>
                      </a:r>
                      <a:endParaRPr lang="zh-CN" altLang="en-US" dirty="0"/>
                    </a:p>
                    <a:p>
                      <a:pPr algn="ctr"/>
                      <a:r>
                        <a:rPr lang="zh-CN" altLang="en-US" baseline="0" dirty="0"/>
                        <a:t> </a:t>
                      </a:r>
                      <a:r>
                        <a:rPr lang="en-US" altLang="zh-CN" baseline="0" dirty="0"/>
                        <a:t>-&gt; 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E80 – E155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CERN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EMC, </a:t>
                      </a:r>
                      <a:r>
                        <a:rPr lang="en-US" dirty="0"/>
                        <a:t>SMC, COMPASS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DESY</a:t>
                      </a:r>
                    </a:p>
                    <a:p>
                      <a:pPr algn="ctr"/>
                      <a:r>
                        <a:rPr lang="en-US" dirty="0"/>
                        <a:t>-&gt;2007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HERMES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JLab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Hall</a:t>
                      </a:r>
                      <a:r>
                        <a:rPr lang="en-US" baseline="0" dirty="0"/>
                        <a:t> A,B,C</a:t>
                      </a:r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064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  <a:p>
                      <a:pPr algn="ctr"/>
                      <a:r>
                        <a:rPr lang="en-US" dirty="0"/>
                        <a:t>ongoing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(BRAHMS), (PHENIX), STAR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715975" y="5528725"/>
          <a:ext cx="2742531" cy="9611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7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3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SIDIS/DIS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67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Polarized </a:t>
                      </a:r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03401" y="3664270"/>
            <a:ext cx="129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EMC, 1980s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EDC4E-A884-DC45-85D0-CABC76EED104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9BB580-8884-3547-A2A3-F02B54B6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797" y="4201251"/>
            <a:ext cx="3459085" cy="19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955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880DE2E-1906-3244-AB03-C4E8FF701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Gluon Polarization Study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1035B-A9F9-E542-9479-60AAF4D4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72AF5-3CD3-5C4E-8876-C72C6EC93E7E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A7B952-2CCB-6747-8FAE-F57A6568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97ADD-4097-F44A-A620-ACE783E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C95116-630D-1445-9823-7B53840ACB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4936" y="2072033"/>
            <a:ext cx="12062128" cy="3674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F839C-9897-2543-AB97-39EDD0FB46DD}"/>
              </a:ext>
            </a:extLst>
          </p:cNvPr>
          <p:cNvSpPr txBox="1"/>
          <p:nvPr/>
        </p:nvSpPr>
        <p:spPr>
          <a:xfrm>
            <a:off x="1924493" y="1462088"/>
            <a:ext cx="409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Jets, Charged hadrons and Direct Photons</a:t>
            </a:r>
          </a:p>
        </p:txBody>
      </p:sp>
    </p:spTree>
    <p:extLst>
      <p:ext uri="{BB962C8B-B14F-4D97-AF65-F5344CB8AC3E}">
        <p14:creationId xmlns:p14="http://schemas.microsoft.com/office/powerpoint/2010/main" val="1037725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D73FF-2586-E64E-ADA3-1C40FEDC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0"/>
            <a:ext cx="11725835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+mn-lt"/>
              </a:rPr>
              <a:t>“TMD” phenomena: The Challenge of “Too Large”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08968-6AD4-4E41-9DBF-5A55F10A0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AD168-FF6B-7E4D-B2B4-A3A174456683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C002-C67A-DA4C-A6BC-552A09F9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8ACE-2D49-8745-8394-F3487631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57</a:t>
            </a:fld>
            <a:endParaRPr lang="en-US"/>
          </a:p>
        </p:txBody>
      </p:sp>
      <p:pic>
        <p:nvPicPr>
          <p:cNvPr id="7170" name="Picture 2" descr="Image result for transverse single spin">
            <a:extLst>
              <a:ext uri="{FF2B5EF4-FFF2-40B4-BE49-F238E27FC236}">
                <a16:creationId xmlns:a16="http://schemas.microsoft.com/office/drawing/2014/main" id="{133E2AD6-A3C9-0943-B2C0-255E79B0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8068" y="1951294"/>
            <a:ext cx="4592282" cy="445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5C5539-EC60-E549-8D68-16F42B352AFF}"/>
              </a:ext>
            </a:extLst>
          </p:cNvPr>
          <p:cNvSpPr txBox="1"/>
          <p:nvPr/>
        </p:nvSpPr>
        <p:spPr>
          <a:xfrm>
            <a:off x="939004" y="3809161"/>
            <a:ext cx="1309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Fermilab</a:t>
            </a:r>
            <a:endParaRPr lang="en-US" dirty="0"/>
          </a:p>
          <a:p>
            <a:r>
              <a:rPr lang="en-US" dirty="0"/>
              <a:t>E704 (1991)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873AB4-06ED-F543-AA34-0FDE38096AE3}"/>
              </a:ext>
            </a:extLst>
          </p:cNvPr>
          <p:cNvGrpSpPr/>
          <p:nvPr/>
        </p:nvGrpSpPr>
        <p:grpSpPr>
          <a:xfrm>
            <a:off x="8917173" y="2634860"/>
            <a:ext cx="2802014" cy="3430074"/>
            <a:chOff x="10575293" y="3842267"/>
            <a:chExt cx="1548584" cy="199920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CFCE2-5761-DC42-93E7-5635E1A2E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75293" y="3842267"/>
              <a:ext cx="1507545" cy="55365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464196B-C322-D44E-A353-79147F35D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62404" y="5493484"/>
              <a:ext cx="1285415" cy="34798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E017FE-DE33-D34F-8D54-D98ADAA2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30077" y="4612409"/>
              <a:ext cx="1193800" cy="7239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47901C-E118-A146-9989-1C11DF05BE7D}"/>
              </a:ext>
            </a:extLst>
          </p:cNvPr>
          <p:cNvSpPr txBox="1"/>
          <p:nvPr/>
        </p:nvSpPr>
        <p:spPr>
          <a:xfrm>
            <a:off x="8783383" y="1974112"/>
            <a:ext cx="293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Kane, </a:t>
            </a:r>
            <a:r>
              <a:rPr lang="en-US" dirty="0" err="1"/>
              <a:t>Pumplin</a:t>
            </a:r>
            <a:r>
              <a:rPr lang="en-US" dirty="0"/>
              <a:t>, Repko (1978) 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6D546D52-768B-A44F-99A1-A43CF02FD3EB}"/>
              </a:ext>
            </a:extLst>
          </p:cNvPr>
          <p:cNvSpPr txBox="1">
            <a:spLocks/>
          </p:cNvSpPr>
          <p:nvPr/>
        </p:nvSpPr>
        <p:spPr>
          <a:xfrm>
            <a:off x="888602" y="1183342"/>
            <a:ext cx="10414796" cy="7575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Calibri" charset="0"/>
              </a:rPr>
              <a:t>Large Transverse Single Spin Asymmetry (TSSA) in forward hadron production persists up to top RHIC energy.</a:t>
            </a:r>
            <a:endParaRPr lang="en-US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CF8B9-D01D-9642-B507-F9F3F6D78C0B}"/>
              </a:ext>
            </a:extLst>
          </p:cNvPr>
          <p:cNvSpPr txBox="1"/>
          <p:nvPr/>
        </p:nvSpPr>
        <p:spPr>
          <a:xfrm>
            <a:off x="939004" y="2335512"/>
            <a:ext cx="196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A</a:t>
            </a:r>
            <a:r>
              <a:rPr lang="en-US" sz="2800" baseline="-25000" dirty="0">
                <a:solidFill>
                  <a:srgbClr val="0432FF"/>
                </a:solidFill>
              </a:rPr>
              <a:t>N</a:t>
            </a:r>
            <a:r>
              <a:rPr lang="en-US" sz="2800" dirty="0">
                <a:solidFill>
                  <a:srgbClr val="0432FF"/>
                </a:solidFill>
              </a:rPr>
              <a:t> ~ </a:t>
            </a:r>
            <a:r>
              <a:rPr lang="en-US" sz="2800" i="1" dirty="0">
                <a:solidFill>
                  <a:srgbClr val="0432FF"/>
                </a:solidFill>
              </a:rPr>
              <a:t>O(10%)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A7B843-630D-9042-BADA-801E5D6CC8F7}"/>
              </a:ext>
            </a:extLst>
          </p:cNvPr>
          <p:cNvGrpSpPr/>
          <p:nvPr/>
        </p:nvGrpSpPr>
        <p:grpSpPr>
          <a:xfrm>
            <a:off x="6784412" y="3729555"/>
            <a:ext cx="1998971" cy="1686021"/>
            <a:chOff x="6904383" y="3996451"/>
            <a:chExt cx="2163596" cy="13589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5AE77F-B52F-F441-8183-5E002473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3279" y="3996451"/>
              <a:ext cx="2044700" cy="13589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13A9B15-14B3-444B-A48C-49A68B2BB28B}"/>
                </a:ext>
              </a:extLst>
            </p:cNvPr>
            <p:cNvSpPr/>
            <p:nvPr/>
          </p:nvSpPr>
          <p:spPr>
            <a:xfrm>
              <a:off x="6904383" y="4675901"/>
              <a:ext cx="490330" cy="373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4493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1999" cy="147917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Physics with Transversely Polarized </a:t>
            </a:r>
            <a:r>
              <a:rPr lang="en-US" sz="4000" dirty="0" err="1">
                <a:latin typeface="+mn-lt"/>
              </a:rPr>
              <a:t>p+p</a:t>
            </a:r>
            <a:r>
              <a:rPr lang="en-US" sz="4000" dirty="0">
                <a:latin typeface="+mn-lt"/>
              </a:rPr>
              <a:t>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403AE-1CA8-744C-B479-B64624A76F27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58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835640" y="1954494"/>
            <a:ext cx="5599514" cy="3832343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aphicFrame>
        <p:nvGraphicFramePr>
          <p:cNvPr id="11" name="Object 6"/>
          <p:cNvGraphicFramePr>
            <a:graphicFrameLocks noChangeAspect="1"/>
          </p:cNvGraphicFramePr>
          <p:nvPr/>
        </p:nvGraphicFramePr>
        <p:xfrm>
          <a:off x="1219612" y="2025274"/>
          <a:ext cx="2543337" cy="1412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5" name="ﾋﾞｯﾄﾏｯﾌﾟ ｲﾒｰｼﾞ" r:id="rId5" imgW="4876609" imgH="2857762" progId="Paint.Picture">
                  <p:embed/>
                </p:oleObj>
              </mc:Choice>
              <mc:Fallback>
                <p:oleObj name="ﾋﾞｯﾄﾏｯﾌﾟ ｲﾒｰｼﾞ" r:id="rId5" imgW="4876609" imgH="2857762" progId="Paint.Picture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12" y="2025274"/>
                        <a:ext cx="2543337" cy="1412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/>
        </p:nvGraphicFramePr>
        <p:xfrm>
          <a:off x="1287472" y="4342965"/>
          <a:ext cx="2407619" cy="1373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56" name="ﾋﾞｯﾄﾏｯﾌﾟ ｲﾒｰｼﾞ" r:id="rId7" imgW="4915236" imgH="2971583" progId="Paint.Picture">
                  <p:embed/>
                </p:oleObj>
              </mc:Choice>
              <mc:Fallback>
                <p:oleObj name="ﾋﾞｯﾄﾏｯﾌﾟ ｲﾒｰｼﾞ" r:id="rId7" imgW="4915236" imgH="2971583" progId="Paint.Picture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7472" y="4342965"/>
                        <a:ext cx="2407619" cy="1373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856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632357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59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814812" y="5595913"/>
            <a:ext cx="87221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ja-JP" sz="2000" dirty="0"/>
              <a:t>    quark-gluon/gluon-gluon correlation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/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79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0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B6C0-4AED-844B-83C8-66B1931456BA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38356" y="5595913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pp: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32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Quark Gluon Plasma and Heavy Ion Collisions</a:t>
            </a:r>
            <a:br>
              <a:rPr lang="en-US" dirty="0"/>
            </a:br>
            <a:r>
              <a:rPr lang="en-US" sz="2800" dirty="0"/>
              <a:t>- recreate a state of matter in the early universe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1424" y="1389034"/>
            <a:ext cx="7990926" cy="499029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5276-14A2-6C4D-9B75-93415342A527}" type="datetime1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8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1A61-E12F-AD46-A001-5523E14E76B4}" type="datetime1">
              <a:rPr lang="en-US" smtClean="0"/>
              <a:t>8/22/19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60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68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E576B-A34D-CE4A-9336-7CA82281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BE7EE-A2CB-AF48-885D-1685D40B982A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D62F1-BEB4-4943-B398-3BEECE407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8F862-E497-5748-A6E5-53969B02C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8551BC-7BAA-6745-9B8F-BCD060086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973" y="1259109"/>
            <a:ext cx="4474322" cy="546236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2F6C304-105F-B342-844D-1725185179B5}"/>
              </a:ext>
            </a:extLst>
          </p:cNvPr>
          <p:cNvGrpSpPr/>
          <p:nvPr/>
        </p:nvGrpSpPr>
        <p:grpSpPr>
          <a:xfrm>
            <a:off x="253653" y="2508688"/>
            <a:ext cx="6954016" cy="4116156"/>
            <a:chOff x="4904992" y="2579565"/>
            <a:chExt cx="6954016" cy="411615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575C80-DD47-DA41-A032-966EB3DF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4992" y="2848819"/>
              <a:ext cx="6954016" cy="384690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7448A4B-5DFE-8A45-9BC6-114251CC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89939" y="2579565"/>
              <a:ext cx="3073400" cy="2921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AEDD3-E1C2-504B-96BA-B587912C25BB}"/>
              </a:ext>
            </a:extLst>
          </p:cNvPr>
          <p:cNvSpPr txBox="1"/>
          <p:nvPr/>
        </p:nvSpPr>
        <p:spPr>
          <a:xfrm>
            <a:off x="8280596" y="796571"/>
            <a:ext cx="3814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Inclusive A</a:t>
            </a:r>
            <a:r>
              <a:rPr lang="en-US" sz="2000" b="1" baseline="-25000" dirty="0">
                <a:solidFill>
                  <a:srgbClr val="0432FF"/>
                </a:solidFill>
              </a:rPr>
              <a:t>N</a:t>
            </a:r>
            <a:r>
              <a:rPr lang="en-US" sz="2000" b="1" dirty="0">
                <a:solidFill>
                  <a:srgbClr val="0432FF"/>
                </a:solidFill>
              </a:rPr>
              <a:t> = 0 at central rapidity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85A6CD-8376-D242-9AE6-FBEFEA00FF4B}"/>
              </a:ext>
            </a:extLst>
          </p:cNvPr>
          <p:cNvSpPr txBox="1"/>
          <p:nvPr/>
        </p:nvSpPr>
        <p:spPr>
          <a:xfrm>
            <a:off x="1039871" y="1912396"/>
            <a:ext cx="5083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A</a:t>
            </a:r>
            <a:r>
              <a:rPr lang="en-US" sz="2400" b="1" baseline="-25000" dirty="0">
                <a:solidFill>
                  <a:srgbClr val="0432FF"/>
                </a:solidFill>
              </a:rPr>
              <a:t>N</a:t>
            </a:r>
            <a:r>
              <a:rPr lang="en-US" sz="2400" b="1" dirty="0">
                <a:solidFill>
                  <a:srgbClr val="0432FF"/>
                </a:solidFill>
              </a:rPr>
              <a:t>  at central rapidity: non-zero in jet!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4BF634B-5B8B-F340-AAB2-0B631EF16096}"/>
              </a:ext>
            </a:extLst>
          </p:cNvPr>
          <p:cNvSpPr txBox="1">
            <a:spLocks/>
          </p:cNvSpPr>
          <p:nvPr/>
        </p:nvSpPr>
        <p:spPr>
          <a:xfrm>
            <a:off x="327114" y="318403"/>
            <a:ext cx="77468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Collins Asymmetry Observed </a:t>
            </a:r>
          </a:p>
          <a:p>
            <a:r>
              <a:rPr lang="en-US" dirty="0">
                <a:latin typeface="+mn-lt"/>
              </a:rPr>
              <a:t>in Jet in </a:t>
            </a:r>
            <a:r>
              <a:rPr lang="en-US" dirty="0" err="1">
                <a:latin typeface="+mn-lt"/>
              </a:rPr>
              <a:t>p+p</a:t>
            </a:r>
            <a:r>
              <a:rPr lang="en-US" dirty="0">
                <a:latin typeface="+mn-lt"/>
              </a:rPr>
              <a:t> Collisions</a:t>
            </a:r>
          </a:p>
        </p:txBody>
      </p:sp>
    </p:spTree>
    <p:extLst>
      <p:ext uri="{BB962C8B-B14F-4D97-AF65-F5344CB8AC3E}">
        <p14:creationId xmlns:p14="http://schemas.microsoft.com/office/powerpoint/2010/main" val="40413660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2" y="3299792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113E-4BB8-674E-A8CC-F0228A2F2263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3032" y="163075"/>
            <a:ext cx="10402955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Future at RHIC: PHENIX -&gt; </a:t>
            </a:r>
            <a:r>
              <a:rPr lang="en-US" sz="3600" dirty="0" err="1"/>
              <a:t>sPHENIX</a:t>
            </a:r>
            <a:r>
              <a:rPr lang="en-US" sz="3600" dirty="0"/>
              <a:t> (-&gt; EIC@RHIC)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586548" y="5385088"/>
            <a:ext cx="5801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596348" y="1699592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9560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513990" y="5533092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3738" y="5533092"/>
            <a:ext cx="1329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54149" y="553309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~2027+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6348" y="1394792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87148" y="1394792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Forward</a:t>
            </a:r>
            <a:r>
              <a:rPr lang="en-US" i="1" dirty="0">
                <a:solidFill>
                  <a:srgbClr val="1C3EBD"/>
                </a:solidFill>
              </a:rPr>
              <a:t> </a:t>
            </a:r>
            <a:r>
              <a:rPr lang="en-US" i="1" dirty="0" err="1"/>
              <a:t>s</a:t>
            </a:r>
            <a:r>
              <a:rPr lang="en-US" dirty="0" err="1"/>
              <a:t>PHENIX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72548" y="1928192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528048" y="1891181"/>
            <a:ext cx="2819400" cy="829811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PHENIX completed 2016</a:t>
            </a:r>
          </a:p>
          <a:p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16y+ work</a:t>
            </a:r>
            <a:b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3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100+M$ investment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3110948" y="1851992"/>
            <a:ext cx="3048000" cy="1524000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Comprehensive central upgrade based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 err="1"/>
              <a:t>fsPHENIX</a:t>
            </a:r>
            <a:r>
              <a:rPr lang="en-US" sz="2700" dirty="0"/>
              <a:t>: forward tracking, </a:t>
            </a:r>
            <a:r>
              <a:rPr lang="en-US" sz="2700" dirty="0" err="1"/>
              <a:t>HCal</a:t>
            </a:r>
            <a:r>
              <a:rPr lang="en-US" sz="2700" dirty="0"/>
              <a:t> and muon 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Key study of transverse spin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New collaboration/new ideas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6158948" y="1851992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348" y="3375992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520148" y="5814392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RHIC:</a:t>
            </a:r>
            <a:r>
              <a:rPr lang="en-US" dirty="0">
                <a:solidFill>
                  <a:schemeClr val="tx1"/>
                </a:solidFill>
              </a:rPr>
              <a:t> A+A, 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158948" y="5852492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2273164-887F-0C4C-8633-59D1E1F911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22"/>
          <a:stretch/>
        </p:blipFill>
        <p:spPr>
          <a:xfrm>
            <a:off x="6819224" y="1290285"/>
            <a:ext cx="2908117" cy="505010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44DCF2-7C7B-9644-9AC0-F63524885C07}"/>
              </a:ext>
            </a:extLst>
          </p:cNvPr>
          <p:cNvSpPr txBox="1"/>
          <p:nvPr/>
        </p:nvSpPr>
        <p:spPr>
          <a:xfrm>
            <a:off x="9518144" y="2658155"/>
            <a:ext cx="259836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Naïve direct mapping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(GPM)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&gt;0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783165-4EB1-BC4D-8DBD-A9C05FD3B125}"/>
              </a:ext>
            </a:extLst>
          </p:cNvPr>
          <p:cNvSpPr/>
          <p:nvPr/>
        </p:nvSpPr>
        <p:spPr>
          <a:xfrm>
            <a:off x="9518144" y="4933565"/>
            <a:ext cx="268692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With process-dependence </a:t>
            </a:r>
          </a:p>
          <a:p>
            <a:r>
              <a:rPr lang="en-US" dirty="0"/>
              <a:t>from SIDIS </a:t>
            </a:r>
            <a:r>
              <a:rPr lang="en-US" dirty="0" err="1"/>
              <a:t>Sivers</a:t>
            </a:r>
            <a:r>
              <a:rPr lang="en-US" dirty="0"/>
              <a:t> (Twist-3)</a:t>
            </a:r>
          </a:p>
          <a:p>
            <a:r>
              <a:rPr lang="en-US" dirty="0">
                <a:solidFill>
                  <a:srgbClr val="FF0000"/>
                </a:solidFill>
              </a:rPr>
              <a:t>- “u-quark jet” A</a:t>
            </a:r>
            <a:r>
              <a:rPr lang="en-US" baseline="-25000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&lt; 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46915-813A-A345-B2C4-1220186ECFC5}"/>
              </a:ext>
            </a:extLst>
          </p:cNvPr>
          <p:cNvSpPr txBox="1"/>
          <p:nvPr/>
        </p:nvSpPr>
        <p:spPr>
          <a:xfrm>
            <a:off x="9621644" y="1374938"/>
            <a:ext cx="23913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Sign change in 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Jet A</a:t>
            </a:r>
            <a:r>
              <a:rPr lang="en-US" sz="2800" b="1" baseline="-25000" dirty="0">
                <a:solidFill>
                  <a:srgbClr val="FF0000"/>
                </a:solidFill>
              </a:rPr>
              <a:t>N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9844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1EEB-05EF-524F-90F4-42C644404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Nuclear Parton Distributions: Forward </a:t>
            </a:r>
            <a:r>
              <a:rPr lang="en-US" sz="4000" dirty="0" err="1"/>
              <a:t>sPHENIX</a:t>
            </a:r>
            <a:r>
              <a:rPr lang="en-US" sz="4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C4DCB-3CBB-824B-8672-6968A440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3C4F3-347E-B342-A397-1D83A0D82983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9C885-168A-584F-B1A0-C1EFD318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5B7F1-F6EC-814C-85AF-2F193977B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912E87-CB8D-154B-8381-78EFD01AC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56" y="2071540"/>
            <a:ext cx="9340931" cy="46162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7C571-CCB0-D24A-AF71-F6074D5B6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830" y="1228845"/>
            <a:ext cx="4350488" cy="11741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Expand QGP tomography </a:t>
            </a:r>
          </a:p>
          <a:p>
            <a:r>
              <a:rPr lang="en-US" dirty="0"/>
              <a:t>Spin physics </a:t>
            </a:r>
          </a:p>
          <a:p>
            <a:r>
              <a:rPr lang="en-US" dirty="0"/>
              <a:t>Nuclear PDF </a:t>
            </a:r>
          </a:p>
        </p:txBody>
      </p:sp>
    </p:spTree>
    <p:extLst>
      <p:ext uri="{BB962C8B-B14F-4D97-AF65-F5344CB8AC3E}">
        <p14:creationId xmlns:p14="http://schemas.microsoft.com/office/powerpoint/2010/main" val="2974984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19E54-252F-2C42-8A38-982B04B9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Collaboration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1418B-E5DB-474D-B021-CF85CD74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4E66-0B4C-6E4E-80FD-1FAA1F77F2F0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B0B1A-DCB8-5F4D-AFCF-7CBED9AE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0D8B5-6B6F-DC4D-8586-C05DE909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6ED080-0648-7F4F-B30F-14B647663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857" y="1150015"/>
            <a:ext cx="11285838" cy="557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638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710" y="-11432"/>
            <a:ext cx="7772400" cy="764050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C485-6F67-2244-8292-B0CC3239F642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397" b="33392"/>
          <a:stretch/>
        </p:blipFill>
        <p:spPr>
          <a:xfrm>
            <a:off x="9428159" y="258763"/>
            <a:ext cx="2363787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6810" y="5892581"/>
            <a:ext cx="5384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 CD-0 granted Sept 2016; Construction 2018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data taking: Early 2023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769" y="4520918"/>
            <a:ext cx="2178031" cy="23370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108331" y="936318"/>
            <a:ext cx="6881638" cy="5052631"/>
            <a:chOff x="1329047" y="694581"/>
            <a:chExt cx="6881638" cy="50526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9047" y="694581"/>
              <a:ext cx="6881638" cy="505263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5173" y="2858759"/>
              <a:ext cx="1034360" cy="898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485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6"/>
            <a:ext cx="12192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82518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E9A2-C32F-BB47-8F36-E484397B44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28255" y="370930"/>
            <a:ext cx="1607736" cy="54060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664" y="2039866"/>
            <a:ext cx="1829212" cy="194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00B62B-1268-1044-A5AB-9EF3532B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A5AED-60EF-9D44-A1C1-D6AE9AA7A65D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4C8A4-921F-724E-AB27-AC0C35D77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8991E-522A-B840-BF6E-3AC8BC1A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87F277-DFDC-5740-B554-F26D3D97B5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722" y="572943"/>
            <a:ext cx="1721026" cy="13302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20465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9CA9-2744-1849-9DA4-07B7B01F9A03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44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3" y="1394782"/>
            <a:ext cx="6843650" cy="439417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93FF-BCD3-A84E-885A-F4259C6E62DD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Evolving sPHENIX Collaboration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5523" y="4286579"/>
            <a:ext cx="4771054" cy="21665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8653" y="4871053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Santa Fe, NM, 12/2017</a:t>
            </a: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5">
            <a:clrChange>
              <a:clrFrom>
                <a:srgbClr val="A1CBFF"/>
              </a:clrFrom>
              <a:clrTo>
                <a:srgbClr val="A1CB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8307" y="1786595"/>
            <a:ext cx="3485493" cy="1876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23923" y="1236972"/>
            <a:ext cx="4394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~70 institutions from </a:t>
            </a:r>
            <a:r>
              <a:rPr lang="en-US"/>
              <a:t>world wide &amp; growing!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497782" y="3609320"/>
            <a:ext cx="3825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 new Chinese consortium joined sPHENIX,</a:t>
            </a:r>
          </a:p>
          <a:p>
            <a:r>
              <a:rPr lang="en-US" sz="1600" dirty="0"/>
              <a:t>led by Prof. H. Huang!</a:t>
            </a:r>
          </a:p>
        </p:txBody>
      </p:sp>
    </p:spTree>
    <p:extLst>
      <p:ext uri="{BB962C8B-B14F-4D97-AF65-F5344CB8AC3E}">
        <p14:creationId xmlns:p14="http://schemas.microsoft.com/office/powerpoint/2010/main" val="78786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78" y="200576"/>
            <a:ext cx="7829583" cy="1329864"/>
          </a:xfrm>
        </p:spPr>
        <p:txBody>
          <a:bodyPr>
            <a:normAutofit/>
          </a:bodyPr>
          <a:lstStyle/>
          <a:p>
            <a:r>
              <a:rPr lang="en-US" dirty="0"/>
              <a:t>High Energy Heavy Ion Collisions</a:t>
            </a:r>
            <a:br>
              <a:rPr lang="en-US" dirty="0"/>
            </a:br>
            <a:r>
              <a:rPr lang="en-US" dirty="0"/>
              <a:t>- Artists’ View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95316" y="3113552"/>
            <a:ext cx="8415485" cy="1778000"/>
            <a:chOff x="271315" y="2540000"/>
            <a:chExt cx="8415485" cy="177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7665" y="2540000"/>
              <a:ext cx="1778000" cy="177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15" y="2540000"/>
              <a:ext cx="1778000" cy="177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59160" y="2540000"/>
              <a:ext cx="1778000" cy="177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8800" y="2540000"/>
              <a:ext cx="1778000" cy="177800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1795315" y="4918584"/>
            <a:ext cx="167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to collide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76150" y="4918584"/>
            <a:ext cx="130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collision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7506" y="4918584"/>
            <a:ext cx="247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Quarks and gluons freed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0588" y="4943488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QGP formed</a:t>
            </a:r>
          </a:p>
        </p:txBody>
      </p:sp>
      <p:pic>
        <p:nvPicPr>
          <p:cNvPr id="11" name="Picture 10" descr="History of Universe Timeline FINAL .pdf_0.pd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9393" y="778050"/>
            <a:ext cx="3000158" cy="186128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1981200" y="2765391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43929" y="2767572"/>
            <a:ext cx="4241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25673" y="5512132"/>
            <a:ext cx="336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Relativistic Lorentz Contraction:   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644" y="5988574"/>
            <a:ext cx="2565400" cy="584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412" y="5497314"/>
            <a:ext cx="1160110" cy="11601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150" y="5497314"/>
            <a:ext cx="124929" cy="116011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3368484" y="6106526"/>
            <a:ext cx="4096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07720" y="2396059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92766" y="2398240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42037" y="6288092"/>
            <a:ext cx="67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197</a:t>
            </a:r>
            <a:r>
              <a:rPr lang="en-US" dirty="0"/>
              <a:t>Au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494039" y="5561907"/>
            <a:ext cx="1516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RHIC (LHC):</a:t>
            </a:r>
          </a:p>
        </p:txBody>
      </p:sp>
      <p:sp>
        <p:nvSpPr>
          <p:cNvPr id="27" name="Right Arrow 26"/>
          <p:cNvSpPr/>
          <p:nvPr/>
        </p:nvSpPr>
        <p:spPr>
          <a:xfrm rot="16200000">
            <a:off x="8577720" y="2415061"/>
            <a:ext cx="912095" cy="3463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8731" y="6106527"/>
            <a:ext cx="1841047" cy="24241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929690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1" y="495443"/>
            <a:ext cx="6934199" cy="60311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07820" y="5571934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A34C-5183-A047-B0D5-C510C2508A5D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974241" y="525823"/>
            <a:ext cx="3217759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CD-0/Science Case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2018 -22</a:t>
            </a:r>
          </a:p>
          <a:p>
            <a:pPr eaLnBrk="1" hangingPunct="1"/>
            <a:r>
              <a:rPr lang="en-US" altLang="en-US" sz="1600" b="1" dirty="0"/>
              <a:t>Ready for Beam  	Jan  2023</a:t>
            </a:r>
          </a:p>
          <a:p>
            <a:pPr eaLnBrk="1" hangingPunct="1"/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36941" y="4776963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A2A6-F00D-A44D-B212-06ABE6FE2206}"/>
              </a:ext>
            </a:extLst>
          </p:cNvPr>
          <p:cNvSpPr txBox="1"/>
          <p:nvPr/>
        </p:nvSpPr>
        <p:spPr>
          <a:xfrm>
            <a:off x="719812" y="75874"/>
            <a:ext cx="719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sPHENIX</a:t>
            </a:r>
            <a:r>
              <a:rPr lang="en-US" sz="2000" b="1" dirty="0"/>
              <a:t>: a State of the Art Detector for Heavy Ion Physics at RHIC</a:t>
            </a:r>
          </a:p>
        </p:txBody>
      </p:sp>
    </p:spTree>
    <p:extLst>
      <p:ext uri="{BB962C8B-B14F-4D97-AF65-F5344CB8AC3E}">
        <p14:creationId xmlns:p14="http://schemas.microsoft.com/office/powerpoint/2010/main" val="27409084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A15F3-F2CC-984C-8B3F-3D0D31D8DAF4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 conducting magnet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81200" y="1405090"/>
            <a:ext cx="8610600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On-going full field test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231E4-175E-F74A-A19E-7DD2D7DC0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E7B31-13F3-5E49-B765-E70B5EB2A9A0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8B538-3865-D246-8DFE-6F7DC381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57EC6-1A46-9E44-B5D3-CF31B15ED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CBE9E-82F0-564E-9D89-1AB34735C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81" y="0"/>
            <a:ext cx="11285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818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849" y="0"/>
            <a:ext cx="7926771" cy="1547037"/>
          </a:xfrm>
        </p:spPr>
        <p:txBody>
          <a:bodyPr/>
          <a:lstStyle/>
          <a:p>
            <a:r>
              <a:rPr lang="en-US" dirty="0"/>
              <a:t>sPHENIX Projected </a:t>
            </a:r>
            <a:r>
              <a:rPr lang="en-US"/>
              <a:t>R</a:t>
            </a:r>
            <a:r>
              <a:rPr lang="en-US" baseline="-25000"/>
              <a:t>AA</a:t>
            </a:r>
            <a:r>
              <a:rPr lang="en-US"/>
              <a:t> Sensitivity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9D081-9DB5-744A-9452-59EB4C233BE8}" type="datetime1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32844" y="1407932"/>
            <a:ext cx="9187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Open questions to </a:t>
            </a:r>
            <a:r>
              <a:rPr lang="en-US" sz="2000"/>
              <a:t>be answered: </a:t>
            </a:r>
            <a:r>
              <a:rPr lang="en-US" sz="2000" dirty="0"/>
              <a:t>energy </a:t>
            </a:r>
            <a:r>
              <a:rPr lang="en-US" sz="2000"/>
              <a:t>loss mechanisms and QGP medium </a:t>
            </a:r>
            <a:r>
              <a:rPr lang="en-US" sz="2000" dirty="0"/>
              <a:t>properties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30" y="2230019"/>
            <a:ext cx="7743042" cy="3282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1" y="2296604"/>
            <a:ext cx="3912840" cy="3260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38091" y="1926866"/>
            <a:ext cx="7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B-jets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23394" y="20339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B-Mesons</a:t>
            </a:r>
          </a:p>
        </p:txBody>
      </p:sp>
    </p:spTree>
    <p:extLst>
      <p:ext uri="{BB962C8B-B14F-4D97-AF65-F5344CB8AC3E}">
        <p14:creationId xmlns:p14="http://schemas.microsoft.com/office/powerpoint/2010/main" val="35487726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/>
          <a:lstStyle/>
          <a:p>
            <a:r>
              <a:rPr lang="en-US" dirty="0"/>
              <a:t>sPHENIX Project Elliptical Flow v</a:t>
            </a:r>
            <a:r>
              <a:rPr lang="en-US" baseline="-25000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BA93-B3D4-9643-B879-B5C88D7BCACD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5231" y="2347162"/>
            <a:ext cx="3620800" cy="3505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525903"/>
            <a:ext cx="10399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Open questions to be answered: nature of quasi-particles, medium interactions and transportation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76" y="2347161"/>
            <a:ext cx="8242300" cy="349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38091" y="1977829"/>
            <a:ext cx="7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B-jets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81400" y="4108862"/>
            <a:ext cx="2190008" cy="237507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3394" y="203392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B-Mesons</a:t>
            </a:r>
          </a:p>
        </p:txBody>
      </p:sp>
    </p:spTree>
    <p:extLst>
      <p:ext uri="{BB962C8B-B14F-4D97-AF65-F5344CB8AC3E}">
        <p14:creationId xmlns:p14="http://schemas.microsoft.com/office/powerpoint/2010/main" val="36030056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755650" y="-19817"/>
            <a:ext cx="10515600" cy="1325563"/>
          </a:xfrm>
        </p:spPr>
        <p:txBody>
          <a:bodyPr/>
          <a:lstStyle/>
          <a:p>
            <a:r>
              <a:rPr lang="en-US" altLang="en-US" dirty="0"/>
              <a:t>Heavy Quark Probes at RHIC</a:t>
            </a:r>
          </a:p>
        </p:txBody>
      </p:sp>
      <p:sp>
        <p:nvSpPr>
          <p:cNvPr id="8499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E7C7850-5C80-604C-8410-17535DF96B63}" type="slidenum">
              <a:rPr lang="en-US" altLang="zh-CN" sz="1400">
                <a:latin typeface="Times New Roman" charset="0"/>
              </a:rPr>
              <a:pPr/>
              <a:t>75</a:t>
            </a:fld>
            <a:endParaRPr lang="en-US" altLang="zh-CN" sz="1400">
              <a:latin typeface="Times New Roman" charset="0"/>
            </a:endParaRPr>
          </a:p>
        </p:txBody>
      </p:sp>
      <p:sp>
        <p:nvSpPr>
          <p:cNvPr id="84996" name="TextBox 3"/>
          <p:cNvSpPr txBox="1">
            <a:spLocks noChangeArrowheads="1"/>
          </p:cNvSpPr>
          <p:nvPr/>
        </p:nvSpPr>
        <p:spPr bwMode="auto">
          <a:xfrm>
            <a:off x="1195126" y="1117503"/>
            <a:ext cx="7298793" cy="98488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/>
              <a:t>Uniqueness at RHIC</a:t>
            </a:r>
          </a:p>
          <a:p>
            <a:pPr eaLnBrk="1" hangingPunct="1"/>
            <a:r>
              <a:rPr lang="en-US" altLang="en-US" dirty="0"/>
              <a:t>        - dominated by pair creation, clean interpretation for experimental results </a:t>
            </a:r>
          </a:p>
          <a:p>
            <a:pPr eaLnBrk="1" hangingPunct="1"/>
            <a:endParaRPr lang="en-US" altLang="en-US" dirty="0"/>
          </a:p>
        </p:txBody>
      </p:sp>
      <p:sp>
        <p:nvSpPr>
          <p:cNvPr id="84997" name="TextBox 6"/>
          <p:cNvSpPr txBox="1">
            <a:spLocks noChangeArrowheads="1"/>
          </p:cNvSpPr>
          <p:nvPr/>
        </p:nvSpPr>
        <p:spPr bwMode="auto">
          <a:xfrm>
            <a:off x="7735888" y="6019801"/>
            <a:ext cx="2855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sz="1400" i="1"/>
              <a:t>T. Sjostrand, EPJC17 (2000) 137 </a:t>
            </a:r>
          </a:p>
        </p:txBody>
      </p:sp>
      <p:pic>
        <p:nvPicPr>
          <p:cNvPr id="84998" name="Picture 10" descr="Screen Shot 2016-12-08 at 10.14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1" y="2527300"/>
            <a:ext cx="1997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9" name="Picture 11" descr="Screen Shot 2016-12-08 at 10.14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1" y="2527301"/>
            <a:ext cx="22447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12" descr="Screen Shot 2016-12-08 at 10.14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4432300"/>
            <a:ext cx="213518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13" descr="Screen Shot 2016-12-08 at 10.14.5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1" y="4508500"/>
            <a:ext cx="21240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TextBox 14"/>
          <p:cNvSpPr txBox="1">
            <a:spLocks noChangeArrowheads="1"/>
          </p:cNvSpPr>
          <p:nvPr/>
        </p:nvSpPr>
        <p:spPr bwMode="auto">
          <a:xfrm>
            <a:off x="3213101" y="2133600"/>
            <a:ext cx="13827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Pair Creation</a:t>
            </a:r>
          </a:p>
        </p:txBody>
      </p:sp>
      <p:sp>
        <p:nvSpPr>
          <p:cNvPr id="85003" name="TextBox 15"/>
          <p:cNvSpPr txBox="1">
            <a:spLocks noChangeArrowheads="1"/>
          </p:cNvSpPr>
          <p:nvPr/>
        </p:nvSpPr>
        <p:spPr bwMode="auto">
          <a:xfrm>
            <a:off x="1981200" y="4114800"/>
            <a:ext cx="170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Flavor Excitation</a:t>
            </a:r>
          </a:p>
        </p:txBody>
      </p:sp>
      <p:sp>
        <p:nvSpPr>
          <p:cNvPr id="85004" name="TextBox 16"/>
          <p:cNvSpPr txBox="1">
            <a:spLocks noChangeArrowheads="1"/>
          </p:cNvSpPr>
          <p:nvPr/>
        </p:nvSpPr>
        <p:spPr bwMode="auto">
          <a:xfrm>
            <a:off x="4348164" y="4114800"/>
            <a:ext cx="1519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u="sng"/>
              <a:t>Gluon Splitting</a:t>
            </a:r>
          </a:p>
        </p:txBody>
      </p:sp>
      <p:grpSp>
        <p:nvGrpSpPr>
          <p:cNvPr id="85005" name="Group 26"/>
          <p:cNvGrpSpPr>
            <a:grpSpLocks/>
          </p:cNvGrpSpPr>
          <p:nvPr/>
        </p:nvGrpSpPr>
        <p:grpSpPr bwMode="auto">
          <a:xfrm>
            <a:off x="6400800" y="2024064"/>
            <a:ext cx="4186238" cy="3843337"/>
            <a:chOff x="4876800" y="2023646"/>
            <a:chExt cx="4185717" cy="3843754"/>
          </a:xfrm>
        </p:grpSpPr>
        <p:pic>
          <p:nvPicPr>
            <p:cNvPr id="85006" name="Picture 5" descr="Screen Shot 2016-12-07 at 4.40.0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362200"/>
              <a:ext cx="4185717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7" name="TextBox 17"/>
            <p:cNvSpPr txBox="1">
              <a:spLocks noChangeArrowheads="1"/>
            </p:cNvSpPr>
            <p:nvPr/>
          </p:nvSpPr>
          <p:spPr bwMode="auto">
            <a:xfrm>
              <a:off x="6629400" y="2023646"/>
              <a:ext cx="1095036" cy="338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PYTHIA6 </a:t>
              </a:r>
            </a:p>
          </p:txBody>
        </p:sp>
        <p:cxnSp>
          <p:nvCxnSpPr>
            <p:cNvPr id="85008" name="Straight Arrow Connector 19"/>
            <p:cNvCxnSpPr>
              <a:cxnSpLocks noChangeShapeType="1"/>
            </p:cNvCxnSpPr>
            <p:nvPr/>
          </p:nvCxnSpPr>
          <p:spPr bwMode="auto">
            <a:xfrm rot="5400000">
              <a:off x="6611112" y="3428206"/>
              <a:ext cx="609600" cy="1588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09" name="TextBox 21"/>
            <p:cNvSpPr txBox="1">
              <a:spLocks noChangeArrowheads="1"/>
            </p:cNvSpPr>
            <p:nvPr/>
          </p:nvSpPr>
          <p:spPr bwMode="auto">
            <a:xfrm>
              <a:off x="6324601" y="2819400"/>
              <a:ext cx="8382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  RHIC</a:t>
              </a:r>
            </a:p>
          </p:txBody>
        </p:sp>
        <p:cxnSp>
          <p:nvCxnSpPr>
            <p:cNvPr id="85010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7790688" y="2818606"/>
              <a:ext cx="304800" cy="158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011" name="Straight Arrow Connector 24"/>
            <p:cNvCxnSpPr>
              <a:cxnSpLocks noChangeShapeType="1"/>
            </p:cNvCxnSpPr>
            <p:nvPr/>
          </p:nvCxnSpPr>
          <p:spPr bwMode="auto">
            <a:xfrm rot="5400000">
              <a:off x="8055864" y="2818606"/>
              <a:ext cx="304800" cy="1588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012" name="TextBox 25"/>
            <p:cNvSpPr txBox="1">
              <a:spLocks noChangeArrowheads="1"/>
            </p:cNvSpPr>
            <p:nvPr/>
          </p:nvSpPr>
          <p:spPr bwMode="auto">
            <a:xfrm>
              <a:off x="7786865" y="2328446"/>
              <a:ext cx="595135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/>
                <a:t>LHC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FF168-E759-C14D-AE46-06292215E900}" type="datetime1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</p:spTree>
    <p:extLst>
      <p:ext uri="{BB962C8B-B14F-4D97-AF65-F5344CB8AC3E}">
        <p14:creationId xmlns:p14="http://schemas.microsoft.com/office/powerpoint/2010/main" val="1812250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4"/>
          <a:stretch/>
        </p:blipFill>
        <p:spPr>
          <a:xfrm>
            <a:off x="2039574" y="685801"/>
            <a:ext cx="8314579" cy="572150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AB48-603C-294C-B101-072AFA23FBC7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304800"/>
            <a:ext cx="1905000" cy="601358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4206240" y="228600"/>
            <a:ext cx="2042160" cy="83820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41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8BA47-09E8-8A41-A528-B116AB4A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062"/>
          </a:xfrm>
        </p:spPr>
        <p:txBody>
          <a:bodyPr/>
          <a:lstStyle/>
          <a:p>
            <a:r>
              <a:rPr lang="en-US" dirty="0"/>
              <a:t>Toward a Unified Picture of Nucleon Structure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D55A2F-4D87-C049-8615-8D1287AD1B39}"/>
              </a:ext>
            </a:extLst>
          </p:cNvPr>
          <p:cNvSpPr txBox="1"/>
          <p:nvPr/>
        </p:nvSpPr>
        <p:spPr>
          <a:xfrm>
            <a:off x="6872653" y="5909731"/>
            <a:ext cx="783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F(r,Q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7FFDE0-07AB-B34C-A219-35AE291F01F3}"/>
              </a:ext>
            </a:extLst>
          </p:cNvPr>
          <p:cNvGrpSpPr/>
          <p:nvPr/>
        </p:nvGrpSpPr>
        <p:grpSpPr>
          <a:xfrm>
            <a:off x="124525" y="844063"/>
            <a:ext cx="8373090" cy="5670439"/>
            <a:chOff x="29427" y="995484"/>
            <a:chExt cx="8373090" cy="567043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992DA1-479A-D449-82FD-4AB08E764A59}"/>
                </a:ext>
              </a:extLst>
            </p:cNvPr>
            <p:cNvGrpSpPr/>
            <p:nvPr/>
          </p:nvGrpSpPr>
          <p:grpSpPr>
            <a:xfrm>
              <a:off x="29427" y="995484"/>
              <a:ext cx="8373090" cy="5670439"/>
              <a:chOff x="29427" y="995484"/>
              <a:chExt cx="8373090" cy="567043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7E82DE6F-47F4-2F4D-8586-71FA09BD36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427" y="995484"/>
                <a:ext cx="8373090" cy="567043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760168B-4EE4-CA49-BCA5-1D6E5995B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117" y="5997651"/>
                <a:ext cx="966165" cy="311666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0A23AA-BA17-DC48-8F16-CCCEF3351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269" y="6028675"/>
              <a:ext cx="1118524" cy="29434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514B749-0745-B345-8AEC-AF6FBB17ED78}"/>
              </a:ext>
            </a:extLst>
          </p:cNvPr>
          <p:cNvSpPr txBox="1"/>
          <p:nvPr/>
        </p:nvSpPr>
        <p:spPr>
          <a:xfrm>
            <a:off x="8067793" y="1208453"/>
            <a:ext cx="367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Momentum and Spatial Tomography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39B3D6-6325-C84F-AB5A-4611A36CC1A5}"/>
              </a:ext>
            </a:extLst>
          </p:cNvPr>
          <p:cNvSpPr txBox="1"/>
          <p:nvPr/>
        </p:nvSpPr>
        <p:spPr>
          <a:xfrm>
            <a:off x="8955375" y="5253820"/>
            <a:ext cx="242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Good data, long history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9C08C-F923-8747-B68B-8A0C8C182C51}"/>
              </a:ext>
            </a:extLst>
          </p:cNvPr>
          <p:cNvSpPr txBox="1"/>
          <p:nvPr/>
        </p:nvSpPr>
        <p:spPr>
          <a:xfrm>
            <a:off x="8955375" y="2857408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Some data, recent progress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FC46125-2330-5640-B600-2FD652B2F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9AB55-4F19-F54F-A45F-13112AE3E238}" type="datetime1">
              <a:rPr lang="en-US" smtClean="0"/>
              <a:t>8/22/19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7D1F45F-5B43-EB49-AF93-32EBAC8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52F36BE-1BE6-3845-99A4-8F8165A80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0B65-5664-604E-B140-0BFC70E0892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041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61D8E-A181-1640-B5FE-D972EFF9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965" y="8640"/>
            <a:ext cx="8229600" cy="1143000"/>
          </a:xfrm>
        </p:spPr>
        <p:txBody>
          <a:bodyPr/>
          <a:lstStyle/>
          <a:p>
            <a:r>
              <a:rPr lang="en-US" dirty="0"/>
              <a:t>Latest Pol </a:t>
            </a:r>
            <a:r>
              <a:rPr lang="en-US" dirty="0" err="1"/>
              <a:t>NNPDFPol</a:t>
            </a:r>
            <a:r>
              <a:rPr lang="en-US" dirty="0"/>
              <a:t> Global Fit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C04B40-E8BC-5C47-8EA0-17E0210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EC141-B37E-1746-BB75-4E4C0C5E836F}" type="datetime1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10923-759A-594D-9FD9-D7F9FE67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Yonsei Seminar - sPHENIX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AB6AE-954B-8947-9389-7317C000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857AF-FEB5-5043-84F9-695086DA7C0B}"/>
              </a:ext>
            </a:extLst>
          </p:cNvPr>
          <p:cNvSpPr txBox="1"/>
          <p:nvPr/>
        </p:nvSpPr>
        <p:spPr>
          <a:xfrm>
            <a:off x="8138802" y="111635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arXiv:1702.05077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DE2B2E-F1F8-364E-8803-F7ADCDD53462}"/>
              </a:ext>
            </a:extLst>
          </p:cNvPr>
          <p:cNvGrpSpPr/>
          <p:nvPr/>
        </p:nvGrpSpPr>
        <p:grpSpPr>
          <a:xfrm>
            <a:off x="1265447" y="1110838"/>
            <a:ext cx="6416155" cy="5610637"/>
            <a:chOff x="1362975" y="1110838"/>
            <a:chExt cx="5302370" cy="4970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E9170-CF7D-8347-A304-CC38BB105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2975" y="1110838"/>
              <a:ext cx="5302370" cy="497097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32062C8-D10A-DB4A-830B-7A8BC1D10F81}"/>
                </a:ext>
              </a:extLst>
            </p:cNvPr>
            <p:cNvCxnSpPr>
              <a:cxnSpLocks/>
            </p:cNvCxnSpPr>
            <p:nvPr/>
          </p:nvCxnSpPr>
          <p:spPr>
            <a:xfrm>
              <a:off x="1708030" y="22601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9DBF1-2B9E-4E46-BC38-13927C56B6F9}"/>
                </a:ext>
              </a:extLst>
            </p:cNvPr>
            <p:cNvCxnSpPr>
              <a:cxnSpLocks/>
            </p:cNvCxnSpPr>
            <p:nvPr/>
          </p:nvCxnSpPr>
          <p:spPr>
            <a:xfrm>
              <a:off x="4014160" y="1955321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9A8C0FD-C80A-DA4E-83C0-46966BBDF9AB}"/>
                </a:ext>
              </a:extLst>
            </p:cNvPr>
            <p:cNvCxnSpPr>
              <a:cxnSpLocks/>
            </p:cNvCxnSpPr>
            <p:nvPr/>
          </p:nvCxnSpPr>
          <p:spPr>
            <a:xfrm>
              <a:off x="1713788" y="4534615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EBD315E-0DFD-8F45-8649-F9A1369C801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904" y="3936520"/>
              <a:ext cx="2147978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01FD677-8CFE-F343-B0AC-FD478FD41A2A}"/>
              </a:ext>
            </a:extLst>
          </p:cNvPr>
          <p:cNvSpPr txBox="1"/>
          <p:nvPr/>
        </p:nvSpPr>
        <p:spPr>
          <a:xfrm>
            <a:off x="8410576" y="1800226"/>
            <a:ext cx="1282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-SI/DIS data</a:t>
            </a:r>
          </a:p>
          <a:p>
            <a:r>
              <a:rPr lang="en-US" dirty="0"/>
              <a:t>-RHIC data</a:t>
            </a:r>
          </a:p>
        </p:txBody>
      </p:sp>
    </p:spTree>
    <p:extLst>
      <p:ext uri="{BB962C8B-B14F-4D97-AF65-F5344CB8AC3E}">
        <p14:creationId xmlns:p14="http://schemas.microsoft.com/office/powerpoint/2010/main" val="24438343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8049" y="282508"/>
            <a:ext cx="8328991" cy="636360"/>
          </a:xfrm>
        </p:spPr>
        <p:txBody>
          <a:bodyPr/>
          <a:lstStyle/>
          <a:p>
            <a:r>
              <a:rPr lang="en-US" dirty="0"/>
              <a:t>RHIC Highlight (2): Flow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319" y="346388"/>
            <a:ext cx="2992451" cy="21360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 Placeholder 10"/>
          <p:cNvSpPr txBox="1">
            <a:spLocks/>
          </p:cNvSpPr>
          <p:nvPr/>
        </p:nvSpPr>
        <p:spPr>
          <a:xfrm>
            <a:off x="2337504" y="5352828"/>
            <a:ext cx="3946125" cy="805189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Signatures of collective flow exist even in the smallest systems and at the lowest RHIC energies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11684" y="953662"/>
            <a:ext cx="4175316" cy="4292600"/>
            <a:chOff x="283635" y="838200"/>
            <a:chExt cx="4175316" cy="4292600"/>
          </a:xfrm>
        </p:grpSpPr>
        <p:grpSp>
          <p:nvGrpSpPr>
            <p:cNvPr id="11" name="Group 10"/>
            <p:cNvGrpSpPr/>
            <p:nvPr/>
          </p:nvGrpSpPr>
          <p:grpSpPr>
            <a:xfrm>
              <a:off x="283635" y="838200"/>
              <a:ext cx="4175316" cy="4292600"/>
              <a:chOff x="283635" y="838200"/>
              <a:chExt cx="4175316" cy="42926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3635" y="838200"/>
                <a:ext cx="4175316" cy="42926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 bwMode="auto">
              <a:xfrm>
                <a:off x="1447800" y="4267647"/>
                <a:ext cx="1443892" cy="24573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pitchFamily="-65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956153" y="3990648"/>
              <a:ext cx="2050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Phys. Rev. C 95 (2017) 034910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14033" y="5262156"/>
            <a:ext cx="1605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PHENIX Preliminary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912259" y="2629676"/>
            <a:ext cx="3391560" cy="3575833"/>
            <a:chOff x="5843434" y="3063170"/>
            <a:chExt cx="2924080" cy="3142338"/>
          </a:xfrm>
        </p:grpSpPr>
        <p:grpSp>
          <p:nvGrpSpPr>
            <p:cNvPr id="17" name="Group 16"/>
            <p:cNvGrpSpPr/>
            <p:nvPr/>
          </p:nvGrpSpPr>
          <p:grpSpPr>
            <a:xfrm>
              <a:off x="5843434" y="3063170"/>
              <a:ext cx="2924080" cy="3142338"/>
              <a:chOff x="5843434" y="3063170"/>
              <a:chExt cx="2924080" cy="314233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97028" y="3244846"/>
                <a:ext cx="2470486" cy="2960662"/>
              </a:xfrm>
              <a:prstGeom prst="rect">
                <a:avLst/>
              </a:prstGeom>
            </p:spPr>
          </p:pic>
          <p:pic>
            <p:nvPicPr>
              <p:cNvPr id="20" name="Picture 19" descr="v2_axis.pdf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183" r="30741"/>
              <a:stretch/>
            </p:blipFill>
            <p:spPr>
              <a:xfrm>
                <a:off x="5843434" y="3063170"/>
                <a:ext cx="729800" cy="2944368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6690033" y="5262155"/>
              <a:ext cx="1384483" cy="270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PHENIX Preliminary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59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FD28-A5FC-0F41-9F1D-0A8107A36ABE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06588" y="1040344"/>
            <a:ext cx="9151972" cy="55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9045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RHIC: Relativistic Heavy Ion Collider @BNL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90972" y="2438400"/>
            <a:ext cx="1962228" cy="2185730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sp>
        <p:nvSpPr>
          <p:cNvPr id="17" name="Rectangle 16"/>
          <p:cNvSpPr/>
          <p:nvPr/>
        </p:nvSpPr>
        <p:spPr>
          <a:xfrm>
            <a:off x="7467601" y="3657600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Φ</a:t>
            </a:r>
            <a:r>
              <a:rPr lang="en-US" b="1" dirty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1.2km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629400" y="2431703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15000" y="1537400"/>
            <a:ext cx="482600" cy="4826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824314" y="4250839"/>
            <a:ext cx="4812818" cy="2585323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lIns="45720" rIns="45720">
            <a:spAutoFit/>
          </a:bodyPr>
          <a:lstStyle/>
          <a:p>
            <a:r>
              <a:rPr lang="en-US" dirty="0"/>
              <a:t>The most versatile hadron collider in the world, and world’s first and only spin-polarized proton collider.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 of Quark Gluon Plasma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Reached x40 of designed luminosity.</a:t>
            </a:r>
          </a:p>
          <a:p>
            <a:r>
              <a:rPr lang="en-US" dirty="0"/>
              <a:t>Two major experiments as of 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Pioneering High Energy Nuclear Interaction eXperiment (PHENIX) → sPHENIX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Solenoidal Tracker At RHIC (STAR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J. Zhang, Tue</a:t>
            </a:r>
            <a:r>
              <a:rPr lang="en-US" dirty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3964954"/>
            <a:ext cx="9537700" cy="2871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93548" y="3938725"/>
            <a:ext cx="127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Mar, (2010)</a:t>
            </a:r>
            <a:endParaRPr lang="en-US" dirty="0"/>
          </a:p>
        </p:txBody>
      </p:sp>
      <p:pic>
        <p:nvPicPr>
          <p:cNvPr id="10242" name="Picture 2" descr="http://images.dailytech.com/nimage/13718_QGP_Sou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769" y="4061071"/>
            <a:ext cx="2092145" cy="1178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8338914" y="4281828"/>
            <a:ext cx="360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PHENIX, Phys. Rev. Lett. 104, 132301</a:t>
            </a:r>
          </a:p>
        </p:txBody>
      </p:sp>
      <p:pic>
        <p:nvPicPr>
          <p:cNvPr id="21" name="Content Placeholder 5" descr="phenix_3d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969" y="1292294"/>
            <a:ext cx="1364011" cy="11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557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7252" y="90176"/>
            <a:ext cx="8328991" cy="636360"/>
          </a:xfrm>
        </p:spPr>
        <p:txBody>
          <a:bodyPr/>
          <a:lstStyle/>
          <a:p>
            <a:r>
              <a:rPr lang="en-US" dirty="0"/>
              <a:t>Jet Probes of QCD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80</a:t>
            </a:fld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077200" y="6475691"/>
            <a:ext cx="1671030" cy="245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EE13E-175B-46ED-911B-514F7D1D6546}" type="slidenum">
              <a:rPr lang="en-US">
                <a:solidFill>
                  <a:schemeClr val="tx1"/>
                </a:solidFill>
                <a:latin typeface="Calibri"/>
              </a:rPr>
              <a:pPr/>
              <a:t>80</a:t>
            </a:fld>
            <a:endParaRPr lang="en-US">
              <a:solidFill>
                <a:schemeClr val="tx1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7252" y="878302"/>
            <a:ext cx="617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</a:rPr>
              <a:t>Parton </a:t>
            </a:r>
            <a:r>
              <a:rPr lang="en-US" sz="2000" dirty="0" err="1">
                <a:latin typeface="Calibri"/>
              </a:rPr>
              <a:t>virtuality</a:t>
            </a:r>
            <a:r>
              <a:rPr lang="en-US" sz="2000" dirty="0">
                <a:latin typeface="Calibri"/>
              </a:rPr>
              <a:t> evolves quickly and is sensitive to the medium at the </a:t>
            </a:r>
            <a:r>
              <a:rPr lang="en-US" sz="2000" u="sng" dirty="0">
                <a:latin typeface="Calibri"/>
              </a:rPr>
              <a:t>scale it probes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083355" y="413831"/>
            <a:ext cx="3403450" cy="3048923"/>
            <a:chOff x="6934200" y="413831"/>
            <a:chExt cx="3403450" cy="3048923"/>
          </a:xfrm>
        </p:grpSpPr>
        <p:pic>
          <p:nvPicPr>
            <p:cNvPr id="27" name="Picture 2" descr="http://www.bnl.gov/bnlweb/pubaf/pr/photos/2010%5C02%5Ccollisions-30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1" y="413831"/>
              <a:ext cx="3403449" cy="3048923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 rot="10800000">
              <a:off x="6934200" y="2026522"/>
              <a:ext cx="3403449" cy="1436231"/>
            </a:xfrm>
            <a:prstGeom prst="rect">
              <a:avLst/>
            </a:prstGeom>
            <a:gradFill>
              <a:gsLst>
                <a:gs pos="23000">
                  <a:srgbClr val="000082">
                    <a:alpha val="6000"/>
                  </a:srgbClr>
                </a:gs>
                <a:gs pos="32000">
                  <a:srgbClr val="66008F"/>
                </a:gs>
                <a:gs pos="88000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6934201" y="2877600"/>
              <a:ext cx="3172523" cy="364216"/>
            </a:xfrm>
            <a:custGeom>
              <a:avLst/>
              <a:gdLst>
                <a:gd name="connsiteX0" fmla="*/ 0 w 4506686"/>
                <a:gd name="connsiteY0" fmla="*/ 65314 h 1045029"/>
                <a:gd name="connsiteX1" fmla="*/ 39189 w 4506686"/>
                <a:gd name="connsiteY1" fmla="*/ 52252 h 1045029"/>
                <a:gd name="connsiteX2" fmla="*/ 78377 w 4506686"/>
                <a:gd name="connsiteY2" fmla="*/ 26126 h 1045029"/>
                <a:gd name="connsiteX3" fmla="*/ 365760 w 4506686"/>
                <a:gd name="connsiteY3" fmla="*/ 13063 h 1045029"/>
                <a:gd name="connsiteX4" fmla="*/ 483326 w 4506686"/>
                <a:gd name="connsiteY4" fmla="*/ 0 h 1045029"/>
                <a:gd name="connsiteX5" fmla="*/ 627017 w 4506686"/>
                <a:gd name="connsiteY5" fmla="*/ 26126 h 1045029"/>
                <a:gd name="connsiteX6" fmla="*/ 666206 w 4506686"/>
                <a:gd name="connsiteY6" fmla="*/ 39189 h 1045029"/>
                <a:gd name="connsiteX7" fmla="*/ 757646 w 4506686"/>
                <a:gd name="connsiteY7" fmla="*/ 52252 h 1045029"/>
                <a:gd name="connsiteX8" fmla="*/ 796834 w 4506686"/>
                <a:gd name="connsiteY8" fmla="*/ 65314 h 1045029"/>
                <a:gd name="connsiteX9" fmla="*/ 875212 w 4506686"/>
                <a:gd name="connsiteY9" fmla="*/ 104503 h 1045029"/>
                <a:gd name="connsiteX10" fmla="*/ 992777 w 4506686"/>
                <a:gd name="connsiteY10" fmla="*/ 182880 h 1045029"/>
                <a:gd name="connsiteX11" fmla="*/ 1031966 w 4506686"/>
                <a:gd name="connsiteY11" fmla="*/ 209006 h 1045029"/>
                <a:gd name="connsiteX12" fmla="*/ 1071154 w 4506686"/>
                <a:gd name="connsiteY12" fmla="*/ 235132 h 1045029"/>
                <a:gd name="connsiteX13" fmla="*/ 1084217 w 4506686"/>
                <a:gd name="connsiteY13" fmla="*/ 274320 h 1045029"/>
                <a:gd name="connsiteX14" fmla="*/ 1123406 w 4506686"/>
                <a:gd name="connsiteY14" fmla="*/ 287383 h 1045029"/>
                <a:gd name="connsiteX15" fmla="*/ 1162594 w 4506686"/>
                <a:gd name="connsiteY15" fmla="*/ 313509 h 1045029"/>
                <a:gd name="connsiteX16" fmla="*/ 1201783 w 4506686"/>
                <a:gd name="connsiteY16" fmla="*/ 352697 h 1045029"/>
                <a:gd name="connsiteX17" fmla="*/ 1397726 w 4506686"/>
                <a:gd name="connsiteY17" fmla="*/ 391886 h 1045029"/>
                <a:gd name="connsiteX18" fmla="*/ 1476103 w 4506686"/>
                <a:gd name="connsiteY18" fmla="*/ 418012 h 1045029"/>
                <a:gd name="connsiteX19" fmla="*/ 1528354 w 4506686"/>
                <a:gd name="connsiteY19" fmla="*/ 496389 h 1045029"/>
                <a:gd name="connsiteX20" fmla="*/ 1606732 w 4506686"/>
                <a:gd name="connsiteY20" fmla="*/ 522514 h 1045029"/>
                <a:gd name="connsiteX21" fmla="*/ 1645920 w 4506686"/>
                <a:gd name="connsiteY21" fmla="*/ 548640 h 1045029"/>
                <a:gd name="connsiteX22" fmla="*/ 1672046 w 4506686"/>
                <a:gd name="connsiteY22" fmla="*/ 587829 h 1045029"/>
                <a:gd name="connsiteX23" fmla="*/ 1711234 w 4506686"/>
                <a:gd name="connsiteY23" fmla="*/ 600892 h 1045029"/>
                <a:gd name="connsiteX24" fmla="*/ 1750423 w 4506686"/>
                <a:gd name="connsiteY24" fmla="*/ 627017 h 1045029"/>
                <a:gd name="connsiteX25" fmla="*/ 1907177 w 4506686"/>
                <a:gd name="connsiteY25" fmla="*/ 653143 h 1045029"/>
                <a:gd name="connsiteX26" fmla="*/ 1946366 w 4506686"/>
                <a:gd name="connsiteY26" fmla="*/ 692332 h 1045029"/>
                <a:gd name="connsiteX27" fmla="*/ 2103120 w 4506686"/>
                <a:gd name="connsiteY27" fmla="*/ 731520 h 1045029"/>
                <a:gd name="connsiteX28" fmla="*/ 2168434 w 4506686"/>
                <a:gd name="connsiteY28" fmla="*/ 744583 h 1045029"/>
                <a:gd name="connsiteX29" fmla="*/ 2286000 w 4506686"/>
                <a:gd name="connsiteY29" fmla="*/ 731520 h 1045029"/>
                <a:gd name="connsiteX30" fmla="*/ 2416629 w 4506686"/>
                <a:gd name="connsiteY30" fmla="*/ 718457 h 1045029"/>
                <a:gd name="connsiteX31" fmla="*/ 2455817 w 4506686"/>
                <a:gd name="connsiteY31" fmla="*/ 705394 h 1045029"/>
                <a:gd name="connsiteX32" fmla="*/ 2586446 w 4506686"/>
                <a:gd name="connsiteY32" fmla="*/ 692332 h 1045029"/>
                <a:gd name="connsiteX33" fmla="*/ 2704012 w 4506686"/>
                <a:gd name="connsiteY33" fmla="*/ 679269 h 1045029"/>
                <a:gd name="connsiteX34" fmla="*/ 2795452 w 4506686"/>
                <a:gd name="connsiteY34" fmla="*/ 653143 h 1045029"/>
                <a:gd name="connsiteX35" fmla="*/ 2834640 w 4506686"/>
                <a:gd name="connsiteY35" fmla="*/ 613954 h 1045029"/>
                <a:gd name="connsiteX36" fmla="*/ 2899954 w 4506686"/>
                <a:gd name="connsiteY36" fmla="*/ 600892 h 1045029"/>
                <a:gd name="connsiteX37" fmla="*/ 2952206 w 4506686"/>
                <a:gd name="connsiteY37" fmla="*/ 587829 h 1045029"/>
                <a:gd name="connsiteX38" fmla="*/ 2991394 w 4506686"/>
                <a:gd name="connsiteY38" fmla="*/ 574766 h 1045029"/>
                <a:gd name="connsiteX39" fmla="*/ 3069772 w 4506686"/>
                <a:gd name="connsiteY39" fmla="*/ 561703 h 1045029"/>
                <a:gd name="connsiteX40" fmla="*/ 3226526 w 4506686"/>
                <a:gd name="connsiteY40" fmla="*/ 535577 h 1045029"/>
                <a:gd name="connsiteX41" fmla="*/ 3370217 w 4506686"/>
                <a:gd name="connsiteY41" fmla="*/ 548640 h 1045029"/>
                <a:gd name="connsiteX42" fmla="*/ 3448594 w 4506686"/>
                <a:gd name="connsiteY42" fmla="*/ 587829 h 1045029"/>
                <a:gd name="connsiteX43" fmla="*/ 3526972 w 4506686"/>
                <a:gd name="connsiteY43" fmla="*/ 627017 h 1045029"/>
                <a:gd name="connsiteX44" fmla="*/ 3605349 w 4506686"/>
                <a:gd name="connsiteY44" fmla="*/ 666206 h 1045029"/>
                <a:gd name="connsiteX45" fmla="*/ 3644537 w 4506686"/>
                <a:gd name="connsiteY45" fmla="*/ 692332 h 1045029"/>
                <a:gd name="connsiteX46" fmla="*/ 3722914 w 4506686"/>
                <a:gd name="connsiteY46" fmla="*/ 718457 h 1045029"/>
                <a:gd name="connsiteX47" fmla="*/ 3801292 w 4506686"/>
                <a:gd name="connsiteY47" fmla="*/ 757646 h 1045029"/>
                <a:gd name="connsiteX48" fmla="*/ 3840480 w 4506686"/>
                <a:gd name="connsiteY48" fmla="*/ 783772 h 1045029"/>
                <a:gd name="connsiteX49" fmla="*/ 3918857 w 4506686"/>
                <a:gd name="connsiteY49" fmla="*/ 809897 h 1045029"/>
                <a:gd name="connsiteX50" fmla="*/ 4036423 w 4506686"/>
                <a:gd name="connsiteY50" fmla="*/ 862149 h 1045029"/>
                <a:gd name="connsiteX51" fmla="*/ 4075612 w 4506686"/>
                <a:gd name="connsiteY51" fmla="*/ 875212 h 1045029"/>
                <a:gd name="connsiteX52" fmla="*/ 4114800 w 4506686"/>
                <a:gd name="connsiteY52" fmla="*/ 888274 h 1045029"/>
                <a:gd name="connsiteX53" fmla="*/ 4153989 w 4506686"/>
                <a:gd name="connsiteY53" fmla="*/ 914400 h 1045029"/>
                <a:gd name="connsiteX54" fmla="*/ 4245429 w 4506686"/>
                <a:gd name="connsiteY54" fmla="*/ 940526 h 1045029"/>
                <a:gd name="connsiteX55" fmla="*/ 4323806 w 4506686"/>
                <a:gd name="connsiteY55" fmla="*/ 966652 h 1045029"/>
                <a:gd name="connsiteX56" fmla="*/ 4362994 w 4506686"/>
                <a:gd name="connsiteY56" fmla="*/ 979714 h 1045029"/>
                <a:gd name="connsiteX57" fmla="*/ 4441372 w 4506686"/>
                <a:gd name="connsiteY57" fmla="*/ 992777 h 1045029"/>
                <a:gd name="connsiteX58" fmla="*/ 4506686 w 4506686"/>
                <a:gd name="connsiteY58" fmla="*/ 1045029 h 1045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506686" h="1045029">
                  <a:moveTo>
                    <a:pt x="0" y="65314"/>
                  </a:moveTo>
                  <a:cubicBezTo>
                    <a:pt x="13063" y="60960"/>
                    <a:pt x="26873" y="58410"/>
                    <a:pt x="39189" y="52252"/>
                  </a:cubicBezTo>
                  <a:cubicBezTo>
                    <a:pt x="53231" y="45231"/>
                    <a:pt x="62789" y="27997"/>
                    <a:pt x="78377" y="26126"/>
                  </a:cubicBezTo>
                  <a:cubicBezTo>
                    <a:pt x="173587" y="14701"/>
                    <a:pt x="269966" y="17417"/>
                    <a:pt x="365760" y="13063"/>
                  </a:cubicBezTo>
                  <a:cubicBezTo>
                    <a:pt x="404949" y="8709"/>
                    <a:pt x="443896" y="0"/>
                    <a:pt x="483326" y="0"/>
                  </a:cubicBezTo>
                  <a:cubicBezTo>
                    <a:pt x="520329" y="0"/>
                    <a:pt x="587001" y="14693"/>
                    <a:pt x="627017" y="26126"/>
                  </a:cubicBezTo>
                  <a:cubicBezTo>
                    <a:pt x="640257" y="29909"/>
                    <a:pt x="652704" y="36489"/>
                    <a:pt x="666206" y="39189"/>
                  </a:cubicBezTo>
                  <a:cubicBezTo>
                    <a:pt x="696398" y="45227"/>
                    <a:pt x="727166" y="47898"/>
                    <a:pt x="757646" y="52252"/>
                  </a:cubicBezTo>
                  <a:cubicBezTo>
                    <a:pt x="770709" y="56606"/>
                    <a:pt x="784518" y="59156"/>
                    <a:pt x="796834" y="65314"/>
                  </a:cubicBezTo>
                  <a:cubicBezTo>
                    <a:pt x="898130" y="115961"/>
                    <a:pt x="776706" y="71668"/>
                    <a:pt x="875212" y="104503"/>
                  </a:cubicBezTo>
                  <a:lnTo>
                    <a:pt x="992777" y="182880"/>
                  </a:lnTo>
                  <a:lnTo>
                    <a:pt x="1031966" y="209006"/>
                  </a:lnTo>
                  <a:lnTo>
                    <a:pt x="1071154" y="235132"/>
                  </a:lnTo>
                  <a:cubicBezTo>
                    <a:pt x="1075508" y="248195"/>
                    <a:pt x="1074481" y="264584"/>
                    <a:pt x="1084217" y="274320"/>
                  </a:cubicBezTo>
                  <a:cubicBezTo>
                    <a:pt x="1093954" y="284056"/>
                    <a:pt x="1111090" y="281225"/>
                    <a:pt x="1123406" y="287383"/>
                  </a:cubicBezTo>
                  <a:cubicBezTo>
                    <a:pt x="1137448" y="294404"/>
                    <a:pt x="1150533" y="303458"/>
                    <a:pt x="1162594" y="313509"/>
                  </a:cubicBezTo>
                  <a:cubicBezTo>
                    <a:pt x="1176786" y="325336"/>
                    <a:pt x="1185634" y="343725"/>
                    <a:pt x="1201783" y="352697"/>
                  </a:cubicBezTo>
                  <a:cubicBezTo>
                    <a:pt x="1259676" y="384860"/>
                    <a:pt x="1335676" y="384991"/>
                    <a:pt x="1397726" y="391886"/>
                  </a:cubicBezTo>
                  <a:cubicBezTo>
                    <a:pt x="1423852" y="400595"/>
                    <a:pt x="1460827" y="395098"/>
                    <a:pt x="1476103" y="418012"/>
                  </a:cubicBezTo>
                  <a:cubicBezTo>
                    <a:pt x="1493520" y="444138"/>
                    <a:pt x="1498566" y="486460"/>
                    <a:pt x="1528354" y="496389"/>
                  </a:cubicBezTo>
                  <a:lnTo>
                    <a:pt x="1606732" y="522514"/>
                  </a:lnTo>
                  <a:cubicBezTo>
                    <a:pt x="1619795" y="531223"/>
                    <a:pt x="1634819" y="537539"/>
                    <a:pt x="1645920" y="548640"/>
                  </a:cubicBezTo>
                  <a:cubicBezTo>
                    <a:pt x="1657021" y="559742"/>
                    <a:pt x="1659787" y="578021"/>
                    <a:pt x="1672046" y="587829"/>
                  </a:cubicBezTo>
                  <a:cubicBezTo>
                    <a:pt x="1682798" y="596431"/>
                    <a:pt x="1698918" y="594734"/>
                    <a:pt x="1711234" y="600892"/>
                  </a:cubicBezTo>
                  <a:cubicBezTo>
                    <a:pt x="1725276" y="607913"/>
                    <a:pt x="1736381" y="619996"/>
                    <a:pt x="1750423" y="627017"/>
                  </a:cubicBezTo>
                  <a:cubicBezTo>
                    <a:pt x="1794193" y="648901"/>
                    <a:pt x="1869922" y="649003"/>
                    <a:pt x="1907177" y="653143"/>
                  </a:cubicBezTo>
                  <a:cubicBezTo>
                    <a:pt x="1920240" y="666206"/>
                    <a:pt x="1930217" y="683360"/>
                    <a:pt x="1946366" y="692332"/>
                  </a:cubicBezTo>
                  <a:cubicBezTo>
                    <a:pt x="1992774" y="718114"/>
                    <a:pt x="2052493" y="722315"/>
                    <a:pt x="2103120" y="731520"/>
                  </a:cubicBezTo>
                  <a:cubicBezTo>
                    <a:pt x="2124964" y="735492"/>
                    <a:pt x="2146663" y="740229"/>
                    <a:pt x="2168434" y="744583"/>
                  </a:cubicBezTo>
                  <a:lnTo>
                    <a:pt x="2286000" y="731520"/>
                  </a:lnTo>
                  <a:cubicBezTo>
                    <a:pt x="2329520" y="726939"/>
                    <a:pt x="2373378" y="725111"/>
                    <a:pt x="2416629" y="718457"/>
                  </a:cubicBezTo>
                  <a:cubicBezTo>
                    <a:pt x="2430238" y="716363"/>
                    <a:pt x="2442208" y="707488"/>
                    <a:pt x="2455817" y="705394"/>
                  </a:cubicBezTo>
                  <a:cubicBezTo>
                    <a:pt x="2499068" y="698740"/>
                    <a:pt x="2542926" y="696913"/>
                    <a:pt x="2586446" y="692332"/>
                  </a:cubicBezTo>
                  <a:lnTo>
                    <a:pt x="2704012" y="679269"/>
                  </a:lnTo>
                  <a:cubicBezTo>
                    <a:pt x="2710979" y="677527"/>
                    <a:pt x="2784209" y="660639"/>
                    <a:pt x="2795452" y="653143"/>
                  </a:cubicBezTo>
                  <a:cubicBezTo>
                    <a:pt x="2810823" y="642896"/>
                    <a:pt x="2818117" y="622216"/>
                    <a:pt x="2834640" y="613954"/>
                  </a:cubicBezTo>
                  <a:cubicBezTo>
                    <a:pt x="2854498" y="604025"/>
                    <a:pt x="2878280" y="605708"/>
                    <a:pt x="2899954" y="600892"/>
                  </a:cubicBezTo>
                  <a:cubicBezTo>
                    <a:pt x="2917480" y="596997"/>
                    <a:pt x="2934943" y="592761"/>
                    <a:pt x="2952206" y="587829"/>
                  </a:cubicBezTo>
                  <a:cubicBezTo>
                    <a:pt x="2965445" y="584046"/>
                    <a:pt x="2977953" y="577753"/>
                    <a:pt x="2991394" y="574766"/>
                  </a:cubicBezTo>
                  <a:cubicBezTo>
                    <a:pt x="3017250" y="569020"/>
                    <a:pt x="3043646" y="566057"/>
                    <a:pt x="3069772" y="561703"/>
                  </a:cubicBezTo>
                  <a:cubicBezTo>
                    <a:pt x="3131089" y="541264"/>
                    <a:pt x="3139025" y="535577"/>
                    <a:pt x="3226526" y="535577"/>
                  </a:cubicBezTo>
                  <a:cubicBezTo>
                    <a:pt x="3274621" y="535577"/>
                    <a:pt x="3322320" y="544286"/>
                    <a:pt x="3370217" y="548640"/>
                  </a:cubicBezTo>
                  <a:cubicBezTo>
                    <a:pt x="3482519" y="623508"/>
                    <a:pt x="3340437" y="533751"/>
                    <a:pt x="3448594" y="587829"/>
                  </a:cubicBezTo>
                  <a:cubicBezTo>
                    <a:pt x="3549882" y="638473"/>
                    <a:pt x="3428472" y="594184"/>
                    <a:pt x="3526972" y="627017"/>
                  </a:cubicBezTo>
                  <a:cubicBezTo>
                    <a:pt x="3639278" y="701890"/>
                    <a:pt x="3497185" y="612123"/>
                    <a:pt x="3605349" y="666206"/>
                  </a:cubicBezTo>
                  <a:cubicBezTo>
                    <a:pt x="3619391" y="673227"/>
                    <a:pt x="3630191" y="685956"/>
                    <a:pt x="3644537" y="692332"/>
                  </a:cubicBezTo>
                  <a:cubicBezTo>
                    <a:pt x="3669702" y="703517"/>
                    <a:pt x="3700000" y="703181"/>
                    <a:pt x="3722914" y="718457"/>
                  </a:cubicBezTo>
                  <a:cubicBezTo>
                    <a:pt x="3773560" y="752221"/>
                    <a:pt x="3747209" y="739618"/>
                    <a:pt x="3801292" y="757646"/>
                  </a:cubicBezTo>
                  <a:cubicBezTo>
                    <a:pt x="3814355" y="766355"/>
                    <a:pt x="3826134" y="777396"/>
                    <a:pt x="3840480" y="783772"/>
                  </a:cubicBezTo>
                  <a:cubicBezTo>
                    <a:pt x="3865645" y="794957"/>
                    <a:pt x="3895943" y="794621"/>
                    <a:pt x="3918857" y="809897"/>
                  </a:cubicBezTo>
                  <a:cubicBezTo>
                    <a:pt x="3980960" y="851299"/>
                    <a:pt x="3943152" y="831059"/>
                    <a:pt x="4036423" y="862149"/>
                  </a:cubicBezTo>
                  <a:lnTo>
                    <a:pt x="4075612" y="875212"/>
                  </a:lnTo>
                  <a:lnTo>
                    <a:pt x="4114800" y="888274"/>
                  </a:lnTo>
                  <a:cubicBezTo>
                    <a:pt x="4127863" y="896983"/>
                    <a:pt x="4139947" y="907379"/>
                    <a:pt x="4153989" y="914400"/>
                  </a:cubicBezTo>
                  <a:cubicBezTo>
                    <a:pt x="4175941" y="925376"/>
                    <a:pt x="4224500" y="934247"/>
                    <a:pt x="4245429" y="940526"/>
                  </a:cubicBezTo>
                  <a:cubicBezTo>
                    <a:pt x="4271806" y="948439"/>
                    <a:pt x="4297680" y="957944"/>
                    <a:pt x="4323806" y="966652"/>
                  </a:cubicBezTo>
                  <a:cubicBezTo>
                    <a:pt x="4336869" y="971006"/>
                    <a:pt x="4349412" y="977450"/>
                    <a:pt x="4362994" y="979714"/>
                  </a:cubicBezTo>
                  <a:lnTo>
                    <a:pt x="4441372" y="992777"/>
                  </a:lnTo>
                  <a:cubicBezTo>
                    <a:pt x="4490807" y="1025735"/>
                    <a:pt x="4469459" y="1007802"/>
                    <a:pt x="4506686" y="1045029"/>
                  </a:cubicBezTo>
                </a:path>
              </a:pathLst>
            </a:custGeom>
            <a:ln w="57150">
              <a:solidFill>
                <a:srgbClr val="FF66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6934201" y="678615"/>
              <a:ext cx="3211010" cy="1014223"/>
            </a:xfrm>
            <a:custGeom>
              <a:avLst/>
              <a:gdLst>
                <a:gd name="connsiteX0" fmla="*/ 0 w 4101353"/>
                <a:gd name="connsiteY0" fmla="*/ 376517 h 1277470"/>
                <a:gd name="connsiteX1" fmla="*/ 1250576 w 4101353"/>
                <a:gd name="connsiteY1" fmla="*/ 632011 h 1277470"/>
                <a:gd name="connsiteX2" fmla="*/ 2017058 w 4101353"/>
                <a:gd name="connsiteY2" fmla="*/ 242047 h 1277470"/>
                <a:gd name="connsiteX3" fmla="*/ 3173506 w 4101353"/>
                <a:gd name="connsiteY3" fmla="*/ 1277470 h 1277470"/>
                <a:gd name="connsiteX4" fmla="*/ 4101353 w 4101353"/>
                <a:gd name="connsiteY4" fmla="*/ 0 h 127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1353" h="1277470">
                  <a:moveTo>
                    <a:pt x="0" y="376517"/>
                  </a:moveTo>
                  <a:lnTo>
                    <a:pt x="1250576" y="632011"/>
                  </a:lnTo>
                  <a:lnTo>
                    <a:pt x="2017058" y="242047"/>
                  </a:lnTo>
                  <a:lnTo>
                    <a:pt x="3173506" y="1277470"/>
                  </a:lnTo>
                  <a:lnTo>
                    <a:pt x="4101353" y="0"/>
                  </a:lnTo>
                </a:path>
              </a:pathLst>
            </a:custGeom>
            <a:ln w="57150">
              <a:solidFill>
                <a:srgbClr val="16DB07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6953760" y="1974923"/>
              <a:ext cx="3242768" cy="352310"/>
            </a:xfrm>
            <a:custGeom>
              <a:avLst/>
              <a:gdLst>
                <a:gd name="connsiteX0" fmla="*/ 0 w 4168588"/>
                <a:gd name="connsiteY0" fmla="*/ 0 h 443753"/>
                <a:gd name="connsiteX1" fmla="*/ 779929 w 4168588"/>
                <a:gd name="connsiteY1" fmla="*/ 228600 h 443753"/>
                <a:gd name="connsiteX2" fmla="*/ 1788458 w 4168588"/>
                <a:gd name="connsiteY2" fmla="*/ 67236 h 443753"/>
                <a:gd name="connsiteX3" fmla="*/ 2528047 w 4168588"/>
                <a:gd name="connsiteY3" fmla="*/ 443753 h 443753"/>
                <a:gd name="connsiteX4" fmla="*/ 4168588 w 4168588"/>
                <a:gd name="connsiteY4" fmla="*/ 26894 h 443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8588" h="443753">
                  <a:moveTo>
                    <a:pt x="0" y="0"/>
                  </a:moveTo>
                  <a:lnTo>
                    <a:pt x="779929" y="228600"/>
                  </a:lnTo>
                  <a:lnTo>
                    <a:pt x="1788458" y="67236"/>
                  </a:lnTo>
                  <a:lnTo>
                    <a:pt x="2528047" y="443753"/>
                  </a:lnTo>
                  <a:lnTo>
                    <a:pt x="4168588" y="26894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797473" y="516842"/>
              <a:ext cx="2039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FFF09"/>
                  </a:solidFill>
                  <a:latin typeface="Calibri"/>
                </a:rPr>
                <a:t>Bare Color Charges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76741" y="1644716"/>
              <a:ext cx="2322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latin typeface="Calibri"/>
                </a:rPr>
                <a:t>Thermal Mass Gluons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02739" y="2604538"/>
              <a:ext cx="19628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FD870A"/>
                  </a:solidFill>
                  <a:latin typeface="Calibri"/>
                </a:rPr>
                <a:t>Structureless</a:t>
              </a:r>
              <a:r>
                <a:rPr lang="en-US" b="1" dirty="0">
                  <a:solidFill>
                    <a:srgbClr val="FD870A"/>
                  </a:solidFill>
                  <a:latin typeface="Calibri"/>
                </a:rPr>
                <a:t> Fluid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71362" y="4917565"/>
            <a:ext cx="589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- Unique critical microscope resolution range 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at RHIC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- Kinematic overlap between RHIC and LHC provides complementarity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99225" y="1798992"/>
            <a:ext cx="4991621" cy="2936152"/>
            <a:chOff x="304800" y="4027958"/>
            <a:chExt cx="4235846" cy="2525242"/>
          </a:xfrm>
        </p:grpSpPr>
        <p:grpSp>
          <p:nvGrpSpPr>
            <p:cNvPr id="12" name="Group 6"/>
            <p:cNvGrpSpPr/>
            <p:nvPr/>
          </p:nvGrpSpPr>
          <p:grpSpPr>
            <a:xfrm>
              <a:off x="304800" y="4027958"/>
              <a:ext cx="4117896" cy="2525242"/>
              <a:chOff x="76200" y="76200"/>
              <a:chExt cx="5257800" cy="3751385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76200"/>
                <a:ext cx="5257800" cy="37513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626538" y="152400"/>
                <a:ext cx="2140073" cy="1325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libri"/>
                  </a:rPr>
                  <a:t>RHIC Jet Probes</a:t>
                </a:r>
              </a:p>
              <a:p>
                <a:r>
                  <a:rPr lang="en-US" b="1" dirty="0">
                    <a:latin typeface="Calibri"/>
                  </a:rPr>
                  <a:t>LHC Jet Probes</a:t>
                </a:r>
              </a:p>
              <a:p>
                <a:r>
                  <a:rPr lang="en-US" sz="1600" b="1" dirty="0">
                    <a:latin typeface="Calibri"/>
                  </a:rPr>
                  <a:t>QGP Influence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3345896" y="4041275"/>
              <a:ext cx="1194750" cy="1256662"/>
              <a:chOff x="3884722" y="359730"/>
              <a:chExt cx="1194750" cy="125666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023402" y="460295"/>
                <a:ext cx="579273" cy="502681"/>
              </a:xfrm>
              <a:prstGeom prst="ellipse">
                <a:avLst/>
              </a:prstGeom>
              <a:solidFill>
                <a:srgbClr val="16DB0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359730"/>
                <a:ext cx="464715" cy="4737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4722" y="410118"/>
                <a:ext cx="1194750" cy="1206274"/>
              </a:xfrm>
              <a:prstGeom prst="rect">
                <a:avLst/>
              </a:prstGeom>
              <a:noFill/>
            </p:spPr>
          </p:pic>
        </p:grpSp>
        <p:grpSp>
          <p:nvGrpSpPr>
            <p:cNvPr id="20" name="Group 34"/>
            <p:cNvGrpSpPr/>
            <p:nvPr/>
          </p:nvGrpSpPr>
          <p:grpSpPr>
            <a:xfrm>
              <a:off x="2338092" y="4843073"/>
              <a:ext cx="1194750" cy="1036779"/>
              <a:chOff x="8610600" y="0"/>
              <a:chExt cx="2514600" cy="2514600"/>
            </a:xfrm>
          </p:grpSpPr>
          <p:pic>
            <p:nvPicPr>
              <p:cNvPr id="21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0600" y="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22" name="Oval 21"/>
              <p:cNvSpPr/>
              <p:nvPr/>
            </p:nvSpPr>
            <p:spPr>
              <a:xfrm>
                <a:off x="8839200" y="228600"/>
                <a:ext cx="1219200" cy="12192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3090" y="275252"/>
                <a:ext cx="1093592" cy="982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7" name="Group 41"/>
            <p:cNvGrpSpPr/>
            <p:nvPr/>
          </p:nvGrpSpPr>
          <p:grpSpPr>
            <a:xfrm>
              <a:off x="1353764" y="5440146"/>
              <a:ext cx="1194750" cy="1036779"/>
              <a:chOff x="2020025" y="-1752600"/>
              <a:chExt cx="2514600" cy="2514600"/>
            </a:xfrm>
          </p:grpSpPr>
          <p:pic>
            <p:nvPicPr>
              <p:cNvPr id="18" name="Picture 8" descr="http://2.bp.blogspot.com/-AsDLiRVS1Fg/ULq_Zx7XKWI/AAAAAAAAAM0/iaGSiLlnKmU/s1600/magnifying%2Bglass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025" y="-1752600"/>
                <a:ext cx="2514600" cy="2514600"/>
              </a:xfrm>
              <a:prstGeom prst="rect">
                <a:avLst/>
              </a:prstGeom>
              <a:noFill/>
            </p:spPr>
          </p:pic>
          <p:sp>
            <p:nvSpPr>
              <p:cNvPr id="19" name="Oval 18"/>
              <p:cNvSpPr/>
              <p:nvPr/>
            </p:nvSpPr>
            <p:spPr>
              <a:xfrm>
                <a:off x="2211250" y="-1524000"/>
                <a:ext cx="1219200" cy="1219200"/>
              </a:xfrm>
              <a:prstGeom prst="ellipse">
                <a:avLst/>
              </a:prstGeom>
              <a:solidFill>
                <a:srgbClr val="FF66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solidFill>
                    <a:schemeClr val="tx1"/>
                  </a:solidFill>
                  <a:latin typeface="Calibri"/>
                </a:endParaRPr>
              </a:p>
            </p:txBody>
          </p:sp>
        </p:grpSp>
      </p:grpSp>
      <p:pic>
        <p:nvPicPr>
          <p:cNvPr id="3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64"/>
          <a:stretch/>
        </p:blipFill>
        <p:spPr>
          <a:xfrm>
            <a:off x="6288550" y="3407543"/>
            <a:ext cx="4822357" cy="33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889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870" y="70625"/>
            <a:ext cx="7765793" cy="1691431"/>
          </a:xfrm>
        </p:spPr>
        <p:txBody>
          <a:bodyPr>
            <a:normAutofit/>
          </a:bodyPr>
          <a:lstStyle/>
          <a:p>
            <a:r>
              <a:rPr lang="en-US" dirty="0"/>
              <a:t>Topic-1: Probe the Density </a:t>
            </a:r>
            <a:br>
              <a:rPr lang="en-US" dirty="0"/>
            </a:br>
            <a:r>
              <a:rPr lang="en-US" sz="3600" dirty="0"/>
              <a:t>QGP and Jet Quenching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50" y="2985063"/>
            <a:ext cx="3798788" cy="3070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46" y="1961627"/>
            <a:ext cx="4413027" cy="4093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4170" y="1599193"/>
            <a:ext cx="4086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High density QGP medium created in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Heavy ion collisions: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~20x of normal nucleus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367241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153"/>
            <a:ext cx="8229600" cy="1143000"/>
          </a:xfrm>
        </p:spPr>
        <p:txBody>
          <a:bodyPr/>
          <a:lstStyle/>
          <a:p>
            <a:r>
              <a:rPr lang="en-US" dirty="0"/>
              <a:t>Jet Quenching Observed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515" y="1408548"/>
            <a:ext cx="5220485" cy="407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093" y="2809815"/>
            <a:ext cx="3127475" cy="2249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30" y="1408548"/>
            <a:ext cx="3201402" cy="976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9793" y="5668620"/>
            <a:ext cx="7564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QGP density &gt; 10x normal nucleus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987487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Quenching @RHIC and LHC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83</a:t>
            </a:fld>
            <a:endParaRPr lang="uk-UA"/>
          </a:p>
        </p:txBody>
      </p:sp>
      <p:pic>
        <p:nvPicPr>
          <p:cNvPr id="15362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3656"/>
            <a:ext cx="4813300" cy="388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265" y="1690688"/>
            <a:ext cx="7140669" cy="417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0600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4F027-3D09-2348-A93C-8528DF6A016B}" type="datetime1">
              <a:rPr lang="en-US" smtClean="0"/>
              <a:t>8/22/19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Yonsei Seminar - sPHENIX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84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Calorimeters beam 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1" y="1801991"/>
            <a:ext cx="1930745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597" y="1605811"/>
            <a:ext cx="2992593" cy="1840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52600" y="3378499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</a:p>
          <a:p>
            <a:r>
              <a:rPr lang="en-US" dirty="0">
                <a:solidFill>
                  <a:schemeClr val="accent1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78748" y="3655497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2016: </a:t>
            </a:r>
            <a:r>
              <a:rPr lang="el-GR" dirty="0">
                <a:solidFill>
                  <a:schemeClr val="accent1"/>
                </a:solidFill>
              </a:rPr>
              <a:t>η~0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7907" y="3655497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2017: </a:t>
            </a:r>
            <a:r>
              <a:rPr lang="en-US" dirty="0">
                <a:solidFill>
                  <a:schemeClr val="accent1"/>
                </a:solidFill>
              </a:rPr>
              <a:t>η~0.9 prototype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023" y="4163327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4241" y="1396923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1200" y="5174160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Electron</a:t>
            </a:r>
            <a:r>
              <a:rPr lang="en-US" sz="1600" dirty="0"/>
              <a:t> 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63328" y="5174160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Pion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87088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6816975" y="2281481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38601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5338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7583" y="4182329"/>
            <a:ext cx="2456756" cy="238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0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8049" y="282508"/>
            <a:ext cx="8328991" cy="636360"/>
          </a:xfrm>
        </p:spPr>
        <p:txBody>
          <a:bodyPr>
            <a:noAutofit/>
          </a:bodyPr>
          <a:lstStyle/>
          <a:p>
            <a:r>
              <a:rPr lang="en-US" sz="4000" dirty="0"/>
              <a:t>RHIC Delivers Whatever it 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3246" y="1060436"/>
            <a:ext cx="47181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2D99"/>
                </a:solidFill>
                <a:cs typeface="Arial" charset="0"/>
              </a:rPr>
              <a:t>The world’s most versatile facility for the exploration of the phases of QCD matter from high temperature to high baryon density.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 charset="0"/>
              </a:rPr>
              <a:t>Discovery of “perfect liquid” QGP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 charset="0"/>
              </a:rPr>
              <a:t>Discovery of jet quenching in QGP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  <a:cs typeface="Arial" charset="0"/>
              </a:rPr>
              <a:t>Proton spin decomposition, quark &amp; gluon </a:t>
            </a:r>
          </a:p>
          <a:p>
            <a:pPr marL="285750" indent="-285750">
              <a:lnSpc>
                <a:spcPct val="100000"/>
              </a:lnSpc>
              <a:buFont typeface="Arial" charset="0"/>
              <a:buChar char="•"/>
            </a:pPr>
            <a:endParaRPr lang="en-US" b="1" dirty="0">
              <a:solidFill>
                <a:srgbClr val="002D99"/>
              </a:solidFill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9015" y="2862374"/>
            <a:ext cx="4622409" cy="3451209"/>
            <a:chOff x="118628" y="2809750"/>
            <a:chExt cx="3776458" cy="2569036"/>
          </a:xfrm>
        </p:grpSpPr>
        <p:pic>
          <p:nvPicPr>
            <p:cNvPr id="7" name="Picture 6" descr="New QCD PhaseDiagra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28" y="2809750"/>
              <a:ext cx="3776458" cy="2569036"/>
            </a:xfrm>
            <a:prstGeom prst="rect">
              <a:avLst/>
            </a:prstGeom>
          </p:spPr>
        </p:pic>
        <p:sp>
          <p:nvSpPr>
            <p:cNvPr id="8" name="Left-Right Arrow 7"/>
            <p:cNvSpPr/>
            <p:nvPr/>
          </p:nvSpPr>
          <p:spPr>
            <a:xfrm>
              <a:off x="926275" y="2881000"/>
              <a:ext cx="1341817" cy="484632"/>
            </a:xfrm>
            <a:prstGeom prst="leftRightArrow">
              <a:avLst/>
            </a:prstGeom>
            <a:solidFill>
              <a:srgbClr val="FFFF00">
                <a:alpha val="70000"/>
              </a:srgbClr>
            </a:solidFill>
            <a:ln>
              <a:solidFill>
                <a:srgbClr val="FFFF00">
                  <a:alpha val="7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RHIC</a:t>
              </a:r>
            </a:p>
          </p:txBody>
        </p:sp>
      </p:grpSp>
      <p:pic>
        <p:nvPicPr>
          <p:cNvPr id="1026" name="Picture 2" descr="HIC 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0413" y="1157564"/>
            <a:ext cx="6542818" cy="477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21424" y="5988502"/>
            <a:ext cx="508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Run18:  (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Zr</a:t>
            </a:r>
            <a:r>
              <a:rPr lang="mr-IN" baseline="30000" dirty="0">
                <a:solidFill>
                  <a:srgbClr val="00B050"/>
                </a:solidFill>
              </a:rPr>
              <a:t>40+</a:t>
            </a:r>
            <a:r>
              <a:rPr lang="mr-IN" dirty="0">
                <a:solidFill>
                  <a:srgbClr val="00B050"/>
                </a:solidFill>
              </a:rPr>
              <a:t> + 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Zr</a:t>
            </a:r>
            <a:r>
              <a:rPr lang="mr-IN" baseline="30000" dirty="0">
                <a:solidFill>
                  <a:srgbClr val="00B050"/>
                </a:solidFill>
              </a:rPr>
              <a:t>40+</a:t>
            </a:r>
            <a:r>
              <a:rPr lang="en-US" dirty="0">
                <a:solidFill>
                  <a:srgbClr val="00B050"/>
                </a:solidFill>
              </a:rPr>
              <a:t>) and (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Ru</a:t>
            </a:r>
            <a:r>
              <a:rPr lang="mr-IN" baseline="30000" dirty="0">
                <a:solidFill>
                  <a:srgbClr val="00B050"/>
                </a:solidFill>
              </a:rPr>
              <a:t>44+</a:t>
            </a:r>
            <a:r>
              <a:rPr lang="mr-IN" dirty="0">
                <a:solidFill>
                  <a:srgbClr val="00B050"/>
                </a:solidFill>
              </a:rPr>
              <a:t> + </a:t>
            </a:r>
            <a:r>
              <a:rPr lang="mr-IN" baseline="30000" dirty="0">
                <a:solidFill>
                  <a:srgbClr val="00B050"/>
                </a:solidFill>
              </a:rPr>
              <a:t>96</a:t>
            </a:r>
            <a:r>
              <a:rPr lang="mr-IN" dirty="0">
                <a:solidFill>
                  <a:srgbClr val="00B050"/>
                </a:solidFill>
              </a:rPr>
              <a:t>Ru</a:t>
            </a:r>
            <a:r>
              <a:rPr lang="mr-IN" baseline="30000" dirty="0">
                <a:solidFill>
                  <a:srgbClr val="00B050"/>
                </a:solidFill>
              </a:rPr>
              <a:t>44+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008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5355</TotalTime>
  <Words>2928</Words>
  <Application>Microsoft Macintosh PowerPoint</Application>
  <PresentationFormat>Widescreen</PresentationFormat>
  <Paragraphs>772</Paragraphs>
  <Slides>84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84</vt:i4>
      </vt:variant>
    </vt:vector>
  </HeadingPairs>
  <TitlesOfParts>
    <vt:vector size="98" baseType="lpstr">
      <vt:lpstr>Arial</vt:lpstr>
      <vt:lpstr>Arial</vt:lpstr>
      <vt:lpstr>Calibri</vt:lpstr>
      <vt:lpstr>Calibri Light</vt:lpstr>
      <vt:lpstr>Cambria Math</vt:lpstr>
      <vt:lpstr>Helvetica Neue</vt:lpstr>
      <vt:lpstr>Symbol</vt:lpstr>
      <vt:lpstr>Times</vt:lpstr>
      <vt:lpstr>Times New Roman</vt:lpstr>
      <vt:lpstr>Wingdings 3</vt:lpstr>
      <vt:lpstr>Office Theme</vt:lpstr>
      <vt:lpstr>Equation</vt:lpstr>
      <vt:lpstr>Image</vt:lpstr>
      <vt:lpstr>ﾋﾞｯﾄﾏｯﾌﾟ ｲﾒｰｼﾞ</vt:lpstr>
      <vt:lpstr>Prospects of the sPHENIX Experiment at RHIC  The future of the Heavy Ion Physics at RHIC and a foundation for the Electron-Ion Collider</vt:lpstr>
      <vt:lpstr>US Nuclear Physics Long Range Plan (2015)</vt:lpstr>
      <vt:lpstr>US Nuclear Physics Long Range Plan (2015) – sPHENIX – to understand Inner Workings of QGP</vt:lpstr>
      <vt:lpstr>Outline</vt:lpstr>
      <vt:lpstr>PowerPoint Presentation</vt:lpstr>
      <vt:lpstr>Quark Gluon Plasma and Heavy Ion Collisions - recreate a state of matter in the early universe </vt:lpstr>
      <vt:lpstr>High Energy Heavy Ion Collisions - Artists’ View</vt:lpstr>
      <vt:lpstr>RHIC: Relativistic Heavy Ion Collider @BNL</vt:lpstr>
      <vt:lpstr>RHIC Delivers Whatever it Takes</vt:lpstr>
      <vt:lpstr>sPHENIX Upgrade  the next Generation HI experiment at RHIC</vt:lpstr>
      <vt:lpstr>Evolution of the PHENIX Interaction Region</vt:lpstr>
      <vt:lpstr>Complementarity: Why RHIC and LHC? </vt:lpstr>
      <vt:lpstr>Probing the Inner Workings of QGP in sPHENIX</vt:lpstr>
      <vt:lpstr>The sPHENIX Detectors</vt:lpstr>
      <vt:lpstr>sPHENIX Detector Sub-Systems</vt:lpstr>
      <vt:lpstr>Detector Performance: Tracking and Jets </vt:lpstr>
      <vt:lpstr>MVTX: Precision Vertex Detector for Heavy Quark Measurements  </vt:lpstr>
      <vt:lpstr>sPHENIX 3 Physics Pillars</vt:lpstr>
      <vt:lpstr>(I) Precision Calorimetry for Jets and Photons</vt:lpstr>
      <vt:lpstr>Jet Quenching Observed @RHIC and LHC </vt:lpstr>
      <vt:lpstr>sPHENIX: Detail Study of the Path-length Dependence of Jet Suppression </vt:lpstr>
      <vt:lpstr>Direct Photon + Jet in Au+Au: Simulations </vt:lpstr>
      <vt:lpstr>A Broad Physics Program with Jets @sPHENIX Parton Mass and Flavor Dependence of Jet Suppression and more </vt:lpstr>
      <vt:lpstr>sPHENIX 3 Physics Pillars</vt:lpstr>
      <vt:lpstr>(II) Heavy Quarkonia and QGP Color Screening</vt:lpstr>
      <vt:lpstr>J/Psi Suppression Observed,  w/ Surprises</vt:lpstr>
      <vt:lpstr>Upsilon Spectroscopy</vt:lpstr>
      <vt:lpstr>sPHENIX 3 Physics Pillars</vt:lpstr>
      <vt:lpstr>(III) Heavy Quarks - Unique Probe of QGP</vt:lpstr>
      <vt:lpstr>Recent Highlight I: Charm RAA  @RHIC and LHC</vt:lpstr>
      <vt:lpstr>Particle “Flow” and QGP Medium Response</vt:lpstr>
      <vt:lpstr>Universal Scaling of V2 - Perfect QGP Liquid!? </vt:lpstr>
      <vt:lpstr>A Surprise from RHIC! Charm quarks flow just as well as lighter quarks – “Perfect liquid” </vt:lpstr>
      <vt:lpstr>Recent Highlights II: Charm V2  @RHIC and LHC</vt:lpstr>
      <vt:lpstr>How about the Much Heavier Beauty? </vt:lpstr>
      <vt:lpstr>MAPS-based VerTex detector: MVTX Upgrade</vt:lpstr>
      <vt:lpstr>Monolithic-Active-Pixel-Sensors (MAPS) The next Generation State of the Art Pixel Tracker</vt:lpstr>
      <vt:lpstr>RHIC Multi-Year Plan:  sPHENIX 2023-2027+</vt:lpstr>
      <vt:lpstr>Physics Channels: Open Charm and Beauty</vt:lpstr>
      <vt:lpstr>Simulation: b-jet and B-meson Tagging</vt:lpstr>
      <vt:lpstr>Tracking Performance with Full GEANT</vt:lpstr>
      <vt:lpstr>B-jet tagging</vt:lpstr>
      <vt:lpstr>B-hadron Tagging </vt:lpstr>
      <vt:lpstr>Charm Chemistry - Introduction</vt:lpstr>
      <vt:lpstr>Reconstruction of Λ_(c ) </vt:lpstr>
      <vt:lpstr>B-meson projections</vt:lpstr>
      <vt:lpstr>b-jet projection</vt:lpstr>
      <vt:lpstr>Broader Heavy Flavor Program</vt:lpstr>
      <vt:lpstr>sPHENIX at Electron Ion Collider (EIC)</vt:lpstr>
      <vt:lpstr>PowerPoint Presentation</vt:lpstr>
      <vt:lpstr>Forward sPHENIX Upgrade Opportunity</vt:lpstr>
      <vt:lpstr>A New Development of Cold QCD Physics  - toward the future Electron Ion Collider </vt:lpstr>
      <vt:lpstr>Nucleon Structure and Parton Interaction </vt:lpstr>
      <vt:lpstr>Origin of the Proton Spin </vt:lpstr>
      <vt:lpstr>PowerPoint Presentation</vt:lpstr>
      <vt:lpstr>Gluon Polarization Study in sPHENIX</vt:lpstr>
      <vt:lpstr>“TMD” phenomena: The Challenge of “Too Large”</vt:lpstr>
      <vt:lpstr>Physics with Transversely Polarized p+p Collisions at RHIC</vt:lpstr>
      <vt:lpstr>Probe the Underlying Physics via Hard Scatterings TMD, Collinear Twist-3 Factorizations</vt:lpstr>
      <vt:lpstr>Access Sivers and Collins with Jet and Hadron Azimuthal Distributions in Transversely Polarized p+p Collisions </vt:lpstr>
      <vt:lpstr>PowerPoint Presentation</vt:lpstr>
      <vt:lpstr>Future at RHIC: PHENIX -&gt; sPHENIX (-&gt; EIC@RHIC)</vt:lpstr>
      <vt:lpstr>Nuclear Parton Distributions: Forward sPHENIX </vt:lpstr>
      <vt:lpstr>sPHENIX Collaboration </vt:lpstr>
      <vt:lpstr>Summary and Outlook</vt:lpstr>
      <vt:lpstr>PowerPoint Presentation</vt:lpstr>
      <vt:lpstr>PowerPoint Presentation</vt:lpstr>
      <vt:lpstr>backup</vt:lpstr>
      <vt:lpstr>Evolving sPHENIX Collaboration</vt:lpstr>
      <vt:lpstr>PowerPoint Presentation</vt:lpstr>
      <vt:lpstr>Super conducting magnet</vt:lpstr>
      <vt:lpstr>PowerPoint Presentation</vt:lpstr>
      <vt:lpstr>sPHENIX Projected RAA Sensitivity</vt:lpstr>
      <vt:lpstr>sPHENIX Project Elliptical Flow v2</vt:lpstr>
      <vt:lpstr>Heavy Quark Probes at RHIC</vt:lpstr>
      <vt:lpstr>PowerPoint Presentation</vt:lpstr>
      <vt:lpstr>Toward a Unified Picture of Nucleon Structure</vt:lpstr>
      <vt:lpstr>Latest Pol NNPDFPol Global Fit</vt:lpstr>
      <vt:lpstr>RHIC Highlight (2): Flow</vt:lpstr>
      <vt:lpstr>Jet Probes of QCD Structure</vt:lpstr>
      <vt:lpstr>Topic-1: Probe the Density  QGP and Jet Quenching</vt:lpstr>
      <vt:lpstr>Jet Quenching Observed </vt:lpstr>
      <vt:lpstr>Jet Quenching @RHIC and LHC</vt:lpstr>
      <vt:lpstr>Calorimeters beam tests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347</cp:revision>
  <cp:lastPrinted>2018-01-08T00:55:06Z</cp:lastPrinted>
  <dcterms:created xsi:type="dcterms:W3CDTF">2018-01-05T17:58:24Z</dcterms:created>
  <dcterms:modified xsi:type="dcterms:W3CDTF">2019-08-22T09:48:35Z</dcterms:modified>
</cp:coreProperties>
</file>