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pg" ContentType="video/m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83"/>
  </p:notesMasterIdLst>
  <p:handoutMasterIdLst>
    <p:handoutMasterId r:id="rId84"/>
  </p:handoutMasterIdLst>
  <p:sldIdLst>
    <p:sldId id="393" r:id="rId2"/>
    <p:sldId id="389" r:id="rId3"/>
    <p:sldId id="257" r:id="rId4"/>
    <p:sldId id="268" r:id="rId5"/>
    <p:sldId id="391" r:id="rId6"/>
    <p:sldId id="271" r:id="rId7"/>
    <p:sldId id="272" r:id="rId8"/>
    <p:sldId id="273" r:id="rId9"/>
    <p:sldId id="293" r:id="rId10"/>
    <p:sldId id="320" r:id="rId11"/>
    <p:sldId id="318" r:id="rId12"/>
    <p:sldId id="347" r:id="rId13"/>
    <p:sldId id="276" r:id="rId14"/>
    <p:sldId id="329" r:id="rId15"/>
    <p:sldId id="328" r:id="rId16"/>
    <p:sldId id="262" r:id="rId17"/>
    <p:sldId id="396" r:id="rId18"/>
    <p:sldId id="372" r:id="rId19"/>
    <p:sldId id="341" r:id="rId20"/>
    <p:sldId id="278" r:id="rId21"/>
    <p:sldId id="342" r:id="rId22"/>
    <p:sldId id="314" r:id="rId23"/>
    <p:sldId id="288" r:id="rId24"/>
    <p:sldId id="297" r:id="rId25"/>
    <p:sldId id="295" r:id="rId26"/>
    <p:sldId id="376" r:id="rId27"/>
    <p:sldId id="296" r:id="rId28"/>
    <p:sldId id="348" r:id="rId29"/>
    <p:sldId id="373" r:id="rId30"/>
    <p:sldId id="337" r:id="rId31"/>
    <p:sldId id="350" r:id="rId32"/>
    <p:sldId id="324" r:id="rId33"/>
    <p:sldId id="310" r:id="rId34"/>
    <p:sldId id="311" r:id="rId35"/>
    <p:sldId id="375" r:id="rId36"/>
    <p:sldId id="395" r:id="rId37"/>
    <p:sldId id="397" r:id="rId38"/>
    <p:sldId id="313" r:id="rId39"/>
    <p:sldId id="407" r:id="rId40"/>
    <p:sldId id="338" r:id="rId41"/>
    <p:sldId id="340" r:id="rId42"/>
    <p:sldId id="370" r:id="rId43"/>
    <p:sldId id="377" r:id="rId44"/>
    <p:sldId id="327" r:id="rId45"/>
    <p:sldId id="400" r:id="rId46"/>
    <p:sldId id="298" r:id="rId47"/>
    <p:sldId id="378" r:id="rId48"/>
    <p:sldId id="366" r:id="rId49"/>
    <p:sldId id="379" r:id="rId50"/>
    <p:sldId id="404" r:id="rId51"/>
    <p:sldId id="406" r:id="rId52"/>
    <p:sldId id="405" r:id="rId53"/>
    <p:sldId id="368" r:id="rId54"/>
    <p:sldId id="264" r:id="rId55"/>
    <p:sldId id="381" r:id="rId56"/>
    <p:sldId id="283" r:id="rId57"/>
    <p:sldId id="353" r:id="rId58"/>
    <p:sldId id="390" r:id="rId59"/>
    <p:sldId id="408" r:id="rId60"/>
    <p:sldId id="354" r:id="rId61"/>
    <p:sldId id="386" r:id="rId62"/>
    <p:sldId id="285" r:id="rId63"/>
    <p:sldId id="359" r:id="rId64"/>
    <p:sldId id="360" r:id="rId65"/>
    <p:sldId id="358" r:id="rId66"/>
    <p:sldId id="401" r:id="rId67"/>
    <p:sldId id="402" r:id="rId68"/>
    <p:sldId id="403" r:id="rId69"/>
    <p:sldId id="355" r:id="rId70"/>
    <p:sldId id="284" r:id="rId71"/>
    <p:sldId id="398" r:id="rId72"/>
    <p:sldId id="363" r:id="rId73"/>
    <p:sldId id="365" r:id="rId74"/>
    <p:sldId id="351" r:id="rId75"/>
    <p:sldId id="263" r:id="rId76"/>
    <p:sldId id="394" r:id="rId77"/>
    <p:sldId id="277" r:id="rId78"/>
    <p:sldId id="280" r:id="rId79"/>
    <p:sldId id="385" r:id="rId80"/>
    <p:sldId id="387" r:id="rId81"/>
    <p:sldId id="392" r:id="rId8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597"/>
    <p:restoredTop sz="93681"/>
  </p:normalViewPr>
  <p:slideViewPr>
    <p:cSldViewPr snapToGrid="0" snapToObjects="1">
      <p:cViewPr varScale="1">
        <p:scale>
          <a:sx n="118" d="100"/>
          <a:sy n="118" d="100"/>
        </p:scale>
        <p:origin x="1104" y="2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1280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handoutMaster" Target="handoutMasters/handoutMaster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notesMaster" Target="notesMasters/notesMaster1.xml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0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085FC0-D423-7345-80DD-96D977FC329C}" type="datetimeFigureOut">
              <a:rPr lang="en-US" smtClean="0"/>
              <a:t>8/15/19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5CDFD4-B461-9547-B826-94634111C2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91269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BFCCB0-88D1-924E-8698-A49F1DFB1330}" type="datetimeFigureOut">
              <a:rPr lang="en-US" smtClean="0"/>
              <a:t>8/15/19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65BD37-5C62-F34D-A349-C7D41BBD42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9483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65BD37-5C62-F34D-A349-C7D41BBD421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6797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789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zh-CN" alt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3789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300" b="1" baseline="-25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02756" indent="-270291" eaLnBrk="0" hangingPunct="0">
              <a:defRPr sz="23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81164" indent="-216233" eaLnBrk="0" hangingPunct="0">
              <a:defRPr sz="23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13629" indent="-216233" eaLnBrk="0" hangingPunct="0">
              <a:defRPr sz="23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946095" indent="-216233" eaLnBrk="0" hangingPunct="0">
              <a:defRPr sz="23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378560" indent="-216233" eaLnBrk="0" fontAlgn="base" hangingPunct="0">
              <a:spcBef>
                <a:spcPct val="0"/>
              </a:spcBef>
              <a:spcAft>
                <a:spcPct val="0"/>
              </a:spcAft>
              <a:defRPr sz="23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811026" indent="-216233" eaLnBrk="0" fontAlgn="base" hangingPunct="0">
              <a:spcBef>
                <a:spcPct val="0"/>
              </a:spcBef>
              <a:spcAft>
                <a:spcPct val="0"/>
              </a:spcAft>
              <a:defRPr sz="23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243491" indent="-216233" eaLnBrk="0" fontAlgn="base" hangingPunct="0">
              <a:spcBef>
                <a:spcPct val="0"/>
              </a:spcBef>
              <a:spcAft>
                <a:spcPct val="0"/>
              </a:spcAft>
              <a:defRPr sz="23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675957" indent="-216233" eaLnBrk="0" fontAlgn="base" hangingPunct="0">
              <a:spcBef>
                <a:spcPct val="0"/>
              </a:spcBef>
              <a:spcAft>
                <a:spcPct val="0"/>
              </a:spcAft>
              <a:defRPr sz="23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425C40D-7B15-3048-A2F3-BD1EC3152C0E}" type="slidenum">
              <a:rPr lang="en-US" altLang="zh-CN" sz="1100" b="0" baseline="0">
                <a:latin typeface="Times New Roman" charset="0"/>
              </a:rPr>
              <a:pPr eaLnBrk="1" hangingPunct="1"/>
              <a:t>65</a:t>
            </a:fld>
            <a:endParaRPr lang="en-US" altLang="zh-CN" sz="1100" b="0" baseline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It is widely accepted today that visible</a:t>
            </a:r>
            <a:r>
              <a:rPr lang="en-US" baseline="0" dirty="0"/>
              <a:t> matter only account for 5% of matter and energy, with 25% dark matter .. With many compelling experimental </a:t>
            </a:r>
            <a:r>
              <a:rPr lang="en-US" baseline="0" dirty="0" err="1"/>
              <a:t>obseravtions</a:t>
            </a:r>
            <a:r>
              <a:rPr lang="en-US" baseline="0" dirty="0"/>
              <a:t> , how ever the nature of dark matter and dark energy </a:t>
            </a:r>
            <a:r>
              <a:rPr lang="en-US" baseline="0" dirty="0" err="1"/>
              <a:t>remtain</a:t>
            </a:r>
            <a:r>
              <a:rPr lang="en-US" baseline="0" dirty="0"/>
              <a:t> as the biggest scientific challenges for </a:t>
            </a:r>
            <a:r>
              <a:rPr lang="en-US" baseline="0" dirty="0" err="1"/>
              <a:t>hunam</a:t>
            </a:r>
            <a:r>
              <a:rPr lang="en-US" baseline="0" dirty="0"/>
              <a:t> being … </a:t>
            </a:r>
            <a:r>
              <a:rPr lang="en-US" baseline="0" dirty="0" err="1"/>
              <a:t>sa</a:t>
            </a:r>
            <a:r>
              <a:rPr lang="en-US" baseline="0" dirty="0"/>
              <a:t> they only </a:t>
            </a:r>
            <a:r>
              <a:rPr lang="en-US" baseline="0" dirty="0" err="1"/>
              <a:t>interactio</a:t>
            </a:r>
            <a:r>
              <a:rPr lang="en-US" baseline="0" dirty="0"/>
              <a:t> with SM </a:t>
            </a:r>
            <a:r>
              <a:rPr lang="en-US" baseline="0" dirty="0" err="1"/>
              <a:t>particels</a:t>
            </a:r>
            <a:r>
              <a:rPr lang="en-US" baseline="0" dirty="0"/>
              <a:t> very weakly .. Only shown in </a:t>
            </a:r>
            <a:r>
              <a:rPr lang="en-US" baseline="0" dirty="0" err="1"/>
              <a:t>gravitaiton</a:t>
            </a:r>
            <a:r>
              <a:rPr lang="en-US" baseline="0" dirty="0"/>
              <a:t> sectors ..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8F0A1B-DB75-7543-9C39-820E63BD7EC9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6561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65BD37-5C62-F34D-A349-C7D41BBD4219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2819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0412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79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6098" y="4343704"/>
            <a:ext cx="5485805" cy="411389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5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33323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/>
          </a:p>
        </p:txBody>
      </p:sp>
      <p:sp>
        <p:nvSpPr>
          <p:cNvPr id="553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F21E9462-9A81-4D58-9E55-2A3607B7B6BC}" type="slidenum">
              <a:rPr lang="en-US">
                <a:latin typeface="Arial" pitchFamily="55" charset="0"/>
              </a:rPr>
              <a:pPr/>
              <a:t>56</a:t>
            </a:fld>
            <a:endParaRPr lang="en-US">
              <a:latin typeface="Arial" pitchFamily="5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79551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467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zh-CN" alt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300" b="1" baseline="-25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02756" indent="-270291" eaLnBrk="0" hangingPunct="0">
              <a:defRPr sz="23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81164" indent="-216233" eaLnBrk="0" hangingPunct="0">
              <a:defRPr sz="23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13629" indent="-216233" eaLnBrk="0" hangingPunct="0">
              <a:defRPr sz="23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946095" indent="-216233" eaLnBrk="0" hangingPunct="0">
              <a:defRPr sz="23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378560" indent="-216233" eaLnBrk="0" fontAlgn="base" hangingPunct="0">
              <a:spcBef>
                <a:spcPct val="0"/>
              </a:spcBef>
              <a:spcAft>
                <a:spcPct val="0"/>
              </a:spcAft>
              <a:defRPr sz="23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811026" indent="-216233" eaLnBrk="0" fontAlgn="base" hangingPunct="0">
              <a:spcBef>
                <a:spcPct val="0"/>
              </a:spcBef>
              <a:spcAft>
                <a:spcPct val="0"/>
              </a:spcAft>
              <a:defRPr sz="23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243491" indent="-216233" eaLnBrk="0" fontAlgn="base" hangingPunct="0">
              <a:spcBef>
                <a:spcPct val="0"/>
              </a:spcBef>
              <a:spcAft>
                <a:spcPct val="0"/>
              </a:spcAft>
              <a:defRPr sz="23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675957" indent="-216233" eaLnBrk="0" fontAlgn="base" hangingPunct="0">
              <a:spcBef>
                <a:spcPct val="0"/>
              </a:spcBef>
              <a:spcAft>
                <a:spcPct val="0"/>
              </a:spcAft>
              <a:defRPr sz="23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AC5129C-C838-8540-9CC2-B88C44E4BEA3}" type="slidenum">
              <a:rPr lang="en-US" altLang="zh-CN" sz="1100" b="0" baseline="0">
                <a:latin typeface="Times New Roman" charset="0"/>
              </a:rPr>
              <a:pPr eaLnBrk="1" hangingPunct="1"/>
              <a:t>60</a:t>
            </a:fld>
            <a:endParaRPr lang="en-US" altLang="zh-CN" sz="1100" b="0" baseline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300" b="1" baseline="-25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02756" indent="-270291" eaLnBrk="0" hangingPunct="0">
              <a:defRPr sz="23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81164" indent="-216233" eaLnBrk="0" hangingPunct="0">
              <a:defRPr sz="23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13629" indent="-216233" eaLnBrk="0" hangingPunct="0">
              <a:defRPr sz="23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946095" indent="-216233" eaLnBrk="0" hangingPunct="0">
              <a:defRPr sz="23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378560" indent="-216233" eaLnBrk="0" fontAlgn="base" hangingPunct="0">
              <a:spcBef>
                <a:spcPct val="0"/>
              </a:spcBef>
              <a:spcAft>
                <a:spcPct val="0"/>
              </a:spcAft>
              <a:defRPr sz="23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811026" indent="-216233" eaLnBrk="0" fontAlgn="base" hangingPunct="0">
              <a:spcBef>
                <a:spcPct val="0"/>
              </a:spcBef>
              <a:spcAft>
                <a:spcPct val="0"/>
              </a:spcAft>
              <a:defRPr sz="23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243491" indent="-216233" eaLnBrk="0" fontAlgn="base" hangingPunct="0">
              <a:spcBef>
                <a:spcPct val="0"/>
              </a:spcBef>
              <a:spcAft>
                <a:spcPct val="0"/>
              </a:spcAft>
              <a:defRPr sz="23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675957" indent="-216233" eaLnBrk="0" fontAlgn="base" hangingPunct="0">
              <a:spcBef>
                <a:spcPct val="0"/>
              </a:spcBef>
              <a:spcAft>
                <a:spcPct val="0"/>
              </a:spcAft>
              <a:defRPr sz="23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7091A33-8D5E-8644-8F26-2E1ECC9451F0}" type="slidenum">
              <a:rPr lang="en-US" altLang="zh-CN" sz="1100" b="0" baseline="0">
                <a:latin typeface="Times New Roman" charset="0"/>
              </a:rPr>
              <a:pPr eaLnBrk="1" hangingPunct="1"/>
              <a:t>62</a:t>
            </a:fld>
            <a:endParaRPr lang="en-US" altLang="zh-CN" sz="1100" b="0" baseline="0">
              <a:latin typeface="Times New Roman" charset="0"/>
            </a:endParaRPr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zh-CN" alt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993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zh-CN" alt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3993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300" b="1" baseline="-25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02756" indent="-270291" eaLnBrk="0" hangingPunct="0">
              <a:defRPr sz="23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81164" indent="-216233" eaLnBrk="0" hangingPunct="0">
              <a:defRPr sz="23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13629" indent="-216233" eaLnBrk="0" hangingPunct="0">
              <a:defRPr sz="23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946095" indent="-216233" eaLnBrk="0" hangingPunct="0">
              <a:defRPr sz="23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378560" indent="-216233" eaLnBrk="0" fontAlgn="base" hangingPunct="0">
              <a:spcBef>
                <a:spcPct val="0"/>
              </a:spcBef>
              <a:spcAft>
                <a:spcPct val="0"/>
              </a:spcAft>
              <a:defRPr sz="23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811026" indent="-216233" eaLnBrk="0" fontAlgn="base" hangingPunct="0">
              <a:spcBef>
                <a:spcPct val="0"/>
              </a:spcBef>
              <a:spcAft>
                <a:spcPct val="0"/>
              </a:spcAft>
              <a:defRPr sz="23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243491" indent="-216233" eaLnBrk="0" fontAlgn="base" hangingPunct="0">
              <a:spcBef>
                <a:spcPct val="0"/>
              </a:spcBef>
              <a:spcAft>
                <a:spcPct val="0"/>
              </a:spcAft>
              <a:defRPr sz="23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675957" indent="-216233" eaLnBrk="0" fontAlgn="base" hangingPunct="0">
              <a:spcBef>
                <a:spcPct val="0"/>
              </a:spcBef>
              <a:spcAft>
                <a:spcPct val="0"/>
              </a:spcAft>
              <a:defRPr sz="23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71A934E-AA7A-5A41-99DC-C98682E41654}" type="slidenum">
              <a:rPr lang="en-US" altLang="zh-CN" sz="1100" b="0" baseline="0">
                <a:latin typeface="Times New Roman" charset="0"/>
              </a:rPr>
              <a:pPr eaLnBrk="1" hangingPunct="1"/>
              <a:t>63</a:t>
            </a:fld>
            <a:endParaRPr lang="en-US" altLang="zh-CN" sz="1100" b="0" baseline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5222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zh-CN" alt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5222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300" b="1" baseline="-25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02756" indent="-270291" eaLnBrk="0" hangingPunct="0">
              <a:defRPr sz="23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81164" indent="-216233" eaLnBrk="0" hangingPunct="0">
              <a:defRPr sz="23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13629" indent="-216233" eaLnBrk="0" hangingPunct="0">
              <a:defRPr sz="23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946095" indent="-216233" eaLnBrk="0" hangingPunct="0">
              <a:defRPr sz="23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378560" indent="-216233" eaLnBrk="0" fontAlgn="base" hangingPunct="0">
              <a:spcBef>
                <a:spcPct val="0"/>
              </a:spcBef>
              <a:spcAft>
                <a:spcPct val="0"/>
              </a:spcAft>
              <a:defRPr sz="23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811026" indent="-216233" eaLnBrk="0" fontAlgn="base" hangingPunct="0">
              <a:spcBef>
                <a:spcPct val="0"/>
              </a:spcBef>
              <a:spcAft>
                <a:spcPct val="0"/>
              </a:spcAft>
              <a:defRPr sz="23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243491" indent="-216233" eaLnBrk="0" fontAlgn="base" hangingPunct="0">
              <a:spcBef>
                <a:spcPct val="0"/>
              </a:spcBef>
              <a:spcAft>
                <a:spcPct val="0"/>
              </a:spcAft>
              <a:defRPr sz="23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675957" indent="-216233" eaLnBrk="0" fontAlgn="base" hangingPunct="0">
              <a:spcBef>
                <a:spcPct val="0"/>
              </a:spcBef>
              <a:spcAft>
                <a:spcPct val="0"/>
              </a:spcAft>
              <a:defRPr sz="23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7965CD9-8087-DF45-A552-18590D315B86}" type="slidenum">
              <a:rPr lang="en-US" altLang="zh-CN" sz="1100" b="0" baseline="0">
                <a:latin typeface="Times New Roman" charset="0"/>
              </a:rPr>
              <a:pPr eaLnBrk="1" hangingPunct="1"/>
              <a:t>64</a:t>
            </a:fld>
            <a:endParaRPr lang="en-US" altLang="zh-CN" sz="1100" b="0" baseline="0">
              <a:latin typeface="Times New Roman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93589-5F0D-0246-932B-10B0E8A42FD9}" type="datetime1">
              <a:rPr lang="en-US" smtClean="0"/>
              <a:t>8/20/19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Seminar @Yonsei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02019-6C57-514C-92C2-1BABBDEE07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8683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D25A6-86D3-804C-83AE-7EF1B5870B9B}" type="datetime1">
              <a:rPr lang="en-US" smtClean="0"/>
              <a:t>8/20/19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Seminar @Yonsei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02019-6C57-514C-92C2-1BABBDEE07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0979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8B0C2-D012-674F-8B85-923163E7E068}" type="datetime1">
              <a:rPr lang="en-US" smtClean="0"/>
              <a:t>8/20/19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Seminar @Yonsei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02019-6C57-514C-92C2-1BABBDEE07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9004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609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2E2E410-AE81-6A4D-A200-3833078FE95F}" type="datetime1">
              <a:rPr lang="en-US" altLang="zh-CN" smtClean="0"/>
              <a:t>8/20/19</a:t>
            </a:fld>
            <a:endParaRPr lang="zh-CN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Seminar @Yonsei</a:t>
            </a:r>
            <a:endParaRPr lang="en-US" altLang="zh-CN" sz="1400" b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7247CD-A667-134E-BB52-187CF80BF7E6}" type="slidenum">
              <a:rPr lang="en-US" altLang="zh-CN"/>
              <a:pPr>
                <a:defRPr/>
              </a:pPr>
              <a:t>‹#›</a:t>
            </a:fld>
            <a:endParaRPr lang="en-US" altLang="zh-CN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1435880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30382217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E2E8E-28D3-E846-B51A-1EA6B644826E}" type="datetime1">
              <a:rPr lang="en-US" smtClean="0"/>
              <a:t>8/20/19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Seminar @Yonsei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02019-6C57-514C-92C2-1BABBDEE07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3202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DC222-A1F1-5246-8207-F26F9D54263D}" type="datetime1">
              <a:rPr lang="en-US" smtClean="0"/>
              <a:t>8/20/19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Seminar @Yonsei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02019-6C57-514C-92C2-1BABBDEE07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5631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DD346-073F-7E43-A5B7-78AC0BE47E63}" type="datetime1">
              <a:rPr lang="en-US" smtClean="0"/>
              <a:t>8/20/19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Seminar @Yonsei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02019-6C57-514C-92C2-1BABBDEE07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6013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C6923-2504-9748-B97B-A9051CBF7E69}" type="datetime1">
              <a:rPr lang="en-US" smtClean="0"/>
              <a:t>8/20/19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Seminar @Yonsei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02019-6C57-514C-92C2-1BABBDEE07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2704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68243-AF03-DD4F-80D7-8476C7D91DD0}" type="datetime1">
              <a:rPr lang="en-US" smtClean="0"/>
              <a:t>8/20/19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Seminar @Yonsei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02019-6C57-514C-92C2-1BABBDEE07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0261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B817F-B3DD-8B49-89EC-EFC3C99FE124}" type="datetime1">
              <a:rPr lang="en-US" smtClean="0"/>
              <a:t>8/20/19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Seminar @Yonsei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02019-6C57-514C-92C2-1BABBDEE07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6960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1F4C0-AF14-D141-9F2B-75FDDFCCBB05}" type="datetime1">
              <a:rPr lang="en-US" smtClean="0"/>
              <a:t>8/20/19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Seminar @Yonsei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02019-6C57-514C-92C2-1BABBDEE07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2610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8A4A4C-03DE-2342-9236-BB477A7E451C}" type="datetime1">
              <a:rPr lang="en-US" smtClean="0"/>
              <a:t>8/20/19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Seminar @Yonsei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02019-6C57-514C-92C2-1BABBDEE07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03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85495F-94B6-374B-B25E-BD6A63B5D9A6}" type="datetime1">
              <a:rPr lang="en-US" smtClean="0"/>
              <a:t>8/20/19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Seminar @Yonsei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B02019-6C57-514C-92C2-1BABBDEE07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371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tif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g"/><Relationship Id="rId1" Type="http://schemas.microsoft.com/office/2007/relationships/media" Target="../media/media1.mpg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g"/><Relationship Id="rId1" Type="http://schemas.microsoft.com/office/2007/relationships/media" Target="../media/media2.mpg"/><Relationship Id="rId4" Type="http://schemas.openxmlformats.org/officeDocument/2006/relationships/image" Target="../media/image4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hyperlink" Target="http://www.bnl.gov/bnlweb/pubaf/pr/PR_display.asp?prID=05-38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3.mpg"/><Relationship Id="rId1" Type="http://schemas.microsoft.com/office/2007/relationships/media" Target="../media/media3.mpg"/><Relationship Id="rId4" Type="http://schemas.openxmlformats.org/officeDocument/2006/relationships/image" Target="../media/image58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7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80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8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Electromagnetic_field" TargetMode="External"/><Relationship Id="rId3" Type="http://schemas.openxmlformats.org/officeDocument/2006/relationships/hyperlink" Target="https://en.wikipedia.org/wiki/Irving_Langmuir" TargetMode="External"/><Relationship Id="rId7" Type="http://schemas.openxmlformats.org/officeDocument/2006/relationships/hyperlink" Target="https://en.wikipedia.org/wiki/Electron" TargetMode="External"/><Relationship Id="rId2" Type="http://schemas.openxmlformats.org/officeDocument/2006/relationships/hyperlink" Target="https://en.wikipedia.org/wiki/State_of_matter#The_four_fundamental_states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n.wikipedia.org/wiki/Ion" TargetMode="External"/><Relationship Id="rId5" Type="http://schemas.openxmlformats.org/officeDocument/2006/relationships/hyperlink" Target="https://en.wikipedia.org/wiki/Plasma_(physics)#cite_note-Itpd2012a-3" TargetMode="External"/><Relationship Id="rId10" Type="http://schemas.openxmlformats.org/officeDocument/2006/relationships/image" Target="../media/image84.tiff"/><Relationship Id="rId4" Type="http://schemas.openxmlformats.org/officeDocument/2006/relationships/hyperlink" Target="https://en.wikipedia.org/wiki/Plasma_(physics)#cite_note-Itpp1995-2" TargetMode="External"/><Relationship Id="rId9" Type="http://schemas.openxmlformats.org/officeDocument/2006/relationships/hyperlink" Target="https://en.wikipedia.org/wiki/Electrical_resistivity_and_conductivity" TargetMode="Externa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tiff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7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1.png"/><Relationship Id="rId4" Type="http://schemas.openxmlformats.org/officeDocument/2006/relationships/image" Target="../media/image13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5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96.png"/><Relationship Id="rId7" Type="http://schemas.openxmlformats.org/officeDocument/2006/relationships/image" Target="../media/image9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scientificamerican.com/sciammag/?contents=2006-05" TargetMode="External"/><Relationship Id="rId5" Type="http://schemas.openxmlformats.org/officeDocument/2006/relationships/image" Target="../media/image97.jpeg"/><Relationship Id="rId4" Type="http://schemas.openxmlformats.org/officeDocument/2006/relationships/hyperlink" Target="https://www.phenix.bnl.gov/phenix/WWW/info/pp/003/cover/ppg003cover.jpg" TargetMode="External"/><Relationship Id="rId9" Type="http://schemas.openxmlformats.org/officeDocument/2006/relationships/image" Target="../media/image100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3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7" Type="http://schemas.openxmlformats.org/officeDocument/2006/relationships/image" Target="../media/image1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4" Type="http://schemas.openxmlformats.org/officeDocument/2006/relationships/image" Target="../media/image107.tiff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2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4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6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tiff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tiff"/><Relationship Id="rId2" Type="http://schemas.openxmlformats.org/officeDocument/2006/relationships/image" Target="../media/image118.tif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2.tiff"/><Relationship Id="rId5" Type="http://schemas.openxmlformats.org/officeDocument/2006/relationships/image" Target="../media/image121.tiff"/><Relationship Id="rId4" Type="http://schemas.openxmlformats.org/officeDocument/2006/relationships/image" Target="../media/image120.tiff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tiff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7" Type="http://schemas.openxmlformats.org/officeDocument/2006/relationships/image" Target="../media/image1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7.png"/><Relationship Id="rId5" Type="http://schemas.openxmlformats.org/officeDocument/2006/relationships/image" Target="../media/image126.png"/><Relationship Id="rId4" Type="http://schemas.openxmlformats.org/officeDocument/2006/relationships/image" Target="../media/image12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13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13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13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www.bnl.gov/rhic/news2/news.asp?a=6204&amp;t=today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13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77E7EC7-7883-3848-8CBD-CE6A8AF13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4954044" cy="1143000"/>
          </a:xfrm>
        </p:spPr>
        <p:txBody>
          <a:bodyPr/>
          <a:lstStyle/>
          <a:p>
            <a:r>
              <a:rPr lang="en-US" dirty="0"/>
              <a:t>This Week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156161A-F3A6-3A48-B9E3-9EA28EA48A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5248" y="1695841"/>
            <a:ext cx="8229600" cy="4359056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Monday </a:t>
            </a:r>
          </a:p>
          <a:p>
            <a:pPr lvl="1"/>
            <a:r>
              <a:rPr lang="en-US" dirty="0"/>
              <a:t>Introduction, Relativistic Heavy Ion Collisions</a:t>
            </a:r>
          </a:p>
          <a:p>
            <a:pPr lvl="1"/>
            <a:r>
              <a:rPr lang="en-US" dirty="0"/>
              <a:t>The SM, theoretical foundation and experimental methods  </a:t>
            </a:r>
          </a:p>
          <a:p>
            <a:r>
              <a:rPr lang="en-US" dirty="0"/>
              <a:t>Tuesday </a:t>
            </a:r>
          </a:p>
          <a:p>
            <a:pPr lvl="1"/>
            <a:r>
              <a:rPr lang="en-US" dirty="0"/>
              <a:t>Selected topics of QGP study at RHIC</a:t>
            </a:r>
          </a:p>
          <a:p>
            <a:pPr lvl="1"/>
            <a:r>
              <a:rPr lang="en-US" dirty="0"/>
              <a:t>Jet quenching, J/Psi screening effects in QGP, anti-matter production </a:t>
            </a:r>
            <a:r>
              <a:rPr lang="en-US" dirty="0" err="1"/>
              <a:t>etc</a:t>
            </a:r>
            <a:r>
              <a:rPr lang="en-US" dirty="0"/>
              <a:t>  </a:t>
            </a:r>
          </a:p>
          <a:p>
            <a:r>
              <a:rPr lang="en-US" dirty="0"/>
              <a:t>Wednesday</a:t>
            </a:r>
          </a:p>
          <a:p>
            <a:pPr lvl="1"/>
            <a:r>
              <a:rPr lang="en-US" dirty="0"/>
              <a:t>Novel phenomena in strong interactions, proton structure </a:t>
            </a:r>
          </a:p>
          <a:p>
            <a:pPr lvl="1"/>
            <a:r>
              <a:rPr lang="en-US" dirty="0"/>
              <a:t>Proton spin puzzle etc.</a:t>
            </a:r>
          </a:p>
          <a:p>
            <a:r>
              <a:rPr lang="en-US" dirty="0"/>
              <a:t>Thursday </a:t>
            </a:r>
          </a:p>
          <a:p>
            <a:pPr lvl="1"/>
            <a:r>
              <a:rPr lang="en-US" dirty="0"/>
              <a:t>Polarized fixed target experiment at Fermilab </a:t>
            </a:r>
          </a:p>
          <a:p>
            <a:pPr lvl="1"/>
            <a:r>
              <a:rPr lang="en-US" dirty="0"/>
              <a:t>Dark Matter search at Fermilab</a:t>
            </a:r>
          </a:p>
          <a:p>
            <a:r>
              <a:rPr lang="en-US" dirty="0"/>
              <a:t>Friday </a:t>
            </a:r>
          </a:p>
          <a:p>
            <a:pPr lvl="1"/>
            <a:r>
              <a:rPr lang="en-US" dirty="0"/>
              <a:t>Physics opportunity with </a:t>
            </a:r>
            <a:r>
              <a:rPr lang="en-US" dirty="0" err="1"/>
              <a:t>sPHENIX</a:t>
            </a:r>
            <a:r>
              <a:rPr lang="en-US" dirty="0"/>
              <a:t> at RHIC</a:t>
            </a:r>
          </a:p>
          <a:p>
            <a:pPr lvl="1"/>
            <a:r>
              <a:rPr lang="en-US" dirty="0"/>
              <a:t>Monolithic-Active-Pixel-Sensor based Vertex Detector upgrade   </a:t>
            </a:r>
          </a:p>
          <a:p>
            <a:pPr lvl="1"/>
            <a:endParaRPr lang="en-US" dirty="0"/>
          </a:p>
          <a:p>
            <a:endParaRPr lang="en-US" dirty="0"/>
          </a:p>
          <a:p>
            <a:pPr lvl="1"/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DC70742-9B8A-F94A-A200-126A6098D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26570-EF66-7D41-BF5C-F416212A4F9B}" type="datetime1">
              <a:rPr lang="en-US" smtClean="0"/>
              <a:t>8/20/19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9E4172-B992-C143-A3E6-54A9EFCEC4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Seminar @Yonsei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FB411A-1675-F544-9A58-526C57555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02019-6C57-514C-92C2-1BABBDEE07F5}" type="slidenum">
              <a:rPr lang="en-US" smtClean="0"/>
              <a:t>1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6BA661-C53F-144C-87C2-C7A7387B68ED}"/>
              </a:ext>
            </a:extLst>
          </p:cNvPr>
          <p:cNvSpPr txBox="1"/>
          <p:nvPr/>
        </p:nvSpPr>
        <p:spPr>
          <a:xfrm>
            <a:off x="6245790" y="244124"/>
            <a:ext cx="2748420" cy="120032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My contact information:</a:t>
            </a:r>
          </a:p>
          <a:p>
            <a:r>
              <a:rPr lang="en-US" dirty="0"/>
              <a:t>Ming Liu, </a:t>
            </a:r>
          </a:p>
          <a:p>
            <a:r>
              <a:rPr lang="en-US" dirty="0"/>
              <a:t>Office at Yonsei: XXX</a:t>
            </a:r>
          </a:p>
          <a:p>
            <a:r>
              <a:rPr lang="en-US" dirty="0"/>
              <a:t>Email: </a:t>
            </a:r>
            <a:r>
              <a:rPr lang="en-US" dirty="0" err="1"/>
              <a:t>ming@bnl.gov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35348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3738" y="0"/>
            <a:ext cx="7167383" cy="6858000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969484" y="1042858"/>
            <a:ext cx="2317854" cy="567861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386ED-3BB6-934B-9C0B-597FFA7155BD}" type="datetime1">
              <a:rPr lang="en-US" smtClean="0"/>
              <a:t>8/20/19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Seminar @Yonsei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02019-6C57-514C-92C2-1BABBDEE07F5}" type="slidenum">
              <a:rPr lang="en-US" smtClean="0"/>
              <a:t>10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F37180D-41C2-984D-9616-0786C4ED2770}"/>
              </a:ext>
            </a:extLst>
          </p:cNvPr>
          <p:cNvSpPr txBox="1"/>
          <p:nvPr/>
        </p:nvSpPr>
        <p:spPr>
          <a:xfrm rot="16200000">
            <a:off x="-1260599" y="3105834"/>
            <a:ext cx="35738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Most of our Universe </a:t>
            </a:r>
          </a:p>
          <a:p>
            <a:r>
              <a:rPr lang="en-US" dirty="0">
                <a:solidFill>
                  <a:srgbClr val="FF0000"/>
                </a:solidFill>
              </a:rPr>
              <a:t>is  made particles from the 1</a:t>
            </a:r>
            <a:r>
              <a:rPr lang="en-US" baseline="30000" dirty="0">
                <a:solidFill>
                  <a:srgbClr val="FF0000"/>
                </a:solidFill>
              </a:rPr>
              <a:t>st</a:t>
            </a:r>
            <a:r>
              <a:rPr lang="en-US" dirty="0">
                <a:solidFill>
                  <a:srgbClr val="FF0000"/>
                </a:solidFill>
              </a:rPr>
              <a:t> group</a:t>
            </a:r>
          </a:p>
        </p:txBody>
      </p:sp>
    </p:spTree>
    <p:extLst>
      <p:ext uri="{BB962C8B-B14F-4D97-AF65-F5344CB8AC3E}">
        <p14:creationId xmlns:p14="http://schemas.microsoft.com/office/powerpoint/2010/main" val="12416305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813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Examples of Subatomic Particles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55770"/>
            <a:ext cx="4912242" cy="5368982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Hadrons  - strong interaction and electromagnetic force </a:t>
            </a:r>
          </a:p>
          <a:p>
            <a:pPr lvl="1"/>
            <a:r>
              <a:rPr lang="en-US" dirty="0"/>
              <a:t>Made of 3 quarks</a:t>
            </a:r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lvl="1"/>
            <a:r>
              <a:rPr lang="en-US" dirty="0"/>
              <a:t>Made of quark and anti-quark 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Leptons </a:t>
            </a:r>
            <a:r>
              <a:rPr lang="mr-IN" dirty="0"/>
              <a:t>–</a:t>
            </a:r>
            <a:r>
              <a:rPr lang="en-US" dirty="0"/>
              <a:t> NO strong interaction, electromagnetic force </a:t>
            </a:r>
          </a:p>
          <a:p>
            <a:pPr lvl="1"/>
            <a:r>
              <a:rPr lang="en-US" dirty="0"/>
              <a:t>Electrons</a:t>
            </a:r>
          </a:p>
          <a:p>
            <a:pPr lvl="1"/>
            <a:r>
              <a:rPr lang="en-US" dirty="0" err="1"/>
              <a:t>Muons</a:t>
            </a:r>
            <a:endParaRPr lang="en-US" dirty="0"/>
          </a:p>
          <a:p>
            <a:pPr lvl="1"/>
            <a:r>
              <a:rPr lang="mr-IN" dirty="0"/>
              <a:t>…</a:t>
            </a:r>
            <a:r>
              <a:rPr lang="en-US" dirty="0"/>
              <a:t>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675668" y="1723714"/>
            <a:ext cx="2904949" cy="175432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Proton mass = 1.67 x 10</a:t>
            </a:r>
            <a:r>
              <a:rPr lang="en-US" baseline="30000" dirty="0"/>
              <a:t>-27</a:t>
            </a:r>
            <a:r>
              <a:rPr lang="en-US" dirty="0"/>
              <a:t> Kg</a:t>
            </a:r>
          </a:p>
          <a:p>
            <a:r>
              <a:rPr lang="en-US" dirty="0"/>
              <a:t>                        =  938 MeV</a:t>
            </a:r>
          </a:p>
          <a:p>
            <a:r>
              <a:rPr lang="en-US" dirty="0"/>
              <a:t>                        =  0.938 </a:t>
            </a:r>
            <a:r>
              <a:rPr lang="en-US" dirty="0" err="1"/>
              <a:t>GeV</a:t>
            </a:r>
            <a:endParaRPr lang="en-US" dirty="0"/>
          </a:p>
          <a:p>
            <a:endParaRPr lang="en-US" dirty="0"/>
          </a:p>
          <a:p>
            <a:r>
              <a:rPr lang="en-US" dirty="0"/>
              <a:t>Radius = 0.87 x 10</a:t>
            </a:r>
            <a:r>
              <a:rPr lang="en-US" baseline="30000" dirty="0"/>
              <a:t>-15</a:t>
            </a:r>
            <a:r>
              <a:rPr lang="en-US" dirty="0"/>
              <a:t>m</a:t>
            </a:r>
          </a:p>
          <a:p>
            <a:r>
              <a:rPr lang="en-US" dirty="0"/>
              <a:t>             = 0.87 </a:t>
            </a:r>
            <a:r>
              <a:rPr lang="en-US" dirty="0" err="1"/>
              <a:t>fm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675668" y="5636091"/>
            <a:ext cx="3042119" cy="92333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Electron mass = 9.11 x 10</a:t>
            </a:r>
            <a:r>
              <a:rPr lang="en-US" baseline="30000" dirty="0"/>
              <a:t>-31</a:t>
            </a:r>
            <a:r>
              <a:rPr lang="en-US" dirty="0"/>
              <a:t> Kg</a:t>
            </a:r>
          </a:p>
          <a:p>
            <a:r>
              <a:rPr lang="en-US" dirty="0"/>
              <a:t>                          = 0.511 MeV</a:t>
            </a:r>
          </a:p>
          <a:p>
            <a:r>
              <a:rPr lang="en-US" dirty="0"/>
              <a:t>Radius  &lt; 10</a:t>
            </a:r>
            <a:r>
              <a:rPr lang="en-US" baseline="30000" dirty="0"/>
              <a:t>-18</a:t>
            </a:r>
            <a:r>
              <a:rPr lang="en-US" dirty="0"/>
              <a:t> m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48938" y="1723714"/>
            <a:ext cx="1219192" cy="121919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75596" y="3708252"/>
            <a:ext cx="2079522" cy="156930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5254" y="3141106"/>
            <a:ext cx="3293102" cy="1134291"/>
          </a:xfrm>
          <a:prstGeom prst="rect">
            <a:avLst/>
          </a:prstGeom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AE249-B060-B142-946D-7D454DFA0BFD}" type="datetime1">
              <a:rPr lang="en-US" smtClean="0"/>
              <a:t>8/20/19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Seminar @Yonsei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02019-6C57-514C-92C2-1BABBDEE07F5}" type="slidenum">
              <a:rPr lang="en-US" smtClean="0"/>
              <a:t>11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5CFF7EB-A80C-D643-8F5A-F7F589225F07}"/>
              </a:ext>
            </a:extLst>
          </p:cNvPr>
          <p:cNvSpPr txBox="1"/>
          <p:nvPr/>
        </p:nvSpPr>
        <p:spPr>
          <a:xfrm>
            <a:off x="202838" y="4265873"/>
            <a:ext cx="4775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Recent development: 4, 5+ quarks states claimed</a:t>
            </a:r>
          </a:p>
        </p:txBody>
      </p:sp>
    </p:spTree>
    <p:extLst>
      <p:ext uri="{BB962C8B-B14F-4D97-AF65-F5344CB8AC3E}">
        <p14:creationId xmlns:p14="http://schemas.microsoft.com/office/powerpoint/2010/main" val="25456449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36492"/>
            <a:ext cx="8229600" cy="1381145"/>
          </a:xfrm>
        </p:spPr>
        <p:txBody>
          <a:bodyPr>
            <a:normAutofit/>
          </a:bodyPr>
          <a:lstStyle/>
          <a:p>
            <a:r>
              <a:rPr lang="en-US" dirty="0"/>
              <a:t>Force by Particle Exchange</a:t>
            </a:r>
            <a:br>
              <a:rPr lang="en-US" dirty="0"/>
            </a:br>
            <a:r>
              <a:rPr lang="en-US" sz="2800" dirty="0">
                <a:solidFill>
                  <a:srgbClr val="FF0000"/>
                </a:solidFill>
              </a:rPr>
              <a:t>Gauge Bosons: photon, W</a:t>
            </a:r>
            <a:r>
              <a:rPr lang="en-US" sz="2800" baseline="30000" dirty="0">
                <a:solidFill>
                  <a:srgbClr val="FF0000"/>
                </a:solidFill>
              </a:rPr>
              <a:t>+/-</a:t>
            </a:r>
            <a:r>
              <a:rPr lang="en-US" sz="2800" dirty="0">
                <a:solidFill>
                  <a:srgbClr val="FF0000"/>
                </a:solidFill>
              </a:rPr>
              <a:t>,Z</a:t>
            </a:r>
            <a:r>
              <a:rPr lang="en-US" sz="2800" baseline="30000" dirty="0">
                <a:solidFill>
                  <a:srgbClr val="FF0000"/>
                </a:solidFill>
              </a:rPr>
              <a:t>0</a:t>
            </a:r>
            <a:r>
              <a:rPr lang="en-US" sz="2800" dirty="0">
                <a:solidFill>
                  <a:srgbClr val="FF0000"/>
                </a:solidFill>
              </a:rPr>
              <a:t>,g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4871" y="1417638"/>
            <a:ext cx="6204519" cy="224913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1144" y="4329484"/>
            <a:ext cx="2479311" cy="1797230"/>
          </a:xfrm>
          <a:prstGeom prst="rect">
            <a:avLst/>
          </a:prstGeom>
        </p:spPr>
      </p:pic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C0F28-FE08-B547-81FC-98A067E6AC65}" type="datetime1">
              <a:rPr lang="en-US" smtClean="0"/>
              <a:t>8/20/19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Seminar @Yonsei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02019-6C57-514C-92C2-1BABBDEE07F5}" type="slidenum">
              <a:rPr lang="en-US" smtClean="0"/>
              <a:t>12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42B097-0414-3843-8DD0-E9574117B7E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5980" r="47492" b="8977"/>
          <a:stretch/>
        </p:blipFill>
        <p:spPr>
          <a:xfrm>
            <a:off x="4917841" y="4099848"/>
            <a:ext cx="4202289" cy="272166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8A9F4D2-7C26-A24B-A81D-0A2F5F31E59F}"/>
              </a:ext>
            </a:extLst>
          </p:cNvPr>
          <p:cNvSpPr txBox="1"/>
          <p:nvPr/>
        </p:nvSpPr>
        <p:spPr>
          <a:xfrm>
            <a:off x="5102565" y="3776682"/>
            <a:ext cx="32091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3 colors for strong interactions: </a:t>
            </a:r>
          </a:p>
          <a:p>
            <a:r>
              <a:rPr lang="en-US" dirty="0">
                <a:solidFill>
                  <a:srgbClr val="FF0000"/>
                </a:solidFill>
              </a:rPr>
              <a:t>Red</a:t>
            </a:r>
            <a:r>
              <a:rPr lang="en-US" dirty="0"/>
              <a:t>, </a:t>
            </a:r>
            <a:r>
              <a:rPr lang="en-US" dirty="0">
                <a:solidFill>
                  <a:srgbClr val="00B050"/>
                </a:solidFill>
              </a:rPr>
              <a:t>Green</a:t>
            </a:r>
            <a:r>
              <a:rPr lang="en-US" dirty="0"/>
              <a:t>, </a:t>
            </a:r>
            <a:r>
              <a:rPr lang="en-US" dirty="0">
                <a:solidFill>
                  <a:srgbClr val="0432FF"/>
                </a:solidFill>
              </a:rPr>
              <a:t>Blue</a:t>
            </a:r>
          </a:p>
        </p:txBody>
      </p:sp>
    </p:spTree>
    <p:extLst>
      <p:ext uri="{BB962C8B-B14F-4D97-AF65-F5344CB8AC3E}">
        <p14:creationId xmlns:p14="http://schemas.microsoft.com/office/powerpoint/2010/main" val="20674058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2201" y="45800"/>
            <a:ext cx="8824511" cy="1143000"/>
          </a:xfrm>
        </p:spPr>
        <p:txBody>
          <a:bodyPr>
            <a:normAutofit/>
          </a:bodyPr>
          <a:lstStyle/>
          <a:p>
            <a:r>
              <a:rPr lang="en-US" dirty="0"/>
              <a:t>Interaction Strength of the 4 Forces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046942"/>
            <a:ext cx="8393808" cy="429763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63441" y="5402243"/>
            <a:ext cx="539314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Theory of the Strong Interaction: </a:t>
            </a:r>
          </a:p>
          <a:p>
            <a:r>
              <a:rPr lang="en-US" sz="2800" b="1" dirty="0">
                <a:solidFill>
                  <a:srgbClr val="FF0000"/>
                </a:solidFill>
              </a:rPr>
              <a:t>Q</a:t>
            </a:r>
            <a:r>
              <a:rPr lang="en-US" sz="2800" b="1" dirty="0">
                <a:solidFill>
                  <a:srgbClr val="008000"/>
                </a:solidFill>
              </a:rPr>
              <a:t>C</a:t>
            </a:r>
            <a:r>
              <a:rPr lang="en-US" sz="2800" b="1" dirty="0">
                <a:solidFill>
                  <a:srgbClr val="0000FF"/>
                </a:solidFill>
              </a:rPr>
              <a:t>D</a:t>
            </a:r>
            <a:r>
              <a:rPr lang="en-US" sz="2800" b="1" dirty="0"/>
              <a:t> = </a:t>
            </a:r>
            <a:r>
              <a:rPr lang="en-US" sz="2800" b="1" dirty="0">
                <a:solidFill>
                  <a:srgbClr val="008000"/>
                </a:solidFill>
              </a:rPr>
              <a:t>Quantum Chromo Dynamics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072826" y="1012870"/>
            <a:ext cx="14487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Nuclear force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13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27690348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4184025" y="1263961"/>
            <a:ext cx="4833155" cy="1899321"/>
            <a:chOff x="4164795" y="288925"/>
            <a:chExt cx="4833155" cy="1899321"/>
          </a:xfrm>
        </p:grpSpPr>
        <p:grpSp>
          <p:nvGrpSpPr>
            <p:cNvPr id="4" name="Group 3"/>
            <p:cNvGrpSpPr/>
            <p:nvPr/>
          </p:nvGrpSpPr>
          <p:grpSpPr>
            <a:xfrm>
              <a:off x="4164795" y="288925"/>
              <a:ext cx="4833155" cy="1899321"/>
              <a:chOff x="4164795" y="395288"/>
              <a:chExt cx="4833155" cy="1899321"/>
            </a:xfrm>
          </p:grpSpPr>
          <p:sp>
            <p:nvSpPr>
              <p:cNvPr id="30722" name="Rectangle 13"/>
              <p:cNvSpPr>
                <a:spLocks noChangeArrowheads="1"/>
              </p:cNvSpPr>
              <p:nvPr/>
            </p:nvSpPr>
            <p:spPr bwMode="auto">
              <a:xfrm>
                <a:off x="4164795" y="395288"/>
                <a:ext cx="4833155" cy="1899321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30725" name="Picture 12" descr="&#10;laureaten.jpg                                                  0017B08FMacintosh HD                   B74677AA: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73750" y="395288"/>
                <a:ext cx="2997200" cy="13985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30726" name="Text Box 14"/>
            <p:cNvSpPr txBox="1">
              <a:spLocks noChangeArrowheads="1"/>
            </p:cNvSpPr>
            <p:nvPr/>
          </p:nvSpPr>
          <p:spPr bwMode="auto">
            <a:xfrm>
              <a:off x="4329113" y="288925"/>
              <a:ext cx="1685925" cy="33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Futura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Futura" charset="0"/>
                  <a:ea typeface="ＭＳ Ｐゴシック" charset="0"/>
                </a:defRPr>
              </a:lvl2pPr>
              <a:lvl3pPr>
                <a:defRPr sz="2800">
                  <a:solidFill>
                    <a:schemeClr val="tx1"/>
                  </a:solidFill>
                  <a:latin typeface="Futura" charset="0"/>
                  <a:ea typeface="ＭＳ Ｐゴシック" charset="0"/>
                </a:defRPr>
              </a:lvl3pPr>
              <a:lvl4pPr>
                <a:defRPr sz="2800">
                  <a:solidFill>
                    <a:schemeClr val="tx1"/>
                  </a:solidFill>
                  <a:latin typeface="Futura" charset="0"/>
                  <a:ea typeface="ＭＳ Ｐゴシック" charset="0"/>
                </a:defRPr>
              </a:lvl4pPr>
              <a:lvl5pPr>
                <a:defRPr sz="2800">
                  <a:solidFill>
                    <a:schemeClr val="tx1"/>
                  </a:solidFill>
                  <a:latin typeface="Futura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Futura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Futura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Futura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Futura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1600" b="1" dirty="0">
                  <a:latin typeface="Times" charset="0"/>
                </a:rPr>
                <a:t>D. Gross</a:t>
              </a:r>
              <a:endParaRPr lang="en-US" sz="1600" dirty="0">
                <a:latin typeface="Times" charset="0"/>
              </a:endParaRPr>
            </a:p>
          </p:txBody>
        </p:sp>
        <p:sp>
          <p:nvSpPr>
            <p:cNvPr id="30727" name="Text Box 15"/>
            <p:cNvSpPr txBox="1">
              <a:spLocks noChangeArrowheads="1"/>
            </p:cNvSpPr>
            <p:nvPr/>
          </p:nvSpPr>
          <p:spPr bwMode="auto">
            <a:xfrm>
              <a:off x="4329113" y="554038"/>
              <a:ext cx="1685925" cy="33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Futura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Futura" charset="0"/>
                  <a:ea typeface="ＭＳ Ｐゴシック" charset="0"/>
                </a:defRPr>
              </a:lvl2pPr>
              <a:lvl3pPr>
                <a:defRPr sz="2800">
                  <a:solidFill>
                    <a:schemeClr val="tx1"/>
                  </a:solidFill>
                  <a:latin typeface="Futura" charset="0"/>
                  <a:ea typeface="ＭＳ Ｐゴシック" charset="0"/>
                </a:defRPr>
              </a:lvl3pPr>
              <a:lvl4pPr>
                <a:defRPr sz="2800">
                  <a:solidFill>
                    <a:schemeClr val="tx1"/>
                  </a:solidFill>
                  <a:latin typeface="Futura" charset="0"/>
                  <a:ea typeface="ＭＳ Ｐゴシック" charset="0"/>
                </a:defRPr>
              </a:lvl4pPr>
              <a:lvl5pPr>
                <a:defRPr sz="2800">
                  <a:solidFill>
                    <a:schemeClr val="tx1"/>
                  </a:solidFill>
                  <a:latin typeface="Futura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Futura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Futura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Futura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Futura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1600" b="1">
                  <a:latin typeface="Times" charset="0"/>
                </a:rPr>
                <a:t>H.D. Politzer</a:t>
              </a:r>
              <a:endParaRPr lang="en-US" sz="1600">
                <a:latin typeface="Times" charset="0"/>
              </a:endParaRPr>
            </a:p>
          </p:txBody>
        </p:sp>
        <p:sp>
          <p:nvSpPr>
            <p:cNvPr id="30728" name="Text Box 16"/>
            <p:cNvSpPr txBox="1">
              <a:spLocks noChangeArrowheads="1"/>
            </p:cNvSpPr>
            <p:nvPr/>
          </p:nvSpPr>
          <p:spPr bwMode="auto">
            <a:xfrm>
              <a:off x="4319588" y="817563"/>
              <a:ext cx="1685925" cy="33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Futura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Futura" charset="0"/>
                  <a:ea typeface="ＭＳ Ｐゴシック" charset="0"/>
                </a:defRPr>
              </a:lvl2pPr>
              <a:lvl3pPr>
                <a:defRPr sz="2800">
                  <a:solidFill>
                    <a:schemeClr val="tx1"/>
                  </a:solidFill>
                  <a:latin typeface="Futura" charset="0"/>
                  <a:ea typeface="ＭＳ Ｐゴシック" charset="0"/>
                </a:defRPr>
              </a:lvl3pPr>
              <a:lvl4pPr>
                <a:defRPr sz="2800">
                  <a:solidFill>
                    <a:schemeClr val="tx1"/>
                  </a:solidFill>
                  <a:latin typeface="Futura" charset="0"/>
                  <a:ea typeface="ＭＳ Ｐゴシック" charset="0"/>
                </a:defRPr>
              </a:lvl4pPr>
              <a:lvl5pPr>
                <a:defRPr sz="2800">
                  <a:solidFill>
                    <a:schemeClr val="tx1"/>
                  </a:solidFill>
                  <a:latin typeface="Futura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Futura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Futura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Futura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Futura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1600" b="1">
                  <a:latin typeface="Times" charset="0"/>
                </a:rPr>
                <a:t>F. Wilczek</a:t>
              </a:r>
              <a:endParaRPr lang="en-US" sz="1600">
                <a:latin typeface="Times" charset="0"/>
              </a:endParaRPr>
            </a:p>
          </p:txBody>
        </p:sp>
        <p:sp>
          <p:nvSpPr>
            <p:cNvPr id="30729" name="Text Box 17"/>
            <p:cNvSpPr txBox="1">
              <a:spLocks noChangeArrowheads="1"/>
            </p:cNvSpPr>
            <p:nvPr/>
          </p:nvSpPr>
          <p:spPr bwMode="auto">
            <a:xfrm>
              <a:off x="4265613" y="1154113"/>
              <a:ext cx="1685925" cy="33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Futura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Futura" charset="0"/>
                  <a:ea typeface="ＭＳ Ｐゴシック" charset="0"/>
                </a:defRPr>
              </a:lvl2pPr>
              <a:lvl3pPr>
                <a:defRPr sz="2800">
                  <a:solidFill>
                    <a:schemeClr val="tx1"/>
                  </a:solidFill>
                  <a:latin typeface="Futura" charset="0"/>
                  <a:ea typeface="ＭＳ Ｐゴシック" charset="0"/>
                </a:defRPr>
              </a:lvl3pPr>
              <a:lvl4pPr>
                <a:defRPr sz="2800">
                  <a:solidFill>
                    <a:schemeClr val="tx1"/>
                  </a:solidFill>
                  <a:latin typeface="Futura" charset="0"/>
                  <a:ea typeface="ＭＳ Ｐゴシック" charset="0"/>
                </a:defRPr>
              </a:lvl4pPr>
              <a:lvl5pPr>
                <a:defRPr sz="2800">
                  <a:solidFill>
                    <a:schemeClr val="tx1"/>
                  </a:solidFill>
                  <a:latin typeface="Futura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Futura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Futura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Futura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Futura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1600" dirty="0">
                  <a:latin typeface="Times" charset="0"/>
                </a:rPr>
                <a:t>Nobel Prize 2004</a:t>
              </a:r>
            </a:p>
          </p:txBody>
        </p:sp>
        <p:sp>
          <p:nvSpPr>
            <p:cNvPr id="30730" name="Text Box 18"/>
            <p:cNvSpPr txBox="1">
              <a:spLocks noChangeArrowheads="1"/>
            </p:cNvSpPr>
            <p:nvPr/>
          </p:nvSpPr>
          <p:spPr bwMode="auto">
            <a:xfrm>
              <a:off x="4262438" y="1481138"/>
              <a:ext cx="1611312" cy="517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Futura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Futura" charset="0"/>
                  <a:ea typeface="ＭＳ Ｐゴシック" charset="0"/>
                </a:defRPr>
              </a:lvl2pPr>
              <a:lvl3pPr>
                <a:defRPr sz="2800">
                  <a:solidFill>
                    <a:schemeClr val="tx1"/>
                  </a:solidFill>
                  <a:latin typeface="Futura" charset="0"/>
                  <a:ea typeface="ＭＳ Ｐゴシック" charset="0"/>
                </a:defRPr>
              </a:lvl3pPr>
              <a:lvl4pPr>
                <a:defRPr sz="2800">
                  <a:solidFill>
                    <a:schemeClr val="tx1"/>
                  </a:solidFill>
                  <a:latin typeface="Futura" charset="0"/>
                  <a:ea typeface="ＭＳ Ｐゴシック" charset="0"/>
                </a:defRPr>
              </a:lvl4pPr>
              <a:lvl5pPr>
                <a:defRPr sz="2800">
                  <a:solidFill>
                    <a:schemeClr val="tx1"/>
                  </a:solidFill>
                  <a:latin typeface="Futura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Futura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Futura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Futura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Futura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1400" dirty="0">
                  <a:solidFill>
                    <a:srgbClr val="000080"/>
                  </a:solidFill>
                  <a:latin typeface="Times" charset="0"/>
                </a:rPr>
                <a:t>QCD Asymptotic Freedom (1973)</a:t>
              </a:r>
              <a:endParaRPr lang="en-US" sz="1600" dirty="0">
                <a:latin typeface="Times" charset="0"/>
              </a:endParaRPr>
            </a:p>
          </p:txBody>
        </p:sp>
      </p:grpSp>
      <p:sp>
        <p:nvSpPr>
          <p:cNvPr id="30731" name="Text Box 19"/>
          <p:cNvSpPr txBox="1">
            <a:spLocks noChangeArrowheads="1"/>
          </p:cNvSpPr>
          <p:nvPr/>
        </p:nvSpPr>
        <p:spPr bwMode="auto">
          <a:xfrm>
            <a:off x="182110" y="4411649"/>
            <a:ext cx="8960112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Futur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Futura" charset="0"/>
                <a:ea typeface="ＭＳ Ｐゴシック" charset="0"/>
              </a:defRPr>
            </a:lvl2pPr>
            <a:lvl3pPr>
              <a:defRPr sz="2800">
                <a:solidFill>
                  <a:schemeClr val="tx1"/>
                </a:solidFill>
                <a:latin typeface="Futura" charset="0"/>
                <a:ea typeface="ＭＳ Ｐゴシック" charset="0"/>
              </a:defRPr>
            </a:lvl3pPr>
            <a:lvl4pPr>
              <a:defRPr sz="2800">
                <a:solidFill>
                  <a:schemeClr val="tx1"/>
                </a:solidFill>
                <a:latin typeface="Futura" charset="0"/>
                <a:ea typeface="ＭＳ Ｐゴシック" charset="0"/>
              </a:defRPr>
            </a:lvl4pPr>
            <a:lvl5pPr>
              <a:defRPr sz="2800">
                <a:solidFill>
                  <a:schemeClr val="tx1"/>
                </a:solidFill>
                <a:latin typeface="Futur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Futur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Futur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Futur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Futura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ja-JP" altLang="en-US" sz="2400" dirty="0">
                <a:solidFill>
                  <a:schemeClr val="accent2"/>
                </a:solidFill>
                <a:latin typeface="+mn-lt"/>
              </a:rPr>
              <a:t>“</a:t>
            </a:r>
            <a:r>
              <a:rPr lang="en-US" sz="2400" dirty="0">
                <a:solidFill>
                  <a:schemeClr val="accent2"/>
                </a:solidFill>
                <a:latin typeface="+mn-lt"/>
              </a:rPr>
              <a:t>In 1972 the early universe seemed hopelessly opaque…conditions of ultrahigh temperatures…produce a theoretically intractable mess.  But asymptotic freedom renders ultrahigh temperatures friendly…</a:t>
            </a:r>
            <a:r>
              <a:rPr lang="ja-JP" altLang="en-US" sz="2400" dirty="0">
                <a:solidFill>
                  <a:schemeClr val="accent2"/>
                </a:solidFill>
                <a:latin typeface="+mn-lt"/>
              </a:rPr>
              <a:t>”</a:t>
            </a:r>
            <a:r>
              <a:rPr lang="en-US" sz="2400" dirty="0">
                <a:latin typeface="+mn-lt"/>
              </a:rPr>
              <a:t> </a:t>
            </a:r>
          </a:p>
          <a:p>
            <a:pPr>
              <a:spcBef>
                <a:spcPct val="50000"/>
              </a:spcBef>
            </a:pPr>
            <a:r>
              <a:rPr lang="en-US" sz="2400" dirty="0">
                <a:latin typeface="+mn-lt"/>
              </a:rPr>
              <a:t>                                                                          Frank </a:t>
            </a:r>
            <a:r>
              <a:rPr lang="en-US" sz="2400" dirty="0" err="1">
                <a:latin typeface="+mn-lt"/>
              </a:rPr>
              <a:t>Wilczek</a:t>
            </a:r>
            <a:r>
              <a:rPr lang="en-US" sz="2400" dirty="0">
                <a:latin typeface="+mn-lt"/>
              </a:rPr>
              <a:t>, Nobel Lecture</a:t>
            </a:r>
          </a:p>
        </p:txBody>
      </p:sp>
      <p:sp>
        <p:nvSpPr>
          <p:cNvPr id="30732" name="Text Box 20"/>
          <p:cNvSpPr txBox="1">
            <a:spLocks noChangeArrowheads="1"/>
          </p:cNvSpPr>
          <p:nvPr/>
        </p:nvSpPr>
        <p:spPr bwMode="auto">
          <a:xfrm>
            <a:off x="273050" y="36469"/>
            <a:ext cx="8413749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Futur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Futura" charset="0"/>
                <a:ea typeface="ＭＳ Ｐゴシック" charset="0"/>
              </a:defRPr>
            </a:lvl2pPr>
            <a:lvl3pPr>
              <a:defRPr sz="2800">
                <a:solidFill>
                  <a:schemeClr val="tx1"/>
                </a:solidFill>
                <a:latin typeface="Futura" charset="0"/>
                <a:ea typeface="ＭＳ Ｐゴシック" charset="0"/>
              </a:defRPr>
            </a:lvl3pPr>
            <a:lvl4pPr>
              <a:defRPr sz="2800">
                <a:solidFill>
                  <a:schemeClr val="tx1"/>
                </a:solidFill>
                <a:latin typeface="Futura" charset="0"/>
                <a:ea typeface="ＭＳ Ｐゴシック" charset="0"/>
              </a:defRPr>
            </a:lvl4pPr>
            <a:lvl5pPr>
              <a:defRPr sz="2800">
                <a:solidFill>
                  <a:schemeClr val="tx1"/>
                </a:solidFill>
                <a:latin typeface="Futur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Futur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Futur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Futur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Futura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3200" b="1" dirty="0">
                <a:latin typeface="Gill Sans" charset="0"/>
                <a:cs typeface="Gill Sans" charset="0"/>
              </a:rPr>
              <a:t>QCD Asymptotic Freedom and QGP in the Early Universe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184025" y="3402829"/>
            <a:ext cx="46869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</a:t>
            </a:r>
            <a:r>
              <a:rPr lang="en-US" i="1" dirty="0"/>
              <a:t>"for the discovery of asymptotic freedom in the</a:t>
            </a:r>
          </a:p>
          <a:p>
            <a:r>
              <a:rPr lang="en-US" i="1" dirty="0"/>
              <a:t> theory of the strong interaction"</a:t>
            </a:r>
            <a:r>
              <a:rPr lang="en-US" dirty="0"/>
              <a:t>.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888" y="1040837"/>
            <a:ext cx="3809295" cy="2839334"/>
          </a:xfrm>
          <a:prstGeom prst="rect">
            <a:avLst/>
          </a:prstGeom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D2FB9-3087-F94E-8BC0-8CA0446939ED}" type="datetime1">
              <a:rPr lang="en-US" smtClean="0"/>
              <a:t>8/20/19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Seminar @Yonsei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02019-6C57-514C-92C2-1BABBDEE07F5}" type="slidenum">
              <a:rPr lang="en-US" smtClean="0"/>
              <a:t>14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802977" y="2298472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Big Bang</a:t>
            </a:r>
          </a:p>
        </p:txBody>
      </p:sp>
    </p:spTree>
    <p:extLst>
      <p:ext uri="{BB962C8B-B14F-4D97-AF65-F5344CB8AC3E}">
        <p14:creationId xmlns:p14="http://schemas.microsoft.com/office/powerpoint/2010/main" val="27620561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7" descr="0309074061.jpg                                                 0017B08FMacintosh HD                   B74677AA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630"/>
            <a:ext cx="4096024" cy="5832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2771" name="Group 9"/>
          <p:cNvGrpSpPr>
            <a:grpSpLocks/>
          </p:cNvGrpSpPr>
          <p:nvPr/>
        </p:nvGrpSpPr>
        <p:grpSpPr bwMode="auto">
          <a:xfrm>
            <a:off x="1890713" y="3979863"/>
            <a:ext cx="7131050" cy="2643187"/>
            <a:chOff x="1886" y="1565"/>
            <a:chExt cx="3720" cy="1379"/>
          </a:xfrm>
        </p:grpSpPr>
        <p:sp>
          <p:nvSpPr>
            <p:cNvPr id="32774" name="Rectangle 8"/>
            <p:cNvSpPr>
              <a:spLocks noChangeArrowheads="1"/>
            </p:cNvSpPr>
            <p:nvPr/>
          </p:nvSpPr>
          <p:spPr bwMode="auto">
            <a:xfrm>
              <a:off x="1886" y="1565"/>
              <a:ext cx="3720" cy="1379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32775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10" y="1592"/>
              <a:ext cx="3670" cy="13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2772" name="Text Box 10"/>
          <p:cNvSpPr txBox="1">
            <a:spLocks noChangeArrowheads="1"/>
          </p:cNvSpPr>
          <p:nvPr/>
        </p:nvSpPr>
        <p:spPr bwMode="auto">
          <a:xfrm>
            <a:off x="4338638" y="352425"/>
            <a:ext cx="4421187" cy="332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Futur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Futura" charset="0"/>
                <a:ea typeface="ＭＳ Ｐゴシック" charset="0"/>
              </a:defRPr>
            </a:lvl2pPr>
            <a:lvl3pPr>
              <a:defRPr sz="2800">
                <a:solidFill>
                  <a:schemeClr val="tx1"/>
                </a:solidFill>
                <a:latin typeface="Futura" charset="0"/>
                <a:ea typeface="ＭＳ Ｐゴシック" charset="0"/>
              </a:defRPr>
            </a:lvl3pPr>
            <a:lvl4pPr>
              <a:defRPr sz="2800">
                <a:solidFill>
                  <a:schemeClr val="tx1"/>
                </a:solidFill>
                <a:latin typeface="Futura" charset="0"/>
                <a:ea typeface="ＭＳ Ｐゴシック" charset="0"/>
              </a:defRPr>
            </a:lvl4pPr>
            <a:lvl5pPr>
              <a:defRPr sz="2800">
                <a:solidFill>
                  <a:schemeClr val="tx1"/>
                </a:solidFill>
                <a:latin typeface="Futur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Futur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Futur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Futur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Futura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dirty="0">
                <a:latin typeface="Gill Sans" charset="0"/>
                <a:cs typeface="Gill Sans" charset="0"/>
              </a:rPr>
              <a:t>National Research Council Report (2003)</a:t>
            </a:r>
          </a:p>
          <a:p>
            <a:pPr algn="ctr">
              <a:spcBef>
                <a:spcPct val="50000"/>
              </a:spcBef>
            </a:pPr>
            <a:r>
              <a:rPr lang="en-US" i="1" dirty="0">
                <a:solidFill>
                  <a:schemeClr val="accent2"/>
                </a:solidFill>
                <a:latin typeface="Gill Sans" charset="0"/>
                <a:cs typeface="Gill Sans" charset="0"/>
              </a:rPr>
              <a:t>Eleven Science Questions for the New Century</a:t>
            </a:r>
            <a:endParaRPr lang="en-US" i="1" dirty="0">
              <a:latin typeface="Gill Sans" charset="0"/>
              <a:cs typeface="Gill Sans" charset="0"/>
            </a:endParaRPr>
          </a:p>
          <a:p>
            <a:pPr algn="ctr">
              <a:spcBef>
                <a:spcPct val="50000"/>
              </a:spcBef>
            </a:pPr>
            <a:endParaRPr lang="en-US" dirty="0">
              <a:solidFill>
                <a:srgbClr val="FF0000"/>
              </a:solidFill>
              <a:latin typeface="Gill Sans" charset="0"/>
              <a:cs typeface="Gill Sans" charset="0"/>
            </a:endParaRPr>
          </a:p>
          <a:p>
            <a:pPr algn="ctr">
              <a:spcBef>
                <a:spcPct val="50000"/>
              </a:spcBef>
            </a:pPr>
            <a:r>
              <a:rPr lang="en-US" dirty="0">
                <a:solidFill>
                  <a:srgbClr val="FF0000"/>
                </a:solidFill>
                <a:latin typeface="Gill Sans" charset="0"/>
                <a:cs typeface="Gill Sans" charset="0"/>
              </a:rPr>
              <a:t>Question #8:</a:t>
            </a:r>
            <a:endParaRPr lang="en-US" dirty="0">
              <a:latin typeface="Gill Sans" charset="0"/>
              <a:cs typeface="Gill Sans" charset="0"/>
            </a:endParaRPr>
          </a:p>
        </p:txBody>
      </p:sp>
      <p:sp>
        <p:nvSpPr>
          <p:cNvPr id="32773" name="Line 12"/>
          <p:cNvSpPr>
            <a:spLocks noChangeShapeType="1"/>
          </p:cNvSpPr>
          <p:nvPr/>
        </p:nvSpPr>
        <p:spPr bwMode="auto">
          <a:xfrm>
            <a:off x="2641600" y="5932488"/>
            <a:ext cx="3800475" cy="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52B351-C57C-FF4A-B128-F4318451C58D}" type="datetime1">
              <a:rPr lang="en-US" smtClean="0"/>
              <a:t>8/20/19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Seminar @Yonsei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02019-6C57-514C-92C2-1BABBDEE07F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7910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/>
          <p:nvPr/>
        </p:nvSpPr>
        <p:spPr>
          <a:xfrm>
            <a:off x="2885086" y="2755221"/>
            <a:ext cx="1529487" cy="687685"/>
          </a:xfrm>
          <a:prstGeom prst="rect">
            <a:avLst/>
          </a:prstGeom>
          <a:ln w="12700">
            <a:miter lim="400000"/>
          </a:ln>
          <a:effectLst>
            <a:outerShdw blurRad="50800" dist="63500" dir="27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7" tIns="35717" rIns="35717" bIns="35717">
            <a:spAutoFit/>
          </a:bodyPr>
          <a:lstStyle>
            <a:lvl1pPr>
              <a:defRPr sz="240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r>
              <a:rPr sz="2000" dirty="0">
                <a:solidFill>
                  <a:srgbClr val="FFFF00"/>
                </a:solidFill>
              </a:rPr>
              <a:t>Quark-Gluon </a:t>
            </a:r>
            <a:endParaRPr lang="en-US" sz="2000" dirty="0">
              <a:solidFill>
                <a:srgbClr val="FFFF00"/>
              </a:solidFill>
            </a:endParaRPr>
          </a:p>
          <a:p>
            <a:r>
              <a:rPr sz="2000" dirty="0">
                <a:solidFill>
                  <a:srgbClr val="FFFF00"/>
                </a:solidFill>
              </a:rPr>
              <a:t>Plasma (QGP)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16</a:t>
            </a:fld>
            <a:endParaRPr lang="uk-UA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9D214FD-C695-164E-AD42-8C784B38FECF}"/>
              </a:ext>
            </a:extLst>
          </p:cNvPr>
          <p:cNvGrpSpPr/>
          <p:nvPr/>
        </p:nvGrpSpPr>
        <p:grpSpPr>
          <a:xfrm>
            <a:off x="0" y="7046"/>
            <a:ext cx="9144000" cy="6838760"/>
            <a:chOff x="0" y="7046"/>
            <a:chExt cx="9144000" cy="6838760"/>
          </a:xfrm>
        </p:grpSpPr>
        <p:pic>
          <p:nvPicPr>
            <p:cNvPr id="41" name="pdg11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7046"/>
              <a:ext cx="9144000" cy="6838760"/>
            </a:xfrm>
            <a:prstGeom prst="rect">
              <a:avLst/>
            </a:prstGeom>
            <a:ln w="25400"/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0E9FD957-1B8C-DF42-B5D7-24501627B34A}"/>
                </a:ext>
              </a:extLst>
            </p:cNvPr>
            <p:cNvSpPr txBox="1"/>
            <p:nvPr/>
          </p:nvSpPr>
          <p:spPr>
            <a:xfrm>
              <a:off x="66804" y="107254"/>
              <a:ext cx="7314497" cy="461665"/>
            </a:xfrm>
            <a:prstGeom prst="rect">
              <a:avLst/>
            </a:prstGeom>
            <a:solidFill>
              <a:srgbClr val="0432FF"/>
            </a:solidFill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FFFF00"/>
                  </a:solidFill>
                </a:rPr>
                <a:t>Fundamental particles and the evolution of the Universe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0860940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2BAF70-E34A-C04A-BFF9-8ABDD4AAF5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Coffee Break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1B0C859-5B86-D34E-93D4-02AB45592DD0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037330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Autofit/>
          </a:bodyPr>
          <a:lstStyle/>
          <a:p>
            <a:r>
              <a:rPr lang="en-US" sz="3600" dirty="0"/>
              <a:t>An Idea: Create Quark-Gluon Plasma in the Lab and Study the Evolution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030" y="2084005"/>
            <a:ext cx="8267700" cy="3492500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972E5-0F78-0C40-B4A1-6782378C5A6E}" type="datetime1">
              <a:rPr lang="en-US" smtClean="0"/>
              <a:t>8/20/19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Seminar @Yonsei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02019-6C57-514C-92C2-1BABBDEE07F5}" type="slidenum">
              <a:rPr lang="en-US" smtClean="0"/>
              <a:t>18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97030" y="5743843"/>
            <a:ext cx="23262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Normal nuclear matter</a:t>
            </a:r>
          </a:p>
        </p:txBody>
      </p:sp>
    </p:spTree>
    <p:extLst>
      <p:ext uri="{BB962C8B-B14F-4D97-AF65-F5344CB8AC3E}">
        <p14:creationId xmlns:p14="http://schemas.microsoft.com/office/powerpoint/2010/main" val="34781586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Our Approach: Heavy Ion Collision Creates a New State of Matter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067621"/>
            <a:ext cx="6091621" cy="401787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6914" y="2067621"/>
            <a:ext cx="2235200" cy="2413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234689" y="4706193"/>
            <a:ext cx="18331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T. D. Lee</a:t>
            </a:r>
          </a:p>
          <a:p>
            <a:r>
              <a:rPr lang="en-US" dirty="0"/>
              <a:t>Nobel Prize, 1957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7200" y="1557963"/>
            <a:ext cx="63179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Birth of Relativistic Heavy Ion Collider (RHIC) at BNL, 1983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19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03205366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684" y="0"/>
            <a:ext cx="9176418" cy="6857999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685800" y="1338705"/>
            <a:ext cx="7772400" cy="2425686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300" b="1" dirty="0"/>
              <a:t>Recreate Early Universe in Laboratory</a:t>
            </a:r>
            <a:br>
              <a:rPr lang="en-US" sz="5300" b="1" dirty="0"/>
            </a:br>
            <a:br>
              <a:rPr lang="en-US" sz="5300" dirty="0"/>
            </a:br>
            <a:endParaRPr lang="en-US" sz="2200" dirty="0"/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1371600" y="4458296"/>
            <a:ext cx="6400800" cy="175260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/>
              <a:t>Ming Liu</a:t>
            </a:r>
          </a:p>
          <a:p>
            <a:pPr marL="0" indent="0" algn="ctr">
              <a:buNone/>
            </a:pPr>
            <a:r>
              <a:rPr lang="en-US" dirty="0"/>
              <a:t>Los Alamos National Laboratory 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56607C9-0ED5-AE4B-B317-155382F51D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Seminar @Yonsei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0A46F4-65D8-2844-8911-979BFD1849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02019-6C57-514C-92C2-1BABBDEE07F5}" type="slidenum">
              <a:rPr lang="en-US" smtClean="0"/>
              <a:t>2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BBF48B-7521-8F4E-BC0C-66ADE57570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61232-3E7F-6843-9AA9-A14C20A8C421}" type="datetime1">
              <a:rPr lang="en-US" smtClean="0"/>
              <a:t>8/20/19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9591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7254"/>
            <a:ext cx="8229600" cy="1462226"/>
          </a:xfrm>
        </p:spPr>
        <p:txBody>
          <a:bodyPr>
            <a:normAutofit/>
          </a:bodyPr>
          <a:lstStyle/>
          <a:p>
            <a:r>
              <a:rPr lang="en-US" sz="4800" dirty="0"/>
              <a:t>The Magic: E = mc</a:t>
            </a:r>
            <a:r>
              <a:rPr lang="en-US" sz="4800" baseline="30000" dirty="0"/>
              <a:t>2</a:t>
            </a:r>
            <a:r>
              <a:rPr lang="en-US" sz="4800" dirty="0"/>
              <a:t> </a:t>
            </a:r>
            <a:br>
              <a:rPr lang="en-US" sz="4800" dirty="0"/>
            </a:br>
            <a:r>
              <a:rPr lang="en-US" sz="3600" dirty="0">
                <a:solidFill>
                  <a:srgbClr val="0432FF"/>
                </a:solidFill>
              </a:rPr>
              <a:t>Energy creates new matter</a:t>
            </a:r>
            <a:endParaRPr lang="en-US" sz="4800" dirty="0">
              <a:solidFill>
                <a:srgbClr val="0432F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9432" y="1784939"/>
            <a:ext cx="4586482" cy="4671418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20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00968270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615"/>
            <a:ext cx="8981162" cy="1143000"/>
          </a:xfrm>
        </p:spPr>
        <p:txBody>
          <a:bodyPr>
            <a:noAutofit/>
          </a:bodyPr>
          <a:lstStyle/>
          <a:p>
            <a:r>
              <a:rPr lang="en-US" sz="3600" dirty="0"/>
              <a:t>Recreate a state of the Early Universe: QGP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7615"/>
            <a:ext cx="9144000" cy="5710385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21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20991937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5875"/>
            <a:ext cx="8229600" cy="799478"/>
          </a:xfrm>
        </p:spPr>
        <p:txBody>
          <a:bodyPr>
            <a:normAutofit fontScale="90000"/>
          </a:bodyPr>
          <a:lstStyle/>
          <a:p>
            <a:r>
              <a:rPr lang="en-US" dirty="0"/>
              <a:t>Computer Simulations: QGP at RHIC</a:t>
            </a:r>
          </a:p>
        </p:txBody>
      </p:sp>
      <p:pic>
        <p:nvPicPr>
          <p:cNvPr id="9" name="auau200CentLongSmall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961383"/>
            <a:ext cx="8549014" cy="5151318"/>
          </a:xfrm>
          <a:prstGeom prst="rect">
            <a:avLst/>
          </a:prstGeom>
        </p:spPr>
      </p:pic>
      <p:sp>
        <p:nvSpPr>
          <p:cNvPr id="10" name="Slide Number Placeholder 9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22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1695723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06" y="664932"/>
            <a:ext cx="6154086" cy="1329864"/>
          </a:xfrm>
        </p:spPr>
        <p:txBody>
          <a:bodyPr>
            <a:normAutofit fontScale="90000"/>
          </a:bodyPr>
          <a:lstStyle/>
          <a:p>
            <a:r>
              <a:rPr lang="en-US" dirty="0"/>
              <a:t>Heavy Ion Collisions</a:t>
            </a:r>
            <a:br>
              <a:rPr lang="en-US" dirty="0"/>
            </a:br>
            <a:r>
              <a:rPr lang="en-US" dirty="0"/>
              <a:t>Artists’ View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271315" y="3113552"/>
            <a:ext cx="8415485" cy="1778000"/>
            <a:chOff x="271315" y="2540000"/>
            <a:chExt cx="8415485" cy="177800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87665" y="2540000"/>
              <a:ext cx="1778000" cy="177800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71315" y="2540000"/>
              <a:ext cx="1778000" cy="177800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59160" y="2540000"/>
              <a:ext cx="1778000" cy="17780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908800" y="2540000"/>
              <a:ext cx="1778000" cy="1778000"/>
            </a:xfrm>
            <a:prstGeom prst="rect">
              <a:avLst/>
            </a:prstGeom>
          </p:spPr>
        </p:pic>
      </p:grpSp>
      <p:sp>
        <p:nvSpPr>
          <p:cNvPr id="7" name="TextBox 6"/>
          <p:cNvSpPr txBox="1"/>
          <p:nvPr/>
        </p:nvSpPr>
        <p:spPr>
          <a:xfrm>
            <a:off x="271315" y="4918584"/>
            <a:ext cx="1677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About to collide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652149" y="4918584"/>
            <a:ext cx="13025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Ion collision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433505" y="4918584"/>
            <a:ext cx="2475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Quarks and gluons freed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336588" y="4943488"/>
            <a:ext cx="13502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QGP formed</a:t>
            </a:r>
          </a:p>
        </p:txBody>
      </p:sp>
      <p:pic>
        <p:nvPicPr>
          <p:cNvPr id="11" name="Picture 10" descr="History of Universe Timeline FINAL .pdf_0.pdf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35393" y="778050"/>
            <a:ext cx="3000158" cy="1861288"/>
          </a:xfrm>
          <a:prstGeom prst="rect">
            <a:avLst/>
          </a:prstGeom>
        </p:spPr>
      </p:pic>
      <p:cxnSp>
        <p:nvCxnSpPr>
          <p:cNvPr id="14" name="Straight Arrow Connector 13"/>
          <p:cNvCxnSpPr/>
          <p:nvPr/>
        </p:nvCxnSpPr>
        <p:spPr>
          <a:xfrm>
            <a:off x="457200" y="2765391"/>
            <a:ext cx="409662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1319928" y="2767572"/>
            <a:ext cx="424185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3301673" y="5512132"/>
            <a:ext cx="32173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Relativistic Lorentz Contraction:    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20644" y="5988574"/>
            <a:ext cx="2565400" cy="5842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412" y="5497314"/>
            <a:ext cx="1160110" cy="116011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2149" y="5497314"/>
            <a:ext cx="124929" cy="1160110"/>
          </a:xfrm>
          <a:prstGeom prst="rect">
            <a:avLst/>
          </a:prstGeom>
        </p:spPr>
      </p:pic>
      <p:cxnSp>
        <p:nvCxnSpPr>
          <p:cNvPr id="21" name="Straight Arrow Connector 20"/>
          <p:cNvCxnSpPr/>
          <p:nvPr/>
        </p:nvCxnSpPr>
        <p:spPr>
          <a:xfrm>
            <a:off x="1844484" y="6106526"/>
            <a:ext cx="409662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483720" y="2396059"/>
            <a:ext cx="673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197</a:t>
            </a:r>
            <a:r>
              <a:rPr lang="en-US" dirty="0"/>
              <a:t>Au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368766" y="2398240"/>
            <a:ext cx="673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197</a:t>
            </a:r>
            <a:r>
              <a:rPr lang="en-US" dirty="0"/>
              <a:t>Au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718037" y="6288092"/>
            <a:ext cx="673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197</a:t>
            </a:r>
            <a:r>
              <a:rPr lang="en-US" dirty="0"/>
              <a:t>Au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970039" y="5561907"/>
            <a:ext cx="15160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At RHIC (LHC):</a:t>
            </a:r>
          </a:p>
        </p:txBody>
      </p:sp>
      <p:sp>
        <p:nvSpPr>
          <p:cNvPr id="27" name="Right Arrow 26"/>
          <p:cNvSpPr/>
          <p:nvPr/>
        </p:nvSpPr>
        <p:spPr>
          <a:xfrm rot="16200000">
            <a:off x="7053719" y="2415061"/>
            <a:ext cx="912095" cy="346356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4730" y="6106526"/>
            <a:ext cx="1841047" cy="242415"/>
          </a:xfrm>
          <a:prstGeom prst="rect">
            <a:avLst/>
          </a:prstGeom>
        </p:spPr>
      </p:pic>
      <p:sp>
        <p:nvSpPr>
          <p:cNvPr id="13" name="Slide Number Placeholder 1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23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22820561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714"/>
            <a:ext cx="8229600" cy="1437775"/>
          </a:xfrm>
        </p:spPr>
        <p:txBody>
          <a:bodyPr>
            <a:normAutofit fontScale="90000"/>
          </a:bodyPr>
          <a:lstStyle/>
          <a:p>
            <a:r>
              <a:rPr lang="en-US" dirty="0"/>
              <a:t>Relativistic Heavy Ion Collider </a:t>
            </a:r>
            <a:br>
              <a:rPr lang="en-US" dirty="0"/>
            </a:br>
            <a:r>
              <a:rPr lang="en-US" sz="3100" dirty="0"/>
              <a:t>Brookhaven National Laboratory, Long Island, NY</a:t>
            </a:r>
            <a:br>
              <a:rPr lang="en-US" sz="3100" dirty="0"/>
            </a:br>
            <a:r>
              <a:rPr lang="en-US" sz="3100" dirty="0"/>
              <a:t>in operation since 2000</a:t>
            </a:r>
          </a:p>
        </p:txBody>
      </p:sp>
      <p:pic>
        <p:nvPicPr>
          <p:cNvPr id="3" name="Picture 2" descr="7979381212_f6721ebf85_k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400" y="1568530"/>
            <a:ext cx="7802880" cy="47167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798" y="1658895"/>
            <a:ext cx="2235200" cy="444500"/>
          </a:xfrm>
          <a:prstGeom prst="rect">
            <a:avLst/>
          </a:prstGeom>
          <a:solidFill>
            <a:srgbClr val="FFFF00"/>
          </a:solidFill>
        </p:spPr>
      </p:pic>
      <p:sp>
        <p:nvSpPr>
          <p:cNvPr id="5" name="TextBox 4"/>
          <p:cNvSpPr txBox="1"/>
          <p:nvPr/>
        </p:nvSpPr>
        <p:spPr>
          <a:xfrm>
            <a:off x="2985998" y="2622175"/>
            <a:ext cx="3235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FFFF00"/>
                </a:solidFill>
              </a:rPr>
              <a:t>Au+Au</a:t>
            </a:r>
            <a:r>
              <a:rPr lang="en-US" dirty="0">
                <a:solidFill>
                  <a:srgbClr val="FFFF00"/>
                </a:solidFill>
              </a:rPr>
              <a:t> collisions @200GeV Max.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552207" y="1586628"/>
            <a:ext cx="29110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>
                <a:solidFill>
                  <a:srgbClr val="FFFF00"/>
                </a:solidFill>
              </a:rPr>
              <a:t>197</a:t>
            </a:r>
            <a:r>
              <a:rPr lang="en-US" dirty="0">
                <a:solidFill>
                  <a:srgbClr val="FFFF00"/>
                </a:solidFill>
              </a:rPr>
              <a:t>Au: </a:t>
            </a:r>
            <a:r>
              <a:rPr lang="en-US" dirty="0" err="1">
                <a:solidFill>
                  <a:srgbClr val="FFFF00"/>
                </a:solidFill>
              </a:rPr>
              <a:t>E_total</a:t>
            </a:r>
            <a:r>
              <a:rPr lang="en-US" dirty="0">
                <a:solidFill>
                  <a:srgbClr val="FFFF00"/>
                </a:solidFill>
              </a:rPr>
              <a:t> = 197 x 100 </a:t>
            </a:r>
            <a:r>
              <a:rPr lang="en-US" dirty="0" err="1">
                <a:solidFill>
                  <a:srgbClr val="FFFF00"/>
                </a:solidFill>
              </a:rPr>
              <a:t>M</a:t>
            </a:r>
            <a:r>
              <a:rPr lang="en-US" baseline="-25000" dirty="0" err="1">
                <a:solidFill>
                  <a:srgbClr val="FFFF00"/>
                </a:solidFill>
              </a:rPr>
              <a:t>p</a:t>
            </a:r>
            <a:endParaRPr lang="en-US" baseline="-25000" dirty="0">
              <a:solidFill>
                <a:srgbClr val="FFFF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24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55590650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365" y="519381"/>
            <a:ext cx="5370057" cy="1143000"/>
          </a:xfrm>
        </p:spPr>
        <p:txBody>
          <a:bodyPr>
            <a:normAutofit/>
          </a:bodyPr>
          <a:lstStyle/>
          <a:p>
            <a:r>
              <a:rPr lang="en-US" sz="4800" dirty="0"/>
              <a:t>Black Holes at RHIC?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10524"/>
            <a:ext cx="9144000" cy="415046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5703" y="0"/>
            <a:ext cx="2918297" cy="291829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16664" y="6079946"/>
            <a:ext cx="45191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www.bnl.gov</a:t>
            </a:r>
            <a:r>
              <a:rPr lang="en-US" dirty="0"/>
              <a:t>/</a:t>
            </a:r>
            <a:r>
              <a:rPr lang="en-US" dirty="0" err="1"/>
              <a:t>rhic</a:t>
            </a:r>
            <a:r>
              <a:rPr lang="en-US" dirty="0"/>
              <a:t>/docs/</a:t>
            </a:r>
            <a:r>
              <a:rPr lang="en-US" dirty="0" err="1"/>
              <a:t>rhicreport.pdf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25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56393153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hicTour2004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35635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26</a:t>
            </a:fld>
            <a:endParaRPr lang="uk-UA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823A9-B935-5545-B2BB-BF7EE646D1EF}" type="datetime1">
              <a:rPr lang="en-US" smtClean="0"/>
              <a:t>8/20/19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Seminar @Yonsei</a:t>
            </a:r>
          </a:p>
        </p:txBody>
      </p:sp>
    </p:spTree>
    <p:extLst>
      <p:ext uri="{BB962C8B-B14F-4D97-AF65-F5344CB8AC3E}">
        <p14:creationId xmlns:p14="http://schemas.microsoft.com/office/powerpoint/2010/main" val="962953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1962"/>
            <a:ext cx="8229600" cy="1548350"/>
          </a:xfrm>
        </p:spPr>
        <p:txBody>
          <a:bodyPr>
            <a:normAutofit/>
          </a:bodyPr>
          <a:lstStyle/>
          <a:p>
            <a:r>
              <a:rPr lang="en-US" dirty="0"/>
              <a:t>The Little Bang Realized at RHIC</a:t>
            </a:r>
            <a:br>
              <a:rPr lang="en-US" dirty="0"/>
            </a:br>
            <a:r>
              <a:rPr lang="en-US" sz="2800" dirty="0"/>
              <a:t>QGP Created in </a:t>
            </a:r>
            <a:r>
              <a:rPr lang="en-US" sz="2800" dirty="0" err="1"/>
              <a:t>Au+Au</a:t>
            </a:r>
            <a:r>
              <a:rPr lang="en-US" sz="2800" dirty="0"/>
              <a:t> Collisions!</a:t>
            </a:r>
          </a:p>
        </p:txBody>
      </p:sp>
      <p:pic>
        <p:nvPicPr>
          <p:cNvPr id="3" name="Picture 2" descr="25156739034_7942a13f1c_b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4102" y="1882661"/>
            <a:ext cx="4439898" cy="4439898"/>
          </a:xfrm>
          <a:prstGeom prst="rect">
            <a:avLst/>
          </a:prstGeom>
        </p:spPr>
      </p:pic>
      <p:pic>
        <p:nvPicPr>
          <p:cNvPr id="5" name="Picture 4" descr="25160416853_82c35af52b_b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882660"/>
            <a:ext cx="4370443" cy="4444225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27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68683212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00328"/>
            <a:ext cx="8229600" cy="604837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>
                <a:effectLst/>
                <a:latin typeface="Arial" charset="0"/>
                <a:cs typeface="Arial" charset="0"/>
              </a:rPr>
              <a:t>RHIC Success</a:t>
            </a:r>
          </a:p>
        </p:txBody>
      </p:sp>
      <p:pic>
        <p:nvPicPr>
          <p:cNvPr id="8294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223" t="10625" r="3058"/>
          <a:stretch>
            <a:fillRect/>
          </a:stretch>
        </p:blipFill>
        <p:spPr bwMode="auto">
          <a:xfrm>
            <a:off x="4572000" y="879475"/>
            <a:ext cx="4572000" cy="536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950" name="Picture 4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25" r="9026"/>
          <a:stretch>
            <a:fillRect/>
          </a:stretch>
        </p:blipFill>
        <p:spPr bwMode="auto">
          <a:xfrm>
            <a:off x="76200" y="879475"/>
            <a:ext cx="4513263" cy="536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7EE06-8E7D-FD4D-A0D5-5172D99C17D9}" type="datetime1">
              <a:rPr lang="en-US" smtClean="0"/>
              <a:t>8/20/19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Seminar @Yonsei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02019-6C57-514C-92C2-1BABBDEE07F5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0651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191807"/>
            <a:ext cx="3695783" cy="321306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40937"/>
            <a:ext cx="9144000" cy="625304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29</a:t>
            </a:fld>
            <a:endParaRPr lang="uk-UA"/>
          </a:p>
        </p:txBody>
      </p:sp>
      <p:sp>
        <p:nvSpPr>
          <p:cNvPr id="6" name="TextBox 5"/>
          <p:cNvSpPr txBox="1"/>
          <p:nvPr/>
        </p:nvSpPr>
        <p:spPr>
          <a:xfrm>
            <a:off x="863100" y="64023"/>
            <a:ext cx="741780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Very Rich Physics Program at RHIC</a:t>
            </a:r>
            <a:endParaRPr lang="en-US" sz="3200" b="1" dirty="0"/>
          </a:p>
          <a:p>
            <a:r>
              <a:rPr lang="en-US" sz="3200" b="1" dirty="0"/>
              <a:t>Operation: 2000 – 2020+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3563614901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29" y="1"/>
            <a:ext cx="9144000" cy="14187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733"/>
            <a:ext cx="8229600" cy="1143000"/>
          </a:xfrm>
        </p:spPr>
        <p:txBody>
          <a:bodyPr/>
          <a:lstStyle/>
          <a:p>
            <a:r>
              <a:rPr lang="en-US" b="1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3552" y="1681936"/>
            <a:ext cx="7673247" cy="4751915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The Big Bang</a:t>
            </a:r>
          </a:p>
          <a:p>
            <a:pPr lvl="1"/>
            <a:r>
              <a:rPr lang="en-US" dirty="0"/>
              <a:t>The early universe </a:t>
            </a:r>
          </a:p>
          <a:p>
            <a:endParaRPr lang="en-US" dirty="0"/>
          </a:p>
          <a:p>
            <a:r>
              <a:rPr lang="zh-CN" altLang="en-US" dirty="0"/>
              <a:t>“</a:t>
            </a:r>
            <a:r>
              <a:rPr lang="en-US" dirty="0"/>
              <a:t>Little Bang” in Heavy Ion Collisions </a:t>
            </a:r>
          </a:p>
          <a:p>
            <a:pPr lvl="1"/>
            <a:r>
              <a:rPr lang="en-US" dirty="0"/>
              <a:t>Recreate a droplet of the early universe  </a:t>
            </a:r>
          </a:p>
          <a:p>
            <a:pPr lvl="2"/>
            <a:r>
              <a:rPr lang="en-US" dirty="0"/>
              <a:t>Quark Gluon Plasma </a:t>
            </a:r>
          </a:p>
          <a:p>
            <a:pPr lvl="2"/>
            <a:r>
              <a:rPr lang="en-US" dirty="0"/>
              <a:t>Matter and anti-matter</a:t>
            </a:r>
          </a:p>
          <a:p>
            <a:pPr marL="0" indent="0">
              <a:buNone/>
            </a:pPr>
            <a:r>
              <a:rPr lang="en-US" dirty="0"/>
              <a:t> </a:t>
            </a:r>
          </a:p>
          <a:p>
            <a:r>
              <a:rPr lang="en-US" dirty="0"/>
              <a:t>Dark Matter?</a:t>
            </a:r>
          </a:p>
          <a:p>
            <a:endParaRPr lang="en-US" dirty="0"/>
          </a:p>
          <a:p>
            <a:r>
              <a:rPr lang="en-US" dirty="0"/>
              <a:t>Outlook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AB9E2-8C78-7246-914B-D92F5CF2A1E6}" type="datetime1">
              <a:rPr lang="en-US" smtClean="0"/>
              <a:t>8/20/19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Seminar @Yonsei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02019-6C57-514C-92C2-1BABBDEE07F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52979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492"/>
            <a:ext cx="8229600" cy="1400533"/>
          </a:xfrm>
        </p:spPr>
        <p:txBody>
          <a:bodyPr>
            <a:normAutofit fontScale="90000"/>
          </a:bodyPr>
          <a:lstStyle/>
          <a:p>
            <a:r>
              <a:rPr lang="en-US" dirty="0"/>
              <a:t>PHENIX Detectors at RHIC</a:t>
            </a:r>
            <a:br>
              <a:rPr lang="en-US" dirty="0"/>
            </a:br>
            <a:r>
              <a:rPr lang="en-US" sz="2700" b="0" dirty="0"/>
              <a:t>Data taking: 2000-2016</a:t>
            </a:r>
            <a:br>
              <a:rPr lang="en-US" sz="2700" b="0" dirty="0"/>
            </a:br>
            <a:r>
              <a:rPr lang="en-US" sz="2700" b="0" dirty="0">
                <a:solidFill>
                  <a:srgbClr val="0432FF"/>
                </a:solidFill>
              </a:rPr>
              <a:t>A new detector “</a:t>
            </a:r>
            <a:r>
              <a:rPr lang="en-US" sz="2700" b="0" dirty="0" err="1">
                <a:solidFill>
                  <a:srgbClr val="0432FF"/>
                </a:solidFill>
              </a:rPr>
              <a:t>sPHENIX</a:t>
            </a:r>
            <a:r>
              <a:rPr lang="en-US" sz="2700" b="0" dirty="0">
                <a:solidFill>
                  <a:srgbClr val="0432FF"/>
                </a:solidFill>
              </a:rPr>
              <a:t>” under construction, physics 2023+ 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40167"/>
            <a:ext cx="9144000" cy="404289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89660" y="1610311"/>
            <a:ext cx="66144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 large international collaboration, ~500 scientists from 13 countries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30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42184939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A3EDB-69F5-8943-BC5F-A66899C16D6B}" type="datetime1">
              <a:rPr lang="en-US" smtClean="0"/>
              <a:t>8/20/19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Seminar @Yonsei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02019-6C57-514C-92C2-1BABBDEE07F5}" type="slidenum">
              <a:rPr lang="en-US" smtClean="0"/>
              <a:t>31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60AB096-F734-9447-A6F6-841973F21AA2}"/>
              </a:ext>
            </a:extLst>
          </p:cNvPr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B3BD0A5-C039-1742-9F2F-933717EE7318}"/>
                </a:ext>
              </a:extLst>
            </p:cNvPr>
            <p:cNvSpPr txBox="1"/>
            <p:nvPr/>
          </p:nvSpPr>
          <p:spPr>
            <a:xfrm>
              <a:off x="43841" y="62630"/>
              <a:ext cx="9056318" cy="707886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>
                  <a:solidFill>
                    <a:srgbClr val="FFFF00"/>
                  </a:solidFill>
                </a:rPr>
                <a:t>Particles Produced in Heavy Ion Collision </a:t>
              </a:r>
              <a:endParaRPr lang="en-US" sz="2800" dirty="0"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7467536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3813"/>
            <a:ext cx="9044848" cy="844580"/>
          </a:xfrm>
        </p:spPr>
        <p:txBody>
          <a:bodyPr>
            <a:noAutofit/>
          </a:bodyPr>
          <a:lstStyle/>
          <a:p>
            <a:r>
              <a:rPr lang="en-US" sz="3600" dirty="0"/>
              <a:t>PHENIX: a State of the Art Particle Detector</a:t>
            </a:r>
          </a:p>
        </p:txBody>
      </p:sp>
      <p:pic>
        <p:nvPicPr>
          <p:cNvPr id="4" name="Content Placeholder 5" descr="phenix_3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8393"/>
            <a:ext cx="9143999" cy="6040813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BC9F9-1323-CB4F-8257-81577ECE4A11}" type="datetime1">
              <a:rPr lang="en-US" smtClean="0"/>
              <a:t>8/20/19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Seminar @Yonsei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02019-6C57-514C-92C2-1BABBDEE07F5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58524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071" y="36099"/>
            <a:ext cx="8902449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Tracking: Reconstruct and Measure High Energy Charged Particle Momentum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4760" y="1628602"/>
            <a:ext cx="3090840" cy="50226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571" y="2231127"/>
            <a:ext cx="2594326" cy="279198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7853" y="2424707"/>
            <a:ext cx="3515494" cy="259840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82597" y="5239050"/>
            <a:ext cx="2146300" cy="8382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80306" y="5610803"/>
            <a:ext cx="1587500" cy="3429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33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39630814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474"/>
            <a:ext cx="9144000" cy="1143000"/>
          </a:xfrm>
        </p:spPr>
        <p:txBody>
          <a:bodyPr>
            <a:noAutofit/>
          </a:bodyPr>
          <a:lstStyle/>
          <a:p>
            <a:r>
              <a:rPr lang="en-US" sz="3600" dirty="0"/>
              <a:t>Calorimeter: Measure Particle’s Energy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394" y="1439712"/>
            <a:ext cx="8018406" cy="5406814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34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87668659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45801"/>
            <a:ext cx="9143998" cy="655348"/>
          </a:xfrm>
        </p:spPr>
        <p:txBody>
          <a:bodyPr>
            <a:normAutofit fontScale="90000"/>
          </a:bodyPr>
          <a:lstStyle/>
          <a:p>
            <a:r>
              <a:rPr lang="en-US" dirty="0"/>
              <a:t>A Heavy Ion Collision inside the PHENIX </a:t>
            </a:r>
          </a:p>
        </p:txBody>
      </p:sp>
      <p:pic>
        <p:nvPicPr>
          <p:cNvPr id="3" name="phxTrailsv2Large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48358"/>
            <a:ext cx="9143999" cy="5693735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4B2C3-0D2D-AD41-948B-FC1F294734DB}" type="datetime1">
              <a:rPr lang="en-US" smtClean="0"/>
              <a:t>8/20/19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Seminar @Yonsei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02019-6C57-514C-92C2-1BABBDEE07F5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883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DC198-332F-424E-BD06-891F2B287C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Day-2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0A0F8-4C80-8948-B04C-F5029D0FB0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9D263-44FD-B34C-A22D-3EFC4BA7B790}" type="datetime1">
              <a:rPr lang="en-US" smtClean="0"/>
              <a:t>8/20/19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FF90B27-E35B-8741-8691-8EBCEEB18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Seminar @Yonsei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848304D-3852-844D-9189-3ACEDA6C8C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02019-6C57-514C-92C2-1BABBDEE07F5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93878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615"/>
            <a:ext cx="8981162" cy="1143000"/>
          </a:xfrm>
        </p:spPr>
        <p:txBody>
          <a:bodyPr>
            <a:noAutofit/>
          </a:bodyPr>
          <a:lstStyle/>
          <a:p>
            <a:r>
              <a:rPr lang="en-US" sz="3600" dirty="0"/>
              <a:t>Recreate a state of the Early Universe: QGP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7615"/>
            <a:ext cx="9144000" cy="5710385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37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74534425"/>
      </p:ext>
    </p:extLst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1352" y="98847"/>
            <a:ext cx="5411893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Study Matter Properties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1352" y="1698175"/>
            <a:ext cx="4240648" cy="4139100"/>
          </a:xfrm>
        </p:spPr>
        <p:txBody>
          <a:bodyPr>
            <a:normAutofit fontScale="92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Density 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Temperature</a:t>
            </a:r>
          </a:p>
          <a:p>
            <a:pPr marL="971550" lvl="1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Medium state</a:t>
            </a:r>
          </a:p>
          <a:p>
            <a:pPr lvl="1"/>
            <a:r>
              <a:rPr lang="en-US" dirty="0"/>
              <a:t>Solid, liquid, gas, PLASMA  ..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Other properties?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878" y="1698175"/>
            <a:ext cx="5486123" cy="4489478"/>
          </a:xfrm>
          <a:prstGeom prst="rect">
            <a:avLst/>
          </a:prstGeom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F352B-6ADB-1140-BB75-8AC38C00EC74}" type="datetime1">
              <a:rPr lang="en-US" smtClean="0"/>
              <a:t>8/20/19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Seminar @Yonsei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02019-6C57-514C-92C2-1BABBDEE07F5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88444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A51171FC-9354-CB4C-B726-48EC156542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/>
              <a:t>QCD Phase Diagram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F243C6-CBC7-DD45-A975-5E931D2A33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E2E8E-28D3-E846-B51A-1EA6B644826E}" type="datetime1">
              <a:rPr lang="en-US" smtClean="0"/>
              <a:t>8/20/19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6030E3-1F47-3C49-9586-360AADA93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Seminar @Yonsei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B72A93-98F2-ED41-87A8-CC24698B6A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02019-6C57-514C-92C2-1BABBDEE07F5}" type="slidenum">
              <a:rPr lang="en-US" smtClean="0"/>
              <a:t>39</a:t>
            </a:fld>
            <a:endParaRPr lang="en-US"/>
          </a:p>
        </p:txBody>
      </p:sp>
      <p:pic>
        <p:nvPicPr>
          <p:cNvPr id="8" name="Picture 3" descr="LRP-version">
            <a:extLst>
              <a:ext uri="{FF2B5EF4-FFF2-40B4-BE49-F238E27FC236}">
                <a16:creationId xmlns:a16="http://schemas.microsoft.com/office/drawing/2014/main" id="{042B7A85-D195-B34C-A5A5-174D0D65C0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28493" y="1089006"/>
            <a:ext cx="5887013" cy="576899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230134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60202" y="36822"/>
            <a:ext cx="6265526" cy="1143000"/>
          </a:xfrm>
        </p:spPr>
        <p:txBody>
          <a:bodyPr>
            <a:normAutofit/>
          </a:bodyPr>
          <a:lstStyle/>
          <a:p>
            <a:r>
              <a:rPr lang="en-US" dirty="0"/>
              <a:t>The Big Bang Model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877361" y="608322"/>
            <a:ext cx="21304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Ref: Open University / BBC</a:t>
            </a:r>
          </a:p>
        </p:txBody>
      </p:sp>
      <p:sp>
        <p:nvSpPr>
          <p:cNvPr id="2" name="Up Arrow 1"/>
          <p:cNvSpPr/>
          <p:nvPr/>
        </p:nvSpPr>
        <p:spPr>
          <a:xfrm>
            <a:off x="6722726" y="5624578"/>
            <a:ext cx="309269" cy="625100"/>
          </a:xfrm>
          <a:prstGeom prst="up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715877" y="5937128"/>
            <a:ext cx="30068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Today, ~13.7 Billion years later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D9131-86B1-E34D-8E29-D66F635D36D7}" type="datetime1">
              <a:rPr lang="en-US" smtClean="0"/>
              <a:t>8/20/19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Seminar @Yonsei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02019-6C57-514C-92C2-1BABBDEE07F5}" type="slidenum">
              <a:rPr lang="en-US" smtClean="0"/>
              <a:t>4</a:t>
            </a:fld>
            <a:endParaRPr lang="en-US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50A0F2F-DDD4-524D-99FA-D688A90E7647}"/>
              </a:ext>
            </a:extLst>
          </p:cNvPr>
          <p:cNvGrpSpPr/>
          <p:nvPr/>
        </p:nvGrpSpPr>
        <p:grpSpPr>
          <a:xfrm>
            <a:off x="0" y="1218889"/>
            <a:ext cx="9144000" cy="4421747"/>
            <a:chOff x="0" y="1701800"/>
            <a:chExt cx="9144000" cy="3439860"/>
          </a:xfrm>
        </p:grpSpPr>
        <p:pic>
          <p:nvPicPr>
            <p:cNvPr id="5" name="Picture 4" descr="History of Universe Timeline FINAL .pdf_0.pdf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1701800"/>
              <a:ext cx="9144000" cy="3439860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3043F0F-BC18-194C-911D-FC643B9EAC62}"/>
                </a:ext>
              </a:extLst>
            </p:cNvPr>
            <p:cNvSpPr/>
            <p:nvPr/>
          </p:nvSpPr>
          <p:spPr>
            <a:xfrm>
              <a:off x="121186" y="1817783"/>
              <a:ext cx="1894901" cy="35254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59647350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0624"/>
            <a:ext cx="9143999" cy="1691431"/>
          </a:xfrm>
        </p:spPr>
        <p:txBody>
          <a:bodyPr>
            <a:normAutofit/>
          </a:bodyPr>
          <a:lstStyle/>
          <a:p>
            <a:r>
              <a:rPr lang="en-US" sz="4000" dirty="0"/>
              <a:t>Topic-1: Probe the QGP Density with Jets 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250" y="2985062"/>
            <a:ext cx="3798788" cy="307046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7945" y="1961627"/>
            <a:ext cx="4413027" cy="409390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40169" y="1599192"/>
            <a:ext cx="402986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High density QGP medium created in </a:t>
            </a:r>
          </a:p>
          <a:p>
            <a:r>
              <a:rPr lang="en-US" sz="2000" dirty="0">
                <a:solidFill>
                  <a:srgbClr val="FF0000"/>
                </a:solidFill>
              </a:rPr>
              <a:t>Heavy ion collisions: </a:t>
            </a:r>
          </a:p>
          <a:p>
            <a:r>
              <a:rPr lang="en-US" sz="2000" dirty="0">
                <a:solidFill>
                  <a:srgbClr val="FF0000"/>
                </a:solidFill>
              </a:rPr>
              <a:t>~20x of normal nucleus 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40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77667196"/>
      </p:ext>
    </p:extLst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4400">
                <a:solidFill>
                  <a:schemeClr val="tx2"/>
                </a:solidFill>
              </a:rPr>
              <a:t>                   </a:t>
            </a:r>
          </a:p>
        </p:txBody>
      </p:sp>
      <p:graphicFrame>
        <p:nvGraphicFramePr>
          <p:cNvPr id="15364" name="Object 4"/>
          <p:cNvGraphicFramePr>
            <a:graphicFrameLocks noChangeAspect="1"/>
          </p:cNvGraphicFramePr>
          <p:nvPr/>
        </p:nvGraphicFramePr>
        <p:xfrm>
          <a:off x="533400" y="1447800"/>
          <a:ext cx="6119813" cy="1035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83" name="Equation" r:id="rId3" imgW="2705040" imgH="457200" progId="Equation.3">
                  <p:embed/>
                </p:oleObj>
              </mc:Choice>
              <mc:Fallback>
                <p:oleObj name="Equation" r:id="rId3" imgW="2705040" imgH="457200" progId="Equation.3">
                  <p:embed/>
                  <p:pic>
                    <p:nvPicPr>
                      <p:cNvPr id="15364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1447800"/>
                        <a:ext cx="6119813" cy="1035050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533400" y="3048000"/>
            <a:ext cx="8948738" cy="3070225"/>
            <a:chOff x="144" y="2064"/>
            <a:chExt cx="5637" cy="1934"/>
          </a:xfrm>
        </p:grpSpPr>
        <p:sp>
          <p:nvSpPr>
            <p:cNvPr id="15375" name="Rectangle 15"/>
            <p:cNvSpPr>
              <a:spLocks noChangeArrowheads="1"/>
            </p:cNvSpPr>
            <p:nvPr/>
          </p:nvSpPr>
          <p:spPr bwMode="auto">
            <a:xfrm>
              <a:off x="144" y="2064"/>
              <a:ext cx="2784" cy="193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3" name="Group 16"/>
            <p:cNvGrpSpPr>
              <a:grpSpLocks/>
            </p:cNvGrpSpPr>
            <p:nvPr/>
          </p:nvGrpSpPr>
          <p:grpSpPr bwMode="auto">
            <a:xfrm>
              <a:off x="144" y="2064"/>
              <a:ext cx="5637" cy="1934"/>
              <a:chOff x="240" y="2064"/>
              <a:chExt cx="5637" cy="1934"/>
            </a:xfrm>
          </p:grpSpPr>
          <p:grpSp>
            <p:nvGrpSpPr>
              <p:cNvPr id="4" name="Group 17"/>
              <p:cNvGrpSpPr>
                <a:grpSpLocks/>
              </p:cNvGrpSpPr>
              <p:nvPr/>
            </p:nvGrpSpPr>
            <p:grpSpPr bwMode="auto">
              <a:xfrm>
                <a:off x="240" y="2064"/>
                <a:ext cx="5637" cy="1934"/>
                <a:chOff x="240" y="2064"/>
                <a:chExt cx="5637" cy="1934"/>
              </a:xfrm>
            </p:grpSpPr>
            <p:pic>
              <p:nvPicPr>
                <p:cNvPr id="15378" name="Picture 18" descr="RAA-Example"/>
                <p:cNvPicPr>
                  <a:picLocks noChangeAspect="1" noChangeArrowheads="1"/>
                </p:cNvPicPr>
                <p:nvPr/>
              </p:nvPicPr>
              <p:blipFill>
                <a:blip r:embed="rId5"/>
                <a:srcRect/>
                <a:stretch>
                  <a:fillRect/>
                </a:stretch>
              </p:blipFill>
              <p:spPr bwMode="auto">
                <a:xfrm>
                  <a:off x="240" y="2064"/>
                  <a:ext cx="2784" cy="193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sp>
              <p:nvSpPr>
                <p:cNvPr id="15379" name="Rectangle 19"/>
                <p:cNvSpPr>
                  <a:spLocks noChangeArrowheads="1"/>
                </p:cNvSpPr>
                <p:nvPr/>
              </p:nvSpPr>
              <p:spPr bwMode="auto">
                <a:xfrm>
                  <a:off x="3024" y="2496"/>
                  <a:ext cx="2853" cy="1208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 type="none" w="sm" len="sm"/>
                  <a:tailEnd type="none" w="sm" len="sm"/>
                </a:ln>
                <a:effectLst/>
              </p:spPr>
              <p:txBody>
                <a:bodyPr>
                  <a:prstTxWarp prst="textNoShape">
                    <a:avLst/>
                  </a:prstTxWarp>
                  <a:spAutoFit/>
                </a:bodyPr>
                <a:lstStyle/>
                <a:p>
                  <a:pPr eaLnBrk="0" hangingPunct="0"/>
                  <a:r>
                    <a:rPr lang="en-US" sz="2400">
                      <a:latin typeface="Times New Roman" pitchFamily="55" charset="0"/>
                    </a:rPr>
                    <a:t>If no “effects”:</a:t>
                  </a:r>
                </a:p>
                <a:p>
                  <a:pPr eaLnBrk="0" hangingPunct="0"/>
                  <a:r>
                    <a:rPr lang="en-US" sz="2400">
                      <a:latin typeface="Times New Roman" pitchFamily="55" charset="0"/>
                    </a:rPr>
                    <a:t>  R</a:t>
                  </a:r>
                  <a:r>
                    <a:rPr lang="en-US" sz="2400" baseline="-20000">
                      <a:latin typeface="Times New Roman" pitchFamily="55" charset="0"/>
                    </a:rPr>
                    <a:t>AA</a:t>
                  </a:r>
                  <a:r>
                    <a:rPr lang="en-US" sz="2400">
                      <a:latin typeface="Times New Roman" pitchFamily="55" charset="0"/>
                    </a:rPr>
                    <a:t> = 1 at high-p</a:t>
                  </a:r>
                  <a:r>
                    <a:rPr lang="en-US" sz="2400" baseline="-25000">
                      <a:latin typeface="Times New Roman" pitchFamily="55" charset="0"/>
                    </a:rPr>
                    <a:t>T</a:t>
                  </a:r>
                  <a:r>
                    <a:rPr lang="en-US" sz="2400">
                      <a:latin typeface="Times New Roman" pitchFamily="55" charset="0"/>
                    </a:rPr>
                    <a:t> where hard </a:t>
                  </a:r>
                </a:p>
                <a:p>
                  <a:pPr eaLnBrk="0" hangingPunct="0"/>
                  <a:r>
                    <a:rPr lang="en-US" sz="2400">
                      <a:latin typeface="Times New Roman" pitchFamily="55" charset="0"/>
                    </a:rPr>
                    <a:t>               scattering dominates</a:t>
                  </a:r>
                </a:p>
                <a:p>
                  <a:pPr eaLnBrk="0" hangingPunct="0"/>
                  <a:r>
                    <a:rPr lang="en-US" sz="2400">
                      <a:latin typeface="Times New Roman" pitchFamily="55" charset="0"/>
                    </a:rPr>
                    <a:t> Suppression:  </a:t>
                  </a:r>
                </a:p>
                <a:p>
                  <a:pPr eaLnBrk="0" hangingPunct="0"/>
                  <a:r>
                    <a:rPr lang="en-US" sz="2400">
                      <a:latin typeface="Times New Roman" pitchFamily="55" charset="0"/>
                    </a:rPr>
                    <a:t>  R</a:t>
                  </a:r>
                  <a:r>
                    <a:rPr lang="en-US" sz="2400" baseline="-20000">
                      <a:latin typeface="Times New Roman" pitchFamily="55" charset="0"/>
                    </a:rPr>
                    <a:t>AA</a:t>
                  </a:r>
                  <a:r>
                    <a:rPr lang="en-US" sz="2400">
                      <a:latin typeface="Times New Roman" pitchFamily="55" charset="0"/>
                    </a:rPr>
                    <a:t> &lt; 1 at high-p</a:t>
                  </a:r>
                  <a:r>
                    <a:rPr lang="en-US" sz="2400" baseline="-25000">
                      <a:latin typeface="Times New Roman" pitchFamily="55" charset="0"/>
                    </a:rPr>
                    <a:t>T</a:t>
                  </a:r>
                </a:p>
              </p:txBody>
            </p:sp>
          </p:grpSp>
          <p:sp>
            <p:nvSpPr>
              <p:cNvPr id="15380" name="Text Box 20"/>
              <p:cNvSpPr txBox="1">
                <a:spLocks noChangeArrowheads="1"/>
              </p:cNvSpPr>
              <p:nvPr/>
            </p:nvSpPr>
            <p:spPr bwMode="auto">
              <a:xfrm>
                <a:off x="285" y="2169"/>
                <a:ext cx="252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r>
                  <a:rPr lang="en-US" sz="1400" i="1">
                    <a:solidFill>
                      <a:schemeClr val="bg2"/>
                    </a:solidFill>
                    <a:latin typeface="Times New Roman" pitchFamily="55" charset="0"/>
                  </a:rPr>
                  <a:t>AA</a:t>
                </a:r>
                <a:endParaRPr lang="en-US" sz="2400">
                  <a:solidFill>
                    <a:schemeClr val="bg2"/>
                  </a:solidFill>
                  <a:latin typeface="Times New Roman" pitchFamily="55" charset="0"/>
                </a:endParaRPr>
              </a:p>
            </p:txBody>
          </p:sp>
          <p:sp>
            <p:nvSpPr>
              <p:cNvPr id="15381" name="Text Box 21"/>
              <p:cNvSpPr txBox="1">
                <a:spLocks noChangeArrowheads="1"/>
              </p:cNvSpPr>
              <p:nvPr/>
            </p:nvSpPr>
            <p:spPr bwMode="auto">
              <a:xfrm>
                <a:off x="1137" y="2967"/>
                <a:ext cx="252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r>
                  <a:rPr lang="en-US" sz="1400" i="1">
                    <a:solidFill>
                      <a:schemeClr val="bg2"/>
                    </a:solidFill>
                    <a:latin typeface="Times New Roman" pitchFamily="55" charset="0"/>
                  </a:rPr>
                  <a:t>AA</a:t>
                </a:r>
                <a:endParaRPr lang="en-US" sz="2400">
                  <a:solidFill>
                    <a:schemeClr val="bg2"/>
                  </a:solidFill>
                  <a:latin typeface="Times New Roman" pitchFamily="55" charset="0"/>
                </a:endParaRPr>
              </a:p>
            </p:txBody>
          </p:sp>
          <p:sp>
            <p:nvSpPr>
              <p:cNvPr id="15382" name="Text Box 22"/>
              <p:cNvSpPr txBox="1">
                <a:spLocks noChangeArrowheads="1"/>
              </p:cNvSpPr>
              <p:nvPr/>
            </p:nvSpPr>
            <p:spPr bwMode="auto">
              <a:xfrm>
                <a:off x="2361" y="2443"/>
                <a:ext cx="252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r>
                  <a:rPr lang="en-US" sz="1400" i="1">
                    <a:solidFill>
                      <a:schemeClr val="bg2"/>
                    </a:solidFill>
                    <a:latin typeface="Times New Roman" pitchFamily="55" charset="0"/>
                  </a:rPr>
                  <a:t>AA</a:t>
                </a:r>
                <a:endParaRPr lang="en-US" sz="2400">
                  <a:solidFill>
                    <a:schemeClr val="bg2"/>
                  </a:solidFill>
                  <a:latin typeface="Times New Roman" pitchFamily="55" charset="0"/>
                </a:endParaRPr>
              </a:p>
            </p:txBody>
          </p:sp>
        </p:grpSp>
      </p:grpSp>
      <p:sp>
        <p:nvSpPr>
          <p:cNvPr id="15383" name="Oval 23"/>
          <p:cNvSpPr>
            <a:spLocks noChangeArrowheads="1"/>
          </p:cNvSpPr>
          <p:nvPr/>
        </p:nvSpPr>
        <p:spPr bwMode="auto">
          <a:xfrm>
            <a:off x="8382000" y="17526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384" name="Oval 24"/>
          <p:cNvSpPr>
            <a:spLocks noChangeArrowheads="1"/>
          </p:cNvSpPr>
          <p:nvPr/>
        </p:nvSpPr>
        <p:spPr bwMode="auto">
          <a:xfrm>
            <a:off x="7239000" y="17526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385" name="Oval 25"/>
          <p:cNvSpPr>
            <a:spLocks noChangeArrowheads="1"/>
          </p:cNvSpPr>
          <p:nvPr/>
        </p:nvSpPr>
        <p:spPr bwMode="auto">
          <a:xfrm>
            <a:off x="6934200" y="2362200"/>
            <a:ext cx="609600" cy="6096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386" name="AutoShape 26"/>
          <p:cNvSpPr>
            <a:spLocks noChangeArrowheads="1"/>
          </p:cNvSpPr>
          <p:nvPr/>
        </p:nvSpPr>
        <p:spPr bwMode="auto">
          <a:xfrm>
            <a:off x="7162800" y="1447800"/>
            <a:ext cx="457200" cy="152400"/>
          </a:xfrm>
          <a:prstGeom prst="rightArrow">
            <a:avLst>
              <a:gd name="adj1" fmla="val 50000"/>
              <a:gd name="adj2" fmla="val 7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387" name="AutoShape 27"/>
          <p:cNvSpPr>
            <a:spLocks noChangeArrowheads="1"/>
          </p:cNvSpPr>
          <p:nvPr/>
        </p:nvSpPr>
        <p:spPr bwMode="auto">
          <a:xfrm>
            <a:off x="8153400" y="1447800"/>
            <a:ext cx="457200" cy="152400"/>
          </a:xfrm>
          <a:prstGeom prst="leftArrow">
            <a:avLst>
              <a:gd name="adj1" fmla="val 50000"/>
              <a:gd name="adj2" fmla="val 7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5" name="Group 36"/>
          <p:cNvGrpSpPr>
            <a:grpSpLocks/>
          </p:cNvGrpSpPr>
          <p:nvPr/>
        </p:nvGrpSpPr>
        <p:grpSpPr bwMode="auto">
          <a:xfrm>
            <a:off x="6934200" y="2362200"/>
            <a:ext cx="533400" cy="609600"/>
            <a:chOff x="4560" y="1536"/>
            <a:chExt cx="336" cy="384"/>
          </a:xfrm>
        </p:grpSpPr>
        <p:sp>
          <p:nvSpPr>
            <p:cNvPr id="15388" name="Oval 28"/>
            <p:cNvSpPr>
              <a:spLocks noChangeArrowheads="1"/>
            </p:cNvSpPr>
            <p:nvPr/>
          </p:nvSpPr>
          <p:spPr bwMode="auto">
            <a:xfrm>
              <a:off x="4752" y="1536"/>
              <a:ext cx="96" cy="9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89" name="Oval 29"/>
            <p:cNvSpPr>
              <a:spLocks noChangeArrowheads="1"/>
            </p:cNvSpPr>
            <p:nvPr/>
          </p:nvSpPr>
          <p:spPr bwMode="auto">
            <a:xfrm>
              <a:off x="4800" y="1632"/>
              <a:ext cx="96" cy="9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90" name="Oval 30"/>
            <p:cNvSpPr>
              <a:spLocks noChangeArrowheads="1"/>
            </p:cNvSpPr>
            <p:nvPr/>
          </p:nvSpPr>
          <p:spPr bwMode="auto">
            <a:xfrm>
              <a:off x="4608" y="1584"/>
              <a:ext cx="96" cy="9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91" name="Oval 31"/>
            <p:cNvSpPr>
              <a:spLocks noChangeArrowheads="1"/>
            </p:cNvSpPr>
            <p:nvPr/>
          </p:nvSpPr>
          <p:spPr bwMode="auto">
            <a:xfrm>
              <a:off x="4560" y="1680"/>
              <a:ext cx="96" cy="9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92" name="Oval 32"/>
            <p:cNvSpPr>
              <a:spLocks noChangeArrowheads="1"/>
            </p:cNvSpPr>
            <p:nvPr/>
          </p:nvSpPr>
          <p:spPr bwMode="auto">
            <a:xfrm>
              <a:off x="4704" y="1680"/>
              <a:ext cx="96" cy="9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93" name="Oval 33"/>
            <p:cNvSpPr>
              <a:spLocks noChangeArrowheads="1"/>
            </p:cNvSpPr>
            <p:nvPr/>
          </p:nvSpPr>
          <p:spPr bwMode="auto">
            <a:xfrm>
              <a:off x="4800" y="1776"/>
              <a:ext cx="96" cy="9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94" name="Oval 34"/>
            <p:cNvSpPr>
              <a:spLocks noChangeArrowheads="1"/>
            </p:cNvSpPr>
            <p:nvPr/>
          </p:nvSpPr>
          <p:spPr bwMode="auto">
            <a:xfrm>
              <a:off x="4608" y="1776"/>
              <a:ext cx="96" cy="9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95" name="Oval 35"/>
            <p:cNvSpPr>
              <a:spLocks noChangeArrowheads="1"/>
            </p:cNvSpPr>
            <p:nvPr/>
          </p:nvSpPr>
          <p:spPr bwMode="auto">
            <a:xfrm>
              <a:off x="4704" y="1824"/>
              <a:ext cx="96" cy="9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6" name="Group 37"/>
          <p:cNvGrpSpPr>
            <a:grpSpLocks/>
          </p:cNvGrpSpPr>
          <p:nvPr/>
        </p:nvGrpSpPr>
        <p:grpSpPr bwMode="auto">
          <a:xfrm>
            <a:off x="8153400" y="2362200"/>
            <a:ext cx="533400" cy="609600"/>
            <a:chOff x="4560" y="1536"/>
            <a:chExt cx="336" cy="384"/>
          </a:xfrm>
        </p:grpSpPr>
        <p:sp>
          <p:nvSpPr>
            <p:cNvPr id="15398" name="Oval 38"/>
            <p:cNvSpPr>
              <a:spLocks noChangeArrowheads="1"/>
            </p:cNvSpPr>
            <p:nvPr/>
          </p:nvSpPr>
          <p:spPr bwMode="auto">
            <a:xfrm>
              <a:off x="4752" y="1536"/>
              <a:ext cx="96" cy="9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99" name="Oval 39"/>
            <p:cNvSpPr>
              <a:spLocks noChangeArrowheads="1"/>
            </p:cNvSpPr>
            <p:nvPr/>
          </p:nvSpPr>
          <p:spPr bwMode="auto">
            <a:xfrm>
              <a:off x="4800" y="1632"/>
              <a:ext cx="96" cy="9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00" name="Oval 40"/>
            <p:cNvSpPr>
              <a:spLocks noChangeArrowheads="1"/>
            </p:cNvSpPr>
            <p:nvPr/>
          </p:nvSpPr>
          <p:spPr bwMode="auto">
            <a:xfrm>
              <a:off x="4608" y="1584"/>
              <a:ext cx="96" cy="9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01" name="Oval 41"/>
            <p:cNvSpPr>
              <a:spLocks noChangeArrowheads="1"/>
            </p:cNvSpPr>
            <p:nvPr/>
          </p:nvSpPr>
          <p:spPr bwMode="auto">
            <a:xfrm>
              <a:off x="4560" y="1680"/>
              <a:ext cx="96" cy="9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02" name="Oval 42"/>
            <p:cNvSpPr>
              <a:spLocks noChangeArrowheads="1"/>
            </p:cNvSpPr>
            <p:nvPr/>
          </p:nvSpPr>
          <p:spPr bwMode="auto">
            <a:xfrm>
              <a:off x="4704" y="1680"/>
              <a:ext cx="96" cy="9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03" name="Oval 43"/>
            <p:cNvSpPr>
              <a:spLocks noChangeArrowheads="1"/>
            </p:cNvSpPr>
            <p:nvPr/>
          </p:nvSpPr>
          <p:spPr bwMode="auto">
            <a:xfrm>
              <a:off x="4800" y="1776"/>
              <a:ext cx="96" cy="9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04" name="Oval 44"/>
            <p:cNvSpPr>
              <a:spLocks noChangeArrowheads="1"/>
            </p:cNvSpPr>
            <p:nvPr/>
          </p:nvSpPr>
          <p:spPr bwMode="auto">
            <a:xfrm>
              <a:off x="4608" y="1776"/>
              <a:ext cx="96" cy="9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05" name="Oval 45"/>
            <p:cNvSpPr>
              <a:spLocks noChangeArrowheads="1"/>
            </p:cNvSpPr>
            <p:nvPr/>
          </p:nvSpPr>
          <p:spPr bwMode="auto">
            <a:xfrm>
              <a:off x="4704" y="1824"/>
              <a:ext cx="96" cy="9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5406" name="Oval 46"/>
          <p:cNvSpPr>
            <a:spLocks noChangeArrowheads="1"/>
          </p:cNvSpPr>
          <p:nvPr/>
        </p:nvSpPr>
        <p:spPr bwMode="auto">
          <a:xfrm>
            <a:off x="8153400" y="2362200"/>
            <a:ext cx="609600" cy="6096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407" name="AutoShape 47"/>
          <p:cNvSpPr>
            <a:spLocks noChangeArrowheads="1"/>
          </p:cNvSpPr>
          <p:nvPr/>
        </p:nvSpPr>
        <p:spPr bwMode="auto">
          <a:xfrm>
            <a:off x="7010400" y="3124200"/>
            <a:ext cx="609600" cy="152400"/>
          </a:xfrm>
          <a:prstGeom prst="rightArrow">
            <a:avLst>
              <a:gd name="adj1" fmla="val 50000"/>
              <a:gd name="adj2" fmla="val 100000"/>
            </a:avLst>
          </a:prstGeom>
          <a:solidFill>
            <a:srgbClr val="FF3300"/>
          </a:solidFill>
          <a:ln w="9525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>
              <a:solidFill>
                <a:srgbClr val="0000FF"/>
              </a:solidFill>
            </a:endParaRPr>
          </a:p>
        </p:txBody>
      </p:sp>
      <p:sp>
        <p:nvSpPr>
          <p:cNvPr id="15408" name="AutoShape 48"/>
          <p:cNvSpPr>
            <a:spLocks noChangeArrowheads="1"/>
          </p:cNvSpPr>
          <p:nvPr/>
        </p:nvSpPr>
        <p:spPr bwMode="auto">
          <a:xfrm>
            <a:off x="8077200" y="3124200"/>
            <a:ext cx="609600" cy="152400"/>
          </a:xfrm>
          <a:prstGeom prst="leftArrow">
            <a:avLst>
              <a:gd name="adj1" fmla="val 50000"/>
              <a:gd name="adj2" fmla="val 100000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409" name="Rectangle 49"/>
          <p:cNvSpPr>
            <a:spLocks noChangeArrowheads="1"/>
          </p:cNvSpPr>
          <p:nvPr/>
        </p:nvSpPr>
        <p:spPr bwMode="auto">
          <a:xfrm>
            <a:off x="381000" y="152400"/>
            <a:ext cx="8229600" cy="1014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4000" dirty="0"/>
              <a:t>Nuclear Modification Factor: R</a:t>
            </a:r>
            <a:r>
              <a:rPr lang="en-US" sz="4000" baseline="-25000" dirty="0"/>
              <a:t>AA</a:t>
            </a:r>
            <a:endParaRPr lang="en-US" sz="4000" dirty="0"/>
          </a:p>
        </p:txBody>
      </p:sp>
      <p:sp>
        <p:nvSpPr>
          <p:cNvPr id="40" name="Date Placeholder 3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88F0D-FE42-B04F-AE06-040C15588B29}" type="datetime1">
              <a:rPr lang="en-US" smtClean="0"/>
              <a:t>8/20/19</a:t>
            </a:fld>
            <a:endParaRPr lang="en-US"/>
          </a:p>
        </p:txBody>
      </p:sp>
      <p:sp>
        <p:nvSpPr>
          <p:cNvPr id="41" name="Slide Number Placeholder 4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E5505-00B4-41FA-BC05-A7403279B96F}" type="slidenum">
              <a:rPr lang="en-US" smtClean="0"/>
              <a:pPr/>
              <a:t>41</a:t>
            </a:fld>
            <a:endParaRPr lang="en-US"/>
          </a:p>
        </p:txBody>
      </p:sp>
      <p:sp>
        <p:nvSpPr>
          <p:cNvPr id="42" name="Footer Placeholder 4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Seminar @Yonsei</a:t>
            </a:r>
          </a:p>
        </p:txBody>
      </p:sp>
    </p:spTree>
    <p:extLst>
      <p:ext uri="{BB962C8B-B14F-4D97-AF65-F5344CB8AC3E}">
        <p14:creationId xmlns:p14="http://schemas.microsoft.com/office/powerpoint/2010/main" val="1766904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153"/>
            <a:ext cx="8229600" cy="1143000"/>
          </a:xfrm>
        </p:spPr>
        <p:txBody>
          <a:bodyPr/>
          <a:lstStyle/>
          <a:p>
            <a:r>
              <a:rPr lang="en-US" dirty="0"/>
              <a:t>Jet Quenching Observed in QGP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3514" y="1408548"/>
            <a:ext cx="5220485" cy="407564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130" y="2805953"/>
            <a:ext cx="3499779" cy="25176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130" y="1534349"/>
            <a:ext cx="3201402" cy="97631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85792" y="5668620"/>
            <a:ext cx="744677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QGP density &gt; 10x normal nucleus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42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88054934"/>
      </p:ext>
    </p:extLst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916"/>
            <a:ext cx="8229600" cy="1143000"/>
          </a:xfrm>
        </p:spPr>
        <p:txBody>
          <a:bodyPr/>
          <a:lstStyle/>
          <a:p>
            <a:r>
              <a:rPr lang="en-US" dirty="0"/>
              <a:t>Topic-2: Is the QGP Hot?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2467" y="1326103"/>
            <a:ext cx="6729224" cy="514167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31781" y="5080212"/>
            <a:ext cx="386073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90"/>
                </a:solidFill>
              </a:rPr>
              <a:t>QGP short lived in heavy ion collisions:</a:t>
            </a:r>
          </a:p>
          <a:p>
            <a:endParaRPr lang="en-US" dirty="0"/>
          </a:p>
          <a:p>
            <a:r>
              <a:rPr lang="en-US" sz="2800" dirty="0"/>
              <a:t>  QGP lifetime </a:t>
            </a:r>
            <a:r>
              <a:rPr lang="en-US" sz="2800" i="1" dirty="0"/>
              <a:t>~ </a:t>
            </a:r>
            <a:r>
              <a:rPr lang="en-US" sz="2800" dirty="0"/>
              <a:t>10</a:t>
            </a:r>
            <a:r>
              <a:rPr lang="en-US" sz="2800" baseline="30000" dirty="0"/>
              <a:t>-22</a:t>
            </a:r>
            <a:r>
              <a:rPr lang="en-US" sz="2800" dirty="0"/>
              <a:t> sec.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994287"/>
            <a:ext cx="2159000" cy="375920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43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26393689"/>
      </p:ext>
    </p:extLst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153"/>
            <a:ext cx="8229600" cy="1472986"/>
          </a:xfrm>
        </p:spPr>
        <p:txBody>
          <a:bodyPr>
            <a:normAutofit/>
          </a:bodyPr>
          <a:lstStyle/>
          <a:p>
            <a:r>
              <a:rPr lang="en-US" dirty="0"/>
              <a:t>A Text Book Example</a:t>
            </a:r>
            <a:br>
              <a:rPr lang="en-US" dirty="0"/>
            </a:br>
            <a:r>
              <a:rPr lang="en-US" sz="3100" b="0" dirty="0">
                <a:solidFill>
                  <a:srgbClr val="FF0000"/>
                </a:solidFill>
              </a:rPr>
              <a:t>Measure the Temperature of the Sun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7822" y="1507913"/>
            <a:ext cx="4441523" cy="2221456"/>
          </a:xfrm>
        </p:spPr>
        <p:txBody>
          <a:bodyPr/>
          <a:lstStyle/>
          <a:p>
            <a:r>
              <a:rPr lang="en-US" dirty="0"/>
              <a:t>Planck’s law of black-body radiation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118" y="2934658"/>
            <a:ext cx="3277133" cy="95656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7822" y="4234856"/>
            <a:ext cx="4192110" cy="14157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temperature of the Sun is determined </a:t>
            </a:r>
          </a:p>
          <a:p>
            <a:r>
              <a:rPr lang="en-US" dirty="0"/>
              <a:t>from fitting the spectrum of light emitted</a:t>
            </a:r>
          </a:p>
          <a:p>
            <a:endParaRPr lang="en-US" dirty="0"/>
          </a:p>
          <a:p>
            <a:r>
              <a:rPr lang="en-US" sz="3200" b="1" dirty="0" err="1">
                <a:solidFill>
                  <a:srgbClr val="FF0000"/>
                </a:solidFill>
              </a:rPr>
              <a:t>T</a:t>
            </a:r>
            <a:r>
              <a:rPr lang="en-US" sz="3200" b="1" baseline="-25000" dirty="0" err="1">
                <a:solidFill>
                  <a:srgbClr val="FF0000"/>
                </a:solidFill>
              </a:rPr>
              <a:t>Sun</a:t>
            </a:r>
            <a:r>
              <a:rPr lang="en-US" sz="3200" b="1" dirty="0">
                <a:solidFill>
                  <a:srgbClr val="FF0000"/>
                </a:solidFill>
              </a:rPr>
              <a:t> = 5,800 Kelvin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9345" y="3586971"/>
            <a:ext cx="4245276" cy="311320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2794" y="1498139"/>
            <a:ext cx="2910500" cy="1914803"/>
          </a:xfrm>
          <a:prstGeom prst="rect">
            <a:avLst/>
          </a:prstGeom>
        </p:spPr>
      </p:pic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24C2E-3D6D-B143-886D-16B8859F2778}" type="datetime1">
              <a:rPr lang="en-US" smtClean="0"/>
              <a:t>8/20/19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Seminar @Yonsei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02019-6C57-514C-92C2-1BABBDEE07F5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40727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417638"/>
          </a:xfrm>
        </p:spPr>
        <p:txBody>
          <a:bodyPr/>
          <a:lstStyle/>
          <a:p>
            <a:r>
              <a:rPr lang="en-US" sz="3600" dirty="0">
                <a:latin typeface="Arial" pitchFamily="55" charset="0"/>
                <a:ea typeface="Arial" pitchFamily="55" charset="0"/>
                <a:cs typeface="Arial" pitchFamily="55" charset="0"/>
              </a:rPr>
              <a:t>Electromagnetic Probes </a:t>
            </a:r>
            <a:br>
              <a:rPr lang="en-US" sz="3200" dirty="0">
                <a:latin typeface="Arial" pitchFamily="55" charset="0"/>
                <a:ea typeface="Arial" pitchFamily="55" charset="0"/>
                <a:cs typeface="Arial" pitchFamily="55" charset="0"/>
              </a:rPr>
            </a:br>
            <a:r>
              <a:rPr lang="en-US" sz="2400" dirty="0">
                <a:latin typeface="Arial" pitchFamily="55" charset="0"/>
                <a:ea typeface="Arial" pitchFamily="55" charset="0"/>
                <a:cs typeface="Arial" pitchFamily="55" charset="0"/>
              </a:rPr>
              <a:t>(photon and lepton pairs)</a:t>
            </a:r>
            <a:endParaRPr lang="en-US" sz="3200" dirty="0">
              <a:latin typeface="Arial" pitchFamily="55" charset="0"/>
              <a:ea typeface="Arial" pitchFamily="55" charset="0"/>
              <a:cs typeface="Arial" pitchFamily="55" charset="0"/>
            </a:endParaRPr>
          </a:p>
        </p:txBody>
      </p:sp>
      <p:sp>
        <p:nvSpPr>
          <p:cNvPr id="6148" name="Content Placeholder 118"/>
          <p:cNvSpPr>
            <a:spLocks noGrp="1"/>
          </p:cNvSpPr>
          <p:nvPr>
            <p:ph idx="1"/>
          </p:nvPr>
        </p:nvSpPr>
        <p:spPr>
          <a:xfrm>
            <a:off x="5257800" y="1371600"/>
            <a:ext cx="3886200" cy="4800600"/>
          </a:xfrm>
        </p:spPr>
        <p:txBody>
          <a:bodyPr>
            <a:normAutofit fontScale="77500" lnSpcReduction="20000"/>
          </a:bodyPr>
          <a:lstStyle/>
          <a:p>
            <a:r>
              <a:rPr lang="en-US">
                <a:latin typeface="Arial" pitchFamily="55" charset="0"/>
                <a:ea typeface="Arial" pitchFamily="55" charset="0"/>
                <a:cs typeface="Arial" pitchFamily="55" charset="0"/>
              </a:rPr>
              <a:t>Photons and lepton pairs are cleanest probes of the dense matter formed at RHIC</a:t>
            </a:r>
          </a:p>
          <a:p>
            <a:r>
              <a:rPr lang="en-US">
                <a:latin typeface="Arial" pitchFamily="55" charset="0"/>
                <a:ea typeface="Arial" pitchFamily="55" charset="0"/>
                <a:cs typeface="Arial" pitchFamily="55" charset="0"/>
              </a:rPr>
              <a:t>These probes have little interaction with the matter so they carry information deep inside of the matter</a:t>
            </a:r>
          </a:p>
          <a:p>
            <a:pPr lvl="1"/>
            <a:r>
              <a:rPr lang="en-US">
                <a:solidFill>
                  <a:srgbClr val="FF0000"/>
                </a:solidFill>
                <a:latin typeface="Arial" pitchFamily="55" charset="0"/>
                <a:ea typeface="Arial" pitchFamily="55" charset="0"/>
                <a:cs typeface="Arial" pitchFamily="55" charset="0"/>
              </a:rPr>
              <a:t>Temperature?</a:t>
            </a:r>
          </a:p>
          <a:p>
            <a:pPr lvl="1"/>
            <a:r>
              <a:rPr lang="en-US">
                <a:solidFill>
                  <a:srgbClr val="FF0000"/>
                </a:solidFill>
                <a:latin typeface="Arial" pitchFamily="55" charset="0"/>
                <a:ea typeface="Arial" pitchFamily="55" charset="0"/>
                <a:cs typeface="Arial" pitchFamily="55" charset="0"/>
              </a:rPr>
              <a:t>Hadrons inside the matter</a:t>
            </a:r>
          </a:p>
          <a:p>
            <a:pPr lvl="1"/>
            <a:r>
              <a:rPr lang="en-US">
                <a:solidFill>
                  <a:srgbClr val="FF0000"/>
                </a:solidFill>
                <a:latin typeface="Arial" pitchFamily="55" charset="0"/>
                <a:ea typeface="Arial" pitchFamily="55" charset="0"/>
                <a:cs typeface="Arial" pitchFamily="55" charset="0"/>
              </a:rPr>
              <a:t>Matter properties</a:t>
            </a:r>
          </a:p>
        </p:txBody>
      </p:sp>
      <p:grpSp>
        <p:nvGrpSpPr>
          <p:cNvPr id="2" name="Group 118"/>
          <p:cNvGrpSpPr/>
          <p:nvPr/>
        </p:nvGrpSpPr>
        <p:grpSpPr>
          <a:xfrm>
            <a:off x="228600" y="1066800"/>
            <a:ext cx="5029200" cy="5294313"/>
            <a:chOff x="228600" y="1066800"/>
            <a:chExt cx="5029200" cy="5294313"/>
          </a:xfrm>
        </p:grpSpPr>
        <p:pic>
          <p:nvPicPr>
            <p:cNvPr id="6146" name="Picture 5" descr="collision_b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28600" y="2747834"/>
              <a:ext cx="5029200" cy="3295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149" name="Text Box 41"/>
            <p:cNvSpPr txBox="1">
              <a:spLocks noChangeArrowheads="1"/>
            </p:cNvSpPr>
            <p:nvPr/>
          </p:nvSpPr>
          <p:spPr bwMode="auto">
            <a:xfrm>
              <a:off x="3048000" y="5715000"/>
              <a:ext cx="533400" cy="6461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ja-JP" sz="3600">
                  <a:latin typeface="Symbol" pitchFamily="55" charset="2"/>
                </a:rPr>
                <a:t>g</a:t>
              </a:r>
            </a:p>
          </p:txBody>
        </p:sp>
        <p:sp>
          <p:nvSpPr>
            <p:cNvPr id="6150" name="Text Box 41"/>
            <p:cNvSpPr txBox="1">
              <a:spLocks noChangeArrowheads="1"/>
            </p:cNvSpPr>
            <p:nvPr/>
          </p:nvSpPr>
          <p:spPr bwMode="auto">
            <a:xfrm>
              <a:off x="2971800" y="2209800"/>
              <a:ext cx="685800" cy="6461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ja-JP" sz="3600">
                  <a:latin typeface="Symbol" pitchFamily="55" charset="2"/>
                </a:rPr>
                <a:t>g*</a:t>
              </a:r>
            </a:p>
          </p:txBody>
        </p:sp>
        <p:cxnSp>
          <p:nvCxnSpPr>
            <p:cNvPr id="6151" name="Straight Arrow Connector 122"/>
            <p:cNvCxnSpPr>
              <a:cxnSpLocks noChangeShapeType="1"/>
            </p:cNvCxnSpPr>
            <p:nvPr/>
          </p:nvCxnSpPr>
          <p:spPr bwMode="auto">
            <a:xfrm rot="5400000" flipH="1" flipV="1">
              <a:off x="3352800" y="1981200"/>
              <a:ext cx="914400" cy="1524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cxnSp>
          <p:nvCxnSpPr>
            <p:cNvPr id="6152" name="Straight Arrow Connector 123"/>
            <p:cNvCxnSpPr>
              <a:cxnSpLocks noChangeShapeType="1"/>
            </p:cNvCxnSpPr>
            <p:nvPr/>
          </p:nvCxnSpPr>
          <p:spPr bwMode="auto">
            <a:xfrm flipV="1">
              <a:off x="3733800" y="2057400"/>
              <a:ext cx="838200" cy="4572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sp>
          <p:nvSpPr>
            <p:cNvPr id="6153" name="TextBox 126"/>
            <p:cNvSpPr txBox="1">
              <a:spLocks noChangeArrowheads="1"/>
            </p:cNvSpPr>
            <p:nvPr/>
          </p:nvSpPr>
          <p:spPr bwMode="auto">
            <a:xfrm>
              <a:off x="3581400" y="1066800"/>
              <a:ext cx="620713" cy="6461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3600"/>
                <a:t>e</a:t>
              </a:r>
              <a:r>
                <a:rPr lang="en-US" sz="3600" baseline="30000"/>
                <a:t>+</a:t>
              </a:r>
            </a:p>
          </p:txBody>
        </p:sp>
        <p:sp>
          <p:nvSpPr>
            <p:cNvPr id="6154" name="TextBox 127"/>
            <p:cNvSpPr txBox="1">
              <a:spLocks noChangeArrowheads="1"/>
            </p:cNvSpPr>
            <p:nvPr/>
          </p:nvSpPr>
          <p:spPr bwMode="auto">
            <a:xfrm>
              <a:off x="4560888" y="1716088"/>
              <a:ext cx="544512" cy="6461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3600" dirty="0" err="1"/>
                <a:t>e</a:t>
              </a:r>
              <a:r>
                <a:rPr lang="en-US" sz="3600" baseline="30000" dirty="0"/>
                <a:t>-</a:t>
              </a:r>
            </a:p>
          </p:txBody>
        </p:sp>
        <p:sp>
          <p:nvSpPr>
            <p:cNvPr id="6155" name="Freeform 115"/>
            <p:cNvSpPr>
              <a:spLocks/>
            </p:cNvSpPr>
            <p:nvPr/>
          </p:nvSpPr>
          <p:spPr bwMode="auto">
            <a:xfrm rot="6643315">
              <a:off x="2687638" y="2976563"/>
              <a:ext cx="1398587" cy="357187"/>
            </a:xfrm>
            <a:custGeom>
              <a:avLst/>
              <a:gdLst>
                <a:gd name="T0" fmla="*/ 0 w 1296"/>
                <a:gd name="T1" fmla="*/ 2147483647 h 600"/>
                <a:gd name="T2" fmla="*/ 2147483647 w 1296"/>
                <a:gd name="T3" fmla="*/ 2147483647 h 600"/>
                <a:gd name="T4" fmla="*/ 2147483647 w 1296"/>
                <a:gd name="T5" fmla="*/ 2147483647 h 600"/>
                <a:gd name="T6" fmla="*/ 2147483647 w 1296"/>
                <a:gd name="T7" fmla="*/ 2147483647 h 600"/>
                <a:gd name="T8" fmla="*/ 2147483647 w 1296"/>
                <a:gd name="T9" fmla="*/ 2147483647 h 600"/>
                <a:gd name="T10" fmla="*/ 2147483647 w 1296"/>
                <a:gd name="T11" fmla="*/ 2147483647 h 600"/>
                <a:gd name="T12" fmla="*/ 2147483647 w 1296"/>
                <a:gd name="T13" fmla="*/ 2147483647 h 600"/>
                <a:gd name="T14" fmla="*/ 2147483647 w 1296"/>
                <a:gd name="T15" fmla="*/ 2147483647 h 600"/>
                <a:gd name="T16" fmla="*/ 2147483647 w 1296"/>
                <a:gd name="T17" fmla="*/ 2147483647 h 600"/>
                <a:gd name="T18" fmla="*/ 2147483647 w 1296"/>
                <a:gd name="T19" fmla="*/ 2147483647 h 600"/>
                <a:gd name="T20" fmla="*/ 2147483647 w 1296"/>
                <a:gd name="T21" fmla="*/ 2147483647 h 600"/>
                <a:gd name="T22" fmla="*/ 2147483647 w 1296"/>
                <a:gd name="T23" fmla="*/ 2147483647 h 600"/>
                <a:gd name="T24" fmla="*/ 2147483647 w 1296"/>
                <a:gd name="T25" fmla="*/ 2147483647 h 600"/>
                <a:gd name="T26" fmla="*/ 2147483647 w 1296"/>
                <a:gd name="T27" fmla="*/ 2147483647 h 600"/>
                <a:gd name="T28" fmla="*/ 2147483647 w 1296"/>
                <a:gd name="T29" fmla="*/ 2147483647 h 600"/>
                <a:gd name="T30" fmla="*/ 2147483647 w 1296"/>
                <a:gd name="T31" fmla="*/ 2147483647 h 600"/>
                <a:gd name="T32" fmla="*/ 2147483647 w 1296"/>
                <a:gd name="T33" fmla="*/ 2147483647 h 600"/>
                <a:gd name="T34" fmla="*/ 2147483647 w 1296"/>
                <a:gd name="T35" fmla="*/ 2147483647 h 600"/>
                <a:gd name="T36" fmla="*/ 2147483647 w 1296"/>
                <a:gd name="T37" fmla="*/ 2147483647 h 60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296"/>
                <a:gd name="T58" fmla="*/ 0 h 600"/>
                <a:gd name="T59" fmla="*/ 1296 w 1296"/>
                <a:gd name="T60" fmla="*/ 600 h 600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296" h="600">
                  <a:moveTo>
                    <a:pt x="0" y="160"/>
                  </a:moveTo>
                  <a:cubicBezTo>
                    <a:pt x="36" y="80"/>
                    <a:pt x="72" y="0"/>
                    <a:pt x="96" y="16"/>
                  </a:cubicBezTo>
                  <a:cubicBezTo>
                    <a:pt x="120" y="32"/>
                    <a:pt x="120" y="248"/>
                    <a:pt x="144" y="256"/>
                  </a:cubicBezTo>
                  <a:cubicBezTo>
                    <a:pt x="168" y="264"/>
                    <a:pt x="216" y="56"/>
                    <a:pt x="240" y="64"/>
                  </a:cubicBezTo>
                  <a:cubicBezTo>
                    <a:pt x="264" y="72"/>
                    <a:pt x="264" y="296"/>
                    <a:pt x="288" y="304"/>
                  </a:cubicBezTo>
                  <a:cubicBezTo>
                    <a:pt x="312" y="312"/>
                    <a:pt x="360" y="104"/>
                    <a:pt x="384" y="112"/>
                  </a:cubicBezTo>
                  <a:cubicBezTo>
                    <a:pt x="408" y="120"/>
                    <a:pt x="408" y="344"/>
                    <a:pt x="432" y="352"/>
                  </a:cubicBezTo>
                  <a:cubicBezTo>
                    <a:pt x="456" y="360"/>
                    <a:pt x="504" y="152"/>
                    <a:pt x="528" y="160"/>
                  </a:cubicBezTo>
                  <a:cubicBezTo>
                    <a:pt x="552" y="168"/>
                    <a:pt x="552" y="392"/>
                    <a:pt x="576" y="400"/>
                  </a:cubicBezTo>
                  <a:cubicBezTo>
                    <a:pt x="600" y="408"/>
                    <a:pt x="648" y="200"/>
                    <a:pt x="672" y="208"/>
                  </a:cubicBezTo>
                  <a:cubicBezTo>
                    <a:pt x="696" y="216"/>
                    <a:pt x="696" y="440"/>
                    <a:pt x="720" y="448"/>
                  </a:cubicBezTo>
                  <a:cubicBezTo>
                    <a:pt x="744" y="456"/>
                    <a:pt x="792" y="248"/>
                    <a:pt x="816" y="256"/>
                  </a:cubicBezTo>
                  <a:cubicBezTo>
                    <a:pt x="840" y="264"/>
                    <a:pt x="840" y="488"/>
                    <a:pt x="864" y="496"/>
                  </a:cubicBezTo>
                  <a:cubicBezTo>
                    <a:pt x="888" y="504"/>
                    <a:pt x="936" y="296"/>
                    <a:pt x="960" y="304"/>
                  </a:cubicBezTo>
                  <a:cubicBezTo>
                    <a:pt x="984" y="312"/>
                    <a:pt x="984" y="536"/>
                    <a:pt x="1008" y="544"/>
                  </a:cubicBezTo>
                  <a:cubicBezTo>
                    <a:pt x="1032" y="552"/>
                    <a:pt x="1080" y="344"/>
                    <a:pt x="1104" y="352"/>
                  </a:cubicBezTo>
                  <a:cubicBezTo>
                    <a:pt x="1128" y="360"/>
                    <a:pt x="1128" y="584"/>
                    <a:pt x="1152" y="592"/>
                  </a:cubicBezTo>
                  <a:cubicBezTo>
                    <a:pt x="1176" y="600"/>
                    <a:pt x="1224" y="400"/>
                    <a:pt x="1248" y="400"/>
                  </a:cubicBezTo>
                  <a:cubicBezTo>
                    <a:pt x="1272" y="400"/>
                    <a:pt x="1280" y="560"/>
                    <a:pt x="1296" y="592"/>
                  </a:cubicBezTo>
                </a:path>
              </a:pathLst>
            </a:custGeom>
            <a:noFill/>
            <a:ln w="66675">
              <a:solidFill>
                <a:srgbClr val="99CC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grpSp>
          <p:nvGrpSpPr>
            <p:cNvPr id="3" name="Group 124"/>
            <p:cNvGrpSpPr>
              <a:grpSpLocks/>
            </p:cNvGrpSpPr>
            <p:nvPr/>
          </p:nvGrpSpPr>
          <p:grpSpPr bwMode="auto">
            <a:xfrm>
              <a:off x="590550" y="3200400"/>
              <a:ext cx="3295650" cy="2541588"/>
              <a:chOff x="590469" y="3352800"/>
              <a:chExt cx="3295731" cy="2541147"/>
            </a:xfrm>
          </p:grpSpPr>
          <p:sp>
            <p:nvSpPr>
              <p:cNvPr id="6157" name="Freeform 115"/>
              <p:cNvSpPr>
                <a:spLocks/>
              </p:cNvSpPr>
              <p:nvPr/>
            </p:nvSpPr>
            <p:spPr bwMode="auto">
              <a:xfrm rot="2714765">
                <a:off x="1825294" y="5015542"/>
                <a:ext cx="1398494" cy="358315"/>
              </a:xfrm>
              <a:custGeom>
                <a:avLst/>
                <a:gdLst>
                  <a:gd name="T0" fmla="*/ 0 w 1296"/>
                  <a:gd name="T1" fmla="*/ 2147483647 h 600"/>
                  <a:gd name="T2" fmla="*/ 2147483647 w 1296"/>
                  <a:gd name="T3" fmla="*/ 2147483647 h 600"/>
                  <a:gd name="T4" fmla="*/ 2147483647 w 1296"/>
                  <a:gd name="T5" fmla="*/ 2147483647 h 600"/>
                  <a:gd name="T6" fmla="*/ 2147483647 w 1296"/>
                  <a:gd name="T7" fmla="*/ 2147483647 h 600"/>
                  <a:gd name="T8" fmla="*/ 2147483647 w 1296"/>
                  <a:gd name="T9" fmla="*/ 2147483647 h 600"/>
                  <a:gd name="T10" fmla="*/ 2147483647 w 1296"/>
                  <a:gd name="T11" fmla="*/ 2147483647 h 600"/>
                  <a:gd name="T12" fmla="*/ 2147483647 w 1296"/>
                  <a:gd name="T13" fmla="*/ 2147483647 h 600"/>
                  <a:gd name="T14" fmla="*/ 2147483647 w 1296"/>
                  <a:gd name="T15" fmla="*/ 2147483647 h 600"/>
                  <a:gd name="T16" fmla="*/ 2147483647 w 1296"/>
                  <a:gd name="T17" fmla="*/ 2147483647 h 600"/>
                  <a:gd name="T18" fmla="*/ 2147483647 w 1296"/>
                  <a:gd name="T19" fmla="*/ 2147483647 h 600"/>
                  <a:gd name="T20" fmla="*/ 2147483647 w 1296"/>
                  <a:gd name="T21" fmla="*/ 2147483647 h 600"/>
                  <a:gd name="T22" fmla="*/ 2147483647 w 1296"/>
                  <a:gd name="T23" fmla="*/ 2147483647 h 600"/>
                  <a:gd name="T24" fmla="*/ 2147483647 w 1296"/>
                  <a:gd name="T25" fmla="*/ 2147483647 h 600"/>
                  <a:gd name="T26" fmla="*/ 2147483647 w 1296"/>
                  <a:gd name="T27" fmla="*/ 2147483647 h 600"/>
                  <a:gd name="T28" fmla="*/ 2147483647 w 1296"/>
                  <a:gd name="T29" fmla="*/ 2147483647 h 600"/>
                  <a:gd name="T30" fmla="*/ 2147483647 w 1296"/>
                  <a:gd name="T31" fmla="*/ 2147483647 h 600"/>
                  <a:gd name="T32" fmla="*/ 2147483647 w 1296"/>
                  <a:gd name="T33" fmla="*/ 2147483647 h 600"/>
                  <a:gd name="T34" fmla="*/ 2147483647 w 1296"/>
                  <a:gd name="T35" fmla="*/ 2147483647 h 600"/>
                  <a:gd name="T36" fmla="*/ 2147483647 w 1296"/>
                  <a:gd name="T37" fmla="*/ 2147483647 h 600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296"/>
                  <a:gd name="T58" fmla="*/ 0 h 600"/>
                  <a:gd name="T59" fmla="*/ 1296 w 1296"/>
                  <a:gd name="T60" fmla="*/ 600 h 600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296" h="600">
                    <a:moveTo>
                      <a:pt x="0" y="160"/>
                    </a:moveTo>
                    <a:cubicBezTo>
                      <a:pt x="36" y="80"/>
                      <a:pt x="72" y="0"/>
                      <a:pt x="96" y="16"/>
                    </a:cubicBezTo>
                    <a:cubicBezTo>
                      <a:pt x="120" y="32"/>
                      <a:pt x="120" y="248"/>
                      <a:pt x="144" y="256"/>
                    </a:cubicBezTo>
                    <a:cubicBezTo>
                      <a:pt x="168" y="264"/>
                      <a:pt x="216" y="56"/>
                      <a:pt x="240" y="64"/>
                    </a:cubicBezTo>
                    <a:cubicBezTo>
                      <a:pt x="264" y="72"/>
                      <a:pt x="264" y="296"/>
                      <a:pt x="288" y="304"/>
                    </a:cubicBezTo>
                    <a:cubicBezTo>
                      <a:pt x="312" y="312"/>
                      <a:pt x="360" y="104"/>
                      <a:pt x="384" y="112"/>
                    </a:cubicBezTo>
                    <a:cubicBezTo>
                      <a:pt x="408" y="120"/>
                      <a:pt x="408" y="344"/>
                      <a:pt x="432" y="352"/>
                    </a:cubicBezTo>
                    <a:cubicBezTo>
                      <a:pt x="456" y="360"/>
                      <a:pt x="504" y="152"/>
                      <a:pt x="528" y="160"/>
                    </a:cubicBezTo>
                    <a:cubicBezTo>
                      <a:pt x="552" y="168"/>
                      <a:pt x="552" y="392"/>
                      <a:pt x="576" y="400"/>
                    </a:cubicBezTo>
                    <a:cubicBezTo>
                      <a:pt x="600" y="408"/>
                      <a:pt x="648" y="200"/>
                      <a:pt x="672" y="208"/>
                    </a:cubicBezTo>
                    <a:cubicBezTo>
                      <a:pt x="696" y="216"/>
                      <a:pt x="696" y="440"/>
                      <a:pt x="720" y="448"/>
                    </a:cubicBezTo>
                    <a:cubicBezTo>
                      <a:pt x="744" y="456"/>
                      <a:pt x="792" y="248"/>
                      <a:pt x="816" y="256"/>
                    </a:cubicBezTo>
                    <a:cubicBezTo>
                      <a:pt x="840" y="264"/>
                      <a:pt x="840" y="488"/>
                      <a:pt x="864" y="496"/>
                    </a:cubicBezTo>
                    <a:cubicBezTo>
                      <a:pt x="888" y="504"/>
                      <a:pt x="936" y="296"/>
                      <a:pt x="960" y="304"/>
                    </a:cubicBezTo>
                    <a:cubicBezTo>
                      <a:pt x="984" y="312"/>
                      <a:pt x="984" y="536"/>
                      <a:pt x="1008" y="544"/>
                    </a:cubicBezTo>
                    <a:cubicBezTo>
                      <a:pt x="1032" y="552"/>
                      <a:pt x="1080" y="344"/>
                      <a:pt x="1104" y="352"/>
                    </a:cubicBezTo>
                    <a:cubicBezTo>
                      <a:pt x="1128" y="360"/>
                      <a:pt x="1128" y="584"/>
                      <a:pt x="1152" y="592"/>
                    </a:cubicBezTo>
                    <a:cubicBezTo>
                      <a:pt x="1176" y="600"/>
                      <a:pt x="1224" y="400"/>
                      <a:pt x="1248" y="400"/>
                    </a:cubicBezTo>
                    <a:cubicBezTo>
                      <a:pt x="1272" y="400"/>
                      <a:pt x="1280" y="560"/>
                      <a:pt x="1296" y="592"/>
                    </a:cubicBezTo>
                  </a:path>
                </a:pathLst>
              </a:custGeom>
              <a:noFill/>
              <a:ln w="66675">
                <a:solidFill>
                  <a:srgbClr val="99CC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6158" name="Line 11"/>
              <p:cNvSpPr>
                <a:spLocks noChangeShapeType="1"/>
              </p:cNvSpPr>
              <p:nvPr/>
            </p:nvSpPr>
            <p:spPr bwMode="auto">
              <a:xfrm>
                <a:off x="590469" y="4547852"/>
                <a:ext cx="1543131" cy="45719"/>
              </a:xfrm>
              <a:prstGeom prst="line">
                <a:avLst/>
              </a:prstGeom>
              <a:noFill/>
              <a:ln w="50800">
                <a:solidFill>
                  <a:schemeClr val="bg1"/>
                </a:solidFill>
                <a:round/>
                <a:headEnd/>
                <a:tailEnd type="stealth" w="lg" len="lg"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6159" name="Line 12"/>
              <p:cNvSpPr>
                <a:spLocks noChangeShapeType="1"/>
              </p:cNvSpPr>
              <p:nvPr/>
            </p:nvSpPr>
            <p:spPr bwMode="auto">
              <a:xfrm flipH="1" flipV="1">
                <a:off x="2209800" y="4587235"/>
                <a:ext cx="1676400" cy="60965"/>
              </a:xfrm>
              <a:prstGeom prst="line">
                <a:avLst/>
              </a:prstGeom>
              <a:noFill/>
              <a:ln w="50800">
                <a:solidFill>
                  <a:schemeClr val="bg1"/>
                </a:solidFill>
                <a:round/>
                <a:headEnd/>
                <a:tailEnd type="stealth" w="lg" len="lg"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grpSp>
            <p:nvGrpSpPr>
              <p:cNvPr id="4" name="Group 13"/>
              <p:cNvGrpSpPr>
                <a:grpSpLocks/>
              </p:cNvGrpSpPr>
              <p:nvPr/>
            </p:nvGrpSpPr>
            <p:grpSpPr bwMode="auto">
              <a:xfrm>
                <a:off x="1676400" y="3352800"/>
                <a:ext cx="358315" cy="1176338"/>
                <a:chOff x="2448" y="1056"/>
                <a:chExt cx="288" cy="969"/>
              </a:xfrm>
            </p:grpSpPr>
            <p:grpSp>
              <p:nvGrpSpPr>
                <p:cNvPr id="5" name="Group 14"/>
                <p:cNvGrpSpPr>
                  <a:grpSpLocks/>
                </p:cNvGrpSpPr>
                <p:nvPr/>
              </p:nvGrpSpPr>
              <p:grpSpPr bwMode="auto">
                <a:xfrm rot="-6241731">
                  <a:off x="2424" y="1719"/>
                  <a:ext cx="537" cy="61"/>
                  <a:chOff x="2089" y="1923"/>
                  <a:chExt cx="1063" cy="178"/>
                </a:xfrm>
              </p:grpSpPr>
              <p:grpSp>
                <p:nvGrpSpPr>
                  <p:cNvPr id="6" name="Group 15"/>
                  <p:cNvGrpSpPr>
                    <a:grpSpLocks/>
                  </p:cNvGrpSpPr>
                  <p:nvPr/>
                </p:nvGrpSpPr>
                <p:grpSpPr bwMode="auto">
                  <a:xfrm flipV="1">
                    <a:off x="2109" y="1935"/>
                    <a:ext cx="1043" cy="166"/>
                    <a:chOff x="2064" y="2750"/>
                    <a:chExt cx="2630" cy="423"/>
                  </a:xfrm>
                </p:grpSpPr>
                <p:grpSp>
                  <p:nvGrpSpPr>
                    <p:cNvPr id="7" name="Group 1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200" y="2750"/>
                      <a:ext cx="2302" cy="423"/>
                      <a:chOff x="3509" y="3249"/>
                      <a:chExt cx="2302" cy="423"/>
                    </a:xfrm>
                  </p:grpSpPr>
                  <p:grpSp>
                    <p:nvGrpSpPr>
                      <p:cNvPr id="8" name="Group 17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4059" y="3249"/>
                        <a:ext cx="657" cy="420"/>
                        <a:chOff x="4059" y="3249"/>
                        <a:chExt cx="657" cy="420"/>
                      </a:xfrm>
                    </p:grpSpPr>
                    <p:sp>
                      <p:nvSpPr>
                        <p:cNvPr id="6258" name="Freeform 18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4059" y="3249"/>
                          <a:ext cx="384" cy="420"/>
                        </a:xfrm>
                        <a:custGeom>
                          <a:avLst/>
                          <a:gdLst>
                            <a:gd name="T0" fmla="*/ 0 w 384"/>
                            <a:gd name="T1" fmla="*/ 6 h 420"/>
                            <a:gd name="T2" fmla="*/ 159 w 384"/>
                            <a:gd name="T3" fmla="*/ 6 h 420"/>
                            <a:gd name="T4" fmla="*/ 204 w 384"/>
                            <a:gd name="T5" fmla="*/ 18 h 420"/>
                            <a:gd name="T6" fmla="*/ 234 w 384"/>
                            <a:gd name="T7" fmla="*/ 30 h 420"/>
                            <a:gd name="T8" fmla="*/ 270 w 384"/>
                            <a:gd name="T9" fmla="*/ 63 h 420"/>
                            <a:gd name="T10" fmla="*/ 294 w 384"/>
                            <a:gd name="T11" fmla="*/ 99 h 420"/>
                            <a:gd name="T12" fmla="*/ 309 w 384"/>
                            <a:gd name="T13" fmla="*/ 135 h 420"/>
                            <a:gd name="T14" fmla="*/ 309 w 384"/>
                            <a:gd name="T15" fmla="*/ 204 h 420"/>
                            <a:gd name="T16" fmla="*/ 309 w 384"/>
                            <a:gd name="T17" fmla="*/ 255 h 420"/>
                            <a:gd name="T18" fmla="*/ 282 w 384"/>
                            <a:gd name="T19" fmla="*/ 342 h 420"/>
                            <a:gd name="T20" fmla="*/ 261 w 384"/>
                            <a:gd name="T21" fmla="*/ 390 h 420"/>
                            <a:gd name="T22" fmla="*/ 216 w 384"/>
                            <a:gd name="T23" fmla="*/ 420 h 420"/>
                            <a:gd name="T24" fmla="*/ 153 w 384"/>
                            <a:gd name="T25" fmla="*/ 405 h 420"/>
                            <a:gd name="T26" fmla="*/ 132 w 384"/>
                            <a:gd name="T27" fmla="*/ 381 h 420"/>
                            <a:gd name="T28" fmla="*/ 117 w 384"/>
                            <a:gd name="T29" fmla="*/ 354 h 420"/>
                            <a:gd name="T30" fmla="*/ 105 w 384"/>
                            <a:gd name="T31" fmla="*/ 309 h 420"/>
                            <a:gd name="T32" fmla="*/ 96 w 384"/>
                            <a:gd name="T33" fmla="*/ 261 h 420"/>
                            <a:gd name="T34" fmla="*/ 108 w 384"/>
                            <a:gd name="T35" fmla="*/ 135 h 420"/>
                            <a:gd name="T36" fmla="*/ 147 w 384"/>
                            <a:gd name="T37" fmla="*/ 72 h 420"/>
                            <a:gd name="T38" fmla="*/ 336 w 384"/>
                            <a:gd name="T39" fmla="*/ 0 h 420"/>
                            <a:gd name="T40" fmla="*/ 384 w 384"/>
                            <a:gd name="T41" fmla="*/ 3 h 420"/>
                            <a:gd name="T42" fmla="*/ 0 60000 65536"/>
                            <a:gd name="T43" fmla="*/ 0 60000 65536"/>
                            <a:gd name="T44" fmla="*/ 0 60000 65536"/>
                            <a:gd name="T45" fmla="*/ 0 60000 65536"/>
                            <a:gd name="T46" fmla="*/ 0 60000 65536"/>
                            <a:gd name="T47" fmla="*/ 0 60000 65536"/>
                            <a:gd name="T48" fmla="*/ 0 60000 65536"/>
                            <a:gd name="T49" fmla="*/ 0 60000 65536"/>
                            <a:gd name="T50" fmla="*/ 0 60000 65536"/>
                            <a:gd name="T51" fmla="*/ 0 60000 65536"/>
                            <a:gd name="T52" fmla="*/ 0 60000 65536"/>
                            <a:gd name="T53" fmla="*/ 0 60000 65536"/>
                            <a:gd name="T54" fmla="*/ 0 60000 65536"/>
                            <a:gd name="T55" fmla="*/ 0 60000 65536"/>
                            <a:gd name="T56" fmla="*/ 0 60000 65536"/>
                            <a:gd name="T57" fmla="*/ 0 60000 65536"/>
                            <a:gd name="T58" fmla="*/ 0 60000 65536"/>
                            <a:gd name="T59" fmla="*/ 0 60000 65536"/>
                            <a:gd name="T60" fmla="*/ 0 60000 65536"/>
                            <a:gd name="T61" fmla="*/ 0 60000 65536"/>
                            <a:gd name="T62" fmla="*/ 0 60000 65536"/>
                            <a:gd name="T63" fmla="*/ 0 w 384"/>
                            <a:gd name="T64" fmla="*/ 0 h 420"/>
                            <a:gd name="T65" fmla="*/ 384 w 384"/>
                            <a:gd name="T66" fmla="*/ 420 h 420"/>
                          </a:gdLst>
                          <a:ahLst/>
                          <a:cxnLst>
                            <a:cxn ang="T42">
                              <a:pos x="T0" y="T1"/>
                            </a:cxn>
                            <a:cxn ang="T43">
                              <a:pos x="T2" y="T3"/>
                            </a:cxn>
                            <a:cxn ang="T44">
                              <a:pos x="T4" y="T5"/>
                            </a:cxn>
                            <a:cxn ang="T45">
                              <a:pos x="T6" y="T7"/>
                            </a:cxn>
                            <a:cxn ang="T46">
                              <a:pos x="T8" y="T9"/>
                            </a:cxn>
                            <a:cxn ang="T47">
                              <a:pos x="T10" y="T11"/>
                            </a:cxn>
                            <a:cxn ang="T48">
                              <a:pos x="T12" y="T13"/>
                            </a:cxn>
                            <a:cxn ang="T49">
                              <a:pos x="T14" y="T15"/>
                            </a:cxn>
                            <a:cxn ang="T50">
                              <a:pos x="T16" y="T17"/>
                            </a:cxn>
                            <a:cxn ang="T51">
                              <a:pos x="T18" y="T19"/>
                            </a:cxn>
                            <a:cxn ang="T52">
                              <a:pos x="T20" y="T21"/>
                            </a:cxn>
                            <a:cxn ang="T53">
                              <a:pos x="T22" y="T23"/>
                            </a:cxn>
                            <a:cxn ang="T54">
                              <a:pos x="T24" y="T25"/>
                            </a:cxn>
                            <a:cxn ang="T55">
                              <a:pos x="T26" y="T27"/>
                            </a:cxn>
                            <a:cxn ang="T56">
                              <a:pos x="T28" y="T29"/>
                            </a:cxn>
                            <a:cxn ang="T57">
                              <a:pos x="T30" y="T31"/>
                            </a:cxn>
                            <a:cxn ang="T58">
                              <a:pos x="T32" y="T33"/>
                            </a:cxn>
                            <a:cxn ang="T59">
                              <a:pos x="T34" y="T35"/>
                            </a:cxn>
                            <a:cxn ang="T60">
                              <a:pos x="T36" y="T37"/>
                            </a:cxn>
                            <a:cxn ang="T61">
                              <a:pos x="T38" y="T39"/>
                            </a:cxn>
                            <a:cxn ang="T62">
                              <a:pos x="T40" y="T41"/>
                            </a:cxn>
                          </a:cxnLst>
                          <a:rect l="T63" t="T64" r="T65" b="T66"/>
                          <a:pathLst>
                            <a:path w="384" h="420">
                              <a:moveTo>
                                <a:pt x="0" y="6"/>
                              </a:moveTo>
                              <a:cubicBezTo>
                                <a:pt x="70" y="0"/>
                                <a:pt x="46" y="1"/>
                                <a:pt x="159" y="6"/>
                              </a:cubicBezTo>
                              <a:cubicBezTo>
                                <a:pt x="173" y="7"/>
                                <a:pt x="190" y="14"/>
                                <a:pt x="204" y="18"/>
                              </a:cubicBezTo>
                              <a:cubicBezTo>
                                <a:pt x="214" y="21"/>
                                <a:pt x="234" y="30"/>
                                <a:pt x="234" y="30"/>
                              </a:cubicBezTo>
                              <a:cubicBezTo>
                                <a:pt x="246" y="42"/>
                                <a:pt x="257" y="53"/>
                                <a:pt x="270" y="63"/>
                              </a:cubicBezTo>
                              <a:cubicBezTo>
                                <a:pt x="275" y="78"/>
                                <a:pt x="289" y="83"/>
                                <a:pt x="294" y="99"/>
                              </a:cubicBezTo>
                              <a:cubicBezTo>
                                <a:pt x="299" y="113"/>
                                <a:pt x="301" y="123"/>
                                <a:pt x="309" y="135"/>
                              </a:cubicBezTo>
                              <a:cubicBezTo>
                                <a:pt x="315" y="161"/>
                                <a:pt x="312" y="177"/>
                                <a:pt x="309" y="204"/>
                              </a:cubicBezTo>
                              <a:cubicBezTo>
                                <a:pt x="312" y="235"/>
                                <a:pt x="314" y="226"/>
                                <a:pt x="309" y="255"/>
                              </a:cubicBezTo>
                              <a:cubicBezTo>
                                <a:pt x="304" y="284"/>
                                <a:pt x="291" y="314"/>
                                <a:pt x="282" y="342"/>
                              </a:cubicBezTo>
                              <a:cubicBezTo>
                                <a:pt x="277" y="358"/>
                                <a:pt x="273" y="377"/>
                                <a:pt x="261" y="390"/>
                              </a:cubicBezTo>
                              <a:cubicBezTo>
                                <a:pt x="247" y="406"/>
                                <a:pt x="235" y="414"/>
                                <a:pt x="216" y="420"/>
                              </a:cubicBezTo>
                              <a:cubicBezTo>
                                <a:pt x="191" y="418"/>
                                <a:pt x="173" y="418"/>
                                <a:pt x="153" y="405"/>
                              </a:cubicBezTo>
                              <a:cubicBezTo>
                                <a:pt x="139" y="384"/>
                                <a:pt x="147" y="391"/>
                                <a:pt x="132" y="381"/>
                              </a:cubicBezTo>
                              <a:cubicBezTo>
                                <a:pt x="128" y="370"/>
                                <a:pt x="121" y="366"/>
                                <a:pt x="117" y="354"/>
                              </a:cubicBezTo>
                              <a:cubicBezTo>
                                <a:pt x="112" y="339"/>
                                <a:pt x="110" y="324"/>
                                <a:pt x="105" y="309"/>
                              </a:cubicBezTo>
                              <a:cubicBezTo>
                                <a:pt x="103" y="293"/>
                                <a:pt x="101" y="277"/>
                                <a:pt x="96" y="261"/>
                              </a:cubicBezTo>
                              <a:cubicBezTo>
                                <a:pt x="97" y="246"/>
                                <a:pt x="98" y="154"/>
                                <a:pt x="108" y="135"/>
                              </a:cubicBezTo>
                              <a:cubicBezTo>
                                <a:pt x="119" y="113"/>
                                <a:pt x="130" y="89"/>
                                <a:pt x="147" y="72"/>
                              </a:cubicBezTo>
                              <a:cubicBezTo>
                                <a:pt x="191" y="28"/>
                                <a:pt x="275" y="6"/>
                                <a:pt x="336" y="0"/>
                              </a:cubicBezTo>
                              <a:cubicBezTo>
                                <a:pt x="366" y="4"/>
                                <a:pt x="350" y="3"/>
                                <a:pt x="384" y="3"/>
                              </a:cubicBezTo>
                            </a:path>
                          </a:pathLst>
                        </a:custGeom>
                        <a:noFill/>
                        <a:ln w="25400">
                          <a:solidFill>
                            <a:schemeClr val="hlink"/>
                          </a:solidFill>
                          <a:round/>
                          <a:headEnd/>
                          <a:tailEnd type="none" w="med" len="lg"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  <a:spAutoFit/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6259" name="Freeform 19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4332" y="3249"/>
                          <a:ext cx="384" cy="420"/>
                        </a:xfrm>
                        <a:custGeom>
                          <a:avLst/>
                          <a:gdLst>
                            <a:gd name="T0" fmla="*/ 0 w 384"/>
                            <a:gd name="T1" fmla="*/ 6 h 420"/>
                            <a:gd name="T2" fmla="*/ 159 w 384"/>
                            <a:gd name="T3" fmla="*/ 6 h 420"/>
                            <a:gd name="T4" fmla="*/ 204 w 384"/>
                            <a:gd name="T5" fmla="*/ 18 h 420"/>
                            <a:gd name="T6" fmla="*/ 234 w 384"/>
                            <a:gd name="T7" fmla="*/ 30 h 420"/>
                            <a:gd name="T8" fmla="*/ 270 w 384"/>
                            <a:gd name="T9" fmla="*/ 63 h 420"/>
                            <a:gd name="T10" fmla="*/ 294 w 384"/>
                            <a:gd name="T11" fmla="*/ 99 h 420"/>
                            <a:gd name="T12" fmla="*/ 309 w 384"/>
                            <a:gd name="T13" fmla="*/ 135 h 420"/>
                            <a:gd name="T14" fmla="*/ 309 w 384"/>
                            <a:gd name="T15" fmla="*/ 204 h 420"/>
                            <a:gd name="T16" fmla="*/ 309 w 384"/>
                            <a:gd name="T17" fmla="*/ 255 h 420"/>
                            <a:gd name="T18" fmla="*/ 282 w 384"/>
                            <a:gd name="T19" fmla="*/ 342 h 420"/>
                            <a:gd name="T20" fmla="*/ 261 w 384"/>
                            <a:gd name="T21" fmla="*/ 390 h 420"/>
                            <a:gd name="T22" fmla="*/ 216 w 384"/>
                            <a:gd name="T23" fmla="*/ 420 h 420"/>
                            <a:gd name="T24" fmla="*/ 153 w 384"/>
                            <a:gd name="T25" fmla="*/ 405 h 420"/>
                            <a:gd name="T26" fmla="*/ 132 w 384"/>
                            <a:gd name="T27" fmla="*/ 381 h 420"/>
                            <a:gd name="T28" fmla="*/ 117 w 384"/>
                            <a:gd name="T29" fmla="*/ 354 h 420"/>
                            <a:gd name="T30" fmla="*/ 105 w 384"/>
                            <a:gd name="T31" fmla="*/ 309 h 420"/>
                            <a:gd name="T32" fmla="*/ 96 w 384"/>
                            <a:gd name="T33" fmla="*/ 261 h 420"/>
                            <a:gd name="T34" fmla="*/ 108 w 384"/>
                            <a:gd name="T35" fmla="*/ 135 h 420"/>
                            <a:gd name="T36" fmla="*/ 147 w 384"/>
                            <a:gd name="T37" fmla="*/ 72 h 420"/>
                            <a:gd name="T38" fmla="*/ 336 w 384"/>
                            <a:gd name="T39" fmla="*/ 0 h 420"/>
                            <a:gd name="T40" fmla="*/ 384 w 384"/>
                            <a:gd name="T41" fmla="*/ 3 h 420"/>
                            <a:gd name="T42" fmla="*/ 0 60000 65536"/>
                            <a:gd name="T43" fmla="*/ 0 60000 65536"/>
                            <a:gd name="T44" fmla="*/ 0 60000 65536"/>
                            <a:gd name="T45" fmla="*/ 0 60000 65536"/>
                            <a:gd name="T46" fmla="*/ 0 60000 65536"/>
                            <a:gd name="T47" fmla="*/ 0 60000 65536"/>
                            <a:gd name="T48" fmla="*/ 0 60000 65536"/>
                            <a:gd name="T49" fmla="*/ 0 60000 65536"/>
                            <a:gd name="T50" fmla="*/ 0 60000 65536"/>
                            <a:gd name="T51" fmla="*/ 0 60000 65536"/>
                            <a:gd name="T52" fmla="*/ 0 60000 65536"/>
                            <a:gd name="T53" fmla="*/ 0 60000 65536"/>
                            <a:gd name="T54" fmla="*/ 0 60000 65536"/>
                            <a:gd name="T55" fmla="*/ 0 60000 65536"/>
                            <a:gd name="T56" fmla="*/ 0 60000 65536"/>
                            <a:gd name="T57" fmla="*/ 0 60000 65536"/>
                            <a:gd name="T58" fmla="*/ 0 60000 65536"/>
                            <a:gd name="T59" fmla="*/ 0 60000 65536"/>
                            <a:gd name="T60" fmla="*/ 0 60000 65536"/>
                            <a:gd name="T61" fmla="*/ 0 60000 65536"/>
                            <a:gd name="T62" fmla="*/ 0 60000 65536"/>
                            <a:gd name="T63" fmla="*/ 0 w 384"/>
                            <a:gd name="T64" fmla="*/ 0 h 420"/>
                            <a:gd name="T65" fmla="*/ 384 w 384"/>
                            <a:gd name="T66" fmla="*/ 420 h 420"/>
                          </a:gdLst>
                          <a:ahLst/>
                          <a:cxnLst>
                            <a:cxn ang="T42">
                              <a:pos x="T0" y="T1"/>
                            </a:cxn>
                            <a:cxn ang="T43">
                              <a:pos x="T2" y="T3"/>
                            </a:cxn>
                            <a:cxn ang="T44">
                              <a:pos x="T4" y="T5"/>
                            </a:cxn>
                            <a:cxn ang="T45">
                              <a:pos x="T6" y="T7"/>
                            </a:cxn>
                            <a:cxn ang="T46">
                              <a:pos x="T8" y="T9"/>
                            </a:cxn>
                            <a:cxn ang="T47">
                              <a:pos x="T10" y="T11"/>
                            </a:cxn>
                            <a:cxn ang="T48">
                              <a:pos x="T12" y="T13"/>
                            </a:cxn>
                            <a:cxn ang="T49">
                              <a:pos x="T14" y="T15"/>
                            </a:cxn>
                            <a:cxn ang="T50">
                              <a:pos x="T16" y="T17"/>
                            </a:cxn>
                            <a:cxn ang="T51">
                              <a:pos x="T18" y="T19"/>
                            </a:cxn>
                            <a:cxn ang="T52">
                              <a:pos x="T20" y="T21"/>
                            </a:cxn>
                            <a:cxn ang="T53">
                              <a:pos x="T22" y="T23"/>
                            </a:cxn>
                            <a:cxn ang="T54">
                              <a:pos x="T24" y="T25"/>
                            </a:cxn>
                            <a:cxn ang="T55">
                              <a:pos x="T26" y="T27"/>
                            </a:cxn>
                            <a:cxn ang="T56">
                              <a:pos x="T28" y="T29"/>
                            </a:cxn>
                            <a:cxn ang="T57">
                              <a:pos x="T30" y="T31"/>
                            </a:cxn>
                            <a:cxn ang="T58">
                              <a:pos x="T32" y="T33"/>
                            </a:cxn>
                            <a:cxn ang="T59">
                              <a:pos x="T34" y="T35"/>
                            </a:cxn>
                            <a:cxn ang="T60">
                              <a:pos x="T36" y="T37"/>
                            </a:cxn>
                            <a:cxn ang="T61">
                              <a:pos x="T38" y="T39"/>
                            </a:cxn>
                            <a:cxn ang="T62">
                              <a:pos x="T40" y="T41"/>
                            </a:cxn>
                          </a:cxnLst>
                          <a:rect l="T63" t="T64" r="T65" b="T66"/>
                          <a:pathLst>
                            <a:path w="384" h="420">
                              <a:moveTo>
                                <a:pt x="0" y="6"/>
                              </a:moveTo>
                              <a:cubicBezTo>
                                <a:pt x="70" y="0"/>
                                <a:pt x="46" y="1"/>
                                <a:pt x="159" y="6"/>
                              </a:cubicBezTo>
                              <a:cubicBezTo>
                                <a:pt x="173" y="7"/>
                                <a:pt x="190" y="14"/>
                                <a:pt x="204" y="18"/>
                              </a:cubicBezTo>
                              <a:cubicBezTo>
                                <a:pt x="214" y="21"/>
                                <a:pt x="234" y="30"/>
                                <a:pt x="234" y="30"/>
                              </a:cubicBezTo>
                              <a:cubicBezTo>
                                <a:pt x="246" y="42"/>
                                <a:pt x="257" y="53"/>
                                <a:pt x="270" y="63"/>
                              </a:cubicBezTo>
                              <a:cubicBezTo>
                                <a:pt x="275" y="78"/>
                                <a:pt x="289" y="83"/>
                                <a:pt x="294" y="99"/>
                              </a:cubicBezTo>
                              <a:cubicBezTo>
                                <a:pt x="299" y="113"/>
                                <a:pt x="301" y="123"/>
                                <a:pt x="309" y="135"/>
                              </a:cubicBezTo>
                              <a:cubicBezTo>
                                <a:pt x="315" y="161"/>
                                <a:pt x="312" y="177"/>
                                <a:pt x="309" y="204"/>
                              </a:cubicBezTo>
                              <a:cubicBezTo>
                                <a:pt x="312" y="235"/>
                                <a:pt x="314" y="226"/>
                                <a:pt x="309" y="255"/>
                              </a:cubicBezTo>
                              <a:cubicBezTo>
                                <a:pt x="304" y="284"/>
                                <a:pt x="291" y="314"/>
                                <a:pt x="282" y="342"/>
                              </a:cubicBezTo>
                              <a:cubicBezTo>
                                <a:pt x="277" y="358"/>
                                <a:pt x="273" y="377"/>
                                <a:pt x="261" y="390"/>
                              </a:cubicBezTo>
                              <a:cubicBezTo>
                                <a:pt x="247" y="406"/>
                                <a:pt x="235" y="414"/>
                                <a:pt x="216" y="420"/>
                              </a:cubicBezTo>
                              <a:cubicBezTo>
                                <a:pt x="191" y="418"/>
                                <a:pt x="173" y="418"/>
                                <a:pt x="153" y="405"/>
                              </a:cubicBezTo>
                              <a:cubicBezTo>
                                <a:pt x="139" y="384"/>
                                <a:pt x="147" y="391"/>
                                <a:pt x="132" y="381"/>
                              </a:cubicBezTo>
                              <a:cubicBezTo>
                                <a:pt x="128" y="370"/>
                                <a:pt x="121" y="366"/>
                                <a:pt x="117" y="354"/>
                              </a:cubicBezTo>
                              <a:cubicBezTo>
                                <a:pt x="112" y="339"/>
                                <a:pt x="110" y="324"/>
                                <a:pt x="105" y="309"/>
                              </a:cubicBezTo>
                              <a:cubicBezTo>
                                <a:pt x="103" y="293"/>
                                <a:pt x="101" y="277"/>
                                <a:pt x="96" y="261"/>
                              </a:cubicBezTo>
                              <a:cubicBezTo>
                                <a:pt x="97" y="246"/>
                                <a:pt x="98" y="154"/>
                                <a:pt x="108" y="135"/>
                              </a:cubicBezTo>
                              <a:cubicBezTo>
                                <a:pt x="119" y="113"/>
                                <a:pt x="130" y="89"/>
                                <a:pt x="147" y="72"/>
                              </a:cubicBezTo>
                              <a:cubicBezTo>
                                <a:pt x="191" y="28"/>
                                <a:pt x="275" y="6"/>
                                <a:pt x="336" y="0"/>
                              </a:cubicBezTo>
                              <a:cubicBezTo>
                                <a:pt x="366" y="4"/>
                                <a:pt x="350" y="3"/>
                                <a:pt x="384" y="3"/>
                              </a:cubicBezTo>
                            </a:path>
                          </a:pathLst>
                        </a:custGeom>
                        <a:noFill/>
                        <a:ln w="25400">
                          <a:solidFill>
                            <a:schemeClr val="hlink"/>
                          </a:solidFill>
                          <a:round/>
                          <a:headEnd/>
                          <a:tailEnd type="none" w="med" len="lg"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  <a:spAutoFit/>
                        </a:bodyPr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9" name="Group 20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4606" y="3251"/>
                        <a:ext cx="657" cy="420"/>
                        <a:chOff x="4059" y="3249"/>
                        <a:chExt cx="657" cy="420"/>
                      </a:xfrm>
                    </p:grpSpPr>
                    <p:sp>
                      <p:nvSpPr>
                        <p:cNvPr id="6256" name="Freeform 21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4059" y="3249"/>
                          <a:ext cx="384" cy="420"/>
                        </a:xfrm>
                        <a:custGeom>
                          <a:avLst/>
                          <a:gdLst>
                            <a:gd name="T0" fmla="*/ 0 w 384"/>
                            <a:gd name="T1" fmla="*/ 6 h 420"/>
                            <a:gd name="T2" fmla="*/ 159 w 384"/>
                            <a:gd name="T3" fmla="*/ 6 h 420"/>
                            <a:gd name="T4" fmla="*/ 204 w 384"/>
                            <a:gd name="T5" fmla="*/ 18 h 420"/>
                            <a:gd name="T6" fmla="*/ 234 w 384"/>
                            <a:gd name="T7" fmla="*/ 30 h 420"/>
                            <a:gd name="T8" fmla="*/ 270 w 384"/>
                            <a:gd name="T9" fmla="*/ 63 h 420"/>
                            <a:gd name="T10" fmla="*/ 294 w 384"/>
                            <a:gd name="T11" fmla="*/ 99 h 420"/>
                            <a:gd name="T12" fmla="*/ 309 w 384"/>
                            <a:gd name="T13" fmla="*/ 135 h 420"/>
                            <a:gd name="T14" fmla="*/ 309 w 384"/>
                            <a:gd name="T15" fmla="*/ 204 h 420"/>
                            <a:gd name="T16" fmla="*/ 309 w 384"/>
                            <a:gd name="T17" fmla="*/ 255 h 420"/>
                            <a:gd name="T18" fmla="*/ 282 w 384"/>
                            <a:gd name="T19" fmla="*/ 342 h 420"/>
                            <a:gd name="T20" fmla="*/ 261 w 384"/>
                            <a:gd name="T21" fmla="*/ 390 h 420"/>
                            <a:gd name="T22" fmla="*/ 216 w 384"/>
                            <a:gd name="T23" fmla="*/ 420 h 420"/>
                            <a:gd name="T24" fmla="*/ 153 w 384"/>
                            <a:gd name="T25" fmla="*/ 405 h 420"/>
                            <a:gd name="T26" fmla="*/ 132 w 384"/>
                            <a:gd name="T27" fmla="*/ 381 h 420"/>
                            <a:gd name="T28" fmla="*/ 117 w 384"/>
                            <a:gd name="T29" fmla="*/ 354 h 420"/>
                            <a:gd name="T30" fmla="*/ 105 w 384"/>
                            <a:gd name="T31" fmla="*/ 309 h 420"/>
                            <a:gd name="T32" fmla="*/ 96 w 384"/>
                            <a:gd name="T33" fmla="*/ 261 h 420"/>
                            <a:gd name="T34" fmla="*/ 108 w 384"/>
                            <a:gd name="T35" fmla="*/ 135 h 420"/>
                            <a:gd name="T36" fmla="*/ 147 w 384"/>
                            <a:gd name="T37" fmla="*/ 72 h 420"/>
                            <a:gd name="T38" fmla="*/ 336 w 384"/>
                            <a:gd name="T39" fmla="*/ 0 h 420"/>
                            <a:gd name="T40" fmla="*/ 384 w 384"/>
                            <a:gd name="T41" fmla="*/ 3 h 420"/>
                            <a:gd name="T42" fmla="*/ 0 60000 65536"/>
                            <a:gd name="T43" fmla="*/ 0 60000 65536"/>
                            <a:gd name="T44" fmla="*/ 0 60000 65536"/>
                            <a:gd name="T45" fmla="*/ 0 60000 65536"/>
                            <a:gd name="T46" fmla="*/ 0 60000 65536"/>
                            <a:gd name="T47" fmla="*/ 0 60000 65536"/>
                            <a:gd name="T48" fmla="*/ 0 60000 65536"/>
                            <a:gd name="T49" fmla="*/ 0 60000 65536"/>
                            <a:gd name="T50" fmla="*/ 0 60000 65536"/>
                            <a:gd name="T51" fmla="*/ 0 60000 65536"/>
                            <a:gd name="T52" fmla="*/ 0 60000 65536"/>
                            <a:gd name="T53" fmla="*/ 0 60000 65536"/>
                            <a:gd name="T54" fmla="*/ 0 60000 65536"/>
                            <a:gd name="T55" fmla="*/ 0 60000 65536"/>
                            <a:gd name="T56" fmla="*/ 0 60000 65536"/>
                            <a:gd name="T57" fmla="*/ 0 60000 65536"/>
                            <a:gd name="T58" fmla="*/ 0 60000 65536"/>
                            <a:gd name="T59" fmla="*/ 0 60000 65536"/>
                            <a:gd name="T60" fmla="*/ 0 60000 65536"/>
                            <a:gd name="T61" fmla="*/ 0 60000 65536"/>
                            <a:gd name="T62" fmla="*/ 0 60000 65536"/>
                            <a:gd name="T63" fmla="*/ 0 w 384"/>
                            <a:gd name="T64" fmla="*/ 0 h 420"/>
                            <a:gd name="T65" fmla="*/ 384 w 384"/>
                            <a:gd name="T66" fmla="*/ 420 h 420"/>
                          </a:gdLst>
                          <a:ahLst/>
                          <a:cxnLst>
                            <a:cxn ang="T42">
                              <a:pos x="T0" y="T1"/>
                            </a:cxn>
                            <a:cxn ang="T43">
                              <a:pos x="T2" y="T3"/>
                            </a:cxn>
                            <a:cxn ang="T44">
                              <a:pos x="T4" y="T5"/>
                            </a:cxn>
                            <a:cxn ang="T45">
                              <a:pos x="T6" y="T7"/>
                            </a:cxn>
                            <a:cxn ang="T46">
                              <a:pos x="T8" y="T9"/>
                            </a:cxn>
                            <a:cxn ang="T47">
                              <a:pos x="T10" y="T11"/>
                            </a:cxn>
                            <a:cxn ang="T48">
                              <a:pos x="T12" y="T13"/>
                            </a:cxn>
                            <a:cxn ang="T49">
                              <a:pos x="T14" y="T15"/>
                            </a:cxn>
                            <a:cxn ang="T50">
                              <a:pos x="T16" y="T17"/>
                            </a:cxn>
                            <a:cxn ang="T51">
                              <a:pos x="T18" y="T19"/>
                            </a:cxn>
                            <a:cxn ang="T52">
                              <a:pos x="T20" y="T21"/>
                            </a:cxn>
                            <a:cxn ang="T53">
                              <a:pos x="T22" y="T23"/>
                            </a:cxn>
                            <a:cxn ang="T54">
                              <a:pos x="T24" y="T25"/>
                            </a:cxn>
                            <a:cxn ang="T55">
                              <a:pos x="T26" y="T27"/>
                            </a:cxn>
                            <a:cxn ang="T56">
                              <a:pos x="T28" y="T29"/>
                            </a:cxn>
                            <a:cxn ang="T57">
                              <a:pos x="T30" y="T31"/>
                            </a:cxn>
                            <a:cxn ang="T58">
                              <a:pos x="T32" y="T33"/>
                            </a:cxn>
                            <a:cxn ang="T59">
                              <a:pos x="T34" y="T35"/>
                            </a:cxn>
                            <a:cxn ang="T60">
                              <a:pos x="T36" y="T37"/>
                            </a:cxn>
                            <a:cxn ang="T61">
                              <a:pos x="T38" y="T39"/>
                            </a:cxn>
                            <a:cxn ang="T62">
                              <a:pos x="T40" y="T41"/>
                            </a:cxn>
                          </a:cxnLst>
                          <a:rect l="T63" t="T64" r="T65" b="T66"/>
                          <a:pathLst>
                            <a:path w="384" h="420">
                              <a:moveTo>
                                <a:pt x="0" y="6"/>
                              </a:moveTo>
                              <a:cubicBezTo>
                                <a:pt x="70" y="0"/>
                                <a:pt x="46" y="1"/>
                                <a:pt x="159" y="6"/>
                              </a:cubicBezTo>
                              <a:cubicBezTo>
                                <a:pt x="173" y="7"/>
                                <a:pt x="190" y="14"/>
                                <a:pt x="204" y="18"/>
                              </a:cubicBezTo>
                              <a:cubicBezTo>
                                <a:pt x="214" y="21"/>
                                <a:pt x="234" y="30"/>
                                <a:pt x="234" y="30"/>
                              </a:cubicBezTo>
                              <a:cubicBezTo>
                                <a:pt x="246" y="42"/>
                                <a:pt x="257" y="53"/>
                                <a:pt x="270" y="63"/>
                              </a:cubicBezTo>
                              <a:cubicBezTo>
                                <a:pt x="275" y="78"/>
                                <a:pt x="289" y="83"/>
                                <a:pt x="294" y="99"/>
                              </a:cubicBezTo>
                              <a:cubicBezTo>
                                <a:pt x="299" y="113"/>
                                <a:pt x="301" y="123"/>
                                <a:pt x="309" y="135"/>
                              </a:cubicBezTo>
                              <a:cubicBezTo>
                                <a:pt x="315" y="161"/>
                                <a:pt x="312" y="177"/>
                                <a:pt x="309" y="204"/>
                              </a:cubicBezTo>
                              <a:cubicBezTo>
                                <a:pt x="312" y="235"/>
                                <a:pt x="314" y="226"/>
                                <a:pt x="309" y="255"/>
                              </a:cubicBezTo>
                              <a:cubicBezTo>
                                <a:pt x="304" y="284"/>
                                <a:pt x="291" y="314"/>
                                <a:pt x="282" y="342"/>
                              </a:cubicBezTo>
                              <a:cubicBezTo>
                                <a:pt x="277" y="358"/>
                                <a:pt x="273" y="377"/>
                                <a:pt x="261" y="390"/>
                              </a:cubicBezTo>
                              <a:cubicBezTo>
                                <a:pt x="247" y="406"/>
                                <a:pt x="235" y="414"/>
                                <a:pt x="216" y="420"/>
                              </a:cubicBezTo>
                              <a:cubicBezTo>
                                <a:pt x="191" y="418"/>
                                <a:pt x="173" y="418"/>
                                <a:pt x="153" y="405"/>
                              </a:cubicBezTo>
                              <a:cubicBezTo>
                                <a:pt x="139" y="384"/>
                                <a:pt x="147" y="391"/>
                                <a:pt x="132" y="381"/>
                              </a:cubicBezTo>
                              <a:cubicBezTo>
                                <a:pt x="128" y="370"/>
                                <a:pt x="121" y="366"/>
                                <a:pt x="117" y="354"/>
                              </a:cubicBezTo>
                              <a:cubicBezTo>
                                <a:pt x="112" y="339"/>
                                <a:pt x="110" y="324"/>
                                <a:pt x="105" y="309"/>
                              </a:cubicBezTo>
                              <a:cubicBezTo>
                                <a:pt x="103" y="293"/>
                                <a:pt x="101" y="277"/>
                                <a:pt x="96" y="261"/>
                              </a:cubicBezTo>
                              <a:cubicBezTo>
                                <a:pt x="97" y="246"/>
                                <a:pt x="98" y="154"/>
                                <a:pt x="108" y="135"/>
                              </a:cubicBezTo>
                              <a:cubicBezTo>
                                <a:pt x="119" y="113"/>
                                <a:pt x="130" y="89"/>
                                <a:pt x="147" y="72"/>
                              </a:cubicBezTo>
                              <a:cubicBezTo>
                                <a:pt x="191" y="28"/>
                                <a:pt x="275" y="6"/>
                                <a:pt x="336" y="0"/>
                              </a:cubicBezTo>
                              <a:cubicBezTo>
                                <a:pt x="366" y="4"/>
                                <a:pt x="350" y="3"/>
                                <a:pt x="384" y="3"/>
                              </a:cubicBezTo>
                            </a:path>
                          </a:pathLst>
                        </a:custGeom>
                        <a:noFill/>
                        <a:ln w="25400">
                          <a:solidFill>
                            <a:schemeClr val="hlink"/>
                          </a:solidFill>
                          <a:round/>
                          <a:headEnd/>
                          <a:tailEnd type="none" w="med" len="lg"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  <a:spAutoFit/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6257" name="Freeform 22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4332" y="3249"/>
                          <a:ext cx="384" cy="420"/>
                        </a:xfrm>
                        <a:custGeom>
                          <a:avLst/>
                          <a:gdLst>
                            <a:gd name="T0" fmla="*/ 0 w 384"/>
                            <a:gd name="T1" fmla="*/ 6 h 420"/>
                            <a:gd name="T2" fmla="*/ 159 w 384"/>
                            <a:gd name="T3" fmla="*/ 6 h 420"/>
                            <a:gd name="T4" fmla="*/ 204 w 384"/>
                            <a:gd name="T5" fmla="*/ 18 h 420"/>
                            <a:gd name="T6" fmla="*/ 234 w 384"/>
                            <a:gd name="T7" fmla="*/ 30 h 420"/>
                            <a:gd name="T8" fmla="*/ 270 w 384"/>
                            <a:gd name="T9" fmla="*/ 63 h 420"/>
                            <a:gd name="T10" fmla="*/ 294 w 384"/>
                            <a:gd name="T11" fmla="*/ 99 h 420"/>
                            <a:gd name="T12" fmla="*/ 309 w 384"/>
                            <a:gd name="T13" fmla="*/ 135 h 420"/>
                            <a:gd name="T14" fmla="*/ 309 w 384"/>
                            <a:gd name="T15" fmla="*/ 204 h 420"/>
                            <a:gd name="T16" fmla="*/ 309 w 384"/>
                            <a:gd name="T17" fmla="*/ 255 h 420"/>
                            <a:gd name="T18" fmla="*/ 282 w 384"/>
                            <a:gd name="T19" fmla="*/ 342 h 420"/>
                            <a:gd name="T20" fmla="*/ 261 w 384"/>
                            <a:gd name="T21" fmla="*/ 390 h 420"/>
                            <a:gd name="T22" fmla="*/ 216 w 384"/>
                            <a:gd name="T23" fmla="*/ 420 h 420"/>
                            <a:gd name="T24" fmla="*/ 153 w 384"/>
                            <a:gd name="T25" fmla="*/ 405 h 420"/>
                            <a:gd name="T26" fmla="*/ 132 w 384"/>
                            <a:gd name="T27" fmla="*/ 381 h 420"/>
                            <a:gd name="T28" fmla="*/ 117 w 384"/>
                            <a:gd name="T29" fmla="*/ 354 h 420"/>
                            <a:gd name="T30" fmla="*/ 105 w 384"/>
                            <a:gd name="T31" fmla="*/ 309 h 420"/>
                            <a:gd name="T32" fmla="*/ 96 w 384"/>
                            <a:gd name="T33" fmla="*/ 261 h 420"/>
                            <a:gd name="T34" fmla="*/ 108 w 384"/>
                            <a:gd name="T35" fmla="*/ 135 h 420"/>
                            <a:gd name="T36" fmla="*/ 147 w 384"/>
                            <a:gd name="T37" fmla="*/ 72 h 420"/>
                            <a:gd name="T38" fmla="*/ 336 w 384"/>
                            <a:gd name="T39" fmla="*/ 0 h 420"/>
                            <a:gd name="T40" fmla="*/ 384 w 384"/>
                            <a:gd name="T41" fmla="*/ 3 h 420"/>
                            <a:gd name="T42" fmla="*/ 0 60000 65536"/>
                            <a:gd name="T43" fmla="*/ 0 60000 65536"/>
                            <a:gd name="T44" fmla="*/ 0 60000 65536"/>
                            <a:gd name="T45" fmla="*/ 0 60000 65536"/>
                            <a:gd name="T46" fmla="*/ 0 60000 65536"/>
                            <a:gd name="T47" fmla="*/ 0 60000 65536"/>
                            <a:gd name="T48" fmla="*/ 0 60000 65536"/>
                            <a:gd name="T49" fmla="*/ 0 60000 65536"/>
                            <a:gd name="T50" fmla="*/ 0 60000 65536"/>
                            <a:gd name="T51" fmla="*/ 0 60000 65536"/>
                            <a:gd name="T52" fmla="*/ 0 60000 65536"/>
                            <a:gd name="T53" fmla="*/ 0 60000 65536"/>
                            <a:gd name="T54" fmla="*/ 0 60000 65536"/>
                            <a:gd name="T55" fmla="*/ 0 60000 65536"/>
                            <a:gd name="T56" fmla="*/ 0 60000 65536"/>
                            <a:gd name="T57" fmla="*/ 0 60000 65536"/>
                            <a:gd name="T58" fmla="*/ 0 60000 65536"/>
                            <a:gd name="T59" fmla="*/ 0 60000 65536"/>
                            <a:gd name="T60" fmla="*/ 0 60000 65536"/>
                            <a:gd name="T61" fmla="*/ 0 60000 65536"/>
                            <a:gd name="T62" fmla="*/ 0 60000 65536"/>
                            <a:gd name="T63" fmla="*/ 0 w 384"/>
                            <a:gd name="T64" fmla="*/ 0 h 420"/>
                            <a:gd name="T65" fmla="*/ 384 w 384"/>
                            <a:gd name="T66" fmla="*/ 420 h 420"/>
                          </a:gdLst>
                          <a:ahLst/>
                          <a:cxnLst>
                            <a:cxn ang="T42">
                              <a:pos x="T0" y="T1"/>
                            </a:cxn>
                            <a:cxn ang="T43">
                              <a:pos x="T2" y="T3"/>
                            </a:cxn>
                            <a:cxn ang="T44">
                              <a:pos x="T4" y="T5"/>
                            </a:cxn>
                            <a:cxn ang="T45">
                              <a:pos x="T6" y="T7"/>
                            </a:cxn>
                            <a:cxn ang="T46">
                              <a:pos x="T8" y="T9"/>
                            </a:cxn>
                            <a:cxn ang="T47">
                              <a:pos x="T10" y="T11"/>
                            </a:cxn>
                            <a:cxn ang="T48">
                              <a:pos x="T12" y="T13"/>
                            </a:cxn>
                            <a:cxn ang="T49">
                              <a:pos x="T14" y="T15"/>
                            </a:cxn>
                            <a:cxn ang="T50">
                              <a:pos x="T16" y="T17"/>
                            </a:cxn>
                            <a:cxn ang="T51">
                              <a:pos x="T18" y="T19"/>
                            </a:cxn>
                            <a:cxn ang="T52">
                              <a:pos x="T20" y="T21"/>
                            </a:cxn>
                            <a:cxn ang="T53">
                              <a:pos x="T22" y="T23"/>
                            </a:cxn>
                            <a:cxn ang="T54">
                              <a:pos x="T24" y="T25"/>
                            </a:cxn>
                            <a:cxn ang="T55">
                              <a:pos x="T26" y="T27"/>
                            </a:cxn>
                            <a:cxn ang="T56">
                              <a:pos x="T28" y="T29"/>
                            </a:cxn>
                            <a:cxn ang="T57">
                              <a:pos x="T30" y="T31"/>
                            </a:cxn>
                            <a:cxn ang="T58">
                              <a:pos x="T32" y="T33"/>
                            </a:cxn>
                            <a:cxn ang="T59">
                              <a:pos x="T34" y="T35"/>
                            </a:cxn>
                            <a:cxn ang="T60">
                              <a:pos x="T36" y="T37"/>
                            </a:cxn>
                            <a:cxn ang="T61">
                              <a:pos x="T38" y="T39"/>
                            </a:cxn>
                            <a:cxn ang="T62">
                              <a:pos x="T40" y="T41"/>
                            </a:cxn>
                          </a:cxnLst>
                          <a:rect l="T63" t="T64" r="T65" b="T66"/>
                          <a:pathLst>
                            <a:path w="384" h="420">
                              <a:moveTo>
                                <a:pt x="0" y="6"/>
                              </a:moveTo>
                              <a:cubicBezTo>
                                <a:pt x="70" y="0"/>
                                <a:pt x="46" y="1"/>
                                <a:pt x="159" y="6"/>
                              </a:cubicBezTo>
                              <a:cubicBezTo>
                                <a:pt x="173" y="7"/>
                                <a:pt x="190" y="14"/>
                                <a:pt x="204" y="18"/>
                              </a:cubicBezTo>
                              <a:cubicBezTo>
                                <a:pt x="214" y="21"/>
                                <a:pt x="234" y="30"/>
                                <a:pt x="234" y="30"/>
                              </a:cubicBezTo>
                              <a:cubicBezTo>
                                <a:pt x="246" y="42"/>
                                <a:pt x="257" y="53"/>
                                <a:pt x="270" y="63"/>
                              </a:cubicBezTo>
                              <a:cubicBezTo>
                                <a:pt x="275" y="78"/>
                                <a:pt x="289" y="83"/>
                                <a:pt x="294" y="99"/>
                              </a:cubicBezTo>
                              <a:cubicBezTo>
                                <a:pt x="299" y="113"/>
                                <a:pt x="301" y="123"/>
                                <a:pt x="309" y="135"/>
                              </a:cubicBezTo>
                              <a:cubicBezTo>
                                <a:pt x="315" y="161"/>
                                <a:pt x="312" y="177"/>
                                <a:pt x="309" y="204"/>
                              </a:cubicBezTo>
                              <a:cubicBezTo>
                                <a:pt x="312" y="235"/>
                                <a:pt x="314" y="226"/>
                                <a:pt x="309" y="255"/>
                              </a:cubicBezTo>
                              <a:cubicBezTo>
                                <a:pt x="304" y="284"/>
                                <a:pt x="291" y="314"/>
                                <a:pt x="282" y="342"/>
                              </a:cubicBezTo>
                              <a:cubicBezTo>
                                <a:pt x="277" y="358"/>
                                <a:pt x="273" y="377"/>
                                <a:pt x="261" y="390"/>
                              </a:cubicBezTo>
                              <a:cubicBezTo>
                                <a:pt x="247" y="406"/>
                                <a:pt x="235" y="414"/>
                                <a:pt x="216" y="420"/>
                              </a:cubicBezTo>
                              <a:cubicBezTo>
                                <a:pt x="191" y="418"/>
                                <a:pt x="173" y="418"/>
                                <a:pt x="153" y="405"/>
                              </a:cubicBezTo>
                              <a:cubicBezTo>
                                <a:pt x="139" y="384"/>
                                <a:pt x="147" y="391"/>
                                <a:pt x="132" y="381"/>
                              </a:cubicBezTo>
                              <a:cubicBezTo>
                                <a:pt x="128" y="370"/>
                                <a:pt x="121" y="366"/>
                                <a:pt x="117" y="354"/>
                              </a:cubicBezTo>
                              <a:cubicBezTo>
                                <a:pt x="112" y="339"/>
                                <a:pt x="110" y="324"/>
                                <a:pt x="105" y="309"/>
                              </a:cubicBezTo>
                              <a:cubicBezTo>
                                <a:pt x="103" y="293"/>
                                <a:pt x="101" y="277"/>
                                <a:pt x="96" y="261"/>
                              </a:cubicBezTo>
                              <a:cubicBezTo>
                                <a:pt x="97" y="246"/>
                                <a:pt x="98" y="154"/>
                                <a:pt x="108" y="135"/>
                              </a:cubicBezTo>
                              <a:cubicBezTo>
                                <a:pt x="119" y="113"/>
                                <a:pt x="130" y="89"/>
                                <a:pt x="147" y="72"/>
                              </a:cubicBezTo>
                              <a:cubicBezTo>
                                <a:pt x="191" y="28"/>
                                <a:pt x="275" y="6"/>
                                <a:pt x="336" y="0"/>
                              </a:cubicBezTo>
                              <a:cubicBezTo>
                                <a:pt x="366" y="4"/>
                                <a:pt x="350" y="3"/>
                                <a:pt x="384" y="3"/>
                              </a:cubicBezTo>
                            </a:path>
                          </a:pathLst>
                        </a:custGeom>
                        <a:noFill/>
                        <a:ln w="25400">
                          <a:solidFill>
                            <a:schemeClr val="hlink"/>
                          </a:solidFill>
                          <a:round/>
                          <a:headEnd/>
                          <a:tailEnd type="none" w="med" len="lg"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  <a:spAutoFit/>
                        </a:bodyPr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10" name="Group 23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5154" y="3252"/>
                        <a:ext cx="657" cy="420"/>
                        <a:chOff x="4059" y="3249"/>
                        <a:chExt cx="657" cy="420"/>
                      </a:xfrm>
                    </p:grpSpPr>
                    <p:sp>
                      <p:nvSpPr>
                        <p:cNvPr id="6254" name="Freeform 24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4059" y="3249"/>
                          <a:ext cx="384" cy="420"/>
                        </a:xfrm>
                        <a:custGeom>
                          <a:avLst/>
                          <a:gdLst>
                            <a:gd name="T0" fmla="*/ 0 w 384"/>
                            <a:gd name="T1" fmla="*/ 6 h 420"/>
                            <a:gd name="T2" fmla="*/ 159 w 384"/>
                            <a:gd name="T3" fmla="*/ 6 h 420"/>
                            <a:gd name="T4" fmla="*/ 204 w 384"/>
                            <a:gd name="T5" fmla="*/ 18 h 420"/>
                            <a:gd name="T6" fmla="*/ 234 w 384"/>
                            <a:gd name="T7" fmla="*/ 30 h 420"/>
                            <a:gd name="T8" fmla="*/ 270 w 384"/>
                            <a:gd name="T9" fmla="*/ 63 h 420"/>
                            <a:gd name="T10" fmla="*/ 294 w 384"/>
                            <a:gd name="T11" fmla="*/ 99 h 420"/>
                            <a:gd name="T12" fmla="*/ 309 w 384"/>
                            <a:gd name="T13" fmla="*/ 135 h 420"/>
                            <a:gd name="T14" fmla="*/ 309 w 384"/>
                            <a:gd name="T15" fmla="*/ 204 h 420"/>
                            <a:gd name="T16" fmla="*/ 309 w 384"/>
                            <a:gd name="T17" fmla="*/ 255 h 420"/>
                            <a:gd name="T18" fmla="*/ 282 w 384"/>
                            <a:gd name="T19" fmla="*/ 342 h 420"/>
                            <a:gd name="T20" fmla="*/ 261 w 384"/>
                            <a:gd name="T21" fmla="*/ 390 h 420"/>
                            <a:gd name="T22" fmla="*/ 216 w 384"/>
                            <a:gd name="T23" fmla="*/ 420 h 420"/>
                            <a:gd name="T24" fmla="*/ 153 w 384"/>
                            <a:gd name="T25" fmla="*/ 405 h 420"/>
                            <a:gd name="T26" fmla="*/ 132 w 384"/>
                            <a:gd name="T27" fmla="*/ 381 h 420"/>
                            <a:gd name="T28" fmla="*/ 117 w 384"/>
                            <a:gd name="T29" fmla="*/ 354 h 420"/>
                            <a:gd name="T30" fmla="*/ 105 w 384"/>
                            <a:gd name="T31" fmla="*/ 309 h 420"/>
                            <a:gd name="T32" fmla="*/ 96 w 384"/>
                            <a:gd name="T33" fmla="*/ 261 h 420"/>
                            <a:gd name="T34" fmla="*/ 108 w 384"/>
                            <a:gd name="T35" fmla="*/ 135 h 420"/>
                            <a:gd name="T36" fmla="*/ 147 w 384"/>
                            <a:gd name="T37" fmla="*/ 72 h 420"/>
                            <a:gd name="T38" fmla="*/ 336 w 384"/>
                            <a:gd name="T39" fmla="*/ 0 h 420"/>
                            <a:gd name="T40" fmla="*/ 384 w 384"/>
                            <a:gd name="T41" fmla="*/ 3 h 420"/>
                            <a:gd name="T42" fmla="*/ 0 60000 65536"/>
                            <a:gd name="T43" fmla="*/ 0 60000 65536"/>
                            <a:gd name="T44" fmla="*/ 0 60000 65536"/>
                            <a:gd name="T45" fmla="*/ 0 60000 65536"/>
                            <a:gd name="T46" fmla="*/ 0 60000 65536"/>
                            <a:gd name="T47" fmla="*/ 0 60000 65536"/>
                            <a:gd name="T48" fmla="*/ 0 60000 65536"/>
                            <a:gd name="T49" fmla="*/ 0 60000 65536"/>
                            <a:gd name="T50" fmla="*/ 0 60000 65536"/>
                            <a:gd name="T51" fmla="*/ 0 60000 65536"/>
                            <a:gd name="T52" fmla="*/ 0 60000 65536"/>
                            <a:gd name="T53" fmla="*/ 0 60000 65536"/>
                            <a:gd name="T54" fmla="*/ 0 60000 65536"/>
                            <a:gd name="T55" fmla="*/ 0 60000 65536"/>
                            <a:gd name="T56" fmla="*/ 0 60000 65536"/>
                            <a:gd name="T57" fmla="*/ 0 60000 65536"/>
                            <a:gd name="T58" fmla="*/ 0 60000 65536"/>
                            <a:gd name="T59" fmla="*/ 0 60000 65536"/>
                            <a:gd name="T60" fmla="*/ 0 60000 65536"/>
                            <a:gd name="T61" fmla="*/ 0 60000 65536"/>
                            <a:gd name="T62" fmla="*/ 0 60000 65536"/>
                            <a:gd name="T63" fmla="*/ 0 w 384"/>
                            <a:gd name="T64" fmla="*/ 0 h 420"/>
                            <a:gd name="T65" fmla="*/ 384 w 384"/>
                            <a:gd name="T66" fmla="*/ 420 h 420"/>
                          </a:gdLst>
                          <a:ahLst/>
                          <a:cxnLst>
                            <a:cxn ang="T42">
                              <a:pos x="T0" y="T1"/>
                            </a:cxn>
                            <a:cxn ang="T43">
                              <a:pos x="T2" y="T3"/>
                            </a:cxn>
                            <a:cxn ang="T44">
                              <a:pos x="T4" y="T5"/>
                            </a:cxn>
                            <a:cxn ang="T45">
                              <a:pos x="T6" y="T7"/>
                            </a:cxn>
                            <a:cxn ang="T46">
                              <a:pos x="T8" y="T9"/>
                            </a:cxn>
                            <a:cxn ang="T47">
                              <a:pos x="T10" y="T11"/>
                            </a:cxn>
                            <a:cxn ang="T48">
                              <a:pos x="T12" y="T13"/>
                            </a:cxn>
                            <a:cxn ang="T49">
                              <a:pos x="T14" y="T15"/>
                            </a:cxn>
                            <a:cxn ang="T50">
                              <a:pos x="T16" y="T17"/>
                            </a:cxn>
                            <a:cxn ang="T51">
                              <a:pos x="T18" y="T19"/>
                            </a:cxn>
                            <a:cxn ang="T52">
                              <a:pos x="T20" y="T21"/>
                            </a:cxn>
                            <a:cxn ang="T53">
                              <a:pos x="T22" y="T23"/>
                            </a:cxn>
                            <a:cxn ang="T54">
                              <a:pos x="T24" y="T25"/>
                            </a:cxn>
                            <a:cxn ang="T55">
                              <a:pos x="T26" y="T27"/>
                            </a:cxn>
                            <a:cxn ang="T56">
                              <a:pos x="T28" y="T29"/>
                            </a:cxn>
                            <a:cxn ang="T57">
                              <a:pos x="T30" y="T31"/>
                            </a:cxn>
                            <a:cxn ang="T58">
                              <a:pos x="T32" y="T33"/>
                            </a:cxn>
                            <a:cxn ang="T59">
                              <a:pos x="T34" y="T35"/>
                            </a:cxn>
                            <a:cxn ang="T60">
                              <a:pos x="T36" y="T37"/>
                            </a:cxn>
                            <a:cxn ang="T61">
                              <a:pos x="T38" y="T39"/>
                            </a:cxn>
                            <a:cxn ang="T62">
                              <a:pos x="T40" y="T41"/>
                            </a:cxn>
                          </a:cxnLst>
                          <a:rect l="T63" t="T64" r="T65" b="T66"/>
                          <a:pathLst>
                            <a:path w="384" h="420">
                              <a:moveTo>
                                <a:pt x="0" y="6"/>
                              </a:moveTo>
                              <a:cubicBezTo>
                                <a:pt x="70" y="0"/>
                                <a:pt x="46" y="1"/>
                                <a:pt x="159" y="6"/>
                              </a:cubicBezTo>
                              <a:cubicBezTo>
                                <a:pt x="173" y="7"/>
                                <a:pt x="190" y="14"/>
                                <a:pt x="204" y="18"/>
                              </a:cubicBezTo>
                              <a:cubicBezTo>
                                <a:pt x="214" y="21"/>
                                <a:pt x="234" y="30"/>
                                <a:pt x="234" y="30"/>
                              </a:cubicBezTo>
                              <a:cubicBezTo>
                                <a:pt x="246" y="42"/>
                                <a:pt x="257" y="53"/>
                                <a:pt x="270" y="63"/>
                              </a:cubicBezTo>
                              <a:cubicBezTo>
                                <a:pt x="275" y="78"/>
                                <a:pt x="289" y="83"/>
                                <a:pt x="294" y="99"/>
                              </a:cubicBezTo>
                              <a:cubicBezTo>
                                <a:pt x="299" y="113"/>
                                <a:pt x="301" y="123"/>
                                <a:pt x="309" y="135"/>
                              </a:cubicBezTo>
                              <a:cubicBezTo>
                                <a:pt x="315" y="161"/>
                                <a:pt x="312" y="177"/>
                                <a:pt x="309" y="204"/>
                              </a:cubicBezTo>
                              <a:cubicBezTo>
                                <a:pt x="312" y="235"/>
                                <a:pt x="314" y="226"/>
                                <a:pt x="309" y="255"/>
                              </a:cubicBezTo>
                              <a:cubicBezTo>
                                <a:pt x="304" y="284"/>
                                <a:pt x="291" y="314"/>
                                <a:pt x="282" y="342"/>
                              </a:cubicBezTo>
                              <a:cubicBezTo>
                                <a:pt x="277" y="358"/>
                                <a:pt x="273" y="377"/>
                                <a:pt x="261" y="390"/>
                              </a:cubicBezTo>
                              <a:cubicBezTo>
                                <a:pt x="247" y="406"/>
                                <a:pt x="235" y="414"/>
                                <a:pt x="216" y="420"/>
                              </a:cubicBezTo>
                              <a:cubicBezTo>
                                <a:pt x="191" y="418"/>
                                <a:pt x="173" y="418"/>
                                <a:pt x="153" y="405"/>
                              </a:cubicBezTo>
                              <a:cubicBezTo>
                                <a:pt x="139" y="384"/>
                                <a:pt x="147" y="391"/>
                                <a:pt x="132" y="381"/>
                              </a:cubicBezTo>
                              <a:cubicBezTo>
                                <a:pt x="128" y="370"/>
                                <a:pt x="121" y="366"/>
                                <a:pt x="117" y="354"/>
                              </a:cubicBezTo>
                              <a:cubicBezTo>
                                <a:pt x="112" y="339"/>
                                <a:pt x="110" y="324"/>
                                <a:pt x="105" y="309"/>
                              </a:cubicBezTo>
                              <a:cubicBezTo>
                                <a:pt x="103" y="293"/>
                                <a:pt x="101" y="277"/>
                                <a:pt x="96" y="261"/>
                              </a:cubicBezTo>
                              <a:cubicBezTo>
                                <a:pt x="97" y="246"/>
                                <a:pt x="98" y="154"/>
                                <a:pt x="108" y="135"/>
                              </a:cubicBezTo>
                              <a:cubicBezTo>
                                <a:pt x="119" y="113"/>
                                <a:pt x="130" y="89"/>
                                <a:pt x="147" y="72"/>
                              </a:cubicBezTo>
                              <a:cubicBezTo>
                                <a:pt x="191" y="28"/>
                                <a:pt x="275" y="6"/>
                                <a:pt x="336" y="0"/>
                              </a:cubicBezTo>
                              <a:cubicBezTo>
                                <a:pt x="366" y="4"/>
                                <a:pt x="350" y="3"/>
                                <a:pt x="384" y="3"/>
                              </a:cubicBezTo>
                            </a:path>
                          </a:pathLst>
                        </a:custGeom>
                        <a:noFill/>
                        <a:ln w="25400">
                          <a:solidFill>
                            <a:schemeClr val="hlink"/>
                          </a:solidFill>
                          <a:round/>
                          <a:headEnd/>
                          <a:tailEnd type="none" w="med" len="lg"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  <a:spAutoFit/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6255" name="Freeform 25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4332" y="3249"/>
                          <a:ext cx="384" cy="420"/>
                        </a:xfrm>
                        <a:custGeom>
                          <a:avLst/>
                          <a:gdLst>
                            <a:gd name="T0" fmla="*/ 0 w 384"/>
                            <a:gd name="T1" fmla="*/ 6 h 420"/>
                            <a:gd name="T2" fmla="*/ 159 w 384"/>
                            <a:gd name="T3" fmla="*/ 6 h 420"/>
                            <a:gd name="T4" fmla="*/ 204 w 384"/>
                            <a:gd name="T5" fmla="*/ 18 h 420"/>
                            <a:gd name="T6" fmla="*/ 234 w 384"/>
                            <a:gd name="T7" fmla="*/ 30 h 420"/>
                            <a:gd name="T8" fmla="*/ 270 w 384"/>
                            <a:gd name="T9" fmla="*/ 63 h 420"/>
                            <a:gd name="T10" fmla="*/ 294 w 384"/>
                            <a:gd name="T11" fmla="*/ 99 h 420"/>
                            <a:gd name="T12" fmla="*/ 309 w 384"/>
                            <a:gd name="T13" fmla="*/ 135 h 420"/>
                            <a:gd name="T14" fmla="*/ 309 w 384"/>
                            <a:gd name="T15" fmla="*/ 204 h 420"/>
                            <a:gd name="T16" fmla="*/ 309 w 384"/>
                            <a:gd name="T17" fmla="*/ 255 h 420"/>
                            <a:gd name="T18" fmla="*/ 282 w 384"/>
                            <a:gd name="T19" fmla="*/ 342 h 420"/>
                            <a:gd name="T20" fmla="*/ 261 w 384"/>
                            <a:gd name="T21" fmla="*/ 390 h 420"/>
                            <a:gd name="T22" fmla="*/ 216 w 384"/>
                            <a:gd name="T23" fmla="*/ 420 h 420"/>
                            <a:gd name="T24" fmla="*/ 153 w 384"/>
                            <a:gd name="T25" fmla="*/ 405 h 420"/>
                            <a:gd name="T26" fmla="*/ 132 w 384"/>
                            <a:gd name="T27" fmla="*/ 381 h 420"/>
                            <a:gd name="T28" fmla="*/ 117 w 384"/>
                            <a:gd name="T29" fmla="*/ 354 h 420"/>
                            <a:gd name="T30" fmla="*/ 105 w 384"/>
                            <a:gd name="T31" fmla="*/ 309 h 420"/>
                            <a:gd name="T32" fmla="*/ 96 w 384"/>
                            <a:gd name="T33" fmla="*/ 261 h 420"/>
                            <a:gd name="T34" fmla="*/ 108 w 384"/>
                            <a:gd name="T35" fmla="*/ 135 h 420"/>
                            <a:gd name="T36" fmla="*/ 147 w 384"/>
                            <a:gd name="T37" fmla="*/ 72 h 420"/>
                            <a:gd name="T38" fmla="*/ 336 w 384"/>
                            <a:gd name="T39" fmla="*/ 0 h 420"/>
                            <a:gd name="T40" fmla="*/ 384 w 384"/>
                            <a:gd name="T41" fmla="*/ 3 h 420"/>
                            <a:gd name="T42" fmla="*/ 0 60000 65536"/>
                            <a:gd name="T43" fmla="*/ 0 60000 65536"/>
                            <a:gd name="T44" fmla="*/ 0 60000 65536"/>
                            <a:gd name="T45" fmla="*/ 0 60000 65536"/>
                            <a:gd name="T46" fmla="*/ 0 60000 65536"/>
                            <a:gd name="T47" fmla="*/ 0 60000 65536"/>
                            <a:gd name="T48" fmla="*/ 0 60000 65536"/>
                            <a:gd name="T49" fmla="*/ 0 60000 65536"/>
                            <a:gd name="T50" fmla="*/ 0 60000 65536"/>
                            <a:gd name="T51" fmla="*/ 0 60000 65536"/>
                            <a:gd name="T52" fmla="*/ 0 60000 65536"/>
                            <a:gd name="T53" fmla="*/ 0 60000 65536"/>
                            <a:gd name="T54" fmla="*/ 0 60000 65536"/>
                            <a:gd name="T55" fmla="*/ 0 60000 65536"/>
                            <a:gd name="T56" fmla="*/ 0 60000 65536"/>
                            <a:gd name="T57" fmla="*/ 0 60000 65536"/>
                            <a:gd name="T58" fmla="*/ 0 60000 65536"/>
                            <a:gd name="T59" fmla="*/ 0 60000 65536"/>
                            <a:gd name="T60" fmla="*/ 0 60000 65536"/>
                            <a:gd name="T61" fmla="*/ 0 60000 65536"/>
                            <a:gd name="T62" fmla="*/ 0 60000 65536"/>
                            <a:gd name="T63" fmla="*/ 0 w 384"/>
                            <a:gd name="T64" fmla="*/ 0 h 420"/>
                            <a:gd name="T65" fmla="*/ 384 w 384"/>
                            <a:gd name="T66" fmla="*/ 420 h 420"/>
                          </a:gdLst>
                          <a:ahLst/>
                          <a:cxnLst>
                            <a:cxn ang="T42">
                              <a:pos x="T0" y="T1"/>
                            </a:cxn>
                            <a:cxn ang="T43">
                              <a:pos x="T2" y="T3"/>
                            </a:cxn>
                            <a:cxn ang="T44">
                              <a:pos x="T4" y="T5"/>
                            </a:cxn>
                            <a:cxn ang="T45">
                              <a:pos x="T6" y="T7"/>
                            </a:cxn>
                            <a:cxn ang="T46">
                              <a:pos x="T8" y="T9"/>
                            </a:cxn>
                            <a:cxn ang="T47">
                              <a:pos x="T10" y="T11"/>
                            </a:cxn>
                            <a:cxn ang="T48">
                              <a:pos x="T12" y="T13"/>
                            </a:cxn>
                            <a:cxn ang="T49">
                              <a:pos x="T14" y="T15"/>
                            </a:cxn>
                            <a:cxn ang="T50">
                              <a:pos x="T16" y="T17"/>
                            </a:cxn>
                            <a:cxn ang="T51">
                              <a:pos x="T18" y="T19"/>
                            </a:cxn>
                            <a:cxn ang="T52">
                              <a:pos x="T20" y="T21"/>
                            </a:cxn>
                            <a:cxn ang="T53">
                              <a:pos x="T22" y="T23"/>
                            </a:cxn>
                            <a:cxn ang="T54">
                              <a:pos x="T24" y="T25"/>
                            </a:cxn>
                            <a:cxn ang="T55">
                              <a:pos x="T26" y="T27"/>
                            </a:cxn>
                            <a:cxn ang="T56">
                              <a:pos x="T28" y="T29"/>
                            </a:cxn>
                            <a:cxn ang="T57">
                              <a:pos x="T30" y="T31"/>
                            </a:cxn>
                            <a:cxn ang="T58">
                              <a:pos x="T32" y="T33"/>
                            </a:cxn>
                            <a:cxn ang="T59">
                              <a:pos x="T34" y="T35"/>
                            </a:cxn>
                            <a:cxn ang="T60">
                              <a:pos x="T36" y="T37"/>
                            </a:cxn>
                            <a:cxn ang="T61">
                              <a:pos x="T38" y="T39"/>
                            </a:cxn>
                            <a:cxn ang="T62">
                              <a:pos x="T40" y="T41"/>
                            </a:cxn>
                          </a:cxnLst>
                          <a:rect l="T63" t="T64" r="T65" b="T66"/>
                          <a:pathLst>
                            <a:path w="384" h="420">
                              <a:moveTo>
                                <a:pt x="0" y="6"/>
                              </a:moveTo>
                              <a:cubicBezTo>
                                <a:pt x="70" y="0"/>
                                <a:pt x="46" y="1"/>
                                <a:pt x="159" y="6"/>
                              </a:cubicBezTo>
                              <a:cubicBezTo>
                                <a:pt x="173" y="7"/>
                                <a:pt x="190" y="14"/>
                                <a:pt x="204" y="18"/>
                              </a:cubicBezTo>
                              <a:cubicBezTo>
                                <a:pt x="214" y="21"/>
                                <a:pt x="234" y="30"/>
                                <a:pt x="234" y="30"/>
                              </a:cubicBezTo>
                              <a:cubicBezTo>
                                <a:pt x="246" y="42"/>
                                <a:pt x="257" y="53"/>
                                <a:pt x="270" y="63"/>
                              </a:cubicBezTo>
                              <a:cubicBezTo>
                                <a:pt x="275" y="78"/>
                                <a:pt x="289" y="83"/>
                                <a:pt x="294" y="99"/>
                              </a:cubicBezTo>
                              <a:cubicBezTo>
                                <a:pt x="299" y="113"/>
                                <a:pt x="301" y="123"/>
                                <a:pt x="309" y="135"/>
                              </a:cubicBezTo>
                              <a:cubicBezTo>
                                <a:pt x="315" y="161"/>
                                <a:pt x="312" y="177"/>
                                <a:pt x="309" y="204"/>
                              </a:cubicBezTo>
                              <a:cubicBezTo>
                                <a:pt x="312" y="235"/>
                                <a:pt x="314" y="226"/>
                                <a:pt x="309" y="255"/>
                              </a:cubicBezTo>
                              <a:cubicBezTo>
                                <a:pt x="304" y="284"/>
                                <a:pt x="291" y="314"/>
                                <a:pt x="282" y="342"/>
                              </a:cubicBezTo>
                              <a:cubicBezTo>
                                <a:pt x="277" y="358"/>
                                <a:pt x="273" y="377"/>
                                <a:pt x="261" y="390"/>
                              </a:cubicBezTo>
                              <a:cubicBezTo>
                                <a:pt x="247" y="406"/>
                                <a:pt x="235" y="414"/>
                                <a:pt x="216" y="420"/>
                              </a:cubicBezTo>
                              <a:cubicBezTo>
                                <a:pt x="191" y="418"/>
                                <a:pt x="173" y="418"/>
                                <a:pt x="153" y="405"/>
                              </a:cubicBezTo>
                              <a:cubicBezTo>
                                <a:pt x="139" y="384"/>
                                <a:pt x="147" y="391"/>
                                <a:pt x="132" y="381"/>
                              </a:cubicBezTo>
                              <a:cubicBezTo>
                                <a:pt x="128" y="370"/>
                                <a:pt x="121" y="366"/>
                                <a:pt x="117" y="354"/>
                              </a:cubicBezTo>
                              <a:cubicBezTo>
                                <a:pt x="112" y="339"/>
                                <a:pt x="110" y="324"/>
                                <a:pt x="105" y="309"/>
                              </a:cubicBezTo>
                              <a:cubicBezTo>
                                <a:pt x="103" y="293"/>
                                <a:pt x="101" y="277"/>
                                <a:pt x="96" y="261"/>
                              </a:cubicBezTo>
                              <a:cubicBezTo>
                                <a:pt x="97" y="246"/>
                                <a:pt x="98" y="154"/>
                                <a:pt x="108" y="135"/>
                              </a:cubicBezTo>
                              <a:cubicBezTo>
                                <a:pt x="119" y="113"/>
                                <a:pt x="130" y="89"/>
                                <a:pt x="147" y="72"/>
                              </a:cubicBezTo>
                              <a:cubicBezTo>
                                <a:pt x="191" y="28"/>
                                <a:pt x="275" y="6"/>
                                <a:pt x="336" y="0"/>
                              </a:cubicBezTo>
                              <a:cubicBezTo>
                                <a:pt x="366" y="4"/>
                                <a:pt x="350" y="3"/>
                                <a:pt x="384" y="3"/>
                              </a:cubicBezTo>
                            </a:path>
                          </a:pathLst>
                        </a:custGeom>
                        <a:noFill/>
                        <a:ln w="25400">
                          <a:solidFill>
                            <a:schemeClr val="hlink"/>
                          </a:solidFill>
                          <a:round/>
                          <a:headEnd/>
                          <a:tailEnd type="none" w="med" len="lg"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  <a:spAutoFit/>
                        </a:bodyPr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11" name="Group 26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509" y="3249"/>
                        <a:ext cx="657" cy="420"/>
                        <a:chOff x="4059" y="3249"/>
                        <a:chExt cx="657" cy="420"/>
                      </a:xfrm>
                    </p:grpSpPr>
                    <p:sp>
                      <p:nvSpPr>
                        <p:cNvPr id="6252" name="Freeform 27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4059" y="3249"/>
                          <a:ext cx="384" cy="420"/>
                        </a:xfrm>
                        <a:custGeom>
                          <a:avLst/>
                          <a:gdLst>
                            <a:gd name="T0" fmla="*/ 0 w 384"/>
                            <a:gd name="T1" fmla="*/ 6 h 420"/>
                            <a:gd name="T2" fmla="*/ 159 w 384"/>
                            <a:gd name="T3" fmla="*/ 6 h 420"/>
                            <a:gd name="T4" fmla="*/ 204 w 384"/>
                            <a:gd name="T5" fmla="*/ 18 h 420"/>
                            <a:gd name="T6" fmla="*/ 234 w 384"/>
                            <a:gd name="T7" fmla="*/ 30 h 420"/>
                            <a:gd name="T8" fmla="*/ 270 w 384"/>
                            <a:gd name="T9" fmla="*/ 63 h 420"/>
                            <a:gd name="T10" fmla="*/ 294 w 384"/>
                            <a:gd name="T11" fmla="*/ 99 h 420"/>
                            <a:gd name="T12" fmla="*/ 309 w 384"/>
                            <a:gd name="T13" fmla="*/ 135 h 420"/>
                            <a:gd name="T14" fmla="*/ 309 w 384"/>
                            <a:gd name="T15" fmla="*/ 204 h 420"/>
                            <a:gd name="T16" fmla="*/ 309 w 384"/>
                            <a:gd name="T17" fmla="*/ 255 h 420"/>
                            <a:gd name="T18" fmla="*/ 282 w 384"/>
                            <a:gd name="T19" fmla="*/ 342 h 420"/>
                            <a:gd name="T20" fmla="*/ 261 w 384"/>
                            <a:gd name="T21" fmla="*/ 390 h 420"/>
                            <a:gd name="T22" fmla="*/ 216 w 384"/>
                            <a:gd name="T23" fmla="*/ 420 h 420"/>
                            <a:gd name="T24" fmla="*/ 153 w 384"/>
                            <a:gd name="T25" fmla="*/ 405 h 420"/>
                            <a:gd name="T26" fmla="*/ 132 w 384"/>
                            <a:gd name="T27" fmla="*/ 381 h 420"/>
                            <a:gd name="T28" fmla="*/ 117 w 384"/>
                            <a:gd name="T29" fmla="*/ 354 h 420"/>
                            <a:gd name="T30" fmla="*/ 105 w 384"/>
                            <a:gd name="T31" fmla="*/ 309 h 420"/>
                            <a:gd name="T32" fmla="*/ 96 w 384"/>
                            <a:gd name="T33" fmla="*/ 261 h 420"/>
                            <a:gd name="T34" fmla="*/ 108 w 384"/>
                            <a:gd name="T35" fmla="*/ 135 h 420"/>
                            <a:gd name="T36" fmla="*/ 147 w 384"/>
                            <a:gd name="T37" fmla="*/ 72 h 420"/>
                            <a:gd name="T38" fmla="*/ 336 w 384"/>
                            <a:gd name="T39" fmla="*/ 0 h 420"/>
                            <a:gd name="T40" fmla="*/ 384 w 384"/>
                            <a:gd name="T41" fmla="*/ 3 h 420"/>
                            <a:gd name="T42" fmla="*/ 0 60000 65536"/>
                            <a:gd name="T43" fmla="*/ 0 60000 65536"/>
                            <a:gd name="T44" fmla="*/ 0 60000 65536"/>
                            <a:gd name="T45" fmla="*/ 0 60000 65536"/>
                            <a:gd name="T46" fmla="*/ 0 60000 65536"/>
                            <a:gd name="T47" fmla="*/ 0 60000 65536"/>
                            <a:gd name="T48" fmla="*/ 0 60000 65536"/>
                            <a:gd name="T49" fmla="*/ 0 60000 65536"/>
                            <a:gd name="T50" fmla="*/ 0 60000 65536"/>
                            <a:gd name="T51" fmla="*/ 0 60000 65536"/>
                            <a:gd name="T52" fmla="*/ 0 60000 65536"/>
                            <a:gd name="T53" fmla="*/ 0 60000 65536"/>
                            <a:gd name="T54" fmla="*/ 0 60000 65536"/>
                            <a:gd name="T55" fmla="*/ 0 60000 65536"/>
                            <a:gd name="T56" fmla="*/ 0 60000 65536"/>
                            <a:gd name="T57" fmla="*/ 0 60000 65536"/>
                            <a:gd name="T58" fmla="*/ 0 60000 65536"/>
                            <a:gd name="T59" fmla="*/ 0 60000 65536"/>
                            <a:gd name="T60" fmla="*/ 0 60000 65536"/>
                            <a:gd name="T61" fmla="*/ 0 60000 65536"/>
                            <a:gd name="T62" fmla="*/ 0 60000 65536"/>
                            <a:gd name="T63" fmla="*/ 0 w 384"/>
                            <a:gd name="T64" fmla="*/ 0 h 420"/>
                            <a:gd name="T65" fmla="*/ 384 w 384"/>
                            <a:gd name="T66" fmla="*/ 420 h 420"/>
                          </a:gdLst>
                          <a:ahLst/>
                          <a:cxnLst>
                            <a:cxn ang="T42">
                              <a:pos x="T0" y="T1"/>
                            </a:cxn>
                            <a:cxn ang="T43">
                              <a:pos x="T2" y="T3"/>
                            </a:cxn>
                            <a:cxn ang="T44">
                              <a:pos x="T4" y="T5"/>
                            </a:cxn>
                            <a:cxn ang="T45">
                              <a:pos x="T6" y="T7"/>
                            </a:cxn>
                            <a:cxn ang="T46">
                              <a:pos x="T8" y="T9"/>
                            </a:cxn>
                            <a:cxn ang="T47">
                              <a:pos x="T10" y="T11"/>
                            </a:cxn>
                            <a:cxn ang="T48">
                              <a:pos x="T12" y="T13"/>
                            </a:cxn>
                            <a:cxn ang="T49">
                              <a:pos x="T14" y="T15"/>
                            </a:cxn>
                            <a:cxn ang="T50">
                              <a:pos x="T16" y="T17"/>
                            </a:cxn>
                            <a:cxn ang="T51">
                              <a:pos x="T18" y="T19"/>
                            </a:cxn>
                            <a:cxn ang="T52">
                              <a:pos x="T20" y="T21"/>
                            </a:cxn>
                            <a:cxn ang="T53">
                              <a:pos x="T22" y="T23"/>
                            </a:cxn>
                            <a:cxn ang="T54">
                              <a:pos x="T24" y="T25"/>
                            </a:cxn>
                            <a:cxn ang="T55">
                              <a:pos x="T26" y="T27"/>
                            </a:cxn>
                            <a:cxn ang="T56">
                              <a:pos x="T28" y="T29"/>
                            </a:cxn>
                            <a:cxn ang="T57">
                              <a:pos x="T30" y="T31"/>
                            </a:cxn>
                            <a:cxn ang="T58">
                              <a:pos x="T32" y="T33"/>
                            </a:cxn>
                            <a:cxn ang="T59">
                              <a:pos x="T34" y="T35"/>
                            </a:cxn>
                            <a:cxn ang="T60">
                              <a:pos x="T36" y="T37"/>
                            </a:cxn>
                            <a:cxn ang="T61">
                              <a:pos x="T38" y="T39"/>
                            </a:cxn>
                            <a:cxn ang="T62">
                              <a:pos x="T40" y="T41"/>
                            </a:cxn>
                          </a:cxnLst>
                          <a:rect l="T63" t="T64" r="T65" b="T66"/>
                          <a:pathLst>
                            <a:path w="384" h="420">
                              <a:moveTo>
                                <a:pt x="0" y="6"/>
                              </a:moveTo>
                              <a:cubicBezTo>
                                <a:pt x="70" y="0"/>
                                <a:pt x="46" y="1"/>
                                <a:pt x="159" y="6"/>
                              </a:cubicBezTo>
                              <a:cubicBezTo>
                                <a:pt x="173" y="7"/>
                                <a:pt x="190" y="14"/>
                                <a:pt x="204" y="18"/>
                              </a:cubicBezTo>
                              <a:cubicBezTo>
                                <a:pt x="214" y="21"/>
                                <a:pt x="234" y="30"/>
                                <a:pt x="234" y="30"/>
                              </a:cubicBezTo>
                              <a:cubicBezTo>
                                <a:pt x="246" y="42"/>
                                <a:pt x="257" y="53"/>
                                <a:pt x="270" y="63"/>
                              </a:cubicBezTo>
                              <a:cubicBezTo>
                                <a:pt x="275" y="78"/>
                                <a:pt x="289" y="83"/>
                                <a:pt x="294" y="99"/>
                              </a:cubicBezTo>
                              <a:cubicBezTo>
                                <a:pt x="299" y="113"/>
                                <a:pt x="301" y="123"/>
                                <a:pt x="309" y="135"/>
                              </a:cubicBezTo>
                              <a:cubicBezTo>
                                <a:pt x="315" y="161"/>
                                <a:pt x="312" y="177"/>
                                <a:pt x="309" y="204"/>
                              </a:cubicBezTo>
                              <a:cubicBezTo>
                                <a:pt x="312" y="235"/>
                                <a:pt x="314" y="226"/>
                                <a:pt x="309" y="255"/>
                              </a:cubicBezTo>
                              <a:cubicBezTo>
                                <a:pt x="304" y="284"/>
                                <a:pt x="291" y="314"/>
                                <a:pt x="282" y="342"/>
                              </a:cubicBezTo>
                              <a:cubicBezTo>
                                <a:pt x="277" y="358"/>
                                <a:pt x="273" y="377"/>
                                <a:pt x="261" y="390"/>
                              </a:cubicBezTo>
                              <a:cubicBezTo>
                                <a:pt x="247" y="406"/>
                                <a:pt x="235" y="414"/>
                                <a:pt x="216" y="420"/>
                              </a:cubicBezTo>
                              <a:cubicBezTo>
                                <a:pt x="191" y="418"/>
                                <a:pt x="173" y="418"/>
                                <a:pt x="153" y="405"/>
                              </a:cubicBezTo>
                              <a:cubicBezTo>
                                <a:pt x="139" y="384"/>
                                <a:pt x="147" y="391"/>
                                <a:pt x="132" y="381"/>
                              </a:cubicBezTo>
                              <a:cubicBezTo>
                                <a:pt x="128" y="370"/>
                                <a:pt x="121" y="366"/>
                                <a:pt x="117" y="354"/>
                              </a:cubicBezTo>
                              <a:cubicBezTo>
                                <a:pt x="112" y="339"/>
                                <a:pt x="110" y="324"/>
                                <a:pt x="105" y="309"/>
                              </a:cubicBezTo>
                              <a:cubicBezTo>
                                <a:pt x="103" y="293"/>
                                <a:pt x="101" y="277"/>
                                <a:pt x="96" y="261"/>
                              </a:cubicBezTo>
                              <a:cubicBezTo>
                                <a:pt x="97" y="246"/>
                                <a:pt x="98" y="154"/>
                                <a:pt x="108" y="135"/>
                              </a:cubicBezTo>
                              <a:cubicBezTo>
                                <a:pt x="119" y="113"/>
                                <a:pt x="130" y="89"/>
                                <a:pt x="147" y="72"/>
                              </a:cubicBezTo>
                              <a:cubicBezTo>
                                <a:pt x="191" y="28"/>
                                <a:pt x="275" y="6"/>
                                <a:pt x="336" y="0"/>
                              </a:cubicBezTo>
                              <a:cubicBezTo>
                                <a:pt x="366" y="4"/>
                                <a:pt x="350" y="3"/>
                                <a:pt x="384" y="3"/>
                              </a:cubicBezTo>
                            </a:path>
                          </a:pathLst>
                        </a:custGeom>
                        <a:noFill/>
                        <a:ln w="25400">
                          <a:solidFill>
                            <a:schemeClr val="hlink"/>
                          </a:solidFill>
                          <a:round/>
                          <a:headEnd/>
                          <a:tailEnd type="none" w="med" len="lg"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  <a:spAutoFit/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6253" name="Freeform 28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4332" y="3249"/>
                          <a:ext cx="384" cy="420"/>
                        </a:xfrm>
                        <a:custGeom>
                          <a:avLst/>
                          <a:gdLst>
                            <a:gd name="T0" fmla="*/ 0 w 384"/>
                            <a:gd name="T1" fmla="*/ 6 h 420"/>
                            <a:gd name="T2" fmla="*/ 159 w 384"/>
                            <a:gd name="T3" fmla="*/ 6 h 420"/>
                            <a:gd name="T4" fmla="*/ 204 w 384"/>
                            <a:gd name="T5" fmla="*/ 18 h 420"/>
                            <a:gd name="T6" fmla="*/ 234 w 384"/>
                            <a:gd name="T7" fmla="*/ 30 h 420"/>
                            <a:gd name="T8" fmla="*/ 270 w 384"/>
                            <a:gd name="T9" fmla="*/ 63 h 420"/>
                            <a:gd name="T10" fmla="*/ 294 w 384"/>
                            <a:gd name="T11" fmla="*/ 99 h 420"/>
                            <a:gd name="T12" fmla="*/ 309 w 384"/>
                            <a:gd name="T13" fmla="*/ 135 h 420"/>
                            <a:gd name="T14" fmla="*/ 309 w 384"/>
                            <a:gd name="T15" fmla="*/ 204 h 420"/>
                            <a:gd name="T16" fmla="*/ 309 w 384"/>
                            <a:gd name="T17" fmla="*/ 255 h 420"/>
                            <a:gd name="T18" fmla="*/ 282 w 384"/>
                            <a:gd name="T19" fmla="*/ 342 h 420"/>
                            <a:gd name="T20" fmla="*/ 261 w 384"/>
                            <a:gd name="T21" fmla="*/ 390 h 420"/>
                            <a:gd name="T22" fmla="*/ 216 w 384"/>
                            <a:gd name="T23" fmla="*/ 420 h 420"/>
                            <a:gd name="T24" fmla="*/ 153 w 384"/>
                            <a:gd name="T25" fmla="*/ 405 h 420"/>
                            <a:gd name="T26" fmla="*/ 132 w 384"/>
                            <a:gd name="T27" fmla="*/ 381 h 420"/>
                            <a:gd name="T28" fmla="*/ 117 w 384"/>
                            <a:gd name="T29" fmla="*/ 354 h 420"/>
                            <a:gd name="T30" fmla="*/ 105 w 384"/>
                            <a:gd name="T31" fmla="*/ 309 h 420"/>
                            <a:gd name="T32" fmla="*/ 96 w 384"/>
                            <a:gd name="T33" fmla="*/ 261 h 420"/>
                            <a:gd name="T34" fmla="*/ 108 w 384"/>
                            <a:gd name="T35" fmla="*/ 135 h 420"/>
                            <a:gd name="T36" fmla="*/ 147 w 384"/>
                            <a:gd name="T37" fmla="*/ 72 h 420"/>
                            <a:gd name="T38" fmla="*/ 336 w 384"/>
                            <a:gd name="T39" fmla="*/ 0 h 420"/>
                            <a:gd name="T40" fmla="*/ 384 w 384"/>
                            <a:gd name="T41" fmla="*/ 3 h 420"/>
                            <a:gd name="T42" fmla="*/ 0 60000 65536"/>
                            <a:gd name="T43" fmla="*/ 0 60000 65536"/>
                            <a:gd name="T44" fmla="*/ 0 60000 65536"/>
                            <a:gd name="T45" fmla="*/ 0 60000 65536"/>
                            <a:gd name="T46" fmla="*/ 0 60000 65536"/>
                            <a:gd name="T47" fmla="*/ 0 60000 65536"/>
                            <a:gd name="T48" fmla="*/ 0 60000 65536"/>
                            <a:gd name="T49" fmla="*/ 0 60000 65536"/>
                            <a:gd name="T50" fmla="*/ 0 60000 65536"/>
                            <a:gd name="T51" fmla="*/ 0 60000 65536"/>
                            <a:gd name="T52" fmla="*/ 0 60000 65536"/>
                            <a:gd name="T53" fmla="*/ 0 60000 65536"/>
                            <a:gd name="T54" fmla="*/ 0 60000 65536"/>
                            <a:gd name="T55" fmla="*/ 0 60000 65536"/>
                            <a:gd name="T56" fmla="*/ 0 60000 65536"/>
                            <a:gd name="T57" fmla="*/ 0 60000 65536"/>
                            <a:gd name="T58" fmla="*/ 0 60000 65536"/>
                            <a:gd name="T59" fmla="*/ 0 60000 65536"/>
                            <a:gd name="T60" fmla="*/ 0 60000 65536"/>
                            <a:gd name="T61" fmla="*/ 0 60000 65536"/>
                            <a:gd name="T62" fmla="*/ 0 60000 65536"/>
                            <a:gd name="T63" fmla="*/ 0 w 384"/>
                            <a:gd name="T64" fmla="*/ 0 h 420"/>
                            <a:gd name="T65" fmla="*/ 384 w 384"/>
                            <a:gd name="T66" fmla="*/ 420 h 420"/>
                          </a:gdLst>
                          <a:ahLst/>
                          <a:cxnLst>
                            <a:cxn ang="T42">
                              <a:pos x="T0" y="T1"/>
                            </a:cxn>
                            <a:cxn ang="T43">
                              <a:pos x="T2" y="T3"/>
                            </a:cxn>
                            <a:cxn ang="T44">
                              <a:pos x="T4" y="T5"/>
                            </a:cxn>
                            <a:cxn ang="T45">
                              <a:pos x="T6" y="T7"/>
                            </a:cxn>
                            <a:cxn ang="T46">
                              <a:pos x="T8" y="T9"/>
                            </a:cxn>
                            <a:cxn ang="T47">
                              <a:pos x="T10" y="T11"/>
                            </a:cxn>
                            <a:cxn ang="T48">
                              <a:pos x="T12" y="T13"/>
                            </a:cxn>
                            <a:cxn ang="T49">
                              <a:pos x="T14" y="T15"/>
                            </a:cxn>
                            <a:cxn ang="T50">
                              <a:pos x="T16" y="T17"/>
                            </a:cxn>
                            <a:cxn ang="T51">
                              <a:pos x="T18" y="T19"/>
                            </a:cxn>
                            <a:cxn ang="T52">
                              <a:pos x="T20" y="T21"/>
                            </a:cxn>
                            <a:cxn ang="T53">
                              <a:pos x="T22" y="T23"/>
                            </a:cxn>
                            <a:cxn ang="T54">
                              <a:pos x="T24" y="T25"/>
                            </a:cxn>
                            <a:cxn ang="T55">
                              <a:pos x="T26" y="T27"/>
                            </a:cxn>
                            <a:cxn ang="T56">
                              <a:pos x="T28" y="T29"/>
                            </a:cxn>
                            <a:cxn ang="T57">
                              <a:pos x="T30" y="T31"/>
                            </a:cxn>
                            <a:cxn ang="T58">
                              <a:pos x="T32" y="T33"/>
                            </a:cxn>
                            <a:cxn ang="T59">
                              <a:pos x="T34" y="T35"/>
                            </a:cxn>
                            <a:cxn ang="T60">
                              <a:pos x="T36" y="T37"/>
                            </a:cxn>
                            <a:cxn ang="T61">
                              <a:pos x="T38" y="T39"/>
                            </a:cxn>
                            <a:cxn ang="T62">
                              <a:pos x="T40" y="T41"/>
                            </a:cxn>
                          </a:cxnLst>
                          <a:rect l="T63" t="T64" r="T65" b="T66"/>
                          <a:pathLst>
                            <a:path w="384" h="420">
                              <a:moveTo>
                                <a:pt x="0" y="6"/>
                              </a:moveTo>
                              <a:cubicBezTo>
                                <a:pt x="70" y="0"/>
                                <a:pt x="46" y="1"/>
                                <a:pt x="159" y="6"/>
                              </a:cubicBezTo>
                              <a:cubicBezTo>
                                <a:pt x="173" y="7"/>
                                <a:pt x="190" y="14"/>
                                <a:pt x="204" y="18"/>
                              </a:cubicBezTo>
                              <a:cubicBezTo>
                                <a:pt x="214" y="21"/>
                                <a:pt x="234" y="30"/>
                                <a:pt x="234" y="30"/>
                              </a:cubicBezTo>
                              <a:cubicBezTo>
                                <a:pt x="246" y="42"/>
                                <a:pt x="257" y="53"/>
                                <a:pt x="270" y="63"/>
                              </a:cubicBezTo>
                              <a:cubicBezTo>
                                <a:pt x="275" y="78"/>
                                <a:pt x="289" y="83"/>
                                <a:pt x="294" y="99"/>
                              </a:cubicBezTo>
                              <a:cubicBezTo>
                                <a:pt x="299" y="113"/>
                                <a:pt x="301" y="123"/>
                                <a:pt x="309" y="135"/>
                              </a:cubicBezTo>
                              <a:cubicBezTo>
                                <a:pt x="315" y="161"/>
                                <a:pt x="312" y="177"/>
                                <a:pt x="309" y="204"/>
                              </a:cubicBezTo>
                              <a:cubicBezTo>
                                <a:pt x="312" y="235"/>
                                <a:pt x="314" y="226"/>
                                <a:pt x="309" y="255"/>
                              </a:cubicBezTo>
                              <a:cubicBezTo>
                                <a:pt x="304" y="284"/>
                                <a:pt x="291" y="314"/>
                                <a:pt x="282" y="342"/>
                              </a:cubicBezTo>
                              <a:cubicBezTo>
                                <a:pt x="277" y="358"/>
                                <a:pt x="273" y="377"/>
                                <a:pt x="261" y="390"/>
                              </a:cubicBezTo>
                              <a:cubicBezTo>
                                <a:pt x="247" y="406"/>
                                <a:pt x="235" y="414"/>
                                <a:pt x="216" y="420"/>
                              </a:cubicBezTo>
                              <a:cubicBezTo>
                                <a:pt x="191" y="418"/>
                                <a:pt x="173" y="418"/>
                                <a:pt x="153" y="405"/>
                              </a:cubicBezTo>
                              <a:cubicBezTo>
                                <a:pt x="139" y="384"/>
                                <a:pt x="147" y="391"/>
                                <a:pt x="132" y="381"/>
                              </a:cubicBezTo>
                              <a:cubicBezTo>
                                <a:pt x="128" y="370"/>
                                <a:pt x="121" y="366"/>
                                <a:pt x="117" y="354"/>
                              </a:cubicBezTo>
                              <a:cubicBezTo>
                                <a:pt x="112" y="339"/>
                                <a:pt x="110" y="324"/>
                                <a:pt x="105" y="309"/>
                              </a:cubicBezTo>
                              <a:cubicBezTo>
                                <a:pt x="103" y="293"/>
                                <a:pt x="101" y="277"/>
                                <a:pt x="96" y="261"/>
                              </a:cubicBezTo>
                              <a:cubicBezTo>
                                <a:pt x="97" y="246"/>
                                <a:pt x="98" y="154"/>
                                <a:pt x="108" y="135"/>
                              </a:cubicBezTo>
                              <a:cubicBezTo>
                                <a:pt x="119" y="113"/>
                                <a:pt x="130" y="89"/>
                                <a:pt x="147" y="72"/>
                              </a:cubicBezTo>
                              <a:cubicBezTo>
                                <a:pt x="191" y="28"/>
                                <a:pt x="275" y="6"/>
                                <a:pt x="336" y="0"/>
                              </a:cubicBezTo>
                              <a:cubicBezTo>
                                <a:pt x="366" y="4"/>
                                <a:pt x="350" y="3"/>
                                <a:pt x="384" y="3"/>
                              </a:cubicBezTo>
                            </a:path>
                          </a:pathLst>
                        </a:custGeom>
                        <a:noFill/>
                        <a:ln w="25400">
                          <a:solidFill>
                            <a:schemeClr val="hlink"/>
                          </a:solidFill>
                          <a:round/>
                          <a:headEnd/>
                          <a:tailEnd type="none" w="med" len="lg"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  <a:spAutoFit/>
                        </a:bodyPr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  <p:sp>
                  <p:nvSpPr>
                    <p:cNvPr id="6246" name="Line 2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468" y="2750"/>
                      <a:ext cx="226" cy="0"/>
                    </a:xfrm>
                    <a:prstGeom prst="line">
                      <a:avLst/>
                    </a:prstGeom>
                    <a:noFill/>
                    <a:ln w="25400">
                      <a:solidFill>
                        <a:schemeClr val="hlink"/>
                      </a:solidFill>
                      <a:round/>
                      <a:headEnd/>
                      <a:tailEnd type="none" w="med" len="lg"/>
                    </a:ln>
                  </p:spPr>
                  <p:txBody>
                    <a:bodyPr>
                      <a:prstTxWarp prst="textNoShape">
                        <a:avLst/>
                      </a:prstTxWarp>
                      <a:spAutoFit/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247" name="Line 3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064" y="2750"/>
                      <a:ext cx="181" cy="0"/>
                    </a:xfrm>
                    <a:prstGeom prst="line">
                      <a:avLst/>
                    </a:prstGeom>
                    <a:noFill/>
                    <a:ln w="25400">
                      <a:solidFill>
                        <a:schemeClr val="hlink"/>
                      </a:solidFill>
                      <a:round/>
                      <a:headEnd/>
                      <a:tailEnd type="none" w="med" len="lg"/>
                    </a:ln>
                  </p:spPr>
                  <p:txBody>
                    <a:bodyPr>
                      <a:prstTxWarp prst="textNoShape">
                        <a:avLst/>
                      </a:prstTxWarp>
                      <a:spAutoFit/>
                    </a:bodyPr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12" name="Group 31"/>
                  <p:cNvGrpSpPr>
                    <a:grpSpLocks/>
                  </p:cNvGrpSpPr>
                  <p:nvPr/>
                </p:nvGrpSpPr>
                <p:grpSpPr bwMode="auto">
                  <a:xfrm flipV="1">
                    <a:off x="2089" y="1923"/>
                    <a:ext cx="1043" cy="166"/>
                    <a:chOff x="2064" y="2750"/>
                    <a:chExt cx="2630" cy="423"/>
                  </a:xfrm>
                </p:grpSpPr>
                <p:grpSp>
                  <p:nvGrpSpPr>
                    <p:cNvPr id="13" name="Group 32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200" y="2750"/>
                      <a:ext cx="2302" cy="423"/>
                      <a:chOff x="3509" y="3249"/>
                      <a:chExt cx="2302" cy="423"/>
                    </a:xfrm>
                  </p:grpSpPr>
                  <p:grpSp>
                    <p:nvGrpSpPr>
                      <p:cNvPr id="14" name="Group 33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4059" y="3249"/>
                        <a:ext cx="657" cy="420"/>
                        <a:chOff x="4059" y="3249"/>
                        <a:chExt cx="657" cy="420"/>
                      </a:xfrm>
                    </p:grpSpPr>
                    <p:sp>
                      <p:nvSpPr>
                        <p:cNvPr id="6243" name="Freeform 34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4059" y="3249"/>
                          <a:ext cx="384" cy="420"/>
                        </a:xfrm>
                        <a:custGeom>
                          <a:avLst/>
                          <a:gdLst>
                            <a:gd name="T0" fmla="*/ 0 w 384"/>
                            <a:gd name="T1" fmla="*/ 6 h 420"/>
                            <a:gd name="T2" fmla="*/ 159 w 384"/>
                            <a:gd name="T3" fmla="*/ 6 h 420"/>
                            <a:gd name="T4" fmla="*/ 204 w 384"/>
                            <a:gd name="T5" fmla="*/ 18 h 420"/>
                            <a:gd name="T6" fmla="*/ 234 w 384"/>
                            <a:gd name="T7" fmla="*/ 30 h 420"/>
                            <a:gd name="T8" fmla="*/ 270 w 384"/>
                            <a:gd name="T9" fmla="*/ 63 h 420"/>
                            <a:gd name="T10" fmla="*/ 294 w 384"/>
                            <a:gd name="T11" fmla="*/ 99 h 420"/>
                            <a:gd name="T12" fmla="*/ 309 w 384"/>
                            <a:gd name="T13" fmla="*/ 135 h 420"/>
                            <a:gd name="T14" fmla="*/ 309 w 384"/>
                            <a:gd name="T15" fmla="*/ 204 h 420"/>
                            <a:gd name="T16" fmla="*/ 309 w 384"/>
                            <a:gd name="T17" fmla="*/ 255 h 420"/>
                            <a:gd name="T18" fmla="*/ 282 w 384"/>
                            <a:gd name="T19" fmla="*/ 342 h 420"/>
                            <a:gd name="T20" fmla="*/ 261 w 384"/>
                            <a:gd name="T21" fmla="*/ 390 h 420"/>
                            <a:gd name="T22" fmla="*/ 216 w 384"/>
                            <a:gd name="T23" fmla="*/ 420 h 420"/>
                            <a:gd name="T24" fmla="*/ 153 w 384"/>
                            <a:gd name="T25" fmla="*/ 405 h 420"/>
                            <a:gd name="T26" fmla="*/ 132 w 384"/>
                            <a:gd name="T27" fmla="*/ 381 h 420"/>
                            <a:gd name="T28" fmla="*/ 117 w 384"/>
                            <a:gd name="T29" fmla="*/ 354 h 420"/>
                            <a:gd name="T30" fmla="*/ 105 w 384"/>
                            <a:gd name="T31" fmla="*/ 309 h 420"/>
                            <a:gd name="T32" fmla="*/ 96 w 384"/>
                            <a:gd name="T33" fmla="*/ 261 h 420"/>
                            <a:gd name="T34" fmla="*/ 108 w 384"/>
                            <a:gd name="T35" fmla="*/ 135 h 420"/>
                            <a:gd name="T36" fmla="*/ 147 w 384"/>
                            <a:gd name="T37" fmla="*/ 72 h 420"/>
                            <a:gd name="T38" fmla="*/ 336 w 384"/>
                            <a:gd name="T39" fmla="*/ 0 h 420"/>
                            <a:gd name="T40" fmla="*/ 384 w 384"/>
                            <a:gd name="T41" fmla="*/ 3 h 420"/>
                            <a:gd name="T42" fmla="*/ 0 60000 65536"/>
                            <a:gd name="T43" fmla="*/ 0 60000 65536"/>
                            <a:gd name="T44" fmla="*/ 0 60000 65536"/>
                            <a:gd name="T45" fmla="*/ 0 60000 65536"/>
                            <a:gd name="T46" fmla="*/ 0 60000 65536"/>
                            <a:gd name="T47" fmla="*/ 0 60000 65536"/>
                            <a:gd name="T48" fmla="*/ 0 60000 65536"/>
                            <a:gd name="T49" fmla="*/ 0 60000 65536"/>
                            <a:gd name="T50" fmla="*/ 0 60000 65536"/>
                            <a:gd name="T51" fmla="*/ 0 60000 65536"/>
                            <a:gd name="T52" fmla="*/ 0 60000 65536"/>
                            <a:gd name="T53" fmla="*/ 0 60000 65536"/>
                            <a:gd name="T54" fmla="*/ 0 60000 65536"/>
                            <a:gd name="T55" fmla="*/ 0 60000 65536"/>
                            <a:gd name="T56" fmla="*/ 0 60000 65536"/>
                            <a:gd name="T57" fmla="*/ 0 60000 65536"/>
                            <a:gd name="T58" fmla="*/ 0 60000 65536"/>
                            <a:gd name="T59" fmla="*/ 0 60000 65536"/>
                            <a:gd name="T60" fmla="*/ 0 60000 65536"/>
                            <a:gd name="T61" fmla="*/ 0 60000 65536"/>
                            <a:gd name="T62" fmla="*/ 0 60000 65536"/>
                            <a:gd name="T63" fmla="*/ 0 w 384"/>
                            <a:gd name="T64" fmla="*/ 0 h 420"/>
                            <a:gd name="T65" fmla="*/ 384 w 384"/>
                            <a:gd name="T66" fmla="*/ 420 h 420"/>
                          </a:gdLst>
                          <a:ahLst/>
                          <a:cxnLst>
                            <a:cxn ang="T42">
                              <a:pos x="T0" y="T1"/>
                            </a:cxn>
                            <a:cxn ang="T43">
                              <a:pos x="T2" y="T3"/>
                            </a:cxn>
                            <a:cxn ang="T44">
                              <a:pos x="T4" y="T5"/>
                            </a:cxn>
                            <a:cxn ang="T45">
                              <a:pos x="T6" y="T7"/>
                            </a:cxn>
                            <a:cxn ang="T46">
                              <a:pos x="T8" y="T9"/>
                            </a:cxn>
                            <a:cxn ang="T47">
                              <a:pos x="T10" y="T11"/>
                            </a:cxn>
                            <a:cxn ang="T48">
                              <a:pos x="T12" y="T13"/>
                            </a:cxn>
                            <a:cxn ang="T49">
                              <a:pos x="T14" y="T15"/>
                            </a:cxn>
                            <a:cxn ang="T50">
                              <a:pos x="T16" y="T17"/>
                            </a:cxn>
                            <a:cxn ang="T51">
                              <a:pos x="T18" y="T19"/>
                            </a:cxn>
                            <a:cxn ang="T52">
                              <a:pos x="T20" y="T21"/>
                            </a:cxn>
                            <a:cxn ang="T53">
                              <a:pos x="T22" y="T23"/>
                            </a:cxn>
                            <a:cxn ang="T54">
                              <a:pos x="T24" y="T25"/>
                            </a:cxn>
                            <a:cxn ang="T55">
                              <a:pos x="T26" y="T27"/>
                            </a:cxn>
                            <a:cxn ang="T56">
                              <a:pos x="T28" y="T29"/>
                            </a:cxn>
                            <a:cxn ang="T57">
                              <a:pos x="T30" y="T31"/>
                            </a:cxn>
                            <a:cxn ang="T58">
                              <a:pos x="T32" y="T33"/>
                            </a:cxn>
                            <a:cxn ang="T59">
                              <a:pos x="T34" y="T35"/>
                            </a:cxn>
                            <a:cxn ang="T60">
                              <a:pos x="T36" y="T37"/>
                            </a:cxn>
                            <a:cxn ang="T61">
                              <a:pos x="T38" y="T39"/>
                            </a:cxn>
                            <a:cxn ang="T62">
                              <a:pos x="T40" y="T41"/>
                            </a:cxn>
                          </a:cxnLst>
                          <a:rect l="T63" t="T64" r="T65" b="T66"/>
                          <a:pathLst>
                            <a:path w="384" h="420">
                              <a:moveTo>
                                <a:pt x="0" y="6"/>
                              </a:moveTo>
                              <a:cubicBezTo>
                                <a:pt x="70" y="0"/>
                                <a:pt x="46" y="1"/>
                                <a:pt x="159" y="6"/>
                              </a:cubicBezTo>
                              <a:cubicBezTo>
                                <a:pt x="173" y="7"/>
                                <a:pt x="190" y="14"/>
                                <a:pt x="204" y="18"/>
                              </a:cubicBezTo>
                              <a:cubicBezTo>
                                <a:pt x="214" y="21"/>
                                <a:pt x="234" y="30"/>
                                <a:pt x="234" y="30"/>
                              </a:cubicBezTo>
                              <a:cubicBezTo>
                                <a:pt x="246" y="42"/>
                                <a:pt x="257" y="53"/>
                                <a:pt x="270" y="63"/>
                              </a:cubicBezTo>
                              <a:cubicBezTo>
                                <a:pt x="275" y="78"/>
                                <a:pt x="289" y="83"/>
                                <a:pt x="294" y="99"/>
                              </a:cubicBezTo>
                              <a:cubicBezTo>
                                <a:pt x="299" y="113"/>
                                <a:pt x="301" y="123"/>
                                <a:pt x="309" y="135"/>
                              </a:cubicBezTo>
                              <a:cubicBezTo>
                                <a:pt x="315" y="161"/>
                                <a:pt x="312" y="177"/>
                                <a:pt x="309" y="204"/>
                              </a:cubicBezTo>
                              <a:cubicBezTo>
                                <a:pt x="312" y="235"/>
                                <a:pt x="314" y="226"/>
                                <a:pt x="309" y="255"/>
                              </a:cubicBezTo>
                              <a:cubicBezTo>
                                <a:pt x="304" y="284"/>
                                <a:pt x="291" y="314"/>
                                <a:pt x="282" y="342"/>
                              </a:cubicBezTo>
                              <a:cubicBezTo>
                                <a:pt x="277" y="358"/>
                                <a:pt x="273" y="377"/>
                                <a:pt x="261" y="390"/>
                              </a:cubicBezTo>
                              <a:cubicBezTo>
                                <a:pt x="247" y="406"/>
                                <a:pt x="235" y="414"/>
                                <a:pt x="216" y="420"/>
                              </a:cubicBezTo>
                              <a:cubicBezTo>
                                <a:pt x="191" y="418"/>
                                <a:pt x="173" y="418"/>
                                <a:pt x="153" y="405"/>
                              </a:cubicBezTo>
                              <a:cubicBezTo>
                                <a:pt x="139" y="384"/>
                                <a:pt x="147" y="391"/>
                                <a:pt x="132" y="381"/>
                              </a:cubicBezTo>
                              <a:cubicBezTo>
                                <a:pt x="128" y="370"/>
                                <a:pt x="121" y="366"/>
                                <a:pt x="117" y="354"/>
                              </a:cubicBezTo>
                              <a:cubicBezTo>
                                <a:pt x="112" y="339"/>
                                <a:pt x="110" y="324"/>
                                <a:pt x="105" y="309"/>
                              </a:cubicBezTo>
                              <a:cubicBezTo>
                                <a:pt x="103" y="293"/>
                                <a:pt x="101" y="277"/>
                                <a:pt x="96" y="261"/>
                              </a:cubicBezTo>
                              <a:cubicBezTo>
                                <a:pt x="97" y="246"/>
                                <a:pt x="98" y="154"/>
                                <a:pt x="108" y="135"/>
                              </a:cubicBezTo>
                              <a:cubicBezTo>
                                <a:pt x="119" y="113"/>
                                <a:pt x="130" y="89"/>
                                <a:pt x="147" y="72"/>
                              </a:cubicBezTo>
                              <a:cubicBezTo>
                                <a:pt x="191" y="28"/>
                                <a:pt x="275" y="6"/>
                                <a:pt x="336" y="0"/>
                              </a:cubicBezTo>
                              <a:cubicBezTo>
                                <a:pt x="366" y="4"/>
                                <a:pt x="350" y="3"/>
                                <a:pt x="384" y="3"/>
                              </a:cubicBezTo>
                            </a:path>
                          </a:pathLst>
                        </a:custGeom>
                        <a:noFill/>
                        <a:ln w="25400">
                          <a:solidFill>
                            <a:schemeClr val="hlink"/>
                          </a:solidFill>
                          <a:round/>
                          <a:headEnd/>
                          <a:tailEnd type="none" w="med" len="lg"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  <a:spAutoFit/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6244" name="Freeform 35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4332" y="3249"/>
                          <a:ext cx="384" cy="420"/>
                        </a:xfrm>
                        <a:custGeom>
                          <a:avLst/>
                          <a:gdLst>
                            <a:gd name="T0" fmla="*/ 0 w 384"/>
                            <a:gd name="T1" fmla="*/ 6 h 420"/>
                            <a:gd name="T2" fmla="*/ 159 w 384"/>
                            <a:gd name="T3" fmla="*/ 6 h 420"/>
                            <a:gd name="T4" fmla="*/ 204 w 384"/>
                            <a:gd name="T5" fmla="*/ 18 h 420"/>
                            <a:gd name="T6" fmla="*/ 234 w 384"/>
                            <a:gd name="T7" fmla="*/ 30 h 420"/>
                            <a:gd name="T8" fmla="*/ 270 w 384"/>
                            <a:gd name="T9" fmla="*/ 63 h 420"/>
                            <a:gd name="T10" fmla="*/ 294 w 384"/>
                            <a:gd name="T11" fmla="*/ 99 h 420"/>
                            <a:gd name="T12" fmla="*/ 309 w 384"/>
                            <a:gd name="T13" fmla="*/ 135 h 420"/>
                            <a:gd name="T14" fmla="*/ 309 w 384"/>
                            <a:gd name="T15" fmla="*/ 204 h 420"/>
                            <a:gd name="T16" fmla="*/ 309 w 384"/>
                            <a:gd name="T17" fmla="*/ 255 h 420"/>
                            <a:gd name="T18" fmla="*/ 282 w 384"/>
                            <a:gd name="T19" fmla="*/ 342 h 420"/>
                            <a:gd name="T20" fmla="*/ 261 w 384"/>
                            <a:gd name="T21" fmla="*/ 390 h 420"/>
                            <a:gd name="T22" fmla="*/ 216 w 384"/>
                            <a:gd name="T23" fmla="*/ 420 h 420"/>
                            <a:gd name="T24" fmla="*/ 153 w 384"/>
                            <a:gd name="T25" fmla="*/ 405 h 420"/>
                            <a:gd name="T26" fmla="*/ 132 w 384"/>
                            <a:gd name="T27" fmla="*/ 381 h 420"/>
                            <a:gd name="T28" fmla="*/ 117 w 384"/>
                            <a:gd name="T29" fmla="*/ 354 h 420"/>
                            <a:gd name="T30" fmla="*/ 105 w 384"/>
                            <a:gd name="T31" fmla="*/ 309 h 420"/>
                            <a:gd name="T32" fmla="*/ 96 w 384"/>
                            <a:gd name="T33" fmla="*/ 261 h 420"/>
                            <a:gd name="T34" fmla="*/ 108 w 384"/>
                            <a:gd name="T35" fmla="*/ 135 h 420"/>
                            <a:gd name="T36" fmla="*/ 147 w 384"/>
                            <a:gd name="T37" fmla="*/ 72 h 420"/>
                            <a:gd name="T38" fmla="*/ 336 w 384"/>
                            <a:gd name="T39" fmla="*/ 0 h 420"/>
                            <a:gd name="T40" fmla="*/ 384 w 384"/>
                            <a:gd name="T41" fmla="*/ 3 h 420"/>
                            <a:gd name="T42" fmla="*/ 0 60000 65536"/>
                            <a:gd name="T43" fmla="*/ 0 60000 65536"/>
                            <a:gd name="T44" fmla="*/ 0 60000 65536"/>
                            <a:gd name="T45" fmla="*/ 0 60000 65536"/>
                            <a:gd name="T46" fmla="*/ 0 60000 65536"/>
                            <a:gd name="T47" fmla="*/ 0 60000 65536"/>
                            <a:gd name="T48" fmla="*/ 0 60000 65536"/>
                            <a:gd name="T49" fmla="*/ 0 60000 65536"/>
                            <a:gd name="T50" fmla="*/ 0 60000 65536"/>
                            <a:gd name="T51" fmla="*/ 0 60000 65536"/>
                            <a:gd name="T52" fmla="*/ 0 60000 65536"/>
                            <a:gd name="T53" fmla="*/ 0 60000 65536"/>
                            <a:gd name="T54" fmla="*/ 0 60000 65536"/>
                            <a:gd name="T55" fmla="*/ 0 60000 65536"/>
                            <a:gd name="T56" fmla="*/ 0 60000 65536"/>
                            <a:gd name="T57" fmla="*/ 0 60000 65536"/>
                            <a:gd name="T58" fmla="*/ 0 60000 65536"/>
                            <a:gd name="T59" fmla="*/ 0 60000 65536"/>
                            <a:gd name="T60" fmla="*/ 0 60000 65536"/>
                            <a:gd name="T61" fmla="*/ 0 60000 65536"/>
                            <a:gd name="T62" fmla="*/ 0 60000 65536"/>
                            <a:gd name="T63" fmla="*/ 0 w 384"/>
                            <a:gd name="T64" fmla="*/ 0 h 420"/>
                            <a:gd name="T65" fmla="*/ 384 w 384"/>
                            <a:gd name="T66" fmla="*/ 420 h 420"/>
                          </a:gdLst>
                          <a:ahLst/>
                          <a:cxnLst>
                            <a:cxn ang="T42">
                              <a:pos x="T0" y="T1"/>
                            </a:cxn>
                            <a:cxn ang="T43">
                              <a:pos x="T2" y="T3"/>
                            </a:cxn>
                            <a:cxn ang="T44">
                              <a:pos x="T4" y="T5"/>
                            </a:cxn>
                            <a:cxn ang="T45">
                              <a:pos x="T6" y="T7"/>
                            </a:cxn>
                            <a:cxn ang="T46">
                              <a:pos x="T8" y="T9"/>
                            </a:cxn>
                            <a:cxn ang="T47">
                              <a:pos x="T10" y="T11"/>
                            </a:cxn>
                            <a:cxn ang="T48">
                              <a:pos x="T12" y="T13"/>
                            </a:cxn>
                            <a:cxn ang="T49">
                              <a:pos x="T14" y="T15"/>
                            </a:cxn>
                            <a:cxn ang="T50">
                              <a:pos x="T16" y="T17"/>
                            </a:cxn>
                            <a:cxn ang="T51">
                              <a:pos x="T18" y="T19"/>
                            </a:cxn>
                            <a:cxn ang="T52">
                              <a:pos x="T20" y="T21"/>
                            </a:cxn>
                            <a:cxn ang="T53">
                              <a:pos x="T22" y="T23"/>
                            </a:cxn>
                            <a:cxn ang="T54">
                              <a:pos x="T24" y="T25"/>
                            </a:cxn>
                            <a:cxn ang="T55">
                              <a:pos x="T26" y="T27"/>
                            </a:cxn>
                            <a:cxn ang="T56">
                              <a:pos x="T28" y="T29"/>
                            </a:cxn>
                            <a:cxn ang="T57">
                              <a:pos x="T30" y="T31"/>
                            </a:cxn>
                            <a:cxn ang="T58">
                              <a:pos x="T32" y="T33"/>
                            </a:cxn>
                            <a:cxn ang="T59">
                              <a:pos x="T34" y="T35"/>
                            </a:cxn>
                            <a:cxn ang="T60">
                              <a:pos x="T36" y="T37"/>
                            </a:cxn>
                            <a:cxn ang="T61">
                              <a:pos x="T38" y="T39"/>
                            </a:cxn>
                            <a:cxn ang="T62">
                              <a:pos x="T40" y="T41"/>
                            </a:cxn>
                          </a:cxnLst>
                          <a:rect l="T63" t="T64" r="T65" b="T66"/>
                          <a:pathLst>
                            <a:path w="384" h="420">
                              <a:moveTo>
                                <a:pt x="0" y="6"/>
                              </a:moveTo>
                              <a:cubicBezTo>
                                <a:pt x="70" y="0"/>
                                <a:pt x="46" y="1"/>
                                <a:pt x="159" y="6"/>
                              </a:cubicBezTo>
                              <a:cubicBezTo>
                                <a:pt x="173" y="7"/>
                                <a:pt x="190" y="14"/>
                                <a:pt x="204" y="18"/>
                              </a:cubicBezTo>
                              <a:cubicBezTo>
                                <a:pt x="214" y="21"/>
                                <a:pt x="234" y="30"/>
                                <a:pt x="234" y="30"/>
                              </a:cubicBezTo>
                              <a:cubicBezTo>
                                <a:pt x="246" y="42"/>
                                <a:pt x="257" y="53"/>
                                <a:pt x="270" y="63"/>
                              </a:cubicBezTo>
                              <a:cubicBezTo>
                                <a:pt x="275" y="78"/>
                                <a:pt x="289" y="83"/>
                                <a:pt x="294" y="99"/>
                              </a:cubicBezTo>
                              <a:cubicBezTo>
                                <a:pt x="299" y="113"/>
                                <a:pt x="301" y="123"/>
                                <a:pt x="309" y="135"/>
                              </a:cubicBezTo>
                              <a:cubicBezTo>
                                <a:pt x="315" y="161"/>
                                <a:pt x="312" y="177"/>
                                <a:pt x="309" y="204"/>
                              </a:cubicBezTo>
                              <a:cubicBezTo>
                                <a:pt x="312" y="235"/>
                                <a:pt x="314" y="226"/>
                                <a:pt x="309" y="255"/>
                              </a:cubicBezTo>
                              <a:cubicBezTo>
                                <a:pt x="304" y="284"/>
                                <a:pt x="291" y="314"/>
                                <a:pt x="282" y="342"/>
                              </a:cubicBezTo>
                              <a:cubicBezTo>
                                <a:pt x="277" y="358"/>
                                <a:pt x="273" y="377"/>
                                <a:pt x="261" y="390"/>
                              </a:cubicBezTo>
                              <a:cubicBezTo>
                                <a:pt x="247" y="406"/>
                                <a:pt x="235" y="414"/>
                                <a:pt x="216" y="420"/>
                              </a:cubicBezTo>
                              <a:cubicBezTo>
                                <a:pt x="191" y="418"/>
                                <a:pt x="173" y="418"/>
                                <a:pt x="153" y="405"/>
                              </a:cubicBezTo>
                              <a:cubicBezTo>
                                <a:pt x="139" y="384"/>
                                <a:pt x="147" y="391"/>
                                <a:pt x="132" y="381"/>
                              </a:cubicBezTo>
                              <a:cubicBezTo>
                                <a:pt x="128" y="370"/>
                                <a:pt x="121" y="366"/>
                                <a:pt x="117" y="354"/>
                              </a:cubicBezTo>
                              <a:cubicBezTo>
                                <a:pt x="112" y="339"/>
                                <a:pt x="110" y="324"/>
                                <a:pt x="105" y="309"/>
                              </a:cubicBezTo>
                              <a:cubicBezTo>
                                <a:pt x="103" y="293"/>
                                <a:pt x="101" y="277"/>
                                <a:pt x="96" y="261"/>
                              </a:cubicBezTo>
                              <a:cubicBezTo>
                                <a:pt x="97" y="246"/>
                                <a:pt x="98" y="154"/>
                                <a:pt x="108" y="135"/>
                              </a:cubicBezTo>
                              <a:cubicBezTo>
                                <a:pt x="119" y="113"/>
                                <a:pt x="130" y="89"/>
                                <a:pt x="147" y="72"/>
                              </a:cubicBezTo>
                              <a:cubicBezTo>
                                <a:pt x="191" y="28"/>
                                <a:pt x="275" y="6"/>
                                <a:pt x="336" y="0"/>
                              </a:cubicBezTo>
                              <a:cubicBezTo>
                                <a:pt x="366" y="4"/>
                                <a:pt x="350" y="3"/>
                                <a:pt x="384" y="3"/>
                              </a:cubicBezTo>
                            </a:path>
                          </a:pathLst>
                        </a:custGeom>
                        <a:noFill/>
                        <a:ln w="25400">
                          <a:solidFill>
                            <a:schemeClr val="hlink"/>
                          </a:solidFill>
                          <a:round/>
                          <a:headEnd/>
                          <a:tailEnd type="none" w="med" len="lg"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  <a:spAutoFit/>
                        </a:bodyPr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15" name="Group 36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4606" y="3251"/>
                        <a:ext cx="657" cy="420"/>
                        <a:chOff x="4059" y="3249"/>
                        <a:chExt cx="657" cy="420"/>
                      </a:xfrm>
                    </p:grpSpPr>
                    <p:sp>
                      <p:nvSpPr>
                        <p:cNvPr id="6241" name="Freeform 37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4059" y="3249"/>
                          <a:ext cx="384" cy="420"/>
                        </a:xfrm>
                        <a:custGeom>
                          <a:avLst/>
                          <a:gdLst>
                            <a:gd name="T0" fmla="*/ 0 w 384"/>
                            <a:gd name="T1" fmla="*/ 6 h 420"/>
                            <a:gd name="T2" fmla="*/ 159 w 384"/>
                            <a:gd name="T3" fmla="*/ 6 h 420"/>
                            <a:gd name="T4" fmla="*/ 204 w 384"/>
                            <a:gd name="T5" fmla="*/ 18 h 420"/>
                            <a:gd name="T6" fmla="*/ 234 w 384"/>
                            <a:gd name="T7" fmla="*/ 30 h 420"/>
                            <a:gd name="T8" fmla="*/ 270 w 384"/>
                            <a:gd name="T9" fmla="*/ 63 h 420"/>
                            <a:gd name="T10" fmla="*/ 294 w 384"/>
                            <a:gd name="T11" fmla="*/ 99 h 420"/>
                            <a:gd name="T12" fmla="*/ 309 w 384"/>
                            <a:gd name="T13" fmla="*/ 135 h 420"/>
                            <a:gd name="T14" fmla="*/ 309 w 384"/>
                            <a:gd name="T15" fmla="*/ 204 h 420"/>
                            <a:gd name="T16" fmla="*/ 309 w 384"/>
                            <a:gd name="T17" fmla="*/ 255 h 420"/>
                            <a:gd name="T18" fmla="*/ 282 w 384"/>
                            <a:gd name="T19" fmla="*/ 342 h 420"/>
                            <a:gd name="T20" fmla="*/ 261 w 384"/>
                            <a:gd name="T21" fmla="*/ 390 h 420"/>
                            <a:gd name="T22" fmla="*/ 216 w 384"/>
                            <a:gd name="T23" fmla="*/ 420 h 420"/>
                            <a:gd name="T24" fmla="*/ 153 w 384"/>
                            <a:gd name="T25" fmla="*/ 405 h 420"/>
                            <a:gd name="T26" fmla="*/ 132 w 384"/>
                            <a:gd name="T27" fmla="*/ 381 h 420"/>
                            <a:gd name="T28" fmla="*/ 117 w 384"/>
                            <a:gd name="T29" fmla="*/ 354 h 420"/>
                            <a:gd name="T30" fmla="*/ 105 w 384"/>
                            <a:gd name="T31" fmla="*/ 309 h 420"/>
                            <a:gd name="T32" fmla="*/ 96 w 384"/>
                            <a:gd name="T33" fmla="*/ 261 h 420"/>
                            <a:gd name="T34" fmla="*/ 108 w 384"/>
                            <a:gd name="T35" fmla="*/ 135 h 420"/>
                            <a:gd name="T36" fmla="*/ 147 w 384"/>
                            <a:gd name="T37" fmla="*/ 72 h 420"/>
                            <a:gd name="T38" fmla="*/ 336 w 384"/>
                            <a:gd name="T39" fmla="*/ 0 h 420"/>
                            <a:gd name="T40" fmla="*/ 384 w 384"/>
                            <a:gd name="T41" fmla="*/ 3 h 420"/>
                            <a:gd name="T42" fmla="*/ 0 60000 65536"/>
                            <a:gd name="T43" fmla="*/ 0 60000 65536"/>
                            <a:gd name="T44" fmla="*/ 0 60000 65536"/>
                            <a:gd name="T45" fmla="*/ 0 60000 65536"/>
                            <a:gd name="T46" fmla="*/ 0 60000 65536"/>
                            <a:gd name="T47" fmla="*/ 0 60000 65536"/>
                            <a:gd name="T48" fmla="*/ 0 60000 65536"/>
                            <a:gd name="T49" fmla="*/ 0 60000 65536"/>
                            <a:gd name="T50" fmla="*/ 0 60000 65536"/>
                            <a:gd name="T51" fmla="*/ 0 60000 65536"/>
                            <a:gd name="T52" fmla="*/ 0 60000 65536"/>
                            <a:gd name="T53" fmla="*/ 0 60000 65536"/>
                            <a:gd name="T54" fmla="*/ 0 60000 65536"/>
                            <a:gd name="T55" fmla="*/ 0 60000 65536"/>
                            <a:gd name="T56" fmla="*/ 0 60000 65536"/>
                            <a:gd name="T57" fmla="*/ 0 60000 65536"/>
                            <a:gd name="T58" fmla="*/ 0 60000 65536"/>
                            <a:gd name="T59" fmla="*/ 0 60000 65536"/>
                            <a:gd name="T60" fmla="*/ 0 60000 65536"/>
                            <a:gd name="T61" fmla="*/ 0 60000 65536"/>
                            <a:gd name="T62" fmla="*/ 0 60000 65536"/>
                            <a:gd name="T63" fmla="*/ 0 w 384"/>
                            <a:gd name="T64" fmla="*/ 0 h 420"/>
                            <a:gd name="T65" fmla="*/ 384 w 384"/>
                            <a:gd name="T66" fmla="*/ 420 h 420"/>
                          </a:gdLst>
                          <a:ahLst/>
                          <a:cxnLst>
                            <a:cxn ang="T42">
                              <a:pos x="T0" y="T1"/>
                            </a:cxn>
                            <a:cxn ang="T43">
                              <a:pos x="T2" y="T3"/>
                            </a:cxn>
                            <a:cxn ang="T44">
                              <a:pos x="T4" y="T5"/>
                            </a:cxn>
                            <a:cxn ang="T45">
                              <a:pos x="T6" y="T7"/>
                            </a:cxn>
                            <a:cxn ang="T46">
                              <a:pos x="T8" y="T9"/>
                            </a:cxn>
                            <a:cxn ang="T47">
                              <a:pos x="T10" y="T11"/>
                            </a:cxn>
                            <a:cxn ang="T48">
                              <a:pos x="T12" y="T13"/>
                            </a:cxn>
                            <a:cxn ang="T49">
                              <a:pos x="T14" y="T15"/>
                            </a:cxn>
                            <a:cxn ang="T50">
                              <a:pos x="T16" y="T17"/>
                            </a:cxn>
                            <a:cxn ang="T51">
                              <a:pos x="T18" y="T19"/>
                            </a:cxn>
                            <a:cxn ang="T52">
                              <a:pos x="T20" y="T21"/>
                            </a:cxn>
                            <a:cxn ang="T53">
                              <a:pos x="T22" y="T23"/>
                            </a:cxn>
                            <a:cxn ang="T54">
                              <a:pos x="T24" y="T25"/>
                            </a:cxn>
                            <a:cxn ang="T55">
                              <a:pos x="T26" y="T27"/>
                            </a:cxn>
                            <a:cxn ang="T56">
                              <a:pos x="T28" y="T29"/>
                            </a:cxn>
                            <a:cxn ang="T57">
                              <a:pos x="T30" y="T31"/>
                            </a:cxn>
                            <a:cxn ang="T58">
                              <a:pos x="T32" y="T33"/>
                            </a:cxn>
                            <a:cxn ang="T59">
                              <a:pos x="T34" y="T35"/>
                            </a:cxn>
                            <a:cxn ang="T60">
                              <a:pos x="T36" y="T37"/>
                            </a:cxn>
                            <a:cxn ang="T61">
                              <a:pos x="T38" y="T39"/>
                            </a:cxn>
                            <a:cxn ang="T62">
                              <a:pos x="T40" y="T41"/>
                            </a:cxn>
                          </a:cxnLst>
                          <a:rect l="T63" t="T64" r="T65" b="T66"/>
                          <a:pathLst>
                            <a:path w="384" h="420">
                              <a:moveTo>
                                <a:pt x="0" y="6"/>
                              </a:moveTo>
                              <a:cubicBezTo>
                                <a:pt x="70" y="0"/>
                                <a:pt x="46" y="1"/>
                                <a:pt x="159" y="6"/>
                              </a:cubicBezTo>
                              <a:cubicBezTo>
                                <a:pt x="173" y="7"/>
                                <a:pt x="190" y="14"/>
                                <a:pt x="204" y="18"/>
                              </a:cubicBezTo>
                              <a:cubicBezTo>
                                <a:pt x="214" y="21"/>
                                <a:pt x="234" y="30"/>
                                <a:pt x="234" y="30"/>
                              </a:cubicBezTo>
                              <a:cubicBezTo>
                                <a:pt x="246" y="42"/>
                                <a:pt x="257" y="53"/>
                                <a:pt x="270" y="63"/>
                              </a:cubicBezTo>
                              <a:cubicBezTo>
                                <a:pt x="275" y="78"/>
                                <a:pt x="289" y="83"/>
                                <a:pt x="294" y="99"/>
                              </a:cubicBezTo>
                              <a:cubicBezTo>
                                <a:pt x="299" y="113"/>
                                <a:pt x="301" y="123"/>
                                <a:pt x="309" y="135"/>
                              </a:cubicBezTo>
                              <a:cubicBezTo>
                                <a:pt x="315" y="161"/>
                                <a:pt x="312" y="177"/>
                                <a:pt x="309" y="204"/>
                              </a:cubicBezTo>
                              <a:cubicBezTo>
                                <a:pt x="312" y="235"/>
                                <a:pt x="314" y="226"/>
                                <a:pt x="309" y="255"/>
                              </a:cubicBezTo>
                              <a:cubicBezTo>
                                <a:pt x="304" y="284"/>
                                <a:pt x="291" y="314"/>
                                <a:pt x="282" y="342"/>
                              </a:cubicBezTo>
                              <a:cubicBezTo>
                                <a:pt x="277" y="358"/>
                                <a:pt x="273" y="377"/>
                                <a:pt x="261" y="390"/>
                              </a:cubicBezTo>
                              <a:cubicBezTo>
                                <a:pt x="247" y="406"/>
                                <a:pt x="235" y="414"/>
                                <a:pt x="216" y="420"/>
                              </a:cubicBezTo>
                              <a:cubicBezTo>
                                <a:pt x="191" y="418"/>
                                <a:pt x="173" y="418"/>
                                <a:pt x="153" y="405"/>
                              </a:cubicBezTo>
                              <a:cubicBezTo>
                                <a:pt x="139" y="384"/>
                                <a:pt x="147" y="391"/>
                                <a:pt x="132" y="381"/>
                              </a:cubicBezTo>
                              <a:cubicBezTo>
                                <a:pt x="128" y="370"/>
                                <a:pt x="121" y="366"/>
                                <a:pt x="117" y="354"/>
                              </a:cubicBezTo>
                              <a:cubicBezTo>
                                <a:pt x="112" y="339"/>
                                <a:pt x="110" y="324"/>
                                <a:pt x="105" y="309"/>
                              </a:cubicBezTo>
                              <a:cubicBezTo>
                                <a:pt x="103" y="293"/>
                                <a:pt x="101" y="277"/>
                                <a:pt x="96" y="261"/>
                              </a:cubicBezTo>
                              <a:cubicBezTo>
                                <a:pt x="97" y="246"/>
                                <a:pt x="98" y="154"/>
                                <a:pt x="108" y="135"/>
                              </a:cubicBezTo>
                              <a:cubicBezTo>
                                <a:pt x="119" y="113"/>
                                <a:pt x="130" y="89"/>
                                <a:pt x="147" y="72"/>
                              </a:cubicBezTo>
                              <a:cubicBezTo>
                                <a:pt x="191" y="28"/>
                                <a:pt x="275" y="6"/>
                                <a:pt x="336" y="0"/>
                              </a:cubicBezTo>
                              <a:cubicBezTo>
                                <a:pt x="366" y="4"/>
                                <a:pt x="350" y="3"/>
                                <a:pt x="384" y="3"/>
                              </a:cubicBezTo>
                            </a:path>
                          </a:pathLst>
                        </a:custGeom>
                        <a:noFill/>
                        <a:ln w="25400">
                          <a:solidFill>
                            <a:schemeClr val="hlink"/>
                          </a:solidFill>
                          <a:round/>
                          <a:headEnd/>
                          <a:tailEnd type="none" w="med" len="lg"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  <a:spAutoFit/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6242" name="Freeform 38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4332" y="3249"/>
                          <a:ext cx="384" cy="420"/>
                        </a:xfrm>
                        <a:custGeom>
                          <a:avLst/>
                          <a:gdLst>
                            <a:gd name="T0" fmla="*/ 0 w 384"/>
                            <a:gd name="T1" fmla="*/ 6 h 420"/>
                            <a:gd name="T2" fmla="*/ 159 w 384"/>
                            <a:gd name="T3" fmla="*/ 6 h 420"/>
                            <a:gd name="T4" fmla="*/ 204 w 384"/>
                            <a:gd name="T5" fmla="*/ 18 h 420"/>
                            <a:gd name="T6" fmla="*/ 234 w 384"/>
                            <a:gd name="T7" fmla="*/ 30 h 420"/>
                            <a:gd name="T8" fmla="*/ 270 w 384"/>
                            <a:gd name="T9" fmla="*/ 63 h 420"/>
                            <a:gd name="T10" fmla="*/ 294 w 384"/>
                            <a:gd name="T11" fmla="*/ 99 h 420"/>
                            <a:gd name="T12" fmla="*/ 309 w 384"/>
                            <a:gd name="T13" fmla="*/ 135 h 420"/>
                            <a:gd name="T14" fmla="*/ 309 w 384"/>
                            <a:gd name="T15" fmla="*/ 204 h 420"/>
                            <a:gd name="T16" fmla="*/ 309 w 384"/>
                            <a:gd name="T17" fmla="*/ 255 h 420"/>
                            <a:gd name="T18" fmla="*/ 282 w 384"/>
                            <a:gd name="T19" fmla="*/ 342 h 420"/>
                            <a:gd name="T20" fmla="*/ 261 w 384"/>
                            <a:gd name="T21" fmla="*/ 390 h 420"/>
                            <a:gd name="T22" fmla="*/ 216 w 384"/>
                            <a:gd name="T23" fmla="*/ 420 h 420"/>
                            <a:gd name="T24" fmla="*/ 153 w 384"/>
                            <a:gd name="T25" fmla="*/ 405 h 420"/>
                            <a:gd name="T26" fmla="*/ 132 w 384"/>
                            <a:gd name="T27" fmla="*/ 381 h 420"/>
                            <a:gd name="T28" fmla="*/ 117 w 384"/>
                            <a:gd name="T29" fmla="*/ 354 h 420"/>
                            <a:gd name="T30" fmla="*/ 105 w 384"/>
                            <a:gd name="T31" fmla="*/ 309 h 420"/>
                            <a:gd name="T32" fmla="*/ 96 w 384"/>
                            <a:gd name="T33" fmla="*/ 261 h 420"/>
                            <a:gd name="T34" fmla="*/ 108 w 384"/>
                            <a:gd name="T35" fmla="*/ 135 h 420"/>
                            <a:gd name="T36" fmla="*/ 147 w 384"/>
                            <a:gd name="T37" fmla="*/ 72 h 420"/>
                            <a:gd name="T38" fmla="*/ 336 w 384"/>
                            <a:gd name="T39" fmla="*/ 0 h 420"/>
                            <a:gd name="T40" fmla="*/ 384 w 384"/>
                            <a:gd name="T41" fmla="*/ 3 h 420"/>
                            <a:gd name="T42" fmla="*/ 0 60000 65536"/>
                            <a:gd name="T43" fmla="*/ 0 60000 65536"/>
                            <a:gd name="T44" fmla="*/ 0 60000 65536"/>
                            <a:gd name="T45" fmla="*/ 0 60000 65536"/>
                            <a:gd name="T46" fmla="*/ 0 60000 65536"/>
                            <a:gd name="T47" fmla="*/ 0 60000 65536"/>
                            <a:gd name="T48" fmla="*/ 0 60000 65536"/>
                            <a:gd name="T49" fmla="*/ 0 60000 65536"/>
                            <a:gd name="T50" fmla="*/ 0 60000 65536"/>
                            <a:gd name="T51" fmla="*/ 0 60000 65536"/>
                            <a:gd name="T52" fmla="*/ 0 60000 65536"/>
                            <a:gd name="T53" fmla="*/ 0 60000 65536"/>
                            <a:gd name="T54" fmla="*/ 0 60000 65536"/>
                            <a:gd name="T55" fmla="*/ 0 60000 65536"/>
                            <a:gd name="T56" fmla="*/ 0 60000 65536"/>
                            <a:gd name="T57" fmla="*/ 0 60000 65536"/>
                            <a:gd name="T58" fmla="*/ 0 60000 65536"/>
                            <a:gd name="T59" fmla="*/ 0 60000 65536"/>
                            <a:gd name="T60" fmla="*/ 0 60000 65536"/>
                            <a:gd name="T61" fmla="*/ 0 60000 65536"/>
                            <a:gd name="T62" fmla="*/ 0 60000 65536"/>
                            <a:gd name="T63" fmla="*/ 0 w 384"/>
                            <a:gd name="T64" fmla="*/ 0 h 420"/>
                            <a:gd name="T65" fmla="*/ 384 w 384"/>
                            <a:gd name="T66" fmla="*/ 420 h 420"/>
                          </a:gdLst>
                          <a:ahLst/>
                          <a:cxnLst>
                            <a:cxn ang="T42">
                              <a:pos x="T0" y="T1"/>
                            </a:cxn>
                            <a:cxn ang="T43">
                              <a:pos x="T2" y="T3"/>
                            </a:cxn>
                            <a:cxn ang="T44">
                              <a:pos x="T4" y="T5"/>
                            </a:cxn>
                            <a:cxn ang="T45">
                              <a:pos x="T6" y="T7"/>
                            </a:cxn>
                            <a:cxn ang="T46">
                              <a:pos x="T8" y="T9"/>
                            </a:cxn>
                            <a:cxn ang="T47">
                              <a:pos x="T10" y="T11"/>
                            </a:cxn>
                            <a:cxn ang="T48">
                              <a:pos x="T12" y="T13"/>
                            </a:cxn>
                            <a:cxn ang="T49">
                              <a:pos x="T14" y="T15"/>
                            </a:cxn>
                            <a:cxn ang="T50">
                              <a:pos x="T16" y="T17"/>
                            </a:cxn>
                            <a:cxn ang="T51">
                              <a:pos x="T18" y="T19"/>
                            </a:cxn>
                            <a:cxn ang="T52">
                              <a:pos x="T20" y="T21"/>
                            </a:cxn>
                            <a:cxn ang="T53">
                              <a:pos x="T22" y="T23"/>
                            </a:cxn>
                            <a:cxn ang="T54">
                              <a:pos x="T24" y="T25"/>
                            </a:cxn>
                            <a:cxn ang="T55">
                              <a:pos x="T26" y="T27"/>
                            </a:cxn>
                            <a:cxn ang="T56">
                              <a:pos x="T28" y="T29"/>
                            </a:cxn>
                            <a:cxn ang="T57">
                              <a:pos x="T30" y="T31"/>
                            </a:cxn>
                            <a:cxn ang="T58">
                              <a:pos x="T32" y="T33"/>
                            </a:cxn>
                            <a:cxn ang="T59">
                              <a:pos x="T34" y="T35"/>
                            </a:cxn>
                            <a:cxn ang="T60">
                              <a:pos x="T36" y="T37"/>
                            </a:cxn>
                            <a:cxn ang="T61">
                              <a:pos x="T38" y="T39"/>
                            </a:cxn>
                            <a:cxn ang="T62">
                              <a:pos x="T40" y="T41"/>
                            </a:cxn>
                          </a:cxnLst>
                          <a:rect l="T63" t="T64" r="T65" b="T66"/>
                          <a:pathLst>
                            <a:path w="384" h="420">
                              <a:moveTo>
                                <a:pt x="0" y="6"/>
                              </a:moveTo>
                              <a:cubicBezTo>
                                <a:pt x="70" y="0"/>
                                <a:pt x="46" y="1"/>
                                <a:pt x="159" y="6"/>
                              </a:cubicBezTo>
                              <a:cubicBezTo>
                                <a:pt x="173" y="7"/>
                                <a:pt x="190" y="14"/>
                                <a:pt x="204" y="18"/>
                              </a:cubicBezTo>
                              <a:cubicBezTo>
                                <a:pt x="214" y="21"/>
                                <a:pt x="234" y="30"/>
                                <a:pt x="234" y="30"/>
                              </a:cubicBezTo>
                              <a:cubicBezTo>
                                <a:pt x="246" y="42"/>
                                <a:pt x="257" y="53"/>
                                <a:pt x="270" y="63"/>
                              </a:cubicBezTo>
                              <a:cubicBezTo>
                                <a:pt x="275" y="78"/>
                                <a:pt x="289" y="83"/>
                                <a:pt x="294" y="99"/>
                              </a:cubicBezTo>
                              <a:cubicBezTo>
                                <a:pt x="299" y="113"/>
                                <a:pt x="301" y="123"/>
                                <a:pt x="309" y="135"/>
                              </a:cubicBezTo>
                              <a:cubicBezTo>
                                <a:pt x="315" y="161"/>
                                <a:pt x="312" y="177"/>
                                <a:pt x="309" y="204"/>
                              </a:cubicBezTo>
                              <a:cubicBezTo>
                                <a:pt x="312" y="235"/>
                                <a:pt x="314" y="226"/>
                                <a:pt x="309" y="255"/>
                              </a:cubicBezTo>
                              <a:cubicBezTo>
                                <a:pt x="304" y="284"/>
                                <a:pt x="291" y="314"/>
                                <a:pt x="282" y="342"/>
                              </a:cubicBezTo>
                              <a:cubicBezTo>
                                <a:pt x="277" y="358"/>
                                <a:pt x="273" y="377"/>
                                <a:pt x="261" y="390"/>
                              </a:cubicBezTo>
                              <a:cubicBezTo>
                                <a:pt x="247" y="406"/>
                                <a:pt x="235" y="414"/>
                                <a:pt x="216" y="420"/>
                              </a:cubicBezTo>
                              <a:cubicBezTo>
                                <a:pt x="191" y="418"/>
                                <a:pt x="173" y="418"/>
                                <a:pt x="153" y="405"/>
                              </a:cubicBezTo>
                              <a:cubicBezTo>
                                <a:pt x="139" y="384"/>
                                <a:pt x="147" y="391"/>
                                <a:pt x="132" y="381"/>
                              </a:cubicBezTo>
                              <a:cubicBezTo>
                                <a:pt x="128" y="370"/>
                                <a:pt x="121" y="366"/>
                                <a:pt x="117" y="354"/>
                              </a:cubicBezTo>
                              <a:cubicBezTo>
                                <a:pt x="112" y="339"/>
                                <a:pt x="110" y="324"/>
                                <a:pt x="105" y="309"/>
                              </a:cubicBezTo>
                              <a:cubicBezTo>
                                <a:pt x="103" y="293"/>
                                <a:pt x="101" y="277"/>
                                <a:pt x="96" y="261"/>
                              </a:cubicBezTo>
                              <a:cubicBezTo>
                                <a:pt x="97" y="246"/>
                                <a:pt x="98" y="154"/>
                                <a:pt x="108" y="135"/>
                              </a:cubicBezTo>
                              <a:cubicBezTo>
                                <a:pt x="119" y="113"/>
                                <a:pt x="130" y="89"/>
                                <a:pt x="147" y="72"/>
                              </a:cubicBezTo>
                              <a:cubicBezTo>
                                <a:pt x="191" y="28"/>
                                <a:pt x="275" y="6"/>
                                <a:pt x="336" y="0"/>
                              </a:cubicBezTo>
                              <a:cubicBezTo>
                                <a:pt x="366" y="4"/>
                                <a:pt x="350" y="3"/>
                                <a:pt x="384" y="3"/>
                              </a:cubicBezTo>
                            </a:path>
                          </a:pathLst>
                        </a:custGeom>
                        <a:noFill/>
                        <a:ln w="25400">
                          <a:solidFill>
                            <a:schemeClr val="hlink"/>
                          </a:solidFill>
                          <a:round/>
                          <a:headEnd/>
                          <a:tailEnd type="none" w="med" len="lg"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  <a:spAutoFit/>
                        </a:bodyPr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16" name="Group 39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5154" y="3252"/>
                        <a:ext cx="657" cy="420"/>
                        <a:chOff x="4059" y="3249"/>
                        <a:chExt cx="657" cy="420"/>
                      </a:xfrm>
                    </p:grpSpPr>
                    <p:sp>
                      <p:nvSpPr>
                        <p:cNvPr id="6239" name="Freeform 40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4059" y="3249"/>
                          <a:ext cx="384" cy="420"/>
                        </a:xfrm>
                        <a:custGeom>
                          <a:avLst/>
                          <a:gdLst>
                            <a:gd name="T0" fmla="*/ 0 w 384"/>
                            <a:gd name="T1" fmla="*/ 6 h 420"/>
                            <a:gd name="T2" fmla="*/ 159 w 384"/>
                            <a:gd name="T3" fmla="*/ 6 h 420"/>
                            <a:gd name="T4" fmla="*/ 204 w 384"/>
                            <a:gd name="T5" fmla="*/ 18 h 420"/>
                            <a:gd name="T6" fmla="*/ 234 w 384"/>
                            <a:gd name="T7" fmla="*/ 30 h 420"/>
                            <a:gd name="T8" fmla="*/ 270 w 384"/>
                            <a:gd name="T9" fmla="*/ 63 h 420"/>
                            <a:gd name="T10" fmla="*/ 294 w 384"/>
                            <a:gd name="T11" fmla="*/ 99 h 420"/>
                            <a:gd name="T12" fmla="*/ 309 w 384"/>
                            <a:gd name="T13" fmla="*/ 135 h 420"/>
                            <a:gd name="T14" fmla="*/ 309 w 384"/>
                            <a:gd name="T15" fmla="*/ 204 h 420"/>
                            <a:gd name="T16" fmla="*/ 309 w 384"/>
                            <a:gd name="T17" fmla="*/ 255 h 420"/>
                            <a:gd name="T18" fmla="*/ 282 w 384"/>
                            <a:gd name="T19" fmla="*/ 342 h 420"/>
                            <a:gd name="T20" fmla="*/ 261 w 384"/>
                            <a:gd name="T21" fmla="*/ 390 h 420"/>
                            <a:gd name="T22" fmla="*/ 216 w 384"/>
                            <a:gd name="T23" fmla="*/ 420 h 420"/>
                            <a:gd name="T24" fmla="*/ 153 w 384"/>
                            <a:gd name="T25" fmla="*/ 405 h 420"/>
                            <a:gd name="T26" fmla="*/ 132 w 384"/>
                            <a:gd name="T27" fmla="*/ 381 h 420"/>
                            <a:gd name="T28" fmla="*/ 117 w 384"/>
                            <a:gd name="T29" fmla="*/ 354 h 420"/>
                            <a:gd name="T30" fmla="*/ 105 w 384"/>
                            <a:gd name="T31" fmla="*/ 309 h 420"/>
                            <a:gd name="T32" fmla="*/ 96 w 384"/>
                            <a:gd name="T33" fmla="*/ 261 h 420"/>
                            <a:gd name="T34" fmla="*/ 108 w 384"/>
                            <a:gd name="T35" fmla="*/ 135 h 420"/>
                            <a:gd name="T36" fmla="*/ 147 w 384"/>
                            <a:gd name="T37" fmla="*/ 72 h 420"/>
                            <a:gd name="T38" fmla="*/ 336 w 384"/>
                            <a:gd name="T39" fmla="*/ 0 h 420"/>
                            <a:gd name="T40" fmla="*/ 384 w 384"/>
                            <a:gd name="T41" fmla="*/ 3 h 420"/>
                            <a:gd name="T42" fmla="*/ 0 60000 65536"/>
                            <a:gd name="T43" fmla="*/ 0 60000 65536"/>
                            <a:gd name="T44" fmla="*/ 0 60000 65536"/>
                            <a:gd name="T45" fmla="*/ 0 60000 65536"/>
                            <a:gd name="T46" fmla="*/ 0 60000 65536"/>
                            <a:gd name="T47" fmla="*/ 0 60000 65536"/>
                            <a:gd name="T48" fmla="*/ 0 60000 65536"/>
                            <a:gd name="T49" fmla="*/ 0 60000 65536"/>
                            <a:gd name="T50" fmla="*/ 0 60000 65536"/>
                            <a:gd name="T51" fmla="*/ 0 60000 65536"/>
                            <a:gd name="T52" fmla="*/ 0 60000 65536"/>
                            <a:gd name="T53" fmla="*/ 0 60000 65536"/>
                            <a:gd name="T54" fmla="*/ 0 60000 65536"/>
                            <a:gd name="T55" fmla="*/ 0 60000 65536"/>
                            <a:gd name="T56" fmla="*/ 0 60000 65536"/>
                            <a:gd name="T57" fmla="*/ 0 60000 65536"/>
                            <a:gd name="T58" fmla="*/ 0 60000 65536"/>
                            <a:gd name="T59" fmla="*/ 0 60000 65536"/>
                            <a:gd name="T60" fmla="*/ 0 60000 65536"/>
                            <a:gd name="T61" fmla="*/ 0 60000 65536"/>
                            <a:gd name="T62" fmla="*/ 0 60000 65536"/>
                            <a:gd name="T63" fmla="*/ 0 w 384"/>
                            <a:gd name="T64" fmla="*/ 0 h 420"/>
                            <a:gd name="T65" fmla="*/ 384 w 384"/>
                            <a:gd name="T66" fmla="*/ 420 h 420"/>
                          </a:gdLst>
                          <a:ahLst/>
                          <a:cxnLst>
                            <a:cxn ang="T42">
                              <a:pos x="T0" y="T1"/>
                            </a:cxn>
                            <a:cxn ang="T43">
                              <a:pos x="T2" y="T3"/>
                            </a:cxn>
                            <a:cxn ang="T44">
                              <a:pos x="T4" y="T5"/>
                            </a:cxn>
                            <a:cxn ang="T45">
                              <a:pos x="T6" y="T7"/>
                            </a:cxn>
                            <a:cxn ang="T46">
                              <a:pos x="T8" y="T9"/>
                            </a:cxn>
                            <a:cxn ang="T47">
                              <a:pos x="T10" y="T11"/>
                            </a:cxn>
                            <a:cxn ang="T48">
                              <a:pos x="T12" y="T13"/>
                            </a:cxn>
                            <a:cxn ang="T49">
                              <a:pos x="T14" y="T15"/>
                            </a:cxn>
                            <a:cxn ang="T50">
                              <a:pos x="T16" y="T17"/>
                            </a:cxn>
                            <a:cxn ang="T51">
                              <a:pos x="T18" y="T19"/>
                            </a:cxn>
                            <a:cxn ang="T52">
                              <a:pos x="T20" y="T21"/>
                            </a:cxn>
                            <a:cxn ang="T53">
                              <a:pos x="T22" y="T23"/>
                            </a:cxn>
                            <a:cxn ang="T54">
                              <a:pos x="T24" y="T25"/>
                            </a:cxn>
                            <a:cxn ang="T55">
                              <a:pos x="T26" y="T27"/>
                            </a:cxn>
                            <a:cxn ang="T56">
                              <a:pos x="T28" y="T29"/>
                            </a:cxn>
                            <a:cxn ang="T57">
                              <a:pos x="T30" y="T31"/>
                            </a:cxn>
                            <a:cxn ang="T58">
                              <a:pos x="T32" y="T33"/>
                            </a:cxn>
                            <a:cxn ang="T59">
                              <a:pos x="T34" y="T35"/>
                            </a:cxn>
                            <a:cxn ang="T60">
                              <a:pos x="T36" y="T37"/>
                            </a:cxn>
                            <a:cxn ang="T61">
                              <a:pos x="T38" y="T39"/>
                            </a:cxn>
                            <a:cxn ang="T62">
                              <a:pos x="T40" y="T41"/>
                            </a:cxn>
                          </a:cxnLst>
                          <a:rect l="T63" t="T64" r="T65" b="T66"/>
                          <a:pathLst>
                            <a:path w="384" h="420">
                              <a:moveTo>
                                <a:pt x="0" y="6"/>
                              </a:moveTo>
                              <a:cubicBezTo>
                                <a:pt x="70" y="0"/>
                                <a:pt x="46" y="1"/>
                                <a:pt x="159" y="6"/>
                              </a:cubicBezTo>
                              <a:cubicBezTo>
                                <a:pt x="173" y="7"/>
                                <a:pt x="190" y="14"/>
                                <a:pt x="204" y="18"/>
                              </a:cubicBezTo>
                              <a:cubicBezTo>
                                <a:pt x="214" y="21"/>
                                <a:pt x="234" y="30"/>
                                <a:pt x="234" y="30"/>
                              </a:cubicBezTo>
                              <a:cubicBezTo>
                                <a:pt x="246" y="42"/>
                                <a:pt x="257" y="53"/>
                                <a:pt x="270" y="63"/>
                              </a:cubicBezTo>
                              <a:cubicBezTo>
                                <a:pt x="275" y="78"/>
                                <a:pt x="289" y="83"/>
                                <a:pt x="294" y="99"/>
                              </a:cubicBezTo>
                              <a:cubicBezTo>
                                <a:pt x="299" y="113"/>
                                <a:pt x="301" y="123"/>
                                <a:pt x="309" y="135"/>
                              </a:cubicBezTo>
                              <a:cubicBezTo>
                                <a:pt x="315" y="161"/>
                                <a:pt x="312" y="177"/>
                                <a:pt x="309" y="204"/>
                              </a:cubicBezTo>
                              <a:cubicBezTo>
                                <a:pt x="312" y="235"/>
                                <a:pt x="314" y="226"/>
                                <a:pt x="309" y="255"/>
                              </a:cubicBezTo>
                              <a:cubicBezTo>
                                <a:pt x="304" y="284"/>
                                <a:pt x="291" y="314"/>
                                <a:pt x="282" y="342"/>
                              </a:cubicBezTo>
                              <a:cubicBezTo>
                                <a:pt x="277" y="358"/>
                                <a:pt x="273" y="377"/>
                                <a:pt x="261" y="390"/>
                              </a:cubicBezTo>
                              <a:cubicBezTo>
                                <a:pt x="247" y="406"/>
                                <a:pt x="235" y="414"/>
                                <a:pt x="216" y="420"/>
                              </a:cubicBezTo>
                              <a:cubicBezTo>
                                <a:pt x="191" y="418"/>
                                <a:pt x="173" y="418"/>
                                <a:pt x="153" y="405"/>
                              </a:cubicBezTo>
                              <a:cubicBezTo>
                                <a:pt x="139" y="384"/>
                                <a:pt x="147" y="391"/>
                                <a:pt x="132" y="381"/>
                              </a:cubicBezTo>
                              <a:cubicBezTo>
                                <a:pt x="128" y="370"/>
                                <a:pt x="121" y="366"/>
                                <a:pt x="117" y="354"/>
                              </a:cubicBezTo>
                              <a:cubicBezTo>
                                <a:pt x="112" y="339"/>
                                <a:pt x="110" y="324"/>
                                <a:pt x="105" y="309"/>
                              </a:cubicBezTo>
                              <a:cubicBezTo>
                                <a:pt x="103" y="293"/>
                                <a:pt x="101" y="277"/>
                                <a:pt x="96" y="261"/>
                              </a:cubicBezTo>
                              <a:cubicBezTo>
                                <a:pt x="97" y="246"/>
                                <a:pt x="98" y="154"/>
                                <a:pt x="108" y="135"/>
                              </a:cubicBezTo>
                              <a:cubicBezTo>
                                <a:pt x="119" y="113"/>
                                <a:pt x="130" y="89"/>
                                <a:pt x="147" y="72"/>
                              </a:cubicBezTo>
                              <a:cubicBezTo>
                                <a:pt x="191" y="28"/>
                                <a:pt x="275" y="6"/>
                                <a:pt x="336" y="0"/>
                              </a:cubicBezTo>
                              <a:cubicBezTo>
                                <a:pt x="366" y="4"/>
                                <a:pt x="350" y="3"/>
                                <a:pt x="384" y="3"/>
                              </a:cubicBezTo>
                            </a:path>
                          </a:pathLst>
                        </a:custGeom>
                        <a:noFill/>
                        <a:ln w="25400">
                          <a:solidFill>
                            <a:schemeClr val="hlink"/>
                          </a:solidFill>
                          <a:round/>
                          <a:headEnd/>
                          <a:tailEnd type="none" w="med" len="lg"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  <a:spAutoFit/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6240" name="Freeform 41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4332" y="3249"/>
                          <a:ext cx="384" cy="420"/>
                        </a:xfrm>
                        <a:custGeom>
                          <a:avLst/>
                          <a:gdLst>
                            <a:gd name="T0" fmla="*/ 0 w 384"/>
                            <a:gd name="T1" fmla="*/ 6 h 420"/>
                            <a:gd name="T2" fmla="*/ 159 w 384"/>
                            <a:gd name="T3" fmla="*/ 6 h 420"/>
                            <a:gd name="T4" fmla="*/ 204 w 384"/>
                            <a:gd name="T5" fmla="*/ 18 h 420"/>
                            <a:gd name="T6" fmla="*/ 234 w 384"/>
                            <a:gd name="T7" fmla="*/ 30 h 420"/>
                            <a:gd name="T8" fmla="*/ 270 w 384"/>
                            <a:gd name="T9" fmla="*/ 63 h 420"/>
                            <a:gd name="T10" fmla="*/ 294 w 384"/>
                            <a:gd name="T11" fmla="*/ 99 h 420"/>
                            <a:gd name="T12" fmla="*/ 309 w 384"/>
                            <a:gd name="T13" fmla="*/ 135 h 420"/>
                            <a:gd name="T14" fmla="*/ 309 w 384"/>
                            <a:gd name="T15" fmla="*/ 204 h 420"/>
                            <a:gd name="T16" fmla="*/ 309 w 384"/>
                            <a:gd name="T17" fmla="*/ 255 h 420"/>
                            <a:gd name="T18" fmla="*/ 282 w 384"/>
                            <a:gd name="T19" fmla="*/ 342 h 420"/>
                            <a:gd name="T20" fmla="*/ 261 w 384"/>
                            <a:gd name="T21" fmla="*/ 390 h 420"/>
                            <a:gd name="T22" fmla="*/ 216 w 384"/>
                            <a:gd name="T23" fmla="*/ 420 h 420"/>
                            <a:gd name="T24" fmla="*/ 153 w 384"/>
                            <a:gd name="T25" fmla="*/ 405 h 420"/>
                            <a:gd name="T26" fmla="*/ 132 w 384"/>
                            <a:gd name="T27" fmla="*/ 381 h 420"/>
                            <a:gd name="T28" fmla="*/ 117 w 384"/>
                            <a:gd name="T29" fmla="*/ 354 h 420"/>
                            <a:gd name="T30" fmla="*/ 105 w 384"/>
                            <a:gd name="T31" fmla="*/ 309 h 420"/>
                            <a:gd name="T32" fmla="*/ 96 w 384"/>
                            <a:gd name="T33" fmla="*/ 261 h 420"/>
                            <a:gd name="T34" fmla="*/ 108 w 384"/>
                            <a:gd name="T35" fmla="*/ 135 h 420"/>
                            <a:gd name="T36" fmla="*/ 147 w 384"/>
                            <a:gd name="T37" fmla="*/ 72 h 420"/>
                            <a:gd name="T38" fmla="*/ 336 w 384"/>
                            <a:gd name="T39" fmla="*/ 0 h 420"/>
                            <a:gd name="T40" fmla="*/ 384 w 384"/>
                            <a:gd name="T41" fmla="*/ 3 h 420"/>
                            <a:gd name="T42" fmla="*/ 0 60000 65536"/>
                            <a:gd name="T43" fmla="*/ 0 60000 65536"/>
                            <a:gd name="T44" fmla="*/ 0 60000 65536"/>
                            <a:gd name="T45" fmla="*/ 0 60000 65536"/>
                            <a:gd name="T46" fmla="*/ 0 60000 65536"/>
                            <a:gd name="T47" fmla="*/ 0 60000 65536"/>
                            <a:gd name="T48" fmla="*/ 0 60000 65536"/>
                            <a:gd name="T49" fmla="*/ 0 60000 65536"/>
                            <a:gd name="T50" fmla="*/ 0 60000 65536"/>
                            <a:gd name="T51" fmla="*/ 0 60000 65536"/>
                            <a:gd name="T52" fmla="*/ 0 60000 65536"/>
                            <a:gd name="T53" fmla="*/ 0 60000 65536"/>
                            <a:gd name="T54" fmla="*/ 0 60000 65536"/>
                            <a:gd name="T55" fmla="*/ 0 60000 65536"/>
                            <a:gd name="T56" fmla="*/ 0 60000 65536"/>
                            <a:gd name="T57" fmla="*/ 0 60000 65536"/>
                            <a:gd name="T58" fmla="*/ 0 60000 65536"/>
                            <a:gd name="T59" fmla="*/ 0 60000 65536"/>
                            <a:gd name="T60" fmla="*/ 0 60000 65536"/>
                            <a:gd name="T61" fmla="*/ 0 60000 65536"/>
                            <a:gd name="T62" fmla="*/ 0 60000 65536"/>
                            <a:gd name="T63" fmla="*/ 0 w 384"/>
                            <a:gd name="T64" fmla="*/ 0 h 420"/>
                            <a:gd name="T65" fmla="*/ 384 w 384"/>
                            <a:gd name="T66" fmla="*/ 420 h 420"/>
                          </a:gdLst>
                          <a:ahLst/>
                          <a:cxnLst>
                            <a:cxn ang="T42">
                              <a:pos x="T0" y="T1"/>
                            </a:cxn>
                            <a:cxn ang="T43">
                              <a:pos x="T2" y="T3"/>
                            </a:cxn>
                            <a:cxn ang="T44">
                              <a:pos x="T4" y="T5"/>
                            </a:cxn>
                            <a:cxn ang="T45">
                              <a:pos x="T6" y="T7"/>
                            </a:cxn>
                            <a:cxn ang="T46">
                              <a:pos x="T8" y="T9"/>
                            </a:cxn>
                            <a:cxn ang="T47">
                              <a:pos x="T10" y="T11"/>
                            </a:cxn>
                            <a:cxn ang="T48">
                              <a:pos x="T12" y="T13"/>
                            </a:cxn>
                            <a:cxn ang="T49">
                              <a:pos x="T14" y="T15"/>
                            </a:cxn>
                            <a:cxn ang="T50">
                              <a:pos x="T16" y="T17"/>
                            </a:cxn>
                            <a:cxn ang="T51">
                              <a:pos x="T18" y="T19"/>
                            </a:cxn>
                            <a:cxn ang="T52">
                              <a:pos x="T20" y="T21"/>
                            </a:cxn>
                            <a:cxn ang="T53">
                              <a:pos x="T22" y="T23"/>
                            </a:cxn>
                            <a:cxn ang="T54">
                              <a:pos x="T24" y="T25"/>
                            </a:cxn>
                            <a:cxn ang="T55">
                              <a:pos x="T26" y="T27"/>
                            </a:cxn>
                            <a:cxn ang="T56">
                              <a:pos x="T28" y="T29"/>
                            </a:cxn>
                            <a:cxn ang="T57">
                              <a:pos x="T30" y="T31"/>
                            </a:cxn>
                            <a:cxn ang="T58">
                              <a:pos x="T32" y="T33"/>
                            </a:cxn>
                            <a:cxn ang="T59">
                              <a:pos x="T34" y="T35"/>
                            </a:cxn>
                            <a:cxn ang="T60">
                              <a:pos x="T36" y="T37"/>
                            </a:cxn>
                            <a:cxn ang="T61">
                              <a:pos x="T38" y="T39"/>
                            </a:cxn>
                            <a:cxn ang="T62">
                              <a:pos x="T40" y="T41"/>
                            </a:cxn>
                          </a:cxnLst>
                          <a:rect l="T63" t="T64" r="T65" b="T66"/>
                          <a:pathLst>
                            <a:path w="384" h="420">
                              <a:moveTo>
                                <a:pt x="0" y="6"/>
                              </a:moveTo>
                              <a:cubicBezTo>
                                <a:pt x="70" y="0"/>
                                <a:pt x="46" y="1"/>
                                <a:pt x="159" y="6"/>
                              </a:cubicBezTo>
                              <a:cubicBezTo>
                                <a:pt x="173" y="7"/>
                                <a:pt x="190" y="14"/>
                                <a:pt x="204" y="18"/>
                              </a:cubicBezTo>
                              <a:cubicBezTo>
                                <a:pt x="214" y="21"/>
                                <a:pt x="234" y="30"/>
                                <a:pt x="234" y="30"/>
                              </a:cubicBezTo>
                              <a:cubicBezTo>
                                <a:pt x="246" y="42"/>
                                <a:pt x="257" y="53"/>
                                <a:pt x="270" y="63"/>
                              </a:cubicBezTo>
                              <a:cubicBezTo>
                                <a:pt x="275" y="78"/>
                                <a:pt x="289" y="83"/>
                                <a:pt x="294" y="99"/>
                              </a:cubicBezTo>
                              <a:cubicBezTo>
                                <a:pt x="299" y="113"/>
                                <a:pt x="301" y="123"/>
                                <a:pt x="309" y="135"/>
                              </a:cubicBezTo>
                              <a:cubicBezTo>
                                <a:pt x="315" y="161"/>
                                <a:pt x="312" y="177"/>
                                <a:pt x="309" y="204"/>
                              </a:cubicBezTo>
                              <a:cubicBezTo>
                                <a:pt x="312" y="235"/>
                                <a:pt x="314" y="226"/>
                                <a:pt x="309" y="255"/>
                              </a:cubicBezTo>
                              <a:cubicBezTo>
                                <a:pt x="304" y="284"/>
                                <a:pt x="291" y="314"/>
                                <a:pt x="282" y="342"/>
                              </a:cubicBezTo>
                              <a:cubicBezTo>
                                <a:pt x="277" y="358"/>
                                <a:pt x="273" y="377"/>
                                <a:pt x="261" y="390"/>
                              </a:cubicBezTo>
                              <a:cubicBezTo>
                                <a:pt x="247" y="406"/>
                                <a:pt x="235" y="414"/>
                                <a:pt x="216" y="420"/>
                              </a:cubicBezTo>
                              <a:cubicBezTo>
                                <a:pt x="191" y="418"/>
                                <a:pt x="173" y="418"/>
                                <a:pt x="153" y="405"/>
                              </a:cubicBezTo>
                              <a:cubicBezTo>
                                <a:pt x="139" y="384"/>
                                <a:pt x="147" y="391"/>
                                <a:pt x="132" y="381"/>
                              </a:cubicBezTo>
                              <a:cubicBezTo>
                                <a:pt x="128" y="370"/>
                                <a:pt x="121" y="366"/>
                                <a:pt x="117" y="354"/>
                              </a:cubicBezTo>
                              <a:cubicBezTo>
                                <a:pt x="112" y="339"/>
                                <a:pt x="110" y="324"/>
                                <a:pt x="105" y="309"/>
                              </a:cubicBezTo>
                              <a:cubicBezTo>
                                <a:pt x="103" y="293"/>
                                <a:pt x="101" y="277"/>
                                <a:pt x="96" y="261"/>
                              </a:cubicBezTo>
                              <a:cubicBezTo>
                                <a:pt x="97" y="246"/>
                                <a:pt x="98" y="154"/>
                                <a:pt x="108" y="135"/>
                              </a:cubicBezTo>
                              <a:cubicBezTo>
                                <a:pt x="119" y="113"/>
                                <a:pt x="130" y="89"/>
                                <a:pt x="147" y="72"/>
                              </a:cubicBezTo>
                              <a:cubicBezTo>
                                <a:pt x="191" y="28"/>
                                <a:pt x="275" y="6"/>
                                <a:pt x="336" y="0"/>
                              </a:cubicBezTo>
                              <a:cubicBezTo>
                                <a:pt x="366" y="4"/>
                                <a:pt x="350" y="3"/>
                                <a:pt x="384" y="3"/>
                              </a:cubicBezTo>
                            </a:path>
                          </a:pathLst>
                        </a:custGeom>
                        <a:noFill/>
                        <a:ln w="25400">
                          <a:solidFill>
                            <a:schemeClr val="hlink"/>
                          </a:solidFill>
                          <a:round/>
                          <a:headEnd/>
                          <a:tailEnd type="none" w="med" len="lg"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  <a:spAutoFit/>
                        </a:bodyPr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17" name="Group 42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509" y="3249"/>
                        <a:ext cx="657" cy="420"/>
                        <a:chOff x="4059" y="3249"/>
                        <a:chExt cx="657" cy="420"/>
                      </a:xfrm>
                    </p:grpSpPr>
                    <p:sp>
                      <p:nvSpPr>
                        <p:cNvPr id="6237" name="Freeform 43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4059" y="3249"/>
                          <a:ext cx="384" cy="420"/>
                        </a:xfrm>
                        <a:custGeom>
                          <a:avLst/>
                          <a:gdLst>
                            <a:gd name="T0" fmla="*/ 0 w 384"/>
                            <a:gd name="T1" fmla="*/ 6 h 420"/>
                            <a:gd name="T2" fmla="*/ 159 w 384"/>
                            <a:gd name="T3" fmla="*/ 6 h 420"/>
                            <a:gd name="T4" fmla="*/ 204 w 384"/>
                            <a:gd name="T5" fmla="*/ 18 h 420"/>
                            <a:gd name="T6" fmla="*/ 234 w 384"/>
                            <a:gd name="T7" fmla="*/ 30 h 420"/>
                            <a:gd name="T8" fmla="*/ 270 w 384"/>
                            <a:gd name="T9" fmla="*/ 63 h 420"/>
                            <a:gd name="T10" fmla="*/ 294 w 384"/>
                            <a:gd name="T11" fmla="*/ 99 h 420"/>
                            <a:gd name="T12" fmla="*/ 309 w 384"/>
                            <a:gd name="T13" fmla="*/ 135 h 420"/>
                            <a:gd name="T14" fmla="*/ 309 w 384"/>
                            <a:gd name="T15" fmla="*/ 204 h 420"/>
                            <a:gd name="T16" fmla="*/ 309 w 384"/>
                            <a:gd name="T17" fmla="*/ 255 h 420"/>
                            <a:gd name="T18" fmla="*/ 282 w 384"/>
                            <a:gd name="T19" fmla="*/ 342 h 420"/>
                            <a:gd name="T20" fmla="*/ 261 w 384"/>
                            <a:gd name="T21" fmla="*/ 390 h 420"/>
                            <a:gd name="T22" fmla="*/ 216 w 384"/>
                            <a:gd name="T23" fmla="*/ 420 h 420"/>
                            <a:gd name="T24" fmla="*/ 153 w 384"/>
                            <a:gd name="T25" fmla="*/ 405 h 420"/>
                            <a:gd name="T26" fmla="*/ 132 w 384"/>
                            <a:gd name="T27" fmla="*/ 381 h 420"/>
                            <a:gd name="T28" fmla="*/ 117 w 384"/>
                            <a:gd name="T29" fmla="*/ 354 h 420"/>
                            <a:gd name="T30" fmla="*/ 105 w 384"/>
                            <a:gd name="T31" fmla="*/ 309 h 420"/>
                            <a:gd name="T32" fmla="*/ 96 w 384"/>
                            <a:gd name="T33" fmla="*/ 261 h 420"/>
                            <a:gd name="T34" fmla="*/ 108 w 384"/>
                            <a:gd name="T35" fmla="*/ 135 h 420"/>
                            <a:gd name="T36" fmla="*/ 147 w 384"/>
                            <a:gd name="T37" fmla="*/ 72 h 420"/>
                            <a:gd name="T38" fmla="*/ 336 w 384"/>
                            <a:gd name="T39" fmla="*/ 0 h 420"/>
                            <a:gd name="T40" fmla="*/ 384 w 384"/>
                            <a:gd name="T41" fmla="*/ 3 h 420"/>
                            <a:gd name="T42" fmla="*/ 0 60000 65536"/>
                            <a:gd name="T43" fmla="*/ 0 60000 65536"/>
                            <a:gd name="T44" fmla="*/ 0 60000 65536"/>
                            <a:gd name="T45" fmla="*/ 0 60000 65536"/>
                            <a:gd name="T46" fmla="*/ 0 60000 65536"/>
                            <a:gd name="T47" fmla="*/ 0 60000 65536"/>
                            <a:gd name="T48" fmla="*/ 0 60000 65536"/>
                            <a:gd name="T49" fmla="*/ 0 60000 65536"/>
                            <a:gd name="T50" fmla="*/ 0 60000 65536"/>
                            <a:gd name="T51" fmla="*/ 0 60000 65536"/>
                            <a:gd name="T52" fmla="*/ 0 60000 65536"/>
                            <a:gd name="T53" fmla="*/ 0 60000 65536"/>
                            <a:gd name="T54" fmla="*/ 0 60000 65536"/>
                            <a:gd name="T55" fmla="*/ 0 60000 65536"/>
                            <a:gd name="T56" fmla="*/ 0 60000 65536"/>
                            <a:gd name="T57" fmla="*/ 0 60000 65536"/>
                            <a:gd name="T58" fmla="*/ 0 60000 65536"/>
                            <a:gd name="T59" fmla="*/ 0 60000 65536"/>
                            <a:gd name="T60" fmla="*/ 0 60000 65536"/>
                            <a:gd name="T61" fmla="*/ 0 60000 65536"/>
                            <a:gd name="T62" fmla="*/ 0 60000 65536"/>
                            <a:gd name="T63" fmla="*/ 0 w 384"/>
                            <a:gd name="T64" fmla="*/ 0 h 420"/>
                            <a:gd name="T65" fmla="*/ 384 w 384"/>
                            <a:gd name="T66" fmla="*/ 420 h 420"/>
                          </a:gdLst>
                          <a:ahLst/>
                          <a:cxnLst>
                            <a:cxn ang="T42">
                              <a:pos x="T0" y="T1"/>
                            </a:cxn>
                            <a:cxn ang="T43">
                              <a:pos x="T2" y="T3"/>
                            </a:cxn>
                            <a:cxn ang="T44">
                              <a:pos x="T4" y="T5"/>
                            </a:cxn>
                            <a:cxn ang="T45">
                              <a:pos x="T6" y="T7"/>
                            </a:cxn>
                            <a:cxn ang="T46">
                              <a:pos x="T8" y="T9"/>
                            </a:cxn>
                            <a:cxn ang="T47">
                              <a:pos x="T10" y="T11"/>
                            </a:cxn>
                            <a:cxn ang="T48">
                              <a:pos x="T12" y="T13"/>
                            </a:cxn>
                            <a:cxn ang="T49">
                              <a:pos x="T14" y="T15"/>
                            </a:cxn>
                            <a:cxn ang="T50">
                              <a:pos x="T16" y="T17"/>
                            </a:cxn>
                            <a:cxn ang="T51">
                              <a:pos x="T18" y="T19"/>
                            </a:cxn>
                            <a:cxn ang="T52">
                              <a:pos x="T20" y="T21"/>
                            </a:cxn>
                            <a:cxn ang="T53">
                              <a:pos x="T22" y="T23"/>
                            </a:cxn>
                            <a:cxn ang="T54">
                              <a:pos x="T24" y="T25"/>
                            </a:cxn>
                            <a:cxn ang="T55">
                              <a:pos x="T26" y="T27"/>
                            </a:cxn>
                            <a:cxn ang="T56">
                              <a:pos x="T28" y="T29"/>
                            </a:cxn>
                            <a:cxn ang="T57">
                              <a:pos x="T30" y="T31"/>
                            </a:cxn>
                            <a:cxn ang="T58">
                              <a:pos x="T32" y="T33"/>
                            </a:cxn>
                            <a:cxn ang="T59">
                              <a:pos x="T34" y="T35"/>
                            </a:cxn>
                            <a:cxn ang="T60">
                              <a:pos x="T36" y="T37"/>
                            </a:cxn>
                            <a:cxn ang="T61">
                              <a:pos x="T38" y="T39"/>
                            </a:cxn>
                            <a:cxn ang="T62">
                              <a:pos x="T40" y="T41"/>
                            </a:cxn>
                          </a:cxnLst>
                          <a:rect l="T63" t="T64" r="T65" b="T66"/>
                          <a:pathLst>
                            <a:path w="384" h="420">
                              <a:moveTo>
                                <a:pt x="0" y="6"/>
                              </a:moveTo>
                              <a:cubicBezTo>
                                <a:pt x="70" y="0"/>
                                <a:pt x="46" y="1"/>
                                <a:pt x="159" y="6"/>
                              </a:cubicBezTo>
                              <a:cubicBezTo>
                                <a:pt x="173" y="7"/>
                                <a:pt x="190" y="14"/>
                                <a:pt x="204" y="18"/>
                              </a:cubicBezTo>
                              <a:cubicBezTo>
                                <a:pt x="214" y="21"/>
                                <a:pt x="234" y="30"/>
                                <a:pt x="234" y="30"/>
                              </a:cubicBezTo>
                              <a:cubicBezTo>
                                <a:pt x="246" y="42"/>
                                <a:pt x="257" y="53"/>
                                <a:pt x="270" y="63"/>
                              </a:cubicBezTo>
                              <a:cubicBezTo>
                                <a:pt x="275" y="78"/>
                                <a:pt x="289" y="83"/>
                                <a:pt x="294" y="99"/>
                              </a:cubicBezTo>
                              <a:cubicBezTo>
                                <a:pt x="299" y="113"/>
                                <a:pt x="301" y="123"/>
                                <a:pt x="309" y="135"/>
                              </a:cubicBezTo>
                              <a:cubicBezTo>
                                <a:pt x="315" y="161"/>
                                <a:pt x="312" y="177"/>
                                <a:pt x="309" y="204"/>
                              </a:cubicBezTo>
                              <a:cubicBezTo>
                                <a:pt x="312" y="235"/>
                                <a:pt x="314" y="226"/>
                                <a:pt x="309" y="255"/>
                              </a:cubicBezTo>
                              <a:cubicBezTo>
                                <a:pt x="304" y="284"/>
                                <a:pt x="291" y="314"/>
                                <a:pt x="282" y="342"/>
                              </a:cubicBezTo>
                              <a:cubicBezTo>
                                <a:pt x="277" y="358"/>
                                <a:pt x="273" y="377"/>
                                <a:pt x="261" y="390"/>
                              </a:cubicBezTo>
                              <a:cubicBezTo>
                                <a:pt x="247" y="406"/>
                                <a:pt x="235" y="414"/>
                                <a:pt x="216" y="420"/>
                              </a:cubicBezTo>
                              <a:cubicBezTo>
                                <a:pt x="191" y="418"/>
                                <a:pt x="173" y="418"/>
                                <a:pt x="153" y="405"/>
                              </a:cubicBezTo>
                              <a:cubicBezTo>
                                <a:pt x="139" y="384"/>
                                <a:pt x="147" y="391"/>
                                <a:pt x="132" y="381"/>
                              </a:cubicBezTo>
                              <a:cubicBezTo>
                                <a:pt x="128" y="370"/>
                                <a:pt x="121" y="366"/>
                                <a:pt x="117" y="354"/>
                              </a:cubicBezTo>
                              <a:cubicBezTo>
                                <a:pt x="112" y="339"/>
                                <a:pt x="110" y="324"/>
                                <a:pt x="105" y="309"/>
                              </a:cubicBezTo>
                              <a:cubicBezTo>
                                <a:pt x="103" y="293"/>
                                <a:pt x="101" y="277"/>
                                <a:pt x="96" y="261"/>
                              </a:cubicBezTo>
                              <a:cubicBezTo>
                                <a:pt x="97" y="246"/>
                                <a:pt x="98" y="154"/>
                                <a:pt x="108" y="135"/>
                              </a:cubicBezTo>
                              <a:cubicBezTo>
                                <a:pt x="119" y="113"/>
                                <a:pt x="130" y="89"/>
                                <a:pt x="147" y="72"/>
                              </a:cubicBezTo>
                              <a:cubicBezTo>
                                <a:pt x="191" y="28"/>
                                <a:pt x="275" y="6"/>
                                <a:pt x="336" y="0"/>
                              </a:cubicBezTo>
                              <a:cubicBezTo>
                                <a:pt x="366" y="4"/>
                                <a:pt x="350" y="3"/>
                                <a:pt x="384" y="3"/>
                              </a:cubicBezTo>
                            </a:path>
                          </a:pathLst>
                        </a:custGeom>
                        <a:noFill/>
                        <a:ln w="25400">
                          <a:solidFill>
                            <a:schemeClr val="hlink"/>
                          </a:solidFill>
                          <a:round/>
                          <a:headEnd/>
                          <a:tailEnd type="none" w="med" len="lg"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  <a:spAutoFit/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6238" name="Freeform 44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4332" y="3249"/>
                          <a:ext cx="384" cy="420"/>
                        </a:xfrm>
                        <a:custGeom>
                          <a:avLst/>
                          <a:gdLst>
                            <a:gd name="T0" fmla="*/ 0 w 384"/>
                            <a:gd name="T1" fmla="*/ 6 h 420"/>
                            <a:gd name="T2" fmla="*/ 159 w 384"/>
                            <a:gd name="T3" fmla="*/ 6 h 420"/>
                            <a:gd name="T4" fmla="*/ 204 w 384"/>
                            <a:gd name="T5" fmla="*/ 18 h 420"/>
                            <a:gd name="T6" fmla="*/ 234 w 384"/>
                            <a:gd name="T7" fmla="*/ 30 h 420"/>
                            <a:gd name="T8" fmla="*/ 270 w 384"/>
                            <a:gd name="T9" fmla="*/ 63 h 420"/>
                            <a:gd name="T10" fmla="*/ 294 w 384"/>
                            <a:gd name="T11" fmla="*/ 99 h 420"/>
                            <a:gd name="T12" fmla="*/ 309 w 384"/>
                            <a:gd name="T13" fmla="*/ 135 h 420"/>
                            <a:gd name="T14" fmla="*/ 309 w 384"/>
                            <a:gd name="T15" fmla="*/ 204 h 420"/>
                            <a:gd name="T16" fmla="*/ 309 w 384"/>
                            <a:gd name="T17" fmla="*/ 255 h 420"/>
                            <a:gd name="T18" fmla="*/ 282 w 384"/>
                            <a:gd name="T19" fmla="*/ 342 h 420"/>
                            <a:gd name="T20" fmla="*/ 261 w 384"/>
                            <a:gd name="T21" fmla="*/ 390 h 420"/>
                            <a:gd name="T22" fmla="*/ 216 w 384"/>
                            <a:gd name="T23" fmla="*/ 420 h 420"/>
                            <a:gd name="T24" fmla="*/ 153 w 384"/>
                            <a:gd name="T25" fmla="*/ 405 h 420"/>
                            <a:gd name="T26" fmla="*/ 132 w 384"/>
                            <a:gd name="T27" fmla="*/ 381 h 420"/>
                            <a:gd name="T28" fmla="*/ 117 w 384"/>
                            <a:gd name="T29" fmla="*/ 354 h 420"/>
                            <a:gd name="T30" fmla="*/ 105 w 384"/>
                            <a:gd name="T31" fmla="*/ 309 h 420"/>
                            <a:gd name="T32" fmla="*/ 96 w 384"/>
                            <a:gd name="T33" fmla="*/ 261 h 420"/>
                            <a:gd name="T34" fmla="*/ 108 w 384"/>
                            <a:gd name="T35" fmla="*/ 135 h 420"/>
                            <a:gd name="T36" fmla="*/ 147 w 384"/>
                            <a:gd name="T37" fmla="*/ 72 h 420"/>
                            <a:gd name="T38" fmla="*/ 336 w 384"/>
                            <a:gd name="T39" fmla="*/ 0 h 420"/>
                            <a:gd name="T40" fmla="*/ 384 w 384"/>
                            <a:gd name="T41" fmla="*/ 3 h 420"/>
                            <a:gd name="T42" fmla="*/ 0 60000 65536"/>
                            <a:gd name="T43" fmla="*/ 0 60000 65536"/>
                            <a:gd name="T44" fmla="*/ 0 60000 65536"/>
                            <a:gd name="T45" fmla="*/ 0 60000 65536"/>
                            <a:gd name="T46" fmla="*/ 0 60000 65536"/>
                            <a:gd name="T47" fmla="*/ 0 60000 65536"/>
                            <a:gd name="T48" fmla="*/ 0 60000 65536"/>
                            <a:gd name="T49" fmla="*/ 0 60000 65536"/>
                            <a:gd name="T50" fmla="*/ 0 60000 65536"/>
                            <a:gd name="T51" fmla="*/ 0 60000 65536"/>
                            <a:gd name="T52" fmla="*/ 0 60000 65536"/>
                            <a:gd name="T53" fmla="*/ 0 60000 65536"/>
                            <a:gd name="T54" fmla="*/ 0 60000 65536"/>
                            <a:gd name="T55" fmla="*/ 0 60000 65536"/>
                            <a:gd name="T56" fmla="*/ 0 60000 65536"/>
                            <a:gd name="T57" fmla="*/ 0 60000 65536"/>
                            <a:gd name="T58" fmla="*/ 0 60000 65536"/>
                            <a:gd name="T59" fmla="*/ 0 60000 65536"/>
                            <a:gd name="T60" fmla="*/ 0 60000 65536"/>
                            <a:gd name="T61" fmla="*/ 0 60000 65536"/>
                            <a:gd name="T62" fmla="*/ 0 60000 65536"/>
                            <a:gd name="T63" fmla="*/ 0 w 384"/>
                            <a:gd name="T64" fmla="*/ 0 h 420"/>
                            <a:gd name="T65" fmla="*/ 384 w 384"/>
                            <a:gd name="T66" fmla="*/ 420 h 420"/>
                          </a:gdLst>
                          <a:ahLst/>
                          <a:cxnLst>
                            <a:cxn ang="T42">
                              <a:pos x="T0" y="T1"/>
                            </a:cxn>
                            <a:cxn ang="T43">
                              <a:pos x="T2" y="T3"/>
                            </a:cxn>
                            <a:cxn ang="T44">
                              <a:pos x="T4" y="T5"/>
                            </a:cxn>
                            <a:cxn ang="T45">
                              <a:pos x="T6" y="T7"/>
                            </a:cxn>
                            <a:cxn ang="T46">
                              <a:pos x="T8" y="T9"/>
                            </a:cxn>
                            <a:cxn ang="T47">
                              <a:pos x="T10" y="T11"/>
                            </a:cxn>
                            <a:cxn ang="T48">
                              <a:pos x="T12" y="T13"/>
                            </a:cxn>
                            <a:cxn ang="T49">
                              <a:pos x="T14" y="T15"/>
                            </a:cxn>
                            <a:cxn ang="T50">
                              <a:pos x="T16" y="T17"/>
                            </a:cxn>
                            <a:cxn ang="T51">
                              <a:pos x="T18" y="T19"/>
                            </a:cxn>
                            <a:cxn ang="T52">
                              <a:pos x="T20" y="T21"/>
                            </a:cxn>
                            <a:cxn ang="T53">
                              <a:pos x="T22" y="T23"/>
                            </a:cxn>
                            <a:cxn ang="T54">
                              <a:pos x="T24" y="T25"/>
                            </a:cxn>
                            <a:cxn ang="T55">
                              <a:pos x="T26" y="T27"/>
                            </a:cxn>
                            <a:cxn ang="T56">
                              <a:pos x="T28" y="T29"/>
                            </a:cxn>
                            <a:cxn ang="T57">
                              <a:pos x="T30" y="T31"/>
                            </a:cxn>
                            <a:cxn ang="T58">
                              <a:pos x="T32" y="T33"/>
                            </a:cxn>
                            <a:cxn ang="T59">
                              <a:pos x="T34" y="T35"/>
                            </a:cxn>
                            <a:cxn ang="T60">
                              <a:pos x="T36" y="T37"/>
                            </a:cxn>
                            <a:cxn ang="T61">
                              <a:pos x="T38" y="T39"/>
                            </a:cxn>
                            <a:cxn ang="T62">
                              <a:pos x="T40" y="T41"/>
                            </a:cxn>
                          </a:cxnLst>
                          <a:rect l="T63" t="T64" r="T65" b="T66"/>
                          <a:pathLst>
                            <a:path w="384" h="420">
                              <a:moveTo>
                                <a:pt x="0" y="6"/>
                              </a:moveTo>
                              <a:cubicBezTo>
                                <a:pt x="70" y="0"/>
                                <a:pt x="46" y="1"/>
                                <a:pt x="159" y="6"/>
                              </a:cubicBezTo>
                              <a:cubicBezTo>
                                <a:pt x="173" y="7"/>
                                <a:pt x="190" y="14"/>
                                <a:pt x="204" y="18"/>
                              </a:cubicBezTo>
                              <a:cubicBezTo>
                                <a:pt x="214" y="21"/>
                                <a:pt x="234" y="30"/>
                                <a:pt x="234" y="30"/>
                              </a:cubicBezTo>
                              <a:cubicBezTo>
                                <a:pt x="246" y="42"/>
                                <a:pt x="257" y="53"/>
                                <a:pt x="270" y="63"/>
                              </a:cubicBezTo>
                              <a:cubicBezTo>
                                <a:pt x="275" y="78"/>
                                <a:pt x="289" y="83"/>
                                <a:pt x="294" y="99"/>
                              </a:cubicBezTo>
                              <a:cubicBezTo>
                                <a:pt x="299" y="113"/>
                                <a:pt x="301" y="123"/>
                                <a:pt x="309" y="135"/>
                              </a:cubicBezTo>
                              <a:cubicBezTo>
                                <a:pt x="315" y="161"/>
                                <a:pt x="312" y="177"/>
                                <a:pt x="309" y="204"/>
                              </a:cubicBezTo>
                              <a:cubicBezTo>
                                <a:pt x="312" y="235"/>
                                <a:pt x="314" y="226"/>
                                <a:pt x="309" y="255"/>
                              </a:cubicBezTo>
                              <a:cubicBezTo>
                                <a:pt x="304" y="284"/>
                                <a:pt x="291" y="314"/>
                                <a:pt x="282" y="342"/>
                              </a:cubicBezTo>
                              <a:cubicBezTo>
                                <a:pt x="277" y="358"/>
                                <a:pt x="273" y="377"/>
                                <a:pt x="261" y="390"/>
                              </a:cubicBezTo>
                              <a:cubicBezTo>
                                <a:pt x="247" y="406"/>
                                <a:pt x="235" y="414"/>
                                <a:pt x="216" y="420"/>
                              </a:cubicBezTo>
                              <a:cubicBezTo>
                                <a:pt x="191" y="418"/>
                                <a:pt x="173" y="418"/>
                                <a:pt x="153" y="405"/>
                              </a:cubicBezTo>
                              <a:cubicBezTo>
                                <a:pt x="139" y="384"/>
                                <a:pt x="147" y="391"/>
                                <a:pt x="132" y="381"/>
                              </a:cubicBezTo>
                              <a:cubicBezTo>
                                <a:pt x="128" y="370"/>
                                <a:pt x="121" y="366"/>
                                <a:pt x="117" y="354"/>
                              </a:cubicBezTo>
                              <a:cubicBezTo>
                                <a:pt x="112" y="339"/>
                                <a:pt x="110" y="324"/>
                                <a:pt x="105" y="309"/>
                              </a:cubicBezTo>
                              <a:cubicBezTo>
                                <a:pt x="103" y="293"/>
                                <a:pt x="101" y="277"/>
                                <a:pt x="96" y="261"/>
                              </a:cubicBezTo>
                              <a:cubicBezTo>
                                <a:pt x="97" y="246"/>
                                <a:pt x="98" y="154"/>
                                <a:pt x="108" y="135"/>
                              </a:cubicBezTo>
                              <a:cubicBezTo>
                                <a:pt x="119" y="113"/>
                                <a:pt x="130" y="89"/>
                                <a:pt x="147" y="72"/>
                              </a:cubicBezTo>
                              <a:cubicBezTo>
                                <a:pt x="191" y="28"/>
                                <a:pt x="275" y="6"/>
                                <a:pt x="336" y="0"/>
                              </a:cubicBezTo>
                              <a:cubicBezTo>
                                <a:pt x="366" y="4"/>
                                <a:pt x="350" y="3"/>
                                <a:pt x="384" y="3"/>
                              </a:cubicBezTo>
                            </a:path>
                          </a:pathLst>
                        </a:custGeom>
                        <a:noFill/>
                        <a:ln w="25400">
                          <a:solidFill>
                            <a:schemeClr val="hlink"/>
                          </a:solidFill>
                          <a:round/>
                          <a:headEnd/>
                          <a:tailEnd type="none" w="med" len="lg"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  <a:spAutoFit/>
                        </a:bodyPr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  <p:sp>
                  <p:nvSpPr>
                    <p:cNvPr id="6231" name="Line 4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468" y="2750"/>
                      <a:ext cx="226" cy="0"/>
                    </a:xfrm>
                    <a:prstGeom prst="line">
                      <a:avLst/>
                    </a:prstGeom>
                    <a:noFill/>
                    <a:ln w="25400">
                      <a:solidFill>
                        <a:schemeClr val="hlink"/>
                      </a:solidFill>
                      <a:round/>
                      <a:headEnd/>
                      <a:tailEnd type="none" w="med" len="lg"/>
                    </a:ln>
                  </p:spPr>
                  <p:txBody>
                    <a:bodyPr>
                      <a:prstTxWarp prst="textNoShape">
                        <a:avLst/>
                      </a:prstTxWarp>
                      <a:spAutoFit/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232" name="Line 4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064" y="2750"/>
                      <a:ext cx="181" cy="0"/>
                    </a:xfrm>
                    <a:prstGeom prst="line">
                      <a:avLst/>
                    </a:prstGeom>
                    <a:noFill/>
                    <a:ln w="25400">
                      <a:solidFill>
                        <a:schemeClr val="hlink"/>
                      </a:solidFill>
                      <a:round/>
                      <a:headEnd/>
                      <a:tailEnd type="none" w="med" len="lg"/>
                    </a:ln>
                  </p:spPr>
                  <p:txBody>
                    <a:bodyPr>
                      <a:prstTxWarp prst="textNoShape">
                        <a:avLst/>
                      </a:prstTxWarp>
                      <a:spAutoFit/>
                    </a:bodyPr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18" name="Group 47"/>
                <p:cNvGrpSpPr>
                  <a:grpSpLocks/>
                </p:cNvGrpSpPr>
                <p:nvPr/>
              </p:nvGrpSpPr>
              <p:grpSpPr bwMode="auto">
                <a:xfrm rot="-6241731">
                  <a:off x="2328" y="1287"/>
                  <a:ext cx="537" cy="61"/>
                  <a:chOff x="2089" y="1923"/>
                  <a:chExt cx="1063" cy="178"/>
                </a:xfrm>
              </p:grpSpPr>
              <p:grpSp>
                <p:nvGrpSpPr>
                  <p:cNvPr id="19" name="Group 48"/>
                  <p:cNvGrpSpPr>
                    <a:grpSpLocks/>
                  </p:cNvGrpSpPr>
                  <p:nvPr/>
                </p:nvGrpSpPr>
                <p:grpSpPr bwMode="auto">
                  <a:xfrm flipV="1">
                    <a:off x="2109" y="1935"/>
                    <a:ext cx="1043" cy="166"/>
                    <a:chOff x="2064" y="2750"/>
                    <a:chExt cx="2630" cy="423"/>
                  </a:xfrm>
                </p:grpSpPr>
                <p:grpSp>
                  <p:nvGrpSpPr>
                    <p:cNvPr id="20" name="Group 49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200" y="2750"/>
                      <a:ext cx="2302" cy="423"/>
                      <a:chOff x="3509" y="3249"/>
                      <a:chExt cx="2302" cy="423"/>
                    </a:xfrm>
                  </p:grpSpPr>
                  <p:grpSp>
                    <p:nvGrpSpPr>
                      <p:cNvPr id="21" name="Group 50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4059" y="3249"/>
                        <a:ext cx="657" cy="420"/>
                        <a:chOff x="4059" y="3249"/>
                        <a:chExt cx="657" cy="420"/>
                      </a:xfrm>
                    </p:grpSpPr>
                    <p:sp>
                      <p:nvSpPr>
                        <p:cNvPr id="6226" name="Freeform 51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4059" y="3249"/>
                          <a:ext cx="384" cy="420"/>
                        </a:xfrm>
                        <a:custGeom>
                          <a:avLst/>
                          <a:gdLst>
                            <a:gd name="T0" fmla="*/ 0 w 384"/>
                            <a:gd name="T1" fmla="*/ 6 h 420"/>
                            <a:gd name="T2" fmla="*/ 159 w 384"/>
                            <a:gd name="T3" fmla="*/ 6 h 420"/>
                            <a:gd name="T4" fmla="*/ 204 w 384"/>
                            <a:gd name="T5" fmla="*/ 18 h 420"/>
                            <a:gd name="T6" fmla="*/ 234 w 384"/>
                            <a:gd name="T7" fmla="*/ 30 h 420"/>
                            <a:gd name="T8" fmla="*/ 270 w 384"/>
                            <a:gd name="T9" fmla="*/ 63 h 420"/>
                            <a:gd name="T10" fmla="*/ 294 w 384"/>
                            <a:gd name="T11" fmla="*/ 99 h 420"/>
                            <a:gd name="T12" fmla="*/ 309 w 384"/>
                            <a:gd name="T13" fmla="*/ 135 h 420"/>
                            <a:gd name="T14" fmla="*/ 309 w 384"/>
                            <a:gd name="T15" fmla="*/ 204 h 420"/>
                            <a:gd name="T16" fmla="*/ 309 w 384"/>
                            <a:gd name="T17" fmla="*/ 255 h 420"/>
                            <a:gd name="T18" fmla="*/ 282 w 384"/>
                            <a:gd name="T19" fmla="*/ 342 h 420"/>
                            <a:gd name="T20" fmla="*/ 261 w 384"/>
                            <a:gd name="T21" fmla="*/ 390 h 420"/>
                            <a:gd name="T22" fmla="*/ 216 w 384"/>
                            <a:gd name="T23" fmla="*/ 420 h 420"/>
                            <a:gd name="T24" fmla="*/ 153 w 384"/>
                            <a:gd name="T25" fmla="*/ 405 h 420"/>
                            <a:gd name="T26" fmla="*/ 132 w 384"/>
                            <a:gd name="T27" fmla="*/ 381 h 420"/>
                            <a:gd name="T28" fmla="*/ 117 w 384"/>
                            <a:gd name="T29" fmla="*/ 354 h 420"/>
                            <a:gd name="T30" fmla="*/ 105 w 384"/>
                            <a:gd name="T31" fmla="*/ 309 h 420"/>
                            <a:gd name="T32" fmla="*/ 96 w 384"/>
                            <a:gd name="T33" fmla="*/ 261 h 420"/>
                            <a:gd name="T34" fmla="*/ 108 w 384"/>
                            <a:gd name="T35" fmla="*/ 135 h 420"/>
                            <a:gd name="T36" fmla="*/ 147 w 384"/>
                            <a:gd name="T37" fmla="*/ 72 h 420"/>
                            <a:gd name="T38" fmla="*/ 336 w 384"/>
                            <a:gd name="T39" fmla="*/ 0 h 420"/>
                            <a:gd name="T40" fmla="*/ 384 w 384"/>
                            <a:gd name="T41" fmla="*/ 3 h 420"/>
                            <a:gd name="T42" fmla="*/ 0 60000 65536"/>
                            <a:gd name="T43" fmla="*/ 0 60000 65536"/>
                            <a:gd name="T44" fmla="*/ 0 60000 65536"/>
                            <a:gd name="T45" fmla="*/ 0 60000 65536"/>
                            <a:gd name="T46" fmla="*/ 0 60000 65536"/>
                            <a:gd name="T47" fmla="*/ 0 60000 65536"/>
                            <a:gd name="T48" fmla="*/ 0 60000 65536"/>
                            <a:gd name="T49" fmla="*/ 0 60000 65536"/>
                            <a:gd name="T50" fmla="*/ 0 60000 65536"/>
                            <a:gd name="T51" fmla="*/ 0 60000 65536"/>
                            <a:gd name="T52" fmla="*/ 0 60000 65536"/>
                            <a:gd name="T53" fmla="*/ 0 60000 65536"/>
                            <a:gd name="T54" fmla="*/ 0 60000 65536"/>
                            <a:gd name="T55" fmla="*/ 0 60000 65536"/>
                            <a:gd name="T56" fmla="*/ 0 60000 65536"/>
                            <a:gd name="T57" fmla="*/ 0 60000 65536"/>
                            <a:gd name="T58" fmla="*/ 0 60000 65536"/>
                            <a:gd name="T59" fmla="*/ 0 60000 65536"/>
                            <a:gd name="T60" fmla="*/ 0 60000 65536"/>
                            <a:gd name="T61" fmla="*/ 0 60000 65536"/>
                            <a:gd name="T62" fmla="*/ 0 60000 65536"/>
                            <a:gd name="T63" fmla="*/ 0 w 384"/>
                            <a:gd name="T64" fmla="*/ 0 h 420"/>
                            <a:gd name="T65" fmla="*/ 384 w 384"/>
                            <a:gd name="T66" fmla="*/ 420 h 420"/>
                          </a:gdLst>
                          <a:ahLst/>
                          <a:cxnLst>
                            <a:cxn ang="T42">
                              <a:pos x="T0" y="T1"/>
                            </a:cxn>
                            <a:cxn ang="T43">
                              <a:pos x="T2" y="T3"/>
                            </a:cxn>
                            <a:cxn ang="T44">
                              <a:pos x="T4" y="T5"/>
                            </a:cxn>
                            <a:cxn ang="T45">
                              <a:pos x="T6" y="T7"/>
                            </a:cxn>
                            <a:cxn ang="T46">
                              <a:pos x="T8" y="T9"/>
                            </a:cxn>
                            <a:cxn ang="T47">
                              <a:pos x="T10" y="T11"/>
                            </a:cxn>
                            <a:cxn ang="T48">
                              <a:pos x="T12" y="T13"/>
                            </a:cxn>
                            <a:cxn ang="T49">
                              <a:pos x="T14" y="T15"/>
                            </a:cxn>
                            <a:cxn ang="T50">
                              <a:pos x="T16" y="T17"/>
                            </a:cxn>
                            <a:cxn ang="T51">
                              <a:pos x="T18" y="T19"/>
                            </a:cxn>
                            <a:cxn ang="T52">
                              <a:pos x="T20" y="T21"/>
                            </a:cxn>
                            <a:cxn ang="T53">
                              <a:pos x="T22" y="T23"/>
                            </a:cxn>
                            <a:cxn ang="T54">
                              <a:pos x="T24" y="T25"/>
                            </a:cxn>
                            <a:cxn ang="T55">
                              <a:pos x="T26" y="T27"/>
                            </a:cxn>
                            <a:cxn ang="T56">
                              <a:pos x="T28" y="T29"/>
                            </a:cxn>
                            <a:cxn ang="T57">
                              <a:pos x="T30" y="T31"/>
                            </a:cxn>
                            <a:cxn ang="T58">
                              <a:pos x="T32" y="T33"/>
                            </a:cxn>
                            <a:cxn ang="T59">
                              <a:pos x="T34" y="T35"/>
                            </a:cxn>
                            <a:cxn ang="T60">
                              <a:pos x="T36" y="T37"/>
                            </a:cxn>
                            <a:cxn ang="T61">
                              <a:pos x="T38" y="T39"/>
                            </a:cxn>
                            <a:cxn ang="T62">
                              <a:pos x="T40" y="T41"/>
                            </a:cxn>
                          </a:cxnLst>
                          <a:rect l="T63" t="T64" r="T65" b="T66"/>
                          <a:pathLst>
                            <a:path w="384" h="420">
                              <a:moveTo>
                                <a:pt x="0" y="6"/>
                              </a:moveTo>
                              <a:cubicBezTo>
                                <a:pt x="70" y="0"/>
                                <a:pt x="46" y="1"/>
                                <a:pt x="159" y="6"/>
                              </a:cubicBezTo>
                              <a:cubicBezTo>
                                <a:pt x="173" y="7"/>
                                <a:pt x="190" y="14"/>
                                <a:pt x="204" y="18"/>
                              </a:cubicBezTo>
                              <a:cubicBezTo>
                                <a:pt x="214" y="21"/>
                                <a:pt x="234" y="30"/>
                                <a:pt x="234" y="30"/>
                              </a:cubicBezTo>
                              <a:cubicBezTo>
                                <a:pt x="246" y="42"/>
                                <a:pt x="257" y="53"/>
                                <a:pt x="270" y="63"/>
                              </a:cubicBezTo>
                              <a:cubicBezTo>
                                <a:pt x="275" y="78"/>
                                <a:pt x="289" y="83"/>
                                <a:pt x="294" y="99"/>
                              </a:cubicBezTo>
                              <a:cubicBezTo>
                                <a:pt x="299" y="113"/>
                                <a:pt x="301" y="123"/>
                                <a:pt x="309" y="135"/>
                              </a:cubicBezTo>
                              <a:cubicBezTo>
                                <a:pt x="315" y="161"/>
                                <a:pt x="312" y="177"/>
                                <a:pt x="309" y="204"/>
                              </a:cubicBezTo>
                              <a:cubicBezTo>
                                <a:pt x="312" y="235"/>
                                <a:pt x="314" y="226"/>
                                <a:pt x="309" y="255"/>
                              </a:cubicBezTo>
                              <a:cubicBezTo>
                                <a:pt x="304" y="284"/>
                                <a:pt x="291" y="314"/>
                                <a:pt x="282" y="342"/>
                              </a:cubicBezTo>
                              <a:cubicBezTo>
                                <a:pt x="277" y="358"/>
                                <a:pt x="273" y="377"/>
                                <a:pt x="261" y="390"/>
                              </a:cubicBezTo>
                              <a:cubicBezTo>
                                <a:pt x="247" y="406"/>
                                <a:pt x="235" y="414"/>
                                <a:pt x="216" y="420"/>
                              </a:cubicBezTo>
                              <a:cubicBezTo>
                                <a:pt x="191" y="418"/>
                                <a:pt x="173" y="418"/>
                                <a:pt x="153" y="405"/>
                              </a:cubicBezTo>
                              <a:cubicBezTo>
                                <a:pt x="139" y="384"/>
                                <a:pt x="147" y="391"/>
                                <a:pt x="132" y="381"/>
                              </a:cubicBezTo>
                              <a:cubicBezTo>
                                <a:pt x="128" y="370"/>
                                <a:pt x="121" y="366"/>
                                <a:pt x="117" y="354"/>
                              </a:cubicBezTo>
                              <a:cubicBezTo>
                                <a:pt x="112" y="339"/>
                                <a:pt x="110" y="324"/>
                                <a:pt x="105" y="309"/>
                              </a:cubicBezTo>
                              <a:cubicBezTo>
                                <a:pt x="103" y="293"/>
                                <a:pt x="101" y="277"/>
                                <a:pt x="96" y="261"/>
                              </a:cubicBezTo>
                              <a:cubicBezTo>
                                <a:pt x="97" y="246"/>
                                <a:pt x="98" y="154"/>
                                <a:pt x="108" y="135"/>
                              </a:cubicBezTo>
                              <a:cubicBezTo>
                                <a:pt x="119" y="113"/>
                                <a:pt x="130" y="89"/>
                                <a:pt x="147" y="72"/>
                              </a:cubicBezTo>
                              <a:cubicBezTo>
                                <a:pt x="191" y="28"/>
                                <a:pt x="275" y="6"/>
                                <a:pt x="336" y="0"/>
                              </a:cubicBezTo>
                              <a:cubicBezTo>
                                <a:pt x="366" y="4"/>
                                <a:pt x="350" y="3"/>
                                <a:pt x="384" y="3"/>
                              </a:cubicBezTo>
                            </a:path>
                          </a:pathLst>
                        </a:custGeom>
                        <a:noFill/>
                        <a:ln w="25400">
                          <a:solidFill>
                            <a:schemeClr val="hlink"/>
                          </a:solidFill>
                          <a:round/>
                          <a:headEnd/>
                          <a:tailEnd type="none" w="med" len="lg"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  <a:spAutoFit/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6227" name="Freeform 52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4332" y="3249"/>
                          <a:ext cx="384" cy="420"/>
                        </a:xfrm>
                        <a:custGeom>
                          <a:avLst/>
                          <a:gdLst>
                            <a:gd name="T0" fmla="*/ 0 w 384"/>
                            <a:gd name="T1" fmla="*/ 6 h 420"/>
                            <a:gd name="T2" fmla="*/ 159 w 384"/>
                            <a:gd name="T3" fmla="*/ 6 h 420"/>
                            <a:gd name="T4" fmla="*/ 204 w 384"/>
                            <a:gd name="T5" fmla="*/ 18 h 420"/>
                            <a:gd name="T6" fmla="*/ 234 w 384"/>
                            <a:gd name="T7" fmla="*/ 30 h 420"/>
                            <a:gd name="T8" fmla="*/ 270 w 384"/>
                            <a:gd name="T9" fmla="*/ 63 h 420"/>
                            <a:gd name="T10" fmla="*/ 294 w 384"/>
                            <a:gd name="T11" fmla="*/ 99 h 420"/>
                            <a:gd name="T12" fmla="*/ 309 w 384"/>
                            <a:gd name="T13" fmla="*/ 135 h 420"/>
                            <a:gd name="T14" fmla="*/ 309 w 384"/>
                            <a:gd name="T15" fmla="*/ 204 h 420"/>
                            <a:gd name="T16" fmla="*/ 309 w 384"/>
                            <a:gd name="T17" fmla="*/ 255 h 420"/>
                            <a:gd name="T18" fmla="*/ 282 w 384"/>
                            <a:gd name="T19" fmla="*/ 342 h 420"/>
                            <a:gd name="T20" fmla="*/ 261 w 384"/>
                            <a:gd name="T21" fmla="*/ 390 h 420"/>
                            <a:gd name="T22" fmla="*/ 216 w 384"/>
                            <a:gd name="T23" fmla="*/ 420 h 420"/>
                            <a:gd name="T24" fmla="*/ 153 w 384"/>
                            <a:gd name="T25" fmla="*/ 405 h 420"/>
                            <a:gd name="T26" fmla="*/ 132 w 384"/>
                            <a:gd name="T27" fmla="*/ 381 h 420"/>
                            <a:gd name="T28" fmla="*/ 117 w 384"/>
                            <a:gd name="T29" fmla="*/ 354 h 420"/>
                            <a:gd name="T30" fmla="*/ 105 w 384"/>
                            <a:gd name="T31" fmla="*/ 309 h 420"/>
                            <a:gd name="T32" fmla="*/ 96 w 384"/>
                            <a:gd name="T33" fmla="*/ 261 h 420"/>
                            <a:gd name="T34" fmla="*/ 108 w 384"/>
                            <a:gd name="T35" fmla="*/ 135 h 420"/>
                            <a:gd name="T36" fmla="*/ 147 w 384"/>
                            <a:gd name="T37" fmla="*/ 72 h 420"/>
                            <a:gd name="T38" fmla="*/ 336 w 384"/>
                            <a:gd name="T39" fmla="*/ 0 h 420"/>
                            <a:gd name="T40" fmla="*/ 384 w 384"/>
                            <a:gd name="T41" fmla="*/ 3 h 420"/>
                            <a:gd name="T42" fmla="*/ 0 60000 65536"/>
                            <a:gd name="T43" fmla="*/ 0 60000 65536"/>
                            <a:gd name="T44" fmla="*/ 0 60000 65536"/>
                            <a:gd name="T45" fmla="*/ 0 60000 65536"/>
                            <a:gd name="T46" fmla="*/ 0 60000 65536"/>
                            <a:gd name="T47" fmla="*/ 0 60000 65536"/>
                            <a:gd name="T48" fmla="*/ 0 60000 65536"/>
                            <a:gd name="T49" fmla="*/ 0 60000 65536"/>
                            <a:gd name="T50" fmla="*/ 0 60000 65536"/>
                            <a:gd name="T51" fmla="*/ 0 60000 65536"/>
                            <a:gd name="T52" fmla="*/ 0 60000 65536"/>
                            <a:gd name="T53" fmla="*/ 0 60000 65536"/>
                            <a:gd name="T54" fmla="*/ 0 60000 65536"/>
                            <a:gd name="T55" fmla="*/ 0 60000 65536"/>
                            <a:gd name="T56" fmla="*/ 0 60000 65536"/>
                            <a:gd name="T57" fmla="*/ 0 60000 65536"/>
                            <a:gd name="T58" fmla="*/ 0 60000 65536"/>
                            <a:gd name="T59" fmla="*/ 0 60000 65536"/>
                            <a:gd name="T60" fmla="*/ 0 60000 65536"/>
                            <a:gd name="T61" fmla="*/ 0 60000 65536"/>
                            <a:gd name="T62" fmla="*/ 0 60000 65536"/>
                            <a:gd name="T63" fmla="*/ 0 w 384"/>
                            <a:gd name="T64" fmla="*/ 0 h 420"/>
                            <a:gd name="T65" fmla="*/ 384 w 384"/>
                            <a:gd name="T66" fmla="*/ 420 h 420"/>
                          </a:gdLst>
                          <a:ahLst/>
                          <a:cxnLst>
                            <a:cxn ang="T42">
                              <a:pos x="T0" y="T1"/>
                            </a:cxn>
                            <a:cxn ang="T43">
                              <a:pos x="T2" y="T3"/>
                            </a:cxn>
                            <a:cxn ang="T44">
                              <a:pos x="T4" y="T5"/>
                            </a:cxn>
                            <a:cxn ang="T45">
                              <a:pos x="T6" y="T7"/>
                            </a:cxn>
                            <a:cxn ang="T46">
                              <a:pos x="T8" y="T9"/>
                            </a:cxn>
                            <a:cxn ang="T47">
                              <a:pos x="T10" y="T11"/>
                            </a:cxn>
                            <a:cxn ang="T48">
                              <a:pos x="T12" y="T13"/>
                            </a:cxn>
                            <a:cxn ang="T49">
                              <a:pos x="T14" y="T15"/>
                            </a:cxn>
                            <a:cxn ang="T50">
                              <a:pos x="T16" y="T17"/>
                            </a:cxn>
                            <a:cxn ang="T51">
                              <a:pos x="T18" y="T19"/>
                            </a:cxn>
                            <a:cxn ang="T52">
                              <a:pos x="T20" y="T21"/>
                            </a:cxn>
                            <a:cxn ang="T53">
                              <a:pos x="T22" y="T23"/>
                            </a:cxn>
                            <a:cxn ang="T54">
                              <a:pos x="T24" y="T25"/>
                            </a:cxn>
                            <a:cxn ang="T55">
                              <a:pos x="T26" y="T27"/>
                            </a:cxn>
                            <a:cxn ang="T56">
                              <a:pos x="T28" y="T29"/>
                            </a:cxn>
                            <a:cxn ang="T57">
                              <a:pos x="T30" y="T31"/>
                            </a:cxn>
                            <a:cxn ang="T58">
                              <a:pos x="T32" y="T33"/>
                            </a:cxn>
                            <a:cxn ang="T59">
                              <a:pos x="T34" y="T35"/>
                            </a:cxn>
                            <a:cxn ang="T60">
                              <a:pos x="T36" y="T37"/>
                            </a:cxn>
                            <a:cxn ang="T61">
                              <a:pos x="T38" y="T39"/>
                            </a:cxn>
                            <a:cxn ang="T62">
                              <a:pos x="T40" y="T41"/>
                            </a:cxn>
                          </a:cxnLst>
                          <a:rect l="T63" t="T64" r="T65" b="T66"/>
                          <a:pathLst>
                            <a:path w="384" h="420">
                              <a:moveTo>
                                <a:pt x="0" y="6"/>
                              </a:moveTo>
                              <a:cubicBezTo>
                                <a:pt x="70" y="0"/>
                                <a:pt x="46" y="1"/>
                                <a:pt x="159" y="6"/>
                              </a:cubicBezTo>
                              <a:cubicBezTo>
                                <a:pt x="173" y="7"/>
                                <a:pt x="190" y="14"/>
                                <a:pt x="204" y="18"/>
                              </a:cubicBezTo>
                              <a:cubicBezTo>
                                <a:pt x="214" y="21"/>
                                <a:pt x="234" y="30"/>
                                <a:pt x="234" y="30"/>
                              </a:cubicBezTo>
                              <a:cubicBezTo>
                                <a:pt x="246" y="42"/>
                                <a:pt x="257" y="53"/>
                                <a:pt x="270" y="63"/>
                              </a:cubicBezTo>
                              <a:cubicBezTo>
                                <a:pt x="275" y="78"/>
                                <a:pt x="289" y="83"/>
                                <a:pt x="294" y="99"/>
                              </a:cubicBezTo>
                              <a:cubicBezTo>
                                <a:pt x="299" y="113"/>
                                <a:pt x="301" y="123"/>
                                <a:pt x="309" y="135"/>
                              </a:cubicBezTo>
                              <a:cubicBezTo>
                                <a:pt x="315" y="161"/>
                                <a:pt x="312" y="177"/>
                                <a:pt x="309" y="204"/>
                              </a:cubicBezTo>
                              <a:cubicBezTo>
                                <a:pt x="312" y="235"/>
                                <a:pt x="314" y="226"/>
                                <a:pt x="309" y="255"/>
                              </a:cubicBezTo>
                              <a:cubicBezTo>
                                <a:pt x="304" y="284"/>
                                <a:pt x="291" y="314"/>
                                <a:pt x="282" y="342"/>
                              </a:cubicBezTo>
                              <a:cubicBezTo>
                                <a:pt x="277" y="358"/>
                                <a:pt x="273" y="377"/>
                                <a:pt x="261" y="390"/>
                              </a:cubicBezTo>
                              <a:cubicBezTo>
                                <a:pt x="247" y="406"/>
                                <a:pt x="235" y="414"/>
                                <a:pt x="216" y="420"/>
                              </a:cubicBezTo>
                              <a:cubicBezTo>
                                <a:pt x="191" y="418"/>
                                <a:pt x="173" y="418"/>
                                <a:pt x="153" y="405"/>
                              </a:cubicBezTo>
                              <a:cubicBezTo>
                                <a:pt x="139" y="384"/>
                                <a:pt x="147" y="391"/>
                                <a:pt x="132" y="381"/>
                              </a:cubicBezTo>
                              <a:cubicBezTo>
                                <a:pt x="128" y="370"/>
                                <a:pt x="121" y="366"/>
                                <a:pt x="117" y="354"/>
                              </a:cubicBezTo>
                              <a:cubicBezTo>
                                <a:pt x="112" y="339"/>
                                <a:pt x="110" y="324"/>
                                <a:pt x="105" y="309"/>
                              </a:cubicBezTo>
                              <a:cubicBezTo>
                                <a:pt x="103" y="293"/>
                                <a:pt x="101" y="277"/>
                                <a:pt x="96" y="261"/>
                              </a:cubicBezTo>
                              <a:cubicBezTo>
                                <a:pt x="97" y="246"/>
                                <a:pt x="98" y="154"/>
                                <a:pt x="108" y="135"/>
                              </a:cubicBezTo>
                              <a:cubicBezTo>
                                <a:pt x="119" y="113"/>
                                <a:pt x="130" y="89"/>
                                <a:pt x="147" y="72"/>
                              </a:cubicBezTo>
                              <a:cubicBezTo>
                                <a:pt x="191" y="28"/>
                                <a:pt x="275" y="6"/>
                                <a:pt x="336" y="0"/>
                              </a:cubicBezTo>
                              <a:cubicBezTo>
                                <a:pt x="366" y="4"/>
                                <a:pt x="350" y="3"/>
                                <a:pt x="384" y="3"/>
                              </a:cubicBezTo>
                            </a:path>
                          </a:pathLst>
                        </a:custGeom>
                        <a:noFill/>
                        <a:ln w="25400">
                          <a:solidFill>
                            <a:schemeClr val="hlink"/>
                          </a:solidFill>
                          <a:round/>
                          <a:headEnd/>
                          <a:tailEnd type="none" w="med" len="lg"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  <a:spAutoFit/>
                        </a:bodyPr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22" name="Group 53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4606" y="3251"/>
                        <a:ext cx="657" cy="420"/>
                        <a:chOff x="4059" y="3249"/>
                        <a:chExt cx="657" cy="420"/>
                      </a:xfrm>
                    </p:grpSpPr>
                    <p:sp>
                      <p:nvSpPr>
                        <p:cNvPr id="6224" name="Freeform 54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4059" y="3249"/>
                          <a:ext cx="384" cy="420"/>
                        </a:xfrm>
                        <a:custGeom>
                          <a:avLst/>
                          <a:gdLst>
                            <a:gd name="T0" fmla="*/ 0 w 384"/>
                            <a:gd name="T1" fmla="*/ 6 h 420"/>
                            <a:gd name="T2" fmla="*/ 159 w 384"/>
                            <a:gd name="T3" fmla="*/ 6 h 420"/>
                            <a:gd name="T4" fmla="*/ 204 w 384"/>
                            <a:gd name="T5" fmla="*/ 18 h 420"/>
                            <a:gd name="T6" fmla="*/ 234 w 384"/>
                            <a:gd name="T7" fmla="*/ 30 h 420"/>
                            <a:gd name="T8" fmla="*/ 270 w 384"/>
                            <a:gd name="T9" fmla="*/ 63 h 420"/>
                            <a:gd name="T10" fmla="*/ 294 w 384"/>
                            <a:gd name="T11" fmla="*/ 99 h 420"/>
                            <a:gd name="T12" fmla="*/ 309 w 384"/>
                            <a:gd name="T13" fmla="*/ 135 h 420"/>
                            <a:gd name="T14" fmla="*/ 309 w 384"/>
                            <a:gd name="T15" fmla="*/ 204 h 420"/>
                            <a:gd name="T16" fmla="*/ 309 w 384"/>
                            <a:gd name="T17" fmla="*/ 255 h 420"/>
                            <a:gd name="T18" fmla="*/ 282 w 384"/>
                            <a:gd name="T19" fmla="*/ 342 h 420"/>
                            <a:gd name="T20" fmla="*/ 261 w 384"/>
                            <a:gd name="T21" fmla="*/ 390 h 420"/>
                            <a:gd name="T22" fmla="*/ 216 w 384"/>
                            <a:gd name="T23" fmla="*/ 420 h 420"/>
                            <a:gd name="T24" fmla="*/ 153 w 384"/>
                            <a:gd name="T25" fmla="*/ 405 h 420"/>
                            <a:gd name="T26" fmla="*/ 132 w 384"/>
                            <a:gd name="T27" fmla="*/ 381 h 420"/>
                            <a:gd name="T28" fmla="*/ 117 w 384"/>
                            <a:gd name="T29" fmla="*/ 354 h 420"/>
                            <a:gd name="T30" fmla="*/ 105 w 384"/>
                            <a:gd name="T31" fmla="*/ 309 h 420"/>
                            <a:gd name="T32" fmla="*/ 96 w 384"/>
                            <a:gd name="T33" fmla="*/ 261 h 420"/>
                            <a:gd name="T34" fmla="*/ 108 w 384"/>
                            <a:gd name="T35" fmla="*/ 135 h 420"/>
                            <a:gd name="T36" fmla="*/ 147 w 384"/>
                            <a:gd name="T37" fmla="*/ 72 h 420"/>
                            <a:gd name="T38" fmla="*/ 336 w 384"/>
                            <a:gd name="T39" fmla="*/ 0 h 420"/>
                            <a:gd name="T40" fmla="*/ 384 w 384"/>
                            <a:gd name="T41" fmla="*/ 3 h 420"/>
                            <a:gd name="T42" fmla="*/ 0 60000 65536"/>
                            <a:gd name="T43" fmla="*/ 0 60000 65536"/>
                            <a:gd name="T44" fmla="*/ 0 60000 65536"/>
                            <a:gd name="T45" fmla="*/ 0 60000 65536"/>
                            <a:gd name="T46" fmla="*/ 0 60000 65536"/>
                            <a:gd name="T47" fmla="*/ 0 60000 65536"/>
                            <a:gd name="T48" fmla="*/ 0 60000 65536"/>
                            <a:gd name="T49" fmla="*/ 0 60000 65536"/>
                            <a:gd name="T50" fmla="*/ 0 60000 65536"/>
                            <a:gd name="T51" fmla="*/ 0 60000 65536"/>
                            <a:gd name="T52" fmla="*/ 0 60000 65536"/>
                            <a:gd name="T53" fmla="*/ 0 60000 65536"/>
                            <a:gd name="T54" fmla="*/ 0 60000 65536"/>
                            <a:gd name="T55" fmla="*/ 0 60000 65536"/>
                            <a:gd name="T56" fmla="*/ 0 60000 65536"/>
                            <a:gd name="T57" fmla="*/ 0 60000 65536"/>
                            <a:gd name="T58" fmla="*/ 0 60000 65536"/>
                            <a:gd name="T59" fmla="*/ 0 60000 65536"/>
                            <a:gd name="T60" fmla="*/ 0 60000 65536"/>
                            <a:gd name="T61" fmla="*/ 0 60000 65536"/>
                            <a:gd name="T62" fmla="*/ 0 60000 65536"/>
                            <a:gd name="T63" fmla="*/ 0 w 384"/>
                            <a:gd name="T64" fmla="*/ 0 h 420"/>
                            <a:gd name="T65" fmla="*/ 384 w 384"/>
                            <a:gd name="T66" fmla="*/ 420 h 420"/>
                          </a:gdLst>
                          <a:ahLst/>
                          <a:cxnLst>
                            <a:cxn ang="T42">
                              <a:pos x="T0" y="T1"/>
                            </a:cxn>
                            <a:cxn ang="T43">
                              <a:pos x="T2" y="T3"/>
                            </a:cxn>
                            <a:cxn ang="T44">
                              <a:pos x="T4" y="T5"/>
                            </a:cxn>
                            <a:cxn ang="T45">
                              <a:pos x="T6" y="T7"/>
                            </a:cxn>
                            <a:cxn ang="T46">
                              <a:pos x="T8" y="T9"/>
                            </a:cxn>
                            <a:cxn ang="T47">
                              <a:pos x="T10" y="T11"/>
                            </a:cxn>
                            <a:cxn ang="T48">
                              <a:pos x="T12" y="T13"/>
                            </a:cxn>
                            <a:cxn ang="T49">
                              <a:pos x="T14" y="T15"/>
                            </a:cxn>
                            <a:cxn ang="T50">
                              <a:pos x="T16" y="T17"/>
                            </a:cxn>
                            <a:cxn ang="T51">
                              <a:pos x="T18" y="T19"/>
                            </a:cxn>
                            <a:cxn ang="T52">
                              <a:pos x="T20" y="T21"/>
                            </a:cxn>
                            <a:cxn ang="T53">
                              <a:pos x="T22" y="T23"/>
                            </a:cxn>
                            <a:cxn ang="T54">
                              <a:pos x="T24" y="T25"/>
                            </a:cxn>
                            <a:cxn ang="T55">
                              <a:pos x="T26" y="T27"/>
                            </a:cxn>
                            <a:cxn ang="T56">
                              <a:pos x="T28" y="T29"/>
                            </a:cxn>
                            <a:cxn ang="T57">
                              <a:pos x="T30" y="T31"/>
                            </a:cxn>
                            <a:cxn ang="T58">
                              <a:pos x="T32" y="T33"/>
                            </a:cxn>
                            <a:cxn ang="T59">
                              <a:pos x="T34" y="T35"/>
                            </a:cxn>
                            <a:cxn ang="T60">
                              <a:pos x="T36" y="T37"/>
                            </a:cxn>
                            <a:cxn ang="T61">
                              <a:pos x="T38" y="T39"/>
                            </a:cxn>
                            <a:cxn ang="T62">
                              <a:pos x="T40" y="T41"/>
                            </a:cxn>
                          </a:cxnLst>
                          <a:rect l="T63" t="T64" r="T65" b="T66"/>
                          <a:pathLst>
                            <a:path w="384" h="420">
                              <a:moveTo>
                                <a:pt x="0" y="6"/>
                              </a:moveTo>
                              <a:cubicBezTo>
                                <a:pt x="70" y="0"/>
                                <a:pt x="46" y="1"/>
                                <a:pt x="159" y="6"/>
                              </a:cubicBezTo>
                              <a:cubicBezTo>
                                <a:pt x="173" y="7"/>
                                <a:pt x="190" y="14"/>
                                <a:pt x="204" y="18"/>
                              </a:cubicBezTo>
                              <a:cubicBezTo>
                                <a:pt x="214" y="21"/>
                                <a:pt x="234" y="30"/>
                                <a:pt x="234" y="30"/>
                              </a:cubicBezTo>
                              <a:cubicBezTo>
                                <a:pt x="246" y="42"/>
                                <a:pt x="257" y="53"/>
                                <a:pt x="270" y="63"/>
                              </a:cubicBezTo>
                              <a:cubicBezTo>
                                <a:pt x="275" y="78"/>
                                <a:pt x="289" y="83"/>
                                <a:pt x="294" y="99"/>
                              </a:cubicBezTo>
                              <a:cubicBezTo>
                                <a:pt x="299" y="113"/>
                                <a:pt x="301" y="123"/>
                                <a:pt x="309" y="135"/>
                              </a:cubicBezTo>
                              <a:cubicBezTo>
                                <a:pt x="315" y="161"/>
                                <a:pt x="312" y="177"/>
                                <a:pt x="309" y="204"/>
                              </a:cubicBezTo>
                              <a:cubicBezTo>
                                <a:pt x="312" y="235"/>
                                <a:pt x="314" y="226"/>
                                <a:pt x="309" y="255"/>
                              </a:cubicBezTo>
                              <a:cubicBezTo>
                                <a:pt x="304" y="284"/>
                                <a:pt x="291" y="314"/>
                                <a:pt x="282" y="342"/>
                              </a:cubicBezTo>
                              <a:cubicBezTo>
                                <a:pt x="277" y="358"/>
                                <a:pt x="273" y="377"/>
                                <a:pt x="261" y="390"/>
                              </a:cubicBezTo>
                              <a:cubicBezTo>
                                <a:pt x="247" y="406"/>
                                <a:pt x="235" y="414"/>
                                <a:pt x="216" y="420"/>
                              </a:cubicBezTo>
                              <a:cubicBezTo>
                                <a:pt x="191" y="418"/>
                                <a:pt x="173" y="418"/>
                                <a:pt x="153" y="405"/>
                              </a:cubicBezTo>
                              <a:cubicBezTo>
                                <a:pt x="139" y="384"/>
                                <a:pt x="147" y="391"/>
                                <a:pt x="132" y="381"/>
                              </a:cubicBezTo>
                              <a:cubicBezTo>
                                <a:pt x="128" y="370"/>
                                <a:pt x="121" y="366"/>
                                <a:pt x="117" y="354"/>
                              </a:cubicBezTo>
                              <a:cubicBezTo>
                                <a:pt x="112" y="339"/>
                                <a:pt x="110" y="324"/>
                                <a:pt x="105" y="309"/>
                              </a:cubicBezTo>
                              <a:cubicBezTo>
                                <a:pt x="103" y="293"/>
                                <a:pt x="101" y="277"/>
                                <a:pt x="96" y="261"/>
                              </a:cubicBezTo>
                              <a:cubicBezTo>
                                <a:pt x="97" y="246"/>
                                <a:pt x="98" y="154"/>
                                <a:pt x="108" y="135"/>
                              </a:cubicBezTo>
                              <a:cubicBezTo>
                                <a:pt x="119" y="113"/>
                                <a:pt x="130" y="89"/>
                                <a:pt x="147" y="72"/>
                              </a:cubicBezTo>
                              <a:cubicBezTo>
                                <a:pt x="191" y="28"/>
                                <a:pt x="275" y="6"/>
                                <a:pt x="336" y="0"/>
                              </a:cubicBezTo>
                              <a:cubicBezTo>
                                <a:pt x="366" y="4"/>
                                <a:pt x="350" y="3"/>
                                <a:pt x="384" y="3"/>
                              </a:cubicBezTo>
                            </a:path>
                          </a:pathLst>
                        </a:custGeom>
                        <a:noFill/>
                        <a:ln w="25400">
                          <a:solidFill>
                            <a:schemeClr val="hlink"/>
                          </a:solidFill>
                          <a:round/>
                          <a:headEnd/>
                          <a:tailEnd type="none" w="med" len="lg"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  <a:spAutoFit/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6225" name="Freeform 55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4332" y="3249"/>
                          <a:ext cx="384" cy="420"/>
                        </a:xfrm>
                        <a:custGeom>
                          <a:avLst/>
                          <a:gdLst>
                            <a:gd name="T0" fmla="*/ 0 w 384"/>
                            <a:gd name="T1" fmla="*/ 6 h 420"/>
                            <a:gd name="T2" fmla="*/ 159 w 384"/>
                            <a:gd name="T3" fmla="*/ 6 h 420"/>
                            <a:gd name="T4" fmla="*/ 204 w 384"/>
                            <a:gd name="T5" fmla="*/ 18 h 420"/>
                            <a:gd name="T6" fmla="*/ 234 w 384"/>
                            <a:gd name="T7" fmla="*/ 30 h 420"/>
                            <a:gd name="T8" fmla="*/ 270 w 384"/>
                            <a:gd name="T9" fmla="*/ 63 h 420"/>
                            <a:gd name="T10" fmla="*/ 294 w 384"/>
                            <a:gd name="T11" fmla="*/ 99 h 420"/>
                            <a:gd name="T12" fmla="*/ 309 w 384"/>
                            <a:gd name="T13" fmla="*/ 135 h 420"/>
                            <a:gd name="T14" fmla="*/ 309 w 384"/>
                            <a:gd name="T15" fmla="*/ 204 h 420"/>
                            <a:gd name="T16" fmla="*/ 309 w 384"/>
                            <a:gd name="T17" fmla="*/ 255 h 420"/>
                            <a:gd name="T18" fmla="*/ 282 w 384"/>
                            <a:gd name="T19" fmla="*/ 342 h 420"/>
                            <a:gd name="T20" fmla="*/ 261 w 384"/>
                            <a:gd name="T21" fmla="*/ 390 h 420"/>
                            <a:gd name="T22" fmla="*/ 216 w 384"/>
                            <a:gd name="T23" fmla="*/ 420 h 420"/>
                            <a:gd name="T24" fmla="*/ 153 w 384"/>
                            <a:gd name="T25" fmla="*/ 405 h 420"/>
                            <a:gd name="T26" fmla="*/ 132 w 384"/>
                            <a:gd name="T27" fmla="*/ 381 h 420"/>
                            <a:gd name="T28" fmla="*/ 117 w 384"/>
                            <a:gd name="T29" fmla="*/ 354 h 420"/>
                            <a:gd name="T30" fmla="*/ 105 w 384"/>
                            <a:gd name="T31" fmla="*/ 309 h 420"/>
                            <a:gd name="T32" fmla="*/ 96 w 384"/>
                            <a:gd name="T33" fmla="*/ 261 h 420"/>
                            <a:gd name="T34" fmla="*/ 108 w 384"/>
                            <a:gd name="T35" fmla="*/ 135 h 420"/>
                            <a:gd name="T36" fmla="*/ 147 w 384"/>
                            <a:gd name="T37" fmla="*/ 72 h 420"/>
                            <a:gd name="T38" fmla="*/ 336 w 384"/>
                            <a:gd name="T39" fmla="*/ 0 h 420"/>
                            <a:gd name="T40" fmla="*/ 384 w 384"/>
                            <a:gd name="T41" fmla="*/ 3 h 420"/>
                            <a:gd name="T42" fmla="*/ 0 60000 65536"/>
                            <a:gd name="T43" fmla="*/ 0 60000 65536"/>
                            <a:gd name="T44" fmla="*/ 0 60000 65536"/>
                            <a:gd name="T45" fmla="*/ 0 60000 65536"/>
                            <a:gd name="T46" fmla="*/ 0 60000 65536"/>
                            <a:gd name="T47" fmla="*/ 0 60000 65536"/>
                            <a:gd name="T48" fmla="*/ 0 60000 65536"/>
                            <a:gd name="T49" fmla="*/ 0 60000 65536"/>
                            <a:gd name="T50" fmla="*/ 0 60000 65536"/>
                            <a:gd name="T51" fmla="*/ 0 60000 65536"/>
                            <a:gd name="T52" fmla="*/ 0 60000 65536"/>
                            <a:gd name="T53" fmla="*/ 0 60000 65536"/>
                            <a:gd name="T54" fmla="*/ 0 60000 65536"/>
                            <a:gd name="T55" fmla="*/ 0 60000 65536"/>
                            <a:gd name="T56" fmla="*/ 0 60000 65536"/>
                            <a:gd name="T57" fmla="*/ 0 60000 65536"/>
                            <a:gd name="T58" fmla="*/ 0 60000 65536"/>
                            <a:gd name="T59" fmla="*/ 0 60000 65536"/>
                            <a:gd name="T60" fmla="*/ 0 60000 65536"/>
                            <a:gd name="T61" fmla="*/ 0 60000 65536"/>
                            <a:gd name="T62" fmla="*/ 0 60000 65536"/>
                            <a:gd name="T63" fmla="*/ 0 w 384"/>
                            <a:gd name="T64" fmla="*/ 0 h 420"/>
                            <a:gd name="T65" fmla="*/ 384 w 384"/>
                            <a:gd name="T66" fmla="*/ 420 h 420"/>
                          </a:gdLst>
                          <a:ahLst/>
                          <a:cxnLst>
                            <a:cxn ang="T42">
                              <a:pos x="T0" y="T1"/>
                            </a:cxn>
                            <a:cxn ang="T43">
                              <a:pos x="T2" y="T3"/>
                            </a:cxn>
                            <a:cxn ang="T44">
                              <a:pos x="T4" y="T5"/>
                            </a:cxn>
                            <a:cxn ang="T45">
                              <a:pos x="T6" y="T7"/>
                            </a:cxn>
                            <a:cxn ang="T46">
                              <a:pos x="T8" y="T9"/>
                            </a:cxn>
                            <a:cxn ang="T47">
                              <a:pos x="T10" y="T11"/>
                            </a:cxn>
                            <a:cxn ang="T48">
                              <a:pos x="T12" y="T13"/>
                            </a:cxn>
                            <a:cxn ang="T49">
                              <a:pos x="T14" y="T15"/>
                            </a:cxn>
                            <a:cxn ang="T50">
                              <a:pos x="T16" y="T17"/>
                            </a:cxn>
                            <a:cxn ang="T51">
                              <a:pos x="T18" y="T19"/>
                            </a:cxn>
                            <a:cxn ang="T52">
                              <a:pos x="T20" y="T21"/>
                            </a:cxn>
                            <a:cxn ang="T53">
                              <a:pos x="T22" y="T23"/>
                            </a:cxn>
                            <a:cxn ang="T54">
                              <a:pos x="T24" y="T25"/>
                            </a:cxn>
                            <a:cxn ang="T55">
                              <a:pos x="T26" y="T27"/>
                            </a:cxn>
                            <a:cxn ang="T56">
                              <a:pos x="T28" y="T29"/>
                            </a:cxn>
                            <a:cxn ang="T57">
                              <a:pos x="T30" y="T31"/>
                            </a:cxn>
                            <a:cxn ang="T58">
                              <a:pos x="T32" y="T33"/>
                            </a:cxn>
                            <a:cxn ang="T59">
                              <a:pos x="T34" y="T35"/>
                            </a:cxn>
                            <a:cxn ang="T60">
                              <a:pos x="T36" y="T37"/>
                            </a:cxn>
                            <a:cxn ang="T61">
                              <a:pos x="T38" y="T39"/>
                            </a:cxn>
                            <a:cxn ang="T62">
                              <a:pos x="T40" y="T41"/>
                            </a:cxn>
                          </a:cxnLst>
                          <a:rect l="T63" t="T64" r="T65" b="T66"/>
                          <a:pathLst>
                            <a:path w="384" h="420">
                              <a:moveTo>
                                <a:pt x="0" y="6"/>
                              </a:moveTo>
                              <a:cubicBezTo>
                                <a:pt x="70" y="0"/>
                                <a:pt x="46" y="1"/>
                                <a:pt x="159" y="6"/>
                              </a:cubicBezTo>
                              <a:cubicBezTo>
                                <a:pt x="173" y="7"/>
                                <a:pt x="190" y="14"/>
                                <a:pt x="204" y="18"/>
                              </a:cubicBezTo>
                              <a:cubicBezTo>
                                <a:pt x="214" y="21"/>
                                <a:pt x="234" y="30"/>
                                <a:pt x="234" y="30"/>
                              </a:cubicBezTo>
                              <a:cubicBezTo>
                                <a:pt x="246" y="42"/>
                                <a:pt x="257" y="53"/>
                                <a:pt x="270" y="63"/>
                              </a:cubicBezTo>
                              <a:cubicBezTo>
                                <a:pt x="275" y="78"/>
                                <a:pt x="289" y="83"/>
                                <a:pt x="294" y="99"/>
                              </a:cubicBezTo>
                              <a:cubicBezTo>
                                <a:pt x="299" y="113"/>
                                <a:pt x="301" y="123"/>
                                <a:pt x="309" y="135"/>
                              </a:cubicBezTo>
                              <a:cubicBezTo>
                                <a:pt x="315" y="161"/>
                                <a:pt x="312" y="177"/>
                                <a:pt x="309" y="204"/>
                              </a:cubicBezTo>
                              <a:cubicBezTo>
                                <a:pt x="312" y="235"/>
                                <a:pt x="314" y="226"/>
                                <a:pt x="309" y="255"/>
                              </a:cubicBezTo>
                              <a:cubicBezTo>
                                <a:pt x="304" y="284"/>
                                <a:pt x="291" y="314"/>
                                <a:pt x="282" y="342"/>
                              </a:cubicBezTo>
                              <a:cubicBezTo>
                                <a:pt x="277" y="358"/>
                                <a:pt x="273" y="377"/>
                                <a:pt x="261" y="390"/>
                              </a:cubicBezTo>
                              <a:cubicBezTo>
                                <a:pt x="247" y="406"/>
                                <a:pt x="235" y="414"/>
                                <a:pt x="216" y="420"/>
                              </a:cubicBezTo>
                              <a:cubicBezTo>
                                <a:pt x="191" y="418"/>
                                <a:pt x="173" y="418"/>
                                <a:pt x="153" y="405"/>
                              </a:cubicBezTo>
                              <a:cubicBezTo>
                                <a:pt x="139" y="384"/>
                                <a:pt x="147" y="391"/>
                                <a:pt x="132" y="381"/>
                              </a:cubicBezTo>
                              <a:cubicBezTo>
                                <a:pt x="128" y="370"/>
                                <a:pt x="121" y="366"/>
                                <a:pt x="117" y="354"/>
                              </a:cubicBezTo>
                              <a:cubicBezTo>
                                <a:pt x="112" y="339"/>
                                <a:pt x="110" y="324"/>
                                <a:pt x="105" y="309"/>
                              </a:cubicBezTo>
                              <a:cubicBezTo>
                                <a:pt x="103" y="293"/>
                                <a:pt x="101" y="277"/>
                                <a:pt x="96" y="261"/>
                              </a:cubicBezTo>
                              <a:cubicBezTo>
                                <a:pt x="97" y="246"/>
                                <a:pt x="98" y="154"/>
                                <a:pt x="108" y="135"/>
                              </a:cubicBezTo>
                              <a:cubicBezTo>
                                <a:pt x="119" y="113"/>
                                <a:pt x="130" y="89"/>
                                <a:pt x="147" y="72"/>
                              </a:cubicBezTo>
                              <a:cubicBezTo>
                                <a:pt x="191" y="28"/>
                                <a:pt x="275" y="6"/>
                                <a:pt x="336" y="0"/>
                              </a:cubicBezTo>
                              <a:cubicBezTo>
                                <a:pt x="366" y="4"/>
                                <a:pt x="350" y="3"/>
                                <a:pt x="384" y="3"/>
                              </a:cubicBezTo>
                            </a:path>
                          </a:pathLst>
                        </a:custGeom>
                        <a:noFill/>
                        <a:ln w="25400">
                          <a:solidFill>
                            <a:schemeClr val="hlink"/>
                          </a:solidFill>
                          <a:round/>
                          <a:headEnd/>
                          <a:tailEnd type="none" w="med" len="lg"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  <a:spAutoFit/>
                        </a:bodyPr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23" name="Group 56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5154" y="3252"/>
                        <a:ext cx="657" cy="420"/>
                        <a:chOff x="4059" y="3249"/>
                        <a:chExt cx="657" cy="420"/>
                      </a:xfrm>
                    </p:grpSpPr>
                    <p:sp>
                      <p:nvSpPr>
                        <p:cNvPr id="6222" name="Freeform 57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4059" y="3249"/>
                          <a:ext cx="384" cy="420"/>
                        </a:xfrm>
                        <a:custGeom>
                          <a:avLst/>
                          <a:gdLst>
                            <a:gd name="T0" fmla="*/ 0 w 384"/>
                            <a:gd name="T1" fmla="*/ 6 h 420"/>
                            <a:gd name="T2" fmla="*/ 159 w 384"/>
                            <a:gd name="T3" fmla="*/ 6 h 420"/>
                            <a:gd name="T4" fmla="*/ 204 w 384"/>
                            <a:gd name="T5" fmla="*/ 18 h 420"/>
                            <a:gd name="T6" fmla="*/ 234 w 384"/>
                            <a:gd name="T7" fmla="*/ 30 h 420"/>
                            <a:gd name="T8" fmla="*/ 270 w 384"/>
                            <a:gd name="T9" fmla="*/ 63 h 420"/>
                            <a:gd name="T10" fmla="*/ 294 w 384"/>
                            <a:gd name="T11" fmla="*/ 99 h 420"/>
                            <a:gd name="T12" fmla="*/ 309 w 384"/>
                            <a:gd name="T13" fmla="*/ 135 h 420"/>
                            <a:gd name="T14" fmla="*/ 309 w 384"/>
                            <a:gd name="T15" fmla="*/ 204 h 420"/>
                            <a:gd name="T16" fmla="*/ 309 w 384"/>
                            <a:gd name="T17" fmla="*/ 255 h 420"/>
                            <a:gd name="T18" fmla="*/ 282 w 384"/>
                            <a:gd name="T19" fmla="*/ 342 h 420"/>
                            <a:gd name="T20" fmla="*/ 261 w 384"/>
                            <a:gd name="T21" fmla="*/ 390 h 420"/>
                            <a:gd name="T22" fmla="*/ 216 w 384"/>
                            <a:gd name="T23" fmla="*/ 420 h 420"/>
                            <a:gd name="T24" fmla="*/ 153 w 384"/>
                            <a:gd name="T25" fmla="*/ 405 h 420"/>
                            <a:gd name="T26" fmla="*/ 132 w 384"/>
                            <a:gd name="T27" fmla="*/ 381 h 420"/>
                            <a:gd name="T28" fmla="*/ 117 w 384"/>
                            <a:gd name="T29" fmla="*/ 354 h 420"/>
                            <a:gd name="T30" fmla="*/ 105 w 384"/>
                            <a:gd name="T31" fmla="*/ 309 h 420"/>
                            <a:gd name="T32" fmla="*/ 96 w 384"/>
                            <a:gd name="T33" fmla="*/ 261 h 420"/>
                            <a:gd name="T34" fmla="*/ 108 w 384"/>
                            <a:gd name="T35" fmla="*/ 135 h 420"/>
                            <a:gd name="T36" fmla="*/ 147 w 384"/>
                            <a:gd name="T37" fmla="*/ 72 h 420"/>
                            <a:gd name="T38" fmla="*/ 336 w 384"/>
                            <a:gd name="T39" fmla="*/ 0 h 420"/>
                            <a:gd name="T40" fmla="*/ 384 w 384"/>
                            <a:gd name="T41" fmla="*/ 3 h 420"/>
                            <a:gd name="T42" fmla="*/ 0 60000 65536"/>
                            <a:gd name="T43" fmla="*/ 0 60000 65536"/>
                            <a:gd name="T44" fmla="*/ 0 60000 65536"/>
                            <a:gd name="T45" fmla="*/ 0 60000 65536"/>
                            <a:gd name="T46" fmla="*/ 0 60000 65536"/>
                            <a:gd name="T47" fmla="*/ 0 60000 65536"/>
                            <a:gd name="T48" fmla="*/ 0 60000 65536"/>
                            <a:gd name="T49" fmla="*/ 0 60000 65536"/>
                            <a:gd name="T50" fmla="*/ 0 60000 65536"/>
                            <a:gd name="T51" fmla="*/ 0 60000 65536"/>
                            <a:gd name="T52" fmla="*/ 0 60000 65536"/>
                            <a:gd name="T53" fmla="*/ 0 60000 65536"/>
                            <a:gd name="T54" fmla="*/ 0 60000 65536"/>
                            <a:gd name="T55" fmla="*/ 0 60000 65536"/>
                            <a:gd name="T56" fmla="*/ 0 60000 65536"/>
                            <a:gd name="T57" fmla="*/ 0 60000 65536"/>
                            <a:gd name="T58" fmla="*/ 0 60000 65536"/>
                            <a:gd name="T59" fmla="*/ 0 60000 65536"/>
                            <a:gd name="T60" fmla="*/ 0 60000 65536"/>
                            <a:gd name="T61" fmla="*/ 0 60000 65536"/>
                            <a:gd name="T62" fmla="*/ 0 60000 65536"/>
                            <a:gd name="T63" fmla="*/ 0 w 384"/>
                            <a:gd name="T64" fmla="*/ 0 h 420"/>
                            <a:gd name="T65" fmla="*/ 384 w 384"/>
                            <a:gd name="T66" fmla="*/ 420 h 420"/>
                          </a:gdLst>
                          <a:ahLst/>
                          <a:cxnLst>
                            <a:cxn ang="T42">
                              <a:pos x="T0" y="T1"/>
                            </a:cxn>
                            <a:cxn ang="T43">
                              <a:pos x="T2" y="T3"/>
                            </a:cxn>
                            <a:cxn ang="T44">
                              <a:pos x="T4" y="T5"/>
                            </a:cxn>
                            <a:cxn ang="T45">
                              <a:pos x="T6" y="T7"/>
                            </a:cxn>
                            <a:cxn ang="T46">
                              <a:pos x="T8" y="T9"/>
                            </a:cxn>
                            <a:cxn ang="T47">
                              <a:pos x="T10" y="T11"/>
                            </a:cxn>
                            <a:cxn ang="T48">
                              <a:pos x="T12" y="T13"/>
                            </a:cxn>
                            <a:cxn ang="T49">
                              <a:pos x="T14" y="T15"/>
                            </a:cxn>
                            <a:cxn ang="T50">
                              <a:pos x="T16" y="T17"/>
                            </a:cxn>
                            <a:cxn ang="T51">
                              <a:pos x="T18" y="T19"/>
                            </a:cxn>
                            <a:cxn ang="T52">
                              <a:pos x="T20" y="T21"/>
                            </a:cxn>
                            <a:cxn ang="T53">
                              <a:pos x="T22" y="T23"/>
                            </a:cxn>
                            <a:cxn ang="T54">
                              <a:pos x="T24" y="T25"/>
                            </a:cxn>
                            <a:cxn ang="T55">
                              <a:pos x="T26" y="T27"/>
                            </a:cxn>
                            <a:cxn ang="T56">
                              <a:pos x="T28" y="T29"/>
                            </a:cxn>
                            <a:cxn ang="T57">
                              <a:pos x="T30" y="T31"/>
                            </a:cxn>
                            <a:cxn ang="T58">
                              <a:pos x="T32" y="T33"/>
                            </a:cxn>
                            <a:cxn ang="T59">
                              <a:pos x="T34" y="T35"/>
                            </a:cxn>
                            <a:cxn ang="T60">
                              <a:pos x="T36" y="T37"/>
                            </a:cxn>
                            <a:cxn ang="T61">
                              <a:pos x="T38" y="T39"/>
                            </a:cxn>
                            <a:cxn ang="T62">
                              <a:pos x="T40" y="T41"/>
                            </a:cxn>
                          </a:cxnLst>
                          <a:rect l="T63" t="T64" r="T65" b="T66"/>
                          <a:pathLst>
                            <a:path w="384" h="420">
                              <a:moveTo>
                                <a:pt x="0" y="6"/>
                              </a:moveTo>
                              <a:cubicBezTo>
                                <a:pt x="70" y="0"/>
                                <a:pt x="46" y="1"/>
                                <a:pt x="159" y="6"/>
                              </a:cubicBezTo>
                              <a:cubicBezTo>
                                <a:pt x="173" y="7"/>
                                <a:pt x="190" y="14"/>
                                <a:pt x="204" y="18"/>
                              </a:cubicBezTo>
                              <a:cubicBezTo>
                                <a:pt x="214" y="21"/>
                                <a:pt x="234" y="30"/>
                                <a:pt x="234" y="30"/>
                              </a:cubicBezTo>
                              <a:cubicBezTo>
                                <a:pt x="246" y="42"/>
                                <a:pt x="257" y="53"/>
                                <a:pt x="270" y="63"/>
                              </a:cubicBezTo>
                              <a:cubicBezTo>
                                <a:pt x="275" y="78"/>
                                <a:pt x="289" y="83"/>
                                <a:pt x="294" y="99"/>
                              </a:cubicBezTo>
                              <a:cubicBezTo>
                                <a:pt x="299" y="113"/>
                                <a:pt x="301" y="123"/>
                                <a:pt x="309" y="135"/>
                              </a:cubicBezTo>
                              <a:cubicBezTo>
                                <a:pt x="315" y="161"/>
                                <a:pt x="312" y="177"/>
                                <a:pt x="309" y="204"/>
                              </a:cubicBezTo>
                              <a:cubicBezTo>
                                <a:pt x="312" y="235"/>
                                <a:pt x="314" y="226"/>
                                <a:pt x="309" y="255"/>
                              </a:cubicBezTo>
                              <a:cubicBezTo>
                                <a:pt x="304" y="284"/>
                                <a:pt x="291" y="314"/>
                                <a:pt x="282" y="342"/>
                              </a:cubicBezTo>
                              <a:cubicBezTo>
                                <a:pt x="277" y="358"/>
                                <a:pt x="273" y="377"/>
                                <a:pt x="261" y="390"/>
                              </a:cubicBezTo>
                              <a:cubicBezTo>
                                <a:pt x="247" y="406"/>
                                <a:pt x="235" y="414"/>
                                <a:pt x="216" y="420"/>
                              </a:cubicBezTo>
                              <a:cubicBezTo>
                                <a:pt x="191" y="418"/>
                                <a:pt x="173" y="418"/>
                                <a:pt x="153" y="405"/>
                              </a:cubicBezTo>
                              <a:cubicBezTo>
                                <a:pt x="139" y="384"/>
                                <a:pt x="147" y="391"/>
                                <a:pt x="132" y="381"/>
                              </a:cubicBezTo>
                              <a:cubicBezTo>
                                <a:pt x="128" y="370"/>
                                <a:pt x="121" y="366"/>
                                <a:pt x="117" y="354"/>
                              </a:cubicBezTo>
                              <a:cubicBezTo>
                                <a:pt x="112" y="339"/>
                                <a:pt x="110" y="324"/>
                                <a:pt x="105" y="309"/>
                              </a:cubicBezTo>
                              <a:cubicBezTo>
                                <a:pt x="103" y="293"/>
                                <a:pt x="101" y="277"/>
                                <a:pt x="96" y="261"/>
                              </a:cubicBezTo>
                              <a:cubicBezTo>
                                <a:pt x="97" y="246"/>
                                <a:pt x="98" y="154"/>
                                <a:pt x="108" y="135"/>
                              </a:cubicBezTo>
                              <a:cubicBezTo>
                                <a:pt x="119" y="113"/>
                                <a:pt x="130" y="89"/>
                                <a:pt x="147" y="72"/>
                              </a:cubicBezTo>
                              <a:cubicBezTo>
                                <a:pt x="191" y="28"/>
                                <a:pt x="275" y="6"/>
                                <a:pt x="336" y="0"/>
                              </a:cubicBezTo>
                              <a:cubicBezTo>
                                <a:pt x="366" y="4"/>
                                <a:pt x="350" y="3"/>
                                <a:pt x="384" y="3"/>
                              </a:cubicBezTo>
                            </a:path>
                          </a:pathLst>
                        </a:custGeom>
                        <a:noFill/>
                        <a:ln w="25400">
                          <a:solidFill>
                            <a:schemeClr val="hlink"/>
                          </a:solidFill>
                          <a:round/>
                          <a:headEnd/>
                          <a:tailEnd type="none" w="med" len="lg"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  <a:spAutoFit/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6223" name="Freeform 58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4332" y="3249"/>
                          <a:ext cx="384" cy="420"/>
                        </a:xfrm>
                        <a:custGeom>
                          <a:avLst/>
                          <a:gdLst>
                            <a:gd name="T0" fmla="*/ 0 w 384"/>
                            <a:gd name="T1" fmla="*/ 6 h 420"/>
                            <a:gd name="T2" fmla="*/ 159 w 384"/>
                            <a:gd name="T3" fmla="*/ 6 h 420"/>
                            <a:gd name="T4" fmla="*/ 204 w 384"/>
                            <a:gd name="T5" fmla="*/ 18 h 420"/>
                            <a:gd name="T6" fmla="*/ 234 w 384"/>
                            <a:gd name="T7" fmla="*/ 30 h 420"/>
                            <a:gd name="T8" fmla="*/ 270 w 384"/>
                            <a:gd name="T9" fmla="*/ 63 h 420"/>
                            <a:gd name="T10" fmla="*/ 294 w 384"/>
                            <a:gd name="T11" fmla="*/ 99 h 420"/>
                            <a:gd name="T12" fmla="*/ 309 w 384"/>
                            <a:gd name="T13" fmla="*/ 135 h 420"/>
                            <a:gd name="T14" fmla="*/ 309 w 384"/>
                            <a:gd name="T15" fmla="*/ 204 h 420"/>
                            <a:gd name="T16" fmla="*/ 309 w 384"/>
                            <a:gd name="T17" fmla="*/ 255 h 420"/>
                            <a:gd name="T18" fmla="*/ 282 w 384"/>
                            <a:gd name="T19" fmla="*/ 342 h 420"/>
                            <a:gd name="T20" fmla="*/ 261 w 384"/>
                            <a:gd name="T21" fmla="*/ 390 h 420"/>
                            <a:gd name="T22" fmla="*/ 216 w 384"/>
                            <a:gd name="T23" fmla="*/ 420 h 420"/>
                            <a:gd name="T24" fmla="*/ 153 w 384"/>
                            <a:gd name="T25" fmla="*/ 405 h 420"/>
                            <a:gd name="T26" fmla="*/ 132 w 384"/>
                            <a:gd name="T27" fmla="*/ 381 h 420"/>
                            <a:gd name="T28" fmla="*/ 117 w 384"/>
                            <a:gd name="T29" fmla="*/ 354 h 420"/>
                            <a:gd name="T30" fmla="*/ 105 w 384"/>
                            <a:gd name="T31" fmla="*/ 309 h 420"/>
                            <a:gd name="T32" fmla="*/ 96 w 384"/>
                            <a:gd name="T33" fmla="*/ 261 h 420"/>
                            <a:gd name="T34" fmla="*/ 108 w 384"/>
                            <a:gd name="T35" fmla="*/ 135 h 420"/>
                            <a:gd name="T36" fmla="*/ 147 w 384"/>
                            <a:gd name="T37" fmla="*/ 72 h 420"/>
                            <a:gd name="T38" fmla="*/ 336 w 384"/>
                            <a:gd name="T39" fmla="*/ 0 h 420"/>
                            <a:gd name="T40" fmla="*/ 384 w 384"/>
                            <a:gd name="T41" fmla="*/ 3 h 420"/>
                            <a:gd name="T42" fmla="*/ 0 60000 65536"/>
                            <a:gd name="T43" fmla="*/ 0 60000 65536"/>
                            <a:gd name="T44" fmla="*/ 0 60000 65536"/>
                            <a:gd name="T45" fmla="*/ 0 60000 65536"/>
                            <a:gd name="T46" fmla="*/ 0 60000 65536"/>
                            <a:gd name="T47" fmla="*/ 0 60000 65536"/>
                            <a:gd name="T48" fmla="*/ 0 60000 65536"/>
                            <a:gd name="T49" fmla="*/ 0 60000 65536"/>
                            <a:gd name="T50" fmla="*/ 0 60000 65536"/>
                            <a:gd name="T51" fmla="*/ 0 60000 65536"/>
                            <a:gd name="T52" fmla="*/ 0 60000 65536"/>
                            <a:gd name="T53" fmla="*/ 0 60000 65536"/>
                            <a:gd name="T54" fmla="*/ 0 60000 65536"/>
                            <a:gd name="T55" fmla="*/ 0 60000 65536"/>
                            <a:gd name="T56" fmla="*/ 0 60000 65536"/>
                            <a:gd name="T57" fmla="*/ 0 60000 65536"/>
                            <a:gd name="T58" fmla="*/ 0 60000 65536"/>
                            <a:gd name="T59" fmla="*/ 0 60000 65536"/>
                            <a:gd name="T60" fmla="*/ 0 60000 65536"/>
                            <a:gd name="T61" fmla="*/ 0 60000 65536"/>
                            <a:gd name="T62" fmla="*/ 0 60000 65536"/>
                            <a:gd name="T63" fmla="*/ 0 w 384"/>
                            <a:gd name="T64" fmla="*/ 0 h 420"/>
                            <a:gd name="T65" fmla="*/ 384 w 384"/>
                            <a:gd name="T66" fmla="*/ 420 h 420"/>
                          </a:gdLst>
                          <a:ahLst/>
                          <a:cxnLst>
                            <a:cxn ang="T42">
                              <a:pos x="T0" y="T1"/>
                            </a:cxn>
                            <a:cxn ang="T43">
                              <a:pos x="T2" y="T3"/>
                            </a:cxn>
                            <a:cxn ang="T44">
                              <a:pos x="T4" y="T5"/>
                            </a:cxn>
                            <a:cxn ang="T45">
                              <a:pos x="T6" y="T7"/>
                            </a:cxn>
                            <a:cxn ang="T46">
                              <a:pos x="T8" y="T9"/>
                            </a:cxn>
                            <a:cxn ang="T47">
                              <a:pos x="T10" y="T11"/>
                            </a:cxn>
                            <a:cxn ang="T48">
                              <a:pos x="T12" y="T13"/>
                            </a:cxn>
                            <a:cxn ang="T49">
                              <a:pos x="T14" y="T15"/>
                            </a:cxn>
                            <a:cxn ang="T50">
                              <a:pos x="T16" y="T17"/>
                            </a:cxn>
                            <a:cxn ang="T51">
                              <a:pos x="T18" y="T19"/>
                            </a:cxn>
                            <a:cxn ang="T52">
                              <a:pos x="T20" y="T21"/>
                            </a:cxn>
                            <a:cxn ang="T53">
                              <a:pos x="T22" y="T23"/>
                            </a:cxn>
                            <a:cxn ang="T54">
                              <a:pos x="T24" y="T25"/>
                            </a:cxn>
                            <a:cxn ang="T55">
                              <a:pos x="T26" y="T27"/>
                            </a:cxn>
                            <a:cxn ang="T56">
                              <a:pos x="T28" y="T29"/>
                            </a:cxn>
                            <a:cxn ang="T57">
                              <a:pos x="T30" y="T31"/>
                            </a:cxn>
                            <a:cxn ang="T58">
                              <a:pos x="T32" y="T33"/>
                            </a:cxn>
                            <a:cxn ang="T59">
                              <a:pos x="T34" y="T35"/>
                            </a:cxn>
                            <a:cxn ang="T60">
                              <a:pos x="T36" y="T37"/>
                            </a:cxn>
                            <a:cxn ang="T61">
                              <a:pos x="T38" y="T39"/>
                            </a:cxn>
                            <a:cxn ang="T62">
                              <a:pos x="T40" y="T41"/>
                            </a:cxn>
                          </a:cxnLst>
                          <a:rect l="T63" t="T64" r="T65" b="T66"/>
                          <a:pathLst>
                            <a:path w="384" h="420">
                              <a:moveTo>
                                <a:pt x="0" y="6"/>
                              </a:moveTo>
                              <a:cubicBezTo>
                                <a:pt x="70" y="0"/>
                                <a:pt x="46" y="1"/>
                                <a:pt x="159" y="6"/>
                              </a:cubicBezTo>
                              <a:cubicBezTo>
                                <a:pt x="173" y="7"/>
                                <a:pt x="190" y="14"/>
                                <a:pt x="204" y="18"/>
                              </a:cubicBezTo>
                              <a:cubicBezTo>
                                <a:pt x="214" y="21"/>
                                <a:pt x="234" y="30"/>
                                <a:pt x="234" y="30"/>
                              </a:cubicBezTo>
                              <a:cubicBezTo>
                                <a:pt x="246" y="42"/>
                                <a:pt x="257" y="53"/>
                                <a:pt x="270" y="63"/>
                              </a:cubicBezTo>
                              <a:cubicBezTo>
                                <a:pt x="275" y="78"/>
                                <a:pt x="289" y="83"/>
                                <a:pt x="294" y="99"/>
                              </a:cubicBezTo>
                              <a:cubicBezTo>
                                <a:pt x="299" y="113"/>
                                <a:pt x="301" y="123"/>
                                <a:pt x="309" y="135"/>
                              </a:cubicBezTo>
                              <a:cubicBezTo>
                                <a:pt x="315" y="161"/>
                                <a:pt x="312" y="177"/>
                                <a:pt x="309" y="204"/>
                              </a:cubicBezTo>
                              <a:cubicBezTo>
                                <a:pt x="312" y="235"/>
                                <a:pt x="314" y="226"/>
                                <a:pt x="309" y="255"/>
                              </a:cubicBezTo>
                              <a:cubicBezTo>
                                <a:pt x="304" y="284"/>
                                <a:pt x="291" y="314"/>
                                <a:pt x="282" y="342"/>
                              </a:cubicBezTo>
                              <a:cubicBezTo>
                                <a:pt x="277" y="358"/>
                                <a:pt x="273" y="377"/>
                                <a:pt x="261" y="390"/>
                              </a:cubicBezTo>
                              <a:cubicBezTo>
                                <a:pt x="247" y="406"/>
                                <a:pt x="235" y="414"/>
                                <a:pt x="216" y="420"/>
                              </a:cubicBezTo>
                              <a:cubicBezTo>
                                <a:pt x="191" y="418"/>
                                <a:pt x="173" y="418"/>
                                <a:pt x="153" y="405"/>
                              </a:cubicBezTo>
                              <a:cubicBezTo>
                                <a:pt x="139" y="384"/>
                                <a:pt x="147" y="391"/>
                                <a:pt x="132" y="381"/>
                              </a:cubicBezTo>
                              <a:cubicBezTo>
                                <a:pt x="128" y="370"/>
                                <a:pt x="121" y="366"/>
                                <a:pt x="117" y="354"/>
                              </a:cubicBezTo>
                              <a:cubicBezTo>
                                <a:pt x="112" y="339"/>
                                <a:pt x="110" y="324"/>
                                <a:pt x="105" y="309"/>
                              </a:cubicBezTo>
                              <a:cubicBezTo>
                                <a:pt x="103" y="293"/>
                                <a:pt x="101" y="277"/>
                                <a:pt x="96" y="261"/>
                              </a:cubicBezTo>
                              <a:cubicBezTo>
                                <a:pt x="97" y="246"/>
                                <a:pt x="98" y="154"/>
                                <a:pt x="108" y="135"/>
                              </a:cubicBezTo>
                              <a:cubicBezTo>
                                <a:pt x="119" y="113"/>
                                <a:pt x="130" y="89"/>
                                <a:pt x="147" y="72"/>
                              </a:cubicBezTo>
                              <a:cubicBezTo>
                                <a:pt x="191" y="28"/>
                                <a:pt x="275" y="6"/>
                                <a:pt x="336" y="0"/>
                              </a:cubicBezTo>
                              <a:cubicBezTo>
                                <a:pt x="366" y="4"/>
                                <a:pt x="350" y="3"/>
                                <a:pt x="384" y="3"/>
                              </a:cubicBezTo>
                            </a:path>
                          </a:pathLst>
                        </a:custGeom>
                        <a:noFill/>
                        <a:ln w="25400">
                          <a:solidFill>
                            <a:schemeClr val="hlink"/>
                          </a:solidFill>
                          <a:round/>
                          <a:headEnd/>
                          <a:tailEnd type="none" w="med" len="lg"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  <a:spAutoFit/>
                        </a:bodyPr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24" name="Group 59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509" y="3249"/>
                        <a:ext cx="657" cy="420"/>
                        <a:chOff x="4059" y="3249"/>
                        <a:chExt cx="657" cy="420"/>
                      </a:xfrm>
                    </p:grpSpPr>
                    <p:sp>
                      <p:nvSpPr>
                        <p:cNvPr id="6220" name="Freeform 60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4059" y="3249"/>
                          <a:ext cx="384" cy="420"/>
                        </a:xfrm>
                        <a:custGeom>
                          <a:avLst/>
                          <a:gdLst>
                            <a:gd name="T0" fmla="*/ 0 w 384"/>
                            <a:gd name="T1" fmla="*/ 6 h 420"/>
                            <a:gd name="T2" fmla="*/ 159 w 384"/>
                            <a:gd name="T3" fmla="*/ 6 h 420"/>
                            <a:gd name="T4" fmla="*/ 204 w 384"/>
                            <a:gd name="T5" fmla="*/ 18 h 420"/>
                            <a:gd name="T6" fmla="*/ 234 w 384"/>
                            <a:gd name="T7" fmla="*/ 30 h 420"/>
                            <a:gd name="T8" fmla="*/ 270 w 384"/>
                            <a:gd name="T9" fmla="*/ 63 h 420"/>
                            <a:gd name="T10" fmla="*/ 294 w 384"/>
                            <a:gd name="T11" fmla="*/ 99 h 420"/>
                            <a:gd name="T12" fmla="*/ 309 w 384"/>
                            <a:gd name="T13" fmla="*/ 135 h 420"/>
                            <a:gd name="T14" fmla="*/ 309 w 384"/>
                            <a:gd name="T15" fmla="*/ 204 h 420"/>
                            <a:gd name="T16" fmla="*/ 309 w 384"/>
                            <a:gd name="T17" fmla="*/ 255 h 420"/>
                            <a:gd name="T18" fmla="*/ 282 w 384"/>
                            <a:gd name="T19" fmla="*/ 342 h 420"/>
                            <a:gd name="T20" fmla="*/ 261 w 384"/>
                            <a:gd name="T21" fmla="*/ 390 h 420"/>
                            <a:gd name="T22" fmla="*/ 216 w 384"/>
                            <a:gd name="T23" fmla="*/ 420 h 420"/>
                            <a:gd name="T24" fmla="*/ 153 w 384"/>
                            <a:gd name="T25" fmla="*/ 405 h 420"/>
                            <a:gd name="T26" fmla="*/ 132 w 384"/>
                            <a:gd name="T27" fmla="*/ 381 h 420"/>
                            <a:gd name="T28" fmla="*/ 117 w 384"/>
                            <a:gd name="T29" fmla="*/ 354 h 420"/>
                            <a:gd name="T30" fmla="*/ 105 w 384"/>
                            <a:gd name="T31" fmla="*/ 309 h 420"/>
                            <a:gd name="T32" fmla="*/ 96 w 384"/>
                            <a:gd name="T33" fmla="*/ 261 h 420"/>
                            <a:gd name="T34" fmla="*/ 108 w 384"/>
                            <a:gd name="T35" fmla="*/ 135 h 420"/>
                            <a:gd name="T36" fmla="*/ 147 w 384"/>
                            <a:gd name="T37" fmla="*/ 72 h 420"/>
                            <a:gd name="T38" fmla="*/ 336 w 384"/>
                            <a:gd name="T39" fmla="*/ 0 h 420"/>
                            <a:gd name="T40" fmla="*/ 384 w 384"/>
                            <a:gd name="T41" fmla="*/ 3 h 420"/>
                            <a:gd name="T42" fmla="*/ 0 60000 65536"/>
                            <a:gd name="T43" fmla="*/ 0 60000 65536"/>
                            <a:gd name="T44" fmla="*/ 0 60000 65536"/>
                            <a:gd name="T45" fmla="*/ 0 60000 65536"/>
                            <a:gd name="T46" fmla="*/ 0 60000 65536"/>
                            <a:gd name="T47" fmla="*/ 0 60000 65536"/>
                            <a:gd name="T48" fmla="*/ 0 60000 65536"/>
                            <a:gd name="T49" fmla="*/ 0 60000 65536"/>
                            <a:gd name="T50" fmla="*/ 0 60000 65536"/>
                            <a:gd name="T51" fmla="*/ 0 60000 65536"/>
                            <a:gd name="T52" fmla="*/ 0 60000 65536"/>
                            <a:gd name="T53" fmla="*/ 0 60000 65536"/>
                            <a:gd name="T54" fmla="*/ 0 60000 65536"/>
                            <a:gd name="T55" fmla="*/ 0 60000 65536"/>
                            <a:gd name="T56" fmla="*/ 0 60000 65536"/>
                            <a:gd name="T57" fmla="*/ 0 60000 65536"/>
                            <a:gd name="T58" fmla="*/ 0 60000 65536"/>
                            <a:gd name="T59" fmla="*/ 0 60000 65536"/>
                            <a:gd name="T60" fmla="*/ 0 60000 65536"/>
                            <a:gd name="T61" fmla="*/ 0 60000 65536"/>
                            <a:gd name="T62" fmla="*/ 0 60000 65536"/>
                            <a:gd name="T63" fmla="*/ 0 w 384"/>
                            <a:gd name="T64" fmla="*/ 0 h 420"/>
                            <a:gd name="T65" fmla="*/ 384 w 384"/>
                            <a:gd name="T66" fmla="*/ 420 h 420"/>
                          </a:gdLst>
                          <a:ahLst/>
                          <a:cxnLst>
                            <a:cxn ang="T42">
                              <a:pos x="T0" y="T1"/>
                            </a:cxn>
                            <a:cxn ang="T43">
                              <a:pos x="T2" y="T3"/>
                            </a:cxn>
                            <a:cxn ang="T44">
                              <a:pos x="T4" y="T5"/>
                            </a:cxn>
                            <a:cxn ang="T45">
                              <a:pos x="T6" y="T7"/>
                            </a:cxn>
                            <a:cxn ang="T46">
                              <a:pos x="T8" y="T9"/>
                            </a:cxn>
                            <a:cxn ang="T47">
                              <a:pos x="T10" y="T11"/>
                            </a:cxn>
                            <a:cxn ang="T48">
                              <a:pos x="T12" y="T13"/>
                            </a:cxn>
                            <a:cxn ang="T49">
                              <a:pos x="T14" y="T15"/>
                            </a:cxn>
                            <a:cxn ang="T50">
                              <a:pos x="T16" y="T17"/>
                            </a:cxn>
                            <a:cxn ang="T51">
                              <a:pos x="T18" y="T19"/>
                            </a:cxn>
                            <a:cxn ang="T52">
                              <a:pos x="T20" y="T21"/>
                            </a:cxn>
                            <a:cxn ang="T53">
                              <a:pos x="T22" y="T23"/>
                            </a:cxn>
                            <a:cxn ang="T54">
                              <a:pos x="T24" y="T25"/>
                            </a:cxn>
                            <a:cxn ang="T55">
                              <a:pos x="T26" y="T27"/>
                            </a:cxn>
                            <a:cxn ang="T56">
                              <a:pos x="T28" y="T29"/>
                            </a:cxn>
                            <a:cxn ang="T57">
                              <a:pos x="T30" y="T31"/>
                            </a:cxn>
                            <a:cxn ang="T58">
                              <a:pos x="T32" y="T33"/>
                            </a:cxn>
                            <a:cxn ang="T59">
                              <a:pos x="T34" y="T35"/>
                            </a:cxn>
                            <a:cxn ang="T60">
                              <a:pos x="T36" y="T37"/>
                            </a:cxn>
                            <a:cxn ang="T61">
                              <a:pos x="T38" y="T39"/>
                            </a:cxn>
                            <a:cxn ang="T62">
                              <a:pos x="T40" y="T41"/>
                            </a:cxn>
                          </a:cxnLst>
                          <a:rect l="T63" t="T64" r="T65" b="T66"/>
                          <a:pathLst>
                            <a:path w="384" h="420">
                              <a:moveTo>
                                <a:pt x="0" y="6"/>
                              </a:moveTo>
                              <a:cubicBezTo>
                                <a:pt x="70" y="0"/>
                                <a:pt x="46" y="1"/>
                                <a:pt x="159" y="6"/>
                              </a:cubicBezTo>
                              <a:cubicBezTo>
                                <a:pt x="173" y="7"/>
                                <a:pt x="190" y="14"/>
                                <a:pt x="204" y="18"/>
                              </a:cubicBezTo>
                              <a:cubicBezTo>
                                <a:pt x="214" y="21"/>
                                <a:pt x="234" y="30"/>
                                <a:pt x="234" y="30"/>
                              </a:cubicBezTo>
                              <a:cubicBezTo>
                                <a:pt x="246" y="42"/>
                                <a:pt x="257" y="53"/>
                                <a:pt x="270" y="63"/>
                              </a:cubicBezTo>
                              <a:cubicBezTo>
                                <a:pt x="275" y="78"/>
                                <a:pt x="289" y="83"/>
                                <a:pt x="294" y="99"/>
                              </a:cubicBezTo>
                              <a:cubicBezTo>
                                <a:pt x="299" y="113"/>
                                <a:pt x="301" y="123"/>
                                <a:pt x="309" y="135"/>
                              </a:cubicBezTo>
                              <a:cubicBezTo>
                                <a:pt x="315" y="161"/>
                                <a:pt x="312" y="177"/>
                                <a:pt x="309" y="204"/>
                              </a:cubicBezTo>
                              <a:cubicBezTo>
                                <a:pt x="312" y="235"/>
                                <a:pt x="314" y="226"/>
                                <a:pt x="309" y="255"/>
                              </a:cubicBezTo>
                              <a:cubicBezTo>
                                <a:pt x="304" y="284"/>
                                <a:pt x="291" y="314"/>
                                <a:pt x="282" y="342"/>
                              </a:cubicBezTo>
                              <a:cubicBezTo>
                                <a:pt x="277" y="358"/>
                                <a:pt x="273" y="377"/>
                                <a:pt x="261" y="390"/>
                              </a:cubicBezTo>
                              <a:cubicBezTo>
                                <a:pt x="247" y="406"/>
                                <a:pt x="235" y="414"/>
                                <a:pt x="216" y="420"/>
                              </a:cubicBezTo>
                              <a:cubicBezTo>
                                <a:pt x="191" y="418"/>
                                <a:pt x="173" y="418"/>
                                <a:pt x="153" y="405"/>
                              </a:cubicBezTo>
                              <a:cubicBezTo>
                                <a:pt x="139" y="384"/>
                                <a:pt x="147" y="391"/>
                                <a:pt x="132" y="381"/>
                              </a:cubicBezTo>
                              <a:cubicBezTo>
                                <a:pt x="128" y="370"/>
                                <a:pt x="121" y="366"/>
                                <a:pt x="117" y="354"/>
                              </a:cubicBezTo>
                              <a:cubicBezTo>
                                <a:pt x="112" y="339"/>
                                <a:pt x="110" y="324"/>
                                <a:pt x="105" y="309"/>
                              </a:cubicBezTo>
                              <a:cubicBezTo>
                                <a:pt x="103" y="293"/>
                                <a:pt x="101" y="277"/>
                                <a:pt x="96" y="261"/>
                              </a:cubicBezTo>
                              <a:cubicBezTo>
                                <a:pt x="97" y="246"/>
                                <a:pt x="98" y="154"/>
                                <a:pt x="108" y="135"/>
                              </a:cubicBezTo>
                              <a:cubicBezTo>
                                <a:pt x="119" y="113"/>
                                <a:pt x="130" y="89"/>
                                <a:pt x="147" y="72"/>
                              </a:cubicBezTo>
                              <a:cubicBezTo>
                                <a:pt x="191" y="28"/>
                                <a:pt x="275" y="6"/>
                                <a:pt x="336" y="0"/>
                              </a:cubicBezTo>
                              <a:cubicBezTo>
                                <a:pt x="366" y="4"/>
                                <a:pt x="350" y="3"/>
                                <a:pt x="384" y="3"/>
                              </a:cubicBezTo>
                            </a:path>
                          </a:pathLst>
                        </a:custGeom>
                        <a:noFill/>
                        <a:ln w="25400">
                          <a:solidFill>
                            <a:schemeClr val="hlink"/>
                          </a:solidFill>
                          <a:round/>
                          <a:headEnd/>
                          <a:tailEnd type="none" w="med" len="lg"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  <a:spAutoFit/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6221" name="Freeform 61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4332" y="3249"/>
                          <a:ext cx="384" cy="420"/>
                        </a:xfrm>
                        <a:custGeom>
                          <a:avLst/>
                          <a:gdLst>
                            <a:gd name="T0" fmla="*/ 0 w 384"/>
                            <a:gd name="T1" fmla="*/ 6 h 420"/>
                            <a:gd name="T2" fmla="*/ 159 w 384"/>
                            <a:gd name="T3" fmla="*/ 6 h 420"/>
                            <a:gd name="T4" fmla="*/ 204 w 384"/>
                            <a:gd name="T5" fmla="*/ 18 h 420"/>
                            <a:gd name="T6" fmla="*/ 234 w 384"/>
                            <a:gd name="T7" fmla="*/ 30 h 420"/>
                            <a:gd name="T8" fmla="*/ 270 w 384"/>
                            <a:gd name="T9" fmla="*/ 63 h 420"/>
                            <a:gd name="T10" fmla="*/ 294 w 384"/>
                            <a:gd name="T11" fmla="*/ 99 h 420"/>
                            <a:gd name="T12" fmla="*/ 309 w 384"/>
                            <a:gd name="T13" fmla="*/ 135 h 420"/>
                            <a:gd name="T14" fmla="*/ 309 w 384"/>
                            <a:gd name="T15" fmla="*/ 204 h 420"/>
                            <a:gd name="T16" fmla="*/ 309 w 384"/>
                            <a:gd name="T17" fmla="*/ 255 h 420"/>
                            <a:gd name="T18" fmla="*/ 282 w 384"/>
                            <a:gd name="T19" fmla="*/ 342 h 420"/>
                            <a:gd name="T20" fmla="*/ 261 w 384"/>
                            <a:gd name="T21" fmla="*/ 390 h 420"/>
                            <a:gd name="T22" fmla="*/ 216 w 384"/>
                            <a:gd name="T23" fmla="*/ 420 h 420"/>
                            <a:gd name="T24" fmla="*/ 153 w 384"/>
                            <a:gd name="T25" fmla="*/ 405 h 420"/>
                            <a:gd name="T26" fmla="*/ 132 w 384"/>
                            <a:gd name="T27" fmla="*/ 381 h 420"/>
                            <a:gd name="T28" fmla="*/ 117 w 384"/>
                            <a:gd name="T29" fmla="*/ 354 h 420"/>
                            <a:gd name="T30" fmla="*/ 105 w 384"/>
                            <a:gd name="T31" fmla="*/ 309 h 420"/>
                            <a:gd name="T32" fmla="*/ 96 w 384"/>
                            <a:gd name="T33" fmla="*/ 261 h 420"/>
                            <a:gd name="T34" fmla="*/ 108 w 384"/>
                            <a:gd name="T35" fmla="*/ 135 h 420"/>
                            <a:gd name="T36" fmla="*/ 147 w 384"/>
                            <a:gd name="T37" fmla="*/ 72 h 420"/>
                            <a:gd name="T38" fmla="*/ 336 w 384"/>
                            <a:gd name="T39" fmla="*/ 0 h 420"/>
                            <a:gd name="T40" fmla="*/ 384 w 384"/>
                            <a:gd name="T41" fmla="*/ 3 h 420"/>
                            <a:gd name="T42" fmla="*/ 0 60000 65536"/>
                            <a:gd name="T43" fmla="*/ 0 60000 65536"/>
                            <a:gd name="T44" fmla="*/ 0 60000 65536"/>
                            <a:gd name="T45" fmla="*/ 0 60000 65536"/>
                            <a:gd name="T46" fmla="*/ 0 60000 65536"/>
                            <a:gd name="T47" fmla="*/ 0 60000 65536"/>
                            <a:gd name="T48" fmla="*/ 0 60000 65536"/>
                            <a:gd name="T49" fmla="*/ 0 60000 65536"/>
                            <a:gd name="T50" fmla="*/ 0 60000 65536"/>
                            <a:gd name="T51" fmla="*/ 0 60000 65536"/>
                            <a:gd name="T52" fmla="*/ 0 60000 65536"/>
                            <a:gd name="T53" fmla="*/ 0 60000 65536"/>
                            <a:gd name="T54" fmla="*/ 0 60000 65536"/>
                            <a:gd name="T55" fmla="*/ 0 60000 65536"/>
                            <a:gd name="T56" fmla="*/ 0 60000 65536"/>
                            <a:gd name="T57" fmla="*/ 0 60000 65536"/>
                            <a:gd name="T58" fmla="*/ 0 60000 65536"/>
                            <a:gd name="T59" fmla="*/ 0 60000 65536"/>
                            <a:gd name="T60" fmla="*/ 0 60000 65536"/>
                            <a:gd name="T61" fmla="*/ 0 60000 65536"/>
                            <a:gd name="T62" fmla="*/ 0 60000 65536"/>
                            <a:gd name="T63" fmla="*/ 0 w 384"/>
                            <a:gd name="T64" fmla="*/ 0 h 420"/>
                            <a:gd name="T65" fmla="*/ 384 w 384"/>
                            <a:gd name="T66" fmla="*/ 420 h 420"/>
                          </a:gdLst>
                          <a:ahLst/>
                          <a:cxnLst>
                            <a:cxn ang="T42">
                              <a:pos x="T0" y="T1"/>
                            </a:cxn>
                            <a:cxn ang="T43">
                              <a:pos x="T2" y="T3"/>
                            </a:cxn>
                            <a:cxn ang="T44">
                              <a:pos x="T4" y="T5"/>
                            </a:cxn>
                            <a:cxn ang="T45">
                              <a:pos x="T6" y="T7"/>
                            </a:cxn>
                            <a:cxn ang="T46">
                              <a:pos x="T8" y="T9"/>
                            </a:cxn>
                            <a:cxn ang="T47">
                              <a:pos x="T10" y="T11"/>
                            </a:cxn>
                            <a:cxn ang="T48">
                              <a:pos x="T12" y="T13"/>
                            </a:cxn>
                            <a:cxn ang="T49">
                              <a:pos x="T14" y="T15"/>
                            </a:cxn>
                            <a:cxn ang="T50">
                              <a:pos x="T16" y="T17"/>
                            </a:cxn>
                            <a:cxn ang="T51">
                              <a:pos x="T18" y="T19"/>
                            </a:cxn>
                            <a:cxn ang="T52">
                              <a:pos x="T20" y="T21"/>
                            </a:cxn>
                            <a:cxn ang="T53">
                              <a:pos x="T22" y="T23"/>
                            </a:cxn>
                            <a:cxn ang="T54">
                              <a:pos x="T24" y="T25"/>
                            </a:cxn>
                            <a:cxn ang="T55">
                              <a:pos x="T26" y="T27"/>
                            </a:cxn>
                            <a:cxn ang="T56">
                              <a:pos x="T28" y="T29"/>
                            </a:cxn>
                            <a:cxn ang="T57">
                              <a:pos x="T30" y="T31"/>
                            </a:cxn>
                            <a:cxn ang="T58">
                              <a:pos x="T32" y="T33"/>
                            </a:cxn>
                            <a:cxn ang="T59">
                              <a:pos x="T34" y="T35"/>
                            </a:cxn>
                            <a:cxn ang="T60">
                              <a:pos x="T36" y="T37"/>
                            </a:cxn>
                            <a:cxn ang="T61">
                              <a:pos x="T38" y="T39"/>
                            </a:cxn>
                            <a:cxn ang="T62">
                              <a:pos x="T40" y="T41"/>
                            </a:cxn>
                          </a:cxnLst>
                          <a:rect l="T63" t="T64" r="T65" b="T66"/>
                          <a:pathLst>
                            <a:path w="384" h="420">
                              <a:moveTo>
                                <a:pt x="0" y="6"/>
                              </a:moveTo>
                              <a:cubicBezTo>
                                <a:pt x="70" y="0"/>
                                <a:pt x="46" y="1"/>
                                <a:pt x="159" y="6"/>
                              </a:cubicBezTo>
                              <a:cubicBezTo>
                                <a:pt x="173" y="7"/>
                                <a:pt x="190" y="14"/>
                                <a:pt x="204" y="18"/>
                              </a:cubicBezTo>
                              <a:cubicBezTo>
                                <a:pt x="214" y="21"/>
                                <a:pt x="234" y="30"/>
                                <a:pt x="234" y="30"/>
                              </a:cubicBezTo>
                              <a:cubicBezTo>
                                <a:pt x="246" y="42"/>
                                <a:pt x="257" y="53"/>
                                <a:pt x="270" y="63"/>
                              </a:cubicBezTo>
                              <a:cubicBezTo>
                                <a:pt x="275" y="78"/>
                                <a:pt x="289" y="83"/>
                                <a:pt x="294" y="99"/>
                              </a:cubicBezTo>
                              <a:cubicBezTo>
                                <a:pt x="299" y="113"/>
                                <a:pt x="301" y="123"/>
                                <a:pt x="309" y="135"/>
                              </a:cubicBezTo>
                              <a:cubicBezTo>
                                <a:pt x="315" y="161"/>
                                <a:pt x="312" y="177"/>
                                <a:pt x="309" y="204"/>
                              </a:cubicBezTo>
                              <a:cubicBezTo>
                                <a:pt x="312" y="235"/>
                                <a:pt x="314" y="226"/>
                                <a:pt x="309" y="255"/>
                              </a:cubicBezTo>
                              <a:cubicBezTo>
                                <a:pt x="304" y="284"/>
                                <a:pt x="291" y="314"/>
                                <a:pt x="282" y="342"/>
                              </a:cubicBezTo>
                              <a:cubicBezTo>
                                <a:pt x="277" y="358"/>
                                <a:pt x="273" y="377"/>
                                <a:pt x="261" y="390"/>
                              </a:cubicBezTo>
                              <a:cubicBezTo>
                                <a:pt x="247" y="406"/>
                                <a:pt x="235" y="414"/>
                                <a:pt x="216" y="420"/>
                              </a:cubicBezTo>
                              <a:cubicBezTo>
                                <a:pt x="191" y="418"/>
                                <a:pt x="173" y="418"/>
                                <a:pt x="153" y="405"/>
                              </a:cubicBezTo>
                              <a:cubicBezTo>
                                <a:pt x="139" y="384"/>
                                <a:pt x="147" y="391"/>
                                <a:pt x="132" y="381"/>
                              </a:cubicBezTo>
                              <a:cubicBezTo>
                                <a:pt x="128" y="370"/>
                                <a:pt x="121" y="366"/>
                                <a:pt x="117" y="354"/>
                              </a:cubicBezTo>
                              <a:cubicBezTo>
                                <a:pt x="112" y="339"/>
                                <a:pt x="110" y="324"/>
                                <a:pt x="105" y="309"/>
                              </a:cubicBezTo>
                              <a:cubicBezTo>
                                <a:pt x="103" y="293"/>
                                <a:pt x="101" y="277"/>
                                <a:pt x="96" y="261"/>
                              </a:cubicBezTo>
                              <a:cubicBezTo>
                                <a:pt x="97" y="246"/>
                                <a:pt x="98" y="154"/>
                                <a:pt x="108" y="135"/>
                              </a:cubicBezTo>
                              <a:cubicBezTo>
                                <a:pt x="119" y="113"/>
                                <a:pt x="130" y="89"/>
                                <a:pt x="147" y="72"/>
                              </a:cubicBezTo>
                              <a:cubicBezTo>
                                <a:pt x="191" y="28"/>
                                <a:pt x="275" y="6"/>
                                <a:pt x="336" y="0"/>
                              </a:cubicBezTo>
                              <a:cubicBezTo>
                                <a:pt x="366" y="4"/>
                                <a:pt x="350" y="3"/>
                                <a:pt x="384" y="3"/>
                              </a:cubicBezTo>
                            </a:path>
                          </a:pathLst>
                        </a:custGeom>
                        <a:noFill/>
                        <a:ln w="25400">
                          <a:solidFill>
                            <a:schemeClr val="hlink"/>
                          </a:solidFill>
                          <a:round/>
                          <a:headEnd/>
                          <a:tailEnd type="none" w="med" len="lg"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  <a:spAutoFit/>
                        </a:bodyPr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  <p:sp>
                  <p:nvSpPr>
                    <p:cNvPr id="6214" name="Line 6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468" y="2750"/>
                      <a:ext cx="226" cy="0"/>
                    </a:xfrm>
                    <a:prstGeom prst="line">
                      <a:avLst/>
                    </a:prstGeom>
                    <a:noFill/>
                    <a:ln w="25400">
                      <a:solidFill>
                        <a:schemeClr val="hlink"/>
                      </a:solidFill>
                      <a:round/>
                      <a:headEnd/>
                      <a:tailEnd type="none" w="med" len="lg"/>
                    </a:ln>
                  </p:spPr>
                  <p:txBody>
                    <a:bodyPr>
                      <a:prstTxWarp prst="textNoShape">
                        <a:avLst/>
                      </a:prstTxWarp>
                      <a:spAutoFit/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215" name="Line 6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064" y="2750"/>
                      <a:ext cx="181" cy="0"/>
                    </a:xfrm>
                    <a:prstGeom prst="line">
                      <a:avLst/>
                    </a:prstGeom>
                    <a:noFill/>
                    <a:ln w="25400">
                      <a:solidFill>
                        <a:schemeClr val="hlink"/>
                      </a:solidFill>
                      <a:round/>
                      <a:headEnd/>
                      <a:tailEnd type="none" w="med" len="lg"/>
                    </a:ln>
                  </p:spPr>
                  <p:txBody>
                    <a:bodyPr>
                      <a:prstTxWarp prst="textNoShape">
                        <a:avLst/>
                      </a:prstTxWarp>
                      <a:spAutoFit/>
                    </a:bodyPr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25" name="Group 64"/>
                  <p:cNvGrpSpPr>
                    <a:grpSpLocks/>
                  </p:cNvGrpSpPr>
                  <p:nvPr/>
                </p:nvGrpSpPr>
                <p:grpSpPr bwMode="auto">
                  <a:xfrm flipV="1">
                    <a:off x="2089" y="1923"/>
                    <a:ext cx="1043" cy="166"/>
                    <a:chOff x="2064" y="2750"/>
                    <a:chExt cx="2630" cy="423"/>
                  </a:xfrm>
                </p:grpSpPr>
                <p:grpSp>
                  <p:nvGrpSpPr>
                    <p:cNvPr id="26" name="Group 65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200" y="2750"/>
                      <a:ext cx="2302" cy="423"/>
                      <a:chOff x="3509" y="3249"/>
                      <a:chExt cx="2302" cy="423"/>
                    </a:xfrm>
                  </p:grpSpPr>
                  <p:grpSp>
                    <p:nvGrpSpPr>
                      <p:cNvPr id="27" name="Group 66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4059" y="3249"/>
                        <a:ext cx="657" cy="420"/>
                        <a:chOff x="4059" y="3249"/>
                        <a:chExt cx="657" cy="420"/>
                      </a:xfrm>
                    </p:grpSpPr>
                    <p:sp>
                      <p:nvSpPr>
                        <p:cNvPr id="6211" name="Freeform 67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4059" y="3249"/>
                          <a:ext cx="384" cy="420"/>
                        </a:xfrm>
                        <a:custGeom>
                          <a:avLst/>
                          <a:gdLst>
                            <a:gd name="T0" fmla="*/ 0 w 384"/>
                            <a:gd name="T1" fmla="*/ 6 h 420"/>
                            <a:gd name="T2" fmla="*/ 159 w 384"/>
                            <a:gd name="T3" fmla="*/ 6 h 420"/>
                            <a:gd name="T4" fmla="*/ 204 w 384"/>
                            <a:gd name="T5" fmla="*/ 18 h 420"/>
                            <a:gd name="T6" fmla="*/ 234 w 384"/>
                            <a:gd name="T7" fmla="*/ 30 h 420"/>
                            <a:gd name="T8" fmla="*/ 270 w 384"/>
                            <a:gd name="T9" fmla="*/ 63 h 420"/>
                            <a:gd name="T10" fmla="*/ 294 w 384"/>
                            <a:gd name="T11" fmla="*/ 99 h 420"/>
                            <a:gd name="T12" fmla="*/ 309 w 384"/>
                            <a:gd name="T13" fmla="*/ 135 h 420"/>
                            <a:gd name="T14" fmla="*/ 309 w 384"/>
                            <a:gd name="T15" fmla="*/ 204 h 420"/>
                            <a:gd name="T16" fmla="*/ 309 w 384"/>
                            <a:gd name="T17" fmla="*/ 255 h 420"/>
                            <a:gd name="T18" fmla="*/ 282 w 384"/>
                            <a:gd name="T19" fmla="*/ 342 h 420"/>
                            <a:gd name="T20" fmla="*/ 261 w 384"/>
                            <a:gd name="T21" fmla="*/ 390 h 420"/>
                            <a:gd name="T22" fmla="*/ 216 w 384"/>
                            <a:gd name="T23" fmla="*/ 420 h 420"/>
                            <a:gd name="T24" fmla="*/ 153 w 384"/>
                            <a:gd name="T25" fmla="*/ 405 h 420"/>
                            <a:gd name="T26" fmla="*/ 132 w 384"/>
                            <a:gd name="T27" fmla="*/ 381 h 420"/>
                            <a:gd name="T28" fmla="*/ 117 w 384"/>
                            <a:gd name="T29" fmla="*/ 354 h 420"/>
                            <a:gd name="T30" fmla="*/ 105 w 384"/>
                            <a:gd name="T31" fmla="*/ 309 h 420"/>
                            <a:gd name="T32" fmla="*/ 96 w 384"/>
                            <a:gd name="T33" fmla="*/ 261 h 420"/>
                            <a:gd name="T34" fmla="*/ 108 w 384"/>
                            <a:gd name="T35" fmla="*/ 135 h 420"/>
                            <a:gd name="T36" fmla="*/ 147 w 384"/>
                            <a:gd name="T37" fmla="*/ 72 h 420"/>
                            <a:gd name="T38" fmla="*/ 336 w 384"/>
                            <a:gd name="T39" fmla="*/ 0 h 420"/>
                            <a:gd name="T40" fmla="*/ 384 w 384"/>
                            <a:gd name="T41" fmla="*/ 3 h 420"/>
                            <a:gd name="T42" fmla="*/ 0 60000 65536"/>
                            <a:gd name="T43" fmla="*/ 0 60000 65536"/>
                            <a:gd name="T44" fmla="*/ 0 60000 65536"/>
                            <a:gd name="T45" fmla="*/ 0 60000 65536"/>
                            <a:gd name="T46" fmla="*/ 0 60000 65536"/>
                            <a:gd name="T47" fmla="*/ 0 60000 65536"/>
                            <a:gd name="T48" fmla="*/ 0 60000 65536"/>
                            <a:gd name="T49" fmla="*/ 0 60000 65536"/>
                            <a:gd name="T50" fmla="*/ 0 60000 65536"/>
                            <a:gd name="T51" fmla="*/ 0 60000 65536"/>
                            <a:gd name="T52" fmla="*/ 0 60000 65536"/>
                            <a:gd name="T53" fmla="*/ 0 60000 65536"/>
                            <a:gd name="T54" fmla="*/ 0 60000 65536"/>
                            <a:gd name="T55" fmla="*/ 0 60000 65536"/>
                            <a:gd name="T56" fmla="*/ 0 60000 65536"/>
                            <a:gd name="T57" fmla="*/ 0 60000 65536"/>
                            <a:gd name="T58" fmla="*/ 0 60000 65536"/>
                            <a:gd name="T59" fmla="*/ 0 60000 65536"/>
                            <a:gd name="T60" fmla="*/ 0 60000 65536"/>
                            <a:gd name="T61" fmla="*/ 0 60000 65536"/>
                            <a:gd name="T62" fmla="*/ 0 60000 65536"/>
                            <a:gd name="T63" fmla="*/ 0 w 384"/>
                            <a:gd name="T64" fmla="*/ 0 h 420"/>
                            <a:gd name="T65" fmla="*/ 384 w 384"/>
                            <a:gd name="T66" fmla="*/ 420 h 420"/>
                          </a:gdLst>
                          <a:ahLst/>
                          <a:cxnLst>
                            <a:cxn ang="T42">
                              <a:pos x="T0" y="T1"/>
                            </a:cxn>
                            <a:cxn ang="T43">
                              <a:pos x="T2" y="T3"/>
                            </a:cxn>
                            <a:cxn ang="T44">
                              <a:pos x="T4" y="T5"/>
                            </a:cxn>
                            <a:cxn ang="T45">
                              <a:pos x="T6" y="T7"/>
                            </a:cxn>
                            <a:cxn ang="T46">
                              <a:pos x="T8" y="T9"/>
                            </a:cxn>
                            <a:cxn ang="T47">
                              <a:pos x="T10" y="T11"/>
                            </a:cxn>
                            <a:cxn ang="T48">
                              <a:pos x="T12" y="T13"/>
                            </a:cxn>
                            <a:cxn ang="T49">
                              <a:pos x="T14" y="T15"/>
                            </a:cxn>
                            <a:cxn ang="T50">
                              <a:pos x="T16" y="T17"/>
                            </a:cxn>
                            <a:cxn ang="T51">
                              <a:pos x="T18" y="T19"/>
                            </a:cxn>
                            <a:cxn ang="T52">
                              <a:pos x="T20" y="T21"/>
                            </a:cxn>
                            <a:cxn ang="T53">
                              <a:pos x="T22" y="T23"/>
                            </a:cxn>
                            <a:cxn ang="T54">
                              <a:pos x="T24" y="T25"/>
                            </a:cxn>
                            <a:cxn ang="T55">
                              <a:pos x="T26" y="T27"/>
                            </a:cxn>
                            <a:cxn ang="T56">
                              <a:pos x="T28" y="T29"/>
                            </a:cxn>
                            <a:cxn ang="T57">
                              <a:pos x="T30" y="T31"/>
                            </a:cxn>
                            <a:cxn ang="T58">
                              <a:pos x="T32" y="T33"/>
                            </a:cxn>
                            <a:cxn ang="T59">
                              <a:pos x="T34" y="T35"/>
                            </a:cxn>
                            <a:cxn ang="T60">
                              <a:pos x="T36" y="T37"/>
                            </a:cxn>
                            <a:cxn ang="T61">
                              <a:pos x="T38" y="T39"/>
                            </a:cxn>
                            <a:cxn ang="T62">
                              <a:pos x="T40" y="T41"/>
                            </a:cxn>
                          </a:cxnLst>
                          <a:rect l="T63" t="T64" r="T65" b="T66"/>
                          <a:pathLst>
                            <a:path w="384" h="420">
                              <a:moveTo>
                                <a:pt x="0" y="6"/>
                              </a:moveTo>
                              <a:cubicBezTo>
                                <a:pt x="70" y="0"/>
                                <a:pt x="46" y="1"/>
                                <a:pt x="159" y="6"/>
                              </a:cubicBezTo>
                              <a:cubicBezTo>
                                <a:pt x="173" y="7"/>
                                <a:pt x="190" y="14"/>
                                <a:pt x="204" y="18"/>
                              </a:cubicBezTo>
                              <a:cubicBezTo>
                                <a:pt x="214" y="21"/>
                                <a:pt x="234" y="30"/>
                                <a:pt x="234" y="30"/>
                              </a:cubicBezTo>
                              <a:cubicBezTo>
                                <a:pt x="246" y="42"/>
                                <a:pt x="257" y="53"/>
                                <a:pt x="270" y="63"/>
                              </a:cubicBezTo>
                              <a:cubicBezTo>
                                <a:pt x="275" y="78"/>
                                <a:pt x="289" y="83"/>
                                <a:pt x="294" y="99"/>
                              </a:cubicBezTo>
                              <a:cubicBezTo>
                                <a:pt x="299" y="113"/>
                                <a:pt x="301" y="123"/>
                                <a:pt x="309" y="135"/>
                              </a:cubicBezTo>
                              <a:cubicBezTo>
                                <a:pt x="315" y="161"/>
                                <a:pt x="312" y="177"/>
                                <a:pt x="309" y="204"/>
                              </a:cubicBezTo>
                              <a:cubicBezTo>
                                <a:pt x="312" y="235"/>
                                <a:pt x="314" y="226"/>
                                <a:pt x="309" y="255"/>
                              </a:cubicBezTo>
                              <a:cubicBezTo>
                                <a:pt x="304" y="284"/>
                                <a:pt x="291" y="314"/>
                                <a:pt x="282" y="342"/>
                              </a:cubicBezTo>
                              <a:cubicBezTo>
                                <a:pt x="277" y="358"/>
                                <a:pt x="273" y="377"/>
                                <a:pt x="261" y="390"/>
                              </a:cubicBezTo>
                              <a:cubicBezTo>
                                <a:pt x="247" y="406"/>
                                <a:pt x="235" y="414"/>
                                <a:pt x="216" y="420"/>
                              </a:cubicBezTo>
                              <a:cubicBezTo>
                                <a:pt x="191" y="418"/>
                                <a:pt x="173" y="418"/>
                                <a:pt x="153" y="405"/>
                              </a:cubicBezTo>
                              <a:cubicBezTo>
                                <a:pt x="139" y="384"/>
                                <a:pt x="147" y="391"/>
                                <a:pt x="132" y="381"/>
                              </a:cubicBezTo>
                              <a:cubicBezTo>
                                <a:pt x="128" y="370"/>
                                <a:pt x="121" y="366"/>
                                <a:pt x="117" y="354"/>
                              </a:cubicBezTo>
                              <a:cubicBezTo>
                                <a:pt x="112" y="339"/>
                                <a:pt x="110" y="324"/>
                                <a:pt x="105" y="309"/>
                              </a:cubicBezTo>
                              <a:cubicBezTo>
                                <a:pt x="103" y="293"/>
                                <a:pt x="101" y="277"/>
                                <a:pt x="96" y="261"/>
                              </a:cubicBezTo>
                              <a:cubicBezTo>
                                <a:pt x="97" y="246"/>
                                <a:pt x="98" y="154"/>
                                <a:pt x="108" y="135"/>
                              </a:cubicBezTo>
                              <a:cubicBezTo>
                                <a:pt x="119" y="113"/>
                                <a:pt x="130" y="89"/>
                                <a:pt x="147" y="72"/>
                              </a:cubicBezTo>
                              <a:cubicBezTo>
                                <a:pt x="191" y="28"/>
                                <a:pt x="275" y="6"/>
                                <a:pt x="336" y="0"/>
                              </a:cubicBezTo>
                              <a:cubicBezTo>
                                <a:pt x="366" y="4"/>
                                <a:pt x="350" y="3"/>
                                <a:pt x="384" y="3"/>
                              </a:cubicBezTo>
                            </a:path>
                          </a:pathLst>
                        </a:custGeom>
                        <a:noFill/>
                        <a:ln w="25400">
                          <a:solidFill>
                            <a:schemeClr val="hlink"/>
                          </a:solidFill>
                          <a:round/>
                          <a:headEnd/>
                          <a:tailEnd type="none" w="med" len="lg"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  <a:spAutoFit/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6212" name="Freeform 68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4332" y="3249"/>
                          <a:ext cx="384" cy="420"/>
                        </a:xfrm>
                        <a:custGeom>
                          <a:avLst/>
                          <a:gdLst>
                            <a:gd name="T0" fmla="*/ 0 w 384"/>
                            <a:gd name="T1" fmla="*/ 6 h 420"/>
                            <a:gd name="T2" fmla="*/ 159 w 384"/>
                            <a:gd name="T3" fmla="*/ 6 h 420"/>
                            <a:gd name="T4" fmla="*/ 204 w 384"/>
                            <a:gd name="T5" fmla="*/ 18 h 420"/>
                            <a:gd name="T6" fmla="*/ 234 w 384"/>
                            <a:gd name="T7" fmla="*/ 30 h 420"/>
                            <a:gd name="T8" fmla="*/ 270 w 384"/>
                            <a:gd name="T9" fmla="*/ 63 h 420"/>
                            <a:gd name="T10" fmla="*/ 294 w 384"/>
                            <a:gd name="T11" fmla="*/ 99 h 420"/>
                            <a:gd name="T12" fmla="*/ 309 w 384"/>
                            <a:gd name="T13" fmla="*/ 135 h 420"/>
                            <a:gd name="T14" fmla="*/ 309 w 384"/>
                            <a:gd name="T15" fmla="*/ 204 h 420"/>
                            <a:gd name="T16" fmla="*/ 309 w 384"/>
                            <a:gd name="T17" fmla="*/ 255 h 420"/>
                            <a:gd name="T18" fmla="*/ 282 w 384"/>
                            <a:gd name="T19" fmla="*/ 342 h 420"/>
                            <a:gd name="T20" fmla="*/ 261 w 384"/>
                            <a:gd name="T21" fmla="*/ 390 h 420"/>
                            <a:gd name="T22" fmla="*/ 216 w 384"/>
                            <a:gd name="T23" fmla="*/ 420 h 420"/>
                            <a:gd name="T24" fmla="*/ 153 w 384"/>
                            <a:gd name="T25" fmla="*/ 405 h 420"/>
                            <a:gd name="T26" fmla="*/ 132 w 384"/>
                            <a:gd name="T27" fmla="*/ 381 h 420"/>
                            <a:gd name="T28" fmla="*/ 117 w 384"/>
                            <a:gd name="T29" fmla="*/ 354 h 420"/>
                            <a:gd name="T30" fmla="*/ 105 w 384"/>
                            <a:gd name="T31" fmla="*/ 309 h 420"/>
                            <a:gd name="T32" fmla="*/ 96 w 384"/>
                            <a:gd name="T33" fmla="*/ 261 h 420"/>
                            <a:gd name="T34" fmla="*/ 108 w 384"/>
                            <a:gd name="T35" fmla="*/ 135 h 420"/>
                            <a:gd name="T36" fmla="*/ 147 w 384"/>
                            <a:gd name="T37" fmla="*/ 72 h 420"/>
                            <a:gd name="T38" fmla="*/ 336 w 384"/>
                            <a:gd name="T39" fmla="*/ 0 h 420"/>
                            <a:gd name="T40" fmla="*/ 384 w 384"/>
                            <a:gd name="T41" fmla="*/ 3 h 420"/>
                            <a:gd name="T42" fmla="*/ 0 60000 65536"/>
                            <a:gd name="T43" fmla="*/ 0 60000 65536"/>
                            <a:gd name="T44" fmla="*/ 0 60000 65536"/>
                            <a:gd name="T45" fmla="*/ 0 60000 65536"/>
                            <a:gd name="T46" fmla="*/ 0 60000 65536"/>
                            <a:gd name="T47" fmla="*/ 0 60000 65536"/>
                            <a:gd name="T48" fmla="*/ 0 60000 65536"/>
                            <a:gd name="T49" fmla="*/ 0 60000 65536"/>
                            <a:gd name="T50" fmla="*/ 0 60000 65536"/>
                            <a:gd name="T51" fmla="*/ 0 60000 65536"/>
                            <a:gd name="T52" fmla="*/ 0 60000 65536"/>
                            <a:gd name="T53" fmla="*/ 0 60000 65536"/>
                            <a:gd name="T54" fmla="*/ 0 60000 65536"/>
                            <a:gd name="T55" fmla="*/ 0 60000 65536"/>
                            <a:gd name="T56" fmla="*/ 0 60000 65536"/>
                            <a:gd name="T57" fmla="*/ 0 60000 65536"/>
                            <a:gd name="T58" fmla="*/ 0 60000 65536"/>
                            <a:gd name="T59" fmla="*/ 0 60000 65536"/>
                            <a:gd name="T60" fmla="*/ 0 60000 65536"/>
                            <a:gd name="T61" fmla="*/ 0 60000 65536"/>
                            <a:gd name="T62" fmla="*/ 0 60000 65536"/>
                            <a:gd name="T63" fmla="*/ 0 w 384"/>
                            <a:gd name="T64" fmla="*/ 0 h 420"/>
                            <a:gd name="T65" fmla="*/ 384 w 384"/>
                            <a:gd name="T66" fmla="*/ 420 h 420"/>
                          </a:gdLst>
                          <a:ahLst/>
                          <a:cxnLst>
                            <a:cxn ang="T42">
                              <a:pos x="T0" y="T1"/>
                            </a:cxn>
                            <a:cxn ang="T43">
                              <a:pos x="T2" y="T3"/>
                            </a:cxn>
                            <a:cxn ang="T44">
                              <a:pos x="T4" y="T5"/>
                            </a:cxn>
                            <a:cxn ang="T45">
                              <a:pos x="T6" y="T7"/>
                            </a:cxn>
                            <a:cxn ang="T46">
                              <a:pos x="T8" y="T9"/>
                            </a:cxn>
                            <a:cxn ang="T47">
                              <a:pos x="T10" y="T11"/>
                            </a:cxn>
                            <a:cxn ang="T48">
                              <a:pos x="T12" y="T13"/>
                            </a:cxn>
                            <a:cxn ang="T49">
                              <a:pos x="T14" y="T15"/>
                            </a:cxn>
                            <a:cxn ang="T50">
                              <a:pos x="T16" y="T17"/>
                            </a:cxn>
                            <a:cxn ang="T51">
                              <a:pos x="T18" y="T19"/>
                            </a:cxn>
                            <a:cxn ang="T52">
                              <a:pos x="T20" y="T21"/>
                            </a:cxn>
                            <a:cxn ang="T53">
                              <a:pos x="T22" y="T23"/>
                            </a:cxn>
                            <a:cxn ang="T54">
                              <a:pos x="T24" y="T25"/>
                            </a:cxn>
                            <a:cxn ang="T55">
                              <a:pos x="T26" y="T27"/>
                            </a:cxn>
                            <a:cxn ang="T56">
                              <a:pos x="T28" y="T29"/>
                            </a:cxn>
                            <a:cxn ang="T57">
                              <a:pos x="T30" y="T31"/>
                            </a:cxn>
                            <a:cxn ang="T58">
                              <a:pos x="T32" y="T33"/>
                            </a:cxn>
                            <a:cxn ang="T59">
                              <a:pos x="T34" y="T35"/>
                            </a:cxn>
                            <a:cxn ang="T60">
                              <a:pos x="T36" y="T37"/>
                            </a:cxn>
                            <a:cxn ang="T61">
                              <a:pos x="T38" y="T39"/>
                            </a:cxn>
                            <a:cxn ang="T62">
                              <a:pos x="T40" y="T41"/>
                            </a:cxn>
                          </a:cxnLst>
                          <a:rect l="T63" t="T64" r="T65" b="T66"/>
                          <a:pathLst>
                            <a:path w="384" h="420">
                              <a:moveTo>
                                <a:pt x="0" y="6"/>
                              </a:moveTo>
                              <a:cubicBezTo>
                                <a:pt x="70" y="0"/>
                                <a:pt x="46" y="1"/>
                                <a:pt x="159" y="6"/>
                              </a:cubicBezTo>
                              <a:cubicBezTo>
                                <a:pt x="173" y="7"/>
                                <a:pt x="190" y="14"/>
                                <a:pt x="204" y="18"/>
                              </a:cubicBezTo>
                              <a:cubicBezTo>
                                <a:pt x="214" y="21"/>
                                <a:pt x="234" y="30"/>
                                <a:pt x="234" y="30"/>
                              </a:cubicBezTo>
                              <a:cubicBezTo>
                                <a:pt x="246" y="42"/>
                                <a:pt x="257" y="53"/>
                                <a:pt x="270" y="63"/>
                              </a:cubicBezTo>
                              <a:cubicBezTo>
                                <a:pt x="275" y="78"/>
                                <a:pt x="289" y="83"/>
                                <a:pt x="294" y="99"/>
                              </a:cubicBezTo>
                              <a:cubicBezTo>
                                <a:pt x="299" y="113"/>
                                <a:pt x="301" y="123"/>
                                <a:pt x="309" y="135"/>
                              </a:cubicBezTo>
                              <a:cubicBezTo>
                                <a:pt x="315" y="161"/>
                                <a:pt x="312" y="177"/>
                                <a:pt x="309" y="204"/>
                              </a:cubicBezTo>
                              <a:cubicBezTo>
                                <a:pt x="312" y="235"/>
                                <a:pt x="314" y="226"/>
                                <a:pt x="309" y="255"/>
                              </a:cubicBezTo>
                              <a:cubicBezTo>
                                <a:pt x="304" y="284"/>
                                <a:pt x="291" y="314"/>
                                <a:pt x="282" y="342"/>
                              </a:cubicBezTo>
                              <a:cubicBezTo>
                                <a:pt x="277" y="358"/>
                                <a:pt x="273" y="377"/>
                                <a:pt x="261" y="390"/>
                              </a:cubicBezTo>
                              <a:cubicBezTo>
                                <a:pt x="247" y="406"/>
                                <a:pt x="235" y="414"/>
                                <a:pt x="216" y="420"/>
                              </a:cubicBezTo>
                              <a:cubicBezTo>
                                <a:pt x="191" y="418"/>
                                <a:pt x="173" y="418"/>
                                <a:pt x="153" y="405"/>
                              </a:cubicBezTo>
                              <a:cubicBezTo>
                                <a:pt x="139" y="384"/>
                                <a:pt x="147" y="391"/>
                                <a:pt x="132" y="381"/>
                              </a:cubicBezTo>
                              <a:cubicBezTo>
                                <a:pt x="128" y="370"/>
                                <a:pt x="121" y="366"/>
                                <a:pt x="117" y="354"/>
                              </a:cubicBezTo>
                              <a:cubicBezTo>
                                <a:pt x="112" y="339"/>
                                <a:pt x="110" y="324"/>
                                <a:pt x="105" y="309"/>
                              </a:cubicBezTo>
                              <a:cubicBezTo>
                                <a:pt x="103" y="293"/>
                                <a:pt x="101" y="277"/>
                                <a:pt x="96" y="261"/>
                              </a:cubicBezTo>
                              <a:cubicBezTo>
                                <a:pt x="97" y="246"/>
                                <a:pt x="98" y="154"/>
                                <a:pt x="108" y="135"/>
                              </a:cubicBezTo>
                              <a:cubicBezTo>
                                <a:pt x="119" y="113"/>
                                <a:pt x="130" y="89"/>
                                <a:pt x="147" y="72"/>
                              </a:cubicBezTo>
                              <a:cubicBezTo>
                                <a:pt x="191" y="28"/>
                                <a:pt x="275" y="6"/>
                                <a:pt x="336" y="0"/>
                              </a:cubicBezTo>
                              <a:cubicBezTo>
                                <a:pt x="366" y="4"/>
                                <a:pt x="350" y="3"/>
                                <a:pt x="384" y="3"/>
                              </a:cubicBezTo>
                            </a:path>
                          </a:pathLst>
                        </a:custGeom>
                        <a:noFill/>
                        <a:ln w="25400">
                          <a:solidFill>
                            <a:schemeClr val="hlink"/>
                          </a:solidFill>
                          <a:round/>
                          <a:headEnd/>
                          <a:tailEnd type="none" w="med" len="lg"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  <a:spAutoFit/>
                        </a:bodyPr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28" name="Group 69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4606" y="3251"/>
                        <a:ext cx="657" cy="420"/>
                        <a:chOff x="4059" y="3249"/>
                        <a:chExt cx="657" cy="420"/>
                      </a:xfrm>
                    </p:grpSpPr>
                    <p:sp>
                      <p:nvSpPr>
                        <p:cNvPr id="6209" name="Freeform 70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4059" y="3249"/>
                          <a:ext cx="384" cy="420"/>
                        </a:xfrm>
                        <a:custGeom>
                          <a:avLst/>
                          <a:gdLst>
                            <a:gd name="T0" fmla="*/ 0 w 384"/>
                            <a:gd name="T1" fmla="*/ 6 h 420"/>
                            <a:gd name="T2" fmla="*/ 159 w 384"/>
                            <a:gd name="T3" fmla="*/ 6 h 420"/>
                            <a:gd name="T4" fmla="*/ 204 w 384"/>
                            <a:gd name="T5" fmla="*/ 18 h 420"/>
                            <a:gd name="T6" fmla="*/ 234 w 384"/>
                            <a:gd name="T7" fmla="*/ 30 h 420"/>
                            <a:gd name="T8" fmla="*/ 270 w 384"/>
                            <a:gd name="T9" fmla="*/ 63 h 420"/>
                            <a:gd name="T10" fmla="*/ 294 w 384"/>
                            <a:gd name="T11" fmla="*/ 99 h 420"/>
                            <a:gd name="T12" fmla="*/ 309 w 384"/>
                            <a:gd name="T13" fmla="*/ 135 h 420"/>
                            <a:gd name="T14" fmla="*/ 309 w 384"/>
                            <a:gd name="T15" fmla="*/ 204 h 420"/>
                            <a:gd name="T16" fmla="*/ 309 w 384"/>
                            <a:gd name="T17" fmla="*/ 255 h 420"/>
                            <a:gd name="T18" fmla="*/ 282 w 384"/>
                            <a:gd name="T19" fmla="*/ 342 h 420"/>
                            <a:gd name="T20" fmla="*/ 261 w 384"/>
                            <a:gd name="T21" fmla="*/ 390 h 420"/>
                            <a:gd name="T22" fmla="*/ 216 w 384"/>
                            <a:gd name="T23" fmla="*/ 420 h 420"/>
                            <a:gd name="T24" fmla="*/ 153 w 384"/>
                            <a:gd name="T25" fmla="*/ 405 h 420"/>
                            <a:gd name="T26" fmla="*/ 132 w 384"/>
                            <a:gd name="T27" fmla="*/ 381 h 420"/>
                            <a:gd name="T28" fmla="*/ 117 w 384"/>
                            <a:gd name="T29" fmla="*/ 354 h 420"/>
                            <a:gd name="T30" fmla="*/ 105 w 384"/>
                            <a:gd name="T31" fmla="*/ 309 h 420"/>
                            <a:gd name="T32" fmla="*/ 96 w 384"/>
                            <a:gd name="T33" fmla="*/ 261 h 420"/>
                            <a:gd name="T34" fmla="*/ 108 w 384"/>
                            <a:gd name="T35" fmla="*/ 135 h 420"/>
                            <a:gd name="T36" fmla="*/ 147 w 384"/>
                            <a:gd name="T37" fmla="*/ 72 h 420"/>
                            <a:gd name="T38" fmla="*/ 336 w 384"/>
                            <a:gd name="T39" fmla="*/ 0 h 420"/>
                            <a:gd name="T40" fmla="*/ 384 w 384"/>
                            <a:gd name="T41" fmla="*/ 3 h 420"/>
                            <a:gd name="T42" fmla="*/ 0 60000 65536"/>
                            <a:gd name="T43" fmla="*/ 0 60000 65536"/>
                            <a:gd name="T44" fmla="*/ 0 60000 65536"/>
                            <a:gd name="T45" fmla="*/ 0 60000 65536"/>
                            <a:gd name="T46" fmla="*/ 0 60000 65536"/>
                            <a:gd name="T47" fmla="*/ 0 60000 65536"/>
                            <a:gd name="T48" fmla="*/ 0 60000 65536"/>
                            <a:gd name="T49" fmla="*/ 0 60000 65536"/>
                            <a:gd name="T50" fmla="*/ 0 60000 65536"/>
                            <a:gd name="T51" fmla="*/ 0 60000 65536"/>
                            <a:gd name="T52" fmla="*/ 0 60000 65536"/>
                            <a:gd name="T53" fmla="*/ 0 60000 65536"/>
                            <a:gd name="T54" fmla="*/ 0 60000 65536"/>
                            <a:gd name="T55" fmla="*/ 0 60000 65536"/>
                            <a:gd name="T56" fmla="*/ 0 60000 65536"/>
                            <a:gd name="T57" fmla="*/ 0 60000 65536"/>
                            <a:gd name="T58" fmla="*/ 0 60000 65536"/>
                            <a:gd name="T59" fmla="*/ 0 60000 65536"/>
                            <a:gd name="T60" fmla="*/ 0 60000 65536"/>
                            <a:gd name="T61" fmla="*/ 0 60000 65536"/>
                            <a:gd name="T62" fmla="*/ 0 60000 65536"/>
                            <a:gd name="T63" fmla="*/ 0 w 384"/>
                            <a:gd name="T64" fmla="*/ 0 h 420"/>
                            <a:gd name="T65" fmla="*/ 384 w 384"/>
                            <a:gd name="T66" fmla="*/ 420 h 420"/>
                          </a:gdLst>
                          <a:ahLst/>
                          <a:cxnLst>
                            <a:cxn ang="T42">
                              <a:pos x="T0" y="T1"/>
                            </a:cxn>
                            <a:cxn ang="T43">
                              <a:pos x="T2" y="T3"/>
                            </a:cxn>
                            <a:cxn ang="T44">
                              <a:pos x="T4" y="T5"/>
                            </a:cxn>
                            <a:cxn ang="T45">
                              <a:pos x="T6" y="T7"/>
                            </a:cxn>
                            <a:cxn ang="T46">
                              <a:pos x="T8" y="T9"/>
                            </a:cxn>
                            <a:cxn ang="T47">
                              <a:pos x="T10" y="T11"/>
                            </a:cxn>
                            <a:cxn ang="T48">
                              <a:pos x="T12" y="T13"/>
                            </a:cxn>
                            <a:cxn ang="T49">
                              <a:pos x="T14" y="T15"/>
                            </a:cxn>
                            <a:cxn ang="T50">
                              <a:pos x="T16" y="T17"/>
                            </a:cxn>
                            <a:cxn ang="T51">
                              <a:pos x="T18" y="T19"/>
                            </a:cxn>
                            <a:cxn ang="T52">
                              <a:pos x="T20" y="T21"/>
                            </a:cxn>
                            <a:cxn ang="T53">
                              <a:pos x="T22" y="T23"/>
                            </a:cxn>
                            <a:cxn ang="T54">
                              <a:pos x="T24" y="T25"/>
                            </a:cxn>
                            <a:cxn ang="T55">
                              <a:pos x="T26" y="T27"/>
                            </a:cxn>
                            <a:cxn ang="T56">
                              <a:pos x="T28" y="T29"/>
                            </a:cxn>
                            <a:cxn ang="T57">
                              <a:pos x="T30" y="T31"/>
                            </a:cxn>
                            <a:cxn ang="T58">
                              <a:pos x="T32" y="T33"/>
                            </a:cxn>
                            <a:cxn ang="T59">
                              <a:pos x="T34" y="T35"/>
                            </a:cxn>
                            <a:cxn ang="T60">
                              <a:pos x="T36" y="T37"/>
                            </a:cxn>
                            <a:cxn ang="T61">
                              <a:pos x="T38" y="T39"/>
                            </a:cxn>
                            <a:cxn ang="T62">
                              <a:pos x="T40" y="T41"/>
                            </a:cxn>
                          </a:cxnLst>
                          <a:rect l="T63" t="T64" r="T65" b="T66"/>
                          <a:pathLst>
                            <a:path w="384" h="420">
                              <a:moveTo>
                                <a:pt x="0" y="6"/>
                              </a:moveTo>
                              <a:cubicBezTo>
                                <a:pt x="70" y="0"/>
                                <a:pt x="46" y="1"/>
                                <a:pt x="159" y="6"/>
                              </a:cubicBezTo>
                              <a:cubicBezTo>
                                <a:pt x="173" y="7"/>
                                <a:pt x="190" y="14"/>
                                <a:pt x="204" y="18"/>
                              </a:cubicBezTo>
                              <a:cubicBezTo>
                                <a:pt x="214" y="21"/>
                                <a:pt x="234" y="30"/>
                                <a:pt x="234" y="30"/>
                              </a:cubicBezTo>
                              <a:cubicBezTo>
                                <a:pt x="246" y="42"/>
                                <a:pt x="257" y="53"/>
                                <a:pt x="270" y="63"/>
                              </a:cubicBezTo>
                              <a:cubicBezTo>
                                <a:pt x="275" y="78"/>
                                <a:pt x="289" y="83"/>
                                <a:pt x="294" y="99"/>
                              </a:cubicBezTo>
                              <a:cubicBezTo>
                                <a:pt x="299" y="113"/>
                                <a:pt x="301" y="123"/>
                                <a:pt x="309" y="135"/>
                              </a:cubicBezTo>
                              <a:cubicBezTo>
                                <a:pt x="315" y="161"/>
                                <a:pt x="312" y="177"/>
                                <a:pt x="309" y="204"/>
                              </a:cubicBezTo>
                              <a:cubicBezTo>
                                <a:pt x="312" y="235"/>
                                <a:pt x="314" y="226"/>
                                <a:pt x="309" y="255"/>
                              </a:cubicBezTo>
                              <a:cubicBezTo>
                                <a:pt x="304" y="284"/>
                                <a:pt x="291" y="314"/>
                                <a:pt x="282" y="342"/>
                              </a:cubicBezTo>
                              <a:cubicBezTo>
                                <a:pt x="277" y="358"/>
                                <a:pt x="273" y="377"/>
                                <a:pt x="261" y="390"/>
                              </a:cubicBezTo>
                              <a:cubicBezTo>
                                <a:pt x="247" y="406"/>
                                <a:pt x="235" y="414"/>
                                <a:pt x="216" y="420"/>
                              </a:cubicBezTo>
                              <a:cubicBezTo>
                                <a:pt x="191" y="418"/>
                                <a:pt x="173" y="418"/>
                                <a:pt x="153" y="405"/>
                              </a:cubicBezTo>
                              <a:cubicBezTo>
                                <a:pt x="139" y="384"/>
                                <a:pt x="147" y="391"/>
                                <a:pt x="132" y="381"/>
                              </a:cubicBezTo>
                              <a:cubicBezTo>
                                <a:pt x="128" y="370"/>
                                <a:pt x="121" y="366"/>
                                <a:pt x="117" y="354"/>
                              </a:cubicBezTo>
                              <a:cubicBezTo>
                                <a:pt x="112" y="339"/>
                                <a:pt x="110" y="324"/>
                                <a:pt x="105" y="309"/>
                              </a:cubicBezTo>
                              <a:cubicBezTo>
                                <a:pt x="103" y="293"/>
                                <a:pt x="101" y="277"/>
                                <a:pt x="96" y="261"/>
                              </a:cubicBezTo>
                              <a:cubicBezTo>
                                <a:pt x="97" y="246"/>
                                <a:pt x="98" y="154"/>
                                <a:pt x="108" y="135"/>
                              </a:cubicBezTo>
                              <a:cubicBezTo>
                                <a:pt x="119" y="113"/>
                                <a:pt x="130" y="89"/>
                                <a:pt x="147" y="72"/>
                              </a:cubicBezTo>
                              <a:cubicBezTo>
                                <a:pt x="191" y="28"/>
                                <a:pt x="275" y="6"/>
                                <a:pt x="336" y="0"/>
                              </a:cubicBezTo>
                              <a:cubicBezTo>
                                <a:pt x="366" y="4"/>
                                <a:pt x="350" y="3"/>
                                <a:pt x="384" y="3"/>
                              </a:cubicBezTo>
                            </a:path>
                          </a:pathLst>
                        </a:custGeom>
                        <a:noFill/>
                        <a:ln w="25400">
                          <a:solidFill>
                            <a:schemeClr val="hlink"/>
                          </a:solidFill>
                          <a:round/>
                          <a:headEnd/>
                          <a:tailEnd type="none" w="med" len="lg"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  <a:spAutoFit/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6210" name="Freeform 71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4332" y="3249"/>
                          <a:ext cx="384" cy="420"/>
                        </a:xfrm>
                        <a:custGeom>
                          <a:avLst/>
                          <a:gdLst>
                            <a:gd name="T0" fmla="*/ 0 w 384"/>
                            <a:gd name="T1" fmla="*/ 6 h 420"/>
                            <a:gd name="T2" fmla="*/ 159 w 384"/>
                            <a:gd name="T3" fmla="*/ 6 h 420"/>
                            <a:gd name="T4" fmla="*/ 204 w 384"/>
                            <a:gd name="T5" fmla="*/ 18 h 420"/>
                            <a:gd name="T6" fmla="*/ 234 w 384"/>
                            <a:gd name="T7" fmla="*/ 30 h 420"/>
                            <a:gd name="T8" fmla="*/ 270 w 384"/>
                            <a:gd name="T9" fmla="*/ 63 h 420"/>
                            <a:gd name="T10" fmla="*/ 294 w 384"/>
                            <a:gd name="T11" fmla="*/ 99 h 420"/>
                            <a:gd name="T12" fmla="*/ 309 w 384"/>
                            <a:gd name="T13" fmla="*/ 135 h 420"/>
                            <a:gd name="T14" fmla="*/ 309 w 384"/>
                            <a:gd name="T15" fmla="*/ 204 h 420"/>
                            <a:gd name="T16" fmla="*/ 309 w 384"/>
                            <a:gd name="T17" fmla="*/ 255 h 420"/>
                            <a:gd name="T18" fmla="*/ 282 w 384"/>
                            <a:gd name="T19" fmla="*/ 342 h 420"/>
                            <a:gd name="T20" fmla="*/ 261 w 384"/>
                            <a:gd name="T21" fmla="*/ 390 h 420"/>
                            <a:gd name="T22" fmla="*/ 216 w 384"/>
                            <a:gd name="T23" fmla="*/ 420 h 420"/>
                            <a:gd name="T24" fmla="*/ 153 w 384"/>
                            <a:gd name="T25" fmla="*/ 405 h 420"/>
                            <a:gd name="T26" fmla="*/ 132 w 384"/>
                            <a:gd name="T27" fmla="*/ 381 h 420"/>
                            <a:gd name="T28" fmla="*/ 117 w 384"/>
                            <a:gd name="T29" fmla="*/ 354 h 420"/>
                            <a:gd name="T30" fmla="*/ 105 w 384"/>
                            <a:gd name="T31" fmla="*/ 309 h 420"/>
                            <a:gd name="T32" fmla="*/ 96 w 384"/>
                            <a:gd name="T33" fmla="*/ 261 h 420"/>
                            <a:gd name="T34" fmla="*/ 108 w 384"/>
                            <a:gd name="T35" fmla="*/ 135 h 420"/>
                            <a:gd name="T36" fmla="*/ 147 w 384"/>
                            <a:gd name="T37" fmla="*/ 72 h 420"/>
                            <a:gd name="T38" fmla="*/ 336 w 384"/>
                            <a:gd name="T39" fmla="*/ 0 h 420"/>
                            <a:gd name="T40" fmla="*/ 384 w 384"/>
                            <a:gd name="T41" fmla="*/ 3 h 420"/>
                            <a:gd name="T42" fmla="*/ 0 60000 65536"/>
                            <a:gd name="T43" fmla="*/ 0 60000 65536"/>
                            <a:gd name="T44" fmla="*/ 0 60000 65536"/>
                            <a:gd name="T45" fmla="*/ 0 60000 65536"/>
                            <a:gd name="T46" fmla="*/ 0 60000 65536"/>
                            <a:gd name="T47" fmla="*/ 0 60000 65536"/>
                            <a:gd name="T48" fmla="*/ 0 60000 65536"/>
                            <a:gd name="T49" fmla="*/ 0 60000 65536"/>
                            <a:gd name="T50" fmla="*/ 0 60000 65536"/>
                            <a:gd name="T51" fmla="*/ 0 60000 65536"/>
                            <a:gd name="T52" fmla="*/ 0 60000 65536"/>
                            <a:gd name="T53" fmla="*/ 0 60000 65536"/>
                            <a:gd name="T54" fmla="*/ 0 60000 65536"/>
                            <a:gd name="T55" fmla="*/ 0 60000 65536"/>
                            <a:gd name="T56" fmla="*/ 0 60000 65536"/>
                            <a:gd name="T57" fmla="*/ 0 60000 65536"/>
                            <a:gd name="T58" fmla="*/ 0 60000 65536"/>
                            <a:gd name="T59" fmla="*/ 0 60000 65536"/>
                            <a:gd name="T60" fmla="*/ 0 60000 65536"/>
                            <a:gd name="T61" fmla="*/ 0 60000 65536"/>
                            <a:gd name="T62" fmla="*/ 0 60000 65536"/>
                            <a:gd name="T63" fmla="*/ 0 w 384"/>
                            <a:gd name="T64" fmla="*/ 0 h 420"/>
                            <a:gd name="T65" fmla="*/ 384 w 384"/>
                            <a:gd name="T66" fmla="*/ 420 h 420"/>
                          </a:gdLst>
                          <a:ahLst/>
                          <a:cxnLst>
                            <a:cxn ang="T42">
                              <a:pos x="T0" y="T1"/>
                            </a:cxn>
                            <a:cxn ang="T43">
                              <a:pos x="T2" y="T3"/>
                            </a:cxn>
                            <a:cxn ang="T44">
                              <a:pos x="T4" y="T5"/>
                            </a:cxn>
                            <a:cxn ang="T45">
                              <a:pos x="T6" y="T7"/>
                            </a:cxn>
                            <a:cxn ang="T46">
                              <a:pos x="T8" y="T9"/>
                            </a:cxn>
                            <a:cxn ang="T47">
                              <a:pos x="T10" y="T11"/>
                            </a:cxn>
                            <a:cxn ang="T48">
                              <a:pos x="T12" y="T13"/>
                            </a:cxn>
                            <a:cxn ang="T49">
                              <a:pos x="T14" y="T15"/>
                            </a:cxn>
                            <a:cxn ang="T50">
                              <a:pos x="T16" y="T17"/>
                            </a:cxn>
                            <a:cxn ang="T51">
                              <a:pos x="T18" y="T19"/>
                            </a:cxn>
                            <a:cxn ang="T52">
                              <a:pos x="T20" y="T21"/>
                            </a:cxn>
                            <a:cxn ang="T53">
                              <a:pos x="T22" y="T23"/>
                            </a:cxn>
                            <a:cxn ang="T54">
                              <a:pos x="T24" y="T25"/>
                            </a:cxn>
                            <a:cxn ang="T55">
                              <a:pos x="T26" y="T27"/>
                            </a:cxn>
                            <a:cxn ang="T56">
                              <a:pos x="T28" y="T29"/>
                            </a:cxn>
                            <a:cxn ang="T57">
                              <a:pos x="T30" y="T31"/>
                            </a:cxn>
                            <a:cxn ang="T58">
                              <a:pos x="T32" y="T33"/>
                            </a:cxn>
                            <a:cxn ang="T59">
                              <a:pos x="T34" y="T35"/>
                            </a:cxn>
                            <a:cxn ang="T60">
                              <a:pos x="T36" y="T37"/>
                            </a:cxn>
                            <a:cxn ang="T61">
                              <a:pos x="T38" y="T39"/>
                            </a:cxn>
                            <a:cxn ang="T62">
                              <a:pos x="T40" y="T41"/>
                            </a:cxn>
                          </a:cxnLst>
                          <a:rect l="T63" t="T64" r="T65" b="T66"/>
                          <a:pathLst>
                            <a:path w="384" h="420">
                              <a:moveTo>
                                <a:pt x="0" y="6"/>
                              </a:moveTo>
                              <a:cubicBezTo>
                                <a:pt x="70" y="0"/>
                                <a:pt x="46" y="1"/>
                                <a:pt x="159" y="6"/>
                              </a:cubicBezTo>
                              <a:cubicBezTo>
                                <a:pt x="173" y="7"/>
                                <a:pt x="190" y="14"/>
                                <a:pt x="204" y="18"/>
                              </a:cubicBezTo>
                              <a:cubicBezTo>
                                <a:pt x="214" y="21"/>
                                <a:pt x="234" y="30"/>
                                <a:pt x="234" y="30"/>
                              </a:cubicBezTo>
                              <a:cubicBezTo>
                                <a:pt x="246" y="42"/>
                                <a:pt x="257" y="53"/>
                                <a:pt x="270" y="63"/>
                              </a:cubicBezTo>
                              <a:cubicBezTo>
                                <a:pt x="275" y="78"/>
                                <a:pt x="289" y="83"/>
                                <a:pt x="294" y="99"/>
                              </a:cubicBezTo>
                              <a:cubicBezTo>
                                <a:pt x="299" y="113"/>
                                <a:pt x="301" y="123"/>
                                <a:pt x="309" y="135"/>
                              </a:cubicBezTo>
                              <a:cubicBezTo>
                                <a:pt x="315" y="161"/>
                                <a:pt x="312" y="177"/>
                                <a:pt x="309" y="204"/>
                              </a:cubicBezTo>
                              <a:cubicBezTo>
                                <a:pt x="312" y="235"/>
                                <a:pt x="314" y="226"/>
                                <a:pt x="309" y="255"/>
                              </a:cubicBezTo>
                              <a:cubicBezTo>
                                <a:pt x="304" y="284"/>
                                <a:pt x="291" y="314"/>
                                <a:pt x="282" y="342"/>
                              </a:cubicBezTo>
                              <a:cubicBezTo>
                                <a:pt x="277" y="358"/>
                                <a:pt x="273" y="377"/>
                                <a:pt x="261" y="390"/>
                              </a:cubicBezTo>
                              <a:cubicBezTo>
                                <a:pt x="247" y="406"/>
                                <a:pt x="235" y="414"/>
                                <a:pt x="216" y="420"/>
                              </a:cubicBezTo>
                              <a:cubicBezTo>
                                <a:pt x="191" y="418"/>
                                <a:pt x="173" y="418"/>
                                <a:pt x="153" y="405"/>
                              </a:cubicBezTo>
                              <a:cubicBezTo>
                                <a:pt x="139" y="384"/>
                                <a:pt x="147" y="391"/>
                                <a:pt x="132" y="381"/>
                              </a:cubicBezTo>
                              <a:cubicBezTo>
                                <a:pt x="128" y="370"/>
                                <a:pt x="121" y="366"/>
                                <a:pt x="117" y="354"/>
                              </a:cubicBezTo>
                              <a:cubicBezTo>
                                <a:pt x="112" y="339"/>
                                <a:pt x="110" y="324"/>
                                <a:pt x="105" y="309"/>
                              </a:cubicBezTo>
                              <a:cubicBezTo>
                                <a:pt x="103" y="293"/>
                                <a:pt x="101" y="277"/>
                                <a:pt x="96" y="261"/>
                              </a:cubicBezTo>
                              <a:cubicBezTo>
                                <a:pt x="97" y="246"/>
                                <a:pt x="98" y="154"/>
                                <a:pt x="108" y="135"/>
                              </a:cubicBezTo>
                              <a:cubicBezTo>
                                <a:pt x="119" y="113"/>
                                <a:pt x="130" y="89"/>
                                <a:pt x="147" y="72"/>
                              </a:cubicBezTo>
                              <a:cubicBezTo>
                                <a:pt x="191" y="28"/>
                                <a:pt x="275" y="6"/>
                                <a:pt x="336" y="0"/>
                              </a:cubicBezTo>
                              <a:cubicBezTo>
                                <a:pt x="366" y="4"/>
                                <a:pt x="350" y="3"/>
                                <a:pt x="384" y="3"/>
                              </a:cubicBezTo>
                            </a:path>
                          </a:pathLst>
                        </a:custGeom>
                        <a:noFill/>
                        <a:ln w="25400">
                          <a:solidFill>
                            <a:schemeClr val="hlink"/>
                          </a:solidFill>
                          <a:round/>
                          <a:headEnd/>
                          <a:tailEnd type="none" w="med" len="lg"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  <a:spAutoFit/>
                        </a:bodyPr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29" name="Group 72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5154" y="3252"/>
                        <a:ext cx="657" cy="420"/>
                        <a:chOff x="4059" y="3249"/>
                        <a:chExt cx="657" cy="420"/>
                      </a:xfrm>
                    </p:grpSpPr>
                    <p:sp>
                      <p:nvSpPr>
                        <p:cNvPr id="6207" name="Freeform 73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4059" y="3249"/>
                          <a:ext cx="384" cy="420"/>
                        </a:xfrm>
                        <a:custGeom>
                          <a:avLst/>
                          <a:gdLst>
                            <a:gd name="T0" fmla="*/ 0 w 384"/>
                            <a:gd name="T1" fmla="*/ 6 h 420"/>
                            <a:gd name="T2" fmla="*/ 159 w 384"/>
                            <a:gd name="T3" fmla="*/ 6 h 420"/>
                            <a:gd name="T4" fmla="*/ 204 w 384"/>
                            <a:gd name="T5" fmla="*/ 18 h 420"/>
                            <a:gd name="T6" fmla="*/ 234 w 384"/>
                            <a:gd name="T7" fmla="*/ 30 h 420"/>
                            <a:gd name="T8" fmla="*/ 270 w 384"/>
                            <a:gd name="T9" fmla="*/ 63 h 420"/>
                            <a:gd name="T10" fmla="*/ 294 w 384"/>
                            <a:gd name="T11" fmla="*/ 99 h 420"/>
                            <a:gd name="T12" fmla="*/ 309 w 384"/>
                            <a:gd name="T13" fmla="*/ 135 h 420"/>
                            <a:gd name="T14" fmla="*/ 309 w 384"/>
                            <a:gd name="T15" fmla="*/ 204 h 420"/>
                            <a:gd name="T16" fmla="*/ 309 w 384"/>
                            <a:gd name="T17" fmla="*/ 255 h 420"/>
                            <a:gd name="T18" fmla="*/ 282 w 384"/>
                            <a:gd name="T19" fmla="*/ 342 h 420"/>
                            <a:gd name="T20" fmla="*/ 261 w 384"/>
                            <a:gd name="T21" fmla="*/ 390 h 420"/>
                            <a:gd name="T22" fmla="*/ 216 w 384"/>
                            <a:gd name="T23" fmla="*/ 420 h 420"/>
                            <a:gd name="T24" fmla="*/ 153 w 384"/>
                            <a:gd name="T25" fmla="*/ 405 h 420"/>
                            <a:gd name="T26" fmla="*/ 132 w 384"/>
                            <a:gd name="T27" fmla="*/ 381 h 420"/>
                            <a:gd name="T28" fmla="*/ 117 w 384"/>
                            <a:gd name="T29" fmla="*/ 354 h 420"/>
                            <a:gd name="T30" fmla="*/ 105 w 384"/>
                            <a:gd name="T31" fmla="*/ 309 h 420"/>
                            <a:gd name="T32" fmla="*/ 96 w 384"/>
                            <a:gd name="T33" fmla="*/ 261 h 420"/>
                            <a:gd name="T34" fmla="*/ 108 w 384"/>
                            <a:gd name="T35" fmla="*/ 135 h 420"/>
                            <a:gd name="T36" fmla="*/ 147 w 384"/>
                            <a:gd name="T37" fmla="*/ 72 h 420"/>
                            <a:gd name="T38" fmla="*/ 336 w 384"/>
                            <a:gd name="T39" fmla="*/ 0 h 420"/>
                            <a:gd name="T40" fmla="*/ 384 w 384"/>
                            <a:gd name="T41" fmla="*/ 3 h 420"/>
                            <a:gd name="T42" fmla="*/ 0 60000 65536"/>
                            <a:gd name="T43" fmla="*/ 0 60000 65536"/>
                            <a:gd name="T44" fmla="*/ 0 60000 65536"/>
                            <a:gd name="T45" fmla="*/ 0 60000 65536"/>
                            <a:gd name="T46" fmla="*/ 0 60000 65536"/>
                            <a:gd name="T47" fmla="*/ 0 60000 65536"/>
                            <a:gd name="T48" fmla="*/ 0 60000 65536"/>
                            <a:gd name="T49" fmla="*/ 0 60000 65536"/>
                            <a:gd name="T50" fmla="*/ 0 60000 65536"/>
                            <a:gd name="T51" fmla="*/ 0 60000 65536"/>
                            <a:gd name="T52" fmla="*/ 0 60000 65536"/>
                            <a:gd name="T53" fmla="*/ 0 60000 65536"/>
                            <a:gd name="T54" fmla="*/ 0 60000 65536"/>
                            <a:gd name="T55" fmla="*/ 0 60000 65536"/>
                            <a:gd name="T56" fmla="*/ 0 60000 65536"/>
                            <a:gd name="T57" fmla="*/ 0 60000 65536"/>
                            <a:gd name="T58" fmla="*/ 0 60000 65536"/>
                            <a:gd name="T59" fmla="*/ 0 60000 65536"/>
                            <a:gd name="T60" fmla="*/ 0 60000 65536"/>
                            <a:gd name="T61" fmla="*/ 0 60000 65536"/>
                            <a:gd name="T62" fmla="*/ 0 60000 65536"/>
                            <a:gd name="T63" fmla="*/ 0 w 384"/>
                            <a:gd name="T64" fmla="*/ 0 h 420"/>
                            <a:gd name="T65" fmla="*/ 384 w 384"/>
                            <a:gd name="T66" fmla="*/ 420 h 420"/>
                          </a:gdLst>
                          <a:ahLst/>
                          <a:cxnLst>
                            <a:cxn ang="T42">
                              <a:pos x="T0" y="T1"/>
                            </a:cxn>
                            <a:cxn ang="T43">
                              <a:pos x="T2" y="T3"/>
                            </a:cxn>
                            <a:cxn ang="T44">
                              <a:pos x="T4" y="T5"/>
                            </a:cxn>
                            <a:cxn ang="T45">
                              <a:pos x="T6" y="T7"/>
                            </a:cxn>
                            <a:cxn ang="T46">
                              <a:pos x="T8" y="T9"/>
                            </a:cxn>
                            <a:cxn ang="T47">
                              <a:pos x="T10" y="T11"/>
                            </a:cxn>
                            <a:cxn ang="T48">
                              <a:pos x="T12" y="T13"/>
                            </a:cxn>
                            <a:cxn ang="T49">
                              <a:pos x="T14" y="T15"/>
                            </a:cxn>
                            <a:cxn ang="T50">
                              <a:pos x="T16" y="T17"/>
                            </a:cxn>
                            <a:cxn ang="T51">
                              <a:pos x="T18" y="T19"/>
                            </a:cxn>
                            <a:cxn ang="T52">
                              <a:pos x="T20" y="T21"/>
                            </a:cxn>
                            <a:cxn ang="T53">
                              <a:pos x="T22" y="T23"/>
                            </a:cxn>
                            <a:cxn ang="T54">
                              <a:pos x="T24" y="T25"/>
                            </a:cxn>
                            <a:cxn ang="T55">
                              <a:pos x="T26" y="T27"/>
                            </a:cxn>
                            <a:cxn ang="T56">
                              <a:pos x="T28" y="T29"/>
                            </a:cxn>
                            <a:cxn ang="T57">
                              <a:pos x="T30" y="T31"/>
                            </a:cxn>
                            <a:cxn ang="T58">
                              <a:pos x="T32" y="T33"/>
                            </a:cxn>
                            <a:cxn ang="T59">
                              <a:pos x="T34" y="T35"/>
                            </a:cxn>
                            <a:cxn ang="T60">
                              <a:pos x="T36" y="T37"/>
                            </a:cxn>
                            <a:cxn ang="T61">
                              <a:pos x="T38" y="T39"/>
                            </a:cxn>
                            <a:cxn ang="T62">
                              <a:pos x="T40" y="T41"/>
                            </a:cxn>
                          </a:cxnLst>
                          <a:rect l="T63" t="T64" r="T65" b="T66"/>
                          <a:pathLst>
                            <a:path w="384" h="420">
                              <a:moveTo>
                                <a:pt x="0" y="6"/>
                              </a:moveTo>
                              <a:cubicBezTo>
                                <a:pt x="70" y="0"/>
                                <a:pt x="46" y="1"/>
                                <a:pt x="159" y="6"/>
                              </a:cubicBezTo>
                              <a:cubicBezTo>
                                <a:pt x="173" y="7"/>
                                <a:pt x="190" y="14"/>
                                <a:pt x="204" y="18"/>
                              </a:cubicBezTo>
                              <a:cubicBezTo>
                                <a:pt x="214" y="21"/>
                                <a:pt x="234" y="30"/>
                                <a:pt x="234" y="30"/>
                              </a:cubicBezTo>
                              <a:cubicBezTo>
                                <a:pt x="246" y="42"/>
                                <a:pt x="257" y="53"/>
                                <a:pt x="270" y="63"/>
                              </a:cubicBezTo>
                              <a:cubicBezTo>
                                <a:pt x="275" y="78"/>
                                <a:pt x="289" y="83"/>
                                <a:pt x="294" y="99"/>
                              </a:cubicBezTo>
                              <a:cubicBezTo>
                                <a:pt x="299" y="113"/>
                                <a:pt x="301" y="123"/>
                                <a:pt x="309" y="135"/>
                              </a:cubicBezTo>
                              <a:cubicBezTo>
                                <a:pt x="315" y="161"/>
                                <a:pt x="312" y="177"/>
                                <a:pt x="309" y="204"/>
                              </a:cubicBezTo>
                              <a:cubicBezTo>
                                <a:pt x="312" y="235"/>
                                <a:pt x="314" y="226"/>
                                <a:pt x="309" y="255"/>
                              </a:cubicBezTo>
                              <a:cubicBezTo>
                                <a:pt x="304" y="284"/>
                                <a:pt x="291" y="314"/>
                                <a:pt x="282" y="342"/>
                              </a:cubicBezTo>
                              <a:cubicBezTo>
                                <a:pt x="277" y="358"/>
                                <a:pt x="273" y="377"/>
                                <a:pt x="261" y="390"/>
                              </a:cubicBezTo>
                              <a:cubicBezTo>
                                <a:pt x="247" y="406"/>
                                <a:pt x="235" y="414"/>
                                <a:pt x="216" y="420"/>
                              </a:cubicBezTo>
                              <a:cubicBezTo>
                                <a:pt x="191" y="418"/>
                                <a:pt x="173" y="418"/>
                                <a:pt x="153" y="405"/>
                              </a:cubicBezTo>
                              <a:cubicBezTo>
                                <a:pt x="139" y="384"/>
                                <a:pt x="147" y="391"/>
                                <a:pt x="132" y="381"/>
                              </a:cubicBezTo>
                              <a:cubicBezTo>
                                <a:pt x="128" y="370"/>
                                <a:pt x="121" y="366"/>
                                <a:pt x="117" y="354"/>
                              </a:cubicBezTo>
                              <a:cubicBezTo>
                                <a:pt x="112" y="339"/>
                                <a:pt x="110" y="324"/>
                                <a:pt x="105" y="309"/>
                              </a:cubicBezTo>
                              <a:cubicBezTo>
                                <a:pt x="103" y="293"/>
                                <a:pt x="101" y="277"/>
                                <a:pt x="96" y="261"/>
                              </a:cubicBezTo>
                              <a:cubicBezTo>
                                <a:pt x="97" y="246"/>
                                <a:pt x="98" y="154"/>
                                <a:pt x="108" y="135"/>
                              </a:cubicBezTo>
                              <a:cubicBezTo>
                                <a:pt x="119" y="113"/>
                                <a:pt x="130" y="89"/>
                                <a:pt x="147" y="72"/>
                              </a:cubicBezTo>
                              <a:cubicBezTo>
                                <a:pt x="191" y="28"/>
                                <a:pt x="275" y="6"/>
                                <a:pt x="336" y="0"/>
                              </a:cubicBezTo>
                              <a:cubicBezTo>
                                <a:pt x="366" y="4"/>
                                <a:pt x="350" y="3"/>
                                <a:pt x="384" y="3"/>
                              </a:cubicBezTo>
                            </a:path>
                          </a:pathLst>
                        </a:custGeom>
                        <a:noFill/>
                        <a:ln w="25400">
                          <a:solidFill>
                            <a:schemeClr val="hlink"/>
                          </a:solidFill>
                          <a:round/>
                          <a:headEnd/>
                          <a:tailEnd type="none" w="med" len="lg"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  <a:spAutoFit/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6208" name="Freeform 74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4332" y="3249"/>
                          <a:ext cx="384" cy="420"/>
                        </a:xfrm>
                        <a:custGeom>
                          <a:avLst/>
                          <a:gdLst>
                            <a:gd name="T0" fmla="*/ 0 w 384"/>
                            <a:gd name="T1" fmla="*/ 6 h 420"/>
                            <a:gd name="T2" fmla="*/ 159 w 384"/>
                            <a:gd name="T3" fmla="*/ 6 h 420"/>
                            <a:gd name="T4" fmla="*/ 204 w 384"/>
                            <a:gd name="T5" fmla="*/ 18 h 420"/>
                            <a:gd name="T6" fmla="*/ 234 w 384"/>
                            <a:gd name="T7" fmla="*/ 30 h 420"/>
                            <a:gd name="T8" fmla="*/ 270 w 384"/>
                            <a:gd name="T9" fmla="*/ 63 h 420"/>
                            <a:gd name="T10" fmla="*/ 294 w 384"/>
                            <a:gd name="T11" fmla="*/ 99 h 420"/>
                            <a:gd name="T12" fmla="*/ 309 w 384"/>
                            <a:gd name="T13" fmla="*/ 135 h 420"/>
                            <a:gd name="T14" fmla="*/ 309 w 384"/>
                            <a:gd name="T15" fmla="*/ 204 h 420"/>
                            <a:gd name="T16" fmla="*/ 309 w 384"/>
                            <a:gd name="T17" fmla="*/ 255 h 420"/>
                            <a:gd name="T18" fmla="*/ 282 w 384"/>
                            <a:gd name="T19" fmla="*/ 342 h 420"/>
                            <a:gd name="T20" fmla="*/ 261 w 384"/>
                            <a:gd name="T21" fmla="*/ 390 h 420"/>
                            <a:gd name="T22" fmla="*/ 216 w 384"/>
                            <a:gd name="T23" fmla="*/ 420 h 420"/>
                            <a:gd name="T24" fmla="*/ 153 w 384"/>
                            <a:gd name="T25" fmla="*/ 405 h 420"/>
                            <a:gd name="T26" fmla="*/ 132 w 384"/>
                            <a:gd name="T27" fmla="*/ 381 h 420"/>
                            <a:gd name="T28" fmla="*/ 117 w 384"/>
                            <a:gd name="T29" fmla="*/ 354 h 420"/>
                            <a:gd name="T30" fmla="*/ 105 w 384"/>
                            <a:gd name="T31" fmla="*/ 309 h 420"/>
                            <a:gd name="T32" fmla="*/ 96 w 384"/>
                            <a:gd name="T33" fmla="*/ 261 h 420"/>
                            <a:gd name="T34" fmla="*/ 108 w 384"/>
                            <a:gd name="T35" fmla="*/ 135 h 420"/>
                            <a:gd name="T36" fmla="*/ 147 w 384"/>
                            <a:gd name="T37" fmla="*/ 72 h 420"/>
                            <a:gd name="T38" fmla="*/ 336 w 384"/>
                            <a:gd name="T39" fmla="*/ 0 h 420"/>
                            <a:gd name="T40" fmla="*/ 384 w 384"/>
                            <a:gd name="T41" fmla="*/ 3 h 420"/>
                            <a:gd name="T42" fmla="*/ 0 60000 65536"/>
                            <a:gd name="T43" fmla="*/ 0 60000 65536"/>
                            <a:gd name="T44" fmla="*/ 0 60000 65536"/>
                            <a:gd name="T45" fmla="*/ 0 60000 65536"/>
                            <a:gd name="T46" fmla="*/ 0 60000 65536"/>
                            <a:gd name="T47" fmla="*/ 0 60000 65536"/>
                            <a:gd name="T48" fmla="*/ 0 60000 65536"/>
                            <a:gd name="T49" fmla="*/ 0 60000 65536"/>
                            <a:gd name="T50" fmla="*/ 0 60000 65536"/>
                            <a:gd name="T51" fmla="*/ 0 60000 65536"/>
                            <a:gd name="T52" fmla="*/ 0 60000 65536"/>
                            <a:gd name="T53" fmla="*/ 0 60000 65536"/>
                            <a:gd name="T54" fmla="*/ 0 60000 65536"/>
                            <a:gd name="T55" fmla="*/ 0 60000 65536"/>
                            <a:gd name="T56" fmla="*/ 0 60000 65536"/>
                            <a:gd name="T57" fmla="*/ 0 60000 65536"/>
                            <a:gd name="T58" fmla="*/ 0 60000 65536"/>
                            <a:gd name="T59" fmla="*/ 0 60000 65536"/>
                            <a:gd name="T60" fmla="*/ 0 60000 65536"/>
                            <a:gd name="T61" fmla="*/ 0 60000 65536"/>
                            <a:gd name="T62" fmla="*/ 0 60000 65536"/>
                            <a:gd name="T63" fmla="*/ 0 w 384"/>
                            <a:gd name="T64" fmla="*/ 0 h 420"/>
                            <a:gd name="T65" fmla="*/ 384 w 384"/>
                            <a:gd name="T66" fmla="*/ 420 h 420"/>
                          </a:gdLst>
                          <a:ahLst/>
                          <a:cxnLst>
                            <a:cxn ang="T42">
                              <a:pos x="T0" y="T1"/>
                            </a:cxn>
                            <a:cxn ang="T43">
                              <a:pos x="T2" y="T3"/>
                            </a:cxn>
                            <a:cxn ang="T44">
                              <a:pos x="T4" y="T5"/>
                            </a:cxn>
                            <a:cxn ang="T45">
                              <a:pos x="T6" y="T7"/>
                            </a:cxn>
                            <a:cxn ang="T46">
                              <a:pos x="T8" y="T9"/>
                            </a:cxn>
                            <a:cxn ang="T47">
                              <a:pos x="T10" y="T11"/>
                            </a:cxn>
                            <a:cxn ang="T48">
                              <a:pos x="T12" y="T13"/>
                            </a:cxn>
                            <a:cxn ang="T49">
                              <a:pos x="T14" y="T15"/>
                            </a:cxn>
                            <a:cxn ang="T50">
                              <a:pos x="T16" y="T17"/>
                            </a:cxn>
                            <a:cxn ang="T51">
                              <a:pos x="T18" y="T19"/>
                            </a:cxn>
                            <a:cxn ang="T52">
                              <a:pos x="T20" y="T21"/>
                            </a:cxn>
                            <a:cxn ang="T53">
                              <a:pos x="T22" y="T23"/>
                            </a:cxn>
                            <a:cxn ang="T54">
                              <a:pos x="T24" y="T25"/>
                            </a:cxn>
                            <a:cxn ang="T55">
                              <a:pos x="T26" y="T27"/>
                            </a:cxn>
                            <a:cxn ang="T56">
                              <a:pos x="T28" y="T29"/>
                            </a:cxn>
                            <a:cxn ang="T57">
                              <a:pos x="T30" y="T31"/>
                            </a:cxn>
                            <a:cxn ang="T58">
                              <a:pos x="T32" y="T33"/>
                            </a:cxn>
                            <a:cxn ang="T59">
                              <a:pos x="T34" y="T35"/>
                            </a:cxn>
                            <a:cxn ang="T60">
                              <a:pos x="T36" y="T37"/>
                            </a:cxn>
                            <a:cxn ang="T61">
                              <a:pos x="T38" y="T39"/>
                            </a:cxn>
                            <a:cxn ang="T62">
                              <a:pos x="T40" y="T41"/>
                            </a:cxn>
                          </a:cxnLst>
                          <a:rect l="T63" t="T64" r="T65" b="T66"/>
                          <a:pathLst>
                            <a:path w="384" h="420">
                              <a:moveTo>
                                <a:pt x="0" y="6"/>
                              </a:moveTo>
                              <a:cubicBezTo>
                                <a:pt x="70" y="0"/>
                                <a:pt x="46" y="1"/>
                                <a:pt x="159" y="6"/>
                              </a:cubicBezTo>
                              <a:cubicBezTo>
                                <a:pt x="173" y="7"/>
                                <a:pt x="190" y="14"/>
                                <a:pt x="204" y="18"/>
                              </a:cubicBezTo>
                              <a:cubicBezTo>
                                <a:pt x="214" y="21"/>
                                <a:pt x="234" y="30"/>
                                <a:pt x="234" y="30"/>
                              </a:cubicBezTo>
                              <a:cubicBezTo>
                                <a:pt x="246" y="42"/>
                                <a:pt x="257" y="53"/>
                                <a:pt x="270" y="63"/>
                              </a:cubicBezTo>
                              <a:cubicBezTo>
                                <a:pt x="275" y="78"/>
                                <a:pt x="289" y="83"/>
                                <a:pt x="294" y="99"/>
                              </a:cubicBezTo>
                              <a:cubicBezTo>
                                <a:pt x="299" y="113"/>
                                <a:pt x="301" y="123"/>
                                <a:pt x="309" y="135"/>
                              </a:cubicBezTo>
                              <a:cubicBezTo>
                                <a:pt x="315" y="161"/>
                                <a:pt x="312" y="177"/>
                                <a:pt x="309" y="204"/>
                              </a:cubicBezTo>
                              <a:cubicBezTo>
                                <a:pt x="312" y="235"/>
                                <a:pt x="314" y="226"/>
                                <a:pt x="309" y="255"/>
                              </a:cubicBezTo>
                              <a:cubicBezTo>
                                <a:pt x="304" y="284"/>
                                <a:pt x="291" y="314"/>
                                <a:pt x="282" y="342"/>
                              </a:cubicBezTo>
                              <a:cubicBezTo>
                                <a:pt x="277" y="358"/>
                                <a:pt x="273" y="377"/>
                                <a:pt x="261" y="390"/>
                              </a:cubicBezTo>
                              <a:cubicBezTo>
                                <a:pt x="247" y="406"/>
                                <a:pt x="235" y="414"/>
                                <a:pt x="216" y="420"/>
                              </a:cubicBezTo>
                              <a:cubicBezTo>
                                <a:pt x="191" y="418"/>
                                <a:pt x="173" y="418"/>
                                <a:pt x="153" y="405"/>
                              </a:cubicBezTo>
                              <a:cubicBezTo>
                                <a:pt x="139" y="384"/>
                                <a:pt x="147" y="391"/>
                                <a:pt x="132" y="381"/>
                              </a:cubicBezTo>
                              <a:cubicBezTo>
                                <a:pt x="128" y="370"/>
                                <a:pt x="121" y="366"/>
                                <a:pt x="117" y="354"/>
                              </a:cubicBezTo>
                              <a:cubicBezTo>
                                <a:pt x="112" y="339"/>
                                <a:pt x="110" y="324"/>
                                <a:pt x="105" y="309"/>
                              </a:cubicBezTo>
                              <a:cubicBezTo>
                                <a:pt x="103" y="293"/>
                                <a:pt x="101" y="277"/>
                                <a:pt x="96" y="261"/>
                              </a:cubicBezTo>
                              <a:cubicBezTo>
                                <a:pt x="97" y="246"/>
                                <a:pt x="98" y="154"/>
                                <a:pt x="108" y="135"/>
                              </a:cubicBezTo>
                              <a:cubicBezTo>
                                <a:pt x="119" y="113"/>
                                <a:pt x="130" y="89"/>
                                <a:pt x="147" y="72"/>
                              </a:cubicBezTo>
                              <a:cubicBezTo>
                                <a:pt x="191" y="28"/>
                                <a:pt x="275" y="6"/>
                                <a:pt x="336" y="0"/>
                              </a:cubicBezTo>
                              <a:cubicBezTo>
                                <a:pt x="366" y="4"/>
                                <a:pt x="350" y="3"/>
                                <a:pt x="384" y="3"/>
                              </a:cubicBezTo>
                            </a:path>
                          </a:pathLst>
                        </a:custGeom>
                        <a:noFill/>
                        <a:ln w="25400">
                          <a:solidFill>
                            <a:schemeClr val="hlink"/>
                          </a:solidFill>
                          <a:round/>
                          <a:headEnd/>
                          <a:tailEnd type="none" w="med" len="lg"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  <a:spAutoFit/>
                        </a:bodyPr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30" name="Group 75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509" y="3249"/>
                        <a:ext cx="657" cy="420"/>
                        <a:chOff x="4059" y="3249"/>
                        <a:chExt cx="657" cy="420"/>
                      </a:xfrm>
                    </p:grpSpPr>
                    <p:sp>
                      <p:nvSpPr>
                        <p:cNvPr id="6205" name="Freeform 76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4059" y="3249"/>
                          <a:ext cx="384" cy="420"/>
                        </a:xfrm>
                        <a:custGeom>
                          <a:avLst/>
                          <a:gdLst>
                            <a:gd name="T0" fmla="*/ 0 w 384"/>
                            <a:gd name="T1" fmla="*/ 6 h 420"/>
                            <a:gd name="T2" fmla="*/ 159 w 384"/>
                            <a:gd name="T3" fmla="*/ 6 h 420"/>
                            <a:gd name="T4" fmla="*/ 204 w 384"/>
                            <a:gd name="T5" fmla="*/ 18 h 420"/>
                            <a:gd name="T6" fmla="*/ 234 w 384"/>
                            <a:gd name="T7" fmla="*/ 30 h 420"/>
                            <a:gd name="T8" fmla="*/ 270 w 384"/>
                            <a:gd name="T9" fmla="*/ 63 h 420"/>
                            <a:gd name="T10" fmla="*/ 294 w 384"/>
                            <a:gd name="T11" fmla="*/ 99 h 420"/>
                            <a:gd name="T12" fmla="*/ 309 w 384"/>
                            <a:gd name="T13" fmla="*/ 135 h 420"/>
                            <a:gd name="T14" fmla="*/ 309 w 384"/>
                            <a:gd name="T15" fmla="*/ 204 h 420"/>
                            <a:gd name="T16" fmla="*/ 309 w 384"/>
                            <a:gd name="T17" fmla="*/ 255 h 420"/>
                            <a:gd name="T18" fmla="*/ 282 w 384"/>
                            <a:gd name="T19" fmla="*/ 342 h 420"/>
                            <a:gd name="T20" fmla="*/ 261 w 384"/>
                            <a:gd name="T21" fmla="*/ 390 h 420"/>
                            <a:gd name="T22" fmla="*/ 216 w 384"/>
                            <a:gd name="T23" fmla="*/ 420 h 420"/>
                            <a:gd name="T24" fmla="*/ 153 w 384"/>
                            <a:gd name="T25" fmla="*/ 405 h 420"/>
                            <a:gd name="T26" fmla="*/ 132 w 384"/>
                            <a:gd name="T27" fmla="*/ 381 h 420"/>
                            <a:gd name="T28" fmla="*/ 117 w 384"/>
                            <a:gd name="T29" fmla="*/ 354 h 420"/>
                            <a:gd name="T30" fmla="*/ 105 w 384"/>
                            <a:gd name="T31" fmla="*/ 309 h 420"/>
                            <a:gd name="T32" fmla="*/ 96 w 384"/>
                            <a:gd name="T33" fmla="*/ 261 h 420"/>
                            <a:gd name="T34" fmla="*/ 108 w 384"/>
                            <a:gd name="T35" fmla="*/ 135 h 420"/>
                            <a:gd name="T36" fmla="*/ 147 w 384"/>
                            <a:gd name="T37" fmla="*/ 72 h 420"/>
                            <a:gd name="T38" fmla="*/ 336 w 384"/>
                            <a:gd name="T39" fmla="*/ 0 h 420"/>
                            <a:gd name="T40" fmla="*/ 384 w 384"/>
                            <a:gd name="T41" fmla="*/ 3 h 420"/>
                            <a:gd name="T42" fmla="*/ 0 60000 65536"/>
                            <a:gd name="T43" fmla="*/ 0 60000 65536"/>
                            <a:gd name="T44" fmla="*/ 0 60000 65536"/>
                            <a:gd name="T45" fmla="*/ 0 60000 65536"/>
                            <a:gd name="T46" fmla="*/ 0 60000 65536"/>
                            <a:gd name="T47" fmla="*/ 0 60000 65536"/>
                            <a:gd name="T48" fmla="*/ 0 60000 65536"/>
                            <a:gd name="T49" fmla="*/ 0 60000 65536"/>
                            <a:gd name="T50" fmla="*/ 0 60000 65536"/>
                            <a:gd name="T51" fmla="*/ 0 60000 65536"/>
                            <a:gd name="T52" fmla="*/ 0 60000 65536"/>
                            <a:gd name="T53" fmla="*/ 0 60000 65536"/>
                            <a:gd name="T54" fmla="*/ 0 60000 65536"/>
                            <a:gd name="T55" fmla="*/ 0 60000 65536"/>
                            <a:gd name="T56" fmla="*/ 0 60000 65536"/>
                            <a:gd name="T57" fmla="*/ 0 60000 65536"/>
                            <a:gd name="T58" fmla="*/ 0 60000 65536"/>
                            <a:gd name="T59" fmla="*/ 0 60000 65536"/>
                            <a:gd name="T60" fmla="*/ 0 60000 65536"/>
                            <a:gd name="T61" fmla="*/ 0 60000 65536"/>
                            <a:gd name="T62" fmla="*/ 0 60000 65536"/>
                            <a:gd name="T63" fmla="*/ 0 w 384"/>
                            <a:gd name="T64" fmla="*/ 0 h 420"/>
                            <a:gd name="T65" fmla="*/ 384 w 384"/>
                            <a:gd name="T66" fmla="*/ 420 h 420"/>
                          </a:gdLst>
                          <a:ahLst/>
                          <a:cxnLst>
                            <a:cxn ang="T42">
                              <a:pos x="T0" y="T1"/>
                            </a:cxn>
                            <a:cxn ang="T43">
                              <a:pos x="T2" y="T3"/>
                            </a:cxn>
                            <a:cxn ang="T44">
                              <a:pos x="T4" y="T5"/>
                            </a:cxn>
                            <a:cxn ang="T45">
                              <a:pos x="T6" y="T7"/>
                            </a:cxn>
                            <a:cxn ang="T46">
                              <a:pos x="T8" y="T9"/>
                            </a:cxn>
                            <a:cxn ang="T47">
                              <a:pos x="T10" y="T11"/>
                            </a:cxn>
                            <a:cxn ang="T48">
                              <a:pos x="T12" y="T13"/>
                            </a:cxn>
                            <a:cxn ang="T49">
                              <a:pos x="T14" y="T15"/>
                            </a:cxn>
                            <a:cxn ang="T50">
                              <a:pos x="T16" y="T17"/>
                            </a:cxn>
                            <a:cxn ang="T51">
                              <a:pos x="T18" y="T19"/>
                            </a:cxn>
                            <a:cxn ang="T52">
                              <a:pos x="T20" y="T21"/>
                            </a:cxn>
                            <a:cxn ang="T53">
                              <a:pos x="T22" y="T23"/>
                            </a:cxn>
                            <a:cxn ang="T54">
                              <a:pos x="T24" y="T25"/>
                            </a:cxn>
                            <a:cxn ang="T55">
                              <a:pos x="T26" y="T27"/>
                            </a:cxn>
                            <a:cxn ang="T56">
                              <a:pos x="T28" y="T29"/>
                            </a:cxn>
                            <a:cxn ang="T57">
                              <a:pos x="T30" y="T31"/>
                            </a:cxn>
                            <a:cxn ang="T58">
                              <a:pos x="T32" y="T33"/>
                            </a:cxn>
                            <a:cxn ang="T59">
                              <a:pos x="T34" y="T35"/>
                            </a:cxn>
                            <a:cxn ang="T60">
                              <a:pos x="T36" y="T37"/>
                            </a:cxn>
                            <a:cxn ang="T61">
                              <a:pos x="T38" y="T39"/>
                            </a:cxn>
                            <a:cxn ang="T62">
                              <a:pos x="T40" y="T41"/>
                            </a:cxn>
                          </a:cxnLst>
                          <a:rect l="T63" t="T64" r="T65" b="T66"/>
                          <a:pathLst>
                            <a:path w="384" h="420">
                              <a:moveTo>
                                <a:pt x="0" y="6"/>
                              </a:moveTo>
                              <a:cubicBezTo>
                                <a:pt x="70" y="0"/>
                                <a:pt x="46" y="1"/>
                                <a:pt x="159" y="6"/>
                              </a:cubicBezTo>
                              <a:cubicBezTo>
                                <a:pt x="173" y="7"/>
                                <a:pt x="190" y="14"/>
                                <a:pt x="204" y="18"/>
                              </a:cubicBezTo>
                              <a:cubicBezTo>
                                <a:pt x="214" y="21"/>
                                <a:pt x="234" y="30"/>
                                <a:pt x="234" y="30"/>
                              </a:cubicBezTo>
                              <a:cubicBezTo>
                                <a:pt x="246" y="42"/>
                                <a:pt x="257" y="53"/>
                                <a:pt x="270" y="63"/>
                              </a:cubicBezTo>
                              <a:cubicBezTo>
                                <a:pt x="275" y="78"/>
                                <a:pt x="289" y="83"/>
                                <a:pt x="294" y="99"/>
                              </a:cubicBezTo>
                              <a:cubicBezTo>
                                <a:pt x="299" y="113"/>
                                <a:pt x="301" y="123"/>
                                <a:pt x="309" y="135"/>
                              </a:cubicBezTo>
                              <a:cubicBezTo>
                                <a:pt x="315" y="161"/>
                                <a:pt x="312" y="177"/>
                                <a:pt x="309" y="204"/>
                              </a:cubicBezTo>
                              <a:cubicBezTo>
                                <a:pt x="312" y="235"/>
                                <a:pt x="314" y="226"/>
                                <a:pt x="309" y="255"/>
                              </a:cubicBezTo>
                              <a:cubicBezTo>
                                <a:pt x="304" y="284"/>
                                <a:pt x="291" y="314"/>
                                <a:pt x="282" y="342"/>
                              </a:cubicBezTo>
                              <a:cubicBezTo>
                                <a:pt x="277" y="358"/>
                                <a:pt x="273" y="377"/>
                                <a:pt x="261" y="390"/>
                              </a:cubicBezTo>
                              <a:cubicBezTo>
                                <a:pt x="247" y="406"/>
                                <a:pt x="235" y="414"/>
                                <a:pt x="216" y="420"/>
                              </a:cubicBezTo>
                              <a:cubicBezTo>
                                <a:pt x="191" y="418"/>
                                <a:pt x="173" y="418"/>
                                <a:pt x="153" y="405"/>
                              </a:cubicBezTo>
                              <a:cubicBezTo>
                                <a:pt x="139" y="384"/>
                                <a:pt x="147" y="391"/>
                                <a:pt x="132" y="381"/>
                              </a:cubicBezTo>
                              <a:cubicBezTo>
                                <a:pt x="128" y="370"/>
                                <a:pt x="121" y="366"/>
                                <a:pt x="117" y="354"/>
                              </a:cubicBezTo>
                              <a:cubicBezTo>
                                <a:pt x="112" y="339"/>
                                <a:pt x="110" y="324"/>
                                <a:pt x="105" y="309"/>
                              </a:cubicBezTo>
                              <a:cubicBezTo>
                                <a:pt x="103" y="293"/>
                                <a:pt x="101" y="277"/>
                                <a:pt x="96" y="261"/>
                              </a:cubicBezTo>
                              <a:cubicBezTo>
                                <a:pt x="97" y="246"/>
                                <a:pt x="98" y="154"/>
                                <a:pt x="108" y="135"/>
                              </a:cubicBezTo>
                              <a:cubicBezTo>
                                <a:pt x="119" y="113"/>
                                <a:pt x="130" y="89"/>
                                <a:pt x="147" y="72"/>
                              </a:cubicBezTo>
                              <a:cubicBezTo>
                                <a:pt x="191" y="28"/>
                                <a:pt x="275" y="6"/>
                                <a:pt x="336" y="0"/>
                              </a:cubicBezTo>
                              <a:cubicBezTo>
                                <a:pt x="366" y="4"/>
                                <a:pt x="350" y="3"/>
                                <a:pt x="384" y="3"/>
                              </a:cubicBezTo>
                            </a:path>
                          </a:pathLst>
                        </a:custGeom>
                        <a:noFill/>
                        <a:ln w="25400">
                          <a:solidFill>
                            <a:schemeClr val="hlink"/>
                          </a:solidFill>
                          <a:round/>
                          <a:headEnd/>
                          <a:tailEnd type="none" w="med" len="lg"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  <a:spAutoFit/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6206" name="Freeform 77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4332" y="3249"/>
                          <a:ext cx="384" cy="420"/>
                        </a:xfrm>
                        <a:custGeom>
                          <a:avLst/>
                          <a:gdLst>
                            <a:gd name="T0" fmla="*/ 0 w 384"/>
                            <a:gd name="T1" fmla="*/ 6 h 420"/>
                            <a:gd name="T2" fmla="*/ 159 w 384"/>
                            <a:gd name="T3" fmla="*/ 6 h 420"/>
                            <a:gd name="T4" fmla="*/ 204 w 384"/>
                            <a:gd name="T5" fmla="*/ 18 h 420"/>
                            <a:gd name="T6" fmla="*/ 234 w 384"/>
                            <a:gd name="T7" fmla="*/ 30 h 420"/>
                            <a:gd name="T8" fmla="*/ 270 w 384"/>
                            <a:gd name="T9" fmla="*/ 63 h 420"/>
                            <a:gd name="T10" fmla="*/ 294 w 384"/>
                            <a:gd name="T11" fmla="*/ 99 h 420"/>
                            <a:gd name="T12" fmla="*/ 309 w 384"/>
                            <a:gd name="T13" fmla="*/ 135 h 420"/>
                            <a:gd name="T14" fmla="*/ 309 w 384"/>
                            <a:gd name="T15" fmla="*/ 204 h 420"/>
                            <a:gd name="T16" fmla="*/ 309 w 384"/>
                            <a:gd name="T17" fmla="*/ 255 h 420"/>
                            <a:gd name="T18" fmla="*/ 282 w 384"/>
                            <a:gd name="T19" fmla="*/ 342 h 420"/>
                            <a:gd name="T20" fmla="*/ 261 w 384"/>
                            <a:gd name="T21" fmla="*/ 390 h 420"/>
                            <a:gd name="T22" fmla="*/ 216 w 384"/>
                            <a:gd name="T23" fmla="*/ 420 h 420"/>
                            <a:gd name="T24" fmla="*/ 153 w 384"/>
                            <a:gd name="T25" fmla="*/ 405 h 420"/>
                            <a:gd name="T26" fmla="*/ 132 w 384"/>
                            <a:gd name="T27" fmla="*/ 381 h 420"/>
                            <a:gd name="T28" fmla="*/ 117 w 384"/>
                            <a:gd name="T29" fmla="*/ 354 h 420"/>
                            <a:gd name="T30" fmla="*/ 105 w 384"/>
                            <a:gd name="T31" fmla="*/ 309 h 420"/>
                            <a:gd name="T32" fmla="*/ 96 w 384"/>
                            <a:gd name="T33" fmla="*/ 261 h 420"/>
                            <a:gd name="T34" fmla="*/ 108 w 384"/>
                            <a:gd name="T35" fmla="*/ 135 h 420"/>
                            <a:gd name="T36" fmla="*/ 147 w 384"/>
                            <a:gd name="T37" fmla="*/ 72 h 420"/>
                            <a:gd name="T38" fmla="*/ 336 w 384"/>
                            <a:gd name="T39" fmla="*/ 0 h 420"/>
                            <a:gd name="T40" fmla="*/ 384 w 384"/>
                            <a:gd name="T41" fmla="*/ 3 h 420"/>
                            <a:gd name="T42" fmla="*/ 0 60000 65536"/>
                            <a:gd name="T43" fmla="*/ 0 60000 65536"/>
                            <a:gd name="T44" fmla="*/ 0 60000 65536"/>
                            <a:gd name="T45" fmla="*/ 0 60000 65536"/>
                            <a:gd name="T46" fmla="*/ 0 60000 65536"/>
                            <a:gd name="T47" fmla="*/ 0 60000 65536"/>
                            <a:gd name="T48" fmla="*/ 0 60000 65536"/>
                            <a:gd name="T49" fmla="*/ 0 60000 65536"/>
                            <a:gd name="T50" fmla="*/ 0 60000 65536"/>
                            <a:gd name="T51" fmla="*/ 0 60000 65536"/>
                            <a:gd name="T52" fmla="*/ 0 60000 65536"/>
                            <a:gd name="T53" fmla="*/ 0 60000 65536"/>
                            <a:gd name="T54" fmla="*/ 0 60000 65536"/>
                            <a:gd name="T55" fmla="*/ 0 60000 65536"/>
                            <a:gd name="T56" fmla="*/ 0 60000 65536"/>
                            <a:gd name="T57" fmla="*/ 0 60000 65536"/>
                            <a:gd name="T58" fmla="*/ 0 60000 65536"/>
                            <a:gd name="T59" fmla="*/ 0 60000 65536"/>
                            <a:gd name="T60" fmla="*/ 0 60000 65536"/>
                            <a:gd name="T61" fmla="*/ 0 60000 65536"/>
                            <a:gd name="T62" fmla="*/ 0 60000 65536"/>
                            <a:gd name="T63" fmla="*/ 0 w 384"/>
                            <a:gd name="T64" fmla="*/ 0 h 420"/>
                            <a:gd name="T65" fmla="*/ 384 w 384"/>
                            <a:gd name="T66" fmla="*/ 420 h 420"/>
                          </a:gdLst>
                          <a:ahLst/>
                          <a:cxnLst>
                            <a:cxn ang="T42">
                              <a:pos x="T0" y="T1"/>
                            </a:cxn>
                            <a:cxn ang="T43">
                              <a:pos x="T2" y="T3"/>
                            </a:cxn>
                            <a:cxn ang="T44">
                              <a:pos x="T4" y="T5"/>
                            </a:cxn>
                            <a:cxn ang="T45">
                              <a:pos x="T6" y="T7"/>
                            </a:cxn>
                            <a:cxn ang="T46">
                              <a:pos x="T8" y="T9"/>
                            </a:cxn>
                            <a:cxn ang="T47">
                              <a:pos x="T10" y="T11"/>
                            </a:cxn>
                            <a:cxn ang="T48">
                              <a:pos x="T12" y="T13"/>
                            </a:cxn>
                            <a:cxn ang="T49">
                              <a:pos x="T14" y="T15"/>
                            </a:cxn>
                            <a:cxn ang="T50">
                              <a:pos x="T16" y="T17"/>
                            </a:cxn>
                            <a:cxn ang="T51">
                              <a:pos x="T18" y="T19"/>
                            </a:cxn>
                            <a:cxn ang="T52">
                              <a:pos x="T20" y="T21"/>
                            </a:cxn>
                            <a:cxn ang="T53">
                              <a:pos x="T22" y="T23"/>
                            </a:cxn>
                            <a:cxn ang="T54">
                              <a:pos x="T24" y="T25"/>
                            </a:cxn>
                            <a:cxn ang="T55">
                              <a:pos x="T26" y="T27"/>
                            </a:cxn>
                            <a:cxn ang="T56">
                              <a:pos x="T28" y="T29"/>
                            </a:cxn>
                            <a:cxn ang="T57">
                              <a:pos x="T30" y="T31"/>
                            </a:cxn>
                            <a:cxn ang="T58">
                              <a:pos x="T32" y="T33"/>
                            </a:cxn>
                            <a:cxn ang="T59">
                              <a:pos x="T34" y="T35"/>
                            </a:cxn>
                            <a:cxn ang="T60">
                              <a:pos x="T36" y="T37"/>
                            </a:cxn>
                            <a:cxn ang="T61">
                              <a:pos x="T38" y="T39"/>
                            </a:cxn>
                            <a:cxn ang="T62">
                              <a:pos x="T40" y="T41"/>
                            </a:cxn>
                          </a:cxnLst>
                          <a:rect l="T63" t="T64" r="T65" b="T66"/>
                          <a:pathLst>
                            <a:path w="384" h="420">
                              <a:moveTo>
                                <a:pt x="0" y="6"/>
                              </a:moveTo>
                              <a:cubicBezTo>
                                <a:pt x="70" y="0"/>
                                <a:pt x="46" y="1"/>
                                <a:pt x="159" y="6"/>
                              </a:cubicBezTo>
                              <a:cubicBezTo>
                                <a:pt x="173" y="7"/>
                                <a:pt x="190" y="14"/>
                                <a:pt x="204" y="18"/>
                              </a:cubicBezTo>
                              <a:cubicBezTo>
                                <a:pt x="214" y="21"/>
                                <a:pt x="234" y="30"/>
                                <a:pt x="234" y="30"/>
                              </a:cubicBezTo>
                              <a:cubicBezTo>
                                <a:pt x="246" y="42"/>
                                <a:pt x="257" y="53"/>
                                <a:pt x="270" y="63"/>
                              </a:cubicBezTo>
                              <a:cubicBezTo>
                                <a:pt x="275" y="78"/>
                                <a:pt x="289" y="83"/>
                                <a:pt x="294" y="99"/>
                              </a:cubicBezTo>
                              <a:cubicBezTo>
                                <a:pt x="299" y="113"/>
                                <a:pt x="301" y="123"/>
                                <a:pt x="309" y="135"/>
                              </a:cubicBezTo>
                              <a:cubicBezTo>
                                <a:pt x="315" y="161"/>
                                <a:pt x="312" y="177"/>
                                <a:pt x="309" y="204"/>
                              </a:cubicBezTo>
                              <a:cubicBezTo>
                                <a:pt x="312" y="235"/>
                                <a:pt x="314" y="226"/>
                                <a:pt x="309" y="255"/>
                              </a:cubicBezTo>
                              <a:cubicBezTo>
                                <a:pt x="304" y="284"/>
                                <a:pt x="291" y="314"/>
                                <a:pt x="282" y="342"/>
                              </a:cubicBezTo>
                              <a:cubicBezTo>
                                <a:pt x="277" y="358"/>
                                <a:pt x="273" y="377"/>
                                <a:pt x="261" y="390"/>
                              </a:cubicBezTo>
                              <a:cubicBezTo>
                                <a:pt x="247" y="406"/>
                                <a:pt x="235" y="414"/>
                                <a:pt x="216" y="420"/>
                              </a:cubicBezTo>
                              <a:cubicBezTo>
                                <a:pt x="191" y="418"/>
                                <a:pt x="173" y="418"/>
                                <a:pt x="153" y="405"/>
                              </a:cubicBezTo>
                              <a:cubicBezTo>
                                <a:pt x="139" y="384"/>
                                <a:pt x="147" y="391"/>
                                <a:pt x="132" y="381"/>
                              </a:cubicBezTo>
                              <a:cubicBezTo>
                                <a:pt x="128" y="370"/>
                                <a:pt x="121" y="366"/>
                                <a:pt x="117" y="354"/>
                              </a:cubicBezTo>
                              <a:cubicBezTo>
                                <a:pt x="112" y="339"/>
                                <a:pt x="110" y="324"/>
                                <a:pt x="105" y="309"/>
                              </a:cubicBezTo>
                              <a:cubicBezTo>
                                <a:pt x="103" y="293"/>
                                <a:pt x="101" y="277"/>
                                <a:pt x="96" y="261"/>
                              </a:cubicBezTo>
                              <a:cubicBezTo>
                                <a:pt x="97" y="246"/>
                                <a:pt x="98" y="154"/>
                                <a:pt x="108" y="135"/>
                              </a:cubicBezTo>
                              <a:cubicBezTo>
                                <a:pt x="119" y="113"/>
                                <a:pt x="130" y="89"/>
                                <a:pt x="147" y="72"/>
                              </a:cubicBezTo>
                              <a:cubicBezTo>
                                <a:pt x="191" y="28"/>
                                <a:pt x="275" y="6"/>
                                <a:pt x="336" y="0"/>
                              </a:cubicBezTo>
                              <a:cubicBezTo>
                                <a:pt x="366" y="4"/>
                                <a:pt x="350" y="3"/>
                                <a:pt x="384" y="3"/>
                              </a:cubicBezTo>
                            </a:path>
                          </a:pathLst>
                        </a:custGeom>
                        <a:noFill/>
                        <a:ln w="25400">
                          <a:solidFill>
                            <a:schemeClr val="hlink"/>
                          </a:solidFill>
                          <a:round/>
                          <a:headEnd/>
                          <a:tailEnd type="none" w="med" len="lg"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  <a:spAutoFit/>
                        </a:bodyPr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  <p:sp>
                  <p:nvSpPr>
                    <p:cNvPr id="6199" name="Line 7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468" y="2750"/>
                      <a:ext cx="226" cy="0"/>
                    </a:xfrm>
                    <a:prstGeom prst="line">
                      <a:avLst/>
                    </a:prstGeom>
                    <a:noFill/>
                    <a:ln w="25400">
                      <a:solidFill>
                        <a:schemeClr val="hlink"/>
                      </a:solidFill>
                      <a:round/>
                      <a:headEnd/>
                      <a:tailEnd type="none" w="med" len="lg"/>
                    </a:ln>
                  </p:spPr>
                  <p:txBody>
                    <a:bodyPr>
                      <a:prstTxWarp prst="textNoShape">
                        <a:avLst/>
                      </a:prstTxWarp>
                      <a:spAutoFit/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200" name="Line 7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064" y="2750"/>
                      <a:ext cx="181" cy="0"/>
                    </a:xfrm>
                    <a:prstGeom prst="line">
                      <a:avLst/>
                    </a:prstGeom>
                    <a:noFill/>
                    <a:ln w="25400">
                      <a:solidFill>
                        <a:schemeClr val="hlink"/>
                      </a:solidFill>
                      <a:round/>
                      <a:headEnd/>
                      <a:tailEnd type="none" w="med" len="lg"/>
                    </a:ln>
                  </p:spPr>
                  <p:txBody>
                    <a:bodyPr>
                      <a:prstTxWarp prst="textNoShape">
                        <a:avLst/>
                      </a:prstTxWarp>
                      <a:spAutoFit/>
                    </a:bodyPr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31" name="Group 80"/>
                <p:cNvGrpSpPr>
                  <a:grpSpLocks/>
                </p:cNvGrpSpPr>
                <p:nvPr/>
              </p:nvGrpSpPr>
              <p:grpSpPr bwMode="auto">
                <a:xfrm rot="1735558">
                  <a:off x="2442" y="1787"/>
                  <a:ext cx="288" cy="52"/>
                  <a:chOff x="2089" y="1923"/>
                  <a:chExt cx="1063" cy="178"/>
                </a:xfrm>
              </p:grpSpPr>
              <p:grpSp>
                <p:nvGrpSpPr>
                  <p:cNvPr id="6144" name="Group 81"/>
                  <p:cNvGrpSpPr>
                    <a:grpSpLocks/>
                  </p:cNvGrpSpPr>
                  <p:nvPr/>
                </p:nvGrpSpPr>
                <p:grpSpPr bwMode="auto">
                  <a:xfrm flipV="1">
                    <a:off x="2109" y="1935"/>
                    <a:ext cx="1043" cy="166"/>
                    <a:chOff x="2064" y="2750"/>
                    <a:chExt cx="2630" cy="423"/>
                  </a:xfrm>
                </p:grpSpPr>
                <p:grpSp>
                  <p:nvGrpSpPr>
                    <p:cNvPr id="6145" name="Group 82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200" y="2750"/>
                      <a:ext cx="2302" cy="423"/>
                      <a:chOff x="3509" y="3249"/>
                      <a:chExt cx="2302" cy="423"/>
                    </a:xfrm>
                  </p:grpSpPr>
                  <p:grpSp>
                    <p:nvGrpSpPr>
                      <p:cNvPr id="6156" name="Group 83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4059" y="3249"/>
                        <a:ext cx="657" cy="420"/>
                        <a:chOff x="4059" y="3249"/>
                        <a:chExt cx="657" cy="420"/>
                      </a:xfrm>
                    </p:grpSpPr>
                    <p:sp>
                      <p:nvSpPr>
                        <p:cNvPr id="6194" name="Freeform 84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4059" y="3249"/>
                          <a:ext cx="384" cy="420"/>
                        </a:xfrm>
                        <a:custGeom>
                          <a:avLst/>
                          <a:gdLst>
                            <a:gd name="T0" fmla="*/ 0 w 384"/>
                            <a:gd name="T1" fmla="*/ 6 h 420"/>
                            <a:gd name="T2" fmla="*/ 159 w 384"/>
                            <a:gd name="T3" fmla="*/ 6 h 420"/>
                            <a:gd name="T4" fmla="*/ 204 w 384"/>
                            <a:gd name="T5" fmla="*/ 18 h 420"/>
                            <a:gd name="T6" fmla="*/ 234 w 384"/>
                            <a:gd name="T7" fmla="*/ 30 h 420"/>
                            <a:gd name="T8" fmla="*/ 270 w 384"/>
                            <a:gd name="T9" fmla="*/ 63 h 420"/>
                            <a:gd name="T10" fmla="*/ 294 w 384"/>
                            <a:gd name="T11" fmla="*/ 99 h 420"/>
                            <a:gd name="T12" fmla="*/ 309 w 384"/>
                            <a:gd name="T13" fmla="*/ 135 h 420"/>
                            <a:gd name="T14" fmla="*/ 309 w 384"/>
                            <a:gd name="T15" fmla="*/ 204 h 420"/>
                            <a:gd name="T16" fmla="*/ 309 w 384"/>
                            <a:gd name="T17" fmla="*/ 255 h 420"/>
                            <a:gd name="T18" fmla="*/ 282 w 384"/>
                            <a:gd name="T19" fmla="*/ 342 h 420"/>
                            <a:gd name="T20" fmla="*/ 261 w 384"/>
                            <a:gd name="T21" fmla="*/ 390 h 420"/>
                            <a:gd name="T22" fmla="*/ 216 w 384"/>
                            <a:gd name="T23" fmla="*/ 420 h 420"/>
                            <a:gd name="T24" fmla="*/ 153 w 384"/>
                            <a:gd name="T25" fmla="*/ 405 h 420"/>
                            <a:gd name="T26" fmla="*/ 132 w 384"/>
                            <a:gd name="T27" fmla="*/ 381 h 420"/>
                            <a:gd name="T28" fmla="*/ 117 w 384"/>
                            <a:gd name="T29" fmla="*/ 354 h 420"/>
                            <a:gd name="T30" fmla="*/ 105 w 384"/>
                            <a:gd name="T31" fmla="*/ 309 h 420"/>
                            <a:gd name="T32" fmla="*/ 96 w 384"/>
                            <a:gd name="T33" fmla="*/ 261 h 420"/>
                            <a:gd name="T34" fmla="*/ 108 w 384"/>
                            <a:gd name="T35" fmla="*/ 135 h 420"/>
                            <a:gd name="T36" fmla="*/ 147 w 384"/>
                            <a:gd name="T37" fmla="*/ 72 h 420"/>
                            <a:gd name="T38" fmla="*/ 336 w 384"/>
                            <a:gd name="T39" fmla="*/ 0 h 420"/>
                            <a:gd name="T40" fmla="*/ 384 w 384"/>
                            <a:gd name="T41" fmla="*/ 3 h 420"/>
                            <a:gd name="T42" fmla="*/ 0 60000 65536"/>
                            <a:gd name="T43" fmla="*/ 0 60000 65536"/>
                            <a:gd name="T44" fmla="*/ 0 60000 65536"/>
                            <a:gd name="T45" fmla="*/ 0 60000 65536"/>
                            <a:gd name="T46" fmla="*/ 0 60000 65536"/>
                            <a:gd name="T47" fmla="*/ 0 60000 65536"/>
                            <a:gd name="T48" fmla="*/ 0 60000 65536"/>
                            <a:gd name="T49" fmla="*/ 0 60000 65536"/>
                            <a:gd name="T50" fmla="*/ 0 60000 65536"/>
                            <a:gd name="T51" fmla="*/ 0 60000 65536"/>
                            <a:gd name="T52" fmla="*/ 0 60000 65536"/>
                            <a:gd name="T53" fmla="*/ 0 60000 65536"/>
                            <a:gd name="T54" fmla="*/ 0 60000 65536"/>
                            <a:gd name="T55" fmla="*/ 0 60000 65536"/>
                            <a:gd name="T56" fmla="*/ 0 60000 65536"/>
                            <a:gd name="T57" fmla="*/ 0 60000 65536"/>
                            <a:gd name="T58" fmla="*/ 0 60000 65536"/>
                            <a:gd name="T59" fmla="*/ 0 60000 65536"/>
                            <a:gd name="T60" fmla="*/ 0 60000 65536"/>
                            <a:gd name="T61" fmla="*/ 0 60000 65536"/>
                            <a:gd name="T62" fmla="*/ 0 60000 65536"/>
                            <a:gd name="T63" fmla="*/ 0 w 384"/>
                            <a:gd name="T64" fmla="*/ 0 h 420"/>
                            <a:gd name="T65" fmla="*/ 384 w 384"/>
                            <a:gd name="T66" fmla="*/ 420 h 420"/>
                          </a:gdLst>
                          <a:ahLst/>
                          <a:cxnLst>
                            <a:cxn ang="T42">
                              <a:pos x="T0" y="T1"/>
                            </a:cxn>
                            <a:cxn ang="T43">
                              <a:pos x="T2" y="T3"/>
                            </a:cxn>
                            <a:cxn ang="T44">
                              <a:pos x="T4" y="T5"/>
                            </a:cxn>
                            <a:cxn ang="T45">
                              <a:pos x="T6" y="T7"/>
                            </a:cxn>
                            <a:cxn ang="T46">
                              <a:pos x="T8" y="T9"/>
                            </a:cxn>
                            <a:cxn ang="T47">
                              <a:pos x="T10" y="T11"/>
                            </a:cxn>
                            <a:cxn ang="T48">
                              <a:pos x="T12" y="T13"/>
                            </a:cxn>
                            <a:cxn ang="T49">
                              <a:pos x="T14" y="T15"/>
                            </a:cxn>
                            <a:cxn ang="T50">
                              <a:pos x="T16" y="T17"/>
                            </a:cxn>
                            <a:cxn ang="T51">
                              <a:pos x="T18" y="T19"/>
                            </a:cxn>
                            <a:cxn ang="T52">
                              <a:pos x="T20" y="T21"/>
                            </a:cxn>
                            <a:cxn ang="T53">
                              <a:pos x="T22" y="T23"/>
                            </a:cxn>
                            <a:cxn ang="T54">
                              <a:pos x="T24" y="T25"/>
                            </a:cxn>
                            <a:cxn ang="T55">
                              <a:pos x="T26" y="T27"/>
                            </a:cxn>
                            <a:cxn ang="T56">
                              <a:pos x="T28" y="T29"/>
                            </a:cxn>
                            <a:cxn ang="T57">
                              <a:pos x="T30" y="T31"/>
                            </a:cxn>
                            <a:cxn ang="T58">
                              <a:pos x="T32" y="T33"/>
                            </a:cxn>
                            <a:cxn ang="T59">
                              <a:pos x="T34" y="T35"/>
                            </a:cxn>
                            <a:cxn ang="T60">
                              <a:pos x="T36" y="T37"/>
                            </a:cxn>
                            <a:cxn ang="T61">
                              <a:pos x="T38" y="T39"/>
                            </a:cxn>
                            <a:cxn ang="T62">
                              <a:pos x="T40" y="T41"/>
                            </a:cxn>
                          </a:cxnLst>
                          <a:rect l="T63" t="T64" r="T65" b="T66"/>
                          <a:pathLst>
                            <a:path w="384" h="420">
                              <a:moveTo>
                                <a:pt x="0" y="6"/>
                              </a:moveTo>
                              <a:cubicBezTo>
                                <a:pt x="70" y="0"/>
                                <a:pt x="46" y="1"/>
                                <a:pt x="159" y="6"/>
                              </a:cubicBezTo>
                              <a:cubicBezTo>
                                <a:pt x="173" y="7"/>
                                <a:pt x="190" y="14"/>
                                <a:pt x="204" y="18"/>
                              </a:cubicBezTo>
                              <a:cubicBezTo>
                                <a:pt x="214" y="21"/>
                                <a:pt x="234" y="30"/>
                                <a:pt x="234" y="30"/>
                              </a:cubicBezTo>
                              <a:cubicBezTo>
                                <a:pt x="246" y="42"/>
                                <a:pt x="257" y="53"/>
                                <a:pt x="270" y="63"/>
                              </a:cubicBezTo>
                              <a:cubicBezTo>
                                <a:pt x="275" y="78"/>
                                <a:pt x="289" y="83"/>
                                <a:pt x="294" y="99"/>
                              </a:cubicBezTo>
                              <a:cubicBezTo>
                                <a:pt x="299" y="113"/>
                                <a:pt x="301" y="123"/>
                                <a:pt x="309" y="135"/>
                              </a:cubicBezTo>
                              <a:cubicBezTo>
                                <a:pt x="315" y="161"/>
                                <a:pt x="312" y="177"/>
                                <a:pt x="309" y="204"/>
                              </a:cubicBezTo>
                              <a:cubicBezTo>
                                <a:pt x="312" y="235"/>
                                <a:pt x="314" y="226"/>
                                <a:pt x="309" y="255"/>
                              </a:cubicBezTo>
                              <a:cubicBezTo>
                                <a:pt x="304" y="284"/>
                                <a:pt x="291" y="314"/>
                                <a:pt x="282" y="342"/>
                              </a:cubicBezTo>
                              <a:cubicBezTo>
                                <a:pt x="277" y="358"/>
                                <a:pt x="273" y="377"/>
                                <a:pt x="261" y="390"/>
                              </a:cubicBezTo>
                              <a:cubicBezTo>
                                <a:pt x="247" y="406"/>
                                <a:pt x="235" y="414"/>
                                <a:pt x="216" y="420"/>
                              </a:cubicBezTo>
                              <a:cubicBezTo>
                                <a:pt x="191" y="418"/>
                                <a:pt x="173" y="418"/>
                                <a:pt x="153" y="405"/>
                              </a:cubicBezTo>
                              <a:cubicBezTo>
                                <a:pt x="139" y="384"/>
                                <a:pt x="147" y="391"/>
                                <a:pt x="132" y="381"/>
                              </a:cubicBezTo>
                              <a:cubicBezTo>
                                <a:pt x="128" y="370"/>
                                <a:pt x="121" y="366"/>
                                <a:pt x="117" y="354"/>
                              </a:cubicBezTo>
                              <a:cubicBezTo>
                                <a:pt x="112" y="339"/>
                                <a:pt x="110" y="324"/>
                                <a:pt x="105" y="309"/>
                              </a:cubicBezTo>
                              <a:cubicBezTo>
                                <a:pt x="103" y="293"/>
                                <a:pt x="101" y="277"/>
                                <a:pt x="96" y="261"/>
                              </a:cubicBezTo>
                              <a:cubicBezTo>
                                <a:pt x="97" y="246"/>
                                <a:pt x="98" y="154"/>
                                <a:pt x="108" y="135"/>
                              </a:cubicBezTo>
                              <a:cubicBezTo>
                                <a:pt x="119" y="113"/>
                                <a:pt x="130" y="89"/>
                                <a:pt x="147" y="72"/>
                              </a:cubicBezTo>
                              <a:cubicBezTo>
                                <a:pt x="191" y="28"/>
                                <a:pt x="275" y="6"/>
                                <a:pt x="336" y="0"/>
                              </a:cubicBezTo>
                              <a:cubicBezTo>
                                <a:pt x="366" y="4"/>
                                <a:pt x="350" y="3"/>
                                <a:pt x="384" y="3"/>
                              </a:cubicBezTo>
                            </a:path>
                          </a:pathLst>
                        </a:custGeom>
                        <a:noFill/>
                        <a:ln w="25400">
                          <a:solidFill>
                            <a:schemeClr val="hlink"/>
                          </a:solidFill>
                          <a:round/>
                          <a:headEnd/>
                          <a:tailEnd type="none" w="med" len="lg"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  <a:spAutoFit/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6195" name="Freeform 85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4332" y="3249"/>
                          <a:ext cx="384" cy="420"/>
                        </a:xfrm>
                        <a:custGeom>
                          <a:avLst/>
                          <a:gdLst>
                            <a:gd name="T0" fmla="*/ 0 w 384"/>
                            <a:gd name="T1" fmla="*/ 6 h 420"/>
                            <a:gd name="T2" fmla="*/ 159 w 384"/>
                            <a:gd name="T3" fmla="*/ 6 h 420"/>
                            <a:gd name="T4" fmla="*/ 204 w 384"/>
                            <a:gd name="T5" fmla="*/ 18 h 420"/>
                            <a:gd name="T6" fmla="*/ 234 w 384"/>
                            <a:gd name="T7" fmla="*/ 30 h 420"/>
                            <a:gd name="T8" fmla="*/ 270 w 384"/>
                            <a:gd name="T9" fmla="*/ 63 h 420"/>
                            <a:gd name="T10" fmla="*/ 294 w 384"/>
                            <a:gd name="T11" fmla="*/ 99 h 420"/>
                            <a:gd name="T12" fmla="*/ 309 w 384"/>
                            <a:gd name="T13" fmla="*/ 135 h 420"/>
                            <a:gd name="T14" fmla="*/ 309 w 384"/>
                            <a:gd name="T15" fmla="*/ 204 h 420"/>
                            <a:gd name="T16" fmla="*/ 309 w 384"/>
                            <a:gd name="T17" fmla="*/ 255 h 420"/>
                            <a:gd name="T18" fmla="*/ 282 w 384"/>
                            <a:gd name="T19" fmla="*/ 342 h 420"/>
                            <a:gd name="T20" fmla="*/ 261 w 384"/>
                            <a:gd name="T21" fmla="*/ 390 h 420"/>
                            <a:gd name="T22" fmla="*/ 216 w 384"/>
                            <a:gd name="T23" fmla="*/ 420 h 420"/>
                            <a:gd name="T24" fmla="*/ 153 w 384"/>
                            <a:gd name="T25" fmla="*/ 405 h 420"/>
                            <a:gd name="T26" fmla="*/ 132 w 384"/>
                            <a:gd name="T27" fmla="*/ 381 h 420"/>
                            <a:gd name="T28" fmla="*/ 117 w 384"/>
                            <a:gd name="T29" fmla="*/ 354 h 420"/>
                            <a:gd name="T30" fmla="*/ 105 w 384"/>
                            <a:gd name="T31" fmla="*/ 309 h 420"/>
                            <a:gd name="T32" fmla="*/ 96 w 384"/>
                            <a:gd name="T33" fmla="*/ 261 h 420"/>
                            <a:gd name="T34" fmla="*/ 108 w 384"/>
                            <a:gd name="T35" fmla="*/ 135 h 420"/>
                            <a:gd name="T36" fmla="*/ 147 w 384"/>
                            <a:gd name="T37" fmla="*/ 72 h 420"/>
                            <a:gd name="T38" fmla="*/ 336 w 384"/>
                            <a:gd name="T39" fmla="*/ 0 h 420"/>
                            <a:gd name="T40" fmla="*/ 384 w 384"/>
                            <a:gd name="T41" fmla="*/ 3 h 420"/>
                            <a:gd name="T42" fmla="*/ 0 60000 65536"/>
                            <a:gd name="T43" fmla="*/ 0 60000 65536"/>
                            <a:gd name="T44" fmla="*/ 0 60000 65536"/>
                            <a:gd name="T45" fmla="*/ 0 60000 65536"/>
                            <a:gd name="T46" fmla="*/ 0 60000 65536"/>
                            <a:gd name="T47" fmla="*/ 0 60000 65536"/>
                            <a:gd name="T48" fmla="*/ 0 60000 65536"/>
                            <a:gd name="T49" fmla="*/ 0 60000 65536"/>
                            <a:gd name="T50" fmla="*/ 0 60000 65536"/>
                            <a:gd name="T51" fmla="*/ 0 60000 65536"/>
                            <a:gd name="T52" fmla="*/ 0 60000 65536"/>
                            <a:gd name="T53" fmla="*/ 0 60000 65536"/>
                            <a:gd name="T54" fmla="*/ 0 60000 65536"/>
                            <a:gd name="T55" fmla="*/ 0 60000 65536"/>
                            <a:gd name="T56" fmla="*/ 0 60000 65536"/>
                            <a:gd name="T57" fmla="*/ 0 60000 65536"/>
                            <a:gd name="T58" fmla="*/ 0 60000 65536"/>
                            <a:gd name="T59" fmla="*/ 0 60000 65536"/>
                            <a:gd name="T60" fmla="*/ 0 60000 65536"/>
                            <a:gd name="T61" fmla="*/ 0 60000 65536"/>
                            <a:gd name="T62" fmla="*/ 0 60000 65536"/>
                            <a:gd name="T63" fmla="*/ 0 w 384"/>
                            <a:gd name="T64" fmla="*/ 0 h 420"/>
                            <a:gd name="T65" fmla="*/ 384 w 384"/>
                            <a:gd name="T66" fmla="*/ 420 h 420"/>
                          </a:gdLst>
                          <a:ahLst/>
                          <a:cxnLst>
                            <a:cxn ang="T42">
                              <a:pos x="T0" y="T1"/>
                            </a:cxn>
                            <a:cxn ang="T43">
                              <a:pos x="T2" y="T3"/>
                            </a:cxn>
                            <a:cxn ang="T44">
                              <a:pos x="T4" y="T5"/>
                            </a:cxn>
                            <a:cxn ang="T45">
                              <a:pos x="T6" y="T7"/>
                            </a:cxn>
                            <a:cxn ang="T46">
                              <a:pos x="T8" y="T9"/>
                            </a:cxn>
                            <a:cxn ang="T47">
                              <a:pos x="T10" y="T11"/>
                            </a:cxn>
                            <a:cxn ang="T48">
                              <a:pos x="T12" y="T13"/>
                            </a:cxn>
                            <a:cxn ang="T49">
                              <a:pos x="T14" y="T15"/>
                            </a:cxn>
                            <a:cxn ang="T50">
                              <a:pos x="T16" y="T17"/>
                            </a:cxn>
                            <a:cxn ang="T51">
                              <a:pos x="T18" y="T19"/>
                            </a:cxn>
                            <a:cxn ang="T52">
                              <a:pos x="T20" y="T21"/>
                            </a:cxn>
                            <a:cxn ang="T53">
                              <a:pos x="T22" y="T23"/>
                            </a:cxn>
                            <a:cxn ang="T54">
                              <a:pos x="T24" y="T25"/>
                            </a:cxn>
                            <a:cxn ang="T55">
                              <a:pos x="T26" y="T27"/>
                            </a:cxn>
                            <a:cxn ang="T56">
                              <a:pos x="T28" y="T29"/>
                            </a:cxn>
                            <a:cxn ang="T57">
                              <a:pos x="T30" y="T31"/>
                            </a:cxn>
                            <a:cxn ang="T58">
                              <a:pos x="T32" y="T33"/>
                            </a:cxn>
                            <a:cxn ang="T59">
                              <a:pos x="T34" y="T35"/>
                            </a:cxn>
                            <a:cxn ang="T60">
                              <a:pos x="T36" y="T37"/>
                            </a:cxn>
                            <a:cxn ang="T61">
                              <a:pos x="T38" y="T39"/>
                            </a:cxn>
                            <a:cxn ang="T62">
                              <a:pos x="T40" y="T41"/>
                            </a:cxn>
                          </a:cxnLst>
                          <a:rect l="T63" t="T64" r="T65" b="T66"/>
                          <a:pathLst>
                            <a:path w="384" h="420">
                              <a:moveTo>
                                <a:pt x="0" y="6"/>
                              </a:moveTo>
                              <a:cubicBezTo>
                                <a:pt x="70" y="0"/>
                                <a:pt x="46" y="1"/>
                                <a:pt x="159" y="6"/>
                              </a:cubicBezTo>
                              <a:cubicBezTo>
                                <a:pt x="173" y="7"/>
                                <a:pt x="190" y="14"/>
                                <a:pt x="204" y="18"/>
                              </a:cubicBezTo>
                              <a:cubicBezTo>
                                <a:pt x="214" y="21"/>
                                <a:pt x="234" y="30"/>
                                <a:pt x="234" y="30"/>
                              </a:cubicBezTo>
                              <a:cubicBezTo>
                                <a:pt x="246" y="42"/>
                                <a:pt x="257" y="53"/>
                                <a:pt x="270" y="63"/>
                              </a:cubicBezTo>
                              <a:cubicBezTo>
                                <a:pt x="275" y="78"/>
                                <a:pt x="289" y="83"/>
                                <a:pt x="294" y="99"/>
                              </a:cubicBezTo>
                              <a:cubicBezTo>
                                <a:pt x="299" y="113"/>
                                <a:pt x="301" y="123"/>
                                <a:pt x="309" y="135"/>
                              </a:cubicBezTo>
                              <a:cubicBezTo>
                                <a:pt x="315" y="161"/>
                                <a:pt x="312" y="177"/>
                                <a:pt x="309" y="204"/>
                              </a:cubicBezTo>
                              <a:cubicBezTo>
                                <a:pt x="312" y="235"/>
                                <a:pt x="314" y="226"/>
                                <a:pt x="309" y="255"/>
                              </a:cubicBezTo>
                              <a:cubicBezTo>
                                <a:pt x="304" y="284"/>
                                <a:pt x="291" y="314"/>
                                <a:pt x="282" y="342"/>
                              </a:cubicBezTo>
                              <a:cubicBezTo>
                                <a:pt x="277" y="358"/>
                                <a:pt x="273" y="377"/>
                                <a:pt x="261" y="390"/>
                              </a:cubicBezTo>
                              <a:cubicBezTo>
                                <a:pt x="247" y="406"/>
                                <a:pt x="235" y="414"/>
                                <a:pt x="216" y="420"/>
                              </a:cubicBezTo>
                              <a:cubicBezTo>
                                <a:pt x="191" y="418"/>
                                <a:pt x="173" y="418"/>
                                <a:pt x="153" y="405"/>
                              </a:cubicBezTo>
                              <a:cubicBezTo>
                                <a:pt x="139" y="384"/>
                                <a:pt x="147" y="391"/>
                                <a:pt x="132" y="381"/>
                              </a:cubicBezTo>
                              <a:cubicBezTo>
                                <a:pt x="128" y="370"/>
                                <a:pt x="121" y="366"/>
                                <a:pt x="117" y="354"/>
                              </a:cubicBezTo>
                              <a:cubicBezTo>
                                <a:pt x="112" y="339"/>
                                <a:pt x="110" y="324"/>
                                <a:pt x="105" y="309"/>
                              </a:cubicBezTo>
                              <a:cubicBezTo>
                                <a:pt x="103" y="293"/>
                                <a:pt x="101" y="277"/>
                                <a:pt x="96" y="261"/>
                              </a:cubicBezTo>
                              <a:cubicBezTo>
                                <a:pt x="97" y="246"/>
                                <a:pt x="98" y="154"/>
                                <a:pt x="108" y="135"/>
                              </a:cubicBezTo>
                              <a:cubicBezTo>
                                <a:pt x="119" y="113"/>
                                <a:pt x="130" y="89"/>
                                <a:pt x="147" y="72"/>
                              </a:cubicBezTo>
                              <a:cubicBezTo>
                                <a:pt x="191" y="28"/>
                                <a:pt x="275" y="6"/>
                                <a:pt x="336" y="0"/>
                              </a:cubicBezTo>
                              <a:cubicBezTo>
                                <a:pt x="366" y="4"/>
                                <a:pt x="350" y="3"/>
                                <a:pt x="384" y="3"/>
                              </a:cubicBezTo>
                            </a:path>
                          </a:pathLst>
                        </a:custGeom>
                        <a:noFill/>
                        <a:ln w="25400">
                          <a:solidFill>
                            <a:schemeClr val="hlink"/>
                          </a:solidFill>
                          <a:round/>
                          <a:headEnd/>
                          <a:tailEnd type="none" w="med" len="lg"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  <a:spAutoFit/>
                        </a:bodyPr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6160" name="Group 86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4606" y="3251"/>
                        <a:ext cx="657" cy="420"/>
                        <a:chOff x="4059" y="3249"/>
                        <a:chExt cx="657" cy="420"/>
                      </a:xfrm>
                    </p:grpSpPr>
                    <p:sp>
                      <p:nvSpPr>
                        <p:cNvPr id="6192" name="Freeform 87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4059" y="3249"/>
                          <a:ext cx="384" cy="420"/>
                        </a:xfrm>
                        <a:custGeom>
                          <a:avLst/>
                          <a:gdLst>
                            <a:gd name="T0" fmla="*/ 0 w 384"/>
                            <a:gd name="T1" fmla="*/ 6 h 420"/>
                            <a:gd name="T2" fmla="*/ 159 w 384"/>
                            <a:gd name="T3" fmla="*/ 6 h 420"/>
                            <a:gd name="T4" fmla="*/ 204 w 384"/>
                            <a:gd name="T5" fmla="*/ 18 h 420"/>
                            <a:gd name="T6" fmla="*/ 234 w 384"/>
                            <a:gd name="T7" fmla="*/ 30 h 420"/>
                            <a:gd name="T8" fmla="*/ 270 w 384"/>
                            <a:gd name="T9" fmla="*/ 63 h 420"/>
                            <a:gd name="T10" fmla="*/ 294 w 384"/>
                            <a:gd name="T11" fmla="*/ 99 h 420"/>
                            <a:gd name="T12" fmla="*/ 309 w 384"/>
                            <a:gd name="T13" fmla="*/ 135 h 420"/>
                            <a:gd name="T14" fmla="*/ 309 w 384"/>
                            <a:gd name="T15" fmla="*/ 204 h 420"/>
                            <a:gd name="T16" fmla="*/ 309 w 384"/>
                            <a:gd name="T17" fmla="*/ 255 h 420"/>
                            <a:gd name="T18" fmla="*/ 282 w 384"/>
                            <a:gd name="T19" fmla="*/ 342 h 420"/>
                            <a:gd name="T20" fmla="*/ 261 w 384"/>
                            <a:gd name="T21" fmla="*/ 390 h 420"/>
                            <a:gd name="T22" fmla="*/ 216 w 384"/>
                            <a:gd name="T23" fmla="*/ 420 h 420"/>
                            <a:gd name="T24" fmla="*/ 153 w 384"/>
                            <a:gd name="T25" fmla="*/ 405 h 420"/>
                            <a:gd name="T26" fmla="*/ 132 w 384"/>
                            <a:gd name="T27" fmla="*/ 381 h 420"/>
                            <a:gd name="T28" fmla="*/ 117 w 384"/>
                            <a:gd name="T29" fmla="*/ 354 h 420"/>
                            <a:gd name="T30" fmla="*/ 105 w 384"/>
                            <a:gd name="T31" fmla="*/ 309 h 420"/>
                            <a:gd name="T32" fmla="*/ 96 w 384"/>
                            <a:gd name="T33" fmla="*/ 261 h 420"/>
                            <a:gd name="T34" fmla="*/ 108 w 384"/>
                            <a:gd name="T35" fmla="*/ 135 h 420"/>
                            <a:gd name="T36" fmla="*/ 147 w 384"/>
                            <a:gd name="T37" fmla="*/ 72 h 420"/>
                            <a:gd name="T38" fmla="*/ 336 w 384"/>
                            <a:gd name="T39" fmla="*/ 0 h 420"/>
                            <a:gd name="T40" fmla="*/ 384 w 384"/>
                            <a:gd name="T41" fmla="*/ 3 h 420"/>
                            <a:gd name="T42" fmla="*/ 0 60000 65536"/>
                            <a:gd name="T43" fmla="*/ 0 60000 65536"/>
                            <a:gd name="T44" fmla="*/ 0 60000 65536"/>
                            <a:gd name="T45" fmla="*/ 0 60000 65536"/>
                            <a:gd name="T46" fmla="*/ 0 60000 65536"/>
                            <a:gd name="T47" fmla="*/ 0 60000 65536"/>
                            <a:gd name="T48" fmla="*/ 0 60000 65536"/>
                            <a:gd name="T49" fmla="*/ 0 60000 65536"/>
                            <a:gd name="T50" fmla="*/ 0 60000 65536"/>
                            <a:gd name="T51" fmla="*/ 0 60000 65536"/>
                            <a:gd name="T52" fmla="*/ 0 60000 65536"/>
                            <a:gd name="T53" fmla="*/ 0 60000 65536"/>
                            <a:gd name="T54" fmla="*/ 0 60000 65536"/>
                            <a:gd name="T55" fmla="*/ 0 60000 65536"/>
                            <a:gd name="T56" fmla="*/ 0 60000 65536"/>
                            <a:gd name="T57" fmla="*/ 0 60000 65536"/>
                            <a:gd name="T58" fmla="*/ 0 60000 65536"/>
                            <a:gd name="T59" fmla="*/ 0 60000 65536"/>
                            <a:gd name="T60" fmla="*/ 0 60000 65536"/>
                            <a:gd name="T61" fmla="*/ 0 60000 65536"/>
                            <a:gd name="T62" fmla="*/ 0 60000 65536"/>
                            <a:gd name="T63" fmla="*/ 0 w 384"/>
                            <a:gd name="T64" fmla="*/ 0 h 420"/>
                            <a:gd name="T65" fmla="*/ 384 w 384"/>
                            <a:gd name="T66" fmla="*/ 420 h 420"/>
                          </a:gdLst>
                          <a:ahLst/>
                          <a:cxnLst>
                            <a:cxn ang="T42">
                              <a:pos x="T0" y="T1"/>
                            </a:cxn>
                            <a:cxn ang="T43">
                              <a:pos x="T2" y="T3"/>
                            </a:cxn>
                            <a:cxn ang="T44">
                              <a:pos x="T4" y="T5"/>
                            </a:cxn>
                            <a:cxn ang="T45">
                              <a:pos x="T6" y="T7"/>
                            </a:cxn>
                            <a:cxn ang="T46">
                              <a:pos x="T8" y="T9"/>
                            </a:cxn>
                            <a:cxn ang="T47">
                              <a:pos x="T10" y="T11"/>
                            </a:cxn>
                            <a:cxn ang="T48">
                              <a:pos x="T12" y="T13"/>
                            </a:cxn>
                            <a:cxn ang="T49">
                              <a:pos x="T14" y="T15"/>
                            </a:cxn>
                            <a:cxn ang="T50">
                              <a:pos x="T16" y="T17"/>
                            </a:cxn>
                            <a:cxn ang="T51">
                              <a:pos x="T18" y="T19"/>
                            </a:cxn>
                            <a:cxn ang="T52">
                              <a:pos x="T20" y="T21"/>
                            </a:cxn>
                            <a:cxn ang="T53">
                              <a:pos x="T22" y="T23"/>
                            </a:cxn>
                            <a:cxn ang="T54">
                              <a:pos x="T24" y="T25"/>
                            </a:cxn>
                            <a:cxn ang="T55">
                              <a:pos x="T26" y="T27"/>
                            </a:cxn>
                            <a:cxn ang="T56">
                              <a:pos x="T28" y="T29"/>
                            </a:cxn>
                            <a:cxn ang="T57">
                              <a:pos x="T30" y="T31"/>
                            </a:cxn>
                            <a:cxn ang="T58">
                              <a:pos x="T32" y="T33"/>
                            </a:cxn>
                            <a:cxn ang="T59">
                              <a:pos x="T34" y="T35"/>
                            </a:cxn>
                            <a:cxn ang="T60">
                              <a:pos x="T36" y="T37"/>
                            </a:cxn>
                            <a:cxn ang="T61">
                              <a:pos x="T38" y="T39"/>
                            </a:cxn>
                            <a:cxn ang="T62">
                              <a:pos x="T40" y="T41"/>
                            </a:cxn>
                          </a:cxnLst>
                          <a:rect l="T63" t="T64" r="T65" b="T66"/>
                          <a:pathLst>
                            <a:path w="384" h="420">
                              <a:moveTo>
                                <a:pt x="0" y="6"/>
                              </a:moveTo>
                              <a:cubicBezTo>
                                <a:pt x="70" y="0"/>
                                <a:pt x="46" y="1"/>
                                <a:pt x="159" y="6"/>
                              </a:cubicBezTo>
                              <a:cubicBezTo>
                                <a:pt x="173" y="7"/>
                                <a:pt x="190" y="14"/>
                                <a:pt x="204" y="18"/>
                              </a:cubicBezTo>
                              <a:cubicBezTo>
                                <a:pt x="214" y="21"/>
                                <a:pt x="234" y="30"/>
                                <a:pt x="234" y="30"/>
                              </a:cubicBezTo>
                              <a:cubicBezTo>
                                <a:pt x="246" y="42"/>
                                <a:pt x="257" y="53"/>
                                <a:pt x="270" y="63"/>
                              </a:cubicBezTo>
                              <a:cubicBezTo>
                                <a:pt x="275" y="78"/>
                                <a:pt x="289" y="83"/>
                                <a:pt x="294" y="99"/>
                              </a:cubicBezTo>
                              <a:cubicBezTo>
                                <a:pt x="299" y="113"/>
                                <a:pt x="301" y="123"/>
                                <a:pt x="309" y="135"/>
                              </a:cubicBezTo>
                              <a:cubicBezTo>
                                <a:pt x="315" y="161"/>
                                <a:pt x="312" y="177"/>
                                <a:pt x="309" y="204"/>
                              </a:cubicBezTo>
                              <a:cubicBezTo>
                                <a:pt x="312" y="235"/>
                                <a:pt x="314" y="226"/>
                                <a:pt x="309" y="255"/>
                              </a:cubicBezTo>
                              <a:cubicBezTo>
                                <a:pt x="304" y="284"/>
                                <a:pt x="291" y="314"/>
                                <a:pt x="282" y="342"/>
                              </a:cubicBezTo>
                              <a:cubicBezTo>
                                <a:pt x="277" y="358"/>
                                <a:pt x="273" y="377"/>
                                <a:pt x="261" y="390"/>
                              </a:cubicBezTo>
                              <a:cubicBezTo>
                                <a:pt x="247" y="406"/>
                                <a:pt x="235" y="414"/>
                                <a:pt x="216" y="420"/>
                              </a:cubicBezTo>
                              <a:cubicBezTo>
                                <a:pt x="191" y="418"/>
                                <a:pt x="173" y="418"/>
                                <a:pt x="153" y="405"/>
                              </a:cubicBezTo>
                              <a:cubicBezTo>
                                <a:pt x="139" y="384"/>
                                <a:pt x="147" y="391"/>
                                <a:pt x="132" y="381"/>
                              </a:cubicBezTo>
                              <a:cubicBezTo>
                                <a:pt x="128" y="370"/>
                                <a:pt x="121" y="366"/>
                                <a:pt x="117" y="354"/>
                              </a:cubicBezTo>
                              <a:cubicBezTo>
                                <a:pt x="112" y="339"/>
                                <a:pt x="110" y="324"/>
                                <a:pt x="105" y="309"/>
                              </a:cubicBezTo>
                              <a:cubicBezTo>
                                <a:pt x="103" y="293"/>
                                <a:pt x="101" y="277"/>
                                <a:pt x="96" y="261"/>
                              </a:cubicBezTo>
                              <a:cubicBezTo>
                                <a:pt x="97" y="246"/>
                                <a:pt x="98" y="154"/>
                                <a:pt x="108" y="135"/>
                              </a:cubicBezTo>
                              <a:cubicBezTo>
                                <a:pt x="119" y="113"/>
                                <a:pt x="130" y="89"/>
                                <a:pt x="147" y="72"/>
                              </a:cubicBezTo>
                              <a:cubicBezTo>
                                <a:pt x="191" y="28"/>
                                <a:pt x="275" y="6"/>
                                <a:pt x="336" y="0"/>
                              </a:cubicBezTo>
                              <a:cubicBezTo>
                                <a:pt x="366" y="4"/>
                                <a:pt x="350" y="3"/>
                                <a:pt x="384" y="3"/>
                              </a:cubicBezTo>
                            </a:path>
                          </a:pathLst>
                        </a:custGeom>
                        <a:noFill/>
                        <a:ln w="25400">
                          <a:solidFill>
                            <a:schemeClr val="hlink"/>
                          </a:solidFill>
                          <a:round/>
                          <a:headEnd/>
                          <a:tailEnd type="none" w="med" len="lg"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  <a:spAutoFit/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6193" name="Freeform 88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4332" y="3249"/>
                          <a:ext cx="384" cy="420"/>
                        </a:xfrm>
                        <a:custGeom>
                          <a:avLst/>
                          <a:gdLst>
                            <a:gd name="T0" fmla="*/ 0 w 384"/>
                            <a:gd name="T1" fmla="*/ 6 h 420"/>
                            <a:gd name="T2" fmla="*/ 159 w 384"/>
                            <a:gd name="T3" fmla="*/ 6 h 420"/>
                            <a:gd name="T4" fmla="*/ 204 w 384"/>
                            <a:gd name="T5" fmla="*/ 18 h 420"/>
                            <a:gd name="T6" fmla="*/ 234 w 384"/>
                            <a:gd name="T7" fmla="*/ 30 h 420"/>
                            <a:gd name="T8" fmla="*/ 270 w 384"/>
                            <a:gd name="T9" fmla="*/ 63 h 420"/>
                            <a:gd name="T10" fmla="*/ 294 w 384"/>
                            <a:gd name="T11" fmla="*/ 99 h 420"/>
                            <a:gd name="T12" fmla="*/ 309 w 384"/>
                            <a:gd name="T13" fmla="*/ 135 h 420"/>
                            <a:gd name="T14" fmla="*/ 309 w 384"/>
                            <a:gd name="T15" fmla="*/ 204 h 420"/>
                            <a:gd name="T16" fmla="*/ 309 w 384"/>
                            <a:gd name="T17" fmla="*/ 255 h 420"/>
                            <a:gd name="T18" fmla="*/ 282 w 384"/>
                            <a:gd name="T19" fmla="*/ 342 h 420"/>
                            <a:gd name="T20" fmla="*/ 261 w 384"/>
                            <a:gd name="T21" fmla="*/ 390 h 420"/>
                            <a:gd name="T22" fmla="*/ 216 w 384"/>
                            <a:gd name="T23" fmla="*/ 420 h 420"/>
                            <a:gd name="T24" fmla="*/ 153 w 384"/>
                            <a:gd name="T25" fmla="*/ 405 h 420"/>
                            <a:gd name="T26" fmla="*/ 132 w 384"/>
                            <a:gd name="T27" fmla="*/ 381 h 420"/>
                            <a:gd name="T28" fmla="*/ 117 w 384"/>
                            <a:gd name="T29" fmla="*/ 354 h 420"/>
                            <a:gd name="T30" fmla="*/ 105 w 384"/>
                            <a:gd name="T31" fmla="*/ 309 h 420"/>
                            <a:gd name="T32" fmla="*/ 96 w 384"/>
                            <a:gd name="T33" fmla="*/ 261 h 420"/>
                            <a:gd name="T34" fmla="*/ 108 w 384"/>
                            <a:gd name="T35" fmla="*/ 135 h 420"/>
                            <a:gd name="T36" fmla="*/ 147 w 384"/>
                            <a:gd name="T37" fmla="*/ 72 h 420"/>
                            <a:gd name="T38" fmla="*/ 336 w 384"/>
                            <a:gd name="T39" fmla="*/ 0 h 420"/>
                            <a:gd name="T40" fmla="*/ 384 w 384"/>
                            <a:gd name="T41" fmla="*/ 3 h 420"/>
                            <a:gd name="T42" fmla="*/ 0 60000 65536"/>
                            <a:gd name="T43" fmla="*/ 0 60000 65536"/>
                            <a:gd name="T44" fmla="*/ 0 60000 65536"/>
                            <a:gd name="T45" fmla="*/ 0 60000 65536"/>
                            <a:gd name="T46" fmla="*/ 0 60000 65536"/>
                            <a:gd name="T47" fmla="*/ 0 60000 65536"/>
                            <a:gd name="T48" fmla="*/ 0 60000 65536"/>
                            <a:gd name="T49" fmla="*/ 0 60000 65536"/>
                            <a:gd name="T50" fmla="*/ 0 60000 65536"/>
                            <a:gd name="T51" fmla="*/ 0 60000 65536"/>
                            <a:gd name="T52" fmla="*/ 0 60000 65536"/>
                            <a:gd name="T53" fmla="*/ 0 60000 65536"/>
                            <a:gd name="T54" fmla="*/ 0 60000 65536"/>
                            <a:gd name="T55" fmla="*/ 0 60000 65536"/>
                            <a:gd name="T56" fmla="*/ 0 60000 65536"/>
                            <a:gd name="T57" fmla="*/ 0 60000 65536"/>
                            <a:gd name="T58" fmla="*/ 0 60000 65536"/>
                            <a:gd name="T59" fmla="*/ 0 60000 65536"/>
                            <a:gd name="T60" fmla="*/ 0 60000 65536"/>
                            <a:gd name="T61" fmla="*/ 0 60000 65536"/>
                            <a:gd name="T62" fmla="*/ 0 60000 65536"/>
                            <a:gd name="T63" fmla="*/ 0 w 384"/>
                            <a:gd name="T64" fmla="*/ 0 h 420"/>
                            <a:gd name="T65" fmla="*/ 384 w 384"/>
                            <a:gd name="T66" fmla="*/ 420 h 420"/>
                          </a:gdLst>
                          <a:ahLst/>
                          <a:cxnLst>
                            <a:cxn ang="T42">
                              <a:pos x="T0" y="T1"/>
                            </a:cxn>
                            <a:cxn ang="T43">
                              <a:pos x="T2" y="T3"/>
                            </a:cxn>
                            <a:cxn ang="T44">
                              <a:pos x="T4" y="T5"/>
                            </a:cxn>
                            <a:cxn ang="T45">
                              <a:pos x="T6" y="T7"/>
                            </a:cxn>
                            <a:cxn ang="T46">
                              <a:pos x="T8" y="T9"/>
                            </a:cxn>
                            <a:cxn ang="T47">
                              <a:pos x="T10" y="T11"/>
                            </a:cxn>
                            <a:cxn ang="T48">
                              <a:pos x="T12" y="T13"/>
                            </a:cxn>
                            <a:cxn ang="T49">
                              <a:pos x="T14" y="T15"/>
                            </a:cxn>
                            <a:cxn ang="T50">
                              <a:pos x="T16" y="T17"/>
                            </a:cxn>
                            <a:cxn ang="T51">
                              <a:pos x="T18" y="T19"/>
                            </a:cxn>
                            <a:cxn ang="T52">
                              <a:pos x="T20" y="T21"/>
                            </a:cxn>
                            <a:cxn ang="T53">
                              <a:pos x="T22" y="T23"/>
                            </a:cxn>
                            <a:cxn ang="T54">
                              <a:pos x="T24" y="T25"/>
                            </a:cxn>
                            <a:cxn ang="T55">
                              <a:pos x="T26" y="T27"/>
                            </a:cxn>
                            <a:cxn ang="T56">
                              <a:pos x="T28" y="T29"/>
                            </a:cxn>
                            <a:cxn ang="T57">
                              <a:pos x="T30" y="T31"/>
                            </a:cxn>
                            <a:cxn ang="T58">
                              <a:pos x="T32" y="T33"/>
                            </a:cxn>
                            <a:cxn ang="T59">
                              <a:pos x="T34" y="T35"/>
                            </a:cxn>
                            <a:cxn ang="T60">
                              <a:pos x="T36" y="T37"/>
                            </a:cxn>
                            <a:cxn ang="T61">
                              <a:pos x="T38" y="T39"/>
                            </a:cxn>
                            <a:cxn ang="T62">
                              <a:pos x="T40" y="T41"/>
                            </a:cxn>
                          </a:cxnLst>
                          <a:rect l="T63" t="T64" r="T65" b="T66"/>
                          <a:pathLst>
                            <a:path w="384" h="420">
                              <a:moveTo>
                                <a:pt x="0" y="6"/>
                              </a:moveTo>
                              <a:cubicBezTo>
                                <a:pt x="70" y="0"/>
                                <a:pt x="46" y="1"/>
                                <a:pt x="159" y="6"/>
                              </a:cubicBezTo>
                              <a:cubicBezTo>
                                <a:pt x="173" y="7"/>
                                <a:pt x="190" y="14"/>
                                <a:pt x="204" y="18"/>
                              </a:cubicBezTo>
                              <a:cubicBezTo>
                                <a:pt x="214" y="21"/>
                                <a:pt x="234" y="30"/>
                                <a:pt x="234" y="30"/>
                              </a:cubicBezTo>
                              <a:cubicBezTo>
                                <a:pt x="246" y="42"/>
                                <a:pt x="257" y="53"/>
                                <a:pt x="270" y="63"/>
                              </a:cubicBezTo>
                              <a:cubicBezTo>
                                <a:pt x="275" y="78"/>
                                <a:pt x="289" y="83"/>
                                <a:pt x="294" y="99"/>
                              </a:cubicBezTo>
                              <a:cubicBezTo>
                                <a:pt x="299" y="113"/>
                                <a:pt x="301" y="123"/>
                                <a:pt x="309" y="135"/>
                              </a:cubicBezTo>
                              <a:cubicBezTo>
                                <a:pt x="315" y="161"/>
                                <a:pt x="312" y="177"/>
                                <a:pt x="309" y="204"/>
                              </a:cubicBezTo>
                              <a:cubicBezTo>
                                <a:pt x="312" y="235"/>
                                <a:pt x="314" y="226"/>
                                <a:pt x="309" y="255"/>
                              </a:cubicBezTo>
                              <a:cubicBezTo>
                                <a:pt x="304" y="284"/>
                                <a:pt x="291" y="314"/>
                                <a:pt x="282" y="342"/>
                              </a:cubicBezTo>
                              <a:cubicBezTo>
                                <a:pt x="277" y="358"/>
                                <a:pt x="273" y="377"/>
                                <a:pt x="261" y="390"/>
                              </a:cubicBezTo>
                              <a:cubicBezTo>
                                <a:pt x="247" y="406"/>
                                <a:pt x="235" y="414"/>
                                <a:pt x="216" y="420"/>
                              </a:cubicBezTo>
                              <a:cubicBezTo>
                                <a:pt x="191" y="418"/>
                                <a:pt x="173" y="418"/>
                                <a:pt x="153" y="405"/>
                              </a:cubicBezTo>
                              <a:cubicBezTo>
                                <a:pt x="139" y="384"/>
                                <a:pt x="147" y="391"/>
                                <a:pt x="132" y="381"/>
                              </a:cubicBezTo>
                              <a:cubicBezTo>
                                <a:pt x="128" y="370"/>
                                <a:pt x="121" y="366"/>
                                <a:pt x="117" y="354"/>
                              </a:cubicBezTo>
                              <a:cubicBezTo>
                                <a:pt x="112" y="339"/>
                                <a:pt x="110" y="324"/>
                                <a:pt x="105" y="309"/>
                              </a:cubicBezTo>
                              <a:cubicBezTo>
                                <a:pt x="103" y="293"/>
                                <a:pt x="101" y="277"/>
                                <a:pt x="96" y="261"/>
                              </a:cubicBezTo>
                              <a:cubicBezTo>
                                <a:pt x="97" y="246"/>
                                <a:pt x="98" y="154"/>
                                <a:pt x="108" y="135"/>
                              </a:cubicBezTo>
                              <a:cubicBezTo>
                                <a:pt x="119" y="113"/>
                                <a:pt x="130" y="89"/>
                                <a:pt x="147" y="72"/>
                              </a:cubicBezTo>
                              <a:cubicBezTo>
                                <a:pt x="191" y="28"/>
                                <a:pt x="275" y="6"/>
                                <a:pt x="336" y="0"/>
                              </a:cubicBezTo>
                              <a:cubicBezTo>
                                <a:pt x="366" y="4"/>
                                <a:pt x="350" y="3"/>
                                <a:pt x="384" y="3"/>
                              </a:cubicBezTo>
                            </a:path>
                          </a:pathLst>
                        </a:custGeom>
                        <a:noFill/>
                        <a:ln w="25400">
                          <a:solidFill>
                            <a:schemeClr val="hlink"/>
                          </a:solidFill>
                          <a:round/>
                          <a:headEnd/>
                          <a:tailEnd type="none" w="med" len="lg"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  <a:spAutoFit/>
                        </a:bodyPr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6161" name="Group 89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5154" y="3252"/>
                        <a:ext cx="657" cy="420"/>
                        <a:chOff x="4059" y="3249"/>
                        <a:chExt cx="657" cy="420"/>
                      </a:xfrm>
                    </p:grpSpPr>
                    <p:sp>
                      <p:nvSpPr>
                        <p:cNvPr id="6190" name="Freeform 90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4059" y="3249"/>
                          <a:ext cx="384" cy="420"/>
                        </a:xfrm>
                        <a:custGeom>
                          <a:avLst/>
                          <a:gdLst>
                            <a:gd name="T0" fmla="*/ 0 w 384"/>
                            <a:gd name="T1" fmla="*/ 6 h 420"/>
                            <a:gd name="T2" fmla="*/ 159 w 384"/>
                            <a:gd name="T3" fmla="*/ 6 h 420"/>
                            <a:gd name="T4" fmla="*/ 204 w 384"/>
                            <a:gd name="T5" fmla="*/ 18 h 420"/>
                            <a:gd name="T6" fmla="*/ 234 w 384"/>
                            <a:gd name="T7" fmla="*/ 30 h 420"/>
                            <a:gd name="T8" fmla="*/ 270 w 384"/>
                            <a:gd name="T9" fmla="*/ 63 h 420"/>
                            <a:gd name="T10" fmla="*/ 294 w 384"/>
                            <a:gd name="T11" fmla="*/ 99 h 420"/>
                            <a:gd name="T12" fmla="*/ 309 w 384"/>
                            <a:gd name="T13" fmla="*/ 135 h 420"/>
                            <a:gd name="T14" fmla="*/ 309 w 384"/>
                            <a:gd name="T15" fmla="*/ 204 h 420"/>
                            <a:gd name="T16" fmla="*/ 309 w 384"/>
                            <a:gd name="T17" fmla="*/ 255 h 420"/>
                            <a:gd name="T18" fmla="*/ 282 w 384"/>
                            <a:gd name="T19" fmla="*/ 342 h 420"/>
                            <a:gd name="T20" fmla="*/ 261 w 384"/>
                            <a:gd name="T21" fmla="*/ 390 h 420"/>
                            <a:gd name="T22" fmla="*/ 216 w 384"/>
                            <a:gd name="T23" fmla="*/ 420 h 420"/>
                            <a:gd name="T24" fmla="*/ 153 w 384"/>
                            <a:gd name="T25" fmla="*/ 405 h 420"/>
                            <a:gd name="T26" fmla="*/ 132 w 384"/>
                            <a:gd name="T27" fmla="*/ 381 h 420"/>
                            <a:gd name="T28" fmla="*/ 117 w 384"/>
                            <a:gd name="T29" fmla="*/ 354 h 420"/>
                            <a:gd name="T30" fmla="*/ 105 w 384"/>
                            <a:gd name="T31" fmla="*/ 309 h 420"/>
                            <a:gd name="T32" fmla="*/ 96 w 384"/>
                            <a:gd name="T33" fmla="*/ 261 h 420"/>
                            <a:gd name="T34" fmla="*/ 108 w 384"/>
                            <a:gd name="T35" fmla="*/ 135 h 420"/>
                            <a:gd name="T36" fmla="*/ 147 w 384"/>
                            <a:gd name="T37" fmla="*/ 72 h 420"/>
                            <a:gd name="T38" fmla="*/ 336 w 384"/>
                            <a:gd name="T39" fmla="*/ 0 h 420"/>
                            <a:gd name="T40" fmla="*/ 384 w 384"/>
                            <a:gd name="T41" fmla="*/ 3 h 420"/>
                            <a:gd name="T42" fmla="*/ 0 60000 65536"/>
                            <a:gd name="T43" fmla="*/ 0 60000 65536"/>
                            <a:gd name="T44" fmla="*/ 0 60000 65536"/>
                            <a:gd name="T45" fmla="*/ 0 60000 65536"/>
                            <a:gd name="T46" fmla="*/ 0 60000 65536"/>
                            <a:gd name="T47" fmla="*/ 0 60000 65536"/>
                            <a:gd name="T48" fmla="*/ 0 60000 65536"/>
                            <a:gd name="T49" fmla="*/ 0 60000 65536"/>
                            <a:gd name="T50" fmla="*/ 0 60000 65536"/>
                            <a:gd name="T51" fmla="*/ 0 60000 65536"/>
                            <a:gd name="T52" fmla="*/ 0 60000 65536"/>
                            <a:gd name="T53" fmla="*/ 0 60000 65536"/>
                            <a:gd name="T54" fmla="*/ 0 60000 65536"/>
                            <a:gd name="T55" fmla="*/ 0 60000 65536"/>
                            <a:gd name="T56" fmla="*/ 0 60000 65536"/>
                            <a:gd name="T57" fmla="*/ 0 60000 65536"/>
                            <a:gd name="T58" fmla="*/ 0 60000 65536"/>
                            <a:gd name="T59" fmla="*/ 0 60000 65536"/>
                            <a:gd name="T60" fmla="*/ 0 60000 65536"/>
                            <a:gd name="T61" fmla="*/ 0 60000 65536"/>
                            <a:gd name="T62" fmla="*/ 0 60000 65536"/>
                            <a:gd name="T63" fmla="*/ 0 w 384"/>
                            <a:gd name="T64" fmla="*/ 0 h 420"/>
                            <a:gd name="T65" fmla="*/ 384 w 384"/>
                            <a:gd name="T66" fmla="*/ 420 h 420"/>
                          </a:gdLst>
                          <a:ahLst/>
                          <a:cxnLst>
                            <a:cxn ang="T42">
                              <a:pos x="T0" y="T1"/>
                            </a:cxn>
                            <a:cxn ang="T43">
                              <a:pos x="T2" y="T3"/>
                            </a:cxn>
                            <a:cxn ang="T44">
                              <a:pos x="T4" y="T5"/>
                            </a:cxn>
                            <a:cxn ang="T45">
                              <a:pos x="T6" y="T7"/>
                            </a:cxn>
                            <a:cxn ang="T46">
                              <a:pos x="T8" y="T9"/>
                            </a:cxn>
                            <a:cxn ang="T47">
                              <a:pos x="T10" y="T11"/>
                            </a:cxn>
                            <a:cxn ang="T48">
                              <a:pos x="T12" y="T13"/>
                            </a:cxn>
                            <a:cxn ang="T49">
                              <a:pos x="T14" y="T15"/>
                            </a:cxn>
                            <a:cxn ang="T50">
                              <a:pos x="T16" y="T17"/>
                            </a:cxn>
                            <a:cxn ang="T51">
                              <a:pos x="T18" y="T19"/>
                            </a:cxn>
                            <a:cxn ang="T52">
                              <a:pos x="T20" y="T21"/>
                            </a:cxn>
                            <a:cxn ang="T53">
                              <a:pos x="T22" y="T23"/>
                            </a:cxn>
                            <a:cxn ang="T54">
                              <a:pos x="T24" y="T25"/>
                            </a:cxn>
                            <a:cxn ang="T55">
                              <a:pos x="T26" y="T27"/>
                            </a:cxn>
                            <a:cxn ang="T56">
                              <a:pos x="T28" y="T29"/>
                            </a:cxn>
                            <a:cxn ang="T57">
                              <a:pos x="T30" y="T31"/>
                            </a:cxn>
                            <a:cxn ang="T58">
                              <a:pos x="T32" y="T33"/>
                            </a:cxn>
                            <a:cxn ang="T59">
                              <a:pos x="T34" y="T35"/>
                            </a:cxn>
                            <a:cxn ang="T60">
                              <a:pos x="T36" y="T37"/>
                            </a:cxn>
                            <a:cxn ang="T61">
                              <a:pos x="T38" y="T39"/>
                            </a:cxn>
                            <a:cxn ang="T62">
                              <a:pos x="T40" y="T41"/>
                            </a:cxn>
                          </a:cxnLst>
                          <a:rect l="T63" t="T64" r="T65" b="T66"/>
                          <a:pathLst>
                            <a:path w="384" h="420">
                              <a:moveTo>
                                <a:pt x="0" y="6"/>
                              </a:moveTo>
                              <a:cubicBezTo>
                                <a:pt x="70" y="0"/>
                                <a:pt x="46" y="1"/>
                                <a:pt x="159" y="6"/>
                              </a:cubicBezTo>
                              <a:cubicBezTo>
                                <a:pt x="173" y="7"/>
                                <a:pt x="190" y="14"/>
                                <a:pt x="204" y="18"/>
                              </a:cubicBezTo>
                              <a:cubicBezTo>
                                <a:pt x="214" y="21"/>
                                <a:pt x="234" y="30"/>
                                <a:pt x="234" y="30"/>
                              </a:cubicBezTo>
                              <a:cubicBezTo>
                                <a:pt x="246" y="42"/>
                                <a:pt x="257" y="53"/>
                                <a:pt x="270" y="63"/>
                              </a:cubicBezTo>
                              <a:cubicBezTo>
                                <a:pt x="275" y="78"/>
                                <a:pt x="289" y="83"/>
                                <a:pt x="294" y="99"/>
                              </a:cubicBezTo>
                              <a:cubicBezTo>
                                <a:pt x="299" y="113"/>
                                <a:pt x="301" y="123"/>
                                <a:pt x="309" y="135"/>
                              </a:cubicBezTo>
                              <a:cubicBezTo>
                                <a:pt x="315" y="161"/>
                                <a:pt x="312" y="177"/>
                                <a:pt x="309" y="204"/>
                              </a:cubicBezTo>
                              <a:cubicBezTo>
                                <a:pt x="312" y="235"/>
                                <a:pt x="314" y="226"/>
                                <a:pt x="309" y="255"/>
                              </a:cubicBezTo>
                              <a:cubicBezTo>
                                <a:pt x="304" y="284"/>
                                <a:pt x="291" y="314"/>
                                <a:pt x="282" y="342"/>
                              </a:cubicBezTo>
                              <a:cubicBezTo>
                                <a:pt x="277" y="358"/>
                                <a:pt x="273" y="377"/>
                                <a:pt x="261" y="390"/>
                              </a:cubicBezTo>
                              <a:cubicBezTo>
                                <a:pt x="247" y="406"/>
                                <a:pt x="235" y="414"/>
                                <a:pt x="216" y="420"/>
                              </a:cubicBezTo>
                              <a:cubicBezTo>
                                <a:pt x="191" y="418"/>
                                <a:pt x="173" y="418"/>
                                <a:pt x="153" y="405"/>
                              </a:cubicBezTo>
                              <a:cubicBezTo>
                                <a:pt x="139" y="384"/>
                                <a:pt x="147" y="391"/>
                                <a:pt x="132" y="381"/>
                              </a:cubicBezTo>
                              <a:cubicBezTo>
                                <a:pt x="128" y="370"/>
                                <a:pt x="121" y="366"/>
                                <a:pt x="117" y="354"/>
                              </a:cubicBezTo>
                              <a:cubicBezTo>
                                <a:pt x="112" y="339"/>
                                <a:pt x="110" y="324"/>
                                <a:pt x="105" y="309"/>
                              </a:cubicBezTo>
                              <a:cubicBezTo>
                                <a:pt x="103" y="293"/>
                                <a:pt x="101" y="277"/>
                                <a:pt x="96" y="261"/>
                              </a:cubicBezTo>
                              <a:cubicBezTo>
                                <a:pt x="97" y="246"/>
                                <a:pt x="98" y="154"/>
                                <a:pt x="108" y="135"/>
                              </a:cubicBezTo>
                              <a:cubicBezTo>
                                <a:pt x="119" y="113"/>
                                <a:pt x="130" y="89"/>
                                <a:pt x="147" y="72"/>
                              </a:cubicBezTo>
                              <a:cubicBezTo>
                                <a:pt x="191" y="28"/>
                                <a:pt x="275" y="6"/>
                                <a:pt x="336" y="0"/>
                              </a:cubicBezTo>
                              <a:cubicBezTo>
                                <a:pt x="366" y="4"/>
                                <a:pt x="350" y="3"/>
                                <a:pt x="384" y="3"/>
                              </a:cubicBezTo>
                            </a:path>
                          </a:pathLst>
                        </a:custGeom>
                        <a:noFill/>
                        <a:ln w="25400">
                          <a:solidFill>
                            <a:schemeClr val="hlink"/>
                          </a:solidFill>
                          <a:round/>
                          <a:headEnd/>
                          <a:tailEnd type="none" w="med" len="lg"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  <a:spAutoFit/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6191" name="Freeform 91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4332" y="3249"/>
                          <a:ext cx="384" cy="420"/>
                        </a:xfrm>
                        <a:custGeom>
                          <a:avLst/>
                          <a:gdLst>
                            <a:gd name="T0" fmla="*/ 0 w 384"/>
                            <a:gd name="T1" fmla="*/ 6 h 420"/>
                            <a:gd name="T2" fmla="*/ 159 w 384"/>
                            <a:gd name="T3" fmla="*/ 6 h 420"/>
                            <a:gd name="T4" fmla="*/ 204 w 384"/>
                            <a:gd name="T5" fmla="*/ 18 h 420"/>
                            <a:gd name="T6" fmla="*/ 234 w 384"/>
                            <a:gd name="T7" fmla="*/ 30 h 420"/>
                            <a:gd name="T8" fmla="*/ 270 w 384"/>
                            <a:gd name="T9" fmla="*/ 63 h 420"/>
                            <a:gd name="T10" fmla="*/ 294 w 384"/>
                            <a:gd name="T11" fmla="*/ 99 h 420"/>
                            <a:gd name="T12" fmla="*/ 309 w 384"/>
                            <a:gd name="T13" fmla="*/ 135 h 420"/>
                            <a:gd name="T14" fmla="*/ 309 w 384"/>
                            <a:gd name="T15" fmla="*/ 204 h 420"/>
                            <a:gd name="T16" fmla="*/ 309 w 384"/>
                            <a:gd name="T17" fmla="*/ 255 h 420"/>
                            <a:gd name="T18" fmla="*/ 282 w 384"/>
                            <a:gd name="T19" fmla="*/ 342 h 420"/>
                            <a:gd name="T20" fmla="*/ 261 w 384"/>
                            <a:gd name="T21" fmla="*/ 390 h 420"/>
                            <a:gd name="T22" fmla="*/ 216 w 384"/>
                            <a:gd name="T23" fmla="*/ 420 h 420"/>
                            <a:gd name="T24" fmla="*/ 153 w 384"/>
                            <a:gd name="T25" fmla="*/ 405 h 420"/>
                            <a:gd name="T26" fmla="*/ 132 w 384"/>
                            <a:gd name="T27" fmla="*/ 381 h 420"/>
                            <a:gd name="T28" fmla="*/ 117 w 384"/>
                            <a:gd name="T29" fmla="*/ 354 h 420"/>
                            <a:gd name="T30" fmla="*/ 105 w 384"/>
                            <a:gd name="T31" fmla="*/ 309 h 420"/>
                            <a:gd name="T32" fmla="*/ 96 w 384"/>
                            <a:gd name="T33" fmla="*/ 261 h 420"/>
                            <a:gd name="T34" fmla="*/ 108 w 384"/>
                            <a:gd name="T35" fmla="*/ 135 h 420"/>
                            <a:gd name="T36" fmla="*/ 147 w 384"/>
                            <a:gd name="T37" fmla="*/ 72 h 420"/>
                            <a:gd name="T38" fmla="*/ 336 w 384"/>
                            <a:gd name="T39" fmla="*/ 0 h 420"/>
                            <a:gd name="T40" fmla="*/ 384 w 384"/>
                            <a:gd name="T41" fmla="*/ 3 h 420"/>
                            <a:gd name="T42" fmla="*/ 0 60000 65536"/>
                            <a:gd name="T43" fmla="*/ 0 60000 65536"/>
                            <a:gd name="T44" fmla="*/ 0 60000 65536"/>
                            <a:gd name="T45" fmla="*/ 0 60000 65536"/>
                            <a:gd name="T46" fmla="*/ 0 60000 65536"/>
                            <a:gd name="T47" fmla="*/ 0 60000 65536"/>
                            <a:gd name="T48" fmla="*/ 0 60000 65536"/>
                            <a:gd name="T49" fmla="*/ 0 60000 65536"/>
                            <a:gd name="T50" fmla="*/ 0 60000 65536"/>
                            <a:gd name="T51" fmla="*/ 0 60000 65536"/>
                            <a:gd name="T52" fmla="*/ 0 60000 65536"/>
                            <a:gd name="T53" fmla="*/ 0 60000 65536"/>
                            <a:gd name="T54" fmla="*/ 0 60000 65536"/>
                            <a:gd name="T55" fmla="*/ 0 60000 65536"/>
                            <a:gd name="T56" fmla="*/ 0 60000 65536"/>
                            <a:gd name="T57" fmla="*/ 0 60000 65536"/>
                            <a:gd name="T58" fmla="*/ 0 60000 65536"/>
                            <a:gd name="T59" fmla="*/ 0 60000 65536"/>
                            <a:gd name="T60" fmla="*/ 0 60000 65536"/>
                            <a:gd name="T61" fmla="*/ 0 60000 65536"/>
                            <a:gd name="T62" fmla="*/ 0 60000 65536"/>
                            <a:gd name="T63" fmla="*/ 0 w 384"/>
                            <a:gd name="T64" fmla="*/ 0 h 420"/>
                            <a:gd name="T65" fmla="*/ 384 w 384"/>
                            <a:gd name="T66" fmla="*/ 420 h 420"/>
                          </a:gdLst>
                          <a:ahLst/>
                          <a:cxnLst>
                            <a:cxn ang="T42">
                              <a:pos x="T0" y="T1"/>
                            </a:cxn>
                            <a:cxn ang="T43">
                              <a:pos x="T2" y="T3"/>
                            </a:cxn>
                            <a:cxn ang="T44">
                              <a:pos x="T4" y="T5"/>
                            </a:cxn>
                            <a:cxn ang="T45">
                              <a:pos x="T6" y="T7"/>
                            </a:cxn>
                            <a:cxn ang="T46">
                              <a:pos x="T8" y="T9"/>
                            </a:cxn>
                            <a:cxn ang="T47">
                              <a:pos x="T10" y="T11"/>
                            </a:cxn>
                            <a:cxn ang="T48">
                              <a:pos x="T12" y="T13"/>
                            </a:cxn>
                            <a:cxn ang="T49">
                              <a:pos x="T14" y="T15"/>
                            </a:cxn>
                            <a:cxn ang="T50">
                              <a:pos x="T16" y="T17"/>
                            </a:cxn>
                            <a:cxn ang="T51">
                              <a:pos x="T18" y="T19"/>
                            </a:cxn>
                            <a:cxn ang="T52">
                              <a:pos x="T20" y="T21"/>
                            </a:cxn>
                            <a:cxn ang="T53">
                              <a:pos x="T22" y="T23"/>
                            </a:cxn>
                            <a:cxn ang="T54">
                              <a:pos x="T24" y="T25"/>
                            </a:cxn>
                            <a:cxn ang="T55">
                              <a:pos x="T26" y="T27"/>
                            </a:cxn>
                            <a:cxn ang="T56">
                              <a:pos x="T28" y="T29"/>
                            </a:cxn>
                            <a:cxn ang="T57">
                              <a:pos x="T30" y="T31"/>
                            </a:cxn>
                            <a:cxn ang="T58">
                              <a:pos x="T32" y="T33"/>
                            </a:cxn>
                            <a:cxn ang="T59">
                              <a:pos x="T34" y="T35"/>
                            </a:cxn>
                            <a:cxn ang="T60">
                              <a:pos x="T36" y="T37"/>
                            </a:cxn>
                            <a:cxn ang="T61">
                              <a:pos x="T38" y="T39"/>
                            </a:cxn>
                            <a:cxn ang="T62">
                              <a:pos x="T40" y="T41"/>
                            </a:cxn>
                          </a:cxnLst>
                          <a:rect l="T63" t="T64" r="T65" b="T66"/>
                          <a:pathLst>
                            <a:path w="384" h="420">
                              <a:moveTo>
                                <a:pt x="0" y="6"/>
                              </a:moveTo>
                              <a:cubicBezTo>
                                <a:pt x="70" y="0"/>
                                <a:pt x="46" y="1"/>
                                <a:pt x="159" y="6"/>
                              </a:cubicBezTo>
                              <a:cubicBezTo>
                                <a:pt x="173" y="7"/>
                                <a:pt x="190" y="14"/>
                                <a:pt x="204" y="18"/>
                              </a:cubicBezTo>
                              <a:cubicBezTo>
                                <a:pt x="214" y="21"/>
                                <a:pt x="234" y="30"/>
                                <a:pt x="234" y="30"/>
                              </a:cubicBezTo>
                              <a:cubicBezTo>
                                <a:pt x="246" y="42"/>
                                <a:pt x="257" y="53"/>
                                <a:pt x="270" y="63"/>
                              </a:cubicBezTo>
                              <a:cubicBezTo>
                                <a:pt x="275" y="78"/>
                                <a:pt x="289" y="83"/>
                                <a:pt x="294" y="99"/>
                              </a:cubicBezTo>
                              <a:cubicBezTo>
                                <a:pt x="299" y="113"/>
                                <a:pt x="301" y="123"/>
                                <a:pt x="309" y="135"/>
                              </a:cubicBezTo>
                              <a:cubicBezTo>
                                <a:pt x="315" y="161"/>
                                <a:pt x="312" y="177"/>
                                <a:pt x="309" y="204"/>
                              </a:cubicBezTo>
                              <a:cubicBezTo>
                                <a:pt x="312" y="235"/>
                                <a:pt x="314" y="226"/>
                                <a:pt x="309" y="255"/>
                              </a:cubicBezTo>
                              <a:cubicBezTo>
                                <a:pt x="304" y="284"/>
                                <a:pt x="291" y="314"/>
                                <a:pt x="282" y="342"/>
                              </a:cubicBezTo>
                              <a:cubicBezTo>
                                <a:pt x="277" y="358"/>
                                <a:pt x="273" y="377"/>
                                <a:pt x="261" y="390"/>
                              </a:cubicBezTo>
                              <a:cubicBezTo>
                                <a:pt x="247" y="406"/>
                                <a:pt x="235" y="414"/>
                                <a:pt x="216" y="420"/>
                              </a:cubicBezTo>
                              <a:cubicBezTo>
                                <a:pt x="191" y="418"/>
                                <a:pt x="173" y="418"/>
                                <a:pt x="153" y="405"/>
                              </a:cubicBezTo>
                              <a:cubicBezTo>
                                <a:pt x="139" y="384"/>
                                <a:pt x="147" y="391"/>
                                <a:pt x="132" y="381"/>
                              </a:cubicBezTo>
                              <a:cubicBezTo>
                                <a:pt x="128" y="370"/>
                                <a:pt x="121" y="366"/>
                                <a:pt x="117" y="354"/>
                              </a:cubicBezTo>
                              <a:cubicBezTo>
                                <a:pt x="112" y="339"/>
                                <a:pt x="110" y="324"/>
                                <a:pt x="105" y="309"/>
                              </a:cubicBezTo>
                              <a:cubicBezTo>
                                <a:pt x="103" y="293"/>
                                <a:pt x="101" y="277"/>
                                <a:pt x="96" y="261"/>
                              </a:cubicBezTo>
                              <a:cubicBezTo>
                                <a:pt x="97" y="246"/>
                                <a:pt x="98" y="154"/>
                                <a:pt x="108" y="135"/>
                              </a:cubicBezTo>
                              <a:cubicBezTo>
                                <a:pt x="119" y="113"/>
                                <a:pt x="130" y="89"/>
                                <a:pt x="147" y="72"/>
                              </a:cubicBezTo>
                              <a:cubicBezTo>
                                <a:pt x="191" y="28"/>
                                <a:pt x="275" y="6"/>
                                <a:pt x="336" y="0"/>
                              </a:cubicBezTo>
                              <a:cubicBezTo>
                                <a:pt x="366" y="4"/>
                                <a:pt x="350" y="3"/>
                                <a:pt x="384" y="3"/>
                              </a:cubicBezTo>
                            </a:path>
                          </a:pathLst>
                        </a:custGeom>
                        <a:noFill/>
                        <a:ln w="25400">
                          <a:solidFill>
                            <a:schemeClr val="hlink"/>
                          </a:solidFill>
                          <a:round/>
                          <a:headEnd/>
                          <a:tailEnd type="none" w="med" len="lg"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  <a:spAutoFit/>
                        </a:bodyPr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6162" name="Group 92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509" y="3249"/>
                        <a:ext cx="657" cy="420"/>
                        <a:chOff x="4059" y="3249"/>
                        <a:chExt cx="657" cy="420"/>
                      </a:xfrm>
                    </p:grpSpPr>
                    <p:sp>
                      <p:nvSpPr>
                        <p:cNvPr id="6188" name="Freeform 93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4059" y="3249"/>
                          <a:ext cx="384" cy="420"/>
                        </a:xfrm>
                        <a:custGeom>
                          <a:avLst/>
                          <a:gdLst>
                            <a:gd name="T0" fmla="*/ 0 w 384"/>
                            <a:gd name="T1" fmla="*/ 6 h 420"/>
                            <a:gd name="T2" fmla="*/ 159 w 384"/>
                            <a:gd name="T3" fmla="*/ 6 h 420"/>
                            <a:gd name="T4" fmla="*/ 204 w 384"/>
                            <a:gd name="T5" fmla="*/ 18 h 420"/>
                            <a:gd name="T6" fmla="*/ 234 w 384"/>
                            <a:gd name="T7" fmla="*/ 30 h 420"/>
                            <a:gd name="T8" fmla="*/ 270 w 384"/>
                            <a:gd name="T9" fmla="*/ 63 h 420"/>
                            <a:gd name="T10" fmla="*/ 294 w 384"/>
                            <a:gd name="T11" fmla="*/ 99 h 420"/>
                            <a:gd name="T12" fmla="*/ 309 w 384"/>
                            <a:gd name="T13" fmla="*/ 135 h 420"/>
                            <a:gd name="T14" fmla="*/ 309 w 384"/>
                            <a:gd name="T15" fmla="*/ 204 h 420"/>
                            <a:gd name="T16" fmla="*/ 309 w 384"/>
                            <a:gd name="T17" fmla="*/ 255 h 420"/>
                            <a:gd name="T18" fmla="*/ 282 w 384"/>
                            <a:gd name="T19" fmla="*/ 342 h 420"/>
                            <a:gd name="T20" fmla="*/ 261 w 384"/>
                            <a:gd name="T21" fmla="*/ 390 h 420"/>
                            <a:gd name="T22" fmla="*/ 216 w 384"/>
                            <a:gd name="T23" fmla="*/ 420 h 420"/>
                            <a:gd name="T24" fmla="*/ 153 w 384"/>
                            <a:gd name="T25" fmla="*/ 405 h 420"/>
                            <a:gd name="T26" fmla="*/ 132 w 384"/>
                            <a:gd name="T27" fmla="*/ 381 h 420"/>
                            <a:gd name="T28" fmla="*/ 117 w 384"/>
                            <a:gd name="T29" fmla="*/ 354 h 420"/>
                            <a:gd name="T30" fmla="*/ 105 w 384"/>
                            <a:gd name="T31" fmla="*/ 309 h 420"/>
                            <a:gd name="T32" fmla="*/ 96 w 384"/>
                            <a:gd name="T33" fmla="*/ 261 h 420"/>
                            <a:gd name="T34" fmla="*/ 108 w 384"/>
                            <a:gd name="T35" fmla="*/ 135 h 420"/>
                            <a:gd name="T36" fmla="*/ 147 w 384"/>
                            <a:gd name="T37" fmla="*/ 72 h 420"/>
                            <a:gd name="T38" fmla="*/ 336 w 384"/>
                            <a:gd name="T39" fmla="*/ 0 h 420"/>
                            <a:gd name="T40" fmla="*/ 384 w 384"/>
                            <a:gd name="T41" fmla="*/ 3 h 420"/>
                            <a:gd name="T42" fmla="*/ 0 60000 65536"/>
                            <a:gd name="T43" fmla="*/ 0 60000 65536"/>
                            <a:gd name="T44" fmla="*/ 0 60000 65536"/>
                            <a:gd name="T45" fmla="*/ 0 60000 65536"/>
                            <a:gd name="T46" fmla="*/ 0 60000 65536"/>
                            <a:gd name="T47" fmla="*/ 0 60000 65536"/>
                            <a:gd name="T48" fmla="*/ 0 60000 65536"/>
                            <a:gd name="T49" fmla="*/ 0 60000 65536"/>
                            <a:gd name="T50" fmla="*/ 0 60000 65536"/>
                            <a:gd name="T51" fmla="*/ 0 60000 65536"/>
                            <a:gd name="T52" fmla="*/ 0 60000 65536"/>
                            <a:gd name="T53" fmla="*/ 0 60000 65536"/>
                            <a:gd name="T54" fmla="*/ 0 60000 65536"/>
                            <a:gd name="T55" fmla="*/ 0 60000 65536"/>
                            <a:gd name="T56" fmla="*/ 0 60000 65536"/>
                            <a:gd name="T57" fmla="*/ 0 60000 65536"/>
                            <a:gd name="T58" fmla="*/ 0 60000 65536"/>
                            <a:gd name="T59" fmla="*/ 0 60000 65536"/>
                            <a:gd name="T60" fmla="*/ 0 60000 65536"/>
                            <a:gd name="T61" fmla="*/ 0 60000 65536"/>
                            <a:gd name="T62" fmla="*/ 0 60000 65536"/>
                            <a:gd name="T63" fmla="*/ 0 w 384"/>
                            <a:gd name="T64" fmla="*/ 0 h 420"/>
                            <a:gd name="T65" fmla="*/ 384 w 384"/>
                            <a:gd name="T66" fmla="*/ 420 h 420"/>
                          </a:gdLst>
                          <a:ahLst/>
                          <a:cxnLst>
                            <a:cxn ang="T42">
                              <a:pos x="T0" y="T1"/>
                            </a:cxn>
                            <a:cxn ang="T43">
                              <a:pos x="T2" y="T3"/>
                            </a:cxn>
                            <a:cxn ang="T44">
                              <a:pos x="T4" y="T5"/>
                            </a:cxn>
                            <a:cxn ang="T45">
                              <a:pos x="T6" y="T7"/>
                            </a:cxn>
                            <a:cxn ang="T46">
                              <a:pos x="T8" y="T9"/>
                            </a:cxn>
                            <a:cxn ang="T47">
                              <a:pos x="T10" y="T11"/>
                            </a:cxn>
                            <a:cxn ang="T48">
                              <a:pos x="T12" y="T13"/>
                            </a:cxn>
                            <a:cxn ang="T49">
                              <a:pos x="T14" y="T15"/>
                            </a:cxn>
                            <a:cxn ang="T50">
                              <a:pos x="T16" y="T17"/>
                            </a:cxn>
                            <a:cxn ang="T51">
                              <a:pos x="T18" y="T19"/>
                            </a:cxn>
                            <a:cxn ang="T52">
                              <a:pos x="T20" y="T21"/>
                            </a:cxn>
                            <a:cxn ang="T53">
                              <a:pos x="T22" y="T23"/>
                            </a:cxn>
                            <a:cxn ang="T54">
                              <a:pos x="T24" y="T25"/>
                            </a:cxn>
                            <a:cxn ang="T55">
                              <a:pos x="T26" y="T27"/>
                            </a:cxn>
                            <a:cxn ang="T56">
                              <a:pos x="T28" y="T29"/>
                            </a:cxn>
                            <a:cxn ang="T57">
                              <a:pos x="T30" y="T31"/>
                            </a:cxn>
                            <a:cxn ang="T58">
                              <a:pos x="T32" y="T33"/>
                            </a:cxn>
                            <a:cxn ang="T59">
                              <a:pos x="T34" y="T35"/>
                            </a:cxn>
                            <a:cxn ang="T60">
                              <a:pos x="T36" y="T37"/>
                            </a:cxn>
                            <a:cxn ang="T61">
                              <a:pos x="T38" y="T39"/>
                            </a:cxn>
                            <a:cxn ang="T62">
                              <a:pos x="T40" y="T41"/>
                            </a:cxn>
                          </a:cxnLst>
                          <a:rect l="T63" t="T64" r="T65" b="T66"/>
                          <a:pathLst>
                            <a:path w="384" h="420">
                              <a:moveTo>
                                <a:pt x="0" y="6"/>
                              </a:moveTo>
                              <a:cubicBezTo>
                                <a:pt x="70" y="0"/>
                                <a:pt x="46" y="1"/>
                                <a:pt x="159" y="6"/>
                              </a:cubicBezTo>
                              <a:cubicBezTo>
                                <a:pt x="173" y="7"/>
                                <a:pt x="190" y="14"/>
                                <a:pt x="204" y="18"/>
                              </a:cubicBezTo>
                              <a:cubicBezTo>
                                <a:pt x="214" y="21"/>
                                <a:pt x="234" y="30"/>
                                <a:pt x="234" y="30"/>
                              </a:cubicBezTo>
                              <a:cubicBezTo>
                                <a:pt x="246" y="42"/>
                                <a:pt x="257" y="53"/>
                                <a:pt x="270" y="63"/>
                              </a:cubicBezTo>
                              <a:cubicBezTo>
                                <a:pt x="275" y="78"/>
                                <a:pt x="289" y="83"/>
                                <a:pt x="294" y="99"/>
                              </a:cubicBezTo>
                              <a:cubicBezTo>
                                <a:pt x="299" y="113"/>
                                <a:pt x="301" y="123"/>
                                <a:pt x="309" y="135"/>
                              </a:cubicBezTo>
                              <a:cubicBezTo>
                                <a:pt x="315" y="161"/>
                                <a:pt x="312" y="177"/>
                                <a:pt x="309" y="204"/>
                              </a:cubicBezTo>
                              <a:cubicBezTo>
                                <a:pt x="312" y="235"/>
                                <a:pt x="314" y="226"/>
                                <a:pt x="309" y="255"/>
                              </a:cubicBezTo>
                              <a:cubicBezTo>
                                <a:pt x="304" y="284"/>
                                <a:pt x="291" y="314"/>
                                <a:pt x="282" y="342"/>
                              </a:cubicBezTo>
                              <a:cubicBezTo>
                                <a:pt x="277" y="358"/>
                                <a:pt x="273" y="377"/>
                                <a:pt x="261" y="390"/>
                              </a:cubicBezTo>
                              <a:cubicBezTo>
                                <a:pt x="247" y="406"/>
                                <a:pt x="235" y="414"/>
                                <a:pt x="216" y="420"/>
                              </a:cubicBezTo>
                              <a:cubicBezTo>
                                <a:pt x="191" y="418"/>
                                <a:pt x="173" y="418"/>
                                <a:pt x="153" y="405"/>
                              </a:cubicBezTo>
                              <a:cubicBezTo>
                                <a:pt x="139" y="384"/>
                                <a:pt x="147" y="391"/>
                                <a:pt x="132" y="381"/>
                              </a:cubicBezTo>
                              <a:cubicBezTo>
                                <a:pt x="128" y="370"/>
                                <a:pt x="121" y="366"/>
                                <a:pt x="117" y="354"/>
                              </a:cubicBezTo>
                              <a:cubicBezTo>
                                <a:pt x="112" y="339"/>
                                <a:pt x="110" y="324"/>
                                <a:pt x="105" y="309"/>
                              </a:cubicBezTo>
                              <a:cubicBezTo>
                                <a:pt x="103" y="293"/>
                                <a:pt x="101" y="277"/>
                                <a:pt x="96" y="261"/>
                              </a:cubicBezTo>
                              <a:cubicBezTo>
                                <a:pt x="97" y="246"/>
                                <a:pt x="98" y="154"/>
                                <a:pt x="108" y="135"/>
                              </a:cubicBezTo>
                              <a:cubicBezTo>
                                <a:pt x="119" y="113"/>
                                <a:pt x="130" y="89"/>
                                <a:pt x="147" y="72"/>
                              </a:cubicBezTo>
                              <a:cubicBezTo>
                                <a:pt x="191" y="28"/>
                                <a:pt x="275" y="6"/>
                                <a:pt x="336" y="0"/>
                              </a:cubicBezTo>
                              <a:cubicBezTo>
                                <a:pt x="366" y="4"/>
                                <a:pt x="350" y="3"/>
                                <a:pt x="384" y="3"/>
                              </a:cubicBezTo>
                            </a:path>
                          </a:pathLst>
                        </a:custGeom>
                        <a:noFill/>
                        <a:ln w="25400">
                          <a:solidFill>
                            <a:schemeClr val="hlink"/>
                          </a:solidFill>
                          <a:round/>
                          <a:headEnd/>
                          <a:tailEnd type="none" w="med" len="lg"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  <a:spAutoFit/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6189" name="Freeform 94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4332" y="3249"/>
                          <a:ext cx="384" cy="420"/>
                        </a:xfrm>
                        <a:custGeom>
                          <a:avLst/>
                          <a:gdLst>
                            <a:gd name="T0" fmla="*/ 0 w 384"/>
                            <a:gd name="T1" fmla="*/ 6 h 420"/>
                            <a:gd name="T2" fmla="*/ 159 w 384"/>
                            <a:gd name="T3" fmla="*/ 6 h 420"/>
                            <a:gd name="T4" fmla="*/ 204 w 384"/>
                            <a:gd name="T5" fmla="*/ 18 h 420"/>
                            <a:gd name="T6" fmla="*/ 234 w 384"/>
                            <a:gd name="T7" fmla="*/ 30 h 420"/>
                            <a:gd name="T8" fmla="*/ 270 w 384"/>
                            <a:gd name="T9" fmla="*/ 63 h 420"/>
                            <a:gd name="T10" fmla="*/ 294 w 384"/>
                            <a:gd name="T11" fmla="*/ 99 h 420"/>
                            <a:gd name="T12" fmla="*/ 309 w 384"/>
                            <a:gd name="T13" fmla="*/ 135 h 420"/>
                            <a:gd name="T14" fmla="*/ 309 w 384"/>
                            <a:gd name="T15" fmla="*/ 204 h 420"/>
                            <a:gd name="T16" fmla="*/ 309 w 384"/>
                            <a:gd name="T17" fmla="*/ 255 h 420"/>
                            <a:gd name="T18" fmla="*/ 282 w 384"/>
                            <a:gd name="T19" fmla="*/ 342 h 420"/>
                            <a:gd name="T20" fmla="*/ 261 w 384"/>
                            <a:gd name="T21" fmla="*/ 390 h 420"/>
                            <a:gd name="T22" fmla="*/ 216 w 384"/>
                            <a:gd name="T23" fmla="*/ 420 h 420"/>
                            <a:gd name="T24" fmla="*/ 153 w 384"/>
                            <a:gd name="T25" fmla="*/ 405 h 420"/>
                            <a:gd name="T26" fmla="*/ 132 w 384"/>
                            <a:gd name="T27" fmla="*/ 381 h 420"/>
                            <a:gd name="T28" fmla="*/ 117 w 384"/>
                            <a:gd name="T29" fmla="*/ 354 h 420"/>
                            <a:gd name="T30" fmla="*/ 105 w 384"/>
                            <a:gd name="T31" fmla="*/ 309 h 420"/>
                            <a:gd name="T32" fmla="*/ 96 w 384"/>
                            <a:gd name="T33" fmla="*/ 261 h 420"/>
                            <a:gd name="T34" fmla="*/ 108 w 384"/>
                            <a:gd name="T35" fmla="*/ 135 h 420"/>
                            <a:gd name="T36" fmla="*/ 147 w 384"/>
                            <a:gd name="T37" fmla="*/ 72 h 420"/>
                            <a:gd name="T38" fmla="*/ 336 w 384"/>
                            <a:gd name="T39" fmla="*/ 0 h 420"/>
                            <a:gd name="T40" fmla="*/ 384 w 384"/>
                            <a:gd name="T41" fmla="*/ 3 h 420"/>
                            <a:gd name="T42" fmla="*/ 0 60000 65536"/>
                            <a:gd name="T43" fmla="*/ 0 60000 65536"/>
                            <a:gd name="T44" fmla="*/ 0 60000 65536"/>
                            <a:gd name="T45" fmla="*/ 0 60000 65536"/>
                            <a:gd name="T46" fmla="*/ 0 60000 65536"/>
                            <a:gd name="T47" fmla="*/ 0 60000 65536"/>
                            <a:gd name="T48" fmla="*/ 0 60000 65536"/>
                            <a:gd name="T49" fmla="*/ 0 60000 65536"/>
                            <a:gd name="T50" fmla="*/ 0 60000 65536"/>
                            <a:gd name="T51" fmla="*/ 0 60000 65536"/>
                            <a:gd name="T52" fmla="*/ 0 60000 65536"/>
                            <a:gd name="T53" fmla="*/ 0 60000 65536"/>
                            <a:gd name="T54" fmla="*/ 0 60000 65536"/>
                            <a:gd name="T55" fmla="*/ 0 60000 65536"/>
                            <a:gd name="T56" fmla="*/ 0 60000 65536"/>
                            <a:gd name="T57" fmla="*/ 0 60000 65536"/>
                            <a:gd name="T58" fmla="*/ 0 60000 65536"/>
                            <a:gd name="T59" fmla="*/ 0 60000 65536"/>
                            <a:gd name="T60" fmla="*/ 0 60000 65536"/>
                            <a:gd name="T61" fmla="*/ 0 60000 65536"/>
                            <a:gd name="T62" fmla="*/ 0 60000 65536"/>
                            <a:gd name="T63" fmla="*/ 0 w 384"/>
                            <a:gd name="T64" fmla="*/ 0 h 420"/>
                            <a:gd name="T65" fmla="*/ 384 w 384"/>
                            <a:gd name="T66" fmla="*/ 420 h 420"/>
                          </a:gdLst>
                          <a:ahLst/>
                          <a:cxnLst>
                            <a:cxn ang="T42">
                              <a:pos x="T0" y="T1"/>
                            </a:cxn>
                            <a:cxn ang="T43">
                              <a:pos x="T2" y="T3"/>
                            </a:cxn>
                            <a:cxn ang="T44">
                              <a:pos x="T4" y="T5"/>
                            </a:cxn>
                            <a:cxn ang="T45">
                              <a:pos x="T6" y="T7"/>
                            </a:cxn>
                            <a:cxn ang="T46">
                              <a:pos x="T8" y="T9"/>
                            </a:cxn>
                            <a:cxn ang="T47">
                              <a:pos x="T10" y="T11"/>
                            </a:cxn>
                            <a:cxn ang="T48">
                              <a:pos x="T12" y="T13"/>
                            </a:cxn>
                            <a:cxn ang="T49">
                              <a:pos x="T14" y="T15"/>
                            </a:cxn>
                            <a:cxn ang="T50">
                              <a:pos x="T16" y="T17"/>
                            </a:cxn>
                            <a:cxn ang="T51">
                              <a:pos x="T18" y="T19"/>
                            </a:cxn>
                            <a:cxn ang="T52">
                              <a:pos x="T20" y="T21"/>
                            </a:cxn>
                            <a:cxn ang="T53">
                              <a:pos x="T22" y="T23"/>
                            </a:cxn>
                            <a:cxn ang="T54">
                              <a:pos x="T24" y="T25"/>
                            </a:cxn>
                            <a:cxn ang="T55">
                              <a:pos x="T26" y="T27"/>
                            </a:cxn>
                            <a:cxn ang="T56">
                              <a:pos x="T28" y="T29"/>
                            </a:cxn>
                            <a:cxn ang="T57">
                              <a:pos x="T30" y="T31"/>
                            </a:cxn>
                            <a:cxn ang="T58">
                              <a:pos x="T32" y="T33"/>
                            </a:cxn>
                            <a:cxn ang="T59">
                              <a:pos x="T34" y="T35"/>
                            </a:cxn>
                            <a:cxn ang="T60">
                              <a:pos x="T36" y="T37"/>
                            </a:cxn>
                            <a:cxn ang="T61">
                              <a:pos x="T38" y="T39"/>
                            </a:cxn>
                            <a:cxn ang="T62">
                              <a:pos x="T40" y="T41"/>
                            </a:cxn>
                          </a:cxnLst>
                          <a:rect l="T63" t="T64" r="T65" b="T66"/>
                          <a:pathLst>
                            <a:path w="384" h="420">
                              <a:moveTo>
                                <a:pt x="0" y="6"/>
                              </a:moveTo>
                              <a:cubicBezTo>
                                <a:pt x="70" y="0"/>
                                <a:pt x="46" y="1"/>
                                <a:pt x="159" y="6"/>
                              </a:cubicBezTo>
                              <a:cubicBezTo>
                                <a:pt x="173" y="7"/>
                                <a:pt x="190" y="14"/>
                                <a:pt x="204" y="18"/>
                              </a:cubicBezTo>
                              <a:cubicBezTo>
                                <a:pt x="214" y="21"/>
                                <a:pt x="234" y="30"/>
                                <a:pt x="234" y="30"/>
                              </a:cubicBezTo>
                              <a:cubicBezTo>
                                <a:pt x="246" y="42"/>
                                <a:pt x="257" y="53"/>
                                <a:pt x="270" y="63"/>
                              </a:cubicBezTo>
                              <a:cubicBezTo>
                                <a:pt x="275" y="78"/>
                                <a:pt x="289" y="83"/>
                                <a:pt x="294" y="99"/>
                              </a:cubicBezTo>
                              <a:cubicBezTo>
                                <a:pt x="299" y="113"/>
                                <a:pt x="301" y="123"/>
                                <a:pt x="309" y="135"/>
                              </a:cubicBezTo>
                              <a:cubicBezTo>
                                <a:pt x="315" y="161"/>
                                <a:pt x="312" y="177"/>
                                <a:pt x="309" y="204"/>
                              </a:cubicBezTo>
                              <a:cubicBezTo>
                                <a:pt x="312" y="235"/>
                                <a:pt x="314" y="226"/>
                                <a:pt x="309" y="255"/>
                              </a:cubicBezTo>
                              <a:cubicBezTo>
                                <a:pt x="304" y="284"/>
                                <a:pt x="291" y="314"/>
                                <a:pt x="282" y="342"/>
                              </a:cubicBezTo>
                              <a:cubicBezTo>
                                <a:pt x="277" y="358"/>
                                <a:pt x="273" y="377"/>
                                <a:pt x="261" y="390"/>
                              </a:cubicBezTo>
                              <a:cubicBezTo>
                                <a:pt x="247" y="406"/>
                                <a:pt x="235" y="414"/>
                                <a:pt x="216" y="420"/>
                              </a:cubicBezTo>
                              <a:cubicBezTo>
                                <a:pt x="191" y="418"/>
                                <a:pt x="173" y="418"/>
                                <a:pt x="153" y="405"/>
                              </a:cubicBezTo>
                              <a:cubicBezTo>
                                <a:pt x="139" y="384"/>
                                <a:pt x="147" y="391"/>
                                <a:pt x="132" y="381"/>
                              </a:cubicBezTo>
                              <a:cubicBezTo>
                                <a:pt x="128" y="370"/>
                                <a:pt x="121" y="366"/>
                                <a:pt x="117" y="354"/>
                              </a:cubicBezTo>
                              <a:cubicBezTo>
                                <a:pt x="112" y="339"/>
                                <a:pt x="110" y="324"/>
                                <a:pt x="105" y="309"/>
                              </a:cubicBezTo>
                              <a:cubicBezTo>
                                <a:pt x="103" y="293"/>
                                <a:pt x="101" y="277"/>
                                <a:pt x="96" y="261"/>
                              </a:cubicBezTo>
                              <a:cubicBezTo>
                                <a:pt x="97" y="246"/>
                                <a:pt x="98" y="154"/>
                                <a:pt x="108" y="135"/>
                              </a:cubicBezTo>
                              <a:cubicBezTo>
                                <a:pt x="119" y="113"/>
                                <a:pt x="130" y="89"/>
                                <a:pt x="147" y="72"/>
                              </a:cubicBezTo>
                              <a:cubicBezTo>
                                <a:pt x="191" y="28"/>
                                <a:pt x="275" y="6"/>
                                <a:pt x="336" y="0"/>
                              </a:cubicBezTo>
                              <a:cubicBezTo>
                                <a:pt x="366" y="4"/>
                                <a:pt x="350" y="3"/>
                                <a:pt x="384" y="3"/>
                              </a:cubicBezTo>
                            </a:path>
                          </a:pathLst>
                        </a:custGeom>
                        <a:noFill/>
                        <a:ln w="25400">
                          <a:solidFill>
                            <a:schemeClr val="hlink"/>
                          </a:solidFill>
                          <a:round/>
                          <a:headEnd/>
                          <a:tailEnd type="none" w="med" len="lg"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  <a:spAutoFit/>
                        </a:bodyPr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  <p:sp>
                  <p:nvSpPr>
                    <p:cNvPr id="6182" name="Line 9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468" y="2750"/>
                      <a:ext cx="226" cy="0"/>
                    </a:xfrm>
                    <a:prstGeom prst="line">
                      <a:avLst/>
                    </a:prstGeom>
                    <a:noFill/>
                    <a:ln w="25400">
                      <a:solidFill>
                        <a:schemeClr val="hlink"/>
                      </a:solidFill>
                      <a:round/>
                      <a:headEnd/>
                      <a:tailEnd type="none" w="med" len="lg"/>
                    </a:ln>
                  </p:spPr>
                  <p:txBody>
                    <a:bodyPr>
                      <a:prstTxWarp prst="textNoShape">
                        <a:avLst/>
                      </a:prstTxWarp>
                      <a:spAutoFit/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183" name="Line 9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064" y="2750"/>
                      <a:ext cx="181" cy="0"/>
                    </a:xfrm>
                    <a:prstGeom prst="line">
                      <a:avLst/>
                    </a:prstGeom>
                    <a:noFill/>
                    <a:ln w="25400">
                      <a:solidFill>
                        <a:schemeClr val="hlink"/>
                      </a:solidFill>
                      <a:round/>
                      <a:headEnd/>
                      <a:tailEnd type="none" w="med" len="lg"/>
                    </a:ln>
                  </p:spPr>
                  <p:txBody>
                    <a:bodyPr>
                      <a:prstTxWarp prst="textNoShape">
                        <a:avLst/>
                      </a:prstTxWarp>
                      <a:spAutoFit/>
                    </a:bodyPr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6163" name="Group 97"/>
                  <p:cNvGrpSpPr>
                    <a:grpSpLocks/>
                  </p:cNvGrpSpPr>
                  <p:nvPr/>
                </p:nvGrpSpPr>
                <p:grpSpPr bwMode="auto">
                  <a:xfrm flipV="1">
                    <a:off x="2089" y="1923"/>
                    <a:ext cx="1043" cy="166"/>
                    <a:chOff x="2064" y="2750"/>
                    <a:chExt cx="2630" cy="423"/>
                  </a:xfrm>
                </p:grpSpPr>
                <p:grpSp>
                  <p:nvGrpSpPr>
                    <p:cNvPr id="6164" name="Group 98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200" y="2750"/>
                      <a:ext cx="2302" cy="423"/>
                      <a:chOff x="3509" y="3249"/>
                      <a:chExt cx="2302" cy="423"/>
                    </a:xfrm>
                  </p:grpSpPr>
                  <p:grpSp>
                    <p:nvGrpSpPr>
                      <p:cNvPr id="6165" name="Group 99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4059" y="3249"/>
                        <a:ext cx="657" cy="420"/>
                        <a:chOff x="4059" y="3249"/>
                        <a:chExt cx="657" cy="420"/>
                      </a:xfrm>
                    </p:grpSpPr>
                    <p:sp>
                      <p:nvSpPr>
                        <p:cNvPr id="6179" name="Freeform 100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4059" y="3249"/>
                          <a:ext cx="384" cy="420"/>
                        </a:xfrm>
                        <a:custGeom>
                          <a:avLst/>
                          <a:gdLst>
                            <a:gd name="T0" fmla="*/ 0 w 384"/>
                            <a:gd name="T1" fmla="*/ 6 h 420"/>
                            <a:gd name="T2" fmla="*/ 159 w 384"/>
                            <a:gd name="T3" fmla="*/ 6 h 420"/>
                            <a:gd name="T4" fmla="*/ 204 w 384"/>
                            <a:gd name="T5" fmla="*/ 18 h 420"/>
                            <a:gd name="T6" fmla="*/ 234 w 384"/>
                            <a:gd name="T7" fmla="*/ 30 h 420"/>
                            <a:gd name="T8" fmla="*/ 270 w 384"/>
                            <a:gd name="T9" fmla="*/ 63 h 420"/>
                            <a:gd name="T10" fmla="*/ 294 w 384"/>
                            <a:gd name="T11" fmla="*/ 99 h 420"/>
                            <a:gd name="T12" fmla="*/ 309 w 384"/>
                            <a:gd name="T13" fmla="*/ 135 h 420"/>
                            <a:gd name="T14" fmla="*/ 309 w 384"/>
                            <a:gd name="T15" fmla="*/ 204 h 420"/>
                            <a:gd name="T16" fmla="*/ 309 w 384"/>
                            <a:gd name="T17" fmla="*/ 255 h 420"/>
                            <a:gd name="T18" fmla="*/ 282 w 384"/>
                            <a:gd name="T19" fmla="*/ 342 h 420"/>
                            <a:gd name="T20" fmla="*/ 261 w 384"/>
                            <a:gd name="T21" fmla="*/ 390 h 420"/>
                            <a:gd name="T22" fmla="*/ 216 w 384"/>
                            <a:gd name="T23" fmla="*/ 420 h 420"/>
                            <a:gd name="T24" fmla="*/ 153 w 384"/>
                            <a:gd name="T25" fmla="*/ 405 h 420"/>
                            <a:gd name="T26" fmla="*/ 132 w 384"/>
                            <a:gd name="T27" fmla="*/ 381 h 420"/>
                            <a:gd name="T28" fmla="*/ 117 w 384"/>
                            <a:gd name="T29" fmla="*/ 354 h 420"/>
                            <a:gd name="T30" fmla="*/ 105 w 384"/>
                            <a:gd name="T31" fmla="*/ 309 h 420"/>
                            <a:gd name="T32" fmla="*/ 96 w 384"/>
                            <a:gd name="T33" fmla="*/ 261 h 420"/>
                            <a:gd name="T34" fmla="*/ 108 w 384"/>
                            <a:gd name="T35" fmla="*/ 135 h 420"/>
                            <a:gd name="T36" fmla="*/ 147 w 384"/>
                            <a:gd name="T37" fmla="*/ 72 h 420"/>
                            <a:gd name="T38" fmla="*/ 336 w 384"/>
                            <a:gd name="T39" fmla="*/ 0 h 420"/>
                            <a:gd name="T40" fmla="*/ 384 w 384"/>
                            <a:gd name="T41" fmla="*/ 3 h 420"/>
                            <a:gd name="T42" fmla="*/ 0 60000 65536"/>
                            <a:gd name="T43" fmla="*/ 0 60000 65536"/>
                            <a:gd name="T44" fmla="*/ 0 60000 65536"/>
                            <a:gd name="T45" fmla="*/ 0 60000 65536"/>
                            <a:gd name="T46" fmla="*/ 0 60000 65536"/>
                            <a:gd name="T47" fmla="*/ 0 60000 65536"/>
                            <a:gd name="T48" fmla="*/ 0 60000 65536"/>
                            <a:gd name="T49" fmla="*/ 0 60000 65536"/>
                            <a:gd name="T50" fmla="*/ 0 60000 65536"/>
                            <a:gd name="T51" fmla="*/ 0 60000 65536"/>
                            <a:gd name="T52" fmla="*/ 0 60000 65536"/>
                            <a:gd name="T53" fmla="*/ 0 60000 65536"/>
                            <a:gd name="T54" fmla="*/ 0 60000 65536"/>
                            <a:gd name="T55" fmla="*/ 0 60000 65536"/>
                            <a:gd name="T56" fmla="*/ 0 60000 65536"/>
                            <a:gd name="T57" fmla="*/ 0 60000 65536"/>
                            <a:gd name="T58" fmla="*/ 0 60000 65536"/>
                            <a:gd name="T59" fmla="*/ 0 60000 65536"/>
                            <a:gd name="T60" fmla="*/ 0 60000 65536"/>
                            <a:gd name="T61" fmla="*/ 0 60000 65536"/>
                            <a:gd name="T62" fmla="*/ 0 60000 65536"/>
                            <a:gd name="T63" fmla="*/ 0 w 384"/>
                            <a:gd name="T64" fmla="*/ 0 h 420"/>
                            <a:gd name="T65" fmla="*/ 384 w 384"/>
                            <a:gd name="T66" fmla="*/ 420 h 420"/>
                          </a:gdLst>
                          <a:ahLst/>
                          <a:cxnLst>
                            <a:cxn ang="T42">
                              <a:pos x="T0" y="T1"/>
                            </a:cxn>
                            <a:cxn ang="T43">
                              <a:pos x="T2" y="T3"/>
                            </a:cxn>
                            <a:cxn ang="T44">
                              <a:pos x="T4" y="T5"/>
                            </a:cxn>
                            <a:cxn ang="T45">
                              <a:pos x="T6" y="T7"/>
                            </a:cxn>
                            <a:cxn ang="T46">
                              <a:pos x="T8" y="T9"/>
                            </a:cxn>
                            <a:cxn ang="T47">
                              <a:pos x="T10" y="T11"/>
                            </a:cxn>
                            <a:cxn ang="T48">
                              <a:pos x="T12" y="T13"/>
                            </a:cxn>
                            <a:cxn ang="T49">
                              <a:pos x="T14" y="T15"/>
                            </a:cxn>
                            <a:cxn ang="T50">
                              <a:pos x="T16" y="T17"/>
                            </a:cxn>
                            <a:cxn ang="T51">
                              <a:pos x="T18" y="T19"/>
                            </a:cxn>
                            <a:cxn ang="T52">
                              <a:pos x="T20" y="T21"/>
                            </a:cxn>
                            <a:cxn ang="T53">
                              <a:pos x="T22" y="T23"/>
                            </a:cxn>
                            <a:cxn ang="T54">
                              <a:pos x="T24" y="T25"/>
                            </a:cxn>
                            <a:cxn ang="T55">
                              <a:pos x="T26" y="T27"/>
                            </a:cxn>
                            <a:cxn ang="T56">
                              <a:pos x="T28" y="T29"/>
                            </a:cxn>
                            <a:cxn ang="T57">
                              <a:pos x="T30" y="T31"/>
                            </a:cxn>
                            <a:cxn ang="T58">
                              <a:pos x="T32" y="T33"/>
                            </a:cxn>
                            <a:cxn ang="T59">
                              <a:pos x="T34" y="T35"/>
                            </a:cxn>
                            <a:cxn ang="T60">
                              <a:pos x="T36" y="T37"/>
                            </a:cxn>
                            <a:cxn ang="T61">
                              <a:pos x="T38" y="T39"/>
                            </a:cxn>
                            <a:cxn ang="T62">
                              <a:pos x="T40" y="T41"/>
                            </a:cxn>
                          </a:cxnLst>
                          <a:rect l="T63" t="T64" r="T65" b="T66"/>
                          <a:pathLst>
                            <a:path w="384" h="420">
                              <a:moveTo>
                                <a:pt x="0" y="6"/>
                              </a:moveTo>
                              <a:cubicBezTo>
                                <a:pt x="70" y="0"/>
                                <a:pt x="46" y="1"/>
                                <a:pt x="159" y="6"/>
                              </a:cubicBezTo>
                              <a:cubicBezTo>
                                <a:pt x="173" y="7"/>
                                <a:pt x="190" y="14"/>
                                <a:pt x="204" y="18"/>
                              </a:cubicBezTo>
                              <a:cubicBezTo>
                                <a:pt x="214" y="21"/>
                                <a:pt x="234" y="30"/>
                                <a:pt x="234" y="30"/>
                              </a:cubicBezTo>
                              <a:cubicBezTo>
                                <a:pt x="246" y="42"/>
                                <a:pt x="257" y="53"/>
                                <a:pt x="270" y="63"/>
                              </a:cubicBezTo>
                              <a:cubicBezTo>
                                <a:pt x="275" y="78"/>
                                <a:pt x="289" y="83"/>
                                <a:pt x="294" y="99"/>
                              </a:cubicBezTo>
                              <a:cubicBezTo>
                                <a:pt x="299" y="113"/>
                                <a:pt x="301" y="123"/>
                                <a:pt x="309" y="135"/>
                              </a:cubicBezTo>
                              <a:cubicBezTo>
                                <a:pt x="315" y="161"/>
                                <a:pt x="312" y="177"/>
                                <a:pt x="309" y="204"/>
                              </a:cubicBezTo>
                              <a:cubicBezTo>
                                <a:pt x="312" y="235"/>
                                <a:pt x="314" y="226"/>
                                <a:pt x="309" y="255"/>
                              </a:cubicBezTo>
                              <a:cubicBezTo>
                                <a:pt x="304" y="284"/>
                                <a:pt x="291" y="314"/>
                                <a:pt x="282" y="342"/>
                              </a:cubicBezTo>
                              <a:cubicBezTo>
                                <a:pt x="277" y="358"/>
                                <a:pt x="273" y="377"/>
                                <a:pt x="261" y="390"/>
                              </a:cubicBezTo>
                              <a:cubicBezTo>
                                <a:pt x="247" y="406"/>
                                <a:pt x="235" y="414"/>
                                <a:pt x="216" y="420"/>
                              </a:cubicBezTo>
                              <a:cubicBezTo>
                                <a:pt x="191" y="418"/>
                                <a:pt x="173" y="418"/>
                                <a:pt x="153" y="405"/>
                              </a:cubicBezTo>
                              <a:cubicBezTo>
                                <a:pt x="139" y="384"/>
                                <a:pt x="147" y="391"/>
                                <a:pt x="132" y="381"/>
                              </a:cubicBezTo>
                              <a:cubicBezTo>
                                <a:pt x="128" y="370"/>
                                <a:pt x="121" y="366"/>
                                <a:pt x="117" y="354"/>
                              </a:cubicBezTo>
                              <a:cubicBezTo>
                                <a:pt x="112" y="339"/>
                                <a:pt x="110" y="324"/>
                                <a:pt x="105" y="309"/>
                              </a:cubicBezTo>
                              <a:cubicBezTo>
                                <a:pt x="103" y="293"/>
                                <a:pt x="101" y="277"/>
                                <a:pt x="96" y="261"/>
                              </a:cubicBezTo>
                              <a:cubicBezTo>
                                <a:pt x="97" y="246"/>
                                <a:pt x="98" y="154"/>
                                <a:pt x="108" y="135"/>
                              </a:cubicBezTo>
                              <a:cubicBezTo>
                                <a:pt x="119" y="113"/>
                                <a:pt x="130" y="89"/>
                                <a:pt x="147" y="72"/>
                              </a:cubicBezTo>
                              <a:cubicBezTo>
                                <a:pt x="191" y="28"/>
                                <a:pt x="275" y="6"/>
                                <a:pt x="336" y="0"/>
                              </a:cubicBezTo>
                              <a:cubicBezTo>
                                <a:pt x="366" y="4"/>
                                <a:pt x="350" y="3"/>
                                <a:pt x="384" y="3"/>
                              </a:cubicBezTo>
                            </a:path>
                          </a:pathLst>
                        </a:custGeom>
                        <a:noFill/>
                        <a:ln w="25400">
                          <a:solidFill>
                            <a:schemeClr val="hlink"/>
                          </a:solidFill>
                          <a:round/>
                          <a:headEnd/>
                          <a:tailEnd type="none" w="med" len="lg"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  <a:spAutoFit/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6180" name="Freeform 101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4332" y="3249"/>
                          <a:ext cx="384" cy="420"/>
                        </a:xfrm>
                        <a:custGeom>
                          <a:avLst/>
                          <a:gdLst>
                            <a:gd name="T0" fmla="*/ 0 w 384"/>
                            <a:gd name="T1" fmla="*/ 6 h 420"/>
                            <a:gd name="T2" fmla="*/ 159 w 384"/>
                            <a:gd name="T3" fmla="*/ 6 h 420"/>
                            <a:gd name="T4" fmla="*/ 204 w 384"/>
                            <a:gd name="T5" fmla="*/ 18 h 420"/>
                            <a:gd name="T6" fmla="*/ 234 w 384"/>
                            <a:gd name="T7" fmla="*/ 30 h 420"/>
                            <a:gd name="T8" fmla="*/ 270 w 384"/>
                            <a:gd name="T9" fmla="*/ 63 h 420"/>
                            <a:gd name="T10" fmla="*/ 294 w 384"/>
                            <a:gd name="T11" fmla="*/ 99 h 420"/>
                            <a:gd name="T12" fmla="*/ 309 w 384"/>
                            <a:gd name="T13" fmla="*/ 135 h 420"/>
                            <a:gd name="T14" fmla="*/ 309 w 384"/>
                            <a:gd name="T15" fmla="*/ 204 h 420"/>
                            <a:gd name="T16" fmla="*/ 309 w 384"/>
                            <a:gd name="T17" fmla="*/ 255 h 420"/>
                            <a:gd name="T18" fmla="*/ 282 w 384"/>
                            <a:gd name="T19" fmla="*/ 342 h 420"/>
                            <a:gd name="T20" fmla="*/ 261 w 384"/>
                            <a:gd name="T21" fmla="*/ 390 h 420"/>
                            <a:gd name="T22" fmla="*/ 216 w 384"/>
                            <a:gd name="T23" fmla="*/ 420 h 420"/>
                            <a:gd name="T24" fmla="*/ 153 w 384"/>
                            <a:gd name="T25" fmla="*/ 405 h 420"/>
                            <a:gd name="T26" fmla="*/ 132 w 384"/>
                            <a:gd name="T27" fmla="*/ 381 h 420"/>
                            <a:gd name="T28" fmla="*/ 117 w 384"/>
                            <a:gd name="T29" fmla="*/ 354 h 420"/>
                            <a:gd name="T30" fmla="*/ 105 w 384"/>
                            <a:gd name="T31" fmla="*/ 309 h 420"/>
                            <a:gd name="T32" fmla="*/ 96 w 384"/>
                            <a:gd name="T33" fmla="*/ 261 h 420"/>
                            <a:gd name="T34" fmla="*/ 108 w 384"/>
                            <a:gd name="T35" fmla="*/ 135 h 420"/>
                            <a:gd name="T36" fmla="*/ 147 w 384"/>
                            <a:gd name="T37" fmla="*/ 72 h 420"/>
                            <a:gd name="T38" fmla="*/ 336 w 384"/>
                            <a:gd name="T39" fmla="*/ 0 h 420"/>
                            <a:gd name="T40" fmla="*/ 384 w 384"/>
                            <a:gd name="T41" fmla="*/ 3 h 420"/>
                            <a:gd name="T42" fmla="*/ 0 60000 65536"/>
                            <a:gd name="T43" fmla="*/ 0 60000 65536"/>
                            <a:gd name="T44" fmla="*/ 0 60000 65536"/>
                            <a:gd name="T45" fmla="*/ 0 60000 65536"/>
                            <a:gd name="T46" fmla="*/ 0 60000 65536"/>
                            <a:gd name="T47" fmla="*/ 0 60000 65536"/>
                            <a:gd name="T48" fmla="*/ 0 60000 65536"/>
                            <a:gd name="T49" fmla="*/ 0 60000 65536"/>
                            <a:gd name="T50" fmla="*/ 0 60000 65536"/>
                            <a:gd name="T51" fmla="*/ 0 60000 65536"/>
                            <a:gd name="T52" fmla="*/ 0 60000 65536"/>
                            <a:gd name="T53" fmla="*/ 0 60000 65536"/>
                            <a:gd name="T54" fmla="*/ 0 60000 65536"/>
                            <a:gd name="T55" fmla="*/ 0 60000 65536"/>
                            <a:gd name="T56" fmla="*/ 0 60000 65536"/>
                            <a:gd name="T57" fmla="*/ 0 60000 65536"/>
                            <a:gd name="T58" fmla="*/ 0 60000 65536"/>
                            <a:gd name="T59" fmla="*/ 0 60000 65536"/>
                            <a:gd name="T60" fmla="*/ 0 60000 65536"/>
                            <a:gd name="T61" fmla="*/ 0 60000 65536"/>
                            <a:gd name="T62" fmla="*/ 0 60000 65536"/>
                            <a:gd name="T63" fmla="*/ 0 w 384"/>
                            <a:gd name="T64" fmla="*/ 0 h 420"/>
                            <a:gd name="T65" fmla="*/ 384 w 384"/>
                            <a:gd name="T66" fmla="*/ 420 h 420"/>
                          </a:gdLst>
                          <a:ahLst/>
                          <a:cxnLst>
                            <a:cxn ang="T42">
                              <a:pos x="T0" y="T1"/>
                            </a:cxn>
                            <a:cxn ang="T43">
                              <a:pos x="T2" y="T3"/>
                            </a:cxn>
                            <a:cxn ang="T44">
                              <a:pos x="T4" y="T5"/>
                            </a:cxn>
                            <a:cxn ang="T45">
                              <a:pos x="T6" y="T7"/>
                            </a:cxn>
                            <a:cxn ang="T46">
                              <a:pos x="T8" y="T9"/>
                            </a:cxn>
                            <a:cxn ang="T47">
                              <a:pos x="T10" y="T11"/>
                            </a:cxn>
                            <a:cxn ang="T48">
                              <a:pos x="T12" y="T13"/>
                            </a:cxn>
                            <a:cxn ang="T49">
                              <a:pos x="T14" y="T15"/>
                            </a:cxn>
                            <a:cxn ang="T50">
                              <a:pos x="T16" y="T17"/>
                            </a:cxn>
                            <a:cxn ang="T51">
                              <a:pos x="T18" y="T19"/>
                            </a:cxn>
                            <a:cxn ang="T52">
                              <a:pos x="T20" y="T21"/>
                            </a:cxn>
                            <a:cxn ang="T53">
                              <a:pos x="T22" y="T23"/>
                            </a:cxn>
                            <a:cxn ang="T54">
                              <a:pos x="T24" y="T25"/>
                            </a:cxn>
                            <a:cxn ang="T55">
                              <a:pos x="T26" y="T27"/>
                            </a:cxn>
                            <a:cxn ang="T56">
                              <a:pos x="T28" y="T29"/>
                            </a:cxn>
                            <a:cxn ang="T57">
                              <a:pos x="T30" y="T31"/>
                            </a:cxn>
                            <a:cxn ang="T58">
                              <a:pos x="T32" y="T33"/>
                            </a:cxn>
                            <a:cxn ang="T59">
                              <a:pos x="T34" y="T35"/>
                            </a:cxn>
                            <a:cxn ang="T60">
                              <a:pos x="T36" y="T37"/>
                            </a:cxn>
                            <a:cxn ang="T61">
                              <a:pos x="T38" y="T39"/>
                            </a:cxn>
                            <a:cxn ang="T62">
                              <a:pos x="T40" y="T41"/>
                            </a:cxn>
                          </a:cxnLst>
                          <a:rect l="T63" t="T64" r="T65" b="T66"/>
                          <a:pathLst>
                            <a:path w="384" h="420">
                              <a:moveTo>
                                <a:pt x="0" y="6"/>
                              </a:moveTo>
                              <a:cubicBezTo>
                                <a:pt x="70" y="0"/>
                                <a:pt x="46" y="1"/>
                                <a:pt x="159" y="6"/>
                              </a:cubicBezTo>
                              <a:cubicBezTo>
                                <a:pt x="173" y="7"/>
                                <a:pt x="190" y="14"/>
                                <a:pt x="204" y="18"/>
                              </a:cubicBezTo>
                              <a:cubicBezTo>
                                <a:pt x="214" y="21"/>
                                <a:pt x="234" y="30"/>
                                <a:pt x="234" y="30"/>
                              </a:cubicBezTo>
                              <a:cubicBezTo>
                                <a:pt x="246" y="42"/>
                                <a:pt x="257" y="53"/>
                                <a:pt x="270" y="63"/>
                              </a:cubicBezTo>
                              <a:cubicBezTo>
                                <a:pt x="275" y="78"/>
                                <a:pt x="289" y="83"/>
                                <a:pt x="294" y="99"/>
                              </a:cubicBezTo>
                              <a:cubicBezTo>
                                <a:pt x="299" y="113"/>
                                <a:pt x="301" y="123"/>
                                <a:pt x="309" y="135"/>
                              </a:cubicBezTo>
                              <a:cubicBezTo>
                                <a:pt x="315" y="161"/>
                                <a:pt x="312" y="177"/>
                                <a:pt x="309" y="204"/>
                              </a:cubicBezTo>
                              <a:cubicBezTo>
                                <a:pt x="312" y="235"/>
                                <a:pt x="314" y="226"/>
                                <a:pt x="309" y="255"/>
                              </a:cubicBezTo>
                              <a:cubicBezTo>
                                <a:pt x="304" y="284"/>
                                <a:pt x="291" y="314"/>
                                <a:pt x="282" y="342"/>
                              </a:cubicBezTo>
                              <a:cubicBezTo>
                                <a:pt x="277" y="358"/>
                                <a:pt x="273" y="377"/>
                                <a:pt x="261" y="390"/>
                              </a:cubicBezTo>
                              <a:cubicBezTo>
                                <a:pt x="247" y="406"/>
                                <a:pt x="235" y="414"/>
                                <a:pt x="216" y="420"/>
                              </a:cubicBezTo>
                              <a:cubicBezTo>
                                <a:pt x="191" y="418"/>
                                <a:pt x="173" y="418"/>
                                <a:pt x="153" y="405"/>
                              </a:cubicBezTo>
                              <a:cubicBezTo>
                                <a:pt x="139" y="384"/>
                                <a:pt x="147" y="391"/>
                                <a:pt x="132" y="381"/>
                              </a:cubicBezTo>
                              <a:cubicBezTo>
                                <a:pt x="128" y="370"/>
                                <a:pt x="121" y="366"/>
                                <a:pt x="117" y="354"/>
                              </a:cubicBezTo>
                              <a:cubicBezTo>
                                <a:pt x="112" y="339"/>
                                <a:pt x="110" y="324"/>
                                <a:pt x="105" y="309"/>
                              </a:cubicBezTo>
                              <a:cubicBezTo>
                                <a:pt x="103" y="293"/>
                                <a:pt x="101" y="277"/>
                                <a:pt x="96" y="261"/>
                              </a:cubicBezTo>
                              <a:cubicBezTo>
                                <a:pt x="97" y="246"/>
                                <a:pt x="98" y="154"/>
                                <a:pt x="108" y="135"/>
                              </a:cubicBezTo>
                              <a:cubicBezTo>
                                <a:pt x="119" y="113"/>
                                <a:pt x="130" y="89"/>
                                <a:pt x="147" y="72"/>
                              </a:cubicBezTo>
                              <a:cubicBezTo>
                                <a:pt x="191" y="28"/>
                                <a:pt x="275" y="6"/>
                                <a:pt x="336" y="0"/>
                              </a:cubicBezTo>
                              <a:cubicBezTo>
                                <a:pt x="366" y="4"/>
                                <a:pt x="350" y="3"/>
                                <a:pt x="384" y="3"/>
                              </a:cubicBezTo>
                            </a:path>
                          </a:pathLst>
                        </a:custGeom>
                        <a:noFill/>
                        <a:ln w="25400">
                          <a:solidFill>
                            <a:schemeClr val="hlink"/>
                          </a:solidFill>
                          <a:round/>
                          <a:headEnd/>
                          <a:tailEnd type="none" w="med" len="lg"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  <a:spAutoFit/>
                        </a:bodyPr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6166" name="Group 102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4606" y="3251"/>
                        <a:ext cx="657" cy="420"/>
                        <a:chOff x="4059" y="3249"/>
                        <a:chExt cx="657" cy="420"/>
                      </a:xfrm>
                    </p:grpSpPr>
                    <p:sp>
                      <p:nvSpPr>
                        <p:cNvPr id="6177" name="Freeform 103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4059" y="3249"/>
                          <a:ext cx="384" cy="420"/>
                        </a:xfrm>
                        <a:custGeom>
                          <a:avLst/>
                          <a:gdLst>
                            <a:gd name="T0" fmla="*/ 0 w 384"/>
                            <a:gd name="T1" fmla="*/ 6 h 420"/>
                            <a:gd name="T2" fmla="*/ 159 w 384"/>
                            <a:gd name="T3" fmla="*/ 6 h 420"/>
                            <a:gd name="T4" fmla="*/ 204 w 384"/>
                            <a:gd name="T5" fmla="*/ 18 h 420"/>
                            <a:gd name="T6" fmla="*/ 234 w 384"/>
                            <a:gd name="T7" fmla="*/ 30 h 420"/>
                            <a:gd name="T8" fmla="*/ 270 w 384"/>
                            <a:gd name="T9" fmla="*/ 63 h 420"/>
                            <a:gd name="T10" fmla="*/ 294 w 384"/>
                            <a:gd name="T11" fmla="*/ 99 h 420"/>
                            <a:gd name="T12" fmla="*/ 309 w 384"/>
                            <a:gd name="T13" fmla="*/ 135 h 420"/>
                            <a:gd name="T14" fmla="*/ 309 w 384"/>
                            <a:gd name="T15" fmla="*/ 204 h 420"/>
                            <a:gd name="T16" fmla="*/ 309 w 384"/>
                            <a:gd name="T17" fmla="*/ 255 h 420"/>
                            <a:gd name="T18" fmla="*/ 282 w 384"/>
                            <a:gd name="T19" fmla="*/ 342 h 420"/>
                            <a:gd name="T20" fmla="*/ 261 w 384"/>
                            <a:gd name="T21" fmla="*/ 390 h 420"/>
                            <a:gd name="T22" fmla="*/ 216 w 384"/>
                            <a:gd name="T23" fmla="*/ 420 h 420"/>
                            <a:gd name="T24" fmla="*/ 153 w 384"/>
                            <a:gd name="T25" fmla="*/ 405 h 420"/>
                            <a:gd name="T26" fmla="*/ 132 w 384"/>
                            <a:gd name="T27" fmla="*/ 381 h 420"/>
                            <a:gd name="T28" fmla="*/ 117 w 384"/>
                            <a:gd name="T29" fmla="*/ 354 h 420"/>
                            <a:gd name="T30" fmla="*/ 105 w 384"/>
                            <a:gd name="T31" fmla="*/ 309 h 420"/>
                            <a:gd name="T32" fmla="*/ 96 w 384"/>
                            <a:gd name="T33" fmla="*/ 261 h 420"/>
                            <a:gd name="T34" fmla="*/ 108 w 384"/>
                            <a:gd name="T35" fmla="*/ 135 h 420"/>
                            <a:gd name="T36" fmla="*/ 147 w 384"/>
                            <a:gd name="T37" fmla="*/ 72 h 420"/>
                            <a:gd name="T38" fmla="*/ 336 w 384"/>
                            <a:gd name="T39" fmla="*/ 0 h 420"/>
                            <a:gd name="T40" fmla="*/ 384 w 384"/>
                            <a:gd name="T41" fmla="*/ 3 h 420"/>
                            <a:gd name="T42" fmla="*/ 0 60000 65536"/>
                            <a:gd name="T43" fmla="*/ 0 60000 65536"/>
                            <a:gd name="T44" fmla="*/ 0 60000 65536"/>
                            <a:gd name="T45" fmla="*/ 0 60000 65536"/>
                            <a:gd name="T46" fmla="*/ 0 60000 65536"/>
                            <a:gd name="T47" fmla="*/ 0 60000 65536"/>
                            <a:gd name="T48" fmla="*/ 0 60000 65536"/>
                            <a:gd name="T49" fmla="*/ 0 60000 65536"/>
                            <a:gd name="T50" fmla="*/ 0 60000 65536"/>
                            <a:gd name="T51" fmla="*/ 0 60000 65536"/>
                            <a:gd name="T52" fmla="*/ 0 60000 65536"/>
                            <a:gd name="T53" fmla="*/ 0 60000 65536"/>
                            <a:gd name="T54" fmla="*/ 0 60000 65536"/>
                            <a:gd name="T55" fmla="*/ 0 60000 65536"/>
                            <a:gd name="T56" fmla="*/ 0 60000 65536"/>
                            <a:gd name="T57" fmla="*/ 0 60000 65536"/>
                            <a:gd name="T58" fmla="*/ 0 60000 65536"/>
                            <a:gd name="T59" fmla="*/ 0 60000 65536"/>
                            <a:gd name="T60" fmla="*/ 0 60000 65536"/>
                            <a:gd name="T61" fmla="*/ 0 60000 65536"/>
                            <a:gd name="T62" fmla="*/ 0 60000 65536"/>
                            <a:gd name="T63" fmla="*/ 0 w 384"/>
                            <a:gd name="T64" fmla="*/ 0 h 420"/>
                            <a:gd name="T65" fmla="*/ 384 w 384"/>
                            <a:gd name="T66" fmla="*/ 420 h 420"/>
                          </a:gdLst>
                          <a:ahLst/>
                          <a:cxnLst>
                            <a:cxn ang="T42">
                              <a:pos x="T0" y="T1"/>
                            </a:cxn>
                            <a:cxn ang="T43">
                              <a:pos x="T2" y="T3"/>
                            </a:cxn>
                            <a:cxn ang="T44">
                              <a:pos x="T4" y="T5"/>
                            </a:cxn>
                            <a:cxn ang="T45">
                              <a:pos x="T6" y="T7"/>
                            </a:cxn>
                            <a:cxn ang="T46">
                              <a:pos x="T8" y="T9"/>
                            </a:cxn>
                            <a:cxn ang="T47">
                              <a:pos x="T10" y="T11"/>
                            </a:cxn>
                            <a:cxn ang="T48">
                              <a:pos x="T12" y="T13"/>
                            </a:cxn>
                            <a:cxn ang="T49">
                              <a:pos x="T14" y="T15"/>
                            </a:cxn>
                            <a:cxn ang="T50">
                              <a:pos x="T16" y="T17"/>
                            </a:cxn>
                            <a:cxn ang="T51">
                              <a:pos x="T18" y="T19"/>
                            </a:cxn>
                            <a:cxn ang="T52">
                              <a:pos x="T20" y="T21"/>
                            </a:cxn>
                            <a:cxn ang="T53">
                              <a:pos x="T22" y="T23"/>
                            </a:cxn>
                            <a:cxn ang="T54">
                              <a:pos x="T24" y="T25"/>
                            </a:cxn>
                            <a:cxn ang="T55">
                              <a:pos x="T26" y="T27"/>
                            </a:cxn>
                            <a:cxn ang="T56">
                              <a:pos x="T28" y="T29"/>
                            </a:cxn>
                            <a:cxn ang="T57">
                              <a:pos x="T30" y="T31"/>
                            </a:cxn>
                            <a:cxn ang="T58">
                              <a:pos x="T32" y="T33"/>
                            </a:cxn>
                            <a:cxn ang="T59">
                              <a:pos x="T34" y="T35"/>
                            </a:cxn>
                            <a:cxn ang="T60">
                              <a:pos x="T36" y="T37"/>
                            </a:cxn>
                            <a:cxn ang="T61">
                              <a:pos x="T38" y="T39"/>
                            </a:cxn>
                            <a:cxn ang="T62">
                              <a:pos x="T40" y="T41"/>
                            </a:cxn>
                          </a:cxnLst>
                          <a:rect l="T63" t="T64" r="T65" b="T66"/>
                          <a:pathLst>
                            <a:path w="384" h="420">
                              <a:moveTo>
                                <a:pt x="0" y="6"/>
                              </a:moveTo>
                              <a:cubicBezTo>
                                <a:pt x="70" y="0"/>
                                <a:pt x="46" y="1"/>
                                <a:pt x="159" y="6"/>
                              </a:cubicBezTo>
                              <a:cubicBezTo>
                                <a:pt x="173" y="7"/>
                                <a:pt x="190" y="14"/>
                                <a:pt x="204" y="18"/>
                              </a:cubicBezTo>
                              <a:cubicBezTo>
                                <a:pt x="214" y="21"/>
                                <a:pt x="234" y="30"/>
                                <a:pt x="234" y="30"/>
                              </a:cubicBezTo>
                              <a:cubicBezTo>
                                <a:pt x="246" y="42"/>
                                <a:pt x="257" y="53"/>
                                <a:pt x="270" y="63"/>
                              </a:cubicBezTo>
                              <a:cubicBezTo>
                                <a:pt x="275" y="78"/>
                                <a:pt x="289" y="83"/>
                                <a:pt x="294" y="99"/>
                              </a:cubicBezTo>
                              <a:cubicBezTo>
                                <a:pt x="299" y="113"/>
                                <a:pt x="301" y="123"/>
                                <a:pt x="309" y="135"/>
                              </a:cubicBezTo>
                              <a:cubicBezTo>
                                <a:pt x="315" y="161"/>
                                <a:pt x="312" y="177"/>
                                <a:pt x="309" y="204"/>
                              </a:cubicBezTo>
                              <a:cubicBezTo>
                                <a:pt x="312" y="235"/>
                                <a:pt x="314" y="226"/>
                                <a:pt x="309" y="255"/>
                              </a:cubicBezTo>
                              <a:cubicBezTo>
                                <a:pt x="304" y="284"/>
                                <a:pt x="291" y="314"/>
                                <a:pt x="282" y="342"/>
                              </a:cubicBezTo>
                              <a:cubicBezTo>
                                <a:pt x="277" y="358"/>
                                <a:pt x="273" y="377"/>
                                <a:pt x="261" y="390"/>
                              </a:cubicBezTo>
                              <a:cubicBezTo>
                                <a:pt x="247" y="406"/>
                                <a:pt x="235" y="414"/>
                                <a:pt x="216" y="420"/>
                              </a:cubicBezTo>
                              <a:cubicBezTo>
                                <a:pt x="191" y="418"/>
                                <a:pt x="173" y="418"/>
                                <a:pt x="153" y="405"/>
                              </a:cubicBezTo>
                              <a:cubicBezTo>
                                <a:pt x="139" y="384"/>
                                <a:pt x="147" y="391"/>
                                <a:pt x="132" y="381"/>
                              </a:cubicBezTo>
                              <a:cubicBezTo>
                                <a:pt x="128" y="370"/>
                                <a:pt x="121" y="366"/>
                                <a:pt x="117" y="354"/>
                              </a:cubicBezTo>
                              <a:cubicBezTo>
                                <a:pt x="112" y="339"/>
                                <a:pt x="110" y="324"/>
                                <a:pt x="105" y="309"/>
                              </a:cubicBezTo>
                              <a:cubicBezTo>
                                <a:pt x="103" y="293"/>
                                <a:pt x="101" y="277"/>
                                <a:pt x="96" y="261"/>
                              </a:cubicBezTo>
                              <a:cubicBezTo>
                                <a:pt x="97" y="246"/>
                                <a:pt x="98" y="154"/>
                                <a:pt x="108" y="135"/>
                              </a:cubicBezTo>
                              <a:cubicBezTo>
                                <a:pt x="119" y="113"/>
                                <a:pt x="130" y="89"/>
                                <a:pt x="147" y="72"/>
                              </a:cubicBezTo>
                              <a:cubicBezTo>
                                <a:pt x="191" y="28"/>
                                <a:pt x="275" y="6"/>
                                <a:pt x="336" y="0"/>
                              </a:cubicBezTo>
                              <a:cubicBezTo>
                                <a:pt x="366" y="4"/>
                                <a:pt x="350" y="3"/>
                                <a:pt x="384" y="3"/>
                              </a:cubicBezTo>
                            </a:path>
                          </a:pathLst>
                        </a:custGeom>
                        <a:noFill/>
                        <a:ln w="25400">
                          <a:solidFill>
                            <a:schemeClr val="hlink"/>
                          </a:solidFill>
                          <a:round/>
                          <a:headEnd/>
                          <a:tailEnd type="none" w="med" len="lg"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  <a:spAutoFit/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6178" name="Freeform 104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4332" y="3249"/>
                          <a:ext cx="384" cy="420"/>
                        </a:xfrm>
                        <a:custGeom>
                          <a:avLst/>
                          <a:gdLst>
                            <a:gd name="T0" fmla="*/ 0 w 384"/>
                            <a:gd name="T1" fmla="*/ 6 h 420"/>
                            <a:gd name="T2" fmla="*/ 159 w 384"/>
                            <a:gd name="T3" fmla="*/ 6 h 420"/>
                            <a:gd name="T4" fmla="*/ 204 w 384"/>
                            <a:gd name="T5" fmla="*/ 18 h 420"/>
                            <a:gd name="T6" fmla="*/ 234 w 384"/>
                            <a:gd name="T7" fmla="*/ 30 h 420"/>
                            <a:gd name="T8" fmla="*/ 270 w 384"/>
                            <a:gd name="T9" fmla="*/ 63 h 420"/>
                            <a:gd name="T10" fmla="*/ 294 w 384"/>
                            <a:gd name="T11" fmla="*/ 99 h 420"/>
                            <a:gd name="T12" fmla="*/ 309 w 384"/>
                            <a:gd name="T13" fmla="*/ 135 h 420"/>
                            <a:gd name="T14" fmla="*/ 309 w 384"/>
                            <a:gd name="T15" fmla="*/ 204 h 420"/>
                            <a:gd name="T16" fmla="*/ 309 w 384"/>
                            <a:gd name="T17" fmla="*/ 255 h 420"/>
                            <a:gd name="T18" fmla="*/ 282 w 384"/>
                            <a:gd name="T19" fmla="*/ 342 h 420"/>
                            <a:gd name="T20" fmla="*/ 261 w 384"/>
                            <a:gd name="T21" fmla="*/ 390 h 420"/>
                            <a:gd name="T22" fmla="*/ 216 w 384"/>
                            <a:gd name="T23" fmla="*/ 420 h 420"/>
                            <a:gd name="T24" fmla="*/ 153 w 384"/>
                            <a:gd name="T25" fmla="*/ 405 h 420"/>
                            <a:gd name="T26" fmla="*/ 132 w 384"/>
                            <a:gd name="T27" fmla="*/ 381 h 420"/>
                            <a:gd name="T28" fmla="*/ 117 w 384"/>
                            <a:gd name="T29" fmla="*/ 354 h 420"/>
                            <a:gd name="T30" fmla="*/ 105 w 384"/>
                            <a:gd name="T31" fmla="*/ 309 h 420"/>
                            <a:gd name="T32" fmla="*/ 96 w 384"/>
                            <a:gd name="T33" fmla="*/ 261 h 420"/>
                            <a:gd name="T34" fmla="*/ 108 w 384"/>
                            <a:gd name="T35" fmla="*/ 135 h 420"/>
                            <a:gd name="T36" fmla="*/ 147 w 384"/>
                            <a:gd name="T37" fmla="*/ 72 h 420"/>
                            <a:gd name="T38" fmla="*/ 336 w 384"/>
                            <a:gd name="T39" fmla="*/ 0 h 420"/>
                            <a:gd name="T40" fmla="*/ 384 w 384"/>
                            <a:gd name="T41" fmla="*/ 3 h 420"/>
                            <a:gd name="T42" fmla="*/ 0 60000 65536"/>
                            <a:gd name="T43" fmla="*/ 0 60000 65536"/>
                            <a:gd name="T44" fmla="*/ 0 60000 65536"/>
                            <a:gd name="T45" fmla="*/ 0 60000 65536"/>
                            <a:gd name="T46" fmla="*/ 0 60000 65536"/>
                            <a:gd name="T47" fmla="*/ 0 60000 65536"/>
                            <a:gd name="T48" fmla="*/ 0 60000 65536"/>
                            <a:gd name="T49" fmla="*/ 0 60000 65536"/>
                            <a:gd name="T50" fmla="*/ 0 60000 65536"/>
                            <a:gd name="T51" fmla="*/ 0 60000 65536"/>
                            <a:gd name="T52" fmla="*/ 0 60000 65536"/>
                            <a:gd name="T53" fmla="*/ 0 60000 65536"/>
                            <a:gd name="T54" fmla="*/ 0 60000 65536"/>
                            <a:gd name="T55" fmla="*/ 0 60000 65536"/>
                            <a:gd name="T56" fmla="*/ 0 60000 65536"/>
                            <a:gd name="T57" fmla="*/ 0 60000 65536"/>
                            <a:gd name="T58" fmla="*/ 0 60000 65536"/>
                            <a:gd name="T59" fmla="*/ 0 60000 65536"/>
                            <a:gd name="T60" fmla="*/ 0 60000 65536"/>
                            <a:gd name="T61" fmla="*/ 0 60000 65536"/>
                            <a:gd name="T62" fmla="*/ 0 60000 65536"/>
                            <a:gd name="T63" fmla="*/ 0 w 384"/>
                            <a:gd name="T64" fmla="*/ 0 h 420"/>
                            <a:gd name="T65" fmla="*/ 384 w 384"/>
                            <a:gd name="T66" fmla="*/ 420 h 420"/>
                          </a:gdLst>
                          <a:ahLst/>
                          <a:cxnLst>
                            <a:cxn ang="T42">
                              <a:pos x="T0" y="T1"/>
                            </a:cxn>
                            <a:cxn ang="T43">
                              <a:pos x="T2" y="T3"/>
                            </a:cxn>
                            <a:cxn ang="T44">
                              <a:pos x="T4" y="T5"/>
                            </a:cxn>
                            <a:cxn ang="T45">
                              <a:pos x="T6" y="T7"/>
                            </a:cxn>
                            <a:cxn ang="T46">
                              <a:pos x="T8" y="T9"/>
                            </a:cxn>
                            <a:cxn ang="T47">
                              <a:pos x="T10" y="T11"/>
                            </a:cxn>
                            <a:cxn ang="T48">
                              <a:pos x="T12" y="T13"/>
                            </a:cxn>
                            <a:cxn ang="T49">
                              <a:pos x="T14" y="T15"/>
                            </a:cxn>
                            <a:cxn ang="T50">
                              <a:pos x="T16" y="T17"/>
                            </a:cxn>
                            <a:cxn ang="T51">
                              <a:pos x="T18" y="T19"/>
                            </a:cxn>
                            <a:cxn ang="T52">
                              <a:pos x="T20" y="T21"/>
                            </a:cxn>
                            <a:cxn ang="T53">
                              <a:pos x="T22" y="T23"/>
                            </a:cxn>
                            <a:cxn ang="T54">
                              <a:pos x="T24" y="T25"/>
                            </a:cxn>
                            <a:cxn ang="T55">
                              <a:pos x="T26" y="T27"/>
                            </a:cxn>
                            <a:cxn ang="T56">
                              <a:pos x="T28" y="T29"/>
                            </a:cxn>
                            <a:cxn ang="T57">
                              <a:pos x="T30" y="T31"/>
                            </a:cxn>
                            <a:cxn ang="T58">
                              <a:pos x="T32" y="T33"/>
                            </a:cxn>
                            <a:cxn ang="T59">
                              <a:pos x="T34" y="T35"/>
                            </a:cxn>
                            <a:cxn ang="T60">
                              <a:pos x="T36" y="T37"/>
                            </a:cxn>
                            <a:cxn ang="T61">
                              <a:pos x="T38" y="T39"/>
                            </a:cxn>
                            <a:cxn ang="T62">
                              <a:pos x="T40" y="T41"/>
                            </a:cxn>
                          </a:cxnLst>
                          <a:rect l="T63" t="T64" r="T65" b="T66"/>
                          <a:pathLst>
                            <a:path w="384" h="420">
                              <a:moveTo>
                                <a:pt x="0" y="6"/>
                              </a:moveTo>
                              <a:cubicBezTo>
                                <a:pt x="70" y="0"/>
                                <a:pt x="46" y="1"/>
                                <a:pt x="159" y="6"/>
                              </a:cubicBezTo>
                              <a:cubicBezTo>
                                <a:pt x="173" y="7"/>
                                <a:pt x="190" y="14"/>
                                <a:pt x="204" y="18"/>
                              </a:cubicBezTo>
                              <a:cubicBezTo>
                                <a:pt x="214" y="21"/>
                                <a:pt x="234" y="30"/>
                                <a:pt x="234" y="30"/>
                              </a:cubicBezTo>
                              <a:cubicBezTo>
                                <a:pt x="246" y="42"/>
                                <a:pt x="257" y="53"/>
                                <a:pt x="270" y="63"/>
                              </a:cubicBezTo>
                              <a:cubicBezTo>
                                <a:pt x="275" y="78"/>
                                <a:pt x="289" y="83"/>
                                <a:pt x="294" y="99"/>
                              </a:cubicBezTo>
                              <a:cubicBezTo>
                                <a:pt x="299" y="113"/>
                                <a:pt x="301" y="123"/>
                                <a:pt x="309" y="135"/>
                              </a:cubicBezTo>
                              <a:cubicBezTo>
                                <a:pt x="315" y="161"/>
                                <a:pt x="312" y="177"/>
                                <a:pt x="309" y="204"/>
                              </a:cubicBezTo>
                              <a:cubicBezTo>
                                <a:pt x="312" y="235"/>
                                <a:pt x="314" y="226"/>
                                <a:pt x="309" y="255"/>
                              </a:cubicBezTo>
                              <a:cubicBezTo>
                                <a:pt x="304" y="284"/>
                                <a:pt x="291" y="314"/>
                                <a:pt x="282" y="342"/>
                              </a:cubicBezTo>
                              <a:cubicBezTo>
                                <a:pt x="277" y="358"/>
                                <a:pt x="273" y="377"/>
                                <a:pt x="261" y="390"/>
                              </a:cubicBezTo>
                              <a:cubicBezTo>
                                <a:pt x="247" y="406"/>
                                <a:pt x="235" y="414"/>
                                <a:pt x="216" y="420"/>
                              </a:cubicBezTo>
                              <a:cubicBezTo>
                                <a:pt x="191" y="418"/>
                                <a:pt x="173" y="418"/>
                                <a:pt x="153" y="405"/>
                              </a:cubicBezTo>
                              <a:cubicBezTo>
                                <a:pt x="139" y="384"/>
                                <a:pt x="147" y="391"/>
                                <a:pt x="132" y="381"/>
                              </a:cubicBezTo>
                              <a:cubicBezTo>
                                <a:pt x="128" y="370"/>
                                <a:pt x="121" y="366"/>
                                <a:pt x="117" y="354"/>
                              </a:cubicBezTo>
                              <a:cubicBezTo>
                                <a:pt x="112" y="339"/>
                                <a:pt x="110" y="324"/>
                                <a:pt x="105" y="309"/>
                              </a:cubicBezTo>
                              <a:cubicBezTo>
                                <a:pt x="103" y="293"/>
                                <a:pt x="101" y="277"/>
                                <a:pt x="96" y="261"/>
                              </a:cubicBezTo>
                              <a:cubicBezTo>
                                <a:pt x="97" y="246"/>
                                <a:pt x="98" y="154"/>
                                <a:pt x="108" y="135"/>
                              </a:cubicBezTo>
                              <a:cubicBezTo>
                                <a:pt x="119" y="113"/>
                                <a:pt x="130" y="89"/>
                                <a:pt x="147" y="72"/>
                              </a:cubicBezTo>
                              <a:cubicBezTo>
                                <a:pt x="191" y="28"/>
                                <a:pt x="275" y="6"/>
                                <a:pt x="336" y="0"/>
                              </a:cubicBezTo>
                              <a:cubicBezTo>
                                <a:pt x="366" y="4"/>
                                <a:pt x="350" y="3"/>
                                <a:pt x="384" y="3"/>
                              </a:cubicBezTo>
                            </a:path>
                          </a:pathLst>
                        </a:custGeom>
                        <a:noFill/>
                        <a:ln w="25400">
                          <a:solidFill>
                            <a:schemeClr val="hlink"/>
                          </a:solidFill>
                          <a:round/>
                          <a:headEnd/>
                          <a:tailEnd type="none" w="med" len="lg"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  <a:spAutoFit/>
                        </a:bodyPr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6169" name="Group 105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5154" y="3252"/>
                        <a:ext cx="657" cy="420"/>
                        <a:chOff x="4059" y="3249"/>
                        <a:chExt cx="657" cy="420"/>
                      </a:xfrm>
                    </p:grpSpPr>
                    <p:sp>
                      <p:nvSpPr>
                        <p:cNvPr id="6175" name="Freeform 106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4059" y="3249"/>
                          <a:ext cx="384" cy="420"/>
                        </a:xfrm>
                        <a:custGeom>
                          <a:avLst/>
                          <a:gdLst>
                            <a:gd name="T0" fmla="*/ 0 w 384"/>
                            <a:gd name="T1" fmla="*/ 6 h 420"/>
                            <a:gd name="T2" fmla="*/ 159 w 384"/>
                            <a:gd name="T3" fmla="*/ 6 h 420"/>
                            <a:gd name="T4" fmla="*/ 204 w 384"/>
                            <a:gd name="T5" fmla="*/ 18 h 420"/>
                            <a:gd name="T6" fmla="*/ 234 w 384"/>
                            <a:gd name="T7" fmla="*/ 30 h 420"/>
                            <a:gd name="T8" fmla="*/ 270 w 384"/>
                            <a:gd name="T9" fmla="*/ 63 h 420"/>
                            <a:gd name="T10" fmla="*/ 294 w 384"/>
                            <a:gd name="T11" fmla="*/ 99 h 420"/>
                            <a:gd name="T12" fmla="*/ 309 w 384"/>
                            <a:gd name="T13" fmla="*/ 135 h 420"/>
                            <a:gd name="T14" fmla="*/ 309 w 384"/>
                            <a:gd name="T15" fmla="*/ 204 h 420"/>
                            <a:gd name="T16" fmla="*/ 309 w 384"/>
                            <a:gd name="T17" fmla="*/ 255 h 420"/>
                            <a:gd name="T18" fmla="*/ 282 w 384"/>
                            <a:gd name="T19" fmla="*/ 342 h 420"/>
                            <a:gd name="T20" fmla="*/ 261 w 384"/>
                            <a:gd name="T21" fmla="*/ 390 h 420"/>
                            <a:gd name="T22" fmla="*/ 216 w 384"/>
                            <a:gd name="T23" fmla="*/ 420 h 420"/>
                            <a:gd name="T24" fmla="*/ 153 w 384"/>
                            <a:gd name="T25" fmla="*/ 405 h 420"/>
                            <a:gd name="T26" fmla="*/ 132 w 384"/>
                            <a:gd name="T27" fmla="*/ 381 h 420"/>
                            <a:gd name="T28" fmla="*/ 117 w 384"/>
                            <a:gd name="T29" fmla="*/ 354 h 420"/>
                            <a:gd name="T30" fmla="*/ 105 w 384"/>
                            <a:gd name="T31" fmla="*/ 309 h 420"/>
                            <a:gd name="T32" fmla="*/ 96 w 384"/>
                            <a:gd name="T33" fmla="*/ 261 h 420"/>
                            <a:gd name="T34" fmla="*/ 108 w 384"/>
                            <a:gd name="T35" fmla="*/ 135 h 420"/>
                            <a:gd name="T36" fmla="*/ 147 w 384"/>
                            <a:gd name="T37" fmla="*/ 72 h 420"/>
                            <a:gd name="T38" fmla="*/ 336 w 384"/>
                            <a:gd name="T39" fmla="*/ 0 h 420"/>
                            <a:gd name="T40" fmla="*/ 384 w 384"/>
                            <a:gd name="T41" fmla="*/ 3 h 420"/>
                            <a:gd name="T42" fmla="*/ 0 60000 65536"/>
                            <a:gd name="T43" fmla="*/ 0 60000 65536"/>
                            <a:gd name="T44" fmla="*/ 0 60000 65536"/>
                            <a:gd name="T45" fmla="*/ 0 60000 65536"/>
                            <a:gd name="T46" fmla="*/ 0 60000 65536"/>
                            <a:gd name="T47" fmla="*/ 0 60000 65536"/>
                            <a:gd name="T48" fmla="*/ 0 60000 65536"/>
                            <a:gd name="T49" fmla="*/ 0 60000 65536"/>
                            <a:gd name="T50" fmla="*/ 0 60000 65536"/>
                            <a:gd name="T51" fmla="*/ 0 60000 65536"/>
                            <a:gd name="T52" fmla="*/ 0 60000 65536"/>
                            <a:gd name="T53" fmla="*/ 0 60000 65536"/>
                            <a:gd name="T54" fmla="*/ 0 60000 65536"/>
                            <a:gd name="T55" fmla="*/ 0 60000 65536"/>
                            <a:gd name="T56" fmla="*/ 0 60000 65536"/>
                            <a:gd name="T57" fmla="*/ 0 60000 65536"/>
                            <a:gd name="T58" fmla="*/ 0 60000 65536"/>
                            <a:gd name="T59" fmla="*/ 0 60000 65536"/>
                            <a:gd name="T60" fmla="*/ 0 60000 65536"/>
                            <a:gd name="T61" fmla="*/ 0 60000 65536"/>
                            <a:gd name="T62" fmla="*/ 0 60000 65536"/>
                            <a:gd name="T63" fmla="*/ 0 w 384"/>
                            <a:gd name="T64" fmla="*/ 0 h 420"/>
                            <a:gd name="T65" fmla="*/ 384 w 384"/>
                            <a:gd name="T66" fmla="*/ 420 h 420"/>
                          </a:gdLst>
                          <a:ahLst/>
                          <a:cxnLst>
                            <a:cxn ang="T42">
                              <a:pos x="T0" y="T1"/>
                            </a:cxn>
                            <a:cxn ang="T43">
                              <a:pos x="T2" y="T3"/>
                            </a:cxn>
                            <a:cxn ang="T44">
                              <a:pos x="T4" y="T5"/>
                            </a:cxn>
                            <a:cxn ang="T45">
                              <a:pos x="T6" y="T7"/>
                            </a:cxn>
                            <a:cxn ang="T46">
                              <a:pos x="T8" y="T9"/>
                            </a:cxn>
                            <a:cxn ang="T47">
                              <a:pos x="T10" y="T11"/>
                            </a:cxn>
                            <a:cxn ang="T48">
                              <a:pos x="T12" y="T13"/>
                            </a:cxn>
                            <a:cxn ang="T49">
                              <a:pos x="T14" y="T15"/>
                            </a:cxn>
                            <a:cxn ang="T50">
                              <a:pos x="T16" y="T17"/>
                            </a:cxn>
                            <a:cxn ang="T51">
                              <a:pos x="T18" y="T19"/>
                            </a:cxn>
                            <a:cxn ang="T52">
                              <a:pos x="T20" y="T21"/>
                            </a:cxn>
                            <a:cxn ang="T53">
                              <a:pos x="T22" y="T23"/>
                            </a:cxn>
                            <a:cxn ang="T54">
                              <a:pos x="T24" y="T25"/>
                            </a:cxn>
                            <a:cxn ang="T55">
                              <a:pos x="T26" y="T27"/>
                            </a:cxn>
                            <a:cxn ang="T56">
                              <a:pos x="T28" y="T29"/>
                            </a:cxn>
                            <a:cxn ang="T57">
                              <a:pos x="T30" y="T31"/>
                            </a:cxn>
                            <a:cxn ang="T58">
                              <a:pos x="T32" y="T33"/>
                            </a:cxn>
                            <a:cxn ang="T59">
                              <a:pos x="T34" y="T35"/>
                            </a:cxn>
                            <a:cxn ang="T60">
                              <a:pos x="T36" y="T37"/>
                            </a:cxn>
                            <a:cxn ang="T61">
                              <a:pos x="T38" y="T39"/>
                            </a:cxn>
                            <a:cxn ang="T62">
                              <a:pos x="T40" y="T41"/>
                            </a:cxn>
                          </a:cxnLst>
                          <a:rect l="T63" t="T64" r="T65" b="T66"/>
                          <a:pathLst>
                            <a:path w="384" h="420">
                              <a:moveTo>
                                <a:pt x="0" y="6"/>
                              </a:moveTo>
                              <a:cubicBezTo>
                                <a:pt x="70" y="0"/>
                                <a:pt x="46" y="1"/>
                                <a:pt x="159" y="6"/>
                              </a:cubicBezTo>
                              <a:cubicBezTo>
                                <a:pt x="173" y="7"/>
                                <a:pt x="190" y="14"/>
                                <a:pt x="204" y="18"/>
                              </a:cubicBezTo>
                              <a:cubicBezTo>
                                <a:pt x="214" y="21"/>
                                <a:pt x="234" y="30"/>
                                <a:pt x="234" y="30"/>
                              </a:cubicBezTo>
                              <a:cubicBezTo>
                                <a:pt x="246" y="42"/>
                                <a:pt x="257" y="53"/>
                                <a:pt x="270" y="63"/>
                              </a:cubicBezTo>
                              <a:cubicBezTo>
                                <a:pt x="275" y="78"/>
                                <a:pt x="289" y="83"/>
                                <a:pt x="294" y="99"/>
                              </a:cubicBezTo>
                              <a:cubicBezTo>
                                <a:pt x="299" y="113"/>
                                <a:pt x="301" y="123"/>
                                <a:pt x="309" y="135"/>
                              </a:cubicBezTo>
                              <a:cubicBezTo>
                                <a:pt x="315" y="161"/>
                                <a:pt x="312" y="177"/>
                                <a:pt x="309" y="204"/>
                              </a:cubicBezTo>
                              <a:cubicBezTo>
                                <a:pt x="312" y="235"/>
                                <a:pt x="314" y="226"/>
                                <a:pt x="309" y="255"/>
                              </a:cubicBezTo>
                              <a:cubicBezTo>
                                <a:pt x="304" y="284"/>
                                <a:pt x="291" y="314"/>
                                <a:pt x="282" y="342"/>
                              </a:cubicBezTo>
                              <a:cubicBezTo>
                                <a:pt x="277" y="358"/>
                                <a:pt x="273" y="377"/>
                                <a:pt x="261" y="390"/>
                              </a:cubicBezTo>
                              <a:cubicBezTo>
                                <a:pt x="247" y="406"/>
                                <a:pt x="235" y="414"/>
                                <a:pt x="216" y="420"/>
                              </a:cubicBezTo>
                              <a:cubicBezTo>
                                <a:pt x="191" y="418"/>
                                <a:pt x="173" y="418"/>
                                <a:pt x="153" y="405"/>
                              </a:cubicBezTo>
                              <a:cubicBezTo>
                                <a:pt x="139" y="384"/>
                                <a:pt x="147" y="391"/>
                                <a:pt x="132" y="381"/>
                              </a:cubicBezTo>
                              <a:cubicBezTo>
                                <a:pt x="128" y="370"/>
                                <a:pt x="121" y="366"/>
                                <a:pt x="117" y="354"/>
                              </a:cubicBezTo>
                              <a:cubicBezTo>
                                <a:pt x="112" y="339"/>
                                <a:pt x="110" y="324"/>
                                <a:pt x="105" y="309"/>
                              </a:cubicBezTo>
                              <a:cubicBezTo>
                                <a:pt x="103" y="293"/>
                                <a:pt x="101" y="277"/>
                                <a:pt x="96" y="261"/>
                              </a:cubicBezTo>
                              <a:cubicBezTo>
                                <a:pt x="97" y="246"/>
                                <a:pt x="98" y="154"/>
                                <a:pt x="108" y="135"/>
                              </a:cubicBezTo>
                              <a:cubicBezTo>
                                <a:pt x="119" y="113"/>
                                <a:pt x="130" y="89"/>
                                <a:pt x="147" y="72"/>
                              </a:cubicBezTo>
                              <a:cubicBezTo>
                                <a:pt x="191" y="28"/>
                                <a:pt x="275" y="6"/>
                                <a:pt x="336" y="0"/>
                              </a:cubicBezTo>
                              <a:cubicBezTo>
                                <a:pt x="366" y="4"/>
                                <a:pt x="350" y="3"/>
                                <a:pt x="384" y="3"/>
                              </a:cubicBezTo>
                            </a:path>
                          </a:pathLst>
                        </a:custGeom>
                        <a:noFill/>
                        <a:ln w="25400">
                          <a:solidFill>
                            <a:schemeClr val="hlink"/>
                          </a:solidFill>
                          <a:round/>
                          <a:headEnd/>
                          <a:tailEnd type="none" w="med" len="lg"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  <a:spAutoFit/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6176" name="Freeform 107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4332" y="3249"/>
                          <a:ext cx="384" cy="420"/>
                        </a:xfrm>
                        <a:custGeom>
                          <a:avLst/>
                          <a:gdLst>
                            <a:gd name="T0" fmla="*/ 0 w 384"/>
                            <a:gd name="T1" fmla="*/ 6 h 420"/>
                            <a:gd name="T2" fmla="*/ 159 w 384"/>
                            <a:gd name="T3" fmla="*/ 6 h 420"/>
                            <a:gd name="T4" fmla="*/ 204 w 384"/>
                            <a:gd name="T5" fmla="*/ 18 h 420"/>
                            <a:gd name="T6" fmla="*/ 234 w 384"/>
                            <a:gd name="T7" fmla="*/ 30 h 420"/>
                            <a:gd name="T8" fmla="*/ 270 w 384"/>
                            <a:gd name="T9" fmla="*/ 63 h 420"/>
                            <a:gd name="T10" fmla="*/ 294 w 384"/>
                            <a:gd name="T11" fmla="*/ 99 h 420"/>
                            <a:gd name="T12" fmla="*/ 309 w 384"/>
                            <a:gd name="T13" fmla="*/ 135 h 420"/>
                            <a:gd name="T14" fmla="*/ 309 w 384"/>
                            <a:gd name="T15" fmla="*/ 204 h 420"/>
                            <a:gd name="T16" fmla="*/ 309 w 384"/>
                            <a:gd name="T17" fmla="*/ 255 h 420"/>
                            <a:gd name="T18" fmla="*/ 282 w 384"/>
                            <a:gd name="T19" fmla="*/ 342 h 420"/>
                            <a:gd name="T20" fmla="*/ 261 w 384"/>
                            <a:gd name="T21" fmla="*/ 390 h 420"/>
                            <a:gd name="T22" fmla="*/ 216 w 384"/>
                            <a:gd name="T23" fmla="*/ 420 h 420"/>
                            <a:gd name="T24" fmla="*/ 153 w 384"/>
                            <a:gd name="T25" fmla="*/ 405 h 420"/>
                            <a:gd name="T26" fmla="*/ 132 w 384"/>
                            <a:gd name="T27" fmla="*/ 381 h 420"/>
                            <a:gd name="T28" fmla="*/ 117 w 384"/>
                            <a:gd name="T29" fmla="*/ 354 h 420"/>
                            <a:gd name="T30" fmla="*/ 105 w 384"/>
                            <a:gd name="T31" fmla="*/ 309 h 420"/>
                            <a:gd name="T32" fmla="*/ 96 w 384"/>
                            <a:gd name="T33" fmla="*/ 261 h 420"/>
                            <a:gd name="T34" fmla="*/ 108 w 384"/>
                            <a:gd name="T35" fmla="*/ 135 h 420"/>
                            <a:gd name="T36" fmla="*/ 147 w 384"/>
                            <a:gd name="T37" fmla="*/ 72 h 420"/>
                            <a:gd name="T38" fmla="*/ 336 w 384"/>
                            <a:gd name="T39" fmla="*/ 0 h 420"/>
                            <a:gd name="T40" fmla="*/ 384 w 384"/>
                            <a:gd name="T41" fmla="*/ 3 h 420"/>
                            <a:gd name="T42" fmla="*/ 0 60000 65536"/>
                            <a:gd name="T43" fmla="*/ 0 60000 65536"/>
                            <a:gd name="T44" fmla="*/ 0 60000 65536"/>
                            <a:gd name="T45" fmla="*/ 0 60000 65536"/>
                            <a:gd name="T46" fmla="*/ 0 60000 65536"/>
                            <a:gd name="T47" fmla="*/ 0 60000 65536"/>
                            <a:gd name="T48" fmla="*/ 0 60000 65536"/>
                            <a:gd name="T49" fmla="*/ 0 60000 65536"/>
                            <a:gd name="T50" fmla="*/ 0 60000 65536"/>
                            <a:gd name="T51" fmla="*/ 0 60000 65536"/>
                            <a:gd name="T52" fmla="*/ 0 60000 65536"/>
                            <a:gd name="T53" fmla="*/ 0 60000 65536"/>
                            <a:gd name="T54" fmla="*/ 0 60000 65536"/>
                            <a:gd name="T55" fmla="*/ 0 60000 65536"/>
                            <a:gd name="T56" fmla="*/ 0 60000 65536"/>
                            <a:gd name="T57" fmla="*/ 0 60000 65536"/>
                            <a:gd name="T58" fmla="*/ 0 60000 65536"/>
                            <a:gd name="T59" fmla="*/ 0 60000 65536"/>
                            <a:gd name="T60" fmla="*/ 0 60000 65536"/>
                            <a:gd name="T61" fmla="*/ 0 60000 65536"/>
                            <a:gd name="T62" fmla="*/ 0 60000 65536"/>
                            <a:gd name="T63" fmla="*/ 0 w 384"/>
                            <a:gd name="T64" fmla="*/ 0 h 420"/>
                            <a:gd name="T65" fmla="*/ 384 w 384"/>
                            <a:gd name="T66" fmla="*/ 420 h 420"/>
                          </a:gdLst>
                          <a:ahLst/>
                          <a:cxnLst>
                            <a:cxn ang="T42">
                              <a:pos x="T0" y="T1"/>
                            </a:cxn>
                            <a:cxn ang="T43">
                              <a:pos x="T2" y="T3"/>
                            </a:cxn>
                            <a:cxn ang="T44">
                              <a:pos x="T4" y="T5"/>
                            </a:cxn>
                            <a:cxn ang="T45">
                              <a:pos x="T6" y="T7"/>
                            </a:cxn>
                            <a:cxn ang="T46">
                              <a:pos x="T8" y="T9"/>
                            </a:cxn>
                            <a:cxn ang="T47">
                              <a:pos x="T10" y="T11"/>
                            </a:cxn>
                            <a:cxn ang="T48">
                              <a:pos x="T12" y="T13"/>
                            </a:cxn>
                            <a:cxn ang="T49">
                              <a:pos x="T14" y="T15"/>
                            </a:cxn>
                            <a:cxn ang="T50">
                              <a:pos x="T16" y="T17"/>
                            </a:cxn>
                            <a:cxn ang="T51">
                              <a:pos x="T18" y="T19"/>
                            </a:cxn>
                            <a:cxn ang="T52">
                              <a:pos x="T20" y="T21"/>
                            </a:cxn>
                            <a:cxn ang="T53">
                              <a:pos x="T22" y="T23"/>
                            </a:cxn>
                            <a:cxn ang="T54">
                              <a:pos x="T24" y="T25"/>
                            </a:cxn>
                            <a:cxn ang="T55">
                              <a:pos x="T26" y="T27"/>
                            </a:cxn>
                            <a:cxn ang="T56">
                              <a:pos x="T28" y="T29"/>
                            </a:cxn>
                            <a:cxn ang="T57">
                              <a:pos x="T30" y="T31"/>
                            </a:cxn>
                            <a:cxn ang="T58">
                              <a:pos x="T32" y="T33"/>
                            </a:cxn>
                            <a:cxn ang="T59">
                              <a:pos x="T34" y="T35"/>
                            </a:cxn>
                            <a:cxn ang="T60">
                              <a:pos x="T36" y="T37"/>
                            </a:cxn>
                            <a:cxn ang="T61">
                              <a:pos x="T38" y="T39"/>
                            </a:cxn>
                            <a:cxn ang="T62">
                              <a:pos x="T40" y="T41"/>
                            </a:cxn>
                          </a:cxnLst>
                          <a:rect l="T63" t="T64" r="T65" b="T66"/>
                          <a:pathLst>
                            <a:path w="384" h="420">
                              <a:moveTo>
                                <a:pt x="0" y="6"/>
                              </a:moveTo>
                              <a:cubicBezTo>
                                <a:pt x="70" y="0"/>
                                <a:pt x="46" y="1"/>
                                <a:pt x="159" y="6"/>
                              </a:cubicBezTo>
                              <a:cubicBezTo>
                                <a:pt x="173" y="7"/>
                                <a:pt x="190" y="14"/>
                                <a:pt x="204" y="18"/>
                              </a:cubicBezTo>
                              <a:cubicBezTo>
                                <a:pt x="214" y="21"/>
                                <a:pt x="234" y="30"/>
                                <a:pt x="234" y="30"/>
                              </a:cubicBezTo>
                              <a:cubicBezTo>
                                <a:pt x="246" y="42"/>
                                <a:pt x="257" y="53"/>
                                <a:pt x="270" y="63"/>
                              </a:cubicBezTo>
                              <a:cubicBezTo>
                                <a:pt x="275" y="78"/>
                                <a:pt x="289" y="83"/>
                                <a:pt x="294" y="99"/>
                              </a:cubicBezTo>
                              <a:cubicBezTo>
                                <a:pt x="299" y="113"/>
                                <a:pt x="301" y="123"/>
                                <a:pt x="309" y="135"/>
                              </a:cubicBezTo>
                              <a:cubicBezTo>
                                <a:pt x="315" y="161"/>
                                <a:pt x="312" y="177"/>
                                <a:pt x="309" y="204"/>
                              </a:cubicBezTo>
                              <a:cubicBezTo>
                                <a:pt x="312" y="235"/>
                                <a:pt x="314" y="226"/>
                                <a:pt x="309" y="255"/>
                              </a:cubicBezTo>
                              <a:cubicBezTo>
                                <a:pt x="304" y="284"/>
                                <a:pt x="291" y="314"/>
                                <a:pt x="282" y="342"/>
                              </a:cubicBezTo>
                              <a:cubicBezTo>
                                <a:pt x="277" y="358"/>
                                <a:pt x="273" y="377"/>
                                <a:pt x="261" y="390"/>
                              </a:cubicBezTo>
                              <a:cubicBezTo>
                                <a:pt x="247" y="406"/>
                                <a:pt x="235" y="414"/>
                                <a:pt x="216" y="420"/>
                              </a:cubicBezTo>
                              <a:cubicBezTo>
                                <a:pt x="191" y="418"/>
                                <a:pt x="173" y="418"/>
                                <a:pt x="153" y="405"/>
                              </a:cubicBezTo>
                              <a:cubicBezTo>
                                <a:pt x="139" y="384"/>
                                <a:pt x="147" y="391"/>
                                <a:pt x="132" y="381"/>
                              </a:cubicBezTo>
                              <a:cubicBezTo>
                                <a:pt x="128" y="370"/>
                                <a:pt x="121" y="366"/>
                                <a:pt x="117" y="354"/>
                              </a:cubicBezTo>
                              <a:cubicBezTo>
                                <a:pt x="112" y="339"/>
                                <a:pt x="110" y="324"/>
                                <a:pt x="105" y="309"/>
                              </a:cubicBezTo>
                              <a:cubicBezTo>
                                <a:pt x="103" y="293"/>
                                <a:pt x="101" y="277"/>
                                <a:pt x="96" y="261"/>
                              </a:cubicBezTo>
                              <a:cubicBezTo>
                                <a:pt x="97" y="246"/>
                                <a:pt x="98" y="154"/>
                                <a:pt x="108" y="135"/>
                              </a:cubicBezTo>
                              <a:cubicBezTo>
                                <a:pt x="119" y="113"/>
                                <a:pt x="130" y="89"/>
                                <a:pt x="147" y="72"/>
                              </a:cubicBezTo>
                              <a:cubicBezTo>
                                <a:pt x="191" y="28"/>
                                <a:pt x="275" y="6"/>
                                <a:pt x="336" y="0"/>
                              </a:cubicBezTo>
                              <a:cubicBezTo>
                                <a:pt x="366" y="4"/>
                                <a:pt x="350" y="3"/>
                                <a:pt x="384" y="3"/>
                              </a:cubicBezTo>
                            </a:path>
                          </a:pathLst>
                        </a:custGeom>
                        <a:noFill/>
                        <a:ln w="25400">
                          <a:solidFill>
                            <a:schemeClr val="hlink"/>
                          </a:solidFill>
                          <a:round/>
                          <a:headEnd/>
                          <a:tailEnd type="none" w="med" len="lg"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  <a:spAutoFit/>
                        </a:bodyPr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6170" name="Group 108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509" y="3249"/>
                        <a:ext cx="657" cy="420"/>
                        <a:chOff x="4059" y="3249"/>
                        <a:chExt cx="657" cy="420"/>
                      </a:xfrm>
                    </p:grpSpPr>
                    <p:sp>
                      <p:nvSpPr>
                        <p:cNvPr id="6173" name="Freeform 109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4059" y="3249"/>
                          <a:ext cx="384" cy="420"/>
                        </a:xfrm>
                        <a:custGeom>
                          <a:avLst/>
                          <a:gdLst>
                            <a:gd name="T0" fmla="*/ 0 w 384"/>
                            <a:gd name="T1" fmla="*/ 6 h 420"/>
                            <a:gd name="T2" fmla="*/ 159 w 384"/>
                            <a:gd name="T3" fmla="*/ 6 h 420"/>
                            <a:gd name="T4" fmla="*/ 204 w 384"/>
                            <a:gd name="T5" fmla="*/ 18 h 420"/>
                            <a:gd name="T6" fmla="*/ 234 w 384"/>
                            <a:gd name="T7" fmla="*/ 30 h 420"/>
                            <a:gd name="T8" fmla="*/ 270 w 384"/>
                            <a:gd name="T9" fmla="*/ 63 h 420"/>
                            <a:gd name="T10" fmla="*/ 294 w 384"/>
                            <a:gd name="T11" fmla="*/ 99 h 420"/>
                            <a:gd name="T12" fmla="*/ 309 w 384"/>
                            <a:gd name="T13" fmla="*/ 135 h 420"/>
                            <a:gd name="T14" fmla="*/ 309 w 384"/>
                            <a:gd name="T15" fmla="*/ 204 h 420"/>
                            <a:gd name="T16" fmla="*/ 309 w 384"/>
                            <a:gd name="T17" fmla="*/ 255 h 420"/>
                            <a:gd name="T18" fmla="*/ 282 w 384"/>
                            <a:gd name="T19" fmla="*/ 342 h 420"/>
                            <a:gd name="T20" fmla="*/ 261 w 384"/>
                            <a:gd name="T21" fmla="*/ 390 h 420"/>
                            <a:gd name="T22" fmla="*/ 216 w 384"/>
                            <a:gd name="T23" fmla="*/ 420 h 420"/>
                            <a:gd name="T24" fmla="*/ 153 w 384"/>
                            <a:gd name="T25" fmla="*/ 405 h 420"/>
                            <a:gd name="T26" fmla="*/ 132 w 384"/>
                            <a:gd name="T27" fmla="*/ 381 h 420"/>
                            <a:gd name="T28" fmla="*/ 117 w 384"/>
                            <a:gd name="T29" fmla="*/ 354 h 420"/>
                            <a:gd name="T30" fmla="*/ 105 w 384"/>
                            <a:gd name="T31" fmla="*/ 309 h 420"/>
                            <a:gd name="T32" fmla="*/ 96 w 384"/>
                            <a:gd name="T33" fmla="*/ 261 h 420"/>
                            <a:gd name="T34" fmla="*/ 108 w 384"/>
                            <a:gd name="T35" fmla="*/ 135 h 420"/>
                            <a:gd name="T36" fmla="*/ 147 w 384"/>
                            <a:gd name="T37" fmla="*/ 72 h 420"/>
                            <a:gd name="T38" fmla="*/ 336 w 384"/>
                            <a:gd name="T39" fmla="*/ 0 h 420"/>
                            <a:gd name="T40" fmla="*/ 384 w 384"/>
                            <a:gd name="T41" fmla="*/ 3 h 420"/>
                            <a:gd name="T42" fmla="*/ 0 60000 65536"/>
                            <a:gd name="T43" fmla="*/ 0 60000 65536"/>
                            <a:gd name="T44" fmla="*/ 0 60000 65536"/>
                            <a:gd name="T45" fmla="*/ 0 60000 65536"/>
                            <a:gd name="T46" fmla="*/ 0 60000 65536"/>
                            <a:gd name="T47" fmla="*/ 0 60000 65536"/>
                            <a:gd name="T48" fmla="*/ 0 60000 65536"/>
                            <a:gd name="T49" fmla="*/ 0 60000 65536"/>
                            <a:gd name="T50" fmla="*/ 0 60000 65536"/>
                            <a:gd name="T51" fmla="*/ 0 60000 65536"/>
                            <a:gd name="T52" fmla="*/ 0 60000 65536"/>
                            <a:gd name="T53" fmla="*/ 0 60000 65536"/>
                            <a:gd name="T54" fmla="*/ 0 60000 65536"/>
                            <a:gd name="T55" fmla="*/ 0 60000 65536"/>
                            <a:gd name="T56" fmla="*/ 0 60000 65536"/>
                            <a:gd name="T57" fmla="*/ 0 60000 65536"/>
                            <a:gd name="T58" fmla="*/ 0 60000 65536"/>
                            <a:gd name="T59" fmla="*/ 0 60000 65536"/>
                            <a:gd name="T60" fmla="*/ 0 60000 65536"/>
                            <a:gd name="T61" fmla="*/ 0 60000 65536"/>
                            <a:gd name="T62" fmla="*/ 0 60000 65536"/>
                            <a:gd name="T63" fmla="*/ 0 w 384"/>
                            <a:gd name="T64" fmla="*/ 0 h 420"/>
                            <a:gd name="T65" fmla="*/ 384 w 384"/>
                            <a:gd name="T66" fmla="*/ 420 h 420"/>
                          </a:gdLst>
                          <a:ahLst/>
                          <a:cxnLst>
                            <a:cxn ang="T42">
                              <a:pos x="T0" y="T1"/>
                            </a:cxn>
                            <a:cxn ang="T43">
                              <a:pos x="T2" y="T3"/>
                            </a:cxn>
                            <a:cxn ang="T44">
                              <a:pos x="T4" y="T5"/>
                            </a:cxn>
                            <a:cxn ang="T45">
                              <a:pos x="T6" y="T7"/>
                            </a:cxn>
                            <a:cxn ang="T46">
                              <a:pos x="T8" y="T9"/>
                            </a:cxn>
                            <a:cxn ang="T47">
                              <a:pos x="T10" y="T11"/>
                            </a:cxn>
                            <a:cxn ang="T48">
                              <a:pos x="T12" y="T13"/>
                            </a:cxn>
                            <a:cxn ang="T49">
                              <a:pos x="T14" y="T15"/>
                            </a:cxn>
                            <a:cxn ang="T50">
                              <a:pos x="T16" y="T17"/>
                            </a:cxn>
                            <a:cxn ang="T51">
                              <a:pos x="T18" y="T19"/>
                            </a:cxn>
                            <a:cxn ang="T52">
                              <a:pos x="T20" y="T21"/>
                            </a:cxn>
                            <a:cxn ang="T53">
                              <a:pos x="T22" y="T23"/>
                            </a:cxn>
                            <a:cxn ang="T54">
                              <a:pos x="T24" y="T25"/>
                            </a:cxn>
                            <a:cxn ang="T55">
                              <a:pos x="T26" y="T27"/>
                            </a:cxn>
                            <a:cxn ang="T56">
                              <a:pos x="T28" y="T29"/>
                            </a:cxn>
                            <a:cxn ang="T57">
                              <a:pos x="T30" y="T31"/>
                            </a:cxn>
                            <a:cxn ang="T58">
                              <a:pos x="T32" y="T33"/>
                            </a:cxn>
                            <a:cxn ang="T59">
                              <a:pos x="T34" y="T35"/>
                            </a:cxn>
                            <a:cxn ang="T60">
                              <a:pos x="T36" y="T37"/>
                            </a:cxn>
                            <a:cxn ang="T61">
                              <a:pos x="T38" y="T39"/>
                            </a:cxn>
                            <a:cxn ang="T62">
                              <a:pos x="T40" y="T41"/>
                            </a:cxn>
                          </a:cxnLst>
                          <a:rect l="T63" t="T64" r="T65" b="T66"/>
                          <a:pathLst>
                            <a:path w="384" h="420">
                              <a:moveTo>
                                <a:pt x="0" y="6"/>
                              </a:moveTo>
                              <a:cubicBezTo>
                                <a:pt x="70" y="0"/>
                                <a:pt x="46" y="1"/>
                                <a:pt x="159" y="6"/>
                              </a:cubicBezTo>
                              <a:cubicBezTo>
                                <a:pt x="173" y="7"/>
                                <a:pt x="190" y="14"/>
                                <a:pt x="204" y="18"/>
                              </a:cubicBezTo>
                              <a:cubicBezTo>
                                <a:pt x="214" y="21"/>
                                <a:pt x="234" y="30"/>
                                <a:pt x="234" y="30"/>
                              </a:cubicBezTo>
                              <a:cubicBezTo>
                                <a:pt x="246" y="42"/>
                                <a:pt x="257" y="53"/>
                                <a:pt x="270" y="63"/>
                              </a:cubicBezTo>
                              <a:cubicBezTo>
                                <a:pt x="275" y="78"/>
                                <a:pt x="289" y="83"/>
                                <a:pt x="294" y="99"/>
                              </a:cubicBezTo>
                              <a:cubicBezTo>
                                <a:pt x="299" y="113"/>
                                <a:pt x="301" y="123"/>
                                <a:pt x="309" y="135"/>
                              </a:cubicBezTo>
                              <a:cubicBezTo>
                                <a:pt x="315" y="161"/>
                                <a:pt x="312" y="177"/>
                                <a:pt x="309" y="204"/>
                              </a:cubicBezTo>
                              <a:cubicBezTo>
                                <a:pt x="312" y="235"/>
                                <a:pt x="314" y="226"/>
                                <a:pt x="309" y="255"/>
                              </a:cubicBezTo>
                              <a:cubicBezTo>
                                <a:pt x="304" y="284"/>
                                <a:pt x="291" y="314"/>
                                <a:pt x="282" y="342"/>
                              </a:cubicBezTo>
                              <a:cubicBezTo>
                                <a:pt x="277" y="358"/>
                                <a:pt x="273" y="377"/>
                                <a:pt x="261" y="390"/>
                              </a:cubicBezTo>
                              <a:cubicBezTo>
                                <a:pt x="247" y="406"/>
                                <a:pt x="235" y="414"/>
                                <a:pt x="216" y="420"/>
                              </a:cubicBezTo>
                              <a:cubicBezTo>
                                <a:pt x="191" y="418"/>
                                <a:pt x="173" y="418"/>
                                <a:pt x="153" y="405"/>
                              </a:cubicBezTo>
                              <a:cubicBezTo>
                                <a:pt x="139" y="384"/>
                                <a:pt x="147" y="391"/>
                                <a:pt x="132" y="381"/>
                              </a:cubicBezTo>
                              <a:cubicBezTo>
                                <a:pt x="128" y="370"/>
                                <a:pt x="121" y="366"/>
                                <a:pt x="117" y="354"/>
                              </a:cubicBezTo>
                              <a:cubicBezTo>
                                <a:pt x="112" y="339"/>
                                <a:pt x="110" y="324"/>
                                <a:pt x="105" y="309"/>
                              </a:cubicBezTo>
                              <a:cubicBezTo>
                                <a:pt x="103" y="293"/>
                                <a:pt x="101" y="277"/>
                                <a:pt x="96" y="261"/>
                              </a:cubicBezTo>
                              <a:cubicBezTo>
                                <a:pt x="97" y="246"/>
                                <a:pt x="98" y="154"/>
                                <a:pt x="108" y="135"/>
                              </a:cubicBezTo>
                              <a:cubicBezTo>
                                <a:pt x="119" y="113"/>
                                <a:pt x="130" y="89"/>
                                <a:pt x="147" y="72"/>
                              </a:cubicBezTo>
                              <a:cubicBezTo>
                                <a:pt x="191" y="28"/>
                                <a:pt x="275" y="6"/>
                                <a:pt x="336" y="0"/>
                              </a:cubicBezTo>
                              <a:cubicBezTo>
                                <a:pt x="366" y="4"/>
                                <a:pt x="350" y="3"/>
                                <a:pt x="384" y="3"/>
                              </a:cubicBezTo>
                            </a:path>
                          </a:pathLst>
                        </a:custGeom>
                        <a:noFill/>
                        <a:ln w="25400">
                          <a:solidFill>
                            <a:schemeClr val="hlink"/>
                          </a:solidFill>
                          <a:round/>
                          <a:headEnd/>
                          <a:tailEnd type="none" w="med" len="lg"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  <a:spAutoFit/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6174" name="Freeform 110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4332" y="3249"/>
                          <a:ext cx="384" cy="420"/>
                        </a:xfrm>
                        <a:custGeom>
                          <a:avLst/>
                          <a:gdLst>
                            <a:gd name="T0" fmla="*/ 0 w 384"/>
                            <a:gd name="T1" fmla="*/ 6 h 420"/>
                            <a:gd name="T2" fmla="*/ 159 w 384"/>
                            <a:gd name="T3" fmla="*/ 6 h 420"/>
                            <a:gd name="T4" fmla="*/ 204 w 384"/>
                            <a:gd name="T5" fmla="*/ 18 h 420"/>
                            <a:gd name="T6" fmla="*/ 234 w 384"/>
                            <a:gd name="T7" fmla="*/ 30 h 420"/>
                            <a:gd name="T8" fmla="*/ 270 w 384"/>
                            <a:gd name="T9" fmla="*/ 63 h 420"/>
                            <a:gd name="T10" fmla="*/ 294 w 384"/>
                            <a:gd name="T11" fmla="*/ 99 h 420"/>
                            <a:gd name="T12" fmla="*/ 309 w 384"/>
                            <a:gd name="T13" fmla="*/ 135 h 420"/>
                            <a:gd name="T14" fmla="*/ 309 w 384"/>
                            <a:gd name="T15" fmla="*/ 204 h 420"/>
                            <a:gd name="T16" fmla="*/ 309 w 384"/>
                            <a:gd name="T17" fmla="*/ 255 h 420"/>
                            <a:gd name="T18" fmla="*/ 282 w 384"/>
                            <a:gd name="T19" fmla="*/ 342 h 420"/>
                            <a:gd name="T20" fmla="*/ 261 w 384"/>
                            <a:gd name="T21" fmla="*/ 390 h 420"/>
                            <a:gd name="T22" fmla="*/ 216 w 384"/>
                            <a:gd name="T23" fmla="*/ 420 h 420"/>
                            <a:gd name="T24" fmla="*/ 153 w 384"/>
                            <a:gd name="T25" fmla="*/ 405 h 420"/>
                            <a:gd name="T26" fmla="*/ 132 w 384"/>
                            <a:gd name="T27" fmla="*/ 381 h 420"/>
                            <a:gd name="T28" fmla="*/ 117 w 384"/>
                            <a:gd name="T29" fmla="*/ 354 h 420"/>
                            <a:gd name="T30" fmla="*/ 105 w 384"/>
                            <a:gd name="T31" fmla="*/ 309 h 420"/>
                            <a:gd name="T32" fmla="*/ 96 w 384"/>
                            <a:gd name="T33" fmla="*/ 261 h 420"/>
                            <a:gd name="T34" fmla="*/ 108 w 384"/>
                            <a:gd name="T35" fmla="*/ 135 h 420"/>
                            <a:gd name="T36" fmla="*/ 147 w 384"/>
                            <a:gd name="T37" fmla="*/ 72 h 420"/>
                            <a:gd name="T38" fmla="*/ 336 w 384"/>
                            <a:gd name="T39" fmla="*/ 0 h 420"/>
                            <a:gd name="T40" fmla="*/ 384 w 384"/>
                            <a:gd name="T41" fmla="*/ 3 h 420"/>
                            <a:gd name="T42" fmla="*/ 0 60000 65536"/>
                            <a:gd name="T43" fmla="*/ 0 60000 65536"/>
                            <a:gd name="T44" fmla="*/ 0 60000 65536"/>
                            <a:gd name="T45" fmla="*/ 0 60000 65536"/>
                            <a:gd name="T46" fmla="*/ 0 60000 65536"/>
                            <a:gd name="T47" fmla="*/ 0 60000 65536"/>
                            <a:gd name="T48" fmla="*/ 0 60000 65536"/>
                            <a:gd name="T49" fmla="*/ 0 60000 65536"/>
                            <a:gd name="T50" fmla="*/ 0 60000 65536"/>
                            <a:gd name="T51" fmla="*/ 0 60000 65536"/>
                            <a:gd name="T52" fmla="*/ 0 60000 65536"/>
                            <a:gd name="T53" fmla="*/ 0 60000 65536"/>
                            <a:gd name="T54" fmla="*/ 0 60000 65536"/>
                            <a:gd name="T55" fmla="*/ 0 60000 65536"/>
                            <a:gd name="T56" fmla="*/ 0 60000 65536"/>
                            <a:gd name="T57" fmla="*/ 0 60000 65536"/>
                            <a:gd name="T58" fmla="*/ 0 60000 65536"/>
                            <a:gd name="T59" fmla="*/ 0 60000 65536"/>
                            <a:gd name="T60" fmla="*/ 0 60000 65536"/>
                            <a:gd name="T61" fmla="*/ 0 60000 65536"/>
                            <a:gd name="T62" fmla="*/ 0 60000 65536"/>
                            <a:gd name="T63" fmla="*/ 0 w 384"/>
                            <a:gd name="T64" fmla="*/ 0 h 420"/>
                            <a:gd name="T65" fmla="*/ 384 w 384"/>
                            <a:gd name="T66" fmla="*/ 420 h 420"/>
                          </a:gdLst>
                          <a:ahLst/>
                          <a:cxnLst>
                            <a:cxn ang="T42">
                              <a:pos x="T0" y="T1"/>
                            </a:cxn>
                            <a:cxn ang="T43">
                              <a:pos x="T2" y="T3"/>
                            </a:cxn>
                            <a:cxn ang="T44">
                              <a:pos x="T4" y="T5"/>
                            </a:cxn>
                            <a:cxn ang="T45">
                              <a:pos x="T6" y="T7"/>
                            </a:cxn>
                            <a:cxn ang="T46">
                              <a:pos x="T8" y="T9"/>
                            </a:cxn>
                            <a:cxn ang="T47">
                              <a:pos x="T10" y="T11"/>
                            </a:cxn>
                            <a:cxn ang="T48">
                              <a:pos x="T12" y="T13"/>
                            </a:cxn>
                            <a:cxn ang="T49">
                              <a:pos x="T14" y="T15"/>
                            </a:cxn>
                            <a:cxn ang="T50">
                              <a:pos x="T16" y="T17"/>
                            </a:cxn>
                            <a:cxn ang="T51">
                              <a:pos x="T18" y="T19"/>
                            </a:cxn>
                            <a:cxn ang="T52">
                              <a:pos x="T20" y="T21"/>
                            </a:cxn>
                            <a:cxn ang="T53">
                              <a:pos x="T22" y="T23"/>
                            </a:cxn>
                            <a:cxn ang="T54">
                              <a:pos x="T24" y="T25"/>
                            </a:cxn>
                            <a:cxn ang="T55">
                              <a:pos x="T26" y="T27"/>
                            </a:cxn>
                            <a:cxn ang="T56">
                              <a:pos x="T28" y="T29"/>
                            </a:cxn>
                            <a:cxn ang="T57">
                              <a:pos x="T30" y="T31"/>
                            </a:cxn>
                            <a:cxn ang="T58">
                              <a:pos x="T32" y="T33"/>
                            </a:cxn>
                            <a:cxn ang="T59">
                              <a:pos x="T34" y="T35"/>
                            </a:cxn>
                            <a:cxn ang="T60">
                              <a:pos x="T36" y="T37"/>
                            </a:cxn>
                            <a:cxn ang="T61">
                              <a:pos x="T38" y="T39"/>
                            </a:cxn>
                            <a:cxn ang="T62">
                              <a:pos x="T40" y="T41"/>
                            </a:cxn>
                          </a:cxnLst>
                          <a:rect l="T63" t="T64" r="T65" b="T66"/>
                          <a:pathLst>
                            <a:path w="384" h="420">
                              <a:moveTo>
                                <a:pt x="0" y="6"/>
                              </a:moveTo>
                              <a:cubicBezTo>
                                <a:pt x="70" y="0"/>
                                <a:pt x="46" y="1"/>
                                <a:pt x="159" y="6"/>
                              </a:cubicBezTo>
                              <a:cubicBezTo>
                                <a:pt x="173" y="7"/>
                                <a:pt x="190" y="14"/>
                                <a:pt x="204" y="18"/>
                              </a:cubicBezTo>
                              <a:cubicBezTo>
                                <a:pt x="214" y="21"/>
                                <a:pt x="234" y="30"/>
                                <a:pt x="234" y="30"/>
                              </a:cubicBezTo>
                              <a:cubicBezTo>
                                <a:pt x="246" y="42"/>
                                <a:pt x="257" y="53"/>
                                <a:pt x="270" y="63"/>
                              </a:cubicBezTo>
                              <a:cubicBezTo>
                                <a:pt x="275" y="78"/>
                                <a:pt x="289" y="83"/>
                                <a:pt x="294" y="99"/>
                              </a:cubicBezTo>
                              <a:cubicBezTo>
                                <a:pt x="299" y="113"/>
                                <a:pt x="301" y="123"/>
                                <a:pt x="309" y="135"/>
                              </a:cubicBezTo>
                              <a:cubicBezTo>
                                <a:pt x="315" y="161"/>
                                <a:pt x="312" y="177"/>
                                <a:pt x="309" y="204"/>
                              </a:cubicBezTo>
                              <a:cubicBezTo>
                                <a:pt x="312" y="235"/>
                                <a:pt x="314" y="226"/>
                                <a:pt x="309" y="255"/>
                              </a:cubicBezTo>
                              <a:cubicBezTo>
                                <a:pt x="304" y="284"/>
                                <a:pt x="291" y="314"/>
                                <a:pt x="282" y="342"/>
                              </a:cubicBezTo>
                              <a:cubicBezTo>
                                <a:pt x="277" y="358"/>
                                <a:pt x="273" y="377"/>
                                <a:pt x="261" y="390"/>
                              </a:cubicBezTo>
                              <a:cubicBezTo>
                                <a:pt x="247" y="406"/>
                                <a:pt x="235" y="414"/>
                                <a:pt x="216" y="420"/>
                              </a:cubicBezTo>
                              <a:cubicBezTo>
                                <a:pt x="191" y="418"/>
                                <a:pt x="173" y="418"/>
                                <a:pt x="153" y="405"/>
                              </a:cubicBezTo>
                              <a:cubicBezTo>
                                <a:pt x="139" y="384"/>
                                <a:pt x="147" y="391"/>
                                <a:pt x="132" y="381"/>
                              </a:cubicBezTo>
                              <a:cubicBezTo>
                                <a:pt x="128" y="370"/>
                                <a:pt x="121" y="366"/>
                                <a:pt x="117" y="354"/>
                              </a:cubicBezTo>
                              <a:cubicBezTo>
                                <a:pt x="112" y="339"/>
                                <a:pt x="110" y="324"/>
                                <a:pt x="105" y="309"/>
                              </a:cubicBezTo>
                              <a:cubicBezTo>
                                <a:pt x="103" y="293"/>
                                <a:pt x="101" y="277"/>
                                <a:pt x="96" y="261"/>
                              </a:cubicBezTo>
                              <a:cubicBezTo>
                                <a:pt x="97" y="246"/>
                                <a:pt x="98" y="154"/>
                                <a:pt x="108" y="135"/>
                              </a:cubicBezTo>
                              <a:cubicBezTo>
                                <a:pt x="119" y="113"/>
                                <a:pt x="130" y="89"/>
                                <a:pt x="147" y="72"/>
                              </a:cubicBezTo>
                              <a:cubicBezTo>
                                <a:pt x="191" y="28"/>
                                <a:pt x="275" y="6"/>
                                <a:pt x="336" y="0"/>
                              </a:cubicBezTo>
                              <a:cubicBezTo>
                                <a:pt x="366" y="4"/>
                                <a:pt x="350" y="3"/>
                                <a:pt x="384" y="3"/>
                              </a:cubicBezTo>
                            </a:path>
                          </a:pathLst>
                        </a:custGeom>
                        <a:noFill/>
                        <a:ln w="25400">
                          <a:solidFill>
                            <a:schemeClr val="hlink"/>
                          </a:solidFill>
                          <a:round/>
                          <a:headEnd/>
                          <a:tailEnd type="none" w="med" len="lg"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  <a:spAutoFit/>
                        </a:bodyPr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  <p:sp>
                  <p:nvSpPr>
                    <p:cNvPr id="6167" name="Line 11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468" y="2750"/>
                      <a:ext cx="226" cy="0"/>
                    </a:xfrm>
                    <a:prstGeom prst="line">
                      <a:avLst/>
                    </a:prstGeom>
                    <a:noFill/>
                    <a:ln w="25400">
                      <a:solidFill>
                        <a:schemeClr val="hlink"/>
                      </a:solidFill>
                      <a:round/>
                      <a:headEnd/>
                      <a:tailEnd type="none" w="med" len="lg"/>
                    </a:ln>
                  </p:spPr>
                  <p:txBody>
                    <a:bodyPr>
                      <a:prstTxWarp prst="textNoShape">
                        <a:avLst/>
                      </a:prstTxWarp>
                      <a:spAutoFit/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168" name="Line 11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064" y="2750"/>
                      <a:ext cx="181" cy="0"/>
                    </a:xfrm>
                    <a:prstGeom prst="line">
                      <a:avLst/>
                    </a:prstGeom>
                    <a:noFill/>
                    <a:ln w="25400">
                      <a:solidFill>
                        <a:schemeClr val="hlink"/>
                      </a:solidFill>
                      <a:round/>
                      <a:headEnd/>
                      <a:tailEnd type="none" w="med" len="lg"/>
                    </a:ln>
                  </p:spPr>
                  <p:txBody>
                    <a:bodyPr>
                      <a:prstTxWarp prst="textNoShape">
                        <a:avLst/>
                      </a:prstTxWarp>
                      <a:spAutoFit/>
                    </a:bodyPr>
                    <a:lstStyle/>
                    <a:p>
                      <a:endParaRPr lang="en-US"/>
                    </a:p>
                  </p:txBody>
                </p:sp>
              </p:grpSp>
            </p:grpSp>
          </p:grpSp>
        </p:grpSp>
      </p:grpSp>
      <p:sp>
        <p:nvSpPr>
          <p:cNvPr id="116" name="Date Placeholder 1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60883-D714-EE4F-B853-6660407D1B68}" type="datetime1">
              <a:rPr lang="en-US" smtClean="0"/>
              <a:t>8/20/19</a:t>
            </a:fld>
            <a:endParaRPr lang="en-US"/>
          </a:p>
        </p:txBody>
      </p:sp>
      <p:sp>
        <p:nvSpPr>
          <p:cNvPr id="117" name="Slide Number Placeholder 1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E5505-00B4-41FA-BC05-A7403279B96F}" type="slidenum">
              <a:rPr lang="en-US" smtClean="0"/>
              <a:pPr/>
              <a:t>45</a:t>
            </a:fld>
            <a:endParaRPr lang="en-US"/>
          </a:p>
        </p:txBody>
      </p:sp>
      <p:sp>
        <p:nvSpPr>
          <p:cNvPr id="118" name="Footer Placeholder 1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Seminar @Yonsei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91535423"/>
      </p:ext>
    </p:extLst>
  </p:cSld>
  <p:clrMapOvr>
    <a:masterClrMapping/>
  </p:clrMapOvr>
  <p:transition spd="med" advTm="1720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365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QGP: it is really HOT!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3186" y="923198"/>
            <a:ext cx="4704206" cy="6025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919" y="1469104"/>
            <a:ext cx="3454400" cy="29845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0331" y="4462367"/>
            <a:ext cx="2508548" cy="180359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919" y="5557538"/>
            <a:ext cx="1554475" cy="1022681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46</a:t>
            </a:fld>
            <a:endParaRPr lang="uk-UA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71321" y="1370333"/>
            <a:ext cx="1202398" cy="127717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2CEFF28-AE16-D74A-9291-2CF52E47D4E2}"/>
              </a:ext>
            </a:extLst>
          </p:cNvPr>
          <p:cNvSpPr txBox="1"/>
          <p:nvPr/>
        </p:nvSpPr>
        <p:spPr>
          <a:xfrm>
            <a:off x="457200" y="1047167"/>
            <a:ext cx="18625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/>
              <a:t>Direct photons</a:t>
            </a:r>
          </a:p>
          <a:p>
            <a:pPr marL="285750" indent="-285750">
              <a:buFontTx/>
              <a:buChar char="-"/>
            </a:pPr>
            <a:r>
              <a:rPr lang="en-US" dirty="0"/>
              <a:t>Di-electrons</a:t>
            </a:r>
          </a:p>
        </p:txBody>
      </p:sp>
    </p:spTree>
    <p:extLst>
      <p:ext uri="{BB962C8B-B14F-4D97-AF65-F5344CB8AC3E}">
        <p14:creationId xmlns:p14="http://schemas.microsoft.com/office/powerpoint/2010/main" val="2765543445"/>
      </p:ext>
    </p:extLst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800"/>
            <a:ext cx="8229600" cy="1143000"/>
          </a:xfrm>
        </p:spPr>
        <p:txBody>
          <a:bodyPr/>
          <a:lstStyle/>
          <a:p>
            <a:r>
              <a:rPr lang="en-US" dirty="0"/>
              <a:t>Topic-3: Probe the Medium State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47</a:t>
            </a:fld>
            <a:endParaRPr lang="uk-UA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7040" y="1292464"/>
            <a:ext cx="6581705" cy="4936279"/>
          </a:xfrm>
          <a:prstGeom prst="rect">
            <a:avLst/>
          </a:prstGeom>
        </p:spPr>
      </p:pic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66F31-6F12-B84A-950B-3EF3C461C65F}" type="datetime1">
              <a:rPr lang="en-US" smtClean="0"/>
              <a:t>8/20/19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Seminar @Yonsei</a:t>
            </a:r>
          </a:p>
        </p:txBody>
      </p:sp>
    </p:spTree>
    <p:extLst>
      <p:ext uri="{BB962C8B-B14F-4D97-AF65-F5344CB8AC3E}">
        <p14:creationId xmlns:p14="http://schemas.microsoft.com/office/powerpoint/2010/main" val="292959118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0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QGP Medium Behavior in non-Central Heavy Ion Collisions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4649" y="1156000"/>
            <a:ext cx="5684390" cy="229811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4649" y="3579798"/>
            <a:ext cx="5278324" cy="1918219"/>
          </a:xfrm>
          <a:prstGeom prst="rect">
            <a:avLst/>
          </a:prstGeom>
        </p:spPr>
      </p:pic>
      <p:graphicFrame>
        <p:nvGraphicFramePr>
          <p:cNvPr id="5" name="Object 3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36785216"/>
              </p:ext>
            </p:extLst>
          </p:nvPr>
        </p:nvGraphicFramePr>
        <p:xfrm>
          <a:off x="1013469" y="5565250"/>
          <a:ext cx="6919913" cy="830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66" name="Equation" r:id="rId5" imgW="3594100" imgH="431800" progId="Equation.3">
                  <p:embed/>
                </p:oleObj>
              </mc:Choice>
              <mc:Fallback>
                <p:oleObj name="Equation" r:id="rId5" imgW="3594100" imgH="431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13469" y="5565250"/>
                        <a:ext cx="6919913" cy="83026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9525">
                        <a:solidFill>
                          <a:srgbClr val="8000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79B50-7692-6B41-A2D3-F332BE514D91}" type="datetime1">
              <a:rPr lang="en-US" smtClean="0"/>
              <a:t>8/20/19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Seminar @Yonsei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02019-6C57-514C-92C2-1BABBDEE07F5}" type="slidenum">
              <a:rPr lang="en-US" smtClean="0"/>
              <a:t>48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7074895" y="4119091"/>
            <a:ext cx="17169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Anisotropic flow</a:t>
            </a:r>
          </a:p>
        </p:txBody>
      </p:sp>
    </p:spTree>
    <p:extLst>
      <p:ext uri="{BB962C8B-B14F-4D97-AF65-F5344CB8AC3E}">
        <p14:creationId xmlns:p14="http://schemas.microsoft.com/office/powerpoint/2010/main" val="120724890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916"/>
            <a:ext cx="8229600" cy="1384440"/>
          </a:xfrm>
        </p:spPr>
        <p:txBody>
          <a:bodyPr/>
          <a:lstStyle/>
          <a:p>
            <a:r>
              <a:rPr lang="en-US" dirty="0"/>
              <a:t>Quark Liquid!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73" y="2415092"/>
            <a:ext cx="8982027" cy="423652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969" y="1140081"/>
            <a:ext cx="1358368" cy="13583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r="69455"/>
          <a:stretch/>
        </p:blipFill>
        <p:spPr>
          <a:xfrm>
            <a:off x="5586310" y="1198278"/>
            <a:ext cx="1121620" cy="126485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33371" y="1830707"/>
            <a:ext cx="9347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baryons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707930" y="1807823"/>
            <a:ext cx="9074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mesons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29B77-D8BC-D247-8D54-38483F3D842E}" type="datetime1">
              <a:rPr lang="en-US" smtClean="0"/>
              <a:t>8/20/19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Seminar @Yonsei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02019-6C57-514C-92C2-1BABBDEE07F5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9173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Image result for hubble telescope">
            <a:extLst>
              <a:ext uri="{FF2B5EF4-FFF2-40B4-BE49-F238E27FC236}">
                <a16:creationId xmlns:a16="http://schemas.microsoft.com/office/drawing/2014/main" id="{ED674947-5139-874F-9FAE-4A05179B65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7499" y="2325872"/>
            <a:ext cx="6883400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2EED310-5299-A245-A9FA-29104EDAF7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359" y="274638"/>
            <a:ext cx="8488441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How Far Can Hubble See into the Past?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EA20BA0-5D96-FC48-B2E7-02E2BDD4F3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E44D3-7A08-624B-85B8-AD758D88527C}" type="datetime1">
              <a:rPr lang="en-US" smtClean="0"/>
              <a:t>8/20/19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8D9C589-BA05-4A45-86C5-2F31A03A5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Seminar @Yonsei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FD03E2-BAD1-3740-B07F-C7198AB61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02019-6C57-514C-92C2-1BABBDEE07F5}" type="slidenum">
              <a:rPr lang="en-US" smtClean="0"/>
              <a:t>5</a:t>
            </a:fld>
            <a:endParaRPr lang="en-US"/>
          </a:p>
        </p:txBody>
      </p:sp>
      <p:pic>
        <p:nvPicPr>
          <p:cNvPr id="11272" name="Picture 8" descr="Scientists think that this may be the oldest star in the known universe. It is located about 6,000 light-years away from Earth.">
            <a:extLst>
              <a:ext uri="{FF2B5EF4-FFF2-40B4-BE49-F238E27FC236}">
                <a16:creationId xmlns:a16="http://schemas.microsoft.com/office/drawing/2014/main" id="{5EA841C3-387F-2448-AE2C-1FAEB0B8CE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793" b="21958"/>
          <a:stretch/>
        </p:blipFill>
        <p:spPr bwMode="auto">
          <a:xfrm>
            <a:off x="195046" y="2018746"/>
            <a:ext cx="3584742" cy="1724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2094F18-DB36-484B-A6B3-BE139E01747F}"/>
              </a:ext>
            </a:extLst>
          </p:cNvPr>
          <p:cNvSpPr txBox="1"/>
          <p:nvPr/>
        </p:nvSpPr>
        <p:spPr>
          <a:xfrm>
            <a:off x="198359" y="1533526"/>
            <a:ext cx="44587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oldest star observed, 13.2 Billon Years!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BC41B33-DC8B-4646-A2FB-10C2E5E81649}"/>
              </a:ext>
            </a:extLst>
          </p:cNvPr>
          <p:cNvSpPr txBox="1"/>
          <p:nvPr/>
        </p:nvSpPr>
        <p:spPr>
          <a:xfrm>
            <a:off x="1" y="4268973"/>
            <a:ext cx="2133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/>
              <a:t>Speed of light</a:t>
            </a:r>
          </a:p>
          <a:p>
            <a:pPr marL="285750" indent="-285750">
              <a:buFontTx/>
              <a:buChar char="-"/>
            </a:pPr>
            <a:r>
              <a:rPr lang="en-US" dirty="0"/>
              <a:t>Correlation of distance vs redshift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774891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4CE6A2-F254-A048-8A90-DA8C19DCC8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1178"/>
          </a:xfrm>
        </p:spPr>
        <p:txBody>
          <a:bodyPr/>
          <a:lstStyle/>
          <a:p>
            <a:r>
              <a:rPr lang="en-US" dirty="0"/>
              <a:t>Electromagnetic Plasma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CF54DD-A2CA-A649-BBAC-B8024BDC27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96675"/>
            <a:ext cx="8229600" cy="2011362"/>
          </a:xfrm>
        </p:spPr>
        <p:txBody>
          <a:bodyPr>
            <a:normAutofit fontScale="47500" lnSpcReduction="20000"/>
          </a:bodyPr>
          <a:lstStyle/>
          <a:p>
            <a:r>
              <a:rPr lang="en-US" b="1" dirty="0"/>
              <a:t>Plasma</a:t>
            </a:r>
            <a:r>
              <a:rPr lang="en-US" dirty="0"/>
              <a:t> is one of </a:t>
            </a:r>
            <a:r>
              <a:rPr lang="en-US" dirty="0">
                <a:hlinkClick r:id="rId2" tooltip="State of matter"/>
              </a:rPr>
              <a:t>the four fundamental states of matter</a:t>
            </a:r>
            <a:r>
              <a:rPr lang="en-US" dirty="0"/>
              <a:t>, and was first described by chemist </a:t>
            </a:r>
            <a:r>
              <a:rPr lang="en-US" dirty="0">
                <a:hlinkClick r:id="rId3" tooltip="Irving Langmuir"/>
              </a:rPr>
              <a:t>Irving Langmuir</a:t>
            </a:r>
            <a:r>
              <a:rPr lang="en-US" baseline="30000" dirty="0">
                <a:hlinkClick r:id="rId4"/>
              </a:rPr>
              <a:t>[2]</a:t>
            </a:r>
            <a:r>
              <a:rPr lang="en-US" dirty="0"/>
              <a:t> in the 1920s.</a:t>
            </a:r>
            <a:r>
              <a:rPr lang="en-US" baseline="30000" dirty="0">
                <a:hlinkClick r:id="rId5"/>
              </a:rPr>
              <a:t>[3]</a:t>
            </a:r>
            <a:r>
              <a:rPr lang="en-US" dirty="0"/>
              <a:t> It consists of a gas of </a:t>
            </a:r>
            <a:r>
              <a:rPr lang="en-US" dirty="0">
                <a:hlinkClick r:id="rId6" tooltip="Ion"/>
              </a:rPr>
              <a:t>ions</a:t>
            </a:r>
            <a:r>
              <a:rPr lang="en-US" dirty="0"/>
              <a:t>, atoms which have some of their orbital electrons removed, and free </a:t>
            </a:r>
            <a:r>
              <a:rPr lang="en-US" dirty="0">
                <a:hlinkClick r:id="rId7" tooltip="Electron"/>
              </a:rPr>
              <a:t>electrons</a:t>
            </a:r>
            <a:r>
              <a:rPr lang="en-US" dirty="0"/>
              <a:t>. Plasma can be artificially generated by heating or subjecting a neutral gas to a strong </a:t>
            </a:r>
            <a:r>
              <a:rPr lang="en-US" dirty="0">
                <a:hlinkClick r:id="rId8" tooltip="Electromagnetic field"/>
              </a:rPr>
              <a:t>electromagnetic field</a:t>
            </a:r>
            <a:r>
              <a:rPr lang="en-US" dirty="0"/>
              <a:t> to the point where an ionized gaseous substance becomes increasingly </a:t>
            </a:r>
            <a:r>
              <a:rPr lang="en-US" dirty="0">
                <a:hlinkClick r:id="rId9" tooltip="Electrical resistivity and conductivity"/>
              </a:rPr>
              <a:t>electrically conductive</a:t>
            </a:r>
            <a:r>
              <a:rPr lang="en-US" dirty="0"/>
              <a:t>, and long-range electromagnetic fields dominate the </a:t>
            </a:r>
            <a:r>
              <a:rPr lang="en-US" dirty="0" err="1"/>
              <a:t>behaviour</a:t>
            </a:r>
            <a:r>
              <a:rPr lang="en-US" dirty="0"/>
              <a:t> of the matter.</a:t>
            </a:r>
          </a:p>
          <a:p>
            <a:r>
              <a:rPr lang="en-US" dirty="0"/>
              <a:t>Plasma and ionized gases have properties and display </a:t>
            </a:r>
            <a:r>
              <a:rPr lang="en-US" dirty="0" err="1"/>
              <a:t>behaviours</a:t>
            </a:r>
            <a:r>
              <a:rPr lang="en-US" dirty="0"/>
              <a:t> unlike those of the other states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A8A6BA-42DD-904C-9865-6FCE18DDBC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AD64A-581B-0543-87E5-7FD2CB882965}" type="datetime1">
              <a:rPr lang="en-US" smtClean="0"/>
              <a:t>8/20/19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DB571B-60D6-4542-8B19-71A18148E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Seminar @Yonsei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574FE0-AE9C-3945-8439-2083BDA48D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02019-6C57-514C-92C2-1BABBDEE07F5}" type="slidenum">
              <a:rPr lang="en-US" smtClean="0"/>
              <a:t>50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B9824AE-122E-D647-B826-D6EABD84B5C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1668" y="3010828"/>
            <a:ext cx="6355732" cy="377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86832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A556DB-F59E-3941-9FCE-5DB3FFA3E1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83" y="0"/>
            <a:ext cx="8229600" cy="1143000"/>
          </a:xfrm>
        </p:spPr>
        <p:txBody>
          <a:bodyPr/>
          <a:lstStyle/>
          <a:p>
            <a:r>
              <a:rPr lang="en-US" dirty="0"/>
              <a:t>Examples of “Normal” Plasma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3C3C33-423D-F546-BC5C-6D1011FB76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D1989-2456-AC49-8A0C-39A8AEA3A9D2}" type="datetime1">
              <a:rPr lang="en-US" smtClean="0"/>
              <a:t>8/20/19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51AC30-46BC-BF40-BBCC-9CC830AC7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Seminar @Yonsei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4EFC06-06B0-8D45-A077-6F17F3034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02019-6C57-514C-92C2-1BABBDEE07F5}" type="slidenum">
              <a:rPr lang="en-US" smtClean="0"/>
              <a:t>51</a:t>
            </a:fld>
            <a:endParaRPr lang="en-US"/>
          </a:p>
        </p:txBody>
      </p:sp>
      <p:pic>
        <p:nvPicPr>
          <p:cNvPr id="17410" name="Picture 2" descr="Related image">
            <a:extLst>
              <a:ext uri="{FF2B5EF4-FFF2-40B4-BE49-F238E27FC236}">
                <a16:creationId xmlns:a16="http://schemas.microsoft.com/office/drawing/2014/main" id="{937E1991-5BFF-5942-B9FD-D88A5194B1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169969"/>
            <a:ext cx="2746492" cy="2746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19771FF-8166-D340-B9ED-884C393429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3700" y="3429000"/>
            <a:ext cx="4445000" cy="2959100"/>
          </a:xfrm>
          <a:prstGeom prst="rect">
            <a:avLst/>
          </a:prstGeom>
        </p:spPr>
      </p:pic>
      <p:pic>
        <p:nvPicPr>
          <p:cNvPr id="10" name="Picture 4" descr="Image result for plasma">
            <a:extLst>
              <a:ext uri="{FF2B5EF4-FFF2-40B4-BE49-F238E27FC236}">
                <a16:creationId xmlns:a16="http://schemas.microsoft.com/office/drawing/2014/main" id="{4C56B8BA-73AA-AE4B-81AE-35B6102146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5176" y="1143000"/>
            <a:ext cx="4128809" cy="3306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513752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2E36D3-9D05-3A4D-947A-00A4302FA8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Debye Screening in Plasma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764685-31E6-3E4A-A7B0-8574814905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77636-7B4D-0145-BF35-7258C720C98B}" type="datetime1">
              <a:rPr lang="en-US" smtClean="0"/>
              <a:t>8/20/19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C454E2-0467-0D4A-8549-DA53CE1528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Seminar @Yonsei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079FFD-7EFD-A348-93AE-4BB17098AF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02019-6C57-514C-92C2-1BABBDEE07F5}" type="slidenum">
              <a:rPr lang="en-US" smtClean="0"/>
              <a:t>52</a:t>
            </a:fld>
            <a:endParaRPr lang="en-US"/>
          </a:p>
        </p:txBody>
      </p:sp>
      <p:pic>
        <p:nvPicPr>
          <p:cNvPr id="18434" name="Picture 2" descr="Image result for debye potential in plasma">
            <a:extLst>
              <a:ext uri="{FF2B5EF4-FFF2-40B4-BE49-F238E27FC236}">
                <a16:creationId xmlns:a16="http://schemas.microsoft.com/office/drawing/2014/main" id="{60428712-584D-614F-8F75-F0B21CF9BD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77"/>
          <a:stretch/>
        </p:blipFill>
        <p:spPr bwMode="auto">
          <a:xfrm>
            <a:off x="894340" y="1795500"/>
            <a:ext cx="8249660" cy="456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3EEA266-DDD7-7D4A-A291-126F7763D4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997" t="31153" r="41663" b="48043"/>
          <a:stretch/>
        </p:blipFill>
        <p:spPr>
          <a:xfrm>
            <a:off x="0" y="2701460"/>
            <a:ext cx="1868767" cy="1009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65078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813"/>
            <a:ext cx="8229600" cy="1143000"/>
          </a:xfrm>
        </p:spPr>
        <p:txBody>
          <a:bodyPr/>
          <a:lstStyle/>
          <a:p>
            <a:r>
              <a:rPr lang="en-US" dirty="0"/>
              <a:t>QGP “Color Charge” Screening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31997" t="31153" r="41663" b="48043"/>
          <a:stretch/>
        </p:blipFill>
        <p:spPr>
          <a:xfrm>
            <a:off x="208293" y="1449325"/>
            <a:ext cx="3143162" cy="1697653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77540" y="3512103"/>
            <a:ext cx="7789502" cy="2844247"/>
            <a:chOff x="1307076" y="1065277"/>
            <a:chExt cx="6643885" cy="222372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98602" y="1065277"/>
              <a:ext cx="6552359" cy="2223728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4"/>
            <a:srcRect l="31595" r="30163"/>
            <a:stretch/>
          </p:blipFill>
          <p:spPr>
            <a:xfrm>
              <a:off x="1307076" y="1241747"/>
              <a:ext cx="2152837" cy="1939106"/>
            </a:xfrm>
            <a:prstGeom prst="rect">
              <a:avLst/>
            </a:prstGeom>
          </p:spPr>
        </p:pic>
      </p:grpSp>
      <p:sp>
        <p:nvSpPr>
          <p:cNvPr id="13" name="TextBox 12"/>
          <p:cNvSpPr txBox="1"/>
          <p:nvPr/>
        </p:nvSpPr>
        <p:spPr>
          <a:xfrm>
            <a:off x="6433001" y="1714705"/>
            <a:ext cx="271099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Plasma Debye Length:</a:t>
            </a:r>
          </a:p>
          <a:p>
            <a:endParaRPr lang="en-US" b="1" dirty="0">
              <a:solidFill>
                <a:srgbClr val="0000FF"/>
              </a:solidFill>
            </a:endParaRPr>
          </a:p>
          <a:p>
            <a:r>
              <a:rPr lang="en-US" b="1" dirty="0">
                <a:solidFill>
                  <a:srgbClr val="0000FF"/>
                </a:solidFill>
              </a:rPr>
              <a:t>The shorter the </a:t>
            </a:r>
            <a:r>
              <a:rPr lang="en-US" b="1" dirty="0" err="1">
                <a:solidFill>
                  <a:srgbClr val="0000FF"/>
                </a:solidFill>
              </a:rPr>
              <a:t>r</a:t>
            </a:r>
            <a:r>
              <a:rPr lang="en-US" b="1" baseline="-25000" dirty="0" err="1">
                <a:solidFill>
                  <a:srgbClr val="0000FF"/>
                </a:solidFill>
              </a:rPr>
              <a:t>D</a:t>
            </a:r>
            <a:r>
              <a:rPr lang="en-US" b="1" dirty="0">
                <a:solidFill>
                  <a:srgbClr val="0000FF"/>
                </a:solidFill>
              </a:rPr>
              <a:t>, </a:t>
            </a:r>
          </a:p>
          <a:p>
            <a:r>
              <a:rPr lang="en-US" b="1" dirty="0">
                <a:solidFill>
                  <a:srgbClr val="0000FF"/>
                </a:solidFill>
              </a:rPr>
              <a:t>the stronger the screening </a:t>
            </a:r>
          </a:p>
          <a:p>
            <a:r>
              <a:rPr lang="en-US" b="1" dirty="0">
                <a:solidFill>
                  <a:srgbClr val="0000FF"/>
                </a:solidFill>
              </a:rPr>
              <a:t>effects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07344" y="1480441"/>
            <a:ext cx="2567388" cy="1711592"/>
          </a:xfrm>
          <a:prstGeom prst="rect">
            <a:avLst/>
          </a:prstGeom>
        </p:spPr>
      </p:pic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4A67A-E39E-3944-B0AB-7B1A8FFEE96C}" type="datetime1">
              <a:rPr lang="en-US" smtClean="0"/>
              <a:t>8/20/19</a:t>
            </a:fld>
            <a:endParaRPr lang="en-US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Seminar @Yonsei</a:t>
            </a: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02019-6C57-514C-92C2-1BABBDEE07F5}" type="slidenum">
              <a:rPr lang="en-US" smtClean="0"/>
              <a:t>53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BFC68DB-9283-AE40-B5C1-36E69D67ACCC}"/>
              </a:ext>
            </a:extLst>
          </p:cNvPr>
          <p:cNvSpPr txBox="1"/>
          <p:nvPr/>
        </p:nvSpPr>
        <p:spPr>
          <a:xfrm>
            <a:off x="777943" y="6096008"/>
            <a:ext cx="52566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Binding energy ~ a few 10</a:t>
            </a:r>
            <a:r>
              <a:rPr lang="en-US" baseline="30000" dirty="0"/>
              <a:t>2</a:t>
            </a:r>
            <a:r>
              <a:rPr lang="en-US" dirty="0"/>
              <a:t> MeV, ~ QGP Temperatures </a:t>
            </a:r>
          </a:p>
        </p:txBody>
      </p:sp>
    </p:spTree>
    <p:extLst>
      <p:ext uri="{BB962C8B-B14F-4D97-AF65-F5344CB8AC3E}">
        <p14:creationId xmlns:p14="http://schemas.microsoft.com/office/powerpoint/2010/main" val="124099268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ooter Placeholder 21"/>
          <p:cNvSpPr>
            <a:spLocks noGrp="1"/>
          </p:cNvSpPr>
          <p:nvPr>
            <p:ph type="ftr" sz="quarter" idx="10"/>
          </p:nvPr>
        </p:nvSpPr>
        <p:spPr>
          <a:xfrm>
            <a:off x="3124200" y="6461125"/>
            <a:ext cx="2895600" cy="244475"/>
          </a:xfrm>
        </p:spPr>
        <p:txBody>
          <a:bodyPr/>
          <a:lstStyle/>
          <a:p>
            <a:r>
              <a:rPr lang="en-US"/>
              <a:t>Seminar @Yonsei</a:t>
            </a: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EA659C9-7121-4963-AD0B-A304D0EF40E5}" type="slidenum">
              <a:rPr lang="en-US"/>
              <a:pPr/>
              <a:t>54</a:t>
            </a:fld>
            <a:endParaRPr lang="en-US"/>
          </a:p>
        </p:txBody>
      </p:sp>
      <p:sp>
        <p:nvSpPr>
          <p:cNvPr id="6150" name="Text Box 5"/>
          <p:cNvSpPr txBox="1">
            <a:spLocks noChangeArrowheads="1"/>
          </p:cNvSpPr>
          <p:nvPr/>
        </p:nvSpPr>
        <p:spPr bwMode="auto">
          <a:xfrm>
            <a:off x="816428" y="0"/>
            <a:ext cx="643345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400" dirty="0" err="1"/>
              <a:t>Quarkonia</a:t>
            </a:r>
            <a:r>
              <a:rPr lang="en-US" sz="2400" dirty="0"/>
              <a:t> Productions in </a:t>
            </a:r>
            <a:r>
              <a:rPr lang="en-US" sz="2400" dirty="0" err="1"/>
              <a:t>p+p</a:t>
            </a:r>
            <a:r>
              <a:rPr lang="en-US" sz="2400" dirty="0"/>
              <a:t> at 200GeV</a:t>
            </a:r>
          </a:p>
        </p:txBody>
      </p:sp>
      <p:pic>
        <p:nvPicPr>
          <p:cNvPr id="6152" name="Picture 13" descr="C:\Documents and Settings\leitch\My Documents\physics\2009\qm09\preliminary\cesar\invmass_fit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3263" y="1004366"/>
            <a:ext cx="6980274" cy="54043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154" name="Straight Arrow Connector 13"/>
          <p:cNvCxnSpPr>
            <a:cxnSpLocks noChangeShapeType="1"/>
          </p:cNvCxnSpPr>
          <p:nvPr/>
        </p:nvCxnSpPr>
        <p:spPr bwMode="auto">
          <a:xfrm flipV="1">
            <a:off x="4343400" y="2133600"/>
            <a:ext cx="533400" cy="228600"/>
          </a:xfrm>
          <a:prstGeom prst="straightConnector1">
            <a:avLst/>
          </a:prstGeom>
          <a:noFill/>
          <a:ln w="9525">
            <a:noFill/>
            <a:round/>
            <a:headEnd/>
            <a:tailEnd type="arrow" w="med" len="med"/>
          </a:ln>
        </p:spPr>
      </p:cxnSp>
      <p:cxnSp>
        <p:nvCxnSpPr>
          <p:cNvPr id="6155" name="Straight Arrow Connector 16"/>
          <p:cNvCxnSpPr>
            <a:cxnSpLocks noChangeShapeType="1"/>
          </p:cNvCxnSpPr>
          <p:nvPr/>
        </p:nvCxnSpPr>
        <p:spPr bwMode="auto">
          <a:xfrm flipV="1">
            <a:off x="4267200" y="2971800"/>
            <a:ext cx="1295400" cy="457200"/>
          </a:xfrm>
          <a:prstGeom prst="straightConnector1">
            <a:avLst/>
          </a:prstGeom>
          <a:noFill/>
          <a:ln w="9525">
            <a:noFill/>
            <a:round/>
            <a:headEnd/>
            <a:tailEnd type="arrow" w="med" len="med"/>
          </a:ln>
        </p:spPr>
      </p:cxn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728C5-84A9-F842-A9A3-CB0EDE05522D}" type="datetime1">
              <a:rPr lang="en-US" smtClean="0"/>
              <a:t>8/20/19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FC3DF33-D7D8-054D-B96D-184A4CFA6E8A}"/>
              </a:ext>
            </a:extLst>
          </p:cNvPr>
          <p:cNvSpPr txBox="1"/>
          <p:nvPr/>
        </p:nvSpPr>
        <p:spPr>
          <a:xfrm>
            <a:off x="6400800" y="461665"/>
            <a:ext cx="1782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J/Psi -&gt; di-muons</a:t>
            </a:r>
          </a:p>
        </p:txBody>
      </p:sp>
    </p:spTree>
    <p:extLst>
      <p:ext uri="{BB962C8B-B14F-4D97-AF65-F5344CB8AC3E}">
        <p14:creationId xmlns:p14="http://schemas.microsoft.com/office/powerpoint/2010/main" val="235092185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6525"/>
            <a:ext cx="8397922" cy="1243251"/>
          </a:xfrm>
        </p:spPr>
        <p:txBody>
          <a:bodyPr>
            <a:normAutofit fontScale="90000"/>
          </a:bodyPr>
          <a:lstStyle/>
          <a:p>
            <a:r>
              <a:rPr lang="en-US" dirty="0"/>
              <a:t>J/Psi Suppression Observed in Heavy Ion Collisions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3996" y="1555722"/>
            <a:ext cx="6762901" cy="498319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7768253" y="5194631"/>
            <a:ext cx="343221" cy="354700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8683511" y="5194631"/>
            <a:ext cx="343221" cy="354700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2505519" y="5194631"/>
            <a:ext cx="343221" cy="354700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3146198" y="5480680"/>
            <a:ext cx="343221" cy="354700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 flipV="1">
            <a:off x="2677130" y="5503515"/>
            <a:ext cx="560595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flipV="1">
            <a:off x="8122916" y="5194729"/>
            <a:ext cx="560595" cy="354603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CC238B-3EA0-4A49-9312-17DC4CF4837B}" type="datetime1">
              <a:rPr lang="en-US" smtClean="0"/>
              <a:t>8/20/19</a:t>
            </a:fld>
            <a:endParaRPr lang="en-US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Seminar @Yonsei</a:t>
            </a: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02019-6C57-514C-92C2-1BABBDEE07F5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82528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7"/>
          <p:cNvGrpSpPr>
            <a:grpSpLocks/>
          </p:cNvGrpSpPr>
          <p:nvPr/>
        </p:nvGrpSpPr>
        <p:grpSpPr bwMode="auto">
          <a:xfrm>
            <a:off x="4876800" y="990600"/>
            <a:ext cx="4073525" cy="3081338"/>
            <a:chOff x="2512" y="1011"/>
            <a:chExt cx="3222" cy="2610"/>
          </a:xfrm>
        </p:grpSpPr>
        <p:pic>
          <p:nvPicPr>
            <p:cNvPr id="27661" name="Picture 21" descr="raa_npart_rapp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512" y="1011"/>
              <a:ext cx="3222" cy="26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7662" name="Rectangle 10"/>
            <p:cNvSpPr>
              <a:spLocks noChangeArrowheads="1"/>
            </p:cNvSpPr>
            <p:nvPr/>
          </p:nvSpPr>
          <p:spPr bwMode="auto">
            <a:xfrm>
              <a:off x="3072" y="1920"/>
              <a:ext cx="1392" cy="3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1000">
                  <a:latin typeface="Comic Sans MS" pitchFamily="55" charset="0"/>
                </a:rPr>
                <a:t>Grandchamp, Rapp, Brown</a:t>
              </a:r>
            </a:p>
            <a:p>
              <a:r>
                <a:rPr lang="en-US" sz="1000">
                  <a:latin typeface="Comic Sans MS" pitchFamily="55" charset="0"/>
                </a:rPr>
                <a:t>PRL </a:t>
              </a:r>
              <a:r>
                <a:rPr lang="en-US" sz="1000" u="sng">
                  <a:latin typeface="Comic Sans MS" pitchFamily="55" charset="0"/>
                </a:rPr>
                <a:t>92</a:t>
              </a:r>
              <a:r>
                <a:rPr lang="en-US" sz="1000">
                  <a:latin typeface="Comic Sans MS" pitchFamily="55" charset="0"/>
                </a:rPr>
                <a:t>, 212301 (2004)</a:t>
              </a:r>
            </a:p>
          </p:txBody>
        </p:sp>
        <p:sp>
          <p:nvSpPr>
            <p:cNvPr id="27663" name="Rectangle 23"/>
            <p:cNvSpPr>
              <a:spLocks noChangeArrowheads="1"/>
            </p:cNvSpPr>
            <p:nvPr/>
          </p:nvSpPr>
          <p:spPr bwMode="auto">
            <a:xfrm>
              <a:off x="4432" y="2176"/>
              <a:ext cx="1258" cy="2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400">
                  <a:latin typeface="Comic Sans MS" pitchFamily="55" charset="0"/>
                </a:rPr>
                <a:t>nucl-ex/0611020</a:t>
              </a:r>
            </a:p>
          </p:txBody>
        </p:sp>
      </p:grpSp>
      <p:sp>
        <p:nvSpPr>
          <p:cNvPr id="27651" name="Text Box 25"/>
          <p:cNvSpPr txBox="1">
            <a:spLocks noChangeArrowheads="1"/>
          </p:cNvSpPr>
          <p:nvPr/>
        </p:nvSpPr>
        <p:spPr bwMode="auto">
          <a:xfrm>
            <a:off x="228600" y="1003300"/>
            <a:ext cx="4800600" cy="341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 typeface="Arial" pitchFamily="55" charset="0"/>
              <a:buChar char="•"/>
            </a:pPr>
            <a:r>
              <a:rPr lang="en-US" dirty="0">
                <a:solidFill>
                  <a:srgbClr val="0000FF"/>
                </a:solidFill>
                <a:latin typeface="Comic Sans MS" pitchFamily="55" charset="0"/>
              </a:rPr>
              <a:t> </a:t>
            </a:r>
            <a:r>
              <a:rPr lang="en-US" dirty="0">
                <a:solidFill>
                  <a:srgbClr val="0000FF"/>
                </a:solidFill>
              </a:rPr>
              <a:t>larger gluon density at RHIC expected to give stronger suppression than SPS</a:t>
            </a:r>
          </a:p>
          <a:p>
            <a:pPr>
              <a:buFont typeface="Arial" pitchFamily="55" charset="0"/>
              <a:buChar char="•"/>
            </a:pPr>
            <a:r>
              <a:rPr lang="en-US" dirty="0">
                <a:solidFill>
                  <a:srgbClr val="0000FF"/>
                </a:solidFill>
              </a:rPr>
              <a:t> but larger charm production at RHIC gives larger regeneration</a:t>
            </a:r>
          </a:p>
          <a:p>
            <a:pPr>
              <a:buFont typeface="Arial" pitchFamily="55" charset="0"/>
              <a:buChar char="•"/>
            </a:pPr>
            <a:endParaRPr lang="en-US" dirty="0"/>
          </a:p>
          <a:p>
            <a:pPr>
              <a:buFont typeface="Arial" pitchFamily="55" charset="0"/>
              <a:buChar char="•"/>
            </a:pPr>
            <a:r>
              <a:rPr lang="en-US" dirty="0">
                <a:solidFill>
                  <a:srgbClr val="0000FF"/>
                </a:solidFill>
              </a:rPr>
              <a:t> forward rapidity lower than mid due to smaller open-charm density there</a:t>
            </a:r>
          </a:p>
          <a:p>
            <a:pPr>
              <a:buFont typeface="Arial" pitchFamily="55" charset="0"/>
              <a:buChar char="•"/>
            </a:pPr>
            <a:r>
              <a:rPr lang="en-US" dirty="0"/>
              <a:t> very sensitive to poorly known open-charm cross sections (FVTX will help here)</a:t>
            </a:r>
          </a:p>
          <a:p>
            <a:pPr>
              <a:buFont typeface="Arial" pitchFamily="55" charset="0"/>
              <a:buChar char="•"/>
            </a:pPr>
            <a:endParaRPr lang="en-US" dirty="0"/>
          </a:p>
          <a:p>
            <a:pPr>
              <a:buFont typeface="Arial" pitchFamily="55" charset="0"/>
              <a:buChar char="•"/>
            </a:pPr>
            <a:r>
              <a:rPr lang="en-US" dirty="0"/>
              <a:t> expect inherited flow from open charm</a:t>
            </a:r>
          </a:p>
          <a:p>
            <a:pPr>
              <a:buFont typeface="Arial" pitchFamily="55" charset="0"/>
              <a:buChar char="•"/>
            </a:pPr>
            <a:r>
              <a:rPr lang="en-US" dirty="0">
                <a:solidFill>
                  <a:srgbClr val="009900"/>
                </a:solidFill>
              </a:rPr>
              <a:t> regeneration would be HUGE at the LHC!</a:t>
            </a:r>
          </a:p>
        </p:txBody>
      </p:sp>
      <p:sp>
        <p:nvSpPr>
          <p:cNvPr id="27652" name="Rectangle 16"/>
          <p:cNvSpPr>
            <a:spLocks noChangeArrowheads="1"/>
          </p:cNvSpPr>
          <p:nvPr/>
        </p:nvSpPr>
        <p:spPr bwMode="auto">
          <a:xfrm>
            <a:off x="1673539" y="55563"/>
            <a:ext cx="5654047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dirty="0">
                <a:latin typeface="+mj-lt"/>
              </a:rPr>
              <a:t>QGP effects on </a:t>
            </a:r>
            <a:r>
              <a:rPr lang="en-US" sz="2800" dirty="0" err="1">
                <a:latin typeface="+mj-lt"/>
              </a:rPr>
              <a:t>Quarkonia</a:t>
            </a:r>
            <a:endParaRPr lang="en-US" sz="2800" dirty="0">
              <a:latin typeface="+mj-lt"/>
            </a:endParaRPr>
          </a:p>
          <a:p>
            <a:pPr algn="ctr"/>
            <a:r>
              <a:rPr lang="en-US" sz="2400" dirty="0">
                <a:latin typeface="+mj-lt"/>
              </a:rPr>
              <a:t>Regeneration – Compensating for Screening</a:t>
            </a:r>
          </a:p>
        </p:txBody>
      </p:sp>
      <p:sp>
        <p:nvSpPr>
          <p:cNvPr id="27653" name="TextBox 20"/>
          <p:cNvSpPr txBox="1">
            <a:spLocks noChangeArrowheads="1"/>
          </p:cNvSpPr>
          <p:nvPr/>
        </p:nvSpPr>
        <p:spPr bwMode="auto">
          <a:xfrm>
            <a:off x="228600" y="4591050"/>
            <a:ext cx="48006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 typeface="Arial" pitchFamily="55" charset="0"/>
              <a:buChar char="•"/>
            </a:pPr>
            <a:r>
              <a:rPr lang="en-US" i="1" dirty="0">
                <a:latin typeface="Comic Sans MS" pitchFamily="55" charset="0"/>
                <a:sym typeface="Symbol" pitchFamily="55" charset="2"/>
              </a:rPr>
              <a:t> </a:t>
            </a:r>
            <a:r>
              <a:rPr lang="en-US" i="1" dirty="0">
                <a:sym typeface="Symbol" pitchFamily="55" charset="2"/>
              </a:rPr>
              <a:t>can the two compensating components (screening &amp; regeneration) which may have diff. centrality dependences, give a flat forward/mid-rapidity R</a:t>
            </a:r>
            <a:r>
              <a:rPr lang="en-US" i="1" baseline="-25000" dirty="0">
                <a:sym typeface="Symbol" pitchFamily="55" charset="2"/>
              </a:rPr>
              <a:t>AA</a:t>
            </a:r>
            <a:r>
              <a:rPr lang="en-US" i="1" dirty="0">
                <a:sym typeface="Symbol" pitchFamily="55" charset="2"/>
              </a:rPr>
              <a:t>?</a:t>
            </a:r>
          </a:p>
        </p:txBody>
      </p:sp>
      <p:pic>
        <p:nvPicPr>
          <p:cNvPr id="27654" name="Picture 33" descr="raa_ratio_data"/>
          <p:cNvPicPr>
            <a:picLocks noChangeAspect="1" noChangeArrowheads="1"/>
          </p:cNvPicPr>
          <p:nvPr/>
        </p:nvPicPr>
        <p:blipFill>
          <a:blip r:embed="rId4"/>
          <a:srcRect t="44308"/>
          <a:stretch>
            <a:fillRect/>
          </a:stretch>
        </p:blipFill>
        <p:spPr bwMode="auto">
          <a:xfrm>
            <a:off x="5334000" y="4419600"/>
            <a:ext cx="3429000" cy="174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5" name="TextBox 9"/>
          <p:cNvSpPr txBox="1">
            <a:spLocks noChangeArrowheads="1"/>
          </p:cNvSpPr>
          <p:nvPr/>
        </p:nvSpPr>
        <p:spPr bwMode="auto">
          <a:xfrm>
            <a:off x="6394450" y="5943600"/>
            <a:ext cx="1611313" cy="2460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600">
                <a:latin typeface="Comic Sans MS" pitchFamily="55" charset="0"/>
              </a:rPr>
              <a:t>Centrality (N</a:t>
            </a:r>
            <a:r>
              <a:rPr lang="en-US" sz="1600" baseline="-25000">
                <a:latin typeface="Comic Sans MS" pitchFamily="55" charset="0"/>
              </a:rPr>
              <a:t>part</a:t>
            </a:r>
            <a:r>
              <a:rPr lang="en-US" sz="1600">
                <a:latin typeface="Comic Sans MS" pitchFamily="55" charset="0"/>
              </a:rPr>
              <a:t>)</a:t>
            </a:r>
            <a:endParaRPr lang="en-US" sz="1600" baseline="-25000">
              <a:latin typeface="Comic Sans MS" pitchFamily="55" charset="0"/>
            </a:endParaRPr>
          </a:p>
        </p:txBody>
      </p:sp>
      <p:sp>
        <p:nvSpPr>
          <p:cNvPr id="27656" name="TextBox 10"/>
          <p:cNvSpPr txBox="1">
            <a:spLocks noChangeArrowheads="1"/>
          </p:cNvSpPr>
          <p:nvPr/>
        </p:nvSpPr>
        <p:spPr bwMode="auto">
          <a:xfrm>
            <a:off x="7004050" y="3832225"/>
            <a:ext cx="1611313" cy="2460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600">
                <a:latin typeface="Comic Sans MS" pitchFamily="55" charset="0"/>
              </a:rPr>
              <a:t>Centrality (N</a:t>
            </a:r>
            <a:r>
              <a:rPr lang="en-US" sz="1600" baseline="-25000">
                <a:latin typeface="Comic Sans MS" pitchFamily="55" charset="0"/>
              </a:rPr>
              <a:t>part</a:t>
            </a:r>
            <a:r>
              <a:rPr lang="en-US" sz="1600">
                <a:latin typeface="Comic Sans MS" pitchFamily="55" charset="0"/>
              </a:rPr>
              <a:t>)</a:t>
            </a:r>
            <a:endParaRPr lang="en-US" sz="1600" baseline="-25000">
              <a:latin typeface="Comic Sans MS" pitchFamily="55" charset="0"/>
            </a:endParaRPr>
          </a:p>
        </p:txBody>
      </p:sp>
      <p:cxnSp>
        <p:nvCxnSpPr>
          <p:cNvPr id="12" name="Straight Arrow Connector 11"/>
          <p:cNvCxnSpPr>
            <a:stCxn id="27653" idx="3"/>
          </p:cNvCxnSpPr>
          <p:nvPr/>
        </p:nvCxnSpPr>
        <p:spPr>
          <a:xfrm>
            <a:off x="5029200" y="5191125"/>
            <a:ext cx="1752600" cy="142875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Date Placeholder 1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fld id="{C38BF58A-7551-F249-8BF4-86D0BF0A4F59}" type="datetime1">
              <a:rPr lang="en-US" smtClean="0"/>
              <a:t>8/20/19</a:t>
            </a:fld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1640F-8B3C-4A09-85D8-E1B4B1279127}" type="slidenum">
              <a:rPr lang="en-US"/>
              <a:pPr/>
              <a:t>56</a:t>
            </a:fld>
            <a:endParaRPr lang="en-US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Seminar @Yonsei</a:t>
            </a:r>
          </a:p>
        </p:txBody>
      </p:sp>
    </p:spTree>
    <p:extLst>
      <p:ext uri="{BB962C8B-B14F-4D97-AF65-F5344CB8AC3E}">
        <p14:creationId xmlns:p14="http://schemas.microsoft.com/office/powerpoint/2010/main" val="394805647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94349" y="20769"/>
            <a:ext cx="7772400" cy="933349"/>
          </a:xfrm>
        </p:spPr>
        <p:txBody>
          <a:bodyPr>
            <a:normAutofit/>
          </a:bodyPr>
          <a:lstStyle/>
          <a:p>
            <a:r>
              <a:rPr lang="en-US" dirty="0"/>
              <a:t>QGP Discovery @RHIC: 2004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4765" y="4127273"/>
            <a:ext cx="8631578" cy="2240113"/>
          </a:xfrm>
        </p:spPr>
        <p:txBody>
          <a:bodyPr>
            <a:normAutofit fontScale="77500" lnSpcReduction="20000"/>
          </a:bodyPr>
          <a:lstStyle/>
          <a:p>
            <a:pPr marL="457177" indent="-457177" algn="l">
              <a:buFont typeface="Arial"/>
              <a:buChar char="•"/>
            </a:pPr>
            <a:r>
              <a:rPr lang="en-US" sz="1900" dirty="0">
                <a:solidFill>
                  <a:schemeClr val="tx1"/>
                </a:solidFill>
              </a:rPr>
              <a:t>Unambiguous evidence for phase transition from ordinary nuclear matter to QGP (T~175 MeV, ~10</a:t>
            </a:r>
            <a:r>
              <a:rPr lang="en-US" sz="1900" baseline="30000" dirty="0">
                <a:solidFill>
                  <a:schemeClr val="tx1"/>
                </a:solidFill>
              </a:rPr>
              <a:t>12 </a:t>
            </a:r>
            <a:r>
              <a:rPr lang="en-US" sz="1900" dirty="0">
                <a:solidFill>
                  <a:schemeClr val="tx1"/>
                </a:solidFill>
              </a:rPr>
              <a:t>degrees)</a:t>
            </a:r>
          </a:p>
          <a:p>
            <a:pPr marL="457177" indent="-457177" algn="l">
              <a:buFont typeface="Arial"/>
              <a:buChar char="•"/>
            </a:pPr>
            <a:r>
              <a:rPr lang="en-US" sz="1900" dirty="0">
                <a:solidFill>
                  <a:schemeClr val="tx1"/>
                </a:solidFill>
              </a:rPr>
              <a:t>Exhibits strong collective behavior, has huge stopping power for color-charged particles (quarks, gluons – the fundamental constituents) </a:t>
            </a:r>
          </a:p>
          <a:p>
            <a:pPr marL="457177" indent="-457177" algn="l">
              <a:buFont typeface="Arial"/>
              <a:buChar char="•"/>
            </a:pPr>
            <a:endParaRPr lang="en-US" sz="1900" dirty="0">
              <a:solidFill>
                <a:schemeClr val="tx1"/>
              </a:solidFill>
            </a:endParaRPr>
          </a:p>
          <a:p>
            <a:pPr algn="l"/>
            <a:r>
              <a:rPr lang="en-US" b="1" dirty="0">
                <a:solidFill>
                  <a:srgbClr val="FF0000"/>
                </a:solidFill>
              </a:rPr>
              <a:t>Fundamental discovery: </a:t>
            </a:r>
          </a:p>
          <a:p>
            <a:pPr algn="l"/>
            <a:r>
              <a:rPr lang="en-US" dirty="0">
                <a:solidFill>
                  <a:srgbClr val="FF0000"/>
                </a:solidFill>
              </a:rPr>
              <a:t>QGP is not a weakly interacting gas of quarks and gluons, but rather a strongly coupled </a:t>
            </a:r>
            <a:r>
              <a:rPr lang="en-US" b="1" dirty="0">
                <a:solidFill>
                  <a:srgbClr val="FF0000"/>
                </a:solidFill>
              </a:rPr>
              <a:t>near-perfect liquid! </a:t>
            </a:r>
          </a:p>
          <a:p>
            <a:pPr algn="l"/>
            <a:endParaRPr lang="en-US" dirty="0">
              <a:solidFill>
                <a:schemeClr val="tx1"/>
              </a:solidFill>
              <a:latin typeface="+mn-lt"/>
            </a:endParaRPr>
          </a:p>
          <a:p>
            <a:pPr marL="457177" indent="-457177" algn="l">
              <a:buFont typeface="Arial"/>
              <a:buChar char="•"/>
            </a:pPr>
            <a:endParaRPr lang="en-US" dirty="0">
              <a:latin typeface="+mn-lt"/>
            </a:endParaRPr>
          </a:p>
        </p:txBody>
      </p:sp>
      <p:pic>
        <p:nvPicPr>
          <p:cNvPr id="4" name="Picture 3" descr="Screen Shot 2016-05-25 at 9.18.00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459" y="998378"/>
            <a:ext cx="4911328" cy="946547"/>
          </a:xfrm>
          <a:prstGeom prst="rect">
            <a:avLst/>
          </a:prstGeom>
        </p:spPr>
      </p:pic>
      <p:pic>
        <p:nvPicPr>
          <p:cNvPr id="9" name="Picture 8" descr="ppg003cover.jpg">
            <a:hlinkClick r:id="rId4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293941" y="1990167"/>
            <a:ext cx="1445467" cy="1850001"/>
          </a:xfrm>
          <a:prstGeom prst="rect">
            <a:avLst/>
          </a:prstGeom>
        </p:spPr>
      </p:pic>
      <p:pic>
        <p:nvPicPr>
          <p:cNvPr id="10" name="Picture 2" descr="Scientific American Magazine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184653" y="1900665"/>
            <a:ext cx="1466454" cy="1939503"/>
          </a:xfrm>
          <a:prstGeom prst="rect">
            <a:avLst/>
          </a:prstGeom>
          <a:noFill/>
        </p:spPr>
      </p:pic>
      <p:pic>
        <p:nvPicPr>
          <p:cNvPr id="8" name="Picture 7" descr="Screen Shot 2016-05-25 at 9.22.53 AM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88290" y="954118"/>
            <a:ext cx="4255710" cy="68056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59187" y="1898816"/>
            <a:ext cx="1522518" cy="189423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44765" y="2486701"/>
            <a:ext cx="2589353" cy="71846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7" tIns="35717" rIns="35717" bIns="35717" numCol="1" spcCol="26788" rtlCol="0" anchor="ctr">
            <a:spAutoFit/>
          </a:bodyPr>
          <a:lstStyle/>
          <a:p>
            <a:r>
              <a:rPr lang="en-US" sz="1400" b="1" dirty="0">
                <a:solidFill>
                  <a:srgbClr val="0000FF"/>
                </a:solidFill>
              </a:rPr>
              <a:t>QGP discovery announced in 2004 by RHIC experiments, confirmed later at LHC </a:t>
            </a:r>
          </a:p>
        </p:txBody>
      </p:sp>
    </p:spTree>
    <p:extLst>
      <p:ext uri="{BB962C8B-B14F-4D97-AF65-F5344CB8AC3E}">
        <p14:creationId xmlns:p14="http://schemas.microsoft.com/office/powerpoint/2010/main" val="398613149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66D4E-4F54-A64D-8DCB-6F446B98974A}" type="datetime1">
              <a:rPr lang="en-US" smtClean="0"/>
              <a:t>8/20/19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Seminar @Yonsei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02019-6C57-514C-92C2-1BABBDEE07F5}" type="slidenum">
              <a:rPr lang="en-US" smtClean="0"/>
              <a:t>58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0"/>
            <a:ext cx="7306081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4489D94-0335-1D42-A67E-42563EA7D82E}"/>
              </a:ext>
            </a:extLst>
          </p:cNvPr>
          <p:cNvSpPr txBox="1"/>
          <p:nvPr/>
        </p:nvSpPr>
        <p:spPr>
          <a:xfrm>
            <a:off x="2590800" y="2721114"/>
            <a:ext cx="11176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QGP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900CDEE-ADD8-E942-A693-70FB630684DF}"/>
              </a:ext>
            </a:extLst>
          </p:cNvPr>
          <p:cNvSpPr txBox="1"/>
          <p:nvPr/>
        </p:nvSpPr>
        <p:spPr>
          <a:xfrm>
            <a:off x="5384814" y="2642160"/>
            <a:ext cx="11176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QGP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6153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7F7F878-11EA-274F-B475-40C3449DCB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Day-3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49D2C98-B114-3D4E-B3FC-D574FA591C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B817F-B3DD-8B49-89EC-EFC3C99FE124}" type="datetime1">
              <a:rPr lang="en-US" smtClean="0"/>
              <a:t>8/20/19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2E071C9-35E1-C247-AD2E-BE981ED826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Seminar @Yonsei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23F372-C11D-094F-A9B5-AA70CB1583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02019-6C57-514C-92C2-1BABBDEE07F5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0683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-1" y="1039660"/>
            <a:ext cx="5938093" cy="4108537"/>
          </a:xfrm>
          <a:prstGeom prst="ellipse">
            <a:avLst/>
          </a:prstGeom>
          <a:noFill/>
          <a:ln w="47625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840123" y="1436752"/>
            <a:ext cx="23643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Consist of fundamental </a:t>
            </a:r>
          </a:p>
          <a:p>
            <a:r>
              <a:rPr lang="en-US" dirty="0">
                <a:solidFill>
                  <a:srgbClr val="FFFF00"/>
                </a:solidFill>
              </a:rPr>
              <a:t>particles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5881B-2369-A843-8C77-A2F18EFAE175}" type="datetime1">
              <a:rPr lang="en-US" smtClean="0"/>
              <a:t>8/20/19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Seminar @Yonsei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02019-6C57-514C-92C2-1BABBDEE07F5}" type="slidenum">
              <a:rPr lang="en-US" smtClean="0"/>
              <a:t>6</a:t>
            </a:fld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67F3A49-5888-8A4C-BC5F-404385FA8393}"/>
              </a:ext>
            </a:extLst>
          </p:cNvPr>
          <p:cNvGrpSpPr/>
          <p:nvPr/>
        </p:nvGrpSpPr>
        <p:grpSpPr>
          <a:xfrm>
            <a:off x="0" y="0"/>
            <a:ext cx="9143999" cy="6886403"/>
            <a:chOff x="0" y="0"/>
            <a:chExt cx="9143999" cy="6886403"/>
          </a:xfrm>
        </p:grpSpPr>
        <p:pic>
          <p:nvPicPr>
            <p:cNvPr id="3" name="Picture 2" descr="History of Universe Timeline FINAL .pdf_0.pdf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9143999" cy="6886403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44790E4-BB6A-AE4C-BBE9-6B49720B7611}"/>
                </a:ext>
              </a:extLst>
            </p:cNvPr>
            <p:cNvSpPr txBox="1"/>
            <p:nvPr/>
          </p:nvSpPr>
          <p:spPr>
            <a:xfrm>
              <a:off x="1" y="11265"/>
              <a:ext cx="9066880" cy="769441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dirty="0">
                  <a:solidFill>
                    <a:srgbClr val="FFFF00"/>
                  </a:solidFill>
                </a:rPr>
                <a:t>Unobservable Universe by Telescope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426227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EF21607-77B6-4C41-9C0C-651FF7FB1D4D}" type="slidenum">
              <a:rPr lang="en-US" altLang="zh-CN" sz="1400" b="0" baseline="0">
                <a:solidFill>
                  <a:schemeClr val="bg1"/>
                </a:solidFill>
              </a:rPr>
              <a:pPr eaLnBrk="1" hangingPunct="1"/>
              <a:t>60</a:t>
            </a:fld>
            <a:endParaRPr lang="en-US" altLang="zh-CN" sz="1400" b="0" baseline="0">
              <a:solidFill>
                <a:schemeClr val="bg1"/>
              </a:solidFill>
              <a:latin typeface="Times New Roman" charset="0"/>
            </a:endParaRPr>
          </a:p>
        </p:txBody>
      </p:sp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355600"/>
          </a:xfrm>
          <a:noFill/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zh-CN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Why Antimatter ?</a:t>
            </a:r>
          </a:p>
        </p:txBody>
      </p:sp>
      <p:sp>
        <p:nvSpPr>
          <p:cNvPr id="18435" name="Footer Placeholder 5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zh-CN" sz="1200" baseline="0">
                <a:solidFill>
                  <a:srgbClr val="FFFFFF"/>
                </a:solidFill>
              </a:rPr>
              <a:t>Seminar @Yonsei</a:t>
            </a:r>
            <a:endParaRPr lang="en-US" altLang="zh-CN" sz="1400" b="0" baseline="0">
              <a:solidFill>
                <a:srgbClr val="FFFFFF"/>
              </a:solidFill>
            </a:endParaRPr>
          </a:p>
        </p:txBody>
      </p:sp>
      <p:sp>
        <p:nvSpPr>
          <p:cNvPr id="18438" name="TextBox 7"/>
          <p:cNvSpPr txBox="1">
            <a:spLocks noChangeArrowheads="1"/>
          </p:cNvSpPr>
          <p:nvPr/>
        </p:nvSpPr>
        <p:spPr bwMode="auto">
          <a:xfrm>
            <a:off x="685800" y="211246"/>
            <a:ext cx="822588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zh-CN" sz="3600" baseline="0" dirty="0">
                <a:solidFill>
                  <a:srgbClr val="FF0000"/>
                </a:solidFill>
              </a:rPr>
              <a:t>Why so few anti-matter?</a:t>
            </a:r>
          </a:p>
        </p:txBody>
      </p:sp>
      <p:sp>
        <p:nvSpPr>
          <p:cNvPr id="18439" name="TextBox 7"/>
          <p:cNvSpPr txBox="1">
            <a:spLocks noChangeArrowheads="1"/>
          </p:cNvSpPr>
          <p:nvPr/>
        </p:nvSpPr>
        <p:spPr bwMode="auto">
          <a:xfrm>
            <a:off x="4953000" y="4887194"/>
            <a:ext cx="419100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US" altLang="zh-CN" baseline="0" dirty="0">
              <a:solidFill>
                <a:srgbClr val="000000"/>
              </a:solidFill>
            </a:endParaRPr>
          </a:p>
          <a:p>
            <a:pPr eaLnBrk="1" hangingPunct="1"/>
            <a:r>
              <a:rPr lang="en-US" altLang="zh-CN" baseline="0" dirty="0">
                <a:solidFill>
                  <a:srgbClr val="000000"/>
                </a:solidFill>
              </a:rPr>
              <a:t>Antimatter matters !</a:t>
            </a:r>
            <a:endParaRPr lang="en-US" altLang="zh-CN" sz="1800" baseline="0" dirty="0">
              <a:solidFill>
                <a:srgbClr val="000000"/>
              </a:solidFill>
            </a:endParaRPr>
          </a:p>
          <a:p>
            <a:pPr eaLnBrk="1" hangingPunct="1"/>
            <a:r>
              <a:rPr lang="en-US" altLang="zh-CN" sz="1800" baseline="0" dirty="0">
                <a:solidFill>
                  <a:srgbClr val="000000"/>
                </a:solidFill>
              </a:rPr>
              <a:t> 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A4AED-A21C-A048-8035-1E80E227C840}" type="datetime1">
              <a:rPr lang="en-US" altLang="zh-CN" smtClean="0"/>
              <a:t>8/20/19</a:t>
            </a:fld>
            <a:endParaRPr lang="zh-CN" alt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7725" y="1074973"/>
            <a:ext cx="5916882" cy="332331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242" y="3752801"/>
            <a:ext cx="4629184" cy="2726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431308"/>
      </p:ext>
    </p:extLst>
  </p:cSld>
  <p:clrMapOvr>
    <a:masterClrMapping/>
  </p:clrMapOvr>
  <p:transition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125893"/>
            <a:ext cx="8229600" cy="1143000"/>
          </a:xfrm>
        </p:spPr>
        <p:txBody>
          <a:bodyPr/>
          <a:lstStyle/>
          <a:p>
            <a:r>
              <a:rPr lang="en-US" dirty="0"/>
              <a:t>QGP and Anti-Matter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059" y="3179889"/>
            <a:ext cx="3451372" cy="252180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8236" y="3179889"/>
            <a:ext cx="5311294" cy="272203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29240" y="1571040"/>
            <a:ext cx="653143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QGP:  creates almost equal amount of particles and anti-particles </a:t>
            </a:r>
            <a:r>
              <a:rPr lang="mr-IN" dirty="0"/>
              <a:t>…</a:t>
            </a:r>
            <a:endParaRPr lang="en-US" dirty="0"/>
          </a:p>
          <a:p>
            <a:endParaRPr lang="en-US" dirty="0"/>
          </a:p>
          <a:p>
            <a:r>
              <a:rPr lang="en-US" dirty="0"/>
              <a:t>           anti-neutron, anti-proton </a:t>
            </a:r>
            <a:r>
              <a:rPr lang="mr-IN" dirty="0"/>
              <a:t>…</a:t>
            </a:r>
            <a:r>
              <a:rPr lang="en-US" dirty="0"/>
              <a:t>  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237184" y="2667894"/>
            <a:ext cx="44496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Particles observed in </a:t>
            </a:r>
            <a:r>
              <a:rPr lang="en-US" dirty="0" err="1"/>
              <a:t>Au+Au</a:t>
            </a:r>
            <a:r>
              <a:rPr lang="en-US" dirty="0"/>
              <a:t> collisions at RHIC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5E114-636A-6640-ADBB-7ED9CF97445F}" type="datetime1">
              <a:rPr lang="en-US" smtClean="0"/>
              <a:t>8/20/19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Seminar @Yonsei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02019-6C57-514C-92C2-1BABBDEE07F5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91400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6" descr="AntiHelium_Illustrat#AAFBE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938" y="0"/>
            <a:ext cx="91519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7200" y="381000"/>
            <a:ext cx="8500888" cy="838200"/>
          </a:xfrm>
        </p:spPr>
        <p:txBody>
          <a:bodyPr>
            <a:noAutofit/>
          </a:bodyPr>
          <a:lstStyle/>
          <a:p>
            <a:pPr algn="l" eaLnBrk="1" hangingPunct="1">
              <a:defRPr/>
            </a:pPr>
            <a:r>
              <a:rPr lang="en-US" altLang="zh-CN" sz="3200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Observation of the antimatter helium4 nucleus</a:t>
            </a:r>
          </a:p>
        </p:txBody>
      </p:sp>
      <p:pic>
        <p:nvPicPr>
          <p:cNvPr id="6" name="Picture 7"/>
          <p:cNvPicPr>
            <a:picLocks noChangeAspect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6172200"/>
            <a:ext cx="1905000" cy="505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6390" name="Group 14"/>
          <p:cNvGrpSpPr>
            <a:grpSpLocks/>
          </p:cNvGrpSpPr>
          <p:nvPr/>
        </p:nvGrpSpPr>
        <p:grpSpPr bwMode="auto">
          <a:xfrm>
            <a:off x="457200" y="1699998"/>
            <a:ext cx="3021013" cy="523875"/>
            <a:chOff x="5334000" y="5435600"/>
            <a:chExt cx="3021013" cy="523220"/>
          </a:xfrm>
        </p:grpSpPr>
        <p:sp>
          <p:nvSpPr>
            <p:cNvPr id="16394" name="TextBox 10"/>
            <p:cNvSpPr txBox="1">
              <a:spLocks noChangeArrowheads="1"/>
            </p:cNvSpPr>
            <p:nvPr/>
          </p:nvSpPr>
          <p:spPr bwMode="auto">
            <a:xfrm>
              <a:off x="6553200" y="5564187"/>
              <a:ext cx="1801813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 baseline="-250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 b="1" baseline="-25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 b="1" baseline="-25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 b="1" baseline="-25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 b="1" baseline="-25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baseline="-25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baseline="-25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baseline="-25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baseline="-25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altLang="zh-CN" sz="1800" baseline="0">
                  <a:solidFill>
                    <a:schemeClr val="bg1"/>
                  </a:solidFill>
                </a:rPr>
                <a:t>473, </a:t>
              </a:r>
              <a:r>
                <a:rPr lang="en-US" altLang="zh-CN" sz="1800" b="0" baseline="0">
                  <a:solidFill>
                    <a:schemeClr val="bg1"/>
                  </a:solidFill>
                </a:rPr>
                <a:t>353 (2011)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334000" y="5435600"/>
              <a:ext cx="1282700" cy="52322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 sz="2400" b="1" baseline="-250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 b="1" baseline="-25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 b="1" baseline="-25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 b="1" baseline="-25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 b="1" baseline="-25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 baseline="-25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 baseline="-25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 baseline="-25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 baseline="-25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n-US" altLang="zh-CN" sz="2800" baseline="0" dirty="0">
                  <a:solidFill>
                    <a:srgbClr val="DA161D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nature</a:t>
              </a:r>
            </a:p>
          </p:txBody>
        </p:sp>
      </p:grpSp>
      <p:pic>
        <p:nvPicPr>
          <p:cNvPr id="16391" name="Picture 8"/>
          <p:cNvPicPr>
            <a:picLocks noChangeAspect="1"/>
          </p:cNvPicPr>
          <p:nvPr/>
        </p:nvPicPr>
        <p:blipFill>
          <a:blip r:embed="rId5" cstate="print">
            <a:lum bright="3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00" y="4572000"/>
            <a:ext cx="1905000" cy="47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2" name="Picture 9"/>
          <p:cNvPicPr>
            <a:picLocks noChangeAspect="1"/>
          </p:cNvPicPr>
          <p:nvPr/>
        </p:nvPicPr>
        <p:blipFill>
          <a:blip r:embed="rId6" cstate="print">
            <a:lum bright="64000" contras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81800" y="3617913"/>
            <a:ext cx="2057400" cy="801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3" name="Picture 9" descr="BNLLogo_Holo.gif"/>
          <p:cNvPicPr>
            <a:picLocks noChangeAspect="1"/>
          </p:cNvPicPr>
          <p:nvPr/>
        </p:nvPicPr>
        <p:blipFill>
          <a:blip r:embed="rId7" cstate="print">
            <a:lum bright="5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81800" y="5180013"/>
            <a:ext cx="2057400" cy="754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799231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199"/>
            <a:ext cx="7772400" cy="808337"/>
          </a:xfrm>
          <a:noFill/>
        </p:spPr>
        <p:txBody>
          <a:bodyPr>
            <a:normAutofit/>
          </a:bodyPr>
          <a:lstStyle/>
          <a:p>
            <a:pPr eaLnBrk="1" hangingPunct="1"/>
            <a:r>
              <a:rPr lang="en-US" altLang="zh-CN" sz="40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Anti-matter Particle Search</a:t>
            </a:r>
          </a:p>
        </p:txBody>
      </p:sp>
      <p:pic>
        <p:nvPicPr>
          <p:cNvPr id="38914" name="Picture 21" descr="x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929" y="715970"/>
            <a:ext cx="9070071" cy="6142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5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1ED81C8-B081-D041-B3D6-D97D9BD05778}" type="slidenum">
              <a:rPr lang="en-US" altLang="zh-CN" sz="1400" b="0" baseline="0">
                <a:solidFill>
                  <a:schemeClr val="bg1"/>
                </a:solidFill>
              </a:rPr>
              <a:pPr eaLnBrk="1" hangingPunct="1"/>
              <a:t>63</a:t>
            </a:fld>
            <a:endParaRPr lang="en-US" altLang="zh-CN" sz="1400" b="0" baseline="0">
              <a:solidFill>
                <a:schemeClr val="bg1"/>
              </a:solidFill>
              <a:latin typeface="Times New Roman" charset="0"/>
            </a:endParaRPr>
          </a:p>
        </p:txBody>
      </p:sp>
      <p:pic>
        <p:nvPicPr>
          <p:cNvPr id="38916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81800" y="3276600"/>
            <a:ext cx="1008063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1CF9B-5F4E-2846-B007-31E4A3987D90}" type="datetime1">
              <a:rPr lang="en-US" altLang="zh-CN" smtClean="0"/>
              <a:t>8/20/19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CN"/>
              <a:t>Seminar @Yonsei</a:t>
            </a:r>
            <a:endParaRPr lang="en-US" altLang="zh-CN" sz="1400" b="0"/>
          </a:p>
        </p:txBody>
      </p:sp>
    </p:spTree>
    <p:extLst>
      <p:ext uri="{BB962C8B-B14F-4D97-AF65-F5344CB8AC3E}">
        <p14:creationId xmlns:p14="http://schemas.microsoft.com/office/powerpoint/2010/main" val="4244815986"/>
      </p:ext>
    </p:extLst>
  </p:cSld>
  <p:clrMapOvr>
    <a:masterClrMapping/>
  </p:clrMapOvr>
  <p:transition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6CFECAD-3553-0943-AE05-86226E2AACEA}" type="slidenum">
              <a:rPr lang="en-US" altLang="zh-CN" sz="1400" b="0" baseline="0">
                <a:solidFill>
                  <a:schemeClr val="bg1"/>
                </a:solidFill>
              </a:rPr>
              <a:pPr eaLnBrk="1" hangingPunct="1"/>
              <a:t>64</a:t>
            </a:fld>
            <a:endParaRPr lang="en-US" altLang="zh-CN" sz="1400" b="0" baseline="0">
              <a:solidFill>
                <a:schemeClr val="bg1"/>
              </a:solidFill>
              <a:latin typeface="Times New Roman" charset="0"/>
            </a:endParaRPr>
          </a:p>
        </p:txBody>
      </p:sp>
      <p:sp>
        <p:nvSpPr>
          <p:cNvPr id="51202" name="Footer Placeholder 5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zh-CN" sz="1200" baseline="0">
                <a:solidFill>
                  <a:srgbClr val="FFFFFF"/>
                </a:solidFill>
              </a:rPr>
              <a:t>Seminar @Yonsei</a:t>
            </a:r>
            <a:endParaRPr lang="en-US" altLang="zh-CN" sz="1400" b="0" baseline="0">
              <a:solidFill>
                <a:srgbClr val="FFFFFF"/>
              </a:solidFill>
            </a:endParaRPr>
          </a:p>
        </p:txBody>
      </p:sp>
      <p:sp>
        <p:nvSpPr>
          <p:cNvPr id="51205" name="Rectangle 2"/>
          <p:cNvSpPr>
            <a:spLocks noGrp="1" noChangeArrowheads="1"/>
          </p:cNvSpPr>
          <p:nvPr>
            <p:ph type="title"/>
          </p:nvPr>
        </p:nvSpPr>
        <p:spPr>
          <a:xfrm>
            <a:off x="387355" y="25162"/>
            <a:ext cx="8299445" cy="844424"/>
          </a:xfrm>
          <a:noFill/>
        </p:spPr>
        <p:txBody>
          <a:bodyPr>
            <a:normAutofit/>
          </a:bodyPr>
          <a:lstStyle/>
          <a:p>
            <a:pPr eaLnBrk="1" hangingPunct="1"/>
            <a:r>
              <a:rPr lang="en-US" altLang="zh-CN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From alpha to anti-alpha</a:t>
            </a:r>
          </a:p>
        </p:txBody>
      </p:sp>
      <p:pic>
        <p:nvPicPr>
          <p:cNvPr id="51206" name="Picture 1" descr="C:\Users\Declan\Desktop\Nature_cover_v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95606" y="1255088"/>
            <a:ext cx="4248394" cy="2604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1307270" y="5621134"/>
            <a:ext cx="7620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  <a:scene3d>
              <a:camera prst="orthographicFront">
                <a:rot lat="0" lon="0" rev="0"/>
              </a:camera>
              <a:lightRig rig="threePt" dir="t"/>
            </a:scene3d>
          </a:bodyPr>
          <a:lstStyle/>
          <a:p>
            <a:pPr>
              <a:defRPr/>
            </a:pPr>
            <a:r>
              <a:rPr lang="en-US" sz="2000" kern="0" baseline="0" dirty="0">
                <a:solidFill>
                  <a:srgbClr val="FF0000"/>
                </a:solidFill>
                <a:latin typeface="+mj-lt"/>
                <a:ea typeface="ＭＳ Ｐゴシック" charset="-128"/>
                <a:cs typeface="ＭＳ Ｐゴシック" charset="-128"/>
              </a:rPr>
              <a:t>1911 : Rutherford used </a:t>
            </a:r>
            <a:r>
              <a:rPr lang="en-US" sz="2000" kern="0" baseline="0" dirty="0" err="1">
                <a:solidFill>
                  <a:srgbClr val="FF0000"/>
                </a:solidFill>
                <a:latin typeface="+mj-lt"/>
                <a:ea typeface="ＭＳ Ｐゴシック" charset="-128"/>
                <a:cs typeface="ＭＳ Ｐゴシック" charset="-128"/>
              </a:rPr>
              <a:t>α</a:t>
            </a:r>
            <a:r>
              <a:rPr lang="en-US" sz="2000" kern="0" baseline="0" dirty="0">
                <a:solidFill>
                  <a:srgbClr val="FF0000"/>
                </a:solidFill>
                <a:latin typeface="+mj-lt"/>
                <a:ea typeface="ＭＳ Ｐゴシック" charset="-128"/>
                <a:cs typeface="ＭＳ Ｐゴシック" charset="-128"/>
              </a:rPr>
              <a:t> + gold to discover the nucleus;</a:t>
            </a:r>
          </a:p>
          <a:p>
            <a:pPr>
              <a:defRPr/>
            </a:pPr>
            <a:r>
              <a:rPr lang="en-US" sz="2000" kern="0" baseline="0" dirty="0">
                <a:solidFill>
                  <a:srgbClr val="FF0000"/>
                </a:solidFill>
                <a:latin typeface="+mj-lt"/>
                <a:ea typeface="ＭＳ Ｐゴシック" charset="-128"/>
                <a:cs typeface="ＭＳ Ｐゴシック" charset="-128"/>
              </a:rPr>
              <a:t>2011 : RHIC     used gold + gold to discover the anti-</a:t>
            </a:r>
            <a:r>
              <a:rPr lang="en-US" sz="2000" kern="0" baseline="0" dirty="0" err="1">
                <a:solidFill>
                  <a:srgbClr val="FF0000"/>
                </a:solidFill>
                <a:latin typeface="+mj-lt"/>
                <a:ea typeface="ＭＳ Ｐゴシック" charset="-128"/>
                <a:cs typeface="ＭＳ Ｐゴシック" charset="-128"/>
              </a:rPr>
              <a:t>α</a:t>
            </a:r>
            <a:r>
              <a:rPr lang="en-US" sz="2000" kern="0" baseline="0" dirty="0">
                <a:solidFill>
                  <a:srgbClr val="FF0000"/>
                </a:solidFill>
                <a:latin typeface="+mj-lt"/>
                <a:ea typeface="ＭＳ Ｐゴシック" charset="-128"/>
                <a:cs typeface="ＭＳ Ｐゴシック" charset="-128"/>
              </a:rPr>
              <a:t>.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01491-F045-F64A-AF41-831E4859E7DD}" type="datetime1">
              <a:rPr lang="en-US" altLang="zh-CN" smtClean="0"/>
              <a:t>8/20/19</a:t>
            </a:fld>
            <a:endParaRPr lang="zh-CN" alt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237" y="1255088"/>
            <a:ext cx="4279260" cy="399397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948534" y="4290721"/>
            <a:ext cx="320933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alpha = (</a:t>
            </a:r>
            <a:r>
              <a:rPr lang="en-US" sz="4000" dirty="0" err="1"/>
              <a:t>ppnn</a:t>
            </a:r>
            <a:r>
              <a:rPr lang="en-US" sz="40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872019975"/>
      </p:ext>
    </p:extLst>
  </p:cSld>
  <p:clrMapOvr>
    <a:masterClrMapping/>
  </p:clrMapOvr>
  <p:transition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>
            <a:normAutofit/>
          </a:bodyPr>
          <a:lstStyle/>
          <a:p>
            <a:pPr eaLnBrk="1" hangingPunct="1"/>
            <a:r>
              <a:rPr lang="en-US" altLang="zh-CN"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Reduction Factor</a:t>
            </a:r>
          </a:p>
        </p:txBody>
      </p:sp>
      <p:sp>
        <p:nvSpPr>
          <p:cNvPr id="36870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A090396-6231-564B-AFEF-59AC6B60FC5F}" type="slidenum">
              <a:rPr lang="en-US" altLang="zh-CN" sz="1400" b="0" baseline="0">
                <a:solidFill>
                  <a:schemeClr val="bg1"/>
                </a:solidFill>
              </a:rPr>
              <a:pPr eaLnBrk="1" hangingPunct="1"/>
              <a:t>65</a:t>
            </a:fld>
            <a:endParaRPr lang="en-US" altLang="zh-CN" sz="1400" b="0" baseline="0">
              <a:solidFill>
                <a:schemeClr val="bg1"/>
              </a:solidFill>
              <a:latin typeface="Times New Roman" charset="0"/>
            </a:endParaRPr>
          </a:p>
        </p:txBody>
      </p:sp>
      <p:sp>
        <p:nvSpPr>
          <p:cNvPr id="36866" name="TextBox 7"/>
          <p:cNvSpPr txBox="1">
            <a:spLocks noChangeArrowheads="1"/>
          </p:cNvSpPr>
          <p:nvPr/>
        </p:nvSpPr>
        <p:spPr bwMode="auto">
          <a:xfrm>
            <a:off x="868363" y="5410200"/>
            <a:ext cx="7513637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zh-CN" sz="1800" baseline="0">
                <a:solidFill>
                  <a:srgbClr val="FF0000"/>
                </a:solidFill>
              </a:rPr>
              <a:t> </a:t>
            </a:r>
          </a:p>
          <a:p>
            <a:pPr eaLnBrk="1" hangingPunct="1">
              <a:buFont typeface="Arial" charset="0"/>
              <a:buChar char="•"/>
            </a:pPr>
            <a:r>
              <a:rPr lang="en-US" altLang="zh-CN" sz="1800" baseline="0">
                <a:solidFill>
                  <a:srgbClr val="FFFFFF"/>
                </a:solidFill>
              </a:rPr>
              <a:t> Production rate reduces by a factor of 1.6x10</a:t>
            </a:r>
            <a:r>
              <a:rPr lang="en-US" altLang="zh-CN" sz="1800" baseline="30000">
                <a:solidFill>
                  <a:srgbClr val="FFFFFF"/>
                </a:solidFill>
              </a:rPr>
              <a:t>3</a:t>
            </a:r>
            <a:r>
              <a:rPr lang="en-US" altLang="zh-CN" sz="1800" baseline="0">
                <a:solidFill>
                  <a:srgbClr val="FFFFFF"/>
                </a:solidFill>
              </a:rPr>
              <a:t> (1.1x10</a:t>
            </a:r>
            <a:r>
              <a:rPr lang="en-US" altLang="zh-CN" sz="1800" baseline="30000">
                <a:solidFill>
                  <a:srgbClr val="FFFFFF"/>
                </a:solidFill>
              </a:rPr>
              <a:t>3</a:t>
            </a:r>
            <a:r>
              <a:rPr lang="en-US" altLang="zh-CN" sz="1800" baseline="0">
                <a:solidFill>
                  <a:srgbClr val="FFFFFF"/>
                </a:solidFill>
              </a:rPr>
              <a:t>) for each additional antinucleon (nucleon) added to the antinucleus (nucleus). </a:t>
            </a:r>
          </a:p>
          <a:p>
            <a:pPr eaLnBrk="1" hangingPunct="1"/>
            <a:endParaRPr lang="en-US" altLang="zh-CN" sz="1800" baseline="0">
              <a:solidFill>
                <a:srgbClr val="FF0000"/>
              </a:solidFill>
            </a:endParaRPr>
          </a:p>
          <a:p>
            <a:pPr eaLnBrk="1" hangingPunct="1">
              <a:buFont typeface="Arial" charset="0"/>
              <a:buChar char="•"/>
            </a:pPr>
            <a:endParaRPr lang="en-US" altLang="zh-CN" sz="1800" baseline="0">
              <a:solidFill>
                <a:srgbClr val="FF0000"/>
              </a:solidFill>
            </a:endParaRPr>
          </a:p>
          <a:p>
            <a:pPr eaLnBrk="1" hangingPunct="1">
              <a:buFont typeface="Arial" charset="0"/>
              <a:buChar char="•"/>
            </a:pPr>
            <a:endParaRPr lang="en-US" altLang="zh-CN" sz="1800" baseline="0">
              <a:solidFill>
                <a:srgbClr val="FF0000"/>
              </a:solidFill>
            </a:endParaRPr>
          </a:p>
          <a:p>
            <a:pPr eaLnBrk="1" hangingPunct="1"/>
            <a:r>
              <a:rPr lang="en-US" altLang="zh-CN" sz="1800" baseline="0"/>
              <a:t>  </a:t>
            </a:r>
          </a:p>
        </p:txBody>
      </p:sp>
      <p:pic>
        <p:nvPicPr>
          <p:cNvPr id="36867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7969" y="953793"/>
            <a:ext cx="7945026" cy="5599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6868" name="Group 9"/>
          <p:cNvGrpSpPr>
            <a:grpSpLocks/>
          </p:cNvGrpSpPr>
          <p:nvPr/>
        </p:nvGrpSpPr>
        <p:grpSpPr bwMode="auto">
          <a:xfrm>
            <a:off x="3801533" y="4660119"/>
            <a:ext cx="1219200" cy="381000"/>
            <a:chOff x="-3429000" y="-990600"/>
            <a:chExt cx="2743200" cy="914400"/>
          </a:xfrm>
        </p:grpSpPr>
        <p:sp>
          <p:nvSpPr>
            <p:cNvPr id="36871" name="Rectangle 8"/>
            <p:cNvSpPr>
              <a:spLocks noChangeArrowheads="1"/>
            </p:cNvSpPr>
            <p:nvPr/>
          </p:nvSpPr>
          <p:spPr bwMode="auto">
            <a:xfrm>
              <a:off x="-3429000" y="-990600"/>
              <a:ext cx="2743200" cy="9144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pic>
          <p:nvPicPr>
            <p:cNvPr id="36872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276600" y="-838200"/>
              <a:ext cx="2425700" cy="558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6869" name="TextBox 10"/>
          <p:cNvSpPr txBox="1">
            <a:spLocks noChangeArrowheads="1"/>
          </p:cNvSpPr>
          <p:nvPr/>
        </p:nvSpPr>
        <p:spPr bwMode="auto">
          <a:xfrm>
            <a:off x="5118893" y="4655681"/>
            <a:ext cx="18018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zh-CN" sz="1800" baseline="0" dirty="0"/>
              <a:t>473, </a:t>
            </a:r>
            <a:r>
              <a:rPr lang="en-US" altLang="zh-CN" sz="1800" b="0" baseline="0" dirty="0"/>
              <a:t>353 (2011)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73709" y="308389"/>
            <a:ext cx="81492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Matter and anti-Matter Production @RHIC 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DD11E-5BBC-5B4B-8B46-0A622331A78B}" type="datetime1">
              <a:rPr lang="en-US" smtClean="0"/>
              <a:t>8/20/19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Seminar @Yonsei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590800" y="1509173"/>
            <a:ext cx="9338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Yield</a:t>
            </a:r>
          </a:p>
        </p:txBody>
      </p:sp>
    </p:spTree>
    <p:extLst>
      <p:ext uri="{BB962C8B-B14F-4D97-AF65-F5344CB8AC3E}">
        <p14:creationId xmlns:p14="http://schemas.microsoft.com/office/powerpoint/2010/main" val="64019869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AAF1EC-6B27-5D40-B265-8BD6AFF6C9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Anti-Matter vs Matter Ratios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0FFC86F-796C-2F4C-ABD5-F04DA13F81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250E9-81A3-1A49-9B92-B6E01A956466}" type="datetime1">
              <a:rPr lang="en-US" smtClean="0"/>
              <a:t>8/20/19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C81F349-286D-0845-A0D0-4CF35E6476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Seminar @Yonsei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3CD691E-14A3-3442-8C5A-3224F5EE51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02019-6C57-514C-92C2-1BABBDEE07F5}" type="slidenum">
              <a:rPr lang="en-US" smtClean="0"/>
              <a:t>66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A2EBDC2-7176-DF48-9AA0-5194692F49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192" y="1417638"/>
            <a:ext cx="7725615" cy="4499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04558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E04FAE-DD0B-4B46-A622-0BB360C56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1447800"/>
          </a:xfrm>
        </p:spPr>
        <p:txBody>
          <a:bodyPr>
            <a:noAutofit/>
          </a:bodyPr>
          <a:lstStyle/>
          <a:p>
            <a:r>
              <a:rPr lang="en-US" sz="3200" dirty="0"/>
              <a:t>Global L hyperon polarization in nuclear collisions: evidence for the most </a:t>
            </a:r>
            <a:r>
              <a:rPr lang="en-US" sz="3200" dirty="0" err="1"/>
              <a:t>vortical</a:t>
            </a:r>
            <a:r>
              <a:rPr lang="en-US" sz="3200" dirty="0"/>
              <a:t> fluid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F1522A2-3E70-3748-B408-4CDDFFBE67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E0E9B-48B8-E24D-8CE4-ECAAE351E41E}" type="datetime1">
              <a:rPr lang="en-US" smtClean="0"/>
              <a:t>8/20/19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1EC479-3982-4144-9D4A-6792233C17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Seminar @Yonsei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8E21CB-B9A1-244B-B293-1D5691F720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02019-6C57-514C-92C2-1BABBDEE07F5}" type="slidenum">
              <a:rPr lang="en-US" smtClean="0"/>
              <a:t>67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0A4FE01-A1B2-5D41-A959-3040DE6BD7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374"/>
          <a:stretch/>
        </p:blipFill>
        <p:spPr>
          <a:xfrm>
            <a:off x="0" y="2598870"/>
            <a:ext cx="7282543" cy="388441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136456E-FA9E-2E41-9546-1ED3D2E052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5043" y="2011007"/>
            <a:ext cx="3175000" cy="635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77CF97F-7113-8142-A369-B954BD8D9CA1}"/>
              </a:ext>
            </a:extLst>
          </p:cNvPr>
          <p:cNvSpPr txBox="1"/>
          <p:nvPr/>
        </p:nvSpPr>
        <p:spPr>
          <a:xfrm>
            <a:off x="5695043" y="1469337"/>
            <a:ext cx="2209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Lambda polarization: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4970B77-3B20-7D41-BD9D-6626765820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8029" y="2746447"/>
            <a:ext cx="2565400" cy="4572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5C64A27-D3FC-E047-9255-5DFE3B69F487}"/>
              </a:ext>
            </a:extLst>
          </p:cNvPr>
          <p:cNvSpPr txBox="1"/>
          <p:nvPr/>
        </p:nvSpPr>
        <p:spPr>
          <a:xfrm>
            <a:off x="326179" y="1406239"/>
            <a:ext cx="18261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Nature, (2017)</a:t>
            </a:r>
          </a:p>
          <a:p>
            <a:r>
              <a:rPr lang="en-US" dirty="0"/>
              <a:t>arXiv:1701.06657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8CB1284-D949-AE46-87E8-AA3A067669B8}"/>
              </a:ext>
            </a:extLst>
          </p:cNvPr>
          <p:cNvGrpSpPr/>
          <p:nvPr/>
        </p:nvGrpSpPr>
        <p:grpSpPr>
          <a:xfrm>
            <a:off x="7343321" y="3571988"/>
            <a:ext cx="1282700" cy="461665"/>
            <a:chOff x="7280729" y="4596351"/>
            <a:chExt cx="1282700" cy="461665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74A6017-6A09-1F44-9D7A-69BA733C2906}"/>
                </a:ext>
              </a:extLst>
            </p:cNvPr>
            <p:cNvSpPr txBox="1"/>
            <p:nvPr/>
          </p:nvSpPr>
          <p:spPr>
            <a:xfrm>
              <a:off x="7280729" y="4596351"/>
              <a:ext cx="57900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/>
                <a:t>J ~ </a:t>
              </a: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3E6A26D-3233-9D45-BE5B-EB34133E6ED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762161" y="4626429"/>
              <a:ext cx="801268" cy="367248"/>
            </a:xfrm>
            <a:prstGeom prst="rect">
              <a:avLst/>
            </a:prstGeom>
          </p:spPr>
        </p:pic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C3313142-33A5-F040-93E6-CAF293CABB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69410" y="4335242"/>
            <a:ext cx="2526826" cy="387550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57195009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E7BFEC-BD1F-6046-887D-F4E18C84C7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743" y="36884"/>
            <a:ext cx="8850085" cy="997259"/>
          </a:xfrm>
        </p:spPr>
        <p:txBody>
          <a:bodyPr>
            <a:normAutofit fontScale="90000"/>
          </a:bodyPr>
          <a:lstStyle/>
          <a:p>
            <a:r>
              <a:rPr lang="en-US" dirty="0"/>
              <a:t>Lambda Polarization in </a:t>
            </a:r>
            <a:r>
              <a:rPr lang="en-US" dirty="0" err="1"/>
              <a:t>Au+Au</a:t>
            </a:r>
            <a:r>
              <a:rPr lang="en-US" dirty="0"/>
              <a:t> Collisions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0B1B40A-DF2E-274B-91E8-D6DF5CBC60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6CE7D-4DF8-A143-B8AD-BB21A35E1809}" type="datetime1">
              <a:rPr lang="en-US" smtClean="0"/>
              <a:t>8/20/19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A637C11-1364-B844-AD44-2C1FB14802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Seminar @Yonsei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2B901D-6E66-4145-961C-7B24B4A83D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02019-6C57-514C-92C2-1BABBDEE07F5}" type="slidenum">
              <a:rPr lang="en-US" smtClean="0"/>
              <a:t>68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4360EF9-D3BD-C644-8D30-E201EF3684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2370" y="1055833"/>
            <a:ext cx="6412757" cy="5300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77645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457200" y="36493"/>
            <a:ext cx="8229600" cy="725507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>
                <a:latin typeface="Trebuchet MS" charset="0"/>
                <a:cs typeface="+mj-cs"/>
              </a:rPr>
              <a:t>Dark Matter?</a:t>
            </a:r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12"/>
          </p:nvPr>
        </p:nvSpPr>
        <p:spPr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1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fld id="{B509FF1A-56F4-5E4B-9F7F-9FA169ACA284}" type="slidenum">
              <a:rPr lang="en-US" smtClean="0"/>
              <a:pPr>
                <a:defRPr/>
              </a:pPr>
              <a:t>69</a:t>
            </a:fld>
            <a:endParaRPr lang="en-US"/>
          </a:p>
        </p:txBody>
      </p:sp>
      <p:pic>
        <p:nvPicPr>
          <p:cNvPr id="21508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5881" y="1165886"/>
            <a:ext cx="3014787" cy="2195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9" name="TextBox 4"/>
          <p:cNvSpPr txBox="1">
            <a:spLocks noChangeArrowheads="1"/>
          </p:cNvSpPr>
          <p:nvPr/>
        </p:nvSpPr>
        <p:spPr bwMode="auto">
          <a:xfrm>
            <a:off x="117234" y="3434221"/>
            <a:ext cx="3459927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000" dirty="0"/>
              <a:t>F. </a:t>
            </a:r>
            <a:r>
              <a:rPr lang="en-US" sz="1000" dirty="0" err="1"/>
              <a:t>Zwicky</a:t>
            </a:r>
            <a:r>
              <a:rPr lang="en-US" sz="1000" dirty="0"/>
              <a:t>, </a:t>
            </a:r>
            <a:r>
              <a:rPr lang="en-US" sz="1000" dirty="0" err="1"/>
              <a:t>ApJ</a:t>
            </a:r>
            <a:r>
              <a:rPr lang="en-US" sz="1000" dirty="0"/>
              <a:t> 86 (1937) 217, V. Rubin et al, </a:t>
            </a:r>
            <a:r>
              <a:rPr lang="en-US" sz="1000" dirty="0" err="1"/>
              <a:t>ApJ</a:t>
            </a:r>
            <a:r>
              <a:rPr lang="en-US" sz="1000" dirty="0"/>
              <a:t> 238 (1980) 471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5A7B6-6F5E-0E43-8486-6833D3E43BCF}" type="datetime1">
              <a:rPr lang="en-US" smtClean="0"/>
              <a:t>8/20/19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Seminar @Yonsei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7891" y="1131332"/>
            <a:ext cx="2230237" cy="223023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5881" y="828133"/>
            <a:ext cx="16646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Galaxies’ rotation curve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570716" y="805134"/>
            <a:ext cx="23974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Gravitational lensing (Hubble 2007)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7882" y="3410628"/>
            <a:ext cx="4406117" cy="299672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5881" y="3864996"/>
            <a:ext cx="4273278" cy="249135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17234" y="3951156"/>
            <a:ext cx="1373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Planck: 2013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22706" y="1388461"/>
            <a:ext cx="2889360" cy="1739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7017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Some Basic Ideas and Concepts</a:t>
            </a:r>
            <a:br>
              <a:rPr lang="en-US" dirty="0"/>
            </a:br>
            <a:r>
              <a:rPr lang="en-US" sz="2200" dirty="0"/>
              <a:t>fundamental matter blocks and interactions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36188" y="1957097"/>
            <a:ext cx="38523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Fundamental particles and interactions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259345" y="1969549"/>
            <a:ext cx="35313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Scales of fundamental distance</a:t>
            </a:r>
          </a:p>
          <a:p>
            <a:pPr marL="285750" indent="-285750">
              <a:buFontTx/>
              <a:buChar char="-"/>
            </a:pPr>
            <a:r>
              <a:rPr lang="en-US" dirty="0"/>
              <a:t>Atom:  ~1nm (10</a:t>
            </a:r>
            <a:r>
              <a:rPr lang="en-US" baseline="30000" dirty="0"/>
              <a:t>-8 </a:t>
            </a:r>
            <a:r>
              <a:rPr lang="en-US" dirty="0"/>
              <a:t>m)</a:t>
            </a:r>
          </a:p>
          <a:p>
            <a:pPr marL="285750" indent="-285750">
              <a:buFontTx/>
              <a:buChar char="-"/>
            </a:pPr>
            <a:r>
              <a:rPr lang="en-US" dirty="0"/>
              <a:t>Nucleus:  ~1fm (10</a:t>
            </a:r>
            <a:r>
              <a:rPr lang="en-US" baseline="30000" dirty="0"/>
              <a:t>-15</a:t>
            </a:r>
            <a:r>
              <a:rPr lang="en-US" dirty="0"/>
              <a:t> m)</a:t>
            </a:r>
          </a:p>
          <a:p>
            <a:pPr marL="285750" indent="-285750">
              <a:buFontTx/>
              <a:buChar char="-"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800" y="0"/>
            <a:ext cx="8774034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800" y="0"/>
            <a:ext cx="8774034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556387" y="-24191"/>
            <a:ext cx="3906761" cy="1052285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7</a:t>
            </a:fld>
            <a:endParaRPr lang="uk-UA"/>
          </a:p>
        </p:txBody>
      </p:sp>
      <p:sp>
        <p:nvSpPr>
          <p:cNvPr id="10" name="Rounded Rectangular Callout 9">
            <a:extLst>
              <a:ext uri="{FF2B5EF4-FFF2-40B4-BE49-F238E27FC236}">
                <a16:creationId xmlns:a16="http://schemas.microsoft.com/office/drawing/2014/main" id="{70CE4B41-12D9-0A4B-BEEB-79B07D824B80}"/>
              </a:ext>
            </a:extLst>
          </p:cNvPr>
          <p:cNvSpPr/>
          <p:nvPr/>
        </p:nvSpPr>
        <p:spPr>
          <a:xfrm>
            <a:off x="7427935" y="63540"/>
            <a:ext cx="1716066" cy="876822"/>
          </a:xfrm>
          <a:prstGeom prst="wedgeRoundRectCallout">
            <a:avLst>
              <a:gd name="adj1" fmla="val -31811"/>
              <a:gd name="adj2" fmla="val 122499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I know what to do</a:t>
            </a:r>
          </a:p>
        </p:txBody>
      </p:sp>
    </p:spTree>
    <p:extLst>
      <p:ext uri="{BB962C8B-B14F-4D97-AF65-F5344CB8AC3E}">
        <p14:creationId xmlns:p14="http://schemas.microsoft.com/office/powerpoint/2010/main" val="3965242878"/>
      </p:ext>
    </p:extLst>
  </p:cSld>
  <p:clrMapOvr>
    <a:masterClrMapping/>
  </p:clrMapOvr>
  <p:transition spd="med"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7834"/>
            <a:ext cx="8229600" cy="1038950"/>
          </a:xfrm>
        </p:spPr>
        <p:txBody>
          <a:bodyPr>
            <a:normAutofit/>
          </a:bodyPr>
          <a:lstStyle/>
          <a:p>
            <a:r>
              <a:rPr lang="en-US" dirty="0"/>
              <a:t>How Significant are the Results?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D252C-5C18-6C4D-B057-C0BEAF41E472}" type="datetime1">
              <a:rPr lang="en-US" smtClean="0"/>
              <a:t>8/20/19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Seminar @Yonsei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97547-D230-4844-B5F5-3709C9C96057}" type="slidenum">
              <a:rPr lang="en-US" smtClean="0"/>
              <a:pPr/>
              <a:t>70</a:t>
            </a:fld>
            <a:endParaRPr lang="en-US"/>
          </a:p>
        </p:txBody>
      </p:sp>
      <p:pic>
        <p:nvPicPr>
          <p:cNvPr id="7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688673" y="1086784"/>
            <a:ext cx="5546016" cy="5771216"/>
          </a:xfrm>
          <a:noFill/>
          <a:ln/>
        </p:spPr>
      </p:pic>
    </p:spTree>
    <p:extLst>
      <p:ext uri="{BB962C8B-B14F-4D97-AF65-F5344CB8AC3E}">
        <p14:creationId xmlns:p14="http://schemas.microsoft.com/office/powerpoint/2010/main" val="224635878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B82AF3-1742-704B-9C13-82F9BBB0F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Dark Photon?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DF64E73-306A-7A4C-9419-76C2940496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25049-73EB-D34A-827A-EB56A380CC14}" type="datetime1">
              <a:rPr lang="en-US" smtClean="0"/>
              <a:t>8/20/19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24F795-31A6-C24E-9BF4-086AAC667F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Seminar @Yonsei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031E6F-2DCC-E645-9E88-9C49E7F929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02019-6C57-514C-92C2-1BABBDEE07F5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96732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22061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5300" dirty="0"/>
              <a:t>Outlook</a:t>
            </a:r>
            <a:br>
              <a:rPr lang="en-US" sz="5300" dirty="0"/>
            </a:br>
            <a:r>
              <a:rPr lang="en-US" sz="3600" dirty="0"/>
              <a:t>Connecting Quarks with the Cosmos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7200" y="5908256"/>
            <a:ext cx="7221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Just start an exiting journey  to understand the Biggest with the Smallest </a:t>
            </a:r>
            <a:r>
              <a:rPr lang="mr-IN" dirty="0"/>
              <a:t>…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32931-1017-6848-ADC5-607A4C34933B}" type="datetime1">
              <a:rPr lang="en-US" smtClean="0"/>
              <a:t>8/20/19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Seminar @Yonsei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02019-6C57-514C-92C2-1BABBDEE07F5}" type="slidenum">
              <a:rPr lang="en-US" smtClean="0"/>
              <a:t>72</a:t>
            </a:fld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D443B9A-D431-704A-BA34-12652E473205}"/>
              </a:ext>
            </a:extLst>
          </p:cNvPr>
          <p:cNvGrpSpPr/>
          <p:nvPr/>
        </p:nvGrpSpPr>
        <p:grpSpPr>
          <a:xfrm>
            <a:off x="0" y="2143302"/>
            <a:ext cx="9144000" cy="3390727"/>
            <a:chOff x="0" y="2143302"/>
            <a:chExt cx="9144000" cy="3390727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2143302"/>
              <a:ext cx="4464522" cy="3390727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A78FD71A-5E9F-D047-8DB5-79B424CFB97A}"/>
                </a:ext>
              </a:extLst>
            </p:cNvPr>
            <p:cNvGrpSpPr/>
            <p:nvPr/>
          </p:nvGrpSpPr>
          <p:grpSpPr>
            <a:xfrm>
              <a:off x="4464522" y="2143303"/>
              <a:ext cx="4679478" cy="3390726"/>
              <a:chOff x="0" y="1701800"/>
              <a:chExt cx="9144000" cy="2768452"/>
            </a:xfrm>
          </p:grpSpPr>
          <p:pic>
            <p:nvPicPr>
              <p:cNvPr id="11" name="Picture 10" descr="History of Universe Timeline FINAL .pdf_0.pdf">
                <a:extLst>
                  <a:ext uri="{FF2B5EF4-FFF2-40B4-BE49-F238E27FC236}">
                    <a16:creationId xmlns:a16="http://schemas.microsoft.com/office/drawing/2014/main" id="{2E021EFB-163B-6042-9D1D-58839E09D0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0" y="1701800"/>
                <a:ext cx="9144000" cy="2768452"/>
              </a:xfrm>
              <a:prstGeom prst="rect">
                <a:avLst/>
              </a:prstGeom>
            </p:spPr>
          </p:pic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9A122E5F-C544-B14E-A4C1-636E8FD7ED84}"/>
                  </a:ext>
                </a:extLst>
              </p:cNvPr>
              <p:cNvSpPr/>
              <p:nvPr/>
            </p:nvSpPr>
            <p:spPr>
              <a:xfrm>
                <a:off x="121186" y="1817783"/>
                <a:ext cx="1894901" cy="35254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919065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Enjoy Our Beautiful Universe!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65075"/>
            <a:ext cx="9144000" cy="51435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73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0392085"/>
      </p:ext>
    </p:extLst>
  </p:cSld>
  <p:clrMapOvr>
    <a:masterClrMapping/>
  </p:clrMapOvr>
  <p:transition spd="med"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74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59691029"/>
      </p:ext>
    </p:extLst>
  </p:cSld>
  <p:clrMapOvr>
    <a:masterClrMapping/>
  </p:clrMapOvr>
  <p:transition spd="med"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254" y="4092"/>
            <a:ext cx="8932984" cy="920220"/>
          </a:xfrm>
        </p:spPr>
        <p:txBody>
          <a:bodyPr>
            <a:normAutofit/>
          </a:bodyPr>
          <a:lstStyle/>
          <a:p>
            <a:r>
              <a:rPr lang="en-US" sz="3200" dirty="0"/>
              <a:t>“Dark Age” and the Universe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254" y="1021074"/>
            <a:ext cx="9029746" cy="586580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14254" y="1021074"/>
            <a:ext cx="9029746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solidFill>
                  <a:srgbClr val="CCFFCC"/>
                </a:solidFill>
              </a:rPr>
              <a:t>By NASA/WMAP Science Team - Original version: NASA; modified by Ryan </a:t>
            </a:r>
            <a:r>
              <a:rPr lang="en-US" sz="800" dirty="0" err="1">
                <a:solidFill>
                  <a:srgbClr val="CCFFCC"/>
                </a:solidFill>
              </a:rPr>
              <a:t>Kaldari</a:t>
            </a:r>
            <a:r>
              <a:rPr lang="en-US" sz="800" dirty="0">
                <a:solidFill>
                  <a:srgbClr val="CCFFCC"/>
                </a:solidFill>
              </a:rPr>
              <a:t>, Public Domain, https://</a:t>
            </a:r>
            <a:r>
              <a:rPr lang="en-US" sz="800" dirty="0" err="1">
                <a:solidFill>
                  <a:srgbClr val="CCFFCC"/>
                </a:solidFill>
              </a:rPr>
              <a:t>commons.wikimedia.org</a:t>
            </a:r>
            <a:r>
              <a:rPr lang="en-US" sz="800" dirty="0">
                <a:solidFill>
                  <a:srgbClr val="CCFFCC"/>
                </a:solidFill>
              </a:rPr>
              <a:t>/w/</a:t>
            </a:r>
            <a:r>
              <a:rPr lang="en-US" sz="800" dirty="0" err="1">
                <a:solidFill>
                  <a:srgbClr val="CCFFCC"/>
                </a:solidFill>
              </a:rPr>
              <a:t>index.php?curid</a:t>
            </a:r>
            <a:r>
              <a:rPr lang="en-US" sz="800" dirty="0">
                <a:solidFill>
                  <a:srgbClr val="CCFFCC"/>
                </a:solidFill>
              </a:rPr>
              <a:t>=11885244</a:t>
            </a:r>
          </a:p>
        </p:txBody>
      </p:sp>
      <p:sp>
        <p:nvSpPr>
          <p:cNvPr id="5" name="Oval 4"/>
          <p:cNvSpPr/>
          <p:nvPr/>
        </p:nvSpPr>
        <p:spPr>
          <a:xfrm>
            <a:off x="967613" y="2322286"/>
            <a:ext cx="2213429" cy="2890762"/>
          </a:xfrm>
          <a:prstGeom prst="ellipse">
            <a:avLst/>
          </a:prstGeom>
          <a:noFill/>
          <a:ln w="41275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500511" y="5665710"/>
            <a:ext cx="1729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Time in log scale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75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72257271"/>
      </p:ext>
    </p:extLst>
  </p:cSld>
  <p:clrMapOvr>
    <a:masterClrMapping/>
  </p:clrMapOvr>
  <p:transition spd="med"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13183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The Big Bang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39971" y="5374849"/>
            <a:ext cx="196174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Unobservable</a:t>
            </a:r>
          </a:p>
          <a:p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Universe!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701954" y="5374849"/>
            <a:ext cx="38824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</a:rPr>
              <a:t>Being probed with telescopes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877361" y="608322"/>
            <a:ext cx="21304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Ref: Open University / BBC</a:t>
            </a:r>
          </a:p>
        </p:txBody>
      </p:sp>
      <p:sp>
        <p:nvSpPr>
          <p:cNvPr id="2" name="Up Arrow 1"/>
          <p:cNvSpPr/>
          <p:nvPr/>
        </p:nvSpPr>
        <p:spPr>
          <a:xfrm>
            <a:off x="6722727" y="5374849"/>
            <a:ext cx="309269" cy="625100"/>
          </a:xfrm>
          <a:prstGeom prst="up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5957002" y="6185047"/>
            <a:ext cx="30068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Today, ~13.7 Billion years later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710637" y="6086033"/>
            <a:ext cx="28648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Dark Ages: 150-800 M Years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2650718" y="5301436"/>
            <a:ext cx="0" cy="138071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27383-DD4F-9E44-98AE-596B0FEEE8CF}" type="datetime1">
              <a:rPr lang="en-US" smtClean="0"/>
              <a:t>8/20/19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Seminar @Yonsei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02019-6C57-514C-92C2-1BABBDEE07F5}" type="slidenum">
              <a:rPr lang="en-US" smtClean="0"/>
              <a:t>76</a:t>
            </a:fld>
            <a:endParaRPr lang="en-US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50A0F2F-DDD4-524D-99FA-D688A90E7647}"/>
              </a:ext>
            </a:extLst>
          </p:cNvPr>
          <p:cNvGrpSpPr/>
          <p:nvPr/>
        </p:nvGrpSpPr>
        <p:grpSpPr>
          <a:xfrm>
            <a:off x="0" y="1218889"/>
            <a:ext cx="9144000" cy="3922771"/>
            <a:chOff x="0" y="1701800"/>
            <a:chExt cx="9144000" cy="3439860"/>
          </a:xfrm>
        </p:grpSpPr>
        <p:pic>
          <p:nvPicPr>
            <p:cNvPr id="5" name="Picture 4" descr="History of Universe Timeline FINAL .pdf_0.pdf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1701800"/>
              <a:ext cx="9144000" cy="3439860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3043F0F-BC18-194C-911D-FC643B9EAC62}"/>
                </a:ext>
              </a:extLst>
            </p:cNvPr>
            <p:cNvSpPr/>
            <p:nvPr/>
          </p:nvSpPr>
          <p:spPr>
            <a:xfrm>
              <a:off x="121186" y="1817783"/>
              <a:ext cx="1894901" cy="35254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7788321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“Telescopes”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286" y="1544511"/>
            <a:ext cx="7765143" cy="5253862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77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02257286"/>
      </p:ext>
    </p:extLst>
  </p:cSld>
  <p:clrMapOvr>
    <a:masterClrMapping/>
  </p:clrMapOvr>
  <p:transition spd="med"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/>
              <a:t>A Collision Event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0496" y="1247624"/>
            <a:ext cx="6512076" cy="5212792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78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81563089"/>
      </p:ext>
    </p:extLst>
  </p:cSld>
  <p:clrMapOvr>
    <a:masterClrMapping/>
  </p:clrMapOvr>
  <p:transition spd="med"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5875"/>
            <a:ext cx="8229600" cy="1143000"/>
          </a:xfrm>
        </p:spPr>
        <p:txBody>
          <a:bodyPr/>
          <a:lstStyle/>
          <a:p>
            <a:r>
              <a:rPr lang="en-US" dirty="0"/>
              <a:t>QM 1983 and RHIC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6E4A2-1F44-EE49-A034-5E462D04349C}" type="datetime1">
              <a:rPr lang="en-US" smtClean="0"/>
              <a:t>8/20/19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Seminar @Yonsei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02019-6C57-514C-92C2-1BABBDEE07F5}" type="slidenum">
              <a:rPr lang="en-US" smtClean="0"/>
              <a:t>79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8" y="1167076"/>
            <a:ext cx="4355302" cy="32790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0703" y="1167076"/>
            <a:ext cx="3526097" cy="493653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20988" y="4947984"/>
            <a:ext cx="514471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https://www.bnl.gov/rhic/news2/news.asp?a=6204&amp;t=today</a:t>
            </a:r>
            <a:endParaRPr lang="en-US" dirty="0"/>
          </a:p>
          <a:p>
            <a:endParaRPr lang="en-US" dirty="0"/>
          </a:p>
          <a:p>
            <a:r>
              <a:rPr lang="en-US" b="1" dirty="0"/>
              <a:t>Recalling Quark Matter '83 and the Birth of RHIC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98310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CF677-B872-244B-92AC-D5D41E0818D9}" type="datetime1">
              <a:rPr lang="en-US" smtClean="0"/>
              <a:t>8/20/19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Seminar @Yonsei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02019-6C57-514C-92C2-1BABBDEE07F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14106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7215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 </a:t>
            </a:r>
            <a:r>
              <a:rPr lang="en-US" dirty="0" err="1"/>
              <a:t>Au+Au</a:t>
            </a:r>
            <a:r>
              <a:rPr lang="en-US" dirty="0"/>
              <a:t> Collision: Event Display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71416" y="2041239"/>
            <a:ext cx="4656721" cy="432860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056" y="2009640"/>
            <a:ext cx="4195666" cy="436020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02002" y="1466221"/>
            <a:ext cx="1236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Beam View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021347" y="1466221"/>
            <a:ext cx="1095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Side View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80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45803736"/>
      </p:ext>
    </p:extLst>
  </p:cSld>
  <p:clrMapOvr>
    <a:masterClrMapping/>
  </p:clrMapOvr>
  <p:transition spd="med"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253961F-8EFF-374C-892B-E5DB56EBD3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8A1F7-0951-4C42-90E4-92D25621031A}" type="datetime1">
              <a:rPr lang="en-US" smtClean="0"/>
              <a:t>8/20/19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9B0A5E-358B-854B-9F53-D36E81543E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Seminar @Yonsei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684E5E-EEFD-3245-B0FC-442C49E258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02019-6C57-514C-92C2-1BABBDEE07F5}" type="slidenum">
              <a:rPr lang="en-US" smtClean="0"/>
              <a:t>81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9F4C7B9-8F76-C543-B990-E6F1E77F26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879" y="274638"/>
            <a:ext cx="2895599" cy="6000266"/>
          </a:xfrm>
          <a:prstGeom prst="rect">
            <a:avLst/>
          </a:prstGeom>
        </p:spPr>
      </p:pic>
      <p:pic>
        <p:nvPicPr>
          <p:cNvPr id="13314" name="Picture 2" descr="Related image">
            <a:extLst>
              <a:ext uri="{FF2B5EF4-FFF2-40B4-BE49-F238E27FC236}">
                <a16:creationId xmlns:a16="http://schemas.microsoft.com/office/drawing/2014/main" id="{8C07CC9B-DCCB-3C4F-AC33-9F6A04226C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2157" y="1624605"/>
            <a:ext cx="4622214" cy="4731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49803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4873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Fundamental Particles in the SM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471" y="1331247"/>
            <a:ext cx="4692338" cy="234616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7331" y="1234715"/>
            <a:ext cx="3716539" cy="562328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20069" y="3951363"/>
            <a:ext cx="203465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400" dirty="0"/>
              <a:t>Quarks</a:t>
            </a:r>
          </a:p>
          <a:p>
            <a:pPr marL="285750" indent="-285750">
              <a:buFontTx/>
              <a:buChar char="-"/>
            </a:pPr>
            <a:r>
              <a:rPr lang="en-US" sz="2400" dirty="0"/>
              <a:t>Gluons</a:t>
            </a:r>
          </a:p>
          <a:p>
            <a:pPr marL="285750" indent="-285750">
              <a:buFontTx/>
              <a:buChar char="-"/>
            </a:pPr>
            <a:endParaRPr lang="en-US" sz="2400" dirty="0"/>
          </a:p>
          <a:p>
            <a:pPr marL="285750" indent="-285750">
              <a:buFontTx/>
              <a:buChar char="-"/>
            </a:pPr>
            <a:r>
              <a:rPr lang="en-US" sz="2400" dirty="0"/>
              <a:t>Leptons</a:t>
            </a:r>
          </a:p>
          <a:p>
            <a:pPr marL="285750" indent="-285750">
              <a:buFontTx/>
              <a:buChar char="-"/>
            </a:pPr>
            <a:r>
              <a:rPr lang="en-US" sz="2400" dirty="0"/>
              <a:t>Photons</a:t>
            </a:r>
          </a:p>
          <a:p>
            <a:pPr marL="285750" indent="-285750">
              <a:buFontTx/>
              <a:buChar char="-"/>
            </a:pPr>
            <a:r>
              <a:rPr lang="is-IS" sz="2400" dirty="0"/>
              <a:t>W, Z …</a:t>
            </a:r>
            <a:endParaRPr lang="en-US" sz="24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9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82678168"/>
      </p:ext>
    </p:extLst>
  </p:cSld>
  <p:clrMapOvr>
    <a:masterClrMapping/>
  </p:clrMapOvr>
  <p:transition spd="med"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15936</TotalTime>
  <Words>2026</Words>
  <Application>Microsoft Macintosh PowerPoint</Application>
  <PresentationFormat>On-screen Show (4:3)</PresentationFormat>
  <Paragraphs>500</Paragraphs>
  <Slides>81</Slides>
  <Notes>12</Notes>
  <HiddenSlides>0</HiddenSlides>
  <MMClips>3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81</vt:i4>
      </vt:variant>
    </vt:vector>
  </HeadingPairs>
  <TitlesOfParts>
    <vt:vector size="91" baseType="lpstr">
      <vt:lpstr>Arial</vt:lpstr>
      <vt:lpstr>Calibri</vt:lpstr>
      <vt:lpstr>Comic Sans MS</vt:lpstr>
      <vt:lpstr>Gill Sans</vt:lpstr>
      <vt:lpstr>Symbol</vt:lpstr>
      <vt:lpstr>Times</vt:lpstr>
      <vt:lpstr>Times New Roman</vt:lpstr>
      <vt:lpstr>Trebuchet MS</vt:lpstr>
      <vt:lpstr>Office Theme</vt:lpstr>
      <vt:lpstr>Equation</vt:lpstr>
      <vt:lpstr>This Week</vt:lpstr>
      <vt:lpstr>PowerPoint Presentation</vt:lpstr>
      <vt:lpstr>Outline</vt:lpstr>
      <vt:lpstr>The Big Bang Model </vt:lpstr>
      <vt:lpstr>How Far Can Hubble See into the Past?</vt:lpstr>
      <vt:lpstr>PowerPoint Presentation</vt:lpstr>
      <vt:lpstr>Some Basic Ideas and Concepts fundamental matter blocks and interactions </vt:lpstr>
      <vt:lpstr>PowerPoint Presentation</vt:lpstr>
      <vt:lpstr>Fundamental Particles in the SM </vt:lpstr>
      <vt:lpstr>PowerPoint Presentation</vt:lpstr>
      <vt:lpstr>Examples of Subatomic Particles </vt:lpstr>
      <vt:lpstr>Force by Particle Exchange Gauge Bosons: photon, W+/-,Z0,g</vt:lpstr>
      <vt:lpstr>Interaction Strength of the 4 Forces </vt:lpstr>
      <vt:lpstr>PowerPoint Presentation</vt:lpstr>
      <vt:lpstr>PowerPoint Presentation</vt:lpstr>
      <vt:lpstr>PowerPoint Presentation</vt:lpstr>
      <vt:lpstr>Coffee Break</vt:lpstr>
      <vt:lpstr>An Idea: Create Quark-Gluon Plasma in the Lab and Study the Evolution</vt:lpstr>
      <vt:lpstr>Our Approach: Heavy Ion Collision Creates a New State of Matter</vt:lpstr>
      <vt:lpstr>The Magic: E = mc2  Energy creates new matter</vt:lpstr>
      <vt:lpstr>Recreate a state of the Early Universe: QGP </vt:lpstr>
      <vt:lpstr>Computer Simulations: QGP at RHIC</vt:lpstr>
      <vt:lpstr>Heavy Ion Collisions Artists’ View</vt:lpstr>
      <vt:lpstr>Relativistic Heavy Ion Collider  Brookhaven National Laboratory, Long Island, NY in operation since 2000</vt:lpstr>
      <vt:lpstr>Black Holes at RHIC?</vt:lpstr>
      <vt:lpstr>PowerPoint Presentation</vt:lpstr>
      <vt:lpstr>The Little Bang Realized at RHIC QGP Created in Au+Au Collisions!</vt:lpstr>
      <vt:lpstr>RHIC Success</vt:lpstr>
      <vt:lpstr>PowerPoint Presentation</vt:lpstr>
      <vt:lpstr>PHENIX Detectors at RHIC Data taking: 2000-2016 A new detector “sPHENIX” under construction, physics 2023+  </vt:lpstr>
      <vt:lpstr>PowerPoint Presentation</vt:lpstr>
      <vt:lpstr>PHENIX: a State of the Art Particle Detector</vt:lpstr>
      <vt:lpstr>Tracking: Reconstruct and Measure High Energy Charged Particle Momentum </vt:lpstr>
      <vt:lpstr>Calorimeter: Measure Particle’s Energy</vt:lpstr>
      <vt:lpstr>A Heavy Ion Collision inside the PHENIX </vt:lpstr>
      <vt:lpstr>Day-2</vt:lpstr>
      <vt:lpstr>Recreate a state of the Early Universe: QGP </vt:lpstr>
      <vt:lpstr>Study Matter Properties</vt:lpstr>
      <vt:lpstr>QCD Phase Diagram</vt:lpstr>
      <vt:lpstr>Topic-1: Probe the QGP Density with Jets </vt:lpstr>
      <vt:lpstr>PowerPoint Presentation</vt:lpstr>
      <vt:lpstr>Jet Quenching Observed in QGP </vt:lpstr>
      <vt:lpstr>Topic-2: Is the QGP Hot?</vt:lpstr>
      <vt:lpstr>A Text Book Example Measure the Temperature of the Sun</vt:lpstr>
      <vt:lpstr>Electromagnetic Probes  (photon and lepton pairs)</vt:lpstr>
      <vt:lpstr>QGP: it is really HOT!</vt:lpstr>
      <vt:lpstr>Topic-3: Probe the Medium State</vt:lpstr>
      <vt:lpstr>QGP Medium Behavior in non-Central Heavy Ion Collisions</vt:lpstr>
      <vt:lpstr>Quark Liquid! </vt:lpstr>
      <vt:lpstr>Electromagnetic Plasma</vt:lpstr>
      <vt:lpstr>Examples of “Normal” Plasma</vt:lpstr>
      <vt:lpstr>Debye Screening in Plasma</vt:lpstr>
      <vt:lpstr>QGP “Color Charge” Screening</vt:lpstr>
      <vt:lpstr>PowerPoint Presentation</vt:lpstr>
      <vt:lpstr>J/Psi Suppression Observed in Heavy Ion Collisions</vt:lpstr>
      <vt:lpstr>PowerPoint Presentation</vt:lpstr>
      <vt:lpstr>QGP Discovery @RHIC: 2004</vt:lpstr>
      <vt:lpstr>PowerPoint Presentation</vt:lpstr>
      <vt:lpstr>Day-3</vt:lpstr>
      <vt:lpstr>Why Antimatter ?</vt:lpstr>
      <vt:lpstr>QGP and Anti-Matter</vt:lpstr>
      <vt:lpstr>Observation of the antimatter helium4 nucleus</vt:lpstr>
      <vt:lpstr>Anti-matter Particle Search</vt:lpstr>
      <vt:lpstr>From alpha to anti-alpha</vt:lpstr>
      <vt:lpstr>Reduction Factor</vt:lpstr>
      <vt:lpstr>Anti-Matter vs Matter Ratios</vt:lpstr>
      <vt:lpstr>Global L hyperon polarization in nuclear collisions: evidence for the most vortical fluid</vt:lpstr>
      <vt:lpstr>Lambda Polarization in Au+Au Collisions</vt:lpstr>
      <vt:lpstr>Dark Matter?</vt:lpstr>
      <vt:lpstr>How Significant are the Results?</vt:lpstr>
      <vt:lpstr>Dark Photon?</vt:lpstr>
      <vt:lpstr>Outlook Connecting Quarks with the Cosmos</vt:lpstr>
      <vt:lpstr>Enjoy Our Beautiful Universe! </vt:lpstr>
      <vt:lpstr>PowerPoint Presentation</vt:lpstr>
      <vt:lpstr>“Dark Age” and the Universe</vt:lpstr>
      <vt:lpstr>The Big Bang</vt:lpstr>
      <vt:lpstr>“Telescopes”</vt:lpstr>
      <vt:lpstr>A Collision Event</vt:lpstr>
      <vt:lpstr>QM 1983 and RHIC</vt:lpstr>
      <vt:lpstr> Au+Au Collision: Event Display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Recreate Early Universe in Laboratory</dc:title>
  <dc:creator>Ming Liu (LANL)</dc:creator>
  <cp:lastModifiedBy>Microsoft Office User</cp:lastModifiedBy>
  <cp:revision>624</cp:revision>
  <cp:lastPrinted>2019-08-19T00:43:49Z</cp:lastPrinted>
  <dcterms:created xsi:type="dcterms:W3CDTF">2017-04-09T05:43:52Z</dcterms:created>
  <dcterms:modified xsi:type="dcterms:W3CDTF">2019-08-20T06:53:24Z</dcterms:modified>
</cp:coreProperties>
</file>