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84" r:id="rId3"/>
    <p:sldId id="285" r:id="rId4"/>
    <p:sldId id="286" r:id="rId5"/>
    <p:sldId id="287" r:id="rId6"/>
    <p:sldId id="288" r:id="rId7"/>
    <p:sldId id="283" r:id="rId8"/>
    <p:sldId id="292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  <p:sldId id="302" r:id="rId18"/>
    <p:sldId id="303" r:id="rId19"/>
    <p:sldId id="304" r:id="rId20"/>
    <p:sldId id="305" r:id="rId21"/>
    <p:sldId id="311" r:id="rId22"/>
    <p:sldId id="31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3"/>
    <p:restoredTop sz="94643"/>
  </p:normalViewPr>
  <p:slideViewPr>
    <p:cSldViewPr snapToGrid="0" snapToObjects="1">
      <p:cViewPr varScale="1">
        <p:scale>
          <a:sx n="117" d="100"/>
          <a:sy n="117" d="100"/>
        </p:scale>
        <p:origin x="208" y="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4828C7-710B-D244-B6B0-4F3DD3B99287}" type="datetimeFigureOut">
              <a:rPr lang="en-US" smtClean="0"/>
              <a:t>8/22/19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4F03B4-867A-6A4F-B05B-32E9E4124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524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/>
          <a:lstStyle/>
          <a:p>
            <a:r>
              <a:rPr lang="en-US" sz="1979">
                <a:latin typeface="Arial"/>
              </a:rPr>
              <a:t>It is widely accepted today that visible matter only account for 5% of matter and energy, with 25% dark matter .. </a:t>
            </a:r>
            <a:endParaRPr/>
          </a:p>
        </p:txBody>
      </p:sp>
      <p:sp>
        <p:nvSpPr>
          <p:cNvPr id="1196" name="TextShape 2"/>
          <p:cNvSpPr txBox="1"/>
          <p:nvPr/>
        </p:nvSpPr>
        <p:spPr>
          <a:xfrm>
            <a:off x="4402440" y="9553680"/>
            <a:ext cx="3367800" cy="502560"/>
          </a:xfrm>
          <a:prstGeom prst="rect">
            <a:avLst/>
          </a:prstGeom>
        </p:spPr>
        <p:txBody>
          <a:bodyPr anchor="b"/>
          <a:lstStyle/>
          <a:p>
            <a:pPr algn="r">
              <a:lnSpc>
                <a:spcPct val="100000"/>
              </a:lnSpc>
            </a:pPr>
            <a:fld id="{6A7EA6A0-7BEE-48A7-90F8-935793FF1979}" type="slidenum">
              <a:rPr lang="en-US" sz="1200">
                <a:solidFill>
                  <a:srgbClr val="000000"/>
                </a:solidFill>
                <a:latin typeface="+mn-lt"/>
                <a:ea typeface="+mn-ea"/>
              </a:rPr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50563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/>
          <a:lstStyle/>
          <a:p>
            <a:r>
              <a:rPr lang="en-US" sz="1979">
                <a:latin typeface="Arial"/>
              </a:rPr>
              <a:t>What are the DM? WIMP is considered one of the primary candidates of DM …</a:t>
            </a:r>
            <a:endParaRPr/>
          </a:p>
        </p:txBody>
      </p:sp>
      <p:sp>
        <p:nvSpPr>
          <p:cNvPr id="1198" name="TextShape 2"/>
          <p:cNvSpPr txBox="1"/>
          <p:nvPr/>
        </p:nvSpPr>
        <p:spPr>
          <a:xfrm>
            <a:off x="4402440" y="9553680"/>
            <a:ext cx="3367800" cy="502560"/>
          </a:xfrm>
          <a:prstGeom prst="rect">
            <a:avLst/>
          </a:prstGeom>
        </p:spPr>
        <p:txBody>
          <a:bodyPr anchor="b"/>
          <a:lstStyle/>
          <a:p>
            <a:pPr algn="r">
              <a:lnSpc>
                <a:spcPct val="100000"/>
              </a:lnSpc>
            </a:pPr>
            <a:fld id="{072701C7-350D-48B0-B58A-C687D3E5EF60}" type="slidenum">
              <a:rPr lang="en-US" sz="1200">
                <a:solidFill>
                  <a:srgbClr val="000000"/>
                </a:solidFill>
                <a:latin typeface="+mn-lt"/>
                <a:ea typeface="+mn-ea"/>
              </a:rPr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75796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D927E-BB74-CD4D-9610-EE8FAE356B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49909A-5F1B-854C-AA75-584A614692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D7EB5C-1CCE-1740-BDDA-AE1F74DAB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E3829-D8FD-424B-95DB-C34210E5FAB2}" type="datetime1">
              <a:rPr lang="en-US" smtClean="0"/>
              <a:t>8/22/19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894378-3558-6845-BFB0-1C1BBF1AA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Yonsei Lecture - Dark Matter Search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9D0121-7E84-DD44-8A70-B980C142B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C00BD-DC8D-284D-B18B-5B4A6B2DA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00601-48A1-6449-B4E9-739C98E2A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107356-A1FE-7D44-8286-AC35D9AE59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1D65F1-0842-C140-8689-584400FD0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431C4-49ED-8F41-A0EB-3E8CC0F6D17F}" type="datetime1">
              <a:rPr lang="en-US" smtClean="0"/>
              <a:t>8/22/19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52F991-E36E-5947-B203-21916279D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Yonsei Lecture - Dark Matter Search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1D5EC7-DCC3-9C4D-967F-CCDFD787C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C00BD-DC8D-284D-B18B-5B4A6B2DA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109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E5C457-1F1C-C248-BCCE-C7445FDD21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94A2F6-5624-534E-ACD2-5CB86A1F59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C5FA56-13F0-7E45-AD1B-F7735CB89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5981-0D33-F34D-87CF-6F9E7B5BB580}" type="datetime1">
              <a:rPr lang="en-US" smtClean="0"/>
              <a:t>8/22/19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8F1A6A-DAD3-5941-ACF0-6F5047484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Yonsei Lecture - Dark Matter Search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D9D1DD-0622-C448-BA81-0039F022F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C00BD-DC8D-284D-B18B-5B4A6B2DA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5762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PlaceHolder 1"/>
          <p:cNvSpPr>
            <a:spLocks noGrp="1"/>
          </p:cNvSpPr>
          <p:nvPr>
            <p:ph type="title"/>
          </p:nvPr>
        </p:nvSpPr>
        <p:spPr>
          <a:xfrm>
            <a:off x="609562" y="274658"/>
            <a:ext cx="10971684" cy="1143049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77" name="PlaceHolder 2"/>
          <p:cNvSpPr>
            <a:spLocks noGrp="1"/>
          </p:cNvSpPr>
          <p:nvPr>
            <p:ph type="subTitle"/>
          </p:nvPr>
        </p:nvSpPr>
        <p:spPr>
          <a:xfrm>
            <a:off x="609562" y="1604514"/>
            <a:ext cx="10971684" cy="3977811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15562572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609562" y="274658"/>
            <a:ext cx="10971684" cy="1143049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609562" y="1604515"/>
            <a:ext cx="5354133" cy="3977484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6231903" y="1604515"/>
            <a:ext cx="5354133" cy="3977484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12133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0328E-B49F-C94A-AF95-E81B8A6C1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094FC7-9E05-1945-A5EC-9A5192D4DC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A27C61-4700-DC4E-963C-EEA48059F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802D6-3DAB-5D4E-82EE-204D5E7C809C}" type="datetime1">
              <a:rPr lang="en-US" smtClean="0"/>
              <a:t>8/22/19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2DF2B3-3BF2-F545-8F86-8D71195DF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Yonsei Lecture - Dark Matter Search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F122BE-1436-7643-B72B-1689C4C6B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C00BD-DC8D-284D-B18B-5B4A6B2DA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020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E7911-81A1-C441-ADA0-51162D368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D893C9-5512-2C41-A550-4A2CB70C61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7E7B76-462D-6D4A-82C9-D0D0C18D4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B99A2-1356-4D48-A28C-ED0F0C00ACD1}" type="datetime1">
              <a:rPr lang="en-US" smtClean="0"/>
              <a:t>8/22/19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0DE91C-767E-424C-AE18-67FA37BDB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Yonsei Lecture - Dark Matter Search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C26EE9-0C85-8544-9D8E-443E9CECD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C00BD-DC8D-284D-B18B-5B4A6B2DA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531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5DDAD-11D9-E84C-A762-E4B4F10AB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A71C13-B81E-664C-9782-528199F882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D4281F-5CAE-CF40-B86F-A354DE08BF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9756F7-D5F9-C146-8627-7DE80BAC6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E9261-F430-B648-A577-A5219BFFC7DD}" type="datetime1">
              <a:rPr lang="en-US" smtClean="0"/>
              <a:t>8/22/19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62DFAE-C1FC-F440-B835-B092B8BFC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Yonsei Lecture - Dark Matter Search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98A69E-2866-4640-99EC-4D8297145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C00BD-DC8D-284D-B18B-5B4A6B2DA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523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3E2D1-53C7-5D4F-AE3F-D98B33176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C36EA5-AA45-E342-B948-EF34A7EDC9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95389A-187F-2A49-B7A8-A32905851B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A84C7D-66CE-6A43-89F2-65D847F194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0DCB89-4F6D-8142-B645-CB5C5D0958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67CDD2-3E7B-9649-BF8A-D2BDCB8FF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A474D-8FA5-D74D-8133-A777C517C310}" type="datetime1">
              <a:rPr lang="en-US" smtClean="0"/>
              <a:t>8/22/19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09CE15-3856-0E48-B6B7-106FD69B9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Yonsei Lecture - Dark Matter Search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78FE19-0A1F-0B42-B8AF-C144FE15D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C00BD-DC8D-284D-B18B-5B4A6B2DA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456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9FF95-68EB-1449-8C4A-3E5CA1820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9A0E5C-4B6C-8541-84DE-FDFB72264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AC891-2B99-ED49-97E0-7C7630F7C1B9}" type="datetime1">
              <a:rPr lang="en-US" smtClean="0"/>
              <a:t>8/22/19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0755D3-F0E3-FB40-9D77-EBC3102CD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Yonsei Lecture - Dark Matter Search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764F16-7C0B-3748-A234-51A2717A5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C00BD-DC8D-284D-B18B-5B4A6B2DA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478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8E39F2-8405-404F-A4C9-65BA8390A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76140-E224-8D4D-A6CE-7FE494DF963D}" type="datetime1">
              <a:rPr lang="en-US" smtClean="0"/>
              <a:t>8/22/19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AC3548-7CB4-0340-A300-3DDB4889B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Yonsei Lecture - Dark Matter Search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CF3528-7E02-9144-90CC-5542602F8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C00BD-DC8D-284D-B18B-5B4A6B2DA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302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CF534-1ED3-0A45-8BF1-462C3AF5D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AD69D-9034-AD4A-A359-70B148E09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F2B044-1302-174F-8E4C-07DDFEDA0B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D00EEE-B036-AC49-B5EF-80F9716DB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2BF35-6236-844E-86D1-1C26A4D9969D}" type="datetime1">
              <a:rPr lang="en-US" smtClean="0"/>
              <a:t>8/22/19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10D915-8129-0348-A978-D43619A46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Yonsei Lecture - Dark Matter Search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D935BF-1AE5-DA48-A9E6-AA569676A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C00BD-DC8D-284D-B18B-5B4A6B2DA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705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B9D19-BE8A-294A-BA08-2590AF032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242DC2-9C18-D944-8133-E0613515B3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E690B-B1C0-AF4E-96A8-60E004D32C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2BE9A5-105D-9E45-8018-D9979BA00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F81CF-33EB-9D4D-97AD-00152CB96FAC}" type="datetime1">
              <a:rPr lang="en-US" smtClean="0"/>
              <a:t>8/22/19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6E155F-96D3-2445-BF9E-815E1EE14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Yonsei Lecture - Dark Matter Search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B01DE2-5AC5-0047-B641-058850C8F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C00BD-DC8D-284D-B18B-5B4A6B2DA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863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30B491-5C5C-1649-8A55-09E0F4B43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0F6A82-BF26-7145-8FD8-339BAD0389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927464-DC8D-0C46-81A1-974C29DCE6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06E378-0F39-1D4A-8FAE-27E912D30CC8}" type="datetime1">
              <a:rPr lang="en-US" smtClean="0"/>
              <a:t>8/22/19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0277C8-8892-4341-8893-EE70893AAE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Yonsei Lecture - Dark Matter Search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595D04-3E91-3340-ACF1-BA1B95713E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C00BD-DC8D-284D-B18B-5B4A6B2DA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444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.png"/><Relationship Id="rId5" Type="http://schemas.openxmlformats.org/officeDocument/2006/relationships/image" Target="../media/image49.wmf"/><Relationship Id="rId4" Type="http://schemas.openxmlformats.org/officeDocument/2006/relationships/image" Target="../media/image48.wmf"/><Relationship Id="rId9" Type="http://schemas.openxmlformats.org/officeDocument/2006/relationships/image" Target="../media/image36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5.wmf"/><Relationship Id="rId5" Type="http://schemas.openxmlformats.org/officeDocument/2006/relationships/image" Target="../media/image32.wmf"/><Relationship Id="rId4" Type="http://schemas.openxmlformats.org/officeDocument/2006/relationships/image" Target="../media/image54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search/hep-ph?searchtype=author&amp;query=deNiverville%2C+P" TargetMode="External"/><Relationship Id="rId2" Type="http://schemas.openxmlformats.org/officeDocument/2006/relationships/hyperlink" Target="https://arxiv.org/search/hep-ph?searchtype=author&amp;query=Tsai%2C+Y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arxiv.org/search/hep-ph?searchtype=author&amp;query=Liu%2C+M+X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8.jpeg"/><Relationship Id="rId7" Type="http://schemas.openxmlformats.org/officeDocument/2006/relationships/image" Target="../media/image12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AF82A-B50B-0D44-A188-4B7B3CB11F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Dark Matter Search at Fermilab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2454E4-D39B-274B-A83C-699A502ECC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Ming Liu</a:t>
            </a:r>
          </a:p>
          <a:p>
            <a:r>
              <a:rPr lang="en-US" dirty="0"/>
              <a:t>Aug 19 -23, 2019</a:t>
            </a:r>
          </a:p>
          <a:p>
            <a:r>
              <a:rPr lang="en-US" dirty="0"/>
              <a:t>Yonsei Lectures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4791C8-7519-9540-A857-3C706CDBF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47079-FDE1-9644-BB3D-FB56042E8C62}" type="datetime1">
              <a:rPr lang="en-US" smtClean="0"/>
              <a:t>8/22/19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C11D4D-135C-7245-B52F-8B8953B06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Yonsei Lecture - Dark Matter Search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D7B2F4-B2BD-2E4A-902F-2DEC02CA5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C00BD-DC8D-284D-B18B-5B4A6B2DA17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7098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TextShape 1"/>
          <p:cNvSpPr txBox="1"/>
          <p:nvPr/>
        </p:nvSpPr>
        <p:spPr>
          <a:xfrm>
            <a:off x="1980740" y="85892"/>
            <a:ext cx="8229627" cy="1142723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2903">
                <a:solidFill>
                  <a:srgbClr val="FF0000"/>
                </a:solidFill>
                <a:latin typeface="Calibri"/>
              </a:rPr>
              <a:t>Dark Photon Search in Dimuon Channel 
at SeaQuest in Beam Dump Mode (p+Fe)</a:t>
            </a:r>
            <a:endParaRPr sz="1633"/>
          </a:p>
        </p:txBody>
      </p:sp>
      <p:sp>
        <p:nvSpPr>
          <p:cNvPr id="866" name="TextShape 2"/>
          <p:cNvSpPr txBox="1"/>
          <p:nvPr/>
        </p:nvSpPr>
        <p:spPr>
          <a:xfrm>
            <a:off x="620186" y="1450692"/>
            <a:ext cx="4571870" cy="4000019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buFont typeface="StarSymbol"/>
              <a:buAutoNum type="arabicPeriod"/>
            </a:pPr>
            <a:r>
              <a:rPr lang="en-US" sz="2540" dirty="0" err="1">
                <a:solidFill>
                  <a:srgbClr val="0000FF"/>
                </a:solidFill>
                <a:latin typeface="Calibri"/>
              </a:rPr>
              <a:t>Drell</a:t>
            </a:r>
            <a:r>
              <a:rPr lang="en-US" sz="2540" dirty="0">
                <a:solidFill>
                  <a:srgbClr val="0000FF"/>
                </a:solidFill>
                <a:latin typeface="Calibri"/>
              </a:rPr>
              <a:t>-Yan like</a:t>
            </a:r>
            <a:endParaRPr sz="1633" dirty="0"/>
          </a:p>
          <a:p>
            <a:pPr>
              <a:lnSpc>
                <a:spcPct val="100000"/>
              </a:lnSpc>
            </a:pPr>
            <a:endParaRPr sz="1633" dirty="0"/>
          </a:p>
          <a:p>
            <a:pPr>
              <a:lnSpc>
                <a:spcPct val="100000"/>
              </a:lnSpc>
            </a:pPr>
            <a:endParaRPr sz="1633" dirty="0"/>
          </a:p>
          <a:p>
            <a:pPr>
              <a:lnSpc>
                <a:spcPct val="100000"/>
              </a:lnSpc>
            </a:pPr>
            <a:endParaRPr sz="1633" dirty="0"/>
          </a:p>
          <a:p>
            <a:pPr>
              <a:lnSpc>
                <a:spcPct val="100000"/>
              </a:lnSpc>
              <a:buFont typeface="StarSymbol"/>
              <a:buAutoNum type="arabicPeriod"/>
            </a:pPr>
            <a:r>
              <a:rPr lang="en-US" sz="2540" dirty="0">
                <a:solidFill>
                  <a:srgbClr val="0000FF"/>
                </a:solidFill>
                <a:latin typeface="Symbol"/>
              </a:rPr>
              <a:t>p</a:t>
            </a:r>
            <a:r>
              <a:rPr lang="en-US" sz="2540" baseline="30000" dirty="0">
                <a:solidFill>
                  <a:srgbClr val="0000FF"/>
                </a:solidFill>
                <a:latin typeface="Calibri"/>
              </a:rPr>
              <a:t>0</a:t>
            </a:r>
            <a:r>
              <a:rPr lang="en-US" sz="2540" dirty="0">
                <a:solidFill>
                  <a:srgbClr val="0000FF"/>
                </a:solidFill>
                <a:latin typeface="Calibri"/>
              </a:rPr>
              <a:t>, </a:t>
            </a:r>
            <a:r>
              <a:rPr lang="en-US" sz="2540" dirty="0">
                <a:solidFill>
                  <a:srgbClr val="0000FF"/>
                </a:solidFill>
                <a:latin typeface="Symbol"/>
              </a:rPr>
              <a:t>h</a:t>
            </a:r>
            <a:r>
              <a:rPr lang="en-US" sz="2540" dirty="0">
                <a:solidFill>
                  <a:srgbClr val="0000FF"/>
                </a:solidFill>
                <a:latin typeface="Calibri"/>
              </a:rPr>
              <a:t>, … decay</a:t>
            </a:r>
            <a:endParaRPr sz="1633" dirty="0"/>
          </a:p>
          <a:p>
            <a:pPr>
              <a:lnSpc>
                <a:spcPct val="100000"/>
              </a:lnSpc>
            </a:pPr>
            <a:endParaRPr sz="1633" dirty="0"/>
          </a:p>
          <a:p>
            <a:pPr>
              <a:lnSpc>
                <a:spcPct val="100000"/>
              </a:lnSpc>
            </a:pPr>
            <a:endParaRPr sz="1633" dirty="0"/>
          </a:p>
          <a:p>
            <a:pPr>
              <a:lnSpc>
                <a:spcPct val="100000"/>
              </a:lnSpc>
            </a:pPr>
            <a:endParaRPr sz="1633" dirty="0"/>
          </a:p>
          <a:p>
            <a:pPr>
              <a:lnSpc>
                <a:spcPct val="100000"/>
              </a:lnSpc>
              <a:buFont typeface="StarSymbol"/>
              <a:buAutoNum type="arabicPeriod"/>
            </a:pPr>
            <a:r>
              <a:rPr lang="en-US" sz="2540" dirty="0">
                <a:solidFill>
                  <a:srgbClr val="0000FF"/>
                </a:solidFill>
                <a:latin typeface="Calibri"/>
              </a:rPr>
              <a:t>Bremsstrahlung</a:t>
            </a:r>
            <a:endParaRPr sz="1633" dirty="0"/>
          </a:p>
        </p:txBody>
      </p:sp>
      <p:sp>
        <p:nvSpPr>
          <p:cNvPr id="867" name="TextShape 3"/>
          <p:cNvSpPr txBox="1"/>
          <p:nvPr/>
        </p:nvSpPr>
        <p:spPr>
          <a:xfrm>
            <a:off x="8076784" y="6356660"/>
            <a:ext cx="2133583" cy="364796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5E462D26-A1F6-4BE9-879F-42D24A87B5FF}" type="slidenum">
              <a:rPr lang="en-US" sz="1089">
                <a:solidFill>
                  <a:srgbClr val="8B8B8B"/>
                </a:solidFill>
                <a:latin typeface="Calibri"/>
                <a:ea typeface="ＭＳ Ｐゴシック"/>
              </a:rPr>
              <a:t>10</a:t>
            </a:fld>
            <a:endParaRPr sz="1633"/>
          </a:p>
        </p:txBody>
      </p:sp>
      <p:pic>
        <p:nvPicPr>
          <p:cNvPr id="868" name="Picture 21"/>
          <p:cNvPicPr/>
          <p:nvPr/>
        </p:nvPicPr>
        <p:blipFill>
          <a:blip r:embed="rId2"/>
          <a:stretch>
            <a:fillRect/>
          </a:stretch>
        </p:blipFill>
        <p:spPr>
          <a:xfrm>
            <a:off x="5974554" y="2650241"/>
            <a:ext cx="3209682" cy="1780871"/>
          </a:xfrm>
          <a:prstGeom prst="rect">
            <a:avLst/>
          </a:prstGeom>
          <a:ln>
            <a:noFill/>
          </a:ln>
        </p:spPr>
      </p:pic>
      <p:pic>
        <p:nvPicPr>
          <p:cNvPr id="869" name="Picture 12"/>
          <p:cNvPicPr/>
          <p:nvPr/>
        </p:nvPicPr>
        <p:blipFill>
          <a:blip r:embed="rId3"/>
          <a:stretch>
            <a:fillRect/>
          </a:stretch>
        </p:blipFill>
        <p:spPr>
          <a:xfrm>
            <a:off x="5707744" y="4352430"/>
            <a:ext cx="3325869" cy="1927507"/>
          </a:xfrm>
          <a:prstGeom prst="rect">
            <a:avLst/>
          </a:prstGeom>
          <a:ln>
            <a:noFill/>
          </a:ln>
        </p:spPr>
      </p:pic>
      <p:sp>
        <p:nvSpPr>
          <p:cNvPr id="870" name="CustomShape 4"/>
          <p:cNvSpPr/>
          <p:nvPr/>
        </p:nvSpPr>
        <p:spPr>
          <a:xfrm>
            <a:off x="6192060" y="4811911"/>
            <a:ext cx="324299" cy="36414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lIns="81646" tIns="40823" rIns="81646" bIns="40823"/>
          <a:lstStyle/>
          <a:p>
            <a:pPr>
              <a:lnSpc>
                <a:spcPct val="100000"/>
              </a:lnSpc>
            </a:pPr>
            <a:r>
              <a:rPr lang="en-US" sz="1633">
                <a:solidFill>
                  <a:srgbClr val="000000"/>
                </a:solidFill>
                <a:latin typeface="Calibri"/>
                <a:ea typeface="ＭＳ Ｐゴシック"/>
              </a:rPr>
              <a:t>p</a:t>
            </a:r>
            <a:endParaRPr sz="1633"/>
          </a:p>
        </p:txBody>
      </p:sp>
      <p:sp>
        <p:nvSpPr>
          <p:cNvPr id="871" name="CustomShape 5"/>
          <p:cNvSpPr/>
          <p:nvPr/>
        </p:nvSpPr>
        <p:spPr>
          <a:xfrm>
            <a:off x="7644385" y="4431765"/>
            <a:ext cx="324299" cy="3638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lIns="81646" tIns="40823" rIns="81646" bIns="40823"/>
          <a:lstStyle/>
          <a:p>
            <a:pPr>
              <a:lnSpc>
                <a:spcPct val="100000"/>
              </a:lnSpc>
            </a:pPr>
            <a:r>
              <a:rPr lang="en-US" sz="1633">
                <a:solidFill>
                  <a:srgbClr val="404040"/>
                </a:solidFill>
                <a:latin typeface="Calibri"/>
              </a:rPr>
              <a:t>p</a:t>
            </a:r>
            <a:endParaRPr sz="1633"/>
          </a:p>
        </p:txBody>
      </p:sp>
      <p:sp>
        <p:nvSpPr>
          <p:cNvPr id="872" name="CustomShape 6"/>
          <p:cNvSpPr/>
          <p:nvPr/>
        </p:nvSpPr>
        <p:spPr>
          <a:xfrm>
            <a:off x="8663005" y="4616286"/>
            <a:ext cx="354672" cy="36414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lIns="81646" tIns="40823" rIns="81646" bIns="40823"/>
          <a:lstStyle/>
          <a:p>
            <a:pPr>
              <a:lnSpc>
                <a:spcPct val="100000"/>
              </a:lnSpc>
            </a:pPr>
            <a:r>
              <a:rPr lang="en-US" sz="1633">
                <a:solidFill>
                  <a:srgbClr val="000000"/>
                </a:solidFill>
                <a:latin typeface="Calibri"/>
                <a:ea typeface="ＭＳ Ｐゴシック"/>
              </a:rPr>
              <a:t>l</a:t>
            </a:r>
            <a:r>
              <a:rPr lang="en-US" sz="1633" baseline="30000">
                <a:solidFill>
                  <a:srgbClr val="000000"/>
                </a:solidFill>
                <a:latin typeface="Calibri"/>
                <a:ea typeface="ＭＳ Ｐゴシック"/>
              </a:rPr>
              <a:t>+</a:t>
            </a:r>
            <a:endParaRPr sz="1633"/>
          </a:p>
        </p:txBody>
      </p:sp>
      <p:sp>
        <p:nvSpPr>
          <p:cNvPr id="873" name="CustomShape 7"/>
          <p:cNvSpPr/>
          <p:nvPr/>
        </p:nvSpPr>
        <p:spPr>
          <a:xfrm>
            <a:off x="8679334" y="5267497"/>
            <a:ext cx="290988" cy="36414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lIns="81646" tIns="40823" rIns="81646" bIns="40823"/>
          <a:lstStyle/>
          <a:p>
            <a:pPr>
              <a:lnSpc>
                <a:spcPct val="100000"/>
              </a:lnSpc>
            </a:pPr>
            <a:r>
              <a:rPr lang="en-US" sz="1633">
                <a:solidFill>
                  <a:srgbClr val="000000"/>
                </a:solidFill>
                <a:latin typeface="Calibri"/>
                <a:ea typeface="ＭＳ Ｐゴシック"/>
              </a:rPr>
              <a:t>l</a:t>
            </a:r>
            <a:r>
              <a:rPr lang="en-US" sz="1633" baseline="30000">
                <a:solidFill>
                  <a:srgbClr val="000000"/>
                </a:solidFill>
                <a:latin typeface="Calibri"/>
                <a:ea typeface="ＭＳ Ｐゴシック"/>
              </a:rPr>
              <a:t>-</a:t>
            </a:r>
            <a:endParaRPr sz="1633"/>
          </a:p>
        </p:txBody>
      </p:sp>
      <p:sp>
        <p:nvSpPr>
          <p:cNvPr id="874" name="TextShape 8"/>
          <p:cNvSpPr txBox="1"/>
          <p:nvPr/>
        </p:nvSpPr>
        <p:spPr>
          <a:xfrm>
            <a:off x="1980740" y="6356660"/>
            <a:ext cx="2133583" cy="364796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1089">
                <a:solidFill>
                  <a:srgbClr val="8B8B8B"/>
                </a:solidFill>
                <a:latin typeface="Calibri"/>
              </a:rPr>
              <a:t>6/22/15</a:t>
            </a:r>
            <a:endParaRPr sz="1633"/>
          </a:p>
        </p:txBody>
      </p:sp>
      <p:sp>
        <p:nvSpPr>
          <p:cNvPr id="875" name="CustomShape 9"/>
          <p:cNvSpPr/>
          <p:nvPr/>
        </p:nvSpPr>
        <p:spPr>
          <a:xfrm>
            <a:off x="5957245" y="938607"/>
            <a:ext cx="3971932" cy="1454938"/>
          </a:xfrm>
          <a:prstGeom prst="rect">
            <a:avLst/>
          </a:prstGeom>
          <a:noFill/>
          <a:ln w="9360">
            <a:noFill/>
          </a:ln>
        </p:spPr>
      </p:sp>
      <p:pic>
        <p:nvPicPr>
          <p:cNvPr id="876" name="Picture 17"/>
          <p:cNvPicPr/>
          <p:nvPr/>
        </p:nvPicPr>
        <p:blipFill>
          <a:blip r:embed="rId4"/>
          <a:stretch>
            <a:fillRect/>
          </a:stretch>
        </p:blipFill>
        <p:spPr>
          <a:xfrm>
            <a:off x="7925902" y="1348798"/>
            <a:ext cx="1783157" cy="1044747"/>
          </a:xfrm>
          <a:prstGeom prst="rect">
            <a:avLst/>
          </a:prstGeom>
          <a:ln>
            <a:noFill/>
          </a:ln>
        </p:spPr>
      </p:pic>
      <p:pic>
        <p:nvPicPr>
          <p:cNvPr id="877" name="Picture 18"/>
          <p:cNvPicPr/>
          <p:nvPr/>
        </p:nvPicPr>
        <p:blipFill>
          <a:blip r:embed="rId5"/>
          <a:stretch>
            <a:fillRect/>
          </a:stretch>
        </p:blipFill>
        <p:spPr>
          <a:xfrm>
            <a:off x="5957245" y="1358270"/>
            <a:ext cx="1739721" cy="1034949"/>
          </a:xfrm>
          <a:prstGeom prst="rect">
            <a:avLst/>
          </a:prstGeom>
          <a:ln>
            <a:noFill/>
          </a:ln>
        </p:spPr>
      </p:pic>
      <p:sp>
        <p:nvSpPr>
          <p:cNvPr id="878" name="CustomShape 10"/>
          <p:cNvSpPr/>
          <p:nvPr/>
        </p:nvSpPr>
        <p:spPr>
          <a:xfrm>
            <a:off x="9016698" y="3299167"/>
            <a:ext cx="611041" cy="303071"/>
          </a:xfrm>
          <a:prstGeom prst="rect">
            <a:avLst/>
          </a:prstGeom>
          <a:noFill/>
          <a:ln>
            <a:noFill/>
          </a:ln>
        </p:spPr>
        <p:txBody>
          <a:bodyPr wrap="none" lIns="81646" tIns="40823" rIns="81646" bIns="40823"/>
          <a:lstStyle/>
          <a:p>
            <a:pPr>
              <a:lnSpc>
                <a:spcPct val="100000"/>
              </a:lnSpc>
            </a:pPr>
            <a:r>
              <a:rPr lang="en-US" sz="1270">
                <a:solidFill>
                  <a:srgbClr val="000000"/>
                </a:solidFill>
                <a:latin typeface="Calibri"/>
              </a:rPr>
              <a:t>(DM)</a:t>
            </a:r>
            <a:endParaRPr sz="1633"/>
          </a:p>
        </p:txBody>
      </p:sp>
      <p:sp>
        <p:nvSpPr>
          <p:cNvPr id="879" name="CustomShape 11"/>
          <p:cNvSpPr/>
          <p:nvPr/>
        </p:nvSpPr>
        <p:spPr>
          <a:xfrm>
            <a:off x="9016698" y="4058478"/>
            <a:ext cx="611041" cy="303071"/>
          </a:xfrm>
          <a:prstGeom prst="rect">
            <a:avLst/>
          </a:prstGeom>
          <a:noFill/>
          <a:ln>
            <a:noFill/>
          </a:ln>
        </p:spPr>
        <p:txBody>
          <a:bodyPr wrap="none" lIns="81646" tIns="40823" rIns="81646" bIns="40823"/>
          <a:lstStyle/>
          <a:p>
            <a:pPr>
              <a:lnSpc>
                <a:spcPct val="100000"/>
              </a:lnSpc>
            </a:pPr>
            <a:r>
              <a:rPr lang="en-US" sz="1270">
                <a:solidFill>
                  <a:srgbClr val="000000"/>
                </a:solidFill>
                <a:latin typeface="Calibri"/>
              </a:rPr>
              <a:t>(DM)</a:t>
            </a:r>
            <a:endParaRPr sz="1633"/>
          </a:p>
        </p:txBody>
      </p:sp>
      <p:sp>
        <p:nvSpPr>
          <p:cNvPr id="880" name="CustomShape 12"/>
          <p:cNvSpPr/>
          <p:nvPr/>
        </p:nvSpPr>
        <p:spPr>
          <a:xfrm>
            <a:off x="9243021" y="3619874"/>
            <a:ext cx="1111044" cy="454934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txBody>
          <a:bodyPr wrap="none" lIns="81646" tIns="40823" rIns="81646" bIns="40823"/>
          <a:lstStyle/>
          <a:p>
            <a:pPr>
              <a:lnSpc>
                <a:spcPct val="100000"/>
              </a:lnSpc>
            </a:pPr>
            <a:r>
              <a:rPr lang="en-US" sz="1089">
                <a:solidFill>
                  <a:srgbClr val="000000"/>
                </a:solidFill>
                <a:latin typeface="Calibri"/>
              </a:rPr>
              <a:t>MiniBooNE</a:t>
            </a:r>
            <a:endParaRPr sz="1633"/>
          </a:p>
          <a:p>
            <a:pPr>
              <a:lnSpc>
                <a:spcPct val="100000"/>
              </a:lnSpc>
            </a:pPr>
            <a:r>
              <a:rPr lang="en-US" sz="1089">
                <a:solidFill>
                  <a:srgbClr val="000000"/>
                </a:solidFill>
                <a:latin typeface="Calibri"/>
              </a:rPr>
              <a:t>Beam-dump</a:t>
            </a:r>
            <a:endParaRPr sz="1633"/>
          </a:p>
        </p:txBody>
      </p:sp>
    </p:spTree>
    <p:extLst>
      <p:ext uri="{BB962C8B-B14F-4D97-AF65-F5344CB8AC3E}">
        <p14:creationId xmlns:p14="http://schemas.microsoft.com/office/powerpoint/2010/main" val="297452622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TextShape 1"/>
          <p:cNvSpPr txBox="1"/>
          <p:nvPr/>
        </p:nvSpPr>
        <p:spPr>
          <a:xfrm>
            <a:off x="1577407" y="100262"/>
            <a:ext cx="8734202" cy="740696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3629">
                <a:solidFill>
                  <a:srgbClr val="FF0000"/>
                </a:solidFill>
                <a:latin typeface="Calibri"/>
              </a:rPr>
              <a:t>Dark Photon Decay Modes</a:t>
            </a:r>
            <a:endParaRPr sz="1633"/>
          </a:p>
        </p:txBody>
      </p:sp>
      <p:sp>
        <p:nvSpPr>
          <p:cNvPr id="882" name="TextShape 2"/>
          <p:cNvSpPr txBox="1"/>
          <p:nvPr/>
        </p:nvSpPr>
        <p:spPr>
          <a:xfrm>
            <a:off x="8076784" y="6356660"/>
            <a:ext cx="2133583" cy="364796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E9AA21B8-41F1-49D1-B398-E0D35FA7C397}" type="slidenum">
              <a:rPr lang="en-US" sz="1089">
                <a:solidFill>
                  <a:srgbClr val="8B8B8B"/>
                </a:solidFill>
                <a:latin typeface="Calibri"/>
                <a:ea typeface="ＭＳ Ｐゴシック"/>
              </a:rPr>
              <a:t>11</a:t>
            </a:fld>
            <a:endParaRPr sz="1633"/>
          </a:p>
        </p:txBody>
      </p:sp>
      <p:pic>
        <p:nvPicPr>
          <p:cNvPr id="883" name="Picture 9"/>
          <p:cNvPicPr/>
          <p:nvPr/>
        </p:nvPicPr>
        <p:blipFill>
          <a:blip r:embed="rId2"/>
          <a:stretch>
            <a:fillRect/>
          </a:stretch>
        </p:blipFill>
        <p:spPr>
          <a:xfrm>
            <a:off x="6555549" y="1138478"/>
            <a:ext cx="2351742" cy="1261926"/>
          </a:xfrm>
          <a:prstGeom prst="rect">
            <a:avLst/>
          </a:prstGeom>
          <a:ln>
            <a:noFill/>
          </a:ln>
        </p:spPr>
      </p:pic>
      <p:sp>
        <p:nvSpPr>
          <p:cNvPr id="884" name="CustomShape 3"/>
          <p:cNvSpPr/>
          <p:nvPr/>
        </p:nvSpPr>
        <p:spPr>
          <a:xfrm>
            <a:off x="1773032" y="968980"/>
            <a:ext cx="3692049" cy="2321696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/>
          <a:lstStyle/>
          <a:p>
            <a:pPr>
              <a:lnSpc>
                <a:spcPct val="100000"/>
              </a:lnSpc>
            </a:pPr>
            <a:r>
              <a:rPr lang="en-US" sz="1633">
                <a:solidFill>
                  <a:srgbClr val="0000FF"/>
                </a:solidFill>
                <a:latin typeface="Calibri"/>
              </a:rPr>
              <a:t>“Minimal” Decay:  </a:t>
            </a:r>
            <a:endParaRPr sz="1633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1633">
                <a:solidFill>
                  <a:srgbClr val="000000"/>
                </a:solidFill>
                <a:latin typeface="Calibri"/>
              </a:rPr>
              <a:t>Dark photon is the lightest in the dark sector;</a:t>
            </a:r>
            <a:endParaRPr sz="1633"/>
          </a:p>
          <a:p>
            <a:pPr lvl="1">
              <a:lnSpc>
                <a:spcPct val="100000"/>
              </a:lnSpc>
              <a:buFont typeface="StarSymbol"/>
              <a:buChar char="-"/>
            </a:pPr>
            <a:r>
              <a:rPr lang="en-US" sz="1633">
                <a:solidFill>
                  <a:srgbClr val="008000"/>
                </a:solidFill>
                <a:latin typeface="Calibri"/>
              </a:rPr>
              <a:t>SM final state particles only</a:t>
            </a:r>
            <a:endParaRPr sz="1633"/>
          </a:p>
          <a:p>
            <a:pPr>
              <a:lnSpc>
                <a:spcPct val="100000"/>
              </a:lnSpc>
            </a:pPr>
            <a:endParaRPr sz="1633"/>
          </a:p>
          <a:p>
            <a:pPr>
              <a:lnSpc>
                <a:spcPct val="100000"/>
              </a:lnSpc>
            </a:pPr>
            <a:r>
              <a:rPr lang="en-US" sz="1633">
                <a:solidFill>
                  <a:srgbClr val="FF0000"/>
                </a:solidFill>
                <a:latin typeface="Calibri"/>
              </a:rPr>
              <a:t>Long proper decay length: L</a:t>
            </a:r>
            <a:r>
              <a:rPr lang="en-US" sz="1633" baseline="-25000">
                <a:solidFill>
                  <a:srgbClr val="FF0000"/>
                </a:solidFill>
                <a:latin typeface="Calibri"/>
              </a:rPr>
              <a:t>0</a:t>
            </a:r>
            <a:r>
              <a:rPr lang="en-US" sz="1633">
                <a:solidFill>
                  <a:srgbClr val="FF0000"/>
                </a:solidFill>
                <a:latin typeface="Calibri"/>
              </a:rPr>
              <a:t> ~ </a:t>
            </a:r>
            <a:r>
              <a:rPr lang="en-US" sz="1633" i="1">
                <a:solidFill>
                  <a:srgbClr val="FF0000"/>
                </a:solidFill>
                <a:latin typeface="Calibri"/>
              </a:rPr>
              <a:t>O(1m)</a:t>
            </a:r>
            <a:endParaRPr sz="1633"/>
          </a:p>
        </p:txBody>
      </p:sp>
      <p:sp>
        <p:nvSpPr>
          <p:cNvPr id="885" name="TextShape 4"/>
          <p:cNvSpPr txBox="1"/>
          <p:nvPr/>
        </p:nvSpPr>
        <p:spPr>
          <a:xfrm>
            <a:off x="1980740" y="6356660"/>
            <a:ext cx="2133583" cy="364796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1089">
                <a:solidFill>
                  <a:srgbClr val="8B8B8B"/>
                </a:solidFill>
                <a:latin typeface="Calibri"/>
              </a:rPr>
              <a:t>6/22/15</a:t>
            </a:r>
            <a:endParaRPr sz="1633"/>
          </a:p>
        </p:txBody>
      </p:sp>
      <p:sp>
        <p:nvSpPr>
          <p:cNvPr id="886" name="CustomShape 5"/>
          <p:cNvSpPr/>
          <p:nvPr/>
        </p:nvSpPr>
        <p:spPr>
          <a:xfrm>
            <a:off x="1617251" y="4399760"/>
            <a:ext cx="4091136" cy="1461143"/>
          </a:xfrm>
          <a:prstGeom prst="rect">
            <a:avLst/>
          </a:prstGeom>
          <a:noFill/>
          <a:ln>
            <a:noFill/>
          </a:ln>
        </p:spPr>
        <p:txBody>
          <a:bodyPr wrap="none" lIns="81646" tIns="40823" rIns="81646" bIns="40823"/>
          <a:lstStyle/>
          <a:p>
            <a:pPr>
              <a:lnSpc>
                <a:spcPct val="100000"/>
              </a:lnSpc>
            </a:pPr>
            <a:r>
              <a:rPr lang="en-US" sz="1633">
                <a:solidFill>
                  <a:srgbClr val="0000FF"/>
                </a:solidFill>
                <a:latin typeface="Calibri"/>
              </a:rPr>
              <a:t>“General” Decay:</a:t>
            </a:r>
            <a:endParaRPr sz="1633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1633">
                <a:solidFill>
                  <a:srgbClr val="000000"/>
                </a:solidFill>
                <a:latin typeface="Calibri"/>
              </a:rPr>
              <a:t>Decay into other dark particles,</a:t>
            </a:r>
            <a:endParaRPr sz="1633"/>
          </a:p>
          <a:p>
            <a:pPr>
              <a:lnSpc>
                <a:spcPct val="100000"/>
              </a:lnSpc>
            </a:pPr>
            <a:r>
              <a:rPr lang="en-US" sz="1633">
                <a:solidFill>
                  <a:srgbClr val="000000"/>
                </a:solidFill>
                <a:latin typeface="Calibri"/>
              </a:rPr>
              <a:t>dominant channel if allowed</a:t>
            </a:r>
            <a:endParaRPr sz="1633"/>
          </a:p>
          <a:p>
            <a:pPr lvl="1">
              <a:lnSpc>
                <a:spcPct val="100000"/>
              </a:lnSpc>
              <a:buFont typeface="StarSymbol"/>
              <a:buAutoNum type="arabicPeriod"/>
            </a:pPr>
            <a:r>
              <a:rPr lang="en-US" sz="1633">
                <a:solidFill>
                  <a:srgbClr val="000000"/>
                </a:solidFill>
                <a:latin typeface="Calibri"/>
              </a:rPr>
              <a:t>Dark -&gt; Dark </a:t>
            </a:r>
            <a:endParaRPr sz="1633"/>
          </a:p>
          <a:p>
            <a:pPr lvl="1">
              <a:lnSpc>
                <a:spcPct val="100000"/>
              </a:lnSpc>
              <a:buFont typeface="StarSymbol"/>
              <a:buAutoNum type="arabicPeriod"/>
            </a:pPr>
            <a:r>
              <a:rPr lang="en-US" sz="1633">
                <a:solidFill>
                  <a:srgbClr val="000000"/>
                </a:solidFill>
                <a:latin typeface="Calibri"/>
              </a:rPr>
              <a:t>Dark -&gt; SM particles</a:t>
            </a:r>
            <a:endParaRPr sz="1633"/>
          </a:p>
        </p:txBody>
      </p:sp>
      <p:pic>
        <p:nvPicPr>
          <p:cNvPr id="887" name="Picture 12"/>
          <p:cNvPicPr/>
          <p:nvPr/>
        </p:nvPicPr>
        <p:blipFill>
          <a:blip r:embed="rId3"/>
          <a:stretch>
            <a:fillRect/>
          </a:stretch>
        </p:blipFill>
        <p:spPr>
          <a:xfrm>
            <a:off x="6116945" y="2400404"/>
            <a:ext cx="3372975" cy="412151"/>
          </a:xfrm>
          <a:prstGeom prst="rect">
            <a:avLst/>
          </a:prstGeom>
          <a:ln>
            <a:noFill/>
          </a:ln>
        </p:spPr>
      </p:pic>
      <p:pic>
        <p:nvPicPr>
          <p:cNvPr id="888" name="Picture 13"/>
          <p:cNvPicPr/>
          <p:nvPr/>
        </p:nvPicPr>
        <p:blipFill>
          <a:blip r:embed="rId4"/>
          <a:stretch>
            <a:fillRect/>
          </a:stretch>
        </p:blipFill>
        <p:spPr>
          <a:xfrm>
            <a:off x="2166894" y="3320721"/>
            <a:ext cx="2449064" cy="833773"/>
          </a:xfrm>
          <a:prstGeom prst="rect">
            <a:avLst/>
          </a:prstGeom>
          <a:ln>
            <a:noFill/>
          </a:ln>
        </p:spPr>
      </p:pic>
      <p:pic>
        <p:nvPicPr>
          <p:cNvPr id="889" name="Picture 10"/>
          <p:cNvPicPr/>
          <p:nvPr/>
        </p:nvPicPr>
        <p:blipFill>
          <a:blip r:embed="rId5"/>
          <a:stretch>
            <a:fillRect/>
          </a:stretch>
        </p:blipFill>
        <p:spPr>
          <a:xfrm>
            <a:off x="5404662" y="3145998"/>
            <a:ext cx="4805379" cy="3008179"/>
          </a:xfrm>
          <a:prstGeom prst="rect">
            <a:avLst/>
          </a:prstGeom>
          <a:ln w="9360">
            <a:noFill/>
          </a:ln>
        </p:spPr>
      </p:pic>
      <p:sp>
        <p:nvSpPr>
          <p:cNvPr id="890" name="CustomShape 6"/>
          <p:cNvSpPr/>
          <p:nvPr/>
        </p:nvSpPr>
        <p:spPr>
          <a:xfrm>
            <a:off x="8085276" y="5862210"/>
            <a:ext cx="614307" cy="272372"/>
          </a:xfrm>
          <a:prstGeom prst="rect">
            <a:avLst/>
          </a:prstGeom>
          <a:noFill/>
          <a:ln w="9360">
            <a:noFill/>
          </a:ln>
        </p:spPr>
        <p:txBody>
          <a:bodyPr wrap="none" lIns="81646" tIns="40823" rIns="81646" bIns="40823"/>
          <a:lstStyle/>
          <a:p>
            <a:pPr>
              <a:lnSpc>
                <a:spcPct val="100000"/>
              </a:lnSpc>
            </a:pPr>
            <a:r>
              <a:rPr lang="en-US" sz="1089">
                <a:solidFill>
                  <a:srgbClr val="000000"/>
                </a:solidFill>
                <a:latin typeface="Calibri"/>
              </a:rPr>
              <a:t>(GeV)</a:t>
            </a:r>
            <a:endParaRPr sz="1633"/>
          </a:p>
        </p:txBody>
      </p:sp>
      <p:sp>
        <p:nvSpPr>
          <p:cNvPr id="891" name="CustomShape 7"/>
          <p:cNvSpPr/>
          <p:nvPr/>
        </p:nvSpPr>
        <p:spPr>
          <a:xfrm>
            <a:off x="6848823" y="4667887"/>
            <a:ext cx="3139466" cy="998698"/>
          </a:xfrm>
          <a:prstGeom prst="rect">
            <a:avLst/>
          </a:prstGeom>
          <a:noFill/>
          <a:ln w="31680">
            <a:solidFill>
              <a:srgbClr val="FF0000"/>
            </a:solidFill>
            <a:round/>
          </a:ln>
        </p:spPr>
      </p:sp>
      <p:sp>
        <p:nvSpPr>
          <p:cNvPr id="892" name="CustomShape 8"/>
          <p:cNvSpPr/>
          <p:nvPr/>
        </p:nvSpPr>
        <p:spPr>
          <a:xfrm>
            <a:off x="7616626" y="2883097"/>
            <a:ext cx="2705107" cy="272046"/>
          </a:xfrm>
          <a:prstGeom prst="rect">
            <a:avLst/>
          </a:prstGeom>
          <a:noFill/>
          <a:ln>
            <a:noFill/>
          </a:ln>
        </p:spPr>
        <p:txBody>
          <a:bodyPr wrap="none" lIns="81646" tIns="40823" rIns="81646" bIns="40823"/>
          <a:lstStyle/>
          <a:p>
            <a:pPr>
              <a:lnSpc>
                <a:spcPct val="100000"/>
              </a:lnSpc>
            </a:pPr>
            <a:r>
              <a:rPr lang="en-US" sz="1089">
                <a:solidFill>
                  <a:srgbClr val="000000"/>
                </a:solidFill>
                <a:latin typeface="Calibri"/>
              </a:rPr>
              <a:t>D. Curtin, et al, arXiv: 1312.4992</a:t>
            </a:r>
            <a:endParaRPr sz="1633"/>
          </a:p>
        </p:txBody>
      </p:sp>
    </p:spTree>
    <p:extLst>
      <p:ext uri="{BB962C8B-B14F-4D97-AF65-F5344CB8AC3E}">
        <p14:creationId xmlns:p14="http://schemas.microsoft.com/office/powerpoint/2010/main" val="77913982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TextShape 1"/>
          <p:cNvSpPr txBox="1"/>
          <p:nvPr/>
        </p:nvSpPr>
        <p:spPr>
          <a:xfrm>
            <a:off x="1980740" y="-653"/>
            <a:ext cx="8229627" cy="859246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3992" dirty="0">
                <a:solidFill>
                  <a:srgbClr val="FF0000"/>
                </a:solidFill>
                <a:latin typeface="Calibri"/>
              </a:rPr>
              <a:t>Experimental Measurements  </a:t>
            </a:r>
            <a:endParaRPr sz="1633" dirty="0"/>
          </a:p>
        </p:txBody>
      </p:sp>
      <p:sp>
        <p:nvSpPr>
          <p:cNvPr id="894" name="TextShape 2"/>
          <p:cNvSpPr txBox="1"/>
          <p:nvPr/>
        </p:nvSpPr>
        <p:spPr>
          <a:xfrm>
            <a:off x="1702489" y="760981"/>
            <a:ext cx="5025171" cy="2463434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1600" dirty="0">
                <a:solidFill>
                  <a:srgbClr val="0000FF"/>
                </a:solidFill>
              </a:rPr>
              <a:t>Dark photon trigger upgrade</a:t>
            </a:r>
            <a:endParaRPr sz="1050" dirty="0"/>
          </a:p>
          <a:p>
            <a:pPr lvl="1">
              <a:lnSpc>
                <a:spcPct val="100000"/>
              </a:lnSpc>
              <a:buFont typeface="StarSymbol"/>
              <a:buAutoNum type="arabicPeriod"/>
            </a:pPr>
            <a:r>
              <a:rPr lang="en-US" sz="1400" dirty="0">
                <a:solidFill>
                  <a:srgbClr val="000000"/>
                </a:solidFill>
              </a:rPr>
              <a:t>A new trigger for events with displaced down-stream dimuons</a:t>
            </a:r>
            <a:endParaRPr sz="1050" dirty="0"/>
          </a:p>
          <a:p>
            <a:endParaRPr sz="1050"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1600" dirty="0">
                <a:solidFill>
                  <a:srgbClr val="0000FF"/>
                </a:solidFill>
              </a:rPr>
              <a:t>Unique signals</a:t>
            </a:r>
            <a:endParaRPr sz="1050" dirty="0"/>
          </a:p>
          <a:p>
            <a:pPr lvl="1">
              <a:lnSpc>
                <a:spcPct val="100000"/>
              </a:lnSpc>
              <a:buFont typeface="StarSymbol"/>
              <a:buAutoNum type="arabicPeriod"/>
            </a:pPr>
            <a:r>
              <a:rPr lang="en-US" sz="1400" dirty="0">
                <a:solidFill>
                  <a:srgbClr val="000000"/>
                </a:solidFill>
              </a:rPr>
              <a:t>Displaced dimuon decay vertex for long-lived particles</a:t>
            </a:r>
            <a:endParaRPr sz="1050" dirty="0"/>
          </a:p>
          <a:p>
            <a:pPr lvl="1">
              <a:lnSpc>
                <a:spcPct val="100000"/>
              </a:lnSpc>
              <a:buFont typeface="StarSymbol"/>
              <a:buAutoNum type="arabicPeriod"/>
            </a:pPr>
            <a:r>
              <a:rPr lang="en-US" sz="1400" dirty="0">
                <a:solidFill>
                  <a:srgbClr val="000000"/>
                </a:solidFill>
              </a:rPr>
              <a:t>Invariant mass peak in dimuon mass spectrum</a:t>
            </a:r>
            <a:endParaRPr sz="1050" dirty="0"/>
          </a:p>
          <a:p>
            <a:endParaRPr sz="1050"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1600" dirty="0">
                <a:solidFill>
                  <a:srgbClr val="0000FF"/>
                </a:solidFill>
              </a:rPr>
              <a:t>Beam time</a:t>
            </a:r>
            <a:endParaRPr sz="1050" dirty="0"/>
          </a:p>
          <a:p>
            <a:pPr lvl="1">
              <a:lnSpc>
                <a:spcPct val="100000"/>
              </a:lnSpc>
              <a:buFont typeface="StarSymbol"/>
              <a:buAutoNum type="arabicPeriod"/>
            </a:pPr>
            <a:r>
              <a:rPr lang="en-US" sz="1200" dirty="0">
                <a:solidFill>
                  <a:srgbClr val="000000"/>
                </a:solidFill>
              </a:rPr>
              <a:t>Run parasitically with E1039  (2017-2019)</a:t>
            </a:r>
            <a:endParaRPr sz="1200" dirty="0"/>
          </a:p>
        </p:txBody>
      </p:sp>
      <p:sp>
        <p:nvSpPr>
          <p:cNvPr id="895" name="TextShape 3"/>
          <p:cNvSpPr txBox="1"/>
          <p:nvPr/>
        </p:nvSpPr>
        <p:spPr>
          <a:xfrm>
            <a:off x="1980740" y="6356660"/>
            <a:ext cx="2133583" cy="364796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1089">
                <a:solidFill>
                  <a:srgbClr val="8B8B8B"/>
                </a:solidFill>
                <a:latin typeface="Calibri"/>
              </a:rPr>
              <a:t>6/22/15</a:t>
            </a:r>
            <a:endParaRPr sz="1633"/>
          </a:p>
        </p:txBody>
      </p:sp>
      <p:sp>
        <p:nvSpPr>
          <p:cNvPr id="896" name="TextShape 4"/>
          <p:cNvSpPr txBox="1"/>
          <p:nvPr/>
        </p:nvSpPr>
        <p:spPr>
          <a:xfrm>
            <a:off x="8076784" y="6356660"/>
            <a:ext cx="2133583" cy="364796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E5C3273D-0699-48F3-99B7-86C39AA48FF5}" type="slidenum">
              <a:rPr lang="en-US" sz="1089">
                <a:solidFill>
                  <a:srgbClr val="8B8B8B"/>
                </a:solidFill>
                <a:latin typeface="Calibri"/>
              </a:rPr>
              <a:t>12</a:t>
            </a:fld>
            <a:endParaRPr sz="1633"/>
          </a:p>
        </p:txBody>
      </p:sp>
      <p:sp>
        <p:nvSpPr>
          <p:cNvPr id="897" name="TextShape 5"/>
          <p:cNvSpPr txBox="1"/>
          <p:nvPr/>
        </p:nvSpPr>
        <p:spPr>
          <a:xfrm>
            <a:off x="4114323" y="6356660"/>
            <a:ext cx="3962461" cy="364796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089">
                <a:solidFill>
                  <a:srgbClr val="8B8B8B"/>
                </a:solidFill>
                <a:latin typeface="Calibri"/>
              </a:rPr>
              <a:t>Dark Photons &amp; Dark Higgs Search @Fermilab</a:t>
            </a:r>
            <a:endParaRPr sz="1633"/>
          </a:p>
        </p:txBody>
      </p:sp>
      <p:pic>
        <p:nvPicPr>
          <p:cNvPr id="898" name="Picture 16"/>
          <p:cNvPicPr/>
          <p:nvPr/>
        </p:nvPicPr>
        <p:blipFill>
          <a:blip r:embed="rId2"/>
          <a:srcRect l="31389" r="72"/>
          <a:stretch>
            <a:fillRect/>
          </a:stretch>
        </p:blipFill>
        <p:spPr>
          <a:xfrm>
            <a:off x="1558139" y="3373302"/>
            <a:ext cx="9082668" cy="3436659"/>
          </a:xfrm>
          <a:prstGeom prst="rect">
            <a:avLst/>
          </a:prstGeom>
          <a:ln>
            <a:noFill/>
          </a:ln>
        </p:spPr>
      </p:pic>
      <p:sp>
        <p:nvSpPr>
          <p:cNvPr id="899" name="CustomShape 6"/>
          <p:cNvSpPr/>
          <p:nvPr/>
        </p:nvSpPr>
        <p:spPr>
          <a:xfrm>
            <a:off x="5554565" y="4682583"/>
            <a:ext cx="323320" cy="270739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360">
            <a:solidFill>
              <a:srgbClr val="0000FF"/>
            </a:solidFill>
            <a:round/>
          </a:ln>
        </p:spPr>
      </p:sp>
      <p:sp>
        <p:nvSpPr>
          <p:cNvPr id="900" name="CustomShape 7"/>
          <p:cNvSpPr/>
          <p:nvPr/>
        </p:nvSpPr>
        <p:spPr>
          <a:xfrm>
            <a:off x="6571552" y="4547050"/>
            <a:ext cx="323320" cy="270739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360">
            <a:solidFill>
              <a:srgbClr val="0000FF"/>
            </a:solidFill>
            <a:round/>
          </a:ln>
        </p:spPr>
      </p:sp>
      <p:sp>
        <p:nvSpPr>
          <p:cNvPr id="901" name="CustomShape 8"/>
          <p:cNvSpPr/>
          <p:nvPr/>
        </p:nvSpPr>
        <p:spPr>
          <a:xfrm>
            <a:off x="9521272" y="4267820"/>
            <a:ext cx="323320" cy="270739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360">
            <a:solidFill>
              <a:srgbClr val="0000FF"/>
            </a:solidFill>
            <a:round/>
          </a:ln>
        </p:spPr>
      </p:sp>
      <p:sp>
        <p:nvSpPr>
          <p:cNvPr id="902" name="CustomShape 9"/>
          <p:cNvSpPr/>
          <p:nvPr/>
        </p:nvSpPr>
        <p:spPr>
          <a:xfrm>
            <a:off x="9165294" y="4275984"/>
            <a:ext cx="323320" cy="270739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360">
            <a:solidFill>
              <a:srgbClr val="0000FF"/>
            </a:solidFill>
            <a:round/>
          </a:ln>
        </p:spPr>
      </p:sp>
      <p:sp>
        <p:nvSpPr>
          <p:cNvPr id="903" name="CustomShape 10"/>
          <p:cNvSpPr/>
          <p:nvPr/>
        </p:nvSpPr>
        <p:spPr>
          <a:xfrm>
            <a:off x="5554565" y="5065668"/>
            <a:ext cx="323320" cy="270739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360">
            <a:solidFill>
              <a:srgbClr val="0000FF"/>
            </a:solidFill>
            <a:round/>
          </a:ln>
        </p:spPr>
      </p:sp>
      <p:sp>
        <p:nvSpPr>
          <p:cNvPr id="904" name="CustomShape 11"/>
          <p:cNvSpPr/>
          <p:nvPr/>
        </p:nvSpPr>
        <p:spPr>
          <a:xfrm>
            <a:off x="6566000" y="5201201"/>
            <a:ext cx="323320" cy="270739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360">
            <a:solidFill>
              <a:srgbClr val="0000FF"/>
            </a:solidFill>
            <a:round/>
          </a:ln>
        </p:spPr>
      </p:sp>
      <p:sp>
        <p:nvSpPr>
          <p:cNvPr id="905" name="CustomShape 12"/>
          <p:cNvSpPr/>
          <p:nvPr/>
        </p:nvSpPr>
        <p:spPr>
          <a:xfrm>
            <a:off x="9223426" y="5520275"/>
            <a:ext cx="323320" cy="270739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360">
            <a:solidFill>
              <a:srgbClr val="0000FF"/>
            </a:solidFill>
            <a:round/>
          </a:ln>
        </p:spPr>
      </p:sp>
      <p:sp>
        <p:nvSpPr>
          <p:cNvPr id="906" name="CustomShape 13"/>
          <p:cNvSpPr/>
          <p:nvPr/>
        </p:nvSpPr>
        <p:spPr>
          <a:xfrm>
            <a:off x="9539561" y="5579713"/>
            <a:ext cx="323320" cy="270739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360">
            <a:solidFill>
              <a:srgbClr val="0000FF"/>
            </a:solidFill>
            <a:round/>
          </a:ln>
        </p:spPr>
      </p:sp>
      <p:sp>
        <p:nvSpPr>
          <p:cNvPr id="907" name="CustomShape 14"/>
          <p:cNvSpPr/>
          <p:nvPr/>
        </p:nvSpPr>
        <p:spPr>
          <a:xfrm>
            <a:off x="5484022" y="6419365"/>
            <a:ext cx="1276949" cy="363816"/>
          </a:xfrm>
          <a:prstGeom prst="rect">
            <a:avLst/>
          </a:prstGeom>
          <a:noFill/>
          <a:ln>
            <a:noFill/>
          </a:ln>
        </p:spPr>
        <p:txBody>
          <a:bodyPr wrap="none" lIns="81646" tIns="40823" rIns="81646" bIns="40823"/>
          <a:lstStyle/>
          <a:p>
            <a:pPr>
              <a:lnSpc>
                <a:spcPct val="100000"/>
              </a:lnSpc>
            </a:pPr>
            <a:r>
              <a:rPr lang="en-US" sz="1633">
                <a:solidFill>
                  <a:srgbClr val="000000"/>
                </a:solidFill>
                <a:latin typeface="Calibri"/>
              </a:rPr>
              <a:t>Z (meter)</a:t>
            </a:r>
            <a:endParaRPr sz="1633"/>
          </a:p>
        </p:txBody>
      </p:sp>
      <p:pic>
        <p:nvPicPr>
          <p:cNvPr id="908" name="Picture 22"/>
          <p:cNvPicPr/>
          <p:nvPr/>
        </p:nvPicPr>
        <p:blipFill>
          <a:blip r:embed="rId3"/>
          <a:stretch>
            <a:fillRect/>
          </a:stretch>
        </p:blipFill>
        <p:spPr>
          <a:xfrm>
            <a:off x="7035956" y="728286"/>
            <a:ext cx="3336724" cy="2379502"/>
          </a:xfrm>
          <a:prstGeom prst="rect">
            <a:avLst/>
          </a:prstGeom>
          <a:ln>
            <a:noFill/>
          </a:ln>
        </p:spPr>
      </p:pic>
      <p:sp>
        <p:nvSpPr>
          <p:cNvPr id="909" name="CustomShape 15"/>
          <p:cNvSpPr/>
          <p:nvPr/>
        </p:nvSpPr>
        <p:spPr>
          <a:xfrm>
            <a:off x="7399120" y="1034296"/>
            <a:ext cx="1071527" cy="638475"/>
          </a:xfrm>
          <a:prstGeom prst="rect">
            <a:avLst/>
          </a:prstGeom>
          <a:noFill/>
          <a:ln>
            <a:noFill/>
          </a:ln>
        </p:spPr>
        <p:txBody>
          <a:bodyPr wrap="none" lIns="81646" tIns="40823" rIns="81646" bIns="40823"/>
          <a:lstStyle/>
          <a:p>
            <a:pPr>
              <a:lnSpc>
                <a:spcPct val="100000"/>
              </a:lnSpc>
            </a:pPr>
            <a:r>
              <a:rPr lang="en-US" sz="1633">
                <a:solidFill>
                  <a:srgbClr val="FF0000"/>
                </a:solidFill>
                <a:latin typeface="Calibri"/>
              </a:rPr>
              <a:t>--  2.5%</a:t>
            </a:r>
            <a:endParaRPr sz="1633"/>
          </a:p>
          <a:p>
            <a:pPr>
              <a:lnSpc>
                <a:spcPct val="100000"/>
              </a:lnSpc>
            </a:pPr>
            <a:r>
              <a:rPr lang="en-US" sz="1633">
                <a:solidFill>
                  <a:srgbClr val="0000FF"/>
                </a:solidFill>
                <a:latin typeface="Calibri"/>
              </a:rPr>
              <a:t>--  6.0%</a:t>
            </a:r>
            <a:endParaRPr sz="1633"/>
          </a:p>
        </p:txBody>
      </p:sp>
      <p:sp>
        <p:nvSpPr>
          <p:cNvPr id="910" name="CustomShape 16"/>
          <p:cNvSpPr/>
          <p:nvPr/>
        </p:nvSpPr>
        <p:spPr>
          <a:xfrm>
            <a:off x="7154834" y="3011119"/>
            <a:ext cx="2955272" cy="363816"/>
          </a:xfrm>
          <a:prstGeom prst="rect">
            <a:avLst/>
          </a:prstGeom>
          <a:noFill/>
          <a:ln>
            <a:noFill/>
          </a:ln>
        </p:spPr>
        <p:txBody>
          <a:bodyPr wrap="none" lIns="81646" tIns="40823" rIns="81646" bIns="40823"/>
          <a:lstStyle/>
          <a:p>
            <a:pPr>
              <a:lnSpc>
                <a:spcPct val="100000"/>
              </a:lnSpc>
            </a:pPr>
            <a:r>
              <a:rPr lang="en-US" sz="1633">
                <a:solidFill>
                  <a:srgbClr val="000000"/>
                </a:solidFill>
                <a:latin typeface="Calibri"/>
              </a:rPr>
              <a:t>Dimuon mass resolution</a:t>
            </a:r>
            <a:endParaRPr sz="1633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9A97F7-5143-444E-A3FE-4E670C323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8F519-B6E6-CD45-AAEB-7ED66DE81809}" type="datetime1">
              <a:rPr lang="en-US" smtClean="0"/>
              <a:t>8/22/19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BA0982-21BB-1647-963E-ECE29F1B7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Yonsei Lecture - Dark Matter Search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F3325B-BC77-F848-8696-D97BD2F4B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C00BD-DC8D-284D-B18B-5B4A6B2DA17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22308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TextShape 1"/>
          <p:cNvSpPr txBox="1"/>
          <p:nvPr/>
        </p:nvSpPr>
        <p:spPr>
          <a:xfrm>
            <a:off x="1980740" y="20249"/>
            <a:ext cx="8229627" cy="726326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2359">
                <a:solidFill>
                  <a:srgbClr val="FF0000"/>
                </a:solidFill>
                <a:latin typeface="Calibri"/>
              </a:rPr>
              <a:t>A New High-Granularity Displayed Dimuon Vertex Trigger</a:t>
            </a:r>
            <a:endParaRPr sz="1633"/>
          </a:p>
        </p:txBody>
      </p:sp>
      <p:sp>
        <p:nvSpPr>
          <p:cNvPr id="912" name="TextShape 2"/>
          <p:cNvSpPr txBox="1"/>
          <p:nvPr/>
        </p:nvSpPr>
        <p:spPr>
          <a:xfrm>
            <a:off x="1980740" y="6356660"/>
            <a:ext cx="2133583" cy="364796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1089">
                <a:solidFill>
                  <a:srgbClr val="8B8B8B"/>
                </a:solidFill>
                <a:latin typeface="Calibri"/>
              </a:rPr>
              <a:t>6/22/15</a:t>
            </a:r>
            <a:endParaRPr sz="1633"/>
          </a:p>
        </p:txBody>
      </p:sp>
      <p:sp>
        <p:nvSpPr>
          <p:cNvPr id="913" name="TextShape 3"/>
          <p:cNvSpPr txBox="1"/>
          <p:nvPr/>
        </p:nvSpPr>
        <p:spPr>
          <a:xfrm>
            <a:off x="8076784" y="6356660"/>
            <a:ext cx="2133583" cy="364796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8A1777F0-8BB0-4233-A549-CA180285F69A}" type="slidenum">
              <a:rPr lang="en-US" sz="1089">
                <a:solidFill>
                  <a:srgbClr val="8B8B8B"/>
                </a:solidFill>
                <a:latin typeface="Calibri"/>
              </a:rPr>
              <a:t>13</a:t>
            </a:fld>
            <a:endParaRPr sz="1633"/>
          </a:p>
        </p:txBody>
      </p:sp>
      <p:sp>
        <p:nvSpPr>
          <p:cNvPr id="914" name="CustomShape 4"/>
          <p:cNvSpPr/>
          <p:nvPr/>
        </p:nvSpPr>
        <p:spPr>
          <a:xfrm>
            <a:off x="1523520" y="777600"/>
            <a:ext cx="5344245" cy="1763235"/>
          </a:xfrm>
          <a:prstGeom prst="rect">
            <a:avLst/>
          </a:prstGeom>
          <a:noFill/>
          <a:ln>
            <a:noFill/>
          </a:ln>
        </p:spPr>
        <p:txBody>
          <a:bodyPr wrap="none" lIns="81646" tIns="40823" rIns="81646" bIns="40823"/>
          <a:lstStyle/>
          <a:p>
            <a:pPr>
              <a:lnSpc>
                <a:spcPct val="100000"/>
              </a:lnSpc>
            </a:pPr>
            <a:r>
              <a:rPr lang="en-US" sz="1452">
                <a:solidFill>
                  <a:srgbClr val="0000FF"/>
                </a:solidFill>
                <a:latin typeface="Calibri"/>
              </a:rPr>
              <a:t>Y-Plane Trigger: </a:t>
            </a:r>
            <a:endParaRPr sz="1633"/>
          </a:p>
          <a:p>
            <a:pPr>
              <a:lnSpc>
                <a:spcPct val="100000"/>
              </a:lnSpc>
              <a:buFont typeface="StarSymbol"/>
              <a:buChar char="-"/>
            </a:pPr>
            <a:r>
              <a:rPr lang="en-US" sz="1452">
                <a:solidFill>
                  <a:srgbClr val="000000"/>
                </a:solidFill>
                <a:latin typeface="Calibri"/>
              </a:rPr>
              <a:t>A quadrant panel: 40 x 40 cm</a:t>
            </a:r>
            <a:r>
              <a:rPr lang="en-US" sz="1452" baseline="30000">
                <a:solidFill>
                  <a:srgbClr val="000000"/>
                </a:solidFill>
                <a:latin typeface="Calibri"/>
              </a:rPr>
              <a:t>2</a:t>
            </a:r>
            <a:r>
              <a:rPr lang="en-US" sz="1452">
                <a:solidFill>
                  <a:srgbClr val="000000"/>
                </a:solidFill>
                <a:latin typeface="Calibri"/>
              </a:rPr>
              <a:t>, 1cm thinck</a:t>
            </a:r>
            <a:endParaRPr sz="1633"/>
          </a:p>
          <a:p>
            <a:pPr lvl="1">
              <a:lnSpc>
                <a:spcPct val="100000"/>
              </a:lnSpc>
              <a:buFont typeface="StarSymbol"/>
              <a:buChar char="-"/>
            </a:pPr>
            <a:r>
              <a:rPr lang="en-US" sz="1270">
                <a:solidFill>
                  <a:srgbClr val="008000"/>
                </a:solidFill>
                <a:latin typeface="Calibri"/>
              </a:rPr>
              <a:t>40 x 1cm x 40 cm scintillating strips, SiPM readout</a:t>
            </a:r>
            <a:endParaRPr sz="1633"/>
          </a:p>
          <a:p>
            <a:pPr>
              <a:lnSpc>
                <a:spcPct val="100000"/>
              </a:lnSpc>
            </a:pPr>
            <a:r>
              <a:rPr lang="en-US" sz="1452">
                <a:solidFill>
                  <a:srgbClr val="000000"/>
                </a:solidFill>
                <a:latin typeface="Calibri"/>
              </a:rPr>
              <a:t>-     Straight line projection, 30cm Z-vertex resolution</a:t>
            </a:r>
            <a:endParaRPr sz="1633"/>
          </a:p>
          <a:p>
            <a:pPr>
              <a:lnSpc>
                <a:spcPct val="100000"/>
              </a:lnSpc>
            </a:pPr>
            <a:r>
              <a:rPr lang="en-US" sz="1452">
                <a:solidFill>
                  <a:srgbClr val="000000"/>
                </a:solidFill>
                <a:latin typeface="Calibri"/>
              </a:rPr>
              <a:t>-     Displaced z-vertex, mostly low mass &lt; 3GeV</a:t>
            </a:r>
            <a:endParaRPr sz="1633"/>
          </a:p>
          <a:p>
            <a:pPr>
              <a:lnSpc>
                <a:spcPct val="100000"/>
              </a:lnSpc>
              <a:buFont typeface="StarSymbol"/>
              <a:buChar char="-"/>
            </a:pPr>
            <a:r>
              <a:rPr lang="en-US" sz="1452">
                <a:solidFill>
                  <a:srgbClr val="000000"/>
                </a:solidFill>
                <a:latin typeface="Calibri"/>
              </a:rPr>
              <a:t>Coincident with St-4 Hodos(muons)</a:t>
            </a:r>
            <a:endParaRPr sz="1633"/>
          </a:p>
          <a:p>
            <a:pPr>
              <a:lnSpc>
                <a:spcPct val="100000"/>
              </a:lnSpc>
              <a:buFont typeface="StarSymbol"/>
              <a:buChar char="-"/>
            </a:pPr>
            <a:r>
              <a:rPr lang="en-US" sz="1452">
                <a:solidFill>
                  <a:srgbClr val="000000"/>
                </a:solidFill>
                <a:latin typeface="Calibri"/>
              </a:rPr>
              <a:t>Quadrant-based triggers: 4 x V1495</a:t>
            </a:r>
            <a:endParaRPr sz="1633"/>
          </a:p>
        </p:txBody>
      </p:sp>
      <p:sp>
        <p:nvSpPr>
          <p:cNvPr id="915" name="CustomShape 5"/>
          <p:cNvSpPr/>
          <p:nvPr/>
        </p:nvSpPr>
        <p:spPr>
          <a:xfrm>
            <a:off x="6483374" y="811892"/>
            <a:ext cx="4559133" cy="1549975"/>
          </a:xfrm>
          <a:prstGeom prst="rect">
            <a:avLst/>
          </a:prstGeom>
          <a:noFill/>
          <a:ln>
            <a:noFill/>
          </a:ln>
        </p:spPr>
        <p:txBody>
          <a:bodyPr wrap="none" lIns="81646" tIns="40823" rIns="81646" bIns="40823"/>
          <a:lstStyle/>
          <a:p>
            <a:pPr>
              <a:lnSpc>
                <a:spcPct val="100000"/>
              </a:lnSpc>
            </a:pPr>
            <a:r>
              <a:rPr lang="en-US" sz="1452">
                <a:solidFill>
                  <a:srgbClr val="0000FF"/>
                </a:solidFill>
                <a:latin typeface="Calibri"/>
              </a:rPr>
              <a:t>Y-channels per quadrant:  </a:t>
            </a:r>
            <a:endParaRPr sz="1633"/>
          </a:p>
          <a:p>
            <a:pPr>
              <a:lnSpc>
                <a:spcPct val="100000"/>
              </a:lnSpc>
            </a:pPr>
            <a:r>
              <a:rPr lang="en-US" sz="1452">
                <a:solidFill>
                  <a:srgbClr val="000000"/>
                </a:solidFill>
                <a:latin typeface="Calibri"/>
              </a:rPr>
              <a:t>- 1x V1495</a:t>
            </a:r>
            <a:endParaRPr sz="1633"/>
          </a:p>
          <a:p>
            <a:pPr>
              <a:lnSpc>
                <a:spcPct val="100000"/>
              </a:lnSpc>
              <a:buFont typeface="StarSymbol"/>
              <a:buChar char="-"/>
            </a:pPr>
            <a:r>
              <a:rPr lang="en-US" sz="1452">
                <a:solidFill>
                  <a:srgbClr val="008000"/>
                </a:solidFill>
                <a:latin typeface="Calibri"/>
              </a:rPr>
              <a:t>40(St1) + 40(St2) + 8x2 (St4-Y1,2) = 96</a:t>
            </a:r>
            <a:endParaRPr sz="1633"/>
          </a:p>
          <a:p>
            <a:pPr>
              <a:lnSpc>
                <a:spcPct val="100000"/>
              </a:lnSpc>
              <a:buFont typeface="StarSymbol"/>
              <a:buChar char="-"/>
            </a:pPr>
            <a:r>
              <a:rPr lang="en-US" sz="1452">
                <a:solidFill>
                  <a:srgbClr val="000000"/>
                </a:solidFill>
                <a:latin typeface="Calibri"/>
              </a:rPr>
              <a:t>96+64 = 160 possible</a:t>
            </a:r>
            <a:endParaRPr sz="1633"/>
          </a:p>
          <a:p>
            <a:pPr lvl="1">
              <a:lnSpc>
                <a:spcPct val="100000"/>
              </a:lnSpc>
              <a:buFont typeface="StarSymbol"/>
              <a:buChar char="-"/>
            </a:pPr>
            <a:r>
              <a:rPr lang="en-US" sz="1452">
                <a:solidFill>
                  <a:srgbClr val="000000"/>
                </a:solidFill>
                <a:latin typeface="Calibri"/>
              </a:rPr>
              <a:t>72+72+16 = 160 (possible) </a:t>
            </a:r>
            <a:endParaRPr sz="1633"/>
          </a:p>
          <a:p>
            <a:pPr lvl="1">
              <a:lnSpc>
                <a:spcPct val="100000"/>
              </a:lnSpc>
              <a:buFont typeface="StarSymbol"/>
              <a:buChar char="-"/>
            </a:pPr>
            <a:r>
              <a:rPr lang="en-US" sz="1452">
                <a:solidFill>
                  <a:srgbClr val="000000"/>
                </a:solidFill>
                <a:latin typeface="Calibri"/>
              </a:rPr>
              <a:t>(2NIM=RFCLK+ComSTOP )</a:t>
            </a:r>
            <a:endParaRPr sz="1633"/>
          </a:p>
        </p:txBody>
      </p:sp>
      <p:sp>
        <p:nvSpPr>
          <p:cNvPr id="916" name="CustomShape 6"/>
          <p:cNvSpPr/>
          <p:nvPr/>
        </p:nvSpPr>
        <p:spPr>
          <a:xfrm>
            <a:off x="5510149" y="1962779"/>
            <a:ext cx="559114" cy="363816"/>
          </a:xfrm>
          <a:prstGeom prst="rect">
            <a:avLst/>
          </a:prstGeom>
          <a:noFill/>
          <a:ln>
            <a:noFill/>
          </a:ln>
        </p:spPr>
        <p:txBody>
          <a:bodyPr wrap="none" lIns="81646" tIns="40823" rIns="81646" bIns="40823"/>
          <a:lstStyle/>
          <a:p>
            <a:pPr>
              <a:lnSpc>
                <a:spcPct val="100000"/>
              </a:lnSpc>
            </a:pPr>
            <a:r>
              <a:rPr lang="en-US" sz="1633">
                <a:solidFill>
                  <a:srgbClr val="000000"/>
                </a:solidFill>
                <a:latin typeface="Calibri"/>
              </a:rPr>
              <a:t>St1</a:t>
            </a:r>
            <a:endParaRPr sz="1633"/>
          </a:p>
        </p:txBody>
      </p:sp>
      <p:sp>
        <p:nvSpPr>
          <p:cNvPr id="917" name="CustomShape 7"/>
          <p:cNvSpPr/>
          <p:nvPr/>
        </p:nvSpPr>
        <p:spPr>
          <a:xfrm>
            <a:off x="6436019" y="1967351"/>
            <a:ext cx="559114" cy="364143"/>
          </a:xfrm>
          <a:prstGeom prst="rect">
            <a:avLst/>
          </a:prstGeom>
          <a:noFill/>
          <a:ln>
            <a:noFill/>
          </a:ln>
        </p:spPr>
        <p:txBody>
          <a:bodyPr wrap="none" lIns="81646" tIns="40823" rIns="81646" bIns="40823"/>
          <a:lstStyle/>
          <a:p>
            <a:pPr>
              <a:lnSpc>
                <a:spcPct val="100000"/>
              </a:lnSpc>
            </a:pPr>
            <a:r>
              <a:rPr lang="en-US" sz="1633">
                <a:solidFill>
                  <a:srgbClr val="000000"/>
                </a:solidFill>
                <a:latin typeface="Calibri"/>
              </a:rPr>
              <a:t>St2</a:t>
            </a:r>
            <a:endParaRPr sz="1633"/>
          </a:p>
        </p:txBody>
      </p:sp>
      <p:sp>
        <p:nvSpPr>
          <p:cNvPr id="918" name="CustomShape 8"/>
          <p:cNvSpPr/>
          <p:nvPr/>
        </p:nvSpPr>
        <p:spPr>
          <a:xfrm flipV="1">
            <a:off x="2899752" y="2998708"/>
            <a:ext cx="5776970" cy="24494"/>
          </a:xfrm>
          <a:prstGeom prst="straightConnector1">
            <a:avLst/>
          </a:prstGeom>
          <a:noFill/>
          <a:ln w="25560">
            <a:solidFill>
              <a:srgbClr val="4F81BD"/>
            </a:solidFill>
            <a:round/>
            <a:tailEnd type="arrow" w="med" len="med"/>
          </a:ln>
        </p:spPr>
      </p:sp>
      <p:sp>
        <p:nvSpPr>
          <p:cNvPr id="919" name="CustomShape 9"/>
          <p:cNvSpPr/>
          <p:nvPr/>
        </p:nvSpPr>
        <p:spPr>
          <a:xfrm>
            <a:off x="5712959" y="2343905"/>
            <a:ext cx="141738" cy="1319405"/>
          </a:xfrm>
          <a:prstGeom prst="rect">
            <a:avLst/>
          </a:prstGeom>
          <a:solidFill>
            <a:srgbClr val="FF0000"/>
          </a:solidFill>
          <a:ln w="9360">
            <a:noFill/>
          </a:ln>
        </p:spPr>
      </p:sp>
      <p:sp>
        <p:nvSpPr>
          <p:cNvPr id="920" name="CustomShape 10"/>
          <p:cNvSpPr/>
          <p:nvPr/>
        </p:nvSpPr>
        <p:spPr>
          <a:xfrm>
            <a:off x="6667242" y="2343905"/>
            <a:ext cx="141738" cy="1319405"/>
          </a:xfrm>
          <a:prstGeom prst="rect">
            <a:avLst/>
          </a:prstGeom>
          <a:solidFill>
            <a:srgbClr val="FF0000"/>
          </a:solidFill>
          <a:ln w="9360">
            <a:noFill/>
          </a:ln>
        </p:spPr>
      </p:sp>
      <p:sp>
        <p:nvSpPr>
          <p:cNvPr id="921" name="CustomShape 11"/>
          <p:cNvSpPr/>
          <p:nvPr/>
        </p:nvSpPr>
        <p:spPr>
          <a:xfrm flipV="1">
            <a:off x="4122814" y="2343578"/>
            <a:ext cx="3772389" cy="659703"/>
          </a:xfrm>
          <a:prstGeom prst="straightConnector1">
            <a:avLst/>
          </a:prstGeom>
          <a:noFill/>
          <a:ln w="25560">
            <a:solidFill>
              <a:srgbClr val="0000FF"/>
            </a:solidFill>
            <a:round/>
            <a:tailEnd type="arrow" w="med" len="med"/>
          </a:ln>
        </p:spPr>
      </p:sp>
      <p:sp>
        <p:nvSpPr>
          <p:cNvPr id="922" name="CustomShape 12"/>
          <p:cNvSpPr/>
          <p:nvPr/>
        </p:nvSpPr>
        <p:spPr>
          <a:xfrm>
            <a:off x="4122814" y="3028754"/>
            <a:ext cx="3634896" cy="382758"/>
          </a:xfrm>
          <a:prstGeom prst="straightConnector1">
            <a:avLst/>
          </a:prstGeom>
          <a:noFill/>
          <a:ln w="25560">
            <a:solidFill>
              <a:srgbClr val="0000FF"/>
            </a:solidFill>
            <a:round/>
            <a:tailEnd type="arrow" w="med" len="med"/>
          </a:ln>
        </p:spPr>
      </p:sp>
      <p:sp>
        <p:nvSpPr>
          <p:cNvPr id="923" name="CustomShape 13"/>
          <p:cNvSpPr/>
          <p:nvPr/>
        </p:nvSpPr>
        <p:spPr>
          <a:xfrm>
            <a:off x="6597679" y="2407262"/>
            <a:ext cx="323320" cy="270739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360">
            <a:solidFill>
              <a:srgbClr val="0000FF"/>
            </a:solidFill>
            <a:round/>
          </a:ln>
        </p:spPr>
      </p:sp>
      <p:sp>
        <p:nvSpPr>
          <p:cNvPr id="924" name="CustomShape 14"/>
          <p:cNvSpPr/>
          <p:nvPr/>
        </p:nvSpPr>
        <p:spPr>
          <a:xfrm>
            <a:off x="5630986" y="2572188"/>
            <a:ext cx="323320" cy="270739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360">
            <a:solidFill>
              <a:srgbClr val="0000FF"/>
            </a:solidFill>
            <a:round/>
          </a:ln>
        </p:spPr>
      </p:sp>
      <p:sp>
        <p:nvSpPr>
          <p:cNvPr id="925" name="CustomShape 15"/>
          <p:cNvSpPr/>
          <p:nvPr/>
        </p:nvSpPr>
        <p:spPr>
          <a:xfrm>
            <a:off x="5630986" y="3028754"/>
            <a:ext cx="323320" cy="270739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360">
            <a:solidFill>
              <a:srgbClr val="0000FF"/>
            </a:solidFill>
            <a:round/>
          </a:ln>
        </p:spPr>
      </p:sp>
      <p:sp>
        <p:nvSpPr>
          <p:cNvPr id="926" name="CustomShape 16"/>
          <p:cNvSpPr/>
          <p:nvPr/>
        </p:nvSpPr>
        <p:spPr>
          <a:xfrm>
            <a:off x="6597679" y="3163961"/>
            <a:ext cx="323320" cy="270739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360">
            <a:solidFill>
              <a:srgbClr val="0000FF"/>
            </a:solidFill>
            <a:round/>
          </a:ln>
        </p:spPr>
      </p:sp>
      <p:sp>
        <p:nvSpPr>
          <p:cNvPr id="927" name="Line 17"/>
          <p:cNvSpPr/>
          <p:nvPr/>
        </p:nvSpPr>
        <p:spPr>
          <a:xfrm>
            <a:off x="3895184" y="3019610"/>
            <a:ext cx="1498374" cy="0"/>
          </a:xfrm>
          <a:prstGeom prst="line">
            <a:avLst/>
          </a:prstGeom>
          <a:ln w="50760">
            <a:solidFill>
              <a:srgbClr val="FF0000"/>
            </a:solidFill>
            <a:custDash>
              <a:ds d="1128000" sp="423000"/>
            </a:custDash>
            <a:round/>
          </a:ln>
        </p:spPr>
      </p:sp>
      <p:sp>
        <p:nvSpPr>
          <p:cNvPr id="928" name="CustomShape 18"/>
          <p:cNvSpPr/>
          <p:nvPr/>
        </p:nvSpPr>
        <p:spPr>
          <a:xfrm>
            <a:off x="2521566" y="2879505"/>
            <a:ext cx="418356" cy="297846"/>
          </a:xfrm>
          <a:prstGeom prst="irregularSeal1">
            <a:avLst/>
          </a:prstGeom>
          <a:gradFill>
            <a:gsLst>
              <a:gs pos="0">
                <a:srgbClr val="3E7FCC"/>
              </a:gs>
              <a:gs pos="100000">
                <a:srgbClr val="A4C1FF"/>
              </a:gs>
            </a:gsLst>
            <a:lin ang="16200000"/>
          </a:gradFill>
          <a:ln w="9360">
            <a:solidFill>
              <a:srgbClr val="4A7EBB"/>
            </a:solidFill>
            <a:round/>
          </a:ln>
        </p:spPr>
      </p:sp>
      <p:sp>
        <p:nvSpPr>
          <p:cNvPr id="929" name="CustomShape 19"/>
          <p:cNvSpPr/>
          <p:nvPr/>
        </p:nvSpPr>
        <p:spPr>
          <a:xfrm>
            <a:off x="3484666" y="3037899"/>
            <a:ext cx="2238743" cy="516658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/>
          <a:lstStyle/>
          <a:p>
            <a:pPr>
              <a:lnSpc>
                <a:spcPct val="100000"/>
              </a:lnSpc>
            </a:pPr>
            <a:r>
              <a:rPr lang="en-US" sz="1270">
                <a:solidFill>
                  <a:srgbClr val="000000"/>
                </a:solidFill>
                <a:latin typeface="Calibri"/>
              </a:rPr>
              <a:t>Coincident Z-vtx </a:t>
            </a:r>
            <a:endParaRPr sz="1633"/>
          </a:p>
          <a:p>
            <a:pPr>
              <a:lnSpc>
                <a:spcPct val="100000"/>
              </a:lnSpc>
            </a:pPr>
            <a:r>
              <a:rPr lang="en-US" sz="1270">
                <a:solidFill>
                  <a:srgbClr val="000000"/>
                </a:solidFill>
                <a:latin typeface="Calibri"/>
              </a:rPr>
              <a:t>window matched@L2</a:t>
            </a:r>
            <a:endParaRPr sz="1633"/>
          </a:p>
        </p:txBody>
      </p:sp>
      <p:pic>
        <p:nvPicPr>
          <p:cNvPr id="930" name="Picture 39"/>
          <p:cNvPicPr/>
          <p:nvPr/>
        </p:nvPicPr>
        <p:blipFill>
          <a:blip r:embed="rId2"/>
          <a:stretch>
            <a:fillRect/>
          </a:stretch>
        </p:blipFill>
        <p:spPr>
          <a:xfrm>
            <a:off x="1699223" y="3513080"/>
            <a:ext cx="4381471" cy="3040184"/>
          </a:xfrm>
          <a:prstGeom prst="rect">
            <a:avLst/>
          </a:prstGeom>
          <a:ln>
            <a:noFill/>
          </a:ln>
        </p:spPr>
      </p:pic>
      <p:pic>
        <p:nvPicPr>
          <p:cNvPr id="931" name="Picture 37"/>
          <p:cNvPicPr/>
          <p:nvPr/>
        </p:nvPicPr>
        <p:blipFill>
          <a:blip r:embed="rId3"/>
          <a:srcRect t="27450" b="23882"/>
          <a:stretch>
            <a:fillRect/>
          </a:stretch>
        </p:blipFill>
        <p:spPr>
          <a:xfrm>
            <a:off x="6183242" y="3526797"/>
            <a:ext cx="4491857" cy="2828883"/>
          </a:xfrm>
          <a:prstGeom prst="rect">
            <a:avLst/>
          </a:prstGeom>
          <a:ln>
            <a:noFill/>
          </a:ln>
        </p:spPr>
      </p:pic>
      <p:sp>
        <p:nvSpPr>
          <p:cNvPr id="932" name="Line 20"/>
          <p:cNvSpPr/>
          <p:nvPr/>
        </p:nvSpPr>
        <p:spPr>
          <a:xfrm>
            <a:off x="9127410" y="4486632"/>
            <a:ext cx="0" cy="1382436"/>
          </a:xfrm>
          <a:prstGeom prst="line">
            <a:avLst/>
          </a:prstGeom>
          <a:ln w="38160">
            <a:solidFill>
              <a:srgbClr val="C0504D"/>
            </a:solidFill>
            <a:round/>
          </a:ln>
        </p:spPr>
      </p:sp>
      <p:sp>
        <p:nvSpPr>
          <p:cNvPr id="933" name="CustomShape 21"/>
          <p:cNvSpPr/>
          <p:nvPr/>
        </p:nvSpPr>
        <p:spPr>
          <a:xfrm>
            <a:off x="9127410" y="4988593"/>
            <a:ext cx="646313" cy="41084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0504D"/>
          </a:solidFill>
          <a:ln w="9360">
            <a:solidFill>
              <a:srgbClr val="4A7EBB"/>
            </a:solidFill>
            <a:round/>
          </a:ln>
        </p:spPr>
      </p:sp>
      <p:sp>
        <p:nvSpPr>
          <p:cNvPr id="934" name="CustomShape 22"/>
          <p:cNvSpPr/>
          <p:nvPr/>
        </p:nvSpPr>
        <p:spPr>
          <a:xfrm>
            <a:off x="3406939" y="3718829"/>
            <a:ext cx="1414115" cy="363816"/>
          </a:xfrm>
          <a:prstGeom prst="rect">
            <a:avLst/>
          </a:prstGeom>
          <a:noFill/>
          <a:ln>
            <a:noFill/>
          </a:ln>
        </p:spPr>
        <p:txBody>
          <a:bodyPr wrap="none" lIns="81646" tIns="40823" rIns="81646" bIns="40823"/>
          <a:lstStyle/>
          <a:p>
            <a:pPr>
              <a:lnSpc>
                <a:spcPct val="100000"/>
              </a:lnSpc>
            </a:pPr>
            <a:r>
              <a:rPr lang="en-US" sz="1633">
                <a:solidFill>
                  <a:srgbClr val="000000"/>
                </a:solidFill>
                <a:latin typeface="Calibri"/>
              </a:rPr>
              <a:t>E906 Run2</a:t>
            </a:r>
            <a:endParaRPr sz="1633"/>
          </a:p>
        </p:txBody>
      </p:sp>
      <p:sp>
        <p:nvSpPr>
          <p:cNvPr id="935" name="CustomShape 23"/>
          <p:cNvSpPr/>
          <p:nvPr/>
        </p:nvSpPr>
        <p:spPr>
          <a:xfrm>
            <a:off x="6574491" y="3821051"/>
            <a:ext cx="1414115" cy="363816"/>
          </a:xfrm>
          <a:prstGeom prst="rect">
            <a:avLst/>
          </a:prstGeom>
          <a:noFill/>
          <a:ln>
            <a:noFill/>
          </a:ln>
        </p:spPr>
        <p:txBody>
          <a:bodyPr wrap="none" lIns="81646" tIns="40823" rIns="81646" bIns="40823"/>
          <a:lstStyle/>
          <a:p>
            <a:pPr>
              <a:lnSpc>
                <a:spcPct val="100000"/>
              </a:lnSpc>
            </a:pPr>
            <a:r>
              <a:rPr lang="en-US" sz="1633">
                <a:solidFill>
                  <a:srgbClr val="000000"/>
                </a:solidFill>
                <a:latin typeface="Calibri"/>
              </a:rPr>
              <a:t>E906 Run2</a:t>
            </a:r>
            <a:endParaRPr sz="1633"/>
          </a:p>
        </p:txBody>
      </p:sp>
      <p:sp>
        <p:nvSpPr>
          <p:cNvPr id="936" name="CustomShape 24"/>
          <p:cNvSpPr/>
          <p:nvPr/>
        </p:nvSpPr>
        <p:spPr>
          <a:xfrm>
            <a:off x="7369074" y="6172139"/>
            <a:ext cx="2705434" cy="363816"/>
          </a:xfrm>
          <a:prstGeom prst="rect">
            <a:avLst/>
          </a:prstGeom>
          <a:noFill/>
          <a:ln>
            <a:noFill/>
          </a:ln>
        </p:spPr>
        <p:txBody>
          <a:bodyPr wrap="none" lIns="81646" tIns="40823" rIns="81646" bIns="40823"/>
          <a:lstStyle/>
          <a:p>
            <a:pPr>
              <a:lnSpc>
                <a:spcPct val="100000"/>
              </a:lnSpc>
            </a:pPr>
            <a:r>
              <a:rPr lang="en-US" sz="1633">
                <a:solidFill>
                  <a:srgbClr val="000000"/>
                </a:solidFill>
                <a:latin typeface="Calibri"/>
              </a:rPr>
              <a:t>Dimuon Z-vertex (cm)</a:t>
            </a:r>
            <a:endParaRPr sz="1633"/>
          </a:p>
        </p:txBody>
      </p:sp>
      <p:sp>
        <p:nvSpPr>
          <p:cNvPr id="937" name="CustomShape 25"/>
          <p:cNvSpPr/>
          <p:nvPr/>
        </p:nvSpPr>
        <p:spPr>
          <a:xfrm>
            <a:off x="8801151" y="2794592"/>
            <a:ext cx="336383" cy="363816"/>
          </a:xfrm>
          <a:prstGeom prst="rect">
            <a:avLst/>
          </a:prstGeom>
          <a:noFill/>
          <a:ln>
            <a:noFill/>
          </a:ln>
        </p:spPr>
        <p:txBody>
          <a:bodyPr wrap="none" lIns="81646" tIns="40823" rIns="81646" bIns="40823"/>
          <a:lstStyle/>
          <a:p>
            <a:pPr>
              <a:lnSpc>
                <a:spcPct val="100000"/>
              </a:lnSpc>
            </a:pPr>
            <a:r>
              <a:rPr lang="en-US" sz="1633">
                <a:solidFill>
                  <a:srgbClr val="000000"/>
                </a:solidFill>
                <a:latin typeface="Calibri"/>
              </a:rPr>
              <a:t>Z</a:t>
            </a:r>
            <a:endParaRPr sz="1633"/>
          </a:p>
        </p:txBody>
      </p:sp>
      <p:sp>
        <p:nvSpPr>
          <p:cNvPr id="938" name="CustomShape 26"/>
          <p:cNvSpPr/>
          <p:nvPr/>
        </p:nvSpPr>
        <p:spPr>
          <a:xfrm>
            <a:off x="2373623" y="547684"/>
            <a:ext cx="7460518" cy="327892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/>
          <a:lstStyle/>
          <a:p>
            <a:pPr algn="ctr">
              <a:lnSpc>
                <a:spcPct val="100000"/>
              </a:lnSpc>
            </a:pPr>
            <a:r>
              <a:rPr lang="en-US" sz="1452" b="1">
                <a:solidFill>
                  <a:srgbClr val="0000FF"/>
                </a:solidFill>
                <a:latin typeface="Calibri"/>
              </a:rPr>
              <a:t>High rejection power, very low rate,  &lt;&lt; 1 kHz(E906 DAQ limit) </a:t>
            </a:r>
            <a:endParaRPr sz="1633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15EFBF-6344-B944-8ABF-A656CA928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902EC-0ED9-F740-B744-25A42E8CC957}" type="datetime1">
              <a:rPr lang="en-US" smtClean="0"/>
              <a:t>8/22/19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864523-BE19-0B47-B2BE-E2C149A9F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Yonsei Lecture - Dark Matter Search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B1B843-3FF7-0A47-952C-94358D491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C00BD-DC8D-284D-B18B-5B4A6B2DA17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36584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TextShape 1"/>
          <p:cNvSpPr txBox="1"/>
          <p:nvPr/>
        </p:nvSpPr>
        <p:spPr>
          <a:xfrm>
            <a:off x="1980740" y="47682"/>
            <a:ext cx="8229627" cy="1212938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2903">
                <a:solidFill>
                  <a:srgbClr val="FF0000"/>
                </a:solidFill>
                <a:latin typeface="Calibri"/>
              </a:rPr>
              <a:t>Search Mode (1): Long-lived Dark Photons</a:t>
            </a:r>
            <a:endParaRPr sz="1633"/>
          </a:p>
        </p:txBody>
      </p:sp>
      <p:sp>
        <p:nvSpPr>
          <p:cNvPr id="940" name="CustomShape 2"/>
          <p:cNvSpPr/>
          <p:nvPr/>
        </p:nvSpPr>
        <p:spPr>
          <a:xfrm>
            <a:off x="870857" y="1281196"/>
            <a:ext cx="4551441" cy="189743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lIns="81646" tIns="40823" rIns="81646" bIns="40823"/>
          <a:lstStyle/>
          <a:p>
            <a:pPr>
              <a:lnSpc>
                <a:spcPct val="100000"/>
              </a:lnSpc>
            </a:pPr>
            <a:r>
              <a:rPr lang="en-US" sz="1633" dirty="0">
                <a:solidFill>
                  <a:srgbClr val="000000"/>
                </a:solidFill>
                <a:latin typeface="Calibri"/>
              </a:rPr>
              <a:t>Reconstructed dimuons with downstream Z-vertex: </a:t>
            </a:r>
            <a:endParaRPr sz="1633" dirty="0"/>
          </a:p>
          <a:p>
            <a:pPr>
              <a:lnSpc>
                <a:spcPct val="100000"/>
              </a:lnSpc>
            </a:pPr>
            <a:endParaRPr sz="1633" dirty="0"/>
          </a:p>
          <a:p>
            <a:pPr>
              <a:lnSpc>
                <a:spcPct val="100000"/>
              </a:lnSpc>
            </a:pPr>
            <a:r>
              <a:rPr lang="en-US" sz="1633" dirty="0">
                <a:solidFill>
                  <a:srgbClr val="0000FF"/>
                </a:solidFill>
                <a:latin typeface="Calibri"/>
              </a:rPr>
              <a:t>    3m &lt; Z-vertex &lt; 6m</a:t>
            </a:r>
            <a:endParaRPr sz="1633" dirty="0"/>
          </a:p>
          <a:p>
            <a:pPr>
              <a:lnSpc>
                <a:spcPct val="100000"/>
              </a:lnSpc>
            </a:pPr>
            <a:endParaRPr sz="1633" dirty="0"/>
          </a:p>
          <a:p>
            <a:pPr>
              <a:lnSpc>
                <a:spcPct val="100000"/>
              </a:lnSpc>
              <a:buFont typeface="StarSymbol"/>
              <a:buChar char="-"/>
            </a:pPr>
            <a:r>
              <a:rPr lang="en-US" sz="1633" dirty="0">
                <a:solidFill>
                  <a:srgbClr val="000000"/>
                </a:solidFill>
                <a:latin typeface="Calibri"/>
              </a:rPr>
              <a:t>Low trigger rate, &lt;&lt; 1kHz</a:t>
            </a:r>
            <a:endParaRPr sz="1633" dirty="0"/>
          </a:p>
          <a:p>
            <a:pPr>
              <a:lnSpc>
                <a:spcPct val="100000"/>
              </a:lnSpc>
              <a:buFont typeface="StarSymbol"/>
              <a:buChar char="-"/>
            </a:pPr>
            <a:r>
              <a:rPr lang="en-US" sz="1633" dirty="0">
                <a:solidFill>
                  <a:srgbClr val="000000"/>
                </a:solidFill>
                <a:latin typeface="Calibri"/>
              </a:rPr>
              <a:t>SM background free</a:t>
            </a:r>
            <a:endParaRPr sz="1633" dirty="0"/>
          </a:p>
          <a:p>
            <a:pPr>
              <a:lnSpc>
                <a:spcPct val="100000"/>
              </a:lnSpc>
              <a:buFont typeface="StarSymbol"/>
              <a:buChar char="-"/>
            </a:pPr>
            <a:r>
              <a:rPr lang="en-US" sz="1633" dirty="0">
                <a:solidFill>
                  <a:srgbClr val="000000"/>
                </a:solidFill>
                <a:latin typeface="Calibri"/>
              </a:rPr>
              <a:t>Dimuon mass peak</a:t>
            </a:r>
            <a:endParaRPr sz="1633" dirty="0"/>
          </a:p>
        </p:txBody>
      </p:sp>
      <p:sp>
        <p:nvSpPr>
          <p:cNvPr id="941" name="TextShape 3"/>
          <p:cNvSpPr txBox="1"/>
          <p:nvPr/>
        </p:nvSpPr>
        <p:spPr>
          <a:xfrm>
            <a:off x="1980740" y="6356660"/>
            <a:ext cx="2133583" cy="364796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1089">
                <a:solidFill>
                  <a:srgbClr val="8B8B8B"/>
                </a:solidFill>
                <a:latin typeface="Calibri"/>
              </a:rPr>
              <a:t>6/22/15</a:t>
            </a:r>
            <a:endParaRPr sz="1633"/>
          </a:p>
        </p:txBody>
      </p:sp>
      <p:sp>
        <p:nvSpPr>
          <p:cNvPr id="942" name="TextShape 4"/>
          <p:cNvSpPr txBox="1"/>
          <p:nvPr/>
        </p:nvSpPr>
        <p:spPr>
          <a:xfrm>
            <a:off x="8076784" y="6356660"/>
            <a:ext cx="2133583" cy="364796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C23B7A79-1BF3-43F8-B31D-A58F8E88C72A}" type="slidenum">
              <a:rPr lang="en-US" sz="1089">
                <a:solidFill>
                  <a:srgbClr val="8B8B8B"/>
                </a:solidFill>
                <a:latin typeface="Calibri"/>
              </a:rPr>
              <a:t>14</a:t>
            </a:fld>
            <a:endParaRPr sz="1633"/>
          </a:p>
        </p:txBody>
      </p:sp>
      <p:sp>
        <p:nvSpPr>
          <p:cNvPr id="943" name="CustomShape 5"/>
          <p:cNvSpPr/>
          <p:nvPr/>
        </p:nvSpPr>
        <p:spPr>
          <a:xfrm>
            <a:off x="870857" y="3565363"/>
            <a:ext cx="4370512" cy="2146540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/>
          <a:lstStyle/>
          <a:p>
            <a:pPr>
              <a:lnSpc>
                <a:spcPct val="100000"/>
              </a:lnSpc>
            </a:pPr>
            <a:r>
              <a:rPr lang="en-US" sz="1633" dirty="0">
                <a:solidFill>
                  <a:srgbClr val="000000"/>
                </a:solidFill>
                <a:latin typeface="Calibri"/>
                <a:ea typeface="ＭＳ Ｐゴシック"/>
              </a:rPr>
              <a:t>-     5x10</a:t>
            </a:r>
            <a:r>
              <a:rPr lang="en-US" sz="1633" baseline="30000" dirty="0">
                <a:solidFill>
                  <a:srgbClr val="000000"/>
                </a:solidFill>
                <a:latin typeface="Calibri"/>
                <a:ea typeface="ＭＳ Ｐゴシック"/>
              </a:rPr>
              <a:t>12</a:t>
            </a:r>
            <a:r>
              <a:rPr lang="en-US" sz="1633" dirty="0">
                <a:solidFill>
                  <a:srgbClr val="000000"/>
                </a:solidFill>
                <a:latin typeface="Calibri"/>
                <a:ea typeface="ＭＳ Ｐゴシック"/>
              </a:rPr>
              <a:t> </a:t>
            </a:r>
            <a:r>
              <a:rPr lang="en-US" sz="1633" dirty="0" err="1">
                <a:solidFill>
                  <a:srgbClr val="000000"/>
                </a:solidFill>
                <a:latin typeface="Calibri"/>
                <a:ea typeface="ＭＳ Ｐゴシック"/>
              </a:rPr>
              <a:t>ppp</a:t>
            </a:r>
            <a:r>
              <a:rPr lang="en-US" sz="1633" dirty="0">
                <a:solidFill>
                  <a:srgbClr val="000000"/>
                </a:solidFill>
                <a:latin typeface="Calibri"/>
                <a:ea typeface="ＭＳ Ｐゴシック"/>
              </a:rPr>
              <a:t> ( current E906)</a:t>
            </a:r>
            <a:endParaRPr sz="1633" dirty="0"/>
          </a:p>
          <a:p>
            <a:pPr>
              <a:lnSpc>
                <a:spcPct val="100000"/>
              </a:lnSpc>
              <a:buFont typeface="StarSymbol"/>
              <a:buChar char="-"/>
            </a:pPr>
            <a:r>
              <a:rPr lang="en-US" sz="1633" dirty="0">
                <a:solidFill>
                  <a:srgbClr val="000000"/>
                </a:solidFill>
                <a:latin typeface="Calibri"/>
                <a:ea typeface="ＭＳ Ｐゴシック"/>
              </a:rPr>
              <a:t> 200 days</a:t>
            </a:r>
            <a:endParaRPr sz="1633" dirty="0"/>
          </a:p>
          <a:p>
            <a:pPr>
              <a:lnSpc>
                <a:spcPct val="100000"/>
              </a:lnSpc>
            </a:pPr>
            <a:r>
              <a:rPr lang="en-US" sz="1633" dirty="0">
                <a:solidFill>
                  <a:srgbClr val="FF0000"/>
                </a:solidFill>
                <a:latin typeface="Calibri"/>
                <a:ea typeface="ＭＳ Ｐゴシック"/>
              </a:rPr>
              <a:t>1.4 x 10</a:t>
            </a:r>
            <a:r>
              <a:rPr lang="en-US" sz="1633" baseline="30000" dirty="0">
                <a:solidFill>
                  <a:srgbClr val="FF0000"/>
                </a:solidFill>
                <a:latin typeface="Calibri"/>
                <a:ea typeface="ＭＳ Ｐゴシック"/>
              </a:rPr>
              <a:t>18</a:t>
            </a:r>
            <a:r>
              <a:rPr lang="en-US" sz="1633" dirty="0">
                <a:solidFill>
                  <a:srgbClr val="FF0000"/>
                </a:solidFill>
                <a:latin typeface="Calibri"/>
                <a:ea typeface="ＭＳ Ｐゴシック"/>
              </a:rPr>
              <a:t> POT (recorded)</a:t>
            </a:r>
            <a:endParaRPr sz="1633" dirty="0"/>
          </a:p>
          <a:p>
            <a:pPr>
              <a:lnSpc>
                <a:spcPct val="100000"/>
              </a:lnSpc>
            </a:pPr>
            <a:endParaRPr sz="1633" dirty="0"/>
          </a:p>
          <a:p>
            <a:pPr>
              <a:lnSpc>
                <a:spcPct val="100000"/>
              </a:lnSpc>
              <a:buFont typeface="StarSymbol"/>
              <a:buChar char="-"/>
            </a:pPr>
            <a:r>
              <a:rPr lang="en-US" sz="1633" dirty="0">
                <a:solidFill>
                  <a:srgbClr val="000000"/>
                </a:solidFill>
                <a:latin typeface="Calibri"/>
                <a:ea typeface="ＭＳ Ｐゴシック"/>
              </a:rPr>
              <a:t>4 events contours (2-sigma)</a:t>
            </a:r>
            <a:endParaRPr sz="1633" dirty="0"/>
          </a:p>
          <a:p>
            <a:pPr>
              <a:lnSpc>
                <a:spcPct val="100000"/>
              </a:lnSpc>
            </a:pPr>
            <a:r>
              <a:rPr lang="en-US" sz="1814" dirty="0">
                <a:solidFill>
                  <a:srgbClr val="FF0000"/>
                </a:solidFill>
                <a:latin typeface="Calibri"/>
                <a:ea typeface="ＭＳ Ｐゴシック"/>
              </a:rPr>
              <a:t>2-sigma (95%) exclusion plots</a:t>
            </a:r>
            <a:endParaRPr sz="1633" dirty="0"/>
          </a:p>
          <a:p>
            <a:pPr>
              <a:lnSpc>
                <a:spcPct val="100000"/>
              </a:lnSpc>
            </a:pPr>
            <a:endParaRPr sz="1633" dirty="0"/>
          </a:p>
          <a:p>
            <a:pPr>
              <a:lnSpc>
                <a:spcPct val="100000"/>
              </a:lnSpc>
            </a:pPr>
            <a:r>
              <a:rPr lang="en-US" sz="1814" dirty="0">
                <a:solidFill>
                  <a:srgbClr val="0000FF"/>
                </a:solidFill>
                <a:latin typeface="Calibri"/>
                <a:ea typeface="ＭＳ Ｐゴシック"/>
              </a:rPr>
              <a:t>Excellent coverage of uncharted region!</a:t>
            </a:r>
            <a:endParaRPr sz="1633" dirty="0"/>
          </a:p>
        </p:txBody>
      </p:sp>
      <p:pic>
        <p:nvPicPr>
          <p:cNvPr id="944" name="Picture 9"/>
          <p:cNvPicPr/>
          <p:nvPr/>
        </p:nvPicPr>
        <p:blipFill>
          <a:blip r:embed="rId2"/>
          <a:stretch>
            <a:fillRect/>
          </a:stretch>
        </p:blipFill>
        <p:spPr>
          <a:xfrm>
            <a:off x="5422298" y="1161338"/>
            <a:ext cx="5143068" cy="5226021"/>
          </a:xfrm>
          <a:prstGeom prst="rect">
            <a:avLst/>
          </a:prstGeom>
          <a:ln>
            <a:noFill/>
          </a:ln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E9E57B-D829-8646-96E3-654884765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4C23-DBF3-C843-B5CB-9A49B9A6FBD7}" type="datetime1">
              <a:rPr lang="en-US" smtClean="0"/>
              <a:t>8/22/19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750426-69A0-6C4B-B170-4DECE9249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Yonsei Lecture - Dark Matter Search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6B079E-440C-7444-8756-9DD846F78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C00BD-DC8D-284D-B18B-5B4A6B2DA17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06585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TextShape 1"/>
          <p:cNvSpPr txBox="1"/>
          <p:nvPr/>
        </p:nvSpPr>
        <p:spPr>
          <a:xfrm>
            <a:off x="1523521" y="327"/>
            <a:ext cx="9064706" cy="1142723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2540">
                <a:solidFill>
                  <a:srgbClr val="FF0000"/>
                </a:solidFill>
                <a:latin typeface="Calibri"/>
              </a:rPr>
              <a:t>Search Mode (2): “Prompt” Dark Photons vs Drell-Yan</a:t>
            </a:r>
            <a:r>
              <a:rPr lang="en-US" sz="2903">
                <a:solidFill>
                  <a:srgbClr val="FF0000"/>
                </a:solidFill>
                <a:latin typeface="Calibri"/>
              </a:rPr>
              <a:t>
</a:t>
            </a:r>
            <a:r>
              <a:rPr lang="en-US" sz="2903">
                <a:solidFill>
                  <a:srgbClr val="0000FF"/>
                </a:solidFill>
                <a:latin typeface="Calibri"/>
              </a:rPr>
              <a:t>Z-vertx &lt; 3m</a:t>
            </a:r>
            <a:endParaRPr sz="1633"/>
          </a:p>
        </p:txBody>
      </p:sp>
      <p:sp>
        <p:nvSpPr>
          <p:cNvPr id="946" name="TextShape 2"/>
          <p:cNvSpPr txBox="1"/>
          <p:nvPr/>
        </p:nvSpPr>
        <p:spPr>
          <a:xfrm>
            <a:off x="1980740" y="6356660"/>
            <a:ext cx="2133583" cy="364796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1089">
                <a:solidFill>
                  <a:srgbClr val="8B8B8B"/>
                </a:solidFill>
                <a:latin typeface="Calibri"/>
              </a:rPr>
              <a:t>6/22/15</a:t>
            </a:r>
            <a:endParaRPr sz="1633"/>
          </a:p>
        </p:txBody>
      </p:sp>
      <p:sp>
        <p:nvSpPr>
          <p:cNvPr id="947" name="TextShape 3"/>
          <p:cNvSpPr txBox="1"/>
          <p:nvPr/>
        </p:nvSpPr>
        <p:spPr>
          <a:xfrm>
            <a:off x="8076784" y="6356660"/>
            <a:ext cx="2133583" cy="364796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E6667433-F279-4F46-86AC-FA7F99511AB3}" type="slidenum">
              <a:rPr lang="en-US" sz="1089">
                <a:solidFill>
                  <a:srgbClr val="8B8B8B"/>
                </a:solidFill>
                <a:latin typeface="Calibri"/>
              </a:rPr>
              <a:t>15</a:t>
            </a:fld>
            <a:endParaRPr sz="1633"/>
          </a:p>
        </p:txBody>
      </p:sp>
      <p:sp>
        <p:nvSpPr>
          <p:cNvPr id="948" name="CustomShape 4"/>
          <p:cNvSpPr/>
          <p:nvPr/>
        </p:nvSpPr>
        <p:spPr>
          <a:xfrm>
            <a:off x="6957902" y="1173422"/>
            <a:ext cx="3709358" cy="63880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/>
          <a:lstStyle/>
          <a:p>
            <a:pPr>
              <a:lnSpc>
                <a:spcPct val="100000"/>
              </a:lnSpc>
            </a:pPr>
            <a:r>
              <a:rPr lang="en-US" sz="1633">
                <a:solidFill>
                  <a:srgbClr val="000000"/>
                </a:solidFill>
                <a:latin typeface="Calibri"/>
              </a:rPr>
              <a:t>Expected Drell-Yan like signal and backgrounds:</a:t>
            </a:r>
            <a:endParaRPr sz="1633"/>
          </a:p>
        </p:txBody>
      </p:sp>
      <p:pic>
        <p:nvPicPr>
          <p:cNvPr id="949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523520" y="2188123"/>
            <a:ext cx="5287419" cy="4171150"/>
          </a:xfrm>
          <a:prstGeom prst="rect">
            <a:avLst/>
          </a:prstGeom>
          <a:ln>
            <a:noFill/>
          </a:ln>
        </p:spPr>
      </p:pic>
      <p:pic>
        <p:nvPicPr>
          <p:cNvPr id="950" name="Picture 8"/>
          <p:cNvPicPr/>
          <p:nvPr/>
        </p:nvPicPr>
        <p:blipFill>
          <a:blip r:embed="rId3"/>
          <a:stretch>
            <a:fillRect/>
          </a:stretch>
        </p:blipFill>
        <p:spPr>
          <a:xfrm>
            <a:off x="3249851" y="2723070"/>
            <a:ext cx="1763888" cy="289028"/>
          </a:xfrm>
          <a:prstGeom prst="rect">
            <a:avLst/>
          </a:prstGeom>
          <a:ln>
            <a:noFill/>
          </a:ln>
        </p:spPr>
      </p:pic>
      <p:sp>
        <p:nvSpPr>
          <p:cNvPr id="951" name="CustomShape 5"/>
          <p:cNvSpPr/>
          <p:nvPr/>
        </p:nvSpPr>
        <p:spPr>
          <a:xfrm>
            <a:off x="3497729" y="5171155"/>
            <a:ext cx="2597008" cy="364143"/>
          </a:xfrm>
          <a:prstGeom prst="rect">
            <a:avLst/>
          </a:prstGeom>
          <a:noFill/>
          <a:ln>
            <a:noFill/>
          </a:ln>
        </p:spPr>
        <p:txBody>
          <a:bodyPr wrap="none" lIns="81646" tIns="40823" rIns="81646" bIns="40823"/>
          <a:lstStyle/>
          <a:p>
            <a:pPr>
              <a:lnSpc>
                <a:spcPct val="100000"/>
              </a:lnSpc>
            </a:pPr>
            <a:r>
              <a:rPr lang="en-US" sz="1633">
                <a:solidFill>
                  <a:srgbClr val="FFFFFF"/>
                </a:solidFill>
                <a:latin typeface="Calibri"/>
              </a:rPr>
              <a:t>Drell-Yan Background</a:t>
            </a:r>
            <a:endParaRPr sz="1633"/>
          </a:p>
        </p:txBody>
      </p:sp>
      <p:sp>
        <p:nvSpPr>
          <p:cNvPr id="952" name="CustomShape 6"/>
          <p:cNvSpPr/>
          <p:nvPr/>
        </p:nvSpPr>
        <p:spPr>
          <a:xfrm>
            <a:off x="4383103" y="3270427"/>
            <a:ext cx="1674730" cy="638148"/>
          </a:xfrm>
          <a:prstGeom prst="rect">
            <a:avLst/>
          </a:prstGeom>
          <a:noFill/>
          <a:ln>
            <a:noFill/>
          </a:ln>
        </p:spPr>
        <p:txBody>
          <a:bodyPr wrap="none" lIns="81646" tIns="40823" rIns="81646" bIns="40823"/>
          <a:lstStyle/>
          <a:p>
            <a:pPr>
              <a:lnSpc>
                <a:spcPct val="100000"/>
              </a:lnSpc>
            </a:pPr>
            <a:r>
              <a:rPr lang="en-US" sz="1633">
                <a:solidFill>
                  <a:srgbClr val="FF0000"/>
                </a:solidFill>
                <a:latin typeface="Calibri"/>
              </a:rPr>
              <a:t>Dark photon </a:t>
            </a:r>
            <a:endParaRPr sz="1633"/>
          </a:p>
          <a:p>
            <a:pPr>
              <a:lnSpc>
                <a:spcPct val="100000"/>
              </a:lnSpc>
            </a:pPr>
            <a:r>
              <a:rPr lang="en-US" sz="1633">
                <a:solidFill>
                  <a:srgbClr val="FF0000"/>
                </a:solidFill>
                <a:latin typeface="Calibri"/>
              </a:rPr>
              <a:t>signal</a:t>
            </a:r>
            <a:endParaRPr sz="1633"/>
          </a:p>
        </p:txBody>
      </p:sp>
      <p:sp>
        <p:nvSpPr>
          <p:cNvPr id="953" name="CustomShape 7"/>
          <p:cNvSpPr/>
          <p:nvPr/>
        </p:nvSpPr>
        <p:spPr>
          <a:xfrm>
            <a:off x="3008178" y="3171799"/>
            <a:ext cx="1545076" cy="454607"/>
          </a:xfrm>
          <a:prstGeom prst="rect">
            <a:avLst/>
          </a:prstGeom>
          <a:noFill/>
          <a:ln>
            <a:noFill/>
          </a:ln>
        </p:spPr>
        <p:txBody>
          <a:bodyPr wrap="none" lIns="81646" tIns="40823" rIns="81646" bIns="40823"/>
          <a:lstStyle/>
          <a:p>
            <a:pPr>
              <a:lnSpc>
                <a:spcPct val="100000"/>
              </a:lnSpc>
            </a:pPr>
            <a:r>
              <a:rPr lang="en-US" sz="1089">
                <a:solidFill>
                  <a:srgbClr val="000000"/>
                </a:solidFill>
                <a:latin typeface="Calibri"/>
              </a:rPr>
              <a:t>Excluded phi </a:t>
            </a:r>
            <a:endParaRPr sz="1633"/>
          </a:p>
          <a:p>
            <a:pPr>
              <a:lnSpc>
                <a:spcPct val="100000"/>
              </a:lnSpc>
            </a:pPr>
            <a:r>
              <a:rPr lang="en-US" sz="1089">
                <a:solidFill>
                  <a:srgbClr val="000000"/>
                </a:solidFill>
                <a:latin typeface="Calibri"/>
              </a:rPr>
              <a:t>resonance region </a:t>
            </a:r>
            <a:endParaRPr sz="1633"/>
          </a:p>
        </p:txBody>
      </p:sp>
      <p:pic>
        <p:nvPicPr>
          <p:cNvPr id="954" name="Picture 23"/>
          <p:cNvPicPr/>
          <p:nvPr/>
        </p:nvPicPr>
        <p:blipFill>
          <a:blip r:embed="rId4"/>
          <a:stretch>
            <a:fillRect/>
          </a:stretch>
        </p:blipFill>
        <p:spPr>
          <a:xfrm>
            <a:off x="6224392" y="1819735"/>
            <a:ext cx="4363508" cy="731551"/>
          </a:xfrm>
          <a:prstGeom prst="rect">
            <a:avLst/>
          </a:prstGeom>
          <a:ln>
            <a:noFill/>
          </a:ln>
        </p:spPr>
      </p:pic>
      <p:pic>
        <p:nvPicPr>
          <p:cNvPr id="955" name="Picture 35"/>
          <p:cNvPicPr/>
          <p:nvPr/>
        </p:nvPicPr>
        <p:blipFill>
          <a:blip r:embed="rId5"/>
          <a:stretch>
            <a:fillRect/>
          </a:stretch>
        </p:blipFill>
        <p:spPr>
          <a:xfrm>
            <a:off x="6500356" y="2723070"/>
            <a:ext cx="4107139" cy="704118"/>
          </a:xfrm>
          <a:prstGeom prst="rect">
            <a:avLst/>
          </a:prstGeom>
          <a:ln>
            <a:noFill/>
          </a:ln>
        </p:spPr>
      </p:pic>
      <p:pic>
        <p:nvPicPr>
          <p:cNvPr id="956" name="Picture 36"/>
          <p:cNvPicPr/>
          <p:nvPr/>
        </p:nvPicPr>
        <p:blipFill>
          <a:blip r:embed="rId6"/>
          <a:srcRect r="22616"/>
          <a:stretch>
            <a:fillRect/>
          </a:stretch>
        </p:blipFill>
        <p:spPr>
          <a:xfrm>
            <a:off x="6811266" y="3633264"/>
            <a:ext cx="2825291" cy="435665"/>
          </a:xfrm>
          <a:prstGeom prst="rect">
            <a:avLst/>
          </a:prstGeom>
          <a:ln>
            <a:noFill/>
          </a:ln>
        </p:spPr>
      </p:pic>
      <p:pic>
        <p:nvPicPr>
          <p:cNvPr id="957" name="Picture 37"/>
          <p:cNvPicPr/>
          <p:nvPr/>
        </p:nvPicPr>
        <p:blipFill>
          <a:blip r:embed="rId7"/>
          <a:stretch>
            <a:fillRect/>
          </a:stretch>
        </p:blipFill>
        <p:spPr>
          <a:xfrm>
            <a:off x="6612049" y="4608775"/>
            <a:ext cx="3683884" cy="526129"/>
          </a:xfrm>
          <a:prstGeom prst="rect">
            <a:avLst/>
          </a:prstGeom>
          <a:ln>
            <a:noFill/>
          </a:ln>
        </p:spPr>
      </p:pic>
      <p:sp>
        <p:nvSpPr>
          <p:cNvPr id="958" name="CustomShape 8"/>
          <p:cNvSpPr/>
          <p:nvPr/>
        </p:nvSpPr>
        <p:spPr>
          <a:xfrm>
            <a:off x="6670181" y="5356655"/>
            <a:ext cx="3515693" cy="638148"/>
          </a:xfrm>
          <a:prstGeom prst="rect">
            <a:avLst/>
          </a:prstGeom>
          <a:noFill/>
          <a:ln>
            <a:noFill/>
          </a:ln>
        </p:spPr>
        <p:txBody>
          <a:bodyPr wrap="none" lIns="81646" tIns="40823" rIns="81646" bIns="40823"/>
          <a:lstStyle/>
          <a:p>
            <a:pPr>
              <a:lnSpc>
                <a:spcPct val="100000"/>
              </a:lnSpc>
            </a:pPr>
            <a:r>
              <a:rPr lang="en-US" sz="1633" i="1">
                <a:solidFill>
                  <a:srgbClr val="FF0000"/>
                </a:solidFill>
                <a:latin typeface="Calibri"/>
              </a:rPr>
              <a:t>Work in progress </a:t>
            </a:r>
            <a:endParaRPr sz="1633"/>
          </a:p>
          <a:p>
            <a:pPr>
              <a:lnSpc>
                <a:spcPct val="100000"/>
              </a:lnSpc>
            </a:pPr>
            <a:r>
              <a:rPr lang="en-US" sz="1633" i="1">
                <a:solidFill>
                  <a:srgbClr val="FF0000"/>
                </a:solidFill>
                <a:latin typeface="Calibri"/>
              </a:rPr>
              <a:t>Further optimization possible</a:t>
            </a:r>
            <a:endParaRPr sz="1633"/>
          </a:p>
        </p:txBody>
      </p:sp>
      <p:sp>
        <p:nvSpPr>
          <p:cNvPr id="959" name="CustomShape 9"/>
          <p:cNvSpPr/>
          <p:nvPr/>
        </p:nvSpPr>
        <p:spPr>
          <a:xfrm>
            <a:off x="1847493" y="802747"/>
            <a:ext cx="4461811" cy="1634234"/>
          </a:xfrm>
          <a:prstGeom prst="rect">
            <a:avLst/>
          </a:prstGeom>
          <a:noFill/>
          <a:ln w="9360">
            <a:noFill/>
          </a:ln>
        </p:spPr>
      </p:sp>
      <p:pic>
        <p:nvPicPr>
          <p:cNvPr id="960" name="Picture 41"/>
          <p:cNvPicPr/>
          <p:nvPr/>
        </p:nvPicPr>
        <p:blipFill>
          <a:blip r:embed="rId8"/>
          <a:stretch>
            <a:fillRect/>
          </a:stretch>
        </p:blipFill>
        <p:spPr>
          <a:xfrm>
            <a:off x="4058803" y="1263233"/>
            <a:ext cx="2002949" cy="1173748"/>
          </a:xfrm>
          <a:prstGeom prst="rect">
            <a:avLst/>
          </a:prstGeom>
          <a:ln>
            <a:noFill/>
          </a:ln>
        </p:spPr>
      </p:pic>
      <p:pic>
        <p:nvPicPr>
          <p:cNvPr id="961" name="Picture 42"/>
          <p:cNvPicPr/>
          <p:nvPr/>
        </p:nvPicPr>
        <p:blipFill>
          <a:blip r:embed="rId9"/>
          <a:stretch>
            <a:fillRect/>
          </a:stretch>
        </p:blipFill>
        <p:spPr>
          <a:xfrm>
            <a:off x="1847493" y="1274010"/>
            <a:ext cx="1954287" cy="1162971"/>
          </a:xfrm>
          <a:prstGeom prst="rect">
            <a:avLst/>
          </a:prstGeom>
          <a:ln>
            <a:noFill/>
          </a:ln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A45B0A-FF92-0A41-8F2F-D3FF1D263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5D075-FAE6-BA4D-95BE-3E5C78E7B13E}" type="datetime1">
              <a:rPr lang="en-US" smtClean="0"/>
              <a:t>8/22/19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406580-EFDF-EF49-8034-AD0E8B885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Yonsei Lecture - Dark Matter Search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FB4098-8DE5-1F48-9587-ED1D8F10A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C00BD-DC8D-284D-B18B-5B4A6B2DA17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97160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TextShape 1"/>
          <p:cNvSpPr txBox="1"/>
          <p:nvPr/>
        </p:nvSpPr>
        <p:spPr>
          <a:xfrm>
            <a:off x="1980740" y="18616"/>
            <a:ext cx="8229627" cy="1117249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3629">
                <a:solidFill>
                  <a:srgbClr val="FF0000"/>
                </a:solidFill>
                <a:latin typeface="Calibri"/>
              </a:rPr>
              <a:t>Dark Photon Sensitivity: Summary
</a:t>
            </a:r>
            <a:r>
              <a:rPr lang="en-US" sz="2540">
                <a:solidFill>
                  <a:srgbClr val="0000FF"/>
                </a:solidFill>
                <a:latin typeface="Calibri"/>
              </a:rPr>
              <a:t>POT:1.4x10</a:t>
            </a:r>
            <a:r>
              <a:rPr lang="en-US" sz="2540" baseline="30000">
                <a:solidFill>
                  <a:srgbClr val="0000FF"/>
                </a:solidFill>
                <a:latin typeface="Calibri"/>
              </a:rPr>
              <a:t>18</a:t>
            </a:r>
            <a:r>
              <a:rPr lang="en-US" sz="2540">
                <a:solidFill>
                  <a:srgbClr val="0000FF"/>
                </a:solidFill>
                <a:latin typeface="Calibri"/>
              </a:rPr>
              <a:t> (parasitic w/ E1039)</a:t>
            </a:r>
            <a:endParaRPr sz="1633"/>
          </a:p>
        </p:txBody>
      </p:sp>
      <p:sp>
        <p:nvSpPr>
          <p:cNvPr id="963" name="TextShape 2"/>
          <p:cNvSpPr txBox="1"/>
          <p:nvPr/>
        </p:nvSpPr>
        <p:spPr>
          <a:xfrm>
            <a:off x="1980740" y="6356660"/>
            <a:ext cx="2133583" cy="364796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1089">
                <a:solidFill>
                  <a:srgbClr val="8B8B8B"/>
                </a:solidFill>
                <a:latin typeface="Calibri"/>
              </a:rPr>
              <a:t>6/22/15</a:t>
            </a:r>
            <a:endParaRPr sz="1633"/>
          </a:p>
        </p:txBody>
      </p:sp>
      <p:sp>
        <p:nvSpPr>
          <p:cNvPr id="964" name="TextShape 3"/>
          <p:cNvSpPr txBox="1"/>
          <p:nvPr/>
        </p:nvSpPr>
        <p:spPr>
          <a:xfrm>
            <a:off x="8076784" y="6356660"/>
            <a:ext cx="2133583" cy="364796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42980498-CA49-4DF6-825C-2901A4FC4A83}" type="slidenum">
              <a:rPr lang="en-US" sz="1089">
                <a:solidFill>
                  <a:srgbClr val="8B8B8B"/>
                </a:solidFill>
                <a:latin typeface="Calibri"/>
              </a:rPr>
              <a:t>16</a:t>
            </a:fld>
            <a:endParaRPr sz="1633"/>
          </a:p>
        </p:txBody>
      </p:sp>
      <p:sp>
        <p:nvSpPr>
          <p:cNvPr id="965" name="CustomShape 4"/>
          <p:cNvSpPr/>
          <p:nvPr/>
        </p:nvSpPr>
        <p:spPr>
          <a:xfrm>
            <a:off x="1556179" y="1299484"/>
            <a:ext cx="3847830" cy="4919357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/>
          <a:lstStyle/>
          <a:p>
            <a:pPr>
              <a:lnSpc>
                <a:spcPct val="100000"/>
              </a:lnSpc>
            </a:pPr>
            <a:r>
              <a:rPr lang="en-US" sz="1633">
                <a:solidFill>
                  <a:srgbClr val="0000FF"/>
                </a:solidFill>
                <a:latin typeface="Calibri"/>
              </a:rPr>
              <a:t>Signals considered: </a:t>
            </a:r>
            <a:endParaRPr sz="1633"/>
          </a:p>
          <a:p>
            <a:pPr>
              <a:lnSpc>
                <a:spcPct val="100000"/>
              </a:lnSpc>
              <a:buFont typeface="StarSymbol"/>
              <a:buChar char="-"/>
            </a:pPr>
            <a:r>
              <a:rPr lang="en-US" sz="1633">
                <a:solidFill>
                  <a:srgbClr val="000000"/>
                </a:solidFill>
                <a:latin typeface="Calibri"/>
              </a:rPr>
              <a:t>Drell-Yan like</a:t>
            </a:r>
            <a:endParaRPr sz="1633"/>
          </a:p>
          <a:p>
            <a:pPr>
              <a:lnSpc>
                <a:spcPct val="100000"/>
              </a:lnSpc>
              <a:buFont typeface="StarSymbol"/>
              <a:buChar char="-"/>
            </a:pPr>
            <a:r>
              <a:rPr lang="en-US" sz="1633">
                <a:solidFill>
                  <a:srgbClr val="000000"/>
                </a:solidFill>
                <a:latin typeface="Calibri"/>
              </a:rPr>
              <a:t>Eta decays</a:t>
            </a:r>
            <a:endParaRPr sz="1633"/>
          </a:p>
          <a:p>
            <a:pPr>
              <a:lnSpc>
                <a:spcPct val="100000"/>
              </a:lnSpc>
              <a:buFont typeface="StarSymbol"/>
              <a:buChar char="-"/>
            </a:pPr>
            <a:r>
              <a:rPr lang="en-US" sz="1633">
                <a:solidFill>
                  <a:srgbClr val="000000"/>
                </a:solidFill>
                <a:latin typeface="Calibri"/>
              </a:rPr>
              <a:t>Bremsstralung</a:t>
            </a:r>
            <a:endParaRPr sz="1633"/>
          </a:p>
          <a:p>
            <a:pPr>
              <a:lnSpc>
                <a:spcPct val="100000"/>
              </a:lnSpc>
            </a:pPr>
            <a:endParaRPr sz="1633"/>
          </a:p>
          <a:p>
            <a:pPr>
              <a:lnSpc>
                <a:spcPct val="100000"/>
              </a:lnSpc>
            </a:pPr>
            <a:r>
              <a:rPr lang="en-US" sz="1633">
                <a:solidFill>
                  <a:srgbClr val="FF0000"/>
                </a:solidFill>
                <a:latin typeface="Calibri"/>
              </a:rPr>
              <a:t>Covers a wide range of unexplored parameter phase space</a:t>
            </a:r>
            <a:endParaRPr sz="1633"/>
          </a:p>
          <a:p>
            <a:pPr>
              <a:lnSpc>
                <a:spcPct val="100000"/>
              </a:lnSpc>
            </a:pPr>
            <a:endParaRPr sz="1633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1633">
                <a:solidFill>
                  <a:srgbClr val="0000FF"/>
                </a:solidFill>
                <a:latin typeface="Calibri"/>
              </a:rPr>
              <a:t>Displaced dimuons</a:t>
            </a:r>
            <a:endParaRPr sz="1633"/>
          </a:p>
          <a:p>
            <a:pPr>
              <a:lnSpc>
                <a:spcPct val="100000"/>
              </a:lnSpc>
            </a:pPr>
            <a:r>
              <a:rPr lang="en-US" sz="1633">
                <a:solidFill>
                  <a:srgbClr val="0000FF"/>
                </a:solidFill>
                <a:latin typeface="Calibri"/>
              </a:rPr>
              <a:t>     </a:t>
            </a:r>
            <a:r>
              <a:rPr lang="en-US" sz="1270">
                <a:solidFill>
                  <a:srgbClr val="FF0000"/>
                </a:solidFill>
                <a:latin typeface="Calibri"/>
              </a:rPr>
              <a:t>-   Minimal SM background</a:t>
            </a:r>
            <a:endParaRPr sz="1633"/>
          </a:p>
          <a:p>
            <a:pPr>
              <a:lnSpc>
                <a:spcPct val="100000"/>
              </a:lnSpc>
            </a:pPr>
            <a:r>
              <a:rPr lang="en-US" sz="1270">
                <a:solidFill>
                  <a:srgbClr val="008000"/>
                </a:solidFill>
                <a:latin typeface="Calibri"/>
              </a:rPr>
              <a:t>      </a:t>
            </a:r>
            <a:endParaRPr sz="1633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1633">
                <a:solidFill>
                  <a:srgbClr val="0000FF"/>
                </a:solidFill>
                <a:latin typeface="Calibri"/>
              </a:rPr>
              <a:t>Prompt dimuons</a:t>
            </a:r>
            <a:endParaRPr sz="1633"/>
          </a:p>
          <a:p>
            <a:pPr>
              <a:lnSpc>
                <a:spcPct val="100000"/>
              </a:lnSpc>
            </a:pPr>
            <a:r>
              <a:rPr lang="en-US" sz="1270">
                <a:solidFill>
                  <a:srgbClr val="0000FF"/>
                </a:solidFill>
                <a:latin typeface="Calibri"/>
              </a:rPr>
              <a:t>    </a:t>
            </a:r>
            <a:r>
              <a:rPr lang="en-US" sz="1270">
                <a:solidFill>
                  <a:srgbClr val="FF0000"/>
                </a:solidFill>
                <a:latin typeface="Calibri"/>
              </a:rPr>
              <a:t>   -  Excellent coverage over BELLE-II</a:t>
            </a:r>
            <a:endParaRPr sz="1633"/>
          </a:p>
          <a:p>
            <a:pPr>
              <a:lnSpc>
                <a:spcPct val="100000"/>
              </a:lnSpc>
            </a:pPr>
            <a:r>
              <a:rPr lang="en-US" sz="1270">
                <a:solidFill>
                  <a:srgbClr val="FF0000"/>
                </a:solidFill>
                <a:latin typeface="Calibri"/>
              </a:rPr>
              <a:t>          projection</a:t>
            </a:r>
            <a:endParaRPr sz="1633"/>
          </a:p>
          <a:p>
            <a:pPr>
              <a:lnSpc>
                <a:spcPct val="100000"/>
              </a:lnSpc>
            </a:pPr>
            <a:r>
              <a:rPr lang="en-US" sz="1270">
                <a:solidFill>
                  <a:srgbClr val="FF0000"/>
                </a:solidFill>
                <a:latin typeface="Calibri"/>
              </a:rPr>
              <a:t>     </a:t>
            </a:r>
            <a:r>
              <a:rPr lang="en-US" sz="1270">
                <a:solidFill>
                  <a:srgbClr val="008000"/>
                </a:solidFill>
                <a:latin typeface="Calibri"/>
              </a:rPr>
              <a:t>  -  Possible dedicated runs later to fully   </a:t>
            </a:r>
            <a:endParaRPr sz="1633"/>
          </a:p>
          <a:p>
            <a:pPr>
              <a:lnSpc>
                <a:spcPct val="100000"/>
              </a:lnSpc>
            </a:pPr>
            <a:r>
              <a:rPr lang="en-US" sz="1270">
                <a:solidFill>
                  <a:srgbClr val="008000"/>
                </a:solidFill>
                <a:latin typeface="Calibri"/>
              </a:rPr>
              <a:t>          restore mass &lt; 3GeV (Phase-II)</a:t>
            </a:r>
            <a:endParaRPr sz="1633"/>
          </a:p>
          <a:p>
            <a:pPr>
              <a:lnSpc>
                <a:spcPct val="100000"/>
              </a:lnSpc>
            </a:pPr>
            <a:endParaRPr sz="1633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1633" b="1" i="1">
                <a:solidFill>
                  <a:srgbClr val="FF0000"/>
                </a:solidFill>
                <a:latin typeface="Calibri"/>
              </a:rPr>
              <a:t>Phase-II with upgrades</a:t>
            </a:r>
            <a:endParaRPr sz="1633"/>
          </a:p>
          <a:p>
            <a:pPr>
              <a:lnSpc>
                <a:spcPct val="100000"/>
              </a:lnSpc>
            </a:pPr>
            <a:r>
              <a:rPr lang="en-US" sz="1270" b="1" i="1">
                <a:solidFill>
                  <a:srgbClr val="FF0000"/>
                </a:solidFill>
                <a:latin typeface="Calibri"/>
              </a:rPr>
              <a:t>       </a:t>
            </a:r>
            <a:r>
              <a:rPr lang="en-US" sz="1270">
                <a:solidFill>
                  <a:srgbClr val="008000"/>
                </a:solidFill>
                <a:latin typeface="Calibri"/>
              </a:rPr>
              <a:t>Access below 200MeV with di-electrons</a:t>
            </a:r>
            <a:endParaRPr sz="1633"/>
          </a:p>
          <a:p>
            <a:pPr>
              <a:lnSpc>
                <a:spcPct val="100000"/>
              </a:lnSpc>
            </a:pPr>
            <a:r>
              <a:rPr lang="en-US" sz="1270">
                <a:solidFill>
                  <a:srgbClr val="008000"/>
                </a:solidFill>
                <a:latin typeface="Calibri"/>
              </a:rPr>
              <a:t>      ( add EMCal)  </a:t>
            </a:r>
            <a:endParaRPr sz="1633"/>
          </a:p>
        </p:txBody>
      </p:sp>
      <p:pic>
        <p:nvPicPr>
          <p:cNvPr id="966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5383434" y="1078386"/>
            <a:ext cx="5098979" cy="5474879"/>
          </a:xfrm>
          <a:prstGeom prst="rect">
            <a:avLst/>
          </a:prstGeom>
          <a:ln>
            <a:noFill/>
          </a:ln>
        </p:spPr>
      </p:pic>
      <p:pic>
        <p:nvPicPr>
          <p:cNvPr id="967" name="Picture 12"/>
          <p:cNvPicPr/>
          <p:nvPr/>
        </p:nvPicPr>
        <p:blipFill>
          <a:blip r:embed="rId3"/>
          <a:stretch>
            <a:fillRect/>
          </a:stretch>
        </p:blipFill>
        <p:spPr>
          <a:xfrm>
            <a:off x="7334782" y="3202498"/>
            <a:ext cx="1758663" cy="314828"/>
          </a:xfrm>
          <a:prstGeom prst="rect">
            <a:avLst/>
          </a:prstGeom>
          <a:ln>
            <a:noFill/>
          </a:ln>
        </p:spPr>
      </p:pic>
      <p:sp>
        <p:nvSpPr>
          <p:cNvPr id="968" name="CustomShape 5"/>
          <p:cNvSpPr/>
          <p:nvPr/>
        </p:nvSpPr>
        <p:spPr>
          <a:xfrm>
            <a:off x="9720816" y="4118896"/>
            <a:ext cx="816790" cy="272046"/>
          </a:xfrm>
          <a:prstGeom prst="rect">
            <a:avLst/>
          </a:prstGeom>
          <a:noFill/>
          <a:ln>
            <a:noFill/>
          </a:ln>
        </p:spPr>
        <p:txBody>
          <a:bodyPr wrap="none" lIns="81646" tIns="40823" rIns="81646" bIns="40823"/>
          <a:lstStyle/>
          <a:p>
            <a:pPr>
              <a:lnSpc>
                <a:spcPct val="100000"/>
              </a:lnSpc>
            </a:pPr>
            <a:r>
              <a:rPr lang="en-US" sz="1089">
                <a:solidFill>
                  <a:srgbClr val="000000"/>
                </a:solidFill>
                <a:latin typeface="Calibri"/>
              </a:rPr>
              <a:t>(~2023)</a:t>
            </a:r>
            <a:endParaRPr sz="1633"/>
          </a:p>
        </p:txBody>
      </p:sp>
      <p:sp>
        <p:nvSpPr>
          <p:cNvPr id="969" name="CustomShape 6"/>
          <p:cNvSpPr/>
          <p:nvPr/>
        </p:nvSpPr>
        <p:spPr>
          <a:xfrm>
            <a:off x="9752168" y="3841952"/>
            <a:ext cx="769435" cy="272046"/>
          </a:xfrm>
          <a:prstGeom prst="rect">
            <a:avLst/>
          </a:prstGeom>
          <a:noFill/>
          <a:ln>
            <a:noFill/>
          </a:ln>
        </p:spPr>
        <p:txBody>
          <a:bodyPr wrap="none" lIns="81646" tIns="40823" rIns="81646" bIns="40823"/>
          <a:lstStyle/>
          <a:p>
            <a:pPr>
              <a:lnSpc>
                <a:spcPct val="100000"/>
              </a:lnSpc>
            </a:pPr>
            <a:r>
              <a:rPr lang="en-US" sz="1089">
                <a:solidFill>
                  <a:srgbClr val="000000"/>
                </a:solidFill>
                <a:latin typeface="Calibri"/>
              </a:rPr>
              <a:t>(2016?)</a:t>
            </a:r>
            <a:endParaRPr sz="1633"/>
          </a:p>
        </p:txBody>
      </p:sp>
      <p:sp>
        <p:nvSpPr>
          <p:cNvPr id="970" name="CustomShape 7"/>
          <p:cNvSpPr/>
          <p:nvPr/>
        </p:nvSpPr>
        <p:spPr>
          <a:xfrm>
            <a:off x="9739758" y="3651552"/>
            <a:ext cx="769435" cy="272046"/>
          </a:xfrm>
          <a:prstGeom prst="rect">
            <a:avLst/>
          </a:prstGeom>
          <a:noFill/>
          <a:ln>
            <a:noFill/>
          </a:ln>
        </p:spPr>
        <p:txBody>
          <a:bodyPr wrap="none" lIns="81646" tIns="40823" rIns="81646" bIns="40823"/>
          <a:lstStyle/>
          <a:p>
            <a:pPr>
              <a:lnSpc>
                <a:spcPct val="100000"/>
              </a:lnSpc>
            </a:pPr>
            <a:r>
              <a:rPr lang="en-US" sz="1089">
                <a:solidFill>
                  <a:srgbClr val="000000"/>
                </a:solidFill>
                <a:latin typeface="Calibri"/>
              </a:rPr>
              <a:t>(2017?)</a:t>
            </a:r>
            <a:endParaRPr sz="1633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EF951E-F413-D049-98E4-775246867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5FFC2-AF90-7B4D-844E-E3647FACD3A4}" type="datetime1">
              <a:rPr lang="en-US" smtClean="0"/>
              <a:t>8/22/19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37920C-363E-3C48-97C7-1A7574EDA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Yonsei Lecture - Dark Matter Search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F8F93D-570C-0344-9B2F-A00A6465D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C00BD-DC8D-284D-B18B-5B4A6B2DA17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06620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TextShape 1"/>
          <p:cNvSpPr txBox="1"/>
          <p:nvPr/>
        </p:nvSpPr>
        <p:spPr>
          <a:xfrm>
            <a:off x="1980740" y="70870"/>
            <a:ext cx="8229627" cy="925543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3992">
                <a:solidFill>
                  <a:srgbClr val="FF0000"/>
                </a:solidFill>
                <a:latin typeface="Calibri"/>
              </a:rPr>
              <a:t>Dark Higgs Search at SeaQuest</a:t>
            </a:r>
            <a:endParaRPr sz="1633"/>
          </a:p>
        </p:txBody>
      </p:sp>
      <p:pic>
        <p:nvPicPr>
          <p:cNvPr id="972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2536588" y="1463103"/>
            <a:ext cx="3209029" cy="2174406"/>
          </a:xfrm>
          <a:prstGeom prst="rect">
            <a:avLst/>
          </a:prstGeom>
          <a:ln>
            <a:noFill/>
          </a:ln>
        </p:spPr>
      </p:pic>
      <p:pic>
        <p:nvPicPr>
          <p:cNvPr id="973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6304079" y="1669506"/>
            <a:ext cx="3662329" cy="1959839"/>
          </a:xfrm>
          <a:prstGeom prst="rect">
            <a:avLst/>
          </a:prstGeom>
          <a:ln>
            <a:noFill/>
          </a:ln>
        </p:spPr>
      </p:pic>
      <p:pic>
        <p:nvPicPr>
          <p:cNvPr id="974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1980740" y="3874284"/>
            <a:ext cx="4031698" cy="446769"/>
          </a:xfrm>
          <a:prstGeom prst="rect">
            <a:avLst/>
          </a:prstGeom>
          <a:ln>
            <a:noFill/>
          </a:ln>
        </p:spPr>
      </p:pic>
      <p:sp>
        <p:nvSpPr>
          <p:cNvPr id="975" name="CustomShape 2"/>
          <p:cNvSpPr/>
          <p:nvPr/>
        </p:nvSpPr>
        <p:spPr>
          <a:xfrm>
            <a:off x="1580020" y="4361876"/>
            <a:ext cx="4643392" cy="2009807"/>
          </a:xfrm>
          <a:prstGeom prst="rect">
            <a:avLst/>
          </a:prstGeom>
          <a:noFill/>
          <a:ln>
            <a:noFill/>
          </a:ln>
        </p:spPr>
        <p:txBody>
          <a:bodyPr wrap="none" lIns="81646" tIns="40823" rIns="81646" bIns="40823"/>
          <a:lstStyle/>
          <a:p>
            <a:pPr>
              <a:lnSpc>
                <a:spcPct val="100000"/>
              </a:lnSpc>
            </a:pPr>
            <a:r>
              <a:rPr lang="en-US" sz="1633">
                <a:solidFill>
                  <a:srgbClr val="000000"/>
                </a:solidFill>
                <a:latin typeface="Calibri"/>
              </a:rPr>
              <a:t>Phase-I: </a:t>
            </a:r>
            <a:endParaRPr sz="1633"/>
          </a:p>
          <a:p>
            <a:pPr>
              <a:lnSpc>
                <a:spcPct val="100000"/>
              </a:lnSpc>
            </a:pPr>
            <a:r>
              <a:rPr lang="en-US" sz="1633">
                <a:solidFill>
                  <a:srgbClr val="FF0000"/>
                </a:solidFill>
                <a:latin typeface="Calibri"/>
              </a:rPr>
              <a:t>High-mass: μ</a:t>
            </a:r>
            <a:r>
              <a:rPr lang="en-US" sz="1633" baseline="30000">
                <a:solidFill>
                  <a:srgbClr val="FF0000"/>
                </a:solidFill>
                <a:latin typeface="Calibri"/>
              </a:rPr>
              <a:t>+</a:t>
            </a:r>
            <a:r>
              <a:rPr lang="en-US" sz="1633">
                <a:solidFill>
                  <a:srgbClr val="FF0000"/>
                </a:solidFill>
                <a:latin typeface="Calibri"/>
              </a:rPr>
              <a:t>μ</a:t>
            </a:r>
            <a:r>
              <a:rPr lang="en-US" sz="1633" baseline="30000">
                <a:solidFill>
                  <a:srgbClr val="FF0000"/>
                </a:solidFill>
                <a:latin typeface="Calibri"/>
              </a:rPr>
              <a:t>-</a:t>
            </a:r>
            <a:r>
              <a:rPr lang="en-US" sz="1633">
                <a:solidFill>
                  <a:srgbClr val="FF0000"/>
                </a:solidFill>
                <a:latin typeface="Calibri"/>
              </a:rPr>
              <a:t> and hadrons</a:t>
            </a:r>
            <a:endParaRPr sz="1633"/>
          </a:p>
          <a:p>
            <a:pPr>
              <a:lnSpc>
                <a:spcPct val="100000"/>
              </a:lnSpc>
            </a:pPr>
            <a:r>
              <a:rPr lang="en-US" sz="1633">
                <a:solidFill>
                  <a:srgbClr val="0000FF"/>
                </a:solidFill>
                <a:latin typeface="Calibri"/>
              </a:rPr>
              <a:t>	Advantage of using hadron beams </a:t>
            </a:r>
            <a:endParaRPr sz="1633"/>
          </a:p>
          <a:p>
            <a:pPr>
              <a:lnSpc>
                <a:spcPct val="100000"/>
              </a:lnSpc>
            </a:pPr>
            <a:r>
              <a:rPr lang="en-US" sz="1633">
                <a:solidFill>
                  <a:srgbClr val="0000FF"/>
                </a:solidFill>
                <a:latin typeface="Calibri"/>
              </a:rPr>
              <a:t>	with muon probes over electrons</a:t>
            </a:r>
            <a:endParaRPr sz="1633"/>
          </a:p>
          <a:p>
            <a:pPr>
              <a:lnSpc>
                <a:spcPct val="100000"/>
              </a:lnSpc>
            </a:pPr>
            <a:endParaRPr sz="1633"/>
          </a:p>
          <a:p>
            <a:pPr>
              <a:lnSpc>
                <a:spcPct val="100000"/>
              </a:lnSpc>
            </a:pPr>
            <a:r>
              <a:rPr lang="en-US" sz="1633">
                <a:solidFill>
                  <a:srgbClr val="000000"/>
                </a:solidFill>
                <a:latin typeface="Calibri"/>
              </a:rPr>
              <a:t>Phase-II: </a:t>
            </a:r>
            <a:endParaRPr sz="1633"/>
          </a:p>
          <a:p>
            <a:pPr>
              <a:lnSpc>
                <a:spcPct val="100000"/>
              </a:lnSpc>
            </a:pPr>
            <a:r>
              <a:rPr lang="en-US" sz="1633">
                <a:solidFill>
                  <a:srgbClr val="008000"/>
                </a:solidFill>
                <a:latin typeface="Calibri"/>
              </a:rPr>
              <a:t>Low-mass: e</a:t>
            </a:r>
            <a:r>
              <a:rPr lang="en-US" sz="1633" baseline="30000">
                <a:solidFill>
                  <a:srgbClr val="008000"/>
                </a:solidFill>
                <a:latin typeface="Calibri"/>
              </a:rPr>
              <a:t>+</a:t>
            </a:r>
            <a:r>
              <a:rPr lang="en-US" sz="1633">
                <a:solidFill>
                  <a:srgbClr val="008000"/>
                </a:solidFill>
                <a:latin typeface="Calibri"/>
              </a:rPr>
              <a:t>e</a:t>
            </a:r>
            <a:r>
              <a:rPr lang="en-US" sz="1633" baseline="30000">
                <a:solidFill>
                  <a:srgbClr val="008000"/>
                </a:solidFill>
                <a:latin typeface="Calibri"/>
              </a:rPr>
              <a:t>-</a:t>
            </a:r>
            <a:r>
              <a:rPr lang="en-US" sz="1633">
                <a:solidFill>
                  <a:srgbClr val="008000"/>
                </a:solidFill>
                <a:latin typeface="Calibri"/>
              </a:rPr>
              <a:t>,   &lt;200MeV possible</a:t>
            </a:r>
            <a:endParaRPr sz="1633"/>
          </a:p>
        </p:txBody>
      </p:sp>
      <p:sp>
        <p:nvSpPr>
          <p:cNvPr id="976" name="CustomShape 3"/>
          <p:cNvSpPr/>
          <p:nvPr/>
        </p:nvSpPr>
        <p:spPr>
          <a:xfrm>
            <a:off x="7788736" y="1213592"/>
            <a:ext cx="2720130" cy="272046"/>
          </a:xfrm>
          <a:prstGeom prst="rect">
            <a:avLst/>
          </a:prstGeom>
          <a:noFill/>
          <a:ln>
            <a:noFill/>
          </a:ln>
        </p:spPr>
        <p:txBody>
          <a:bodyPr wrap="none" lIns="81646" tIns="40823" rIns="81646" bIns="40823"/>
          <a:lstStyle/>
          <a:p>
            <a:pPr>
              <a:lnSpc>
                <a:spcPct val="100000"/>
              </a:lnSpc>
            </a:pPr>
            <a:r>
              <a:rPr lang="en-US" sz="1089">
                <a:solidFill>
                  <a:srgbClr val="000000"/>
                </a:solidFill>
                <a:latin typeface="Calibri"/>
              </a:rPr>
              <a:t>Y. Zhang et al, arXiv:1502.06983 </a:t>
            </a:r>
            <a:endParaRPr sz="1633"/>
          </a:p>
        </p:txBody>
      </p:sp>
      <p:sp>
        <p:nvSpPr>
          <p:cNvPr id="977" name="CustomShape 4"/>
          <p:cNvSpPr/>
          <p:nvPr/>
        </p:nvSpPr>
        <p:spPr>
          <a:xfrm>
            <a:off x="8023224" y="3627059"/>
            <a:ext cx="2558797" cy="272046"/>
          </a:xfrm>
          <a:prstGeom prst="rect">
            <a:avLst/>
          </a:prstGeom>
          <a:noFill/>
          <a:ln>
            <a:noFill/>
          </a:ln>
        </p:spPr>
        <p:txBody>
          <a:bodyPr wrap="none" lIns="81646" tIns="40823" rIns="81646" bIns="40823"/>
          <a:lstStyle/>
          <a:p>
            <a:pPr>
              <a:lnSpc>
                <a:spcPct val="100000"/>
              </a:lnSpc>
            </a:pPr>
            <a:r>
              <a:rPr lang="en-US" sz="1089">
                <a:solidFill>
                  <a:srgbClr val="000000"/>
                </a:solidFill>
                <a:latin typeface="Calibri"/>
              </a:rPr>
              <a:t>D. Curtin et al arXiv:1312.4992</a:t>
            </a:r>
            <a:endParaRPr sz="1633"/>
          </a:p>
        </p:txBody>
      </p:sp>
      <p:pic>
        <p:nvPicPr>
          <p:cNvPr id="978" name="Picture 11"/>
          <p:cNvPicPr/>
          <p:nvPr/>
        </p:nvPicPr>
        <p:blipFill>
          <a:blip r:embed="rId5"/>
          <a:stretch>
            <a:fillRect/>
          </a:stretch>
        </p:blipFill>
        <p:spPr>
          <a:xfrm>
            <a:off x="4704463" y="1259641"/>
            <a:ext cx="2431755" cy="461465"/>
          </a:xfrm>
          <a:prstGeom prst="rect">
            <a:avLst/>
          </a:prstGeom>
          <a:ln>
            <a:noFill/>
          </a:ln>
        </p:spPr>
      </p:pic>
      <p:sp>
        <p:nvSpPr>
          <p:cNvPr id="979" name="TextShape 5"/>
          <p:cNvSpPr txBox="1"/>
          <p:nvPr/>
        </p:nvSpPr>
        <p:spPr>
          <a:xfrm>
            <a:off x="1980740" y="6356660"/>
            <a:ext cx="2133583" cy="364796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1089">
                <a:solidFill>
                  <a:srgbClr val="8B8B8B"/>
                </a:solidFill>
                <a:latin typeface="Calibri"/>
              </a:rPr>
              <a:t>6/22/15</a:t>
            </a:r>
            <a:endParaRPr sz="1633"/>
          </a:p>
        </p:txBody>
      </p:sp>
      <p:sp>
        <p:nvSpPr>
          <p:cNvPr id="980" name="TextShape 6"/>
          <p:cNvSpPr txBox="1"/>
          <p:nvPr/>
        </p:nvSpPr>
        <p:spPr>
          <a:xfrm>
            <a:off x="8076784" y="6356660"/>
            <a:ext cx="2133583" cy="364796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1D68F47B-2A3D-49CF-97B5-18ECE7AA2FDC}" type="slidenum">
              <a:rPr lang="en-US" sz="1089">
                <a:solidFill>
                  <a:srgbClr val="8B8B8B"/>
                </a:solidFill>
                <a:latin typeface="Calibri"/>
              </a:rPr>
              <a:t>17</a:t>
            </a:fld>
            <a:endParaRPr sz="1633"/>
          </a:p>
        </p:txBody>
      </p:sp>
      <p:sp>
        <p:nvSpPr>
          <p:cNvPr id="981" name="CustomShape 7"/>
          <p:cNvSpPr/>
          <p:nvPr/>
        </p:nvSpPr>
        <p:spPr>
          <a:xfrm>
            <a:off x="4362201" y="3143386"/>
            <a:ext cx="1704776" cy="435665"/>
          </a:xfrm>
          <a:prstGeom prst="rect">
            <a:avLst/>
          </a:prstGeom>
          <a:noFill/>
          <a:ln>
            <a:noFill/>
          </a:ln>
        </p:spPr>
        <p:txBody>
          <a:bodyPr wrap="none" lIns="81646" tIns="40823" rIns="81646" bIns="40823"/>
          <a:lstStyle/>
          <a:p>
            <a:pPr>
              <a:lnSpc>
                <a:spcPct val="100000"/>
              </a:lnSpc>
            </a:pPr>
            <a:r>
              <a:rPr lang="en-US" sz="1814" i="1">
                <a:solidFill>
                  <a:srgbClr val="000000"/>
                </a:solidFill>
                <a:latin typeface="Calibri"/>
              </a:rPr>
              <a:t>θ = μ v/m</a:t>
            </a:r>
            <a:r>
              <a:rPr lang="en-US" sz="1814" i="1" baseline="-25000">
                <a:solidFill>
                  <a:srgbClr val="000000"/>
                </a:solidFill>
                <a:latin typeface="Calibri"/>
              </a:rPr>
              <a:t>h</a:t>
            </a:r>
            <a:r>
              <a:rPr lang="en-US" sz="1814" i="1" baseline="30000">
                <a:solidFill>
                  <a:srgbClr val="000000"/>
                </a:solidFill>
                <a:latin typeface="Calibri"/>
              </a:rPr>
              <a:t>2</a:t>
            </a:r>
            <a:r>
              <a:rPr lang="en-US" sz="1814">
                <a:solidFill>
                  <a:srgbClr val="000000"/>
                </a:solidFill>
                <a:latin typeface="Calibri"/>
              </a:rPr>
              <a:t> </a:t>
            </a:r>
            <a:endParaRPr sz="1633"/>
          </a:p>
        </p:txBody>
      </p:sp>
      <p:sp>
        <p:nvSpPr>
          <p:cNvPr id="982" name="CustomShape 8"/>
          <p:cNvSpPr/>
          <p:nvPr/>
        </p:nvSpPr>
        <p:spPr>
          <a:xfrm>
            <a:off x="9441585" y="3915107"/>
            <a:ext cx="25800" cy="1882765"/>
          </a:xfrm>
          <a:prstGeom prst="rect">
            <a:avLst/>
          </a:prstGeom>
          <a:noFill/>
          <a:ln w="31680">
            <a:solidFill>
              <a:srgbClr val="FF0000"/>
            </a:solidFill>
            <a:round/>
          </a:ln>
        </p:spPr>
      </p:sp>
      <p:sp>
        <p:nvSpPr>
          <p:cNvPr id="983" name="CustomShape 9"/>
          <p:cNvSpPr/>
          <p:nvPr/>
        </p:nvSpPr>
        <p:spPr>
          <a:xfrm>
            <a:off x="9459221" y="3915107"/>
            <a:ext cx="86872" cy="8165"/>
          </a:xfrm>
          <a:prstGeom prst="rect">
            <a:avLst/>
          </a:prstGeom>
          <a:noFill/>
          <a:ln w="31680">
            <a:solidFill>
              <a:srgbClr val="FF0000"/>
            </a:solidFill>
            <a:round/>
          </a:ln>
        </p:spPr>
      </p:sp>
      <p:sp>
        <p:nvSpPr>
          <p:cNvPr id="984" name="CustomShape 10"/>
          <p:cNvSpPr/>
          <p:nvPr/>
        </p:nvSpPr>
        <p:spPr>
          <a:xfrm>
            <a:off x="9542174" y="3915107"/>
            <a:ext cx="573157" cy="446442"/>
          </a:xfrm>
          <a:prstGeom prst="rect">
            <a:avLst/>
          </a:prstGeom>
          <a:noFill/>
          <a:ln w="31680">
            <a:solidFill>
              <a:srgbClr val="FF0000"/>
            </a:solidFill>
            <a:round/>
          </a:ln>
        </p:spPr>
      </p:sp>
      <p:pic>
        <p:nvPicPr>
          <p:cNvPr id="985" name="Picture 7"/>
          <p:cNvPicPr/>
          <p:nvPr/>
        </p:nvPicPr>
        <p:blipFill>
          <a:blip r:embed="rId6"/>
          <a:stretch>
            <a:fillRect/>
          </a:stretch>
        </p:blipFill>
        <p:spPr>
          <a:xfrm>
            <a:off x="6189447" y="3874284"/>
            <a:ext cx="4160372" cy="2592435"/>
          </a:xfrm>
          <a:prstGeom prst="rect">
            <a:avLst/>
          </a:prstGeom>
          <a:ln>
            <a:noFill/>
          </a:ln>
        </p:spPr>
      </p:pic>
      <p:sp>
        <p:nvSpPr>
          <p:cNvPr id="986" name="CustomShape 11"/>
          <p:cNvSpPr/>
          <p:nvPr/>
        </p:nvSpPr>
        <p:spPr>
          <a:xfrm>
            <a:off x="7767835" y="4010144"/>
            <a:ext cx="618226" cy="363816"/>
          </a:xfrm>
          <a:prstGeom prst="rect">
            <a:avLst/>
          </a:prstGeom>
          <a:noFill/>
          <a:ln>
            <a:noFill/>
          </a:ln>
        </p:spPr>
        <p:txBody>
          <a:bodyPr wrap="none" lIns="81646" tIns="40823" rIns="81646" bIns="40823"/>
          <a:lstStyle/>
          <a:p>
            <a:pPr>
              <a:lnSpc>
                <a:spcPct val="100000"/>
              </a:lnSpc>
            </a:pPr>
            <a:r>
              <a:rPr lang="en-US" sz="1633">
                <a:solidFill>
                  <a:srgbClr val="008000"/>
                </a:solidFill>
                <a:latin typeface="Calibri"/>
              </a:rPr>
              <a:t>e</a:t>
            </a:r>
            <a:r>
              <a:rPr lang="en-US" sz="1633" baseline="30000">
                <a:solidFill>
                  <a:srgbClr val="008000"/>
                </a:solidFill>
                <a:latin typeface="Calibri"/>
              </a:rPr>
              <a:t>+</a:t>
            </a:r>
            <a:r>
              <a:rPr lang="en-US" sz="1633">
                <a:solidFill>
                  <a:srgbClr val="008000"/>
                </a:solidFill>
                <a:latin typeface="Calibri"/>
              </a:rPr>
              <a:t>e</a:t>
            </a:r>
            <a:r>
              <a:rPr lang="en-US" sz="1633" baseline="30000">
                <a:solidFill>
                  <a:srgbClr val="008000"/>
                </a:solidFill>
                <a:latin typeface="Calibri"/>
              </a:rPr>
              <a:t>-</a:t>
            </a:r>
            <a:endParaRPr sz="1633"/>
          </a:p>
        </p:txBody>
      </p:sp>
      <p:sp>
        <p:nvSpPr>
          <p:cNvPr id="987" name="CustomShape 12"/>
          <p:cNvSpPr/>
          <p:nvPr/>
        </p:nvSpPr>
        <p:spPr>
          <a:xfrm>
            <a:off x="9480775" y="4361876"/>
            <a:ext cx="700526" cy="363816"/>
          </a:xfrm>
          <a:prstGeom prst="rect">
            <a:avLst/>
          </a:prstGeom>
          <a:noFill/>
          <a:ln>
            <a:noFill/>
          </a:ln>
        </p:spPr>
        <p:txBody>
          <a:bodyPr wrap="none" lIns="81646" tIns="40823" rIns="81646" bIns="40823"/>
          <a:lstStyle/>
          <a:p>
            <a:pPr>
              <a:lnSpc>
                <a:spcPct val="100000"/>
              </a:lnSpc>
            </a:pPr>
            <a:r>
              <a:rPr lang="en-US" sz="1633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633">
                <a:solidFill>
                  <a:srgbClr val="FF0000"/>
                </a:solidFill>
                <a:latin typeface="Calibri"/>
              </a:rPr>
              <a:t>μ</a:t>
            </a:r>
            <a:r>
              <a:rPr lang="en-US" sz="1633" baseline="30000">
                <a:solidFill>
                  <a:srgbClr val="FF0000"/>
                </a:solidFill>
                <a:latin typeface="Calibri"/>
              </a:rPr>
              <a:t>+</a:t>
            </a:r>
            <a:r>
              <a:rPr lang="en-US" sz="1633">
                <a:solidFill>
                  <a:srgbClr val="FF0000"/>
                </a:solidFill>
                <a:latin typeface="Calibri"/>
              </a:rPr>
              <a:t>μ</a:t>
            </a:r>
            <a:r>
              <a:rPr lang="en-US" sz="1633" baseline="30000">
                <a:solidFill>
                  <a:srgbClr val="FF0000"/>
                </a:solidFill>
                <a:latin typeface="Calibri"/>
              </a:rPr>
              <a:t>-</a:t>
            </a:r>
            <a:endParaRPr sz="1633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E13267-627C-2C4E-A537-F59C3C332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0F3D7-F47D-3947-8ADC-1B0CAA33F268}" type="datetime1">
              <a:rPr lang="en-US" smtClean="0"/>
              <a:t>8/22/19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62E1BF-45CD-EF43-BB9A-D53E91EDD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Yonsei Lecture - Dark Matter Search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59FD88-C390-724E-AD30-79BF4C7C5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C00BD-DC8D-284D-B18B-5B4A6B2DA17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97014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TextShape 1"/>
          <p:cNvSpPr txBox="1"/>
          <p:nvPr/>
        </p:nvSpPr>
        <p:spPr>
          <a:xfrm>
            <a:off x="1980740" y="274659"/>
            <a:ext cx="8229627" cy="1142723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3992">
                <a:solidFill>
                  <a:srgbClr val="FF0000"/>
                </a:solidFill>
                <a:latin typeface="Calibri"/>
              </a:rPr>
              <a:t>SeaQuest Dark Higgs Sensitivity
</a:t>
            </a:r>
            <a:r>
              <a:rPr lang="en-US" sz="2812">
                <a:solidFill>
                  <a:srgbClr val="0000FF"/>
                </a:solidFill>
                <a:latin typeface="Calibri"/>
              </a:rPr>
              <a:t>POT:1.4x10</a:t>
            </a:r>
            <a:r>
              <a:rPr lang="en-US" sz="2812" baseline="30000">
                <a:solidFill>
                  <a:srgbClr val="0000FF"/>
                </a:solidFill>
                <a:latin typeface="Calibri"/>
              </a:rPr>
              <a:t>18</a:t>
            </a:r>
            <a:r>
              <a:rPr lang="en-US" sz="2812">
                <a:solidFill>
                  <a:srgbClr val="0000FF"/>
                </a:solidFill>
                <a:latin typeface="Calibri"/>
              </a:rPr>
              <a:t> (Phase-I)</a:t>
            </a:r>
            <a:endParaRPr sz="1633"/>
          </a:p>
        </p:txBody>
      </p:sp>
      <p:sp>
        <p:nvSpPr>
          <p:cNvPr id="989" name="TextShape 2"/>
          <p:cNvSpPr txBox="1"/>
          <p:nvPr/>
        </p:nvSpPr>
        <p:spPr>
          <a:xfrm>
            <a:off x="549146" y="1105212"/>
            <a:ext cx="3787085" cy="5433846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 dirty="0">
                <a:solidFill>
                  <a:srgbClr val="0000FF"/>
                </a:solidFill>
              </a:rPr>
              <a:t>Dimuons with downstream displaced decay vertices  </a:t>
            </a:r>
            <a:endParaRPr sz="1400" dirty="0"/>
          </a:p>
          <a:p>
            <a:pPr>
              <a:lnSpc>
                <a:spcPct val="100000"/>
              </a:lnSpc>
            </a:pPr>
            <a:endParaRPr sz="1400"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 dirty="0">
                <a:solidFill>
                  <a:srgbClr val="0000FF"/>
                </a:solidFill>
              </a:rPr>
              <a:t>Limited sensitivity to “prompt” large mixing case due to small cross-section</a:t>
            </a:r>
            <a:endParaRPr sz="1400" dirty="0"/>
          </a:p>
          <a:p>
            <a:pPr>
              <a:lnSpc>
                <a:spcPct val="100000"/>
              </a:lnSpc>
            </a:pPr>
            <a:endParaRPr sz="1400"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 dirty="0">
                <a:solidFill>
                  <a:srgbClr val="0000FF"/>
                </a:solidFill>
              </a:rPr>
              <a:t>Dark Higgs or dark photons?</a:t>
            </a:r>
            <a:endParaRPr sz="1400" dirty="0"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000" dirty="0">
                <a:solidFill>
                  <a:srgbClr val="FF0000"/>
                </a:solidFill>
              </a:rPr>
              <a:t>Dimuon kinematic and angular distributions </a:t>
            </a:r>
            <a:endParaRPr sz="1400" dirty="0"/>
          </a:p>
          <a:p>
            <a:pPr>
              <a:lnSpc>
                <a:spcPct val="100000"/>
              </a:lnSpc>
            </a:pPr>
            <a:endParaRPr sz="1400"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 dirty="0">
                <a:solidFill>
                  <a:srgbClr val="008000"/>
                </a:solidFill>
              </a:rPr>
              <a:t>Phase-II</a:t>
            </a:r>
            <a:endParaRPr sz="1400" dirty="0"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000" dirty="0">
                <a:solidFill>
                  <a:srgbClr val="008000"/>
                </a:solidFill>
              </a:rPr>
              <a:t>Dedicated high luminosity runs optimized for low mass </a:t>
            </a:r>
            <a:r>
              <a:rPr lang="en-US" sz="2540" dirty="0">
                <a:solidFill>
                  <a:srgbClr val="008000"/>
                </a:solidFill>
                <a:latin typeface="Calibri"/>
              </a:rPr>
              <a:t>acceptance, mass&lt;3GeV</a:t>
            </a:r>
            <a:endParaRPr sz="1633" dirty="0"/>
          </a:p>
        </p:txBody>
      </p:sp>
      <p:sp>
        <p:nvSpPr>
          <p:cNvPr id="990" name="TextShape 3"/>
          <p:cNvSpPr txBox="1"/>
          <p:nvPr/>
        </p:nvSpPr>
        <p:spPr>
          <a:xfrm>
            <a:off x="1980740" y="6356660"/>
            <a:ext cx="2133583" cy="364796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1089">
                <a:solidFill>
                  <a:srgbClr val="8B8B8B"/>
                </a:solidFill>
                <a:latin typeface="Calibri"/>
              </a:rPr>
              <a:t>6/22/15</a:t>
            </a:r>
            <a:endParaRPr sz="1633"/>
          </a:p>
        </p:txBody>
      </p:sp>
      <p:sp>
        <p:nvSpPr>
          <p:cNvPr id="991" name="TextShape 4"/>
          <p:cNvSpPr txBox="1"/>
          <p:nvPr/>
        </p:nvSpPr>
        <p:spPr>
          <a:xfrm>
            <a:off x="8076784" y="6356660"/>
            <a:ext cx="2133583" cy="364796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BC68B585-4031-4E72-AB5A-05838D7823D1}" type="slidenum">
              <a:rPr lang="en-US" sz="1089">
                <a:solidFill>
                  <a:srgbClr val="8B8B8B"/>
                </a:solidFill>
                <a:latin typeface="Calibri"/>
              </a:rPr>
              <a:t>18</a:t>
            </a:fld>
            <a:endParaRPr sz="1633"/>
          </a:p>
        </p:txBody>
      </p:sp>
      <p:sp>
        <p:nvSpPr>
          <p:cNvPr id="992" name="CustomShape 5"/>
          <p:cNvSpPr/>
          <p:nvPr/>
        </p:nvSpPr>
        <p:spPr>
          <a:xfrm>
            <a:off x="8833483" y="1236453"/>
            <a:ext cx="1382110" cy="272046"/>
          </a:xfrm>
          <a:prstGeom prst="rect">
            <a:avLst/>
          </a:prstGeom>
          <a:noFill/>
          <a:ln>
            <a:noFill/>
          </a:ln>
        </p:spPr>
        <p:txBody>
          <a:bodyPr wrap="none" lIns="81646" tIns="40823" rIns="81646" bIns="40823"/>
          <a:lstStyle/>
          <a:p>
            <a:pPr>
              <a:lnSpc>
                <a:spcPct val="100000"/>
              </a:lnSpc>
            </a:pPr>
            <a:r>
              <a:rPr lang="en-US" sz="1089">
                <a:solidFill>
                  <a:srgbClr val="000000"/>
                </a:solidFill>
                <a:latin typeface="Calibri"/>
              </a:rPr>
              <a:t>Y. Zhang (2015)</a:t>
            </a:r>
            <a:endParaRPr sz="1633"/>
          </a:p>
        </p:txBody>
      </p:sp>
      <p:pic>
        <p:nvPicPr>
          <p:cNvPr id="993" name="Picture 992"/>
          <p:cNvPicPr/>
          <p:nvPr/>
        </p:nvPicPr>
        <p:blipFill>
          <a:blip r:embed="rId2"/>
          <a:stretch>
            <a:fillRect/>
          </a:stretch>
        </p:blipFill>
        <p:spPr>
          <a:xfrm>
            <a:off x="5256392" y="1576102"/>
            <a:ext cx="5308973" cy="4811257"/>
          </a:xfrm>
          <a:prstGeom prst="rect">
            <a:avLst/>
          </a:prstGeom>
          <a:ln>
            <a:noFill/>
          </a:ln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A815E8-CD04-1547-A72D-D101B1FCE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2D165-5CAA-CA4E-883B-80A7D2782868}" type="datetime1">
              <a:rPr lang="en-US" smtClean="0"/>
              <a:t>8/22/19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7814AB-63B8-1741-8502-0176E1CFB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Yonsei Lecture - Dark Matter Search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B20456-B6CA-C943-80F3-E49A71093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C00BD-DC8D-284D-B18B-5B4A6B2DA17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09887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TextShape 1"/>
          <p:cNvSpPr txBox="1"/>
          <p:nvPr/>
        </p:nvSpPr>
        <p:spPr>
          <a:xfrm>
            <a:off x="1980740" y="0"/>
            <a:ext cx="8229627" cy="888639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3992">
                <a:solidFill>
                  <a:srgbClr val="FF0000"/>
                </a:solidFill>
                <a:latin typeface="Calibri"/>
              </a:rPr>
              <a:t>Phase-II: Full Coverage (2020+)
</a:t>
            </a:r>
            <a:r>
              <a:rPr lang="en-US" sz="2812">
                <a:solidFill>
                  <a:srgbClr val="0000FF"/>
                </a:solidFill>
                <a:latin typeface="Calibri"/>
              </a:rPr>
              <a:t>with future detector “EMCal/HCal” upgrades </a:t>
            </a:r>
            <a:endParaRPr sz="1633"/>
          </a:p>
        </p:txBody>
      </p:sp>
      <p:sp>
        <p:nvSpPr>
          <p:cNvPr id="995" name="TextShape 2"/>
          <p:cNvSpPr txBox="1"/>
          <p:nvPr/>
        </p:nvSpPr>
        <p:spPr>
          <a:xfrm>
            <a:off x="779722" y="1217997"/>
            <a:ext cx="3947112" cy="480048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 dirty="0">
                <a:solidFill>
                  <a:srgbClr val="0000FF"/>
                </a:solidFill>
              </a:rPr>
              <a:t>Detector upgrades</a:t>
            </a:r>
            <a:endParaRPr sz="1400" dirty="0"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000" dirty="0" err="1">
                <a:solidFill>
                  <a:srgbClr val="000000"/>
                </a:solidFill>
              </a:rPr>
              <a:t>EMCal</a:t>
            </a:r>
            <a:r>
              <a:rPr lang="en-US" sz="2000" dirty="0">
                <a:solidFill>
                  <a:srgbClr val="000000"/>
                </a:solidFill>
              </a:rPr>
              <a:t>: e</a:t>
            </a:r>
            <a:r>
              <a:rPr lang="en-US" sz="2000" baseline="30000" dirty="0">
                <a:solidFill>
                  <a:srgbClr val="000000"/>
                </a:solidFill>
              </a:rPr>
              <a:t>+/-</a:t>
            </a:r>
            <a:endParaRPr sz="1400" dirty="0"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000" dirty="0" err="1">
                <a:solidFill>
                  <a:srgbClr val="000000"/>
                </a:solidFill>
              </a:rPr>
              <a:t>HCal</a:t>
            </a:r>
            <a:r>
              <a:rPr lang="en-US" sz="2000" dirty="0">
                <a:solidFill>
                  <a:srgbClr val="000000"/>
                </a:solidFill>
              </a:rPr>
              <a:t>: π</a:t>
            </a:r>
            <a:r>
              <a:rPr lang="en-US" sz="2000" baseline="30000" dirty="0">
                <a:solidFill>
                  <a:srgbClr val="000000"/>
                </a:solidFill>
              </a:rPr>
              <a:t>+/-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endParaRPr sz="1400" dirty="0"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000" dirty="0">
                <a:solidFill>
                  <a:srgbClr val="000000"/>
                </a:solidFill>
              </a:rPr>
              <a:t>Recycle from other experiments, RHIC/</a:t>
            </a:r>
            <a:r>
              <a:rPr lang="en-US" sz="2000" dirty="0" err="1">
                <a:solidFill>
                  <a:srgbClr val="000000"/>
                </a:solidFill>
              </a:rPr>
              <a:t>JLab</a:t>
            </a:r>
            <a:r>
              <a:rPr lang="en-US" sz="2000" dirty="0">
                <a:solidFill>
                  <a:srgbClr val="000000"/>
                </a:solidFill>
              </a:rPr>
              <a:t> etc.</a:t>
            </a:r>
            <a:endParaRPr sz="1400" dirty="0"/>
          </a:p>
          <a:p>
            <a:endParaRPr sz="1400"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 dirty="0">
                <a:solidFill>
                  <a:srgbClr val="0000FF"/>
                </a:solidFill>
              </a:rPr>
              <a:t>DAQ upgrade</a:t>
            </a:r>
            <a:endParaRPr sz="1400" dirty="0"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000" dirty="0">
                <a:solidFill>
                  <a:srgbClr val="000000"/>
                </a:solidFill>
              </a:rPr>
              <a:t>100 kHz</a:t>
            </a:r>
            <a:endParaRPr sz="1400" dirty="0"/>
          </a:p>
          <a:p>
            <a:endParaRPr sz="1400"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 dirty="0">
                <a:solidFill>
                  <a:srgbClr val="0000FF"/>
                </a:solidFill>
              </a:rPr>
              <a:t>Timeline of dedicated runs</a:t>
            </a:r>
            <a:endParaRPr sz="1400" dirty="0"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000" dirty="0">
                <a:solidFill>
                  <a:srgbClr val="000000"/>
                </a:solidFill>
              </a:rPr>
              <a:t>2019+</a:t>
            </a:r>
            <a:endParaRPr sz="1400" dirty="0"/>
          </a:p>
          <a:p>
            <a:endParaRPr sz="1400"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 dirty="0">
                <a:solidFill>
                  <a:srgbClr val="0000FF"/>
                </a:solidFill>
              </a:rPr>
              <a:t>Detector configuration</a:t>
            </a:r>
            <a:endParaRPr sz="1400" dirty="0"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000" dirty="0">
                <a:solidFill>
                  <a:srgbClr val="000000"/>
                </a:solidFill>
              </a:rPr>
              <a:t>Access low mass region </a:t>
            </a:r>
            <a:r>
              <a:rPr lang="en-US" sz="2540" dirty="0">
                <a:solidFill>
                  <a:srgbClr val="000000"/>
                </a:solidFill>
                <a:latin typeface="Calibri"/>
              </a:rPr>
              <a:t>with optimized </a:t>
            </a:r>
            <a:r>
              <a:rPr lang="en-US" sz="2540" dirty="0" err="1">
                <a:solidFill>
                  <a:srgbClr val="000000"/>
                </a:solidFill>
                <a:latin typeface="Calibri"/>
              </a:rPr>
              <a:t>Fmag</a:t>
            </a:r>
            <a:r>
              <a:rPr lang="en-US" sz="254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540" dirty="0" err="1">
                <a:solidFill>
                  <a:srgbClr val="000000"/>
                </a:solidFill>
                <a:latin typeface="Calibri"/>
              </a:rPr>
              <a:t>settting</a:t>
            </a:r>
            <a:endParaRPr sz="1633" dirty="0"/>
          </a:p>
        </p:txBody>
      </p:sp>
      <p:sp>
        <p:nvSpPr>
          <p:cNvPr id="996" name="TextShape 3"/>
          <p:cNvSpPr txBox="1"/>
          <p:nvPr/>
        </p:nvSpPr>
        <p:spPr>
          <a:xfrm>
            <a:off x="1980740" y="6356660"/>
            <a:ext cx="2133583" cy="364796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1089">
                <a:solidFill>
                  <a:srgbClr val="8B8B8B"/>
                </a:solidFill>
                <a:latin typeface="Calibri"/>
              </a:rPr>
              <a:t>6/22/15</a:t>
            </a:r>
            <a:endParaRPr sz="1633"/>
          </a:p>
        </p:txBody>
      </p:sp>
      <p:sp>
        <p:nvSpPr>
          <p:cNvPr id="997" name="TextShape 4"/>
          <p:cNvSpPr txBox="1"/>
          <p:nvPr/>
        </p:nvSpPr>
        <p:spPr>
          <a:xfrm>
            <a:off x="8076784" y="6356660"/>
            <a:ext cx="2133583" cy="364796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724D1C86-55D1-41C6-931C-39DEEBD46679}" type="slidenum">
              <a:rPr lang="en-US" sz="1089">
                <a:solidFill>
                  <a:srgbClr val="8B8B8B"/>
                </a:solidFill>
                <a:latin typeface="Calibri"/>
              </a:rPr>
              <a:t>19</a:t>
            </a:fld>
            <a:endParaRPr sz="1633"/>
          </a:p>
        </p:txBody>
      </p:sp>
      <p:sp>
        <p:nvSpPr>
          <p:cNvPr id="998" name="CustomShape 5"/>
          <p:cNvSpPr/>
          <p:nvPr/>
        </p:nvSpPr>
        <p:spPr>
          <a:xfrm>
            <a:off x="7372993" y="827568"/>
            <a:ext cx="3092111" cy="363816"/>
          </a:xfrm>
          <a:prstGeom prst="rect">
            <a:avLst/>
          </a:prstGeom>
          <a:noFill/>
          <a:ln>
            <a:noFill/>
          </a:ln>
        </p:spPr>
        <p:txBody>
          <a:bodyPr wrap="none" lIns="81646" tIns="40823" rIns="81646" bIns="40823"/>
          <a:lstStyle/>
          <a:p>
            <a:pPr>
              <a:lnSpc>
                <a:spcPct val="100000"/>
              </a:lnSpc>
            </a:pPr>
            <a:r>
              <a:rPr lang="en-US" sz="1633">
                <a:solidFill>
                  <a:srgbClr val="000000"/>
                </a:solidFill>
                <a:latin typeface="Calibri"/>
              </a:rPr>
              <a:t>Projection: POT 1.4 x 10</a:t>
            </a:r>
            <a:r>
              <a:rPr lang="en-US" sz="1633" baseline="30000">
                <a:solidFill>
                  <a:srgbClr val="000000"/>
                </a:solidFill>
                <a:latin typeface="Calibri"/>
              </a:rPr>
              <a:t>18</a:t>
            </a:r>
            <a:endParaRPr sz="1633"/>
          </a:p>
        </p:txBody>
      </p:sp>
      <p:pic>
        <p:nvPicPr>
          <p:cNvPr id="999" name="Picture 10"/>
          <p:cNvPicPr/>
          <p:nvPr/>
        </p:nvPicPr>
        <p:blipFill>
          <a:blip r:embed="rId2"/>
          <a:stretch>
            <a:fillRect/>
          </a:stretch>
        </p:blipFill>
        <p:spPr>
          <a:xfrm>
            <a:off x="5339345" y="1244291"/>
            <a:ext cx="5328569" cy="5143068"/>
          </a:xfrm>
          <a:prstGeom prst="rect">
            <a:avLst/>
          </a:prstGeom>
          <a:ln>
            <a:noFill/>
          </a:ln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B4C1BD-C09A-DD44-9214-067E1479F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74F75-19D7-3945-88D6-96A1CFF277CC}" type="datetime1">
              <a:rPr lang="en-US" smtClean="0"/>
              <a:t>8/22/19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44CF74-1A36-4440-9C9B-7E5821D8D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Yonsei Lecture - Dark Matter Search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040F3A-2917-D44D-82D5-69CDE4949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C00BD-DC8D-284D-B18B-5B4A6B2DA17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8502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TextShape 1"/>
          <p:cNvSpPr txBox="1"/>
          <p:nvPr/>
        </p:nvSpPr>
        <p:spPr>
          <a:xfrm>
            <a:off x="1980740" y="36251"/>
            <a:ext cx="8229627" cy="72502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992">
                <a:solidFill>
                  <a:srgbClr val="FF0000"/>
                </a:solidFill>
                <a:latin typeface="Trebuchet MS"/>
              </a:rPr>
              <a:t>Dark Matter?</a:t>
            </a:r>
            <a:endParaRPr sz="1633"/>
          </a:p>
        </p:txBody>
      </p:sp>
      <p:sp>
        <p:nvSpPr>
          <p:cNvPr id="747" name="TextShape 2"/>
          <p:cNvSpPr txBox="1"/>
          <p:nvPr/>
        </p:nvSpPr>
        <p:spPr>
          <a:xfrm>
            <a:off x="8076784" y="6356660"/>
            <a:ext cx="2133583" cy="364796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A9F3C796-7B60-4AC0-BCCE-B474C6DDF564}" type="slidenum">
              <a:rPr lang="en-US" sz="1089">
                <a:solidFill>
                  <a:srgbClr val="8B8B8B"/>
                </a:solidFill>
                <a:latin typeface="Calibri"/>
                <a:ea typeface="ＭＳ Ｐゴシック"/>
              </a:rPr>
              <a:t>2</a:t>
            </a:fld>
            <a:endParaRPr sz="1633"/>
          </a:p>
        </p:txBody>
      </p:sp>
      <p:pic>
        <p:nvPicPr>
          <p:cNvPr id="748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1709021" y="1165910"/>
            <a:ext cx="3014384" cy="2195308"/>
          </a:xfrm>
          <a:prstGeom prst="rect">
            <a:avLst/>
          </a:prstGeom>
          <a:ln>
            <a:noFill/>
          </a:ln>
        </p:spPr>
      </p:pic>
      <p:sp>
        <p:nvSpPr>
          <p:cNvPr id="749" name="CustomShape 3"/>
          <p:cNvSpPr/>
          <p:nvPr/>
        </p:nvSpPr>
        <p:spPr>
          <a:xfrm>
            <a:off x="1503599" y="3467032"/>
            <a:ext cx="4192378" cy="242000"/>
          </a:xfrm>
          <a:prstGeom prst="rect">
            <a:avLst/>
          </a:prstGeom>
          <a:noFill/>
          <a:ln>
            <a:noFill/>
          </a:ln>
        </p:spPr>
        <p:txBody>
          <a:bodyPr wrap="none" lIns="81646" tIns="40823" rIns="81646" bIns="40823"/>
          <a:lstStyle/>
          <a:p>
            <a:pPr>
              <a:lnSpc>
                <a:spcPct val="100000"/>
              </a:lnSpc>
            </a:pPr>
            <a:r>
              <a:rPr lang="en-US" sz="907">
                <a:solidFill>
                  <a:srgbClr val="000000"/>
                </a:solidFill>
                <a:latin typeface="Calibri"/>
                <a:ea typeface="ＭＳ Ｐゴシック"/>
              </a:rPr>
              <a:t>F. Zwicky, ApJ 86 (1937) 217, V. Rubin et al, ApJ 238 (1980) 471</a:t>
            </a:r>
            <a:endParaRPr sz="1633"/>
          </a:p>
        </p:txBody>
      </p:sp>
      <p:sp>
        <p:nvSpPr>
          <p:cNvPr id="750" name="TextShape 4"/>
          <p:cNvSpPr txBox="1"/>
          <p:nvPr/>
        </p:nvSpPr>
        <p:spPr>
          <a:xfrm>
            <a:off x="1980740" y="6356660"/>
            <a:ext cx="2133583" cy="364796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1089">
                <a:solidFill>
                  <a:srgbClr val="8B8B8B"/>
                </a:solidFill>
                <a:latin typeface="Calibri"/>
              </a:rPr>
              <a:t>6/22/15</a:t>
            </a:r>
            <a:endParaRPr sz="1633"/>
          </a:p>
        </p:txBody>
      </p:sp>
      <p:pic>
        <p:nvPicPr>
          <p:cNvPr id="751" name="Picture 1"/>
          <p:cNvPicPr/>
          <p:nvPr/>
        </p:nvPicPr>
        <p:blipFill>
          <a:blip r:embed="rId4"/>
          <a:stretch>
            <a:fillRect/>
          </a:stretch>
        </p:blipFill>
        <p:spPr>
          <a:xfrm>
            <a:off x="8061761" y="1131292"/>
            <a:ext cx="2229926" cy="2229926"/>
          </a:xfrm>
          <a:prstGeom prst="rect">
            <a:avLst/>
          </a:prstGeom>
          <a:ln>
            <a:noFill/>
          </a:ln>
        </p:spPr>
      </p:pic>
      <p:sp>
        <p:nvSpPr>
          <p:cNvPr id="752" name="CustomShape 5"/>
          <p:cNvSpPr/>
          <p:nvPr/>
        </p:nvSpPr>
        <p:spPr>
          <a:xfrm>
            <a:off x="1541809" y="827894"/>
            <a:ext cx="1999683" cy="272046"/>
          </a:xfrm>
          <a:prstGeom prst="rect">
            <a:avLst/>
          </a:prstGeom>
          <a:noFill/>
          <a:ln>
            <a:noFill/>
          </a:ln>
        </p:spPr>
        <p:txBody>
          <a:bodyPr wrap="none" lIns="81646" tIns="40823" rIns="81646" bIns="40823"/>
          <a:lstStyle/>
          <a:p>
            <a:pPr>
              <a:lnSpc>
                <a:spcPct val="100000"/>
              </a:lnSpc>
            </a:pPr>
            <a:r>
              <a:rPr lang="en-US" sz="1089">
                <a:solidFill>
                  <a:srgbClr val="000000"/>
                </a:solidFill>
                <a:latin typeface="Calibri"/>
              </a:rPr>
              <a:t>Galaxies’ rotation curve</a:t>
            </a:r>
            <a:endParaRPr sz="1633"/>
          </a:p>
        </p:txBody>
      </p:sp>
      <p:sp>
        <p:nvSpPr>
          <p:cNvPr id="753" name="CustomShape 6"/>
          <p:cNvSpPr/>
          <p:nvPr/>
        </p:nvSpPr>
        <p:spPr>
          <a:xfrm>
            <a:off x="7840010" y="805033"/>
            <a:ext cx="2905957" cy="272046"/>
          </a:xfrm>
          <a:prstGeom prst="rect">
            <a:avLst/>
          </a:prstGeom>
          <a:noFill/>
          <a:ln>
            <a:noFill/>
          </a:ln>
        </p:spPr>
        <p:txBody>
          <a:bodyPr wrap="none" lIns="81646" tIns="40823" rIns="81646" bIns="40823"/>
          <a:lstStyle/>
          <a:p>
            <a:pPr>
              <a:lnSpc>
                <a:spcPct val="100000"/>
              </a:lnSpc>
            </a:pPr>
            <a:r>
              <a:rPr lang="en-US" sz="1089">
                <a:solidFill>
                  <a:srgbClr val="000000"/>
                </a:solidFill>
                <a:latin typeface="Calibri"/>
              </a:rPr>
              <a:t>Gravitational lensing (Hubble 2007)</a:t>
            </a:r>
            <a:endParaRPr sz="1633"/>
          </a:p>
        </p:txBody>
      </p:sp>
      <p:pic>
        <p:nvPicPr>
          <p:cNvPr id="754" name="Picture 9"/>
          <p:cNvPicPr/>
          <p:nvPr/>
        </p:nvPicPr>
        <p:blipFill>
          <a:blip r:embed="rId5"/>
          <a:stretch>
            <a:fillRect/>
          </a:stretch>
        </p:blipFill>
        <p:spPr>
          <a:xfrm>
            <a:off x="6261622" y="3410532"/>
            <a:ext cx="4405965" cy="2996422"/>
          </a:xfrm>
          <a:prstGeom prst="rect">
            <a:avLst/>
          </a:prstGeom>
          <a:ln>
            <a:noFill/>
          </a:ln>
        </p:spPr>
      </p:pic>
      <p:pic>
        <p:nvPicPr>
          <p:cNvPr id="755" name="Picture 10"/>
          <p:cNvPicPr/>
          <p:nvPr/>
        </p:nvPicPr>
        <p:blipFill>
          <a:blip r:embed="rId6"/>
          <a:stretch>
            <a:fillRect/>
          </a:stretch>
        </p:blipFill>
        <p:spPr>
          <a:xfrm>
            <a:off x="1709021" y="3788065"/>
            <a:ext cx="4273044" cy="2490867"/>
          </a:xfrm>
          <a:prstGeom prst="rect">
            <a:avLst/>
          </a:prstGeom>
          <a:ln>
            <a:noFill/>
          </a:ln>
        </p:spPr>
      </p:pic>
      <p:sp>
        <p:nvSpPr>
          <p:cNvPr id="756" name="CustomShape 7"/>
          <p:cNvSpPr/>
          <p:nvPr/>
        </p:nvSpPr>
        <p:spPr>
          <a:xfrm>
            <a:off x="1500333" y="3951032"/>
            <a:ext cx="1653502" cy="363816"/>
          </a:xfrm>
          <a:prstGeom prst="rect">
            <a:avLst/>
          </a:prstGeom>
          <a:noFill/>
          <a:ln>
            <a:noFill/>
          </a:ln>
        </p:spPr>
        <p:txBody>
          <a:bodyPr wrap="none" lIns="81646" tIns="40823" rIns="81646" bIns="40823"/>
          <a:lstStyle/>
          <a:p>
            <a:pPr>
              <a:lnSpc>
                <a:spcPct val="100000"/>
              </a:lnSpc>
            </a:pPr>
            <a:r>
              <a:rPr lang="en-US" sz="1633">
                <a:solidFill>
                  <a:srgbClr val="000000"/>
                </a:solidFill>
                <a:latin typeface="Calibri"/>
              </a:rPr>
              <a:t>Planck: 2013</a:t>
            </a:r>
            <a:endParaRPr sz="1633"/>
          </a:p>
        </p:txBody>
      </p:sp>
      <p:sp>
        <p:nvSpPr>
          <p:cNvPr id="757" name="CustomShape 8"/>
          <p:cNvSpPr/>
          <p:nvPr/>
        </p:nvSpPr>
        <p:spPr>
          <a:xfrm>
            <a:off x="1446773" y="6105516"/>
            <a:ext cx="2386687" cy="272046"/>
          </a:xfrm>
          <a:prstGeom prst="rect">
            <a:avLst/>
          </a:prstGeom>
          <a:noFill/>
          <a:ln>
            <a:noFill/>
          </a:ln>
        </p:spPr>
        <p:txBody>
          <a:bodyPr wrap="none" lIns="81646" tIns="40823" rIns="81646" bIns="40823"/>
          <a:lstStyle/>
          <a:p>
            <a:pPr>
              <a:lnSpc>
                <a:spcPct val="100000"/>
              </a:lnSpc>
            </a:pPr>
            <a:r>
              <a:rPr lang="en-US" sz="1089">
                <a:solidFill>
                  <a:srgbClr val="000000"/>
                </a:solidFill>
                <a:latin typeface="Calibri"/>
              </a:rPr>
              <a:t>Benson’s talk @CIPANP 2015</a:t>
            </a:r>
            <a:endParaRPr sz="1633"/>
          </a:p>
        </p:txBody>
      </p:sp>
      <p:pic>
        <p:nvPicPr>
          <p:cNvPr id="758" name="Picture 17"/>
          <p:cNvPicPr/>
          <p:nvPr/>
        </p:nvPicPr>
        <p:blipFill>
          <a:blip r:embed="rId7"/>
          <a:stretch>
            <a:fillRect/>
          </a:stretch>
        </p:blipFill>
        <p:spPr>
          <a:xfrm>
            <a:off x="4946463" y="1388315"/>
            <a:ext cx="2888975" cy="1739394"/>
          </a:xfrm>
          <a:prstGeom prst="rect">
            <a:avLst/>
          </a:prstGeom>
          <a:ln>
            <a:noFill/>
          </a:ln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BFD617-B396-5E41-B813-14400BC0E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F868A-D528-A843-9881-2097C0F4AF6F}" type="datetime1">
              <a:rPr lang="en-US" smtClean="0"/>
              <a:t>8/22/19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C21ACF-2007-F84B-ACCE-CEF179FC4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Yonsei Lecture - Dark Matter Search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8610C4-DB35-5040-A676-D7435AE3B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C00BD-DC8D-284D-B18B-5B4A6B2DA17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35555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" name="TextShape 1"/>
          <p:cNvSpPr txBox="1"/>
          <p:nvPr/>
        </p:nvSpPr>
        <p:spPr>
          <a:xfrm>
            <a:off x="3415757" y="105161"/>
            <a:ext cx="5000350" cy="838345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3992">
                <a:solidFill>
                  <a:srgbClr val="FF0000"/>
                </a:solidFill>
                <a:latin typeface="Calibri"/>
              </a:rPr>
              <a:t>Summary and Outlook</a:t>
            </a:r>
            <a:endParaRPr sz="1633"/>
          </a:p>
        </p:txBody>
      </p:sp>
      <p:sp>
        <p:nvSpPr>
          <p:cNvPr id="1001" name="TextShape 2"/>
          <p:cNvSpPr txBox="1"/>
          <p:nvPr/>
        </p:nvSpPr>
        <p:spPr>
          <a:xfrm>
            <a:off x="753596" y="1239066"/>
            <a:ext cx="4753778" cy="395560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 b="1" i="1" dirty="0">
                <a:solidFill>
                  <a:srgbClr val="FF0000"/>
                </a:solidFill>
              </a:rPr>
              <a:t>Phase-I (2017-2019+)</a:t>
            </a:r>
            <a:endParaRPr sz="1400" dirty="0"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000" b="1" i="1" dirty="0">
                <a:solidFill>
                  <a:srgbClr val="008000"/>
                </a:solidFill>
              </a:rPr>
              <a:t>Great discovery potential!</a:t>
            </a:r>
            <a:endParaRPr sz="1400" dirty="0"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000" b="1" i="1" dirty="0">
                <a:solidFill>
                  <a:srgbClr val="008000"/>
                </a:solidFill>
              </a:rPr>
              <a:t>Add a new displayed vertex trigger</a:t>
            </a:r>
            <a:endParaRPr sz="1400" dirty="0"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000" b="1" i="1" dirty="0">
                <a:solidFill>
                  <a:srgbClr val="008000"/>
                </a:solidFill>
              </a:rPr>
              <a:t>Early parasitic data taking 2017-2019+</a:t>
            </a:r>
            <a:endParaRPr sz="1400" dirty="0"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000" b="1" i="1" dirty="0">
                <a:solidFill>
                  <a:srgbClr val="008000"/>
                </a:solidFill>
              </a:rPr>
              <a:t>POT 1.4 x10</a:t>
            </a:r>
            <a:r>
              <a:rPr lang="en-US" sz="2000" b="1" i="1" baseline="30000" dirty="0">
                <a:solidFill>
                  <a:srgbClr val="008000"/>
                </a:solidFill>
              </a:rPr>
              <a:t>18</a:t>
            </a:r>
            <a:endParaRPr sz="1400" dirty="0"/>
          </a:p>
          <a:p>
            <a:pPr>
              <a:lnSpc>
                <a:spcPct val="100000"/>
              </a:lnSpc>
            </a:pPr>
            <a:endParaRPr sz="1400"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 b="1" i="1" dirty="0">
                <a:solidFill>
                  <a:srgbClr val="0000FF"/>
                </a:solidFill>
              </a:rPr>
              <a:t>Phase-II (2020+)</a:t>
            </a:r>
            <a:endParaRPr sz="1400" dirty="0"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000" b="1" i="1" dirty="0">
                <a:solidFill>
                  <a:srgbClr val="000000"/>
                </a:solidFill>
              </a:rPr>
              <a:t>Possible detector upgrade later, add electrons and hadrons</a:t>
            </a:r>
            <a:endParaRPr sz="1400" dirty="0"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000" b="1" i="1" dirty="0">
                <a:solidFill>
                  <a:srgbClr val="000000"/>
                </a:solidFill>
              </a:rPr>
              <a:t>A new dedicated dark matter program at Intensity Frontier!</a:t>
            </a:r>
            <a:endParaRPr sz="1400" dirty="0"/>
          </a:p>
        </p:txBody>
      </p:sp>
      <p:pic>
        <p:nvPicPr>
          <p:cNvPr id="1002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6516685" y="1209346"/>
            <a:ext cx="3919026" cy="1635867"/>
          </a:xfrm>
          <a:prstGeom prst="rect">
            <a:avLst/>
          </a:prstGeom>
          <a:ln>
            <a:noFill/>
          </a:ln>
        </p:spPr>
      </p:pic>
      <p:sp>
        <p:nvSpPr>
          <p:cNvPr id="1003" name="TextShape 3"/>
          <p:cNvSpPr txBox="1"/>
          <p:nvPr/>
        </p:nvSpPr>
        <p:spPr>
          <a:xfrm>
            <a:off x="1980740" y="6356660"/>
            <a:ext cx="2133583" cy="364796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1089">
                <a:solidFill>
                  <a:srgbClr val="8B8B8B"/>
                </a:solidFill>
                <a:latin typeface="Calibri"/>
              </a:rPr>
              <a:t>6/22/15</a:t>
            </a:r>
            <a:endParaRPr sz="1633"/>
          </a:p>
        </p:txBody>
      </p:sp>
      <p:sp>
        <p:nvSpPr>
          <p:cNvPr id="1004" name="TextShape 4"/>
          <p:cNvSpPr txBox="1"/>
          <p:nvPr/>
        </p:nvSpPr>
        <p:spPr>
          <a:xfrm>
            <a:off x="8076784" y="6356660"/>
            <a:ext cx="2133583" cy="364796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758B8BA9-5F1A-4EBB-8E30-26D440B3EFC7}" type="slidenum">
              <a:rPr lang="en-US" sz="1089">
                <a:solidFill>
                  <a:srgbClr val="8B8B8B"/>
                </a:solidFill>
                <a:latin typeface="Calibri"/>
              </a:rPr>
              <a:t>20</a:t>
            </a:fld>
            <a:endParaRPr sz="1633"/>
          </a:p>
        </p:txBody>
      </p:sp>
      <p:pic>
        <p:nvPicPr>
          <p:cNvPr id="1005" name="Picture 13"/>
          <p:cNvPicPr/>
          <p:nvPr/>
        </p:nvPicPr>
        <p:blipFill>
          <a:blip r:embed="rId3"/>
          <a:stretch>
            <a:fillRect/>
          </a:stretch>
        </p:blipFill>
        <p:spPr>
          <a:xfrm>
            <a:off x="6396829" y="3008179"/>
            <a:ext cx="2043119" cy="1879499"/>
          </a:xfrm>
          <a:prstGeom prst="rect">
            <a:avLst/>
          </a:prstGeom>
          <a:ln>
            <a:noFill/>
          </a:ln>
        </p:spPr>
      </p:pic>
      <p:pic>
        <p:nvPicPr>
          <p:cNvPr id="1006" name="Picture 11"/>
          <p:cNvPicPr/>
          <p:nvPr/>
        </p:nvPicPr>
        <p:blipFill>
          <a:blip r:embed="rId4"/>
          <a:stretch>
            <a:fillRect/>
          </a:stretch>
        </p:blipFill>
        <p:spPr>
          <a:xfrm>
            <a:off x="8440274" y="2921961"/>
            <a:ext cx="2098638" cy="1965391"/>
          </a:xfrm>
          <a:prstGeom prst="rect">
            <a:avLst/>
          </a:prstGeom>
          <a:ln>
            <a:noFill/>
          </a:ln>
        </p:spPr>
      </p:pic>
      <p:sp>
        <p:nvSpPr>
          <p:cNvPr id="1007" name="CustomShape 5"/>
          <p:cNvSpPr/>
          <p:nvPr/>
        </p:nvSpPr>
        <p:spPr>
          <a:xfrm>
            <a:off x="9371369" y="3617588"/>
            <a:ext cx="1017640" cy="453954"/>
          </a:xfrm>
          <a:prstGeom prst="rect">
            <a:avLst/>
          </a:prstGeom>
          <a:noFill/>
          <a:ln>
            <a:noFill/>
          </a:ln>
        </p:spPr>
        <p:txBody>
          <a:bodyPr wrap="none" lIns="81646" tIns="40823" rIns="81646" bIns="40823"/>
          <a:lstStyle/>
          <a:p>
            <a:pPr>
              <a:lnSpc>
                <a:spcPct val="100000"/>
              </a:lnSpc>
            </a:pPr>
            <a:r>
              <a:rPr lang="en-US" sz="1089">
                <a:solidFill>
                  <a:srgbClr val="FF0000"/>
                </a:solidFill>
                <a:latin typeface="Calibri"/>
              </a:rPr>
              <a:t>Dark Higgs</a:t>
            </a:r>
            <a:endParaRPr sz="1633"/>
          </a:p>
          <a:p>
            <a:pPr>
              <a:lnSpc>
                <a:spcPct val="100000"/>
              </a:lnSpc>
            </a:pPr>
            <a:r>
              <a:rPr lang="en-US" sz="1089">
                <a:solidFill>
                  <a:srgbClr val="FF0000"/>
                </a:solidFill>
                <a:latin typeface="Calibri"/>
              </a:rPr>
              <a:t>sarch</a:t>
            </a:r>
            <a:endParaRPr sz="1633"/>
          </a:p>
        </p:txBody>
      </p:sp>
      <p:sp>
        <p:nvSpPr>
          <p:cNvPr id="1008" name="CustomShape 6"/>
          <p:cNvSpPr/>
          <p:nvPr/>
        </p:nvSpPr>
        <p:spPr>
          <a:xfrm>
            <a:off x="2312877" y="5835103"/>
            <a:ext cx="7977830" cy="327"/>
          </a:xfrm>
          <a:prstGeom prst="straightConnector1">
            <a:avLst/>
          </a:prstGeom>
          <a:noFill/>
          <a:ln w="25560">
            <a:solidFill>
              <a:srgbClr val="4F81BD"/>
            </a:solidFill>
            <a:round/>
            <a:tailEnd type="arrow" w="med" len="med"/>
          </a:ln>
        </p:spPr>
      </p:sp>
      <p:sp>
        <p:nvSpPr>
          <p:cNvPr id="1009" name="CustomShape 7"/>
          <p:cNvSpPr/>
          <p:nvPr/>
        </p:nvSpPr>
        <p:spPr>
          <a:xfrm>
            <a:off x="2522872" y="5879845"/>
            <a:ext cx="758658" cy="363816"/>
          </a:xfrm>
          <a:prstGeom prst="rect">
            <a:avLst/>
          </a:prstGeom>
          <a:noFill/>
          <a:ln>
            <a:noFill/>
          </a:ln>
        </p:spPr>
        <p:txBody>
          <a:bodyPr wrap="none" lIns="81646" tIns="40823" rIns="81646" bIns="40823"/>
          <a:lstStyle/>
          <a:p>
            <a:pPr>
              <a:lnSpc>
                <a:spcPct val="100000"/>
              </a:lnSpc>
            </a:pPr>
            <a:r>
              <a:rPr lang="en-US" sz="1633">
                <a:solidFill>
                  <a:srgbClr val="000000"/>
                </a:solidFill>
                <a:latin typeface="Calibri"/>
              </a:rPr>
              <a:t>2015</a:t>
            </a:r>
            <a:endParaRPr sz="1633"/>
          </a:p>
        </p:txBody>
      </p:sp>
      <p:sp>
        <p:nvSpPr>
          <p:cNvPr id="1010" name="Line 8"/>
          <p:cNvSpPr/>
          <p:nvPr/>
        </p:nvSpPr>
        <p:spPr>
          <a:xfrm>
            <a:off x="2347169" y="5766520"/>
            <a:ext cx="0" cy="114631"/>
          </a:xfrm>
          <a:prstGeom prst="line">
            <a:avLst/>
          </a:prstGeom>
          <a:ln w="25560">
            <a:solidFill>
              <a:srgbClr val="4F81BD"/>
            </a:solidFill>
            <a:round/>
          </a:ln>
        </p:spPr>
      </p:sp>
      <p:sp>
        <p:nvSpPr>
          <p:cNvPr id="1011" name="Line 9"/>
          <p:cNvSpPr/>
          <p:nvPr/>
        </p:nvSpPr>
        <p:spPr>
          <a:xfrm>
            <a:off x="3460825" y="5759009"/>
            <a:ext cx="0" cy="113978"/>
          </a:xfrm>
          <a:prstGeom prst="line">
            <a:avLst/>
          </a:prstGeom>
          <a:ln w="25560">
            <a:solidFill>
              <a:srgbClr val="4F81BD"/>
            </a:solidFill>
            <a:round/>
          </a:ln>
        </p:spPr>
      </p:sp>
      <p:sp>
        <p:nvSpPr>
          <p:cNvPr id="1012" name="Line 10"/>
          <p:cNvSpPr/>
          <p:nvPr/>
        </p:nvSpPr>
        <p:spPr>
          <a:xfrm>
            <a:off x="4532352" y="5766520"/>
            <a:ext cx="0" cy="114631"/>
          </a:xfrm>
          <a:prstGeom prst="line">
            <a:avLst/>
          </a:prstGeom>
          <a:ln w="25560">
            <a:solidFill>
              <a:srgbClr val="4F81BD"/>
            </a:solidFill>
            <a:round/>
          </a:ln>
        </p:spPr>
      </p:sp>
      <p:sp>
        <p:nvSpPr>
          <p:cNvPr id="1013" name="Line 11"/>
          <p:cNvSpPr/>
          <p:nvPr/>
        </p:nvSpPr>
        <p:spPr>
          <a:xfrm>
            <a:off x="5668543" y="5770113"/>
            <a:ext cx="0" cy="114631"/>
          </a:xfrm>
          <a:prstGeom prst="line">
            <a:avLst/>
          </a:prstGeom>
          <a:ln w="25560">
            <a:solidFill>
              <a:srgbClr val="4F81BD"/>
            </a:solidFill>
            <a:round/>
          </a:ln>
        </p:spPr>
      </p:sp>
      <p:sp>
        <p:nvSpPr>
          <p:cNvPr id="1014" name="Line 12"/>
          <p:cNvSpPr/>
          <p:nvPr/>
        </p:nvSpPr>
        <p:spPr>
          <a:xfrm>
            <a:off x="6816491" y="5796893"/>
            <a:ext cx="0" cy="114631"/>
          </a:xfrm>
          <a:prstGeom prst="line">
            <a:avLst/>
          </a:prstGeom>
          <a:ln w="25560">
            <a:solidFill>
              <a:srgbClr val="4F81BD"/>
            </a:solidFill>
            <a:round/>
          </a:ln>
        </p:spPr>
      </p:sp>
      <p:sp>
        <p:nvSpPr>
          <p:cNvPr id="1015" name="Line 13"/>
          <p:cNvSpPr/>
          <p:nvPr/>
        </p:nvSpPr>
        <p:spPr>
          <a:xfrm>
            <a:off x="7884099" y="5789055"/>
            <a:ext cx="0" cy="114631"/>
          </a:xfrm>
          <a:prstGeom prst="line">
            <a:avLst/>
          </a:prstGeom>
          <a:ln w="25560">
            <a:solidFill>
              <a:srgbClr val="4F81BD"/>
            </a:solidFill>
            <a:round/>
          </a:ln>
        </p:spPr>
      </p:sp>
      <p:sp>
        <p:nvSpPr>
          <p:cNvPr id="1016" name="CustomShape 14"/>
          <p:cNvSpPr/>
          <p:nvPr/>
        </p:nvSpPr>
        <p:spPr>
          <a:xfrm>
            <a:off x="3632283" y="5895521"/>
            <a:ext cx="686809" cy="638148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/>
          <a:lstStyle/>
          <a:p>
            <a:pPr>
              <a:lnSpc>
                <a:spcPct val="100000"/>
              </a:lnSpc>
            </a:pPr>
            <a:r>
              <a:rPr lang="en-US" sz="1633">
                <a:solidFill>
                  <a:srgbClr val="000000"/>
                </a:solidFill>
                <a:latin typeface="Calibri"/>
              </a:rPr>
              <a:t>2016</a:t>
            </a:r>
            <a:endParaRPr sz="1633"/>
          </a:p>
        </p:txBody>
      </p:sp>
      <p:sp>
        <p:nvSpPr>
          <p:cNvPr id="1017" name="CustomShape 15"/>
          <p:cNvSpPr/>
          <p:nvPr/>
        </p:nvSpPr>
        <p:spPr>
          <a:xfrm>
            <a:off x="4745939" y="5885071"/>
            <a:ext cx="686809" cy="638148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/>
          <a:lstStyle/>
          <a:p>
            <a:pPr>
              <a:lnSpc>
                <a:spcPct val="100000"/>
              </a:lnSpc>
            </a:pPr>
            <a:r>
              <a:rPr lang="en-US" sz="1633">
                <a:solidFill>
                  <a:srgbClr val="000000"/>
                </a:solidFill>
                <a:latin typeface="Calibri"/>
              </a:rPr>
              <a:t>2017</a:t>
            </a:r>
            <a:endParaRPr sz="1633"/>
          </a:p>
        </p:txBody>
      </p:sp>
      <p:sp>
        <p:nvSpPr>
          <p:cNvPr id="1018" name="CustomShape 16"/>
          <p:cNvSpPr/>
          <p:nvPr/>
        </p:nvSpPr>
        <p:spPr>
          <a:xfrm>
            <a:off x="5912503" y="5873640"/>
            <a:ext cx="686809" cy="638148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/>
          <a:lstStyle/>
          <a:p>
            <a:pPr>
              <a:lnSpc>
                <a:spcPct val="100000"/>
              </a:lnSpc>
            </a:pPr>
            <a:r>
              <a:rPr lang="en-US" sz="1633">
                <a:solidFill>
                  <a:srgbClr val="000000"/>
                </a:solidFill>
                <a:latin typeface="Calibri"/>
              </a:rPr>
              <a:t>2018</a:t>
            </a:r>
            <a:endParaRPr sz="1633"/>
          </a:p>
        </p:txBody>
      </p:sp>
      <p:sp>
        <p:nvSpPr>
          <p:cNvPr id="1019" name="CustomShape 17"/>
          <p:cNvSpPr/>
          <p:nvPr/>
        </p:nvSpPr>
        <p:spPr>
          <a:xfrm>
            <a:off x="7056531" y="5887357"/>
            <a:ext cx="687136" cy="638148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/>
          <a:lstStyle/>
          <a:p>
            <a:pPr>
              <a:lnSpc>
                <a:spcPct val="100000"/>
              </a:lnSpc>
            </a:pPr>
            <a:r>
              <a:rPr lang="en-US" sz="1633">
                <a:solidFill>
                  <a:srgbClr val="000000"/>
                </a:solidFill>
                <a:latin typeface="Calibri"/>
              </a:rPr>
              <a:t>2019</a:t>
            </a:r>
            <a:endParaRPr sz="1633"/>
          </a:p>
        </p:txBody>
      </p:sp>
      <p:sp>
        <p:nvSpPr>
          <p:cNvPr id="1020" name="CustomShape 18"/>
          <p:cNvSpPr/>
          <p:nvPr/>
        </p:nvSpPr>
        <p:spPr>
          <a:xfrm>
            <a:off x="8097033" y="5887357"/>
            <a:ext cx="1160358" cy="364469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/>
          <a:lstStyle/>
          <a:p>
            <a:pPr>
              <a:lnSpc>
                <a:spcPct val="100000"/>
              </a:lnSpc>
            </a:pPr>
            <a:r>
              <a:rPr lang="en-US" sz="1633">
                <a:solidFill>
                  <a:srgbClr val="000000"/>
                </a:solidFill>
                <a:latin typeface="Calibri"/>
              </a:rPr>
              <a:t>2020+</a:t>
            </a:r>
            <a:endParaRPr sz="1633"/>
          </a:p>
        </p:txBody>
      </p:sp>
      <p:sp>
        <p:nvSpPr>
          <p:cNvPr id="1021" name="CustomShape 19"/>
          <p:cNvSpPr/>
          <p:nvPr/>
        </p:nvSpPr>
        <p:spPr>
          <a:xfrm>
            <a:off x="3460499" y="5183238"/>
            <a:ext cx="4194990" cy="575444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008000"/>
              </a:gs>
              <a:gs pos="100000">
                <a:srgbClr val="FFFFFF"/>
              </a:gs>
            </a:gsLst>
            <a:lin ang="0"/>
          </a:gradFill>
          <a:ln w="9360">
            <a:solidFill>
              <a:srgbClr val="4A7EBB"/>
            </a:solidFill>
            <a:round/>
          </a:ln>
        </p:spPr>
        <p:txBody>
          <a:bodyPr lIns="81646" tIns="40823" rIns="81646" bIns="40823" anchor="ctr"/>
          <a:lstStyle/>
          <a:p>
            <a:pPr algn="ctr">
              <a:lnSpc>
                <a:spcPct val="100000"/>
              </a:lnSpc>
            </a:pPr>
            <a:r>
              <a:rPr lang="en-US" sz="1270">
                <a:solidFill>
                  <a:srgbClr val="FF0000"/>
                </a:solidFill>
                <a:latin typeface="Calibri"/>
              </a:rPr>
              <a:t>Preparation     Phase-I (parasitic runs)</a:t>
            </a:r>
            <a:endParaRPr sz="1633"/>
          </a:p>
        </p:txBody>
      </p:sp>
      <p:sp>
        <p:nvSpPr>
          <p:cNvPr id="1022" name="CustomShape 20"/>
          <p:cNvSpPr/>
          <p:nvPr/>
        </p:nvSpPr>
        <p:spPr>
          <a:xfrm>
            <a:off x="7884426" y="5194669"/>
            <a:ext cx="2406608" cy="575444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008000"/>
              </a:gs>
              <a:gs pos="100000">
                <a:srgbClr val="FFFFFF"/>
              </a:gs>
            </a:gsLst>
            <a:lin ang="0"/>
          </a:gradFill>
          <a:ln w="9360">
            <a:solidFill>
              <a:srgbClr val="4A7EBB"/>
            </a:solidFill>
            <a:round/>
          </a:ln>
        </p:spPr>
        <p:txBody>
          <a:bodyPr lIns="81646" tIns="40823" rIns="81646" bIns="40823" anchor="ctr"/>
          <a:lstStyle/>
          <a:p>
            <a:pPr algn="ctr">
              <a:lnSpc>
                <a:spcPct val="100000"/>
              </a:lnSpc>
            </a:pPr>
            <a:r>
              <a:rPr lang="en-US" sz="1633">
                <a:solidFill>
                  <a:srgbClr val="0000FF"/>
                </a:solidFill>
                <a:latin typeface="Calibri"/>
              </a:rPr>
              <a:t>Phase-II</a:t>
            </a:r>
            <a:endParaRPr sz="1633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C5CF6F-114E-684B-996E-3FBBCDB45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B5FFE-22AF-2C4C-B53D-65D9324B4AD5}" type="datetime1">
              <a:rPr lang="en-US" smtClean="0"/>
              <a:t>8/22/19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16D58C-E448-0B49-A851-72EA9C92E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Yonsei Lecture - Dark Matter Search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4EDFC0-B685-B44F-B217-639BE5E2A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C00BD-DC8D-284D-B18B-5B4A6B2DA17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62884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EA36711-8036-C84A-9CB1-EE8D31F98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29343"/>
          </a:xfrm>
        </p:spPr>
        <p:txBody>
          <a:bodyPr/>
          <a:lstStyle/>
          <a:p>
            <a:r>
              <a:rPr lang="en-US" dirty="0"/>
              <a:t>A latest reference: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8D6D2C-8F17-7742-B255-AF766ED08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76140-E224-8D4D-A6CE-7FE494DF963D}" type="datetime1">
              <a:rPr lang="en-US" smtClean="0"/>
              <a:t>8/22/19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6C559D-BFAD-E14C-A5FF-3EC2FD498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Yonsei Lecture - Dark Matter Search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F835BF-F036-504A-93A0-D34079C34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C00BD-DC8D-284D-B18B-5B4A6B2DA170}" type="slidenum">
              <a:rPr lang="en-US" smtClean="0"/>
              <a:t>21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C5EC08-34DB-2742-A4CC-94B3424FC8C1}"/>
              </a:ext>
            </a:extLst>
          </p:cNvPr>
          <p:cNvSpPr/>
          <p:nvPr/>
        </p:nvSpPr>
        <p:spPr>
          <a:xfrm>
            <a:off x="7596505" y="180005"/>
            <a:ext cx="3312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arxiv.org</a:t>
            </a:r>
            <a:r>
              <a:rPr lang="en-US" dirty="0"/>
              <a:t>/abs/1908.07525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492F2D-7BE5-F843-B28E-B20C67099D37}"/>
              </a:ext>
            </a:extLst>
          </p:cNvPr>
          <p:cNvSpPr/>
          <p:nvPr/>
        </p:nvSpPr>
        <p:spPr>
          <a:xfrm>
            <a:off x="433705" y="906601"/>
            <a:ext cx="1084217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The High-Energy Frontier of the Intensity Frontier: Closing the Dark Photon, Inelastic Dark Matter, and Muon g-2 Windows</a:t>
            </a:r>
          </a:p>
          <a:p>
            <a:r>
              <a:rPr lang="en-US" dirty="0">
                <a:hlinkClick r:id="rId2"/>
              </a:rPr>
              <a:t>Yu-Dai Tsai</a:t>
            </a:r>
            <a:r>
              <a:rPr lang="en-US" dirty="0"/>
              <a:t>, </a:t>
            </a:r>
            <a:r>
              <a:rPr lang="en-US" dirty="0">
                <a:hlinkClick r:id="rId3"/>
              </a:rPr>
              <a:t>Patrick deNiverville</a:t>
            </a:r>
            <a:r>
              <a:rPr lang="en-US" dirty="0"/>
              <a:t>, </a:t>
            </a:r>
            <a:r>
              <a:rPr lang="en-US" dirty="0">
                <a:hlinkClick r:id="rId4"/>
              </a:rPr>
              <a:t>Ming Xiong Liu</a:t>
            </a:r>
            <a:endParaRPr lang="en-US" dirty="0"/>
          </a:p>
          <a:p>
            <a:r>
              <a:rPr lang="en-US" dirty="0"/>
              <a:t>(Submitted on 20 Aug 2019)</a:t>
            </a:r>
          </a:p>
          <a:p>
            <a:r>
              <a:rPr lang="en-US" dirty="0"/>
              <a:t>We study hidden sector and long-lived particles at past (CHARM and </a:t>
            </a:r>
            <a:r>
              <a:rPr lang="en-US" dirty="0" err="1"/>
              <a:t>NuCal</a:t>
            </a:r>
            <a:r>
              <a:rPr lang="en-US" dirty="0"/>
              <a:t>), present (NA62 and </a:t>
            </a:r>
            <a:r>
              <a:rPr lang="en-US" dirty="0" err="1"/>
              <a:t>SeaQuest</a:t>
            </a:r>
            <a:r>
              <a:rPr lang="en-US" dirty="0"/>
              <a:t>/</a:t>
            </a:r>
            <a:r>
              <a:rPr lang="en-US" dirty="0" err="1"/>
              <a:t>DarkQuest</a:t>
            </a:r>
            <a:r>
              <a:rPr lang="en-US" dirty="0"/>
              <a:t>), and future (</a:t>
            </a:r>
            <a:r>
              <a:rPr lang="en-US" dirty="0" err="1"/>
              <a:t>LongQuest</a:t>
            </a:r>
            <a:r>
              <a:rPr lang="en-US" dirty="0"/>
              <a:t>) experiments that are at the high-energy frontier of the intensity frontier. We focus on exploring the minimal vector portal and </a:t>
            </a:r>
            <a:r>
              <a:rPr lang="en-US" dirty="0" err="1"/>
              <a:t>variere</a:t>
            </a:r>
            <a:r>
              <a:rPr lang="en-US" dirty="0"/>
              <a:t>-lifetime particles (VLP). VLP models have mostly been devised to explain experimental anomalies while avoiding existing constraints, and we demonstrate that proton fixed-target experiments provide one of the most powerful probes for the sub-GeV to few GeV mass range of the VLP models, using inelastic dark matter (</a:t>
            </a:r>
            <a:r>
              <a:rPr lang="en-US" dirty="0" err="1"/>
              <a:t>iDM</a:t>
            </a:r>
            <a:r>
              <a:rPr lang="en-US" dirty="0"/>
              <a:t>) as an example. We consider an </a:t>
            </a:r>
            <a:r>
              <a:rPr lang="en-US" dirty="0" err="1"/>
              <a:t>iDM</a:t>
            </a:r>
            <a:r>
              <a:rPr lang="en-US" dirty="0"/>
              <a:t> model with small mass splitting that yields the observed dark matter (DM) relic abundance, and a scenario with a sizable mass splitting that can also explain the muon </a:t>
            </a:r>
            <a:r>
              <a:rPr lang="en-US" i="1" dirty="0">
                <a:latin typeface="STIXGeneral" pitchFamily="2" charset="2"/>
              </a:rPr>
              <a:t>g</a:t>
            </a:r>
            <a:r>
              <a:rPr lang="en-US" dirty="0">
                <a:latin typeface="STIXGeneral" pitchFamily="2" charset="2"/>
              </a:rPr>
              <a:t>−2</a:t>
            </a:r>
            <a:r>
              <a:rPr lang="en-US" dirty="0"/>
              <a:t> anomaly. We set strong limits based on the CHARM and </a:t>
            </a:r>
            <a:r>
              <a:rPr lang="en-US" dirty="0" err="1"/>
              <a:t>NuCal</a:t>
            </a:r>
            <a:r>
              <a:rPr lang="en-US" dirty="0"/>
              <a:t> experiments, which come close to excluding </a:t>
            </a:r>
            <a:r>
              <a:rPr lang="en-US" dirty="0" err="1"/>
              <a:t>iDM</a:t>
            </a:r>
            <a:r>
              <a:rPr lang="en-US" dirty="0"/>
              <a:t> as full-abundance thermal DM candidates in the MeV to GeV mass range, for the mass arrangements and small mass </a:t>
            </a:r>
            <a:r>
              <a:rPr lang="en-US" dirty="0" err="1"/>
              <a:t>splittings</a:t>
            </a:r>
            <a:r>
              <a:rPr lang="en-US" dirty="0"/>
              <a:t> we consider. We also study the future projections based on NA62 and </a:t>
            </a:r>
            <a:r>
              <a:rPr lang="en-US" dirty="0" err="1"/>
              <a:t>SeaQuest</a:t>
            </a:r>
            <a:r>
              <a:rPr lang="en-US" dirty="0"/>
              <a:t>/</a:t>
            </a:r>
            <a:r>
              <a:rPr lang="en-US" dirty="0" err="1"/>
              <a:t>DarkQuest</a:t>
            </a:r>
            <a:r>
              <a:rPr lang="en-US" dirty="0"/>
              <a:t>, and update the constraints of the minimal dark photon parameter space. We found that </a:t>
            </a:r>
            <a:r>
              <a:rPr lang="en-US" dirty="0" err="1"/>
              <a:t>NuCal</a:t>
            </a:r>
            <a:r>
              <a:rPr lang="en-US" dirty="0"/>
              <a:t> sets the only existing constraint in </a:t>
            </a:r>
            <a:r>
              <a:rPr lang="el-GR" i="1" dirty="0">
                <a:latin typeface="STIXGeneral" pitchFamily="2" charset="2"/>
              </a:rPr>
              <a:t>ϵ</a:t>
            </a:r>
            <a:r>
              <a:rPr lang="el-GR" dirty="0">
                <a:latin typeface="STIXGeneral" pitchFamily="2" charset="2"/>
              </a:rPr>
              <a:t>∼10−8−10−4</a:t>
            </a:r>
            <a:r>
              <a:rPr lang="el-GR" dirty="0"/>
              <a:t> </a:t>
            </a:r>
            <a:r>
              <a:rPr lang="en-US" dirty="0"/>
              <a:t>regime reaching </a:t>
            </a:r>
            <a:r>
              <a:rPr lang="en-US" dirty="0">
                <a:latin typeface="STIXGeneral" pitchFamily="2" charset="2"/>
              </a:rPr>
              <a:t>∼</a:t>
            </a:r>
            <a:r>
              <a:rPr lang="en-US" dirty="0"/>
              <a:t> 800 MeV in dark photon mass due to the resonant enhancement of the proton bremsstrahlung production. Finally, we propose </a:t>
            </a:r>
            <a:r>
              <a:rPr lang="en-US" dirty="0" err="1"/>
              <a:t>LongQuest</a:t>
            </a:r>
            <a:r>
              <a:rPr lang="en-US" dirty="0"/>
              <a:t>, a three-stage thorough retool of the </a:t>
            </a:r>
            <a:r>
              <a:rPr lang="en-US" dirty="0" err="1"/>
              <a:t>SeaQuest</a:t>
            </a:r>
            <a:r>
              <a:rPr lang="en-US" dirty="0"/>
              <a:t> experiment with short (</a:t>
            </a:r>
            <a:r>
              <a:rPr lang="en-US" dirty="0">
                <a:latin typeface="STIXGeneral" pitchFamily="2" charset="2"/>
              </a:rPr>
              <a:t>≲</a:t>
            </a:r>
            <a:r>
              <a:rPr lang="en-US" dirty="0"/>
              <a:t> 5 m), medium (</a:t>
            </a:r>
            <a:r>
              <a:rPr lang="en-US" dirty="0">
                <a:latin typeface="STIXGeneral" pitchFamily="2" charset="2"/>
              </a:rPr>
              <a:t>∼</a:t>
            </a:r>
            <a:r>
              <a:rPr lang="en-US" dirty="0"/>
              <a:t> 5 m), and long baseline (</a:t>
            </a:r>
            <a:r>
              <a:rPr lang="en-US" dirty="0">
                <a:latin typeface="STIXGeneral" pitchFamily="2" charset="2"/>
              </a:rPr>
              <a:t>≳</a:t>
            </a:r>
            <a:r>
              <a:rPr lang="en-US" dirty="0"/>
              <a:t> 35 m) tracking stations/detectors, as a multi-purpose machine to explore dark sector particles with a wide range of couplings to the standard model sector. </a:t>
            </a:r>
          </a:p>
        </p:txBody>
      </p:sp>
    </p:spTree>
    <p:extLst>
      <p:ext uri="{BB962C8B-B14F-4D97-AF65-F5344CB8AC3E}">
        <p14:creationId xmlns:p14="http://schemas.microsoft.com/office/powerpoint/2010/main" val="31968430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TextShape 1"/>
          <p:cNvSpPr txBox="1"/>
          <p:nvPr/>
        </p:nvSpPr>
        <p:spPr>
          <a:xfrm>
            <a:off x="1980740" y="137166"/>
            <a:ext cx="8229627" cy="1040828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3629">
                <a:solidFill>
                  <a:srgbClr val="FF0000"/>
                </a:solidFill>
                <a:latin typeface="Calibri"/>
              </a:rPr>
              <a:t>Phase-II: Access Low Mass Region with e</a:t>
            </a:r>
            <a:r>
              <a:rPr lang="en-US" sz="3629" baseline="30000">
                <a:solidFill>
                  <a:srgbClr val="FF0000"/>
                </a:solidFill>
                <a:latin typeface="Calibri"/>
              </a:rPr>
              <a:t>+</a:t>
            </a:r>
            <a:r>
              <a:rPr lang="en-US" sz="3629">
                <a:solidFill>
                  <a:srgbClr val="FF0000"/>
                </a:solidFill>
                <a:latin typeface="Calibri"/>
              </a:rPr>
              <a:t>e</a:t>
            </a:r>
            <a:r>
              <a:rPr lang="en-US" sz="3629" baseline="30000">
                <a:solidFill>
                  <a:srgbClr val="FF0000"/>
                </a:solidFill>
                <a:latin typeface="Calibri"/>
              </a:rPr>
              <a:t>-</a:t>
            </a:r>
            <a:r>
              <a:rPr lang="en-US" sz="3629">
                <a:solidFill>
                  <a:srgbClr val="FF0000"/>
                </a:solidFill>
                <a:latin typeface="Calibri"/>
              </a:rPr>
              <a:t>
</a:t>
            </a:r>
            <a:r>
              <a:rPr lang="en-US" sz="2812">
                <a:solidFill>
                  <a:srgbClr val="0000FF"/>
                </a:solidFill>
                <a:latin typeface="Calibri"/>
              </a:rPr>
              <a:t>with future detector “EMCal” upgrades  </a:t>
            </a:r>
            <a:endParaRPr sz="1633"/>
          </a:p>
        </p:txBody>
      </p:sp>
      <p:pic>
        <p:nvPicPr>
          <p:cNvPr id="1038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1683547" y="1613006"/>
            <a:ext cx="3637836" cy="1830185"/>
          </a:xfrm>
          <a:prstGeom prst="rect">
            <a:avLst/>
          </a:prstGeom>
          <a:ln>
            <a:noFill/>
          </a:ln>
        </p:spPr>
      </p:pic>
      <p:pic>
        <p:nvPicPr>
          <p:cNvPr id="1039" name="Picture 6"/>
          <p:cNvPicPr/>
          <p:nvPr/>
        </p:nvPicPr>
        <p:blipFill>
          <a:blip r:embed="rId3"/>
          <a:stretch>
            <a:fillRect/>
          </a:stretch>
        </p:blipFill>
        <p:spPr>
          <a:xfrm rot="5400000">
            <a:off x="2517647" y="3351420"/>
            <a:ext cx="2151218" cy="3457234"/>
          </a:xfrm>
          <a:prstGeom prst="rect">
            <a:avLst/>
          </a:prstGeom>
          <a:ln>
            <a:noFill/>
          </a:ln>
        </p:spPr>
      </p:pic>
      <p:sp>
        <p:nvSpPr>
          <p:cNvPr id="1040" name="CustomShape 2"/>
          <p:cNvSpPr/>
          <p:nvPr/>
        </p:nvSpPr>
        <p:spPr>
          <a:xfrm>
            <a:off x="3391263" y="3748222"/>
            <a:ext cx="1982374" cy="272046"/>
          </a:xfrm>
          <a:prstGeom prst="rect">
            <a:avLst/>
          </a:prstGeom>
          <a:noFill/>
          <a:ln>
            <a:noFill/>
          </a:ln>
        </p:spPr>
        <p:txBody>
          <a:bodyPr wrap="none" lIns="81646" tIns="40823" rIns="81646" bIns="40823"/>
          <a:lstStyle/>
          <a:p>
            <a:pPr>
              <a:lnSpc>
                <a:spcPct val="100000"/>
              </a:lnSpc>
            </a:pPr>
            <a:r>
              <a:rPr lang="en-US" sz="1089">
                <a:solidFill>
                  <a:srgbClr val="000000"/>
                </a:solidFill>
                <a:latin typeface="Calibri"/>
              </a:rPr>
              <a:t>S. Gardner, R. Holt et al</a:t>
            </a:r>
            <a:endParaRPr sz="1633"/>
          </a:p>
        </p:txBody>
      </p:sp>
      <p:sp>
        <p:nvSpPr>
          <p:cNvPr id="1041" name="TextShape 3"/>
          <p:cNvSpPr txBox="1"/>
          <p:nvPr/>
        </p:nvSpPr>
        <p:spPr>
          <a:xfrm>
            <a:off x="1980740" y="6356660"/>
            <a:ext cx="2133583" cy="364796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1089">
                <a:solidFill>
                  <a:srgbClr val="8B8B8B"/>
                </a:solidFill>
                <a:latin typeface="Calibri"/>
              </a:rPr>
              <a:t>6/22/15</a:t>
            </a:r>
            <a:endParaRPr sz="1633"/>
          </a:p>
        </p:txBody>
      </p:sp>
      <p:sp>
        <p:nvSpPr>
          <p:cNvPr id="1042" name="TextShape 4"/>
          <p:cNvSpPr txBox="1"/>
          <p:nvPr/>
        </p:nvSpPr>
        <p:spPr>
          <a:xfrm>
            <a:off x="4114323" y="6356660"/>
            <a:ext cx="3962461" cy="364796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089">
                <a:solidFill>
                  <a:srgbClr val="8B8B8B"/>
                </a:solidFill>
                <a:latin typeface="Calibri"/>
              </a:rPr>
              <a:t>Dark Photons &amp; Dark Higgs Search @Fermilab</a:t>
            </a:r>
            <a:endParaRPr sz="1633"/>
          </a:p>
        </p:txBody>
      </p:sp>
      <p:sp>
        <p:nvSpPr>
          <p:cNvPr id="1043" name="TextShape 5"/>
          <p:cNvSpPr txBox="1"/>
          <p:nvPr/>
        </p:nvSpPr>
        <p:spPr>
          <a:xfrm>
            <a:off x="8076784" y="6356660"/>
            <a:ext cx="2133583" cy="364796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CD732A6C-FC14-4A21-BE96-DD3A6234E9D7}" type="slidenum">
              <a:rPr lang="en-US" sz="1089">
                <a:solidFill>
                  <a:srgbClr val="8B8B8B"/>
                </a:solidFill>
                <a:latin typeface="Calibri"/>
              </a:rPr>
              <a:t>22</a:t>
            </a:fld>
            <a:endParaRPr sz="1633"/>
          </a:p>
        </p:txBody>
      </p:sp>
      <p:pic>
        <p:nvPicPr>
          <p:cNvPr id="1044" name="Picture 3"/>
          <p:cNvPicPr/>
          <p:nvPr/>
        </p:nvPicPr>
        <p:blipFill>
          <a:blip r:embed="rId4"/>
          <a:stretch>
            <a:fillRect/>
          </a:stretch>
        </p:blipFill>
        <p:spPr>
          <a:xfrm>
            <a:off x="5644049" y="1163624"/>
            <a:ext cx="4864817" cy="5168542"/>
          </a:xfrm>
          <a:prstGeom prst="rect">
            <a:avLst/>
          </a:prstGeom>
          <a:ln>
            <a:noFill/>
          </a:ln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F701F4-1338-FA42-947D-74BB27F58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71912-DDAC-3240-A65D-BBC89CD87945}" type="datetime1">
              <a:rPr lang="en-US" smtClean="0"/>
              <a:t>8/22/19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E6F39A-701B-5242-8315-3FC469078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Yonsei Lecture - Dark Matter Search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05E712-BD92-1B4F-AE0D-43883E629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C00BD-DC8D-284D-B18B-5B4A6B2DA17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60901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TextShape 1"/>
          <p:cNvSpPr txBox="1"/>
          <p:nvPr/>
        </p:nvSpPr>
        <p:spPr>
          <a:xfrm>
            <a:off x="1648603" y="31679"/>
            <a:ext cx="8899127" cy="800788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3992">
                <a:solidFill>
                  <a:srgbClr val="FF0000"/>
                </a:solidFill>
                <a:latin typeface="Calibri"/>
              </a:rPr>
              <a:t>What Are the Dark Particles?</a:t>
            </a:r>
            <a:endParaRPr sz="1633"/>
          </a:p>
        </p:txBody>
      </p:sp>
      <p:sp>
        <p:nvSpPr>
          <p:cNvPr id="760" name="TextShape 2"/>
          <p:cNvSpPr txBox="1"/>
          <p:nvPr/>
        </p:nvSpPr>
        <p:spPr>
          <a:xfrm>
            <a:off x="294859" y="867085"/>
            <a:ext cx="5203370" cy="5697001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 dirty="0">
                <a:solidFill>
                  <a:srgbClr val="0000FF"/>
                </a:solidFill>
              </a:rPr>
              <a:t>WIMP being excluded?</a:t>
            </a:r>
            <a:endParaRPr sz="1400" dirty="0"/>
          </a:p>
          <a:p>
            <a:pPr>
              <a:lnSpc>
                <a:spcPct val="100000"/>
              </a:lnSpc>
            </a:pPr>
            <a:endParaRPr sz="1400"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 dirty="0">
                <a:solidFill>
                  <a:srgbClr val="0000FF"/>
                </a:solidFill>
              </a:rPr>
              <a:t>Recent anomalies observed by satellite and terrestrial experiments have motivated dark matter models introducing a new dark sector</a:t>
            </a:r>
            <a:endParaRPr sz="1400" dirty="0"/>
          </a:p>
          <a:p>
            <a:pPr>
              <a:lnSpc>
                <a:spcPct val="100000"/>
              </a:lnSpc>
            </a:pPr>
            <a:endParaRPr sz="1400" dirty="0"/>
          </a:p>
          <a:p>
            <a:pPr>
              <a:lnSpc>
                <a:spcPct val="100000"/>
              </a:lnSpc>
            </a:pPr>
            <a:r>
              <a:rPr lang="en-US" sz="2400" b="1" i="1" dirty="0">
                <a:solidFill>
                  <a:srgbClr val="FF0000"/>
                </a:solidFill>
              </a:rPr>
              <a:t>“Sub-GeV” low mass weakly-interacting dark particles become very interesting!</a:t>
            </a:r>
            <a:endParaRPr sz="1400" dirty="0"/>
          </a:p>
          <a:p>
            <a:pPr>
              <a:lnSpc>
                <a:spcPct val="100000"/>
              </a:lnSpc>
            </a:pPr>
            <a:endParaRPr sz="1400" dirty="0"/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0000FF"/>
                </a:solidFill>
              </a:rPr>
              <a:t>      </a:t>
            </a:r>
            <a:r>
              <a:rPr lang="en-US" sz="2400" dirty="0">
                <a:solidFill>
                  <a:srgbClr val="000000"/>
                </a:solidFill>
              </a:rPr>
              <a:t>Mass:  </a:t>
            </a:r>
            <a:r>
              <a:rPr lang="en-US" sz="2400" i="1" dirty="0">
                <a:solidFill>
                  <a:srgbClr val="000000"/>
                </a:solidFill>
              </a:rPr>
              <a:t>O(MeV ~ GeV)</a:t>
            </a:r>
            <a:endParaRPr sz="1400" dirty="0"/>
          </a:p>
          <a:p>
            <a:pPr>
              <a:lnSpc>
                <a:spcPct val="100000"/>
              </a:lnSpc>
            </a:pPr>
            <a:endParaRPr sz="1400"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 dirty="0">
                <a:solidFill>
                  <a:srgbClr val="0000FF"/>
                </a:solidFill>
              </a:rPr>
              <a:t>In particular, high-intensity colliders (B-factories) and fixed target experiments (Fermilab, </a:t>
            </a:r>
            <a:r>
              <a:rPr lang="en-US" sz="2400" dirty="0" err="1">
                <a:solidFill>
                  <a:srgbClr val="0000FF"/>
                </a:solidFill>
              </a:rPr>
              <a:t>JLab</a:t>
            </a:r>
            <a:r>
              <a:rPr lang="en-US" sz="2400" dirty="0">
                <a:solidFill>
                  <a:srgbClr val="0000FF"/>
                </a:solidFill>
              </a:rPr>
              <a:t>, LHC) offer an ideal environment to probe these new ideas.</a:t>
            </a:r>
            <a:endParaRPr sz="1400" dirty="0"/>
          </a:p>
        </p:txBody>
      </p:sp>
      <p:sp>
        <p:nvSpPr>
          <p:cNvPr id="761" name="TextShape 3"/>
          <p:cNvSpPr txBox="1"/>
          <p:nvPr/>
        </p:nvSpPr>
        <p:spPr>
          <a:xfrm>
            <a:off x="1980740" y="6356660"/>
            <a:ext cx="2133583" cy="364796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1089">
                <a:solidFill>
                  <a:srgbClr val="8B8B8B"/>
                </a:solidFill>
                <a:latin typeface="Calibri"/>
              </a:rPr>
              <a:t>6/22/15</a:t>
            </a:r>
            <a:endParaRPr sz="1633"/>
          </a:p>
        </p:txBody>
      </p:sp>
      <p:sp>
        <p:nvSpPr>
          <p:cNvPr id="762" name="TextShape 4"/>
          <p:cNvSpPr txBox="1"/>
          <p:nvPr/>
        </p:nvSpPr>
        <p:spPr>
          <a:xfrm>
            <a:off x="8076784" y="6356660"/>
            <a:ext cx="2133583" cy="364796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1563255A-B149-4189-9918-D896A8A01374}" type="slidenum">
              <a:rPr lang="en-US" sz="1089">
                <a:solidFill>
                  <a:srgbClr val="8B8B8B"/>
                </a:solidFill>
                <a:latin typeface="Calibri"/>
              </a:rPr>
              <a:t>3</a:t>
            </a:fld>
            <a:endParaRPr sz="1633"/>
          </a:p>
        </p:txBody>
      </p:sp>
      <p:pic>
        <p:nvPicPr>
          <p:cNvPr id="763" name="Picture 11"/>
          <p:cNvPicPr/>
          <p:nvPr/>
        </p:nvPicPr>
        <p:blipFill>
          <a:blip r:embed="rId3"/>
          <a:stretch>
            <a:fillRect/>
          </a:stretch>
        </p:blipFill>
        <p:spPr>
          <a:xfrm>
            <a:off x="5186503" y="1907913"/>
            <a:ext cx="5361554" cy="4313541"/>
          </a:xfrm>
          <a:prstGeom prst="rect">
            <a:avLst/>
          </a:prstGeom>
          <a:ln>
            <a:noFill/>
          </a:ln>
        </p:spPr>
      </p:pic>
      <p:sp>
        <p:nvSpPr>
          <p:cNvPr id="764" name="CustomShape 5"/>
          <p:cNvSpPr/>
          <p:nvPr/>
        </p:nvSpPr>
        <p:spPr>
          <a:xfrm>
            <a:off x="5809955" y="1362189"/>
            <a:ext cx="4738102" cy="70248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lIns="81646" tIns="40823" rIns="81646" bIns="40823"/>
          <a:lstStyle/>
          <a:p>
            <a:pPr>
              <a:lnSpc>
                <a:spcPct val="100000"/>
              </a:lnSpc>
            </a:pPr>
            <a:r>
              <a:rPr lang="en-US" sz="1089">
                <a:solidFill>
                  <a:srgbClr val="C00000"/>
                </a:solidFill>
                <a:latin typeface="Calibri"/>
              </a:rPr>
              <a:t>- Imaginable space for these experiments is rapidly disappearing</a:t>
            </a:r>
            <a:endParaRPr sz="1633"/>
          </a:p>
          <a:p>
            <a:pPr>
              <a:lnSpc>
                <a:spcPct val="100000"/>
              </a:lnSpc>
            </a:pPr>
            <a:r>
              <a:rPr lang="en-US" sz="1089">
                <a:solidFill>
                  <a:srgbClr val="C00000"/>
                </a:solidFill>
                <a:latin typeface="Calibri"/>
              </a:rPr>
              <a:t>- the “natural” theory space is also disappearing.</a:t>
            </a:r>
            <a:endParaRPr sz="1633"/>
          </a:p>
          <a:p>
            <a:pPr>
              <a:lnSpc>
                <a:spcPct val="100000"/>
              </a:lnSpc>
            </a:pPr>
            <a:r>
              <a:rPr lang="en-US" sz="1089">
                <a:solidFill>
                  <a:srgbClr val="C00000"/>
                </a:solidFill>
                <a:latin typeface="Calibri"/>
              </a:rPr>
              <a:t>- I like to think that Dark Matter is on solid ground, maybe not!!!</a:t>
            </a:r>
            <a:endParaRPr sz="1633"/>
          </a:p>
        </p:txBody>
      </p:sp>
      <p:sp>
        <p:nvSpPr>
          <p:cNvPr id="765" name="CustomShape 6"/>
          <p:cNvSpPr/>
          <p:nvPr/>
        </p:nvSpPr>
        <p:spPr>
          <a:xfrm>
            <a:off x="7579068" y="867085"/>
            <a:ext cx="2968988" cy="546377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/>
          <a:lstStyle/>
          <a:p>
            <a:pPr>
              <a:lnSpc>
                <a:spcPct val="100000"/>
              </a:lnSpc>
            </a:pPr>
            <a:r>
              <a:rPr lang="en-US" sz="907">
                <a:solidFill>
                  <a:srgbClr val="000000"/>
                </a:solidFill>
                <a:latin typeface="Calibri"/>
              </a:rPr>
              <a:t>Montgomery’s talk at CIPANP2015</a:t>
            </a:r>
            <a:endParaRPr sz="1633"/>
          </a:p>
          <a:p>
            <a:pPr>
              <a:lnSpc>
                <a:spcPct val="100000"/>
              </a:lnSpc>
            </a:pPr>
            <a:r>
              <a:rPr lang="en-US" sz="907">
                <a:solidFill>
                  <a:srgbClr val="FF0000"/>
                </a:solidFill>
                <a:latin typeface="Calibri"/>
              </a:rPr>
              <a:t>“a vision of nuclear and particle physics”</a:t>
            </a:r>
            <a:endParaRPr sz="1633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485E0C-B216-1643-9CDC-1AEF163B5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FE9A7-BD9F-9847-AAC3-B6427F262649}" type="datetime1">
              <a:rPr lang="en-US" smtClean="0"/>
              <a:t>8/22/19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9BAA39-DF00-AF41-8521-F0C778EEE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Yonsei Lecture - Dark Matter Search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4C5DBD-5362-8041-87FD-E165E195A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C00BD-DC8D-284D-B18B-5B4A6B2DA17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35631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6" name="Picture 22"/>
          <p:cNvPicPr/>
          <p:nvPr/>
        </p:nvPicPr>
        <p:blipFill>
          <a:blip r:embed="rId2"/>
          <a:stretch>
            <a:fillRect/>
          </a:stretch>
        </p:blipFill>
        <p:spPr>
          <a:xfrm rot="1594800">
            <a:off x="5758354" y="4046068"/>
            <a:ext cx="1872968" cy="479427"/>
          </a:xfrm>
          <a:prstGeom prst="rect">
            <a:avLst/>
          </a:prstGeom>
          <a:ln>
            <a:noFill/>
          </a:ln>
        </p:spPr>
      </p:pic>
      <p:pic>
        <p:nvPicPr>
          <p:cNvPr id="767" name="Picture 4"/>
          <p:cNvPicPr/>
          <p:nvPr/>
        </p:nvPicPr>
        <p:blipFill>
          <a:blip r:embed="rId3"/>
          <a:stretch>
            <a:fillRect/>
          </a:stretch>
        </p:blipFill>
        <p:spPr>
          <a:xfrm rot="19588200">
            <a:off x="5855676" y="3104849"/>
            <a:ext cx="1872968" cy="479427"/>
          </a:xfrm>
          <a:prstGeom prst="rect">
            <a:avLst/>
          </a:prstGeom>
          <a:ln>
            <a:noFill/>
          </a:ln>
        </p:spPr>
      </p:pic>
      <p:sp>
        <p:nvSpPr>
          <p:cNvPr id="768" name="Line 1"/>
          <p:cNvSpPr/>
          <p:nvPr/>
        </p:nvSpPr>
        <p:spPr>
          <a:xfrm>
            <a:off x="3442863" y="3877550"/>
            <a:ext cx="1383743" cy="0"/>
          </a:xfrm>
          <a:prstGeom prst="line">
            <a:avLst/>
          </a:prstGeom>
          <a:ln w="28440">
            <a:solidFill>
              <a:srgbClr val="000000"/>
            </a:solidFill>
            <a:round/>
            <a:tailEnd type="triangle" w="med" len="med"/>
          </a:ln>
        </p:spPr>
      </p:sp>
      <p:sp>
        <p:nvSpPr>
          <p:cNvPr id="769" name="Line 2"/>
          <p:cNvSpPr/>
          <p:nvPr/>
        </p:nvSpPr>
        <p:spPr>
          <a:xfrm>
            <a:off x="3442863" y="3877550"/>
            <a:ext cx="2536916" cy="0"/>
          </a:xfrm>
          <a:prstGeom prst="line">
            <a:avLst/>
          </a:prstGeom>
          <a:ln w="28440">
            <a:solidFill>
              <a:srgbClr val="3366FF"/>
            </a:solidFill>
            <a:round/>
          </a:ln>
        </p:spPr>
      </p:sp>
      <p:sp>
        <p:nvSpPr>
          <p:cNvPr id="770" name="CustomShape 3"/>
          <p:cNvSpPr/>
          <p:nvPr/>
        </p:nvSpPr>
        <p:spPr>
          <a:xfrm>
            <a:off x="5920341" y="3798843"/>
            <a:ext cx="160027" cy="141085"/>
          </a:xfrm>
          <a:prstGeom prst="ellipse">
            <a:avLst/>
          </a:prstGeom>
          <a:gradFill>
            <a:gsLst>
              <a:gs pos="0">
                <a:srgbClr val="D03F3B"/>
              </a:gs>
              <a:gs pos="100000">
                <a:srgbClr val="FFA7A4"/>
              </a:gs>
            </a:gsLst>
            <a:lin ang="16200000"/>
          </a:gradFill>
          <a:ln w="9360">
            <a:solidFill>
              <a:srgbClr val="BE4B48"/>
            </a:solidFill>
            <a:round/>
          </a:ln>
        </p:spPr>
      </p:sp>
      <p:sp>
        <p:nvSpPr>
          <p:cNvPr id="771" name="CustomShape 4"/>
          <p:cNvSpPr/>
          <p:nvPr/>
        </p:nvSpPr>
        <p:spPr>
          <a:xfrm>
            <a:off x="6240721" y="4312235"/>
            <a:ext cx="556175" cy="516332"/>
          </a:xfrm>
          <a:prstGeom prst="rect">
            <a:avLst/>
          </a:prstGeom>
          <a:noFill/>
          <a:ln>
            <a:noFill/>
          </a:ln>
        </p:spPr>
        <p:txBody>
          <a:bodyPr wrap="none" lIns="81646" tIns="40823" rIns="81646" bIns="40823"/>
          <a:lstStyle/>
          <a:p>
            <a:pPr>
              <a:lnSpc>
                <a:spcPct val="100000"/>
              </a:lnSpc>
            </a:pPr>
            <a:r>
              <a:rPr lang="en-US" sz="2540" b="1">
                <a:solidFill>
                  <a:srgbClr val="000000"/>
                </a:solidFill>
                <a:latin typeface="Calibri"/>
              </a:rPr>
              <a:t>A’</a:t>
            </a:r>
            <a:endParaRPr sz="1633"/>
          </a:p>
        </p:txBody>
      </p:sp>
      <p:sp>
        <p:nvSpPr>
          <p:cNvPr id="772" name="Line 5"/>
          <p:cNvSpPr/>
          <p:nvPr/>
        </p:nvSpPr>
        <p:spPr>
          <a:xfrm>
            <a:off x="7514078" y="4682256"/>
            <a:ext cx="938933" cy="392882"/>
          </a:xfrm>
          <a:prstGeom prst="line">
            <a:avLst/>
          </a:prstGeom>
          <a:ln w="28440">
            <a:solidFill>
              <a:srgbClr val="FF0000"/>
            </a:solidFill>
            <a:round/>
            <a:tailEnd type="triangle" w="med" len="med"/>
          </a:ln>
        </p:spPr>
      </p:sp>
      <p:sp>
        <p:nvSpPr>
          <p:cNvPr id="773" name="Line 6"/>
          <p:cNvSpPr/>
          <p:nvPr/>
        </p:nvSpPr>
        <p:spPr>
          <a:xfrm>
            <a:off x="7514078" y="4682256"/>
            <a:ext cx="1721432" cy="720121"/>
          </a:xfrm>
          <a:prstGeom prst="line">
            <a:avLst/>
          </a:prstGeom>
          <a:ln w="28440">
            <a:solidFill>
              <a:srgbClr val="FF0000"/>
            </a:solidFill>
            <a:round/>
          </a:ln>
        </p:spPr>
      </p:sp>
      <p:sp>
        <p:nvSpPr>
          <p:cNvPr id="774" name="Line 7"/>
          <p:cNvSpPr/>
          <p:nvPr/>
        </p:nvSpPr>
        <p:spPr>
          <a:xfrm flipH="1">
            <a:off x="8306701" y="3985323"/>
            <a:ext cx="954609" cy="378513"/>
          </a:xfrm>
          <a:prstGeom prst="line">
            <a:avLst/>
          </a:prstGeom>
          <a:ln w="28440">
            <a:solidFill>
              <a:srgbClr val="FF0000"/>
            </a:solidFill>
            <a:round/>
            <a:tailEnd type="triangle" w="med" len="med"/>
          </a:ln>
        </p:spPr>
      </p:sp>
      <p:sp>
        <p:nvSpPr>
          <p:cNvPr id="775" name="Line 8"/>
          <p:cNvSpPr/>
          <p:nvPr/>
        </p:nvSpPr>
        <p:spPr>
          <a:xfrm flipH="1">
            <a:off x="7511138" y="3985323"/>
            <a:ext cx="1750498" cy="693668"/>
          </a:xfrm>
          <a:prstGeom prst="line">
            <a:avLst/>
          </a:prstGeom>
          <a:ln w="28440">
            <a:solidFill>
              <a:srgbClr val="FF0000"/>
            </a:solidFill>
            <a:round/>
          </a:ln>
        </p:spPr>
      </p:sp>
      <p:sp>
        <p:nvSpPr>
          <p:cNvPr id="776" name="CustomShape 9"/>
          <p:cNvSpPr/>
          <p:nvPr/>
        </p:nvSpPr>
        <p:spPr>
          <a:xfrm>
            <a:off x="8943542" y="5249535"/>
            <a:ext cx="278577" cy="516332"/>
          </a:xfrm>
          <a:prstGeom prst="rect">
            <a:avLst/>
          </a:prstGeom>
          <a:noFill/>
          <a:ln>
            <a:noFill/>
          </a:ln>
        </p:spPr>
        <p:txBody>
          <a:bodyPr wrap="none" lIns="81646" tIns="40823" rIns="81646" bIns="40823"/>
          <a:lstStyle/>
          <a:p>
            <a:pPr>
              <a:lnSpc>
                <a:spcPct val="100000"/>
              </a:lnSpc>
            </a:pPr>
            <a:r>
              <a:rPr lang="en-US" sz="2540">
                <a:solidFill>
                  <a:srgbClr val="000000"/>
                </a:solidFill>
                <a:latin typeface="Savoye LET Plain:1.0"/>
              </a:rPr>
              <a:t>l</a:t>
            </a:r>
            <a:endParaRPr sz="1633"/>
          </a:p>
        </p:txBody>
      </p:sp>
      <p:sp>
        <p:nvSpPr>
          <p:cNvPr id="777" name="CustomShape 10"/>
          <p:cNvSpPr/>
          <p:nvPr/>
        </p:nvSpPr>
        <p:spPr>
          <a:xfrm>
            <a:off x="8960198" y="3552270"/>
            <a:ext cx="278577" cy="516332"/>
          </a:xfrm>
          <a:prstGeom prst="rect">
            <a:avLst/>
          </a:prstGeom>
          <a:noFill/>
          <a:ln>
            <a:noFill/>
          </a:ln>
        </p:spPr>
        <p:txBody>
          <a:bodyPr wrap="none" lIns="81646" tIns="40823" rIns="81646" bIns="40823"/>
          <a:lstStyle/>
          <a:p>
            <a:pPr>
              <a:lnSpc>
                <a:spcPct val="100000"/>
              </a:lnSpc>
            </a:pPr>
            <a:r>
              <a:rPr lang="en-US" sz="2540">
                <a:solidFill>
                  <a:srgbClr val="000000"/>
                </a:solidFill>
                <a:latin typeface="Savoye LET Plain:1.0"/>
              </a:rPr>
              <a:t>l</a:t>
            </a:r>
            <a:endParaRPr sz="1633"/>
          </a:p>
        </p:txBody>
      </p:sp>
      <p:sp>
        <p:nvSpPr>
          <p:cNvPr id="778" name="TextShape 11"/>
          <p:cNvSpPr txBox="1"/>
          <p:nvPr/>
        </p:nvSpPr>
        <p:spPr>
          <a:xfrm>
            <a:off x="1523520" y="18616"/>
            <a:ext cx="8901740" cy="1391581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2540">
                <a:solidFill>
                  <a:srgbClr val="FF0000"/>
                </a:solidFill>
                <a:latin typeface="Calibri"/>
              </a:rPr>
              <a:t>Accelerator Based Direct Search for Dark Photons</a:t>
            </a:r>
            <a:r>
              <a:rPr lang="en-US" sz="2812">
                <a:solidFill>
                  <a:srgbClr val="FF0000"/>
                </a:solidFill>
                <a:latin typeface="Calibri"/>
              </a:rPr>
              <a:t>
</a:t>
            </a:r>
            <a:r>
              <a:rPr lang="en-US" sz="2540">
                <a:solidFill>
                  <a:srgbClr val="0000FF"/>
                </a:solidFill>
                <a:latin typeface="Calibri"/>
              </a:rPr>
              <a:t>B-factories,  RHIC, LHC, Jlab, BES-III etc</a:t>
            </a:r>
            <a:endParaRPr sz="1633"/>
          </a:p>
        </p:txBody>
      </p:sp>
      <p:pic>
        <p:nvPicPr>
          <p:cNvPr id="779" name="Picture 7"/>
          <p:cNvPicPr/>
          <p:nvPr/>
        </p:nvPicPr>
        <p:blipFill>
          <a:blip r:embed="rId4"/>
          <a:stretch>
            <a:fillRect/>
          </a:stretch>
        </p:blipFill>
        <p:spPr>
          <a:xfrm>
            <a:off x="402979" y="1214293"/>
            <a:ext cx="4221143" cy="2492804"/>
          </a:xfrm>
          <a:prstGeom prst="rect">
            <a:avLst/>
          </a:prstGeom>
          <a:ln>
            <a:noFill/>
          </a:ln>
        </p:spPr>
      </p:pic>
      <p:sp>
        <p:nvSpPr>
          <p:cNvPr id="780" name="TextShape 12"/>
          <p:cNvSpPr txBox="1"/>
          <p:nvPr/>
        </p:nvSpPr>
        <p:spPr>
          <a:xfrm>
            <a:off x="1980740" y="6356660"/>
            <a:ext cx="2133583" cy="364796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1089">
                <a:solidFill>
                  <a:srgbClr val="8B8B8B"/>
                </a:solidFill>
                <a:latin typeface="Calibri"/>
              </a:rPr>
              <a:t>7/22/15</a:t>
            </a:r>
            <a:endParaRPr sz="1633"/>
          </a:p>
        </p:txBody>
      </p:sp>
      <p:pic>
        <p:nvPicPr>
          <p:cNvPr id="781" name="Picture 24"/>
          <p:cNvPicPr/>
          <p:nvPr/>
        </p:nvPicPr>
        <p:blipFill>
          <a:blip r:embed="rId5"/>
          <a:stretch>
            <a:fillRect/>
          </a:stretch>
        </p:blipFill>
        <p:spPr>
          <a:xfrm>
            <a:off x="1942203" y="5361228"/>
            <a:ext cx="3001320" cy="805033"/>
          </a:xfrm>
          <a:prstGeom prst="rect">
            <a:avLst/>
          </a:prstGeom>
          <a:ln>
            <a:noFill/>
          </a:ln>
        </p:spPr>
      </p:pic>
      <p:sp>
        <p:nvSpPr>
          <p:cNvPr id="782" name="CustomShape 13"/>
          <p:cNvSpPr/>
          <p:nvPr/>
        </p:nvSpPr>
        <p:spPr>
          <a:xfrm>
            <a:off x="1859903" y="4679317"/>
            <a:ext cx="3035612" cy="516332"/>
          </a:xfrm>
          <a:prstGeom prst="rect">
            <a:avLst/>
          </a:prstGeom>
          <a:noFill/>
          <a:ln>
            <a:noFill/>
          </a:ln>
        </p:spPr>
        <p:txBody>
          <a:bodyPr wrap="none" lIns="81646" tIns="40823" rIns="81646" bIns="40823"/>
          <a:lstStyle/>
          <a:p>
            <a:pPr>
              <a:lnSpc>
                <a:spcPct val="100000"/>
              </a:lnSpc>
            </a:pPr>
            <a:r>
              <a:rPr lang="en-US" sz="2540">
                <a:solidFill>
                  <a:srgbClr val="FF0000"/>
                </a:solidFill>
                <a:latin typeface="Calibri"/>
              </a:rPr>
              <a:t>“Kinetic Mixing”</a:t>
            </a:r>
            <a:endParaRPr sz="1633"/>
          </a:p>
        </p:txBody>
      </p:sp>
      <p:pic>
        <p:nvPicPr>
          <p:cNvPr id="783" name="Picture 27"/>
          <p:cNvPicPr/>
          <p:nvPr/>
        </p:nvPicPr>
        <p:blipFill>
          <a:blip r:embed="rId6"/>
          <a:stretch>
            <a:fillRect/>
          </a:stretch>
        </p:blipFill>
        <p:spPr>
          <a:xfrm>
            <a:off x="5421318" y="5537583"/>
            <a:ext cx="2285119" cy="327239"/>
          </a:xfrm>
          <a:prstGeom prst="rect">
            <a:avLst/>
          </a:prstGeom>
          <a:ln>
            <a:noFill/>
          </a:ln>
        </p:spPr>
      </p:pic>
      <p:sp>
        <p:nvSpPr>
          <p:cNvPr id="784" name="CustomShape 14"/>
          <p:cNvSpPr/>
          <p:nvPr/>
        </p:nvSpPr>
        <p:spPr>
          <a:xfrm>
            <a:off x="6777954" y="1575122"/>
            <a:ext cx="3351420" cy="454607"/>
          </a:xfrm>
          <a:prstGeom prst="rect">
            <a:avLst/>
          </a:prstGeom>
          <a:noFill/>
          <a:ln>
            <a:noFill/>
          </a:ln>
        </p:spPr>
        <p:txBody>
          <a:bodyPr wrap="none" lIns="81646" tIns="40823" rIns="81646" bIns="40823"/>
          <a:lstStyle/>
          <a:p>
            <a:pPr>
              <a:lnSpc>
                <a:spcPct val="100000"/>
              </a:lnSpc>
            </a:pPr>
            <a:r>
              <a:rPr lang="en-US" sz="1089">
                <a:solidFill>
                  <a:srgbClr val="000000"/>
                </a:solidFill>
                <a:latin typeface="Calibri"/>
              </a:rPr>
              <a:t>B. Holdom, Phys. Lett. </a:t>
            </a:r>
            <a:r>
              <a:rPr lang="en-US" sz="1089" b="1">
                <a:solidFill>
                  <a:srgbClr val="000000"/>
                </a:solidFill>
                <a:latin typeface="Calibri"/>
              </a:rPr>
              <a:t>B 166</a:t>
            </a:r>
            <a:r>
              <a:rPr lang="en-US" sz="1089">
                <a:solidFill>
                  <a:srgbClr val="000000"/>
                </a:solidFill>
                <a:latin typeface="Calibri"/>
              </a:rPr>
              <a:t> (1986) 196 </a:t>
            </a:r>
            <a:endParaRPr sz="1633"/>
          </a:p>
          <a:p>
            <a:pPr>
              <a:lnSpc>
                <a:spcPct val="100000"/>
              </a:lnSpc>
            </a:pPr>
            <a:r>
              <a:rPr lang="en-US" sz="1089">
                <a:solidFill>
                  <a:srgbClr val="000000"/>
                </a:solidFill>
                <a:latin typeface="Calibri"/>
              </a:rPr>
              <a:t>J. D. Bjorken et al, arXiv:0906.0580 </a:t>
            </a:r>
            <a:endParaRPr sz="1633"/>
          </a:p>
        </p:txBody>
      </p:sp>
      <p:sp>
        <p:nvSpPr>
          <p:cNvPr id="785" name="TextShape 15"/>
          <p:cNvSpPr txBox="1"/>
          <p:nvPr/>
        </p:nvSpPr>
        <p:spPr>
          <a:xfrm>
            <a:off x="8076784" y="6356660"/>
            <a:ext cx="2133583" cy="364796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C2230022-B14C-42E6-A4E4-4A0266BC5B49}" type="slidenum">
              <a:rPr lang="en-US" sz="1089">
                <a:solidFill>
                  <a:srgbClr val="8B8B8B"/>
                </a:solidFill>
                <a:latin typeface="Calibri"/>
              </a:rPr>
              <a:t>4</a:t>
            </a:fld>
            <a:endParaRPr sz="1633"/>
          </a:p>
        </p:txBody>
      </p:sp>
      <p:pic>
        <p:nvPicPr>
          <p:cNvPr id="786" name="Picture 785"/>
          <p:cNvPicPr/>
          <p:nvPr/>
        </p:nvPicPr>
        <p:blipFill>
          <a:blip r:embed="rId7"/>
          <a:stretch>
            <a:fillRect/>
          </a:stretch>
        </p:blipFill>
        <p:spPr>
          <a:xfrm>
            <a:off x="3708051" y="3949725"/>
            <a:ext cx="177989" cy="305031"/>
          </a:xfrm>
          <a:prstGeom prst="rect">
            <a:avLst/>
          </a:prstGeom>
          <a:ln>
            <a:noFill/>
          </a:ln>
        </p:spPr>
      </p:pic>
      <p:pic>
        <p:nvPicPr>
          <p:cNvPr id="787" name="Picture 786"/>
          <p:cNvPicPr/>
          <p:nvPr/>
        </p:nvPicPr>
        <p:blipFill>
          <a:blip r:embed="rId8"/>
          <a:stretch>
            <a:fillRect/>
          </a:stretch>
        </p:blipFill>
        <p:spPr>
          <a:xfrm>
            <a:off x="6641768" y="2615950"/>
            <a:ext cx="203136" cy="317441"/>
          </a:xfrm>
          <a:prstGeom prst="rect">
            <a:avLst/>
          </a:prstGeom>
          <a:ln>
            <a:noFill/>
          </a:ln>
        </p:spPr>
      </p:pic>
      <p:pic>
        <p:nvPicPr>
          <p:cNvPr id="788" name="Picture 787"/>
          <p:cNvPicPr/>
          <p:nvPr/>
        </p:nvPicPr>
        <p:blipFill>
          <a:blip r:embed="rId9"/>
          <a:stretch>
            <a:fillRect/>
          </a:stretch>
        </p:blipFill>
        <p:spPr>
          <a:xfrm>
            <a:off x="3174410" y="3873631"/>
            <a:ext cx="1003271" cy="431746"/>
          </a:xfrm>
          <a:prstGeom prst="rect">
            <a:avLst/>
          </a:prstGeom>
          <a:ln>
            <a:noFill/>
          </a:ln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F51A40-ED6E-8A4A-B8FB-CA66E6797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8170A-D6C6-AA4C-91E1-E438BB393827}" type="datetime1">
              <a:rPr lang="en-US" smtClean="0"/>
              <a:t>8/22/19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AC162C-71AC-FC40-9E66-3F3363F08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Yonsei Lecture - Dark Matter Search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4F4B8D-C71E-434C-8B9E-41441C8AD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C00BD-DC8D-284D-B18B-5B4A6B2DA17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08336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TextShape 1"/>
          <p:cNvSpPr txBox="1"/>
          <p:nvPr/>
        </p:nvSpPr>
        <p:spPr>
          <a:xfrm>
            <a:off x="1980740" y="152189"/>
            <a:ext cx="8229627" cy="811238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266">
                <a:solidFill>
                  <a:srgbClr val="FF0000"/>
                </a:solidFill>
                <a:latin typeface="Calibri"/>
              </a:rPr>
              <a:t>Very Active Field</a:t>
            </a:r>
            <a:endParaRPr sz="1633"/>
          </a:p>
        </p:txBody>
      </p:sp>
      <p:sp>
        <p:nvSpPr>
          <p:cNvPr id="790" name="TextShape 2"/>
          <p:cNvSpPr txBox="1"/>
          <p:nvPr/>
        </p:nvSpPr>
        <p:spPr>
          <a:xfrm>
            <a:off x="1980740" y="6356660"/>
            <a:ext cx="2133583" cy="364796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1089">
                <a:solidFill>
                  <a:srgbClr val="8B8B8B"/>
                </a:solidFill>
                <a:latin typeface="Calibri"/>
              </a:rPr>
              <a:t>7/22/15</a:t>
            </a:r>
            <a:endParaRPr sz="1633"/>
          </a:p>
        </p:txBody>
      </p:sp>
      <p:pic>
        <p:nvPicPr>
          <p:cNvPr id="791" name="Picture 14"/>
          <p:cNvPicPr/>
          <p:nvPr/>
        </p:nvPicPr>
        <p:blipFill>
          <a:blip r:embed="rId2"/>
          <a:srcRect l="24156" t="14795" r="16978" b="13742"/>
          <a:stretch>
            <a:fillRect/>
          </a:stretch>
        </p:blipFill>
        <p:spPr>
          <a:xfrm>
            <a:off x="892060" y="1825628"/>
            <a:ext cx="4050054" cy="3813172"/>
          </a:xfrm>
          <a:prstGeom prst="rect">
            <a:avLst/>
          </a:prstGeom>
          <a:ln>
            <a:noFill/>
          </a:ln>
        </p:spPr>
      </p:pic>
      <p:pic>
        <p:nvPicPr>
          <p:cNvPr id="792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5631966" y="331811"/>
            <a:ext cx="4889311" cy="5491861"/>
          </a:xfrm>
          <a:prstGeom prst="rect">
            <a:avLst/>
          </a:prstGeom>
          <a:ln>
            <a:noFill/>
          </a:ln>
        </p:spPr>
      </p:pic>
      <p:sp>
        <p:nvSpPr>
          <p:cNvPr id="793" name="CustomShape 3"/>
          <p:cNvSpPr/>
          <p:nvPr/>
        </p:nvSpPr>
        <p:spPr>
          <a:xfrm>
            <a:off x="4114323" y="6003294"/>
            <a:ext cx="6209043" cy="242000"/>
          </a:xfrm>
          <a:prstGeom prst="rect">
            <a:avLst/>
          </a:prstGeom>
          <a:noFill/>
          <a:ln>
            <a:noFill/>
          </a:ln>
        </p:spPr>
        <p:txBody>
          <a:bodyPr wrap="none" lIns="81646" tIns="40823" rIns="81646" bIns="40823"/>
          <a:lstStyle/>
          <a:p>
            <a:pPr>
              <a:lnSpc>
                <a:spcPct val="100000"/>
              </a:lnSpc>
            </a:pPr>
            <a:r>
              <a:rPr lang="en-US" sz="907" dirty="0">
                <a:solidFill>
                  <a:srgbClr val="000000"/>
                </a:solidFill>
                <a:latin typeface="Calibri"/>
                <a:ea typeface="ＭＳ Ｐゴシック"/>
              </a:rPr>
              <a:t>Courtesy:  R. Milner at the Fundamental Interactions Town Meeting, Chicago, Sept. 28-29, 2014</a:t>
            </a:r>
            <a:endParaRPr sz="1633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18421C-2EAA-BF41-B7F2-50440592D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5D698-2EAB-5545-B7F5-D64D78FF2757}" type="datetime1">
              <a:rPr lang="en-US" smtClean="0"/>
              <a:t>8/22/19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D6018C-D558-D344-9ABC-417BA1709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Yonsei Lecture - Dark Matter Search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9680AF-F864-CE46-B994-FFE528CEB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C00BD-DC8D-284D-B18B-5B4A6B2DA17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93773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TextShape 1"/>
          <p:cNvSpPr txBox="1"/>
          <p:nvPr/>
        </p:nvSpPr>
        <p:spPr>
          <a:xfrm>
            <a:off x="1980740" y="26780"/>
            <a:ext cx="8229627" cy="693341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992" i="1">
                <a:solidFill>
                  <a:srgbClr val="FF0000"/>
                </a:solidFill>
                <a:latin typeface="Trebuchet MS"/>
              </a:rPr>
              <a:t>The search is on …</a:t>
            </a:r>
            <a:endParaRPr sz="1633"/>
          </a:p>
        </p:txBody>
      </p:sp>
      <p:sp>
        <p:nvSpPr>
          <p:cNvPr id="795" name="TextShape 2"/>
          <p:cNvSpPr txBox="1"/>
          <p:nvPr/>
        </p:nvSpPr>
        <p:spPr>
          <a:xfrm>
            <a:off x="4114323" y="6356660"/>
            <a:ext cx="3962461" cy="364796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1089">
                <a:solidFill>
                  <a:srgbClr val="8B8B8B"/>
                </a:solidFill>
                <a:latin typeface="Calibri"/>
                <a:ea typeface="ＭＳ Ｐゴシック"/>
              </a:rPr>
              <a:t>Ming Liu, A New Dark Photon/Higgs Search @Fermilab</a:t>
            </a:r>
            <a:endParaRPr sz="1633"/>
          </a:p>
        </p:txBody>
      </p:sp>
      <p:sp>
        <p:nvSpPr>
          <p:cNvPr id="796" name="TextShape 3"/>
          <p:cNvSpPr txBox="1"/>
          <p:nvPr/>
        </p:nvSpPr>
        <p:spPr>
          <a:xfrm>
            <a:off x="8076784" y="6356660"/>
            <a:ext cx="2133583" cy="364796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28F7BF11-91B4-4E19-B51F-400BDE51E2A9}" type="slidenum">
              <a:rPr lang="en-US" sz="1089">
                <a:solidFill>
                  <a:srgbClr val="8B8B8B"/>
                </a:solidFill>
                <a:latin typeface="Calibri"/>
                <a:ea typeface="ＭＳ Ｐゴシック"/>
              </a:rPr>
              <a:t>6</a:t>
            </a:fld>
            <a:endParaRPr sz="1633"/>
          </a:p>
        </p:txBody>
      </p:sp>
      <p:pic>
        <p:nvPicPr>
          <p:cNvPr id="797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2285444" y="1154153"/>
            <a:ext cx="2285772" cy="1530053"/>
          </a:xfrm>
          <a:prstGeom prst="rect">
            <a:avLst/>
          </a:prstGeom>
          <a:ln>
            <a:noFill/>
          </a:ln>
        </p:spPr>
      </p:pic>
      <p:pic>
        <p:nvPicPr>
          <p:cNvPr id="798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5220795" y="696280"/>
            <a:ext cx="1523521" cy="2277934"/>
          </a:xfrm>
          <a:prstGeom prst="rect">
            <a:avLst/>
          </a:prstGeom>
          <a:ln>
            <a:noFill/>
          </a:ln>
        </p:spPr>
      </p:pic>
      <p:pic>
        <p:nvPicPr>
          <p:cNvPr id="799" name="Picture 4"/>
          <p:cNvPicPr/>
          <p:nvPr/>
        </p:nvPicPr>
        <p:blipFill>
          <a:blip r:embed="rId4"/>
          <a:stretch>
            <a:fillRect/>
          </a:stretch>
        </p:blipFill>
        <p:spPr>
          <a:xfrm>
            <a:off x="2839660" y="2781202"/>
            <a:ext cx="4762269" cy="1828552"/>
          </a:xfrm>
          <a:prstGeom prst="rect">
            <a:avLst/>
          </a:prstGeom>
          <a:ln>
            <a:noFill/>
          </a:ln>
        </p:spPr>
      </p:pic>
      <p:pic>
        <p:nvPicPr>
          <p:cNvPr id="800" name="Picture 5"/>
          <p:cNvPicPr/>
          <p:nvPr/>
        </p:nvPicPr>
        <p:blipFill>
          <a:blip r:embed="rId5"/>
          <a:stretch>
            <a:fillRect/>
          </a:stretch>
        </p:blipFill>
        <p:spPr>
          <a:xfrm>
            <a:off x="2437960" y="4694340"/>
            <a:ext cx="2285772" cy="1647297"/>
          </a:xfrm>
          <a:prstGeom prst="rect">
            <a:avLst/>
          </a:prstGeom>
          <a:ln>
            <a:noFill/>
          </a:ln>
        </p:spPr>
      </p:pic>
      <p:pic>
        <p:nvPicPr>
          <p:cNvPr id="801" name="Picture 6"/>
          <p:cNvPicPr/>
          <p:nvPr/>
        </p:nvPicPr>
        <p:blipFill>
          <a:blip r:embed="rId6"/>
          <a:stretch>
            <a:fillRect/>
          </a:stretch>
        </p:blipFill>
        <p:spPr>
          <a:xfrm>
            <a:off x="8076784" y="2666898"/>
            <a:ext cx="2190409" cy="1717186"/>
          </a:xfrm>
          <a:prstGeom prst="rect">
            <a:avLst/>
          </a:prstGeom>
          <a:ln>
            <a:noFill/>
          </a:ln>
        </p:spPr>
      </p:pic>
      <p:pic>
        <p:nvPicPr>
          <p:cNvPr id="802" name="Picture 7"/>
          <p:cNvPicPr/>
          <p:nvPr/>
        </p:nvPicPr>
        <p:blipFill>
          <a:blip r:embed="rId7"/>
          <a:stretch>
            <a:fillRect/>
          </a:stretch>
        </p:blipFill>
        <p:spPr>
          <a:xfrm>
            <a:off x="5497086" y="4772067"/>
            <a:ext cx="2377869" cy="1779238"/>
          </a:xfrm>
          <a:prstGeom prst="rect">
            <a:avLst/>
          </a:prstGeom>
          <a:ln>
            <a:noFill/>
          </a:ln>
        </p:spPr>
      </p:pic>
      <p:pic>
        <p:nvPicPr>
          <p:cNvPr id="803" name="Picture 11"/>
          <p:cNvPicPr/>
          <p:nvPr/>
        </p:nvPicPr>
        <p:blipFill>
          <a:blip r:embed="rId8"/>
          <a:srcRect b="12982"/>
          <a:stretch>
            <a:fillRect/>
          </a:stretch>
        </p:blipFill>
        <p:spPr>
          <a:xfrm>
            <a:off x="7049673" y="914440"/>
            <a:ext cx="2819412" cy="1585572"/>
          </a:xfrm>
          <a:prstGeom prst="rect">
            <a:avLst/>
          </a:prstGeom>
          <a:ln>
            <a:noFill/>
          </a:ln>
        </p:spPr>
      </p:pic>
      <p:pic>
        <p:nvPicPr>
          <p:cNvPr id="804" name="Picture 4"/>
          <p:cNvPicPr/>
          <p:nvPr/>
        </p:nvPicPr>
        <p:blipFill>
          <a:blip r:embed="rId9"/>
          <a:stretch>
            <a:fillRect/>
          </a:stretch>
        </p:blipFill>
        <p:spPr>
          <a:xfrm>
            <a:off x="8237138" y="4529088"/>
            <a:ext cx="2201513" cy="1623783"/>
          </a:xfrm>
          <a:prstGeom prst="rect">
            <a:avLst/>
          </a:prstGeom>
          <a:ln>
            <a:noFill/>
          </a:ln>
        </p:spPr>
      </p:pic>
      <p:sp>
        <p:nvSpPr>
          <p:cNvPr id="805" name="TextShape 4"/>
          <p:cNvSpPr txBox="1"/>
          <p:nvPr/>
        </p:nvSpPr>
        <p:spPr>
          <a:xfrm>
            <a:off x="1980740" y="6356660"/>
            <a:ext cx="2133583" cy="364796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1089">
                <a:solidFill>
                  <a:srgbClr val="8B8B8B"/>
                </a:solidFill>
                <a:latin typeface="Calibri"/>
              </a:rPr>
              <a:t>7/22/15</a:t>
            </a:r>
            <a:endParaRPr sz="1633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596184-D089-C54B-96C4-AEBAC06BE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A14E4-5DA2-E546-9696-30B46CB96163}" type="datetime1">
              <a:rPr lang="en-US" smtClean="0"/>
              <a:t>8/22/19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7FA1B8-AF21-604F-9FF2-3DA27F34F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Yonsei Lecture - Dark Matter Search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0B7D63-0B22-0448-AEDB-96D1A1605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C00BD-DC8D-284D-B18B-5B4A6B2DA17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42969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TextShape 1"/>
          <p:cNvSpPr txBox="1"/>
          <p:nvPr/>
        </p:nvSpPr>
        <p:spPr>
          <a:xfrm>
            <a:off x="1523520" y="193013"/>
            <a:ext cx="9144393" cy="3077741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2903" b="1">
                <a:solidFill>
                  <a:srgbClr val="FF0000"/>
                </a:solidFill>
                <a:latin typeface="Calibri"/>
              </a:rPr>
              <a:t>A Direct Search for Dark Photon and Dark Higgs Particles with the SeaQuest Spectrometer in Beam Dump Mode 
at Fermilab</a:t>
            </a:r>
            <a:r>
              <a:rPr lang="en-US" sz="2903">
                <a:solidFill>
                  <a:srgbClr val="FF0000"/>
                </a:solidFill>
                <a:latin typeface="Calibri"/>
              </a:rPr>
              <a:t>
</a:t>
            </a:r>
            <a:endParaRPr sz="1633"/>
          </a:p>
        </p:txBody>
      </p:sp>
      <p:sp>
        <p:nvSpPr>
          <p:cNvPr id="743" name="TextShape 2"/>
          <p:cNvSpPr txBox="1"/>
          <p:nvPr/>
        </p:nvSpPr>
        <p:spPr>
          <a:xfrm>
            <a:off x="1890276" y="2758668"/>
            <a:ext cx="8585932" cy="1800139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00000"/>
              </a:lnSpc>
            </a:pPr>
            <a:endParaRPr sz="1633" dirty="0"/>
          </a:p>
          <a:p>
            <a:pPr algn="ctr">
              <a:lnSpc>
                <a:spcPct val="100000"/>
              </a:lnSpc>
            </a:pPr>
            <a:r>
              <a:rPr lang="en-US" sz="3266" dirty="0">
                <a:solidFill>
                  <a:srgbClr val="0000FF"/>
                </a:solidFill>
                <a:latin typeface="Calibri"/>
              </a:rPr>
              <a:t>E-1067/</a:t>
            </a:r>
            <a:r>
              <a:rPr lang="en-US" sz="3266" dirty="0" err="1">
                <a:solidFill>
                  <a:srgbClr val="0000FF"/>
                </a:solidFill>
                <a:latin typeface="Calibri"/>
              </a:rPr>
              <a:t>DarkQuest</a:t>
            </a:r>
            <a:r>
              <a:rPr lang="en-US" sz="3266" dirty="0">
                <a:solidFill>
                  <a:srgbClr val="0000FF"/>
                </a:solidFill>
                <a:latin typeface="Calibri"/>
              </a:rPr>
              <a:t> Collaboration </a:t>
            </a:r>
            <a:endParaRPr sz="1633" dirty="0"/>
          </a:p>
        </p:txBody>
      </p:sp>
      <p:pic>
        <p:nvPicPr>
          <p:cNvPr id="744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1" y="4103914"/>
            <a:ext cx="4669192" cy="2673061"/>
          </a:xfrm>
          <a:prstGeom prst="rect">
            <a:avLst/>
          </a:prstGeom>
          <a:ln>
            <a:noFill/>
          </a:ln>
        </p:spPr>
      </p:pic>
      <p:pic>
        <p:nvPicPr>
          <p:cNvPr id="745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4936665" y="4005943"/>
            <a:ext cx="7135592" cy="283732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991109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TextShape 1"/>
          <p:cNvSpPr txBox="1"/>
          <p:nvPr/>
        </p:nvSpPr>
        <p:spPr>
          <a:xfrm>
            <a:off x="1959838" y="1"/>
            <a:ext cx="8355363" cy="734817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2903">
                <a:solidFill>
                  <a:srgbClr val="FF0000"/>
                </a:solidFill>
                <a:latin typeface="Calibri"/>
              </a:rPr>
              <a:t>Intensity Frontier at Fermilab: 120 GeV Beam</a:t>
            </a:r>
            <a:endParaRPr sz="1633"/>
          </a:p>
        </p:txBody>
      </p:sp>
      <p:pic>
        <p:nvPicPr>
          <p:cNvPr id="825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3740382" y="1869702"/>
            <a:ext cx="6037586" cy="2960171"/>
          </a:xfrm>
          <a:prstGeom prst="rect">
            <a:avLst/>
          </a:prstGeom>
          <a:ln>
            <a:noFill/>
          </a:ln>
        </p:spPr>
      </p:pic>
      <p:sp>
        <p:nvSpPr>
          <p:cNvPr id="826" name="Line 2"/>
          <p:cNvSpPr/>
          <p:nvPr/>
        </p:nvSpPr>
        <p:spPr>
          <a:xfrm flipH="1">
            <a:off x="4455605" y="4379512"/>
            <a:ext cx="2395504" cy="574790"/>
          </a:xfrm>
          <a:prstGeom prst="line">
            <a:avLst/>
          </a:prstGeom>
          <a:ln w="38160">
            <a:solidFill>
              <a:srgbClr val="000000"/>
            </a:solidFill>
            <a:round/>
          </a:ln>
        </p:spPr>
      </p:sp>
      <p:sp>
        <p:nvSpPr>
          <p:cNvPr id="827" name="Line 3"/>
          <p:cNvSpPr/>
          <p:nvPr/>
        </p:nvSpPr>
        <p:spPr>
          <a:xfrm flipH="1">
            <a:off x="7478153" y="3675393"/>
            <a:ext cx="2257359" cy="541479"/>
          </a:xfrm>
          <a:prstGeom prst="line">
            <a:avLst/>
          </a:prstGeom>
          <a:ln w="38160">
            <a:solidFill>
              <a:srgbClr val="000000"/>
            </a:solidFill>
            <a:round/>
          </a:ln>
        </p:spPr>
      </p:sp>
      <p:sp>
        <p:nvSpPr>
          <p:cNvPr id="828" name="CustomShape 4"/>
          <p:cNvSpPr/>
          <p:nvPr/>
        </p:nvSpPr>
        <p:spPr>
          <a:xfrm rot="20730000">
            <a:off x="6912507" y="4130000"/>
            <a:ext cx="518944" cy="321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542">
                <a:solidFill>
                  <a:srgbClr val="000000"/>
                </a:solidFill>
                <a:latin typeface="Gill Sans"/>
              </a:rPr>
              <a:t>25 m</a:t>
            </a:r>
            <a:endParaRPr sz="1633"/>
          </a:p>
        </p:txBody>
      </p:sp>
      <p:sp>
        <p:nvSpPr>
          <p:cNvPr id="829" name="Line 5"/>
          <p:cNvSpPr/>
          <p:nvPr/>
        </p:nvSpPr>
        <p:spPr>
          <a:xfrm flipH="1">
            <a:off x="1959512" y="4151228"/>
            <a:ext cx="1593737" cy="397128"/>
          </a:xfrm>
          <a:prstGeom prst="line">
            <a:avLst/>
          </a:prstGeom>
          <a:ln w="38160">
            <a:solidFill>
              <a:srgbClr val="000000"/>
            </a:solidFill>
            <a:round/>
            <a:headEnd type="stealth" w="med" len="med"/>
          </a:ln>
        </p:spPr>
      </p:sp>
      <p:sp>
        <p:nvSpPr>
          <p:cNvPr id="830" name="CustomShape 6"/>
          <p:cNvSpPr/>
          <p:nvPr/>
        </p:nvSpPr>
        <p:spPr>
          <a:xfrm rot="20760000">
            <a:off x="1657094" y="3644368"/>
            <a:ext cx="2161016" cy="59797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361" b="1">
                <a:solidFill>
                  <a:srgbClr val="000000"/>
                </a:solidFill>
                <a:latin typeface="Gill Sans"/>
              </a:rPr>
              <a:t>Beam</a:t>
            </a:r>
            <a:endParaRPr sz="1633"/>
          </a:p>
          <a:p>
            <a:pPr>
              <a:lnSpc>
                <a:spcPct val="100000"/>
              </a:lnSpc>
            </a:pPr>
            <a:r>
              <a:rPr lang="en-US" sz="907">
                <a:solidFill>
                  <a:srgbClr val="000000"/>
                </a:solidFill>
                <a:latin typeface="Gill Sans"/>
              </a:rPr>
              <a:t>120 GeV proton from Main Injector</a:t>
            </a:r>
            <a:endParaRPr sz="1633"/>
          </a:p>
          <a:p>
            <a:pPr>
              <a:lnSpc>
                <a:spcPct val="100000"/>
              </a:lnSpc>
            </a:pPr>
            <a:r>
              <a:rPr lang="en-US" sz="907">
                <a:solidFill>
                  <a:srgbClr val="000000"/>
                </a:solidFill>
                <a:latin typeface="Gill Sans"/>
              </a:rPr>
              <a:t>19ns RF, 4s spill, 0.5×10</a:t>
            </a:r>
            <a:r>
              <a:rPr lang="en-US" sz="907" baseline="32000">
                <a:solidFill>
                  <a:srgbClr val="000000"/>
                </a:solidFill>
                <a:latin typeface="Gill Sans"/>
              </a:rPr>
              <a:t>13</a:t>
            </a:r>
            <a:r>
              <a:rPr lang="en-US" sz="907">
                <a:solidFill>
                  <a:srgbClr val="000000"/>
                </a:solidFill>
                <a:latin typeface="Gill Sans"/>
              </a:rPr>
              <a:t> protons per spill</a:t>
            </a:r>
            <a:endParaRPr sz="1633"/>
          </a:p>
        </p:txBody>
      </p:sp>
      <p:sp>
        <p:nvSpPr>
          <p:cNvPr id="831" name="CustomShape 7"/>
          <p:cNvSpPr/>
          <p:nvPr/>
        </p:nvSpPr>
        <p:spPr>
          <a:xfrm rot="20760000">
            <a:off x="3319087" y="2143055"/>
            <a:ext cx="1720779" cy="75833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361">
                <a:solidFill>
                  <a:srgbClr val="000000"/>
                </a:solidFill>
                <a:latin typeface="Gill Sans"/>
              </a:rPr>
              <a:t>Focusing magnet</a:t>
            </a:r>
            <a:endParaRPr sz="1633"/>
          </a:p>
          <a:p>
            <a:pPr>
              <a:lnSpc>
                <a:spcPct val="100000"/>
              </a:lnSpc>
            </a:pPr>
            <a:r>
              <a:rPr lang="en-US" sz="1361">
                <a:solidFill>
                  <a:srgbClr val="000000"/>
                </a:solidFill>
                <a:latin typeface="Gill Sans"/>
              </a:rPr>
              <a:t>and solid iron dump</a:t>
            </a:r>
            <a:endParaRPr sz="1633"/>
          </a:p>
          <a:p>
            <a:pPr>
              <a:lnSpc>
                <a:spcPct val="100000"/>
              </a:lnSpc>
            </a:pPr>
            <a:r>
              <a:rPr lang="en-US" sz="1361">
                <a:solidFill>
                  <a:srgbClr val="000000"/>
                </a:solidFill>
                <a:latin typeface="Gill Sans"/>
              </a:rPr>
              <a:t>Δp</a:t>
            </a:r>
            <a:r>
              <a:rPr lang="en-US" sz="1361" baseline="-6000">
                <a:solidFill>
                  <a:srgbClr val="000000"/>
                </a:solidFill>
                <a:latin typeface="Gill Sans"/>
              </a:rPr>
              <a:t>t</a:t>
            </a:r>
            <a:r>
              <a:rPr lang="en-US" sz="1361">
                <a:solidFill>
                  <a:srgbClr val="000000"/>
                </a:solidFill>
                <a:latin typeface="Gill Sans"/>
              </a:rPr>
              <a:t> = 2.9 GeV</a:t>
            </a:r>
            <a:endParaRPr sz="1633"/>
          </a:p>
        </p:txBody>
      </p:sp>
      <p:sp>
        <p:nvSpPr>
          <p:cNvPr id="832" name="CustomShape 8"/>
          <p:cNvSpPr/>
          <p:nvPr/>
        </p:nvSpPr>
        <p:spPr>
          <a:xfrm rot="20760000">
            <a:off x="5083629" y="1867416"/>
            <a:ext cx="1783810" cy="5088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361">
                <a:solidFill>
                  <a:srgbClr val="000000"/>
                </a:solidFill>
                <a:latin typeface="Gill Sans"/>
              </a:rPr>
              <a:t>Spectrometer magnet</a:t>
            </a:r>
            <a:endParaRPr sz="1633"/>
          </a:p>
          <a:p>
            <a:pPr>
              <a:lnSpc>
                <a:spcPct val="100000"/>
              </a:lnSpc>
            </a:pPr>
            <a:r>
              <a:rPr lang="en-US" sz="1361">
                <a:solidFill>
                  <a:srgbClr val="000000"/>
                </a:solidFill>
                <a:latin typeface="Gill Sans"/>
              </a:rPr>
              <a:t>Δp</a:t>
            </a:r>
            <a:r>
              <a:rPr lang="en-US" sz="1361" baseline="-6000">
                <a:solidFill>
                  <a:srgbClr val="000000"/>
                </a:solidFill>
                <a:latin typeface="Gill Sans"/>
              </a:rPr>
              <a:t>t</a:t>
            </a:r>
            <a:r>
              <a:rPr lang="en-US" sz="1361">
                <a:solidFill>
                  <a:srgbClr val="000000"/>
                </a:solidFill>
                <a:latin typeface="Gill Sans"/>
              </a:rPr>
              <a:t> = 0.4 GeV</a:t>
            </a:r>
            <a:endParaRPr sz="1633"/>
          </a:p>
        </p:txBody>
      </p:sp>
      <p:sp>
        <p:nvSpPr>
          <p:cNvPr id="833" name="CustomShape 9"/>
          <p:cNvSpPr/>
          <p:nvPr/>
        </p:nvSpPr>
        <p:spPr>
          <a:xfrm rot="20760000">
            <a:off x="7188145" y="1294259"/>
            <a:ext cx="2598314" cy="49967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361">
                <a:solidFill>
                  <a:srgbClr val="000000"/>
                </a:solidFill>
                <a:latin typeface="Gill Sans"/>
              </a:rPr>
              <a:t>Absorber wall and proportional </a:t>
            </a:r>
            <a:endParaRPr sz="1633"/>
          </a:p>
          <a:p>
            <a:pPr>
              <a:lnSpc>
                <a:spcPct val="100000"/>
              </a:lnSpc>
            </a:pPr>
            <a:r>
              <a:rPr lang="en-US" sz="1361">
                <a:solidFill>
                  <a:srgbClr val="000000"/>
                </a:solidFill>
                <a:latin typeface="Gill Sans"/>
              </a:rPr>
              <a:t>tube based Muon ID </a:t>
            </a:r>
            <a:endParaRPr sz="1633"/>
          </a:p>
        </p:txBody>
      </p:sp>
      <p:pic>
        <p:nvPicPr>
          <p:cNvPr id="834" name="Picture 14"/>
          <p:cNvPicPr/>
          <p:nvPr/>
        </p:nvPicPr>
        <p:blipFill>
          <a:blip r:embed="rId3"/>
          <a:stretch>
            <a:fillRect/>
          </a:stretch>
        </p:blipFill>
        <p:spPr>
          <a:xfrm rot="15420000">
            <a:off x="3857627" y="1504580"/>
            <a:ext cx="794256" cy="3027447"/>
          </a:xfrm>
          <a:prstGeom prst="rect">
            <a:avLst/>
          </a:prstGeom>
          <a:ln>
            <a:noFill/>
          </a:ln>
        </p:spPr>
      </p:pic>
      <p:pic>
        <p:nvPicPr>
          <p:cNvPr id="835" name="Picture 15"/>
          <p:cNvPicPr/>
          <p:nvPr/>
        </p:nvPicPr>
        <p:blipFill>
          <a:blip r:embed="rId3"/>
          <a:stretch>
            <a:fillRect/>
          </a:stretch>
        </p:blipFill>
        <p:spPr>
          <a:xfrm rot="15420000">
            <a:off x="5565669" y="1043768"/>
            <a:ext cx="794256" cy="3027447"/>
          </a:xfrm>
          <a:prstGeom prst="rect">
            <a:avLst/>
          </a:prstGeom>
          <a:ln>
            <a:noFill/>
          </a:ln>
        </p:spPr>
      </p:pic>
      <p:pic>
        <p:nvPicPr>
          <p:cNvPr id="836" name="Picture 16"/>
          <p:cNvPicPr/>
          <p:nvPr/>
        </p:nvPicPr>
        <p:blipFill>
          <a:blip r:embed="rId3"/>
          <a:stretch>
            <a:fillRect/>
          </a:stretch>
        </p:blipFill>
        <p:spPr>
          <a:xfrm rot="15420000">
            <a:off x="8092460" y="642067"/>
            <a:ext cx="794256" cy="2625094"/>
          </a:xfrm>
          <a:prstGeom prst="rect">
            <a:avLst/>
          </a:prstGeom>
          <a:ln>
            <a:noFill/>
          </a:ln>
        </p:spPr>
      </p:pic>
      <p:sp>
        <p:nvSpPr>
          <p:cNvPr id="837" name="CustomShape 10"/>
          <p:cNvSpPr/>
          <p:nvPr/>
        </p:nvSpPr>
        <p:spPr>
          <a:xfrm rot="20760000">
            <a:off x="3602890" y="4020594"/>
            <a:ext cx="483020" cy="91771"/>
          </a:xfrm>
          <a:prstGeom prst="rect">
            <a:avLst/>
          </a:prstGeom>
          <a:gradFill>
            <a:gsLst>
              <a:gs pos="0">
                <a:srgbClr val="FF2600"/>
              </a:gs>
              <a:gs pos="100000">
                <a:srgbClr val="942192"/>
              </a:gs>
            </a:gsLst>
            <a:lin ang="5400000"/>
          </a:gradFill>
          <a:ln w="25560">
            <a:solidFill>
              <a:srgbClr val="000000"/>
            </a:solidFill>
            <a:miter/>
          </a:ln>
        </p:spPr>
      </p:sp>
      <p:sp>
        <p:nvSpPr>
          <p:cNvPr id="838" name="CustomShape 11"/>
          <p:cNvSpPr/>
          <p:nvPr/>
        </p:nvSpPr>
        <p:spPr>
          <a:xfrm rot="20760000">
            <a:off x="2801450" y="4345547"/>
            <a:ext cx="1383089" cy="696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270" b="1">
                <a:solidFill>
                  <a:srgbClr val="000000"/>
                </a:solidFill>
                <a:latin typeface="Gill Sans"/>
              </a:rPr>
              <a:t>Target system</a:t>
            </a:r>
            <a:endParaRPr sz="1633"/>
          </a:p>
          <a:p>
            <a:pPr>
              <a:lnSpc>
                <a:spcPct val="100000"/>
              </a:lnSpc>
            </a:pPr>
            <a:r>
              <a:rPr lang="en-US" sz="1270">
                <a:solidFill>
                  <a:srgbClr val="000000"/>
                </a:solidFill>
                <a:latin typeface="Gill Sans"/>
              </a:rPr>
              <a:t>Liquid H and D</a:t>
            </a:r>
            <a:endParaRPr sz="1633"/>
          </a:p>
          <a:p>
            <a:pPr>
              <a:lnSpc>
                <a:spcPct val="100000"/>
              </a:lnSpc>
            </a:pPr>
            <a:r>
              <a:rPr lang="en-US" sz="1270">
                <a:solidFill>
                  <a:srgbClr val="000000"/>
                </a:solidFill>
                <a:latin typeface="Gill Sans"/>
              </a:rPr>
              <a:t>Solid C, Fe, W</a:t>
            </a:r>
            <a:endParaRPr sz="1633"/>
          </a:p>
        </p:txBody>
      </p:sp>
      <p:sp>
        <p:nvSpPr>
          <p:cNvPr id="839" name="CustomShape 12"/>
          <p:cNvSpPr/>
          <p:nvPr/>
        </p:nvSpPr>
        <p:spPr>
          <a:xfrm>
            <a:off x="1713920" y="750167"/>
            <a:ext cx="6006233" cy="108230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270" b="1">
                <a:solidFill>
                  <a:srgbClr val="0000FF"/>
                </a:solidFill>
                <a:latin typeface="Gill Sans"/>
              </a:rPr>
              <a:t>World’s highest intensity high energy proton beam: </a:t>
            </a:r>
            <a:endParaRPr sz="1633"/>
          </a:p>
          <a:p>
            <a:pPr>
              <a:lnSpc>
                <a:spcPct val="100000"/>
              </a:lnSpc>
            </a:pPr>
            <a:r>
              <a:rPr lang="en-US" sz="1270" b="1">
                <a:solidFill>
                  <a:srgbClr val="0000FF"/>
                </a:solidFill>
                <a:latin typeface="Gill Sans"/>
              </a:rPr>
              <a:t>  “beam dump mode” @SeaQuest/E906</a:t>
            </a:r>
            <a:endParaRPr sz="1633"/>
          </a:p>
          <a:p>
            <a:pPr>
              <a:lnSpc>
                <a:spcPct val="100000"/>
              </a:lnSpc>
              <a:buFont typeface="StarSymbol"/>
              <a:buChar char="-"/>
            </a:pPr>
            <a:r>
              <a:rPr lang="en-US" sz="1270" b="1">
                <a:solidFill>
                  <a:srgbClr val="FF6600"/>
                </a:solidFill>
                <a:latin typeface="Gill Sans"/>
              </a:rPr>
              <a:t>35,000 fb</a:t>
            </a:r>
            <a:r>
              <a:rPr lang="en-US" sz="1270" b="1" baseline="30000">
                <a:solidFill>
                  <a:srgbClr val="FF6600"/>
                </a:solidFill>
                <a:latin typeface="Gill Sans"/>
              </a:rPr>
              <a:t>-1</a:t>
            </a:r>
            <a:r>
              <a:rPr lang="en-US" sz="1270" b="1">
                <a:solidFill>
                  <a:srgbClr val="FF6600"/>
                </a:solidFill>
                <a:latin typeface="Gill Sans"/>
              </a:rPr>
              <a:t> (in 2 years of parasitic runs)</a:t>
            </a:r>
            <a:endParaRPr sz="1633"/>
          </a:p>
          <a:p>
            <a:pPr>
              <a:lnSpc>
                <a:spcPct val="100000"/>
              </a:lnSpc>
              <a:buFont typeface="StarSymbol"/>
              <a:buChar char="-"/>
            </a:pPr>
            <a:r>
              <a:rPr lang="en-US" sz="1270" b="1">
                <a:solidFill>
                  <a:srgbClr val="000000"/>
                </a:solidFill>
                <a:latin typeface="Gill Sans"/>
              </a:rPr>
              <a:t>LHC-II: 300 fb</a:t>
            </a:r>
            <a:r>
              <a:rPr lang="en-US" sz="1270" b="1" baseline="30000">
                <a:solidFill>
                  <a:srgbClr val="000000"/>
                </a:solidFill>
                <a:latin typeface="Gill Sans"/>
              </a:rPr>
              <a:t>-1</a:t>
            </a:r>
            <a:r>
              <a:rPr lang="en-US" sz="1270" b="1">
                <a:solidFill>
                  <a:srgbClr val="000000"/>
                </a:solidFill>
                <a:latin typeface="Gill Sans"/>
              </a:rPr>
              <a:t> (~2025), achieved 25fb</a:t>
            </a:r>
            <a:r>
              <a:rPr lang="en-US" sz="1270" b="1" baseline="30000">
                <a:solidFill>
                  <a:srgbClr val="000000"/>
                </a:solidFill>
                <a:latin typeface="Gill Sans"/>
              </a:rPr>
              <a:t>-1</a:t>
            </a:r>
            <a:r>
              <a:rPr lang="en-US" sz="1270" b="1">
                <a:solidFill>
                  <a:srgbClr val="000000"/>
                </a:solidFill>
                <a:latin typeface="Gill Sans"/>
              </a:rPr>
              <a:t> in Run-I</a:t>
            </a:r>
            <a:endParaRPr sz="1633"/>
          </a:p>
          <a:p>
            <a:pPr>
              <a:lnSpc>
                <a:spcPct val="100000"/>
              </a:lnSpc>
              <a:buFont typeface="StarSymbol"/>
              <a:buChar char="-"/>
            </a:pPr>
            <a:r>
              <a:rPr lang="en-US" sz="1270" b="1">
                <a:solidFill>
                  <a:srgbClr val="000000"/>
                </a:solidFill>
                <a:latin typeface="Gill Sans"/>
              </a:rPr>
              <a:t>B-factory@KEK: 50,000 fb</a:t>
            </a:r>
            <a:r>
              <a:rPr lang="en-US" sz="1270" b="1" baseline="30000">
                <a:solidFill>
                  <a:srgbClr val="000000"/>
                </a:solidFill>
                <a:latin typeface="Gill Sans"/>
              </a:rPr>
              <a:t>-1</a:t>
            </a:r>
            <a:r>
              <a:rPr lang="en-US" sz="1270" b="1">
                <a:solidFill>
                  <a:srgbClr val="000000"/>
                </a:solidFill>
                <a:latin typeface="Gill Sans"/>
              </a:rPr>
              <a:t> (~2023)</a:t>
            </a:r>
            <a:endParaRPr sz="1633"/>
          </a:p>
        </p:txBody>
      </p:sp>
      <p:sp>
        <p:nvSpPr>
          <p:cNvPr id="840" name="TextShape 13"/>
          <p:cNvSpPr txBox="1"/>
          <p:nvPr/>
        </p:nvSpPr>
        <p:spPr>
          <a:xfrm>
            <a:off x="1980740" y="6356660"/>
            <a:ext cx="2133583" cy="364796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1089">
                <a:solidFill>
                  <a:srgbClr val="8B8B8B"/>
                </a:solidFill>
                <a:latin typeface="Calibri"/>
              </a:rPr>
              <a:t>6/22/15</a:t>
            </a:r>
            <a:endParaRPr sz="1633"/>
          </a:p>
        </p:txBody>
      </p:sp>
      <p:sp>
        <p:nvSpPr>
          <p:cNvPr id="841" name="TextShape 14"/>
          <p:cNvSpPr txBox="1"/>
          <p:nvPr/>
        </p:nvSpPr>
        <p:spPr>
          <a:xfrm>
            <a:off x="8076784" y="6356660"/>
            <a:ext cx="2133583" cy="364796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675C9181-E22C-4284-A5CB-B6E178B8F455}" type="slidenum">
              <a:rPr lang="en-US" sz="1089">
                <a:solidFill>
                  <a:srgbClr val="8B8B8B"/>
                </a:solidFill>
                <a:latin typeface="Calibri"/>
              </a:rPr>
              <a:t>8</a:t>
            </a:fld>
            <a:endParaRPr sz="1633"/>
          </a:p>
        </p:txBody>
      </p:sp>
      <p:pic>
        <p:nvPicPr>
          <p:cNvPr id="842" name="Picture 2"/>
          <p:cNvPicPr/>
          <p:nvPr/>
        </p:nvPicPr>
        <p:blipFill>
          <a:blip r:embed="rId4"/>
          <a:stretch>
            <a:fillRect/>
          </a:stretch>
        </p:blipFill>
        <p:spPr>
          <a:xfrm>
            <a:off x="7996771" y="4511126"/>
            <a:ext cx="2580025" cy="1526460"/>
          </a:xfrm>
          <a:prstGeom prst="rect">
            <a:avLst/>
          </a:prstGeom>
          <a:ln>
            <a:noFill/>
          </a:ln>
        </p:spPr>
      </p:pic>
      <p:sp>
        <p:nvSpPr>
          <p:cNvPr id="843" name="CustomShape 15"/>
          <p:cNvSpPr/>
          <p:nvPr/>
        </p:nvSpPr>
        <p:spPr>
          <a:xfrm>
            <a:off x="1556506" y="5403357"/>
            <a:ext cx="6373315" cy="52351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 lIns="81646" tIns="40823" rIns="81646" bIns="40823"/>
          <a:lstStyle/>
          <a:p>
            <a:pPr>
              <a:lnSpc>
                <a:spcPct val="100000"/>
              </a:lnSpc>
            </a:pPr>
            <a:r>
              <a:rPr lang="en-US" sz="1452">
                <a:solidFill>
                  <a:srgbClr val="FF0000"/>
                </a:solidFill>
                <a:latin typeface="Calibri"/>
              </a:rPr>
              <a:t>- Capture most beam in beam dump mode: p+Fe collisions!</a:t>
            </a:r>
            <a:endParaRPr sz="1633"/>
          </a:p>
          <a:p>
            <a:pPr>
              <a:lnSpc>
                <a:spcPct val="100000"/>
              </a:lnSpc>
            </a:pPr>
            <a:r>
              <a:rPr lang="en-US" sz="1452">
                <a:solidFill>
                  <a:srgbClr val="FF0000"/>
                </a:solidFill>
                <a:latin typeface="Calibri"/>
              </a:rPr>
              <a:t>- Parasitic run mode possible with other experiments, E1039/E1027</a:t>
            </a:r>
            <a:endParaRPr sz="1633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1FE77F-C5B9-6040-848D-09C687967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3AA52-637B-544D-BB25-AB81173CA887}" type="datetime1">
              <a:rPr lang="en-US" smtClean="0"/>
              <a:t>8/22/19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38D472-FC14-324B-A152-934861A9D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Yonsei Lecture - Dark Matter Search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DF4BC3-F9A6-1D49-9065-7601BE873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C00BD-DC8D-284D-B18B-5B4A6B2DA17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42306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TextShape 1"/>
          <p:cNvSpPr txBox="1"/>
          <p:nvPr/>
        </p:nvSpPr>
        <p:spPr>
          <a:xfrm>
            <a:off x="1980740" y="105161"/>
            <a:ext cx="8229627" cy="1263233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3266">
                <a:solidFill>
                  <a:srgbClr val="FF0000"/>
                </a:solidFill>
                <a:latin typeface="Calibri"/>
              </a:rPr>
              <a:t>Direct Productions of Dark Photons and Dark Higgs in p+Fe at Fermilab</a:t>
            </a:r>
            <a:endParaRPr sz="1633"/>
          </a:p>
        </p:txBody>
      </p:sp>
      <p:pic>
        <p:nvPicPr>
          <p:cNvPr id="855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382747" y="3200400"/>
            <a:ext cx="5135894" cy="2870824"/>
          </a:xfrm>
          <a:prstGeom prst="rect">
            <a:avLst/>
          </a:prstGeom>
          <a:ln>
            <a:noFill/>
          </a:ln>
        </p:spPr>
      </p:pic>
      <p:pic>
        <p:nvPicPr>
          <p:cNvPr id="856" name="Picture 8"/>
          <p:cNvPicPr/>
          <p:nvPr/>
        </p:nvPicPr>
        <p:blipFill>
          <a:blip r:embed="rId3"/>
          <a:stretch>
            <a:fillRect/>
          </a:stretch>
        </p:blipFill>
        <p:spPr>
          <a:xfrm>
            <a:off x="2132275" y="2485812"/>
            <a:ext cx="2516668" cy="714569"/>
          </a:xfrm>
          <a:prstGeom prst="rect">
            <a:avLst/>
          </a:prstGeom>
          <a:ln>
            <a:noFill/>
          </a:ln>
        </p:spPr>
      </p:pic>
      <p:pic>
        <p:nvPicPr>
          <p:cNvPr id="857" name="Picture 9"/>
          <p:cNvPicPr/>
          <p:nvPr/>
        </p:nvPicPr>
        <p:blipFill>
          <a:blip r:embed="rId4"/>
          <a:stretch>
            <a:fillRect/>
          </a:stretch>
        </p:blipFill>
        <p:spPr>
          <a:xfrm>
            <a:off x="6715900" y="3035343"/>
            <a:ext cx="4637900" cy="3035881"/>
          </a:xfrm>
          <a:prstGeom prst="rect">
            <a:avLst/>
          </a:prstGeom>
          <a:ln>
            <a:noFill/>
          </a:ln>
        </p:spPr>
      </p:pic>
      <p:pic>
        <p:nvPicPr>
          <p:cNvPr id="858" name="Picture 10"/>
          <p:cNvPicPr/>
          <p:nvPr/>
        </p:nvPicPr>
        <p:blipFill>
          <a:blip r:embed="rId5"/>
          <a:stretch>
            <a:fillRect/>
          </a:stretch>
        </p:blipFill>
        <p:spPr>
          <a:xfrm>
            <a:off x="7835273" y="2469044"/>
            <a:ext cx="2616603" cy="566299"/>
          </a:xfrm>
          <a:prstGeom prst="rect">
            <a:avLst/>
          </a:prstGeom>
          <a:ln>
            <a:noFill/>
          </a:ln>
        </p:spPr>
      </p:pic>
      <p:sp>
        <p:nvSpPr>
          <p:cNvPr id="859" name="CustomShape 2"/>
          <p:cNvSpPr/>
          <p:nvPr/>
        </p:nvSpPr>
        <p:spPr>
          <a:xfrm>
            <a:off x="1730902" y="1897462"/>
            <a:ext cx="3319415" cy="363816"/>
          </a:xfrm>
          <a:prstGeom prst="rect">
            <a:avLst/>
          </a:prstGeom>
          <a:noFill/>
          <a:ln>
            <a:noFill/>
          </a:ln>
        </p:spPr>
        <p:txBody>
          <a:bodyPr wrap="none" lIns="81646" tIns="40823" rIns="81646" bIns="40823"/>
          <a:lstStyle/>
          <a:p>
            <a:pPr>
              <a:lnSpc>
                <a:spcPct val="100000"/>
              </a:lnSpc>
            </a:pPr>
            <a:r>
              <a:rPr lang="en-US" sz="1633" b="1" i="1">
                <a:solidFill>
                  <a:srgbClr val="0000FF"/>
                </a:solidFill>
                <a:latin typeface="Calibri"/>
              </a:rPr>
              <a:t>Photon portal: “vector” </a:t>
            </a:r>
            <a:endParaRPr sz="1633"/>
          </a:p>
        </p:txBody>
      </p:sp>
      <p:sp>
        <p:nvSpPr>
          <p:cNvPr id="860" name="CustomShape 3"/>
          <p:cNvSpPr/>
          <p:nvPr/>
        </p:nvSpPr>
        <p:spPr>
          <a:xfrm>
            <a:off x="6227658" y="1897462"/>
            <a:ext cx="3083293" cy="363816"/>
          </a:xfrm>
          <a:prstGeom prst="rect">
            <a:avLst/>
          </a:prstGeom>
          <a:noFill/>
          <a:ln>
            <a:noFill/>
          </a:ln>
        </p:spPr>
        <p:txBody>
          <a:bodyPr wrap="none" lIns="81646" tIns="40823" rIns="81646" bIns="40823"/>
          <a:lstStyle/>
          <a:p>
            <a:pPr>
              <a:lnSpc>
                <a:spcPct val="100000"/>
              </a:lnSpc>
            </a:pPr>
            <a:r>
              <a:rPr lang="en-US" sz="1633" b="1" i="1">
                <a:solidFill>
                  <a:srgbClr val="0000FF"/>
                </a:solidFill>
                <a:latin typeface="Calibri"/>
              </a:rPr>
              <a:t>Higgs portal: “scalar” </a:t>
            </a:r>
            <a:endParaRPr sz="1633"/>
          </a:p>
        </p:txBody>
      </p:sp>
      <p:sp>
        <p:nvSpPr>
          <p:cNvPr id="861" name="Line 4"/>
          <p:cNvSpPr/>
          <p:nvPr/>
        </p:nvSpPr>
        <p:spPr>
          <a:xfrm flipH="1">
            <a:off x="5975207" y="2358274"/>
            <a:ext cx="14043" cy="3987282"/>
          </a:xfrm>
          <a:prstGeom prst="line">
            <a:avLst/>
          </a:prstGeom>
          <a:ln w="25560">
            <a:solidFill>
              <a:srgbClr val="4F81BD"/>
            </a:solidFill>
            <a:round/>
          </a:ln>
        </p:spPr>
      </p:sp>
      <p:sp>
        <p:nvSpPr>
          <p:cNvPr id="862" name="TextShape 5"/>
          <p:cNvSpPr txBox="1"/>
          <p:nvPr/>
        </p:nvSpPr>
        <p:spPr>
          <a:xfrm>
            <a:off x="1980740" y="6356660"/>
            <a:ext cx="2133583" cy="364796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1089">
                <a:solidFill>
                  <a:srgbClr val="8B8B8B"/>
                </a:solidFill>
                <a:latin typeface="Calibri"/>
              </a:rPr>
              <a:t>6/22/15</a:t>
            </a:r>
            <a:endParaRPr sz="1633"/>
          </a:p>
        </p:txBody>
      </p:sp>
      <p:sp>
        <p:nvSpPr>
          <p:cNvPr id="863" name="TextShape 6"/>
          <p:cNvSpPr txBox="1"/>
          <p:nvPr/>
        </p:nvSpPr>
        <p:spPr>
          <a:xfrm>
            <a:off x="8076784" y="6356660"/>
            <a:ext cx="2133583" cy="364796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A6D21CEE-9521-4706-B893-BC114B035D39}" type="slidenum">
              <a:rPr lang="en-US" sz="1089">
                <a:solidFill>
                  <a:srgbClr val="8B8B8B"/>
                </a:solidFill>
                <a:latin typeface="Calibri"/>
              </a:rPr>
              <a:t>9</a:t>
            </a:fld>
            <a:endParaRPr sz="1633"/>
          </a:p>
        </p:txBody>
      </p:sp>
      <p:sp>
        <p:nvSpPr>
          <p:cNvPr id="864" name="CustomShape 7"/>
          <p:cNvSpPr/>
          <p:nvPr/>
        </p:nvSpPr>
        <p:spPr>
          <a:xfrm>
            <a:off x="8388347" y="3842605"/>
            <a:ext cx="1704776" cy="435665"/>
          </a:xfrm>
          <a:prstGeom prst="rect">
            <a:avLst/>
          </a:prstGeom>
          <a:noFill/>
          <a:ln>
            <a:noFill/>
          </a:ln>
        </p:spPr>
        <p:txBody>
          <a:bodyPr wrap="none" lIns="81646" tIns="40823" rIns="81646" bIns="40823"/>
          <a:lstStyle/>
          <a:p>
            <a:pPr>
              <a:lnSpc>
                <a:spcPct val="100000"/>
              </a:lnSpc>
            </a:pPr>
            <a:r>
              <a:rPr lang="en-US" sz="1814" i="1">
                <a:solidFill>
                  <a:srgbClr val="000000"/>
                </a:solidFill>
                <a:latin typeface="Calibri"/>
              </a:rPr>
              <a:t>θ = μ v/m</a:t>
            </a:r>
            <a:r>
              <a:rPr lang="en-US" sz="1814" i="1" baseline="-25000">
                <a:solidFill>
                  <a:srgbClr val="000000"/>
                </a:solidFill>
                <a:latin typeface="Calibri"/>
              </a:rPr>
              <a:t>h</a:t>
            </a:r>
            <a:r>
              <a:rPr lang="en-US" sz="1814" i="1" baseline="30000">
                <a:solidFill>
                  <a:srgbClr val="000000"/>
                </a:solidFill>
                <a:latin typeface="Calibri"/>
              </a:rPr>
              <a:t>2</a:t>
            </a:r>
            <a:r>
              <a:rPr lang="en-US" sz="1814">
                <a:solidFill>
                  <a:srgbClr val="000000"/>
                </a:solidFill>
                <a:latin typeface="Calibri"/>
              </a:rPr>
              <a:t> </a:t>
            </a:r>
            <a:endParaRPr sz="1633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60081A-5769-644F-862D-3072BE30D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4E3AD-3FE2-B44F-A90A-7C7D50B8DF2A}" type="datetime1">
              <a:rPr lang="en-US" smtClean="0"/>
              <a:t>8/22/19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23B6D2-D4FD-964B-AC9E-925BF43DE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Yonsei Lecture - Dark Matter Search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EB9979-B3B4-2944-BD42-7292B9595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C00BD-DC8D-284D-B18B-5B4A6B2DA17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71524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2381</TotalTime>
  <Words>1769</Words>
  <Application>Microsoft Macintosh PowerPoint</Application>
  <PresentationFormat>Widescreen</PresentationFormat>
  <Paragraphs>348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Arial</vt:lpstr>
      <vt:lpstr>Calibri</vt:lpstr>
      <vt:lpstr>Calibri Light</vt:lpstr>
      <vt:lpstr>Gill Sans</vt:lpstr>
      <vt:lpstr>Savoye LET Plain:1.0</vt:lpstr>
      <vt:lpstr>StarSymbol</vt:lpstr>
      <vt:lpstr>STIXGeneral</vt:lpstr>
      <vt:lpstr>Symbol</vt:lpstr>
      <vt:lpstr>Trebuchet MS</vt:lpstr>
      <vt:lpstr>Office Theme</vt:lpstr>
      <vt:lpstr>Dark Matter Search at Fermilab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latest reference: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Dark Matter Search at Fermilab </dc:title>
  <dc:creator>Microsoft Office User</dc:creator>
  <cp:lastModifiedBy>Microsoft Office User</cp:lastModifiedBy>
  <cp:revision>19</cp:revision>
  <dcterms:created xsi:type="dcterms:W3CDTF">2019-08-20T09:12:57Z</dcterms:created>
  <dcterms:modified xsi:type="dcterms:W3CDTF">2019-08-22T06:00:40Z</dcterms:modified>
</cp:coreProperties>
</file>