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sldIdLst>
    <p:sldId id="375" r:id="rId2"/>
    <p:sldId id="395" r:id="rId3"/>
    <p:sldId id="393" r:id="rId4"/>
    <p:sldId id="394" r:id="rId5"/>
    <p:sldId id="256" r:id="rId6"/>
    <p:sldId id="359" r:id="rId7"/>
    <p:sldId id="360" r:id="rId8"/>
    <p:sldId id="289" r:id="rId9"/>
    <p:sldId id="288" r:id="rId10"/>
    <p:sldId id="291" r:id="rId11"/>
    <p:sldId id="369" r:id="rId12"/>
    <p:sldId id="365" r:id="rId13"/>
    <p:sldId id="370" r:id="rId14"/>
    <p:sldId id="371" r:id="rId15"/>
    <p:sldId id="336" r:id="rId16"/>
    <p:sldId id="357" r:id="rId17"/>
    <p:sldId id="361" r:id="rId18"/>
    <p:sldId id="362" r:id="rId19"/>
    <p:sldId id="339" r:id="rId20"/>
    <p:sldId id="390" r:id="rId21"/>
    <p:sldId id="333" r:id="rId22"/>
    <p:sldId id="391" r:id="rId23"/>
    <p:sldId id="392" r:id="rId24"/>
    <p:sldId id="278" r:id="rId25"/>
    <p:sldId id="377" r:id="rId26"/>
    <p:sldId id="376" r:id="rId27"/>
    <p:sldId id="262" r:id="rId28"/>
    <p:sldId id="372" r:id="rId29"/>
    <p:sldId id="373" r:id="rId30"/>
    <p:sldId id="290" r:id="rId31"/>
    <p:sldId id="366" r:id="rId32"/>
    <p:sldId id="367" r:id="rId33"/>
    <p:sldId id="264" r:id="rId34"/>
    <p:sldId id="265" r:id="rId35"/>
    <p:sldId id="266" r:id="rId36"/>
    <p:sldId id="267" r:id="rId37"/>
    <p:sldId id="268" r:id="rId38"/>
    <p:sldId id="368" r:id="rId39"/>
    <p:sldId id="279" r:id="rId40"/>
    <p:sldId id="363" r:id="rId41"/>
    <p:sldId id="358" r:id="rId42"/>
    <p:sldId id="292" r:id="rId43"/>
    <p:sldId id="37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801"/>
    <p:restoredTop sz="94643"/>
  </p:normalViewPr>
  <p:slideViewPr>
    <p:cSldViewPr snapToGrid="0" snapToObjects="1">
      <p:cViewPr varScale="1">
        <p:scale>
          <a:sx n="100" d="100"/>
          <a:sy n="100" d="100"/>
        </p:scale>
        <p:origin x="168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825BA-364E-E748-8CED-F8E1A976150F}" type="datetimeFigureOut">
              <a:rPr lang="en-US" smtClean="0"/>
              <a:t>8/20/19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D7471-86E1-394F-9EEC-6BC0B2B3A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7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F5B33F-94E4-D34C-A556-35C616E015DA}" type="slidenum">
              <a:rPr lang="en-US"/>
              <a:pPr/>
              <a:t>16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89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E0528B8C-7A5B-49E4-94D3-8F84C3DC2688}" type="slidenum">
              <a:rPr lang="en-US" sz="1200">
                <a:latin typeface="Times New Roman"/>
                <a:ea typeface="ＭＳ Ｐゴシック"/>
              </a:rPr>
              <a:t>33</a:t>
            </a:fld>
            <a:endParaRPr/>
          </a:p>
        </p:txBody>
      </p:sp>
      <p:sp>
        <p:nvSpPr>
          <p:cNvPr id="1111" name="PlaceHolder 2"/>
          <p:cNvSpPr>
            <a:spLocks noGrp="1"/>
          </p:cNvSpPr>
          <p:nvPr>
            <p:ph type="body"/>
          </p:nvPr>
        </p:nvSpPr>
        <p:spPr>
          <a:xfrm>
            <a:off x="896760" y="4354560"/>
            <a:ext cx="5076000" cy="4128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77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9A84CEC0-2C40-47F5-B370-423C0F0E0083}" type="slidenum">
              <a:rPr lang="en-US" sz="1200">
                <a:solidFill>
                  <a:srgbClr val="000000"/>
                </a:solidFill>
                <a:latin typeface="Arial"/>
                <a:ea typeface="ＭＳ Ｐゴシック"/>
              </a:rPr>
              <a:t>35</a:t>
            </a:fld>
            <a:endParaRPr/>
          </a:p>
        </p:txBody>
      </p:sp>
      <p:sp>
        <p:nvSpPr>
          <p:cNvPr id="11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511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FD49E-DE22-EE41-B85C-695825A24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5BB065-ED3E-E342-9D1B-A6E37E46E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47914-8A0B-5348-A1B6-12B54568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78BF-3B54-D048-AF63-01FAB88327AC}" type="datetime1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0A974-03F1-6345-B1D6-FD162B214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88A19-2861-D34C-B622-A06F43039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82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9241-7BE8-F540-846F-EF6030EE0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62DCB-8DC4-CB45-A7C3-374FD10AF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830D4-1775-184C-B6B5-1C72623D3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327-7461-1243-AC2D-A0A5C2969964}" type="datetime1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C4CC6-7506-0744-9B2E-37E1EC9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38542-1907-8746-B236-2DA99C5E7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44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10D76-98AE-0A4B-B788-10D4A4482D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6FC847-3EC9-E24B-ACC7-1EC648272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32FFC-57C7-3042-875F-23C93818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14005-8BDA-CD45-888A-30803EC35C12}" type="datetime1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AF0C5-5EB7-CE4B-9651-1B251F6F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96F12-DFD1-C24B-B4B6-E471CE35E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E5E43-E473-334E-A482-3025F1A0D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CEC76-4547-7943-9520-3C8A20E00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86E1D-13A5-A74F-A55D-192D665FA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7E33-39B9-6843-9688-5D41ED4524DF}" type="datetime1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7895C-6AE5-AD4C-A0E4-7D6AECAFE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339E0-F3D3-EE4D-82A7-E464F87F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78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3DDAB-9FE0-7C4A-99C5-7FE147C58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40E68-A359-B546-92AC-59D80B530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12A9F-C32E-E94B-B496-7CF08C233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0D96-8CF5-0147-8F88-BB2C0885E1A8}" type="datetime1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26B13-82F0-EA49-9A0D-5285BFBA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786C4-5CBD-4243-86E1-AB4C9C4F8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4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16B1-0579-944B-893E-8D034291E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E2B28-373F-E741-878D-78D116590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036E3D-DEB8-2143-8F0F-3C89B22A4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6591E-B48C-7447-8167-0BD85617D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E4368-B9A0-D84E-8C2E-40E12D755579}" type="datetime1">
              <a:rPr lang="en-US" smtClean="0"/>
              <a:t>8/21/19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C4D14-1A44-9A4F-AD9F-449FFDDB0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31354-C4EB-DA4C-B418-70C89D0A6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9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58FFF-E877-2F48-AC33-8EA970BC2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82AF7-4A1B-3848-8AF1-FCAC23143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E228F-1770-864C-9611-5FF6C16D7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05211A-AB23-624C-84D7-DC6C80EE72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ADEC72-5440-D643-8A34-67070E3631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EC5F82-044E-D045-A3B2-0E9ECA310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7468-5DF7-8E4E-AC58-93BD50351F49}" type="datetime1">
              <a:rPr lang="en-US" smtClean="0"/>
              <a:t>8/21/19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62953B-219C-6345-98CD-715886F53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E35BC9-4764-2748-80E5-B434FB11D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2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C9773-E61C-A147-AD7E-09505203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6AC3AB-2091-E34C-A0AE-066AD231B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5F53F-093B-4844-A0F0-6B44733849D5}" type="datetime1">
              <a:rPr lang="en-US" smtClean="0"/>
              <a:t>8/21/19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6401E2-B7E7-0D45-8708-FD81EE58B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FEAFEA-088B-5A46-99B8-70924546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3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08F276-6DA0-894F-BD0C-450D53F2D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8B57-8862-5D4C-9780-9299A08520F1}" type="datetime1">
              <a:rPr lang="en-US" smtClean="0"/>
              <a:t>8/21/19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9A576E-566B-5445-833F-1F93F1EC3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77F3F-1C85-FB48-9839-DFA77653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7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23EA-26AD-AF44-BCE7-C249DEE0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335E3-6910-0143-B0C8-E7E751018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80CA0-F437-AF44-9E27-E61515C85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D71F9-3927-EB43-A7C4-2915DA798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796D-7EF4-4D46-9F03-8FFADC179936}" type="datetime1">
              <a:rPr lang="en-US" smtClean="0"/>
              <a:t>8/21/19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6E9E-9EE8-3B45-A187-7FC24FF2E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131A8-2100-BE4C-B7CF-4F0851F22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05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EBE5-A671-2A48-BBB1-697AEF4D2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4B1549-D399-FB4F-8F1D-6EF2093419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6864A2-F5EF-C34D-89EF-8F5A97547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2982DE-CD56-A943-9AF3-1A8D5537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E717-BCD5-934C-8D8B-DB6723DE42B2}" type="datetime1">
              <a:rPr lang="en-US" smtClean="0"/>
              <a:t>8/21/19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39C9D-C83C-A747-965E-172D4E113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F7E0E-651E-4F49-8788-DBF04C2D6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4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9E6723-0B32-B94A-92DD-CB3FAEA66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3AD56-E6F0-3345-8E27-C0B63F5F0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2634F-7744-E143-9A85-E8AA703B0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190AC-D5BE-5941-B518-0C9D312CDF66}" type="datetime1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874FA-0439-0D41-B512-ACDF21D84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Yonsei Lectures - Proton Spin Crisis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7D55F-3F16-0C4F-B9F1-527F5D08A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25E00-1C55-B74F-9E70-4663251F7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5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tiff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34.tiff"/><Relationship Id="rId7" Type="http://schemas.openxmlformats.org/officeDocument/2006/relationships/image" Target="../media/image29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wmf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52.wmf"/><Relationship Id="rId7" Type="http://schemas.openxmlformats.org/officeDocument/2006/relationships/image" Target="../media/image2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8.w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wmf"/><Relationship Id="rId5" Type="http://schemas.openxmlformats.org/officeDocument/2006/relationships/image" Target="../media/image39.jpe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tiff"/><Relationship Id="rId4" Type="http://schemas.openxmlformats.org/officeDocument/2006/relationships/image" Target="../media/image77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emf"/><Relationship Id="rId5" Type="http://schemas.openxmlformats.org/officeDocument/2006/relationships/image" Target="../media/image78.tiff"/><Relationship Id="rId4" Type="http://schemas.openxmlformats.org/officeDocument/2006/relationships/image" Target="../media/image81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2131DC-0F49-524A-A6A3-EFBA49884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58737"/>
            <a:ext cx="6705600" cy="1325563"/>
          </a:xfrm>
        </p:spPr>
        <p:txBody>
          <a:bodyPr/>
          <a:lstStyle/>
          <a:p>
            <a:r>
              <a:rPr lang="en-US" dirty="0"/>
              <a:t>Feynman Diagram Challenge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BB4378-CB69-0743-B660-4C0058E35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0B35-B492-F341-AA91-3BA3CAA2031B}" type="datetime1">
              <a:rPr lang="en-US" smtClean="0"/>
              <a:t>8/21/19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3073A7-6326-7F40-BC11-BA8C1873A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7EF6FC-D05B-2F49-93BF-724F994A0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6D5C29-31C2-AA44-953E-61328317B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099" y="1253447"/>
            <a:ext cx="8280101" cy="5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50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E3DE8-9768-C141-86ED-CA0F653BF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767" y="353785"/>
            <a:ext cx="1490448" cy="1490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3C03F8-2CB9-274B-9DEF-5444DC569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82" y="146572"/>
            <a:ext cx="10515600" cy="1325563"/>
          </a:xfrm>
        </p:spPr>
        <p:txBody>
          <a:bodyPr/>
          <a:lstStyle/>
          <a:p>
            <a:r>
              <a:rPr lang="en-US" dirty="0"/>
              <a:t>1990 Nobel Prize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4FB41-E264-4649-A062-6CB311B7C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257" y="1458812"/>
            <a:ext cx="106554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… for their discovery of </a:t>
            </a:r>
            <a:r>
              <a:rPr lang="en-US" dirty="0" err="1"/>
              <a:t>parton</a:t>
            </a:r>
            <a:r>
              <a:rPr lang="en-US" dirty="0"/>
              <a:t> structure of the nucleon via </a:t>
            </a:r>
          </a:p>
          <a:p>
            <a:pPr marL="0" indent="0">
              <a:buNone/>
            </a:pPr>
            <a:r>
              <a:rPr lang="en-US" dirty="0"/>
              <a:t>Deep-Inelastic-Scattering (DIS) at SLAC (1968)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185FA3-1FB7-8943-8C9F-F1402EA55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3046019"/>
            <a:ext cx="5719742" cy="3070598"/>
          </a:xfrm>
          <a:prstGeom prst="rect">
            <a:avLst/>
          </a:prstGeom>
        </p:spPr>
      </p:pic>
      <p:pic>
        <p:nvPicPr>
          <p:cNvPr id="6146" name="Picture 2" descr="Related image">
            <a:extLst>
              <a:ext uri="{FF2B5EF4-FFF2-40B4-BE49-F238E27FC236}">
                <a16:creationId xmlns:a16="http://schemas.microsoft.com/office/drawing/2014/main" id="{CA129EED-C532-9046-AFBF-51E20F229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2758463"/>
            <a:ext cx="4394360" cy="333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F0D70F-D55E-4447-9721-483B42103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2510" y="4954502"/>
            <a:ext cx="2222500" cy="342900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FA04633E-6651-E446-9053-B626E8270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323B-9E6F-1143-A214-FBC6E277D158}" type="datetime1">
              <a:rPr lang="en-US" smtClean="0"/>
              <a:t>8/21/19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899BB2F-D61B-5243-B4CD-4F1DD598B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6544F6A-AFCC-5A45-89BA-2351DA4C4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D009-5A32-D440-B264-4C42ABB4108F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6EB17-D162-8241-B069-0A99FA09B8F8}"/>
              </a:ext>
            </a:extLst>
          </p:cNvPr>
          <p:cNvSpPr txBox="1"/>
          <p:nvPr/>
        </p:nvSpPr>
        <p:spPr>
          <a:xfrm rot="20988201">
            <a:off x="4641810" y="896651"/>
            <a:ext cx="4041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“</a:t>
            </a:r>
            <a:r>
              <a:rPr lang="en-US" sz="2000" dirty="0" err="1">
                <a:solidFill>
                  <a:srgbClr val="FF0000"/>
                </a:solidFill>
              </a:rPr>
              <a:t>partons</a:t>
            </a:r>
            <a:r>
              <a:rPr lang="en-US" sz="2000" dirty="0">
                <a:solidFill>
                  <a:srgbClr val="FF0000"/>
                </a:solidFill>
              </a:rPr>
              <a:t>” later identified as “quarks”</a:t>
            </a:r>
          </a:p>
        </p:txBody>
      </p:sp>
    </p:spTree>
    <p:extLst>
      <p:ext uri="{BB962C8B-B14F-4D97-AF65-F5344CB8AC3E}">
        <p14:creationId xmlns:p14="http://schemas.microsoft.com/office/powerpoint/2010/main" val="2379457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EEE033CE-372F-DB4C-8094-6A61C503E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597" y="1690688"/>
            <a:ext cx="8006403" cy="45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55564E8-CE41-F74D-AD86-96BDB6E7B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Structure: Quarks and Gluons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53BDD-D3ED-7D43-87AB-082A7D634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D402-7FD0-D24A-B575-4EE21824C333}" type="datetime1">
              <a:rPr lang="en-US" smtClean="0"/>
              <a:t>8/21/19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BCDF6-1156-8E43-8476-8759C1C7D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316B1-2245-8D43-BE15-D09C152DD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D009-5A32-D440-B264-4C42ABB410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66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EB873-A9B5-C043-A1D2-21DBA9FD2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36" y="0"/>
            <a:ext cx="8724900" cy="1325563"/>
          </a:xfrm>
        </p:spPr>
        <p:txBody>
          <a:bodyPr/>
          <a:lstStyle/>
          <a:p>
            <a:r>
              <a:rPr lang="en-US" dirty="0"/>
              <a:t>The Proton Spin “Crisis” (1988)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136D2-7347-4D43-9284-915FA4B4DCB0}"/>
              </a:ext>
            </a:extLst>
          </p:cNvPr>
          <p:cNvSpPr txBox="1"/>
          <p:nvPr/>
        </p:nvSpPr>
        <p:spPr>
          <a:xfrm>
            <a:off x="4125125" y="5598063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till 1980s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D25B1-731F-B044-B07C-670A02C33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E75D-1A0C-FF45-915E-0A47F677723D}" type="datetime1">
              <a:rPr lang="en-US" smtClean="0"/>
              <a:t>8/21/19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B736480-7CA9-0146-8223-5B340284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F91049-F1BF-6F41-85B3-06C3ED8B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D009-5A32-D440-B264-4C42ABB4108F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579D1F-CBF5-AE4C-A8BA-99B13B3E2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08780"/>
            <a:ext cx="7508272" cy="5175691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2B006303-928A-664F-9ED5-9772930B616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5086800">
            <a:off x="7794356" y="1722396"/>
            <a:ext cx="4375685" cy="347883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762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45D05-1230-C942-8F46-3107E5A4D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97756"/>
          </a:xfrm>
        </p:spPr>
        <p:txBody>
          <a:bodyPr/>
          <a:lstStyle/>
          <a:p>
            <a:r>
              <a:rPr lang="en-US" dirty="0"/>
              <a:t>Origin of the Proton Spin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885EC8-6FE9-3640-87C5-BF0093915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97756"/>
            <a:ext cx="4241800" cy="15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F1103E-6795-4C49-A7D2-56B5ACD60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0" y="1440656"/>
            <a:ext cx="4737100" cy="1181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1B74A7-F62E-9640-9D49-62F826C03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64024"/>
            <a:ext cx="10515600" cy="3630242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D3507CB-43C1-FF4F-A55E-A54B979F7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B2A17-D71C-8A4E-A72D-EB459326982D}" type="datetime1">
              <a:rPr lang="en-US" smtClean="0"/>
              <a:t>8/21/19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07FB573-24B1-D64D-B1F6-A1DDDD1B6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89A8AB0-DAA5-F04A-B828-571FA4C51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62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F059-8C94-2841-9E68-B309B44F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Probe the Proton Spin with DIS</a:t>
            </a:r>
          </a:p>
        </p:txBody>
      </p:sp>
      <p:pic>
        <p:nvPicPr>
          <p:cNvPr id="3" name="Picture 2" descr="Related image">
            <a:extLst>
              <a:ext uri="{FF2B5EF4-FFF2-40B4-BE49-F238E27FC236}">
                <a16:creationId xmlns:a16="http://schemas.microsoft.com/office/drawing/2014/main" id="{E688A398-3B0B-184F-9AB1-8B456979B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1590062"/>
            <a:ext cx="5918200" cy="44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D70D4F-13E7-5F41-B2E8-86695677DD6F}"/>
              </a:ext>
            </a:extLst>
          </p:cNvPr>
          <p:cNvSpPr txBox="1"/>
          <p:nvPr/>
        </p:nvSpPr>
        <p:spPr>
          <a:xfrm>
            <a:off x="6528492" y="3836602"/>
            <a:ext cx="5227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Mostly sensitive to the charged quark distributions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Not sensitive to the gluon distribution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02A16-2D99-C549-A5B3-515D114B9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EA397-4894-B04C-A235-73F9DFC0AB41}" type="datetime1">
              <a:rPr lang="en-US" smtClean="0"/>
              <a:t>8/21/19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B8203-FED4-5D44-B26A-213E72F03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3854F-8255-434C-A515-C7279F49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2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274638"/>
            <a:ext cx="9043005" cy="1479172"/>
          </a:xfrm>
        </p:spPr>
        <p:txBody>
          <a:bodyPr>
            <a:normAutofit/>
          </a:bodyPr>
          <a:lstStyle/>
          <a:p>
            <a:r>
              <a:rPr lang="en-US" sz="3600" dirty="0"/>
              <a:t>Physics with Longitudinally </a:t>
            </a:r>
            <a:br>
              <a:rPr lang="en-US" sz="3600" dirty="0"/>
            </a:br>
            <a:r>
              <a:rPr lang="en-US" sz="3600" dirty="0"/>
              <a:t>Polarized </a:t>
            </a:r>
            <a:r>
              <a:rPr lang="en-US" sz="3600" dirty="0" err="1"/>
              <a:t>p+p</a:t>
            </a:r>
            <a:r>
              <a:rPr lang="en-US" sz="3600" dirty="0"/>
              <a:t> Collisions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2E3E-FED7-E848-9EF4-BB20D5D60BF3}" type="datetime1">
              <a:rPr lang="en-US" smtClean="0"/>
              <a:t>8/21/19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17914" y="2623930"/>
            <a:ext cx="2130287" cy="27166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235689" y="2483610"/>
            <a:ext cx="5835422" cy="3224572"/>
            <a:chOff x="983820" y="1753810"/>
            <a:chExt cx="7241154" cy="4213571"/>
          </a:xfrm>
        </p:grpSpPr>
        <p:pic>
          <p:nvPicPr>
            <p:cNvPr id="7" name="Picture 3" descr="spin-physics-w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/>
            <p:cNvPicPr/>
            <p:nvPr/>
          </p:nvPicPr>
          <p:blipFill>
            <a:blip r:embed="rId3"/>
            <a:stretch>
              <a:fillRect/>
            </a:stretch>
          </p:blipFill>
          <p:spPr>
            <a:xfrm rot="736956">
              <a:off x="615038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/>
            <p:cNvPicPr/>
            <p:nvPr/>
          </p:nvPicPr>
          <p:blipFill>
            <a:blip r:embed="rId3"/>
            <a:stretch>
              <a:fillRect/>
            </a:stretch>
          </p:blipFill>
          <p:spPr>
            <a:xfrm rot="11569957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420843" y="3045779"/>
            <a:ext cx="4114800" cy="2675203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23CEBD-325C-604F-8521-266CAE8F68B8}"/>
              </a:ext>
            </a:extLst>
          </p:cNvPr>
          <p:cNvSpPr txBox="1"/>
          <p:nvPr/>
        </p:nvSpPr>
        <p:spPr>
          <a:xfrm>
            <a:off x="749289" y="2071370"/>
            <a:ext cx="5063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b="1" baseline="-25000" dirty="0">
                <a:solidFill>
                  <a:srgbClr val="FF0000"/>
                </a:solidFill>
              </a:rPr>
              <a:t>LL</a:t>
            </a:r>
            <a:r>
              <a:rPr lang="en-US" sz="3600" b="1" dirty="0">
                <a:solidFill>
                  <a:srgbClr val="FF0000"/>
                </a:solidFill>
              </a:rPr>
              <a:t> = (N</a:t>
            </a:r>
            <a:r>
              <a:rPr lang="en-US" sz="3600" b="1" baseline="30000" dirty="0">
                <a:solidFill>
                  <a:srgbClr val="FF0000"/>
                </a:solidFill>
              </a:rPr>
              <a:t>++</a:t>
            </a:r>
            <a:r>
              <a:rPr lang="en-US" sz="3600" b="1" dirty="0">
                <a:solidFill>
                  <a:srgbClr val="FF0000"/>
                </a:solidFill>
              </a:rPr>
              <a:t> - N</a:t>
            </a:r>
            <a:r>
              <a:rPr lang="en-US" sz="3600" b="1" baseline="30000" dirty="0">
                <a:solidFill>
                  <a:srgbClr val="FF0000"/>
                </a:solidFill>
              </a:rPr>
              <a:t>+-</a:t>
            </a:r>
            <a:r>
              <a:rPr lang="en-US" sz="3600" b="1" dirty="0">
                <a:solidFill>
                  <a:srgbClr val="FF0000"/>
                </a:solidFill>
              </a:rPr>
              <a:t>)/(N</a:t>
            </a:r>
            <a:r>
              <a:rPr lang="en-US" sz="3600" b="1" baseline="30000" dirty="0">
                <a:solidFill>
                  <a:srgbClr val="FF0000"/>
                </a:solidFill>
              </a:rPr>
              <a:t>++</a:t>
            </a:r>
            <a:r>
              <a:rPr lang="en-US" sz="3600" b="1" dirty="0">
                <a:solidFill>
                  <a:srgbClr val="FF0000"/>
                </a:solidFill>
              </a:rPr>
              <a:t> + N</a:t>
            </a:r>
            <a:r>
              <a:rPr lang="en-US" sz="3600" b="1" baseline="30000" dirty="0">
                <a:solidFill>
                  <a:srgbClr val="FF0000"/>
                </a:solidFill>
              </a:rPr>
              <a:t>+-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lang="en-US" sz="3600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067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Yonsei Lectures - Proton Spin Crisis </a:t>
            </a:r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E7DBB7-7C39-7244-974B-43FF92D755AC}" type="slidenum">
              <a:rPr lang="en-US"/>
              <a:pPr/>
              <a:t>16</a:t>
            </a:fld>
            <a:endParaRPr lang="en-US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536746" y="38292"/>
            <a:ext cx="6741414" cy="1143000"/>
          </a:xfrm>
        </p:spPr>
        <p:txBody>
          <a:bodyPr/>
          <a:lstStyle/>
          <a:p>
            <a:pPr eaLnBrk="1" hangingPunct="1"/>
            <a:r>
              <a:rPr lang="en-US" sz="3600" dirty="0"/>
              <a:t>Polarized Proton Collider at RHIC</a:t>
            </a:r>
          </a:p>
        </p:txBody>
      </p:sp>
      <p:grpSp>
        <p:nvGrpSpPr>
          <p:cNvPr id="2" name="Group 146"/>
          <p:cNvGrpSpPr>
            <a:grpSpLocks/>
          </p:cNvGrpSpPr>
          <p:nvPr/>
        </p:nvGrpSpPr>
        <p:grpSpPr bwMode="auto">
          <a:xfrm>
            <a:off x="1591731" y="1145422"/>
            <a:ext cx="8069105" cy="5201006"/>
            <a:chOff x="96" y="432"/>
            <a:chExt cx="5760" cy="3145"/>
          </a:xfrm>
        </p:grpSpPr>
        <p:sp>
          <p:nvSpPr>
            <p:cNvPr id="20489" name="Line 4"/>
            <p:cNvSpPr>
              <a:spLocks noChangeAspect="1" noChangeShapeType="1"/>
            </p:cNvSpPr>
            <p:nvPr/>
          </p:nvSpPr>
          <p:spPr bwMode="auto">
            <a:xfrm>
              <a:off x="1942" y="2897"/>
              <a:ext cx="85" cy="3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0" name="Freeform 5"/>
            <p:cNvSpPr>
              <a:spLocks noChangeAspect="1"/>
            </p:cNvSpPr>
            <p:nvPr/>
          </p:nvSpPr>
          <p:spPr bwMode="auto">
            <a:xfrm>
              <a:off x="4661" y="1567"/>
              <a:ext cx="359" cy="303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1" name="Rectangle 6"/>
            <p:cNvSpPr>
              <a:spLocks noChangeAspect="1" noChangeArrowheads="1"/>
            </p:cNvSpPr>
            <p:nvPr/>
          </p:nvSpPr>
          <p:spPr bwMode="auto">
            <a:xfrm>
              <a:off x="2797" y="432"/>
              <a:ext cx="858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2" name="Rectangle 7"/>
            <p:cNvSpPr>
              <a:spLocks noChangeAspect="1" noChangeArrowheads="1"/>
            </p:cNvSpPr>
            <p:nvPr/>
          </p:nvSpPr>
          <p:spPr bwMode="auto">
            <a:xfrm>
              <a:off x="4437" y="516"/>
              <a:ext cx="1419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3" name="Rectangle 8"/>
            <p:cNvSpPr>
              <a:spLocks noChangeAspect="1" noChangeArrowheads="1"/>
            </p:cNvSpPr>
            <p:nvPr/>
          </p:nvSpPr>
          <p:spPr bwMode="auto">
            <a:xfrm>
              <a:off x="4869" y="1736"/>
              <a:ext cx="791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4" name="Rectangle 9"/>
            <p:cNvSpPr>
              <a:spLocks noChangeAspect="1" noChangeArrowheads="1"/>
            </p:cNvSpPr>
            <p:nvPr/>
          </p:nvSpPr>
          <p:spPr bwMode="auto">
            <a:xfrm>
              <a:off x="3130" y="2057"/>
              <a:ext cx="792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5" name="Rectangle 10"/>
            <p:cNvSpPr>
              <a:spLocks noChangeAspect="1" noChangeArrowheads="1"/>
            </p:cNvSpPr>
            <p:nvPr/>
          </p:nvSpPr>
          <p:spPr bwMode="auto">
            <a:xfrm>
              <a:off x="801" y="1915"/>
              <a:ext cx="806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6" name="Rectangle 11"/>
            <p:cNvSpPr>
              <a:spLocks noChangeAspect="1" noChangeArrowheads="1"/>
            </p:cNvSpPr>
            <p:nvPr/>
          </p:nvSpPr>
          <p:spPr bwMode="auto">
            <a:xfrm>
              <a:off x="4813" y="1060"/>
              <a:ext cx="542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>
                  <a:latin typeface="Times New Roman" charset="0"/>
                  <a:ea typeface="ＭＳ Ｐゴシック" charset="-128"/>
                  <a:cs typeface="ＭＳ Ｐゴシック" charset="-128"/>
                </a:rPr>
                <a:t>BRAHMS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7" name="Rectangle 12"/>
            <p:cNvSpPr>
              <a:spLocks noChangeAspect="1" noChangeArrowheads="1"/>
            </p:cNvSpPr>
            <p:nvPr/>
          </p:nvSpPr>
          <p:spPr bwMode="auto">
            <a:xfrm>
              <a:off x="2946" y="1709"/>
              <a:ext cx="313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 dirty="0">
                  <a:solidFill>
                    <a:srgbClr val="00B05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STAR</a:t>
              </a:r>
              <a:endParaRPr lang="en-US" altLang="ja-JP" sz="2400" dirty="0">
                <a:solidFill>
                  <a:srgbClr val="00B05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8" name="Rectangle 13"/>
            <p:cNvSpPr>
              <a:spLocks noChangeAspect="1" noChangeArrowheads="1"/>
            </p:cNvSpPr>
            <p:nvPr/>
          </p:nvSpPr>
          <p:spPr bwMode="auto">
            <a:xfrm>
              <a:off x="1318" y="1469"/>
              <a:ext cx="492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 dirty="0">
                  <a:solidFill>
                    <a:srgbClr val="00B05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PHENIX</a:t>
              </a:r>
              <a:endParaRPr lang="en-US" altLang="ja-JP" sz="2400" dirty="0">
                <a:solidFill>
                  <a:srgbClr val="00B05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9" name="Rectangle 14"/>
            <p:cNvSpPr>
              <a:spLocks noChangeAspect="1" noChangeArrowheads="1"/>
            </p:cNvSpPr>
            <p:nvPr/>
          </p:nvSpPr>
          <p:spPr bwMode="auto">
            <a:xfrm>
              <a:off x="2697" y="1160"/>
              <a:ext cx="700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0" name="Rectangle 15"/>
            <p:cNvSpPr>
              <a:spLocks noChangeAspect="1" noChangeArrowheads="1"/>
            </p:cNvSpPr>
            <p:nvPr/>
          </p:nvSpPr>
          <p:spPr bwMode="auto">
            <a:xfrm>
              <a:off x="2542" y="2820"/>
              <a:ext cx="412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1" name="Rectangle 16"/>
            <p:cNvSpPr>
              <a:spLocks noChangeAspect="1" noChangeArrowheads="1"/>
            </p:cNvSpPr>
            <p:nvPr/>
          </p:nvSpPr>
          <p:spPr bwMode="auto">
            <a:xfrm>
              <a:off x="2670" y="2898"/>
              <a:ext cx="283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500" b="1">
                  <a:latin typeface="Times New Roman" charset="0"/>
                  <a:ea typeface="ＭＳ Ｐゴシック" charset="-128"/>
                  <a:cs typeface="ＭＳ Ｐゴシック" charset="-128"/>
                </a:rPr>
                <a:t>AGS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2" name="Rectangle 17"/>
            <p:cNvSpPr>
              <a:spLocks noChangeAspect="1" noChangeArrowheads="1"/>
            </p:cNvSpPr>
            <p:nvPr/>
          </p:nvSpPr>
          <p:spPr bwMode="auto">
            <a:xfrm>
              <a:off x="1029" y="2739"/>
              <a:ext cx="487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3" name="Rectangle 18"/>
            <p:cNvSpPr>
              <a:spLocks noChangeAspect="1" noChangeArrowheads="1"/>
            </p:cNvSpPr>
            <p:nvPr/>
          </p:nvSpPr>
          <p:spPr bwMode="auto">
            <a:xfrm>
              <a:off x="1514" y="2556"/>
              <a:ext cx="295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LINAC</a:t>
              </a:r>
              <a:endParaRPr lang="en-US" altLang="ja-JP" sz="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4" name="Rectangle 19"/>
            <p:cNvSpPr>
              <a:spLocks noChangeAspect="1" noChangeArrowheads="1"/>
            </p:cNvSpPr>
            <p:nvPr/>
          </p:nvSpPr>
          <p:spPr bwMode="auto">
            <a:xfrm>
              <a:off x="1955" y="2626"/>
              <a:ext cx="356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800" b="1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BOOSTER</a:t>
              </a:r>
              <a:endParaRPr lang="en-US" altLang="ja-JP" sz="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5" name="Rectangle 20"/>
            <p:cNvSpPr>
              <a:spLocks noChangeAspect="1" noChangeArrowheads="1"/>
            </p:cNvSpPr>
            <p:nvPr/>
          </p:nvSpPr>
          <p:spPr bwMode="auto">
            <a:xfrm>
              <a:off x="1516" y="2310"/>
              <a:ext cx="772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6" name="Oval 21"/>
            <p:cNvSpPr>
              <a:spLocks noChangeAspect="1" noChangeArrowheads="1"/>
            </p:cNvSpPr>
            <p:nvPr/>
          </p:nvSpPr>
          <p:spPr bwMode="auto">
            <a:xfrm>
              <a:off x="2174" y="2713"/>
              <a:ext cx="1286" cy="57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7" name="Arc 22"/>
            <p:cNvSpPr>
              <a:spLocks noChangeAspect="1"/>
            </p:cNvSpPr>
            <p:nvPr/>
          </p:nvSpPr>
          <p:spPr bwMode="auto">
            <a:xfrm flipH="1">
              <a:off x="1669" y="829"/>
              <a:ext cx="1470" cy="551"/>
            </a:xfrm>
            <a:custGeom>
              <a:avLst/>
              <a:gdLst>
                <a:gd name="T0" fmla="*/ 430 w 15493"/>
                <a:gd name="T1" fmla="*/ 0 h 21120"/>
                <a:gd name="T2" fmla="*/ 1470 w 15493"/>
                <a:gd name="T3" fmla="*/ 158 h 21120"/>
                <a:gd name="T4" fmla="*/ 0 w 15493"/>
                <a:gd name="T5" fmla="*/ 551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8" name="Arc 23"/>
            <p:cNvSpPr>
              <a:spLocks noChangeAspect="1"/>
            </p:cNvSpPr>
            <p:nvPr/>
          </p:nvSpPr>
          <p:spPr bwMode="auto">
            <a:xfrm flipH="1">
              <a:off x="1041" y="1155"/>
              <a:ext cx="2051" cy="422"/>
            </a:xfrm>
            <a:custGeom>
              <a:avLst/>
              <a:gdLst>
                <a:gd name="T0" fmla="*/ 1885 w 21600"/>
                <a:gd name="T1" fmla="*/ 0 h 16156"/>
                <a:gd name="T2" fmla="*/ 1919 w 21600"/>
                <a:gd name="T3" fmla="*/ 422 h 16156"/>
                <a:gd name="T4" fmla="*/ 0 w 21600"/>
                <a:gd name="T5" fmla="*/ 223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9" name="Arc 24"/>
            <p:cNvSpPr>
              <a:spLocks noChangeAspect="1"/>
            </p:cNvSpPr>
            <p:nvPr/>
          </p:nvSpPr>
          <p:spPr bwMode="auto">
            <a:xfrm flipH="1">
              <a:off x="3090" y="1150"/>
              <a:ext cx="2051" cy="417"/>
            </a:xfrm>
            <a:custGeom>
              <a:avLst/>
              <a:gdLst>
                <a:gd name="T0" fmla="*/ 124 w 21600"/>
                <a:gd name="T1" fmla="*/ 417 h 15969"/>
                <a:gd name="T2" fmla="*/ 168 w 21600"/>
                <a:gd name="T3" fmla="*/ 0 h 15969"/>
                <a:gd name="T4" fmla="*/ 2051 w 21600"/>
                <a:gd name="T5" fmla="*/ 224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-1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-1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0" name="Arc 25"/>
            <p:cNvSpPr>
              <a:spLocks noChangeAspect="1"/>
            </p:cNvSpPr>
            <p:nvPr/>
          </p:nvSpPr>
          <p:spPr bwMode="auto">
            <a:xfrm flipH="1">
              <a:off x="3197" y="1293"/>
              <a:ext cx="1379" cy="642"/>
            </a:xfrm>
            <a:custGeom>
              <a:avLst/>
              <a:gdLst>
                <a:gd name="T0" fmla="*/ 1099 w 14614"/>
                <a:gd name="T1" fmla="*/ 642 h 21395"/>
                <a:gd name="T2" fmla="*/ 0 w 14614"/>
                <a:gd name="T3" fmla="*/ 477 h 21395"/>
                <a:gd name="T4" fmla="*/ 1379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1" name="Arc 26"/>
            <p:cNvSpPr>
              <a:spLocks noChangeAspect="1"/>
            </p:cNvSpPr>
            <p:nvPr/>
          </p:nvSpPr>
          <p:spPr bwMode="auto">
            <a:xfrm flipH="1">
              <a:off x="1651" y="1441"/>
              <a:ext cx="1527" cy="489"/>
            </a:xfrm>
            <a:custGeom>
              <a:avLst/>
              <a:gdLst>
                <a:gd name="T0" fmla="*/ 1527 w 16143"/>
                <a:gd name="T1" fmla="*/ 334 h 21035"/>
                <a:gd name="T2" fmla="*/ 464 w 16143"/>
                <a:gd name="T3" fmla="*/ 489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2" name="Arc 27"/>
            <p:cNvSpPr>
              <a:spLocks noChangeAspect="1"/>
            </p:cNvSpPr>
            <p:nvPr/>
          </p:nvSpPr>
          <p:spPr bwMode="auto">
            <a:xfrm flipH="1">
              <a:off x="3085" y="834"/>
              <a:ext cx="1436" cy="543"/>
            </a:xfrm>
            <a:custGeom>
              <a:avLst/>
              <a:gdLst>
                <a:gd name="T0" fmla="*/ 0 w 15115"/>
                <a:gd name="T1" fmla="*/ 148 h 21197"/>
                <a:gd name="T2" fmla="*/ 1042 w 15115"/>
                <a:gd name="T3" fmla="*/ 0 h 21197"/>
                <a:gd name="T4" fmla="*/ 1436 w 15115"/>
                <a:gd name="T5" fmla="*/ 543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3" name="Arc 28"/>
            <p:cNvSpPr>
              <a:spLocks noChangeAspect="1"/>
            </p:cNvSpPr>
            <p:nvPr/>
          </p:nvSpPr>
          <p:spPr bwMode="auto">
            <a:xfrm>
              <a:off x="3095" y="1397"/>
              <a:ext cx="1565" cy="657"/>
            </a:xfrm>
            <a:custGeom>
              <a:avLst/>
              <a:gdLst>
                <a:gd name="T0" fmla="*/ 1565 w 15361"/>
                <a:gd name="T1" fmla="*/ 470 h 21244"/>
                <a:gd name="T2" fmla="*/ 398 w 15361"/>
                <a:gd name="T3" fmla="*/ 657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4" name="Arc 29"/>
            <p:cNvSpPr>
              <a:spLocks noChangeAspect="1"/>
            </p:cNvSpPr>
            <p:nvPr/>
          </p:nvSpPr>
          <p:spPr bwMode="auto">
            <a:xfrm>
              <a:off x="1571" y="1397"/>
              <a:ext cx="1530" cy="657"/>
            </a:xfrm>
            <a:custGeom>
              <a:avLst/>
              <a:gdLst>
                <a:gd name="T0" fmla="*/ 1133 w 15013"/>
                <a:gd name="T1" fmla="*/ 657 h 21246"/>
                <a:gd name="T2" fmla="*/ 0 w 15013"/>
                <a:gd name="T3" fmla="*/ 480 h 21246"/>
                <a:gd name="T4" fmla="*/ 153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5" name="Arc 30"/>
            <p:cNvSpPr>
              <a:spLocks noChangeAspect="1"/>
            </p:cNvSpPr>
            <p:nvPr/>
          </p:nvSpPr>
          <p:spPr bwMode="auto">
            <a:xfrm>
              <a:off x="902" y="1112"/>
              <a:ext cx="2200" cy="546"/>
            </a:xfrm>
            <a:custGeom>
              <a:avLst/>
              <a:gdLst>
                <a:gd name="T0" fmla="*/ 172 w 21600"/>
                <a:gd name="T1" fmla="*/ 546 h 17626"/>
                <a:gd name="T2" fmla="*/ 212 w 21600"/>
                <a:gd name="T3" fmla="*/ 0 h 17626"/>
                <a:gd name="T4" fmla="*/ 2200 w 21600"/>
                <a:gd name="T5" fmla="*/ 287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-1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-1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6" name="Arc 31"/>
            <p:cNvSpPr>
              <a:spLocks noChangeAspect="1"/>
            </p:cNvSpPr>
            <p:nvPr/>
          </p:nvSpPr>
          <p:spPr bwMode="auto">
            <a:xfrm>
              <a:off x="1598" y="737"/>
              <a:ext cx="1504" cy="667"/>
            </a:xfrm>
            <a:custGeom>
              <a:avLst/>
              <a:gdLst>
                <a:gd name="T0" fmla="*/ 0 w 14768"/>
                <a:gd name="T1" fmla="*/ 172 h 21256"/>
                <a:gd name="T2" fmla="*/ 1113 w 14768"/>
                <a:gd name="T3" fmla="*/ 0 h 21256"/>
                <a:gd name="T4" fmla="*/ 1504 w 14768"/>
                <a:gd name="T5" fmla="*/ 667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7" name="Arc 32"/>
            <p:cNvSpPr>
              <a:spLocks noChangeAspect="1"/>
            </p:cNvSpPr>
            <p:nvPr/>
          </p:nvSpPr>
          <p:spPr bwMode="auto">
            <a:xfrm>
              <a:off x="3095" y="741"/>
              <a:ext cx="1491" cy="661"/>
            </a:xfrm>
            <a:custGeom>
              <a:avLst/>
              <a:gdLst>
                <a:gd name="T0" fmla="*/ 387 w 14647"/>
                <a:gd name="T1" fmla="*/ 0 h 21263"/>
                <a:gd name="T2" fmla="*/ 1491 w 14647"/>
                <a:gd name="T3" fmla="*/ 167 h 21263"/>
                <a:gd name="T4" fmla="*/ 0 w 14647"/>
                <a:gd name="T5" fmla="*/ 661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8" name="Arc 33"/>
            <p:cNvSpPr>
              <a:spLocks noChangeAspect="1"/>
            </p:cNvSpPr>
            <p:nvPr/>
          </p:nvSpPr>
          <p:spPr bwMode="auto">
            <a:xfrm>
              <a:off x="3095" y="1101"/>
              <a:ext cx="2200" cy="555"/>
            </a:xfrm>
            <a:custGeom>
              <a:avLst/>
              <a:gdLst>
                <a:gd name="T0" fmla="*/ 1972 w 21600"/>
                <a:gd name="T1" fmla="*/ 0 h 17979"/>
                <a:gd name="T2" fmla="*/ 2027 w 21600"/>
                <a:gd name="T3" fmla="*/ 555 h 17979"/>
                <a:gd name="T4" fmla="*/ 0 w 21600"/>
                <a:gd name="T5" fmla="*/ 296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9" name="Freeform 34"/>
            <p:cNvSpPr>
              <a:spLocks noChangeAspect="1"/>
            </p:cNvSpPr>
            <p:nvPr/>
          </p:nvSpPr>
          <p:spPr bwMode="auto">
            <a:xfrm>
              <a:off x="2708" y="1930"/>
              <a:ext cx="787" cy="122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0" name="Freeform 35"/>
            <p:cNvSpPr>
              <a:spLocks noChangeAspect="1"/>
            </p:cNvSpPr>
            <p:nvPr/>
          </p:nvSpPr>
          <p:spPr bwMode="auto">
            <a:xfrm>
              <a:off x="2702" y="1934"/>
              <a:ext cx="775" cy="119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1" name="Rectangle 36"/>
            <p:cNvSpPr>
              <a:spLocks noChangeAspect="1" noChangeArrowheads="1"/>
            </p:cNvSpPr>
            <p:nvPr/>
          </p:nvSpPr>
          <p:spPr bwMode="auto">
            <a:xfrm>
              <a:off x="3037" y="1966"/>
              <a:ext cx="117" cy="71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2" name="Arc 37"/>
            <p:cNvSpPr>
              <a:spLocks noChangeAspect="1"/>
            </p:cNvSpPr>
            <p:nvPr/>
          </p:nvSpPr>
          <p:spPr bwMode="auto">
            <a:xfrm>
              <a:off x="2307" y="2035"/>
              <a:ext cx="789" cy="381"/>
            </a:xfrm>
            <a:custGeom>
              <a:avLst/>
              <a:gdLst>
                <a:gd name="T0" fmla="*/ 153 w 21600"/>
                <a:gd name="T1" fmla="*/ 0 h 21188"/>
                <a:gd name="T2" fmla="*/ 789 w 21600"/>
                <a:gd name="T3" fmla="*/ 381 h 21188"/>
                <a:gd name="T4" fmla="*/ 0 w 21600"/>
                <a:gd name="T5" fmla="*/ 381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3" name="Arc 38"/>
            <p:cNvSpPr>
              <a:spLocks noChangeAspect="1"/>
            </p:cNvSpPr>
            <p:nvPr/>
          </p:nvSpPr>
          <p:spPr bwMode="auto">
            <a:xfrm flipH="1">
              <a:off x="3100" y="2035"/>
              <a:ext cx="788" cy="381"/>
            </a:xfrm>
            <a:custGeom>
              <a:avLst/>
              <a:gdLst>
                <a:gd name="T0" fmla="*/ 153 w 21600"/>
                <a:gd name="T1" fmla="*/ 0 h 21188"/>
                <a:gd name="T2" fmla="*/ 788 w 21600"/>
                <a:gd name="T3" fmla="*/ 381 h 21188"/>
                <a:gd name="T4" fmla="*/ 0 w 21600"/>
                <a:gd name="T5" fmla="*/ 381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4" name="Freeform 39"/>
            <p:cNvSpPr>
              <a:spLocks noChangeAspect="1"/>
            </p:cNvSpPr>
            <p:nvPr/>
          </p:nvSpPr>
          <p:spPr bwMode="auto">
            <a:xfrm>
              <a:off x="2705" y="737"/>
              <a:ext cx="782" cy="98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5" name="Freeform 40"/>
            <p:cNvSpPr>
              <a:spLocks noChangeAspect="1"/>
            </p:cNvSpPr>
            <p:nvPr/>
          </p:nvSpPr>
          <p:spPr bwMode="auto">
            <a:xfrm>
              <a:off x="2702" y="735"/>
              <a:ext cx="785" cy="98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6" name="Freeform 41"/>
            <p:cNvSpPr>
              <a:spLocks noChangeAspect="1"/>
            </p:cNvSpPr>
            <p:nvPr/>
          </p:nvSpPr>
          <p:spPr bwMode="auto">
            <a:xfrm>
              <a:off x="1075" y="1659"/>
              <a:ext cx="579" cy="119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7" name="Freeform 42"/>
            <p:cNvSpPr>
              <a:spLocks noChangeAspect="1"/>
            </p:cNvSpPr>
            <p:nvPr/>
          </p:nvSpPr>
          <p:spPr bwMode="auto">
            <a:xfrm>
              <a:off x="1171" y="1576"/>
              <a:ext cx="407" cy="305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8" name="Rectangle 43"/>
            <p:cNvSpPr>
              <a:spLocks noChangeAspect="1" noChangeArrowheads="1"/>
            </p:cNvSpPr>
            <p:nvPr/>
          </p:nvSpPr>
          <p:spPr bwMode="auto">
            <a:xfrm rot="1511052">
              <a:off x="1282" y="1696"/>
              <a:ext cx="117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9" name="Freeform 44"/>
            <p:cNvSpPr>
              <a:spLocks noChangeAspect="1"/>
            </p:cNvSpPr>
            <p:nvPr/>
          </p:nvSpPr>
          <p:spPr bwMode="auto">
            <a:xfrm>
              <a:off x="1112" y="983"/>
              <a:ext cx="562" cy="135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0" name="Freeform 45"/>
            <p:cNvSpPr>
              <a:spLocks noChangeAspect="1"/>
            </p:cNvSpPr>
            <p:nvPr/>
          </p:nvSpPr>
          <p:spPr bwMode="auto">
            <a:xfrm>
              <a:off x="1206" y="907"/>
              <a:ext cx="396" cy="251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1" name="Rectangle 46"/>
            <p:cNvSpPr>
              <a:spLocks noChangeAspect="1" noChangeArrowheads="1"/>
            </p:cNvSpPr>
            <p:nvPr/>
          </p:nvSpPr>
          <p:spPr bwMode="auto">
            <a:xfrm rot="-1277282">
              <a:off x="1329" y="985"/>
              <a:ext cx="117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2" name="Freeform 47"/>
            <p:cNvSpPr>
              <a:spLocks noChangeAspect="1"/>
            </p:cNvSpPr>
            <p:nvPr/>
          </p:nvSpPr>
          <p:spPr bwMode="auto">
            <a:xfrm>
              <a:off x="4587" y="908"/>
              <a:ext cx="389" cy="242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3" name="Freeform 48"/>
            <p:cNvSpPr>
              <a:spLocks noChangeAspect="1"/>
            </p:cNvSpPr>
            <p:nvPr/>
          </p:nvSpPr>
          <p:spPr bwMode="auto">
            <a:xfrm>
              <a:off x="4573" y="1656"/>
              <a:ext cx="551" cy="123"/>
            </a:xfrm>
            <a:custGeom>
              <a:avLst/>
              <a:gdLst>
                <a:gd name="T0" fmla="*/ 0 w 448"/>
                <a:gd name="T1" fmla="*/ 91 h 99"/>
                <a:gd name="T2" fmla="*/ 93 w 448"/>
                <a:gd name="T3" fmla="*/ 72 h 99"/>
                <a:gd name="T4" fmla="*/ 141 w 448"/>
                <a:gd name="T5" fmla="*/ 99 h 99"/>
                <a:gd name="T6" fmla="*/ 304 w 448"/>
                <a:gd name="T7" fmla="*/ 33 h 99"/>
                <a:gd name="T8" fmla="*/ 354 w 448"/>
                <a:gd name="T9" fmla="*/ 51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4" name="Freeform 49"/>
            <p:cNvSpPr>
              <a:spLocks noChangeAspect="1"/>
            </p:cNvSpPr>
            <p:nvPr/>
          </p:nvSpPr>
          <p:spPr bwMode="auto">
            <a:xfrm>
              <a:off x="4517" y="981"/>
              <a:ext cx="553" cy="124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19 h 96"/>
                <a:gd name="T4" fmla="*/ 147 w 450"/>
                <a:gd name="T5" fmla="*/ 0 h 96"/>
                <a:gd name="T6" fmla="*/ 319 w 450"/>
                <a:gd name="T7" fmla="*/ 66 h 96"/>
                <a:gd name="T8" fmla="*/ 379 w 450"/>
                <a:gd name="T9" fmla="*/ 57 h 96"/>
                <a:gd name="T10" fmla="*/ 450 w 45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5" name="Rectangle 50"/>
            <p:cNvSpPr>
              <a:spLocks noChangeAspect="1" noChangeArrowheads="1"/>
            </p:cNvSpPr>
            <p:nvPr/>
          </p:nvSpPr>
          <p:spPr bwMode="auto">
            <a:xfrm rot="1511052">
              <a:off x="4749" y="984"/>
              <a:ext cx="116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6" name="Oval 51"/>
            <p:cNvSpPr>
              <a:spLocks noChangeAspect="1" noChangeArrowheads="1"/>
            </p:cNvSpPr>
            <p:nvPr/>
          </p:nvSpPr>
          <p:spPr bwMode="auto">
            <a:xfrm rot="93880">
              <a:off x="3257" y="1999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7" name="AutoShape 52"/>
            <p:cNvSpPr>
              <a:spLocks noChangeAspect="1" noChangeArrowheads="1"/>
            </p:cNvSpPr>
            <p:nvPr/>
          </p:nvSpPr>
          <p:spPr bwMode="auto">
            <a:xfrm rot="245893">
              <a:off x="3301" y="2012"/>
              <a:ext cx="103" cy="72"/>
            </a:xfrm>
            <a:prstGeom prst="curvedDownArrow">
              <a:avLst>
                <a:gd name="adj1" fmla="val 28611"/>
                <a:gd name="adj2" fmla="val 5722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8" name="Oval 53"/>
            <p:cNvSpPr>
              <a:spLocks noChangeAspect="1" noChangeArrowheads="1"/>
            </p:cNvSpPr>
            <p:nvPr/>
          </p:nvSpPr>
          <p:spPr bwMode="auto">
            <a:xfrm rot="-205518">
              <a:off x="3251" y="1889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9" name="AutoShape 54"/>
            <p:cNvSpPr>
              <a:spLocks noChangeAspect="1" noChangeArrowheads="1"/>
            </p:cNvSpPr>
            <p:nvPr/>
          </p:nvSpPr>
          <p:spPr bwMode="auto">
            <a:xfrm rot="-53504">
              <a:off x="3295" y="1898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0" name="Oval 55"/>
            <p:cNvSpPr>
              <a:spLocks noChangeAspect="1" noChangeArrowheads="1"/>
            </p:cNvSpPr>
            <p:nvPr/>
          </p:nvSpPr>
          <p:spPr bwMode="auto">
            <a:xfrm rot="-205518">
              <a:off x="2748" y="1996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1" name="AutoShape 56"/>
            <p:cNvSpPr>
              <a:spLocks noChangeAspect="1" noChangeArrowheads="1"/>
            </p:cNvSpPr>
            <p:nvPr/>
          </p:nvSpPr>
          <p:spPr bwMode="auto">
            <a:xfrm rot="-53504">
              <a:off x="2792" y="2005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2" name="Oval 57"/>
            <p:cNvSpPr>
              <a:spLocks noChangeAspect="1" noChangeArrowheads="1"/>
            </p:cNvSpPr>
            <p:nvPr/>
          </p:nvSpPr>
          <p:spPr bwMode="auto">
            <a:xfrm rot="93880">
              <a:off x="2743" y="1887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3" name="AutoShape 58"/>
            <p:cNvSpPr>
              <a:spLocks noChangeAspect="1" noChangeArrowheads="1"/>
            </p:cNvSpPr>
            <p:nvPr/>
          </p:nvSpPr>
          <p:spPr bwMode="auto">
            <a:xfrm rot="245893">
              <a:off x="2787" y="1900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4" name="Oval 59"/>
            <p:cNvSpPr>
              <a:spLocks noChangeAspect="1" noChangeArrowheads="1"/>
            </p:cNvSpPr>
            <p:nvPr/>
          </p:nvSpPr>
          <p:spPr bwMode="auto">
            <a:xfrm rot="814006">
              <a:off x="1521" y="1721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5" name="AutoShape 60"/>
            <p:cNvSpPr>
              <a:spLocks noChangeAspect="1" noChangeArrowheads="1"/>
            </p:cNvSpPr>
            <p:nvPr/>
          </p:nvSpPr>
          <p:spPr bwMode="auto">
            <a:xfrm rot="966021">
              <a:off x="1564" y="1736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6" name="Oval 61"/>
            <p:cNvSpPr>
              <a:spLocks noChangeAspect="1" noChangeArrowheads="1"/>
            </p:cNvSpPr>
            <p:nvPr/>
          </p:nvSpPr>
          <p:spPr bwMode="auto">
            <a:xfrm rot="1050912">
              <a:off x="1432" y="1812"/>
              <a:ext cx="178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7" name="AutoShape 62"/>
            <p:cNvSpPr>
              <a:spLocks noChangeAspect="1" noChangeArrowheads="1"/>
            </p:cNvSpPr>
            <p:nvPr/>
          </p:nvSpPr>
          <p:spPr bwMode="auto">
            <a:xfrm rot="1202926">
              <a:off x="1478" y="1823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8" name="Oval 63"/>
            <p:cNvSpPr>
              <a:spLocks noChangeAspect="1" noChangeArrowheads="1"/>
            </p:cNvSpPr>
            <p:nvPr/>
          </p:nvSpPr>
          <p:spPr bwMode="auto">
            <a:xfrm rot="1911330">
              <a:off x="1084" y="1522"/>
              <a:ext cx="177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9" name="AutoShape 64"/>
            <p:cNvSpPr>
              <a:spLocks noChangeAspect="1" noChangeArrowheads="1"/>
            </p:cNvSpPr>
            <p:nvPr/>
          </p:nvSpPr>
          <p:spPr bwMode="auto">
            <a:xfrm rot="2063342">
              <a:off x="1130" y="1535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0" name="Oval 65"/>
            <p:cNvSpPr>
              <a:spLocks noChangeAspect="1" noChangeArrowheads="1"/>
            </p:cNvSpPr>
            <p:nvPr/>
          </p:nvSpPr>
          <p:spPr bwMode="auto">
            <a:xfrm rot="1594986">
              <a:off x="1007" y="1608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1" name="AutoShape 66"/>
            <p:cNvSpPr>
              <a:spLocks noChangeAspect="1" noChangeArrowheads="1"/>
            </p:cNvSpPr>
            <p:nvPr/>
          </p:nvSpPr>
          <p:spPr bwMode="auto">
            <a:xfrm rot="1746998">
              <a:off x="1050" y="1624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2" name="Oval 67"/>
            <p:cNvSpPr>
              <a:spLocks noChangeAspect="1" noChangeArrowheads="1"/>
            </p:cNvSpPr>
            <p:nvPr/>
          </p:nvSpPr>
          <p:spPr bwMode="auto">
            <a:xfrm rot="-2650724">
              <a:off x="918" y="1144"/>
              <a:ext cx="177" cy="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3" name="AutoShape 68"/>
            <p:cNvSpPr>
              <a:spLocks noChangeAspect="1" noChangeArrowheads="1"/>
            </p:cNvSpPr>
            <p:nvPr/>
          </p:nvSpPr>
          <p:spPr bwMode="auto">
            <a:xfrm rot="-2498712">
              <a:off x="960" y="1151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4" name="Oval 69"/>
            <p:cNvSpPr>
              <a:spLocks noChangeAspect="1" noChangeArrowheads="1"/>
            </p:cNvSpPr>
            <p:nvPr/>
          </p:nvSpPr>
          <p:spPr bwMode="auto">
            <a:xfrm rot="-2719334">
              <a:off x="1036" y="1181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5" name="AutoShape 70"/>
            <p:cNvSpPr>
              <a:spLocks noChangeAspect="1" noChangeArrowheads="1"/>
            </p:cNvSpPr>
            <p:nvPr/>
          </p:nvSpPr>
          <p:spPr bwMode="auto">
            <a:xfrm rot="-2567322">
              <a:off x="1074" y="1186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6" name="Oval 71"/>
            <p:cNvSpPr>
              <a:spLocks noChangeAspect="1" noChangeArrowheads="1"/>
            </p:cNvSpPr>
            <p:nvPr/>
          </p:nvSpPr>
          <p:spPr bwMode="auto">
            <a:xfrm rot="-2875454">
              <a:off x="5122" y="1519"/>
              <a:ext cx="177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7" name="AutoShape 72"/>
            <p:cNvSpPr>
              <a:spLocks noChangeAspect="1" noChangeArrowheads="1"/>
            </p:cNvSpPr>
            <p:nvPr/>
          </p:nvSpPr>
          <p:spPr bwMode="auto">
            <a:xfrm rot="-2723441">
              <a:off x="5162" y="1521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8" name="Oval 73"/>
            <p:cNvSpPr>
              <a:spLocks noChangeAspect="1" noChangeArrowheads="1"/>
            </p:cNvSpPr>
            <p:nvPr/>
          </p:nvSpPr>
          <p:spPr bwMode="auto">
            <a:xfrm rot="-2682010">
              <a:off x="4971" y="1472"/>
              <a:ext cx="177" cy="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9" name="AutoShape 74"/>
            <p:cNvSpPr>
              <a:spLocks noChangeAspect="1" noChangeArrowheads="1"/>
            </p:cNvSpPr>
            <p:nvPr/>
          </p:nvSpPr>
          <p:spPr bwMode="auto">
            <a:xfrm rot="-2529997">
              <a:off x="5013" y="1480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0" name="Freeform 75"/>
            <p:cNvSpPr>
              <a:spLocks noChangeAspect="1"/>
            </p:cNvSpPr>
            <p:nvPr/>
          </p:nvSpPr>
          <p:spPr bwMode="auto">
            <a:xfrm>
              <a:off x="1750" y="2790"/>
              <a:ext cx="218" cy="10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1" name="Line 76"/>
            <p:cNvSpPr>
              <a:spLocks noChangeAspect="1" noChangeShapeType="1"/>
            </p:cNvSpPr>
            <p:nvPr/>
          </p:nvSpPr>
          <p:spPr bwMode="auto">
            <a:xfrm>
              <a:off x="1120" y="2616"/>
              <a:ext cx="155" cy="4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2" name="Freeform 77"/>
            <p:cNvSpPr>
              <a:spLocks noChangeAspect="1"/>
            </p:cNvSpPr>
            <p:nvPr/>
          </p:nvSpPr>
          <p:spPr bwMode="auto">
            <a:xfrm>
              <a:off x="1077" y="2648"/>
              <a:ext cx="126" cy="112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3" name="Freeform 78"/>
            <p:cNvSpPr>
              <a:spLocks noChangeAspect="1"/>
            </p:cNvSpPr>
            <p:nvPr/>
          </p:nvSpPr>
          <p:spPr bwMode="auto">
            <a:xfrm>
              <a:off x="2178" y="2757"/>
              <a:ext cx="63" cy="206"/>
            </a:xfrm>
            <a:custGeom>
              <a:avLst/>
              <a:gdLst>
                <a:gd name="T0" fmla="*/ 9 w 54"/>
                <a:gd name="T1" fmla="*/ 0 h 168"/>
                <a:gd name="T2" fmla="*/ 54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4" name="Oval 79"/>
            <p:cNvSpPr>
              <a:spLocks noChangeAspect="1" noChangeArrowheads="1"/>
            </p:cNvSpPr>
            <p:nvPr/>
          </p:nvSpPr>
          <p:spPr bwMode="auto">
            <a:xfrm>
              <a:off x="1968" y="2738"/>
              <a:ext cx="249" cy="1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5" name="Freeform 80"/>
            <p:cNvSpPr>
              <a:spLocks noChangeAspect="1"/>
            </p:cNvSpPr>
            <p:nvPr/>
          </p:nvSpPr>
          <p:spPr bwMode="auto">
            <a:xfrm>
              <a:off x="3097" y="2406"/>
              <a:ext cx="299" cy="465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6" name="Rectangle 81"/>
            <p:cNvSpPr>
              <a:spLocks noChangeAspect="1" noChangeArrowheads="1"/>
            </p:cNvSpPr>
            <p:nvPr/>
          </p:nvSpPr>
          <p:spPr bwMode="auto">
            <a:xfrm rot="1147844">
              <a:off x="940" y="2667"/>
              <a:ext cx="140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7" name="Rectangle 82"/>
            <p:cNvSpPr>
              <a:spLocks noChangeAspect="1" noChangeArrowheads="1"/>
            </p:cNvSpPr>
            <p:nvPr/>
          </p:nvSpPr>
          <p:spPr bwMode="auto">
            <a:xfrm rot="1147844">
              <a:off x="982" y="2551"/>
              <a:ext cx="140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8" name="Rectangle 83"/>
            <p:cNvSpPr>
              <a:spLocks noChangeAspect="1" noChangeArrowheads="1"/>
            </p:cNvSpPr>
            <p:nvPr/>
          </p:nvSpPr>
          <p:spPr bwMode="auto">
            <a:xfrm rot="1147844">
              <a:off x="1259" y="2712"/>
              <a:ext cx="526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9" name="Rectangle 84"/>
            <p:cNvSpPr>
              <a:spLocks noChangeAspect="1" noChangeArrowheads="1"/>
            </p:cNvSpPr>
            <p:nvPr/>
          </p:nvSpPr>
          <p:spPr bwMode="auto">
            <a:xfrm>
              <a:off x="96" y="2394"/>
              <a:ext cx="764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Pol. H</a:t>
              </a:r>
              <a:r>
                <a:rPr lang="en-US" altLang="ja-JP" sz="2400" baseline="30000">
                  <a:latin typeface="Times New Roman" charset="0"/>
                  <a:ea typeface="ＭＳ Ｐゴシック" charset="-128"/>
                  <a:cs typeface="ＭＳ Ｐゴシック" charset="-128"/>
                </a:rPr>
                <a:t>-</a:t>
              </a:r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 Source</a:t>
              </a:r>
            </a:p>
          </p:txBody>
        </p:sp>
        <p:sp>
          <p:nvSpPr>
            <p:cNvPr id="20570" name="Text Box 85"/>
            <p:cNvSpPr txBox="1">
              <a:spLocks noChangeAspect="1" noChangeArrowheads="1"/>
            </p:cNvSpPr>
            <p:nvPr/>
          </p:nvSpPr>
          <p:spPr bwMode="auto">
            <a:xfrm>
              <a:off x="583" y="1939"/>
              <a:ext cx="1480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Spin Rotators</a:t>
              </a:r>
            </a:p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(longitudinal polarization)</a:t>
              </a:r>
            </a:p>
          </p:txBody>
        </p:sp>
        <p:sp>
          <p:nvSpPr>
            <p:cNvPr id="20571" name="Text Box 86"/>
            <p:cNvSpPr txBox="1">
              <a:spLocks noChangeAspect="1" noChangeArrowheads="1"/>
            </p:cNvSpPr>
            <p:nvPr/>
          </p:nvSpPr>
          <p:spPr bwMode="auto">
            <a:xfrm>
              <a:off x="4157" y="1244"/>
              <a:ext cx="955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Siberian Snakes</a:t>
              </a:r>
            </a:p>
          </p:txBody>
        </p:sp>
        <p:sp>
          <p:nvSpPr>
            <p:cNvPr id="20572" name="Line 87"/>
            <p:cNvSpPr>
              <a:spLocks noChangeAspect="1" noChangeShapeType="1"/>
            </p:cNvSpPr>
            <p:nvPr/>
          </p:nvSpPr>
          <p:spPr bwMode="auto">
            <a:xfrm flipH="1" flipV="1">
              <a:off x="1152" y="1760"/>
              <a:ext cx="66" cy="2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3" name="Line 88"/>
            <p:cNvSpPr>
              <a:spLocks noChangeAspect="1" noChangeShapeType="1"/>
            </p:cNvSpPr>
            <p:nvPr/>
          </p:nvSpPr>
          <p:spPr bwMode="auto">
            <a:xfrm flipV="1">
              <a:off x="1336" y="1908"/>
              <a:ext cx="89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4" name="Oval 89"/>
            <p:cNvSpPr>
              <a:spLocks noChangeAspect="1" noChangeArrowheads="1"/>
            </p:cNvSpPr>
            <p:nvPr/>
          </p:nvSpPr>
          <p:spPr bwMode="auto">
            <a:xfrm rot="6499683">
              <a:off x="2017" y="2909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5" name="Line 90"/>
            <p:cNvSpPr>
              <a:spLocks noChangeAspect="1" noChangeShapeType="1"/>
            </p:cNvSpPr>
            <p:nvPr/>
          </p:nvSpPr>
          <p:spPr bwMode="auto">
            <a:xfrm rot="6499683">
              <a:off x="2059" y="2976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6" name="Line 91"/>
            <p:cNvSpPr>
              <a:spLocks noChangeAspect="1" noChangeShapeType="1"/>
            </p:cNvSpPr>
            <p:nvPr/>
          </p:nvSpPr>
          <p:spPr bwMode="auto">
            <a:xfrm rot="6499683">
              <a:off x="2075" y="3004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7" name="Line 92"/>
            <p:cNvSpPr>
              <a:spLocks noChangeAspect="1" noChangeShapeType="1"/>
            </p:cNvSpPr>
            <p:nvPr/>
          </p:nvSpPr>
          <p:spPr bwMode="auto">
            <a:xfrm rot="1099684">
              <a:off x="2087" y="2907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8" name="Line 93"/>
            <p:cNvSpPr>
              <a:spLocks noChangeAspect="1" noChangeShapeType="1"/>
            </p:cNvSpPr>
            <p:nvPr/>
          </p:nvSpPr>
          <p:spPr bwMode="auto">
            <a:xfrm rot="1099684">
              <a:off x="2115" y="2893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9" name="Oval 94"/>
            <p:cNvSpPr>
              <a:spLocks noChangeAspect="1" noChangeArrowheads="1"/>
            </p:cNvSpPr>
            <p:nvPr/>
          </p:nvSpPr>
          <p:spPr bwMode="auto">
            <a:xfrm rot="5400000">
              <a:off x="3324" y="795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0" name="Line 95"/>
            <p:cNvSpPr>
              <a:spLocks noChangeAspect="1" noChangeShapeType="1"/>
            </p:cNvSpPr>
            <p:nvPr/>
          </p:nvSpPr>
          <p:spPr bwMode="auto">
            <a:xfrm rot="5400000">
              <a:off x="3383" y="850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1" name="Line 96"/>
            <p:cNvSpPr>
              <a:spLocks noChangeAspect="1" noChangeShapeType="1"/>
            </p:cNvSpPr>
            <p:nvPr/>
          </p:nvSpPr>
          <p:spPr bwMode="auto">
            <a:xfrm rot="5400000">
              <a:off x="3404" y="873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2" name="Line 97"/>
            <p:cNvSpPr>
              <a:spLocks noChangeAspect="1" noChangeShapeType="1"/>
            </p:cNvSpPr>
            <p:nvPr/>
          </p:nvSpPr>
          <p:spPr bwMode="auto">
            <a:xfrm>
              <a:off x="3386" y="776"/>
              <a:ext cx="29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3" name="Line 98"/>
            <p:cNvSpPr>
              <a:spLocks noChangeAspect="1" noChangeShapeType="1"/>
            </p:cNvSpPr>
            <p:nvPr/>
          </p:nvSpPr>
          <p:spPr bwMode="auto">
            <a:xfrm>
              <a:off x="3409" y="754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4" name="Oval 99"/>
            <p:cNvSpPr>
              <a:spLocks noChangeAspect="1" noChangeArrowheads="1"/>
            </p:cNvSpPr>
            <p:nvPr/>
          </p:nvSpPr>
          <p:spPr bwMode="auto">
            <a:xfrm rot="-5400000">
              <a:off x="3306" y="707"/>
              <a:ext cx="60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5" name="Line 100"/>
            <p:cNvSpPr>
              <a:spLocks noChangeAspect="1" noChangeShapeType="1"/>
            </p:cNvSpPr>
            <p:nvPr/>
          </p:nvSpPr>
          <p:spPr bwMode="auto">
            <a:xfrm rot="-5400000">
              <a:off x="3277" y="682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6" name="Line 101"/>
            <p:cNvSpPr>
              <a:spLocks noChangeAspect="1" noChangeShapeType="1"/>
            </p:cNvSpPr>
            <p:nvPr/>
          </p:nvSpPr>
          <p:spPr bwMode="auto">
            <a:xfrm rot="-5400000">
              <a:off x="3255" y="660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7" name="Line 102"/>
            <p:cNvSpPr>
              <a:spLocks noChangeAspect="1" noChangeShapeType="1"/>
            </p:cNvSpPr>
            <p:nvPr/>
          </p:nvSpPr>
          <p:spPr bwMode="auto">
            <a:xfrm rot="10800000">
              <a:off x="3273" y="755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8" name="Line 103"/>
            <p:cNvSpPr>
              <a:spLocks noChangeAspect="1" noChangeShapeType="1"/>
            </p:cNvSpPr>
            <p:nvPr/>
          </p:nvSpPr>
          <p:spPr bwMode="auto">
            <a:xfrm rot="10800000">
              <a:off x="3251" y="778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9" name="Rectangle 104"/>
            <p:cNvSpPr>
              <a:spLocks noChangeAspect="1" noChangeArrowheads="1"/>
            </p:cNvSpPr>
            <p:nvPr/>
          </p:nvSpPr>
          <p:spPr bwMode="auto">
            <a:xfrm>
              <a:off x="569" y="2971"/>
              <a:ext cx="1116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200 MeV Polarimeter</a:t>
              </a:r>
            </a:p>
          </p:txBody>
        </p:sp>
        <p:sp>
          <p:nvSpPr>
            <p:cNvPr id="20590" name="Line 105"/>
            <p:cNvSpPr>
              <a:spLocks noChangeAspect="1" noChangeShapeType="1"/>
            </p:cNvSpPr>
            <p:nvPr/>
          </p:nvSpPr>
          <p:spPr bwMode="auto">
            <a:xfrm flipV="1">
              <a:off x="1820" y="2971"/>
              <a:ext cx="17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1" name="Rectangle 106"/>
            <p:cNvSpPr>
              <a:spLocks noChangeAspect="1" noChangeArrowheads="1"/>
            </p:cNvSpPr>
            <p:nvPr/>
          </p:nvSpPr>
          <p:spPr bwMode="auto">
            <a:xfrm>
              <a:off x="3647" y="436"/>
              <a:ext cx="1168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RHIC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pC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Polarimeters</a:t>
              </a:r>
              <a:endParaRPr lang="en-US" altLang="ja-JP" sz="1400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92" name="Line 107"/>
            <p:cNvSpPr>
              <a:spLocks noChangeAspect="1" noChangeShapeType="1"/>
            </p:cNvSpPr>
            <p:nvPr/>
          </p:nvSpPr>
          <p:spPr bwMode="auto">
            <a:xfrm flipH="1">
              <a:off x="3401" y="604"/>
              <a:ext cx="203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3" name="Oval 108"/>
            <p:cNvSpPr>
              <a:spLocks noChangeAspect="1" noChangeArrowheads="1"/>
            </p:cNvSpPr>
            <p:nvPr/>
          </p:nvSpPr>
          <p:spPr bwMode="auto">
            <a:xfrm rot="8100306">
              <a:off x="3054" y="743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09"/>
            <p:cNvGrpSpPr>
              <a:grpSpLocks noChangeAspect="1"/>
            </p:cNvGrpSpPr>
            <p:nvPr/>
          </p:nvGrpSpPr>
          <p:grpSpPr bwMode="auto">
            <a:xfrm rot="2700306">
              <a:off x="3061" y="821"/>
              <a:ext cx="50" cy="51"/>
              <a:chOff x="3936" y="1517"/>
              <a:chExt cx="41" cy="41"/>
            </a:xfrm>
          </p:grpSpPr>
          <p:sp>
            <p:nvSpPr>
              <p:cNvPr id="20625" name="Line 110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6" name="Line 111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12"/>
            <p:cNvGrpSpPr>
              <a:grpSpLocks noChangeAspect="1"/>
            </p:cNvGrpSpPr>
            <p:nvPr/>
          </p:nvGrpSpPr>
          <p:grpSpPr bwMode="auto">
            <a:xfrm rot="2700306">
              <a:off x="3061" y="681"/>
              <a:ext cx="51" cy="50"/>
              <a:chOff x="3936" y="1517"/>
              <a:chExt cx="41" cy="41"/>
            </a:xfrm>
          </p:grpSpPr>
          <p:sp>
            <p:nvSpPr>
              <p:cNvPr id="20623" name="Line 113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4" name="Line 114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596" name="Rectangle 115"/>
            <p:cNvSpPr>
              <a:spLocks noChangeAspect="1" noChangeArrowheads="1"/>
            </p:cNvSpPr>
            <p:nvPr/>
          </p:nvSpPr>
          <p:spPr bwMode="auto">
            <a:xfrm>
              <a:off x="1115" y="441"/>
              <a:ext cx="154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Absolute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(H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  <a:sym typeface="Symbol" charset="2"/>
                </a:rPr>
                <a:t>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jet)</a:t>
              </a:r>
            </a:p>
          </p:txBody>
        </p:sp>
        <p:sp>
          <p:nvSpPr>
            <p:cNvPr id="20597" name="Line 116"/>
            <p:cNvSpPr>
              <a:spLocks noChangeAspect="1" noChangeShapeType="1"/>
            </p:cNvSpPr>
            <p:nvPr/>
          </p:nvSpPr>
          <p:spPr bwMode="auto">
            <a:xfrm>
              <a:off x="2727" y="585"/>
              <a:ext cx="28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8" name="Line 117"/>
            <p:cNvSpPr>
              <a:spLocks noChangeAspect="1" noChangeShapeType="1"/>
            </p:cNvSpPr>
            <p:nvPr/>
          </p:nvSpPr>
          <p:spPr bwMode="auto">
            <a:xfrm>
              <a:off x="747" y="2582"/>
              <a:ext cx="171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9" name="Oval 118"/>
            <p:cNvSpPr>
              <a:spLocks noChangeAspect="1" noChangeArrowheads="1"/>
            </p:cNvSpPr>
            <p:nvPr/>
          </p:nvSpPr>
          <p:spPr bwMode="auto">
            <a:xfrm rot="3845359">
              <a:off x="3159" y="3209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0" name="Line 119"/>
            <p:cNvSpPr>
              <a:spLocks noChangeAspect="1" noChangeShapeType="1"/>
            </p:cNvSpPr>
            <p:nvPr/>
          </p:nvSpPr>
          <p:spPr bwMode="auto">
            <a:xfrm rot="3845359">
              <a:off x="3232" y="3240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1" name="Line 120"/>
            <p:cNvSpPr>
              <a:spLocks noChangeAspect="1" noChangeShapeType="1"/>
            </p:cNvSpPr>
            <p:nvPr/>
          </p:nvSpPr>
          <p:spPr bwMode="auto">
            <a:xfrm rot="3845359">
              <a:off x="3261" y="3252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2" name="Line 121"/>
            <p:cNvSpPr>
              <a:spLocks noChangeAspect="1" noChangeShapeType="1"/>
            </p:cNvSpPr>
            <p:nvPr/>
          </p:nvSpPr>
          <p:spPr bwMode="auto">
            <a:xfrm rot="-1554641">
              <a:off x="3203" y="3173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3" name="Line 122"/>
            <p:cNvSpPr>
              <a:spLocks noChangeAspect="1" noChangeShapeType="1"/>
            </p:cNvSpPr>
            <p:nvPr/>
          </p:nvSpPr>
          <p:spPr bwMode="auto">
            <a:xfrm rot="-1554641">
              <a:off x="3213" y="3144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4" name="Rectangle 123"/>
            <p:cNvSpPr>
              <a:spLocks noChangeAspect="1" noChangeArrowheads="1"/>
            </p:cNvSpPr>
            <p:nvPr/>
          </p:nvSpPr>
          <p:spPr bwMode="auto">
            <a:xfrm>
              <a:off x="3522" y="3266"/>
              <a:ext cx="1068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AGS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pC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</a:t>
              </a:r>
              <a:endParaRPr lang="en-US" altLang="ja-JP" sz="1400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05" name="Line 124"/>
            <p:cNvSpPr>
              <a:spLocks noChangeAspect="1" noChangeShapeType="1"/>
            </p:cNvSpPr>
            <p:nvPr/>
          </p:nvSpPr>
          <p:spPr bwMode="auto">
            <a:xfrm flipH="1" flipV="1">
              <a:off x="3299" y="3293"/>
              <a:ext cx="191" cy="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6" name="Text Box 125"/>
            <p:cNvSpPr txBox="1">
              <a:spLocks noChangeAspect="1" noChangeArrowheads="1"/>
            </p:cNvSpPr>
            <p:nvPr/>
          </p:nvSpPr>
          <p:spPr bwMode="auto">
            <a:xfrm>
              <a:off x="2217" y="3391"/>
              <a:ext cx="1100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Strong AGS Snake</a:t>
              </a:r>
            </a:p>
          </p:txBody>
        </p:sp>
        <p:sp>
          <p:nvSpPr>
            <p:cNvPr id="20607" name="Line 126"/>
            <p:cNvSpPr>
              <a:spLocks noChangeAspect="1" noChangeShapeType="1"/>
            </p:cNvSpPr>
            <p:nvPr/>
          </p:nvSpPr>
          <p:spPr bwMode="auto">
            <a:xfrm flipH="1" flipV="1">
              <a:off x="2478" y="3327"/>
              <a:ext cx="78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127"/>
            <p:cNvGrpSpPr>
              <a:grpSpLocks noChangeAspect="1"/>
            </p:cNvGrpSpPr>
            <p:nvPr/>
          </p:nvGrpSpPr>
          <p:grpSpPr bwMode="auto">
            <a:xfrm>
              <a:off x="3364" y="2828"/>
              <a:ext cx="99" cy="177"/>
              <a:chOff x="5420" y="4309"/>
              <a:chExt cx="136" cy="211"/>
            </a:xfrm>
          </p:grpSpPr>
          <p:sp>
            <p:nvSpPr>
              <p:cNvPr id="20621" name="Oval 128"/>
              <p:cNvSpPr>
                <a:spLocks noChangeAspect="1"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2" name="AutoShape 129"/>
              <p:cNvSpPr>
                <a:spLocks noChangeAspect="1"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609" name="Text Box 130"/>
            <p:cNvSpPr txBox="1">
              <a:spLocks noChangeAspect="1" noChangeArrowheads="1"/>
            </p:cNvSpPr>
            <p:nvPr/>
          </p:nvSpPr>
          <p:spPr bwMode="auto">
            <a:xfrm>
              <a:off x="3635" y="2697"/>
              <a:ext cx="1673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Helical Partial Siberian Snake</a:t>
              </a:r>
            </a:p>
          </p:txBody>
        </p:sp>
        <p:sp>
          <p:nvSpPr>
            <p:cNvPr id="20610" name="Line 131"/>
            <p:cNvSpPr>
              <a:spLocks noChangeAspect="1" noChangeShapeType="1"/>
            </p:cNvSpPr>
            <p:nvPr/>
          </p:nvSpPr>
          <p:spPr bwMode="auto">
            <a:xfrm flipH="1">
              <a:off x="3498" y="2841"/>
              <a:ext cx="171" cy="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1" name="Rectangle 132"/>
            <p:cNvSpPr>
              <a:spLocks noChangeAspect="1" noChangeArrowheads="1"/>
            </p:cNvSpPr>
            <p:nvPr/>
          </p:nvSpPr>
          <p:spPr bwMode="auto">
            <a:xfrm>
              <a:off x="850" y="818"/>
              <a:ext cx="52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>
                  <a:latin typeface="Times New Roman" charset="0"/>
                  <a:ea typeface="ＭＳ Ｐゴシック" charset="-128"/>
                  <a:cs typeface="ＭＳ Ｐゴシック" charset="-128"/>
                </a:rPr>
                <a:t>PHOBOS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12" name="Text Box 133"/>
            <p:cNvSpPr txBox="1">
              <a:spLocks noChangeAspect="1" noChangeArrowheads="1"/>
            </p:cNvSpPr>
            <p:nvPr/>
          </p:nvSpPr>
          <p:spPr bwMode="auto">
            <a:xfrm>
              <a:off x="3214" y="2199"/>
              <a:ext cx="1480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Spin Rotators</a:t>
              </a:r>
            </a:p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(longitudinal polarization)</a:t>
              </a:r>
            </a:p>
          </p:txBody>
        </p:sp>
        <p:sp>
          <p:nvSpPr>
            <p:cNvPr id="20613" name="Line 134"/>
            <p:cNvSpPr>
              <a:spLocks noChangeAspect="1" noChangeShapeType="1"/>
            </p:cNvSpPr>
            <p:nvPr/>
          </p:nvSpPr>
          <p:spPr bwMode="auto">
            <a:xfrm flipH="1" flipV="1">
              <a:off x="3407" y="2137"/>
              <a:ext cx="111" cy="1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4" name="Line 135"/>
            <p:cNvSpPr>
              <a:spLocks noChangeAspect="1" noChangeShapeType="1"/>
            </p:cNvSpPr>
            <p:nvPr/>
          </p:nvSpPr>
          <p:spPr bwMode="auto">
            <a:xfrm flipH="1" flipV="1">
              <a:off x="2926" y="2107"/>
              <a:ext cx="580" cy="1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5" name="Line 136"/>
            <p:cNvSpPr>
              <a:spLocks noChangeAspect="1" noChangeShapeType="1"/>
            </p:cNvSpPr>
            <p:nvPr/>
          </p:nvSpPr>
          <p:spPr bwMode="auto">
            <a:xfrm>
              <a:off x="4624" y="1413"/>
              <a:ext cx="310" cy="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6" name="Text Box 137"/>
            <p:cNvSpPr txBox="1">
              <a:spLocks noChangeAspect="1" noChangeArrowheads="1"/>
            </p:cNvSpPr>
            <p:nvPr/>
          </p:nvSpPr>
          <p:spPr bwMode="auto">
            <a:xfrm>
              <a:off x="1568" y="1096"/>
              <a:ext cx="955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Siberian Snakes</a:t>
              </a:r>
            </a:p>
          </p:txBody>
        </p:sp>
        <p:sp>
          <p:nvSpPr>
            <p:cNvPr id="20617" name="Line 138"/>
            <p:cNvSpPr>
              <a:spLocks noChangeAspect="1" noChangeShapeType="1"/>
            </p:cNvSpPr>
            <p:nvPr/>
          </p:nvSpPr>
          <p:spPr bwMode="auto">
            <a:xfrm flipH="1">
              <a:off x="1263" y="1229"/>
              <a:ext cx="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139"/>
            <p:cNvGrpSpPr>
              <a:grpSpLocks noChangeAspect="1"/>
            </p:cNvGrpSpPr>
            <p:nvPr/>
          </p:nvGrpSpPr>
          <p:grpSpPr bwMode="auto">
            <a:xfrm rot="-2695348">
              <a:off x="2371" y="3140"/>
              <a:ext cx="99" cy="176"/>
              <a:chOff x="5420" y="4309"/>
              <a:chExt cx="136" cy="211"/>
            </a:xfrm>
          </p:grpSpPr>
          <p:sp>
            <p:nvSpPr>
              <p:cNvPr id="20619" name="Oval 140"/>
              <p:cNvSpPr>
                <a:spLocks noChangeAspect="1"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0" name="AutoShape 141"/>
              <p:cNvSpPr>
                <a:spLocks noChangeAspect="1"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0488" name="Text Box 145"/>
          <p:cNvSpPr txBox="1">
            <a:spLocks noChangeArrowheads="1"/>
          </p:cNvSpPr>
          <p:nvPr/>
        </p:nvSpPr>
        <p:spPr bwMode="auto">
          <a:xfrm>
            <a:off x="5181600" y="1905001"/>
            <a:ext cx="2667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polarized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  <a:p>
            <a:pPr algn="ctr">
              <a:spcBef>
                <a:spcPct val="50000"/>
              </a:spcBef>
            </a:pPr>
            <a:r>
              <a:rPr lang="en-US" dirty="0"/>
              <a:t>62 </a:t>
            </a:r>
            <a:r>
              <a:rPr lang="en-US" dirty="0">
                <a:latin typeface="Symbol" charset="2"/>
                <a:sym typeface="Symbol" charset="2"/>
              </a:rPr>
              <a:t> </a:t>
            </a:r>
            <a:r>
              <a:rPr lang="en-US" dirty="0">
                <a:sym typeface="Symbol" charset="2"/>
              </a:rPr>
              <a:t>s  500 GeV</a:t>
            </a:r>
          </a:p>
        </p:txBody>
      </p:sp>
      <p:sp>
        <p:nvSpPr>
          <p:cNvPr id="147" name="Date Placeholder 1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080D-5434-DC47-9BDE-C971B26F147C}" type="datetime1">
              <a:rPr lang="en-US" smtClean="0"/>
              <a:t>8/21/19</a:t>
            </a:fld>
            <a:endParaRPr lang="en-US"/>
          </a:p>
        </p:txBody>
      </p:sp>
      <p:pic>
        <p:nvPicPr>
          <p:cNvPr id="148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8305585" y="-24834"/>
            <a:ext cx="2343540" cy="20186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738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727661-6D7C-DC47-84A1-47C29F7CAC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63"/>
          <a:stretch/>
        </p:blipFill>
        <p:spPr>
          <a:xfrm>
            <a:off x="1520692" y="177800"/>
            <a:ext cx="9150616" cy="596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3507A8-2FC7-F14C-AE05-EBA576D2C318}"/>
              </a:ext>
            </a:extLst>
          </p:cNvPr>
          <p:cNvSpPr txBox="1"/>
          <p:nvPr/>
        </p:nvSpPr>
        <p:spPr>
          <a:xfrm>
            <a:off x="1241930" y="6146800"/>
            <a:ext cx="8999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This allows us to use QCD to calculate some high energy interaction processes perturbatively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3F9C3D-610E-AC48-A8A8-D47F92623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14D4-4558-8D41-B308-DD7B4D8655BE}" type="datetime1">
              <a:rPr lang="en-US" smtClean="0"/>
              <a:t>8/21/19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41C7997-9785-A449-AF73-14A1255D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6ECE97-3BA8-D440-84DB-E1704F818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28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E3AF3-80E4-7249-8545-8AD7F3C4D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71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Perturbative QCD (</a:t>
            </a:r>
            <a:r>
              <a:rPr lang="en-US" dirty="0" err="1"/>
              <a:t>pQCD</a:t>
            </a:r>
            <a:r>
              <a:rPr lang="en-US" dirty="0"/>
              <a:t>)</a:t>
            </a:r>
            <a:br>
              <a:rPr lang="en-US" dirty="0"/>
            </a:br>
            <a:r>
              <a:rPr lang="en-US" sz="3600" dirty="0"/>
              <a:t>a new theoretical tool to study strong interaction phenomena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01881-775A-8641-B8F3-D7F46B023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776413"/>
            <a:ext cx="7200900" cy="447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457DFC-9299-E848-9082-B8394C8E6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156" y="4011613"/>
            <a:ext cx="5643044" cy="198755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DA1E3-D8DA-8B40-93B4-5B2EC4F7E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32EDD-8796-EA41-AB9C-068C697A3C85}" type="datetime1">
              <a:rPr lang="en-US" smtClean="0"/>
              <a:t>8/21/19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0D2F7-5DBF-614D-8BFB-9D730179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723DF-A852-324E-B55B-206F2B22D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05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64947" y="163141"/>
            <a:ext cx="6929664" cy="874410"/>
          </a:xfrm>
        </p:spPr>
        <p:txBody>
          <a:bodyPr>
            <a:noAutofit/>
          </a:bodyPr>
          <a:lstStyle/>
          <a:p>
            <a:r>
              <a:rPr lang="en-US" sz="3600" dirty="0">
                <a:ea typeface="ＭＳ Ｐゴシック" charset="-128"/>
                <a:cs typeface="Times New Roman" charset="0"/>
              </a:rPr>
              <a:t>Gluon Polarization and </a:t>
            </a:r>
            <a:r>
              <a:rPr lang="en-US" altLang="en-US" sz="3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3600" baseline="30000" dirty="0">
                <a:ea typeface="ＭＳ Ｐゴシック" charset="-128"/>
                <a:cs typeface="Times New Roman" charset="0"/>
              </a:rPr>
              <a:t>0 </a:t>
            </a:r>
            <a:r>
              <a:rPr lang="en-US" altLang="en-US" sz="3600" dirty="0">
                <a:ea typeface="ＭＳ Ｐゴシック" charset="-128"/>
                <a:cs typeface="Times New Roman" charset="0"/>
              </a:rPr>
              <a:t> (or jet)A</a:t>
            </a:r>
            <a:r>
              <a:rPr lang="en-US" altLang="en-US" sz="3600" baseline="-25000" dirty="0">
                <a:ea typeface="ＭＳ Ｐゴシック" charset="-128"/>
                <a:cs typeface="Times New Roman" charset="0"/>
              </a:rPr>
              <a:t>LL</a:t>
            </a:r>
            <a:r>
              <a:rPr lang="en-US" altLang="en-US" sz="3600" dirty="0">
                <a:ea typeface="ＭＳ Ｐゴシック" charset="-128"/>
                <a:cs typeface="Times New Roman" charset="0"/>
              </a:rPr>
              <a:t> 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FD7E-07A8-034A-9544-F1CD0FA6BA84}" type="datetime1">
              <a:rPr lang="en-US" smtClean="0"/>
              <a:t>8/21/19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19</a:t>
            </a:fld>
            <a:endParaRPr lang="en-US"/>
          </a:p>
        </p:txBody>
      </p:sp>
      <p:pic>
        <p:nvPicPr>
          <p:cNvPr id="7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76" y="3977686"/>
            <a:ext cx="3329138" cy="22694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756" y="4217257"/>
            <a:ext cx="3071917" cy="2256918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1180946" y="1272959"/>
            <a:ext cx="2610569" cy="1350136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9" y="2865470"/>
            <a:ext cx="8736325" cy="652329"/>
          </a:xfrm>
          <a:prstGeom prst="rect">
            <a:avLst/>
          </a:prstGeom>
        </p:spPr>
      </p:pic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4238656" y="1813778"/>
            <a:ext cx="48228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2" eaLnBrk="1" hangingPunct="1"/>
            <a:r>
              <a:rPr lang="en-US" altLang="zh-CN" sz="2000" dirty="0">
                <a:solidFill>
                  <a:srgbClr val="FF00FF"/>
                </a:solidFill>
                <a:ea typeface="SimSun" charset="0"/>
              </a:rPr>
              <a:t>-- Parton distribution functions </a:t>
            </a:r>
          </a:p>
          <a:p>
            <a:pPr lvl="2" eaLnBrk="1" hangingPunct="1"/>
            <a:r>
              <a:rPr lang="en-US" altLang="zh-CN" sz="2000" dirty="0">
                <a:solidFill>
                  <a:srgbClr val="00FF00"/>
                </a:solidFill>
                <a:ea typeface="SimSun" charset="0"/>
              </a:rPr>
              <a:t>-- Partonic hard scattering rates </a:t>
            </a:r>
          </a:p>
          <a:p>
            <a:pPr lvl="2" eaLnBrk="1" hangingPunct="1"/>
            <a:r>
              <a:rPr lang="en-US" altLang="zh-CN" sz="2000" dirty="0">
                <a:solidFill>
                  <a:srgbClr val="0099CC"/>
                </a:solidFill>
                <a:ea typeface="SimSun" charset="0"/>
              </a:rPr>
              <a:t>-- Fragmentation functions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4522787" y="3650846"/>
            <a:ext cx="1066800" cy="457200"/>
            <a:chOff x="1872" y="1918"/>
            <a:chExt cx="672" cy="288"/>
          </a:xfrm>
        </p:grpSpPr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1968" y="1918"/>
              <a:ext cx="4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zh-CN" dirty="0">
                  <a:solidFill>
                    <a:srgbClr val="FF00FF"/>
                  </a:solidFill>
                  <a:latin typeface="Times New Roman" charset="0"/>
                  <a:ea typeface="SimSun" charset="0"/>
                </a:rPr>
                <a:t>DIS</a:t>
              </a:r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>
              <a:off x="1872" y="1920"/>
              <a:ext cx="672" cy="0"/>
            </a:xfrm>
            <a:prstGeom prst="line">
              <a:avLst/>
            </a:prstGeom>
            <a:noFill/>
            <a:ln w="38100">
              <a:solidFill>
                <a:srgbClr val="FF85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5819850" y="3667063"/>
            <a:ext cx="1066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142113" y="3605151"/>
            <a:ext cx="341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zh-CN" sz="2800" dirty="0">
                <a:solidFill>
                  <a:srgbClr val="0000FF"/>
                </a:solidFill>
                <a:latin typeface="Times New Roman" charset="0"/>
                <a:ea typeface="SimSun" charset="0"/>
              </a:rPr>
              <a:t>?</a:t>
            </a:r>
          </a:p>
        </p:txBody>
      </p:sp>
      <p:grpSp>
        <p:nvGrpSpPr>
          <p:cNvPr id="20" name="Group 10"/>
          <p:cNvGrpSpPr>
            <a:grpSpLocks/>
          </p:cNvGrpSpPr>
          <p:nvPr/>
        </p:nvGrpSpPr>
        <p:grpSpPr bwMode="auto">
          <a:xfrm>
            <a:off x="7315200" y="3605151"/>
            <a:ext cx="1524000" cy="457200"/>
            <a:chOff x="3696" y="1906"/>
            <a:chExt cx="960" cy="288"/>
          </a:xfrm>
        </p:grpSpPr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3846" y="1906"/>
              <a:ext cx="61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zh-CN" dirty="0" err="1">
                  <a:solidFill>
                    <a:srgbClr val="33CC33"/>
                  </a:solidFill>
                  <a:latin typeface="Times New Roman" charset="0"/>
                  <a:ea typeface="SimSun" charset="0"/>
                </a:rPr>
                <a:t>pQCD</a:t>
              </a:r>
              <a:endParaRPr lang="en-US" altLang="zh-CN" dirty="0">
                <a:solidFill>
                  <a:srgbClr val="33CC33"/>
                </a:solidFill>
                <a:latin typeface="Times New Roman" charset="0"/>
                <a:ea typeface="SimSun" charset="0"/>
              </a:endParaRPr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>
              <a:off x="3696" y="1920"/>
              <a:ext cx="96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13"/>
          <p:cNvGrpSpPr>
            <a:grpSpLocks/>
          </p:cNvGrpSpPr>
          <p:nvPr/>
        </p:nvGrpSpPr>
        <p:grpSpPr bwMode="auto">
          <a:xfrm>
            <a:off x="9238872" y="3520486"/>
            <a:ext cx="1066800" cy="457200"/>
            <a:chOff x="4896" y="1872"/>
            <a:chExt cx="672" cy="288"/>
          </a:xfrm>
        </p:grpSpPr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5040" y="1872"/>
              <a:ext cx="4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zh-CN">
                  <a:solidFill>
                    <a:srgbClr val="00FFFF"/>
                  </a:solidFill>
                  <a:latin typeface="Times New Roman" charset="0"/>
                  <a:ea typeface="SimSun" charset="0"/>
                </a:rPr>
                <a:t>e+e-</a:t>
              </a:r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 flipV="1">
              <a:off x="4896" y="1920"/>
              <a:ext cx="672" cy="0"/>
            </a:xfrm>
            <a:prstGeom prst="line">
              <a:avLst/>
            </a:prstGeom>
            <a:noFill/>
            <a:ln w="38100">
              <a:solidFill>
                <a:srgbClr val="33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013325" y="1235768"/>
            <a:ext cx="3434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1C3EBD"/>
                </a:solidFill>
              </a:rPr>
              <a:t>A</a:t>
            </a:r>
            <a:r>
              <a:rPr lang="en-US" sz="2800" baseline="-25000" dirty="0">
                <a:solidFill>
                  <a:srgbClr val="1C3EBD"/>
                </a:solidFill>
              </a:rPr>
              <a:t>LL</a:t>
            </a:r>
            <a:r>
              <a:rPr lang="en-US" sz="2800" dirty="0">
                <a:solidFill>
                  <a:srgbClr val="1C3EBD"/>
                </a:solidFill>
              </a:rPr>
              <a:t>=(N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-N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)/(N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+N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</a:t>
            </a:r>
            <a:endParaRPr lang="en-US" sz="2800" baseline="-25000" dirty="0">
              <a:solidFill>
                <a:srgbClr val="1C3EB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8549" y="6169580"/>
            <a:ext cx="265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Di-photon </a:t>
            </a:r>
            <a:r>
              <a:rPr lang="en-US"/>
              <a:t>mass: </a:t>
            </a:r>
            <a:r>
              <a:rPr lang="en-US" altLang="en-US">
                <a:latin typeface="Arial" charset="0"/>
                <a:ea typeface="ＭＳ Ｐゴシック" charset="-128"/>
                <a:cs typeface="Times New Roman" charset="0"/>
              </a:rPr>
              <a:t>𝜋</a:t>
            </a:r>
            <a:r>
              <a:rPr lang="en-US" altLang="en-US" baseline="30000">
                <a:latin typeface="Arial" charset="0"/>
                <a:ea typeface="ＭＳ Ｐゴシック" charset="-128"/>
                <a:cs typeface="Times New Roman" charset="0"/>
              </a:rPr>
              <a:t>0</a:t>
            </a:r>
            <a:r>
              <a:rPr lang="en-US" altLang="en-US">
                <a:latin typeface="Arial" charset="0"/>
                <a:ea typeface="ＭＳ Ｐゴシック" charset="-128"/>
                <a:cs typeface="Times New Roman" charset="0"/>
              </a:rPr>
              <a:t> peak</a:t>
            </a:r>
            <a:r>
              <a:rPr lang="en-US" altLang="en-US" baseline="30000">
                <a:latin typeface="Arial" charset="0"/>
                <a:ea typeface="ＭＳ Ｐゴシック" charset="-128"/>
                <a:cs typeface="Times New Roman" charset="0"/>
              </a:rPr>
              <a:t> 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6295886" y="4971487"/>
            <a:ext cx="1800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Relative fractions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BFC8A6-49A7-324E-96F5-E5A9517B82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611" y="380227"/>
            <a:ext cx="1694132" cy="24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41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02087-DD43-4F4C-A635-0051031F2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05570"/>
            <a:ext cx="6146800" cy="941030"/>
          </a:xfrm>
        </p:spPr>
        <p:txBody>
          <a:bodyPr/>
          <a:lstStyle/>
          <a:p>
            <a:r>
              <a:rPr lang="en-US" dirty="0"/>
              <a:t>Discovery of the Gluon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9DA052-5DCD-7341-B454-39DE09002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90FA4-5932-1B46-BB20-429F0F4E081E}" type="datetime1">
              <a:rPr lang="en-US" smtClean="0"/>
              <a:t>8/21/19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412F1-4115-4245-A39B-618D193F2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197D3F-BD2D-024E-AE09-379AEC96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2</a:t>
            </a:fld>
            <a:endParaRPr lang="en-US"/>
          </a:p>
        </p:txBody>
      </p:sp>
      <p:pic>
        <p:nvPicPr>
          <p:cNvPr id="13314" name="Picture 2" descr="Logbook of August 2005">
            <a:extLst>
              <a:ext uri="{FF2B5EF4-FFF2-40B4-BE49-F238E27FC236}">
                <a16:creationId xmlns:a16="http://schemas.microsoft.com/office/drawing/2014/main" id="{99D768FF-2264-DB47-BD6E-C74E90DE3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0"/>
            <a:ext cx="5295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DA0C7F-1631-794F-9A51-BD3031873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9611"/>
            <a:ext cx="6896100" cy="1838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AF7E5B-A3F0-AD4C-9C43-053BD1E81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632200"/>
            <a:ext cx="4553595" cy="29067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2DEB0C-05B5-6F45-AE74-28DF8A5BD669}"/>
              </a:ext>
            </a:extLst>
          </p:cNvPr>
          <p:cNvSpPr txBox="1"/>
          <p:nvPr/>
        </p:nvSpPr>
        <p:spPr>
          <a:xfrm>
            <a:off x="536281" y="2993509"/>
            <a:ext cx="5760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observed 3-jet event, Center of Mass Energy = 27.4GeV</a:t>
            </a:r>
          </a:p>
        </p:txBody>
      </p:sp>
    </p:spTree>
    <p:extLst>
      <p:ext uri="{BB962C8B-B14F-4D97-AF65-F5344CB8AC3E}">
        <p14:creationId xmlns:p14="http://schemas.microsoft.com/office/powerpoint/2010/main" val="3408304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BE18-C680-9F48-847C-7F41F835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489" y="108481"/>
            <a:ext cx="8836819" cy="1143000"/>
          </a:xfrm>
        </p:spPr>
        <p:txBody>
          <a:bodyPr>
            <a:noAutofit/>
          </a:bodyPr>
          <a:lstStyle/>
          <a:p>
            <a:r>
              <a:rPr lang="en-US" sz="3200" dirty="0"/>
              <a:t>First Hint of Non-zero Gluon Polarization from RHIC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F70C6-8561-C748-BC91-10C4531BE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097" y="1290001"/>
            <a:ext cx="8229600" cy="31741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PHENIX and STAR A</a:t>
            </a:r>
            <a:r>
              <a:rPr lang="en-US" baseline="-25000" dirty="0"/>
              <a:t>LL </a:t>
            </a:r>
            <a:r>
              <a:rPr lang="en-US" dirty="0"/>
              <a:t>data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98C10-2ECB-0F42-828B-F2EB81181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485A-2EE2-A140-815C-42903658583B}" type="datetime1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BE9B5-5D67-F847-853E-6068883D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3A36D-36D3-8747-87CE-B78C767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67E7D6-333D-5742-AE42-71B3A1679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794" y="1211001"/>
            <a:ext cx="3448766" cy="79282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C1F4EB7-DF2A-124C-9265-B3F9F68D942A}"/>
              </a:ext>
            </a:extLst>
          </p:cNvPr>
          <p:cNvGrpSpPr/>
          <p:nvPr/>
        </p:nvGrpSpPr>
        <p:grpSpPr>
          <a:xfrm>
            <a:off x="6802329" y="2336622"/>
            <a:ext cx="3850481" cy="3959033"/>
            <a:chOff x="5214937" y="2456610"/>
            <a:chExt cx="3850481" cy="39590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D2E1F5-F7A6-094E-AD84-01BB968F4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4937" y="2660945"/>
              <a:ext cx="3850481" cy="37546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E4978E-53D5-254D-B933-4A424F63CC3B}"/>
                </a:ext>
              </a:extLst>
            </p:cNvPr>
            <p:cNvSpPr/>
            <p:nvPr/>
          </p:nvSpPr>
          <p:spPr>
            <a:xfrm>
              <a:off x="6313650" y="2456610"/>
              <a:ext cx="23731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PRL 113, 012001 (2014), DSSV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6F5FADF-221C-1A4E-BA85-E8153F658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197" y="1763660"/>
            <a:ext cx="3186349" cy="24834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F0F8F2-9F91-0143-92D3-229E57560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944" y="4195602"/>
            <a:ext cx="3186349" cy="25057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0F8B3B-E6AB-2245-9F75-3AC5A68723A5}"/>
              </a:ext>
            </a:extLst>
          </p:cNvPr>
          <p:cNvSpPr txBox="1"/>
          <p:nvPr/>
        </p:nvSpPr>
        <p:spPr>
          <a:xfrm>
            <a:off x="8784681" y="1857870"/>
            <a:ext cx="1489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45421"/>
                </a:solidFill>
              </a:rPr>
              <a:t>@ Q</a:t>
            </a:r>
            <a:r>
              <a:rPr lang="en-US" sz="1600" b="1" baseline="30000" dirty="0">
                <a:solidFill>
                  <a:srgbClr val="E45421"/>
                </a:solidFill>
              </a:rPr>
              <a:t>2</a:t>
            </a:r>
            <a:r>
              <a:rPr lang="en-US" sz="1600" b="1" dirty="0">
                <a:solidFill>
                  <a:srgbClr val="E45421"/>
                </a:solidFill>
              </a:rPr>
              <a:t> = 10 GeV</a:t>
            </a:r>
            <a:r>
              <a:rPr lang="en-US" sz="1600" b="1" baseline="30000" dirty="0">
                <a:solidFill>
                  <a:srgbClr val="E45421"/>
                </a:solidFill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22E227-5EBA-674B-93C3-493A1CA1B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2269" y="1860398"/>
            <a:ext cx="990028" cy="2039301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7E098888-67E3-5A41-AF55-6CCCFBC3B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6853" y="5064801"/>
            <a:ext cx="1981558" cy="13508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F8D5FE-ED58-3648-8067-B956F60E37C9}"/>
              </a:ext>
            </a:extLst>
          </p:cNvPr>
          <p:cNvSpPr txBox="1"/>
          <p:nvPr/>
        </p:nvSpPr>
        <p:spPr>
          <a:xfrm>
            <a:off x="5216072" y="4202309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Run 2009 </a:t>
            </a:r>
          </a:p>
          <a:p>
            <a:r>
              <a:rPr lang="en-US" sz="1600" dirty="0"/>
              <a:t>p+p@200GeV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A52A1A-2474-6943-98E6-3E059BF0C8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507045"/>
            <a:ext cx="706328" cy="15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58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2013241" y="19440"/>
            <a:ext cx="8306819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Calibri"/>
              </a:rPr>
              <a:t>Three Decades of the Proton Spin Puzzle </a:t>
            </a:r>
            <a:endParaRPr sz="3600" dirty="0"/>
          </a:p>
        </p:txBody>
      </p:sp>
      <p:sp>
        <p:nvSpPr>
          <p:cNvPr id="476" name="CustomShape 2"/>
          <p:cNvSpPr/>
          <p:nvPr/>
        </p:nvSpPr>
        <p:spPr>
          <a:xfrm>
            <a:off x="2013240" y="943560"/>
            <a:ext cx="8228160" cy="4524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FF"/>
                </a:solidFill>
                <a:latin typeface="Calibri"/>
              </a:rPr>
              <a:t>Early expectation: large gluon polarization </a:t>
            </a:r>
            <a:endParaRPr/>
          </a:p>
        </p:txBody>
      </p:sp>
      <p:sp>
        <p:nvSpPr>
          <p:cNvPr id="477" name="CustomShape 3"/>
          <p:cNvSpPr/>
          <p:nvPr/>
        </p:nvSpPr>
        <p:spPr>
          <a:xfrm>
            <a:off x="1981200" y="6356520"/>
            <a:ext cx="2132280" cy="36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8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2141760" y="1647000"/>
            <a:ext cx="2046240" cy="1917000"/>
          </a:xfrm>
          <a:prstGeom prst="rect">
            <a:avLst/>
          </a:prstGeom>
          <a:ln w="9360">
            <a:noFill/>
          </a:ln>
        </p:spPr>
      </p:pic>
      <p:sp>
        <p:nvSpPr>
          <p:cNvPr id="481" name="CustomShape 6"/>
          <p:cNvSpPr/>
          <p:nvPr/>
        </p:nvSpPr>
        <p:spPr>
          <a:xfrm flipH="1">
            <a:off x="3739080" y="2158920"/>
            <a:ext cx="606240" cy="28692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4" name="CustomShape 9"/>
          <p:cNvSpPr/>
          <p:nvPr/>
        </p:nvSpPr>
        <p:spPr>
          <a:xfrm>
            <a:off x="3302040" y="3023640"/>
            <a:ext cx="219600" cy="171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8" name="CustomShape 10"/>
          <p:cNvSpPr/>
          <p:nvPr/>
        </p:nvSpPr>
        <p:spPr>
          <a:xfrm>
            <a:off x="4517040" y="3023640"/>
            <a:ext cx="1990440" cy="5155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Axial anomaly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Cheng &amp; Li, PRL (1989)</a:t>
            </a:r>
            <a:endParaRPr dirty="0"/>
          </a:p>
        </p:txBody>
      </p:sp>
      <p:pic>
        <p:nvPicPr>
          <p:cNvPr id="491" name="Picture 490"/>
          <p:cNvPicPr/>
          <p:nvPr/>
        </p:nvPicPr>
        <p:blipFill>
          <a:blip r:embed="rId3"/>
          <a:stretch>
            <a:fillRect/>
          </a:stretch>
        </p:blipFill>
        <p:spPr>
          <a:xfrm>
            <a:off x="4627560" y="1875420"/>
            <a:ext cx="1446840" cy="951480"/>
          </a:xfrm>
          <a:prstGeom prst="rect">
            <a:avLst/>
          </a:prstGeom>
          <a:ln>
            <a:noFill/>
          </a:ln>
        </p:spPr>
      </p:pic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6386881" y="1803240"/>
          <a:ext cx="4135899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8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65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Quark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Gluon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SLAC</a:t>
                      </a:r>
                      <a:endParaRPr lang="zh-CN" altLang="en-US" dirty="0"/>
                    </a:p>
                    <a:p>
                      <a:pPr algn="ctr"/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-&gt; 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E80 – E155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CERN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EMC, </a:t>
                      </a:r>
                      <a:r>
                        <a:rPr lang="en-US" dirty="0"/>
                        <a:t>SMC, COMPASS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DESY</a:t>
                      </a:r>
                    </a:p>
                    <a:p>
                      <a:pPr algn="ctr"/>
                      <a:r>
                        <a:rPr lang="en-US" dirty="0"/>
                        <a:t>-&gt;2007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HERMES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JLab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Hall</a:t>
                      </a:r>
                      <a:r>
                        <a:rPr lang="en-US" baseline="0" dirty="0"/>
                        <a:t> A,B,C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RHIC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(BRAHMS), (PHENIX), STAR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7715975" y="5528725"/>
          <a:ext cx="2742531" cy="961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3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SIDIS/DIS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Polarized </a:t>
                      </a:r>
                      <a:r>
                        <a:rPr lang="en-US" dirty="0" err="1"/>
                        <a:t>p+p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98005" y="3735900"/>
            <a:ext cx="129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EMC, 1980s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684C-A6CC-0040-A9EE-5A09B214D2F9}" type="datetime1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9BB580-8884-3547-A2A3-F02B54B6E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761" y="4185954"/>
            <a:ext cx="3459085" cy="1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666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CustomShape 1"/>
          <p:cNvSpPr/>
          <p:nvPr/>
        </p:nvSpPr>
        <p:spPr>
          <a:xfrm>
            <a:off x="609600" y="5400"/>
            <a:ext cx="5091120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600">
                <a:solidFill>
                  <a:srgbClr val="FF0000"/>
                </a:solidFill>
                <a:latin typeface="Calibri"/>
              </a:rPr>
              <a:t>Rich Nucleon 3-D Structure and Orbital Angular Motion</a:t>
            </a:r>
            <a:endParaRPr/>
          </a:p>
        </p:txBody>
      </p:sp>
      <p:sp>
        <p:nvSpPr>
          <p:cNvPr id="493" name="CustomShape 2"/>
          <p:cNvSpPr/>
          <p:nvPr/>
        </p:nvSpPr>
        <p:spPr>
          <a:xfrm>
            <a:off x="850900" y="1278000"/>
            <a:ext cx="4850180" cy="1593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solidFill>
                  <a:srgbClr val="0000CC"/>
                </a:solidFill>
                <a:latin typeface="Calibri"/>
              </a:rPr>
              <a:t>Sea-quark flavor asymmetry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solidFill>
                  <a:srgbClr val="0000CC"/>
                </a:solidFill>
                <a:latin typeface="Calibri"/>
              </a:rPr>
              <a:t>Sea-quark orbital angular motion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00CC"/>
                </a:solidFill>
                <a:latin typeface="Calibri"/>
              </a:rPr>
              <a:t>	 x = 0.0 ~ 0.3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  <a:latin typeface="Calibri"/>
              </a:rPr>
              <a:t>Related to proton spin puzzle</a:t>
            </a:r>
            <a:endParaRPr dirty="0"/>
          </a:p>
          <a:p>
            <a:pPr lvl="1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n-US" sz="1600" dirty="0">
                <a:solidFill>
                  <a:srgbClr val="FF3333"/>
                </a:solidFill>
                <a:latin typeface="Calibri"/>
              </a:rPr>
              <a:t>- OAM?</a:t>
            </a:r>
            <a:endParaRPr dirty="0"/>
          </a:p>
        </p:txBody>
      </p:sp>
      <p:pic>
        <p:nvPicPr>
          <p:cNvPr id="494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9677280" y="38252520"/>
            <a:ext cx="8151840" cy="6475680"/>
          </a:xfrm>
          <a:prstGeom prst="rect">
            <a:avLst/>
          </a:prstGeom>
          <a:ln>
            <a:noFill/>
          </a:ln>
        </p:spPr>
      </p:pic>
      <p:pic>
        <p:nvPicPr>
          <p:cNvPr id="495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9829920" y="38404800"/>
            <a:ext cx="8151840" cy="6475680"/>
          </a:xfrm>
          <a:prstGeom prst="rect">
            <a:avLst/>
          </a:prstGeom>
          <a:ln>
            <a:noFill/>
          </a:ln>
        </p:spPr>
      </p:pic>
      <p:sp>
        <p:nvSpPr>
          <p:cNvPr id="496" name="CustomShape 3"/>
          <p:cNvSpPr/>
          <p:nvPr/>
        </p:nvSpPr>
        <p:spPr>
          <a:xfrm rot="19137600">
            <a:off x="13982640" y="40297680"/>
            <a:ext cx="1303200" cy="515160"/>
          </a:xfrm>
          <a:prstGeom prst="rect">
            <a:avLst/>
          </a:prstGeom>
          <a:noFill/>
          <a:ln w="9360"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Calibri"/>
              </a:rPr>
              <a:t>E906 Spect. </a:t>
            </a:r>
            <a:endParaRPr/>
          </a:p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Calibri"/>
              </a:rPr>
              <a:t>Monte Carlo</a:t>
            </a:r>
            <a:endParaRPr/>
          </a:p>
        </p:txBody>
      </p:sp>
      <p:pic>
        <p:nvPicPr>
          <p:cNvPr id="497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9982200" y="38557080"/>
            <a:ext cx="8151840" cy="6475680"/>
          </a:xfrm>
          <a:prstGeom prst="rect">
            <a:avLst/>
          </a:prstGeom>
          <a:ln>
            <a:noFill/>
          </a:ln>
        </p:spPr>
      </p:pic>
      <p:sp>
        <p:nvSpPr>
          <p:cNvPr id="498" name="CustomShape 4"/>
          <p:cNvSpPr/>
          <p:nvPr/>
        </p:nvSpPr>
        <p:spPr>
          <a:xfrm rot="19137600">
            <a:off x="14135280" y="40449960"/>
            <a:ext cx="1303200" cy="515160"/>
          </a:xfrm>
          <a:prstGeom prst="rect">
            <a:avLst/>
          </a:prstGeom>
          <a:noFill/>
          <a:ln w="9360"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Calibri"/>
              </a:rPr>
              <a:t>E906 Spect. </a:t>
            </a:r>
            <a:endParaRPr/>
          </a:p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Calibri"/>
              </a:rPr>
              <a:t>Monte Carlo</a:t>
            </a:r>
            <a:endParaRPr/>
          </a:p>
        </p:txBody>
      </p:sp>
      <p:pic>
        <p:nvPicPr>
          <p:cNvPr id="499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10134480" y="38709720"/>
            <a:ext cx="8151840" cy="6475680"/>
          </a:xfrm>
          <a:prstGeom prst="rect">
            <a:avLst/>
          </a:prstGeom>
          <a:ln>
            <a:noFill/>
          </a:ln>
        </p:spPr>
      </p:pic>
      <p:sp>
        <p:nvSpPr>
          <p:cNvPr id="500" name="CustomShape 5"/>
          <p:cNvSpPr/>
          <p:nvPr/>
        </p:nvSpPr>
        <p:spPr>
          <a:xfrm rot="19137600">
            <a:off x="14287560" y="40602600"/>
            <a:ext cx="1303200" cy="515160"/>
          </a:xfrm>
          <a:prstGeom prst="rect">
            <a:avLst/>
          </a:prstGeom>
          <a:noFill/>
          <a:ln w="9360"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Calibri"/>
              </a:rPr>
              <a:t>E906 Spect. </a:t>
            </a:r>
            <a:endParaRPr/>
          </a:p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Calibri"/>
              </a:rPr>
              <a:t>Monte Carlo</a:t>
            </a:r>
            <a:endParaRPr/>
          </a:p>
        </p:txBody>
      </p:sp>
      <p:pic>
        <p:nvPicPr>
          <p:cNvPr id="501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7688280" y="64270"/>
            <a:ext cx="2814840" cy="2559060"/>
          </a:xfrm>
          <a:prstGeom prst="rect">
            <a:avLst/>
          </a:prstGeom>
          <a:ln w="9360">
            <a:noFill/>
          </a:ln>
        </p:spPr>
      </p:pic>
      <p:sp>
        <p:nvSpPr>
          <p:cNvPr id="504" name="CustomShape 6"/>
          <p:cNvSpPr/>
          <p:nvPr/>
        </p:nvSpPr>
        <p:spPr>
          <a:xfrm>
            <a:off x="6862440" y="5451120"/>
            <a:ext cx="992880" cy="4021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505" name="CustomShape 7"/>
          <p:cNvSpPr/>
          <p:nvPr/>
        </p:nvSpPr>
        <p:spPr>
          <a:xfrm>
            <a:off x="7415040" y="5105160"/>
            <a:ext cx="330120" cy="12672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506" name="CustomShape 8"/>
          <p:cNvSpPr/>
          <p:nvPr/>
        </p:nvSpPr>
        <p:spPr>
          <a:xfrm flipH="1">
            <a:off x="7299480" y="4874400"/>
            <a:ext cx="606240" cy="28692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507" name="CustomShape 9"/>
          <p:cNvSpPr/>
          <p:nvPr/>
        </p:nvSpPr>
        <p:spPr>
          <a:xfrm flipH="1" flipV="1">
            <a:off x="6971520" y="5694840"/>
            <a:ext cx="495720" cy="90684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508" name="CustomShape 10"/>
          <p:cNvSpPr/>
          <p:nvPr/>
        </p:nvSpPr>
        <p:spPr>
          <a:xfrm flipH="1">
            <a:off x="6971520" y="5162760"/>
            <a:ext cx="716760" cy="28692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509" name="CustomShape 11"/>
          <p:cNvSpPr/>
          <p:nvPr/>
        </p:nvSpPr>
        <p:spPr>
          <a:xfrm>
            <a:off x="6862440" y="5739480"/>
            <a:ext cx="219600" cy="171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510" name="CustomShape 12"/>
          <p:cNvSpPr/>
          <p:nvPr/>
        </p:nvSpPr>
        <p:spPr>
          <a:xfrm>
            <a:off x="1531170" y="2638800"/>
            <a:ext cx="3171600" cy="3636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 err="1">
                <a:solidFill>
                  <a:srgbClr val="000000"/>
                </a:solidFill>
                <a:latin typeface="Calibri"/>
              </a:rPr>
              <a:t>dbar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ubar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asymmetry</a:t>
            </a:r>
            <a:endParaRPr dirty="0"/>
          </a:p>
        </p:txBody>
      </p:sp>
      <p:pic>
        <p:nvPicPr>
          <p:cNvPr id="511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5700720" y="2653350"/>
            <a:ext cx="5137550" cy="3962880"/>
          </a:xfrm>
          <a:prstGeom prst="rect">
            <a:avLst/>
          </a:prstGeom>
          <a:ln w="9360">
            <a:noFill/>
          </a:ln>
        </p:spPr>
      </p:pic>
      <p:sp>
        <p:nvSpPr>
          <p:cNvPr id="512" name="CustomShape 13"/>
          <p:cNvSpPr/>
          <p:nvPr/>
        </p:nvSpPr>
        <p:spPr>
          <a:xfrm>
            <a:off x="1981200" y="6356520"/>
            <a:ext cx="213228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6/13/13</a:t>
            </a:r>
            <a:endParaRPr/>
          </a:p>
        </p:txBody>
      </p:sp>
      <p:sp>
        <p:nvSpPr>
          <p:cNvPr id="513" name="CustomShape 14"/>
          <p:cNvSpPr/>
          <p:nvPr/>
        </p:nvSpPr>
        <p:spPr>
          <a:xfrm>
            <a:off x="8077080" y="6356520"/>
            <a:ext cx="213228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CA88671B-147C-40F5-8C2C-9AA00FDF4D96}" type="slidenum">
              <a:rPr lang="en-US" sz="1200">
                <a:solidFill>
                  <a:srgbClr val="8B8B8B"/>
                </a:solidFill>
                <a:latin typeface="Calibri"/>
              </a:rPr>
              <a:t>22</a:t>
            </a:fld>
            <a:endParaRPr/>
          </a:p>
        </p:txBody>
      </p:sp>
      <p:pic>
        <p:nvPicPr>
          <p:cNvPr id="514" name="Picture 513"/>
          <p:cNvPicPr/>
          <p:nvPr/>
        </p:nvPicPr>
        <p:blipFill>
          <a:blip r:embed="rId5"/>
          <a:stretch>
            <a:fillRect/>
          </a:stretch>
        </p:blipFill>
        <p:spPr>
          <a:xfrm>
            <a:off x="722010" y="3469820"/>
            <a:ext cx="4055100" cy="2886700"/>
          </a:xfrm>
          <a:prstGeom prst="rect">
            <a:avLst/>
          </a:prstGeom>
          <a:ln>
            <a:solidFill>
              <a:srgbClr val="3465A4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2949AB-A847-7547-B408-455BCC769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D4398-02EB-3647-8B14-5B591BDF08A2}" type="datetime1">
              <a:rPr lang="en-US" smtClean="0"/>
              <a:t>8/21/19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0221EE-4E5A-3A4E-9281-760432A4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0D2C2-9779-784D-AF76-99A34F0B7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704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TextShape 1"/>
          <p:cNvSpPr txBox="1"/>
          <p:nvPr/>
        </p:nvSpPr>
        <p:spPr>
          <a:xfrm>
            <a:off x="1538217" y="5226"/>
            <a:ext cx="8443541" cy="9908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992">
                <a:solidFill>
                  <a:srgbClr val="FF0000"/>
                </a:solidFill>
                <a:latin typeface="Calibri"/>
              </a:rPr>
              <a:t>The Physics: Sea Quarks</a:t>
            </a:r>
            <a:endParaRPr sz="1633"/>
          </a:p>
        </p:txBody>
      </p:sp>
      <p:sp>
        <p:nvSpPr>
          <p:cNvPr id="664" name="TextShape 2"/>
          <p:cNvSpPr txBox="1"/>
          <p:nvPr/>
        </p:nvSpPr>
        <p:spPr>
          <a:xfrm>
            <a:off x="611983" y="1275796"/>
            <a:ext cx="4864365" cy="236684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903" b="1" i="1" dirty="0">
                <a:solidFill>
                  <a:srgbClr val="0000FF"/>
                </a:solidFill>
                <a:latin typeface="Calibri"/>
              </a:rPr>
              <a:t>Sea-quark </a:t>
            </a:r>
            <a:r>
              <a:rPr lang="en-US" sz="2903" dirty="0">
                <a:solidFill>
                  <a:srgbClr val="0000FF"/>
                </a:solidFill>
                <a:latin typeface="Calibri"/>
              </a:rPr>
              <a:t>flavor asymmetry</a:t>
            </a:r>
            <a:endParaRPr sz="1633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903" b="1" i="1" dirty="0">
                <a:solidFill>
                  <a:srgbClr val="0000FF"/>
                </a:solidFill>
                <a:latin typeface="Calibri"/>
              </a:rPr>
              <a:t>Sea-quark </a:t>
            </a:r>
            <a:r>
              <a:rPr lang="en-US" sz="2903" dirty="0">
                <a:solidFill>
                  <a:srgbClr val="0000FF"/>
                </a:solidFill>
                <a:latin typeface="Calibri"/>
              </a:rPr>
              <a:t>orbital angular motion</a:t>
            </a:r>
            <a:endParaRPr sz="1633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903" dirty="0">
                <a:solidFill>
                  <a:srgbClr val="0000FF"/>
                </a:solidFill>
                <a:latin typeface="Calibri"/>
              </a:rPr>
              <a:t>Proton spin puzzle</a:t>
            </a:r>
            <a:endParaRPr sz="1633" dirty="0"/>
          </a:p>
        </p:txBody>
      </p:sp>
      <p:pic>
        <p:nvPicPr>
          <p:cNvPr id="665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9677053" y="38253936"/>
            <a:ext cx="8153206" cy="6477170"/>
          </a:xfrm>
          <a:prstGeom prst="rect">
            <a:avLst/>
          </a:prstGeom>
          <a:ln>
            <a:noFill/>
          </a:ln>
        </p:spPr>
      </p:pic>
      <p:pic>
        <p:nvPicPr>
          <p:cNvPr id="666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9829569" y="38406451"/>
            <a:ext cx="8153206" cy="6477170"/>
          </a:xfrm>
          <a:prstGeom prst="rect">
            <a:avLst/>
          </a:prstGeom>
          <a:ln>
            <a:noFill/>
          </a:ln>
        </p:spPr>
      </p:pic>
      <p:sp>
        <p:nvSpPr>
          <p:cNvPr id="667" name="CustomShape 3"/>
          <p:cNvSpPr/>
          <p:nvPr/>
        </p:nvSpPr>
        <p:spPr>
          <a:xfrm rot="19137600">
            <a:off x="13982428" y="40299340"/>
            <a:ext cx="1304382" cy="515678"/>
          </a:xfrm>
          <a:prstGeom prst="rect">
            <a:avLst/>
          </a:prstGeom>
          <a:noFill/>
          <a:ln w="9360">
            <a:noFill/>
          </a:ln>
        </p:spPr>
        <p:txBody>
          <a:bodyPr wrap="none" lIns="81646" tIns="40823" rIns="81646" bIns="40823"/>
          <a:lstStyle/>
          <a:p>
            <a:pPr>
              <a:lnSpc>
                <a:spcPct val="100000"/>
              </a:lnSpc>
            </a:pPr>
            <a:r>
              <a:rPr lang="en-US" sz="1270">
                <a:solidFill>
                  <a:srgbClr val="000000"/>
                </a:solidFill>
                <a:latin typeface="Calibri"/>
              </a:rPr>
              <a:t>E906 Spect. </a:t>
            </a:r>
            <a:endParaRPr sz="1633"/>
          </a:p>
          <a:p>
            <a:pPr>
              <a:lnSpc>
                <a:spcPct val="100000"/>
              </a:lnSpc>
            </a:pPr>
            <a:r>
              <a:rPr lang="en-US" sz="1270">
                <a:solidFill>
                  <a:srgbClr val="000000"/>
                </a:solidFill>
                <a:latin typeface="Calibri"/>
              </a:rPr>
              <a:t>Monte Carlo</a:t>
            </a:r>
            <a:endParaRPr sz="1633"/>
          </a:p>
        </p:txBody>
      </p:sp>
      <p:pic>
        <p:nvPicPr>
          <p:cNvPr id="668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9982084" y="38558640"/>
            <a:ext cx="8153206" cy="6477170"/>
          </a:xfrm>
          <a:prstGeom prst="rect">
            <a:avLst/>
          </a:prstGeom>
          <a:ln>
            <a:noFill/>
          </a:ln>
        </p:spPr>
      </p:pic>
      <p:sp>
        <p:nvSpPr>
          <p:cNvPr id="669" name="CustomShape 4"/>
          <p:cNvSpPr/>
          <p:nvPr/>
        </p:nvSpPr>
        <p:spPr>
          <a:xfrm rot="19137600">
            <a:off x="14135270" y="40451529"/>
            <a:ext cx="1304382" cy="515678"/>
          </a:xfrm>
          <a:prstGeom prst="rect">
            <a:avLst/>
          </a:prstGeom>
          <a:noFill/>
          <a:ln w="9360">
            <a:noFill/>
          </a:ln>
        </p:spPr>
        <p:txBody>
          <a:bodyPr wrap="none" lIns="81646" tIns="40823" rIns="81646" bIns="40823"/>
          <a:lstStyle/>
          <a:p>
            <a:pPr>
              <a:lnSpc>
                <a:spcPct val="100000"/>
              </a:lnSpc>
            </a:pPr>
            <a:r>
              <a:rPr lang="en-US" sz="1270">
                <a:solidFill>
                  <a:srgbClr val="000000"/>
                </a:solidFill>
                <a:latin typeface="Calibri"/>
              </a:rPr>
              <a:t>E906 Spect. </a:t>
            </a:r>
            <a:endParaRPr sz="1633"/>
          </a:p>
          <a:p>
            <a:pPr>
              <a:lnSpc>
                <a:spcPct val="100000"/>
              </a:lnSpc>
            </a:pPr>
            <a:r>
              <a:rPr lang="en-US" sz="1270">
                <a:solidFill>
                  <a:srgbClr val="000000"/>
                </a:solidFill>
                <a:latin typeface="Calibri"/>
              </a:rPr>
              <a:t>Monte Carlo</a:t>
            </a:r>
            <a:endParaRPr sz="1633"/>
          </a:p>
        </p:txBody>
      </p:sp>
      <p:pic>
        <p:nvPicPr>
          <p:cNvPr id="670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10134273" y="38711155"/>
            <a:ext cx="8153206" cy="6477170"/>
          </a:xfrm>
          <a:prstGeom prst="rect">
            <a:avLst/>
          </a:prstGeom>
          <a:ln>
            <a:noFill/>
          </a:ln>
        </p:spPr>
      </p:pic>
      <p:sp>
        <p:nvSpPr>
          <p:cNvPr id="671" name="CustomShape 5"/>
          <p:cNvSpPr/>
          <p:nvPr/>
        </p:nvSpPr>
        <p:spPr>
          <a:xfrm rot="19137600">
            <a:off x="14287459" y="40604045"/>
            <a:ext cx="1304382" cy="515678"/>
          </a:xfrm>
          <a:prstGeom prst="rect">
            <a:avLst/>
          </a:prstGeom>
          <a:noFill/>
          <a:ln w="9360">
            <a:noFill/>
          </a:ln>
        </p:spPr>
        <p:txBody>
          <a:bodyPr wrap="none" lIns="81646" tIns="40823" rIns="81646" bIns="40823"/>
          <a:lstStyle/>
          <a:p>
            <a:pPr>
              <a:lnSpc>
                <a:spcPct val="100000"/>
              </a:lnSpc>
            </a:pPr>
            <a:r>
              <a:rPr lang="en-US" sz="1270">
                <a:solidFill>
                  <a:srgbClr val="000000"/>
                </a:solidFill>
                <a:latin typeface="Calibri"/>
              </a:rPr>
              <a:t>E906 Spect. </a:t>
            </a:r>
            <a:endParaRPr sz="1633"/>
          </a:p>
          <a:p>
            <a:pPr>
              <a:lnSpc>
                <a:spcPct val="100000"/>
              </a:lnSpc>
            </a:pPr>
            <a:r>
              <a:rPr lang="en-US" sz="1270">
                <a:solidFill>
                  <a:srgbClr val="000000"/>
                </a:solidFill>
                <a:latin typeface="Calibri"/>
              </a:rPr>
              <a:t>Monte Carlo</a:t>
            </a:r>
            <a:endParaRPr sz="1633"/>
          </a:p>
        </p:txBody>
      </p:sp>
      <p:pic>
        <p:nvPicPr>
          <p:cNvPr id="67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5780236" y="1658891"/>
            <a:ext cx="4201522" cy="3246913"/>
          </a:xfrm>
          <a:prstGeom prst="rect">
            <a:avLst/>
          </a:prstGeom>
          <a:ln>
            <a:noFill/>
          </a:ln>
        </p:spPr>
      </p:pic>
      <p:pic>
        <p:nvPicPr>
          <p:cNvPr id="674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996801" y="4040634"/>
            <a:ext cx="2047364" cy="1918036"/>
          </a:xfrm>
          <a:prstGeom prst="rect">
            <a:avLst/>
          </a:prstGeom>
          <a:ln w="9360">
            <a:noFill/>
          </a:ln>
        </p:spPr>
      </p:pic>
      <p:sp>
        <p:nvSpPr>
          <p:cNvPr id="675" name="CustomShape 6"/>
          <p:cNvSpPr/>
          <p:nvPr/>
        </p:nvSpPr>
        <p:spPr>
          <a:xfrm>
            <a:off x="6459533" y="5379190"/>
            <a:ext cx="994126" cy="403006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676" name="CustomShape 7"/>
          <p:cNvSpPr/>
          <p:nvPr/>
        </p:nvSpPr>
        <p:spPr>
          <a:xfrm>
            <a:off x="7011789" y="5033009"/>
            <a:ext cx="331158" cy="1268458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677" name="CustomShape 8"/>
          <p:cNvSpPr/>
          <p:nvPr/>
        </p:nvSpPr>
        <p:spPr>
          <a:xfrm flipH="1">
            <a:off x="6897158" y="4802440"/>
            <a:ext cx="607449" cy="288048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678" name="CustomShape 9"/>
          <p:cNvSpPr/>
          <p:nvPr/>
        </p:nvSpPr>
        <p:spPr>
          <a:xfrm flipH="1" flipV="1">
            <a:off x="6569919" y="5621190"/>
            <a:ext cx="497063" cy="908234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679" name="CustomShape 10"/>
          <p:cNvSpPr/>
          <p:nvPr/>
        </p:nvSpPr>
        <p:spPr>
          <a:xfrm flipH="1">
            <a:off x="6569919" y="5090815"/>
            <a:ext cx="717835" cy="288048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680" name="CustomShape 11"/>
          <p:cNvSpPr/>
          <p:nvPr/>
        </p:nvSpPr>
        <p:spPr>
          <a:xfrm>
            <a:off x="6459533" y="5667565"/>
            <a:ext cx="220772" cy="172764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682" name="TextShape 13"/>
          <p:cNvSpPr txBox="1"/>
          <p:nvPr/>
        </p:nvSpPr>
        <p:spPr>
          <a:xfrm>
            <a:off x="1980740" y="6356660"/>
            <a:ext cx="2133583" cy="364796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089">
                <a:solidFill>
                  <a:srgbClr val="8B8B8B"/>
                </a:solidFill>
                <a:latin typeface="Calibri"/>
              </a:rPr>
              <a:t>10/24/2014</a:t>
            </a:r>
            <a:endParaRPr sz="1633"/>
          </a:p>
        </p:txBody>
      </p:sp>
      <p:sp>
        <p:nvSpPr>
          <p:cNvPr id="683" name="TextShape 14"/>
          <p:cNvSpPr txBox="1"/>
          <p:nvPr/>
        </p:nvSpPr>
        <p:spPr>
          <a:xfrm>
            <a:off x="4647637" y="6356660"/>
            <a:ext cx="2895180" cy="364796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089">
                <a:solidFill>
                  <a:srgbClr val="8B8B8B"/>
                </a:solidFill>
                <a:latin typeface="Calibri"/>
              </a:rPr>
              <a:t>Ming Liu, Spin2014</a:t>
            </a:r>
            <a:endParaRPr sz="1633"/>
          </a:p>
        </p:txBody>
      </p:sp>
      <p:sp>
        <p:nvSpPr>
          <p:cNvPr id="684" name="TextShape 15"/>
          <p:cNvSpPr txBox="1"/>
          <p:nvPr/>
        </p:nvSpPr>
        <p:spPr>
          <a:xfrm>
            <a:off x="8076784" y="6356660"/>
            <a:ext cx="2133583" cy="364796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25456038-5060-4DC8-A200-4E31DB6B08CD}" type="slidenum">
              <a:rPr lang="en-US" sz="1089">
                <a:solidFill>
                  <a:srgbClr val="8B8B8B"/>
                </a:solidFill>
                <a:latin typeface="Calibri"/>
              </a:rPr>
              <a:t>23</a:t>
            </a:fld>
            <a:endParaRPr sz="1633"/>
          </a:p>
        </p:txBody>
      </p:sp>
      <p:sp>
        <p:nvSpPr>
          <p:cNvPr id="686" name="CustomShape 17"/>
          <p:cNvSpPr/>
          <p:nvPr/>
        </p:nvSpPr>
        <p:spPr>
          <a:xfrm>
            <a:off x="3261017" y="5257374"/>
            <a:ext cx="1746252" cy="363816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/>
          <a:lstStyle/>
          <a:p>
            <a:pPr>
              <a:lnSpc>
                <a:spcPct val="100000"/>
              </a:lnSpc>
            </a:pPr>
            <a:r>
              <a:rPr lang="en-US" sz="1633" b="1" dirty="0">
                <a:solidFill>
                  <a:srgbClr val="FF0000"/>
                </a:solidFill>
                <a:latin typeface="Calibri"/>
              </a:rPr>
              <a:t>Spin Crisis? </a:t>
            </a:r>
            <a:endParaRPr sz="1633" dirty="0"/>
          </a:p>
        </p:txBody>
      </p:sp>
      <p:sp>
        <p:nvSpPr>
          <p:cNvPr id="687" name="CustomShape 18"/>
          <p:cNvSpPr/>
          <p:nvPr/>
        </p:nvSpPr>
        <p:spPr>
          <a:xfrm>
            <a:off x="8114668" y="3750508"/>
            <a:ext cx="790990" cy="363816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/>
          <a:lstStyle/>
          <a:p>
            <a:pPr>
              <a:lnSpc>
                <a:spcPct val="100000"/>
              </a:lnSpc>
            </a:pPr>
            <a:r>
              <a:rPr lang="en-US" sz="1633">
                <a:solidFill>
                  <a:srgbClr val="000000"/>
                </a:solidFill>
                <a:latin typeface="Calibri"/>
              </a:rPr>
              <a:t>L = 1</a:t>
            </a:r>
            <a:endParaRPr sz="1633"/>
          </a:p>
        </p:txBody>
      </p:sp>
      <p:sp>
        <p:nvSpPr>
          <p:cNvPr id="688" name="CustomShape 19"/>
          <p:cNvSpPr/>
          <p:nvPr/>
        </p:nvSpPr>
        <p:spPr>
          <a:xfrm>
            <a:off x="5939936" y="3827582"/>
            <a:ext cx="790990" cy="363816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/>
          <a:lstStyle/>
          <a:p>
            <a:pPr>
              <a:lnSpc>
                <a:spcPct val="100000"/>
              </a:lnSpc>
            </a:pPr>
            <a:r>
              <a:rPr lang="en-US" sz="1633">
                <a:solidFill>
                  <a:srgbClr val="000000"/>
                </a:solidFill>
                <a:latin typeface="Calibri"/>
              </a:rPr>
              <a:t>L = 0</a:t>
            </a:r>
            <a:endParaRPr sz="1633"/>
          </a:p>
        </p:txBody>
      </p:sp>
      <p:pic>
        <p:nvPicPr>
          <p:cNvPr id="689" name="Picture 34"/>
          <p:cNvPicPr/>
          <p:nvPr/>
        </p:nvPicPr>
        <p:blipFill>
          <a:blip r:embed="rId5"/>
          <a:stretch>
            <a:fillRect/>
          </a:stretch>
        </p:blipFill>
        <p:spPr>
          <a:xfrm>
            <a:off x="5733604" y="1335245"/>
            <a:ext cx="4660701" cy="647292"/>
          </a:xfrm>
          <a:prstGeom prst="rect">
            <a:avLst/>
          </a:prstGeom>
          <a:ln>
            <a:noFill/>
          </a:ln>
        </p:spPr>
      </p:pic>
      <p:pic>
        <p:nvPicPr>
          <p:cNvPr id="690" name="Picture 689"/>
          <p:cNvPicPr/>
          <p:nvPr/>
        </p:nvPicPr>
        <p:blipFill>
          <a:blip r:embed="rId6"/>
          <a:stretch>
            <a:fillRect/>
          </a:stretch>
        </p:blipFill>
        <p:spPr>
          <a:xfrm>
            <a:off x="6060772" y="4389804"/>
            <a:ext cx="2844886" cy="1930447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8D88C9-F7E8-4E40-A9C5-236EB1AE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EF64-ECB3-E345-AEBB-DBD906524166}" type="datetime1">
              <a:rPr lang="en-US" smtClean="0"/>
              <a:t>8/21/19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6DCA62-2EA2-AE43-8C37-0482519E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C7B2C-2F43-9045-B694-CC435515C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132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TextShape 1"/>
          <p:cNvSpPr txBox="1"/>
          <p:nvPr/>
        </p:nvSpPr>
        <p:spPr>
          <a:xfrm>
            <a:off x="723900" y="664928"/>
            <a:ext cx="9852570" cy="1093082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814" dirty="0">
                <a:solidFill>
                  <a:srgbClr val="0000FF"/>
                </a:solidFill>
                <a:latin typeface="Calibri"/>
              </a:rPr>
              <a:t>Take advantage of the current E906 </a:t>
            </a:r>
            <a:r>
              <a:rPr lang="en-US" sz="1814" dirty="0" err="1">
                <a:solidFill>
                  <a:srgbClr val="0000FF"/>
                </a:solidFill>
                <a:latin typeface="Calibri"/>
              </a:rPr>
              <a:t>Drell</a:t>
            </a:r>
            <a:r>
              <a:rPr lang="en-US" sz="1814" dirty="0">
                <a:solidFill>
                  <a:srgbClr val="0000FF"/>
                </a:solidFill>
                <a:latin typeface="Calibri"/>
              </a:rPr>
              <a:t>-Yan Exp. @Fermilab, 
Develop a new polarized hadron physics Program</a:t>
            </a:r>
            <a:endParaRPr sz="1633" dirty="0"/>
          </a:p>
        </p:txBody>
      </p:sp>
      <p:sp>
        <p:nvSpPr>
          <p:cNvPr id="646" name="TextShape 2"/>
          <p:cNvSpPr txBox="1"/>
          <p:nvPr/>
        </p:nvSpPr>
        <p:spPr>
          <a:xfrm>
            <a:off x="560676" y="4537611"/>
            <a:ext cx="5086708" cy="11622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452" dirty="0" err="1">
                <a:solidFill>
                  <a:srgbClr val="0000FF"/>
                </a:solidFill>
                <a:latin typeface="Calibri"/>
              </a:rPr>
              <a:t>Drell</a:t>
            </a:r>
            <a:r>
              <a:rPr lang="en-US" sz="1452" dirty="0">
                <a:solidFill>
                  <a:srgbClr val="0000FF"/>
                </a:solidFill>
                <a:latin typeface="Calibri"/>
              </a:rPr>
              <a:t>-Yan Transverse Single Spin Asymmetry Study at Fermilab:</a:t>
            </a:r>
            <a:endParaRPr sz="1633" dirty="0"/>
          </a:p>
          <a:p>
            <a:pPr>
              <a:lnSpc>
                <a:spcPct val="80000"/>
              </a:lnSpc>
            </a:pPr>
            <a:endParaRPr sz="1633" dirty="0"/>
          </a:p>
          <a:p>
            <a:pPr>
              <a:lnSpc>
                <a:spcPct val="80000"/>
              </a:lnSpc>
              <a:buFont typeface="Arial"/>
              <a:buChar char="•"/>
            </a:pPr>
            <a:r>
              <a:rPr lang="en-US" sz="1452" dirty="0">
                <a:solidFill>
                  <a:srgbClr val="FF0000"/>
                </a:solidFill>
                <a:latin typeface="Calibri"/>
              </a:rPr>
              <a:t>Polarized Target </a:t>
            </a:r>
            <a:r>
              <a:rPr lang="en-US" sz="1452" dirty="0" err="1">
                <a:solidFill>
                  <a:srgbClr val="FF0000"/>
                </a:solidFill>
                <a:latin typeface="Calibri"/>
              </a:rPr>
              <a:t>Drell</a:t>
            </a:r>
            <a:r>
              <a:rPr lang="en-US" sz="1452" dirty="0">
                <a:solidFill>
                  <a:srgbClr val="FF0000"/>
                </a:solidFill>
                <a:latin typeface="Calibri"/>
              </a:rPr>
              <a:t>-Yan, E1039 (LOI submitted 2013)</a:t>
            </a:r>
            <a:endParaRPr sz="1633" dirty="0"/>
          </a:p>
          <a:p>
            <a:pPr lvl="1">
              <a:lnSpc>
                <a:spcPct val="80000"/>
              </a:lnSpc>
              <a:buFont typeface="Arial"/>
              <a:buChar char="–"/>
            </a:pPr>
            <a:r>
              <a:rPr lang="en-US" sz="1089" dirty="0">
                <a:solidFill>
                  <a:srgbClr val="000000"/>
                </a:solidFill>
                <a:latin typeface="Calibri"/>
              </a:rPr>
              <a:t>Polarized proton (NH</a:t>
            </a:r>
            <a:r>
              <a:rPr lang="en-US" sz="1089" baseline="-25000" dirty="0">
                <a:solidFill>
                  <a:srgbClr val="000000"/>
                </a:solidFill>
                <a:latin typeface="Calibri"/>
              </a:rPr>
              <a:t>3</a:t>
            </a:r>
            <a:r>
              <a:rPr lang="en-US" sz="1089" dirty="0">
                <a:solidFill>
                  <a:srgbClr val="000000"/>
                </a:solidFill>
                <a:latin typeface="Calibri"/>
              </a:rPr>
              <a:t>) target,  design &amp; construction at  LANL</a:t>
            </a:r>
            <a:endParaRPr sz="1633" dirty="0"/>
          </a:p>
          <a:p>
            <a:pPr>
              <a:lnSpc>
                <a:spcPct val="80000"/>
              </a:lnSpc>
              <a:buFont typeface="Arial"/>
              <a:buChar char="•"/>
            </a:pPr>
            <a:r>
              <a:rPr lang="en-US" sz="1452" dirty="0">
                <a:solidFill>
                  <a:srgbClr val="FF0000"/>
                </a:solidFill>
                <a:latin typeface="Calibri"/>
              </a:rPr>
              <a:t>Polarized 120 GeV proton beam from the Fermilab’s Main Injector, E-1027</a:t>
            </a:r>
            <a:endParaRPr sz="1633" dirty="0"/>
          </a:p>
          <a:p>
            <a:pPr>
              <a:lnSpc>
                <a:spcPct val="80000"/>
              </a:lnSpc>
            </a:pPr>
            <a:endParaRPr sz="1633" dirty="0"/>
          </a:p>
          <a:p>
            <a:pPr>
              <a:lnSpc>
                <a:spcPct val="80000"/>
              </a:lnSpc>
            </a:pPr>
            <a:endParaRPr sz="1633" dirty="0"/>
          </a:p>
        </p:txBody>
      </p:sp>
      <p:sp>
        <p:nvSpPr>
          <p:cNvPr id="647" name="CustomShape 3"/>
          <p:cNvSpPr/>
          <p:nvPr/>
        </p:nvSpPr>
        <p:spPr>
          <a:xfrm rot="20340000">
            <a:off x="3504915" y="2687472"/>
            <a:ext cx="700852" cy="332791"/>
          </a:xfrm>
          <a:prstGeom prst="rect">
            <a:avLst/>
          </a:prstGeom>
          <a:noFill/>
          <a:ln w="9360">
            <a:noFill/>
          </a:ln>
        </p:spPr>
        <p:txBody>
          <a:bodyPr wrap="none" lIns="81646" tIns="40823" rIns="81646" bIns="40823"/>
          <a:lstStyle/>
          <a:p>
            <a:pPr>
              <a:lnSpc>
                <a:spcPct val="100000"/>
              </a:lnSpc>
            </a:pPr>
            <a:r>
              <a:rPr lang="en-US" sz="1452">
                <a:solidFill>
                  <a:srgbClr val="FFFFFF"/>
                </a:solidFill>
                <a:latin typeface="Calibri"/>
              </a:rPr>
              <a:t>4.9m</a:t>
            </a:r>
            <a:endParaRPr sz="1633"/>
          </a:p>
        </p:txBody>
      </p:sp>
      <p:sp>
        <p:nvSpPr>
          <p:cNvPr id="648" name="Line 4"/>
          <p:cNvSpPr/>
          <p:nvPr/>
        </p:nvSpPr>
        <p:spPr>
          <a:xfrm flipV="1">
            <a:off x="4174741" y="2609418"/>
            <a:ext cx="363163" cy="139779"/>
          </a:xfrm>
          <a:prstGeom prst="line">
            <a:avLst/>
          </a:prstGeom>
          <a:ln w="9360">
            <a:solidFill>
              <a:srgbClr val="FFFFFF"/>
            </a:solidFill>
            <a:round/>
            <a:tailEnd type="triangle" w="med" len="med"/>
          </a:ln>
        </p:spPr>
      </p:sp>
      <p:sp>
        <p:nvSpPr>
          <p:cNvPr id="649" name="Line 5"/>
          <p:cNvSpPr/>
          <p:nvPr/>
        </p:nvSpPr>
        <p:spPr>
          <a:xfrm flipV="1">
            <a:off x="3178329" y="2980093"/>
            <a:ext cx="419336" cy="161007"/>
          </a:xfrm>
          <a:prstGeom prst="line">
            <a:avLst/>
          </a:prstGeom>
          <a:ln w="9360">
            <a:solidFill>
              <a:srgbClr val="FFFFFF"/>
            </a:solidFill>
            <a:round/>
            <a:headEnd type="triangle" w="med" len="med"/>
          </a:ln>
        </p:spPr>
      </p:sp>
      <p:sp>
        <p:nvSpPr>
          <p:cNvPr id="650" name="Line 6"/>
          <p:cNvSpPr/>
          <p:nvPr/>
        </p:nvSpPr>
        <p:spPr>
          <a:xfrm flipV="1">
            <a:off x="1789687" y="2438288"/>
            <a:ext cx="952650" cy="234815"/>
          </a:xfrm>
          <a:prstGeom prst="line">
            <a:avLst/>
          </a:prstGeom>
          <a:ln w="9360">
            <a:noFill/>
          </a:ln>
        </p:spPr>
      </p:sp>
      <p:pic>
        <p:nvPicPr>
          <p:cNvPr id="651" name="Picture 32"/>
          <p:cNvPicPr/>
          <p:nvPr/>
        </p:nvPicPr>
        <p:blipFill>
          <a:blip r:embed="rId2"/>
          <a:stretch>
            <a:fillRect/>
          </a:stretch>
        </p:blipFill>
        <p:spPr>
          <a:xfrm>
            <a:off x="2822351" y="1557160"/>
            <a:ext cx="4242672" cy="1956900"/>
          </a:xfrm>
          <a:prstGeom prst="rect">
            <a:avLst/>
          </a:prstGeom>
          <a:ln w="9360">
            <a:noFill/>
          </a:ln>
        </p:spPr>
      </p:pic>
      <p:sp>
        <p:nvSpPr>
          <p:cNvPr id="652" name="Line 7"/>
          <p:cNvSpPr/>
          <p:nvPr/>
        </p:nvSpPr>
        <p:spPr>
          <a:xfrm flipV="1">
            <a:off x="2188122" y="3088519"/>
            <a:ext cx="506534" cy="153169"/>
          </a:xfrm>
          <a:prstGeom prst="line">
            <a:avLst/>
          </a:prstGeom>
          <a:ln w="44280">
            <a:solidFill>
              <a:srgbClr val="FF0000"/>
            </a:solidFill>
            <a:round/>
            <a:tailEnd type="triangle" w="med" len="med"/>
          </a:ln>
        </p:spPr>
      </p:sp>
      <p:pic>
        <p:nvPicPr>
          <p:cNvPr id="653" name="Picture 18"/>
          <p:cNvPicPr/>
          <p:nvPr/>
        </p:nvPicPr>
        <p:blipFill>
          <a:blip r:embed="rId3"/>
          <a:stretch>
            <a:fillRect/>
          </a:stretch>
        </p:blipFill>
        <p:spPr>
          <a:xfrm>
            <a:off x="5968349" y="3689437"/>
            <a:ext cx="4241692" cy="2515361"/>
          </a:xfrm>
          <a:prstGeom prst="rect">
            <a:avLst/>
          </a:prstGeom>
          <a:ln w="9360">
            <a:noFill/>
          </a:ln>
        </p:spPr>
      </p:pic>
      <p:pic>
        <p:nvPicPr>
          <p:cNvPr id="654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7659735" y="1557160"/>
            <a:ext cx="2703148" cy="1928814"/>
          </a:xfrm>
          <a:prstGeom prst="rect">
            <a:avLst/>
          </a:prstGeom>
          <a:ln w="9360">
            <a:noFill/>
          </a:ln>
        </p:spPr>
      </p:pic>
      <p:sp>
        <p:nvSpPr>
          <p:cNvPr id="655" name="CustomShape 8"/>
          <p:cNvSpPr/>
          <p:nvPr/>
        </p:nvSpPr>
        <p:spPr>
          <a:xfrm>
            <a:off x="2718823" y="2921961"/>
            <a:ext cx="127368" cy="26290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0000FF"/>
          </a:solidFill>
          <a:ln w="9360">
            <a:solidFill>
              <a:srgbClr val="4A7EBB"/>
            </a:solidFill>
            <a:round/>
          </a:ln>
        </p:spPr>
      </p:sp>
      <p:sp>
        <p:nvSpPr>
          <p:cNvPr id="656" name="CustomShape 9"/>
          <p:cNvSpPr/>
          <p:nvPr/>
        </p:nvSpPr>
        <p:spPr>
          <a:xfrm>
            <a:off x="1477145" y="1956574"/>
            <a:ext cx="3253771" cy="363816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/>
          <a:lstStyle/>
          <a:p>
            <a:pPr>
              <a:lnSpc>
                <a:spcPct val="100000"/>
              </a:lnSpc>
            </a:pPr>
            <a:r>
              <a:rPr lang="en-US" sz="1633" b="1" i="1">
                <a:solidFill>
                  <a:srgbClr val="000000"/>
                </a:solidFill>
                <a:latin typeface="Calibri"/>
              </a:rPr>
              <a:t> A New Polarized Target</a:t>
            </a:r>
            <a:endParaRPr sz="1633"/>
          </a:p>
        </p:txBody>
      </p:sp>
      <p:sp>
        <p:nvSpPr>
          <p:cNvPr id="657" name="TextShape 10"/>
          <p:cNvSpPr txBox="1"/>
          <p:nvPr/>
        </p:nvSpPr>
        <p:spPr>
          <a:xfrm>
            <a:off x="8076784" y="6356660"/>
            <a:ext cx="2133583" cy="364796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BB1B935B-9DB2-4365-BE02-167C5BA5A1C0}" type="slidenum">
              <a:rPr lang="en-US" sz="1089">
                <a:solidFill>
                  <a:srgbClr val="8B8B8B"/>
                </a:solidFill>
                <a:latin typeface="Calibri"/>
              </a:rPr>
              <a:t>24</a:t>
            </a:fld>
            <a:endParaRPr sz="1633"/>
          </a:p>
        </p:txBody>
      </p:sp>
      <p:sp>
        <p:nvSpPr>
          <p:cNvPr id="658" name="CustomShape 11"/>
          <p:cNvSpPr/>
          <p:nvPr/>
        </p:nvSpPr>
        <p:spPr>
          <a:xfrm>
            <a:off x="1937957" y="43110"/>
            <a:ext cx="8638186" cy="1066302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/>
          <a:p>
            <a:pPr algn="ctr">
              <a:lnSpc>
                <a:spcPct val="100000"/>
              </a:lnSpc>
            </a:pPr>
            <a:r>
              <a:rPr lang="en-US" sz="3266">
                <a:solidFill>
                  <a:srgbClr val="FF0000"/>
                </a:solidFill>
                <a:latin typeface="Calibri"/>
              </a:rPr>
              <a:t>E1039 Experiment @Fermilab</a:t>
            </a:r>
            <a:endParaRPr sz="1633"/>
          </a:p>
        </p:txBody>
      </p:sp>
      <p:sp>
        <p:nvSpPr>
          <p:cNvPr id="659" name="CustomShape 12"/>
          <p:cNvSpPr/>
          <p:nvPr/>
        </p:nvSpPr>
        <p:spPr>
          <a:xfrm>
            <a:off x="7489584" y="1574469"/>
            <a:ext cx="324299" cy="36414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81646" tIns="40823" rIns="81646" bIns="40823"/>
          <a:lstStyle/>
          <a:p>
            <a:pPr>
              <a:lnSpc>
                <a:spcPct val="100000"/>
              </a:lnSpc>
            </a:pPr>
            <a:r>
              <a:rPr lang="en-US" sz="1633">
                <a:solidFill>
                  <a:srgbClr val="000000"/>
                </a:solidFill>
                <a:latin typeface="Calibri"/>
              </a:rPr>
              <a:t>p</a:t>
            </a:r>
            <a:endParaRPr sz="1633"/>
          </a:p>
        </p:txBody>
      </p:sp>
      <p:sp>
        <p:nvSpPr>
          <p:cNvPr id="660" name="CustomShape 13"/>
          <p:cNvSpPr/>
          <p:nvPr/>
        </p:nvSpPr>
        <p:spPr>
          <a:xfrm>
            <a:off x="7494483" y="3002954"/>
            <a:ext cx="324299" cy="36414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81646" tIns="40823" rIns="81646" bIns="40823"/>
          <a:lstStyle/>
          <a:p>
            <a:pPr>
              <a:lnSpc>
                <a:spcPct val="100000"/>
              </a:lnSpc>
            </a:pPr>
            <a:r>
              <a:rPr lang="en-US" sz="1633">
                <a:solidFill>
                  <a:srgbClr val="000000"/>
                </a:solidFill>
                <a:latin typeface="Calibri"/>
              </a:rPr>
              <a:t>p</a:t>
            </a:r>
            <a:endParaRPr sz="1633"/>
          </a:p>
        </p:txBody>
      </p:sp>
      <p:sp>
        <p:nvSpPr>
          <p:cNvPr id="661" name="CustomShape 14"/>
          <p:cNvSpPr/>
          <p:nvPr/>
        </p:nvSpPr>
        <p:spPr>
          <a:xfrm>
            <a:off x="7710682" y="3118565"/>
            <a:ext cx="45069" cy="11463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360">
            <a:solidFill>
              <a:srgbClr val="4A7EBB"/>
            </a:solidFill>
            <a:round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2290F3-53AD-0B4B-8E4A-C4618C421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61183-C0F8-DB43-A65F-DBDBAB96B820}" type="datetime1">
              <a:rPr lang="en-US" smtClean="0"/>
              <a:t>8/21/19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E3BC41-57E6-4F40-972A-130370356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A79C2-CFB1-4740-B76C-470036DA2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73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2B341-5C12-4944-92F0-9C7AE97AC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967AA-8860-2C4D-B9F8-850A667D6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2800-0811-D94A-905B-7B2B44EC85B8}" type="datetime1">
              <a:rPr lang="en-US" smtClean="0"/>
              <a:t>8/21/19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B790D6-64EF-914D-8BB9-371F6F67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4CDFD-8CC6-B54E-BF5F-A3280FF15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38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2013240" y="19080"/>
            <a:ext cx="6651360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FF0000"/>
                </a:solidFill>
                <a:latin typeface="Calibri"/>
              </a:rPr>
              <a:t>Surprise-I: Proton Spin Puzzle </a:t>
            </a:r>
            <a:endParaRPr/>
          </a:p>
        </p:txBody>
      </p:sp>
      <p:sp>
        <p:nvSpPr>
          <p:cNvPr id="476" name="CustomShape 2"/>
          <p:cNvSpPr/>
          <p:nvPr/>
        </p:nvSpPr>
        <p:spPr>
          <a:xfrm>
            <a:off x="2013240" y="943560"/>
            <a:ext cx="8228160" cy="4524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FF"/>
                </a:solidFill>
                <a:latin typeface="Calibri"/>
              </a:rPr>
              <a:t>Early expectation: large gluon polarization </a:t>
            </a:r>
            <a:endParaRPr/>
          </a:p>
        </p:txBody>
      </p:sp>
      <p:sp>
        <p:nvSpPr>
          <p:cNvPr id="477" name="CustomShape 3"/>
          <p:cNvSpPr/>
          <p:nvPr/>
        </p:nvSpPr>
        <p:spPr>
          <a:xfrm>
            <a:off x="1981200" y="6356520"/>
            <a:ext cx="2132280" cy="36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8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384680" y="2049120"/>
            <a:ext cx="3954240" cy="3838680"/>
          </a:xfrm>
          <a:prstGeom prst="rect">
            <a:avLst/>
          </a:prstGeom>
          <a:ln w="9360">
            <a:noFill/>
          </a:ln>
        </p:spPr>
      </p:pic>
      <p:pic>
        <p:nvPicPr>
          <p:cNvPr id="490" name="Picture 489"/>
          <p:cNvPicPr/>
          <p:nvPr/>
        </p:nvPicPr>
        <p:blipFill>
          <a:blip r:embed="rId3"/>
          <a:stretch>
            <a:fillRect/>
          </a:stretch>
        </p:blipFill>
        <p:spPr>
          <a:xfrm>
            <a:off x="8750280" y="50760"/>
            <a:ext cx="1815120" cy="875160"/>
          </a:xfrm>
          <a:prstGeom prst="rect">
            <a:avLst/>
          </a:prstGeom>
          <a:ln>
            <a:solidFill>
              <a:srgbClr val="3465A4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8F18E0-6FCF-044C-811F-F2B4BE154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A5EE-F4B9-8746-BEC9-E3529D248A9C}" type="datetime1">
              <a:rPr lang="en-US" smtClean="0"/>
              <a:t>8/21/19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91F4E6-F3DC-C24A-9C79-4407851B0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672F6-7220-254C-BBB8-EC5D733C4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133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2013240" y="19080"/>
            <a:ext cx="6651360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FF0000"/>
                </a:solidFill>
                <a:latin typeface="Calibri"/>
              </a:rPr>
              <a:t>Surprise-I: Proton Spin Puzzle </a:t>
            </a:r>
            <a:endParaRPr/>
          </a:p>
        </p:txBody>
      </p:sp>
      <p:sp>
        <p:nvSpPr>
          <p:cNvPr id="476" name="CustomShape 2"/>
          <p:cNvSpPr/>
          <p:nvPr/>
        </p:nvSpPr>
        <p:spPr>
          <a:xfrm>
            <a:off x="2013240" y="943560"/>
            <a:ext cx="8228160" cy="4524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FF"/>
                </a:solidFill>
                <a:latin typeface="Calibri"/>
              </a:rPr>
              <a:t>Early expectation: large gluon polarization </a:t>
            </a:r>
            <a:endParaRPr/>
          </a:p>
        </p:txBody>
      </p:sp>
      <p:sp>
        <p:nvSpPr>
          <p:cNvPr id="477" name="CustomShape 3"/>
          <p:cNvSpPr/>
          <p:nvPr/>
        </p:nvSpPr>
        <p:spPr>
          <a:xfrm>
            <a:off x="1981200" y="6356520"/>
            <a:ext cx="2132280" cy="36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8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2141760" y="1647000"/>
            <a:ext cx="2046240" cy="1917000"/>
          </a:xfrm>
          <a:prstGeom prst="rect">
            <a:avLst/>
          </a:prstGeom>
          <a:ln w="9360">
            <a:noFill/>
          </a:ln>
        </p:spPr>
      </p:pic>
      <p:sp>
        <p:nvSpPr>
          <p:cNvPr id="479" name="CustomShape 4"/>
          <p:cNvSpPr/>
          <p:nvPr/>
        </p:nvSpPr>
        <p:spPr>
          <a:xfrm>
            <a:off x="3302040" y="2735640"/>
            <a:ext cx="992880" cy="4021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0" name="CustomShape 5"/>
          <p:cNvSpPr/>
          <p:nvPr/>
        </p:nvSpPr>
        <p:spPr>
          <a:xfrm>
            <a:off x="3854280" y="2389320"/>
            <a:ext cx="330120" cy="12672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1" name="CustomShape 6"/>
          <p:cNvSpPr/>
          <p:nvPr/>
        </p:nvSpPr>
        <p:spPr>
          <a:xfrm flipH="1">
            <a:off x="3739080" y="2158920"/>
            <a:ext cx="606240" cy="28692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2" name="CustomShape 7"/>
          <p:cNvSpPr/>
          <p:nvPr/>
        </p:nvSpPr>
        <p:spPr>
          <a:xfrm flipH="1" flipV="1">
            <a:off x="3409680" y="2979000"/>
            <a:ext cx="495720" cy="90684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3" name="CustomShape 8"/>
          <p:cNvSpPr/>
          <p:nvPr/>
        </p:nvSpPr>
        <p:spPr>
          <a:xfrm flipH="1">
            <a:off x="3411120" y="2447280"/>
            <a:ext cx="716760" cy="28692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4" name="CustomShape 9"/>
          <p:cNvSpPr/>
          <p:nvPr/>
        </p:nvSpPr>
        <p:spPr>
          <a:xfrm>
            <a:off x="3302040" y="3023640"/>
            <a:ext cx="219600" cy="171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pic>
        <p:nvPicPr>
          <p:cNvPr id="485" name="Picture 15"/>
          <p:cNvPicPr/>
          <p:nvPr/>
        </p:nvPicPr>
        <p:blipFill>
          <a:blip r:embed="rId3"/>
          <a:stretch>
            <a:fillRect/>
          </a:stretch>
        </p:blipFill>
        <p:spPr>
          <a:xfrm>
            <a:off x="7156200" y="1280160"/>
            <a:ext cx="3054240" cy="2939760"/>
          </a:xfrm>
          <a:prstGeom prst="rect">
            <a:avLst/>
          </a:prstGeom>
          <a:ln>
            <a:noFill/>
          </a:ln>
        </p:spPr>
      </p:pic>
      <p:pic>
        <p:nvPicPr>
          <p:cNvPr id="486" name="Picture 17"/>
          <p:cNvPicPr/>
          <p:nvPr/>
        </p:nvPicPr>
        <p:blipFill>
          <a:blip r:embed="rId4"/>
          <a:stretch>
            <a:fillRect/>
          </a:stretch>
        </p:blipFill>
        <p:spPr>
          <a:xfrm>
            <a:off x="6868200" y="4080960"/>
            <a:ext cx="3708000" cy="2775600"/>
          </a:xfrm>
          <a:prstGeom prst="rect">
            <a:avLst/>
          </a:prstGeom>
          <a:ln>
            <a:noFill/>
          </a:ln>
        </p:spPr>
      </p:pic>
      <p:pic>
        <p:nvPicPr>
          <p:cNvPr id="487" name="Picture 19"/>
          <p:cNvPicPr/>
          <p:nvPr/>
        </p:nvPicPr>
        <p:blipFill>
          <a:blip r:embed="rId5"/>
          <a:stretch>
            <a:fillRect/>
          </a:stretch>
        </p:blipFill>
        <p:spPr>
          <a:xfrm>
            <a:off x="1615440" y="3672360"/>
            <a:ext cx="5100480" cy="827280"/>
          </a:xfrm>
          <a:prstGeom prst="rect">
            <a:avLst/>
          </a:prstGeom>
          <a:ln>
            <a:noFill/>
          </a:ln>
        </p:spPr>
      </p:pic>
      <p:sp>
        <p:nvSpPr>
          <p:cNvPr id="488" name="CustomShape 10"/>
          <p:cNvSpPr/>
          <p:nvPr/>
        </p:nvSpPr>
        <p:spPr>
          <a:xfrm>
            <a:off x="4690560" y="3000600"/>
            <a:ext cx="1990440" cy="5155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Calibri"/>
              </a:rPr>
              <a:t>Axial anomaly</a:t>
            </a:r>
            <a:endParaRPr/>
          </a:p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Calibri"/>
              </a:rPr>
              <a:t>Cheng&amp;Li, PRL 1989</a:t>
            </a:r>
            <a:endParaRPr/>
          </a:p>
        </p:txBody>
      </p:sp>
      <p:pic>
        <p:nvPicPr>
          <p:cNvPr id="489" name="Picture 488"/>
          <p:cNvPicPr/>
          <p:nvPr/>
        </p:nvPicPr>
        <p:blipFill>
          <a:blip r:embed="rId6"/>
          <a:stretch>
            <a:fillRect/>
          </a:stretch>
        </p:blipFill>
        <p:spPr>
          <a:xfrm>
            <a:off x="2260560" y="4635360"/>
            <a:ext cx="2665800" cy="1649880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490" name="Picture 489"/>
          <p:cNvPicPr/>
          <p:nvPr/>
        </p:nvPicPr>
        <p:blipFill>
          <a:blip r:embed="rId7"/>
          <a:stretch>
            <a:fillRect/>
          </a:stretch>
        </p:blipFill>
        <p:spPr>
          <a:xfrm>
            <a:off x="8750280" y="50760"/>
            <a:ext cx="1815120" cy="875160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491" name="Picture 490"/>
          <p:cNvPicPr/>
          <p:nvPr/>
        </p:nvPicPr>
        <p:blipFill>
          <a:blip r:embed="rId8"/>
          <a:stretch>
            <a:fillRect/>
          </a:stretch>
        </p:blipFill>
        <p:spPr>
          <a:xfrm>
            <a:off x="4800720" y="1803240"/>
            <a:ext cx="1446840" cy="951480"/>
          </a:xfrm>
          <a:prstGeom prst="rect">
            <a:avLst/>
          </a:prstGeom>
          <a:ln>
            <a:solidFill>
              <a:srgbClr val="3465A4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513D7-E412-A747-810D-4436572AE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696E-C72B-1C4D-87F8-8032949CC3EA}" type="datetime1">
              <a:rPr lang="en-US" smtClean="0"/>
              <a:t>8/21/19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0954D0-0A6A-334A-B6BB-FD66B2FA0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ECA86-B1F1-8144-97B8-FE1FCF2D3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432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39E41D-975E-394D-903F-C90663D2F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980" y="0"/>
            <a:ext cx="925404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9814FB-BEAF-E940-9511-25CEA17BC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95FA-360E-7944-AD68-3CDA8018DFB4}" type="datetime1">
              <a:rPr lang="en-US" smtClean="0"/>
              <a:t>8/21/19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9A8844-BA79-6A43-91C7-AEDCFD1F1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BF4C6-4EDC-AC42-935A-A9F89566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27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0C6321-A814-EB4C-A06B-67EBCFB95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692" y="0"/>
            <a:ext cx="9150616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07658-77CB-E04B-A090-D132A9FC6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24B37-DAF1-AD4B-B735-878F2B0426D3}" type="datetime1">
              <a:rPr lang="en-US" smtClean="0"/>
              <a:t>8/21/19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C736C-C8C7-EC4D-9AE6-05219B8D1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56468-7A6F-5044-B607-307C66AE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42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3AED4-231F-8B4C-B809-5E27B87DF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5ECA0-62B2-C24A-838A-4B523AA4A281}" type="datetime1">
              <a:rPr lang="en-US" smtClean="0"/>
              <a:t>8/21/19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ACE6F6-630E-724E-8DA8-9BECA2DD6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1E442-1B89-514F-84C6-D822CE36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3</a:t>
            </a:fld>
            <a:endParaRPr lang="en-US"/>
          </a:p>
        </p:txBody>
      </p:sp>
      <p:pic>
        <p:nvPicPr>
          <p:cNvPr id="12290" name="Picture 2" descr="Image result for feynman diagram">
            <a:extLst>
              <a:ext uri="{FF2B5EF4-FFF2-40B4-BE49-F238E27FC236}">
                <a16:creationId xmlns:a16="http://schemas.microsoft.com/office/drawing/2014/main" id="{F0309FD8-3692-4343-8C83-FE8005F91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49300"/>
            <a:ext cx="12079006" cy="55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6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EEE033CE-372F-DB4C-8094-6A61C503E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97" y="1690688"/>
            <a:ext cx="8006403" cy="45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55564E8-CE41-F74D-AD86-96BDB6E7B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Structure: Quarks and Gluons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53BDD-D3ED-7D43-87AB-082A7D634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395CF-0810-C845-9812-446FBF3DD3C1}" type="datetime1">
              <a:rPr lang="en-US" smtClean="0"/>
              <a:t>8/21/19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BCDF6-1156-8E43-8476-8759C1C7D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316B1-2245-8D43-BE15-D09C152DD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D009-5A32-D440-B264-4C42ABB410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01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629124-DA81-CB41-B8A5-F7DD0F96D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692" y="0"/>
            <a:ext cx="9150616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4D7DA-187D-0A46-9C21-54E92F8E8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851B-F10E-744C-8577-AA7497D9854C}" type="datetime1">
              <a:rPr lang="en-US" smtClean="0"/>
              <a:t>8/21/19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53BC7-EAB0-364D-9977-8F6B6F393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B1491D-7EE1-7F4A-B1B4-E0EEBAF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44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BB502-2264-9E4F-8CF7-A1DA534E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Transverse Spin Phenomena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C875C-9509-6A4E-85EF-92659911E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4B99-9ECC-CA42-A091-57087DD96B09}" type="datetime1">
              <a:rPr lang="en-US" smtClean="0"/>
              <a:t>8/21/19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CE46E-41E7-434C-9F49-27BE2142E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8CD4A-2996-194B-B6E6-47D2CCD97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42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CustomShape 1"/>
          <p:cNvSpPr/>
          <p:nvPr/>
        </p:nvSpPr>
        <p:spPr>
          <a:xfrm>
            <a:off x="1799760" y="135720"/>
            <a:ext cx="8593920" cy="96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3559">
                <a:solidFill>
                  <a:srgbClr val="FF0000"/>
                </a:solidFill>
                <a:latin typeface="Calibri"/>
              </a:rPr>
              <a:t>Surprise-II: Very Large TSSA</a:t>
            </a:r>
            <a:endParaRPr/>
          </a:p>
        </p:txBody>
      </p:sp>
      <p:pic>
        <p:nvPicPr>
          <p:cNvPr id="517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560000" y="3238560"/>
            <a:ext cx="2525040" cy="2523240"/>
          </a:xfrm>
          <a:prstGeom prst="rect">
            <a:avLst/>
          </a:prstGeom>
          <a:ln w="9360">
            <a:noFill/>
          </a:ln>
        </p:spPr>
      </p:pic>
      <p:pic>
        <p:nvPicPr>
          <p:cNvPr id="518" name="Picture 6"/>
          <p:cNvPicPr/>
          <p:nvPr/>
        </p:nvPicPr>
        <p:blipFill>
          <a:blip r:embed="rId4"/>
          <a:srcRect l="32806" t="24993" r="23433" b="17492"/>
          <a:stretch>
            <a:fillRect/>
          </a:stretch>
        </p:blipFill>
        <p:spPr>
          <a:xfrm>
            <a:off x="4049760" y="2708280"/>
            <a:ext cx="2156760" cy="2127960"/>
          </a:xfrm>
          <a:prstGeom prst="rect">
            <a:avLst/>
          </a:prstGeom>
          <a:ln w="9360">
            <a:noFill/>
          </a:ln>
        </p:spPr>
      </p:pic>
      <p:sp>
        <p:nvSpPr>
          <p:cNvPr id="519" name="CustomShape 2"/>
          <p:cNvSpPr/>
          <p:nvPr/>
        </p:nvSpPr>
        <p:spPr>
          <a:xfrm>
            <a:off x="4202040" y="4836960"/>
            <a:ext cx="2140920" cy="57600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>
                <a:solidFill>
                  <a:srgbClr val="000000"/>
                </a:solidFill>
                <a:latin typeface="Calibri"/>
              </a:rPr>
              <a:t>PRD65, 092008 (2002)</a:t>
            </a:r>
            <a:endParaRPr/>
          </a:p>
        </p:txBody>
      </p:sp>
      <p:sp>
        <p:nvSpPr>
          <p:cNvPr id="520" name="CustomShape 3"/>
          <p:cNvSpPr/>
          <p:nvPr/>
        </p:nvSpPr>
        <p:spPr>
          <a:xfrm>
            <a:off x="1619400" y="5611680"/>
            <a:ext cx="2070720" cy="333360"/>
          </a:xfrm>
          <a:prstGeom prst="rect">
            <a:avLst/>
          </a:prstGeom>
          <a:noFill/>
          <a:ln w="9360"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>
                <a:solidFill>
                  <a:srgbClr val="000000"/>
                </a:solidFill>
                <a:latin typeface="Calibri"/>
              </a:rPr>
              <a:t>PRL36, 929 (1976)</a:t>
            </a:r>
            <a:endParaRPr/>
          </a:p>
        </p:txBody>
      </p:sp>
      <p:sp>
        <p:nvSpPr>
          <p:cNvPr id="521" name="CustomShape 4"/>
          <p:cNvSpPr/>
          <p:nvPr/>
        </p:nvSpPr>
        <p:spPr>
          <a:xfrm>
            <a:off x="1983000" y="2824200"/>
            <a:ext cx="2288520" cy="364320"/>
          </a:xfrm>
          <a:prstGeom prst="rect">
            <a:avLst/>
          </a:prstGeom>
          <a:noFill/>
          <a:ln w="9360"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ZGS 12 GeV beam</a:t>
            </a:r>
            <a:endParaRPr/>
          </a:p>
        </p:txBody>
      </p:sp>
      <p:sp>
        <p:nvSpPr>
          <p:cNvPr id="522" name="CustomShape 5"/>
          <p:cNvSpPr/>
          <p:nvPr/>
        </p:nvSpPr>
        <p:spPr>
          <a:xfrm>
            <a:off x="3842760" y="2251080"/>
            <a:ext cx="2283840" cy="364320"/>
          </a:xfrm>
          <a:prstGeom prst="rect">
            <a:avLst/>
          </a:prstGeom>
          <a:noFill/>
          <a:ln w="9360"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AGS 22 GeV beam</a:t>
            </a:r>
            <a:endParaRPr/>
          </a:p>
        </p:txBody>
      </p:sp>
      <p:sp>
        <p:nvSpPr>
          <p:cNvPr id="523" name="CustomShape 6"/>
          <p:cNvSpPr/>
          <p:nvPr/>
        </p:nvSpPr>
        <p:spPr>
          <a:xfrm>
            <a:off x="5963160" y="1706400"/>
            <a:ext cx="2541600" cy="364320"/>
          </a:xfrm>
          <a:prstGeom prst="rect">
            <a:avLst/>
          </a:prstGeom>
          <a:noFill/>
          <a:ln w="9360"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FNAL 200 GeV beam</a:t>
            </a:r>
            <a:endParaRPr/>
          </a:p>
        </p:txBody>
      </p:sp>
      <p:sp>
        <p:nvSpPr>
          <p:cNvPr id="524" name="CustomShape 7"/>
          <p:cNvSpPr/>
          <p:nvPr/>
        </p:nvSpPr>
        <p:spPr>
          <a:xfrm>
            <a:off x="6136320" y="4692600"/>
            <a:ext cx="2198520" cy="576720"/>
          </a:xfrm>
          <a:prstGeom prst="rect">
            <a:avLst/>
          </a:prstGeom>
          <a:noFill/>
          <a:ln w="9360"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>
                <a:solidFill>
                  <a:srgbClr val="000000"/>
                </a:solidFill>
                <a:latin typeface="Calibri"/>
              </a:rPr>
              <a:t>PLB261, 201 (1991)</a:t>
            </a:r>
            <a:endParaRPr/>
          </a:p>
          <a:p>
            <a:pPr>
              <a:lnSpc>
                <a:spcPct val="100000"/>
              </a:lnSpc>
            </a:pPr>
            <a:r>
              <a:rPr lang="en-US" sz="1600">
                <a:solidFill>
                  <a:srgbClr val="000000"/>
                </a:solidFill>
                <a:latin typeface="Calibri"/>
              </a:rPr>
              <a:t>PLB264, 462 (1991)</a:t>
            </a:r>
            <a:endParaRPr/>
          </a:p>
        </p:txBody>
      </p:sp>
      <p:sp>
        <p:nvSpPr>
          <p:cNvPr id="525" name="CustomShape 8"/>
          <p:cNvSpPr/>
          <p:nvPr/>
        </p:nvSpPr>
        <p:spPr>
          <a:xfrm>
            <a:off x="8418000" y="817920"/>
            <a:ext cx="2366280" cy="364320"/>
          </a:xfrm>
          <a:prstGeom prst="rect">
            <a:avLst/>
          </a:prstGeom>
          <a:noFill/>
          <a:ln w="9360"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RHIC 200 GeV CMS</a:t>
            </a:r>
            <a:endParaRPr/>
          </a:p>
        </p:txBody>
      </p:sp>
      <p:pic>
        <p:nvPicPr>
          <p:cNvPr id="526" name="Pictur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8372640" y="1208520"/>
            <a:ext cx="2266200" cy="2216880"/>
          </a:xfrm>
          <a:prstGeom prst="rect">
            <a:avLst/>
          </a:prstGeom>
          <a:ln w="9360">
            <a:noFill/>
          </a:ln>
        </p:spPr>
      </p:pic>
      <p:sp>
        <p:nvSpPr>
          <p:cNvPr id="527" name="CustomShape 9"/>
          <p:cNvSpPr/>
          <p:nvPr/>
        </p:nvSpPr>
        <p:spPr>
          <a:xfrm>
            <a:off x="1660440" y="5975280"/>
            <a:ext cx="3324600" cy="394920"/>
          </a:xfrm>
          <a:prstGeom prst="rect">
            <a:avLst/>
          </a:prstGeom>
          <a:noFill/>
          <a:ln w="9360"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>
                <a:solidFill>
                  <a:srgbClr val="FF0000"/>
                </a:solidFill>
                <a:latin typeface="Times New Roman"/>
              </a:rPr>
              <a:t>Non-Perturbative cross section</a:t>
            </a:r>
            <a:endParaRPr/>
          </a:p>
        </p:txBody>
      </p:sp>
      <p:sp>
        <p:nvSpPr>
          <p:cNvPr id="528" name="CustomShape 10"/>
          <p:cNvSpPr/>
          <p:nvPr/>
        </p:nvSpPr>
        <p:spPr>
          <a:xfrm>
            <a:off x="7585680" y="5927760"/>
            <a:ext cx="2799000" cy="394920"/>
          </a:xfrm>
          <a:prstGeom prst="rect">
            <a:avLst/>
          </a:prstGeom>
          <a:noFill/>
          <a:ln w="9360"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>
                <a:solidFill>
                  <a:srgbClr val="FF0000"/>
                </a:solidFill>
                <a:latin typeface="Times New Roman"/>
              </a:rPr>
              <a:t>Perturbative cross section</a:t>
            </a:r>
            <a:endParaRPr/>
          </a:p>
        </p:txBody>
      </p:sp>
      <p:sp>
        <p:nvSpPr>
          <p:cNvPr id="529" name="Line 11"/>
          <p:cNvSpPr/>
          <p:nvPr/>
        </p:nvSpPr>
        <p:spPr>
          <a:xfrm>
            <a:off x="5105280" y="6172200"/>
            <a:ext cx="2133720" cy="0"/>
          </a:xfrm>
          <a:prstGeom prst="line">
            <a:avLst/>
          </a:prstGeom>
          <a:ln w="2232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30" name="CustomShape 12"/>
          <p:cNvSpPr/>
          <p:nvPr/>
        </p:nvSpPr>
        <p:spPr>
          <a:xfrm>
            <a:off x="8565600" y="3246840"/>
            <a:ext cx="1434960" cy="363600"/>
          </a:xfrm>
          <a:prstGeom prst="rect">
            <a:avLst/>
          </a:prstGeom>
          <a:noFill/>
          <a:ln w="9360"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PRL (2004)</a:t>
            </a:r>
            <a:endParaRPr/>
          </a:p>
        </p:txBody>
      </p:sp>
      <p:sp>
        <p:nvSpPr>
          <p:cNvPr id="531" name="CustomShape 13"/>
          <p:cNvSpPr/>
          <p:nvPr/>
        </p:nvSpPr>
        <p:spPr>
          <a:xfrm>
            <a:off x="1814520" y="1180080"/>
            <a:ext cx="4934880" cy="819360"/>
          </a:xfrm>
          <a:prstGeom prst="rect">
            <a:avLst/>
          </a:prstGeom>
          <a:solidFill>
            <a:srgbClr val="FFFF00"/>
          </a:solidFill>
          <a:ln w="19080">
            <a:solidFill>
              <a:srgbClr val="00B050"/>
            </a:solidFill>
            <a:miter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>
                <a:solidFill>
                  <a:srgbClr val="000000"/>
                </a:solidFill>
                <a:latin typeface="Calibri"/>
              </a:rPr>
              <a:t>Large Transverse Single Spin Asymmetry (SSA) in forward hadron production persists up to RHIC energy.</a:t>
            </a:r>
            <a:endParaRPr/>
          </a:p>
        </p:txBody>
      </p:sp>
      <p:pic>
        <p:nvPicPr>
          <p:cNvPr id="532" name="Picture 3"/>
          <p:cNvPicPr/>
          <p:nvPr/>
        </p:nvPicPr>
        <p:blipFill>
          <a:blip r:embed="rId6"/>
          <a:stretch>
            <a:fillRect/>
          </a:stretch>
        </p:blipFill>
        <p:spPr>
          <a:xfrm rot="378600">
            <a:off x="8225760" y="3613680"/>
            <a:ext cx="2407680" cy="1926360"/>
          </a:xfrm>
          <a:prstGeom prst="rect">
            <a:avLst/>
          </a:prstGeom>
          <a:ln w="9360">
            <a:noFill/>
          </a:ln>
        </p:spPr>
      </p:pic>
      <p:sp>
        <p:nvSpPr>
          <p:cNvPr id="533" name="CustomShape 14"/>
          <p:cNvSpPr/>
          <p:nvPr/>
        </p:nvSpPr>
        <p:spPr>
          <a:xfrm>
            <a:off x="7385520" y="5482800"/>
            <a:ext cx="3090240" cy="36432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FF"/>
                </a:solidFill>
                <a:latin typeface="Calibri"/>
              </a:rPr>
              <a:t>Sivers, Collins, Twist-3 ….</a:t>
            </a:r>
            <a:endParaRPr/>
          </a:p>
        </p:txBody>
      </p:sp>
      <p:pic>
        <p:nvPicPr>
          <p:cNvPr id="534" name="Picture 533"/>
          <p:cNvPicPr/>
          <p:nvPr/>
        </p:nvPicPr>
        <p:blipFill>
          <a:blip r:embed="rId7"/>
          <a:stretch>
            <a:fillRect/>
          </a:stretch>
        </p:blipFill>
        <p:spPr>
          <a:xfrm>
            <a:off x="6197520" y="2070000"/>
            <a:ext cx="2069640" cy="256500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8DD1F4-4E8E-E944-B1C7-AED192AA8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E9E7-B5CC-BF49-942E-A65D38920720}" type="datetime1">
              <a:rPr lang="en-US" smtClean="0"/>
              <a:t>8/21/19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8736E-54C9-2540-9287-72513C7A9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6D7E2-8490-234B-9F9B-3FAB85EBA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031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CustomShape 1"/>
          <p:cNvSpPr/>
          <p:nvPr/>
        </p:nvSpPr>
        <p:spPr>
          <a:xfrm>
            <a:off x="1981200" y="0"/>
            <a:ext cx="8228880" cy="114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FF0000"/>
                </a:solidFill>
                <a:latin typeface="Calibri"/>
              </a:rPr>
              <a:t>NLO pQCD and Forward Hadron Production at RHIC</a:t>
            </a:r>
            <a:endParaRPr/>
          </a:p>
        </p:txBody>
      </p:sp>
      <p:pic>
        <p:nvPicPr>
          <p:cNvPr id="53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981200" y="1231920"/>
            <a:ext cx="8060040" cy="5016960"/>
          </a:xfrm>
          <a:prstGeom prst="rect">
            <a:avLst/>
          </a:prstGeom>
          <a:ln>
            <a:noFill/>
          </a:ln>
        </p:spPr>
      </p:pic>
      <p:sp>
        <p:nvSpPr>
          <p:cNvPr id="537" name="CustomShape 2"/>
          <p:cNvSpPr/>
          <p:nvPr/>
        </p:nvSpPr>
        <p:spPr>
          <a:xfrm>
            <a:off x="8773320" y="1308240"/>
            <a:ext cx="1154520" cy="364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BRAHMS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23075-5005-1043-B7A8-C013FC1F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415D-499C-D141-95FE-025ECCDE62C3}" type="datetime1">
              <a:rPr lang="en-US" smtClean="0"/>
              <a:t>8/21/19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C362A9-52F0-2445-B85C-6B7F7DD9D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EE657-0E8C-254A-B898-5D0FF269A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086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CustomShape 1"/>
          <p:cNvSpPr/>
          <p:nvPr/>
        </p:nvSpPr>
        <p:spPr>
          <a:xfrm>
            <a:off x="6096000" y="806760"/>
            <a:ext cx="4571280" cy="1248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>
                <a:solidFill>
                  <a:srgbClr val="0000CC"/>
                </a:solidFill>
                <a:latin typeface="Arial"/>
                <a:ea typeface="ＭＳ Ｐゴシック"/>
              </a:rPr>
              <a:t>(ii) Collins mechanism:</a:t>
            </a:r>
            <a:r>
              <a:rPr lang="en-US" sz="280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/>
                <a:ea typeface="ＭＳ Ｐゴシック"/>
              </a:rPr>
              <a:t>Transversity × spin-dep fragmentation</a:t>
            </a:r>
            <a:endParaRPr/>
          </a:p>
        </p:txBody>
      </p:sp>
      <p:sp>
        <p:nvSpPr>
          <p:cNvPr id="539" name="CustomShape 2"/>
          <p:cNvSpPr/>
          <p:nvPr/>
        </p:nvSpPr>
        <p:spPr>
          <a:xfrm>
            <a:off x="1752600" y="837000"/>
            <a:ext cx="3885480" cy="1724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800" b="1">
                <a:solidFill>
                  <a:srgbClr val="0000CC"/>
                </a:solidFill>
                <a:latin typeface="Arial"/>
                <a:ea typeface="ＭＳ Ｐゴシック"/>
              </a:rPr>
              <a:t>(i) Sivers mechanism:</a:t>
            </a:r>
            <a:r>
              <a:rPr lang="en-US" sz="2800">
                <a:solidFill>
                  <a:srgbClr val="0000CC"/>
                </a:solidFill>
                <a:latin typeface="Arial"/>
                <a:ea typeface="ＭＳ Ｐゴシック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  <a:ea typeface="ＭＳ Ｐゴシック"/>
              </a:rPr>
              <a:t>correlation between proton spin &amp; parton k</a:t>
            </a:r>
            <a:r>
              <a:rPr lang="en-US" sz="2400" baseline="-25000">
                <a:solidFill>
                  <a:srgbClr val="000000"/>
                </a:solidFill>
                <a:latin typeface="Arial"/>
                <a:ea typeface="ＭＳ Ｐゴシック"/>
              </a:rPr>
              <a:t>T</a:t>
            </a:r>
            <a:endParaRPr/>
          </a:p>
        </p:txBody>
      </p:sp>
      <p:sp>
        <p:nvSpPr>
          <p:cNvPr id="540" name="Line 3"/>
          <p:cNvSpPr/>
          <p:nvPr/>
        </p:nvSpPr>
        <p:spPr>
          <a:xfrm>
            <a:off x="6240360" y="2882160"/>
            <a:ext cx="1371600" cy="609480"/>
          </a:xfrm>
          <a:prstGeom prst="line">
            <a:avLst/>
          </a:prstGeom>
          <a:ln w="101520">
            <a:solidFill>
              <a:srgbClr val="0000FF"/>
            </a:solidFill>
            <a:round/>
            <a:tailEnd type="triangle" w="med" len="med"/>
          </a:ln>
        </p:spPr>
      </p:sp>
      <p:sp>
        <p:nvSpPr>
          <p:cNvPr id="541" name="Line 4"/>
          <p:cNvSpPr/>
          <p:nvPr/>
        </p:nvSpPr>
        <p:spPr>
          <a:xfrm flipV="1">
            <a:off x="6544920" y="2729880"/>
            <a:ext cx="0" cy="533160"/>
          </a:xfrm>
          <a:prstGeom prst="line">
            <a:avLst/>
          </a:prstGeom>
          <a:ln w="507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42" name="CustomShape 5"/>
          <p:cNvSpPr/>
          <p:nvPr/>
        </p:nvSpPr>
        <p:spPr>
          <a:xfrm>
            <a:off x="6316680" y="2349000"/>
            <a:ext cx="608760" cy="435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FF0000"/>
                </a:solidFill>
                <a:latin typeface="Arial"/>
                <a:ea typeface="ＭＳ Ｐゴシック"/>
              </a:rPr>
              <a:t>S</a:t>
            </a:r>
            <a:r>
              <a:rPr lang="en-US" sz="2000" b="1" baseline="-25000">
                <a:solidFill>
                  <a:srgbClr val="FF0000"/>
                </a:solidFill>
                <a:latin typeface="Arial"/>
                <a:ea typeface="ＭＳ Ｐゴシック"/>
              </a:rPr>
              <a:t>P</a:t>
            </a:r>
            <a:endParaRPr/>
          </a:p>
        </p:txBody>
      </p:sp>
      <p:sp>
        <p:nvSpPr>
          <p:cNvPr id="543" name="Line 6"/>
          <p:cNvSpPr/>
          <p:nvPr/>
        </p:nvSpPr>
        <p:spPr>
          <a:xfrm flipV="1">
            <a:off x="9188400" y="4473000"/>
            <a:ext cx="580680" cy="475560"/>
          </a:xfrm>
          <a:prstGeom prst="line">
            <a:avLst/>
          </a:prstGeom>
          <a:ln w="38160">
            <a:solidFill>
              <a:srgbClr val="006600"/>
            </a:solidFill>
            <a:round/>
            <a:tailEnd type="triangle" w="med" len="med"/>
          </a:ln>
        </p:spPr>
      </p:sp>
      <p:sp>
        <p:nvSpPr>
          <p:cNvPr id="544" name="Line 7"/>
          <p:cNvSpPr/>
          <p:nvPr/>
        </p:nvSpPr>
        <p:spPr>
          <a:xfrm>
            <a:off x="7611960" y="3491640"/>
            <a:ext cx="1600200" cy="304920"/>
          </a:xfrm>
          <a:prstGeom prst="line">
            <a:avLst/>
          </a:prstGeom>
          <a:ln w="57240">
            <a:solidFill>
              <a:srgbClr val="33CCCC"/>
            </a:solidFill>
            <a:round/>
            <a:tailEnd type="triangle" w="med" len="med"/>
          </a:ln>
        </p:spPr>
      </p:sp>
      <p:sp>
        <p:nvSpPr>
          <p:cNvPr id="545" name="Line 8"/>
          <p:cNvSpPr/>
          <p:nvPr/>
        </p:nvSpPr>
        <p:spPr>
          <a:xfrm>
            <a:off x="9212160" y="3796560"/>
            <a:ext cx="1074600" cy="84240"/>
          </a:xfrm>
          <a:prstGeom prst="line">
            <a:avLst/>
          </a:prstGeom>
          <a:ln w="381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46" name="Line 9"/>
          <p:cNvSpPr/>
          <p:nvPr/>
        </p:nvSpPr>
        <p:spPr>
          <a:xfrm>
            <a:off x="9206040" y="3806280"/>
            <a:ext cx="1011960" cy="291600"/>
          </a:xfrm>
          <a:prstGeom prst="line">
            <a:avLst/>
          </a:prstGeom>
          <a:ln w="1908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47" name="Line 10"/>
          <p:cNvSpPr/>
          <p:nvPr/>
        </p:nvSpPr>
        <p:spPr>
          <a:xfrm>
            <a:off x="7608360" y="3502080"/>
            <a:ext cx="1353240" cy="906480"/>
          </a:xfrm>
          <a:prstGeom prst="line">
            <a:avLst/>
          </a:prstGeom>
          <a:ln w="57240">
            <a:solidFill>
              <a:srgbClr val="33CCCC"/>
            </a:solidFill>
            <a:round/>
            <a:tailEnd type="triangle" w="med" len="med"/>
          </a:ln>
        </p:spPr>
      </p:sp>
      <p:sp>
        <p:nvSpPr>
          <p:cNvPr id="548" name="Line 11"/>
          <p:cNvSpPr/>
          <p:nvPr/>
        </p:nvSpPr>
        <p:spPr>
          <a:xfrm>
            <a:off x="8960160" y="4410360"/>
            <a:ext cx="956160" cy="497880"/>
          </a:xfrm>
          <a:prstGeom prst="line">
            <a:avLst/>
          </a:prstGeom>
          <a:ln w="381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49" name="Line 12"/>
          <p:cNvSpPr/>
          <p:nvPr/>
        </p:nvSpPr>
        <p:spPr>
          <a:xfrm>
            <a:off x="8952600" y="4415040"/>
            <a:ext cx="817200" cy="664560"/>
          </a:xfrm>
          <a:prstGeom prst="line">
            <a:avLst/>
          </a:prstGeom>
          <a:ln w="1908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50" name="Line 13"/>
          <p:cNvSpPr/>
          <p:nvPr/>
        </p:nvSpPr>
        <p:spPr>
          <a:xfrm flipH="1" flipV="1">
            <a:off x="7611960" y="3491640"/>
            <a:ext cx="1295280" cy="53352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51" name="CustomShape 14"/>
          <p:cNvSpPr/>
          <p:nvPr/>
        </p:nvSpPr>
        <p:spPr>
          <a:xfrm>
            <a:off x="6623040" y="3129840"/>
            <a:ext cx="336240" cy="3949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0000CC"/>
                </a:solidFill>
                <a:latin typeface="Arial"/>
                <a:ea typeface="ＭＳ Ｐゴシック"/>
              </a:rPr>
              <a:t>p</a:t>
            </a:r>
            <a:endParaRPr/>
          </a:p>
        </p:txBody>
      </p:sp>
      <p:sp>
        <p:nvSpPr>
          <p:cNvPr id="552" name="CustomShape 15"/>
          <p:cNvSpPr/>
          <p:nvPr/>
        </p:nvSpPr>
        <p:spPr>
          <a:xfrm>
            <a:off x="8831280" y="3796560"/>
            <a:ext cx="22788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p</a:t>
            </a:r>
            <a:endParaRPr/>
          </a:p>
        </p:txBody>
      </p:sp>
      <p:sp>
        <p:nvSpPr>
          <p:cNvPr id="553" name="Line 16"/>
          <p:cNvSpPr/>
          <p:nvPr/>
        </p:nvSpPr>
        <p:spPr>
          <a:xfrm flipV="1">
            <a:off x="8297760" y="3720240"/>
            <a:ext cx="0" cy="533520"/>
          </a:xfrm>
          <a:prstGeom prst="line">
            <a:avLst/>
          </a:prstGeom>
          <a:ln w="507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54" name="CustomShape 17"/>
          <p:cNvSpPr/>
          <p:nvPr/>
        </p:nvSpPr>
        <p:spPr>
          <a:xfrm>
            <a:off x="8145480" y="4177800"/>
            <a:ext cx="456480" cy="435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FF0000"/>
                </a:solidFill>
                <a:latin typeface="Arial"/>
                <a:ea typeface="ＭＳ Ｐゴシック"/>
              </a:rPr>
              <a:t>S</a:t>
            </a:r>
            <a:r>
              <a:rPr lang="en-US" sz="2000" b="1" baseline="-25000">
                <a:solidFill>
                  <a:srgbClr val="FF0000"/>
                </a:solidFill>
                <a:latin typeface="Arial"/>
                <a:ea typeface="ＭＳ Ｐゴシック"/>
              </a:rPr>
              <a:t>q</a:t>
            </a:r>
            <a:endParaRPr/>
          </a:p>
        </p:txBody>
      </p:sp>
      <p:sp>
        <p:nvSpPr>
          <p:cNvPr id="555" name="CustomShape 18"/>
          <p:cNvSpPr/>
          <p:nvPr/>
        </p:nvSpPr>
        <p:spPr>
          <a:xfrm>
            <a:off x="9745680" y="4253760"/>
            <a:ext cx="608760" cy="43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006600"/>
                </a:solidFill>
                <a:latin typeface="Arial"/>
                <a:ea typeface="ＭＳ Ｐゴシック"/>
              </a:rPr>
              <a:t>k</a:t>
            </a:r>
            <a:r>
              <a:rPr lang="en-US" sz="2000" b="1" baseline="-25000">
                <a:solidFill>
                  <a:srgbClr val="006600"/>
                </a:solidFill>
                <a:latin typeface="Arial"/>
                <a:ea typeface="ＭＳ Ｐゴシック"/>
              </a:rPr>
              <a:t>T,</a:t>
            </a:r>
            <a:r>
              <a:rPr lang="en-US" sz="2000" b="1" baseline="-25000">
                <a:solidFill>
                  <a:srgbClr val="006600"/>
                </a:solidFill>
                <a:latin typeface="Times New Roman"/>
                <a:ea typeface="ＭＳ Ｐゴシック"/>
              </a:rPr>
              <a:t>π</a:t>
            </a:r>
            <a:endParaRPr/>
          </a:p>
        </p:txBody>
      </p:sp>
      <p:sp>
        <p:nvSpPr>
          <p:cNvPr id="556" name="CustomShape 19"/>
          <p:cNvSpPr/>
          <p:nvPr/>
        </p:nvSpPr>
        <p:spPr>
          <a:xfrm>
            <a:off x="1524000" y="1080"/>
            <a:ext cx="9045000" cy="791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0000"/>
                </a:solidFill>
                <a:latin typeface="Calibri"/>
              </a:rPr>
              <a:t>Study the Physics via Hard Scatterings at RHIC </a:t>
            </a:r>
            <a:endParaRPr/>
          </a:p>
        </p:txBody>
      </p:sp>
      <p:sp>
        <p:nvSpPr>
          <p:cNvPr id="557" name="Line 20"/>
          <p:cNvSpPr/>
          <p:nvPr/>
        </p:nvSpPr>
        <p:spPr>
          <a:xfrm>
            <a:off x="1828560" y="2701800"/>
            <a:ext cx="1371600" cy="609480"/>
          </a:xfrm>
          <a:prstGeom prst="line">
            <a:avLst/>
          </a:prstGeom>
          <a:ln w="101520">
            <a:solidFill>
              <a:srgbClr val="0000FF"/>
            </a:solidFill>
            <a:round/>
            <a:tailEnd type="triangle" w="med" len="med"/>
          </a:ln>
        </p:spPr>
      </p:sp>
      <p:sp>
        <p:nvSpPr>
          <p:cNvPr id="558" name="Line 21"/>
          <p:cNvSpPr/>
          <p:nvPr/>
        </p:nvSpPr>
        <p:spPr>
          <a:xfrm flipV="1">
            <a:off x="2133480" y="2549520"/>
            <a:ext cx="0" cy="533160"/>
          </a:xfrm>
          <a:prstGeom prst="line">
            <a:avLst/>
          </a:prstGeom>
          <a:ln w="507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59" name="CustomShape 22"/>
          <p:cNvSpPr/>
          <p:nvPr/>
        </p:nvSpPr>
        <p:spPr>
          <a:xfrm>
            <a:off x="1904880" y="2168640"/>
            <a:ext cx="608760" cy="435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FF0000"/>
                </a:solidFill>
                <a:latin typeface="Arial"/>
                <a:ea typeface="ＭＳ Ｐゴシック"/>
              </a:rPr>
              <a:t>S</a:t>
            </a:r>
            <a:r>
              <a:rPr lang="en-US" sz="2000" b="1" baseline="-25000">
                <a:solidFill>
                  <a:srgbClr val="FF0000"/>
                </a:solidFill>
                <a:latin typeface="Arial"/>
                <a:ea typeface="ＭＳ Ｐゴシック"/>
              </a:rPr>
              <a:t>P</a:t>
            </a:r>
            <a:endParaRPr/>
          </a:p>
        </p:txBody>
      </p:sp>
      <p:sp>
        <p:nvSpPr>
          <p:cNvPr id="560" name="CustomShape 23"/>
          <p:cNvSpPr/>
          <p:nvPr/>
        </p:nvSpPr>
        <p:spPr>
          <a:xfrm>
            <a:off x="3886320" y="2914920"/>
            <a:ext cx="608760" cy="435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006600"/>
                </a:solidFill>
                <a:latin typeface="Arial"/>
                <a:ea typeface="ＭＳ Ｐゴシック"/>
              </a:rPr>
              <a:t>k</a:t>
            </a:r>
            <a:r>
              <a:rPr lang="en-US" sz="2000" b="1" baseline="-25000">
                <a:solidFill>
                  <a:srgbClr val="006600"/>
                </a:solidFill>
                <a:latin typeface="Arial"/>
                <a:ea typeface="ＭＳ Ｐゴシック"/>
              </a:rPr>
              <a:t>T,q</a:t>
            </a:r>
            <a:endParaRPr/>
          </a:p>
        </p:txBody>
      </p:sp>
      <p:sp>
        <p:nvSpPr>
          <p:cNvPr id="561" name="Line 24"/>
          <p:cNvSpPr/>
          <p:nvPr/>
        </p:nvSpPr>
        <p:spPr>
          <a:xfrm>
            <a:off x="3200160" y="3311280"/>
            <a:ext cx="1600200" cy="304920"/>
          </a:xfrm>
          <a:prstGeom prst="line">
            <a:avLst/>
          </a:prstGeom>
          <a:ln w="76320">
            <a:solidFill>
              <a:srgbClr val="33CCCC"/>
            </a:solidFill>
            <a:round/>
            <a:tailEnd type="triangle" w="med" len="med"/>
          </a:ln>
        </p:spPr>
      </p:sp>
      <p:sp>
        <p:nvSpPr>
          <p:cNvPr id="562" name="Line 25"/>
          <p:cNvSpPr/>
          <p:nvPr/>
        </p:nvSpPr>
        <p:spPr>
          <a:xfrm>
            <a:off x="4800360" y="3616200"/>
            <a:ext cx="1074960" cy="84240"/>
          </a:xfrm>
          <a:prstGeom prst="line">
            <a:avLst/>
          </a:prstGeom>
          <a:ln w="381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63" name="Line 26"/>
          <p:cNvSpPr/>
          <p:nvPr/>
        </p:nvSpPr>
        <p:spPr>
          <a:xfrm>
            <a:off x="4794600" y="3625920"/>
            <a:ext cx="1011960" cy="291600"/>
          </a:xfrm>
          <a:prstGeom prst="line">
            <a:avLst/>
          </a:prstGeom>
          <a:ln w="381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64" name="Line 27"/>
          <p:cNvSpPr/>
          <p:nvPr/>
        </p:nvSpPr>
        <p:spPr>
          <a:xfrm>
            <a:off x="3196560" y="3321720"/>
            <a:ext cx="1353600" cy="906480"/>
          </a:xfrm>
          <a:prstGeom prst="line">
            <a:avLst/>
          </a:prstGeom>
          <a:ln w="1908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65" name="Line 28"/>
          <p:cNvSpPr/>
          <p:nvPr/>
        </p:nvSpPr>
        <p:spPr>
          <a:xfrm>
            <a:off x="4548720" y="4230000"/>
            <a:ext cx="956160" cy="497880"/>
          </a:xfrm>
          <a:prstGeom prst="line">
            <a:avLst/>
          </a:prstGeom>
          <a:ln w="1908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66" name="Line 29"/>
          <p:cNvSpPr/>
          <p:nvPr/>
        </p:nvSpPr>
        <p:spPr>
          <a:xfrm>
            <a:off x="4541160" y="4235040"/>
            <a:ext cx="817200" cy="664200"/>
          </a:xfrm>
          <a:prstGeom prst="line">
            <a:avLst/>
          </a:prstGeom>
          <a:ln w="1908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67" name="Line 30"/>
          <p:cNvSpPr/>
          <p:nvPr/>
        </p:nvSpPr>
        <p:spPr>
          <a:xfrm flipH="1" flipV="1">
            <a:off x="3200160" y="3311280"/>
            <a:ext cx="1295640" cy="53352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68" name="CustomShape 31"/>
          <p:cNvSpPr/>
          <p:nvPr/>
        </p:nvSpPr>
        <p:spPr>
          <a:xfrm>
            <a:off x="2211240" y="2949840"/>
            <a:ext cx="336240" cy="3949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0000CC"/>
                </a:solidFill>
                <a:latin typeface="Arial"/>
                <a:ea typeface="ＭＳ Ｐゴシック"/>
              </a:rPr>
              <a:t>p</a:t>
            </a:r>
            <a:endParaRPr/>
          </a:p>
        </p:txBody>
      </p:sp>
      <p:sp>
        <p:nvSpPr>
          <p:cNvPr id="569" name="CustomShape 32"/>
          <p:cNvSpPr/>
          <p:nvPr/>
        </p:nvSpPr>
        <p:spPr>
          <a:xfrm>
            <a:off x="4419480" y="3616560"/>
            <a:ext cx="22788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p</a:t>
            </a:r>
            <a:endParaRPr/>
          </a:p>
        </p:txBody>
      </p:sp>
      <p:sp>
        <p:nvSpPr>
          <p:cNvPr id="570" name="Line 33"/>
          <p:cNvSpPr/>
          <p:nvPr/>
        </p:nvSpPr>
        <p:spPr>
          <a:xfrm flipV="1">
            <a:off x="3428760" y="3235320"/>
            <a:ext cx="533520" cy="457200"/>
          </a:xfrm>
          <a:prstGeom prst="line">
            <a:avLst/>
          </a:prstGeom>
          <a:ln w="38160">
            <a:solidFill>
              <a:srgbClr val="006600"/>
            </a:solidFill>
            <a:round/>
            <a:tailEnd type="triangle" w="med" len="med"/>
          </a:ln>
        </p:spPr>
      </p:sp>
      <p:sp>
        <p:nvSpPr>
          <p:cNvPr id="571" name="Line 34"/>
          <p:cNvSpPr/>
          <p:nvPr/>
        </p:nvSpPr>
        <p:spPr>
          <a:xfrm flipV="1">
            <a:off x="8602320" y="2974320"/>
            <a:ext cx="0" cy="533160"/>
          </a:xfrm>
          <a:prstGeom prst="line">
            <a:avLst/>
          </a:prstGeom>
          <a:ln w="507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72" name="CustomShape 35"/>
          <p:cNvSpPr/>
          <p:nvPr/>
        </p:nvSpPr>
        <p:spPr>
          <a:xfrm>
            <a:off x="8450400" y="2593440"/>
            <a:ext cx="456480" cy="435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FF0000"/>
                </a:solidFill>
                <a:latin typeface="Arial"/>
                <a:ea typeface="ＭＳ Ｐゴシック"/>
              </a:rPr>
              <a:t>S</a:t>
            </a:r>
            <a:r>
              <a:rPr lang="en-US" sz="2000" b="1" baseline="-25000">
                <a:solidFill>
                  <a:srgbClr val="FF0000"/>
                </a:solidFill>
                <a:latin typeface="Arial"/>
                <a:ea typeface="ＭＳ Ｐゴシック"/>
              </a:rPr>
              <a:t>q</a:t>
            </a:r>
            <a:endParaRPr/>
          </a:p>
        </p:txBody>
      </p:sp>
      <p:sp>
        <p:nvSpPr>
          <p:cNvPr id="573" name="CustomShape 36"/>
          <p:cNvSpPr/>
          <p:nvPr/>
        </p:nvSpPr>
        <p:spPr>
          <a:xfrm>
            <a:off x="2454960" y="2424960"/>
            <a:ext cx="3106800" cy="303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>
                <a:solidFill>
                  <a:srgbClr val="C0504D"/>
                </a:solidFill>
                <a:latin typeface="Times New Roman"/>
              </a:rPr>
              <a:t>Phys Rev D41 (1990) 83; 43 (1991) 261</a:t>
            </a:r>
            <a:endParaRPr/>
          </a:p>
        </p:txBody>
      </p:sp>
      <p:sp>
        <p:nvSpPr>
          <p:cNvPr id="574" name="CustomShape 37"/>
          <p:cNvSpPr/>
          <p:nvPr/>
        </p:nvSpPr>
        <p:spPr>
          <a:xfrm>
            <a:off x="8282280" y="2349000"/>
            <a:ext cx="2216880" cy="303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>
                <a:solidFill>
                  <a:srgbClr val="C0504D"/>
                </a:solidFill>
                <a:latin typeface="Times New Roman"/>
              </a:rPr>
              <a:t>Nucl Phys B396 (1993) 161</a:t>
            </a:r>
            <a:endParaRPr/>
          </a:p>
        </p:txBody>
      </p:sp>
      <p:sp>
        <p:nvSpPr>
          <p:cNvPr id="575" name="CustomShape 38"/>
          <p:cNvSpPr/>
          <p:nvPr/>
        </p:nvSpPr>
        <p:spPr>
          <a:xfrm>
            <a:off x="1847640" y="5517360"/>
            <a:ext cx="8101080" cy="932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800" b="1">
                <a:solidFill>
                  <a:srgbClr val="FF0000"/>
                </a:solidFill>
                <a:latin typeface="Arial"/>
                <a:ea typeface="ＭＳ Ｐゴシック"/>
              </a:rPr>
              <a:t>Collinear Twist-3:</a:t>
            </a:r>
            <a:r>
              <a:rPr lang="en-US" sz="280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/>
                <a:ea typeface="ＭＳ Ｐゴシック"/>
              </a:rPr>
              <a:t>quark-gluon/gluon-gluon correlation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  <a:ea typeface="ＭＳ Ｐゴシック"/>
              </a:rPr>
              <a:t>   Expectation: at large p</a:t>
            </a:r>
            <a:r>
              <a:rPr lang="en-US" sz="2400" baseline="-25000">
                <a:solidFill>
                  <a:srgbClr val="000000"/>
                </a:solidFill>
                <a:latin typeface="Arial"/>
                <a:ea typeface="ＭＳ Ｐゴシック"/>
              </a:rPr>
              <a:t>T</a:t>
            </a:r>
            <a:r>
              <a:rPr lang="en-US" sz="2400">
                <a:solidFill>
                  <a:srgbClr val="000000"/>
                </a:solidFill>
                <a:latin typeface="Arial"/>
                <a:ea typeface="ＭＳ Ｐゴシック"/>
              </a:rPr>
              <a:t>, A</a:t>
            </a:r>
            <a:r>
              <a:rPr lang="en-US" sz="2400" baseline="-25000">
                <a:solidFill>
                  <a:srgbClr val="000000"/>
                </a:solidFill>
                <a:latin typeface="Arial"/>
                <a:ea typeface="ＭＳ Ｐゴシック"/>
              </a:rPr>
              <a:t>N </a:t>
            </a:r>
            <a:r>
              <a:rPr lang="en-US" sz="2400">
                <a:solidFill>
                  <a:srgbClr val="000000"/>
                </a:solidFill>
                <a:latin typeface="Arial"/>
                <a:ea typeface="ＭＳ Ｐゴシック"/>
              </a:rPr>
              <a:t>~ 1/Q ~1/p</a:t>
            </a:r>
            <a:r>
              <a:rPr lang="en-US" sz="2400" baseline="-25000">
                <a:solidFill>
                  <a:srgbClr val="000000"/>
                </a:solidFill>
                <a:latin typeface="Arial"/>
                <a:ea typeface="ＭＳ Ｐゴシック"/>
              </a:rPr>
              <a:t>T</a:t>
            </a:r>
            <a:endParaRPr/>
          </a:p>
        </p:txBody>
      </p:sp>
      <p:pic>
        <p:nvPicPr>
          <p:cNvPr id="576" name="Picture 575"/>
          <p:cNvPicPr/>
          <p:nvPr/>
        </p:nvPicPr>
        <p:blipFill>
          <a:blip r:embed="rId3"/>
          <a:stretch>
            <a:fillRect/>
          </a:stretch>
        </p:blipFill>
        <p:spPr>
          <a:xfrm>
            <a:off x="1752600" y="4622760"/>
            <a:ext cx="3034800" cy="545760"/>
          </a:xfrm>
          <a:prstGeom prst="rect">
            <a:avLst/>
          </a:prstGeom>
          <a:ln>
            <a:noFill/>
          </a:ln>
        </p:spPr>
      </p:pic>
      <p:pic>
        <p:nvPicPr>
          <p:cNvPr id="577" name="Picture 576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4711680"/>
            <a:ext cx="3022200" cy="53316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14D3D6-1320-264F-A973-1444A8CA2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F26B-CCF1-C246-BE2D-B5A99A36866B}" type="datetime1">
              <a:rPr lang="en-US" smtClean="0"/>
              <a:t>8/21/19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93C69E-F3E2-1946-B287-B81DB7AC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92625-3C67-6640-B183-9609A6BD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031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CustomShape 1"/>
          <p:cNvSpPr/>
          <p:nvPr/>
        </p:nvSpPr>
        <p:spPr>
          <a:xfrm>
            <a:off x="1981200" y="9000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FF0000"/>
                </a:solidFill>
                <a:latin typeface="Calibri"/>
              </a:rPr>
              <a:t>Hadron TSSA in Twist-3 Framework</a:t>
            </a:r>
            <a:endParaRPr/>
          </a:p>
        </p:txBody>
      </p:sp>
      <p:sp>
        <p:nvSpPr>
          <p:cNvPr id="579" name="CustomShape 2"/>
          <p:cNvSpPr/>
          <p:nvPr/>
        </p:nvSpPr>
        <p:spPr>
          <a:xfrm>
            <a:off x="198120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10/13/14</a:t>
            </a:r>
            <a:endParaRPr/>
          </a:p>
        </p:txBody>
      </p:sp>
      <p:sp>
        <p:nvSpPr>
          <p:cNvPr id="580" name="CustomShape 3"/>
          <p:cNvSpPr/>
          <p:nvPr/>
        </p:nvSpPr>
        <p:spPr>
          <a:xfrm>
            <a:off x="4648080" y="6356520"/>
            <a:ext cx="289368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Ming Liu, Spinfest2014</a:t>
            </a:r>
            <a:endParaRPr/>
          </a:p>
        </p:txBody>
      </p:sp>
      <p:sp>
        <p:nvSpPr>
          <p:cNvPr id="581" name="CustomShape 4"/>
          <p:cNvSpPr/>
          <p:nvPr/>
        </p:nvSpPr>
        <p:spPr>
          <a:xfrm>
            <a:off x="807708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1EEBE60D-9B8C-48DA-B4D3-6EA1207CCBFD}" type="slidenum">
              <a:rPr lang="en-US" sz="1200">
                <a:solidFill>
                  <a:srgbClr val="8B8B8B"/>
                </a:solidFill>
                <a:latin typeface="Calibri"/>
              </a:rPr>
              <a:t>36</a:t>
            </a:fld>
            <a:endParaRPr/>
          </a:p>
        </p:txBody>
      </p:sp>
      <p:pic>
        <p:nvPicPr>
          <p:cNvPr id="582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2077320" y="1164600"/>
            <a:ext cx="7935120" cy="3474360"/>
          </a:xfrm>
          <a:prstGeom prst="rect">
            <a:avLst/>
          </a:prstGeom>
          <a:ln>
            <a:noFill/>
          </a:ln>
        </p:spPr>
      </p:pic>
      <p:sp>
        <p:nvSpPr>
          <p:cNvPr id="583" name="CustomShape 5"/>
          <p:cNvSpPr/>
          <p:nvPr/>
        </p:nvSpPr>
        <p:spPr>
          <a:xfrm>
            <a:off x="7704480" y="4077000"/>
            <a:ext cx="297108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CC"/>
                </a:solidFill>
                <a:latin typeface="Calibri"/>
              </a:rPr>
              <a:t>Qiu &amp; Sterman  PRD 59 (1998)</a:t>
            </a:r>
            <a:endParaRPr/>
          </a:p>
        </p:txBody>
      </p:sp>
      <p:sp>
        <p:nvSpPr>
          <p:cNvPr id="584" name="CustomShape 6"/>
          <p:cNvSpPr/>
          <p:nvPr/>
        </p:nvSpPr>
        <p:spPr>
          <a:xfrm>
            <a:off x="2529840" y="4626720"/>
            <a:ext cx="7589160" cy="17348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>
                <a:solidFill>
                  <a:srgbClr val="FF3333"/>
                </a:solidFill>
                <a:latin typeface="Calibri"/>
              </a:rPr>
              <a:t>1</a:t>
            </a:r>
            <a:r>
              <a:rPr lang="en-US" sz="1600" baseline="30000">
                <a:solidFill>
                  <a:srgbClr val="FF3333"/>
                </a:solidFill>
                <a:latin typeface="Calibri"/>
              </a:rPr>
              <a:t>st</a:t>
            </a:r>
            <a:r>
              <a:rPr lang="en-US" sz="1600">
                <a:solidFill>
                  <a:srgbClr val="FF3333"/>
                </a:solidFill>
                <a:latin typeface="Calibri"/>
              </a:rPr>
              <a:t> term:  twsit-3 correlation functions, “Sivers”</a:t>
            </a:r>
            <a:endParaRPr/>
          </a:p>
          <a:p>
            <a:pPr>
              <a:lnSpc>
                <a:spcPct val="100000"/>
              </a:lnSpc>
            </a:pPr>
            <a:r>
              <a:rPr lang="en-US" sz="1600">
                <a:solidFill>
                  <a:srgbClr val="FF3333"/>
                </a:solidFill>
                <a:latin typeface="Calibri"/>
              </a:rPr>
              <a:t>2</a:t>
            </a:r>
            <a:r>
              <a:rPr lang="en-US" sz="1600" baseline="30000">
                <a:solidFill>
                  <a:srgbClr val="FF3333"/>
                </a:solidFill>
                <a:latin typeface="Calibri"/>
              </a:rPr>
              <a:t>nd</a:t>
            </a:r>
            <a:r>
              <a:rPr lang="en-US" sz="1600">
                <a:solidFill>
                  <a:srgbClr val="FF3333"/>
                </a:solidFill>
                <a:latin typeface="Calibri"/>
              </a:rPr>
              <a:t> term: twist-2 transversity * twist-3 from unpol beam</a:t>
            </a:r>
            <a:endParaRPr/>
          </a:p>
          <a:p>
            <a:pPr>
              <a:lnSpc>
                <a:spcPct val="100000"/>
              </a:lnSpc>
            </a:pPr>
            <a:r>
              <a:rPr lang="en-US" sz="1600">
                <a:solidFill>
                  <a:srgbClr val="FF3333"/>
                </a:solidFill>
                <a:latin typeface="Calibri"/>
              </a:rPr>
              <a:t>3</a:t>
            </a:r>
            <a:r>
              <a:rPr lang="en-US" sz="1600" baseline="30000">
                <a:solidFill>
                  <a:srgbClr val="FF3333"/>
                </a:solidFill>
                <a:latin typeface="Calibri"/>
              </a:rPr>
              <a:t>rd</a:t>
            </a:r>
            <a:r>
              <a:rPr lang="en-US" sz="1600">
                <a:solidFill>
                  <a:srgbClr val="FF3333"/>
                </a:solidFill>
                <a:latin typeface="Calibri"/>
              </a:rPr>
              <a:t> term: twist-2 transversity * twist-3 FF, “Collins” 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1600">
                <a:solidFill>
                  <a:srgbClr val="0000CC"/>
                </a:solidFill>
                <a:latin typeface="Calibri"/>
              </a:rPr>
              <a:t>It is generally believed the 2</a:t>
            </a:r>
            <a:r>
              <a:rPr lang="en-US" sz="1600" baseline="30000">
                <a:solidFill>
                  <a:srgbClr val="0000CC"/>
                </a:solidFill>
                <a:latin typeface="Calibri"/>
              </a:rPr>
              <a:t>nd</a:t>
            </a:r>
            <a:r>
              <a:rPr lang="en-US" sz="1600">
                <a:solidFill>
                  <a:srgbClr val="0000CC"/>
                </a:solidFill>
                <a:latin typeface="Calibri"/>
              </a:rPr>
              <a:t> term is small (Yuji Koike), thus neglected. </a:t>
            </a:r>
            <a:endParaRPr/>
          </a:p>
          <a:p>
            <a:pPr>
              <a:lnSpc>
                <a:spcPct val="100000"/>
              </a:lnSpc>
            </a:pPr>
            <a:r>
              <a:rPr lang="en-US" sz="1600">
                <a:solidFill>
                  <a:srgbClr val="0000CC"/>
                </a:solidFill>
                <a:latin typeface="Calibri"/>
              </a:rPr>
              <a:t>However, more effort is needed for rigorous test of this approach. 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13C1CA-2705-6143-BE90-90FC3B122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E3AB-A9DA-034A-99A8-2D27B98726C0}" type="datetime1">
              <a:rPr lang="en-US" smtClean="0"/>
              <a:t>8/21/19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AFC402-6F45-3249-8891-A661E3A9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11425-35A1-3640-9205-622FEFA13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175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extShape 1"/>
          <p:cNvSpPr txBox="1"/>
          <p:nvPr/>
        </p:nvSpPr>
        <p:spPr>
          <a:xfrm>
            <a:off x="1827120" y="20880"/>
            <a:ext cx="8383320" cy="10234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000">
                <a:solidFill>
                  <a:srgbClr val="FF0000"/>
                </a:solidFill>
                <a:latin typeface="Calibri"/>
              </a:rPr>
              <a:t>Sivers vs Collins Mechanisms </a:t>
            </a:r>
            <a:r>
              <a:rPr lang="en-US" sz="3200">
                <a:solidFill>
                  <a:srgbClr val="FF0000"/>
                </a:solidFill>
                <a:latin typeface="Calibri"/>
              </a:rPr>
              <a:t>
</a:t>
            </a:r>
            <a:r>
              <a:rPr lang="en-US" sz="2200">
                <a:solidFill>
                  <a:srgbClr val="0000FF"/>
                </a:solidFill>
                <a:latin typeface="Calibri"/>
              </a:rPr>
              <a:t>Significant Asymmetries Observed in  SIDIS</a:t>
            </a:r>
            <a:endParaRPr/>
          </a:p>
        </p:txBody>
      </p:sp>
      <p:sp>
        <p:nvSpPr>
          <p:cNvPr id="586" name="TextShape 2"/>
          <p:cNvSpPr txBox="1"/>
          <p:nvPr/>
        </p:nvSpPr>
        <p:spPr>
          <a:xfrm>
            <a:off x="1898040" y="1468080"/>
            <a:ext cx="2394000" cy="10756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Sivers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&lt;sin(</a:t>
            </a:r>
            <a:r>
              <a:rPr lang="en-US" sz="2800">
                <a:solidFill>
                  <a:srgbClr val="000000"/>
                </a:solidFill>
                <a:latin typeface="Calibri"/>
                <a:ea typeface="Lucida Grande"/>
              </a:rPr>
              <a:t>Φ–Φ</a:t>
            </a:r>
            <a:r>
              <a:rPr lang="en-US" sz="2800" baseline="-25000">
                <a:solidFill>
                  <a:srgbClr val="000000"/>
                </a:solidFill>
                <a:latin typeface="Calibri"/>
                <a:ea typeface="Lucida Grande"/>
              </a:rPr>
              <a:t>s</a:t>
            </a:r>
            <a:r>
              <a:rPr lang="en-US" sz="2800">
                <a:solidFill>
                  <a:srgbClr val="000000"/>
                </a:solidFill>
                <a:latin typeface="Calibri"/>
                <a:ea typeface="Lucida Grande"/>
              </a:rPr>
              <a:t>)&gt;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87" name="TextShape 3"/>
          <p:cNvSpPr txBox="1"/>
          <p:nvPr/>
        </p:nvSpPr>
        <p:spPr>
          <a:xfrm>
            <a:off x="1981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98989"/>
                </a:solidFill>
                <a:latin typeface="Calibri"/>
                <a:ea typeface="ＭＳ Ｐゴシック"/>
              </a:rPr>
              <a:t>10/16/14</a:t>
            </a:r>
            <a:endParaRPr/>
          </a:p>
        </p:txBody>
      </p:sp>
      <p:sp>
        <p:nvSpPr>
          <p:cNvPr id="588" name="TextShape 4"/>
          <p:cNvSpPr txBox="1"/>
          <p:nvPr/>
        </p:nvSpPr>
        <p:spPr>
          <a:xfrm>
            <a:off x="8077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059BBA0C-18AF-4207-ADD2-4FF27AB9CE5C}" type="slidenum">
              <a:rPr lang="en-US" sz="1200">
                <a:solidFill>
                  <a:srgbClr val="898989"/>
                </a:solidFill>
                <a:latin typeface="Calibri"/>
                <a:ea typeface="ＭＳ Ｐゴシック"/>
              </a:rPr>
              <a:t>37</a:t>
            </a:fld>
            <a:endParaRPr/>
          </a:p>
        </p:txBody>
      </p:sp>
      <p:pic>
        <p:nvPicPr>
          <p:cNvPr id="589" name="Picture 4"/>
          <p:cNvPicPr/>
          <p:nvPr/>
        </p:nvPicPr>
        <p:blipFill>
          <a:blip r:embed="rId2"/>
          <a:srcRect b="84265"/>
          <a:stretch>
            <a:fillRect/>
          </a:stretch>
        </p:blipFill>
        <p:spPr>
          <a:xfrm>
            <a:off x="2232120" y="3872160"/>
            <a:ext cx="3608640" cy="2667960"/>
          </a:xfrm>
          <a:prstGeom prst="rect">
            <a:avLst/>
          </a:prstGeom>
          <a:ln>
            <a:noFill/>
          </a:ln>
        </p:spPr>
      </p:pic>
      <p:pic>
        <p:nvPicPr>
          <p:cNvPr id="590" name="Picture 4"/>
          <p:cNvPicPr/>
          <p:nvPr/>
        </p:nvPicPr>
        <p:blipFill>
          <a:blip r:embed="rId2"/>
          <a:srcRect t="2476398" b="144580"/>
          <a:stretch>
            <a:fillRect/>
          </a:stretch>
        </p:blipFill>
        <p:spPr>
          <a:xfrm>
            <a:off x="2233200" y="5143680"/>
            <a:ext cx="3608640" cy="226800"/>
          </a:xfrm>
          <a:prstGeom prst="rect">
            <a:avLst/>
          </a:prstGeom>
          <a:ln>
            <a:noFill/>
          </a:ln>
        </p:spPr>
      </p:pic>
      <p:pic>
        <p:nvPicPr>
          <p:cNvPr id="591" name="Picture 47"/>
          <p:cNvPicPr/>
          <p:nvPr/>
        </p:nvPicPr>
        <p:blipFill>
          <a:blip r:embed="rId3"/>
          <a:stretch>
            <a:fillRect/>
          </a:stretch>
        </p:blipFill>
        <p:spPr>
          <a:xfrm>
            <a:off x="2199720" y="2390760"/>
            <a:ext cx="2092320" cy="1259640"/>
          </a:xfrm>
          <a:prstGeom prst="rect">
            <a:avLst/>
          </a:prstGeom>
          <a:ln>
            <a:noFill/>
          </a:ln>
        </p:spPr>
      </p:pic>
      <p:pic>
        <p:nvPicPr>
          <p:cNvPr id="592" name="Picture 48"/>
          <p:cNvPicPr/>
          <p:nvPr/>
        </p:nvPicPr>
        <p:blipFill>
          <a:blip r:embed="rId4"/>
          <a:stretch>
            <a:fillRect/>
          </a:stretch>
        </p:blipFill>
        <p:spPr>
          <a:xfrm>
            <a:off x="8560920" y="2374920"/>
            <a:ext cx="2106720" cy="1240200"/>
          </a:xfrm>
          <a:prstGeom prst="rect">
            <a:avLst/>
          </a:prstGeom>
          <a:ln>
            <a:noFill/>
          </a:ln>
        </p:spPr>
      </p:pic>
      <p:sp>
        <p:nvSpPr>
          <p:cNvPr id="593" name="TextShape 5"/>
          <p:cNvSpPr txBox="1"/>
          <p:nvPr/>
        </p:nvSpPr>
        <p:spPr>
          <a:xfrm>
            <a:off x="4648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Ming X. Liu @QCD-N12</a:t>
            </a:r>
            <a:endParaRPr/>
          </a:p>
        </p:txBody>
      </p:sp>
      <p:pic>
        <p:nvPicPr>
          <p:cNvPr id="594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6621600" y="3968640"/>
            <a:ext cx="3778560" cy="2571480"/>
          </a:xfrm>
          <a:prstGeom prst="rect">
            <a:avLst/>
          </a:prstGeom>
          <a:ln>
            <a:noFill/>
          </a:ln>
        </p:spPr>
      </p:pic>
      <p:pic>
        <p:nvPicPr>
          <p:cNvPr id="595" name="Picture 8"/>
          <p:cNvPicPr/>
          <p:nvPr/>
        </p:nvPicPr>
        <p:blipFill>
          <a:blip r:embed="rId6"/>
          <a:stretch>
            <a:fillRect/>
          </a:stretch>
        </p:blipFill>
        <p:spPr>
          <a:xfrm>
            <a:off x="4532520" y="1044720"/>
            <a:ext cx="4042440" cy="2605680"/>
          </a:xfrm>
          <a:prstGeom prst="rect">
            <a:avLst/>
          </a:prstGeom>
          <a:ln>
            <a:noFill/>
          </a:ln>
        </p:spPr>
      </p:pic>
      <p:sp>
        <p:nvSpPr>
          <p:cNvPr id="596" name="CustomShape 6"/>
          <p:cNvSpPr/>
          <p:nvPr/>
        </p:nvSpPr>
        <p:spPr>
          <a:xfrm>
            <a:off x="7962960" y="1468080"/>
            <a:ext cx="2614680" cy="906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Collins 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&lt;sing(</a:t>
            </a:r>
            <a:r>
              <a:rPr lang="en-US" sz="2800">
                <a:solidFill>
                  <a:srgbClr val="000000"/>
                </a:solidFill>
                <a:latin typeface="Calibri"/>
                <a:ea typeface="Lucida Grande"/>
              </a:rPr>
              <a:t>Φ+Φ</a:t>
            </a:r>
            <a:r>
              <a:rPr lang="en-US" sz="2800" baseline="-25000">
                <a:solidFill>
                  <a:srgbClr val="000000"/>
                </a:solidFill>
                <a:latin typeface="Calibri"/>
                <a:ea typeface="Lucida Grande"/>
              </a:rPr>
              <a:t>s</a:t>
            </a:r>
            <a:r>
              <a:rPr lang="en-US" sz="2800">
                <a:solidFill>
                  <a:srgbClr val="000000"/>
                </a:solidFill>
                <a:latin typeface="Calibri"/>
                <a:ea typeface="Lucida Grande"/>
              </a:rPr>
              <a:t>))&gt;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D8632E-0274-9A4F-AF0E-3B40014A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3561-B46C-574C-A0AD-1EF7CBC188B4}" type="datetime1">
              <a:rPr lang="en-US" smtClean="0"/>
              <a:t>8/21/19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65A740-C392-8449-B963-1F5F66B56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C04DC-4ADD-9A4B-9978-5B099D3F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992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52524-0B7E-CE4D-83E5-B3F270778A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85"/>
          <a:stretch/>
        </p:blipFill>
        <p:spPr>
          <a:xfrm>
            <a:off x="1520692" y="0"/>
            <a:ext cx="9150616" cy="65024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90F58-8E47-D841-B6DB-EA4381858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57CB-35F4-6B42-A450-79FCE2726CF8}" type="datetime1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645C9-8BE9-994D-96C9-7631E009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717E4-6C12-1641-854D-31092CF5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68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TextShape 1"/>
          <p:cNvSpPr txBox="1"/>
          <p:nvPr/>
        </p:nvSpPr>
        <p:spPr>
          <a:xfrm>
            <a:off x="1538217" y="5226"/>
            <a:ext cx="8443541" cy="9908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992">
                <a:solidFill>
                  <a:srgbClr val="FF0000"/>
                </a:solidFill>
                <a:latin typeface="Calibri"/>
              </a:rPr>
              <a:t>The Physics: Sea Quarks</a:t>
            </a:r>
            <a:endParaRPr sz="1633"/>
          </a:p>
        </p:txBody>
      </p:sp>
      <p:sp>
        <p:nvSpPr>
          <p:cNvPr id="664" name="TextShape 2"/>
          <p:cNvSpPr txBox="1"/>
          <p:nvPr/>
        </p:nvSpPr>
        <p:spPr>
          <a:xfrm>
            <a:off x="1657420" y="996086"/>
            <a:ext cx="4005571" cy="15943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903" b="1" i="1">
                <a:solidFill>
                  <a:srgbClr val="0000FF"/>
                </a:solidFill>
                <a:latin typeface="Calibri"/>
              </a:rPr>
              <a:t>Sea-quark </a:t>
            </a:r>
            <a:r>
              <a:rPr lang="en-US" sz="2903">
                <a:solidFill>
                  <a:srgbClr val="0000FF"/>
                </a:solidFill>
                <a:latin typeface="Calibri"/>
              </a:rPr>
              <a:t>flavor asymmetry</a:t>
            </a:r>
            <a:endParaRPr sz="1633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903" b="1" i="1">
                <a:solidFill>
                  <a:srgbClr val="0000FF"/>
                </a:solidFill>
                <a:latin typeface="Calibri"/>
              </a:rPr>
              <a:t>Sea-quark </a:t>
            </a:r>
            <a:r>
              <a:rPr lang="en-US" sz="2903">
                <a:solidFill>
                  <a:srgbClr val="0000FF"/>
                </a:solidFill>
                <a:latin typeface="Calibri"/>
              </a:rPr>
              <a:t>orbital angular motion and Sivers function at x = 0.0 ~ 0.4</a:t>
            </a:r>
            <a:endParaRPr sz="1633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903">
                <a:solidFill>
                  <a:srgbClr val="0000FF"/>
                </a:solidFill>
                <a:latin typeface="Calibri"/>
              </a:rPr>
              <a:t>Proton spin puzzle</a:t>
            </a:r>
            <a:endParaRPr sz="1633"/>
          </a:p>
        </p:txBody>
      </p:sp>
      <p:pic>
        <p:nvPicPr>
          <p:cNvPr id="665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9677053" y="38253936"/>
            <a:ext cx="8153206" cy="6477170"/>
          </a:xfrm>
          <a:prstGeom prst="rect">
            <a:avLst/>
          </a:prstGeom>
          <a:ln>
            <a:noFill/>
          </a:ln>
        </p:spPr>
      </p:pic>
      <p:pic>
        <p:nvPicPr>
          <p:cNvPr id="666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9829569" y="38406451"/>
            <a:ext cx="8153206" cy="6477170"/>
          </a:xfrm>
          <a:prstGeom prst="rect">
            <a:avLst/>
          </a:prstGeom>
          <a:ln>
            <a:noFill/>
          </a:ln>
        </p:spPr>
      </p:pic>
      <p:sp>
        <p:nvSpPr>
          <p:cNvPr id="667" name="CustomShape 3"/>
          <p:cNvSpPr/>
          <p:nvPr/>
        </p:nvSpPr>
        <p:spPr>
          <a:xfrm rot="19137600">
            <a:off x="13982428" y="40299340"/>
            <a:ext cx="1304382" cy="515678"/>
          </a:xfrm>
          <a:prstGeom prst="rect">
            <a:avLst/>
          </a:prstGeom>
          <a:noFill/>
          <a:ln w="9360">
            <a:noFill/>
          </a:ln>
        </p:spPr>
        <p:txBody>
          <a:bodyPr wrap="none" lIns="81646" tIns="40823" rIns="81646" bIns="40823"/>
          <a:lstStyle/>
          <a:p>
            <a:pPr>
              <a:lnSpc>
                <a:spcPct val="100000"/>
              </a:lnSpc>
            </a:pPr>
            <a:r>
              <a:rPr lang="en-US" sz="1270">
                <a:solidFill>
                  <a:srgbClr val="000000"/>
                </a:solidFill>
                <a:latin typeface="Calibri"/>
              </a:rPr>
              <a:t>E906 Spect. </a:t>
            </a:r>
            <a:endParaRPr sz="1633"/>
          </a:p>
          <a:p>
            <a:pPr>
              <a:lnSpc>
                <a:spcPct val="100000"/>
              </a:lnSpc>
            </a:pPr>
            <a:r>
              <a:rPr lang="en-US" sz="1270">
                <a:solidFill>
                  <a:srgbClr val="000000"/>
                </a:solidFill>
                <a:latin typeface="Calibri"/>
              </a:rPr>
              <a:t>Monte Carlo</a:t>
            </a:r>
            <a:endParaRPr sz="1633"/>
          </a:p>
        </p:txBody>
      </p:sp>
      <p:pic>
        <p:nvPicPr>
          <p:cNvPr id="668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9982084" y="38558640"/>
            <a:ext cx="8153206" cy="6477170"/>
          </a:xfrm>
          <a:prstGeom prst="rect">
            <a:avLst/>
          </a:prstGeom>
          <a:ln>
            <a:noFill/>
          </a:ln>
        </p:spPr>
      </p:pic>
      <p:sp>
        <p:nvSpPr>
          <p:cNvPr id="669" name="CustomShape 4"/>
          <p:cNvSpPr/>
          <p:nvPr/>
        </p:nvSpPr>
        <p:spPr>
          <a:xfrm rot="19137600">
            <a:off x="14135270" y="40451529"/>
            <a:ext cx="1304382" cy="515678"/>
          </a:xfrm>
          <a:prstGeom prst="rect">
            <a:avLst/>
          </a:prstGeom>
          <a:noFill/>
          <a:ln w="9360">
            <a:noFill/>
          </a:ln>
        </p:spPr>
        <p:txBody>
          <a:bodyPr wrap="none" lIns="81646" tIns="40823" rIns="81646" bIns="40823"/>
          <a:lstStyle/>
          <a:p>
            <a:pPr>
              <a:lnSpc>
                <a:spcPct val="100000"/>
              </a:lnSpc>
            </a:pPr>
            <a:r>
              <a:rPr lang="en-US" sz="1270">
                <a:solidFill>
                  <a:srgbClr val="000000"/>
                </a:solidFill>
                <a:latin typeface="Calibri"/>
              </a:rPr>
              <a:t>E906 Spect. </a:t>
            </a:r>
            <a:endParaRPr sz="1633"/>
          </a:p>
          <a:p>
            <a:pPr>
              <a:lnSpc>
                <a:spcPct val="100000"/>
              </a:lnSpc>
            </a:pPr>
            <a:r>
              <a:rPr lang="en-US" sz="1270">
                <a:solidFill>
                  <a:srgbClr val="000000"/>
                </a:solidFill>
                <a:latin typeface="Calibri"/>
              </a:rPr>
              <a:t>Monte Carlo</a:t>
            </a:r>
            <a:endParaRPr sz="1633"/>
          </a:p>
        </p:txBody>
      </p:sp>
      <p:pic>
        <p:nvPicPr>
          <p:cNvPr id="670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10134273" y="38711155"/>
            <a:ext cx="8153206" cy="6477170"/>
          </a:xfrm>
          <a:prstGeom prst="rect">
            <a:avLst/>
          </a:prstGeom>
          <a:ln>
            <a:noFill/>
          </a:ln>
        </p:spPr>
      </p:pic>
      <p:sp>
        <p:nvSpPr>
          <p:cNvPr id="671" name="CustomShape 5"/>
          <p:cNvSpPr/>
          <p:nvPr/>
        </p:nvSpPr>
        <p:spPr>
          <a:xfrm rot="19137600">
            <a:off x="14287459" y="40604045"/>
            <a:ext cx="1304382" cy="515678"/>
          </a:xfrm>
          <a:prstGeom prst="rect">
            <a:avLst/>
          </a:prstGeom>
          <a:noFill/>
          <a:ln w="9360">
            <a:noFill/>
          </a:ln>
        </p:spPr>
        <p:txBody>
          <a:bodyPr wrap="none" lIns="81646" tIns="40823" rIns="81646" bIns="40823"/>
          <a:lstStyle/>
          <a:p>
            <a:pPr>
              <a:lnSpc>
                <a:spcPct val="100000"/>
              </a:lnSpc>
            </a:pPr>
            <a:r>
              <a:rPr lang="en-US" sz="1270">
                <a:solidFill>
                  <a:srgbClr val="000000"/>
                </a:solidFill>
                <a:latin typeface="Calibri"/>
              </a:rPr>
              <a:t>E906 Spect. </a:t>
            </a:r>
            <a:endParaRPr sz="1633"/>
          </a:p>
          <a:p>
            <a:pPr>
              <a:lnSpc>
                <a:spcPct val="100000"/>
              </a:lnSpc>
            </a:pPr>
            <a:r>
              <a:rPr lang="en-US" sz="1270">
                <a:solidFill>
                  <a:srgbClr val="000000"/>
                </a:solidFill>
                <a:latin typeface="Calibri"/>
              </a:rPr>
              <a:t>Monte Carlo</a:t>
            </a:r>
            <a:endParaRPr sz="1633"/>
          </a:p>
        </p:txBody>
      </p:sp>
      <p:pic>
        <p:nvPicPr>
          <p:cNvPr id="672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892235" y="3089172"/>
            <a:ext cx="3386365" cy="3379833"/>
          </a:xfrm>
          <a:prstGeom prst="rect">
            <a:avLst/>
          </a:prstGeom>
          <a:ln w="9360">
            <a:noFill/>
          </a:ln>
        </p:spPr>
      </p:pic>
      <p:pic>
        <p:nvPicPr>
          <p:cNvPr id="67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5839021" y="1659054"/>
            <a:ext cx="4201522" cy="3246913"/>
          </a:xfrm>
          <a:prstGeom prst="rect">
            <a:avLst/>
          </a:prstGeom>
          <a:ln>
            <a:noFill/>
          </a:ln>
        </p:spPr>
      </p:pic>
      <p:pic>
        <p:nvPicPr>
          <p:cNvPr id="674" name="Pictur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5299175" y="4398780"/>
            <a:ext cx="2047364" cy="1918036"/>
          </a:xfrm>
          <a:prstGeom prst="rect">
            <a:avLst/>
          </a:prstGeom>
          <a:ln w="9360">
            <a:noFill/>
          </a:ln>
        </p:spPr>
      </p:pic>
      <p:sp>
        <p:nvSpPr>
          <p:cNvPr id="675" name="CustomShape 6"/>
          <p:cNvSpPr/>
          <p:nvPr/>
        </p:nvSpPr>
        <p:spPr>
          <a:xfrm>
            <a:off x="6459533" y="5379190"/>
            <a:ext cx="994126" cy="403006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676" name="CustomShape 7"/>
          <p:cNvSpPr/>
          <p:nvPr/>
        </p:nvSpPr>
        <p:spPr>
          <a:xfrm>
            <a:off x="7011789" y="5033009"/>
            <a:ext cx="331158" cy="1268458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677" name="CustomShape 8"/>
          <p:cNvSpPr/>
          <p:nvPr/>
        </p:nvSpPr>
        <p:spPr>
          <a:xfrm flipH="1">
            <a:off x="6897158" y="4802440"/>
            <a:ext cx="607449" cy="288048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678" name="CustomShape 9"/>
          <p:cNvSpPr/>
          <p:nvPr/>
        </p:nvSpPr>
        <p:spPr>
          <a:xfrm flipH="1" flipV="1">
            <a:off x="6569919" y="5621190"/>
            <a:ext cx="497063" cy="908234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679" name="CustomShape 10"/>
          <p:cNvSpPr/>
          <p:nvPr/>
        </p:nvSpPr>
        <p:spPr>
          <a:xfrm flipH="1">
            <a:off x="6569919" y="5090815"/>
            <a:ext cx="717835" cy="288048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680" name="CustomShape 11"/>
          <p:cNvSpPr/>
          <p:nvPr/>
        </p:nvSpPr>
        <p:spPr>
          <a:xfrm>
            <a:off x="6459533" y="5667565"/>
            <a:ext cx="220772" cy="172764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681" name="CustomShape 12"/>
          <p:cNvSpPr/>
          <p:nvPr/>
        </p:nvSpPr>
        <p:spPr>
          <a:xfrm>
            <a:off x="2186489" y="2742992"/>
            <a:ext cx="2679307" cy="363816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/>
          <a:lstStyle/>
          <a:p>
            <a:pPr>
              <a:lnSpc>
                <a:spcPct val="100000"/>
              </a:lnSpc>
            </a:pPr>
            <a:r>
              <a:rPr lang="en-US" sz="1633">
                <a:solidFill>
                  <a:srgbClr val="000000"/>
                </a:solidFill>
                <a:latin typeface="Calibri"/>
              </a:rPr>
              <a:t>dbar/ubar asymmetry</a:t>
            </a:r>
            <a:endParaRPr sz="1633"/>
          </a:p>
        </p:txBody>
      </p:sp>
      <p:sp>
        <p:nvSpPr>
          <p:cNvPr id="682" name="TextShape 13"/>
          <p:cNvSpPr txBox="1"/>
          <p:nvPr/>
        </p:nvSpPr>
        <p:spPr>
          <a:xfrm>
            <a:off x="1980740" y="6356660"/>
            <a:ext cx="2133583" cy="364796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089">
                <a:solidFill>
                  <a:srgbClr val="8B8B8B"/>
                </a:solidFill>
                <a:latin typeface="Calibri"/>
              </a:rPr>
              <a:t>10/24/2014</a:t>
            </a:r>
            <a:endParaRPr sz="1633"/>
          </a:p>
        </p:txBody>
      </p:sp>
      <p:sp>
        <p:nvSpPr>
          <p:cNvPr id="683" name="TextShape 14"/>
          <p:cNvSpPr txBox="1"/>
          <p:nvPr/>
        </p:nvSpPr>
        <p:spPr>
          <a:xfrm>
            <a:off x="4647637" y="6356660"/>
            <a:ext cx="2895180" cy="364796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089">
                <a:solidFill>
                  <a:srgbClr val="8B8B8B"/>
                </a:solidFill>
                <a:latin typeface="Calibri"/>
              </a:rPr>
              <a:t>Ming Liu, Spin2014</a:t>
            </a:r>
            <a:endParaRPr sz="1633"/>
          </a:p>
        </p:txBody>
      </p:sp>
      <p:sp>
        <p:nvSpPr>
          <p:cNvPr id="684" name="TextShape 15"/>
          <p:cNvSpPr txBox="1"/>
          <p:nvPr/>
        </p:nvSpPr>
        <p:spPr>
          <a:xfrm>
            <a:off x="8076784" y="6356660"/>
            <a:ext cx="2133583" cy="364796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25456038-5060-4DC8-A200-4E31DB6B08CD}" type="slidenum">
              <a:rPr lang="en-US" sz="1089">
                <a:solidFill>
                  <a:srgbClr val="8B8B8B"/>
                </a:solidFill>
                <a:latin typeface="Calibri"/>
              </a:rPr>
              <a:t>39</a:t>
            </a:fld>
            <a:endParaRPr sz="1633"/>
          </a:p>
        </p:txBody>
      </p:sp>
      <p:sp>
        <p:nvSpPr>
          <p:cNvPr id="685" name="CustomShape 16"/>
          <p:cNvSpPr/>
          <p:nvPr/>
        </p:nvSpPr>
        <p:spPr>
          <a:xfrm>
            <a:off x="2497072" y="4741368"/>
            <a:ext cx="1681915" cy="499349"/>
          </a:xfrm>
          <a:prstGeom prst="leftRightArrow">
            <a:avLst>
              <a:gd name="adj1" fmla="val 43220"/>
              <a:gd name="adj2" fmla="val 50000"/>
            </a:avLst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txBody>
          <a:bodyPr lIns="81646" tIns="40823" rIns="81646" bIns="40823" anchor="ctr"/>
          <a:lstStyle/>
          <a:p>
            <a:pPr algn="ctr">
              <a:lnSpc>
                <a:spcPct val="100000"/>
              </a:lnSpc>
            </a:pPr>
            <a:r>
              <a:rPr lang="en-US" sz="1089">
                <a:solidFill>
                  <a:srgbClr val="FF0000"/>
                </a:solidFill>
                <a:latin typeface="Calibri"/>
              </a:rPr>
              <a:t>X=0.0~0.4</a:t>
            </a:r>
            <a:endParaRPr sz="1633"/>
          </a:p>
        </p:txBody>
      </p:sp>
      <p:sp>
        <p:nvSpPr>
          <p:cNvPr id="686" name="CustomShape 17"/>
          <p:cNvSpPr/>
          <p:nvPr/>
        </p:nvSpPr>
        <p:spPr>
          <a:xfrm>
            <a:off x="6244314" y="5379190"/>
            <a:ext cx="1746252" cy="363816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/>
          <a:lstStyle/>
          <a:p>
            <a:pPr>
              <a:lnSpc>
                <a:spcPct val="100000"/>
              </a:lnSpc>
            </a:pPr>
            <a:r>
              <a:rPr lang="en-US" sz="1633" b="1">
                <a:solidFill>
                  <a:srgbClr val="FF0000"/>
                </a:solidFill>
                <a:latin typeface="Calibri"/>
              </a:rPr>
              <a:t>Spin Crisis? </a:t>
            </a:r>
            <a:endParaRPr sz="1633"/>
          </a:p>
        </p:txBody>
      </p:sp>
      <p:sp>
        <p:nvSpPr>
          <p:cNvPr id="687" name="CustomShape 18"/>
          <p:cNvSpPr/>
          <p:nvPr/>
        </p:nvSpPr>
        <p:spPr>
          <a:xfrm>
            <a:off x="8114668" y="3750508"/>
            <a:ext cx="790990" cy="363816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/>
          <a:lstStyle/>
          <a:p>
            <a:pPr>
              <a:lnSpc>
                <a:spcPct val="100000"/>
              </a:lnSpc>
            </a:pPr>
            <a:r>
              <a:rPr lang="en-US" sz="1633">
                <a:solidFill>
                  <a:srgbClr val="000000"/>
                </a:solidFill>
                <a:latin typeface="Calibri"/>
              </a:rPr>
              <a:t>L = 1</a:t>
            </a:r>
            <a:endParaRPr sz="1633"/>
          </a:p>
        </p:txBody>
      </p:sp>
      <p:sp>
        <p:nvSpPr>
          <p:cNvPr id="688" name="CustomShape 19"/>
          <p:cNvSpPr/>
          <p:nvPr/>
        </p:nvSpPr>
        <p:spPr>
          <a:xfrm>
            <a:off x="5939936" y="3827582"/>
            <a:ext cx="790990" cy="363816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/>
          <a:lstStyle/>
          <a:p>
            <a:pPr>
              <a:lnSpc>
                <a:spcPct val="100000"/>
              </a:lnSpc>
            </a:pPr>
            <a:r>
              <a:rPr lang="en-US" sz="1633">
                <a:solidFill>
                  <a:srgbClr val="000000"/>
                </a:solidFill>
                <a:latin typeface="Calibri"/>
              </a:rPr>
              <a:t>L = 0</a:t>
            </a:r>
            <a:endParaRPr sz="1633"/>
          </a:p>
        </p:txBody>
      </p:sp>
      <p:pic>
        <p:nvPicPr>
          <p:cNvPr id="689" name="Picture 34"/>
          <p:cNvPicPr/>
          <p:nvPr/>
        </p:nvPicPr>
        <p:blipFill>
          <a:blip r:embed="rId6"/>
          <a:stretch>
            <a:fillRect/>
          </a:stretch>
        </p:blipFill>
        <p:spPr>
          <a:xfrm>
            <a:off x="5746271" y="996086"/>
            <a:ext cx="4660701" cy="647292"/>
          </a:xfrm>
          <a:prstGeom prst="rect">
            <a:avLst/>
          </a:prstGeom>
          <a:ln>
            <a:noFill/>
          </a:ln>
        </p:spPr>
      </p:pic>
      <p:pic>
        <p:nvPicPr>
          <p:cNvPr id="690" name="Picture 689"/>
          <p:cNvPicPr/>
          <p:nvPr/>
        </p:nvPicPr>
        <p:blipFill>
          <a:blip r:embed="rId7"/>
          <a:stretch>
            <a:fillRect/>
          </a:stretch>
        </p:blipFill>
        <p:spPr>
          <a:xfrm>
            <a:off x="7721459" y="4303090"/>
            <a:ext cx="2844886" cy="1930447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37812-06D9-064C-B859-A909558BB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514E-6E09-044E-AE8A-3EAD1254E424}" type="datetime1">
              <a:rPr lang="en-US" smtClean="0"/>
              <a:t>8/21/19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05F1B6-65A0-A048-AB89-6198CB688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4BEF8-E160-324F-B302-B1BE09BBC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958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2131DC-0F49-524A-A6A3-EFBA49884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58737"/>
            <a:ext cx="6705600" cy="1325563"/>
          </a:xfrm>
        </p:spPr>
        <p:txBody>
          <a:bodyPr/>
          <a:lstStyle/>
          <a:p>
            <a:r>
              <a:rPr lang="en-US" dirty="0"/>
              <a:t>Feynman Diagram Challenge</a:t>
            </a:r>
          </a:p>
        </p:txBody>
      </p:sp>
      <p:pic>
        <p:nvPicPr>
          <p:cNvPr id="9218" name="Picture 2" descr="Image result for penguin diagram">
            <a:extLst>
              <a:ext uri="{FF2B5EF4-FFF2-40B4-BE49-F238E27FC236}">
                <a16:creationId xmlns:a16="http://schemas.microsoft.com/office/drawing/2014/main" id="{945A86EB-D7D1-C04A-BA7A-0D751A221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384300"/>
            <a:ext cx="4978400" cy="48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10E5B-8B2E-4849-B577-06545B9C3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797" y="0"/>
            <a:ext cx="4804203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BB4378-CB69-0743-B660-4C0058E35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4369E-F8FD-A344-8A67-1CB5EF04D8AD}" type="datetime1">
              <a:rPr lang="en-US" smtClean="0"/>
              <a:t>8/21/19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3073A7-6326-7F40-BC11-BA8C1873A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7EF6FC-D05B-2F49-93BF-724F994A0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894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A2E0CE-BCBC-0342-AAD4-16830CA41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692" y="0"/>
            <a:ext cx="9150616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A6CE6-2438-A74E-B15A-A01E80FB2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344A-1AD7-BB47-A20D-167532A0C200}" type="datetime1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7C381-0516-7B48-85F0-3B01FDAAC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8E83D-0D6F-C342-AD4E-40E063980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217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D5527-DD8E-EA44-A2FB-A0FEFDD6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137"/>
            <a:ext cx="10515600" cy="1325563"/>
          </a:xfrm>
        </p:spPr>
        <p:txBody>
          <a:bodyPr/>
          <a:lstStyle/>
          <a:p>
            <a:r>
              <a:rPr lang="en-US" dirty="0"/>
              <a:t>High Energy Electron-Proton Scattering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F0B6EB-129F-3B44-98F5-8A1D7E224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1" y="1409700"/>
            <a:ext cx="5388429" cy="428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35ACCF-3B98-FC43-A358-BEF67994F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968" y="1409700"/>
            <a:ext cx="4443331" cy="1539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7D7852-4422-6846-BDA0-CFA369BA0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969" y="3203348"/>
            <a:ext cx="4231060" cy="3177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481B39-5362-1C4D-8C89-534ABF292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2754" y="1516514"/>
            <a:ext cx="1546491" cy="1325564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881FA34-8CDA-6D49-9525-B702AFFAE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DEF1-5874-6244-93E9-479EE7BED174}" type="datetime1">
              <a:rPr lang="en-US" smtClean="0"/>
              <a:t>8/21/19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D5B8D44-0DCF-2D4E-999A-A9B6E6DB9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3B64FE9-1432-3C4D-A71F-278BF46C0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D009-5A32-D440-B264-4C42ABB410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824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9BFE171-5D8B-4D49-9961-69D5C0785D1A}"/>
              </a:ext>
            </a:extLst>
          </p:cNvPr>
          <p:cNvGrpSpPr/>
          <p:nvPr/>
        </p:nvGrpSpPr>
        <p:grpSpPr>
          <a:xfrm>
            <a:off x="243874" y="327378"/>
            <a:ext cx="6096000" cy="6361962"/>
            <a:chOff x="232585" y="496711"/>
            <a:chExt cx="6096000" cy="63619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28659C5-29D6-0B46-A327-AE1950BB4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631" r="3675"/>
            <a:stretch/>
          </p:blipFill>
          <p:spPr>
            <a:xfrm>
              <a:off x="232585" y="496711"/>
              <a:ext cx="6096000" cy="278691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51A9D40-E235-494A-9AAC-75A1857B7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585" y="3407800"/>
              <a:ext cx="6096000" cy="345087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9FB423F-32DE-4445-A242-F5009714C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874" y="1063533"/>
            <a:ext cx="5842000" cy="2476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876476-6B93-044E-B239-FB7106CC6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5843" y="4352686"/>
            <a:ext cx="1778000" cy="152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DBAE94-2904-634B-85EA-26389C5D29B5}"/>
              </a:ext>
            </a:extLst>
          </p:cNvPr>
          <p:cNvSpPr txBox="1"/>
          <p:nvPr/>
        </p:nvSpPr>
        <p:spPr>
          <a:xfrm>
            <a:off x="6392207" y="570023"/>
            <a:ext cx="5799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cross section ~ sum of “point-like” particle interactions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60CCAB-1F2E-EC48-897A-6313F207E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7259" y="3641486"/>
            <a:ext cx="2260600" cy="2946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BDB96E-4F0A-EE42-9478-FA61A2FA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5ED84-3061-7C41-853C-6E8C94873C17}" type="datetime1">
              <a:rPr lang="en-US" smtClean="0"/>
              <a:t>8/21/19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F23C86-13C8-FA41-BB9C-98C405D7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832DC-4867-0249-9721-5F64AF782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D009-5A32-D440-B264-4C42ABB4108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836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191038-9DAB-8646-AB7E-F0CEAD3E7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61F2-8BEE-DE44-81F6-A0AACEC46415}" type="datetime1">
              <a:rPr lang="en-US" smtClean="0"/>
              <a:t>8/21/19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0F185-075F-D449-8EB8-89F49959F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7E6FF-E26F-1F48-BB5F-23AE77251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80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40FA7-4321-F647-8FB8-B65419682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778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Proton &amp; Neutron Structure and Novel QCD Phenomena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EE7E8-FB24-0A43-B672-341B59CBD6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Ming Liu</a:t>
            </a:r>
          </a:p>
          <a:p>
            <a:r>
              <a:rPr lang="en-US" dirty="0"/>
              <a:t>Aug. 19-23, 2019</a:t>
            </a:r>
          </a:p>
        </p:txBody>
      </p:sp>
    </p:spTree>
    <p:extLst>
      <p:ext uri="{BB962C8B-B14F-4D97-AF65-F5344CB8AC3E}">
        <p14:creationId xmlns:p14="http://schemas.microsoft.com/office/powerpoint/2010/main" val="2626392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855A58-8EA4-2748-9FDE-70CFDF3A39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14"/>
          <a:stretch/>
        </p:blipFill>
        <p:spPr>
          <a:xfrm>
            <a:off x="1228592" y="0"/>
            <a:ext cx="9488868" cy="67691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0619B-9E9B-5847-83C4-13411409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C280-A5A8-F74D-B574-CE768F017380}" type="datetime1">
              <a:rPr lang="en-US" smtClean="0"/>
              <a:t>8/21/19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A519F-124A-0A41-8D09-F577B27DC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8197A-406D-4D49-BD0F-C62739A7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79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952C7-1536-874B-A11B-F8ADA6E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41325"/>
            <a:ext cx="6551341" cy="3470275"/>
          </a:xfrm>
        </p:spPr>
        <p:txBody>
          <a:bodyPr>
            <a:normAutofit/>
          </a:bodyPr>
          <a:lstStyle/>
          <a:p>
            <a:r>
              <a:rPr lang="en-US" sz="4000" dirty="0"/>
              <a:t>What Do We Know about the Proton and the Neutron?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23ED39-0051-AF4B-BB38-11EE3FA01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241" y="0"/>
            <a:ext cx="328031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D894FE-6EEC-5A44-9794-B71474068157}"/>
              </a:ext>
            </a:extLst>
          </p:cNvPr>
          <p:cNvSpPr/>
          <p:nvPr/>
        </p:nvSpPr>
        <p:spPr>
          <a:xfrm>
            <a:off x="1321146" y="5577596"/>
            <a:ext cx="365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/wiki/Proton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8FA21B-3391-F648-82A9-510DBCFD1B1D}"/>
              </a:ext>
            </a:extLst>
          </p:cNvPr>
          <p:cNvSpPr txBox="1"/>
          <p:nvPr/>
        </p:nvSpPr>
        <p:spPr>
          <a:xfrm>
            <a:off x="711200" y="3429000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P:  </a:t>
            </a:r>
            <a:r>
              <a:rPr lang="en-US" dirty="0" err="1"/>
              <a:t>uud</a:t>
            </a:r>
            <a:endParaRPr lang="en-US" dirty="0"/>
          </a:p>
          <a:p>
            <a:r>
              <a:rPr lang="en-US" dirty="0"/>
              <a:t>N:  </a:t>
            </a:r>
            <a:r>
              <a:rPr lang="en-US" dirty="0" err="1"/>
              <a:t>udd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7ED414-4220-4446-B1EA-20461107B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A84F-DC3B-894E-87C6-78DC7159D7F8}" type="datetime1">
              <a:rPr lang="en-US" smtClean="0"/>
              <a:t>8/21/19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E9B0DD-1099-A145-BCF3-6EE44097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32DD3F-6F8E-254A-88C9-ED2359AE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09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03F8-2CB9-274B-9DEF-5444DC569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82" y="146572"/>
            <a:ext cx="10515600" cy="1325563"/>
          </a:xfrm>
        </p:spPr>
        <p:txBody>
          <a:bodyPr/>
          <a:lstStyle/>
          <a:p>
            <a:r>
              <a:rPr lang="en-US" dirty="0"/>
              <a:t>1943 Nobel Prize: Otto Stern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4FB41-E264-4649-A062-6CB311B7C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962" y="134642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… for his discovery of the magnetic moment of the proton </a:t>
            </a:r>
          </a:p>
          <a:p>
            <a:pPr marL="457200" lvl="1" indent="0">
              <a:buNone/>
            </a:pPr>
            <a:r>
              <a:rPr lang="en-US" dirty="0"/>
              <a:t>(Stern‐Gerlach Experiment)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E3DE8-9768-C141-86ED-CA0F653BF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5780" y="214972"/>
            <a:ext cx="1325564" cy="1325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367B07-EDA8-2246-9230-A6EEE06F8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82" y="2398719"/>
            <a:ext cx="2057400" cy="2882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5F977D-B06F-634E-9E72-ADD0549C3D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138"/>
          <a:stretch/>
        </p:blipFill>
        <p:spPr>
          <a:xfrm>
            <a:off x="8910184" y="2831040"/>
            <a:ext cx="2443616" cy="1136051"/>
          </a:xfrm>
          <a:prstGeom prst="rect">
            <a:avLst/>
          </a:prstGeom>
        </p:spPr>
      </p:pic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4BCD1609-9EA3-124B-94EE-C4DA8D322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584" y="2500831"/>
            <a:ext cx="5088816" cy="338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8E33D95-7A85-CE4D-A2BB-54CE8C5D9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1EDD-FE9C-E446-B2D6-D947A66965A8}" type="datetime1">
              <a:rPr lang="en-US" smtClean="0"/>
              <a:t>8/21/19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866962-4218-FE48-91C4-A2B6F12C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9501AE1-C93A-F241-8693-96A29C080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D009-5A32-D440-B264-4C42ABB4108F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1FF86D-25F3-4749-8078-BD2AD865E5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5826"/>
          <a:stretch/>
        </p:blipFill>
        <p:spPr>
          <a:xfrm>
            <a:off x="8910184" y="4681332"/>
            <a:ext cx="2443616" cy="5399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9660C7-3CDB-A547-9519-ED552C20A0D9}"/>
              </a:ext>
            </a:extLst>
          </p:cNvPr>
          <p:cNvSpPr txBox="1"/>
          <p:nvPr/>
        </p:nvSpPr>
        <p:spPr>
          <a:xfrm>
            <a:off x="9026163" y="2375401"/>
            <a:ext cx="207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For a point particle: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29AB8B-4C8F-EF4A-888D-E60C3F5E7D1C}"/>
              </a:ext>
            </a:extLst>
          </p:cNvPr>
          <p:cNvSpPr txBox="1"/>
          <p:nvPr/>
        </p:nvSpPr>
        <p:spPr>
          <a:xfrm>
            <a:off x="9127804" y="4215809"/>
            <a:ext cx="119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Measured:</a:t>
            </a:r>
          </a:p>
        </p:txBody>
      </p:sp>
    </p:spTree>
    <p:extLst>
      <p:ext uri="{BB962C8B-B14F-4D97-AF65-F5344CB8AC3E}">
        <p14:creationId xmlns:p14="http://schemas.microsoft.com/office/powerpoint/2010/main" val="4150530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E2671E2D-3DB8-094B-A2B2-175282740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1" b="9596"/>
          <a:stretch/>
        </p:blipFill>
        <p:spPr bwMode="auto">
          <a:xfrm>
            <a:off x="8239887" y="2223846"/>
            <a:ext cx="3129025" cy="355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7EB873-A9B5-C043-A1D2-21DBA9FD2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057"/>
            <a:ext cx="8966200" cy="1325563"/>
          </a:xfrm>
        </p:spPr>
        <p:txBody>
          <a:bodyPr/>
          <a:lstStyle/>
          <a:p>
            <a:r>
              <a:rPr lang="en-US" dirty="0"/>
              <a:t>The Proton Spin and Quarks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BA44C-F439-794A-A984-DE2BA43A4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21" y="1431391"/>
            <a:ext cx="7136757" cy="4351338"/>
          </a:xfrm>
        </p:spPr>
        <p:txBody>
          <a:bodyPr/>
          <a:lstStyle/>
          <a:p>
            <a:r>
              <a:rPr lang="en-US" dirty="0"/>
              <a:t>Proton is NOT a point particle, </a:t>
            </a:r>
          </a:p>
          <a:p>
            <a:pPr lvl="1"/>
            <a:r>
              <a:rPr lang="en-US" dirty="0"/>
              <a:t>2 up-quark, pointing up</a:t>
            </a:r>
          </a:p>
          <a:p>
            <a:pPr lvl="1"/>
            <a:r>
              <a:rPr lang="en-US" dirty="0"/>
              <a:t>1 down-quark, pointing down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D25B1-731F-B044-B07C-670A02C33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91EDF-C92F-504F-ACC9-56B87E6954E5}" type="datetime1">
              <a:rPr lang="en-US" smtClean="0"/>
              <a:t>8/21/19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B736480-7CA9-0146-8223-5B340284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Lectures - Proton Spin Crisis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F91049-F1BF-6F41-85B3-06C3ED8B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D009-5A32-D440-B264-4C42ABB4108F}" type="slidenum">
              <a:rPr lang="en-US" smtClean="0"/>
              <a:t>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DCACF2-176C-A041-A882-47BAB9E83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3733418"/>
            <a:ext cx="6896100" cy="2235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A8C93A-7451-E947-A662-DBBB382C1B76}"/>
              </a:ext>
            </a:extLst>
          </p:cNvPr>
          <p:cNvSpPr txBox="1"/>
          <p:nvPr/>
        </p:nvSpPr>
        <p:spPr>
          <a:xfrm>
            <a:off x="631707" y="3060402"/>
            <a:ext cx="3156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Mass_up</a:t>
            </a:r>
            <a:r>
              <a:rPr lang="en-US" dirty="0"/>
              <a:t> = 1/3 </a:t>
            </a:r>
            <a:r>
              <a:rPr lang="en-US" dirty="0" err="1"/>
              <a:t>Mass_proton</a:t>
            </a:r>
            <a:endParaRPr lang="en-US" dirty="0"/>
          </a:p>
          <a:p>
            <a:r>
              <a:rPr lang="en-US" dirty="0" err="1"/>
              <a:t>Mass_down</a:t>
            </a:r>
            <a:r>
              <a:rPr lang="en-US" dirty="0"/>
              <a:t> = 1/3 </a:t>
            </a:r>
            <a:r>
              <a:rPr lang="en-US" dirty="0" err="1"/>
              <a:t>Mass_proton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835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2342</TotalTime>
  <Words>1349</Words>
  <Application>Microsoft Macintosh PowerPoint</Application>
  <PresentationFormat>Widescreen</PresentationFormat>
  <Paragraphs>355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StarSymbol</vt:lpstr>
      <vt:lpstr>Symbol</vt:lpstr>
      <vt:lpstr>Times New Roman</vt:lpstr>
      <vt:lpstr>Office Theme</vt:lpstr>
      <vt:lpstr>Feynman Diagram Challenge</vt:lpstr>
      <vt:lpstr>Discovery of the Gluon</vt:lpstr>
      <vt:lpstr>PowerPoint Presentation</vt:lpstr>
      <vt:lpstr>Feynman Diagram Challenge</vt:lpstr>
      <vt:lpstr>The Proton &amp; Neutron Structure and Novel QCD Phenomena </vt:lpstr>
      <vt:lpstr>PowerPoint Presentation</vt:lpstr>
      <vt:lpstr>What Do We Know about the Proton and the Neutron? </vt:lpstr>
      <vt:lpstr>1943 Nobel Prize: Otto Stern</vt:lpstr>
      <vt:lpstr>The Proton Spin and Quarks</vt:lpstr>
      <vt:lpstr>1990 Nobel Prize</vt:lpstr>
      <vt:lpstr>Proton Structure: Quarks and Gluons</vt:lpstr>
      <vt:lpstr>The Proton Spin “Crisis” (1988)</vt:lpstr>
      <vt:lpstr>Origin of the Proton Spin </vt:lpstr>
      <vt:lpstr>Probe the Proton Spin with DIS</vt:lpstr>
      <vt:lpstr>Physics with Longitudinally  Polarized p+p Collisions</vt:lpstr>
      <vt:lpstr>Polarized Proton Collider at RHIC</vt:lpstr>
      <vt:lpstr>PowerPoint Presentation</vt:lpstr>
      <vt:lpstr>Perturbative QCD (pQCD) a new theoretical tool to study strong interaction phenomena</vt:lpstr>
      <vt:lpstr>Gluon Polarization and 𝜋0  (or jet)ALL </vt:lpstr>
      <vt:lpstr>First Hint of Non-zero Gluon Polarization from RHIC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Proton Structure: Quarks and Gluons</vt:lpstr>
      <vt:lpstr>PowerPoint Presentation</vt:lpstr>
      <vt:lpstr>Novel Transverse Spin Phenomena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Energy Electron-Proton Scattering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Proton Structure and Novel QCD Phenomena </dc:title>
  <dc:creator>Microsoft Office User</dc:creator>
  <cp:lastModifiedBy>Microsoft Office User</cp:lastModifiedBy>
  <cp:revision>77</cp:revision>
  <dcterms:created xsi:type="dcterms:W3CDTF">2019-08-20T08:26:39Z</dcterms:created>
  <dcterms:modified xsi:type="dcterms:W3CDTF">2019-08-21T23:29:27Z</dcterms:modified>
</cp:coreProperties>
</file>