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sldIdLst>
    <p:sldId id="256" r:id="rId2"/>
    <p:sldId id="281" r:id="rId3"/>
    <p:sldId id="394" r:id="rId4"/>
    <p:sldId id="282" r:id="rId5"/>
    <p:sldId id="395" r:id="rId6"/>
    <p:sldId id="295" r:id="rId7"/>
    <p:sldId id="285" r:id="rId8"/>
    <p:sldId id="349" r:id="rId9"/>
    <p:sldId id="320" r:id="rId10"/>
    <p:sldId id="294" r:id="rId11"/>
    <p:sldId id="350" r:id="rId12"/>
    <p:sldId id="347" r:id="rId13"/>
    <p:sldId id="299" r:id="rId14"/>
    <p:sldId id="321" r:id="rId15"/>
    <p:sldId id="351" r:id="rId16"/>
    <p:sldId id="396" r:id="rId17"/>
    <p:sldId id="399" r:id="rId18"/>
    <p:sldId id="397" r:id="rId19"/>
    <p:sldId id="398" r:id="rId20"/>
    <p:sldId id="370" r:id="rId21"/>
    <p:sldId id="297" r:id="rId22"/>
    <p:sldId id="356" r:id="rId23"/>
    <p:sldId id="355" r:id="rId24"/>
    <p:sldId id="354" r:id="rId25"/>
    <p:sldId id="403" r:id="rId26"/>
    <p:sldId id="401" r:id="rId27"/>
    <p:sldId id="402" r:id="rId28"/>
    <p:sldId id="404" r:id="rId29"/>
    <p:sldId id="352" r:id="rId30"/>
    <p:sldId id="293" r:id="rId31"/>
    <p:sldId id="357" r:id="rId32"/>
    <p:sldId id="291" r:id="rId33"/>
    <p:sldId id="296" r:id="rId34"/>
    <p:sldId id="366" r:id="rId35"/>
    <p:sldId id="362" r:id="rId36"/>
    <p:sldId id="363" r:id="rId37"/>
    <p:sldId id="364" r:id="rId38"/>
    <p:sldId id="348" r:id="rId39"/>
    <p:sldId id="258" r:id="rId40"/>
    <p:sldId id="367" r:id="rId41"/>
    <p:sldId id="280" r:id="rId42"/>
    <p:sldId id="271" r:id="rId43"/>
    <p:sldId id="372" r:id="rId44"/>
    <p:sldId id="369" r:id="rId45"/>
    <p:sldId id="286" r:id="rId46"/>
    <p:sldId id="371" r:id="rId47"/>
    <p:sldId id="257" r:id="rId48"/>
    <p:sldId id="298" r:id="rId49"/>
    <p:sldId id="400" r:id="rId50"/>
    <p:sldId id="288" r:id="rId51"/>
    <p:sldId id="289" r:id="rId52"/>
    <p:sldId id="290" r:id="rId53"/>
    <p:sldId id="358" r:id="rId54"/>
    <p:sldId id="292" r:id="rId55"/>
    <p:sldId id="36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734"/>
    <p:restoredTop sz="94674"/>
  </p:normalViewPr>
  <p:slideViewPr>
    <p:cSldViewPr snapToGrid="0" snapToObjects="1">
      <p:cViewPr varScale="1">
        <p:scale>
          <a:sx n="91" d="100"/>
          <a:sy n="91" d="100"/>
        </p:scale>
        <p:origin x="208" y="528"/>
      </p:cViewPr>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4B693-E7BD-9E40-8052-6E8DD3358BAB}" type="datetimeFigureOut">
              <a:rPr lang="en-US" smtClean="0"/>
              <a:t>8/17/19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37003-123A-324E-BDDD-11E7EF7D333E}" type="slidenum">
              <a:rPr lang="en-US" smtClean="0"/>
              <a:t>‹#›</a:t>
            </a:fld>
            <a:endParaRPr lang="en-US"/>
          </a:p>
        </p:txBody>
      </p:sp>
    </p:spTree>
    <p:extLst>
      <p:ext uri="{BB962C8B-B14F-4D97-AF65-F5344CB8AC3E}">
        <p14:creationId xmlns:p14="http://schemas.microsoft.com/office/powerpoint/2010/main" val="2645421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90E03E28-E98D-4F61-ADC4-C278FDC340E0}" type="slidenum">
              <a:rPr lang="en-US">
                <a:latin typeface="Arial" pitchFamily="55" charset="0"/>
                <a:ea typeface="ＭＳ Ｐゴシック" pitchFamily="55" charset="-128"/>
                <a:cs typeface="ＭＳ Ｐゴシック" pitchFamily="55" charset="-128"/>
              </a:rPr>
              <a:pPr/>
              <a:t>39</a:t>
            </a:fld>
            <a:endParaRPr lang="en-US">
              <a:latin typeface="Arial" pitchFamily="55" charset="0"/>
              <a:ea typeface="ＭＳ Ｐゴシック" pitchFamily="55" charset="-128"/>
              <a:cs typeface="ＭＳ Ｐゴシック" pitchFamily="55"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pitchFamily="55" charset="0"/>
              <a:ea typeface="ＭＳ Ｐゴシック" pitchFamily="55" charset="-128"/>
              <a:cs typeface="ＭＳ Ｐゴシック" pitchFamily="55" charset="-128"/>
            </a:endParaRPr>
          </a:p>
        </p:txBody>
      </p:sp>
    </p:spTree>
    <p:extLst>
      <p:ext uri="{BB962C8B-B14F-4D97-AF65-F5344CB8AC3E}">
        <p14:creationId xmlns:p14="http://schemas.microsoft.com/office/powerpoint/2010/main" val="23470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A498148-6318-4B77-A415-E2E17DF9FA34}" type="slidenum">
              <a:rPr lang="en-US">
                <a:latin typeface="Arial" pitchFamily="55" charset="0"/>
                <a:ea typeface="ＭＳ Ｐゴシック" pitchFamily="55" charset="-128"/>
                <a:cs typeface="ＭＳ Ｐゴシック" pitchFamily="55" charset="-128"/>
              </a:rPr>
              <a:pPr/>
              <a:t>42</a:t>
            </a:fld>
            <a:endParaRPr lang="en-US">
              <a:latin typeface="Arial" pitchFamily="55" charset="0"/>
              <a:ea typeface="ＭＳ Ｐゴシック" pitchFamily="55" charset="-128"/>
              <a:cs typeface="ＭＳ Ｐゴシック" pitchFamily="55" charset="-128"/>
            </a:endParaRPr>
          </a:p>
        </p:txBody>
      </p:sp>
      <p:sp>
        <p:nvSpPr>
          <p:cNvPr id="44035" name="Rectangle 2"/>
          <p:cNvSpPr>
            <a:spLocks noGrp="1" noRot="1" noChangeAspect="1" noChangeArrowheads="1" noTextEdit="1"/>
          </p:cNvSpPr>
          <p:nvPr>
            <p:ph type="sldImg"/>
          </p:nvPr>
        </p:nvSpPr>
        <p:spPr>
          <a:xfrm>
            <a:off x="381000" y="684213"/>
            <a:ext cx="6100763" cy="3432175"/>
          </a:xfrm>
          <a:ln/>
        </p:spPr>
      </p:sp>
      <p:sp>
        <p:nvSpPr>
          <p:cNvPr id="44036" name="Rectangle 3"/>
          <p:cNvSpPr>
            <a:spLocks noGrp="1" noChangeArrowheads="1"/>
          </p:cNvSpPr>
          <p:nvPr>
            <p:ph type="body" idx="1"/>
          </p:nvPr>
        </p:nvSpPr>
        <p:spPr>
          <a:xfrm>
            <a:off x="912813" y="4341813"/>
            <a:ext cx="5032375" cy="4116387"/>
          </a:xfrm>
          <a:noFill/>
          <a:ln/>
        </p:spPr>
        <p:txBody>
          <a:bodyPr/>
          <a:lstStyle/>
          <a:p>
            <a:pPr eaLnBrk="1" hangingPunct="1"/>
            <a:endParaRPr lang="en-US">
              <a:latin typeface="Arial" pitchFamily="55" charset="0"/>
              <a:ea typeface="ＭＳ Ｐゴシック" pitchFamily="55" charset="-128"/>
              <a:cs typeface="ＭＳ Ｐゴシック" pitchFamily="55" charset="-128"/>
            </a:endParaRPr>
          </a:p>
        </p:txBody>
      </p:sp>
    </p:spTree>
    <p:extLst>
      <p:ext uri="{BB962C8B-B14F-4D97-AF65-F5344CB8AC3E}">
        <p14:creationId xmlns:p14="http://schemas.microsoft.com/office/powerpoint/2010/main" val="359423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7C5D906-B33D-47F4-AEA7-EB22A18C84EF}" type="slidenum">
              <a:rPr lang="en-US">
                <a:latin typeface="Arial" pitchFamily="55" charset="0"/>
                <a:ea typeface="ＭＳ Ｐゴシック" pitchFamily="55" charset="-128"/>
                <a:cs typeface="ＭＳ Ｐゴシック" pitchFamily="55" charset="-128"/>
              </a:rPr>
              <a:pPr/>
              <a:t>43</a:t>
            </a:fld>
            <a:endParaRPr lang="en-US">
              <a:latin typeface="Arial" pitchFamily="55" charset="0"/>
              <a:ea typeface="ＭＳ Ｐゴシック" pitchFamily="55" charset="-128"/>
              <a:cs typeface="ＭＳ Ｐゴシック" pitchFamily="55"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55" charset="0"/>
              <a:ea typeface="ＭＳ Ｐゴシック" pitchFamily="55" charset="-128"/>
              <a:cs typeface="ＭＳ Ｐゴシック" pitchFamily="55" charset="-128"/>
            </a:endParaRPr>
          </a:p>
        </p:txBody>
      </p:sp>
    </p:spTree>
    <p:extLst>
      <p:ext uri="{BB962C8B-B14F-4D97-AF65-F5344CB8AC3E}">
        <p14:creationId xmlns:p14="http://schemas.microsoft.com/office/powerpoint/2010/main" val="205595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5468FB9B-8761-4789-8BBF-20E1BC7474A4}" type="slidenum">
              <a:rPr lang="en-US"/>
              <a:pPr/>
              <a:t>47</a:t>
            </a:fld>
            <a:endParaRPr lang="en-US"/>
          </a:p>
        </p:txBody>
      </p:sp>
      <p:sp>
        <p:nvSpPr>
          <p:cNvPr id="21507" name="Rectangle 2"/>
          <p:cNvSpPr>
            <a:spLocks noGrp="1" noRot="1" noChangeAspect="1" noChangeArrowheads="1" noTextEdit="1"/>
          </p:cNvSpPr>
          <p:nvPr>
            <p:ph type="sldImg"/>
          </p:nvPr>
        </p:nvSpPr>
        <p:spPr>
          <a:xfrm>
            <a:off x="382588" y="685800"/>
            <a:ext cx="6094412" cy="3429000"/>
          </a:xfrm>
          <a:solidFill>
            <a:srgbClr val="FFFFFF"/>
          </a:solidFill>
          <a:ln/>
        </p:spPr>
      </p:sp>
      <p:sp>
        <p:nvSpPr>
          <p:cNvPr id="21508" name="Rectangle 3"/>
          <p:cNvSpPr>
            <a:spLocks noGrp="1" noChangeArrowheads="1"/>
          </p:cNvSpPr>
          <p:nvPr>
            <p:ph type="body" idx="1"/>
          </p:nvPr>
        </p:nvSpPr>
        <p:spPr>
          <a:xfrm>
            <a:off x="686098" y="4343704"/>
            <a:ext cx="5485805" cy="4113892"/>
          </a:xfrm>
          <a:solidFill>
            <a:srgbClr val="FFFFFF"/>
          </a:solidFill>
          <a:ln>
            <a:solidFill>
              <a:srgbClr val="000000"/>
            </a:solidFill>
          </a:ln>
        </p:spPr>
        <p:txBody>
          <a:bodyPr/>
          <a:lstStyle/>
          <a:p>
            <a:endParaRPr lang="en-US">
              <a:latin typeface="Times New Roman" pitchFamily="55" charset="0"/>
              <a:ea typeface="ＭＳ Ｐゴシック" pitchFamily="55" charset="-128"/>
              <a:cs typeface="ＭＳ Ｐゴシック" pitchFamily="55" charset="-128"/>
            </a:endParaRPr>
          </a:p>
        </p:txBody>
      </p:sp>
    </p:spTree>
    <p:extLst>
      <p:ext uri="{BB962C8B-B14F-4D97-AF65-F5344CB8AC3E}">
        <p14:creationId xmlns:p14="http://schemas.microsoft.com/office/powerpoint/2010/main" val="2058147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1DB6-2228-724B-AF98-0C6321C9A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BF17AB-79AF-2C43-9155-C69948FDC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F59AC3-C500-8E49-A294-F301A3ACA2D2}"/>
              </a:ext>
            </a:extLst>
          </p:cNvPr>
          <p:cNvSpPr>
            <a:spLocks noGrp="1"/>
          </p:cNvSpPr>
          <p:nvPr>
            <p:ph type="dt" sz="half" idx="10"/>
          </p:nvPr>
        </p:nvSpPr>
        <p:spPr/>
        <p:txBody>
          <a:bodyPr/>
          <a:lstStyle/>
          <a:p>
            <a:fld id="{44D73ADF-3AC7-934B-8763-61AF2884FE98}" type="datetime1">
              <a:rPr lang="en-US" smtClean="0"/>
              <a:t>8/20/19</a:t>
            </a:fld>
            <a:endParaRPr lang="en-US"/>
          </a:p>
        </p:txBody>
      </p:sp>
      <p:sp>
        <p:nvSpPr>
          <p:cNvPr id="5" name="Footer Placeholder 4">
            <a:extLst>
              <a:ext uri="{FF2B5EF4-FFF2-40B4-BE49-F238E27FC236}">
                <a16:creationId xmlns:a16="http://schemas.microsoft.com/office/drawing/2014/main" id="{80984B0A-0CF8-9147-A006-93D01B53D010}"/>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7B5C8A92-908C-484C-9C10-E85FCD70E658}"/>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228025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4E73A-5FC3-F548-BF27-7F36891F07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DA4908-68B5-0F43-BC16-D40B979D42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A1D1C-FE56-824B-813E-46E75BB2C272}"/>
              </a:ext>
            </a:extLst>
          </p:cNvPr>
          <p:cNvSpPr>
            <a:spLocks noGrp="1"/>
          </p:cNvSpPr>
          <p:nvPr>
            <p:ph type="dt" sz="half" idx="10"/>
          </p:nvPr>
        </p:nvSpPr>
        <p:spPr/>
        <p:txBody>
          <a:bodyPr/>
          <a:lstStyle/>
          <a:p>
            <a:fld id="{1C4FA768-BBEB-C442-9C9D-818BCC200701}" type="datetime1">
              <a:rPr lang="en-US" smtClean="0"/>
              <a:t>8/20/19</a:t>
            </a:fld>
            <a:endParaRPr lang="en-US"/>
          </a:p>
        </p:txBody>
      </p:sp>
      <p:sp>
        <p:nvSpPr>
          <p:cNvPr id="5" name="Footer Placeholder 4">
            <a:extLst>
              <a:ext uri="{FF2B5EF4-FFF2-40B4-BE49-F238E27FC236}">
                <a16:creationId xmlns:a16="http://schemas.microsoft.com/office/drawing/2014/main" id="{1012A41E-F184-3E4E-A3B0-73F4767ECEF4}"/>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AFBEF046-ECB3-3D4B-98C9-8512D4B2A2AC}"/>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3437672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7B3A9E-C616-D749-97AC-B0D0258156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93003E-878D-A346-B4CB-352F3A3C64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355DA-C98C-634E-8202-93DE986AA2B9}"/>
              </a:ext>
            </a:extLst>
          </p:cNvPr>
          <p:cNvSpPr>
            <a:spLocks noGrp="1"/>
          </p:cNvSpPr>
          <p:nvPr>
            <p:ph type="dt" sz="half" idx="10"/>
          </p:nvPr>
        </p:nvSpPr>
        <p:spPr/>
        <p:txBody>
          <a:bodyPr/>
          <a:lstStyle/>
          <a:p>
            <a:fld id="{13F657A0-B01E-D54A-9598-B6917CD2CC29}" type="datetime1">
              <a:rPr lang="en-US" smtClean="0"/>
              <a:t>8/20/19</a:t>
            </a:fld>
            <a:endParaRPr lang="en-US"/>
          </a:p>
        </p:txBody>
      </p:sp>
      <p:sp>
        <p:nvSpPr>
          <p:cNvPr id="5" name="Footer Placeholder 4">
            <a:extLst>
              <a:ext uri="{FF2B5EF4-FFF2-40B4-BE49-F238E27FC236}">
                <a16:creationId xmlns:a16="http://schemas.microsoft.com/office/drawing/2014/main" id="{4E370D7A-F83D-7D4B-8A8D-59B5A2789189}"/>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4A32EEC6-D885-644B-8B65-E7A8FD0DE098}"/>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4218421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583201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609600"/>
          </a:xfrm>
        </p:spPr>
        <p:txBody>
          <a:bodyPr/>
          <a:lstStyle/>
          <a:p>
            <a:r>
              <a:rPr lang="en-US"/>
              <a:t>Click to edit Master title style</a:t>
            </a:r>
          </a:p>
        </p:txBody>
      </p:sp>
      <p:sp>
        <p:nvSpPr>
          <p:cNvPr id="3" name="Text Placeholder 2"/>
          <p:cNvSpPr>
            <a:spLocks noGrp="1"/>
          </p:cNvSpPr>
          <p:nvPr>
            <p:ph type="body" sz="half" idx="1"/>
          </p:nvPr>
        </p:nvSpPr>
        <p:spPr>
          <a:xfrm>
            <a:off x="711200" y="1219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94400" y="1219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F3CC68E-E8C1-4A46-9159-BEFAEF949963}" type="datetime1">
              <a:rPr lang="en-US" smtClean="0"/>
              <a:t>8/20/19</a:t>
            </a:fld>
            <a:endParaRPr lang="en-US"/>
          </a:p>
        </p:txBody>
      </p:sp>
      <p:sp>
        <p:nvSpPr>
          <p:cNvPr id="6" name="Footer Placeholder 5"/>
          <p:cNvSpPr>
            <a:spLocks noGrp="1"/>
          </p:cNvSpPr>
          <p:nvPr>
            <p:ph type="ftr" sz="quarter" idx="11"/>
          </p:nvPr>
        </p:nvSpPr>
        <p:spPr/>
        <p:txBody>
          <a:bodyPr/>
          <a:lstStyle>
            <a:lvl1pPr>
              <a:defRPr/>
            </a:lvl1pPr>
          </a:lstStyle>
          <a:p>
            <a:r>
              <a:rPr lang="en-US"/>
              <a:t>Yonsei Lectures - Introduction to the SM </a:t>
            </a:r>
            <a:endParaRPr lang="en-US">
              <a:solidFill>
                <a:srgbClr val="FF6600"/>
              </a:solidFill>
            </a:endParaRPr>
          </a:p>
        </p:txBody>
      </p:sp>
      <p:sp>
        <p:nvSpPr>
          <p:cNvPr id="7" name="Slide Number Placeholder 6"/>
          <p:cNvSpPr>
            <a:spLocks noGrp="1"/>
          </p:cNvSpPr>
          <p:nvPr>
            <p:ph type="sldNum" sz="quarter" idx="12"/>
          </p:nvPr>
        </p:nvSpPr>
        <p:spPr/>
        <p:txBody>
          <a:bodyPr/>
          <a:lstStyle>
            <a:lvl1pPr>
              <a:defRPr/>
            </a:lvl1pPr>
          </a:lstStyle>
          <a:p>
            <a:fld id="{9A9713DD-8857-413E-8F2C-C20FA71ADA2A}" type="slidenum">
              <a:rPr lang="en-US"/>
              <a:pPr/>
              <a:t>‹#›</a:t>
            </a:fld>
            <a:endParaRPr lang="en-US" sz="1400" b="0">
              <a:solidFill>
                <a:schemeClr val="tx1"/>
              </a:solidFill>
              <a:effectLst/>
              <a:latin typeface="Times New Roman" pitchFamily="55" charset="0"/>
            </a:endParaRPr>
          </a:p>
        </p:txBody>
      </p:sp>
    </p:spTree>
    <p:extLst>
      <p:ext uri="{BB962C8B-B14F-4D97-AF65-F5344CB8AC3E}">
        <p14:creationId xmlns:p14="http://schemas.microsoft.com/office/powerpoint/2010/main" val="2619851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F74BB097-D33B-344F-BD13-0FB6CA2261F6}" type="datetime1">
              <a:rPr lang="en-US" smtClean="0"/>
              <a:t>8/20/19</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Yonsei Lectures - Introduction to the SM </a:t>
            </a:r>
          </a:p>
        </p:txBody>
      </p:sp>
      <p:sp>
        <p:nvSpPr>
          <p:cNvPr id="8" name="Rectangle 6"/>
          <p:cNvSpPr>
            <a:spLocks noGrp="1" noChangeArrowheads="1"/>
          </p:cNvSpPr>
          <p:nvPr>
            <p:ph type="sldNum" sz="quarter" idx="12"/>
          </p:nvPr>
        </p:nvSpPr>
        <p:spPr>
          <a:ln/>
        </p:spPr>
        <p:txBody>
          <a:bodyPr/>
          <a:lstStyle>
            <a:lvl1pPr>
              <a:defRPr/>
            </a:lvl1pPr>
          </a:lstStyle>
          <a:p>
            <a:pPr>
              <a:defRPr/>
            </a:pPr>
            <a:fld id="{EE9A890E-52A6-4D58-9651-8F614C678709}" type="slidenum">
              <a:rPr lang="en-US"/>
              <a:pPr>
                <a:defRPr/>
              </a:pPr>
              <a:t>‹#›</a:t>
            </a:fld>
            <a:endParaRPr lang="en-US"/>
          </a:p>
        </p:txBody>
      </p:sp>
    </p:spTree>
    <p:extLst>
      <p:ext uri="{BB962C8B-B14F-4D97-AF65-F5344CB8AC3E}">
        <p14:creationId xmlns:p14="http://schemas.microsoft.com/office/powerpoint/2010/main" val="161124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F9C8DA5-C6DD-D04B-95FA-9A72BB7A7BFE}" type="datetime1">
              <a:rPr lang="en-US" smtClean="0"/>
              <a:t>8/20/19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Yonsei Lectures - Introduction to the SM </a:t>
            </a:r>
          </a:p>
        </p:txBody>
      </p:sp>
      <p:sp>
        <p:nvSpPr>
          <p:cNvPr id="7" name="Rectangle 6"/>
          <p:cNvSpPr>
            <a:spLocks noGrp="1" noChangeArrowheads="1"/>
          </p:cNvSpPr>
          <p:nvPr>
            <p:ph type="sldNum" sz="quarter" idx="12"/>
          </p:nvPr>
        </p:nvSpPr>
        <p:spPr>
          <a:ln/>
        </p:spPr>
        <p:txBody>
          <a:bodyPr/>
          <a:lstStyle>
            <a:lvl1pPr>
              <a:defRPr/>
            </a:lvl1pPr>
          </a:lstStyle>
          <a:p>
            <a:pPr>
              <a:defRPr/>
            </a:pPr>
            <a:fld id="{BE81EAE3-0CC9-4BD5-8741-4A688C69EB68}" type="slidenum">
              <a:rPr lang="en-US"/>
              <a:pPr>
                <a:defRPr/>
              </a:pPr>
              <a:t>‹#›</a:t>
            </a:fld>
            <a:endParaRPr lang="en-US"/>
          </a:p>
        </p:txBody>
      </p:sp>
    </p:spTree>
    <p:extLst>
      <p:ext uri="{BB962C8B-B14F-4D97-AF65-F5344CB8AC3E}">
        <p14:creationId xmlns:p14="http://schemas.microsoft.com/office/powerpoint/2010/main" val="3225104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CE6E-FA88-2042-88F5-CC8AB09BA9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4AC883-22BE-D04A-B98A-6A3EDB47C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E8058-A0F4-9644-80CE-430790EDFDC3}"/>
              </a:ext>
            </a:extLst>
          </p:cNvPr>
          <p:cNvSpPr>
            <a:spLocks noGrp="1"/>
          </p:cNvSpPr>
          <p:nvPr>
            <p:ph type="dt" sz="half" idx="10"/>
          </p:nvPr>
        </p:nvSpPr>
        <p:spPr/>
        <p:txBody>
          <a:bodyPr/>
          <a:lstStyle/>
          <a:p>
            <a:fld id="{4938CD0E-3381-B241-8377-288A495E0477}" type="datetime1">
              <a:rPr lang="en-US" smtClean="0"/>
              <a:t>8/20/19</a:t>
            </a:fld>
            <a:endParaRPr lang="en-US"/>
          </a:p>
        </p:txBody>
      </p:sp>
      <p:sp>
        <p:nvSpPr>
          <p:cNvPr id="5" name="Footer Placeholder 4">
            <a:extLst>
              <a:ext uri="{FF2B5EF4-FFF2-40B4-BE49-F238E27FC236}">
                <a16:creationId xmlns:a16="http://schemas.microsoft.com/office/drawing/2014/main" id="{6890CAE8-96E8-8342-B665-A06DAB3E4024}"/>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1809FB0D-C4FD-214E-B94C-9F6414705233}"/>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2481317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B4D1-F705-9243-8369-97D6C2CF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F5601-677F-D44D-8DFC-9AF7FD865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308316-885D-0E4B-A3DC-EF0742F2EA5B}"/>
              </a:ext>
            </a:extLst>
          </p:cNvPr>
          <p:cNvSpPr>
            <a:spLocks noGrp="1"/>
          </p:cNvSpPr>
          <p:nvPr>
            <p:ph type="dt" sz="half" idx="10"/>
          </p:nvPr>
        </p:nvSpPr>
        <p:spPr/>
        <p:txBody>
          <a:bodyPr/>
          <a:lstStyle/>
          <a:p>
            <a:fld id="{FF58EB34-AD79-554D-875C-FB6BD6891FDF}" type="datetime1">
              <a:rPr lang="en-US" smtClean="0"/>
              <a:t>8/20/19</a:t>
            </a:fld>
            <a:endParaRPr lang="en-US"/>
          </a:p>
        </p:txBody>
      </p:sp>
      <p:sp>
        <p:nvSpPr>
          <p:cNvPr id="5" name="Footer Placeholder 4">
            <a:extLst>
              <a:ext uri="{FF2B5EF4-FFF2-40B4-BE49-F238E27FC236}">
                <a16:creationId xmlns:a16="http://schemas.microsoft.com/office/drawing/2014/main" id="{4D5C51B2-8DAB-6845-B135-5E4A1D7E845B}"/>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8DB61FA6-5D8C-6442-84D8-CA7057095FA2}"/>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3963896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AC66-6643-9C45-8AF1-7B7ADF857B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8BC04-D831-6B4D-8E24-71E64A406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AD7AC9-E153-1144-B944-2345295D2C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D579CF-AD54-C64C-9642-10F1E0F08B8A}"/>
              </a:ext>
            </a:extLst>
          </p:cNvPr>
          <p:cNvSpPr>
            <a:spLocks noGrp="1"/>
          </p:cNvSpPr>
          <p:nvPr>
            <p:ph type="dt" sz="half" idx="10"/>
          </p:nvPr>
        </p:nvSpPr>
        <p:spPr/>
        <p:txBody>
          <a:bodyPr/>
          <a:lstStyle/>
          <a:p>
            <a:fld id="{65746848-1B70-1543-824C-77A9FCA6D5CD}" type="datetime1">
              <a:rPr lang="en-US" smtClean="0"/>
              <a:t>8/20/19</a:t>
            </a:fld>
            <a:endParaRPr lang="en-US"/>
          </a:p>
        </p:txBody>
      </p:sp>
      <p:sp>
        <p:nvSpPr>
          <p:cNvPr id="6" name="Footer Placeholder 5">
            <a:extLst>
              <a:ext uri="{FF2B5EF4-FFF2-40B4-BE49-F238E27FC236}">
                <a16:creationId xmlns:a16="http://schemas.microsoft.com/office/drawing/2014/main" id="{9F8F7CC6-01CA-294F-877E-15017B87A9AC}"/>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8E047721-EBFE-0F43-92ED-4334DC7841CB}"/>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41623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3BB4-D24F-5441-8FDC-5ECC4611EF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D344B2-7DDA-6148-8A2F-2C646125B9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FD1BD-E35A-9943-813B-87C2474C4D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60CAFB-0BF8-4C4C-8A63-C483A207E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AF1D4A-C740-FE42-ADCC-BAC2D4EBF1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0551C6-2246-0C4F-95EB-D34804000184}"/>
              </a:ext>
            </a:extLst>
          </p:cNvPr>
          <p:cNvSpPr>
            <a:spLocks noGrp="1"/>
          </p:cNvSpPr>
          <p:nvPr>
            <p:ph type="dt" sz="half" idx="10"/>
          </p:nvPr>
        </p:nvSpPr>
        <p:spPr/>
        <p:txBody>
          <a:bodyPr/>
          <a:lstStyle/>
          <a:p>
            <a:fld id="{6D15F6C9-72DC-DA4B-A1E8-AF88F14A6B87}" type="datetime1">
              <a:rPr lang="en-US" smtClean="0"/>
              <a:t>8/20/19</a:t>
            </a:fld>
            <a:endParaRPr lang="en-US"/>
          </a:p>
        </p:txBody>
      </p:sp>
      <p:sp>
        <p:nvSpPr>
          <p:cNvPr id="8" name="Footer Placeholder 7">
            <a:extLst>
              <a:ext uri="{FF2B5EF4-FFF2-40B4-BE49-F238E27FC236}">
                <a16:creationId xmlns:a16="http://schemas.microsoft.com/office/drawing/2014/main" id="{D1CBC993-E12B-A24E-965B-3B5CFECDDA0F}"/>
              </a:ext>
            </a:extLst>
          </p:cNvPr>
          <p:cNvSpPr>
            <a:spLocks noGrp="1"/>
          </p:cNvSpPr>
          <p:nvPr>
            <p:ph type="ftr" sz="quarter" idx="11"/>
          </p:nvPr>
        </p:nvSpPr>
        <p:spPr/>
        <p:txBody>
          <a:bodyPr/>
          <a:lstStyle/>
          <a:p>
            <a:r>
              <a:rPr lang="en-US"/>
              <a:t>Yonsei Lectures - Introduction to the SM </a:t>
            </a:r>
          </a:p>
        </p:txBody>
      </p:sp>
      <p:sp>
        <p:nvSpPr>
          <p:cNvPr id="9" name="Slide Number Placeholder 8">
            <a:extLst>
              <a:ext uri="{FF2B5EF4-FFF2-40B4-BE49-F238E27FC236}">
                <a16:creationId xmlns:a16="http://schemas.microsoft.com/office/drawing/2014/main" id="{0C2DC935-5CEF-4145-A6D8-ED40D2A0B50D}"/>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427588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2C37-6B37-994E-991D-857CECDCF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E75C80-1DA7-8444-9AAA-99F3D4C0EFA8}"/>
              </a:ext>
            </a:extLst>
          </p:cNvPr>
          <p:cNvSpPr>
            <a:spLocks noGrp="1"/>
          </p:cNvSpPr>
          <p:nvPr>
            <p:ph type="dt" sz="half" idx="10"/>
          </p:nvPr>
        </p:nvSpPr>
        <p:spPr/>
        <p:txBody>
          <a:bodyPr/>
          <a:lstStyle/>
          <a:p>
            <a:fld id="{E39BA7B3-4DFB-C945-8761-9E4E3CE32D08}" type="datetime1">
              <a:rPr lang="en-US" smtClean="0"/>
              <a:t>8/20/19</a:t>
            </a:fld>
            <a:endParaRPr lang="en-US"/>
          </a:p>
        </p:txBody>
      </p:sp>
      <p:sp>
        <p:nvSpPr>
          <p:cNvPr id="4" name="Footer Placeholder 3">
            <a:extLst>
              <a:ext uri="{FF2B5EF4-FFF2-40B4-BE49-F238E27FC236}">
                <a16:creationId xmlns:a16="http://schemas.microsoft.com/office/drawing/2014/main" id="{E9130CC8-6438-3C45-8C7D-F1C358D5B277}"/>
              </a:ext>
            </a:extLst>
          </p:cNvPr>
          <p:cNvSpPr>
            <a:spLocks noGrp="1"/>
          </p:cNvSpPr>
          <p:nvPr>
            <p:ph type="ftr" sz="quarter" idx="11"/>
          </p:nvPr>
        </p:nvSpPr>
        <p:spPr/>
        <p:txBody>
          <a:bodyPr/>
          <a:lstStyle/>
          <a:p>
            <a:r>
              <a:rPr lang="en-US"/>
              <a:t>Yonsei Lectures - Introduction to the SM </a:t>
            </a:r>
          </a:p>
        </p:txBody>
      </p:sp>
      <p:sp>
        <p:nvSpPr>
          <p:cNvPr id="5" name="Slide Number Placeholder 4">
            <a:extLst>
              <a:ext uri="{FF2B5EF4-FFF2-40B4-BE49-F238E27FC236}">
                <a16:creationId xmlns:a16="http://schemas.microsoft.com/office/drawing/2014/main" id="{C008A9CE-6C88-564D-B5CF-52BC70A7B40F}"/>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198357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5F2FD-A7C2-9A4A-B9CA-4A93FF636BAA}"/>
              </a:ext>
            </a:extLst>
          </p:cNvPr>
          <p:cNvSpPr>
            <a:spLocks noGrp="1"/>
          </p:cNvSpPr>
          <p:nvPr>
            <p:ph type="dt" sz="half" idx="10"/>
          </p:nvPr>
        </p:nvSpPr>
        <p:spPr/>
        <p:txBody>
          <a:bodyPr/>
          <a:lstStyle/>
          <a:p>
            <a:fld id="{9903BBC2-5E62-5248-B043-7ACAAEFC6169}" type="datetime1">
              <a:rPr lang="en-US" smtClean="0"/>
              <a:t>8/20/19</a:t>
            </a:fld>
            <a:endParaRPr lang="en-US"/>
          </a:p>
        </p:txBody>
      </p:sp>
      <p:sp>
        <p:nvSpPr>
          <p:cNvPr id="3" name="Footer Placeholder 2">
            <a:extLst>
              <a:ext uri="{FF2B5EF4-FFF2-40B4-BE49-F238E27FC236}">
                <a16:creationId xmlns:a16="http://schemas.microsoft.com/office/drawing/2014/main" id="{9E8956FB-FA55-7549-BE36-502829736796}"/>
              </a:ext>
            </a:extLst>
          </p:cNvPr>
          <p:cNvSpPr>
            <a:spLocks noGrp="1"/>
          </p:cNvSpPr>
          <p:nvPr>
            <p:ph type="ftr" sz="quarter" idx="11"/>
          </p:nvPr>
        </p:nvSpPr>
        <p:spPr/>
        <p:txBody>
          <a:bodyPr/>
          <a:lstStyle/>
          <a:p>
            <a:r>
              <a:rPr lang="en-US"/>
              <a:t>Yonsei Lectures - Introduction to the SM </a:t>
            </a:r>
          </a:p>
        </p:txBody>
      </p:sp>
      <p:sp>
        <p:nvSpPr>
          <p:cNvPr id="4" name="Slide Number Placeholder 3">
            <a:extLst>
              <a:ext uri="{FF2B5EF4-FFF2-40B4-BE49-F238E27FC236}">
                <a16:creationId xmlns:a16="http://schemas.microsoft.com/office/drawing/2014/main" id="{CBB9F316-1417-4A4A-91E0-643AE668D6B4}"/>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2339704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99E7-1DFC-F34B-870C-785E720652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83E6DA-08DE-454C-BD0E-BB1390A59D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CD8D2-7010-2044-8D6B-954A3F353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5D06A1-0609-DA46-BA6D-DE0A0234FBF7}"/>
              </a:ext>
            </a:extLst>
          </p:cNvPr>
          <p:cNvSpPr>
            <a:spLocks noGrp="1"/>
          </p:cNvSpPr>
          <p:nvPr>
            <p:ph type="dt" sz="half" idx="10"/>
          </p:nvPr>
        </p:nvSpPr>
        <p:spPr/>
        <p:txBody>
          <a:bodyPr/>
          <a:lstStyle/>
          <a:p>
            <a:fld id="{50D1882F-1F82-604A-A69F-B8795AD1143C}" type="datetime1">
              <a:rPr lang="en-US" smtClean="0"/>
              <a:t>8/20/19</a:t>
            </a:fld>
            <a:endParaRPr lang="en-US"/>
          </a:p>
        </p:txBody>
      </p:sp>
      <p:sp>
        <p:nvSpPr>
          <p:cNvPr id="6" name="Footer Placeholder 5">
            <a:extLst>
              <a:ext uri="{FF2B5EF4-FFF2-40B4-BE49-F238E27FC236}">
                <a16:creationId xmlns:a16="http://schemas.microsoft.com/office/drawing/2014/main" id="{7A82DD22-2BE0-9C4A-AC69-1A8C551F059B}"/>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4458CD01-5E0E-094C-A29F-DC1DCC00888A}"/>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496286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06F5-6909-164D-BFF5-0E2263D0F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A018E9-336E-144D-91A8-80FF313814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BCF445-F7CC-E745-81FD-EA91FB961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BF9A7-F5A3-D34C-BB83-93BBD519B6B9}"/>
              </a:ext>
            </a:extLst>
          </p:cNvPr>
          <p:cNvSpPr>
            <a:spLocks noGrp="1"/>
          </p:cNvSpPr>
          <p:nvPr>
            <p:ph type="dt" sz="half" idx="10"/>
          </p:nvPr>
        </p:nvSpPr>
        <p:spPr/>
        <p:txBody>
          <a:bodyPr/>
          <a:lstStyle/>
          <a:p>
            <a:fld id="{576C6CB4-2D13-9B42-B302-E9A5701F11C8}" type="datetime1">
              <a:rPr lang="en-US" smtClean="0"/>
              <a:t>8/20/19</a:t>
            </a:fld>
            <a:endParaRPr lang="en-US"/>
          </a:p>
        </p:txBody>
      </p:sp>
      <p:sp>
        <p:nvSpPr>
          <p:cNvPr id="6" name="Footer Placeholder 5">
            <a:extLst>
              <a:ext uri="{FF2B5EF4-FFF2-40B4-BE49-F238E27FC236}">
                <a16:creationId xmlns:a16="http://schemas.microsoft.com/office/drawing/2014/main" id="{E28C6515-C3B4-D144-92A3-E9CD890E0CBC}"/>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ED8D7337-B144-BD41-812C-8991E54A1850}"/>
              </a:ext>
            </a:extLst>
          </p:cNvPr>
          <p:cNvSpPr>
            <a:spLocks noGrp="1"/>
          </p:cNvSpPr>
          <p:nvPr>
            <p:ph type="sldNum" sz="quarter" idx="12"/>
          </p:nvPr>
        </p:nvSpPr>
        <p:spPr/>
        <p:txBody>
          <a:bodyPr/>
          <a:lstStyle/>
          <a:p>
            <a:fld id="{E5C0D009-5A32-D440-B264-4C42ABB4108F}" type="slidenum">
              <a:rPr lang="en-US" smtClean="0"/>
              <a:t>‹#›</a:t>
            </a:fld>
            <a:endParaRPr lang="en-US"/>
          </a:p>
        </p:txBody>
      </p:sp>
    </p:spTree>
    <p:extLst>
      <p:ext uri="{BB962C8B-B14F-4D97-AF65-F5344CB8AC3E}">
        <p14:creationId xmlns:p14="http://schemas.microsoft.com/office/powerpoint/2010/main" val="264752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512CD8-3376-0344-A296-697282100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3D32E-C10A-4C4A-A29B-EE954CD5D7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0270B-4215-AF40-8509-ABD9873645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6E699-C584-8B40-80A7-1EA27F7E9248}" type="datetime1">
              <a:rPr lang="en-US" smtClean="0"/>
              <a:t>8/20/19</a:t>
            </a:fld>
            <a:endParaRPr lang="en-US"/>
          </a:p>
        </p:txBody>
      </p:sp>
      <p:sp>
        <p:nvSpPr>
          <p:cNvPr id="5" name="Footer Placeholder 4">
            <a:extLst>
              <a:ext uri="{FF2B5EF4-FFF2-40B4-BE49-F238E27FC236}">
                <a16:creationId xmlns:a16="http://schemas.microsoft.com/office/drawing/2014/main" id="{0D32C47B-9965-784D-9E53-7A5BCFA156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Yonsei Lectures - Introduction to the SM </a:t>
            </a:r>
          </a:p>
        </p:txBody>
      </p:sp>
      <p:sp>
        <p:nvSpPr>
          <p:cNvPr id="6" name="Slide Number Placeholder 5">
            <a:extLst>
              <a:ext uri="{FF2B5EF4-FFF2-40B4-BE49-F238E27FC236}">
                <a16:creationId xmlns:a16="http://schemas.microsoft.com/office/drawing/2014/main" id="{F815F01B-82E9-FB4B-BB4E-02B6882B61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0D009-5A32-D440-B264-4C42ABB4108F}" type="slidenum">
              <a:rPr lang="en-US" smtClean="0"/>
              <a:t>‹#›</a:t>
            </a:fld>
            <a:endParaRPr lang="en-US"/>
          </a:p>
        </p:txBody>
      </p:sp>
    </p:spTree>
    <p:extLst>
      <p:ext uri="{BB962C8B-B14F-4D97-AF65-F5344CB8AC3E}">
        <p14:creationId xmlns:p14="http://schemas.microsoft.com/office/powerpoint/2010/main" val="3561437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6.xml"/><Relationship Id="rId5" Type="http://schemas.openxmlformats.org/officeDocument/2006/relationships/image" Target="../media/image21.tiff"/><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Layout" Target="../slideLayouts/slideLayout6.xml"/><Relationship Id="rId4" Type="http://schemas.openxmlformats.org/officeDocument/2006/relationships/image" Target="../media/image42.tiff"/></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tiff"/><Relationship Id="rId4" Type="http://schemas.openxmlformats.org/officeDocument/2006/relationships/image" Target="../media/image47.tiff"/></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tiff"/><Relationship Id="rId4" Type="http://schemas.openxmlformats.org/officeDocument/2006/relationships/image" Target="../media/image6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xml"/><Relationship Id="rId7" Type="http://schemas.openxmlformats.org/officeDocument/2006/relationships/image" Target="../media/image72.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oleObject" Target="../embeddings/oleObject1.bin"/><Relationship Id="rId10" Type="http://schemas.openxmlformats.org/officeDocument/2006/relationships/oleObject" Target="../embeddings/oleObject3.bin"/><Relationship Id="rId4" Type="http://schemas.openxmlformats.org/officeDocument/2006/relationships/image" Target="../media/image71.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tif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49.tiff"/><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tiff"/></Relationships>
</file>

<file path=ppt/slides/_rels/slide5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6.xml"/><Relationship Id="rId5" Type="http://schemas.openxmlformats.org/officeDocument/2006/relationships/image" Target="../media/image48.tiff"/><Relationship Id="rId4" Type="http://schemas.openxmlformats.org/officeDocument/2006/relationships/image" Target="../media/image90.tiff"/></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91.emf"/><Relationship Id="rId5" Type="http://schemas.openxmlformats.org/officeDocument/2006/relationships/image" Target="../media/image48.tiff"/><Relationship Id="rId4" Type="http://schemas.openxmlformats.org/officeDocument/2006/relationships/image" Target="../media/image47.tiff"/></Relationships>
</file>

<file path=ppt/slides/_rels/slide5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3.tiff"/><Relationship Id="rId1" Type="http://schemas.openxmlformats.org/officeDocument/2006/relationships/slideLayout" Target="../slideLayouts/slideLayout2.xml"/><Relationship Id="rId4" Type="http://schemas.openxmlformats.org/officeDocument/2006/relationships/image" Target="../media/image79.tiff"/></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988A-FD1D-4B43-963B-122469F8EF47}"/>
              </a:ext>
            </a:extLst>
          </p:cNvPr>
          <p:cNvSpPr>
            <a:spLocks noGrp="1"/>
          </p:cNvSpPr>
          <p:nvPr>
            <p:ph type="ctrTitle"/>
          </p:nvPr>
        </p:nvSpPr>
        <p:spPr>
          <a:xfrm>
            <a:off x="1524000" y="752712"/>
            <a:ext cx="9144000" cy="2387600"/>
          </a:xfrm>
        </p:spPr>
        <p:txBody>
          <a:bodyPr>
            <a:normAutofit/>
          </a:bodyPr>
          <a:lstStyle/>
          <a:p>
            <a:r>
              <a:rPr lang="en-US" sz="4000" b="1" dirty="0"/>
              <a:t>A Brief Introduction to Particle Physics  </a:t>
            </a:r>
            <a:endParaRPr lang="en-US" b="1" dirty="0"/>
          </a:p>
        </p:txBody>
      </p:sp>
      <p:sp>
        <p:nvSpPr>
          <p:cNvPr id="3" name="Subtitle 2">
            <a:extLst>
              <a:ext uri="{FF2B5EF4-FFF2-40B4-BE49-F238E27FC236}">
                <a16:creationId xmlns:a16="http://schemas.microsoft.com/office/drawing/2014/main" id="{4267B135-5110-ED4A-894C-FFBB2C64D33A}"/>
              </a:ext>
            </a:extLst>
          </p:cNvPr>
          <p:cNvSpPr>
            <a:spLocks noGrp="1"/>
          </p:cNvSpPr>
          <p:nvPr>
            <p:ph type="subTitle" idx="1"/>
          </p:nvPr>
        </p:nvSpPr>
        <p:spPr>
          <a:xfrm>
            <a:off x="1524000" y="4041425"/>
            <a:ext cx="9144000" cy="1655762"/>
          </a:xfrm>
        </p:spPr>
        <p:txBody>
          <a:bodyPr>
            <a:normAutofit/>
          </a:bodyPr>
          <a:lstStyle/>
          <a:p>
            <a:r>
              <a:rPr lang="en-US" dirty="0"/>
              <a:t>Ming </a:t>
            </a:r>
            <a:r>
              <a:rPr lang="en-US" dirty="0" err="1"/>
              <a:t>Xiong</a:t>
            </a:r>
            <a:r>
              <a:rPr lang="en-US" dirty="0"/>
              <a:t> Liu</a:t>
            </a:r>
          </a:p>
          <a:p>
            <a:r>
              <a:rPr lang="en-US" dirty="0"/>
              <a:t>Los Alamos National Laboratory</a:t>
            </a:r>
          </a:p>
          <a:p>
            <a:r>
              <a:rPr lang="en-US" dirty="0"/>
              <a:t>Aug. 18-23, 2019</a:t>
            </a:r>
          </a:p>
          <a:p>
            <a:endParaRPr lang="en-US" dirty="0"/>
          </a:p>
          <a:p>
            <a:endParaRPr lang="en-US" dirty="0"/>
          </a:p>
        </p:txBody>
      </p:sp>
    </p:spTree>
    <p:extLst>
      <p:ext uri="{BB962C8B-B14F-4D97-AF65-F5344CB8AC3E}">
        <p14:creationId xmlns:p14="http://schemas.microsoft.com/office/powerpoint/2010/main" val="3877436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C473-6BDE-A84C-8FBA-B213C6AA1A8D}"/>
              </a:ext>
            </a:extLst>
          </p:cNvPr>
          <p:cNvSpPr>
            <a:spLocks noGrp="1"/>
          </p:cNvSpPr>
          <p:nvPr>
            <p:ph type="title"/>
          </p:nvPr>
        </p:nvSpPr>
        <p:spPr>
          <a:xfrm>
            <a:off x="838200" y="150636"/>
            <a:ext cx="10515600" cy="1325563"/>
          </a:xfrm>
        </p:spPr>
        <p:txBody>
          <a:bodyPr/>
          <a:lstStyle/>
          <a:p>
            <a:r>
              <a:rPr lang="en-US" dirty="0"/>
              <a:t>Leptons – “light particles” </a:t>
            </a:r>
          </a:p>
        </p:txBody>
      </p:sp>
      <p:sp>
        <p:nvSpPr>
          <p:cNvPr id="3" name="Content Placeholder 2">
            <a:extLst>
              <a:ext uri="{FF2B5EF4-FFF2-40B4-BE49-F238E27FC236}">
                <a16:creationId xmlns:a16="http://schemas.microsoft.com/office/drawing/2014/main" id="{EE29789E-981E-0243-9E25-80E388AB06A1}"/>
              </a:ext>
            </a:extLst>
          </p:cNvPr>
          <p:cNvSpPr>
            <a:spLocks noGrp="1"/>
          </p:cNvSpPr>
          <p:nvPr>
            <p:ph idx="1"/>
          </p:nvPr>
        </p:nvSpPr>
        <p:spPr>
          <a:xfrm>
            <a:off x="489857" y="1569156"/>
            <a:ext cx="10863943" cy="4787194"/>
          </a:xfrm>
        </p:spPr>
        <p:txBody>
          <a:bodyPr/>
          <a:lstStyle/>
          <a:p>
            <a:r>
              <a:rPr lang="en-US" dirty="0"/>
              <a:t>Leptons are electrons, muons and </a:t>
            </a:r>
            <a:r>
              <a:rPr lang="en-US" dirty="0" err="1"/>
              <a:t>taus</a:t>
            </a:r>
            <a:r>
              <a:rPr lang="en-US" dirty="0"/>
              <a:t> and associated neutrinos</a:t>
            </a:r>
          </a:p>
          <a:p>
            <a:pPr lvl="1"/>
            <a:r>
              <a:rPr lang="en-US" dirty="0"/>
              <a:t>They don’t interact strongly with other particles</a:t>
            </a:r>
          </a:p>
          <a:p>
            <a:pPr lvl="1"/>
            <a:r>
              <a:rPr lang="en-US" dirty="0"/>
              <a:t>They have intrinsic spin of ½, fermions</a:t>
            </a:r>
          </a:p>
          <a:p>
            <a:pPr lvl="1"/>
            <a:r>
              <a:rPr lang="en-US" dirty="0"/>
              <a:t>Charges are either -1 or 0</a:t>
            </a:r>
          </a:p>
          <a:p>
            <a:pPr lvl="1"/>
            <a:r>
              <a:rPr lang="en-US" dirty="0"/>
              <a:t>All have anti-particles</a:t>
            </a:r>
          </a:p>
          <a:p>
            <a:pPr lvl="1"/>
            <a:endParaRPr lang="en-US" dirty="0"/>
          </a:p>
          <a:p>
            <a:r>
              <a:rPr lang="en-US" dirty="0"/>
              <a:t>3 distinct families</a:t>
            </a:r>
          </a:p>
          <a:p>
            <a:pPr lvl="1"/>
            <a:r>
              <a:rPr lang="en-US" dirty="0"/>
              <a:t>Electron and electron-neutrino </a:t>
            </a:r>
          </a:p>
          <a:p>
            <a:pPr lvl="1"/>
            <a:r>
              <a:rPr lang="en-US" dirty="0"/>
              <a:t>Muon and muon-neutrino</a:t>
            </a:r>
          </a:p>
          <a:p>
            <a:pPr lvl="1"/>
            <a:r>
              <a:rPr lang="en-US" dirty="0"/>
              <a:t>Tau and tau-neutrino    </a:t>
            </a:r>
          </a:p>
        </p:txBody>
      </p:sp>
      <p:sp>
        <p:nvSpPr>
          <p:cNvPr id="4" name="TextBox 3">
            <a:extLst>
              <a:ext uri="{FF2B5EF4-FFF2-40B4-BE49-F238E27FC236}">
                <a16:creationId xmlns:a16="http://schemas.microsoft.com/office/drawing/2014/main" id="{784ED587-295F-6647-B06B-A0A32A15388E}"/>
              </a:ext>
            </a:extLst>
          </p:cNvPr>
          <p:cNvSpPr txBox="1"/>
          <p:nvPr/>
        </p:nvSpPr>
        <p:spPr>
          <a:xfrm>
            <a:off x="7287491" y="4114800"/>
            <a:ext cx="4137543" cy="923330"/>
          </a:xfrm>
          <a:prstGeom prst="rect">
            <a:avLst/>
          </a:prstGeom>
          <a:noFill/>
        </p:spPr>
        <p:txBody>
          <a:bodyPr wrap="none" rtlCol="0">
            <a:spAutoFit/>
          </a:bodyPr>
          <a:lstStyle/>
          <a:p>
            <a:r>
              <a:rPr lang="en-US" dirty="0"/>
              <a:t>Electrons and muons interact with matter </a:t>
            </a:r>
          </a:p>
          <a:p>
            <a:r>
              <a:rPr lang="en-US" dirty="0"/>
              <a:t>mostly through their electric charge;</a:t>
            </a:r>
          </a:p>
          <a:p>
            <a:endParaRPr lang="en-US" dirty="0"/>
          </a:p>
        </p:txBody>
      </p:sp>
      <p:sp>
        <p:nvSpPr>
          <p:cNvPr id="5" name="Date Placeholder 4">
            <a:extLst>
              <a:ext uri="{FF2B5EF4-FFF2-40B4-BE49-F238E27FC236}">
                <a16:creationId xmlns:a16="http://schemas.microsoft.com/office/drawing/2014/main" id="{595BB968-3C63-A345-BFC3-3E2463C5258E}"/>
              </a:ext>
            </a:extLst>
          </p:cNvPr>
          <p:cNvSpPr>
            <a:spLocks noGrp="1"/>
          </p:cNvSpPr>
          <p:nvPr>
            <p:ph type="dt" sz="half" idx="10"/>
          </p:nvPr>
        </p:nvSpPr>
        <p:spPr/>
        <p:txBody>
          <a:bodyPr/>
          <a:lstStyle/>
          <a:p>
            <a:fld id="{BA958D78-323F-8347-98A7-291AB355EBBA}" type="datetime1">
              <a:rPr lang="en-US" smtClean="0"/>
              <a:t>8/20/19</a:t>
            </a:fld>
            <a:endParaRPr lang="en-US"/>
          </a:p>
        </p:txBody>
      </p:sp>
      <p:sp>
        <p:nvSpPr>
          <p:cNvPr id="6" name="Footer Placeholder 5">
            <a:extLst>
              <a:ext uri="{FF2B5EF4-FFF2-40B4-BE49-F238E27FC236}">
                <a16:creationId xmlns:a16="http://schemas.microsoft.com/office/drawing/2014/main" id="{28EAFBC7-A180-D54C-9A72-8F5568946B4E}"/>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CC40DE5C-3F69-C34E-A4E3-EE1AEF410870}"/>
              </a:ext>
            </a:extLst>
          </p:cNvPr>
          <p:cNvSpPr>
            <a:spLocks noGrp="1"/>
          </p:cNvSpPr>
          <p:nvPr>
            <p:ph type="sldNum" sz="quarter" idx="12"/>
          </p:nvPr>
        </p:nvSpPr>
        <p:spPr/>
        <p:txBody>
          <a:bodyPr/>
          <a:lstStyle/>
          <a:p>
            <a:fld id="{E5C0D009-5A32-D440-B264-4C42ABB4108F}" type="slidenum">
              <a:rPr lang="en-US" smtClean="0"/>
              <a:t>10</a:t>
            </a:fld>
            <a:endParaRPr lang="en-US"/>
          </a:p>
        </p:txBody>
      </p:sp>
    </p:spTree>
    <p:extLst>
      <p:ext uri="{BB962C8B-B14F-4D97-AF65-F5344CB8AC3E}">
        <p14:creationId xmlns:p14="http://schemas.microsoft.com/office/powerpoint/2010/main" val="2156876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61CAC0-0C29-1541-BC6A-F64AFE4D1C54}"/>
              </a:ext>
            </a:extLst>
          </p:cNvPr>
          <p:cNvPicPr>
            <a:picLocks noChangeAspect="1"/>
          </p:cNvPicPr>
          <p:nvPr/>
        </p:nvPicPr>
        <p:blipFill>
          <a:blip r:embed="rId2"/>
          <a:stretch>
            <a:fillRect/>
          </a:stretch>
        </p:blipFill>
        <p:spPr>
          <a:xfrm>
            <a:off x="6096000" y="3185630"/>
            <a:ext cx="5725886" cy="3353282"/>
          </a:xfrm>
          <a:prstGeom prst="rect">
            <a:avLst/>
          </a:prstGeom>
        </p:spPr>
      </p:pic>
      <p:sp>
        <p:nvSpPr>
          <p:cNvPr id="2" name="Title 1">
            <a:extLst>
              <a:ext uri="{FF2B5EF4-FFF2-40B4-BE49-F238E27FC236}">
                <a16:creationId xmlns:a16="http://schemas.microsoft.com/office/drawing/2014/main" id="{6C6B713F-B7E7-0C4D-B8CD-FFDF0487FB10}"/>
              </a:ext>
            </a:extLst>
          </p:cNvPr>
          <p:cNvSpPr>
            <a:spLocks noGrp="1"/>
          </p:cNvSpPr>
          <p:nvPr>
            <p:ph type="title"/>
          </p:nvPr>
        </p:nvSpPr>
        <p:spPr/>
        <p:txBody>
          <a:bodyPr/>
          <a:lstStyle/>
          <a:p>
            <a:r>
              <a:rPr lang="en-US" dirty="0"/>
              <a:t>The Quark Model of Hadrons </a:t>
            </a:r>
          </a:p>
        </p:txBody>
      </p:sp>
      <p:pic>
        <p:nvPicPr>
          <p:cNvPr id="5" name="Picture 4">
            <a:extLst>
              <a:ext uri="{FF2B5EF4-FFF2-40B4-BE49-F238E27FC236}">
                <a16:creationId xmlns:a16="http://schemas.microsoft.com/office/drawing/2014/main" id="{BF9DFEC0-7F91-2843-94DA-54E490EC26B3}"/>
              </a:ext>
            </a:extLst>
          </p:cNvPr>
          <p:cNvPicPr>
            <a:picLocks noChangeAspect="1"/>
          </p:cNvPicPr>
          <p:nvPr/>
        </p:nvPicPr>
        <p:blipFill>
          <a:blip r:embed="rId3"/>
          <a:stretch>
            <a:fillRect/>
          </a:stretch>
        </p:blipFill>
        <p:spPr>
          <a:xfrm>
            <a:off x="596163" y="1736725"/>
            <a:ext cx="6490438" cy="2132864"/>
          </a:xfrm>
          <a:prstGeom prst="rect">
            <a:avLst/>
          </a:prstGeom>
        </p:spPr>
      </p:pic>
      <p:sp>
        <p:nvSpPr>
          <p:cNvPr id="6" name="Date Placeholder 5">
            <a:extLst>
              <a:ext uri="{FF2B5EF4-FFF2-40B4-BE49-F238E27FC236}">
                <a16:creationId xmlns:a16="http://schemas.microsoft.com/office/drawing/2014/main" id="{E8BBF1B5-15E4-594C-9D37-189D597801B3}"/>
              </a:ext>
            </a:extLst>
          </p:cNvPr>
          <p:cNvSpPr>
            <a:spLocks noGrp="1"/>
          </p:cNvSpPr>
          <p:nvPr>
            <p:ph type="dt" sz="half" idx="10"/>
          </p:nvPr>
        </p:nvSpPr>
        <p:spPr/>
        <p:txBody>
          <a:bodyPr/>
          <a:lstStyle/>
          <a:p>
            <a:fld id="{70B4FAC5-C889-2244-92A0-BBEC7A03A036}" type="datetime1">
              <a:rPr lang="en-US" smtClean="0"/>
              <a:t>8/20/19</a:t>
            </a:fld>
            <a:endParaRPr lang="en-US"/>
          </a:p>
        </p:txBody>
      </p:sp>
      <p:sp>
        <p:nvSpPr>
          <p:cNvPr id="7" name="Footer Placeholder 6">
            <a:extLst>
              <a:ext uri="{FF2B5EF4-FFF2-40B4-BE49-F238E27FC236}">
                <a16:creationId xmlns:a16="http://schemas.microsoft.com/office/drawing/2014/main" id="{0A85B58A-B135-674A-9515-669B1C9F8254}"/>
              </a:ext>
            </a:extLst>
          </p:cNvPr>
          <p:cNvSpPr>
            <a:spLocks noGrp="1"/>
          </p:cNvSpPr>
          <p:nvPr>
            <p:ph type="ftr" sz="quarter" idx="11"/>
          </p:nvPr>
        </p:nvSpPr>
        <p:spPr/>
        <p:txBody>
          <a:bodyPr/>
          <a:lstStyle/>
          <a:p>
            <a:r>
              <a:rPr lang="en-US"/>
              <a:t>Yonsei Lectures - Introduction to the SM </a:t>
            </a:r>
          </a:p>
        </p:txBody>
      </p:sp>
      <p:sp>
        <p:nvSpPr>
          <p:cNvPr id="8" name="Slide Number Placeholder 7">
            <a:extLst>
              <a:ext uri="{FF2B5EF4-FFF2-40B4-BE49-F238E27FC236}">
                <a16:creationId xmlns:a16="http://schemas.microsoft.com/office/drawing/2014/main" id="{12BE96F6-E808-F342-B70E-DFD9C3301CCE}"/>
              </a:ext>
            </a:extLst>
          </p:cNvPr>
          <p:cNvSpPr>
            <a:spLocks noGrp="1"/>
          </p:cNvSpPr>
          <p:nvPr>
            <p:ph type="sldNum" sz="quarter" idx="12"/>
          </p:nvPr>
        </p:nvSpPr>
        <p:spPr/>
        <p:txBody>
          <a:bodyPr/>
          <a:lstStyle/>
          <a:p>
            <a:fld id="{E5C0D009-5A32-D440-B264-4C42ABB4108F}" type="slidenum">
              <a:rPr lang="en-US" smtClean="0"/>
              <a:t>11</a:t>
            </a:fld>
            <a:endParaRPr lang="en-US"/>
          </a:p>
        </p:txBody>
      </p:sp>
      <p:sp>
        <p:nvSpPr>
          <p:cNvPr id="10" name="TextBox 9">
            <a:extLst>
              <a:ext uri="{FF2B5EF4-FFF2-40B4-BE49-F238E27FC236}">
                <a16:creationId xmlns:a16="http://schemas.microsoft.com/office/drawing/2014/main" id="{78A6897A-BC48-5D42-9E0F-D8824C02A260}"/>
              </a:ext>
            </a:extLst>
          </p:cNvPr>
          <p:cNvSpPr txBox="1"/>
          <p:nvPr/>
        </p:nvSpPr>
        <p:spPr>
          <a:xfrm>
            <a:off x="642198" y="4417358"/>
            <a:ext cx="5878404" cy="1938992"/>
          </a:xfrm>
          <a:prstGeom prst="rect">
            <a:avLst/>
          </a:prstGeom>
          <a:noFill/>
        </p:spPr>
        <p:txBody>
          <a:bodyPr wrap="none" rtlCol="0">
            <a:spAutoFit/>
          </a:bodyPr>
          <a:lstStyle/>
          <a:p>
            <a:r>
              <a:rPr lang="en-US" sz="2000" dirty="0"/>
              <a:t>Baryons: 3 quarks </a:t>
            </a:r>
          </a:p>
          <a:p>
            <a:r>
              <a:rPr lang="en-US" sz="2000" dirty="0"/>
              <a:t>Mesons: 2 quarks</a:t>
            </a:r>
          </a:p>
          <a:p>
            <a:endParaRPr lang="en-US" sz="2000" dirty="0"/>
          </a:p>
          <a:p>
            <a:r>
              <a:rPr lang="en-US" sz="2000" dirty="0"/>
              <a:t>Hadrons with 4, 5+ quarks are expected, </a:t>
            </a:r>
          </a:p>
          <a:p>
            <a:r>
              <a:rPr lang="en-US" sz="2000" dirty="0"/>
              <a:t>and recently claimed from LHC and other experiments </a:t>
            </a:r>
          </a:p>
          <a:p>
            <a:endParaRPr lang="en-US" sz="2000" dirty="0"/>
          </a:p>
        </p:txBody>
      </p:sp>
      <p:sp>
        <p:nvSpPr>
          <p:cNvPr id="11" name="TextBox 10">
            <a:extLst>
              <a:ext uri="{FF2B5EF4-FFF2-40B4-BE49-F238E27FC236}">
                <a16:creationId xmlns:a16="http://schemas.microsoft.com/office/drawing/2014/main" id="{E076CE15-B76B-C944-B079-C13FE199A74B}"/>
              </a:ext>
            </a:extLst>
          </p:cNvPr>
          <p:cNvSpPr txBox="1"/>
          <p:nvPr/>
        </p:nvSpPr>
        <p:spPr>
          <a:xfrm>
            <a:off x="8806375" y="1736725"/>
            <a:ext cx="2044662" cy="369332"/>
          </a:xfrm>
          <a:prstGeom prst="rect">
            <a:avLst/>
          </a:prstGeom>
          <a:noFill/>
        </p:spPr>
        <p:txBody>
          <a:bodyPr wrap="none" rtlCol="0">
            <a:spAutoFit/>
          </a:bodyPr>
          <a:lstStyle/>
          <a:p>
            <a:r>
              <a:rPr lang="en-US" dirty="0"/>
              <a:t>Higgs: 2012 @CERN</a:t>
            </a:r>
          </a:p>
        </p:txBody>
      </p:sp>
    </p:spTree>
    <p:extLst>
      <p:ext uri="{BB962C8B-B14F-4D97-AF65-F5344CB8AC3E}">
        <p14:creationId xmlns:p14="http://schemas.microsoft.com/office/powerpoint/2010/main" val="301415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36493"/>
            <a:ext cx="8229600" cy="1143000"/>
          </a:xfrm>
        </p:spPr>
        <p:txBody>
          <a:bodyPr>
            <a:normAutofit/>
          </a:bodyPr>
          <a:lstStyle/>
          <a:p>
            <a:r>
              <a:rPr lang="en-US" dirty="0"/>
              <a:t>Force by Particle Exchange</a:t>
            </a:r>
          </a:p>
        </p:txBody>
      </p:sp>
      <p:pic>
        <p:nvPicPr>
          <p:cNvPr id="4" name="Picture 3"/>
          <p:cNvPicPr>
            <a:picLocks noChangeAspect="1"/>
          </p:cNvPicPr>
          <p:nvPr/>
        </p:nvPicPr>
        <p:blipFill>
          <a:blip r:embed="rId2"/>
          <a:stretch>
            <a:fillRect/>
          </a:stretch>
        </p:blipFill>
        <p:spPr>
          <a:xfrm>
            <a:off x="1447711" y="1304749"/>
            <a:ext cx="9199957" cy="3334984"/>
          </a:xfrm>
          <a:prstGeom prst="rect">
            <a:avLst/>
          </a:prstGeom>
        </p:spPr>
      </p:pic>
      <p:sp>
        <p:nvSpPr>
          <p:cNvPr id="8" name="Date Placeholder 7"/>
          <p:cNvSpPr>
            <a:spLocks noGrp="1"/>
          </p:cNvSpPr>
          <p:nvPr>
            <p:ph type="dt" sz="half" idx="10"/>
          </p:nvPr>
        </p:nvSpPr>
        <p:spPr/>
        <p:txBody>
          <a:bodyPr/>
          <a:lstStyle/>
          <a:p>
            <a:fld id="{D11CD9B5-16A2-094C-8B0C-21AA6F9AB6F6}" type="datetime1">
              <a:rPr lang="en-US" smtClean="0"/>
              <a:t>8/20/19</a:t>
            </a:fld>
            <a:endParaRPr lang="en-US"/>
          </a:p>
        </p:txBody>
      </p:sp>
      <p:sp>
        <p:nvSpPr>
          <p:cNvPr id="9" name="Footer Placeholder 8"/>
          <p:cNvSpPr>
            <a:spLocks noGrp="1"/>
          </p:cNvSpPr>
          <p:nvPr>
            <p:ph type="ftr" sz="quarter" idx="11"/>
          </p:nvPr>
        </p:nvSpPr>
        <p:spPr/>
        <p:txBody>
          <a:bodyPr/>
          <a:lstStyle/>
          <a:p>
            <a:r>
              <a:rPr lang="en-US"/>
              <a:t>Yonsei Lectures - Introduction to the SM </a:t>
            </a:r>
          </a:p>
        </p:txBody>
      </p:sp>
      <p:sp>
        <p:nvSpPr>
          <p:cNvPr id="10" name="Slide Number Placeholder 9"/>
          <p:cNvSpPr>
            <a:spLocks noGrp="1"/>
          </p:cNvSpPr>
          <p:nvPr>
            <p:ph type="sldNum" sz="quarter" idx="12"/>
          </p:nvPr>
        </p:nvSpPr>
        <p:spPr/>
        <p:txBody>
          <a:bodyPr/>
          <a:lstStyle/>
          <a:p>
            <a:fld id="{74B02019-6C57-514C-92C2-1BABBDEE07F5}" type="slidenum">
              <a:rPr lang="en-US" smtClean="0"/>
              <a:t>12</a:t>
            </a:fld>
            <a:endParaRPr lang="en-US"/>
          </a:p>
        </p:txBody>
      </p:sp>
      <p:sp>
        <p:nvSpPr>
          <p:cNvPr id="5" name="TextBox 4">
            <a:extLst>
              <a:ext uri="{FF2B5EF4-FFF2-40B4-BE49-F238E27FC236}">
                <a16:creationId xmlns:a16="http://schemas.microsoft.com/office/drawing/2014/main" id="{78227ED3-B265-DE41-9B2B-7FDC884BD501}"/>
              </a:ext>
            </a:extLst>
          </p:cNvPr>
          <p:cNvSpPr txBox="1"/>
          <p:nvPr/>
        </p:nvSpPr>
        <p:spPr>
          <a:xfrm>
            <a:off x="1447710" y="5313375"/>
            <a:ext cx="8763090" cy="461665"/>
          </a:xfrm>
          <a:prstGeom prst="rect">
            <a:avLst/>
          </a:prstGeom>
          <a:noFill/>
        </p:spPr>
        <p:txBody>
          <a:bodyPr wrap="square" rtlCol="0">
            <a:spAutoFit/>
          </a:bodyPr>
          <a:lstStyle/>
          <a:p>
            <a:r>
              <a:rPr lang="en-US" sz="2400" dirty="0"/>
              <a:t>Gauge Bosons: photon (EM), W/Z (weak), g(strong), Graviton?</a:t>
            </a:r>
          </a:p>
        </p:txBody>
      </p:sp>
    </p:spTree>
    <p:extLst>
      <p:ext uri="{BB962C8B-B14F-4D97-AF65-F5344CB8AC3E}">
        <p14:creationId xmlns:p14="http://schemas.microsoft.com/office/powerpoint/2010/main" val="90312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E44-4586-D448-89F8-E1E9FBB4BB76}"/>
              </a:ext>
            </a:extLst>
          </p:cNvPr>
          <p:cNvSpPr>
            <a:spLocks noGrp="1"/>
          </p:cNvSpPr>
          <p:nvPr>
            <p:ph type="title"/>
          </p:nvPr>
        </p:nvSpPr>
        <p:spPr>
          <a:xfrm>
            <a:off x="838200" y="18255"/>
            <a:ext cx="10515600" cy="1325563"/>
          </a:xfrm>
        </p:spPr>
        <p:txBody>
          <a:bodyPr/>
          <a:lstStyle/>
          <a:p>
            <a:r>
              <a:rPr lang="en-US" dirty="0"/>
              <a:t>Particle Interactions: EM and Gravity</a:t>
            </a:r>
          </a:p>
        </p:txBody>
      </p:sp>
      <p:sp>
        <p:nvSpPr>
          <p:cNvPr id="3" name="Content Placeholder 2">
            <a:extLst>
              <a:ext uri="{FF2B5EF4-FFF2-40B4-BE49-F238E27FC236}">
                <a16:creationId xmlns:a16="http://schemas.microsoft.com/office/drawing/2014/main" id="{C06FA3F7-4F2C-004D-B197-96049FB431A0}"/>
              </a:ext>
            </a:extLst>
          </p:cNvPr>
          <p:cNvSpPr>
            <a:spLocks noGrp="1"/>
          </p:cNvSpPr>
          <p:nvPr>
            <p:ph idx="1"/>
          </p:nvPr>
        </p:nvSpPr>
        <p:spPr>
          <a:xfrm>
            <a:off x="725311" y="1343817"/>
            <a:ext cx="10515600" cy="2624025"/>
          </a:xfrm>
        </p:spPr>
        <p:txBody>
          <a:bodyPr>
            <a:normAutofit fontScale="77500" lnSpcReduction="20000"/>
          </a:bodyPr>
          <a:lstStyle/>
          <a:p>
            <a:r>
              <a:rPr lang="en-US" dirty="0"/>
              <a:t>Our everyday world is controlled by gravity and electromagnetism</a:t>
            </a:r>
          </a:p>
          <a:p>
            <a:r>
              <a:rPr lang="en-US" dirty="0"/>
              <a:t>The strong force binds quarks together and holds nucleons (protons &amp; neutrons) in nuclei.</a:t>
            </a:r>
          </a:p>
          <a:p>
            <a:r>
              <a:rPr lang="en-US" dirty="0"/>
              <a:t>The weak force is responsible for the radioactive decay of unstable nuclei and for interactions of neutrinos and other leptons with matter.</a:t>
            </a:r>
          </a:p>
          <a:p>
            <a:pPr marL="0" indent="0">
              <a:buNone/>
            </a:pPr>
            <a:endParaRPr lang="en-US" dirty="0"/>
          </a:p>
          <a:p>
            <a:pPr marL="0" indent="0">
              <a:buNone/>
            </a:pPr>
            <a:r>
              <a:rPr lang="en-US" sz="3300" dirty="0">
                <a:solidFill>
                  <a:srgbClr val="0432FF"/>
                </a:solidFill>
              </a:rPr>
              <a:t>Gravity, Electromagnetic forces via massless particles (Graviton and photon)</a:t>
            </a:r>
          </a:p>
          <a:p>
            <a:endParaRPr lang="en-US" dirty="0"/>
          </a:p>
          <a:p>
            <a:endParaRPr lang="en-US" dirty="0"/>
          </a:p>
          <a:p>
            <a:pPr marL="0" indent="0">
              <a:buNone/>
            </a:pPr>
            <a:endParaRPr lang="en-US" dirty="0"/>
          </a:p>
        </p:txBody>
      </p:sp>
      <p:pic>
        <p:nvPicPr>
          <p:cNvPr id="8" name="Picture 7">
            <a:extLst>
              <a:ext uri="{FF2B5EF4-FFF2-40B4-BE49-F238E27FC236}">
                <a16:creationId xmlns:a16="http://schemas.microsoft.com/office/drawing/2014/main" id="{3BC6DDDF-26B6-174C-87DF-C7AA5268A775}"/>
              </a:ext>
            </a:extLst>
          </p:cNvPr>
          <p:cNvPicPr>
            <a:picLocks noChangeAspect="1"/>
          </p:cNvPicPr>
          <p:nvPr/>
        </p:nvPicPr>
        <p:blipFill>
          <a:blip r:embed="rId2"/>
          <a:stretch>
            <a:fillRect/>
          </a:stretch>
        </p:blipFill>
        <p:spPr>
          <a:xfrm>
            <a:off x="1320800" y="3967842"/>
            <a:ext cx="2260600" cy="1219200"/>
          </a:xfrm>
          <a:prstGeom prst="rect">
            <a:avLst/>
          </a:prstGeom>
        </p:spPr>
      </p:pic>
      <p:pic>
        <p:nvPicPr>
          <p:cNvPr id="9" name="Picture 8">
            <a:extLst>
              <a:ext uri="{FF2B5EF4-FFF2-40B4-BE49-F238E27FC236}">
                <a16:creationId xmlns:a16="http://schemas.microsoft.com/office/drawing/2014/main" id="{D639F1E7-89DA-F849-BF8C-C239E3897A98}"/>
              </a:ext>
            </a:extLst>
          </p:cNvPr>
          <p:cNvPicPr>
            <a:picLocks noChangeAspect="1"/>
          </p:cNvPicPr>
          <p:nvPr/>
        </p:nvPicPr>
        <p:blipFill>
          <a:blip r:embed="rId3"/>
          <a:stretch>
            <a:fillRect/>
          </a:stretch>
        </p:blipFill>
        <p:spPr>
          <a:xfrm>
            <a:off x="6032500" y="3853996"/>
            <a:ext cx="2578100" cy="1308100"/>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7076555-B2F6-FD4E-BAA6-BAEA3D4397CA}"/>
                  </a:ext>
                </a:extLst>
              </p:cNvPr>
              <p:cNvSpPr txBox="1"/>
              <p:nvPr/>
            </p:nvSpPr>
            <p:spPr>
              <a:xfrm>
                <a:off x="2451100" y="5329517"/>
                <a:ext cx="4741106" cy="369332"/>
              </a:xfrm>
              <a:prstGeom prst="rect">
                <a:avLst/>
              </a:prstGeom>
              <a:noFill/>
            </p:spPr>
            <p:txBody>
              <a:bodyPr wrap="none" rtlCol="0">
                <a:spAutoFit/>
              </a:bodyPr>
              <a:lstStyle/>
              <a:p>
                <a:r>
                  <a:rPr lang="en-US" dirty="0"/>
                  <a:t>Where G,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t> are fundamental coupling constants </a:t>
                </a:r>
              </a:p>
            </p:txBody>
          </p:sp>
        </mc:Choice>
        <mc:Fallback>
          <p:sp>
            <p:nvSpPr>
              <p:cNvPr id="10" name="TextBox 9">
                <a:extLst>
                  <a:ext uri="{FF2B5EF4-FFF2-40B4-BE49-F238E27FC236}">
                    <a16:creationId xmlns:a16="http://schemas.microsoft.com/office/drawing/2014/main" id="{67076555-B2F6-FD4E-BAA6-BAEA3D4397CA}"/>
                  </a:ext>
                </a:extLst>
              </p:cNvPr>
              <p:cNvSpPr txBox="1">
                <a:spLocks noRot="1" noChangeAspect="1" noMove="1" noResize="1" noEditPoints="1" noAdjustHandles="1" noChangeArrowheads="1" noChangeShapeType="1" noTextEdit="1"/>
              </p:cNvSpPr>
              <p:nvPr/>
            </p:nvSpPr>
            <p:spPr>
              <a:xfrm>
                <a:off x="2451100" y="5329517"/>
                <a:ext cx="4741106" cy="369332"/>
              </a:xfrm>
              <a:prstGeom prst="rect">
                <a:avLst/>
              </a:prstGeom>
              <a:blipFill>
                <a:blip r:embed="rId4"/>
                <a:stretch>
                  <a:fillRect l="-802" t="-10345" b="-24138"/>
                </a:stretch>
              </a:blipFill>
            </p:spPr>
            <p:txBody>
              <a:bodyPr/>
              <a:lstStyle/>
              <a:p>
                <a:r>
                  <a:rPr lang="en-US">
                    <a:noFill/>
                  </a:rPr>
                  <a:t> </a:t>
                </a:r>
              </a:p>
            </p:txBody>
          </p:sp>
        </mc:Fallback>
      </mc:AlternateContent>
      <p:sp>
        <p:nvSpPr>
          <p:cNvPr id="11" name="Date Placeholder 10">
            <a:extLst>
              <a:ext uri="{FF2B5EF4-FFF2-40B4-BE49-F238E27FC236}">
                <a16:creationId xmlns:a16="http://schemas.microsoft.com/office/drawing/2014/main" id="{A2EA1C02-93ED-464E-AB09-84D022399135}"/>
              </a:ext>
            </a:extLst>
          </p:cNvPr>
          <p:cNvSpPr>
            <a:spLocks noGrp="1"/>
          </p:cNvSpPr>
          <p:nvPr>
            <p:ph type="dt" sz="half" idx="10"/>
          </p:nvPr>
        </p:nvSpPr>
        <p:spPr/>
        <p:txBody>
          <a:bodyPr/>
          <a:lstStyle/>
          <a:p>
            <a:fld id="{A83CB13B-EF50-1D4B-BA47-2C511305746A}" type="datetime1">
              <a:rPr lang="en-US" smtClean="0"/>
              <a:t>8/20/19</a:t>
            </a:fld>
            <a:endParaRPr lang="en-US"/>
          </a:p>
        </p:txBody>
      </p:sp>
      <p:sp>
        <p:nvSpPr>
          <p:cNvPr id="12" name="Footer Placeholder 11">
            <a:extLst>
              <a:ext uri="{FF2B5EF4-FFF2-40B4-BE49-F238E27FC236}">
                <a16:creationId xmlns:a16="http://schemas.microsoft.com/office/drawing/2014/main" id="{5A819822-A235-DB4F-B968-5C289A204220}"/>
              </a:ext>
            </a:extLst>
          </p:cNvPr>
          <p:cNvSpPr>
            <a:spLocks noGrp="1"/>
          </p:cNvSpPr>
          <p:nvPr>
            <p:ph type="ftr" sz="quarter" idx="11"/>
          </p:nvPr>
        </p:nvSpPr>
        <p:spPr/>
        <p:txBody>
          <a:bodyPr/>
          <a:lstStyle/>
          <a:p>
            <a:r>
              <a:rPr lang="en-US"/>
              <a:t>Yonsei Lectures - Introduction to the SM </a:t>
            </a:r>
          </a:p>
        </p:txBody>
      </p:sp>
      <p:sp>
        <p:nvSpPr>
          <p:cNvPr id="13" name="Slide Number Placeholder 12">
            <a:extLst>
              <a:ext uri="{FF2B5EF4-FFF2-40B4-BE49-F238E27FC236}">
                <a16:creationId xmlns:a16="http://schemas.microsoft.com/office/drawing/2014/main" id="{DDDC7ACE-0586-E746-87F7-9637BB65EFFB}"/>
              </a:ext>
            </a:extLst>
          </p:cNvPr>
          <p:cNvSpPr>
            <a:spLocks noGrp="1"/>
          </p:cNvSpPr>
          <p:nvPr>
            <p:ph type="sldNum" sz="quarter" idx="12"/>
          </p:nvPr>
        </p:nvSpPr>
        <p:spPr/>
        <p:txBody>
          <a:bodyPr/>
          <a:lstStyle/>
          <a:p>
            <a:fld id="{E5C0D009-5A32-D440-B264-4C42ABB4108F}" type="slidenum">
              <a:rPr lang="en-US" smtClean="0"/>
              <a:t>13</a:t>
            </a:fld>
            <a:endParaRPr lang="en-US"/>
          </a:p>
        </p:txBody>
      </p:sp>
    </p:spTree>
    <p:extLst>
      <p:ext uri="{BB962C8B-B14F-4D97-AF65-F5344CB8AC3E}">
        <p14:creationId xmlns:p14="http://schemas.microsoft.com/office/powerpoint/2010/main" val="3100295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E44-4586-D448-89F8-E1E9FBB4BB76}"/>
              </a:ext>
            </a:extLst>
          </p:cNvPr>
          <p:cNvSpPr>
            <a:spLocks noGrp="1"/>
          </p:cNvSpPr>
          <p:nvPr>
            <p:ph type="title"/>
          </p:nvPr>
        </p:nvSpPr>
        <p:spPr>
          <a:xfrm>
            <a:off x="838200" y="18255"/>
            <a:ext cx="10515600" cy="1325563"/>
          </a:xfrm>
        </p:spPr>
        <p:txBody>
          <a:bodyPr/>
          <a:lstStyle/>
          <a:p>
            <a:r>
              <a:rPr lang="en-US" dirty="0"/>
              <a:t>Yukawa Potential and Short Range Interaction </a:t>
            </a:r>
          </a:p>
        </p:txBody>
      </p:sp>
      <p:sp>
        <p:nvSpPr>
          <p:cNvPr id="3" name="Content Placeholder 2">
            <a:extLst>
              <a:ext uri="{FF2B5EF4-FFF2-40B4-BE49-F238E27FC236}">
                <a16:creationId xmlns:a16="http://schemas.microsoft.com/office/drawing/2014/main" id="{C06FA3F7-4F2C-004D-B197-96049FB431A0}"/>
              </a:ext>
            </a:extLst>
          </p:cNvPr>
          <p:cNvSpPr>
            <a:spLocks noGrp="1"/>
          </p:cNvSpPr>
          <p:nvPr>
            <p:ph idx="1"/>
          </p:nvPr>
        </p:nvSpPr>
        <p:spPr>
          <a:xfrm>
            <a:off x="725311" y="1343818"/>
            <a:ext cx="7858735" cy="4351338"/>
          </a:xfrm>
        </p:spPr>
        <p:txBody>
          <a:bodyPr/>
          <a:lstStyle/>
          <a:p>
            <a:r>
              <a:rPr lang="en-US" dirty="0"/>
              <a:t>In 1935, Yukawa proposed a new particle, a pi-meson, as a carrier for strong nuclear interaction </a:t>
            </a:r>
          </a:p>
          <a:p>
            <a:endParaRPr lang="en-US" dirty="0"/>
          </a:p>
        </p:txBody>
      </p:sp>
      <p:pic>
        <p:nvPicPr>
          <p:cNvPr id="5" name="Picture 4">
            <a:extLst>
              <a:ext uri="{FF2B5EF4-FFF2-40B4-BE49-F238E27FC236}">
                <a16:creationId xmlns:a16="http://schemas.microsoft.com/office/drawing/2014/main" id="{715B7600-A8AF-1341-B88E-03EBACC3063A}"/>
              </a:ext>
            </a:extLst>
          </p:cNvPr>
          <p:cNvPicPr>
            <a:picLocks noChangeAspect="1"/>
          </p:cNvPicPr>
          <p:nvPr/>
        </p:nvPicPr>
        <p:blipFill>
          <a:blip r:embed="rId2"/>
          <a:stretch>
            <a:fillRect/>
          </a:stretch>
        </p:blipFill>
        <p:spPr>
          <a:xfrm>
            <a:off x="2251790" y="2160411"/>
            <a:ext cx="3844210" cy="1268589"/>
          </a:xfrm>
          <a:prstGeom prst="rect">
            <a:avLst/>
          </a:prstGeom>
        </p:spPr>
      </p:pic>
      <p:pic>
        <p:nvPicPr>
          <p:cNvPr id="4" name="Picture 3">
            <a:extLst>
              <a:ext uri="{FF2B5EF4-FFF2-40B4-BE49-F238E27FC236}">
                <a16:creationId xmlns:a16="http://schemas.microsoft.com/office/drawing/2014/main" id="{2AB7A603-FECE-2C43-A861-9E1450F226F4}"/>
              </a:ext>
            </a:extLst>
          </p:cNvPr>
          <p:cNvPicPr>
            <a:picLocks noChangeAspect="1"/>
          </p:cNvPicPr>
          <p:nvPr/>
        </p:nvPicPr>
        <p:blipFill>
          <a:blip r:embed="rId3"/>
          <a:stretch>
            <a:fillRect/>
          </a:stretch>
        </p:blipFill>
        <p:spPr>
          <a:xfrm>
            <a:off x="9940210" y="1511227"/>
            <a:ext cx="2044700" cy="2933700"/>
          </a:xfrm>
          <a:prstGeom prst="rect">
            <a:avLst/>
          </a:prstGeom>
        </p:spPr>
      </p:pic>
      <p:pic>
        <p:nvPicPr>
          <p:cNvPr id="7" name="Picture 6">
            <a:extLst>
              <a:ext uri="{FF2B5EF4-FFF2-40B4-BE49-F238E27FC236}">
                <a16:creationId xmlns:a16="http://schemas.microsoft.com/office/drawing/2014/main" id="{E7F8783C-1CC5-1341-905C-E53DA8A086D0}"/>
              </a:ext>
            </a:extLst>
          </p:cNvPr>
          <p:cNvPicPr>
            <a:picLocks noChangeAspect="1"/>
          </p:cNvPicPr>
          <p:nvPr/>
        </p:nvPicPr>
        <p:blipFill>
          <a:blip r:embed="rId4"/>
          <a:stretch>
            <a:fillRect/>
          </a:stretch>
        </p:blipFill>
        <p:spPr>
          <a:xfrm>
            <a:off x="955251" y="3623056"/>
            <a:ext cx="4070122" cy="1475419"/>
          </a:xfrm>
          <a:prstGeom prst="rect">
            <a:avLst/>
          </a:prstGeom>
        </p:spPr>
      </p:pic>
      <p:pic>
        <p:nvPicPr>
          <p:cNvPr id="9" name="Picture 8">
            <a:extLst>
              <a:ext uri="{FF2B5EF4-FFF2-40B4-BE49-F238E27FC236}">
                <a16:creationId xmlns:a16="http://schemas.microsoft.com/office/drawing/2014/main" id="{CD3E8E2A-8459-AD4F-A0D2-4A69B9CC7519}"/>
              </a:ext>
            </a:extLst>
          </p:cNvPr>
          <p:cNvPicPr>
            <a:picLocks noChangeAspect="1"/>
          </p:cNvPicPr>
          <p:nvPr/>
        </p:nvPicPr>
        <p:blipFill>
          <a:blip r:embed="rId5"/>
          <a:stretch>
            <a:fillRect/>
          </a:stretch>
        </p:blipFill>
        <p:spPr>
          <a:xfrm>
            <a:off x="5763279" y="4489379"/>
            <a:ext cx="2806700" cy="596900"/>
          </a:xfrm>
          <a:prstGeom prst="rect">
            <a:avLst/>
          </a:prstGeom>
        </p:spPr>
      </p:pic>
      <p:sp>
        <p:nvSpPr>
          <p:cNvPr id="10" name="TextBox 9">
            <a:extLst>
              <a:ext uri="{FF2B5EF4-FFF2-40B4-BE49-F238E27FC236}">
                <a16:creationId xmlns:a16="http://schemas.microsoft.com/office/drawing/2014/main" id="{C82144C1-51F9-2740-8D28-F2E84B7F916B}"/>
              </a:ext>
            </a:extLst>
          </p:cNvPr>
          <p:cNvSpPr txBox="1"/>
          <p:nvPr/>
        </p:nvSpPr>
        <p:spPr>
          <a:xfrm>
            <a:off x="10962560" y="1141895"/>
            <a:ext cx="890500" cy="369332"/>
          </a:xfrm>
          <a:prstGeom prst="rect">
            <a:avLst/>
          </a:prstGeom>
          <a:noFill/>
        </p:spPr>
        <p:txBody>
          <a:bodyPr wrap="none" rtlCol="0">
            <a:spAutoFit/>
          </a:bodyPr>
          <a:lstStyle/>
          <a:p>
            <a:r>
              <a:rPr lang="en-US" dirty="0"/>
              <a:t>Yukawa</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C1B3ADDA-0DD1-404C-B43F-E88DC46F4662}"/>
                  </a:ext>
                </a:extLst>
              </p:cNvPr>
              <p:cNvSpPr txBox="1"/>
              <p:nvPr/>
            </p:nvSpPr>
            <p:spPr>
              <a:xfrm>
                <a:off x="838200" y="5539376"/>
                <a:ext cx="7413120" cy="830997"/>
              </a:xfrm>
              <a:prstGeom prst="rect">
                <a:avLst/>
              </a:prstGeom>
              <a:noFill/>
            </p:spPr>
            <p:txBody>
              <a:bodyPr wrap="none" rtlCol="0">
                <a:spAutoFit/>
              </a:bodyPr>
              <a:lstStyle/>
              <a:p>
                <a:r>
                  <a:rPr lang="en-US" sz="2400" dirty="0"/>
                  <a:t>The two nucleon interaction effective range,  </a:t>
                </a:r>
                <a14:m>
                  <m:oMath xmlns:m="http://schemas.openxmlformats.org/officeDocument/2006/math">
                    <m:r>
                      <a:rPr lang="en-US" sz="2400" b="0" i="1" smtClean="0">
                        <a:latin typeface="Cambria Math" panose="02040503050406030204" pitchFamily="18" charset="0"/>
                      </a:rPr>
                      <m:t>𝑅</m:t>
                    </m:r>
                    <m:r>
                      <a:rPr lang="en-US" sz="2400" b="0" i="1" smtClean="0">
                        <a:latin typeface="Cambria Math" panose="02040503050406030204" pitchFamily="18" charset="0"/>
                      </a:rPr>
                      <m:t> ~ </m:t>
                    </m:r>
                    <m:r>
                      <a:rPr lang="en-US" sz="2400" b="0" i="1" smtClean="0">
                        <a:latin typeface="Cambria Math" panose="02040503050406030204" pitchFamily="18" charset="0"/>
                        <a:ea typeface="Cambria Math" panose="02040503050406030204" pitchFamily="18" charset="0"/>
                      </a:rPr>
                      <m:t>𝑐</m:t>
                    </m:r>
                    <m:r>
                      <a:rPr lang="en-US" sz="2400" b="0" i="1" smtClean="0">
                        <a:latin typeface="Cambria Math" panose="02040503050406030204" pitchFamily="18" charset="0"/>
                        <a:ea typeface="Cambria Math" panose="02040503050406030204" pitchFamily="18" charset="0"/>
                      </a:rPr>
                      <m:t> × ∆</m:t>
                    </m:r>
                    <m:r>
                      <a:rPr lang="en-US" sz="2400" b="0" i="1" smtClean="0">
                        <a:latin typeface="Cambria Math" panose="02040503050406030204" pitchFamily="18" charset="0"/>
                        <a:ea typeface="Cambria Math" panose="02040503050406030204" pitchFamily="18" charset="0"/>
                      </a:rPr>
                      <m:t>𝑡</m:t>
                    </m:r>
                  </m:oMath>
                </a14:m>
                <a:endParaRPr lang="en-US" sz="2400" dirty="0"/>
              </a:p>
              <a:p>
                <a:r>
                  <a:rPr lang="en-US" sz="2400" dirty="0"/>
                  <a:t>For R ~ 1.5fm, the estimated “pi-meson” mass ~ 150MeV </a:t>
                </a:r>
              </a:p>
            </p:txBody>
          </p:sp>
        </mc:Choice>
        <mc:Fallback>
          <p:sp>
            <p:nvSpPr>
              <p:cNvPr id="11" name="TextBox 10">
                <a:extLst>
                  <a:ext uri="{FF2B5EF4-FFF2-40B4-BE49-F238E27FC236}">
                    <a16:creationId xmlns:a16="http://schemas.microsoft.com/office/drawing/2014/main" id="{C1B3ADDA-0DD1-404C-B43F-E88DC46F4662}"/>
                  </a:ext>
                </a:extLst>
              </p:cNvPr>
              <p:cNvSpPr txBox="1">
                <a:spLocks noRot="1" noChangeAspect="1" noMove="1" noResize="1" noEditPoints="1" noAdjustHandles="1" noChangeArrowheads="1" noChangeShapeType="1" noTextEdit="1"/>
              </p:cNvSpPr>
              <p:nvPr/>
            </p:nvSpPr>
            <p:spPr>
              <a:xfrm>
                <a:off x="838200" y="5539376"/>
                <a:ext cx="7413120" cy="830997"/>
              </a:xfrm>
              <a:prstGeom prst="rect">
                <a:avLst/>
              </a:prstGeom>
              <a:blipFill>
                <a:blip r:embed="rId6"/>
                <a:stretch>
                  <a:fillRect l="-1197" t="-2985" b="-13433"/>
                </a:stretch>
              </a:blipFill>
            </p:spPr>
            <p:txBody>
              <a:bodyPr/>
              <a:lstStyle/>
              <a:p>
                <a:r>
                  <a:rPr lang="en-US">
                    <a:noFill/>
                  </a:rPr>
                  <a:t> </a:t>
                </a:r>
              </a:p>
            </p:txBody>
          </p:sp>
        </mc:Fallback>
      </mc:AlternateContent>
      <p:sp>
        <p:nvSpPr>
          <p:cNvPr id="12" name="Date Placeholder 11">
            <a:extLst>
              <a:ext uri="{FF2B5EF4-FFF2-40B4-BE49-F238E27FC236}">
                <a16:creationId xmlns:a16="http://schemas.microsoft.com/office/drawing/2014/main" id="{EBCBF246-86F8-274A-8C75-E7657F988712}"/>
              </a:ext>
            </a:extLst>
          </p:cNvPr>
          <p:cNvSpPr>
            <a:spLocks noGrp="1"/>
          </p:cNvSpPr>
          <p:nvPr>
            <p:ph type="dt" sz="half" idx="10"/>
          </p:nvPr>
        </p:nvSpPr>
        <p:spPr/>
        <p:txBody>
          <a:bodyPr/>
          <a:lstStyle/>
          <a:p>
            <a:fld id="{B290DECA-5315-FF40-8C3A-F05F35C14E2E}" type="datetime1">
              <a:rPr lang="en-US" smtClean="0"/>
              <a:t>8/20/19</a:t>
            </a:fld>
            <a:endParaRPr lang="en-US"/>
          </a:p>
        </p:txBody>
      </p:sp>
      <p:sp>
        <p:nvSpPr>
          <p:cNvPr id="13" name="Footer Placeholder 12">
            <a:extLst>
              <a:ext uri="{FF2B5EF4-FFF2-40B4-BE49-F238E27FC236}">
                <a16:creationId xmlns:a16="http://schemas.microsoft.com/office/drawing/2014/main" id="{FF459B8D-D36B-724A-ABD2-392FAD31E83A}"/>
              </a:ext>
            </a:extLst>
          </p:cNvPr>
          <p:cNvSpPr>
            <a:spLocks noGrp="1"/>
          </p:cNvSpPr>
          <p:nvPr>
            <p:ph type="ftr" sz="quarter" idx="11"/>
          </p:nvPr>
        </p:nvSpPr>
        <p:spPr/>
        <p:txBody>
          <a:bodyPr/>
          <a:lstStyle/>
          <a:p>
            <a:r>
              <a:rPr lang="en-US"/>
              <a:t>Yonsei Lectures - Introduction to the SM </a:t>
            </a:r>
          </a:p>
        </p:txBody>
      </p:sp>
      <p:sp>
        <p:nvSpPr>
          <p:cNvPr id="14" name="Slide Number Placeholder 13">
            <a:extLst>
              <a:ext uri="{FF2B5EF4-FFF2-40B4-BE49-F238E27FC236}">
                <a16:creationId xmlns:a16="http://schemas.microsoft.com/office/drawing/2014/main" id="{7CF023F2-77D7-4C46-801E-1F36B7E5D78E}"/>
              </a:ext>
            </a:extLst>
          </p:cNvPr>
          <p:cNvSpPr>
            <a:spLocks noGrp="1"/>
          </p:cNvSpPr>
          <p:nvPr>
            <p:ph type="sldNum" sz="quarter" idx="12"/>
          </p:nvPr>
        </p:nvSpPr>
        <p:spPr/>
        <p:txBody>
          <a:bodyPr/>
          <a:lstStyle/>
          <a:p>
            <a:fld id="{E5C0D009-5A32-D440-B264-4C42ABB4108F}" type="slidenum">
              <a:rPr lang="en-US" smtClean="0"/>
              <a:t>14</a:t>
            </a:fld>
            <a:endParaRPr lang="en-US"/>
          </a:p>
        </p:txBody>
      </p:sp>
      <p:sp>
        <p:nvSpPr>
          <p:cNvPr id="15" name="TextBox 14">
            <a:extLst>
              <a:ext uri="{FF2B5EF4-FFF2-40B4-BE49-F238E27FC236}">
                <a16:creationId xmlns:a16="http://schemas.microsoft.com/office/drawing/2014/main" id="{BD87FF76-1F0A-8540-9725-181EC78D3EE2}"/>
              </a:ext>
            </a:extLst>
          </p:cNvPr>
          <p:cNvSpPr txBox="1"/>
          <p:nvPr/>
        </p:nvSpPr>
        <p:spPr>
          <a:xfrm>
            <a:off x="5747880" y="3422650"/>
            <a:ext cx="2862720" cy="646331"/>
          </a:xfrm>
          <a:prstGeom prst="rect">
            <a:avLst/>
          </a:prstGeom>
          <a:noFill/>
        </p:spPr>
        <p:txBody>
          <a:bodyPr wrap="square" rtlCol="0">
            <a:spAutoFit/>
          </a:bodyPr>
          <a:lstStyle/>
          <a:p>
            <a:r>
              <a:rPr lang="en-US" dirty="0"/>
              <a:t>Two nucleons interact by </a:t>
            </a:r>
          </a:p>
          <a:p>
            <a:r>
              <a:rPr lang="en-US" dirty="0"/>
              <a:t>exchanging massive </a:t>
            </a:r>
            <a:r>
              <a:rPr lang="en-US" dirty="0" err="1"/>
              <a:t>pions</a:t>
            </a:r>
            <a:r>
              <a:rPr lang="en-US" dirty="0"/>
              <a:t>,</a:t>
            </a:r>
          </a:p>
        </p:txBody>
      </p:sp>
    </p:spTree>
    <p:extLst>
      <p:ext uri="{BB962C8B-B14F-4D97-AF65-F5344CB8AC3E}">
        <p14:creationId xmlns:p14="http://schemas.microsoft.com/office/powerpoint/2010/main" val="3588412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63B5-3879-C445-9BAE-C0F8B2D8DE27}"/>
              </a:ext>
            </a:extLst>
          </p:cNvPr>
          <p:cNvSpPr>
            <a:spLocks noGrp="1"/>
          </p:cNvSpPr>
          <p:nvPr>
            <p:ph type="title"/>
          </p:nvPr>
        </p:nvSpPr>
        <p:spPr/>
        <p:txBody>
          <a:bodyPr>
            <a:normAutofit/>
          </a:bodyPr>
          <a:lstStyle/>
          <a:p>
            <a:r>
              <a:rPr lang="en-US" sz="4000" dirty="0"/>
              <a:t>Relative Strength of 4 Fundamental Interactions</a:t>
            </a:r>
          </a:p>
        </p:txBody>
      </p:sp>
      <p:pic>
        <p:nvPicPr>
          <p:cNvPr id="4" name="Picture 3">
            <a:extLst>
              <a:ext uri="{FF2B5EF4-FFF2-40B4-BE49-F238E27FC236}">
                <a16:creationId xmlns:a16="http://schemas.microsoft.com/office/drawing/2014/main" id="{1C9DD583-139C-C24F-8318-0F9E3FF75B2B}"/>
              </a:ext>
            </a:extLst>
          </p:cNvPr>
          <p:cNvPicPr>
            <a:picLocks noChangeAspect="1"/>
          </p:cNvPicPr>
          <p:nvPr/>
        </p:nvPicPr>
        <p:blipFill>
          <a:blip r:embed="rId2"/>
          <a:stretch>
            <a:fillRect/>
          </a:stretch>
        </p:blipFill>
        <p:spPr>
          <a:xfrm>
            <a:off x="627357" y="1904999"/>
            <a:ext cx="11047572" cy="3859414"/>
          </a:xfrm>
          <a:prstGeom prst="rect">
            <a:avLst/>
          </a:prstGeom>
        </p:spPr>
      </p:pic>
      <p:sp>
        <p:nvSpPr>
          <p:cNvPr id="5" name="Date Placeholder 4">
            <a:extLst>
              <a:ext uri="{FF2B5EF4-FFF2-40B4-BE49-F238E27FC236}">
                <a16:creationId xmlns:a16="http://schemas.microsoft.com/office/drawing/2014/main" id="{A6E088E2-41E3-3B4D-B745-1B32BDCB59D2}"/>
              </a:ext>
            </a:extLst>
          </p:cNvPr>
          <p:cNvSpPr>
            <a:spLocks noGrp="1"/>
          </p:cNvSpPr>
          <p:nvPr>
            <p:ph type="dt" sz="half" idx="10"/>
          </p:nvPr>
        </p:nvSpPr>
        <p:spPr/>
        <p:txBody>
          <a:bodyPr/>
          <a:lstStyle/>
          <a:p>
            <a:fld id="{E932E18C-34FA-2240-BC0D-1B171843833D}" type="datetime1">
              <a:rPr lang="en-US" smtClean="0"/>
              <a:t>8/20/19</a:t>
            </a:fld>
            <a:endParaRPr lang="en-US"/>
          </a:p>
        </p:txBody>
      </p:sp>
      <p:sp>
        <p:nvSpPr>
          <p:cNvPr id="6" name="Footer Placeholder 5">
            <a:extLst>
              <a:ext uri="{FF2B5EF4-FFF2-40B4-BE49-F238E27FC236}">
                <a16:creationId xmlns:a16="http://schemas.microsoft.com/office/drawing/2014/main" id="{631C4D58-6035-7E4D-AA58-9E38C3F02633}"/>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C2A069C1-EEB3-AD44-A8C3-8679E553C809}"/>
              </a:ext>
            </a:extLst>
          </p:cNvPr>
          <p:cNvSpPr>
            <a:spLocks noGrp="1"/>
          </p:cNvSpPr>
          <p:nvPr>
            <p:ph type="sldNum" sz="quarter" idx="12"/>
          </p:nvPr>
        </p:nvSpPr>
        <p:spPr/>
        <p:txBody>
          <a:bodyPr/>
          <a:lstStyle/>
          <a:p>
            <a:fld id="{E5C0D009-5A32-D440-B264-4C42ABB4108F}" type="slidenum">
              <a:rPr lang="en-US" smtClean="0"/>
              <a:t>15</a:t>
            </a:fld>
            <a:endParaRPr lang="en-US"/>
          </a:p>
        </p:txBody>
      </p:sp>
    </p:spTree>
    <p:extLst>
      <p:ext uri="{BB962C8B-B14F-4D97-AF65-F5344CB8AC3E}">
        <p14:creationId xmlns:p14="http://schemas.microsoft.com/office/powerpoint/2010/main" val="4287071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66AB7-62E4-7A4A-8DE7-ECAE1C11B52C}"/>
              </a:ext>
            </a:extLst>
          </p:cNvPr>
          <p:cNvSpPr>
            <a:spLocks noGrp="1"/>
          </p:cNvSpPr>
          <p:nvPr>
            <p:ph type="title"/>
          </p:nvPr>
        </p:nvSpPr>
        <p:spPr>
          <a:xfrm>
            <a:off x="838200" y="0"/>
            <a:ext cx="10515600" cy="1325563"/>
          </a:xfrm>
        </p:spPr>
        <p:txBody>
          <a:bodyPr/>
          <a:lstStyle/>
          <a:p>
            <a:r>
              <a:rPr lang="en-US" dirty="0"/>
              <a:t>The Theory of Strong Interaction: </a:t>
            </a:r>
            <a:br>
              <a:rPr lang="en-US" dirty="0"/>
            </a:br>
            <a:r>
              <a:rPr lang="en-US" sz="3200" dirty="0"/>
              <a:t>Quantum Chromo Dynamics (QCD) </a:t>
            </a:r>
          </a:p>
        </p:txBody>
      </p:sp>
      <p:sp>
        <p:nvSpPr>
          <p:cNvPr id="3" name="Date Placeholder 2">
            <a:extLst>
              <a:ext uri="{FF2B5EF4-FFF2-40B4-BE49-F238E27FC236}">
                <a16:creationId xmlns:a16="http://schemas.microsoft.com/office/drawing/2014/main" id="{0CBB3316-CBC2-F64B-9D7F-13F6ACAAE5EF}"/>
              </a:ext>
            </a:extLst>
          </p:cNvPr>
          <p:cNvSpPr>
            <a:spLocks noGrp="1"/>
          </p:cNvSpPr>
          <p:nvPr>
            <p:ph type="dt" sz="half" idx="10"/>
          </p:nvPr>
        </p:nvSpPr>
        <p:spPr/>
        <p:txBody>
          <a:bodyPr/>
          <a:lstStyle/>
          <a:p>
            <a:fld id="{1D1227B7-D8C4-4E4F-ADB5-CFF714511971}" type="datetime1">
              <a:rPr lang="en-US" smtClean="0"/>
              <a:t>8/20/19</a:t>
            </a:fld>
            <a:endParaRPr lang="en-US"/>
          </a:p>
        </p:txBody>
      </p:sp>
      <p:sp>
        <p:nvSpPr>
          <p:cNvPr id="4" name="Footer Placeholder 3">
            <a:extLst>
              <a:ext uri="{FF2B5EF4-FFF2-40B4-BE49-F238E27FC236}">
                <a16:creationId xmlns:a16="http://schemas.microsoft.com/office/drawing/2014/main" id="{FED40545-1DB7-CA47-B9D6-F59E3B6D0AA5}"/>
              </a:ext>
            </a:extLst>
          </p:cNvPr>
          <p:cNvSpPr>
            <a:spLocks noGrp="1"/>
          </p:cNvSpPr>
          <p:nvPr>
            <p:ph type="ftr" sz="quarter" idx="11"/>
          </p:nvPr>
        </p:nvSpPr>
        <p:spPr/>
        <p:txBody>
          <a:bodyPr/>
          <a:lstStyle/>
          <a:p>
            <a:r>
              <a:rPr lang="en-US"/>
              <a:t>Yonsei Lectures - Introduction to the SM </a:t>
            </a:r>
          </a:p>
        </p:txBody>
      </p:sp>
      <p:sp>
        <p:nvSpPr>
          <p:cNvPr id="5" name="Slide Number Placeholder 4">
            <a:extLst>
              <a:ext uri="{FF2B5EF4-FFF2-40B4-BE49-F238E27FC236}">
                <a16:creationId xmlns:a16="http://schemas.microsoft.com/office/drawing/2014/main" id="{AFA09C99-F8E9-2A4D-9E89-0F81EC8E7769}"/>
              </a:ext>
            </a:extLst>
          </p:cNvPr>
          <p:cNvSpPr>
            <a:spLocks noGrp="1"/>
          </p:cNvSpPr>
          <p:nvPr>
            <p:ph type="sldNum" sz="quarter" idx="12"/>
          </p:nvPr>
        </p:nvSpPr>
        <p:spPr/>
        <p:txBody>
          <a:bodyPr/>
          <a:lstStyle/>
          <a:p>
            <a:fld id="{E5C0D009-5A32-D440-B264-4C42ABB4108F}" type="slidenum">
              <a:rPr lang="en-US" smtClean="0"/>
              <a:t>16</a:t>
            </a:fld>
            <a:endParaRPr lang="en-US"/>
          </a:p>
        </p:txBody>
      </p:sp>
      <p:pic>
        <p:nvPicPr>
          <p:cNvPr id="6" name="Picture 5">
            <a:extLst>
              <a:ext uri="{FF2B5EF4-FFF2-40B4-BE49-F238E27FC236}">
                <a16:creationId xmlns:a16="http://schemas.microsoft.com/office/drawing/2014/main" id="{40576114-2EA6-EE43-AB9F-5C3CA0CFB840}"/>
              </a:ext>
            </a:extLst>
          </p:cNvPr>
          <p:cNvPicPr>
            <a:picLocks noChangeAspect="1"/>
          </p:cNvPicPr>
          <p:nvPr/>
        </p:nvPicPr>
        <p:blipFill>
          <a:blip r:embed="rId2"/>
          <a:stretch>
            <a:fillRect/>
          </a:stretch>
        </p:blipFill>
        <p:spPr>
          <a:xfrm>
            <a:off x="250371" y="1359807"/>
            <a:ext cx="6662057" cy="4996543"/>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C5FC226-54D3-074C-BE71-5AD03D69C3D0}"/>
                  </a:ext>
                </a:extLst>
              </p:cNvPr>
              <p:cNvSpPr txBox="1"/>
              <p:nvPr/>
            </p:nvSpPr>
            <p:spPr>
              <a:xfrm>
                <a:off x="7059385" y="1658878"/>
                <a:ext cx="4996561" cy="3139321"/>
              </a:xfrm>
              <a:prstGeom prst="rect">
                <a:avLst/>
              </a:prstGeom>
              <a:noFill/>
            </p:spPr>
            <p:txBody>
              <a:bodyPr wrap="none" rtlCol="0">
                <a:spAutoFit/>
              </a:bodyPr>
              <a:lstStyle/>
              <a:p>
                <a:r>
                  <a:rPr lang="en-US" dirty="0"/>
                  <a:t>QCD potential between two quarks:</a:t>
                </a:r>
              </a:p>
              <a:p>
                <a:endParaRPr lang="en-US" dirty="0"/>
              </a:p>
              <a:p>
                <a:endParaRPr lang="en-US" dirty="0"/>
              </a:p>
              <a:p>
                <a:endParaRPr lang="en-US" dirty="0"/>
              </a:p>
              <a:p>
                <a:endParaRPr lang="en-US" dirty="0"/>
              </a:p>
              <a:p>
                <a:endParaRPr lang="en-US" dirty="0"/>
              </a:p>
              <a:p>
                <a:r>
                  <a:rPr lang="en-US" dirty="0"/>
                  <a:t>At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→0</m:t>
                    </m:r>
                  </m:oMath>
                </a14:m>
                <a:r>
                  <a:rPr lang="en-US" dirty="0"/>
                  <a:t>, the Coulomb-like potential get weaker at </a:t>
                </a:r>
              </a:p>
              <a:p>
                <a:r>
                  <a:rPr lang="en-US" dirty="0"/>
                  <a:t>shorter distance </a:t>
                </a:r>
              </a:p>
              <a:p>
                <a:r>
                  <a:rPr lang="en-US" dirty="0"/>
                  <a:t>At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oMath>
                </a14:m>
                <a:r>
                  <a:rPr lang="en-US" dirty="0"/>
                  <a:t> the interaction gets stronger at </a:t>
                </a:r>
              </a:p>
              <a:p>
                <a:r>
                  <a:rPr lang="en-US" dirty="0"/>
                  <a:t>longer distance </a:t>
                </a:r>
              </a:p>
              <a:p>
                <a:r>
                  <a:rPr lang="en-US" dirty="0"/>
                  <a:t>3 colors : Red, Green and Blue</a:t>
                </a:r>
              </a:p>
            </p:txBody>
          </p:sp>
        </mc:Choice>
        <mc:Fallback>
          <p:sp>
            <p:nvSpPr>
              <p:cNvPr id="7" name="TextBox 6">
                <a:extLst>
                  <a:ext uri="{FF2B5EF4-FFF2-40B4-BE49-F238E27FC236}">
                    <a16:creationId xmlns:a16="http://schemas.microsoft.com/office/drawing/2014/main" id="{2C5FC226-54D3-074C-BE71-5AD03D69C3D0}"/>
                  </a:ext>
                </a:extLst>
              </p:cNvPr>
              <p:cNvSpPr txBox="1">
                <a:spLocks noRot="1" noChangeAspect="1" noMove="1" noResize="1" noEditPoints="1" noAdjustHandles="1" noChangeArrowheads="1" noChangeShapeType="1" noTextEdit="1"/>
              </p:cNvSpPr>
              <p:nvPr/>
            </p:nvSpPr>
            <p:spPr>
              <a:xfrm>
                <a:off x="7059385" y="1658878"/>
                <a:ext cx="4996561" cy="3139321"/>
              </a:xfrm>
              <a:prstGeom prst="rect">
                <a:avLst/>
              </a:prstGeom>
              <a:blipFill>
                <a:blip r:embed="rId3"/>
                <a:stretch>
                  <a:fillRect l="-761" t="-806" b="-201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0F814CF-34DF-6544-9277-7B7B807DCA64}"/>
              </a:ext>
            </a:extLst>
          </p:cNvPr>
          <p:cNvPicPr>
            <a:picLocks noChangeAspect="1"/>
          </p:cNvPicPr>
          <p:nvPr/>
        </p:nvPicPr>
        <p:blipFill>
          <a:blip r:embed="rId4"/>
          <a:stretch>
            <a:fillRect/>
          </a:stretch>
        </p:blipFill>
        <p:spPr>
          <a:xfrm>
            <a:off x="7682048" y="2280859"/>
            <a:ext cx="3035300" cy="1003300"/>
          </a:xfrm>
          <a:prstGeom prst="rect">
            <a:avLst/>
          </a:prstGeom>
        </p:spPr>
      </p:pic>
      <p:pic>
        <p:nvPicPr>
          <p:cNvPr id="9" name="Picture 8">
            <a:extLst>
              <a:ext uri="{FF2B5EF4-FFF2-40B4-BE49-F238E27FC236}">
                <a16:creationId xmlns:a16="http://schemas.microsoft.com/office/drawing/2014/main" id="{A86BF883-AA49-524C-AF2E-71D17E60E3E9}"/>
              </a:ext>
            </a:extLst>
          </p:cNvPr>
          <p:cNvPicPr>
            <a:picLocks noChangeAspect="1"/>
          </p:cNvPicPr>
          <p:nvPr/>
        </p:nvPicPr>
        <p:blipFill>
          <a:blip r:embed="rId5"/>
          <a:stretch>
            <a:fillRect/>
          </a:stretch>
        </p:blipFill>
        <p:spPr>
          <a:xfrm>
            <a:off x="7578720" y="4798199"/>
            <a:ext cx="3950969" cy="1883363"/>
          </a:xfrm>
          <a:prstGeom prst="rect">
            <a:avLst/>
          </a:prstGeom>
        </p:spPr>
      </p:pic>
    </p:spTree>
    <p:extLst>
      <p:ext uri="{BB962C8B-B14F-4D97-AF65-F5344CB8AC3E}">
        <p14:creationId xmlns:p14="http://schemas.microsoft.com/office/powerpoint/2010/main" val="2489785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BCF2-EBC7-6E49-862A-E99CCB921BA6}"/>
              </a:ext>
            </a:extLst>
          </p:cNvPr>
          <p:cNvSpPr>
            <a:spLocks noGrp="1"/>
          </p:cNvSpPr>
          <p:nvPr>
            <p:ph type="title"/>
          </p:nvPr>
        </p:nvSpPr>
        <p:spPr>
          <a:xfrm>
            <a:off x="473530" y="136525"/>
            <a:ext cx="11527970" cy="1325563"/>
          </a:xfrm>
        </p:spPr>
        <p:txBody>
          <a:bodyPr/>
          <a:lstStyle/>
          <a:p>
            <a:r>
              <a:rPr lang="en-US" dirty="0"/>
              <a:t>QCD vs QED at Large Distance: QCD Confinement </a:t>
            </a:r>
          </a:p>
        </p:txBody>
      </p:sp>
      <p:sp>
        <p:nvSpPr>
          <p:cNvPr id="3" name="Date Placeholder 2">
            <a:extLst>
              <a:ext uri="{FF2B5EF4-FFF2-40B4-BE49-F238E27FC236}">
                <a16:creationId xmlns:a16="http://schemas.microsoft.com/office/drawing/2014/main" id="{A8E447AD-8380-4C42-A126-CDFDC5EE6BE5}"/>
              </a:ext>
            </a:extLst>
          </p:cNvPr>
          <p:cNvSpPr>
            <a:spLocks noGrp="1"/>
          </p:cNvSpPr>
          <p:nvPr>
            <p:ph type="dt" sz="half" idx="10"/>
          </p:nvPr>
        </p:nvSpPr>
        <p:spPr/>
        <p:txBody>
          <a:bodyPr/>
          <a:lstStyle/>
          <a:p>
            <a:fld id="{5518DE46-8BD2-A942-81B1-422447F839B9}" type="datetime1">
              <a:rPr lang="en-US" smtClean="0"/>
              <a:t>8/20/19</a:t>
            </a:fld>
            <a:endParaRPr lang="en-US"/>
          </a:p>
        </p:txBody>
      </p:sp>
      <p:sp>
        <p:nvSpPr>
          <p:cNvPr id="4" name="Footer Placeholder 3">
            <a:extLst>
              <a:ext uri="{FF2B5EF4-FFF2-40B4-BE49-F238E27FC236}">
                <a16:creationId xmlns:a16="http://schemas.microsoft.com/office/drawing/2014/main" id="{1C4BD250-CB76-6A44-82D9-617992DE3B81}"/>
              </a:ext>
            </a:extLst>
          </p:cNvPr>
          <p:cNvSpPr>
            <a:spLocks noGrp="1"/>
          </p:cNvSpPr>
          <p:nvPr>
            <p:ph type="ftr" sz="quarter" idx="11"/>
          </p:nvPr>
        </p:nvSpPr>
        <p:spPr/>
        <p:txBody>
          <a:bodyPr/>
          <a:lstStyle/>
          <a:p>
            <a:r>
              <a:rPr lang="en-US"/>
              <a:t>Yonsei Lectures - Introduction to the SM </a:t>
            </a:r>
          </a:p>
        </p:txBody>
      </p:sp>
      <p:sp>
        <p:nvSpPr>
          <p:cNvPr id="5" name="Slide Number Placeholder 4">
            <a:extLst>
              <a:ext uri="{FF2B5EF4-FFF2-40B4-BE49-F238E27FC236}">
                <a16:creationId xmlns:a16="http://schemas.microsoft.com/office/drawing/2014/main" id="{D2DE4932-6E8F-3C45-BFC4-256AAB0BBAC0}"/>
              </a:ext>
            </a:extLst>
          </p:cNvPr>
          <p:cNvSpPr>
            <a:spLocks noGrp="1"/>
          </p:cNvSpPr>
          <p:nvPr>
            <p:ph type="sldNum" sz="quarter" idx="12"/>
          </p:nvPr>
        </p:nvSpPr>
        <p:spPr/>
        <p:txBody>
          <a:bodyPr/>
          <a:lstStyle/>
          <a:p>
            <a:fld id="{E5C0D009-5A32-D440-B264-4C42ABB4108F}" type="slidenum">
              <a:rPr lang="en-US" smtClean="0"/>
              <a:t>17</a:t>
            </a:fld>
            <a:endParaRPr lang="en-US"/>
          </a:p>
        </p:txBody>
      </p:sp>
      <p:pic>
        <p:nvPicPr>
          <p:cNvPr id="12290" name="Picture 2" descr="Image result for QCD string model">
            <a:extLst>
              <a:ext uri="{FF2B5EF4-FFF2-40B4-BE49-F238E27FC236}">
                <a16:creationId xmlns:a16="http://schemas.microsoft.com/office/drawing/2014/main" id="{FFAB71C8-3634-2442-AEE2-A030A3CAB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10" y="1860549"/>
            <a:ext cx="9792218" cy="40177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D230C7C-5209-EF48-96C6-629096EF0F0B}"/>
              </a:ext>
            </a:extLst>
          </p:cNvPr>
          <p:cNvPicPr>
            <a:picLocks noChangeAspect="1"/>
          </p:cNvPicPr>
          <p:nvPr/>
        </p:nvPicPr>
        <p:blipFill>
          <a:blip r:embed="rId3"/>
          <a:stretch>
            <a:fillRect/>
          </a:stretch>
        </p:blipFill>
        <p:spPr>
          <a:xfrm>
            <a:off x="9140411" y="1720505"/>
            <a:ext cx="2432457" cy="804034"/>
          </a:xfrm>
          <a:prstGeom prst="rect">
            <a:avLst/>
          </a:prstGeom>
        </p:spPr>
      </p:pic>
    </p:spTree>
    <p:extLst>
      <p:ext uri="{BB962C8B-B14F-4D97-AF65-F5344CB8AC3E}">
        <p14:creationId xmlns:p14="http://schemas.microsoft.com/office/powerpoint/2010/main" val="690229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6D29-1C48-914F-879F-3ADD0D0B2060}"/>
              </a:ext>
            </a:extLst>
          </p:cNvPr>
          <p:cNvSpPr>
            <a:spLocks noGrp="1"/>
          </p:cNvSpPr>
          <p:nvPr>
            <p:ph type="title"/>
          </p:nvPr>
        </p:nvSpPr>
        <p:spPr>
          <a:xfrm>
            <a:off x="342900" y="141288"/>
            <a:ext cx="11010900" cy="1325563"/>
          </a:xfrm>
        </p:spPr>
        <p:txBody>
          <a:bodyPr/>
          <a:lstStyle/>
          <a:p>
            <a:r>
              <a:rPr lang="en-US" dirty="0"/>
              <a:t>Color Confinement – Hadrons are Color Neutral</a:t>
            </a:r>
          </a:p>
        </p:txBody>
      </p:sp>
      <p:sp>
        <p:nvSpPr>
          <p:cNvPr id="6" name="Content Placeholder 5">
            <a:extLst>
              <a:ext uri="{FF2B5EF4-FFF2-40B4-BE49-F238E27FC236}">
                <a16:creationId xmlns:a16="http://schemas.microsoft.com/office/drawing/2014/main" id="{26B98F3A-DD2A-974C-A5CF-ED95EF47F121}"/>
              </a:ext>
            </a:extLst>
          </p:cNvPr>
          <p:cNvSpPr>
            <a:spLocks noGrp="1"/>
          </p:cNvSpPr>
          <p:nvPr>
            <p:ph idx="1"/>
          </p:nvPr>
        </p:nvSpPr>
        <p:spPr>
          <a:xfrm>
            <a:off x="342900" y="1625827"/>
            <a:ext cx="7369865" cy="4351338"/>
          </a:xfrm>
        </p:spPr>
        <p:txBody>
          <a:bodyPr/>
          <a:lstStyle/>
          <a:p>
            <a:r>
              <a:rPr lang="en-US" dirty="0"/>
              <a:t>No free quarks seen – “color neutral” hadrons</a:t>
            </a:r>
          </a:p>
          <a:p>
            <a:r>
              <a:rPr lang="en-US" dirty="0"/>
              <a:t>Gluon self-interaction</a:t>
            </a:r>
          </a:p>
          <a:p>
            <a:r>
              <a:rPr lang="en-US" dirty="0"/>
              <a:t>Very rich hadron structure, novel QCD  phenomena </a:t>
            </a:r>
          </a:p>
        </p:txBody>
      </p:sp>
      <p:sp>
        <p:nvSpPr>
          <p:cNvPr id="3" name="Date Placeholder 2">
            <a:extLst>
              <a:ext uri="{FF2B5EF4-FFF2-40B4-BE49-F238E27FC236}">
                <a16:creationId xmlns:a16="http://schemas.microsoft.com/office/drawing/2014/main" id="{BBACEBAF-DFA2-5543-AEDA-AEF183FD7AF5}"/>
              </a:ext>
            </a:extLst>
          </p:cNvPr>
          <p:cNvSpPr>
            <a:spLocks noGrp="1"/>
          </p:cNvSpPr>
          <p:nvPr>
            <p:ph type="dt" sz="half" idx="10"/>
          </p:nvPr>
        </p:nvSpPr>
        <p:spPr/>
        <p:txBody>
          <a:bodyPr/>
          <a:lstStyle/>
          <a:p>
            <a:fld id="{D78C3DDA-222B-BB4B-966D-0799D1E62265}" type="datetime1">
              <a:rPr lang="en-US" smtClean="0"/>
              <a:t>8/20/19</a:t>
            </a:fld>
            <a:endParaRPr lang="en-US"/>
          </a:p>
        </p:txBody>
      </p:sp>
      <p:sp>
        <p:nvSpPr>
          <p:cNvPr id="4" name="Footer Placeholder 3">
            <a:extLst>
              <a:ext uri="{FF2B5EF4-FFF2-40B4-BE49-F238E27FC236}">
                <a16:creationId xmlns:a16="http://schemas.microsoft.com/office/drawing/2014/main" id="{342E5DAE-7F1B-7649-8294-9B83F98D9817}"/>
              </a:ext>
            </a:extLst>
          </p:cNvPr>
          <p:cNvSpPr>
            <a:spLocks noGrp="1"/>
          </p:cNvSpPr>
          <p:nvPr>
            <p:ph type="ftr" sz="quarter" idx="11"/>
          </p:nvPr>
        </p:nvSpPr>
        <p:spPr/>
        <p:txBody>
          <a:bodyPr/>
          <a:lstStyle/>
          <a:p>
            <a:r>
              <a:rPr lang="en-US"/>
              <a:t>Yonsei Lectures - Introduction to the SM </a:t>
            </a:r>
          </a:p>
        </p:txBody>
      </p:sp>
      <p:sp>
        <p:nvSpPr>
          <p:cNvPr id="5" name="Slide Number Placeholder 4">
            <a:extLst>
              <a:ext uri="{FF2B5EF4-FFF2-40B4-BE49-F238E27FC236}">
                <a16:creationId xmlns:a16="http://schemas.microsoft.com/office/drawing/2014/main" id="{9FD661D2-8791-F24B-B727-FA92ED77AF7F}"/>
              </a:ext>
            </a:extLst>
          </p:cNvPr>
          <p:cNvSpPr>
            <a:spLocks noGrp="1"/>
          </p:cNvSpPr>
          <p:nvPr>
            <p:ph type="sldNum" sz="quarter" idx="12"/>
          </p:nvPr>
        </p:nvSpPr>
        <p:spPr/>
        <p:txBody>
          <a:bodyPr/>
          <a:lstStyle/>
          <a:p>
            <a:fld id="{E5C0D009-5A32-D440-B264-4C42ABB4108F}" type="slidenum">
              <a:rPr lang="en-US" smtClean="0"/>
              <a:t>18</a:t>
            </a:fld>
            <a:endParaRPr lang="en-US"/>
          </a:p>
        </p:txBody>
      </p:sp>
      <p:pic>
        <p:nvPicPr>
          <p:cNvPr id="7" name="Picture 6">
            <a:extLst>
              <a:ext uri="{FF2B5EF4-FFF2-40B4-BE49-F238E27FC236}">
                <a16:creationId xmlns:a16="http://schemas.microsoft.com/office/drawing/2014/main" id="{3D0F04B4-CDBD-E94B-8859-B91014B75425}"/>
              </a:ext>
            </a:extLst>
          </p:cNvPr>
          <p:cNvPicPr>
            <a:picLocks noChangeAspect="1"/>
          </p:cNvPicPr>
          <p:nvPr/>
        </p:nvPicPr>
        <p:blipFill>
          <a:blip r:embed="rId2"/>
          <a:stretch>
            <a:fillRect/>
          </a:stretch>
        </p:blipFill>
        <p:spPr>
          <a:xfrm>
            <a:off x="1052748" y="4243314"/>
            <a:ext cx="3898900" cy="1689100"/>
          </a:xfrm>
          <a:prstGeom prst="rect">
            <a:avLst/>
          </a:prstGeom>
        </p:spPr>
      </p:pic>
      <p:pic>
        <p:nvPicPr>
          <p:cNvPr id="11266" name="Picture 2" descr="Related image">
            <a:extLst>
              <a:ext uri="{FF2B5EF4-FFF2-40B4-BE49-F238E27FC236}">
                <a16:creationId xmlns:a16="http://schemas.microsoft.com/office/drawing/2014/main" id="{DE46BA10-F82A-FA47-BFC3-D9566C1CF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688" y="1159329"/>
            <a:ext cx="3129288" cy="39898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3D3D0B-8D4C-834C-BC62-E5EC2E7711EB}"/>
              </a:ext>
            </a:extLst>
          </p:cNvPr>
          <p:cNvSpPr txBox="1"/>
          <p:nvPr/>
        </p:nvSpPr>
        <p:spPr>
          <a:xfrm>
            <a:off x="6794962" y="5429595"/>
            <a:ext cx="4882747" cy="646331"/>
          </a:xfrm>
          <a:prstGeom prst="rect">
            <a:avLst/>
          </a:prstGeom>
          <a:noFill/>
        </p:spPr>
        <p:txBody>
          <a:bodyPr wrap="none" rtlCol="0">
            <a:spAutoFit/>
          </a:bodyPr>
          <a:lstStyle/>
          <a:p>
            <a:r>
              <a:rPr lang="en-US" b="1" dirty="0"/>
              <a:t>Proton internal structure: </a:t>
            </a:r>
          </a:p>
          <a:p>
            <a:r>
              <a:rPr lang="en-US" b="1" dirty="0"/>
              <a:t>spin and </a:t>
            </a:r>
            <a:r>
              <a:rPr lang="en-US" b="1" dirty="0" err="1"/>
              <a:t>parton</a:t>
            </a:r>
            <a:r>
              <a:rPr lang="en-US" b="1" dirty="0"/>
              <a:t>(quarks and gluons) distributions </a:t>
            </a:r>
          </a:p>
        </p:txBody>
      </p:sp>
      <p:sp>
        <p:nvSpPr>
          <p:cNvPr id="11" name="Rectangle 10">
            <a:extLst>
              <a:ext uri="{FF2B5EF4-FFF2-40B4-BE49-F238E27FC236}">
                <a16:creationId xmlns:a16="http://schemas.microsoft.com/office/drawing/2014/main" id="{60FC2980-D485-5B4C-BD89-55C3E5E4F792}"/>
              </a:ext>
            </a:extLst>
          </p:cNvPr>
          <p:cNvSpPr/>
          <p:nvPr/>
        </p:nvSpPr>
        <p:spPr>
          <a:xfrm>
            <a:off x="1052748" y="3542268"/>
            <a:ext cx="4856329" cy="400110"/>
          </a:xfrm>
          <a:prstGeom prst="rect">
            <a:avLst/>
          </a:prstGeom>
        </p:spPr>
        <p:txBody>
          <a:bodyPr wrap="none">
            <a:spAutoFit/>
          </a:bodyPr>
          <a:lstStyle/>
          <a:p>
            <a:r>
              <a:rPr lang="en-US" sz="2000" i="1" dirty="0">
                <a:solidFill>
                  <a:srgbClr val="0432FF"/>
                </a:solidFill>
              </a:rPr>
              <a:t>More discussions on this topic later this week</a:t>
            </a:r>
          </a:p>
        </p:txBody>
      </p:sp>
    </p:spTree>
    <p:extLst>
      <p:ext uri="{BB962C8B-B14F-4D97-AF65-F5344CB8AC3E}">
        <p14:creationId xmlns:p14="http://schemas.microsoft.com/office/powerpoint/2010/main" val="623436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EC2A-68F4-FB46-A6C6-24835355758F}"/>
              </a:ext>
            </a:extLst>
          </p:cNvPr>
          <p:cNvSpPr>
            <a:spLocks noGrp="1"/>
          </p:cNvSpPr>
          <p:nvPr>
            <p:ph type="title"/>
          </p:nvPr>
        </p:nvSpPr>
        <p:spPr>
          <a:xfrm>
            <a:off x="838200" y="136525"/>
            <a:ext cx="10515600" cy="1325563"/>
          </a:xfrm>
        </p:spPr>
        <p:txBody>
          <a:bodyPr/>
          <a:lstStyle/>
          <a:p>
            <a:r>
              <a:rPr lang="en-US" dirty="0"/>
              <a:t>Deconfinement of Quarks and Gluons</a:t>
            </a:r>
          </a:p>
        </p:txBody>
      </p:sp>
      <p:sp>
        <p:nvSpPr>
          <p:cNvPr id="3" name="Content Placeholder 2">
            <a:extLst>
              <a:ext uri="{FF2B5EF4-FFF2-40B4-BE49-F238E27FC236}">
                <a16:creationId xmlns:a16="http://schemas.microsoft.com/office/drawing/2014/main" id="{A645C30A-13AF-7446-A3E4-6AC62D9855E7}"/>
              </a:ext>
            </a:extLst>
          </p:cNvPr>
          <p:cNvSpPr>
            <a:spLocks noGrp="1"/>
          </p:cNvSpPr>
          <p:nvPr>
            <p:ph idx="1"/>
          </p:nvPr>
        </p:nvSpPr>
        <p:spPr>
          <a:xfrm>
            <a:off x="342899" y="1462088"/>
            <a:ext cx="5502729" cy="4351338"/>
          </a:xfrm>
        </p:spPr>
        <p:txBody>
          <a:bodyPr>
            <a:normAutofit/>
          </a:bodyPr>
          <a:lstStyle/>
          <a:p>
            <a:r>
              <a:rPr lang="en-US" dirty="0"/>
              <a:t>At early Universe, with very high Temperature and Density, existed asymptotically free quarks and gluons:</a:t>
            </a:r>
          </a:p>
          <a:p>
            <a:pPr lvl="1"/>
            <a:r>
              <a:rPr lang="en-US" dirty="0"/>
              <a:t> Quark-Gluon-Plasma (QGP)</a:t>
            </a:r>
          </a:p>
          <a:p>
            <a:r>
              <a:rPr lang="en-US" dirty="0"/>
              <a:t>Recently confirmed QGP experimentally at RHIC and LHC</a:t>
            </a:r>
          </a:p>
          <a:p>
            <a:endParaRPr lang="en-US" dirty="0"/>
          </a:p>
          <a:p>
            <a:pPr marL="0" indent="0">
              <a:buNone/>
            </a:pPr>
            <a:r>
              <a:rPr lang="en-US" i="1" dirty="0">
                <a:solidFill>
                  <a:srgbClr val="0432FF"/>
                </a:solidFill>
              </a:rPr>
              <a:t>More discussions on this topic later this week</a:t>
            </a:r>
          </a:p>
          <a:p>
            <a:endParaRPr lang="en-US" dirty="0"/>
          </a:p>
        </p:txBody>
      </p:sp>
      <p:sp>
        <p:nvSpPr>
          <p:cNvPr id="4" name="Date Placeholder 3">
            <a:extLst>
              <a:ext uri="{FF2B5EF4-FFF2-40B4-BE49-F238E27FC236}">
                <a16:creationId xmlns:a16="http://schemas.microsoft.com/office/drawing/2014/main" id="{4466103D-3244-8541-BDC5-72B0EE89D400}"/>
              </a:ext>
            </a:extLst>
          </p:cNvPr>
          <p:cNvSpPr>
            <a:spLocks noGrp="1"/>
          </p:cNvSpPr>
          <p:nvPr>
            <p:ph type="dt" sz="half" idx="10"/>
          </p:nvPr>
        </p:nvSpPr>
        <p:spPr/>
        <p:txBody>
          <a:bodyPr/>
          <a:lstStyle/>
          <a:p>
            <a:fld id="{34C0759E-C3C5-FF43-B3DD-BF46F337FAA3}" type="datetime1">
              <a:rPr lang="en-US" smtClean="0"/>
              <a:t>8/20/19</a:t>
            </a:fld>
            <a:endParaRPr lang="en-US"/>
          </a:p>
        </p:txBody>
      </p:sp>
      <p:sp>
        <p:nvSpPr>
          <p:cNvPr id="5" name="Footer Placeholder 4">
            <a:extLst>
              <a:ext uri="{FF2B5EF4-FFF2-40B4-BE49-F238E27FC236}">
                <a16:creationId xmlns:a16="http://schemas.microsoft.com/office/drawing/2014/main" id="{942A2545-6235-B34E-A4DE-ADAC35372E8B}"/>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8B9A0D0A-CB15-664A-AD02-822405E93B68}"/>
              </a:ext>
            </a:extLst>
          </p:cNvPr>
          <p:cNvSpPr>
            <a:spLocks noGrp="1"/>
          </p:cNvSpPr>
          <p:nvPr>
            <p:ph type="sldNum" sz="quarter" idx="12"/>
          </p:nvPr>
        </p:nvSpPr>
        <p:spPr/>
        <p:txBody>
          <a:bodyPr/>
          <a:lstStyle/>
          <a:p>
            <a:fld id="{E5C0D009-5A32-D440-B264-4C42ABB4108F}" type="slidenum">
              <a:rPr lang="en-US" smtClean="0"/>
              <a:t>19</a:t>
            </a:fld>
            <a:endParaRPr lang="en-US"/>
          </a:p>
        </p:txBody>
      </p:sp>
      <p:pic>
        <p:nvPicPr>
          <p:cNvPr id="7" name="Picture 6">
            <a:extLst>
              <a:ext uri="{FF2B5EF4-FFF2-40B4-BE49-F238E27FC236}">
                <a16:creationId xmlns:a16="http://schemas.microsoft.com/office/drawing/2014/main" id="{2C868751-E1CD-304C-909D-45CA000EC80F}"/>
              </a:ext>
            </a:extLst>
          </p:cNvPr>
          <p:cNvPicPr>
            <a:picLocks noChangeAspect="1"/>
          </p:cNvPicPr>
          <p:nvPr/>
        </p:nvPicPr>
        <p:blipFill>
          <a:blip r:embed="rId2"/>
          <a:stretch>
            <a:fillRect/>
          </a:stretch>
        </p:blipFill>
        <p:spPr>
          <a:xfrm>
            <a:off x="5845628" y="1454376"/>
            <a:ext cx="6320971" cy="4921024"/>
          </a:xfrm>
          <a:prstGeom prst="rect">
            <a:avLst/>
          </a:prstGeom>
        </p:spPr>
      </p:pic>
    </p:spTree>
    <p:extLst>
      <p:ext uri="{BB962C8B-B14F-4D97-AF65-F5344CB8AC3E}">
        <p14:creationId xmlns:p14="http://schemas.microsoft.com/office/powerpoint/2010/main" val="2767797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仰望星空">
            <a:extLst>
              <a:ext uri="{FF2B5EF4-FFF2-40B4-BE49-F238E27FC236}">
                <a16:creationId xmlns:a16="http://schemas.microsoft.com/office/drawing/2014/main" id="{AC27966C-52AE-4F4F-AB07-2836867ED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6" y="1"/>
            <a:ext cx="12172824"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C20A82F2-80DA-114F-95E3-CF2C2B94A9CD}"/>
              </a:ext>
            </a:extLst>
          </p:cNvPr>
          <p:cNvSpPr>
            <a:spLocks noGrp="1"/>
          </p:cNvSpPr>
          <p:nvPr>
            <p:ph idx="1"/>
          </p:nvPr>
        </p:nvSpPr>
        <p:spPr>
          <a:xfrm>
            <a:off x="239460" y="347450"/>
            <a:ext cx="7598279" cy="1665720"/>
          </a:xfrm>
        </p:spPr>
        <p:txBody>
          <a:bodyPr>
            <a:normAutofit/>
          </a:bodyPr>
          <a:lstStyle/>
          <a:p>
            <a:pPr marL="0" indent="0">
              <a:buNone/>
            </a:pPr>
            <a:r>
              <a:rPr lang="en-US" sz="3200" b="1" dirty="0">
                <a:solidFill>
                  <a:srgbClr val="FFFF00"/>
                </a:solidFill>
              </a:rPr>
              <a:t>- What is the world made of?</a:t>
            </a:r>
          </a:p>
          <a:p>
            <a:pPr>
              <a:buFontTx/>
              <a:buChar char="-"/>
            </a:pPr>
            <a:r>
              <a:rPr lang="en-US" sz="3200" b="1" dirty="0">
                <a:solidFill>
                  <a:srgbClr val="FFFF00"/>
                </a:solidFill>
              </a:rPr>
              <a:t>Where do we come from?</a:t>
            </a:r>
          </a:p>
          <a:p>
            <a:pPr>
              <a:buFontTx/>
              <a:buChar char="-"/>
            </a:pPr>
            <a:r>
              <a:rPr lang="en-US" sz="3200" b="1" dirty="0">
                <a:solidFill>
                  <a:srgbClr val="FFFF00"/>
                </a:solidFill>
              </a:rPr>
              <a:t>Where do we go? </a:t>
            </a:r>
          </a:p>
        </p:txBody>
      </p:sp>
      <p:sp>
        <p:nvSpPr>
          <p:cNvPr id="8" name="Date Placeholder 7">
            <a:extLst>
              <a:ext uri="{FF2B5EF4-FFF2-40B4-BE49-F238E27FC236}">
                <a16:creationId xmlns:a16="http://schemas.microsoft.com/office/drawing/2014/main" id="{0008136D-00FB-4543-9D38-6A040417A39D}"/>
              </a:ext>
            </a:extLst>
          </p:cNvPr>
          <p:cNvSpPr>
            <a:spLocks noGrp="1"/>
          </p:cNvSpPr>
          <p:nvPr>
            <p:ph type="dt" sz="half" idx="10"/>
          </p:nvPr>
        </p:nvSpPr>
        <p:spPr/>
        <p:txBody>
          <a:bodyPr/>
          <a:lstStyle/>
          <a:p>
            <a:fld id="{5568B4DB-5F3B-F24E-BE1F-58A4CAFCB874}" type="datetime1">
              <a:rPr lang="en-US" smtClean="0"/>
              <a:t>8/20/19</a:t>
            </a:fld>
            <a:endParaRPr lang="en-US"/>
          </a:p>
        </p:txBody>
      </p:sp>
      <p:sp>
        <p:nvSpPr>
          <p:cNvPr id="9" name="Footer Placeholder 8">
            <a:extLst>
              <a:ext uri="{FF2B5EF4-FFF2-40B4-BE49-F238E27FC236}">
                <a16:creationId xmlns:a16="http://schemas.microsoft.com/office/drawing/2014/main" id="{E8C98512-0CC1-604A-B57A-8510C5B81771}"/>
              </a:ext>
            </a:extLst>
          </p:cNvPr>
          <p:cNvSpPr>
            <a:spLocks noGrp="1"/>
          </p:cNvSpPr>
          <p:nvPr>
            <p:ph type="ftr" sz="quarter" idx="11"/>
          </p:nvPr>
        </p:nvSpPr>
        <p:spPr/>
        <p:txBody>
          <a:bodyPr/>
          <a:lstStyle/>
          <a:p>
            <a:r>
              <a:rPr lang="en-US"/>
              <a:t>Yonsei Lectures - Introduction to the SM </a:t>
            </a:r>
          </a:p>
        </p:txBody>
      </p:sp>
      <p:sp>
        <p:nvSpPr>
          <p:cNvPr id="10" name="Slide Number Placeholder 9">
            <a:extLst>
              <a:ext uri="{FF2B5EF4-FFF2-40B4-BE49-F238E27FC236}">
                <a16:creationId xmlns:a16="http://schemas.microsoft.com/office/drawing/2014/main" id="{D1C3C39B-BCDB-1845-929B-975BB930FCB0}"/>
              </a:ext>
            </a:extLst>
          </p:cNvPr>
          <p:cNvSpPr>
            <a:spLocks noGrp="1"/>
          </p:cNvSpPr>
          <p:nvPr>
            <p:ph type="sldNum" sz="quarter" idx="12"/>
          </p:nvPr>
        </p:nvSpPr>
        <p:spPr/>
        <p:txBody>
          <a:bodyPr/>
          <a:lstStyle/>
          <a:p>
            <a:fld id="{E5C0D009-5A32-D440-B264-4C42ABB4108F}" type="slidenum">
              <a:rPr lang="en-US" smtClean="0"/>
              <a:t>2</a:t>
            </a:fld>
            <a:endParaRPr lang="en-US"/>
          </a:p>
        </p:txBody>
      </p:sp>
    </p:spTree>
    <p:extLst>
      <p:ext uri="{BB962C8B-B14F-4D97-AF65-F5344CB8AC3E}">
        <p14:creationId xmlns:p14="http://schemas.microsoft.com/office/powerpoint/2010/main" val="341516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710"/>
            <a:ext cx="12191999" cy="6836290"/>
          </a:xfrm>
          <a:prstGeom prst="rect">
            <a:avLst/>
          </a:prstGeom>
        </p:spPr>
      </p:pic>
      <p:sp>
        <p:nvSpPr>
          <p:cNvPr id="2" name="Date Placeholder 1"/>
          <p:cNvSpPr>
            <a:spLocks noGrp="1"/>
          </p:cNvSpPr>
          <p:nvPr>
            <p:ph type="dt" sz="half" idx="10"/>
          </p:nvPr>
        </p:nvSpPr>
        <p:spPr/>
        <p:txBody>
          <a:bodyPr/>
          <a:lstStyle/>
          <a:p>
            <a:fld id="{95A48234-88BB-C24C-9412-1DCA05A86903}" type="datetime1">
              <a:rPr lang="en-US" smtClean="0"/>
              <a:t>8/20/19</a:t>
            </a:fld>
            <a:endParaRPr lang="en-US"/>
          </a:p>
        </p:txBody>
      </p:sp>
      <p:sp>
        <p:nvSpPr>
          <p:cNvPr id="4" name="Footer Placeholder 3"/>
          <p:cNvSpPr>
            <a:spLocks noGrp="1"/>
          </p:cNvSpPr>
          <p:nvPr>
            <p:ph type="ftr" sz="quarter" idx="11"/>
          </p:nvPr>
        </p:nvSpPr>
        <p:spPr/>
        <p:txBody>
          <a:bodyPr/>
          <a:lstStyle/>
          <a:p>
            <a:r>
              <a:rPr lang="en-US"/>
              <a:t>Yonsei Lectures - Introduction to the SM </a:t>
            </a:r>
          </a:p>
        </p:txBody>
      </p:sp>
      <p:sp>
        <p:nvSpPr>
          <p:cNvPr id="5" name="Slide Number Placeholder 4"/>
          <p:cNvSpPr>
            <a:spLocks noGrp="1"/>
          </p:cNvSpPr>
          <p:nvPr>
            <p:ph type="sldNum" sz="quarter" idx="12"/>
          </p:nvPr>
        </p:nvSpPr>
        <p:spPr/>
        <p:txBody>
          <a:bodyPr/>
          <a:lstStyle/>
          <a:p>
            <a:fld id="{74B02019-6C57-514C-92C2-1BABBDEE07F5}" type="slidenum">
              <a:rPr lang="en-US" smtClean="0"/>
              <a:t>20</a:t>
            </a:fld>
            <a:endParaRPr lang="en-US"/>
          </a:p>
        </p:txBody>
      </p:sp>
    </p:spTree>
    <p:extLst>
      <p:ext uri="{BB962C8B-B14F-4D97-AF65-F5344CB8AC3E}">
        <p14:creationId xmlns:p14="http://schemas.microsoft.com/office/powerpoint/2010/main" val="524507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CF08-241A-3A49-8A9B-9C73E2771588}"/>
              </a:ext>
            </a:extLst>
          </p:cNvPr>
          <p:cNvSpPr>
            <a:spLocks noGrp="1"/>
          </p:cNvSpPr>
          <p:nvPr>
            <p:ph type="title"/>
          </p:nvPr>
        </p:nvSpPr>
        <p:spPr>
          <a:xfrm>
            <a:off x="838200" y="18255"/>
            <a:ext cx="10515600" cy="1646274"/>
          </a:xfrm>
        </p:spPr>
        <p:txBody>
          <a:bodyPr>
            <a:normAutofit/>
          </a:bodyPr>
          <a:lstStyle/>
          <a:p>
            <a:r>
              <a:rPr lang="en-US" dirty="0"/>
              <a:t>Feynman Diagram</a:t>
            </a:r>
            <a:br>
              <a:rPr lang="en-US" dirty="0"/>
            </a:br>
            <a:r>
              <a:rPr lang="en-US" sz="3200" b="1" dirty="0">
                <a:solidFill>
                  <a:srgbClr val="0432FF"/>
                </a:solidFill>
              </a:rPr>
              <a:t>A very powerful and intuitive theoretical tool</a:t>
            </a:r>
            <a:endParaRPr lang="en-US" sz="3600" b="1" dirty="0">
              <a:solidFill>
                <a:srgbClr val="0432FF"/>
              </a:solidFill>
            </a:endParaRPr>
          </a:p>
        </p:txBody>
      </p:sp>
      <p:sp>
        <p:nvSpPr>
          <p:cNvPr id="3" name="Content Placeholder 2">
            <a:extLst>
              <a:ext uri="{FF2B5EF4-FFF2-40B4-BE49-F238E27FC236}">
                <a16:creationId xmlns:a16="http://schemas.microsoft.com/office/drawing/2014/main" id="{448ACF72-79B0-9C45-9E6C-B73764FB603A}"/>
              </a:ext>
            </a:extLst>
          </p:cNvPr>
          <p:cNvSpPr>
            <a:spLocks noGrp="1"/>
          </p:cNvSpPr>
          <p:nvPr>
            <p:ph idx="1"/>
          </p:nvPr>
        </p:nvSpPr>
        <p:spPr>
          <a:xfrm>
            <a:off x="522514" y="1826321"/>
            <a:ext cx="5453743" cy="3367150"/>
          </a:xfrm>
        </p:spPr>
        <p:txBody>
          <a:bodyPr>
            <a:normAutofit lnSpcReduction="10000"/>
          </a:bodyPr>
          <a:lstStyle/>
          <a:p>
            <a:r>
              <a:rPr lang="en-US" dirty="0"/>
              <a:t>Feynman diagrams are graphical ways to represent exchange forces, originally developed by Feynman for QED</a:t>
            </a:r>
          </a:p>
          <a:p>
            <a:pPr marL="0" indent="0">
              <a:buNone/>
            </a:pPr>
            <a:r>
              <a:rPr lang="en-US" dirty="0"/>
              <a:t> </a:t>
            </a:r>
          </a:p>
          <a:p>
            <a:pPr marL="0" indent="0">
              <a:buNone/>
            </a:pPr>
            <a:r>
              <a:rPr lang="en-US" dirty="0"/>
              <a:t>A spacetime diagrams, </a:t>
            </a:r>
            <a:r>
              <a:rPr lang="en-US" i="1" dirty="0" err="1">
                <a:solidFill>
                  <a:srgbClr val="0432FF"/>
                </a:solidFill>
              </a:rPr>
              <a:t>ct</a:t>
            </a:r>
            <a:r>
              <a:rPr lang="en-US" i="1" dirty="0">
                <a:solidFill>
                  <a:srgbClr val="0432FF"/>
                </a:solidFill>
              </a:rPr>
              <a:t> vs x</a:t>
            </a:r>
            <a:r>
              <a:rPr lang="en-US" dirty="0"/>
              <a:t>, with the time axis points upward and the space axis to the right. </a:t>
            </a:r>
          </a:p>
          <a:p>
            <a:pPr marL="0" indent="0">
              <a:buNone/>
            </a:pPr>
            <a:endParaRPr lang="en-US" dirty="0"/>
          </a:p>
          <a:p>
            <a:pPr marL="0" indent="0">
              <a:buNone/>
            </a:pPr>
            <a:endParaRPr lang="en-US" dirty="0"/>
          </a:p>
          <a:p>
            <a:endParaRPr lang="en-US" dirty="0"/>
          </a:p>
          <a:p>
            <a:endParaRPr lang="en-US" dirty="0"/>
          </a:p>
        </p:txBody>
      </p:sp>
      <p:pic>
        <p:nvPicPr>
          <p:cNvPr id="5" name="Picture 4">
            <a:extLst>
              <a:ext uri="{FF2B5EF4-FFF2-40B4-BE49-F238E27FC236}">
                <a16:creationId xmlns:a16="http://schemas.microsoft.com/office/drawing/2014/main" id="{2FB5D823-5E93-B541-BD22-E32221979931}"/>
              </a:ext>
            </a:extLst>
          </p:cNvPr>
          <p:cNvPicPr>
            <a:picLocks noChangeAspect="1"/>
          </p:cNvPicPr>
          <p:nvPr/>
        </p:nvPicPr>
        <p:blipFill>
          <a:blip r:embed="rId2"/>
          <a:stretch>
            <a:fillRect/>
          </a:stretch>
        </p:blipFill>
        <p:spPr>
          <a:xfrm>
            <a:off x="5976257" y="1664529"/>
            <a:ext cx="5983689" cy="3989126"/>
          </a:xfrm>
          <a:prstGeom prst="rect">
            <a:avLst/>
          </a:prstGeom>
        </p:spPr>
      </p:pic>
      <p:sp>
        <p:nvSpPr>
          <p:cNvPr id="6" name="Date Placeholder 5">
            <a:extLst>
              <a:ext uri="{FF2B5EF4-FFF2-40B4-BE49-F238E27FC236}">
                <a16:creationId xmlns:a16="http://schemas.microsoft.com/office/drawing/2014/main" id="{1DE42A13-712E-7546-B459-CEE549A12AAF}"/>
              </a:ext>
            </a:extLst>
          </p:cNvPr>
          <p:cNvSpPr>
            <a:spLocks noGrp="1"/>
          </p:cNvSpPr>
          <p:nvPr>
            <p:ph type="dt" sz="half" idx="10"/>
          </p:nvPr>
        </p:nvSpPr>
        <p:spPr/>
        <p:txBody>
          <a:bodyPr/>
          <a:lstStyle/>
          <a:p>
            <a:fld id="{B6E9A261-F892-3146-91E6-94C682596B40}" type="datetime1">
              <a:rPr lang="en-US" smtClean="0"/>
              <a:t>8/20/19</a:t>
            </a:fld>
            <a:endParaRPr lang="en-US"/>
          </a:p>
        </p:txBody>
      </p:sp>
      <p:sp>
        <p:nvSpPr>
          <p:cNvPr id="7" name="Footer Placeholder 6">
            <a:extLst>
              <a:ext uri="{FF2B5EF4-FFF2-40B4-BE49-F238E27FC236}">
                <a16:creationId xmlns:a16="http://schemas.microsoft.com/office/drawing/2014/main" id="{A79E649E-A600-A949-A6EF-7F930BC8BFFB}"/>
              </a:ext>
            </a:extLst>
          </p:cNvPr>
          <p:cNvSpPr>
            <a:spLocks noGrp="1"/>
          </p:cNvSpPr>
          <p:nvPr>
            <p:ph type="ftr" sz="quarter" idx="11"/>
          </p:nvPr>
        </p:nvSpPr>
        <p:spPr/>
        <p:txBody>
          <a:bodyPr/>
          <a:lstStyle/>
          <a:p>
            <a:r>
              <a:rPr lang="en-US"/>
              <a:t>Yonsei Lectures - Introduction to the SM </a:t>
            </a:r>
          </a:p>
        </p:txBody>
      </p:sp>
      <p:sp>
        <p:nvSpPr>
          <p:cNvPr id="8" name="Slide Number Placeholder 7">
            <a:extLst>
              <a:ext uri="{FF2B5EF4-FFF2-40B4-BE49-F238E27FC236}">
                <a16:creationId xmlns:a16="http://schemas.microsoft.com/office/drawing/2014/main" id="{2C8C6A0C-F8F5-4E48-8181-CF4C77AB2D1D}"/>
              </a:ext>
            </a:extLst>
          </p:cNvPr>
          <p:cNvSpPr>
            <a:spLocks noGrp="1"/>
          </p:cNvSpPr>
          <p:nvPr>
            <p:ph type="sldNum" sz="quarter" idx="12"/>
          </p:nvPr>
        </p:nvSpPr>
        <p:spPr/>
        <p:txBody>
          <a:bodyPr/>
          <a:lstStyle/>
          <a:p>
            <a:fld id="{E5C0D009-5A32-D440-B264-4C42ABB4108F}" type="slidenum">
              <a:rPr lang="en-US" smtClean="0"/>
              <a:t>21</a:t>
            </a:fld>
            <a:endParaRPr lang="en-US"/>
          </a:p>
        </p:txBody>
      </p:sp>
    </p:spTree>
    <p:extLst>
      <p:ext uri="{BB962C8B-B14F-4D97-AF65-F5344CB8AC3E}">
        <p14:creationId xmlns:p14="http://schemas.microsoft.com/office/powerpoint/2010/main" val="425352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631F-1B55-FD4B-A9CE-4F64B75471B5}"/>
              </a:ext>
            </a:extLst>
          </p:cNvPr>
          <p:cNvSpPr>
            <a:spLocks noGrp="1"/>
          </p:cNvSpPr>
          <p:nvPr>
            <p:ph type="title"/>
          </p:nvPr>
        </p:nvSpPr>
        <p:spPr>
          <a:xfrm>
            <a:off x="391886" y="365125"/>
            <a:ext cx="10961914" cy="1325563"/>
          </a:xfrm>
        </p:spPr>
        <p:txBody>
          <a:bodyPr/>
          <a:lstStyle/>
          <a:p>
            <a:r>
              <a:rPr lang="en-US" dirty="0"/>
              <a:t>Feynman Diagrams </a:t>
            </a:r>
            <a:br>
              <a:rPr lang="en-US" dirty="0"/>
            </a:br>
            <a:r>
              <a:rPr lang="en-US" dirty="0"/>
              <a:t>– EM, Strong and Weak interactions</a:t>
            </a:r>
          </a:p>
        </p:txBody>
      </p:sp>
      <p:pic>
        <p:nvPicPr>
          <p:cNvPr id="4" name="Picture 3">
            <a:extLst>
              <a:ext uri="{FF2B5EF4-FFF2-40B4-BE49-F238E27FC236}">
                <a16:creationId xmlns:a16="http://schemas.microsoft.com/office/drawing/2014/main" id="{C7EF643E-ED99-0A44-AF84-BDD17985BE44}"/>
              </a:ext>
            </a:extLst>
          </p:cNvPr>
          <p:cNvPicPr>
            <a:picLocks noChangeAspect="1"/>
          </p:cNvPicPr>
          <p:nvPr/>
        </p:nvPicPr>
        <p:blipFill>
          <a:blip r:embed="rId2"/>
          <a:stretch>
            <a:fillRect/>
          </a:stretch>
        </p:blipFill>
        <p:spPr>
          <a:xfrm>
            <a:off x="245451" y="2147600"/>
            <a:ext cx="11436768" cy="2695289"/>
          </a:xfrm>
          <a:prstGeom prst="rect">
            <a:avLst/>
          </a:prstGeom>
        </p:spPr>
      </p:pic>
      <p:sp>
        <p:nvSpPr>
          <p:cNvPr id="5" name="Date Placeholder 4">
            <a:extLst>
              <a:ext uri="{FF2B5EF4-FFF2-40B4-BE49-F238E27FC236}">
                <a16:creationId xmlns:a16="http://schemas.microsoft.com/office/drawing/2014/main" id="{DB3C205F-626B-D34E-8BCD-1235D275CA98}"/>
              </a:ext>
            </a:extLst>
          </p:cNvPr>
          <p:cNvSpPr>
            <a:spLocks noGrp="1"/>
          </p:cNvSpPr>
          <p:nvPr>
            <p:ph type="dt" sz="half" idx="10"/>
          </p:nvPr>
        </p:nvSpPr>
        <p:spPr/>
        <p:txBody>
          <a:bodyPr/>
          <a:lstStyle/>
          <a:p>
            <a:fld id="{90D648C3-C27E-D04F-B19F-4983F2E3FC18}" type="datetime1">
              <a:rPr lang="en-US" smtClean="0"/>
              <a:t>8/20/19</a:t>
            </a:fld>
            <a:endParaRPr lang="en-US"/>
          </a:p>
        </p:txBody>
      </p:sp>
      <p:sp>
        <p:nvSpPr>
          <p:cNvPr id="6" name="Footer Placeholder 5">
            <a:extLst>
              <a:ext uri="{FF2B5EF4-FFF2-40B4-BE49-F238E27FC236}">
                <a16:creationId xmlns:a16="http://schemas.microsoft.com/office/drawing/2014/main" id="{C4D15402-19E3-AB4B-813E-48174AEE696F}"/>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78357EF3-4F19-114A-82A5-069C623EB34B}"/>
              </a:ext>
            </a:extLst>
          </p:cNvPr>
          <p:cNvSpPr>
            <a:spLocks noGrp="1"/>
          </p:cNvSpPr>
          <p:nvPr>
            <p:ph type="sldNum" sz="quarter" idx="12"/>
          </p:nvPr>
        </p:nvSpPr>
        <p:spPr/>
        <p:txBody>
          <a:bodyPr/>
          <a:lstStyle/>
          <a:p>
            <a:fld id="{E5C0D009-5A32-D440-B264-4C42ABB4108F}" type="slidenum">
              <a:rPr lang="en-US" smtClean="0"/>
              <a:t>22</a:t>
            </a:fld>
            <a:endParaRPr lang="en-US"/>
          </a:p>
        </p:txBody>
      </p:sp>
      <p:sp>
        <p:nvSpPr>
          <p:cNvPr id="8" name="TextBox 7">
            <a:extLst>
              <a:ext uri="{FF2B5EF4-FFF2-40B4-BE49-F238E27FC236}">
                <a16:creationId xmlns:a16="http://schemas.microsoft.com/office/drawing/2014/main" id="{6583B4DB-A4BB-7A47-AA33-6617807558BE}"/>
              </a:ext>
            </a:extLst>
          </p:cNvPr>
          <p:cNvSpPr txBox="1"/>
          <p:nvPr/>
        </p:nvSpPr>
        <p:spPr>
          <a:xfrm>
            <a:off x="1254372" y="5357344"/>
            <a:ext cx="8383001" cy="400110"/>
          </a:xfrm>
          <a:prstGeom prst="rect">
            <a:avLst/>
          </a:prstGeom>
          <a:noFill/>
        </p:spPr>
        <p:txBody>
          <a:bodyPr wrap="none" rtlCol="0">
            <a:spAutoFit/>
          </a:bodyPr>
          <a:lstStyle/>
          <a:p>
            <a:r>
              <a:rPr lang="en-US" sz="2000" dirty="0">
                <a:solidFill>
                  <a:srgbClr val="0432FF"/>
                </a:solidFill>
              </a:rPr>
              <a:t>a particle (quark or lepton) absorbs/emits a Gauge boson (photon, gluon, W/Z)</a:t>
            </a:r>
          </a:p>
        </p:txBody>
      </p:sp>
    </p:spTree>
    <p:extLst>
      <p:ext uri="{BB962C8B-B14F-4D97-AF65-F5344CB8AC3E}">
        <p14:creationId xmlns:p14="http://schemas.microsoft.com/office/powerpoint/2010/main" val="2340506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154D-265E-F94D-B642-4FBF8C52446D}"/>
              </a:ext>
            </a:extLst>
          </p:cNvPr>
          <p:cNvSpPr>
            <a:spLocks noGrp="1"/>
          </p:cNvSpPr>
          <p:nvPr>
            <p:ph type="title"/>
          </p:nvPr>
        </p:nvSpPr>
        <p:spPr>
          <a:xfrm>
            <a:off x="623206" y="0"/>
            <a:ext cx="10515600" cy="1325563"/>
          </a:xfrm>
        </p:spPr>
        <p:txBody>
          <a:bodyPr/>
          <a:lstStyle/>
          <a:p>
            <a:r>
              <a:rPr lang="en-US" dirty="0"/>
              <a:t>Feynman Diagram – Two Particle Interactions</a:t>
            </a:r>
          </a:p>
        </p:txBody>
      </p:sp>
      <p:sp>
        <p:nvSpPr>
          <p:cNvPr id="4" name="TextBox 3">
            <a:extLst>
              <a:ext uri="{FF2B5EF4-FFF2-40B4-BE49-F238E27FC236}">
                <a16:creationId xmlns:a16="http://schemas.microsoft.com/office/drawing/2014/main" id="{D1E892D2-9376-6B4A-B943-A7EC72AB341E}"/>
              </a:ext>
            </a:extLst>
          </p:cNvPr>
          <p:cNvSpPr txBox="1"/>
          <p:nvPr/>
        </p:nvSpPr>
        <p:spPr>
          <a:xfrm>
            <a:off x="408212" y="1325563"/>
            <a:ext cx="10945588" cy="1785104"/>
          </a:xfrm>
          <a:prstGeom prst="rect">
            <a:avLst/>
          </a:prstGeom>
          <a:noFill/>
        </p:spPr>
        <p:txBody>
          <a:bodyPr wrap="square" rtlCol="0">
            <a:spAutoFit/>
          </a:bodyPr>
          <a:lstStyle/>
          <a:p>
            <a:r>
              <a:rPr lang="en-US" dirty="0"/>
              <a:t>- Only lines entering or leaving the diagram represent observable particles. </a:t>
            </a:r>
          </a:p>
          <a:p>
            <a:r>
              <a:rPr lang="en-US" dirty="0"/>
              <a:t>- The vertical direction indicates the progress of time upward, but the horizontal spacing does not give the distance between the particles. </a:t>
            </a:r>
          </a:p>
          <a:p>
            <a:endParaRPr lang="en-US" dirty="0"/>
          </a:p>
          <a:p>
            <a:r>
              <a:rPr lang="en-US" sz="2000" b="1" dirty="0">
                <a:solidFill>
                  <a:srgbClr val="FF0000"/>
                </a:solidFill>
              </a:rPr>
              <a:t>Here two electrons enter, exchange a photon, and then exit. </a:t>
            </a:r>
          </a:p>
          <a:p>
            <a:endParaRPr lang="en-US" dirty="0"/>
          </a:p>
        </p:txBody>
      </p:sp>
      <p:pic>
        <p:nvPicPr>
          <p:cNvPr id="5" name="Picture 4">
            <a:extLst>
              <a:ext uri="{FF2B5EF4-FFF2-40B4-BE49-F238E27FC236}">
                <a16:creationId xmlns:a16="http://schemas.microsoft.com/office/drawing/2014/main" id="{6A7AA146-E251-6A4F-8462-40875D7D47B3}"/>
              </a:ext>
            </a:extLst>
          </p:cNvPr>
          <p:cNvPicPr>
            <a:picLocks noChangeAspect="1"/>
          </p:cNvPicPr>
          <p:nvPr/>
        </p:nvPicPr>
        <p:blipFill>
          <a:blip r:embed="rId2"/>
          <a:stretch>
            <a:fillRect/>
          </a:stretch>
        </p:blipFill>
        <p:spPr>
          <a:xfrm>
            <a:off x="140784" y="3110667"/>
            <a:ext cx="7810051" cy="3512457"/>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5611661-C368-A04E-820B-C485E6016D27}"/>
                  </a:ext>
                </a:extLst>
              </p:cNvPr>
              <p:cNvSpPr txBox="1"/>
              <p:nvPr/>
            </p:nvSpPr>
            <p:spPr>
              <a:xfrm>
                <a:off x="8588827" y="3863268"/>
                <a:ext cx="2939143" cy="2265236"/>
              </a:xfrm>
              <a:prstGeom prst="rect">
                <a:avLst/>
              </a:prstGeom>
              <a:noFill/>
            </p:spPr>
            <p:txBody>
              <a:bodyPr wrap="square" rtlCol="0">
                <a:spAutoFit/>
              </a:bodyPr>
              <a:lstStyle/>
              <a:p>
                <a:r>
                  <a:rPr lang="en-US" dirty="0"/>
                  <a:t>Scattering cross section:</a:t>
                </a:r>
              </a:p>
              <a:p>
                <a:endParaRPr lang="en-US" dirty="0"/>
              </a:p>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𝐴</m:t>
                      </m:r>
                      <m:r>
                        <a:rPr lang="en-US" sz="2800" b="0" i="1" smtClean="0">
                          <a:latin typeface="Cambria Math" panose="02040503050406030204" pitchFamily="18" charset="0"/>
                        </a:rPr>
                        <m:t> ~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𝑘</m:t>
                              </m:r>
                            </m:e>
                            <m:sup>
                              <m:r>
                                <a:rPr lang="en-US" sz="2800" b="0" i="1" smtClean="0">
                                  <a:latin typeface="Cambria Math" panose="02040503050406030204" pitchFamily="18" charset="0"/>
                                </a:rPr>
                                <m:t>2</m:t>
                              </m:r>
                            </m:sup>
                          </m:sSup>
                        </m:den>
                      </m:f>
                    </m:oMath>
                  </m:oMathPara>
                </a14:m>
                <a:endParaRPr lang="en-US" sz="2800" dirty="0"/>
              </a:p>
              <a:p>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𝜎</m:t>
                      </m:r>
                      <m:r>
                        <a:rPr lang="en-US" sz="2800" b="0" i="1" smtClean="0">
                          <a:latin typeface="Cambria Math" panose="02040503050406030204" pitchFamily="18" charset="0"/>
                          <a:ea typeface="Cambria Math" panose="02040503050406030204" pitchFamily="18" charset="0"/>
                        </a:rPr>
                        <m:t> ~</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𝐴</m:t>
                          </m:r>
                        </m:e>
                        <m:sup>
                          <m:r>
                            <a:rPr lang="en-US" sz="2800" b="0" i="1" smtClean="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𝑘</m:t>
                              </m:r>
                            </m:e>
                            <m:sup>
                              <m:r>
                                <a:rPr lang="en-US" sz="2800" b="0" i="1" smtClean="0">
                                  <a:latin typeface="Cambria Math" panose="02040503050406030204" pitchFamily="18" charset="0"/>
                                </a:rPr>
                                <m:t>4</m:t>
                              </m:r>
                            </m:sup>
                          </m:sSup>
                        </m:den>
                      </m:f>
                    </m:oMath>
                  </m:oMathPara>
                </a14:m>
                <a:endParaRPr lang="en-US" sz="2800" dirty="0"/>
              </a:p>
            </p:txBody>
          </p:sp>
        </mc:Choice>
        <mc:Fallback>
          <p:sp>
            <p:nvSpPr>
              <p:cNvPr id="6" name="TextBox 5">
                <a:extLst>
                  <a:ext uri="{FF2B5EF4-FFF2-40B4-BE49-F238E27FC236}">
                    <a16:creationId xmlns:a16="http://schemas.microsoft.com/office/drawing/2014/main" id="{55611661-C368-A04E-820B-C485E6016D27}"/>
                  </a:ext>
                </a:extLst>
              </p:cNvPr>
              <p:cNvSpPr txBox="1">
                <a:spLocks noRot="1" noChangeAspect="1" noMove="1" noResize="1" noEditPoints="1" noAdjustHandles="1" noChangeArrowheads="1" noChangeShapeType="1" noTextEdit="1"/>
              </p:cNvSpPr>
              <p:nvPr/>
            </p:nvSpPr>
            <p:spPr>
              <a:xfrm>
                <a:off x="8588827" y="3863268"/>
                <a:ext cx="2939143" cy="2265236"/>
              </a:xfrm>
              <a:prstGeom prst="rect">
                <a:avLst/>
              </a:prstGeom>
              <a:blipFill>
                <a:blip r:embed="rId3"/>
                <a:stretch>
                  <a:fillRect l="-1288" t="-1111" b="-1667"/>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21BEA284-D7A6-6246-A2D9-27370EC85FDC}"/>
              </a:ext>
            </a:extLst>
          </p:cNvPr>
          <p:cNvSpPr>
            <a:spLocks noGrp="1"/>
          </p:cNvSpPr>
          <p:nvPr>
            <p:ph type="dt" sz="half" idx="10"/>
          </p:nvPr>
        </p:nvSpPr>
        <p:spPr/>
        <p:txBody>
          <a:bodyPr/>
          <a:lstStyle/>
          <a:p>
            <a:fld id="{2350C2DE-5B11-1947-B7C5-9C5346417EE7}" type="datetime1">
              <a:rPr lang="en-US" smtClean="0"/>
              <a:t>8/20/19</a:t>
            </a:fld>
            <a:endParaRPr lang="en-US"/>
          </a:p>
        </p:txBody>
      </p:sp>
      <p:sp>
        <p:nvSpPr>
          <p:cNvPr id="8" name="Footer Placeholder 7">
            <a:extLst>
              <a:ext uri="{FF2B5EF4-FFF2-40B4-BE49-F238E27FC236}">
                <a16:creationId xmlns:a16="http://schemas.microsoft.com/office/drawing/2014/main" id="{C67580AE-2CAF-FA44-B6E3-7D6432418069}"/>
              </a:ext>
            </a:extLst>
          </p:cNvPr>
          <p:cNvSpPr>
            <a:spLocks noGrp="1"/>
          </p:cNvSpPr>
          <p:nvPr>
            <p:ph type="ftr" sz="quarter" idx="11"/>
          </p:nvPr>
        </p:nvSpPr>
        <p:spPr/>
        <p:txBody>
          <a:bodyPr/>
          <a:lstStyle/>
          <a:p>
            <a:r>
              <a:rPr lang="en-US"/>
              <a:t>Yonsei Lectures - Introduction to the SM </a:t>
            </a:r>
          </a:p>
        </p:txBody>
      </p:sp>
      <p:sp>
        <p:nvSpPr>
          <p:cNvPr id="9" name="Slide Number Placeholder 8">
            <a:extLst>
              <a:ext uri="{FF2B5EF4-FFF2-40B4-BE49-F238E27FC236}">
                <a16:creationId xmlns:a16="http://schemas.microsoft.com/office/drawing/2014/main" id="{35EBAA84-BDB7-054C-8F34-8B2F6EE8425C}"/>
              </a:ext>
            </a:extLst>
          </p:cNvPr>
          <p:cNvSpPr>
            <a:spLocks noGrp="1"/>
          </p:cNvSpPr>
          <p:nvPr>
            <p:ph type="sldNum" sz="quarter" idx="12"/>
          </p:nvPr>
        </p:nvSpPr>
        <p:spPr/>
        <p:txBody>
          <a:bodyPr/>
          <a:lstStyle/>
          <a:p>
            <a:fld id="{E5C0D009-5A32-D440-B264-4C42ABB4108F}" type="slidenum">
              <a:rPr lang="en-US" smtClean="0"/>
              <a:t>23</a:t>
            </a:fld>
            <a:endParaRPr lang="en-US"/>
          </a:p>
        </p:txBody>
      </p:sp>
    </p:spTree>
    <p:extLst>
      <p:ext uri="{BB962C8B-B14F-4D97-AF65-F5344CB8AC3E}">
        <p14:creationId xmlns:p14="http://schemas.microsoft.com/office/powerpoint/2010/main" val="1635766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CF08-241A-3A49-8A9B-9C73E2771588}"/>
              </a:ext>
            </a:extLst>
          </p:cNvPr>
          <p:cNvSpPr>
            <a:spLocks noGrp="1"/>
          </p:cNvSpPr>
          <p:nvPr>
            <p:ph type="title"/>
          </p:nvPr>
        </p:nvSpPr>
        <p:spPr>
          <a:xfrm>
            <a:off x="838200" y="18255"/>
            <a:ext cx="10515600" cy="943317"/>
          </a:xfrm>
        </p:spPr>
        <p:txBody>
          <a:bodyPr/>
          <a:lstStyle/>
          <a:p>
            <a:r>
              <a:rPr lang="en-US" dirty="0"/>
              <a:t>Feynman Diagram – More Examples</a:t>
            </a:r>
          </a:p>
        </p:txBody>
      </p:sp>
      <p:pic>
        <p:nvPicPr>
          <p:cNvPr id="4" name="Picture 3">
            <a:extLst>
              <a:ext uri="{FF2B5EF4-FFF2-40B4-BE49-F238E27FC236}">
                <a16:creationId xmlns:a16="http://schemas.microsoft.com/office/drawing/2014/main" id="{1BEF903E-BC67-BF4F-A0A9-AE2352048696}"/>
              </a:ext>
            </a:extLst>
          </p:cNvPr>
          <p:cNvPicPr>
            <a:picLocks noChangeAspect="1"/>
          </p:cNvPicPr>
          <p:nvPr/>
        </p:nvPicPr>
        <p:blipFill>
          <a:blip r:embed="rId2"/>
          <a:stretch>
            <a:fillRect/>
          </a:stretch>
        </p:blipFill>
        <p:spPr>
          <a:xfrm>
            <a:off x="2203228" y="798285"/>
            <a:ext cx="7785544" cy="5878173"/>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4A7A9F2-661C-BC4D-A22B-CE666E4451F4}"/>
                  </a:ext>
                </a:extLst>
              </p:cNvPr>
              <p:cNvSpPr txBox="1"/>
              <p:nvPr/>
            </p:nvSpPr>
            <p:spPr>
              <a:xfrm>
                <a:off x="473529" y="1730829"/>
                <a:ext cx="158671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𝑒</m:t>
                      </m:r>
                    </m:oMath>
                  </m:oMathPara>
                </a14:m>
                <a:endParaRPr lang="en-US" dirty="0"/>
              </a:p>
            </p:txBody>
          </p:sp>
        </mc:Choice>
        <mc:Fallback>
          <p:sp>
            <p:nvSpPr>
              <p:cNvPr id="9" name="TextBox 8">
                <a:extLst>
                  <a:ext uri="{FF2B5EF4-FFF2-40B4-BE49-F238E27FC236}">
                    <a16:creationId xmlns:a16="http://schemas.microsoft.com/office/drawing/2014/main" id="{54A7A9F2-661C-BC4D-A22B-CE666E4451F4}"/>
                  </a:ext>
                </a:extLst>
              </p:cNvPr>
              <p:cNvSpPr txBox="1">
                <a:spLocks noRot="1" noChangeAspect="1" noMove="1" noResize="1" noEditPoints="1" noAdjustHandles="1" noChangeArrowheads="1" noChangeShapeType="1" noTextEdit="1"/>
              </p:cNvSpPr>
              <p:nvPr/>
            </p:nvSpPr>
            <p:spPr>
              <a:xfrm>
                <a:off x="473529" y="1730829"/>
                <a:ext cx="1586716"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4168E48-A06E-5848-B4C3-3BE9D56CC49D}"/>
                  </a:ext>
                </a:extLst>
              </p:cNvPr>
              <p:cNvSpPr txBox="1"/>
              <p:nvPr/>
            </p:nvSpPr>
            <p:spPr>
              <a:xfrm>
                <a:off x="473529" y="4218215"/>
                <a:ext cx="1639295"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𝑞</m:t>
                      </m:r>
                    </m:oMath>
                  </m:oMathPara>
                </a14:m>
                <a:endParaRPr lang="en-US" dirty="0"/>
              </a:p>
            </p:txBody>
          </p:sp>
        </mc:Choice>
        <mc:Fallback>
          <p:sp>
            <p:nvSpPr>
              <p:cNvPr id="10" name="TextBox 9">
                <a:extLst>
                  <a:ext uri="{FF2B5EF4-FFF2-40B4-BE49-F238E27FC236}">
                    <a16:creationId xmlns:a16="http://schemas.microsoft.com/office/drawing/2014/main" id="{54168E48-A06E-5848-B4C3-3BE9D56CC49D}"/>
                  </a:ext>
                </a:extLst>
              </p:cNvPr>
              <p:cNvSpPr txBox="1">
                <a:spLocks noRot="1" noChangeAspect="1" noMove="1" noResize="1" noEditPoints="1" noAdjustHandles="1" noChangeArrowheads="1" noChangeShapeType="1" noTextEdit="1"/>
              </p:cNvSpPr>
              <p:nvPr/>
            </p:nvSpPr>
            <p:spPr>
              <a:xfrm>
                <a:off x="473529" y="4218215"/>
                <a:ext cx="1639295" cy="369332"/>
              </a:xfrm>
              <a:prstGeom prst="rect">
                <a:avLst/>
              </a:prstGeom>
              <a:blipFill>
                <a:blip r:embed="rId4"/>
                <a:stretch>
                  <a:fillRect b="-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859DC0B0-66FC-934E-B343-F831CE77355A}"/>
                  </a:ext>
                </a:extLst>
              </p:cNvPr>
              <p:cNvSpPr txBox="1"/>
              <p:nvPr/>
            </p:nvSpPr>
            <p:spPr>
              <a:xfrm>
                <a:off x="9857014" y="1833727"/>
                <a:ext cx="1629933"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𝑣</m:t>
                      </m:r>
                    </m:oMath>
                  </m:oMathPara>
                </a14:m>
                <a:endParaRPr lang="en-US" dirty="0"/>
              </a:p>
            </p:txBody>
          </p:sp>
        </mc:Choice>
        <mc:Fallback>
          <p:sp>
            <p:nvSpPr>
              <p:cNvPr id="11" name="TextBox 10">
                <a:extLst>
                  <a:ext uri="{FF2B5EF4-FFF2-40B4-BE49-F238E27FC236}">
                    <a16:creationId xmlns:a16="http://schemas.microsoft.com/office/drawing/2014/main" id="{859DC0B0-66FC-934E-B343-F831CE77355A}"/>
                  </a:ext>
                </a:extLst>
              </p:cNvPr>
              <p:cNvSpPr txBox="1">
                <a:spLocks noRot="1" noChangeAspect="1" noMove="1" noResize="1" noEditPoints="1" noAdjustHandles="1" noChangeArrowheads="1" noChangeShapeType="1" noTextEdit="1"/>
              </p:cNvSpPr>
              <p:nvPr/>
            </p:nvSpPr>
            <p:spPr>
              <a:xfrm>
                <a:off x="9857014" y="1833727"/>
                <a:ext cx="1629933" cy="369332"/>
              </a:xfrm>
              <a:prstGeom prst="rect">
                <a:avLst/>
              </a:prstGeom>
              <a:blipFill>
                <a:blip r:embed="rId5"/>
                <a:stretch>
                  <a:fillRect b="-68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BA74403-9B16-FD4A-A252-C4429F7175C3}"/>
                  </a:ext>
                </a:extLst>
              </p:cNvPr>
              <p:cNvSpPr txBox="1"/>
              <p:nvPr/>
            </p:nvSpPr>
            <p:spPr>
              <a:xfrm>
                <a:off x="9826955" y="4218998"/>
                <a:ext cx="164737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𝑛</m:t>
                      </m:r>
                    </m:oMath>
                  </m:oMathPara>
                </a14:m>
                <a:endParaRPr lang="en-US" dirty="0"/>
              </a:p>
            </p:txBody>
          </p:sp>
        </mc:Choice>
        <mc:Fallback>
          <p:sp>
            <p:nvSpPr>
              <p:cNvPr id="12" name="TextBox 11">
                <a:extLst>
                  <a:ext uri="{FF2B5EF4-FFF2-40B4-BE49-F238E27FC236}">
                    <a16:creationId xmlns:a16="http://schemas.microsoft.com/office/drawing/2014/main" id="{BBA74403-9B16-FD4A-A252-C4429F7175C3}"/>
                  </a:ext>
                </a:extLst>
              </p:cNvPr>
              <p:cNvSpPr txBox="1">
                <a:spLocks noRot="1" noChangeAspect="1" noMove="1" noResize="1" noEditPoints="1" noAdjustHandles="1" noChangeArrowheads="1" noChangeShapeType="1" noTextEdit="1"/>
              </p:cNvSpPr>
              <p:nvPr/>
            </p:nvSpPr>
            <p:spPr>
              <a:xfrm>
                <a:off x="9826955" y="4218998"/>
                <a:ext cx="1647374" cy="369332"/>
              </a:xfrm>
              <a:prstGeom prst="rect">
                <a:avLst/>
              </a:prstGeom>
              <a:blipFill>
                <a:blip r:embed="rId6"/>
                <a:stretch>
                  <a:fillRect b="-6667"/>
                </a:stretch>
              </a:blipFill>
            </p:spPr>
            <p:txBody>
              <a:bodyPr/>
              <a:lstStyle/>
              <a:p>
                <a:r>
                  <a:rPr lang="en-US">
                    <a:noFill/>
                  </a:rPr>
                  <a:t> </a:t>
                </a:r>
              </a:p>
            </p:txBody>
          </p:sp>
        </mc:Fallback>
      </mc:AlternateContent>
      <p:sp>
        <p:nvSpPr>
          <p:cNvPr id="13" name="Date Placeholder 12">
            <a:extLst>
              <a:ext uri="{FF2B5EF4-FFF2-40B4-BE49-F238E27FC236}">
                <a16:creationId xmlns:a16="http://schemas.microsoft.com/office/drawing/2014/main" id="{5DA65768-1B73-4741-908B-64742AAAA1FE}"/>
              </a:ext>
            </a:extLst>
          </p:cNvPr>
          <p:cNvSpPr>
            <a:spLocks noGrp="1"/>
          </p:cNvSpPr>
          <p:nvPr>
            <p:ph type="dt" sz="half" idx="10"/>
          </p:nvPr>
        </p:nvSpPr>
        <p:spPr/>
        <p:txBody>
          <a:bodyPr/>
          <a:lstStyle/>
          <a:p>
            <a:fld id="{D41AF2B2-85E2-1B4B-865D-7C6F13145834}" type="datetime1">
              <a:rPr lang="en-US" smtClean="0"/>
              <a:t>8/20/19</a:t>
            </a:fld>
            <a:endParaRPr lang="en-US"/>
          </a:p>
        </p:txBody>
      </p:sp>
      <p:sp>
        <p:nvSpPr>
          <p:cNvPr id="14" name="Footer Placeholder 13">
            <a:extLst>
              <a:ext uri="{FF2B5EF4-FFF2-40B4-BE49-F238E27FC236}">
                <a16:creationId xmlns:a16="http://schemas.microsoft.com/office/drawing/2014/main" id="{A055D4CA-32CA-E842-9EB2-53A322DBF670}"/>
              </a:ext>
            </a:extLst>
          </p:cNvPr>
          <p:cNvSpPr>
            <a:spLocks noGrp="1"/>
          </p:cNvSpPr>
          <p:nvPr>
            <p:ph type="ftr" sz="quarter" idx="11"/>
          </p:nvPr>
        </p:nvSpPr>
        <p:spPr/>
        <p:txBody>
          <a:bodyPr/>
          <a:lstStyle/>
          <a:p>
            <a:r>
              <a:rPr lang="en-US"/>
              <a:t>Yonsei Lectures - Introduction to the SM </a:t>
            </a:r>
          </a:p>
        </p:txBody>
      </p:sp>
      <p:sp>
        <p:nvSpPr>
          <p:cNvPr id="15" name="Slide Number Placeholder 14">
            <a:extLst>
              <a:ext uri="{FF2B5EF4-FFF2-40B4-BE49-F238E27FC236}">
                <a16:creationId xmlns:a16="http://schemas.microsoft.com/office/drawing/2014/main" id="{C7AF2C0C-34A2-0D46-BBA6-6BEA97497E89}"/>
              </a:ext>
            </a:extLst>
          </p:cNvPr>
          <p:cNvSpPr>
            <a:spLocks noGrp="1"/>
          </p:cNvSpPr>
          <p:nvPr>
            <p:ph type="sldNum" sz="quarter" idx="12"/>
          </p:nvPr>
        </p:nvSpPr>
        <p:spPr/>
        <p:txBody>
          <a:bodyPr/>
          <a:lstStyle/>
          <a:p>
            <a:fld id="{E5C0D009-5A32-D440-B264-4C42ABB4108F}" type="slidenum">
              <a:rPr lang="en-US" smtClean="0"/>
              <a:t>24</a:t>
            </a:fld>
            <a:endParaRPr lang="en-US"/>
          </a:p>
        </p:txBody>
      </p:sp>
    </p:spTree>
    <p:extLst>
      <p:ext uri="{BB962C8B-B14F-4D97-AF65-F5344CB8AC3E}">
        <p14:creationId xmlns:p14="http://schemas.microsoft.com/office/powerpoint/2010/main" val="1250676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0263E-1468-0546-9288-EE0DC8F1A071}"/>
              </a:ext>
            </a:extLst>
          </p:cNvPr>
          <p:cNvSpPr>
            <a:spLocks noGrp="1"/>
          </p:cNvSpPr>
          <p:nvPr>
            <p:ph type="title"/>
          </p:nvPr>
        </p:nvSpPr>
        <p:spPr>
          <a:xfrm>
            <a:off x="838200" y="16906"/>
            <a:ext cx="10515600" cy="1325563"/>
          </a:xfrm>
        </p:spPr>
        <p:txBody>
          <a:bodyPr/>
          <a:lstStyle/>
          <a:p>
            <a:r>
              <a:rPr lang="en-US" dirty="0"/>
              <a:t>An Example:</a:t>
            </a:r>
            <a:br>
              <a:rPr lang="en-US" dirty="0"/>
            </a:br>
            <a:r>
              <a:rPr lang="en-US" sz="3600" dirty="0"/>
              <a:t>Free Neutron Decay: Lifetime ~ 15min (900s)</a:t>
            </a:r>
            <a:endParaRPr lang="en-US" dirty="0"/>
          </a:p>
        </p:txBody>
      </p:sp>
      <p:sp>
        <p:nvSpPr>
          <p:cNvPr id="3" name="Date Placeholder 2">
            <a:extLst>
              <a:ext uri="{FF2B5EF4-FFF2-40B4-BE49-F238E27FC236}">
                <a16:creationId xmlns:a16="http://schemas.microsoft.com/office/drawing/2014/main" id="{113E2E2A-14F0-DF4B-9883-3FC82227E400}"/>
              </a:ext>
            </a:extLst>
          </p:cNvPr>
          <p:cNvSpPr>
            <a:spLocks noGrp="1"/>
          </p:cNvSpPr>
          <p:nvPr>
            <p:ph type="dt" sz="half" idx="10"/>
          </p:nvPr>
        </p:nvSpPr>
        <p:spPr/>
        <p:txBody>
          <a:bodyPr/>
          <a:lstStyle/>
          <a:p>
            <a:fld id="{CA5C6818-5D1E-0740-A6BE-E769EA2D291D}" type="datetime1">
              <a:rPr lang="en-US" smtClean="0"/>
              <a:t>8/20/19</a:t>
            </a:fld>
            <a:endParaRPr lang="en-US"/>
          </a:p>
        </p:txBody>
      </p:sp>
      <p:sp>
        <p:nvSpPr>
          <p:cNvPr id="4" name="Footer Placeholder 3">
            <a:extLst>
              <a:ext uri="{FF2B5EF4-FFF2-40B4-BE49-F238E27FC236}">
                <a16:creationId xmlns:a16="http://schemas.microsoft.com/office/drawing/2014/main" id="{071F31E4-CE4A-0649-90FC-0C88FE306E1B}"/>
              </a:ext>
            </a:extLst>
          </p:cNvPr>
          <p:cNvSpPr>
            <a:spLocks noGrp="1"/>
          </p:cNvSpPr>
          <p:nvPr>
            <p:ph type="ftr" sz="quarter" idx="11"/>
          </p:nvPr>
        </p:nvSpPr>
        <p:spPr/>
        <p:txBody>
          <a:bodyPr/>
          <a:lstStyle/>
          <a:p>
            <a:r>
              <a:rPr lang="en-US"/>
              <a:t>Yonsei Lectures - Introduction to the SM </a:t>
            </a:r>
          </a:p>
        </p:txBody>
      </p:sp>
      <p:sp>
        <p:nvSpPr>
          <p:cNvPr id="5" name="Slide Number Placeholder 4">
            <a:extLst>
              <a:ext uri="{FF2B5EF4-FFF2-40B4-BE49-F238E27FC236}">
                <a16:creationId xmlns:a16="http://schemas.microsoft.com/office/drawing/2014/main" id="{89159E73-34F0-F74F-BF90-5D6D5AEFA1B6}"/>
              </a:ext>
            </a:extLst>
          </p:cNvPr>
          <p:cNvSpPr>
            <a:spLocks noGrp="1"/>
          </p:cNvSpPr>
          <p:nvPr>
            <p:ph type="sldNum" sz="quarter" idx="12"/>
          </p:nvPr>
        </p:nvSpPr>
        <p:spPr/>
        <p:txBody>
          <a:bodyPr/>
          <a:lstStyle/>
          <a:p>
            <a:fld id="{E5C0D009-5A32-D440-B264-4C42ABB4108F}" type="slidenum">
              <a:rPr lang="en-US" smtClean="0"/>
              <a:t>25</a:t>
            </a:fld>
            <a:endParaRPr lang="en-US"/>
          </a:p>
        </p:txBody>
      </p:sp>
      <p:pic>
        <p:nvPicPr>
          <p:cNvPr id="16386" name="Picture 2" descr="Image result for neutron decay">
            <a:extLst>
              <a:ext uri="{FF2B5EF4-FFF2-40B4-BE49-F238E27FC236}">
                <a16:creationId xmlns:a16="http://schemas.microsoft.com/office/drawing/2014/main" id="{048E3072-5DE4-B54B-8856-6895D6329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026" y="1454845"/>
            <a:ext cx="4350774" cy="490150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bgroup\color{black}$\displaystyle \mathrm{n}\rightarrow\mathrm{p^+e^-}\bar{\nu}_e $\egroup">
            <a:extLst>
              <a:ext uri="{FF2B5EF4-FFF2-40B4-BE49-F238E27FC236}">
                <a16:creationId xmlns:a16="http://schemas.microsoft.com/office/drawing/2014/main" id="{F3258B26-95E2-C942-BB1C-BF59B3CF7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20" y="1781862"/>
            <a:ext cx="3968261" cy="16106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9DC161C-AF29-4F47-B262-9744DA4D77EC}"/>
              </a:ext>
            </a:extLst>
          </p:cNvPr>
          <p:cNvSpPr/>
          <p:nvPr/>
        </p:nvSpPr>
        <p:spPr>
          <a:xfrm>
            <a:off x="1020120" y="3351131"/>
            <a:ext cx="3180679" cy="1477328"/>
          </a:xfrm>
          <a:prstGeom prst="rect">
            <a:avLst/>
          </a:prstGeom>
        </p:spPr>
        <p:txBody>
          <a:bodyPr wrap="none">
            <a:spAutoFit/>
          </a:bodyPr>
          <a:lstStyle/>
          <a:p>
            <a:r>
              <a:rPr lang="en-US" dirty="0"/>
              <a:t>Neutron: Mass = 939.57 MeV</a:t>
            </a:r>
          </a:p>
          <a:p>
            <a:r>
              <a:rPr lang="en-US" dirty="0"/>
              <a:t>Proton:    Mass = 938.28 MeV</a:t>
            </a:r>
          </a:p>
          <a:p>
            <a:r>
              <a:rPr lang="en-US" dirty="0"/>
              <a:t>Electron: Mass = 0.51 MeV</a:t>
            </a:r>
          </a:p>
          <a:p>
            <a:endParaRPr lang="en-US" dirty="0"/>
          </a:p>
          <a:p>
            <a:r>
              <a:rPr lang="en-US" dirty="0"/>
              <a:t>M(n) – M(p)  – M(e) = 0.78 MeV</a:t>
            </a:r>
          </a:p>
        </p:txBody>
      </p:sp>
      <p:sp>
        <p:nvSpPr>
          <p:cNvPr id="12" name="Rectangle 11">
            <a:extLst>
              <a:ext uri="{FF2B5EF4-FFF2-40B4-BE49-F238E27FC236}">
                <a16:creationId xmlns:a16="http://schemas.microsoft.com/office/drawing/2014/main" id="{8E992572-D285-2947-BED4-71B0729CE1E1}"/>
              </a:ext>
            </a:extLst>
          </p:cNvPr>
          <p:cNvSpPr/>
          <p:nvPr/>
        </p:nvSpPr>
        <p:spPr>
          <a:xfrm>
            <a:off x="1020120" y="5392349"/>
            <a:ext cx="5075880" cy="400110"/>
          </a:xfrm>
          <a:prstGeom prst="rect">
            <a:avLst/>
          </a:prstGeom>
        </p:spPr>
        <p:txBody>
          <a:bodyPr wrap="square">
            <a:spAutoFit/>
          </a:bodyPr>
          <a:lstStyle/>
          <a:p>
            <a:r>
              <a:rPr lang="en-US" sz="2000" dirty="0">
                <a:solidFill>
                  <a:srgbClr val="FF0000"/>
                </a:solidFill>
              </a:rPr>
              <a:t>Flavor Changing Weak Interactions: d - &gt; u + W</a:t>
            </a:r>
          </a:p>
        </p:txBody>
      </p:sp>
    </p:spTree>
    <p:extLst>
      <p:ext uri="{BB962C8B-B14F-4D97-AF65-F5344CB8AC3E}">
        <p14:creationId xmlns:p14="http://schemas.microsoft.com/office/powerpoint/2010/main" val="3804363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8E31A-F786-2B49-ACBB-E0704D1B59BE}"/>
              </a:ext>
            </a:extLst>
          </p:cNvPr>
          <p:cNvSpPr>
            <a:spLocks noGrp="1"/>
          </p:cNvSpPr>
          <p:nvPr>
            <p:ph type="title"/>
          </p:nvPr>
        </p:nvSpPr>
        <p:spPr>
          <a:xfrm>
            <a:off x="396064" y="35864"/>
            <a:ext cx="10515600" cy="1325563"/>
          </a:xfrm>
        </p:spPr>
        <p:txBody>
          <a:bodyPr/>
          <a:lstStyle/>
          <a:p>
            <a:r>
              <a:rPr lang="en-US" dirty="0"/>
              <a:t>Quarks and Weak Interactions  </a:t>
            </a:r>
          </a:p>
        </p:txBody>
      </p:sp>
      <p:sp>
        <p:nvSpPr>
          <p:cNvPr id="4" name="Date Placeholder 3">
            <a:extLst>
              <a:ext uri="{FF2B5EF4-FFF2-40B4-BE49-F238E27FC236}">
                <a16:creationId xmlns:a16="http://schemas.microsoft.com/office/drawing/2014/main" id="{C2B55EEC-D64F-924C-A6CE-770AC14C9F85}"/>
              </a:ext>
            </a:extLst>
          </p:cNvPr>
          <p:cNvSpPr>
            <a:spLocks noGrp="1"/>
          </p:cNvSpPr>
          <p:nvPr>
            <p:ph type="dt" sz="half" idx="10"/>
          </p:nvPr>
        </p:nvSpPr>
        <p:spPr/>
        <p:txBody>
          <a:bodyPr/>
          <a:lstStyle/>
          <a:p>
            <a:fld id="{0EC76A14-A7B6-3240-8CF5-ED8A7F74239C}" type="datetime1">
              <a:rPr lang="en-US" smtClean="0"/>
              <a:t>8/20/19</a:t>
            </a:fld>
            <a:endParaRPr lang="en-US"/>
          </a:p>
        </p:txBody>
      </p:sp>
      <p:sp>
        <p:nvSpPr>
          <p:cNvPr id="5" name="Footer Placeholder 4">
            <a:extLst>
              <a:ext uri="{FF2B5EF4-FFF2-40B4-BE49-F238E27FC236}">
                <a16:creationId xmlns:a16="http://schemas.microsoft.com/office/drawing/2014/main" id="{873F30F4-0273-9343-9931-E40546693627}"/>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006F5F7F-514E-3145-924C-568F001070E6}"/>
              </a:ext>
            </a:extLst>
          </p:cNvPr>
          <p:cNvSpPr>
            <a:spLocks noGrp="1"/>
          </p:cNvSpPr>
          <p:nvPr>
            <p:ph type="sldNum" sz="quarter" idx="12"/>
          </p:nvPr>
        </p:nvSpPr>
        <p:spPr/>
        <p:txBody>
          <a:bodyPr/>
          <a:lstStyle/>
          <a:p>
            <a:fld id="{E5C0D009-5A32-D440-B264-4C42ABB4108F}" type="slidenum">
              <a:rPr lang="en-US" smtClean="0"/>
              <a:t>26</a:t>
            </a:fld>
            <a:endParaRPr lang="en-US"/>
          </a:p>
        </p:txBody>
      </p:sp>
      <p:pic>
        <p:nvPicPr>
          <p:cNvPr id="7" name="Picture 6">
            <a:extLst>
              <a:ext uri="{FF2B5EF4-FFF2-40B4-BE49-F238E27FC236}">
                <a16:creationId xmlns:a16="http://schemas.microsoft.com/office/drawing/2014/main" id="{BD3DA81A-F69F-E84C-BD1F-1E3B2A061C68}"/>
              </a:ext>
            </a:extLst>
          </p:cNvPr>
          <p:cNvPicPr>
            <a:picLocks noChangeAspect="1"/>
          </p:cNvPicPr>
          <p:nvPr/>
        </p:nvPicPr>
        <p:blipFill>
          <a:blip r:embed="rId2"/>
          <a:stretch>
            <a:fillRect/>
          </a:stretch>
        </p:blipFill>
        <p:spPr>
          <a:xfrm>
            <a:off x="67483" y="2345596"/>
            <a:ext cx="5287205" cy="3907515"/>
          </a:xfrm>
          <a:prstGeom prst="rect">
            <a:avLst/>
          </a:prstGeom>
        </p:spPr>
      </p:pic>
      <p:pic>
        <p:nvPicPr>
          <p:cNvPr id="8" name="Picture 7">
            <a:extLst>
              <a:ext uri="{FF2B5EF4-FFF2-40B4-BE49-F238E27FC236}">
                <a16:creationId xmlns:a16="http://schemas.microsoft.com/office/drawing/2014/main" id="{88935DE2-1BB8-2B43-B47A-9E598E7CD653}"/>
              </a:ext>
            </a:extLst>
          </p:cNvPr>
          <p:cNvPicPr>
            <a:picLocks noChangeAspect="1"/>
          </p:cNvPicPr>
          <p:nvPr/>
        </p:nvPicPr>
        <p:blipFill rotWithShape="1">
          <a:blip r:embed="rId3"/>
          <a:srcRect b="41260"/>
          <a:stretch/>
        </p:blipFill>
        <p:spPr>
          <a:xfrm>
            <a:off x="5425166" y="1088503"/>
            <a:ext cx="6640650" cy="2925557"/>
          </a:xfrm>
          <a:prstGeom prst="rect">
            <a:avLst/>
          </a:prstGeom>
        </p:spPr>
      </p:pic>
      <p:sp>
        <p:nvSpPr>
          <p:cNvPr id="10" name="TextBox 9">
            <a:extLst>
              <a:ext uri="{FF2B5EF4-FFF2-40B4-BE49-F238E27FC236}">
                <a16:creationId xmlns:a16="http://schemas.microsoft.com/office/drawing/2014/main" id="{FA275D55-CF75-4248-8E14-0F7BC663FA96}"/>
              </a:ext>
            </a:extLst>
          </p:cNvPr>
          <p:cNvSpPr txBox="1"/>
          <p:nvPr/>
        </p:nvSpPr>
        <p:spPr>
          <a:xfrm>
            <a:off x="543364" y="1419779"/>
            <a:ext cx="1939570" cy="369332"/>
          </a:xfrm>
          <a:prstGeom prst="rect">
            <a:avLst/>
          </a:prstGeom>
          <a:noFill/>
        </p:spPr>
        <p:txBody>
          <a:bodyPr wrap="none" rtlCol="0">
            <a:spAutoFit/>
          </a:bodyPr>
          <a:lstStyle/>
          <a:p>
            <a:r>
              <a:rPr lang="en-US" dirty="0"/>
              <a:t>Quark mass states </a:t>
            </a:r>
          </a:p>
        </p:txBody>
      </p:sp>
      <p:pic>
        <p:nvPicPr>
          <p:cNvPr id="17410" name="Picture 2" descr="Image result for lepton flavor changing weak interaction">
            <a:extLst>
              <a:ext uri="{FF2B5EF4-FFF2-40B4-BE49-F238E27FC236}">
                <a16:creationId xmlns:a16="http://schemas.microsoft.com/office/drawing/2014/main" id="{C3418D1A-17F7-8A49-A94B-76890B494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888" b="7074"/>
          <a:stretch/>
        </p:blipFill>
        <p:spPr bwMode="auto">
          <a:xfrm>
            <a:off x="5811888" y="4141754"/>
            <a:ext cx="5597423" cy="239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175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A220E-E09C-324B-8A0E-EF04129D01EB}"/>
              </a:ext>
            </a:extLst>
          </p:cNvPr>
          <p:cNvSpPr>
            <a:spLocks noGrp="1"/>
          </p:cNvSpPr>
          <p:nvPr>
            <p:ph type="title"/>
          </p:nvPr>
        </p:nvSpPr>
        <p:spPr/>
        <p:txBody>
          <a:bodyPr/>
          <a:lstStyle/>
          <a:p>
            <a:r>
              <a:rPr lang="en-US" b="1" dirty="0" err="1"/>
              <a:t>Cabibbo</a:t>
            </a:r>
            <a:r>
              <a:rPr lang="en-US" b="1" dirty="0"/>
              <a:t>–Kobayashi–</a:t>
            </a:r>
            <a:r>
              <a:rPr lang="en-US" b="1" dirty="0" err="1"/>
              <a:t>Maskawa</a:t>
            </a:r>
            <a:r>
              <a:rPr lang="en-US" b="1" dirty="0"/>
              <a:t> (CKM) Matrix</a:t>
            </a:r>
            <a:endParaRPr lang="en-US" dirty="0"/>
          </a:p>
        </p:txBody>
      </p:sp>
      <p:sp>
        <p:nvSpPr>
          <p:cNvPr id="3" name="Date Placeholder 2">
            <a:extLst>
              <a:ext uri="{FF2B5EF4-FFF2-40B4-BE49-F238E27FC236}">
                <a16:creationId xmlns:a16="http://schemas.microsoft.com/office/drawing/2014/main" id="{CEEF476D-B8D3-4345-8D9F-6D1D260D4BBA}"/>
              </a:ext>
            </a:extLst>
          </p:cNvPr>
          <p:cNvSpPr>
            <a:spLocks noGrp="1"/>
          </p:cNvSpPr>
          <p:nvPr>
            <p:ph type="dt" sz="half" idx="10"/>
          </p:nvPr>
        </p:nvSpPr>
        <p:spPr/>
        <p:txBody>
          <a:bodyPr/>
          <a:lstStyle/>
          <a:p>
            <a:fld id="{1935402D-6740-F444-9F06-7BA52D8F3CFA}" type="datetime1">
              <a:rPr lang="en-US" smtClean="0"/>
              <a:t>8/20/19</a:t>
            </a:fld>
            <a:endParaRPr lang="en-US"/>
          </a:p>
        </p:txBody>
      </p:sp>
      <p:sp>
        <p:nvSpPr>
          <p:cNvPr id="4" name="Footer Placeholder 3">
            <a:extLst>
              <a:ext uri="{FF2B5EF4-FFF2-40B4-BE49-F238E27FC236}">
                <a16:creationId xmlns:a16="http://schemas.microsoft.com/office/drawing/2014/main" id="{36334702-5486-7543-8B0F-32A9E62A0130}"/>
              </a:ext>
            </a:extLst>
          </p:cNvPr>
          <p:cNvSpPr>
            <a:spLocks noGrp="1"/>
          </p:cNvSpPr>
          <p:nvPr>
            <p:ph type="ftr" sz="quarter" idx="11"/>
          </p:nvPr>
        </p:nvSpPr>
        <p:spPr/>
        <p:txBody>
          <a:bodyPr/>
          <a:lstStyle/>
          <a:p>
            <a:r>
              <a:rPr lang="en-US"/>
              <a:t>Yonsei Lectures - Introduction to the SM </a:t>
            </a:r>
          </a:p>
        </p:txBody>
      </p:sp>
      <p:sp>
        <p:nvSpPr>
          <p:cNvPr id="5" name="Slide Number Placeholder 4">
            <a:extLst>
              <a:ext uri="{FF2B5EF4-FFF2-40B4-BE49-F238E27FC236}">
                <a16:creationId xmlns:a16="http://schemas.microsoft.com/office/drawing/2014/main" id="{791BE38C-BA0C-B04A-A917-DB7C789B4E63}"/>
              </a:ext>
            </a:extLst>
          </p:cNvPr>
          <p:cNvSpPr>
            <a:spLocks noGrp="1"/>
          </p:cNvSpPr>
          <p:nvPr>
            <p:ph type="sldNum" sz="quarter" idx="12"/>
          </p:nvPr>
        </p:nvSpPr>
        <p:spPr/>
        <p:txBody>
          <a:bodyPr/>
          <a:lstStyle/>
          <a:p>
            <a:fld id="{E5C0D009-5A32-D440-B264-4C42ABB4108F}" type="slidenum">
              <a:rPr lang="en-US" smtClean="0"/>
              <a:t>27</a:t>
            </a:fld>
            <a:endParaRPr lang="en-US"/>
          </a:p>
        </p:txBody>
      </p:sp>
      <p:pic>
        <p:nvPicPr>
          <p:cNvPr id="6" name="Picture 5">
            <a:extLst>
              <a:ext uri="{FF2B5EF4-FFF2-40B4-BE49-F238E27FC236}">
                <a16:creationId xmlns:a16="http://schemas.microsoft.com/office/drawing/2014/main" id="{FDF132AB-2223-7E40-AFA7-196D18D46669}"/>
              </a:ext>
            </a:extLst>
          </p:cNvPr>
          <p:cNvPicPr>
            <a:picLocks noChangeAspect="1"/>
          </p:cNvPicPr>
          <p:nvPr/>
        </p:nvPicPr>
        <p:blipFill>
          <a:blip r:embed="rId2"/>
          <a:stretch>
            <a:fillRect/>
          </a:stretch>
        </p:blipFill>
        <p:spPr>
          <a:xfrm>
            <a:off x="838200" y="4351879"/>
            <a:ext cx="10342657" cy="1325562"/>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08B773CD-CC93-E545-A9ED-E2C3158664E1}"/>
                  </a:ext>
                </a:extLst>
              </p:cNvPr>
              <p:cNvSpPr txBox="1"/>
              <p:nvPr/>
            </p:nvSpPr>
            <p:spPr>
              <a:xfrm>
                <a:off x="594686" y="1657934"/>
                <a:ext cx="4834400" cy="2585323"/>
              </a:xfrm>
              <a:prstGeom prst="rect">
                <a:avLst/>
              </a:prstGeom>
              <a:noFill/>
            </p:spPr>
            <p:txBody>
              <a:bodyPr wrap="none" rtlCol="0">
                <a:spAutoFit/>
              </a:bodyPr>
              <a:lstStyle/>
              <a:p>
                <a:r>
                  <a:rPr lang="en-US" dirty="0"/>
                  <a:t>Flavor Changing Weak Interactions:</a:t>
                </a:r>
              </a:p>
              <a:p>
                <a:endParaRPr lang="en-US" dirty="0"/>
              </a:p>
              <a:p>
                <a:pPr marL="285750" indent="-285750">
                  <a:buFontTx/>
                  <a:buChar char="-"/>
                </a:pPr>
                <a:r>
                  <a:rPr lang="en-US" dirty="0"/>
                  <a:t>Large probability within the same family:  ~ 1</a:t>
                </a:r>
              </a:p>
              <a:p>
                <a:pPr marL="285750" indent="-285750">
                  <a:buFontTx/>
                  <a:buChar char="-"/>
                </a:pPr>
                <a:endParaRPr lang="en-US" dirty="0"/>
              </a:p>
              <a:p>
                <a:pPr marL="285750" indent="-285750">
                  <a:buFontTx/>
                  <a:buChar char="-"/>
                </a:pPr>
                <a:r>
                  <a:rPr lang="en-US" dirty="0"/>
                  <a:t>Smaller probability  between different family:  </a:t>
                </a:r>
              </a:p>
              <a:p>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𝑑</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𝑊</m:t>
                      </m:r>
                      <m:r>
                        <a:rPr lang="en-US" b="0" i="1" smtClean="0">
                          <a:solidFill>
                            <a:srgbClr val="FF0000"/>
                          </a:solidFill>
                          <a:latin typeface="Cambria Math" panose="02040503050406030204" pitchFamily="18" charset="0"/>
                        </a:rPr>
                        <m:t>:   0.97</m:t>
                      </m:r>
                    </m:oMath>
                  </m:oMathPara>
                </a14:m>
                <a:endParaRPr lang="en-US" b="0" i="1" dirty="0">
                  <a:solidFill>
                    <a:srgbClr val="FF0000"/>
                  </a:solidFill>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𝑊</m:t>
                      </m:r>
                      <m:r>
                        <a:rPr lang="en-US" b="0" i="1" smtClean="0">
                          <a:solidFill>
                            <a:srgbClr val="FF0000"/>
                          </a:solidFill>
                          <a:latin typeface="Cambria Math" panose="02040503050406030204" pitchFamily="18" charset="0"/>
                        </a:rPr>
                        <m:t>:   0.22</m:t>
                      </m:r>
                    </m:oMath>
                  </m:oMathPara>
                </a14:m>
                <a:endParaRPr lang="en-US" b="0" dirty="0">
                  <a:solidFill>
                    <a:srgbClr val="FF0000"/>
                  </a:solidFill>
                </a:endParaRPr>
              </a:p>
              <a:p>
                <a:r>
                  <a:rPr lang="en-US" b="0" dirty="0">
                    <a:solidFill>
                      <a:srgbClr val="FF0000"/>
                    </a:solidFill>
                  </a:rPr>
                  <a:t>             	          </a:t>
                </a:r>
                <a14:m>
                  <m:oMath xmlns:m="http://schemas.openxmlformats.org/officeDocument/2006/math">
                    <m:r>
                      <a:rPr lang="en-US" b="0" i="1" smtClean="0">
                        <a:solidFill>
                          <a:srgbClr val="FF0000"/>
                        </a:solidFill>
                        <a:latin typeface="Cambria Math" panose="02040503050406030204" pitchFamily="18" charset="0"/>
                      </a:rPr>
                      <m:t>𝑢</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𝑏</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𝑊</m:t>
                    </m:r>
                    <m:r>
                      <a:rPr lang="en-US" b="0" i="1" smtClean="0">
                        <a:solidFill>
                          <a:srgbClr val="FF0000"/>
                        </a:solidFill>
                        <a:latin typeface="Cambria Math" panose="02040503050406030204" pitchFamily="18" charset="0"/>
                      </a:rPr>
                      <m:t>:   0.0035</m:t>
                    </m:r>
                  </m:oMath>
                </a14:m>
                <a:endParaRPr lang="en-US" dirty="0">
                  <a:solidFill>
                    <a:srgbClr val="FF0000"/>
                  </a:solidFill>
                </a:endParaRPr>
              </a:p>
              <a:p>
                <a:r>
                  <a:rPr lang="en-US" dirty="0"/>
                  <a:t> </a:t>
                </a:r>
              </a:p>
            </p:txBody>
          </p:sp>
        </mc:Choice>
        <mc:Fallback>
          <p:sp>
            <p:nvSpPr>
              <p:cNvPr id="7" name="TextBox 6">
                <a:extLst>
                  <a:ext uri="{FF2B5EF4-FFF2-40B4-BE49-F238E27FC236}">
                    <a16:creationId xmlns:a16="http://schemas.microsoft.com/office/drawing/2014/main" id="{08B773CD-CC93-E545-A9ED-E2C3158664E1}"/>
                  </a:ext>
                </a:extLst>
              </p:cNvPr>
              <p:cNvSpPr txBox="1">
                <a:spLocks noRot="1" noChangeAspect="1" noMove="1" noResize="1" noEditPoints="1" noAdjustHandles="1" noChangeArrowheads="1" noChangeShapeType="1" noTextEdit="1"/>
              </p:cNvSpPr>
              <p:nvPr/>
            </p:nvSpPr>
            <p:spPr>
              <a:xfrm>
                <a:off x="594686" y="1657934"/>
                <a:ext cx="4834400" cy="2585323"/>
              </a:xfrm>
              <a:prstGeom prst="rect">
                <a:avLst/>
              </a:prstGeom>
              <a:blipFill>
                <a:blip r:embed="rId3"/>
                <a:stretch>
                  <a:fillRect l="-1050" t="-98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9AE92D1-EFCC-9843-84A6-E419B4B63C74}"/>
              </a:ext>
            </a:extLst>
          </p:cNvPr>
          <p:cNvPicPr>
            <a:picLocks noChangeAspect="1"/>
          </p:cNvPicPr>
          <p:nvPr/>
        </p:nvPicPr>
        <p:blipFill rotWithShape="1">
          <a:blip r:embed="rId4"/>
          <a:srcRect t="33789" r="47150" b="40645"/>
          <a:stretch/>
        </p:blipFill>
        <p:spPr>
          <a:xfrm>
            <a:off x="5889523" y="1675683"/>
            <a:ext cx="4832555" cy="1753317"/>
          </a:xfrm>
          <a:prstGeom prst="rect">
            <a:avLst/>
          </a:prstGeom>
        </p:spPr>
      </p:pic>
      <p:sp>
        <p:nvSpPr>
          <p:cNvPr id="9" name="TextBox 8">
            <a:extLst>
              <a:ext uri="{FF2B5EF4-FFF2-40B4-BE49-F238E27FC236}">
                <a16:creationId xmlns:a16="http://schemas.microsoft.com/office/drawing/2014/main" id="{12C91F48-D984-8844-B06F-9DD332D9439F}"/>
              </a:ext>
            </a:extLst>
          </p:cNvPr>
          <p:cNvSpPr txBox="1"/>
          <p:nvPr/>
        </p:nvSpPr>
        <p:spPr>
          <a:xfrm>
            <a:off x="7565923" y="3303639"/>
            <a:ext cx="1019318" cy="369332"/>
          </a:xfrm>
          <a:prstGeom prst="rect">
            <a:avLst/>
          </a:prstGeom>
          <a:noFill/>
        </p:spPr>
        <p:txBody>
          <a:bodyPr wrap="none" rtlCol="0">
            <a:spAutoFit/>
          </a:bodyPr>
          <a:lstStyle/>
          <a:p>
            <a:r>
              <a:rPr lang="en-US" dirty="0"/>
              <a:t>Prob. ~ 1</a:t>
            </a:r>
          </a:p>
        </p:txBody>
      </p:sp>
      <p:sp>
        <p:nvSpPr>
          <p:cNvPr id="10" name="TextBox 9">
            <a:extLst>
              <a:ext uri="{FF2B5EF4-FFF2-40B4-BE49-F238E27FC236}">
                <a16:creationId xmlns:a16="http://schemas.microsoft.com/office/drawing/2014/main" id="{9C74F980-2048-504D-8448-50C2FABA919E}"/>
              </a:ext>
            </a:extLst>
          </p:cNvPr>
          <p:cNvSpPr txBox="1"/>
          <p:nvPr/>
        </p:nvSpPr>
        <p:spPr>
          <a:xfrm>
            <a:off x="838200" y="5894684"/>
            <a:ext cx="6394699" cy="461665"/>
          </a:xfrm>
          <a:prstGeom prst="rect">
            <a:avLst/>
          </a:prstGeom>
          <a:noFill/>
        </p:spPr>
        <p:txBody>
          <a:bodyPr wrap="none" rtlCol="0">
            <a:spAutoFit/>
          </a:bodyPr>
          <a:lstStyle/>
          <a:p>
            <a:r>
              <a:rPr lang="en-US" sz="2400" dirty="0">
                <a:solidFill>
                  <a:srgbClr val="FF0000"/>
                </a:solidFill>
              </a:rPr>
              <a:t>Quarks belong to  3  “families”, (</a:t>
            </a:r>
            <a:r>
              <a:rPr lang="en-US" sz="2400" dirty="0" err="1">
                <a:solidFill>
                  <a:srgbClr val="FF0000"/>
                </a:solidFill>
              </a:rPr>
              <a:t>u,d</a:t>
            </a:r>
            <a:r>
              <a:rPr lang="en-US" sz="2400" dirty="0">
                <a:solidFill>
                  <a:srgbClr val="FF0000"/>
                </a:solidFill>
              </a:rPr>
              <a:t>) (</a:t>
            </a:r>
            <a:r>
              <a:rPr lang="en-US" sz="2400" dirty="0" err="1">
                <a:solidFill>
                  <a:srgbClr val="FF0000"/>
                </a:solidFill>
              </a:rPr>
              <a:t>c,s</a:t>
            </a:r>
            <a:r>
              <a:rPr lang="en-US" sz="2400" dirty="0">
                <a:solidFill>
                  <a:srgbClr val="FF0000"/>
                </a:solidFill>
              </a:rPr>
              <a:t>) and (</a:t>
            </a:r>
            <a:r>
              <a:rPr lang="en-US" sz="2400" dirty="0" err="1">
                <a:solidFill>
                  <a:srgbClr val="FF0000"/>
                </a:solidFill>
              </a:rPr>
              <a:t>t,b</a:t>
            </a:r>
            <a:r>
              <a:rPr lang="en-US" sz="2400" dirty="0">
                <a:solidFill>
                  <a:srgbClr val="FF0000"/>
                </a:solidFill>
              </a:rPr>
              <a:t>)</a:t>
            </a:r>
          </a:p>
        </p:txBody>
      </p:sp>
    </p:spTree>
    <p:extLst>
      <p:ext uri="{BB962C8B-B14F-4D97-AF65-F5344CB8AC3E}">
        <p14:creationId xmlns:p14="http://schemas.microsoft.com/office/powerpoint/2010/main" val="353477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FB00-B315-FC4D-A82D-901F0E2B1A01}"/>
              </a:ext>
            </a:extLst>
          </p:cNvPr>
          <p:cNvSpPr>
            <a:spLocks noGrp="1"/>
          </p:cNvSpPr>
          <p:nvPr>
            <p:ph type="title"/>
          </p:nvPr>
        </p:nvSpPr>
        <p:spPr>
          <a:xfrm>
            <a:off x="838200" y="0"/>
            <a:ext cx="10515600" cy="1325563"/>
          </a:xfrm>
        </p:spPr>
        <p:txBody>
          <a:bodyPr/>
          <a:lstStyle/>
          <a:p>
            <a:r>
              <a:rPr lang="en-US" dirty="0"/>
              <a:t>3 Lepton Families and Neutrino Mixing </a:t>
            </a:r>
          </a:p>
        </p:txBody>
      </p:sp>
      <p:sp>
        <p:nvSpPr>
          <p:cNvPr id="3" name="Date Placeholder 2">
            <a:extLst>
              <a:ext uri="{FF2B5EF4-FFF2-40B4-BE49-F238E27FC236}">
                <a16:creationId xmlns:a16="http://schemas.microsoft.com/office/drawing/2014/main" id="{AB150921-D25D-EA4B-AD43-A35DC20BAC0A}"/>
              </a:ext>
            </a:extLst>
          </p:cNvPr>
          <p:cNvSpPr>
            <a:spLocks noGrp="1"/>
          </p:cNvSpPr>
          <p:nvPr>
            <p:ph type="dt" sz="half" idx="10"/>
          </p:nvPr>
        </p:nvSpPr>
        <p:spPr/>
        <p:txBody>
          <a:bodyPr/>
          <a:lstStyle/>
          <a:p>
            <a:fld id="{935D67FD-25F8-634E-9F45-878353B6C55C}" type="datetime1">
              <a:rPr lang="en-US" smtClean="0"/>
              <a:t>8/20/19</a:t>
            </a:fld>
            <a:endParaRPr lang="en-US"/>
          </a:p>
        </p:txBody>
      </p:sp>
      <p:sp>
        <p:nvSpPr>
          <p:cNvPr id="4" name="Footer Placeholder 3">
            <a:extLst>
              <a:ext uri="{FF2B5EF4-FFF2-40B4-BE49-F238E27FC236}">
                <a16:creationId xmlns:a16="http://schemas.microsoft.com/office/drawing/2014/main" id="{8618FE74-322F-5A45-8B5A-A9D2A1951874}"/>
              </a:ext>
            </a:extLst>
          </p:cNvPr>
          <p:cNvSpPr>
            <a:spLocks noGrp="1"/>
          </p:cNvSpPr>
          <p:nvPr>
            <p:ph type="ftr" sz="quarter" idx="11"/>
          </p:nvPr>
        </p:nvSpPr>
        <p:spPr/>
        <p:txBody>
          <a:bodyPr/>
          <a:lstStyle/>
          <a:p>
            <a:r>
              <a:rPr lang="en-US"/>
              <a:t>Yonsei Lectures - Introduction to the SM </a:t>
            </a:r>
          </a:p>
        </p:txBody>
      </p:sp>
      <p:sp>
        <p:nvSpPr>
          <p:cNvPr id="5" name="Slide Number Placeholder 4">
            <a:extLst>
              <a:ext uri="{FF2B5EF4-FFF2-40B4-BE49-F238E27FC236}">
                <a16:creationId xmlns:a16="http://schemas.microsoft.com/office/drawing/2014/main" id="{174EB4E9-22A2-DB49-9730-CD78EA580C20}"/>
              </a:ext>
            </a:extLst>
          </p:cNvPr>
          <p:cNvSpPr>
            <a:spLocks noGrp="1"/>
          </p:cNvSpPr>
          <p:nvPr>
            <p:ph type="sldNum" sz="quarter" idx="12"/>
          </p:nvPr>
        </p:nvSpPr>
        <p:spPr/>
        <p:txBody>
          <a:bodyPr/>
          <a:lstStyle/>
          <a:p>
            <a:fld id="{E5C0D009-5A32-D440-B264-4C42ABB4108F}" type="slidenum">
              <a:rPr lang="en-US" smtClean="0"/>
              <a:t>28</a:t>
            </a:fld>
            <a:endParaRPr lang="en-US"/>
          </a:p>
        </p:txBody>
      </p:sp>
      <p:pic>
        <p:nvPicPr>
          <p:cNvPr id="18434" name="Picture 2" descr="Image result for lepton flavor changing weak interaction">
            <a:extLst>
              <a:ext uri="{FF2B5EF4-FFF2-40B4-BE49-F238E27FC236}">
                <a16:creationId xmlns:a16="http://schemas.microsoft.com/office/drawing/2014/main" id="{EA095DDA-4771-194D-8BEF-F5AE76B30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164" y="1072843"/>
            <a:ext cx="8630651" cy="564863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1E804B3E-F260-AA4F-8591-ECD6BECDC676}"/>
              </a:ext>
            </a:extLst>
          </p:cNvPr>
          <p:cNvSpPr/>
          <p:nvPr/>
        </p:nvSpPr>
        <p:spPr>
          <a:xfrm>
            <a:off x="6700117" y="873740"/>
            <a:ext cx="2625213" cy="25552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161AFD7-3463-D241-9DA6-D0CED0099D2E}"/>
              </a:ext>
            </a:extLst>
          </p:cNvPr>
          <p:cNvSpPr/>
          <p:nvPr/>
        </p:nvSpPr>
        <p:spPr>
          <a:xfrm>
            <a:off x="1413387" y="3801090"/>
            <a:ext cx="2625213" cy="25552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CCCF2D-59F2-7240-A43B-DF735D63F264}"/>
              </a:ext>
            </a:extLst>
          </p:cNvPr>
          <p:cNvSpPr/>
          <p:nvPr/>
        </p:nvSpPr>
        <p:spPr>
          <a:xfrm>
            <a:off x="7005295" y="3701539"/>
            <a:ext cx="2625213" cy="25552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CE22B4-C784-F243-9E6B-EAA39D07F5F8}"/>
              </a:ext>
            </a:extLst>
          </p:cNvPr>
          <p:cNvSpPr/>
          <p:nvPr/>
        </p:nvSpPr>
        <p:spPr>
          <a:xfrm>
            <a:off x="1863024" y="854998"/>
            <a:ext cx="2625213" cy="2555260"/>
          </a:xfrm>
          <a:prstGeom prst="ellipse">
            <a:avLst/>
          </a:prstGeom>
          <a:noFill/>
          <a:ln w="3810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294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96CB3B-8AC9-CC49-B38F-C790D03093A6}"/>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5" name="Date Placeholder 4">
            <a:extLst>
              <a:ext uri="{FF2B5EF4-FFF2-40B4-BE49-F238E27FC236}">
                <a16:creationId xmlns:a16="http://schemas.microsoft.com/office/drawing/2014/main" id="{517E1E37-E8E8-AB48-8E75-64B92E1C7AF0}"/>
              </a:ext>
            </a:extLst>
          </p:cNvPr>
          <p:cNvSpPr>
            <a:spLocks noGrp="1"/>
          </p:cNvSpPr>
          <p:nvPr>
            <p:ph type="dt" sz="half" idx="10"/>
          </p:nvPr>
        </p:nvSpPr>
        <p:spPr/>
        <p:txBody>
          <a:bodyPr/>
          <a:lstStyle/>
          <a:p>
            <a:fld id="{5D9CE20F-F334-5343-B4AD-DE3B6F1B286F}" type="datetime1">
              <a:rPr lang="en-US" smtClean="0"/>
              <a:t>8/20/19</a:t>
            </a:fld>
            <a:endParaRPr lang="en-US"/>
          </a:p>
        </p:txBody>
      </p:sp>
      <p:sp>
        <p:nvSpPr>
          <p:cNvPr id="6" name="Footer Placeholder 5">
            <a:extLst>
              <a:ext uri="{FF2B5EF4-FFF2-40B4-BE49-F238E27FC236}">
                <a16:creationId xmlns:a16="http://schemas.microsoft.com/office/drawing/2014/main" id="{44663835-A605-114C-9EA0-2140FC38661C}"/>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CC2B41AE-5A59-3643-9A79-18406E06DBE8}"/>
              </a:ext>
            </a:extLst>
          </p:cNvPr>
          <p:cNvSpPr>
            <a:spLocks noGrp="1"/>
          </p:cNvSpPr>
          <p:nvPr>
            <p:ph type="sldNum" sz="quarter" idx="12"/>
          </p:nvPr>
        </p:nvSpPr>
        <p:spPr/>
        <p:txBody>
          <a:bodyPr/>
          <a:lstStyle/>
          <a:p>
            <a:fld id="{E5C0D009-5A32-D440-B264-4C42ABB4108F}" type="slidenum">
              <a:rPr lang="en-US" smtClean="0"/>
              <a:t>29</a:t>
            </a:fld>
            <a:endParaRPr lang="en-US"/>
          </a:p>
        </p:txBody>
      </p:sp>
      <p:sp>
        <p:nvSpPr>
          <p:cNvPr id="8" name="TextBox 7">
            <a:extLst>
              <a:ext uri="{FF2B5EF4-FFF2-40B4-BE49-F238E27FC236}">
                <a16:creationId xmlns:a16="http://schemas.microsoft.com/office/drawing/2014/main" id="{51748301-42C0-F64E-AEBC-52E0FD4E138A}"/>
              </a:ext>
            </a:extLst>
          </p:cNvPr>
          <p:cNvSpPr txBox="1"/>
          <p:nvPr/>
        </p:nvSpPr>
        <p:spPr>
          <a:xfrm>
            <a:off x="2353414" y="2090057"/>
            <a:ext cx="5799986" cy="1015663"/>
          </a:xfrm>
          <a:prstGeom prst="rect">
            <a:avLst/>
          </a:prstGeom>
          <a:noFill/>
        </p:spPr>
        <p:txBody>
          <a:bodyPr wrap="none" rtlCol="0">
            <a:spAutoFit/>
          </a:bodyPr>
          <a:lstStyle/>
          <a:p>
            <a:r>
              <a:rPr lang="en-US" sz="6000" dirty="0"/>
              <a:t>Success of the SM</a:t>
            </a:r>
            <a:endParaRPr lang="en-US" dirty="0"/>
          </a:p>
        </p:txBody>
      </p:sp>
    </p:spTree>
    <p:extLst>
      <p:ext uri="{BB962C8B-B14F-4D97-AF65-F5344CB8AC3E}">
        <p14:creationId xmlns:p14="http://schemas.microsoft.com/office/powerpoint/2010/main" val="4075596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5241" y="5358361"/>
            <a:ext cx="2304312" cy="830997"/>
          </a:xfrm>
          <a:prstGeom prst="rect">
            <a:avLst/>
          </a:prstGeom>
          <a:noFill/>
        </p:spPr>
        <p:txBody>
          <a:bodyPr wrap="square" rtlCol="0">
            <a:spAutoFit/>
          </a:bodyPr>
          <a:lstStyle/>
          <a:p>
            <a:r>
              <a:rPr lang="en-US" sz="2400" b="1" dirty="0">
                <a:solidFill>
                  <a:schemeClr val="accent4">
                    <a:lumMod val="50000"/>
                  </a:schemeClr>
                </a:solidFill>
              </a:rPr>
              <a:t>Unobservable</a:t>
            </a:r>
          </a:p>
          <a:p>
            <a:r>
              <a:rPr lang="en-US" sz="2400" b="1" dirty="0">
                <a:solidFill>
                  <a:schemeClr val="accent4">
                    <a:lumMod val="50000"/>
                  </a:schemeClr>
                </a:solidFill>
              </a:rPr>
              <a:t>Universe!</a:t>
            </a:r>
          </a:p>
        </p:txBody>
      </p:sp>
      <p:sp>
        <p:nvSpPr>
          <p:cNvPr id="7" name="TextBox 6"/>
          <p:cNvSpPr txBox="1"/>
          <p:nvPr/>
        </p:nvSpPr>
        <p:spPr>
          <a:xfrm>
            <a:off x="4225955" y="5374850"/>
            <a:ext cx="3882493" cy="461665"/>
          </a:xfrm>
          <a:prstGeom prst="rect">
            <a:avLst/>
          </a:prstGeom>
          <a:noFill/>
        </p:spPr>
        <p:txBody>
          <a:bodyPr wrap="none" rtlCol="0">
            <a:spAutoFit/>
          </a:bodyPr>
          <a:lstStyle/>
          <a:p>
            <a:r>
              <a:rPr lang="en-US" sz="2400" dirty="0">
                <a:solidFill>
                  <a:srgbClr val="0000FF"/>
                </a:solidFill>
              </a:rPr>
              <a:t>Being probed with telescopes</a:t>
            </a:r>
          </a:p>
        </p:txBody>
      </p:sp>
      <p:sp>
        <p:nvSpPr>
          <p:cNvPr id="8" name="TextBox 7"/>
          <p:cNvSpPr txBox="1"/>
          <p:nvPr/>
        </p:nvSpPr>
        <p:spPr>
          <a:xfrm>
            <a:off x="9717544" y="563219"/>
            <a:ext cx="2130461" cy="307777"/>
          </a:xfrm>
          <a:prstGeom prst="rect">
            <a:avLst/>
          </a:prstGeom>
          <a:noFill/>
        </p:spPr>
        <p:txBody>
          <a:bodyPr wrap="none" rtlCol="0">
            <a:spAutoFit/>
          </a:bodyPr>
          <a:lstStyle/>
          <a:p>
            <a:r>
              <a:rPr lang="en-US" sz="1400" dirty="0"/>
              <a:t>Ref: Open University / BBC</a:t>
            </a:r>
          </a:p>
        </p:txBody>
      </p:sp>
      <p:sp>
        <p:nvSpPr>
          <p:cNvPr id="2" name="Up Arrow 1"/>
          <p:cNvSpPr/>
          <p:nvPr/>
        </p:nvSpPr>
        <p:spPr>
          <a:xfrm>
            <a:off x="8829792" y="5415065"/>
            <a:ext cx="309269" cy="625100"/>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481003" y="6185047"/>
            <a:ext cx="3006849" cy="369332"/>
          </a:xfrm>
          <a:prstGeom prst="rect">
            <a:avLst/>
          </a:prstGeom>
          <a:noFill/>
        </p:spPr>
        <p:txBody>
          <a:bodyPr wrap="none" rtlCol="0">
            <a:spAutoFit/>
          </a:bodyPr>
          <a:lstStyle/>
          <a:p>
            <a:r>
              <a:rPr lang="en-US" dirty="0">
                <a:solidFill>
                  <a:srgbClr val="FF0000"/>
                </a:solidFill>
              </a:rPr>
              <a:t>Today, ~13.7 Billion years later</a:t>
            </a:r>
          </a:p>
        </p:txBody>
      </p:sp>
      <p:sp>
        <p:nvSpPr>
          <p:cNvPr id="11" name="TextBox 10"/>
          <p:cNvSpPr txBox="1"/>
          <p:nvPr/>
        </p:nvSpPr>
        <p:spPr>
          <a:xfrm>
            <a:off x="3589369" y="6086033"/>
            <a:ext cx="2864887" cy="369332"/>
          </a:xfrm>
          <a:prstGeom prst="rect">
            <a:avLst/>
          </a:prstGeom>
          <a:noFill/>
        </p:spPr>
        <p:txBody>
          <a:bodyPr wrap="none" rtlCol="0">
            <a:spAutoFit/>
          </a:bodyPr>
          <a:lstStyle/>
          <a:p>
            <a:r>
              <a:rPr lang="en-US" dirty="0"/>
              <a:t>Dark Ages: 150-800 M Years</a:t>
            </a:r>
          </a:p>
        </p:txBody>
      </p:sp>
      <p:cxnSp>
        <p:nvCxnSpPr>
          <p:cNvPr id="13" name="Straight Connector 12"/>
          <p:cNvCxnSpPr/>
          <p:nvPr/>
        </p:nvCxnSpPr>
        <p:spPr>
          <a:xfrm>
            <a:off x="3581400" y="5335528"/>
            <a:ext cx="0" cy="13807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Date Placeholder 8"/>
          <p:cNvSpPr>
            <a:spLocks noGrp="1"/>
          </p:cNvSpPr>
          <p:nvPr>
            <p:ph type="dt" sz="half" idx="10"/>
          </p:nvPr>
        </p:nvSpPr>
        <p:spPr/>
        <p:txBody>
          <a:bodyPr/>
          <a:lstStyle/>
          <a:p>
            <a:fld id="{239CF7D7-9589-B946-9286-BDBEECBAE072}" type="datetime1">
              <a:rPr lang="en-US" smtClean="0"/>
              <a:t>8/20/19</a:t>
            </a:fld>
            <a:endParaRPr lang="en-US"/>
          </a:p>
        </p:txBody>
      </p:sp>
      <p:sp>
        <p:nvSpPr>
          <p:cNvPr id="10" name="Footer Placeholder 9"/>
          <p:cNvSpPr>
            <a:spLocks noGrp="1"/>
          </p:cNvSpPr>
          <p:nvPr>
            <p:ph type="ftr" sz="quarter" idx="11"/>
          </p:nvPr>
        </p:nvSpPr>
        <p:spPr/>
        <p:txBody>
          <a:bodyPr/>
          <a:lstStyle/>
          <a:p>
            <a:r>
              <a:rPr lang="en-US"/>
              <a:t>Yonsei Lectures - Introduction to the SM </a:t>
            </a:r>
          </a:p>
        </p:txBody>
      </p:sp>
      <p:sp>
        <p:nvSpPr>
          <p:cNvPr id="12" name="Slide Number Placeholder 11"/>
          <p:cNvSpPr>
            <a:spLocks noGrp="1"/>
          </p:cNvSpPr>
          <p:nvPr>
            <p:ph type="sldNum" sz="quarter" idx="12"/>
          </p:nvPr>
        </p:nvSpPr>
        <p:spPr/>
        <p:txBody>
          <a:bodyPr/>
          <a:lstStyle/>
          <a:p>
            <a:fld id="{74B02019-6C57-514C-92C2-1BABBDEE07F5}" type="slidenum">
              <a:rPr lang="en-US" smtClean="0"/>
              <a:t>3</a:t>
            </a:fld>
            <a:endParaRPr lang="en-US" dirty="0"/>
          </a:p>
        </p:txBody>
      </p:sp>
      <p:grpSp>
        <p:nvGrpSpPr>
          <p:cNvPr id="15" name="Group 14">
            <a:extLst>
              <a:ext uri="{FF2B5EF4-FFF2-40B4-BE49-F238E27FC236}">
                <a16:creationId xmlns:a16="http://schemas.microsoft.com/office/drawing/2014/main" id="{E50A0F2F-DDD4-524D-99FA-D688A90E7647}"/>
              </a:ext>
            </a:extLst>
          </p:cNvPr>
          <p:cNvGrpSpPr/>
          <p:nvPr/>
        </p:nvGrpSpPr>
        <p:grpSpPr>
          <a:xfrm>
            <a:off x="0" y="0"/>
            <a:ext cx="12192000" cy="5358361"/>
            <a:chOff x="0" y="1701800"/>
            <a:chExt cx="9144000" cy="3439860"/>
          </a:xfrm>
        </p:grpSpPr>
        <p:pic>
          <p:nvPicPr>
            <p:cNvPr id="5" name="Picture 4" descr="History of Universe Timeline FINAL .pdf_0.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701800"/>
              <a:ext cx="9144000" cy="3439860"/>
            </a:xfrm>
            <a:prstGeom prst="rect">
              <a:avLst/>
            </a:prstGeom>
          </p:spPr>
        </p:pic>
        <p:sp>
          <p:nvSpPr>
            <p:cNvPr id="14" name="Rectangle 13">
              <a:extLst>
                <a:ext uri="{FF2B5EF4-FFF2-40B4-BE49-F238E27FC236}">
                  <a16:creationId xmlns:a16="http://schemas.microsoft.com/office/drawing/2014/main" id="{73043F0F-BC18-194C-911D-FC643B9EAC62}"/>
                </a:ext>
              </a:extLst>
            </p:cNvPr>
            <p:cNvSpPr/>
            <p:nvPr/>
          </p:nvSpPr>
          <p:spPr>
            <a:xfrm>
              <a:off x="121186" y="1817783"/>
              <a:ext cx="1894901" cy="3525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896443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ED3479-B5BA-5E48-AC62-0745293818F9}"/>
              </a:ext>
            </a:extLst>
          </p:cNvPr>
          <p:cNvPicPr>
            <a:picLocks noChangeAspect="1"/>
          </p:cNvPicPr>
          <p:nvPr/>
        </p:nvPicPr>
        <p:blipFill>
          <a:blip r:embed="rId2"/>
          <a:stretch>
            <a:fillRect/>
          </a:stretch>
        </p:blipFill>
        <p:spPr>
          <a:xfrm>
            <a:off x="298852" y="2236714"/>
            <a:ext cx="6327071" cy="4068317"/>
          </a:xfrm>
          <a:prstGeom prst="rect">
            <a:avLst/>
          </a:prstGeom>
        </p:spPr>
      </p:pic>
      <p:sp>
        <p:nvSpPr>
          <p:cNvPr id="7" name="Title 6">
            <a:extLst>
              <a:ext uri="{FF2B5EF4-FFF2-40B4-BE49-F238E27FC236}">
                <a16:creationId xmlns:a16="http://schemas.microsoft.com/office/drawing/2014/main" id="{244B1774-5C30-D04B-B7D2-994148F53128}"/>
              </a:ext>
            </a:extLst>
          </p:cNvPr>
          <p:cNvSpPr>
            <a:spLocks noGrp="1"/>
          </p:cNvSpPr>
          <p:nvPr>
            <p:ph type="title"/>
          </p:nvPr>
        </p:nvSpPr>
        <p:spPr>
          <a:xfrm>
            <a:off x="838200" y="0"/>
            <a:ext cx="10515600" cy="1325563"/>
          </a:xfrm>
        </p:spPr>
        <p:txBody>
          <a:bodyPr/>
          <a:lstStyle/>
          <a:p>
            <a:r>
              <a:rPr lang="en-US" dirty="0"/>
              <a:t>Discovery of the Quarks at SLAC </a:t>
            </a:r>
            <a:br>
              <a:rPr lang="en-US" dirty="0"/>
            </a:br>
            <a:r>
              <a:rPr lang="en-US" dirty="0"/>
              <a:t>in Deep-Inelastic-Scattering (DIS) </a:t>
            </a:r>
          </a:p>
        </p:txBody>
      </p:sp>
      <p:sp>
        <p:nvSpPr>
          <p:cNvPr id="11" name="Date Placeholder 10">
            <a:extLst>
              <a:ext uri="{FF2B5EF4-FFF2-40B4-BE49-F238E27FC236}">
                <a16:creationId xmlns:a16="http://schemas.microsoft.com/office/drawing/2014/main" id="{350D71CE-1D04-484D-9EA0-5079FA16021F}"/>
              </a:ext>
            </a:extLst>
          </p:cNvPr>
          <p:cNvSpPr>
            <a:spLocks noGrp="1"/>
          </p:cNvSpPr>
          <p:nvPr>
            <p:ph type="dt" sz="half" idx="10"/>
          </p:nvPr>
        </p:nvSpPr>
        <p:spPr/>
        <p:txBody>
          <a:bodyPr/>
          <a:lstStyle/>
          <a:p>
            <a:fld id="{45345BE0-85A2-AA42-8FC6-9DAD75735959}" type="datetime1">
              <a:rPr lang="en-US" smtClean="0"/>
              <a:t>8/20/19</a:t>
            </a:fld>
            <a:endParaRPr lang="en-US"/>
          </a:p>
        </p:txBody>
      </p:sp>
      <p:sp>
        <p:nvSpPr>
          <p:cNvPr id="12" name="Footer Placeholder 11">
            <a:extLst>
              <a:ext uri="{FF2B5EF4-FFF2-40B4-BE49-F238E27FC236}">
                <a16:creationId xmlns:a16="http://schemas.microsoft.com/office/drawing/2014/main" id="{B4741BA8-BF4B-6444-944C-FDC19E5845AC}"/>
              </a:ext>
            </a:extLst>
          </p:cNvPr>
          <p:cNvSpPr>
            <a:spLocks noGrp="1"/>
          </p:cNvSpPr>
          <p:nvPr>
            <p:ph type="ftr" sz="quarter" idx="11"/>
          </p:nvPr>
        </p:nvSpPr>
        <p:spPr/>
        <p:txBody>
          <a:bodyPr/>
          <a:lstStyle/>
          <a:p>
            <a:r>
              <a:rPr lang="en-US"/>
              <a:t>Yonsei Lectures - Introduction to the SM </a:t>
            </a:r>
          </a:p>
        </p:txBody>
      </p:sp>
      <p:sp>
        <p:nvSpPr>
          <p:cNvPr id="13" name="Slide Number Placeholder 12">
            <a:extLst>
              <a:ext uri="{FF2B5EF4-FFF2-40B4-BE49-F238E27FC236}">
                <a16:creationId xmlns:a16="http://schemas.microsoft.com/office/drawing/2014/main" id="{472923D2-BA85-7947-85FC-E6204FAA152B}"/>
              </a:ext>
            </a:extLst>
          </p:cNvPr>
          <p:cNvSpPr>
            <a:spLocks noGrp="1"/>
          </p:cNvSpPr>
          <p:nvPr>
            <p:ph type="sldNum" sz="quarter" idx="12"/>
          </p:nvPr>
        </p:nvSpPr>
        <p:spPr/>
        <p:txBody>
          <a:bodyPr/>
          <a:lstStyle/>
          <a:p>
            <a:fld id="{E5C0D009-5A32-D440-B264-4C42ABB4108F}" type="slidenum">
              <a:rPr lang="en-US" smtClean="0"/>
              <a:t>30</a:t>
            </a:fld>
            <a:endParaRPr lang="en-US"/>
          </a:p>
        </p:txBody>
      </p:sp>
      <p:sp>
        <p:nvSpPr>
          <p:cNvPr id="2" name="TextBox 1">
            <a:extLst>
              <a:ext uri="{FF2B5EF4-FFF2-40B4-BE49-F238E27FC236}">
                <a16:creationId xmlns:a16="http://schemas.microsoft.com/office/drawing/2014/main" id="{00E41DDA-F4A3-B548-8E8F-F6755265905B}"/>
              </a:ext>
            </a:extLst>
          </p:cNvPr>
          <p:cNvSpPr txBox="1"/>
          <p:nvPr/>
        </p:nvSpPr>
        <p:spPr>
          <a:xfrm>
            <a:off x="552967" y="1301507"/>
            <a:ext cx="10331033" cy="646331"/>
          </a:xfrm>
          <a:prstGeom prst="rect">
            <a:avLst/>
          </a:prstGeom>
          <a:noFill/>
        </p:spPr>
        <p:txBody>
          <a:bodyPr wrap="none" rtlCol="0">
            <a:spAutoFit/>
          </a:bodyPr>
          <a:lstStyle/>
          <a:p>
            <a:r>
              <a:rPr lang="en-US" dirty="0"/>
              <a:t>With accelerators reaching higher ad higher energies, through a long series of experimental  and theoretical </a:t>
            </a:r>
          </a:p>
          <a:p>
            <a:r>
              <a:rPr lang="en-US" dirty="0"/>
              <a:t>studies in 1960s and 1970s, it was established quarks and leptons are the fundamental blocks of matter.</a:t>
            </a:r>
          </a:p>
        </p:txBody>
      </p:sp>
      <p:pic>
        <p:nvPicPr>
          <p:cNvPr id="4" name="Picture 3">
            <a:extLst>
              <a:ext uri="{FF2B5EF4-FFF2-40B4-BE49-F238E27FC236}">
                <a16:creationId xmlns:a16="http://schemas.microsoft.com/office/drawing/2014/main" id="{A3BABE3F-B31C-8D41-9837-A714EBB2C794}"/>
              </a:ext>
            </a:extLst>
          </p:cNvPr>
          <p:cNvPicPr>
            <a:picLocks noChangeAspect="1"/>
          </p:cNvPicPr>
          <p:nvPr/>
        </p:nvPicPr>
        <p:blipFill>
          <a:blip r:embed="rId3"/>
          <a:stretch>
            <a:fillRect/>
          </a:stretch>
        </p:blipFill>
        <p:spPr>
          <a:xfrm>
            <a:off x="6769200" y="2094694"/>
            <a:ext cx="4114800" cy="4114800"/>
          </a:xfrm>
          <a:prstGeom prst="rect">
            <a:avLst/>
          </a:prstGeom>
        </p:spPr>
      </p:pic>
    </p:spTree>
    <p:extLst>
      <p:ext uri="{BB962C8B-B14F-4D97-AF65-F5344CB8AC3E}">
        <p14:creationId xmlns:p14="http://schemas.microsoft.com/office/powerpoint/2010/main" val="1237939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8659C5-29D6-0B46-A327-AE1950BB4214}"/>
              </a:ext>
            </a:extLst>
          </p:cNvPr>
          <p:cNvPicPr>
            <a:picLocks noChangeAspect="1"/>
          </p:cNvPicPr>
          <p:nvPr/>
        </p:nvPicPr>
        <p:blipFill rotWithShape="1">
          <a:blip r:embed="rId2"/>
          <a:srcRect t="10631" r="3675"/>
          <a:stretch/>
        </p:blipFill>
        <p:spPr>
          <a:xfrm>
            <a:off x="0" y="872205"/>
            <a:ext cx="6096000" cy="3450873"/>
          </a:xfrm>
          <a:prstGeom prst="rect">
            <a:avLst/>
          </a:prstGeom>
        </p:spPr>
      </p:pic>
      <p:pic>
        <p:nvPicPr>
          <p:cNvPr id="6" name="Picture 5">
            <a:extLst>
              <a:ext uri="{FF2B5EF4-FFF2-40B4-BE49-F238E27FC236}">
                <a16:creationId xmlns:a16="http://schemas.microsoft.com/office/drawing/2014/main" id="{551A9D40-E235-494A-9AAC-75A1857B7EC2}"/>
              </a:ext>
            </a:extLst>
          </p:cNvPr>
          <p:cNvPicPr>
            <a:picLocks noChangeAspect="1"/>
          </p:cNvPicPr>
          <p:nvPr/>
        </p:nvPicPr>
        <p:blipFill>
          <a:blip r:embed="rId3"/>
          <a:stretch>
            <a:fillRect/>
          </a:stretch>
        </p:blipFill>
        <p:spPr>
          <a:xfrm>
            <a:off x="6191771" y="872205"/>
            <a:ext cx="6096000" cy="3450873"/>
          </a:xfrm>
          <a:prstGeom prst="rect">
            <a:avLst/>
          </a:prstGeom>
        </p:spPr>
      </p:pic>
      <p:sp>
        <p:nvSpPr>
          <p:cNvPr id="10" name="TextBox 9">
            <a:extLst>
              <a:ext uri="{FF2B5EF4-FFF2-40B4-BE49-F238E27FC236}">
                <a16:creationId xmlns:a16="http://schemas.microsoft.com/office/drawing/2014/main" id="{5EDBAE94-2904-634B-85EA-26389C5D29B5}"/>
              </a:ext>
            </a:extLst>
          </p:cNvPr>
          <p:cNvSpPr txBox="1"/>
          <p:nvPr/>
        </p:nvSpPr>
        <p:spPr>
          <a:xfrm>
            <a:off x="1734846" y="202476"/>
            <a:ext cx="8913850" cy="523220"/>
          </a:xfrm>
          <a:prstGeom prst="rect">
            <a:avLst/>
          </a:prstGeom>
          <a:noFill/>
        </p:spPr>
        <p:txBody>
          <a:bodyPr wrap="none" rtlCol="0">
            <a:spAutoFit/>
          </a:bodyPr>
          <a:lstStyle/>
          <a:p>
            <a:r>
              <a:rPr lang="en-US" sz="2800" dirty="0"/>
              <a:t>Total cross section ~ sum of “point-like” particle interactions</a:t>
            </a:r>
          </a:p>
        </p:txBody>
      </p:sp>
      <p:pic>
        <p:nvPicPr>
          <p:cNvPr id="12" name="Picture 11">
            <a:extLst>
              <a:ext uri="{FF2B5EF4-FFF2-40B4-BE49-F238E27FC236}">
                <a16:creationId xmlns:a16="http://schemas.microsoft.com/office/drawing/2014/main" id="{A45438AF-0FAC-024A-9EBE-A2C1CD352673}"/>
              </a:ext>
            </a:extLst>
          </p:cNvPr>
          <p:cNvPicPr>
            <a:picLocks noChangeAspect="1"/>
          </p:cNvPicPr>
          <p:nvPr/>
        </p:nvPicPr>
        <p:blipFill>
          <a:blip r:embed="rId4"/>
          <a:stretch>
            <a:fillRect/>
          </a:stretch>
        </p:blipFill>
        <p:spPr>
          <a:xfrm>
            <a:off x="1333500" y="4469587"/>
            <a:ext cx="5842000" cy="2476500"/>
          </a:xfrm>
          <a:prstGeom prst="rect">
            <a:avLst/>
          </a:prstGeom>
        </p:spPr>
      </p:pic>
      <p:pic>
        <p:nvPicPr>
          <p:cNvPr id="13" name="Picture 12">
            <a:extLst>
              <a:ext uri="{FF2B5EF4-FFF2-40B4-BE49-F238E27FC236}">
                <a16:creationId xmlns:a16="http://schemas.microsoft.com/office/drawing/2014/main" id="{68BE9B44-43D8-AE43-A219-A31979440423}"/>
              </a:ext>
            </a:extLst>
          </p:cNvPr>
          <p:cNvPicPr>
            <a:picLocks noChangeAspect="1"/>
          </p:cNvPicPr>
          <p:nvPr/>
        </p:nvPicPr>
        <p:blipFill>
          <a:blip r:embed="rId5"/>
          <a:stretch>
            <a:fillRect/>
          </a:stretch>
        </p:blipFill>
        <p:spPr>
          <a:xfrm>
            <a:off x="8350771" y="4662929"/>
            <a:ext cx="1778000" cy="1524000"/>
          </a:xfrm>
          <a:prstGeom prst="rect">
            <a:avLst/>
          </a:prstGeom>
        </p:spPr>
      </p:pic>
      <p:sp>
        <p:nvSpPr>
          <p:cNvPr id="2" name="Date Placeholder 1">
            <a:extLst>
              <a:ext uri="{FF2B5EF4-FFF2-40B4-BE49-F238E27FC236}">
                <a16:creationId xmlns:a16="http://schemas.microsoft.com/office/drawing/2014/main" id="{58395FE5-DB21-CA46-B963-2E70936D885D}"/>
              </a:ext>
            </a:extLst>
          </p:cNvPr>
          <p:cNvSpPr>
            <a:spLocks noGrp="1"/>
          </p:cNvSpPr>
          <p:nvPr>
            <p:ph type="dt" sz="half" idx="10"/>
          </p:nvPr>
        </p:nvSpPr>
        <p:spPr/>
        <p:txBody>
          <a:bodyPr/>
          <a:lstStyle/>
          <a:p>
            <a:fld id="{5319B1D4-D573-DD44-A106-99BF311A374E}" type="datetime1">
              <a:rPr lang="en-US" smtClean="0"/>
              <a:t>8/20/19</a:t>
            </a:fld>
            <a:endParaRPr lang="en-US"/>
          </a:p>
        </p:txBody>
      </p:sp>
      <p:sp>
        <p:nvSpPr>
          <p:cNvPr id="3" name="Footer Placeholder 2">
            <a:extLst>
              <a:ext uri="{FF2B5EF4-FFF2-40B4-BE49-F238E27FC236}">
                <a16:creationId xmlns:a16="http://schemas.microsoft.com/office/drawing/2014/main" id="{81684B0F-6580-DE44-BBEB-E4A892729F5F}"/>
              </a:ext>
            </a:extLst>
          </p:cNvPr>
          <p:cNvSpPr>
            <a:spLocks noGrp="1"/>
          </p:cNvSpPr>
          <p:nvPr>
            <p:ph type="ftr" sz="quarter" idx="11"/>
          </p:nvPr>
        </p:nvSpPr>
        <p:spPr/>
        <p:txBody>
          <a:bodyPr/>
          <a:lstStyle/>
          <a:p>
            <a:r>
              <a:rPr lang="en-US"/>
              <a:t>Yonsei Lectures - Introduction to the SM </a:t>
            </a:r>
          </a:p>
        </p:txBody>
      </p:sp>
      <p:sp>
        <p:nvSpPr>
          <p:cNvPr id="4" name="Slide Number Placeholder 3">
            <a:extLst>
              <a:ext uri="{FF2B5EF4-FFF2-40B4-BE49-F238E27FC236}">
                <a16:creationId xmlns:a16="http://schemas.microsoft.com/office/drawing/2014/main" id="{2950D1BB-DEAD-574B-BEE0-83291E4AFC2C}"/>
              </a:ext>
            </a:extLst>
          </p:cNvPr>
          <p:cNvSpPr>
            <a:spLocks noGrp="1"/>
          </p:cNvSpPr>
          <p:nvPr>
            <p:ph type="sldNum" sz="quarter" idx="12"/>
          </p:nvPr>
        </p:nvSpPr>
        <p:spPr/>
        <p:txBody>
          <a:bodyPr/>
          <a:lstStyle/>
          <a:p>
            <a:fld id="{E5C0D009-5A32-D440-B264-4C42ABB4108F}" type="slidenum">
              <a:rPr lang="en-US" smtClean="0"/>
              <a:t>31</a:t>
            </a:fld>
            <a:endParaRPr lang="en-US"/>
          </a:p>
        </p:txBody>
      </p:sp>
    </p:spTree>
    <p:extLst>
      <p:ext uri="{BB962C8B-B14F-4D97-AF65-F5344CB8AC3E}">
        <p14:creationId xmlns:p14="http://schemas.microsoft.com/office/powerpoint/2010/main" val="1628463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FE3DE8-9768-C141-86ED-CA0F653BFC25}"/>
              </a:ext>
            </a:extLst>
          </p:cNvPr>
          <p:cNvPicPr>
            <a:picLocks noChangeAspect="1"/>
          </p:cNvPicPr>
          <p:nvPr/>
        </p:nvPicPr>
        <p:blipFill>
          <a:blip r:embed="rId2"/>
          <a:stretch>
            <a:fillRect/>
          </a:stretch>
        </p:blipFill>
        <p:spPr>
          <a:xfrm>
            <a:off x="10347767" y="353785"/>
            <a:ext cx="1490448" cy="1490448"/>
          </a:xfrm>
          <a:prstGeom prst="rect">
            <a:avLst/>
          </a:prstGeom>
        </p:spPr>
      </p:pic>
      <p:sp>
        <p:nvSpPr>
          <p:cNvPr id="2" name="Title 1">
            <a:extLst>
              <a:ext uri="{FF2B5EF4-FFF2-40B4-BE49-F238E27FC236}">
                <a16:creationId xmlns:a16="http://schemas.microsoft.com/office/drawing/2014/main" id="{613C03F8-2CB9-274B-9DEF-5444DC5691E5}"/>
              </a:ext>
            </a:extLst>
          </p:cNvPr>
          <p:cNvSpPr>
            <a:spLocks noGrp="1"/>
          </p:cNvSpPr>
          <p:nvPr>
            <p:ph type="title"/>
          </p:nvPr>
        </p:nvSpPr>
        <p:spPr>
          <a:xfrm>
            <a:off x="754282" y="146572"/>
            <a:ext cx="10515600" cy="1325563"/>
          </a:xfrm>
        </p:spPr>
        <p:txBody>
          <a:bodyPr/>
          <a:lstStyle/>
          <a:p>
            <a:r>
              <a:rPr lang="en-US" dirty="0"/>
              <a:t>1990 Nobel Prize</a:t>
            </a:r>
          </a:p>
        </p:txBody>
      </p:sp>
      <p:sp>
        <p:nvSpPr>
          <p:cNvPr id="3" name="Content Placeholder 2">
            <a:extLst>
              <a:ext uri="{FF2B5EF4-FFF2-40B4-BE49-F238E27FC236}">
                <a16:creationId xmlns:a16="http://schemas.microsoft.com/office/drawing/2014/main" id="{D1A4FB41-E264-4649-A062-6CB311B7C196}"/>
              </a:ext>
            </a:extLst>
          </p:cNvPr>
          <p:cNvSpPr>
            <a:spLocks noGrp="1"/>
          </p:cNvSpPr>
          <p:nvPr>
            <p:ph idx="1"/>
          </p:nvPr>
        </p:nvSpPr>
        <p:spPr>
          <a:xfrm>
            <a:off x="782257" y="1458812"/>
            <a:ext cx="10655461" cy="4351338"/>
          </a:xfrm>
        </p:spPr>
        <p:txBody>
          <a:bodyPr>
            <a:normAutofit/>
          </a:bodyPr>
          <a:lstStyle/>
          <a:p>
            <a:pPr marL="0" indent="0">
              <a:buNone/>
            </a:pPr>
            <a:r>
              <a:rPr lang="en-US" dirty="0"/>
              <a:t>… for their discovery of </a:t>
            </a:r>
            <a:r>
              <a:rPr lang="en-US" dirty="0" err="1"/>
              <a:t>parton</a:t>
            </a:r>
            <a:r>
              <a:rPr lang="en-US" dirty="0"/>
              <a:t> structure of the nucleon via </a:t>
            </a:r>
          </a:p>
          <a:p>
            <a:pPr marL="0" indent="0">
              <a:buNone/>
            </a:pPr>
            <a:r>
              <a:rPr lang="en-US" dirty="0"/>
              <a:t>Deep-Inelastic-Scattering (DIS) at SLAC (1968)</a:t>
            </a:r>
          </a:p>
        </p:txBody>
      </p:sp>
      <p:pic>
        <p:nvPicPr>
          <p:cNvPr id="8" name="Picture 7">
            <a:extLst>
              <a:ext uri="{FF2B5EF4-FFF2-40B4-BE49-F238E27FC236}">
                <a16:creationId xmlns:a16="http://schemas.microsoft.com/office/drawing/2014/main" id="{C2185FA3-1FB7-8943-8C9F-F1402EA555A6}"/>
              </a:ext>
            </a:extLst>
          </p:cNvPr>
          <p:cNvPicPr>
            <a:picLocks noChangeAspect="1"/>
          </p:cNvPicPr>
          <p:nvPr/>
        </p:nvPicPr>
        <p:blipFill>
          <a:blip r:embed="rId3"/>
          <a:stretch>
            <a:fillRect/>
          </a:stretch>
        </p:blipFill>
        <p:spPr>
          <a:xfrm>
            <a:off x="838199" y="3046019"/>
            <a:ext cx="5719742" cy="3070598"/>
          </a:xfrm>
          <a:prstGeom prst="rect">
            <a:avLst/>
          </a:prstGeom>
        </p:spPr>
      </p:pic>
      <p:pic>
        <p:nvPicPr>
          <p:cNvPr id="6146" name="Picture 2" descr="Related image">
            <a:extLst>
              <a:ext uri="{FF2B5EF4-FFF2-40B4-BE49-F238E27FC236}">
                <a16:creationId xmlns:a16="http://schemas.microsoft.com/office/drawing/2014/main" id="{CA129EED-C532-9046-AFBF-51E20F229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364" y="2758463"/>
            <a:ext cx="4423296" cy="33581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0F0D70F-D55E-4447-9721-483B42103EF4}"/>
              </a:ext>
            </a:extLst>
          </p:cNvPr>
          <p:cNvPicPr>
            <a:picLocks noChangeAspect="1"/>
          </p:cNvPicPr>
          <p:nvPr/>
        </p:nvPicPr>
        <p:blipFill>
          <a:blip r:embed="rId5"/>
          <a:stretch>
            <a:fillRect/>
          </a:stretch>
        </p:blipFill>
        <p:spPr>
          <a:xfrm>
            <a:off x="9812510" y="4954502"/>
            <a:ext cx="2222500" cy="342900"/>
          </a:xfrm>
          <a:prstGeom prst="rect">
            <a:avLst/>
          </a:prstGeom>
        </p:spPr>
      </p:pic>
      <p:sp>
        <p:nvSpPr>
          <p:cNvPr id="12" name="Date Placeholder 11">
            <a:extLst>
              <a:ext uri="{FF2B5EF4-FFF2-40B4-BE49-F238E27FC236}">
                <a16:creationId xmlns:a16="http://schemas.microsoft.com/office/drawing/2014/main" id="{FA04633E-6651-E446-9053-B626E8270E2D}"/>
              </a:ext>
            </a:extLst>
          </p:cNvPr>
          <p:cNvSpPr>
            <a:spLocks noGrp="1"/>
          </p:cNvSpPr>
          <p:nvPr>
            <p:ph type="dt" sz="half" idx="10"/>
          </p:nvPr>
        </p:nvSpPr>
        <p:spPr/>
        <p:txBody>
          <a:bodyPr/>
          <a:lstStyle/>
          <a:p>
            <a:fld id="{F46C5BEE-6ADA-1B40-A5EB-4BEBFB69E1CA}" type="datetime1">
              <a:rPr lang="en-US" smtClean="0"/>
              <a:t>8/20/19</a:t>
            </a:fld>
            <a:endParaRPr lang="en-US"/>
          </a:p>
        </p:txBody>
      </p:sp>
      <p:sp>
        <p:nvSpPr>
          <p:cNvPr id="13" name="Footer Placeholder 12">
            <a:extLst>
              <a:ext uri="{FF2B5EF4-FFF2-40B4-BE49-F238E27FC236}">
                <a16:creationId xmlns:a16="http://schemas.microsoft.com/office/drawing/2014/main" id="{B899BB2F-D61B-5243-B4CD-4F1DD598BE66}"/>
              </a:ext>
            </a:extLst>
          </p:cNvPr>
          <p:cNvSpPr>
            <a:spLocks noGrp="1"/>
          </p:cNvSpPr>
          <p:nvPr>
            <p:ph type="ftr" sz="quarter" idx="11"/>
          </p:nvPr>
        </p:nvSpPr>
        <p:spPr/>
        <p:txBody>
          <a:bodyPr/>
          <a:lstStyle/>
          <a:p>
            <a:r>
              <a:rPr lang="en-US"/>
              <a:t>Yonsei Lectures - Introduction to the SM </a:t>
            </a:r>
          </a:p>
        </p:txBody>
      </p:sp>
      <p:sp>
        <p:nvSpPr>
          <p:cNvPr id="14" name="Slide Number Placeholder 13">
            <a:extLst>
              <a:ext uri="{FF2B5EF4-FFF2-40B4-BE49-F238E27FC236}">
                <a16:creationId xmlns:a16="http://schemas.microsoft.com/office/drawing/2014/main" id="{C6544F6A-AFCC-5A45-89BA-2351DA4C497E}"/>
              </a:ext>
            </a:extLst>
          </p:cNvPr>
          <p:cNvSpPr>
            <a:spLocks noGrp="1"/>
          </p:cNvSpPr>
          <p:nvPr>
            <p:ph type="sldNum" sz="quarter" idx="12"/>
          </p:nvPr>
        </p:nvSpPr>
        <p:spPr/>
        <p:txBody>
          <a:bodyPr/>
          <a:lstStyle/>
          <a:p>
            <a:fld id="{E5C0D009-5A32-D440-B264-4C42ABB4108F}" type="slidenum">
              <a:rPr lang="en-US" smtClean="0"/>
              <a:t>32</a:t>
            </a:fld>
            <a:endParaRPr lang="en-US"/>
          </a:p>
        </p:txBody>
      </p:sp>
    </p:spTree>
    <p:extLst>
      <p:ext uri="{BB962C8B-B14F-4D97-AF65-F5344CB8AC3E}">
        <p14:creationId xmlns:p14="http://schemas.microsoft.com/office/powerpoint/2010/main" val="3163341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27D65-AC97-3B4A-91EB-FF878EA5260E}"/>
              </a:ext>
            </a:extLst>
          </p:cNvPr>
          <p:cNvSpPr>
            <a:spLocks noGrp="1"/>
          </p:cNvSpPr>
          <p:nvPr>
            <p:ph type="title"/>
          </p:nvPr>
        </p:nvSpPr>
        <p:spPr>
          <a:xfrm>
            <a:off x="838200" y="-17376"/>
            <a:ext cx="10515600" cy="1022087"/>
          </a:xfrm>
        </p:spPr>
        <p:txBody>
          <a:bodyPr/>
          <a:lstStyle/>
          <a:p>
            <a:r>
              <a:rPr lang="en-US" dirty="0"/>
              <a:t>Test of the Standard Model – Quark Color </a:t>
            </a:r>
          </a:p>
        </p:txBody>
      </p:sp>
      <p:sp>
        <p:nvSpPr>
          <p:cNvPr id="3" name="Content Placeholder 2">
            <a:extLst>
              <a:ext uri="{FF2B5EF4-FFF2-40B4-BE49-F238E27FC236}">
                <a16:creationId xmlns:a16="http://schemas.microsoft.com/office/drawing/2014/main" id="{F11563FB-7AAE-B94C-90CE-728F8F9A46A3}"/>
              </a:ext>
            </a:extLst>
          </p:cNvPr>
          <p:cNvSpPr>
            <a:spLocks noGrp="1"/>
          </p:cNvSpPr>
          <p:nvPr>
            <p:ph idx="1"/>
          </p:nvPr>
        </p:nvSpPr>
        <p:spPr>
          <a:xfrm>
            <a:off x="838200" y="1160199"/>
            <a:ext cx="10515600" cy="4351338"/>
          </a:xfrm>
        </p:spPr>
        <p:txBody>
          <a:bodyPr/>
          <a:lstStyle/>
          <a:p>
            <a:r>
              <a:rPr lang="en-US" dirty="0"/>
              <a:t>The hadron to muon production ratio: R</a:t>
            </a:r>
          </a:p>
        </p:txBody>
      </p:sp>
      <p:pic>
        <p:nvPicPr>
          <p:cNvPr id="4" name="Picture 3">
            <a:extLst>
              <a:ext uri="{FF2B5EF4-FFF2-40B4-BE49-F238E27FC236}">
                <a16:creationId xmlns:a16="http://schemas.microsoft.com/office/drawing/2014/main" id="{B6BFEFA2-CC7F-7B45-95BB-952FD9D9EDCC}"/>
              </a:ext>
            </a:extLst>
          </p:cNvPr>
          <p:cNvPicPr>
            <a:picLocks noChangeAspect="1"/>
          </p:cNvPicPr>
          <p:nvPr/>
        </p:nvPicPr>
        <p:blipFill>
          <a:blip r:embed="rId2"/>
          <a:stretch>
            <a:fillRect/>
          </a:stretch>
        </p:blipFill>
        <p:spPr>
          <a:xfrm>
            <a:off x="6401808" y="1667999"/>
            <a:ext cx="4136706" cy="697376"/>
          </a:xfrm>
          <a:prstGeom prst="rect">
            <a:avLst/>
          </a:prstGeom>
        </p:spPr>
      </p:pic>
      <p:sp>
        <p:nvSpPr>
          <p:cNvPr id="7" name="TextBox 6">
            <a:extLst>
              <a:ext uri="{FF2B5EF4-FFF2-40B4-BE49-F238E27FC236}">
                <a16:creationId xmlns:a16="http://schemas.microsoft.com/office/drawing/2014/main" id="{397CEBD4-2AE6-DB40-A440-7B9DCC6DFDBC}"/>
              </a:ext>
            </a:extLst>
          </p:cNvPr>
          <p:cNvSpPr txBox="1"/>
          <p:nvPr/>
        </p:nvSpPr>
        <p:spPr>
          <a:xfrm>
            <a:off x="787253" y="1805282"/>
            <a:ext cx="4570669" cy="1754326"/>
          </a:xfrm>
          <a:prstGeom prst="rect">
            <a:avLst/>
          </a:prstGeom>
          <a:noFill/>
        </p:spPr>
        <p:txBody>
          <a:bodyPr wrap="square" rtlCol="0">
            <a:spAutoFit/>
          </a:bodyPr>
          <a:lstStyle/>
          <a:p>
            <a:r>
              <a:rPr lang="en-US" dirty="0"/>
              <a:t>For high energy , 1 &lt; E &lt; 4 GeV,</a:t>
            </a:r>
          </a:p>
          <a:p>
            <a:r>
              <a:rPr lang="en-US" dirty="0"/>
              <a:t>(u, d, s) are possible:</a:t>
            </a:r>
          </a:p>
          <a:p>
            <a:r>
              <a:rPr lang="en-US" dirty="0"/>
              <a:t> </a:t>
            </a:r>
          </a:p>
          <a:p>
            <a:r>
              <a:rPr lang="en-US" dirty="0"/>
              <a:t>R=Nc {[2/3]^2 + [1/3]^2 + [1/3]^2 }</a:t>
            </a:r>
          </a:p>
          <a:p>
            <a:r>
              <a:rPr lang="en-US" dirty="0"/>
              <a:t>   = Nc {6/9} ~ 2</a:t>
            </a:r>
          </a:p>
          <a:p>
            <a:endParaRPr lang="en-US" dirty="0"/>
          </a:p>
        </p:txBody>
      </p:sp>
      <p:pic>
        <p:nvPicPr>
          <p:cNvPr id="8" name="Picture 7">
            <a:extLst>
              <a:ext uri="{FF2B5EF4-FFF2-40B4-BE49-F238E27FC236}">
                <a16:creationId xmlns:a16="http://schemas.microsoft.com/office/drawing/2014/main" id="{28B2F0E0-FC5A-EE4F-B154-EA267CC708F6}"/>
              </a:ext>
            </a:extLst>
          </p:cNvPr>
          <p:cNvPicPr>
            <a:picLocks noChangeAspect="1"/>
          </p:cNvPicPr>
          <p:nvPr/>
        </p:nvPicPr>
        <p:blipFill rotWithShape="1">
          <a:blip r:embed="rId3"/>
          <a:srcRect l="7946" t="23606" r="3661"/>
          <a:stretch/>
        </p:blipFill>
        <p:spPr>
          <a:xfrm>
            <a:off x="787253" y="3598157"/>
            <a:ext cx="3490833" cy="2739403"/>
          </a:xfrm>
          <a:prstGeom prst="rect">
            <a:avLst/>
          </a:prstGeom>
        </p:spPr>
      </p:pic>
      <p:pic>
        <p:nvPicPr>
          <p:cNvPr id="10" name="Picture 9">
            <a:extLst>
              <a:ext uri="{FF2B5EF4-FFF2-40B4-BE49-F238E27FC236}">
                <a16:creationId xmlns:a16="http://schemas.microsoft.com/office/drawing/2014/main" id="{3455D8B0-235F-F542-855C-022F37ED4878}"/>
              </a:ext>
            </a:extLst>
          </p:cNvPr>
          <p:cNvPicPr>
            <a:picLocks noChangeAspect="1"/>
          </p:cNvPicPr>
          <p:nvPr/>
        </p:nvPicPr>
        <p:blipFill>
          <a:blip r:embed="rId4"/>
          <a:stretch>
            <a:fillRect/>
          </a:stretch>
        </p:blipFill>
        <p:spPr>
          <a:xfrm>
            <a:off x="5549900" y="2501879"/>
            <a:ext cx="6121400" cy="4356100"/>
          </a:xfrm>
          <a:prstGeom prst="rect">
            <a:avLst/>
          </a:prstGeom>
        </p:spPr>
      </p:pic>
      <p:sp>
        <p:nvSpPr>
          <p:cNvPr id="11" name="Date Placeholder 10">
            <a:extLst>
              <a:ext uri="{FF2B5EF4-FFF2-40B4-BE49-F238E27FC236}">
                <a16:creationId xmlns:a16="http://schemas.microsoft.com/office/drawing/2014/main" id="{BB1AB8D4-CD5B-BB4D-8C83-CAE0B59E0EC5}"/>
              </a:ext>
            </a:extLst>
          </p:cNvPr>
          <p:cNvSpPr>
            <a:spLocks noGrp="1"/>
          </p:cNvSpPr>
          <p:nvPr>
            <p:ph type="dt" sz="half" idx="10"/>
          </p:nvPr>
        </p:nvSpPr>
        <p:spPr/>
        <p:txBody>
          <a:bodyPr/>
          <a:lstStyle/>
          <a:p>
            <a:fld id="{2F1BC0A6-F48C-0A4B-AB40-A68A3C699D33}" type="datetime1">
              <a:rPr lang="en-US" smtClean="0"/>
              <a:t>8/20/19</a:t>
            </a:fld>
            <a:endParaRPr lang="en-US"/>
          </a:p>
        </p:txBody>
      </p:sp>
      <p:sp>
        <p:nvSpPr>
          <p:cNvPr id="12" name="Footer Placeholder 11">
            <a:extLst>
              <a:ext uri="{FF2B5EF4-FFF2-40B4-BE49-F238E27FC236}">
                <a16:creationId xmlns:a16="http://schemas.microsoft.com/office/drawing/2014/main" id="{4D59B042-ADA7-C649-A4C4-7956A745A8E4}"/>
              </a:ext>
            </a:extLst>
          </p:cNvPr>
          <p:cNvSpPr>
            <a:spLocks noGrp="1"/>
          </p:cNvSpPr>
          <p:nvPr>
            <p:ph type="ftr" sz="quarter" idx="11"/>
          </p:nvPr>
        </p:nvSpPr>
        <p:spPr/>
        <p:txBody>
          <a:bodyPr/>
          <a:lstStyle/>
          <a:p>
            <a:r>
              <a:rPr lang="en-US"/>
              <a:t>Yonsei Lectures - Introduction to the SM </a:t>
            </a:r>
          </a:p>
        </p:txBody>
      </p:sp>
      <p:sp>
        <p:nvSpPr>
          <p:cNvPr id="13" name="Slide Number Placeholder 12">
            <a:extLst>
              <a:ext uri="{FF2B5EF4-FFF2-40B4-BE49-F238E27FC236}">
                <a16:creationId xmlns:a16="http://schemas.microsoft.com/office/drawing/2014/main" id="{B664D38F-4AB0-EE49-8DCF-BDF3134B9228}"/>
              </a:ext>
            </a:extLst>
          </p:cNvPr>
          <p:cNvSpPr>
            <a:spLocks noGrp="1"/>
          </p:cNvSpPr>
          <p:nvPr>
            <p:ph type="sldNum" sz="quarter" idx="12"/>
          </p:nvPr>
        </p:nvSpPr>
        <p:spPr/>
        <p:txBody>
          <a:bodyPr/>
          <a:lstStyle/>
          <a:p>
            <a:fld id="{E5C0D009-5A32-D440-B264-4C42ABB4108F}" type="slidenum">
              <a:rPr lang="en-US" smtClean="0"/>
              <a:t>33</a:t>
            </a:fld>
            <a:endParaRPr lang="en-US"/>
          </a:p>
        </p:txBody>
      </p:sp>
    </p:spTree>
    <p:extLst>
      <p:ext uri="{BB962C8B-B14F-4D97-AF65-F5344CB8AC3E}">
        <p14:creationId xmlns:p14="http://schemas.microsoft.com/office/powerpoint/2010/main" val="2551796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2D69FF-F711-BB49-B5C7-BB283F9DAA33}"/>
              </a:ext>
            </a:extLst>
          </p:cNvPr>
          <p:cNvSpPr>
            <a:spLocks noGrp="1"/>
          </p:cNvSpPr>
          <p:nvPr>
            <p:ph type="title"/>
          </p:nvPr>
        </p:nvSpPr>
        <p:spPr>
          <a:xfrm>
            <a:off x="838200" y="109764"/>
            <a:ext cx="10515600" cy="968501"/>
          </a:xfrm>
        </p:spPr>
        <p:txBody>
          <a:bodyPr/>
          <a:lstStyle/>
          <a:p>
            <a:r>
              <a:rPr lang="en-US" dirty="0"/>
              <a:t>R from PPG: Confirmed Nc = 3</a:t>
            </a:r>
          </a:p>
        </p:txBody>
      </p:sp>
      <p:pic>
        <p:nvPicPr>
          <p:cNvPr id="5" name="Picture 4">
            <a:extLst>
              <a:ext uri="{FF2B5EF4-FFF2-40B4-BE49-F238E27FC236}">
                <a16:creationId xmlns:a16="http://schemas.microsoft.com/office/drawing/2014/main" id="{89BF2718-3E98-D84A-B9E3-6EF1E0EB4F0C}"/>
              </a:ext>
            </a:extLst>
          </p:cNvPr>
          <p:cNvPicPr>
            <a:picLocks noChangeAspect="1"/>
          </p:cNvPicPr>
          <p:nvPr/>
        </p:nvPicPr>
        <p:blipFill>
          <a:blip r:embed="rId2"/>
          <a:stretch>
            <a:fillRect/>
          </a:stretch>
        </p:blipFill>
        <p:spPr>
          <a:xfrm>
            <a:off x="892694" y="1078265"/>
            <a:ext cx="9089506" cy="4701469"/>
          </a:xfrm>
          <a:prstGeom prst="rect">
            <a:avLst/>
          </a:prstGeom>
        </p:spPr>
      </p:pic>
      <p:sp>
        <p:nvSpPr>
          <p:cNvPr id="6" name="Date Placeholder 5">
            <a:extLst>
              <a:ext uri="{FF2B5EF4-FFF2-40B4-BE49-F238E27FC236}">
                <a16:creationId xmlns:a16="http://schemas.microsoft.com/office/drawing/2014/main" id="{80FD576A-06D7-F64E-B3DC-D6AF6EF43F9E}"/>
              </a:ext>
            </a:extLst>
          </p:cNvPr>
          <p:cNvSpPr>
            <a:spLocks noGrp="1"/>
          </p:cNvSpPr>
          <p:nvPr>
            <p:ph type="dt" sz="half" idx="10"/>
          </p:nvPr>
        </p:nvSpPr>
        <p:spPr/>
        <p:txBody>
          <a:bodyPr/>
          <a:lstStyle/>
          <a:p>
            <a:fld id="{21B6A4F0-1717-9D4A-AEF5-6F1A53E40B22}" type="datetime1">
              <a:rPr lang="en-US" smtClean="0"/>
              <a:t>8/20/19</a:t>
            </a:fld>
            <a:endParaRPr lang="en-US"/>
          </a:p>
        </p:txBody>
      </p:sp>
      <p:sp>
        <p:nvSpPr>
          <p:cNvPr id="7" name="Footer Placeholder 6">
            <a:extLst>
              <a:ext uri="{FF2B5EF4-FFF2-40B4-BE49-F238E27FC236}">
                <a16:creationId xmlns:a16="http://schemas.microsoft.com/office/drawing/2014/main" id="{2EFF94C2-3D0C-C641-AAD8-6EB5D85185D6}"/>
              </a:ext>
            </a:extLst>
          </p:cNvPr>
          <p:cNvSpPr>
            <a:spLocks noGrp="1"/>
          </p:cNvSpPr>
          <p:nvPr>
            <p:ph type="ftr" sz="quarter" idx="11"/>
          </p:nvPr>
        </p:nvSpPr>
        <p:spPr/>
        <p:txBody>
          <a:bodyPr/>
          <a:lstStyle/>
          <a:p>
            <a:r>
              <a:rPr lang="en-US"/>
              <a:t>Yonsei Lectures - Introduction to the SM </a:t>
            </a:r>
          </a:p>
        </p:txBody>
      </p:sp>
      <p:sp>
        <p:nvSpPr>
          <p:cNvPr id="8" name="Slide Number Placeholder 7">
            <a:extLst>
              <a:ext uri="{FF2B5EF4-FFF2-40B4-BE49-F238E27FC236}">
                <a16:creationId xmlns:a16="http://schemas.microsoft.com/office/drawing/2014/main" id="{4152A394-EDCF-2E4E-96A7-B2C7F9B4C836}"/>
              </a:ext>
            </a:extLst>
          </p:cNvPr>
          <p:cNvSpPr>
            <a:spLocks noGrp="1"/>
          </p:cNvSpPr>
          <p:nvPr>
            <p:ph type="sldNum" sz="quarter" idx="12"/>
          </p:nvPr>
        </p:nvSpPr>
        <p:spPr/>
        <p:txBody>
          <a:bodyPr/>
          <a:lstStyle/>
          <a:p>
            <a:fld id="{E5C0D009-5A32-D440-B264-4C42ABB4108F}" type="slidenum">
              <a:rPr lang="en-US" smtClean="0"/>
              <a:t>34</a:t>
            </a:fld>
            <a:endParaRPr lang="en-US"/>
          </a:p>
        </p:txBody>
      </p:sp>
      <p:sp>
        <p:nvSpPr>
          <p:cNvPr id="9" name="TextBox 8">
            <a:extLst>
              <a:ext uri="{FF2B5EF4-FFF2-40B4-BE49-F238E27FC236}">
                <a16:creationId xmlns:a16="http://schemas.microsoft.com/office/drawing/2014/main" id="{04B2AFCA-C111-8940-A433-3D39D2251C8C}"/>
              </a:ext>
            </a:extLst>
          </p:cNvPr>
          <p:cNvSpPr txBox="1"/>
          <p:nvPr/>
        </p:nvSpPr>
        <p:spPr>
          <a:xfrm>
            <a:off x="838200" y="5883376"/>
            <a:ext cx="4292585" cy="369332"/>
          </a:xfrm>
          <a:prstGeom prst="rect">
            <a:avLst/>
          </a:prstGeom>
          <a:noFill/>
        </p:spPr>
        <p:txBody>
          <a:bodyPr wrap="none" rtlCol="0">
            <a:spAutoFit/>
          </a:bodyPr>
          <a:lstStyle/>
          <a:p>
            <a:r>
              <a:rPr lang="en-US" dirty="0">
                <a:solidFill>
                  <a:srgbClr val="0432FF"/>
                </a:solidFill>
              </a:rPr>
              <a:t>HW:  calculate R for high energy, E &gt; 10GeV </a:t>
            </a:r>
          </a:p>
        </p:txBody>
      </p:sp>
    </p:spTree>
    <p:extLst>
      <p:ext uri="{BB962C8B-B14F-4D97-AF65-F5344CB8AC3E}">
        <p14:creationId xmlns:p14="http://schemas.microsoft.com/office/powerpoint/2010/main" val="156382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EEB2-5AA6-5D47-9B7E-9F282A010FBC}"/>
              </a:ext>
            </a:extLst>
          </p:cNvPr>
          <p:cNvSpPr>
            <a:spLocks noGrp="1"/>
          </p:cNvSpPr>
          <p:nvPr>
            <p:ph type="title"/>
          </p:nvPr>
        </p:nvSpPr>
        <p:spPr/>
        <p:txBody>
          <a:bodyPr/>
          <a:lstStyle/>
          <a:p>
            <a:r>
              <a:rPr lang="en-US" dirty="0"/>
              <a:t>Success of the SM - Discovery of Charm Quark</a:t>
            </a:r>
          </a:p>
        </p:txBody>
      </p:sp>
      <p:sp>
        <p:nvSpPr>
          <p:cNvPr id="3" name="Content Placeholder 2">
            <a:extLst>
              <a:ext uri="{FF2B5EF4-FFF2-40B4-BE49-F238E27FC236}">
                <a16:creationId xmlns:a16="http://schemas.microsoft.com/office/drawing/2014/main" id="{3B3B1258-D416-664A-9BE8-ED47901BED0B}"/>
              </a:ext>
            </a:extLst>
          </p:cNvPr>
          <p:cNvSpPr>
            <a:spLocks noGrp="1"/>
          </p:cNvSpPr>
          <p:nvPr>
            <p:ph idx="1"/>
          </p:nvPr>
        </p:nvSpPr>
        <p:spPr/>
        <p:txBody>
          <a:bodyPr/>
          <a:lstStyle/>
          <a:p>
            <a:r>
              <a:rPr lang="en-US" dirty="0"/>
              <a:t>In 1960s, Gell-Mann’s quark model contains 3 types of quarks: </a:t>
            </a:r>
            <a:r>
              <a:rPr lang="en-US" dirty="0" err="1"/>
              <a:t>u,d,s</a:t>
            </a:r>
            <a:endParaRPr lang="en-US" dirty="0"/>
          </a:p>
          <a:p>
            <a:r>
              <a:rPr lang="en-US" dirty="0"/>
              <a:t>In early 70s, very long life-time (low decay rate) observed in K_L:</a:t>
            </a:r>
          </a:p>
          <a:p>
            <a:endParaRPr lang="en-US" dirty="0"/>
          </a:p>
        </p:txBody>
      </p:sp>
      <p:pic>
        <p:nvPicPr>
          <p:cNvPr id="4" name="Picture 3">
            <a:extLst>
              <a:ext uri="{FF2B5EF4-FFF2-40B4-BE49-F238E27FC236}">
                <a16:creationId xmlns:a16="http://schemas.microsoft.com/office/drawing/2014/main" id="{AE09C162-868F-8C48-97A4-C0D971630617}"/>
              </a:ext>
            </a:extLst>
          </p:cNvPr>
          <p:cNvPicPr>
            <a:picLocks noChangeAspect="1"/>
          </p:cNvPicPr>
          <p:nvPr/>
        </p:nvPicPr>
        <p:blipFill>
          <a:blip r:embed="rId2"/>
          <a:stretch>
            <a:fillRect/>
          </a:stretch>
        </p:blipFill>
        <p:spPr>
          <a:xfrm>
            <a:off x="1172936" y="3429000"/>
            <a:ext cx="1714500" cy="622300"/>
          </a:xfrm>
          <a:prstGeom prst="rect">
            <a:avLst/>
          </a:prstGeom>
        </p:spPr>
      </p:pic>
      <p:pic>
        <p:nvPicPr>
          <p:cNvPr id="5" name="Picture 4">
            <a:extLst>
              <a:ext uri="{FF2B5EF4-FFF2-40B4-BE49-F238E27FC236}">
                <a16:creationId xmlns:a16="http://schemas.microsoft.com/office/drawing/2014/main" id="{3AA8347D-4F9F-A84E-A83C-3327BCD3384B}"/>
              </a:ext>
            </a:extLst>
          </p:cNvPr>
          <p:cNvPicPr>
            <a:picLocks noChangeAspect="1"/>
          </p:cNvPicPr>
          <p:nvPr/>
        </p:nvPicPr>
        <p:blipFill>
          <a:blip r:embed="rId3"/>
          <a:stretch>
            <a:fillRect/>
          </a:stretch>
        </p:blipFill>
        <p:spPr>
          <a:xfrm>
            <a:off x="4045404" y="2871508"/>
            <a:ext cx="3769178" cy="3621367"/>
          </a:xfrm>
          <a:prstGeom prst="rect">
            <a:avLst/>
          </a:prstGeom>
        </p:spPr>
      </p:pic>
      <p:sp>
        <p:nvSpPr>
          <p:cNvPr id="6" name="Date Placeholder 5">
            <a:extLst>
              <a:ext uri="{FF2B5EF4-FFF2-40B4-BE49-F238E27FC236}">
                <a16:creationId xmlns:a16="http://schemas.microsoft.com/office/drawing/2014/main" id="{B02C2BF2-9586-CF41-B4DF-B95EB83DD282}"/>
              </a:ext>
            </a:extLst>
          </p:cNvPr>
          <p:cNvSpPr>
            <a:spLocks noGrp="1"/>
          </p:cNvSpPr>
          <p:nvPr>
            <p:ph type="dt" sz="half" idx="10"/>
          </p:nvPr>
        </p:nvSpPr>
        <p:spPr/>
        <p:txBody>
          <a:bodyPr/>
          <a:lstStyle/>
          <a:p>
            <a:fld id="{10EA4008-1AAD-284A-9129-D937E9BDB08A}" type="datetime1">
              <a:rPr lang="en-US" smtClean="0"/>
              <a:t>8/20/19</a:t>
            </a:fld>
            <a:endParaRPr lang="en-US"/>
          </a:p>
        </p:txBody>
      </p:sp>
      <p:sp>
        <p:nvSpPr>
          <p:cNvPr id="7" name="Footer Placeholder 6">
            <a:extLst>
              <a:ext uri="{FF2B5EF4-FFF2-40B4-BE49-F238E27FC236}">
                <a16:creationId xmlns:a16="http://schemas.microsoft.com/office/drawing/2014/main" id="{E1D85AE9-970C-304B-8A21-14FBD910E3C3}"/>
              </a:ext>
            </a:extLst>
          </p:cNvPr>
          <p:cNvSpPr>
            <a:spLocks noGrp="1"/>
          </p:cNvSpPr>
          <p:nvPr>
            <p:ph type="ftr" sz="quarter" idx="11"/>
          </p:nvPr>
        </p:nvSpPr>
        <p:spPr/>
        <p:txBody>
          <a:bodyPr/>
          <a:lstStyle/>
          <a:p>
            <a:r>
              <a:rPr lang="en-US"/>
              <a:t>Yonsei Lectures - Introduction to the SM </a:t>
            </a:r>
          </a:p>
        </p:txBody>
      </p:sp>
      <p:sp>
        <p:nvSpPr>
          <p:cNvPr id="8" name="Slide Number Placeholder 7">
            <a:extLst>
              <a:ext uri="{FF2B5EF4-FFF2-40B4-BE49-F238E27FC236}">
                <a16:creationId xmlns:a16="http://schemas.microsoft.com/office/drawing/2014/main" id="{45F03F0E-0A87-3342-BE14-F7128875A05C}"/>
              </a:ext>
            </a:extLst>
          </p:cNvPr>
          <p:cNvSpPr>
            <a:spLocks noGrp="1"/>
          </p:cNvSpPr>
          <p:nvPr>
            <p:ph type="sldNum" sz="quarter" idx="12"/>
          </p:nvPr>
        </p:nvSpPr>
        <p:spPr/>
        <p:txBody>
          <a:bodyPr/>
          <a:lstStyle/>
          <a:p>
            <a:fld id="{E5C0D009-5A32-D440-B264-4C42ABB4108F}" type="slidenum">
              <a:rPr lang="en-US" smtClean="0"/>
              <a:t>35</a:t>
            </a:fld>
            <a:endParaRPr lang="en-US"/>
          </a:p>
        </p:txBody>
      </p:sp>
    </p:spTree>
    <p:extLst>
      <p:ext uri="{BB962C8B-B14F-4D97-AF65-F5344CB8AC3E}">
        <p14:creationId xmlns:p14="http://schemas.microsoft.com/office/powerpoint/2010/main" val="567222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D27F-CAC1-8147-869B-40C12946637A}"/>
              </a:ext>
            </a:extLst>
          </p:cNvPr>
          <p:cNvSpPr>
            <a:spLocks noGrp="1"/>
          </p:cNvSpPr>
          <p:nvPr>
            <p:ph type="title"/>
          </p:nvPr>
        </p:nvSpPr>
        <p:spPr/>
        <p:txBody>
          <a:bodyPr>
            <a:normAutofit/>
          </a:bodyPr>
          <a:lstStyle/>
          <a:p>
            <a:r>
              <a:rPr lang="en-US" dirty="0"/>
              <a:t>A 4th Quark (Charm) Needed to Cancel the Amplitude from the 1st process</a:t>
            </a:r>
          </a:p>
        </p:txBody>
      </p:sp>
      <p:sp>
        <p:nvSpPr>
          <p:cNvPr id="3" name="Content Placeholder 2">
            <a:extLst>
              <a:ext uri="{FF2B5EF4-FFF2-40B4-BE49-F238E27FC236}">
                <a16:creationId xmlns:a16="http://schemas.microsoft.com/office/drawing/2014/main" id="{4B47CF20-5254-CF42-B113-A30CD04F5999}"/>
              </a:ext>
            </a:extLst>
          </p:cNvPr>
          <p:cNvSpPr>
            <a:spLocks noGrp="1"/>
          </p:cNvSpPr>
          <p:nvPr>
            <p:ph idx="1"/>
          </p:nvPr>
        </p:nvSpPr>
        <p:spPr/>
        <p:txBody>
          <a:bodyPr/>
          <a:lstStyle/>
          <a:p>
            <a:r>
              <a:rPr lang="en-US" dirty="0"/>
              <a:t>Glashow, </a:t>
            </a:r>
            <a:r>
              <a:rPr lang="en-US" dirty="0" err="1"/>
              <a:t>Illiopolus</a:t>
            </a:r>
            <a:r>
              <a:rPr lang="en-US" dirty="0"/>
              <a:t> and </a:t>
            </a:r>
            <a:r>
              <a:rPr lang="en-US" dirty="0" err="1"/>
              <a:t>Maiani</a:t>
            </a:r>
            <a:r>
              <a:rPr lang="en-US" dirty="0"/>
              <a:t> proposed the </a:t>
            </a:r>
            <a:r>
              <a:rPr lang="en-US" dirty="0" err="1"/>
              <a:t>existiance</a:t>
            </a:r>
            <a:r>
              <a:rPr lang="en-US" dirty="0"/>
              <a:t> of the 4</a:t>
            </a:r>
            <a:r>
              <a:rPr lang="en-US" baseline="30000" dirty="0"/>
              <a:t>th</a:t>
            </a:r>
            <a:r>
              <a:rPr lang="en-US" dirty="0"/>
              <a:t> quark, Charm (c) </a:t>
            </a:r>
          </a:p>
        </p:txBody>
      </p:sp>
      <p:pic>
        <p:nvPicPr>
          <p:cNvPr id="4" name="Picture 3">
            <a:extLst>
              <a:ext uri="{FF2B5EF4-FFF2-40B4-BE49-F238E27FC236}">
                <a16:creationId xmlns:a16="http://schemas.microsoft.com/office/drawing/2014/main" id="{E50618AB-81DC-DD4E-85AF-75A3EA5387C4}"/>
              </a:ext>
            </a:extLst>
          </p:cNvPr>
          <p:cNvPicPr>
            <a:picLocks noChangeAspect="1"/>
          </p:cNvPicPr>
          <p:nvPr/>
        </p:nvPicPr>
        <p:blipFill>
          <a:blip r:embed="rId2"/>
          <a:stretch>
            <a:fillRect/>
          </a:stretch>
        </p:blipFill>
        <p:spPr>
          <a:xfrm>
            <a:off x="1362313" y="2881933"/>
            <a:ext cx="4858645" cy="2494047"/>
          </a:xfrm>
          <a:prstGeom prst="rect">
            <a:avLst/>
          </a:prstGeom>
        </p:spPr>
      </p:pic>
      <p:sp>
        <p:nvSpPr>
          <p:cNvPr id="5" name="TextBox 4">
            <a:extLst>
              <a:ext uri="{FF2B5EF4-FFF2-40B4-BE49-F238E27FC236}">
                <a16:creationId xmlns:a16="http://schemas.microsoft.com/office/drawing/2014/main" id="{B8AAC771-6ADA-4F45-935D-DD12FA765D12}"/>
              </a:ext>
            </a:extLst>
          </p:cNvPr>
          <p:cNvSpPr txBox="1"/>
          <p:nvPr/>
        </p:nvSpPr>
        <p:spPr>
          <a:xfrm>
            <a:off x="6657156" y="3077964"/>
            <a:ext cx="1976823" cy="923330"/>
          </a:xfrm>
          <a:prstGeom prst="rect">
            <a:avLst/>
          </a:prstGeom>
          <a:noFill/>
        </p:spPr>
        <p:txBody>
          <a:bodyPr wrap="none" rtlCol="0">
            <a:spAutoFit/>
          </a:bodyPr>
          <a:lstStyle/>
          <a:p>
            <a:r>
              <a:rPr lang="en-US" dirty="0"/>
              <a:t>Decay  amplitude:</a:t>
            </a:r>
          </a:p>
          <a:p>
            <a:endParaRPr lang="en-US" dirty="0"/>
          </a:p>
          <a:p>
            <a:r>
              <a:rPr lang="en-US" dirty="0"/>
              <a:t>A = {A(s) + A(c)} ~ 0</a:t>
            </a:r>
          </a:p>
        </p:txBody>
      </p:sp>
      <p:sp>
        <p:nvSpPr>
          <p:cNvPr id="6" name="TextBox 5">
            <a:extLst>
              <a:ext uri="{FF2B5EF4-FFF2-40B4-BE49-F238E27FC236}">
                <a16:creationId xmlns:a16="http://schemas.microsoft.com/office/drawing/2014/main" id="{876EF26B-82B9-5F43-963F-61E68C3B8719}"/>
              </a:ext>
            </a:extLst>
          </p:cNvPr>
          <p:cNvSpPr txBox="1"/>
          <p:nvPr/>
        </p:nvSpPr>
        <p:spPr>
          <a:xfrm>
            <a:off x="3208287" y="5712659"/>
            <a:ext cx="5402313" cy="369332"/>
          </a:xfrm>
          <a:prstGeom prst="rect">
            <a:avLst/>
          </a:prstGeom>
          <a:noFill/>
        </p:spPr>
        <p:txBody>
          <a:bodyPr wrap="none" rtlCol="0">
            <a:spAutoFit/>
          </a:bodyPr>
          <a:lstStyle/>
          <a:p>
            <a:r>
              <a:rPr lang="en-US" dirty="0"/>
              <a:t>Charm quark was discovered in 1974 at BNL  and SLAC</a:t>
            </a:r>
          </a:p>
        </p:txBody>
      </p:sp>
      <p:sp>
        <p:nvSpPr>
          <p:cNvPr id="8" name="Date Placeholder 7">
            <a:extLst>
              <a:ext uri="{FF2B5EF4-FFF2-40B4-BE49-F238E27FC236}">
                <a16:creationId xmlns:a16="http://schemas.microsoft.com/office/drawing/2014/main" id="{EE391E3D-5DE2-634A-A812-719ECD975ED6}"/>
              </a:ext>
            </a:extLst>
          </p:cNvPr>
          <p:cNvSpPr>
            <a:spLocks noGrp="1"/>
          </p:cNvSpPr>
          <p:nvPr>
            <p:ph type="dt" sz="half" idx="10"/>
          </p:nvPr>
        </p:nvSpPr>
        <p:spPr/>
        <p:txBody>
          <a:bodyPr/>
          <a:lstStyle/>
          <a:p>
            <a:fld id="{701EDEE6-7D9A-3A40-A9CA-0C1151AC275C}" type="datetime1">
              <a:rPr lang="en-US" smtClean="0"/>
              <a:t>8/20/19</a:t>
            </a:fld>
            <a:endParaRPr lang="en-US"/>
          </a:p>
        </p:txBody>
      </p:sp>
      <p:sp>
        <p:nvSpPr>
          <p:cNvPr id="9" name="Footer Placeholder 8">
            <a:extLst>
              <a:ext uri="{FF2B5EF4-FFF2-40B4-BE49-F238E27FC236}">
                <a16:creationId xmlns:a16="http://schemas.microsoft.com/office/drawing/2014/main" id="{AFCC9A0B-2461-8C4F-9400-992029E92873}"/>
              </a:ext>
            </a:extLst>
          </p:cNvPr>
          <p:cNvSpPr>
            <a:spLocks noGrp="1"/>
          </p:cNvSpPr>
          <p:nvPr>
            <p:ph type="ftr" sz="quarter" idx="11"/>
          </p:nvPr>
        </p:nvSpPr>
        <p:spPr/>
        <p:txBody>
          <a:bodyPr/>
          <a:lstStyle/>
          <a:p>
            <a:r>
              <a:rPr lang="en-US"/>
              <a:t>Yonsei Lectures - Introduction to the SM </a:t>
            </a:r>
          </a:p>
        </p:txBody>
      </p:sp>
      <p:sp>
        <p:nvSpPr>
          <p:cNvPr id="10" name="Slide Number Placeholder 9">
            <a:extLst>
              <a:ext uri="{FF2B5EF4-FFF2-40B4-BE49-F238E27FC236}">
                <a16:creationId xmlns:a16="http://schemas.microsoft.com/office/drawing/2014/main" id="{02C1B03E-D75A-6046-A969-66470CAD2ADD}"/>
              </a:ext>
            </a:extLst>
          </p:cNvPr>
          <p:cNvSpPr>
            <a:spLocks noGrp="1"/>
          </p:cNvSpPr>
          <p:nvPr>
            <p:ph type="sldNum" sz="quarter" idx="12"/>
          </p:nvPr>
        </p:nvSpPr>
        <p:spPr/>
        <p:txBody>
          <a:bodyPr/>
          <a:lstStyle/>
          <a:p>
            <a:fld id="{E5C0D009-5A32-D440-B264-4C42ABB4108F}" type="slidenum">
              <a:rPr lang="en-US" smtClean="0"/>
              <a:t>36</a:t>
            </a:fld>
            <a:endParaRPr lang="en-US"/>
          </a:p>
        </p:txBody>
      </p:sp>
    </p:spTree>
    <p:extLst>
      <p:ext uri="{BB962C8B-B14F-4D97-AF65-F5344CB8AC3E}">
        <p14:creationId xmlns:p14="http://schemas.microsoft.com/office/powerpoint/2010/main" val="1659108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5752003-138A-B04D-B929-BBCF83CAE80F}"/>
              </a:ext>
            </a:extLst>
          </p:cNvPr>
          <p:cNvPicPr>
            <a:picLocks noChangeAspect="1"/>
          </p:cNvPicPr>
          <p:nvPr/>
        </p:nvPicPr>
        <p:blipFill>
          <a:blip r:embed="rId2"/>
          <a:stretch>
            <a:fillRect/>
          </a:stretch>
        </p:blipFill>
        <p:spPr>
          <a:xfrm>
            <a:off x="7415329" y="1569812"/>
            <a:ext cx="4337251" cy="5286025"/>
          </a:xfrm>
          <a:prstGeom prst="rect">
            <a:avLst/>
          </a:prstGeom>
        </p:spPr>
      </p:pic>
      <p:sp>
        <p:nvSpPr>
          <p:cNvPr id="2" name="Title 1">
            <a:extLst>
              <a:ext uri="{FF2B5EF4-FFF2-40B4-BE49-F238E27FC236}">
                <a16:creationId xmlns:a16="http://schemas.microsoft.com/office/drawing/2014/main" id="{FE3CF160-6B26-4F45-A5E9-CF8E89C5B341}"/>
              </a:ext>
            </a:extLst>
          </p:cNvPr>
          <p:cNvSpPr>
            <a:spLocks noGrp="1"/>
          </p:cNvSpPr>
          <p:nvPr>
            <p:ph type="title"/>
          </p:nvPr>
        </p:nvSpPr>
        <p:spPr>
          <a:xfrm>
            <a:off x="735693" y="136525"/>
            <a:ext cx="10515600" cy="1325563"/>
          </a:xfrm>
        </p:spPr>
        <p:txBody>
          <a:bodyPr/>
          <a:lstStyle/>
          <a:p>
            <a:r>
              <a:rPr lang="en-US" dirty="0"/>
              <a:t>Discovery of J/Psi in 1974 </a:t>
            </a:r>
            <a:br>
              <a:rPr lang="en-US" dirty="0"/>
            </a:br>
            <a:r>
              <a:rPr lang="en-US" sz="2800" b="1" dirty="0">
                <a:solidFill>
                  <a:srgbClr val="0432FF"/>
                </a:solidFill>
              </a:rPr>
              <a:t>“November J/Psi Revolution” </a:t>
            </a:r>
            <a:endParaRPr lang="en-US" sz="3600" b="1" dirty="0">
              <a:solidFill>
                <a:srgbClr val="0432FF"/>
              </a:solidFill>
            </a:endParaRPr>
          </a:p>
        </p:txBody>
      </p:sp>
      <p:sp>
        <p:nvSpPr>
          <p:cNvPr id="3" name="Content Placeholder 2">
            <a:extLst>
              <a:ext uri="{FF2B5EF4-FFF2-40B4-BE49-F238E27FC236}">
                <a16:creationId xmlns:a16="http://schemas.microsoft.com/office/drawing/2014/main" id="{3E380D29-E641-BD42-BEE0-9EAA2072085E}"/>
              </a:ext>
            </a:extLst>
          </p:cNvPr>
          <p:cNvSpPr>
            <a:spLocks noGrp="1"/>
          </p:cNvSpPr>
          <p:nvPr>
            <p:ph idx="1"/>
          </p:nvPr>
        </p:nvSpPr>
        <p:spPr>
          <a:xfrm>
            <a:off x="838200" y="1825625"/>
            <a:ext cx="4114800" cy="4351338"/>
          </a:xfrm>
        </p:spPr>
        <p:txBody>
          <a:bodyPr/>
          <a:lstStyle/>
          <a:p>
            <a:r>
              <a:rPr lang="en-US" dirty="0"/>
              <a:t>BNL</a:t>
            </a:r>
          </a:p>
          <a:p>
            <a:endParaRPr lang="en-US" dirty="0"/>
          </a:p>
          <a:p>
            <a:endParaRPr lang="en-US" dirty="0"/>
          </a:p>
          <a:p>
            <a:r>
              <a:rPr lang="en-US" dirty="0"/>
              <a:t>SLAC</a:t>
            </a:r>
          </a:p>
        </p:txBody>
      </p:sp>
      <p:pic>
        <p:nvPicPr>
          <p:cNvPr id="4" name="Picture 3">
            <a:extLst>
              <a:ext uri="{FF2B5EF4-FFF2-40B4-BE49-F238E27FC236}">
                <a16:creationId xmlns:a16="http://schemas.microsoft.com/office/drawing/2014/main" id="{9128A7BF-C999-C548-A10F-7D58D8D89C9D}"/>
              </a:ext>
            </a:extLst>
          </p:cNvPr>
          <p:cNvPicPr>
            <a:picLocks noChangeAspect="1"/>
          </p:cNvPicPr>
          <p:nvPr/>
        </p:nvPicPr>
        <p:blipFill>
          <a:blip r:embed="rId3"/>
          <a:stretch>
            <a:fillRect/>
          </a:stretch>
        </p:blipFill>
        <p:spPr>
          <a:xfrm>
            <a:off x="2209800" y="3320134"/>
            <a:ext cx="4934857" cy="1129323"/>
          </a:xfrm>
          <a:prstGeom prst="rect">
            <a:avLst/>
          </a:prstGeom>
        </p:spPr>
      </p:pic>
      <p:pic>
        <p:nvPicPr>
          <p:cNvPr id="5" name="Picture 4">
            <a:extLst>
              <a:ext uri="{FF2B5EF4-FFF2-40B4-BE49-F238E27FC236}">
                <a16:creationId xmlns:a16="http://schemas.microsoft.com/office/drawing/2014/main" id="{28D6D281-EBA1-0441-A312-510AF9FE10FA}"/>
              </a:ext>
            </a:extLst>
          </p:cNvPr>
          <p:cNvPicPr>
            <a:picLocks noChangeAspect="1"/>
          </p:cNvPicPr>
          <p:nvPr/>
        </p:nvPicPr>
        <p:blipFill>
          <a:blip r:embed="rId4"/>
          <a:stretch>
            <a:fillRect/>
          </a:stretch>
        </p:blipFill>
        <p:spPr>
          <a:xfrm>
            <a:off x="2119067" y="1732821"/>
            <a:ext cx="4934857" cy="1150816"/>
          </a:xfrm>
          <a:prstGeom prst="rect">
            <a:avLst/>
          </a:prstGeom>
        </p:spPr>
      </p:pic>
      <p:sp>
        <p:nvSpPr>
          <p:cNvPr id="6" name="TextBox 5">
            <a:extLst>
              <a:ext uri="{FF2B5EF4-FFF2-40B4-BE49-F238E27FC236}">
                <a16:creationId xmlns:a16="http://schemas.microsoft.com/office/drawing/2014/main" id="{A08AC17A-39BF-F249-A8AE-1F6C81553A31}"/>
              </a:ext>
            </a:extLst>
          </p:cNvPr>
          <p:cNvSpPr txBox="1"/>
          <p:nvPr/>
        </p:nvSpPr>
        <p:spPr>
          <a:xfrm>
            <a:off x="526506" y="4628844"/>
            <a:ext cx="7137037" cy="923330"/>
          </a:xfrm>
          <a:prstGeom prst="rect">
            <a:avLst/>
          </a:prstGeom>
          <a:noFill/>
        </p:spPr>
        <p:txBody>
          <a:bodyPr wrap="square" rtlCol="0">
            <a:spAutoFit/>
          </a:bodyPr>
          <a:lstStyle/>
          <a:p>
            <a:r>
              <a:rPr lang="en-US" dirty="0"/>
              <a:t>J/Psi is a particle made of charm and anti-charm quarks – a </a:t>
            </a:r>
            <a:r>
              <a:rPr lang="en-US" dirty="0" err="1"/>
              <a:t>Charmonium</a:t>
            </a:r>
            <a:r>
              <a:rPr lang="en-US" dirty="0"/>
              <a:t>;</a:t>
            </a:r>
          </a:p>
          <a:p>
            <a:r>
              <a:rPr lang="en-US" dirty="0"/>
              <a:t>This discovery was very decisive in our understanding as well as formulating the picture regarding the basic constituents of nature. </a:t>
            </a:r>
          </a:p>
        </p:txBody>
      </p:sp>
      <p:sp>
        <p:nvSpPr>
          <p:cNvPr id="8" name="Date Placeholder 7">
            <a:extLst>
              <a:ext uri="{FF2B5EF4-FFF2-40B4-BE49-F238E27FC236}">
                <a16:creationId xmlns:a16="http://schemas.microsoft.com/office/drawing/2014/main" id="{0BB02357-46B5-2642-9738-935728EE3F15}"/>
              </a:ext>
            </a:extLst>
          </p:cNvPr>
          <p:cNvSpPr>
            <a:spLocks noGrp="1"/>
          </p:cNvSpPr>
          <p:nvPr>
            <p:ph type="dt" sz="half" idx="10"/>
          </p:nvPr>
        </p:nvSpPr>
        <p:spPr/>
        <p:txBody>
          <a:bodyPr/>
          <a:lstStyle/>
          <a:p>
            <a:fld id="{F6D831EA-F7FB-F642-928E-6197F621473D}" type="datetime1">
              <a:rPr lang="en-US" smtClean="0"/>
              <a:t>8/20/19</a:t>
            </a:fld>
            <a:endParaRPr lang="en-US"/>
          </a:p>
        </p:txBody>
      </p:sp>
      <p:sp>
        <p:nvSpPr>
          <p:cNvPr id="9" name="Footer Placeholder 8">
            <a:extLst>
              <a:ext uri="{FF2B5EF4-FFF2-40B4-BE49-F238E27FC236}">
                <a16:creationId xmlns:a16="http://schemas.microsoft.com/office/drawing/2014/main" id="{BCE38150-47C6-5140-9ACF-4AD70E5E9B4C}"/>
              </a:ext>
            </a:extLst>
          </p:cNvPr>
          <p:cNvSpPr>
            <a:spLocks noGrp="1"/>
          </p:cNvSpPr>
          <p:nvPr>
            <p:ph type="ftr" sz="quarter" idx="11"/>
          </p:nvPr>
        </p:nvSpPr>
        <p:spPr/>
        <p:txBody>
          <a:bodyPr/>
          <a:lstStyle/>
          <a:p>
            <a:r>
              <a:rPr lang="en-US"/>
              <a:t>Yonsei Lectures - Introduction to the SM </a:t>
            </a:r>
          </a:p>
        </p:txBody>
      </p:sp>
      <p:sp>
        <p:nvSpPr>
          <p:cNvPr id="10" name="Slide Number Placeholder 9">
            <a:extLst>
              <a:ext uri="{FF2B5EF4-FFF2-40B4-BE49-F238E27FC236}">
                <a16:creationId xmlns:a16="http://schemas.microsoft.com/office/drawing/2014/main" id="{86B86905-78BF-E74E-BEF2-14E12C30DE0A}"/>
              </a:ext>
            </a:extLst>
          </p:cNvPr>
          <p:cNvSpPr>
            <a:spLocks noGrp="1"/>
          </p:cNvSpPr>
          <p:nvPr>
            <p:ph type="sldNum" sz="quarter" idx="12"/>
          </p:nvPr>
        </p:nvSpPr>
        <p:spPr/>
        <p:txBody>
          <a:bodyPr/>
          <a:lstStyle/>
          <a:p>
            <a:fld id="{E5C0D009-5A32-D440-B264-4C42ABB4108F}" type="slidenum">
              <a:rPr lang="en-US" smtClean="0"/>
              <a:t>37</a:t>
            </a:fld>
            <a:endParaRPr lang="en-US"/>
          </a:p>
        </p:txBody>
      </p:sp>
      <p:pic>
        <p:nvPicPr>
          <p:cNvPr id="11" name="Picture 10">
            <a:extLst>
              <a:ext uri="{FF2B5EF4-FFF2-40B4-BE49-F238E27FC236}">
                <a16:creationId xmlns:a16="http://schemas.microsoft.com/office/drawing/2014/main" id="{7CEE3012-4AC6-5941-B1BE-515E78CDE0D6}"/>
              </a:ext>
            </a:extLst>
          </p:cNvPr>
          <p:cNvPicPr>
            <a:picLocks noChangeAspect="1"/>
          </p:cNvPicPr>
          <p:nvPr/>
        </p:nvPicPr>
        <p:blipFill>
          <a:blip r:embed="rId5"/>
          <a:stretch>
            <a:fillRect/>
          </a:stretch>
        </p:blipFill>
        <p:spPr>
          <a:xfrm>
            <a:off x="10277411" y="28801"/>
            <a:ext cx="1836574" cy="2636231"/>
          </a:xfrm>
          <a:prstGeom prst="rect">
            <a:avLst/>
          </a:prstGeom>
        </p:spPr>
      </p:pic>
      <p:sp>
        <p:nvSpPr>
          <p:cNvPr id="16" name="Rectangle 15">
            <a:extLst>
              <a:ext uri="{FF2B5EF4-FFF2-40B4-BE49-F238E27FC236}">
                <a16:creationId xmlns:a16="http://schemas.microsoft.com/office/drawing/2014/main" id="{8C9E04C2-F833-514A-8F3A-FF918D2822CF}"/>
              </a:ext>
            </a:extLst>
          </p:cNvPr>
          <p:cNvSpPr/>
          <p:nvPr/>
        </p:nvSpPr>
        <p:spPr>
          <a:xfrm>
            <a:off x="526506" y="5869101"/>
            <a:ext cx="5865837" cy="369332"/>
          </a:xfrm>
          <a:prstGeom prst="rect">
            <a:avLst/>
          </a:prstGeom>
        </p:spPr>
        <p:txBody>
          <a:bodyPr wrap="none">
            <a:spAutoFit/>
          </a:bodyPr>
          <a:lstStyle/>
          <a:p>
            <a:r>
              <a:rPr lang="en-US" i="1" dirty="0">
                <a:solidFill>
                  <a:srgbClr val="0432FF"/>
                </a:solidFill>
              </a:rPr>
              <a:t>More discussions on using J/Psi for QGP study  later this week</a:t>
            </a:r>
          </a:p>
        </p:txBody>
      </p:sp>
    </p:spTree>
    <p:extLst>
      <p:ext uri="{BB962C8B-B14F-4D97-AF65-F5344CB8AC3E}">
        <p14:creationId xmlns:p14="http://schemas.microsoft.com/office/powerpoint/2010/main" val="205016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A32F4-6EF8-064E-A502-142F90815FE8}"/>
              </a:ext>
            </a:extLst>
          </p:cNvPr>
          <p:cNvSpPr>
            <a:spLocks noGrp="1"/>
          </p:cNvSpPr>
          <p:nvPr>
            <p:ph type="title"/>
          </p:nvPr>
        </p:nvSpPr>
        <p:spPr/>
        <p:txBody>
          <a:bodyPr/>
          <a:lstStyle/>
          <a:p>
            <a:r>
              <a:rPr lang="en-US" dirty="0"/>
              <a:t>Modern High Energy Nuclear and Particle Physics Experiments </a:t>
            </a:r>
          </a:p>
        </p:txBody>
      </p:sp>
      <p:sp>
        <p:nvSpPr>
          <p:cNvPr id="3" name="Content Placeholder 2">
            <a:extLst>
              <a:ext uri="{FF2B5EF4-FFF2-40B4-BE49-F238E27FC236}">
                <a16:creationId xmlns:a16="http://schemas.microsoft.com/office/drawing/2014/main" id="{F89FAA4D-6FD3-C546-B51D-2EA7643D2D61}"/>
              </a:ext>
            </a:extLst>
          </p:cNvPr>
          <p:cNvSpPr>
            <a:spLocks noGrp="1"/>
          </p:cNvSpPr>
          <p:nvPr>
            <p:ph idx="1"/>
          </p:nvPr>
        </p:nvSpPr>
        <p:spPr>
          <a:xfrm>
            <a:off x="838200" y="3087296"/>
            <a:ext cx="10515600" cy="2189121"/>
          </a:xfrm>
        </p:spPr>
        <p:txBody>
          <a:bodyPr>
            <a:normAutofit/>
          </a:bodyPr>
          <a:lstStyle/>
          <a:p>
            <a:r>
              <a:rPr lang="en-US" dirty="0"/>
              <a:t>Accelerators </a:t>
            </a:r>
          </a:p>
          <a:p>
            <a:pPr lvl="1"/>
            <a:r>
              <a:rPr lang="en-US" dirty="0"/>
              <a:t>Relativistic Heavy Ion Collider at Brookhaven National Laboratory in New York, USA (RHIC) </a:t>
            </a:r>
          </a:p>
          <a:p>
            <a:r>
              <a:rPr lang="en-US" dirty="0"/>
              <a:t>Detectors</a:t>
            </a:r>
          </a:p>
          <a:p>
            <a:pPr lvl="1"/>
            <a:r>
              <a:rPr lang="en-US" dirty="0"/>
              <a:t>PHENIX and STAR experiments at RHIC </a:t>
            </a:r>
          </a:p>
        </p:txBody>
      </p:sp>
      <p:sp>
        <p:nvSpPr>
          <p:cNvPr id="4" name="TextBox 3">
            <a:extLst>
              <a:ext uri="{FF2B5EF4-FFF2-40B4-BE49-F238E27FC236}">
                <a16:creationId xmlns:a16="http://schemas.microsoft.com/office/drawing/2014/main" id="{5C6EFD53-C453-724F-B39F-C8B87DB1FE1A}"/>
              </a:ext>
            </a:extLst>
          </p:cNvPr>
          <p:cNvSpPr txBox="1"/>
          <p:nvPr/>
        </p:nvSpPr>
        <p:spPr>
          <a:xfrm>
            <a:off x="838200" y="1869768"/>
            <a:ext cx="10021711" cy="646331"/>
          </a:xfrm>
          <a:prstGeom prst="rect">
            <a:avLst/>
          </a:prstGeom>
          <a:noFill/>
        </p:spPr>
        <p:txBody>
          <a:bodyPr wrap="square" rtlCol="0">
            <a:spAutoFit/>
          </a:bodyPr>
          <a:lstStyle/>
          <a:p>
            <a:r>
              <a:rPr lang="en-US" dirty="0"/>
              <a:t>Throughout the history of Physics, experimental discoveries and theoretical ideas and explanations have moved forward together</a:t>
            </a:r>
          </a:p>
        </p:txBody>
      </p:sp>
      <p:sp>
        <p:nvSpPr>
          <p:cNvPr id="5" name="Date Placeholder 4">
            <a:extLst>
              <a:ext uri="{FF2B5EF4-FFF2-40B4-BE49-F238E27FC236}">
                <a16:creationId xmlns:a16="http://schemas.microsoft.com/office/drawing/2014/main" id="{0BEEEADE-1521-5F43-8D62-068BBEECC689}"/>
              </a:ext>
            </a:extLst>
          </p:cNvPr>
          <p:cNvSpPr>
            <a:spLocks noGrp="1"/>
          </p:cNvSpPr>
          <p:nvPr>
            <p:ph type="dt" sz="half" idx="10"/>
          </p:nvPr>
        </p:nvSpPr>
        <p:spPr/>
        <p:txBody>
          <a:bodyPr/>
          <a:lstStyle/>
          <a:p>
            <a:fld id="{C23E65F1-9B15-9749-A79F-DA32F0FF8A13}" type="datetime1">
              <a:rPr lang="en-US" smtClean="0"/>
              <a:t>8/20/19</a:t>
            </a:fld>
            <a:endParaRPr lang="en-US"/>
          </a:p>
        </p:txBody>
      </p:sp>
      <p:sp>
        <p:nvSpPr>
          <p:cNvPr id="6" name="Footer Placeholder 5">
            <a:extLst>
              <a:ext uri="{FF2B5EF4-FFF2-40B4-BE49-F238E27FC236}">
                <a16:creationId xmlns:a16="http://schemas.microsoft.com/office/drawing/2014/main" id="{AC645550-0375-A04B-AE6C-70663C92C7C3}"/>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A2455CB9-7BDE-9B4D-935F-F1DD66EA36A8}"/>
              </a:ext>
            </a:extLst>
          </p:cNvPr>
          <p:cNvSpPr>
            <a:spLocks noGrp="1"/>
          </p:cNvSpPr>
          <p:nvPr>
            <p:ph type="sldNum" sz="quarter" idx="12"/>
          </p:nvPr>
        </p:nvSpPr>
        <p:spPr/>
        <p:txBody>
          <a:bodyPr/>
          <a:lstStyle/>
          <a:p>
            <a:fld id="{E5C0D009-5A32-D440-B264-4C42ABB4108F}" type="slidenum">
              <a:rPr lang="en-US" smtClean="0"/>
              <a:t>38</a:t>
            </a:fld>
            <a:endParaRPr lang="en-US"/>
          </a:p>
        </p:txBody>
      </p:sp>
    </p:spTree>
    <p:extLst>
      <p:ext uri="{BB962C8B-B14F-4D97-AF65-F5344CB8AC3E}">
        <p14:creationId xmlns:p14="http://schemas.microsoft.com/office/powerpoint/2010/main" val="2621433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
          <p:cNvSpPr>
            <a:spLocks noGrp="1"/>
          </p:cNvSpPr>
          <p:nvPr>
            <p:ph type="dt" sz="quarter" idx="10"/>
          </p:nvPr>
        </p:nvSpPr>
        <p:spPr/>
        <p:txBody>
          <a:bodyPr/>
          <a:lstStyle/>
          <a:p>
            <a:fld id="{1D4A3B37-47AB-B146-AF37-3DE97BDE73F5}" type="datetime1">
              <a:rPr lang="en-US" smtClean="0">
                <a:latin typeface="Arial" pitchFamily="55" charset="0"/>
              </a:rPr>
              <a:t>8/20/19</a:t>
            </a:fld>
            <a:endParaRPr lang="en-US">
              <a:latin typeface="Arial" pitchFamily="55" charset="0"/>
            </a:endParaRPr>
          </a:p>
        </p:txBody>
      </p:sp>
      <p:sp>
        <p:nvSpPr>
          <p:cNvPr id="12" name="Footer Placeholder 2"/>
          <p:cNvSpPr>
            <a:spLocks noGrp="1"/>
          </p:cNvSpPr>
          <p:nvPr>
            <p:ph type="ftr" sz="quarter" idx="11"/>
          </p:nvPr>
        </p:nvSpPr>
        <p:spPr/>
        <p:txBody>
          <a:bodyPr/>
          <a:lstStyle/>
          <a:p>
            <a:r>
              <a:rPr lang="en-US">
                <a:latin typeface="Arial" pitchFamily="55" charset="0"/>
              </a:rPr>
              <a:t>Yonsei Lectures - Introduction to the SM </a:t>
            </a:r>
          </a:p>
        </p:txBody>
      </p:sp>
      <p:sp>
        <p:nvSpPr>
          <p:cNvPr id="13" name="Slide Number Placeholder 3"/>
          <p:cNvSpPr>
            <a:spLocks noGrp="1"/>
          </p:cNvSpPr>
          <p:nvPr>
            <p:ph type="sldNum" sz="quarter" idx="12"/>
          </p:nvPr>
        </p:nvSpPr>
        <p:spPr/>
        <p:txBody>
          <a:bodyPr/>
          <a:lstStyle/>
          <a:p>
            <a:pPr>
              <a:defRPr/>
            </a:pPr>
            <a:fld id="{0723BB93-7D75-4535-9CA6-CD424097C5CC}" type="slidenum">
              <a:rPr lang="en-US" smtClean="0"/>
              <a:pPr>
                <a:defRPr/>
              </a:pPr>
              <a:t>39</a:t>
            </a:fld>
            <a:endParaRPr lang="en-US"/>
          </a:p>
        </p:txBody>
      </p:sp>
      <p:sp>
        <p:nvSpPr>
          <p:cNvPr id="40965" name="Text Box 2"/>
          <p:cNvSpPr txBox="1">
            <a:spLocks noChangeArrowheads="1"/>
          </p:cNvSpPr>
          <p:nvPr/>
        </p:nvSpPr>
        <p:spPr bwMode="auto">
          <a:xfrm>
            <a:off x="4840288" y="152401"/>
            <a:ext cx="4989512" cy="885825"/>
          </a:xfrm>
          <a:prstGeom prst="rect">
            <a:avLst/>
          </a:prstGeom>
          <a:noFill/>
          <a:ln w="9525">
            <a:noFill/>
            <a:miter lim="800000"/>
            <a:headEnd/>
            <a:tailEnd/>
          </a:ln>
        </p:spPr>
        <p:txBody>
          <a:bodyPr wrap="none">
            <a:prstTxWarp prst="textNoShape">
              <a:avLst/>
            </a:prstTxWarp>
            <a:spAutoFit/>
          </a:bodyPr>
          <a:lstStyle/>
          <a:p>
            <a:pPr algn="ctr" eaLnBrk="0" hangingPunct="0">
              <a:spcBef>
                <a:spcPct val="0"/>
              </a:spcBef>
              <a:buFontTx/>
              <a:buNone/>
            </a:pPr>
            <a:r>
              <a:rPr lang="en-US" sz="2600">
                <a:latin typeface="Times New Roman" pitchFamily="55" charset="0"/>
                <a:ea typeface="ＭＳ Ｐゴシック" pitchFamily="55" charset="-128"/>
                <a:cs typeface="ＭＳ Ｐゴシック" pitchFamily="55" charset="-128"/>
              </a:rPr>
              <a:t>The </a:t>
            </a:r>
            <a:r>
              <a:rPr lang="en-US" sz="2600" b="1">
                <a:solidFill>
                  <a:srgbClr val="FF0000"/>
                </a:solidFill>
                <a:latin typeface="Times New Roman" pitchFamily="55" charset="0"/>
                <a:ea typeface="ＭＳ Ｐゴシック" pitchFamily="55" charset="-128"/>
                <a:cs typeface="ＭＳ Ｐゴシック" pitchFamily="55" charset="-128"/>
              </a:rPr>
              <a:t>R</a:t>
            </a:r>
            <a:r>
              <a:rPr lang="en-US" sz="2600">
                <a:latin typeface="Times New Roman" pitchFamily="55" charset="0"/>
                <a:ea typeface="ＭＳ Ｐゴシック" pitchFamily="55" charset="-128"/>
                <a:cs typeface="ＭＳ Ｐゴシック" pitchFamily="55" charset="-128"/>
              </a:rPr>
              <a:t>elativistic </a:t>
            </a:r>
            <a:r>
              <a:rPr lang="en-US" sz="2600" b="1">
                <a:solidFill>
                  <a:srgbClr val="FF0000"/>
                </a:solidFill>
                <a:latin typeface="Times New Roman" pitchFamily="55" charset="0"/>
                <a:ea typeface="ＭＳ Ｐゴシック" pitchFamily="55" charset="-128"/>
                <a:cs typeface="ＭＳ Ｐゴシック" pitchFamily="55" charset="-128"/>
              </a:rPr>
              <a:t>H</a:t>
            </a:r>
            <a:r>
              <a:rPr lang="en-US" sz="2600">
                <a:latin typeface="Times New Roman" pitchFamily="55" charset="0"/>
                <a:ea typeface="ＭＳ Ｐゴシック" pitchFamily="55" charset="-128"/>
                <a:cs typeface="ＭＳ Ｐゴシック" pitchFamily="55" charset="-128"/>
              </a:rPr>
              <a:t>eavy </a:t>
            </a:r>
            <a:r>
              <a:rPr lang="en-US" sz="2600" b="1">
                <a:solidFill>
                  <a:srgbClr val="FF0000"/>
                </a:solidFill>
                <a:latin typeface="Times New Roman" pitchFamily="55" charset="0"/>
                <a:ea typeface="ＭＳ Ｐゴシック" pitchFamily="55" charset="-128"/>
                <a:cs typeface="ＭＳ Ｐゴシック" pitchFamily="55" charset="-128"/>
              </a:rPr>
              <a:t>I</a:t>
            </a:r>
            <a:r>
              <a:rPr lang="en-US" sz="2600">
                <a:latin typeface="Times New Roman" pitchFamily="55" charset="0"/>
                <a:ea typeface="ＭＳ Ｐゴシック" pitchFamily="55" charset="-128"/>
                <a:cs typeface="ＭＳ Ｐゴシック" pitchFamily="55" charset="-128"/>
              </a:rPr>
              <a:t>on </a:t>
            </a:r>
            <a:r>
              <a:rPr lang="en-US" sz="2600" b="1">
                <a:solidFill>
                  <a:srgbClr val="FF0000"/>
                </a:solidFill>
                <a:latin typeface="Times New Roman" pitchFamily="55" charset="0"/>
                <a:ea typeface="ＭＳ Ｐゴシック" pitchFamily="55" charset="-128"/>
                <a:cs typeface="ＭＳ Ｐゴシック" pitchFamily="55" charset="-128"/>
              </a:rPr>
              <a:t>C</a:t>
            </a:r>
            <a:r>
              <a:rPr lang="en-US" sz="2600">
                <a:latin typeface="Times New Roman" pitchFamily="55" charset="0"/>
                <a:ea typeface="ＭＳ Ｐゴシック" pitchFamily="55" charset="-128"/>
                <a:cs typeface="ＭＳ Ｐゴシック" pitchFamily="55" charset="-128"/>
              </a:rPr>
              <a:t>ollider</a:t>
            </a:r>
          </a:p>
          <a:p>
            <a:pPr algn="ctr" eaLnBrk="0" hangingPunct="0">
              <a:spcBef>
                <a:spcPct val="0"/>
              </a:spcBef>
              <a:buFontTx/>
              <a:buNone/>
            </a:pPr>
            <a:r>
              <a:rPr lang="en-US" sz="2600">
                <a:latin typeface="Times New Roman" pitchFamily="55" charset="0"/>
                <a:ea typeface="ＭＳ Ｐゴシック" pitchFamily="55" charset="-128"/>
                <a:cs typeface="ＭＳ Ｐゴシック" pitchFamily="55" charset="-128"/>
              </a:rPr>
              <a:t> at Brookhaven National Laboratory</a:t>
            </a:r>
          </a:p>
        </p:txBody>
      </p:sp>
      <p:pic>
        <p:nvPicPr>
          <p:cNvPr id="40966" name="Picture 3" descr="BNLsatellite"/>
          <p:cNvPicPr>
            <a:picLocks noChangeAspect="1" noChangeArrowheads="1"/>
          </p:cNvPicPr>
          <p:nvPr/>
        </p:nvPicPr>
        <p:blipFill>
          <a:blip r:embed="rId3"/>
          <a:srcRect/>
          <a:stretch>
            <a:fillRect/>
          </a:stretch>
        </p:blipFill>
        <p:spPr bwMode="auto">
          <a:xfrm>
            <a:off x="1600200" y="152400"/>
            <a:ext cx="3200400" cy="1866900"/>
          </a:xfrm>
          <a:prstGeom prst="rect">
            <a:avLst/>
          </a:prstGeom>
          <a:noFill/>
          <a:ln w="9525">
            <a:noFill/>
            <a:miter lim="800000"/>
            <a:headEnd/>
            <a:tailEnd/>
          </a:ln>
        </p:spPr>
      </p:pic>
      <p:sp>
        <p:nvSpPr>
          <p:cNvPr id="40967" name="Text Box 4"/>
          <p:cNvSpPr txBox="1">
            <a:spLocks noChangeArrowheads="1"/>
          </p:cNvSpPr>
          <p:nvPr/>
        </p:nvSpPr>
        <p:spPr bwMode="auto">
          <a:xfrm>
            <a:off x="7620000" y="1371600"/>
            <a:ext cx="2954338" cy="4154984"/>
          </a:xfrm>
          <a:prstGeom prst="rect">
            <a:avLst/>
          </a:prstGeom>
          <a:noFill/>
          <a:ln w="9525">
            <a:noFill/>
            <a:miter lim="800000"/>
            <a:headEnd/>
            <a:tailEnd/>
          </a:ln>
        </p:spPr>
        <p:txBody>
          <a:bodyPr>
            <a:prstTxWarp prst="textNoShape">
              <a:avLst/>
            </a:prstTxWarp>
            <a:spAutoFit/>
          </a:bodyPr>
          <a:lstStyle/>
          <a:p>
            <a:pPr algn="ctr" eaLnBrk="0" hangingPunct="0">
              <a:spcBef>
                <a:spcPct val="0"/>
              </a:spcBef>
              <a:buFontTx/>
              <a:buNone/>
            </a:pPr>
            <a:r>
              <a:rPr lang="en-US" b="1">
                <a:solidFill>
                  <a:srgbClr val="FF0000"/>
                </a:solidFill>
                <a:latin typeface="Times New Roman" pitchFamily="55" charset="0"/>
                <a:ea typeface="ＭＳ Ｐゴシック" pitchFamily="55" charset="-128"/>
                <a:cs typeface="ＭＳ Ｐゴシック" pitchFamily="55" charset="-128"/>
              </a:rPr>
              <a:t>R-HI </a:t>
            </a:r>
          </a:p>
          <a:p>
            <a:pPr algn="ctr" eaLnBrk="0" hangingPunct="0">
              <a:spcBef>
                <a:spcPct val="0"/>
              </a:spcBef>
              <a:buFontTx/>
              <a:buNone/>
            </a:pPr>
            <a:r>
              <a:rPr lang="en-US" sz="2000">
                <a:solidFill>
                  <a:srgbClr val="FF0000"/>
                </a:solidFill>
                <a:latin typeface="Times New Roman" pitchFamily="55" charset="0"/>
                <a:ea typeface="ＭＳ Ｐゴシック" pitchFamily="55" charset="-128"/>
                <a:cs typeface="ＭＳ Ｐゴシック" pitchFamily="55" charset="-128"/>
              </a:rPr>
              <a:t>New state of matter</a:t>
            </a:r>
          </a:p>
          <a:p>
            <a:pPr algn="ctr" eaLnBrk="0" hangingPunct="0">
              <a:spcBef>
                <a:spcPct val="0"/>
              </a:spcBef>
              <a:buFontTx/>
              <a:buNone/>
            </a:pPr>
            <a:r>
              <a:rPr lang="en-US" sz="2000" b="1">
                <a:solidFill>
                  <a:srgbClr val="FF0000"/>
                </a:solidFill>
                <a:latin typeface="Times New Roman" pitchFamily="55" charset="0"/>
                <a:ea typeface="ＭＳ Ｐゴシック" pitchFamily="55" charset="-128"/>
                <a:cs typeface="ＭＳ Ｐゴシック" pitchFamily="55" charset="-128"/>
              </a:rPr>
              <a:t>QGP</a:t>
            </a:r>
          </a:p>
          <a:p>
            <a:pPr algn="ctr" eaLnBrk="0" hangingPunct="0">
              <a:spcBef>
                <a:spcPct val="0"/>
              </a:spcBef>
              <a:buFontTx/>
              <a:buNone/>
            </a:pPr>
            <a:r>
              <a:rPr lang="en-US" sz="2000">
                <a:solidFill>
                  <a:srgbClr val="FF0000"/>
                </a:solidFill>
                <a:latin typeface="Times New Roman" pitchFamily="55" charset="0"/>
                <a:ea typeface="ＭＳ Ｐゴシック" pitchFamily="55" charset="-128"/>
                <a:cs typeface="ＭＳ Ｐゴシック" pitchFamily="55" charset="-128"/>
              </a:rPr>
              <a:t>De-confinement</a:t>
            </a:r>
          </a:p>
          <a:p>
            <a:pPr algn="ctr" eaLnBrk="0" hangingPunct="0">
              <a:spcBef>
                <a:spcPct val="0"/>
              </a:spcBef>
              <a:buFontTx/>
              <a:buNone/>
            </a:pPr>
            <a:r>
              <a:rPr lang="en-US">
                <a:solidFill>
                  <a:srgbClr val="FF0000"/>
                </a:solidFill>
                <a:latin typeface="Times New Roman" pitchFamily="55" charset="0"/>
                <a:ea typeface="ＭＳ Ｐゴシック" pitchFamily="55" charset="-128"/>
                <a:cs typeface="ＭＳ Ｐゴシック" pitchFamily="55" charset="-128"/>
              </a:rPr>
              <a:t>…</a:t>
            </a:r>
          </a:p>
          <a:p>
            <a:pPr algn="ctr" eaLnBrk="0" hangingPunct="0">
              <a:spcBef>
                <a:spcPct val="0"/>
              </a:spcBef>
              <a:buFontTx/>
              <a:buNone/>
            </a:pPr>
            <a:endParaRPr lang="en-US" b="1">
              <a:solidFill>
                <a:srgbClr val="0000FF"/>
              </a:solidFill>
              <a:latin typeface="Times New Roman" pitchFamily="55" charset="0"/>
              <a:ea typeface="ＭＳ Ｐゴシック" pitchFamily="55" charset="-128"/>
              <a:cs typeface="ＭＳ Ｐゴシック" pitchFamily="55" charset="-128"/>
            </a:endParaRPr>
          </a:p>
          <a:p>
            <a:pPr algn="ctr" eaLnBrk="0" hangingPunct="0">
              <a:spcBef>
                <a:spcPct val="0"/>
              </a:spcBef>
              <a:buFontTx/>
              <a:buNone/>
            </a:pPr>
            <a:r>
              <a:rPr lang="en-US" b="1">
                <a:solidFill>
                  <a:srgbClr val="0000FF"/>
                </a:solidFill>
                <a:latin typeface="Times New Roman" pitchFamily="55" charset="0"/>
                <a:ea typeface="ＭＳ Ｐゴシック" pitchFamily="55" charset="-128"/>
                <a:cs typeface="ＭＳ Ｐゴシック" pitchFamily="55" charset="-128"/>
              </a:rPr>
              <a:t>polarized proton</a:t>
            </a:r>
          </a:p>
          <a:p>
            <a:pPr algn="ctr" eaLnBrk="0" hangingPunct="0">
              <a:spcBef>
                <a:spcPct val="0"/>
              </a:spcBef>
              <a:buFontTx/>
              <a:buNone/>
            </a:pPr>
            <a:r>
              <a:rPr lang="en-US" sz="2000">
                <a:solidFill>
                  <a:srgbClr val="0000FF"/>
                </a:solidFill>
                <a:latin typeface="Times New Roman" pitchFamily="55" charset="0"/>
                <a:ea typeface="ＭＳ Ｐゴシック" pitchFamily="55" charset="-128"/>
                <a:cs typeface="ＭＳ Ｐゴシック" pitchFamily="55" charset="-128"/>
              </a:rPr>
              <a:t>Nucleon Spin Structure</a:t>
            </a:r>
          </a:p>
          <a:p>
            <a:pPr algn="ctr" eaLnBrk="0" hangingPunct="0">
              <a:spcBef>
                <a:spcPct val="0"/>
              </a:spcBef>
              <a:buFontTx/>
              <a:buNone/>
            </a:pPr>
            <a:r>
              <a:rPr lang="en-US" sz="2000">
                <a:solidFill>
                  <a:srgbClr val="0000FF"/>
                </a:solidFill>
                <a:latin typeface="Times New Roman" pitchFamily="55" charset="0"/>
                <a:ea typeface="ＭＳ Ｐゴシック" pitchFamily="55" charset="-128"/>
                <a:cs typeface="ＭＳ Ｐゴシック" pitchFamily="55" charset="-128"/>
              </a:rPr>
              <a:t>Spin Fragmentation </a:t>
            </a:r>
          </a:p>
          <a:p>
            <a:pPr algn="ctr" eaLnBrk="0" hangingPunct="0">
              <a:spcBef>
                <a:spcPct val="0"/>
              </a:spcBef>
              <a:buFontTx/>
              <a:buNone/>
            </a:pPr>
            <a:r>
              <a:rPr lang="en-US" sz="2000">
                <a:solidFill>
                  <a:srgbClr val="0000FF"/>
                </a:solidFill>
                <a:latin typeface="Times New Roman" pitchFamily="55" charset="0"/>
                <a:ea typeface="ＭＳ Ｐゴシック" pitchFamily="55" charset="-128"/>
                <a:cs typeface="ＭＳ Ｐゴシック" pitchFamily="55" charset="-128"/>
              </a:rPr>
              <a:t>pQCD  </a:t>
            </a:r>
          </a:p>
          <a:p>
            <a:pPr algn="ctr" eaLnBrk="0" hangingPunct="0">
              <a:spcBef>
                <a:spcPct val="0"/>
              </a:spcBef>
              <a:buFontTx/>
              <a:buNone/>
            </a:pPr>
            <a:r>
              <a:rPr lang="en-US">
                <a:solidFill>
                  <a:srgbClr val="0000FF"/>
                </a:solidFill>
                <a:latin typeface="Times New Roman" pitchFamily="55" charset="0"/>
                <a:ea typeface="ＭＳ Ｐゴシック" pitchFamily="55" charset="-128"/>
                <a:cs typeface="ＭＳ Ｐゴシック" pitchFamily="55" charset="-128"/>
              </a:rPr>
              <a:t>…</a:t>
            </a:r>
          </a:p>
          <a:p>
            <a:pPr algn="ctr" eaLnBrk="0" hangingPunct="0">
              <a:spcBef>
                <a:spcPct val="0"/>
              </a:spcBef>
              <a:buFontTx/>
              <a:buNone/>
            </a:pPr>
            <a:endParaRPr lang="en-US">
              <a:solidFill>
                <a:srgbClr val="0000FF"/>
              </a:solidFill>
              <a:latin typeface="Times New Roman" pitchFamily="55" charset="0"/>
              <a:ea typeface="ＭＳ Ｐゴシック" pitchFamily="55" charset="-128"/>
              <a:cs typeface="ＭＳ Ｐゴシック" pitchFamily="55" charset="-128"/>
            </a:endParaRPr>
          </a:p>
          <a:p>
            <a:pPr algn="ctr" eaLnBrk="0" hangingPunct="0">
              <a:spcBef>
                <a:spcPct val="0"/>
              </a:spcBef>
              <a:buFontTx/>
              <a:buNone/>
            </a:pPr>
            <a:endParaRPr lang="en-US">
              <a:solidFill>
                <a:srgbClr val="0000FF"/>
              </a:solidFill>
              <a:latin typeface="Times New Roman" pitchFamily="55" charset="0"/>
              <a:ea typeface="ＭＳ Ｐゴシック" pitchFamily="55" charset="-128"/>
              <a:cs typeface="ＭＳ Ｐゴシック" pitchFamily="55" charset="-128"/>
            </a:endParaRPr>
          </a:p>
          <a:p>
            <a:pPr algn="ctr" eaLnBrk="0" hangingPunct="0">
              <a:spcBef>
                <a:spcPct val="0"/>
              </a:spcBef>
              <a:buFontTx/>
              <a:buNone/>
            </a:pPr>
            <a:r>
              <a:rPr lang="en-US">
                <a:solidFill>
                  <a:srgbClr val="008040"/>
                </a:solidFill>
                <a:latin typeface="Times New Roman" pitchFamily="55" charset="0"/>
                <a:ea typeface="ＭＳ Ｐゴシック" pitchFamily="55" charset="-128"/>
                <a:cs typeface="ＭＳ Ｐゴシック" pitchFamily="55" charset="-128"/>
              </a:rPr>
              <a:t>RHIC is a QCD lab</a:t>
            </a:r>
          </a:p>
        </p:txBody>
      </p:sp>
      <p:grpSp>
        <p:nvGrpSpPr>
          <p:cNvPr id="2" name="Group 5"/>
          <p:cNvGrpSpPr>
            <a:grpSpLocks/>
          </p:cNvGrpSpPr>
          <p:nvPr/>
        </p:nvGrpSpPr>
        <p:grpSpPr bwMode="auto">
          <a:xfrm>
            <a:off x="1524000" y="2260600"/>
            <a:ext cx="6223000" cy="4597400"/>
            <a:chOff x="64" y="1344"/>
            <a:chExt cx="3920" cy="2896"/>
          </a:xfrm>
        </p:grpSpPr>
        <p:pic>
          <p:nvPicPr>
            <p:cNvPr id="40970" name="Picture 6" descr="RHICcomplexnew"/>
            <p:cNvPicPr>
              <a:picLocks noChangeAspect="1" noChangeArrowheads="1"/>
            </p:cNvPicPr>
            <p:nvPr/>
          </p:nvPicPr>
          <p:blipFill>
            <a:blip r:embed="rId4"/>
            <a:srcRect/>
            <a:stretch>
              <a:fillRect/>
            </a:stretch>
          </p:blipFill>
          <p:spPr bwMode="auto">
            <a:xfrm>
              <a:off x="64" y="1344"/>
              <a:ext cx="3920" cy="2896"/>
            </a:xfrm>
            <a:prstGeom prst="rect">
              <a:avLst/>
            </a:prstGeom>
            <a:noFill/>
            <a:ln w="9525">
              <a:noFill/>
              <a:miter lim="800000"/>
              <a:headEnd/>
              <a:tailEnd/>
            </a:ln>
          </p:spPr>
        </p:pic>
        <p:sp>
          <p:nvSpPr>
            <p:cNvPr id="40971" name="Text Box 7"/>
            <p:cNvSpPr txBox="1">
              <a:spLocks noChangeArrowheads="1"/>
            </p:cNvSpPr>
            <p:nvPr/>
          </p:nvSpPr>
          <p:spPr bwMode="auto">
            <a:xfrm>
              <a:off x="451" y="2112"/>
              <a:ext cx="520" cy="213"/>
            </a:xfrm>
            <a:prstGeom prst="rect">
              <a:avLst/>
            </a:prstGeom>
            <a:noFill/>
            <a:ln w="9525">
              <a:noFill/>
              <a:miter lim="800000"/>
              <a:headEnd/>
              <a:tailEnd/>
            </a:ln>
          </p:spPr>
          <p:txBody>
            <a:bodyPr wrap="none">
              <a:prstTxWarp prst="textNoShape">
                <a:avLst/>
              </a:prstTxWarp>
              <a:spAutoFit/>
            </a:bodyPr>
            <a:lstStyle/>
            <a:p>
              <a:pPr algn="ctr" eaLnBrk="0" hangingPunct="0">
                <a:spcBef>
                  <a:spcPct val="0"/>
                </a:spcBef>
                <a:buFontTx/>
                <a:buNone/>
              </a:pPr>
              <a:r>
                <a:rPr lang="en-US" sz="1600" b="1">
                  <a:solidFill>
                    <a:srgbClr val="FF0000"/>
                  </a:solidFill>
                  <a:ea typeface="ＭＳ Ｐゴシック" pitchFamily="55" charset="-128"/>
                  <a:cs typeface="ＭＳ Ｐゴシック" pitchFamily="55" charset="-128"/>
                </a:rPr>
                <a:t>PHENIX</a:t>
              </a:r>
              <a:endParaRPr lang="en-US" sz="1600">
                <a:latin typeface="Maiandra GD" pitchFamily="34" charset="0"/>
                <a:ea typeface="ＭＳ Ｐゴシック" pitchFamily="55" charset="-128"/>
                <a:cs typeface="ＭＳ Ｐゴシック" pitchFamily="55" charset="-128"/>
              </a:endParaRPr>
            </a:p>
          </p:txBody>
        </p:sp>
        <p:sp>
          <p:nvSpPr>
            <p:cNvPr id="40972" name="Text Box 8"/>
            <p:cNvSpPr txBox="1">
              <a:spLocks noChangeArrowheads="1"/>
            </p:cNvSpPr>
            <p:nvPr/>
          </p:nvSpPr>
          <p:spPr bwMode="auto">
            <a:xfrm>
              <a:off x="1613" y="2284"/>
              <a:ext cx="405" cy="213"/>
            </a:xfrm>
            <a:prstGeom prst="rect">
              <a:avLst/>
            </a:prstGeom>
            <a:noFill/>
            <a:ln w="9525">
              <a:noFill/>
              <a:miter lim="800000"/>
              <a:headEnd/>
              <a:tailEnd/>
            </a:ln>
          </p:spPr>
          <p:txBody>
            <a:bodyPr wrap="none">
              <a:prstTxWarp prst="textNoShape">
                <a:avLst/>
              </a:prstTxWarp>
              <a:spAutoFit/>
            </a:bodyPr>
            <a:lstStyle/>
            <a:p>
              <a:pPr algn="ctr" eaLnBrk="0" hangingPunct="0">
                <a:spcBef>
                  <a:spcPct val="0"/>
                </a:spcBef>
                <a:buFontTx/>
                <a:buNone/>
              </a:pPr>
              <a:r>
                <a:rPr lang="en-US" sz="1600" b="1">
                  <a:solidFill>
                    <a:schemeClr val="accent2"/>
                  </a:solidFill>
                  <a:latin typeface="Maiandra GD" pitchFamily="34" charset="0"/>
                  <a:ea typeface="ＭＳ Ｐゴシック" pitchFamily="55" charset="-128"/>
                  <a:cs typeface="ＭＳ Ｐゴシック" pitchFamily="55" charset="-128"/>
                </a:rPr>
                <a:t>STAR</a:t>
              </a:r>
              <a:endParaRPr lang="en-US" sz="1600">
                <a:latin typeface="Maiandra GD" pitchFamily="34" charset="0"/>
                <a:ea typeface="ＭＳ Ｐゴシック" pitchFamily="55" charset="-128"/>
                <a:cs typeface="ＭＳ Ｐゴシック" pitchFamily="55" charset="-128"/>
              </a:endParaRPr>
            </a:p>
          </p:txBody>
        </p:sp>
        <p:sp>
          <p:nvSpPr>
            <p:cNvPr id="40973" name="Text Box 9"/>
            <p:cNvSpPr txBox="1">
              <a:spLocks noChangeArrowheads="1"/>
            </p:cNvSpPr>
            <p:nvPr/>
          </p:nvSpPr>
          <p:spPr bwMode="auto">
            <a:xfrm>
              <a:off x="3128" y="1392"/>
              <a:ext cx="642" cy="213"/>
            </a:xfrm>
            <a:prstGeom prst="rect">
              <a:avLst/>
            </a:prstGeom>
            <a:noFill/>
            <a:ln w="9525">
              <a:noFill/>
              <a:miter lim="800000"/>
              <a:headEnd/>
              <a:tailEnd/>
            </a:ln>
          </p:spPr>
          <p:txBody>
            <a:bodyPr wrap="none">
              <a:prstTxWarp prst="textNoShape">
                <a:avLst/>
              </a:prstTxWarp>
              <a:spAutoFit/>
            </a:bodyPr>
            <a:lstStyle/>
            <a:p>
              <a:pPr algn="ctr" eaLnBrk="0" hangingPunct="0">
                <a:spcBef>
                  <a:spcPct val="0"/>
                </a:spcBef>
                <a:buFontTx/>
                <a:buNone/>
              </a:pPr>
              <a:r>
                <a:rPr lang="en-US" sz="1600" b="1">
                  <a:solidFill>
                    <a:schemeClr val="accent2"/>
                  </a:solidFill>
                  <a:latin typeface="Maiandra GD" pitchFamily="34" charset="0"/>
                  <a:ea typeface="ＭＳ Ｐゴシック" pitchFamily="55" charset="-128"/>
                  <a:cs typeface="ＭＳ Ｐゴシック" pitchFamily="55" charset="-128"/>
                </a:rPr>
                <a:t>BRAHMS</a:t>
              </a:r>
              <a:endParaRPr lang="en-US" sz="1600">
                <a:latin typeface="Maiandra GD" pitchFamily="34" charset="0"/>
                <a:ea typeface="ＭＳ Ｐゴシック" pitchFamily="55" charset="-128"/>
                <a:cs typeface="ＭＳ Ｐゴシック" pitchFamily="55" charset="-128"/>
              </a:endParaRPr>
            </a:p>
          </p:txBody>
        </p:sp>
      </p:grpSp>
      <p:sp>
        <p:nvSpPr>
          <p:cNvPr id="40969" name="Rectangle 10"/>
          <p:cNvSpPr>
            <a:spLocks noChangeArrowheads="1"/>
          </p:cNvSpPr>
          <p:nvPr/>
        </p:nvSpPr>
        <p:spPr bwMode="auto">
          <a:xfrm>
            <a:off x="-387350" y="-196850"/>
            <a:ext cx="184731" cy="369332"/>
          </a:xfrm>
          <a:prstGeom prst="rect">
            <a:avLst/>
          </a:prstGeom>
          <a:noFill/>
          <a:ln w="9525">
            <a:noFill/>
            <a:miter lim="800000"/>
            <a:headEnd/>
            <a:tailEnd/>
          </a:ln>
        </p:spPr>
        <p:txBody>
          <a:bodyPr wrap="none">
            <a:prstTxWarp prst="textNoShape">
              <a:avLst/>
            </a:prstTxWarp>
            <a:spAutoFit/>
          </a:bodyPr>
          <a:lstStyle/>
          <a:p>
            <a:pPr eaLnBrk="0" hangingPunct="0">
              <a:spcBef>
                <a:spcPct val="0"/>
              </a:spcBef>
              <a:buFontTx/>
              <a:buNone/>
            </a:pPr>
            <a:endParaRPr lang="en-US">
              <a:ea typeface="ＭＳ Ｐゴシック" pitchFamily="55" charset="-128"/>
              <a:cs typeface="ＭＳ Ｐゴシック" pitchFamily="55" charset="-128"/>
            </a:endParaRPr>
          </a:p>
        </p:txBody>
      </p:sp>
    </p:spTree>
    <p:extLst>
      <p:ext uri="{BB962C8B-B14F-4D97-AF65-F5344CB8AC3E}">
        <p14:creationId xmlns:p14="http://schemas.microsoft.com/office/powerpoint/2010/main" val="216688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12C7-6EBC-9745-B800-076839DCDC8F}"/>
              </a:ext>
            </a:extLst>
          </p:cNvPr>
          <p:cNvSpPr>
            <a:spLocks noGrp="1"/>
          </p:cNvSpPr>
          <p:nvPr>
            <p:ph type="title"/>
          </p:nvPr>
        </p:nvSpPr>
        <p:spPr>
          <a:xfrm>
            <a:off x="838200" y="18255"/>
            <a:ext cx="10515600" cy="1200329"/>
          </a:xfrm>
        </p:spPr>
        <p:txBody>
          <a:bodyPr/>
          <a:lstStyle/>
          <a:p>
            <a:r>
              <a:rPr lang="en-US" strike="sngStrike" dirty="0"/>
              <a:t>A Brief Introduction to Particle Physics</a:t>
            </a:r>
          </a:p>
        </p:txBody>
      </p:sp>
      <p:sp>
        <p:nvSpPr>
          <p:cNvPr id="3" name="Content Placeholder 2">
            <a:extLst>
              <a:ext uri="{FF2B5EF4-FFF2-40B4-BE49-F238E27FC236}">
                <a16:creationId xmlns:a16="http://schemas.microsoft.com/office/drawing/2014/main" id="{D4A34277-EE10-EE43-B9A0-E474A6F0A3B0}"/>
              </a:ext>
            </a:extLst>
          </p:cNvPr>
          <p:cNvSpPr>
            <a:spLocks noGrp="1"/>
          </p:cNvSpPr>
          <p:nvPr>
            <p:ph idx="1"/>
          </p:nvPr>
        </p:nvSpPr>
        <p:spPr>
          <a:xfrm>
            <a:off x="817132" y="1861631"/>
            <a:ext cx="10515600" cy="4202217"/>
          </a:xfrm>
        </p:spPr>
        <p:txBody>
          <a:bodyPr/>
          <a:lstStyle/>
          <a:p>
            <a:r>
              <a:rPr lang="en-US" dirty="0"/>
              <a:t>Theoretical foundation </a:t>
            </a:r>
          </a:p>
          <a:p>
            <a:pPr lvl="1"/>
            <a:r>
              <a:rPr lang="en-US" dirty="0"/>
              <a:t>The Standard Model </a:t>
            </a:r>
          </a:p>
          <a:p>
            <a:pPr lvl="2"/>
            <a:r>
              <a:rPr lang="en-US" dirty="0"/>
              <a:t>Quarks and Leptons</a:t>
            </a:r>
          </a:p>
          <a:p>
            <a:pPr lvl="2"/>
            <a:r>
              <a:rPr lang="en-US" dirty="0"/>
              <a:t>QCD, the theory of strong interaction </a:t>
            </a:r>
          </a:p>
          <a:p>
            <a:pPr lvl="1"/>
            <a:r>
              <a:rPr lang="en-US" dirty="0"/>
              <a:t>Feynman Diagrams</a:t>
            </a:r>
          </a:p>
          <a:p>
            <a:pPr lvl="1"/>
            <a:r>
              <a:rPr lang="en-US" dirty="0"/>
              <a:t>Discovery of J/Psi</a:t>
            </a:r>
          </a:p>
          <a:p>
            <a:endParaRPr lang="en-US" dirty="0"/>
          </a:p>
          <a:p>
            <a:r>
              <a:rPr lang="en-US" dirty="0"/>
              <a:t>Experimental Methods</a:t>
            </a:r>
          </a:p>
          <a:p>
            <a:pPr lvl="1"/>
            <a:r>
              <a:rPr lang="en-US" dirty="0"/>
              <a:t>Particle accelerators</a:t>
            </a:r>
          </a:p>
          <a:p>
            <a:pPr lvl="1"/>
            <a:r>
              <a:rPr lang="en-US" dirty="0"/>
              <a:t>Particle detectors</a:t>
            </a:r>
          </a:p>
        </p:txBody>
      </p:sp>
      <p:sp>
        <p:nvSpPr>
          <p:cNvPr id="7" name="Date Placeholder 6">
            <a:extLst>
              <a:ext uri="{FF2B5EF4-FFF2-40B4-BE49-F238E27FC236}">
                <a16:creationId xmlns:a16="http://schemas.microsoft.com/office/drawing/2014/main" id="{735E14C4-DE0D-B245-8CC4-AB1A8FAA8BE7}"/>
              </a:ext>
            </a:extLst>
          </p:cNvPr>
          <p:cNvSpPr>
            <a:spLocks noGrp="1"/>
          </p:cNvSpPr>
          <p:nvPr>
            <p:ph type="dt" sz="half" idx="10"/>
          </p:nvPr>
        </p:nvSpPr>
        <p:spPr/>
        <p:txBody>
          <a:bodyPr/>
          <a:lstStyle/>
          <a:p>
            <a:fld id="{41CF2101-136D-3845-8643-B0A016FB93A5}" type="datetime1">
              <a:rPr lang="en-US" smtClean="0"/>
              <a:t>8/20/19</a:t>
            </a:fld>
            <a:endParaRPr lang="en-US"/>
          </a:p>
        </p:txBody>
      </p:sp>
      <p:sp>
        <p:nvSpPr>
          <p:cNvPr id="8" name="Footer Placeholder 7">
            <a:extLst>
              <a:ext uri="{FF2B5EF4-FFF2-40B4-BE49-F238E27FC236}">
                <a16:creationId xmlns:a16="http://schemas.microsoft.com/office/drawing/2014/main" id="{B3AF3FA1-DC09-5140-8D4E-E203E1CB8AF8}"/>
              </a:ext>
            </a:extLst>
          </p:cNvPr>
          <p:cNvSpPr>
            <a:spLocks noGrp="1"/>
          </p:cNvSpPr>
          <p:nvPr>
            <p:ph type="ftr" sz="quarter" idx="11"/>
          </p:nvPr>
        </p:nvSpPr>
        <p:spPr/>
        <p:txBody>
          <a:bodyPr/>
          <a:lstStyle/>
          <a:p>
            <a:r>
              <a:rPr lang="en-US"/>
              <a:t>Yonsei Lectures - Introduction to the SM </a:t>
            </a:r>
          </a:p>
        </p:txBody>
      </p:sp>
      <p:sp>
        <p:nvSpPr>
          <p:cNvPr id="9" name="Slide Number Placeholder 8">
            <a:extLst>
              <a:ext uri="{FF2B5EF4-FFF2-40B4-BE49-F238E27FC236}">
                <a16:creationId xmlns:a16="http://schemas.microsoft.com/office/drawing/2014/main" id="{4EA63DF6-718E-7C48-B8D0-FED759CF637B}"/>
              </a:ext>
            </a:extLst>
          </p:cNvPr>
          <p:cNvSpPr>
            <a:spLocks noGrp="1"/>
          </p:cNvSpPr>
          <p:nvPr>
            <p:ph type="sldNum" sz="quarter" idx="12"/>
          </p:nvPr>
        </p:nvSpPr>
        <p:spPr/>
        <p:txBody>
          <a:bodyPr/>
          <a:lstStyle/>
          <a:p>
            <a:fld id="{E5C0D009-5A32-D440-B264-4C42ABB4108F}" type="slidenum">
              <a:rPr lang="en-US" smtClean="0"/>
              <a:t>4</a:t>
            </a:fld>
            <a:endParaRPr lang="en-US"/>
          </a:p>
        </p:txBody>
      </p:sp>
      <p:sp>
        <p:nvSpPr>
          <p:cNvPr id="10" name="TextBox 9">
            <a:extLst>
              <a:ext uri="{FF2B5EF4-FFF2-40B4-BE49-F238E27FC236}">
                <a16:creationId xmlns:a16="http://schemas.microsoft.com/office/drawing/2014/main" id="{BAEE24E1-5A6B-E245-8BCA-D0F941F01114}"/>
              </a:ext>
            </a:extLst>
          </p:cNvPr>
          <p:cNvSpPr txBox="1"/>
          <p:nvPr/>
        </p:nvSpPr>
        <p:spPr>
          <a:xfrm>
            <a:off x="6645858" y="4493239"/>
            <a:ext cx="5002460" cy="1200329"/>
          </a:xfrm>
          <a:prstGeom prst="rect">
            <a:avLst/>
          </a:prstGeom>
          <a:noFill/>
        </p:spPr>
        <p:txBody>
          <a:bodyPr wrap="none" rtlCol="0">
            <a:spAutoFit/>
          </a:bodyPr>
          <a:lstStyle/>
          <a:p>
            <a:r>
              <a:rPr lang="en-US" dirty="0"/>
              <a:t>Reference books:</a:t>
            </a:r>
          </a:p>
          <a:p>
            <a:pPr marL="285750" indent="-285750">
              <a:buFontTx/>
              <a:buChar char="-"/>
            </a:pPr>
            <a:r>
              <a:rPr lang="en-US" dirty="0" err="1"/>
              <a:t>Halzen</a:t>
            </a:r>
            <a:r>
              <a:rPr lang="en-US" dirty="0"/>
              <a:t> &amp; Martin: “Quarks &amp; Leptons”</a:t>
            </a:r>
          </a:p>
          <a:p>
            <a:pPr marL="285750" indent="-285750">
              <a:buFontTx/>
              <a:buChar char="-"/>
            </a:pPr>
            <a:r>
              <a:rPr lang="en-US" dirty="0"/>
              <a:t>Perkins: “Introduction to High Energy Physics”</a:t>
            </a:r>
          </a:p>
          <a:p>
            <a:pPr marL="285750" indent="-285750">
              <a:buFontTx/>
              <a:buChar char="-"/>
            </a:pPr>
            <a:r>
              <a:rPr lang="en-US" dirty="0"/>
              <a:t>Particle Data Group: “Review of Particle Physics”</a:t>
            </a:r>
          </a:p>
        </p:txBody>
      </p:sp>
      <p:sp>
        <p:nvSpPr>
          <p:cNvPr id="11" name="TextBox 10">
            <a:extLst>
              <a:ext uri="{FF2B5EF4-FFF2-40B4-BE49-F238E27FC236}">
                <a16:creationId xmlns:a16="http://schemas.microsoft.com/office/drawing/2014/main" id="{31F2704A-F67E-5D43-84E8-28BA34A236EE}"/>
              </a:ext>
            </a:extLst>
          </p:cNvPr>
          <p:cNvSpPr txBox="1"/>
          <p:nvPr/>
        </p:nvSpPr>
        <p:spPr>
          <a:xfrm>
            <a:off x="2209800" y="1007494"/>
            <a:ext cx="6174832" cy="707886"/>
          </a:xfrm>
          <a:prstGeom prst="rect">
            <a:avLst/>
          </a:prstGeom>
          <a:noFill/>
        </p:spPr>
        <p:txBody>
          <a:bodyPr wrap="none" rtlCol="0">
            <a:spAutoFit/>
          </a:bodyPr>
          <a:lstStyle/>
          <a:p>
            <a:r>
              <a:rPr lang="en-US" sz="4000" dirty="0">
                <a:solidFill>
                  <a:srgbClr val="FF0000"/>
                </a:solidFill>
              </a:rPr>
              <a:t>How to think like a physicist?</a:t>
            </a:r>
          </a:p>
        </p:txBody>
      </p:sp>
    </p:spTree>
    <p:extLst>
      <p:ext uri="{BB962C8B-B14F-4D97-AF65-F5344CB8AC3E}">
        <p14:creationId xmlns:p14="http://schemas.microsoft.com/office/powerpoint/2010/main" val="1559965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683AFF-5DC5-9147-AA09-83967665757E}"/>
              </a:ext>
            </a:extLst>
          </p:cNvPr>
          <p:cNvSpPr txBox="1"/>
          <p:nvPr/>
        </p:nvSpPr>
        <p:spPr>
          <a:xfrm>
            <a:off x="1524000" y="1149927"/>
            <a:ext cx="1638077" cy="1200329"/>
          </a:xfrm>
          <a:prstGeom prst="rect">
            <a:avLst/>
          </a:prstGeom>
          <a:noFill/>
        </p:spPr>
        <p:txBody>
          <a:bodyPr wrap="none" rtlCol="0">
            <a:spAutoFit/>
          </a:bodyPr>
          <a:lstStyle/>
          <a:p>
            <a:r>
              <a:rPr lang="en-US" dirty="0"/>
              <a:t>Phots from LHC</a:t>
            </a:r>
          </a:p>
          <a:p>
            <a:r>
              <a:rPr lang="en-US" dirty="0"/>
              <a:t>RHIC</a:t>
            </a:r>
          </a:p>
          <a:p>
            <a:r>
              <a:rPr lang="en-US" dirty="0" err="1"/>
              <a:t>FERMILAb</a:t>
            </a:r>
            <a:r>
              <a:rPr lang="en-US" dirty="0"/>
              <a:t> </a:t>
            </a:r>
          </a:p>
          <a:p>
            <a:endParaRPr lang="en-US" dirty="0"/>
          </a:p>
        </p:txBody>
      </p:sp>
      <p:pic>
        <p:nvPicPr>
          <p:cNvPr id="5" name="Picture 4">
            <a:extLst>
              <a:ext uri="{FF2B5EF4-FFF2-40B4-BE49-F238E27FC236}">
                <a16:creationId xmlns:a16="http://schemas.microsoft.com/office/drawing/2014/main" id="{3D8D2885-BFA3-EA4D-AFED-716DB496EEA6}"/>
              </a:ext>
            </a:extLst>
          </p:cNvPr>
          <p:cNvPicPr>
            <a:picLocks noChangeAspect="1"/>
          </p:cNvPicPr>
          <p:nvPr/>
        </p:nvPicPr>
        <p:blipFill>
          <a:blip r:embed="rId2"/>
          <a:stretch>
            <a:fillRect/>
          </a:stretch>
        </p:blipFill>
        <p:spPr>
          <a:xfrm>
            <a:off x="1521948" y="0"/>
            <a:ext cx="9148104" cy="6858000"/>
          </a:xfrm>
          <a:prstGeom prst="rect">
            <a:avLst/>
          </a:prstGeom>
        </p:spPr>
      </p:pic>
      <p:sp>
        <p:nvSpPr>
          <p:cNvPr id="6" name="Date Placeholder 5">
            <a:extLst>
              <a:ext uri="{FF2B5EF4-FFF2-40B4-BE49-F238E27FC236}">
                <a16:creationId xmlns:a16="http://schemas.microsoft.com/office/drawing/2014/main" id="{FD13E519-8B07-704B-8ADC-B693EF6D84B0}"/>
              </a:ext>
            </a:extLst>
          </p:cNvPr>
          <p:cNvSpPr>
            <a:spLocks noGrp="1"/>
          </p:cNvSpPr>
          <p:nvPr>
            <p:ph type="dt" sz="half" idx="10"/>
          </p:nvPr>
        </p:nvSpPr>
        <p:spPr/>
        <p:txBody>
          <a:bodyPr/>
          <a:lstStyle/>
          <a:p>
            <a:fld id="{344B66D6-ADF9-E948-B917-D4FF6DAEC57D}" type="datetime1">
              <a:rPr lang="en-US" smtClean="0"/>
              <a:t>8/20/19</a:t>
            </a:fld>
            <a:endParaRPr lang="en-US"/>
          </a:p>
        </p:txBody>
      </p:sp>
      <p:sp>
        <p:nvSpPr>
          <p:cNvPr id="7" name="Footer Placeholder 6">
            <a:extLst>
              <a:ext uri="{FF2B5EF4-FFF2-40B4-BE49-F238E27FC236}">
                <a16:creationId xmlns:a16="http://schemas.microsoft.com/office/drawing/2014/main" id="{B6778C10-52F9-3541-B509-52BD5B260D54}"/>
              </a:ext>
            </a:extLst>
          </p:cNvPr>
          <p:cNvSpPr>
            <a:spLocks noGrp="1"/>
          </p:cNvSpPr>
          <p:nvPr>
            <p:ph type="ftr" sz="quarter" idx="11"/>
          </p:nvPr>
        </p:nvSpPr>
        <p:spPr/>
        <p:txBody>
          <a:bodyPr/>
          <a:lstStyle/>
          <a:p>
            <a:r>
              <a:rPr lang="en-US"/>
              <a:t>Yonsei Lectures - Introduction to the SM </a:t>
            </a:r>
          </a:p>
        </p:txBody>
      </p:sp>
      <p:sp>
        <p:nvSpPr>
          <p:cNvPr id="8" name="Slide Number Placeholder 7">
            <a:extLst>
              <a:ext uri="{FF2B5EF4-FFF2-40B4-BE49-F238E27FC236}">
                <a16:creationId xmlns:a16="http://schemas.microsoft.com/office/drawing/2014/main" id="{C0D702A1-3FA2-DC44-B199-B62110229BEE}"/>
              </a:ext>
            </a:extLst>
          </p:cNvPr>
          <p:cNvSpPr>
            <a:spLocks noGrp="1"/>
          </p:cNvSpPr>
          <p:nvPr>
            <p:ph type="sldNum" sz="quarter" idx="12"/>
          </p:nvPr>
        </p:nvSpPr>
        <p:spPr/>
        <p:txBody>
          <a:bodyPr/>
          <a:lstStyle/>
          <a:p>
            <a:fld id="{E5C0D009-5A32-D440-B264-4C42ABB4108F}" type="slidenum">
              <a:rPr lang="en-US" smtClean="0"/>
              <a:t>40</a:t>
            </a:fld>
            <a:endParaRPr lang="en-US"/>
          </a:p>
        </p:txBody>
      </p:sp>
    </p:spTree>
    <p:extLst>
      <p:ext uri="{BB962C8B-B14F-4D97-AF65-F5344CB8AC3E}">
        <p14:creationId xmlns:p14="http://schemas.microsoft.com/office/powerpoint/2010/main" val="4224666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A Typical Collider Detector Model</a:t>
            </a:r>
          </a:p>
        </p:txBody>
      </p:sp>
      <p:pic>
        <p:nvPicPr>
          <p:cNvPr id="3" name="Picture 2"/>
          <p:cNvPicPr>
            <a:picLocks noChangeAspect="1"/>
          </p:cNvPicPr>
          <p:nvPr/>
        </p:nvPicPr>
        <p:blipFill>
          <a:blip r:embed="rId2"/>
          <a:stretch>
            <a:fillRect/>
          </a:stretch>
        </p:blipFill>
        <p:spPr>
          <a:xfrm>
            <a:off x="2704496" y="1247624"/>
            <a:ext cx="6512076" cy="5212792"/>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uk-UA" smtClean="0"/>
              <a:t>41</a:t>
            </a:fld>
            <a:endParaRPr lang="uk-UA"/>
          </a:p>
        </p:txBody>
      </p:sp>
    </p:spTree>
    <p:extLst>
      <p:ext uri="{BB962C8B-B14F-4D97-AF65-F5344CB8AC3E}">
        <p14:creationId xmlns:p14="http://schemas.microsoft.com/office/powerpoint/2010/main" val="242043422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5"/>
          <p:cNvSpPr>
            <a:spLocks noGrp="1"/>
          </p:cNvSpPr>
          <p:nvPr>
            <p:ph type="dt" sz="quarter" idx="10"/>
          </p:nvPr>
        </p:nvSpPr>
        <p:spPr/>
        <p:txBody>
          <a:bodyPr/>
          <a:lstStyle/>
          <a:p>
            <a:fld id="{8A2D2E98-D7F3-0A41-85BF-B9C3C52220FF}" type="datetime1">
              <a:rPr lang="en-US" smtClean="0">
                <a:latin typeface="Arial" pitchFamily="55" charset="0"/>
              </a:rPr>
              <a:t>8/20/19</a:t>
            </a:fld>
            <a:endParaRPr lang="en-US">
              <a:latin typeface="Arial" pitchFamily="55" charset="0"/>
            </a:endParaRPr>
          </a:p>
        </p:txBody>
      </p:sp>
      <p:sp>
        <p:nvSpPr>
          <p:cNvPr id="11" name="Footer Placeholder 6"/>
          <p:cNvSpPr>
            <a:spLocks noGrp="1"/>
          </p:cNvSpPr>
          <p:nvPr>
            <p:ph type="ftr" sz="quarter" idx="11"/>
          </p:nvPr>
        </p:nvSpPr>
        <p:spPr/>
        <p:txBody>
          <a:bodyPr/>
          <a:lstStyle/>
          <a:p>
            <a:r>
              <a:rPr lang="en-US">
                <a:latin typeface="Arial" pitchFamily="55" charset="0"/>
              </a:rPr>
              <a:t>Yonsei Lectures - Introduction to the SM </a:t>
            </a:r>
          </a:p>
        </p:txBody>
      </p:sp>
      <p:sp>
        <p:nvSpPr>
          <p:cNvPr id="12" name="Slide Number Placeholder 7"/>
          <p:cNvSpPr>
            <a:spLocks noGrp="1"/>
          </p:cNvSpPr>
          <p:nvPr>
            <p:ph type="sldNum" sz="quarter" idx="12"/>
          </p:nvPr>
        </p:nvSpPr>
        <p:spPr/>
        <p:txBody>
          <a:bodyPr/>
          <a:lstStyle/>
          <a:p>
            <a:pPr>
              <a:defRPr/>
            </a:pPr>
            <a:fld id="{8780A71B-BAB7-40E9-BBC1-96102D2FD22E}" type="slidenum">
              <a:rPr lang="en-US" smtClean="0"/>
              <a:pPr>
                <a:defRPr/>
              </a:pPr>
              <a:t>42</a:t>
            </a:fld>
            <a:endParaRPr lang="en-US"/>
          </a:p>
        </p:txBody>
      </p:sp>
      <p:pic>
        <p:nvPicPr>
          <p:cNvPr id="43016" name="Picture 2" descr="Phenix_2008"/>
          <p:cNvPicPr>
            <a:picLocks noChangeAspect="1" noChangeArrowheads="1"/>
          </p:cNvPicPr>
          <p:nvPr/>
        </p:nvPicPr>
        <p:blipFill>
          <a:blip r:embed="rId4"/>
          <a:srcRect/>
          <a:stretch>
            <a:fillRect/>
          </a:stretch>
        </p:blipFill>
        <p:spPr bwMode="auto">
          <a:xfrm>
            <a:off x="6308726" y="685800"/>
            <a:ext cx="4359275" cy="5638800"/>
          </a:xfrm>
          <a:prstGeom prst="rect">
            <a:avLst/>
          </a:prstGeom>
          <a:noFill/>
          <a:ln w="9525">
            <a:noFill/>
            <a:miter lim="800000"/>
            <a:headEnd/>
            <a:tailEnd/>
          </a:ln>
        </p:spPr>
      </p:pic>
      <p:sp>
        <p:nvSpPr>
          <p:cNvPr id="43017" name="Rectangle 3"/>
          <p:cNvSpPr>
            <a:spLocks noGrp="1" noChangeArrowheads="1"/>
          </p:cNvSpPr>
          <p:nvPr>
            <p:ph type="title"/>
          </p:nvPr>
        </p:nvSpPr>
        <p:spPr>
          <a:xfrm>
            <a:off x="2057400" y="0"/>
            <a:ext cx="7772400" cy="914400"/>
          </a:xfrm>
        </p:spPr>
        <p:txBody>
          <a:bodyPr/>
          <a:lstStyle/>
          <a:p>
            <a:pPr eaLnBrk="1" hangingPunct="1"/>
            <a:r>
              <a:rPr lang="en-US" sz="4000"/>
              <a:t>The PHENIX detector</a:t>
            </a:r>
          </a:p>
        </p:txBody>
      </p:sp>
      <p:sp>
        <p:nvSpPr>
          <p:cNvPr id="43018" name="Rectangle 4"/>
          <p:cNvSpPr>
            <a:spLocks noGrp="1" noChangeArrowheads="1"/>
          </p:cNvSpPr>
          <p:nvPr>
            <p:ph type="body" sz="half" idx="1"/>
          </p:nvPr>
        </p:nvSpPr>
        <p:spPr>
          <a:xfrm>
            <a:off x="471487" y="2362200"/>
            <a:ext cx="5548313" cy="3962400"/>
          </a:xfrm>
          <a:noFill/>
        </p:spPr>
        <p:txBody>
          <a:bodyPr>
            <a:normAutofit fontScale="92500" lnSpcReduction="10000"/>
          </a:bodyPr>
          <a:lstStyle/>
          <a:p>
            <a:pPr eaLnBrk="1" hangingPunct="1">
              <a:lnSpc>
                <a:spcPct val="80000"/>
              </a:lnSpc>
            </a:pPr>
            <a:r>
              <a:rPr lang="en-US" sz="1600" dirty="0"/>
              <a:t>2 central spectrometers</a:t>
            </a:r>
          </a:p>
          <a:p>
            <a:pPr lvl="1" eaLnBrk="1" hangingPunct="1">
              <a:lnSpc>
                <a:spcPct val="80000"/>
              </a:lnSpc>
            </a:pPr>
            <a:r>
              <a:rPr lang="en-US" sz="1400" dirty="0"/>
              <a:t>Track charged particles and detect electromagnetic processes </a:t>
            </a:r>
          </a:p>
          <a:p>
            <a:pPr eaLnBrk="1" hangingPunct="1">
              <a:lnSpc>
                <a:spcPct val="80000"/>
              </a:lnSpc>
            </a:pPr>
            <a:endParaRPr lang="en-US" sz="1400" dirty="0"/>
          </a:p>
          <a:p>
            <a:pPr eaLnBrk="1" hangingPunct="1">
              <a:lnSpc>
                <a:spcPct val="80000"/>
              </a:lnSpc>
            </a:pPr>
            <a:endParaRPr lang="en-US" sz="1600" dirty="0"/>
          </a:p>
          <a:p>
            <a:pPr eaLnBrk="1" hangingPunct="1">
              <a:lnSpc>
                <a:spcPct val="80000"/>
              </a:lnSpc>
            </a:pPr>
            <a:r>
              <a:rPr lang="en-US" sz="1600" dirty="0"/>
              <a:t>2 forward muon spectrometers</a:t>
            </a:r>
          </a:p>
          <a:p>
            <a:pPr lvl="1" eaLnBrk="1" hangingPunct="1">
              <a:lnSpc>
                <a:spcPct val="80000"/>
              </a:lnSpc>
            </a:pPr>
            <a:r>
              <a:rPr lang="en-US" sz="1400" dirty="0"/>
              <a:t>Identify and track muons</a:t>
            </a:r>
          </a:p>
          <a:p>
            <a:pPr eaLnBrk="1" hangingPunct="1">
              <a:lnSpc>
                <a:spcPct val="80000"/>
              </a:lnSpc>
            </a:pPr>
            <a:endParaRPr lang="en-US" sz="1400" dirty="0"/>
          </a:p>
          <a:p>
            <a:pPr eaLnBrk="1" hangingPunct="1">
              <a:lnSpc>
                <a:spcPct val="80000"/>
              </a:lnSpc>
            </a:pPr>
            <a:endParaRPr lang="en-US" sz="1600" dirty="0">
              <a:solidFill>
                <a:srgbClr val="EAEAEA"/>
              </a:solidFill>
            </a:endParaRPr>
          </a:p>
          <a:p>
            <a:pPr eaLnBrk="1" hangingPunct="1">
              <a:lnSpc>
                <a:spcPct val="80000"/>
              </a:lnSpc>
            </a:pPr>
            <a:r>
              <a:rPr lang="en-US" sz="1600" dirty="0"/>
              <a:t>2 forward calorimeters (as of 2007!)</a:t>
            </a:r>
          </a:p>
          <a:p>
            <a:pPr lvl="1" eaLnBrk="1" hangingPunct="1">
              <a:lnSpc>
                <a:spcPct val="80000"/>
              </a:lnSpc>
            </a:pPr>
            <a:r>
              <a:rPr lang="en-US" sz="1400" dirty="0"/>
              <a:t>Measure forward </a:t>
            </a:r>
            <a:r>
              <a:rPr lang="en-US" sz="1400" dirty="0" err="1"/>
              <a:t>pions</a:t>
            </a:r>
            <a:endParaRPr lang="en-US" sz="1400" dirty="0"/>
          </a:p>
          <a:p>
            <a:pPr lvl="1" eaLnBrk="1" hangingPunct="1">
              <a:lnSpc>
                <a:spcPct val="80000"/>
              </a:lnSpc>
            </a:pPr>
            <a:endParaRPr lang="en-US" sz="1400" dirty="0"/>
          </a:p>
          <a:p>
            <a:pPr eaLnBrk="1" hangingPunct="1">
              <a:lnSpc>
                <a:spcPct val="80000"/>
              </a:lnSpc>
            </a:pPr>
            <a:endParaRPr lang="en-US" sz="1600" dirty="0">
              <a:solidFill>
                <a:srgbClr val="EAEAEA"/>
              </a:solidFill>
            </a:endParaRPr>
          </a:p>
          <a:p>
            <a:pPr eaLnBrk="1" hangingPunct="1">
              <a:lnSpc>
                <a:spcPct val="80000"/>
              </a:lnSpc>
            </a:pPr>
            <a:r>
              <a:rPr lang="en-US" sz="1600" dirty="0"/>
              <a:t>Relative Luminosity</a:t>
            </a:r>
            <a:endParaRPr lang="en-US" sz="1600" dirty="0">
              <a:latin typeface="Symbol" pitchFamily="55" charset="2"/>
            </a:endParaRPr>
          </a:p>
          <a:p>
            <a:pPr lvl="1" eaLnBrk="1" hangingPunct="1">
              <a:lnSpc>
                <a:spcPct val="80000"/>
              </a:lnSpc>
            </a:pPr>
            <a:r>
              <a:rPr lang="en-US" sz="1400" dirty="0"/>
              <a:t>Beam-Beam Counter (BBC) </a:t>
            </a:r>
          </a:p>
          <a:p>
            <a:pPr lvl="1" eaLnBrk="1" hangingPunct="1">
              <a:lnSpc>
                <a:spcPct val="80000"/>
              </a:lnSpc>
            </a:pPr>
            <a:r>
              <a:rPr lang="en-US" sz="1400" dirty="0"/>
              <a:t>Zero-Degree Calorimeter (ZDC)</a:t>
            </a:r>
            <a:endParaRPr lang="en-US" sz="1400" dirty="0">
              <a:solidFill>
                <a:srgbClr val="EAEAEA"/>
              </a:solidFill>
            </a:endParaRPr>
          </a:p>
        </p:txBody>
      </p:sp>
      <p:graphicFrame>
        <p:nvGraphicFramePr>
          <p:cNvPr id="43010" name="Object 2"/>
          <p:cNvGraphicFramePr>
            <a:graphicFrameLocks noGrp="1" noChangeAspect="1"/>
          </p:cNvGraphicFramePr>
          <p:nvPr>
            <p:ph sz="quarter" idx="2"/>
          </p:nvPr>
        </p:nvGraphicFramePr>
        <p:xfrm>
          <a:off x="4800600" y="3733801"/>
          <a:ext cx="1042988" cy="517525"/>
        </p:xfrm>
        <a:graphic>
          <a:graphicData uri="http://schemas.openxmlformats.org/presentationml/2006/ole">
            <mc:AlternateContent xmlns:mc="http://schemas.openxmlformats.org/markup-compatibility/2006">
              <mc:Choice xmlns:v="urn:schemas-microsoft-com:vml" Requires="v">
                <p:oleObj spid="_x0000_s15556" name="Equation" r:id="rId5" imgW="838233" imgH="406620" progId="Equation.3">
                  <p:embed/>
                </p:oleObj>
              </mc:Choice>
              <mc:Fallback>
                <p:oleObj name="Equation" r:id="rId5" imgW="838233" imgH="406620" progId="Equation.3">
                  <p:embed/>
                  <p:pic>
                    <p:nvPicPr>
                      <p:cNvPr id="430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733801"/>
                        <a:ext cx="1042988" cy="517525"/>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3019" name="Picture 6" descr="PHENIX big logo"/>
          <p:cNvPicPr>
            <a:picLocks noChangeAspect="1" noChangeArrowheads="1"/>
          </p:cNvPicPr>
          <p:nvPr/>
        </p:nvPicPr>
        <p:blipFill>
          <a:blip r:embed="rId7"/>
          <a:srcRect/>
          <a:stretch>
            <a:fillRect/>
          </a:stretch>
        </p:blipFill>
        <p:spPr bwMode="auto">
          <a:xfrm>
            <a:off x="9220200" y="1"/>
            <a:ext cx="1143000" cy="373063"/>
          </a:xfrm>
          <a:prstGeom prst="rect">
            <a:avLst/>
          </a:prstGeom>
          <a:noFill/>
          <a:ln w="9525">
            <a:noFill/>
            <a:miter lim="800000"/>
            <a:headEnd/>
            <a:tailEnd/>
          </a:ln>
        </p:spPr>
      </p:pic>
      <p:graphicFrame>
        <p:nvGraphicFramePr>
          <p:cNvPr id="43011" name="Object 3"/>
          <p:cNvGraphicFramePr>
            <a:graphicFrameLocks noChangeAspect="1"/>
          </p:cNvGraphicFramePr>
          <p:nvPr/>
        </p:nvGraphicFramePr>
        <p:xfrm>
          <a:off x="4800600" y="2895601"/>
          <a:ext cx="1538288" cy="601663"/>
        </p:xfrm>
        <a:graphic>
          <a:graphicData uri="http://schemas.openxmlformats.org/presentationml/2006/ole">
            <mc:AlternateContent xmlns:mc="http://schemas.openxmlformats.org/markup-compatibility/2006">
              <mc:Choice xmlns:v="urn:schemas-microsoft-com:vml" Requires="v">
                <p:oleObj spid="_x0000_s15557" name="Equation" r:id="rId8" imgW="1105297" imgH="432197" progId="Equation.3">
                  <p:embed/>
                </p:oleObj>
              </mc:Choice>
              <mc:Fallback>
                <p:oleObj name="Equation" r:id="rId8" imgW="1105297" imgH="432197" progId="Equation.3">
                  <p:embed/>
                  <p:pic>
                    <p:nvPicPr>
                      <p:cNvPr id="43011"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2895601"/>
                        <a:ext cx="1538288" cy="601663"/>
                      </a:xfrm>
                      <a:prstGeom prst="rect">
                        <a:avLst/>
                      </a:prstGeom>
                      <a:solidFill>
                        <a:schemeClr val="hlink"/>
                      </a:solidFill>
                      <a:ln w="9525">
                        <a:solidFill>
                          <a:schemeClr val="tx1"/>
                        </a:solidFill>
                        <a:miter lim="800000"/>
                        <a:headEnd/>
                        <a:tailEnd/>
                      </a:ln>
                    </p:spPr>
                  </p:pic>
                </p:oleObj>
              </mc:Fallback>
            </mc:AlternateContent>
          </a:graphicData>
        </a:graphic>
      </p:graphicFrame>
      <p:graphicFrame>
        <p:nvGraphicFramePr>
          <p:cNvPr id="43012" name="Object 4"/>
          <p:cNvGraphicFramePr>
            <a:graphicFrameLocks noGrp="1" noChangeAspect="1"/>
          </p:cNvGraphicFramePr>
          <p:nvPr>
            <p:ph sz="quarter" idx="3"/>
          </p:nvPr>
        </p:nvGraphicFramePr>
        <p:xfrm>
          <a:off x="4800600" y="4800600"/>
          <a:ext cx="1074738" cy="533400"/>
        </p:xfrm>
        <a:graphic>
          <a:graphicData uri="http://schemas.openxmlformats.org/presentationml/2006/ole">
            <mc:AlternateContent xmlns:mc="http://schemas.openxmlformats.org/markup-compatibility/2006">
              <mc:Choice xmlns:v="urn:schemas-microsoft-com:vml" Requires="v">
                <p:oleObj spid="_x0000_s15558" name="Equation" r:id="rId10" imgW="838233" imgH="406620" progId="Equation.3">
                  <p:embed/>
                </p:oleObj>
              </mc:Choice>
              <mc:Fallback>
                <p:oleObj name="Equation" r:id="rId10" imgW="838233" imgH="406620" progId="Equation.3">
                  <p:embed/>
                  <p:pic>
                    <p:nvPicPr>
                      <p:cNvPr id="43012"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4800600"/>
                        <a:ext cx="1074738" cy="5334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20" name="Text Box 9"/>
          <p:cNvSpPr txBox="1">
            <a:spLocks noChangeArrowheads="1"/>
          </p:cNvSpPr>
          <p:nvPr/>
        </p:nvSpPr>
        <p:spPr bwMode="auto">
          <a:xfrm>
            <a:off x="1752600" y="914401"/>
            <a:ext cx="4724400" cy="1053045"/>
          </a:xfrm>
          <a:prstGeom prst="rect">
            <a:avLst/>
          </a:prstGeom>
          <a:solidFill>
            <a:srgbClr val="FFFF99"/>
          </a:solidFill>
          <a:ln w="9525">
            <a:solidFill>
              <a:schemeClr val="tx1"/>
            </a:solidFill>
            <a:miter lim="800000"/>
            <a:headEnd/>
            <a:tailEnd/>
          </a:ln>
        </p:spPr>
        <p:txBody>
          <a:bodyPr>
            <a:prstTxWarp prst="textNoShape">
              <a:avLst/>
            </a:prstTxWarp>
            <a:spAutoFit/>
          </a:bodyPr>
          <a:lstStyle/>
          <a:p>
            <a:pPr eaLnBrk="0" hangingPunct="0">
              <a:lnSpc>
                <a:spcPct val="140000"/>
              </a:lnSpc>
              <a:spcBef>
                <a:spcPct val="0"/>
              </a:spcBef>
              <a:buFontTx/>
              <a:buNone/>
            </a:pPr>
            <a:r>
              <a:rPr lang="en-US" b="1" u="sng">
                <a:solidFill>
                  <a:srgbClr val="F41E08"/>
                </a:solidFill>
                <a:latin typeface="Comic Sans MS" pitchFamily="55" charset="0"/>
                <a:ea typeface="ＭＳ Ｐゴシック" pitchFamily="55" charset="-128"/>
                <a:cs typeface="ＭＳ Ｐゴシック" pitchFamily="55" charset="-128"/>
              </a:rPr>
              <a:t>Philosophy:</a:t>
            </a:r>
            <a:endParaRPr lang="en-US" u="sng">
              <a:latin typeface="Comic Sans MS" pitchFamily="55" charset="0"/>
              <a:ea typeface="ＭＳ Ｐゴシック" pitchFamily="55" charset="-128"/>
              <a:cs typeface="ＭＳ Ｐゴシック" pitchFamily="55" charset="-128"/>
            </a:endParaRPr>
          </a:p>
          <a:p>
            <a:pPr lvl="1" eaLnBrk="0" hangingPunct="0">
              <a:lnSpc>
                <a:spcPct val="140000"/>
              </a:lnSpc>
              <a:spcBef>
                <a:spcPct val="0"/>
              </a:spcBef>
              <a:buFont typeface="Wingdings" pitchFamily="55" charset="2"/>
              <a:buNone/>
            </a:pPr>
            <a:r>
              <a:rPr lang="en-US" sz="1400" b="1">
                <a:latin typeface="Comic Sans MS" pitchFamily="55" charset="0"/>
                <a:ea typeface="ＭＳ Ｐゴシック" pitchFamily="55" charset="-128"/>
                <a:cs typeface="ＭＳ Ｐゴシック" pitchFamily="55" charset="-128"/>
              </a:rPr>
              <a:t>High rate capability to measure rare probes, </a:t>
            </a:r>
          </a:p>
          <a:p>
            <a:pPr lvl="1" eaLnBrk="0" hangingPunct="0">
              <a:lnSpc>
                <a:spcPct val="140000"/>
              </a:lnSpc>
              <a:spcBef>
                <a:spcPct val="0"/>
              </a:spcBef>
              <a:buFont typeface="Wingdings" pitchFamily="55" charset="2"/>
              <a:buNone/>
            </a:pPr>
            <a:r>
              <a:rPr lang="en-US" sz="1400" b="1">
                <a:latin typeface="Comic Sans MS" pitchFamily="55" charset="0"/>
                <a:ea typeface="ＭＳ Ｐゴシック" pitchFamily="55" charset="-128"/>
                <a:cs typeface="ＭＳ Ｐゴシック" pitchFamily="55" charset="-128"/>
              </a:rPr>
              <a:t>limited acceptance.</a:t>
            </a:r>
          </a:p>
        </p:txBody>
      </p:sp>
    </p:spTree>
    <p:extLst>
      <p:ext uri="{BB962C8B-B14F-4D97-AF65-F5344CB8AC3E}">
        <p14:creationId xmlns:p14="http://schemas.microsoft.com/office/powerpoint/2010/main" val="74414088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4"/>
          <p:cNvSpPr>
            <a:spLocks noGrp="1"/>
          </p:cNvSpPr>
          <p:nvPr>
            <p:ph type="dt" sz="quarter" idx="10"/>
          </p:nvPr>
        </p:nvSpPr>
        <p:spPr/>
        <p:txBody>
          <a:bodyPr/>
          <a:lstStyle/>
          <a:p>
            <a:fld id="{DDF0BBA3-5246-2142-9719-A5FE7DF0D825}" type="datetime1">
              <a:rPr lang="en-US" smtClean="0">
                <a:latin typeface="Arial" pitchFamily="55" charset="0"/>
              </a:rPr>
              <a:t>8/20/19</a:t>
            </a:fld>
            <a:endParaRPr lang="en-US">
              <a:latin typeface="Arial" pitchFamily="55" charset="0"/>
            </a:endParaRPr>
          </a:p>
        </p:txBody>
      </p:sp>
      <p:sp>
        <p:nvSpPr>
          <p:cNvPr id="18" name="Footer Placeholder 5"/>
          <p:cNvSpPr>
            <a:spLocks noGrp="1"/>
          </p:cNvSpPr>
          <p:nvPr>
            <p:ph type="ftr" sz="quarter" idx="11"/>
          </p:nvPr>
        </p:nvSpPr>
        <p:spPr/>
        <p:txBody>
          <a:bodyPr/>
          <a:lstStyle/>
          <a:p>
            <a:r>
              <a:rPr lang="en-US">
                <a:latin typeface="Arial" pitchFamily="55" charset="0"/>
              </a:rPr>
              <a:t>Yonsei Lectures - Introduction to the SM </a:t>
            </a:r>
          </a:p>
        </p:txBody>
      </p:sp>
      <p:sp>
        <p:nvSpPr>
          <p:cNvPr id="19" name="Slide Number Placeholder 6"/>
          <p:cNvSpPr>
            <a:spLocks noGrp="1"/>
          </p:cNvSpPr>
          <p:nvPr>
            <p:ph type="sldNum" sz="quarter" idx="12"/>
          </p:nvPr>
        </p:nvSpPr>
        <p:spPr/>
        <p:txBody>
          <a:bodyPr/>
          <a:lstStyle/>
          <a:p>
            <a:pPr>
              <a:defRPr/>
            </a:pPr>
            <a:fld id="{DF8F1809-C46F-4886-9408-D324614EC732}" type="slidenum">
              <a:rPr lang="en-US" smtClean="0"/>
              <a:pPr>
                <a:defRPr/>
              </a:pPr>
              <a:t>43</a:t>
            </a:fld>
            <a:endParaRPr lang="en-US"/>
          </a:p>
        </p:txBody>
      </p:sp>
      <p:sp>
        <p:nvSpPr>
          <p:cNvPr id="45061" name="Line 4"/>
          <p:cNvSpPr>
            <a:spLocks noChangeShapeType="1"/>
          </p:cNvSpPr>
          <p:nvPr/>
        </p:nvSpPr>
        <p:spPr bwMode="auto">
          <a:xfrm flipV="1">
            <a:off x="6324600" y="2667000"/>
            <a:ext cx="1066800" cy="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45062" name="Rectangle 8"/>
          <p:cNvSpPr>
            <a:spLocks noChangeArrowheads="1"/>
          </p:cNvSpPr>
          <p:nvPr/>
        </p:nvSpPr>
        <p:spPr bwMode="auto">
          <a:xfrm>
            <a:off x="5791200" y="2101850"/>
            <a:ext cx="876300" cy="336550"/>
          </a:xfrm>
          <a:prstGeom prst="rect">
            <a:avLst/>
          </a:prstGeom>
          <a:noFill/>
          <a:ln w="9525">
            <a:noFill/>
            <a:miter lim="800000"/>
            <a:headEnd/>
            <a:tailEnd/>
          </a:ln>
        </p:spPr>
        <p:txBody>
          <a:bodyPr wrap="none">
            <a:prstTxWarp prst="textNoShape">
              <a:avLst/>
            </a:prstTxWarp>
            <a:spAutoFit/>
          </a:bodyPr>
          <a:lstStyle/>
          <a:p>
            <a:pPr algn="ctr">
              <a:spcBef>
                <a:spcPct val="0"/>
              </a:spcBef>
              <a:buFontTx/>
              <a:buNone/>
            </a:pPr>
            <a:r>
              <a:rPr lang="en-US" sz="1600">
                <a:solidFill>
                  <a:schemeClr val="bg1"/>
                </a:solidFill>
                <a:latin typeface="Tahoma" pitchFamily="55" charset="0"/>
                <a:ea typeface="ＭＳ Ｐゴシック" pitchFamily="55" charset="-128"/>
                <a:cs typeface="ＭＳ Ｐゴシック" pitchFamily="55" charset="-128"/>
              </a:rPr>
              <a:t>PHENIX</a:t>
            </a:r>
          </a:p>
        </p:txBody>
      </p:sp>
      <p:sp>
        <p:nvSpPr>
          <p:cNvPr id="45063" name="Rectangle 9"/>
          <p:cNvSpPr>
            <a:spLocks noChangeArrowheads="1"/>
          </p:cNvSpPr>
          <p:nvPr/>
        </p:nvSpPr>
        <p:spPr bwMode="auto">
          <a:xfrm>
            <a:off x="8943366" y="1676400"/>
            <a:ext cx="1734770" cy="338554"/>
          </a:xfrm>
          <a:prstGeom prst="rect">
            <a:avLst/>
          </a:prstGeom>
          <a:noFill/>
          <a:ln w="9525">
            <a:noFill/>
            <a:miter lim="800000"/>
            <a:headEnd/>
            <a:tailEnd/>
          </a:ln>
        </p:spPr>
        <p:txBody>
          <a:bodyPr wrap="none">
            <a:prstTxWarp prst="textNoShape">
              <a:avLst/>
            </a:prstTxWarp>
            <a:spAutoFit/>
          </a:bodyPr>
          <a:lstStyle/>
          <a:p>
            <a:pPr algn="ctr">
              <a:spcBef>
                <a:spcPct val="0"/>
              </a:spcBef>
              <a:buFontTx/>
              <a:buNone/>
            </a:pPr>
            <a:r>
              <a:rPr lang="en-US" sz="1600">
                <a:solidFill>
                  <a:schemeClr val="bg1"/>
                </a:solidFill>
                <a:latin typeface="Tahoma" pitchFamily="55" charset="0"/>
                <a:ea typeface="ＭＳ Ｐゴシック" pitchFamily="55" charset="-128"/>
                <a:cs typeface="ＭＳ Ｐゴシック" pitchFamily="55" charset="-128"/>
              </a:rPr>
              <a:t>BRAHMS &amp;PP2PP</a:t>
            </a:r>
            <a:endParaRPr lang="en-US" sz="2000">
              <a:solidFill>
                <a:schemeClr val="bg1"/>
              </a:solidFill>
              <a:latin typeface="Tahoma" pitchFamily="55" charset="0"/>
              <a:ea typeface="ＭＳ Ｐゴシック" pitchFamily="55" charset="-128"/>
              <a:cs typeface="ＭＳ Ｐゴシック" pitchFamily="55" charset="-128"/>
            </a:endParaRPr>
          </a:p>
        </p:txBody>
      </p:sp>
      <p:sp>
        <p:nvSpPr>
          <p:cNvPr id="45064" name="Rectangle 10"/>
          <p:cNvSpPr>
            <a:spLocks noChangeArrowheads="1"/>
          </p:cNvSpPr>
          <p:nvPr/>
        </p:nvSpPr>
        <p:spPr bwMode="auto">
          <a:xfrm>
            <a:off x="6781800" y="1676400"/>
            <a:ext cx="954088" cy="336550"/>
          </a:xfrm>
          <a:prstGeom prst="rect">
            <a:avLst/>
          </a:prstGeom>
          <a:noFill/>
          <a:ln w="9525">
            <a:noFill/>
            <a:miter lim="800000"/>
            <a:headEnd/>
            <a:tailEnd/>
          </a:ln>
        </p:spPr>
        <p:txBody>
          <a:bodyPr wrap="none">
            <a:prstTxWarp prst="textNoShape">
              <a:avLst/>
            </a:prstTxWarp>
            <a:spAutoFit/>
          </a:bodyPr>
          <a:lstStyle/>
          <a:p>
            <a:pPr algn="ctr">
              <a:spcBef>
                <a:spcPct val="0"/>
              </a:spcBef>
              <a:buFontTx/>
              <a:buNone/>
            </a:pPr>
            <a:r>
              <a:rPr lang="en-US" sz="1600">
                <a:solidFill>
                  <a:schemeClr val="bg1"/>
                </a:solidFill>
                <a:latin typeface="Tahoma" pitchFamily="55" charset="0"/>
                <a:ea typeface="ＭＳ Ｐゴシック" pitchFamily="55" charset="-128"/>
                <a:cs typeface="ＭＳ Ｐゴシック" pitchFamily="55" charset="-128"/>
              </a:rPr>
              <a:t>PHOBOS</a:t>
            </a:r>
          </a:p>
        </p:txBody>
      </p:sp>
      <p:sp>
        <p:nvSpPr>
          <p:cNvPr id="45065" name="Rectangle 11"/>
          <p:cNvSpPr>
            <a:spLocks noChangeArrowheads="1"/>
          </p:cNvSpPr>
          <p:nvPr/>
        </p:nvSpPr>
        <p:spPr bwMode="auto">
          <a:xfrm>
            <a:off x="5661026" y="2514600"/>
            <a:ext cx="663575" cy="336550"/>
          </a:xfrm>
          <a:prstGeom prst="rect">
            <a:avLst/>
          </a:prstGeom>
          <a:noFill/>
          <a:ln w="9525">
            <a:noFill/>
            <a:miter lim="800000"/>
            <a:headEnd/>
            <a:tailEnd/>
          </a:ln>
        </p:spPr>
        <p:txBody>
          <a:bodyPr wrap="none">
            <a:prstTxWarp prst="textNoShape">
              <a:avLst/>
            </a:prstTxWarp>
            <a:spAutoFit/>
          </a:bodyPr>
          <a:lstStyle/>
          <a:p>
            <a:pPr algn="ctr">
              <a:spcBef>
                <a:spcPct val="0"/>
              </a:spcBef>
              <a:buFontTx/>
              <a:buNone/>
            </a:pPr>
            <a:r>
              <a:rPr lang="en-US" sz="1600">
                <a:solidFill>
                  <a:schemeClr val="bg1"/>
                </a:solidFill>
                <a:latin typeface="Tahoma" pitchFamily="55" charset="0"/>
                <a:ea typeface="ＭＳ Ｐゴシック" pitchFamily="55" charset="-128"/>
                <a:cs typeface="ＭＳ Ｐゴシック" pitchFamily="55" charset="-128"/>
              </a:rPr>
              <a:t>STAR</a:t>
            </a:r>
            <a:endParaRPr lang="en-US" sz="1600">
              <a:solidFill>
                <a:srgbClr val="8BFFA0"/>
              </a:solidFill>
              <a:latin typeface="Tahoma" pitchFamily="55" charset="0"/>
              <a:ea typeface="ＭＳ Ｐゴシック" pitchFamily="55" charset="-128"/>
              <a:cs typeface="ＭＳ Ｐゴシック" pitchFamily="55" charset="-128"/>
            </a:endParaRPr>
          </a:p>
        </p:txBody>
      </p:sp>
      <p:sp>
        <p:nvSpPr>
          <p:cNvPr id="45066" name="Line 12"/>
          <p:cNvSpPr>
            <a:spLocks noChangeShapeType="1"/>
          </p:cNvSpPr>
          <p:nvPr/>
        </p:nvSpPr>
        <p:spPr bwMode="auto">
          <a:xfrm>
            <a:off x="6934200" y="2362200"/>
            <a:ext cx="3048000" cy="0"/>
          </a:xfrm>
          <a:prstGeom prst="line">
            <a:avLst/>
          </a:prstGeom>
          <a:noFill/>
          <a:ln w="9525">
            <a:solidFill>
              <a:schemeClr val="bg1"/>
            </a:solidFill>
            <a:prstDash val="dash"/>
            <a:round/>
            <a:headEnd/>
            <a:tailEnd/>
          </a:ln>
        </p:spPr>
        <p:txBody>
          <a:bodyPr wrap="none" anchor="ctr">
            <a:prstTxWarp prst="textNoShape">
              <a:avLst/>
            </a:prstTxWarp>
          </a:bodyPr>
          <a:lstStyle/>
          <a:p>
            <a:endParaRPr lang="en-US"/>
          </a:p>
        </p:txBody>
      </p:sp>
      <p:sp>
        <p:nvSpPr>
          <p:cNvPr id="45067" name="Rectangle 13"/>
          <p:cNvSpPr>
            <a:spLocks noChangeArrowheads="1"/>
          </p:cNvSpPr>
          <p:nvPr/>
        </p:nvSpPr>
        <p:spPr bwMode="auto">
          <a:xfrm>
            <a:off x="7998506" y="2362200"/>
            <a:ext cx="811441" cy="338554"/>
          </a:xfrm>
          <a:prstGeom prst="rect">
            <a:avLst/>
          </a:prstGeom>
          <a:noFill/>
          <a:ln w="9525">
            <a:noFill/>
            <a:miter lim="800000"/>
            <a:headEnd/>
            <a:tailEnd/>
          </a:ln>
        </p:spPr>
        <p:txBody>
          <a:bodyPr wrap="none">
            <a:prstTxWarp prst="textNoShape">
              <a:avLst/>
            </a:prstTxWarp>
            <a:spAutoFit/>
          </a:bodyPr>
          <a:lstStyle/>
          <a:p>
            <a:pPr algn="ctr">
              <a:spcBef>
                <a:spcPct val="0"/>
              </a:spcBef>
              <a:buFontTx/>
              <a:buNone/>
            </a:pPr>
            <a:r>
              <a:rPr lang="en-US" sz="1600">
                <a:solidFill>
                  <a:schemeClr val="bg1"/>
                </a:solidFill>
                <a:latin typeface="Tahoma" pitchFamily="55" charset="0"/>
                <a:ea typeface="ＭＳ Ｐゴシック" pitchFamily="55" charset="-128"/>
                <a:cs typeface="ＭＳ Ｐゴシック" pitchFamily="55" charset="-128"/>
              </a:rPr>
              <a:t>1.2 km</a:t>
            </a:r>
          </a:p>
        </p:txBody>
      </p:sp>
      <p:sp>
        <p:nvSpPr>
          <p:cNvPr id="45068" name="Rectangle 14"/>
          <p:cNvSpPr>
            <a:spLocks noChangeArrowheads="1"/>
          </p:cNvSpPr>
          <p:nvPr/>
        </p:nvSpPr>
        <p:spPr bwMode="auto">
          <a:xfrm>
            <a:off x="8001001" y="1981201"/>
            <a:ext cx="760413" cy="396875"/>
          </a:xfrm>
          <a:prstGeom prst="rect">
            <a:avLst/>
          </a:prstGeom>
          <a:noFill/>
          <a:ln w="9525">
            <a:noFill/>
            <a:miter lim="800000"/>
            <a:headEnd/>
            <a:tailEnd/>
          </a:ln>
        </p:spPr>
        <p:txBody>
          <a:bodyPr wrap="none">
            <a:prstTxWarp prst="textNoShape">
              <a:avLst/>
            </a:prstTxWarp>
            <a:spAutoFit/>
          </a:bodyPr>
          <a:lstStyle/>
          <a:p>
            <a:pPr algn="ctr">
              <a:spcBef>
                <a:spcPct val="0"/>
              </a:spcBef>
              <a:buFontTx/>
              <a:buNone/>
            </a:pPr>
            <a:r>
              <a:rPr lang="en-US" sz="2000">
                <a:solidFill>
                  <a:schemeClr val="bg1"/>
                </a:solidFill>
                <a:latin typeface="Tahoma" pitchFamily="55" charset="0"/>
                <a:ea typeface="ＭＳ Ｐゴシック" pitchFamily="55" charset="-128"/>
                <a:cs typeface="ＭＳ Ｐゴシック" pitchFamily="55" charset="-128"/>
              </a:rPr>
              <a:t>RHIC</a:t>
            </a:r>
          </a:p>
        </p:txBody>
      </p:sp>
      <p:sp>
        <p:nvSpPr>
          <p:cNvPr id="45069" name="Line 15"/>
          <p:cNvSpPr>
            <a:spLocks noChangeShapeType="1"/>
          </p:cNvSpPr>
          <p:nvPr/>
        </p:nvSpPr>
        <p:spPr bwMode="auto">
          <a:xfrm flipH="1" flipV="1">
            <a:off x="4114800" y="1143000"/>
            <a:ext cx="228600" cy="53340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45070" name="Rectangle 18"/>
          <p:cNvSpPr>
            <a:spLocks noGrp="1" noChangeArrowheads="1"/>
          </p:cNvSpPr>
          <p:nvPr>
            <p:ph type="title"/>
          </p:nvPr>
        </p:nvSpPr>
        <p:spPr>
          <a:xfrm>
            <a:off x="1981200" y="0"/>
            <a:ext cx="8686800" cy="609600"/>
          </a:xfrm>
          <a:solidFill>
            <a:schemeClr val="bg1"/>
          </a:solidFill>
        </p:spPr>
        <p:txBody>
          <a:bodyPr>
            <a:normAutofit fontScale="90000"/>
          </a:bodyPr>
          <a:lstStyle/>
          <a:p>
            <a:pPr eaLnBrk="1" hangingPunct="1"/>
            <a:r>
              <a:rPr lang="en-US">
                <a:latin typeface="Tahoma" pitchFamily="55" charset="0"/>
              </a:rPr>
              <a:t>The STAR Detectors</a:t>
            </a:r>
            <a:endParaRPr lang="en-US" sz="2400">
              <a:solidFill>
                <a:srgbClr val="008080"/>
              </a:solidFill>
              <a:latin typeface="Comic Sans MS" pitchFamily="55" charset="0"/>
            </a:endParaRPr>
          </a:p>
        </p:txBody>
      </p:sp>
      <p:grpSp>
        <p:nvGrpSpPr>
          <p:cNvPr id="2" name="Group 20"/>
          <p:cNvGrpSpPr>
            <a:grpSpLocks/>
          </p:cNvGrpSpPr>
          <p:nvPr/>
        </p:nvGrpSpPr>
        <p:grpSpPr bwMode="auto">
          <a:xfrm>
            <a:off x="5049985" y="1981200"/>
            <a:ext cx="5334000" cy="4267200"/>
            <a:chOff x="0" y="532"/>
            <a:chExt cx="3888" cy="2588"/>
          </a:xfrm>
        </p:grpSpPr>
        <p:pic>
          <p:nvPicPr>
            <p:cNvPr id="45074" name="Picture 21" descr="STAR"/>
            <p:cNvPicPr>
              <a:picLocks noChangeAspect="1" noChangeArrowheads="1"/>
            </p:cNvPicPr>
            <p:nvPr/>
          </p:nvPicPr>
          <p:blipFill>
            <a:blip r:embed="rId3"/>
            <a:srcRect/>
            <a:stretch>
              <a:fillRect/>
            </a:stretch>
          </p:blipFill>
          <p:spPr bwMode="auto">
            <a:xfrm>
              <a:off x="0" y="532"/>
              <a:ext cx="3888" cy="2588"/>
            </a:xfrm>
            <a:prstGeom prst="rect">
              <a:avLst/>
            </a:prstGeom>
            <a:noFill/>
            <a:ln w="9525">
              <a:noFill/>
              <a:miter lim="800000"/>
              <a:headEnd/>
              <a:tailEnd/>
            </a:ln>
          </p:spPr>
        </p:pic>
        <p:sp>
          <p:nvSpPr>
            <p:cNvPr id="45075" name="Rectangle 22"/>
            <p:cNvSpPr>
              <a:spLocks noChangeArrowheads="1"/>
            </p:cNvSpPr>
            <p:nvPr/>
          </p:nvSpPr>
          <p:spPr bwMode="auto">
            <a:xfrm>
              <a:off x="2718" y="576"/>
              <a:ext cx="498" cy="384"/>
            </a:xfrm>
            <a:prstGeom prst="rect">
              <a:avLst/>
            </a:prstGeom>
            <a:solidFill>
              <a:srgbClr val="FFFFFF"/>
            </a:solidFill>
            <a:ln w="25400">
              <a:solidFill>
                <a:srgbClr val="FFFFFF"/>
              </a:solidFill>
              <a:miter lim="800000"/>
              <a:headEnd/>
              <a:tailEnd/>
            </a:ln>
          </p:spPr>
          <p:txBody>
            <a:bodyPr anchor="ctr">
              <a:prstTxWarp prst="textNoShape">
                <a:avLst/>
              </a:prstTxWarp>
            </a:bodyPr>
            <a:lstStyle/>
            <a:p>
              <a:pPr algn="ctr">
                <a:spcBef>
                  <a:spcPct val="50000"/>
                </a:spcBef>
                <a:buFontTx/>
                <a:buNone/>
              </a:pPr>
              <a:endParaRPr lang="en-US" sz="2000">
                <a:solidFill>
                  <a:schemeClr val="bg1"/>
                </a:solidFill>
                <a:ea typeface="ＭＳ Ｐゴシック" pitchFamily="55" charset="-128"/>
                <a:cs typeface="ＭＳ Ｐゴシック" pitchFamily="55" charset="-128"/>
              </a:endParaRPr>
            </a:p>
          </p:txBody>
        </p:sp>
      </p:grpSp>
      <p:pic>
        <p:nvPicPr>
          <p:cNvPr id="45072" name="Picture 23" descr="STAR1"/>
          <p:cNvPicPr>
            <a:picLocks noChangeAspect="1" noChangeArrowheads="1"/>
          </p:cNvPicPr>
          <p:nvPr/>
        </p:nvPicPr>
        <p:blipFill>
          <a:blip r:embed="rId4"/>
          <a:srcRect/>
          <a:stretch>
            <a:fillRect/>
          </a:stretch>
        </p:blipFill>
        <p:spPr bwMode="auto">
          <a:xfrm>
            <a:off x="1524000" y="685801"/>
            <a:ext cx="4191000" cy="3071813"/>
          </a:xfrm>
          <a:prstGeom prst="rect">
            <a:avLst/>
          </a:prstGeom>
          <a:noFill/>
          <a:ln w="9525">
            <a:noFill/>
            <a:miter lim="800000"/>
            <a:headEnd/>
            <a:tailEnd/>
          </a:ln>
        </p:spPr>
      </p:pic>
      <p:sp>
        <p:nvSpPr>
          <p:cNvPr id="45073" name="Text Box 24"/>
          <p:cNvSpPr txBox="1">
            <a:spLocks noChangeArrowheads="1"/>
          </p:cNvSpPr>
          <p:nvPr/>
        </p:nvSpPr>
        <p:spPr bwMode="auto">
          <a:xfrm>
            <a:off x="715522" y="4152470"/>
            <a:ext cx="4237478" cy="1505027"/>
          </a:xfrm>
          <a:prstGeom prst="rect">
            <a:avLst/>
          </a:prstGeom>
          <a:noFill/>
          <a:ln w="22225">
            <a:noFill/>
            <a:miter lim="800000"/>
            <a:headEnd/>
            <a:tailEnd type="none" w="lg" len="lg"/>
          </a:ln>
        </p:spPr>
        <p:txBody>
          <a:bodyPr wrap="square">
            <a:prstTxWarp prst="textNoShape">
              <a:avLst/>
            </a:prstTxWarp>
            <a:spAutoFit/>
          </a:bodyPr>
          <a:lstStyle/>
          <a:p>
            <a:pPr marL="342900" indent="-342900">
              <a:lnSpc>
                <a:spcPct val="90000"/>
              </a:lnSpc>
              <a:buSzPct val="80000"/>
            </a:pPr>
            <a:endParaRPr lang="en-US" dirty="0">
              <a:solidFill>
                <a:srgbClr val="172BAE"/>
              </a:solidFill>
              <a:latin typeface="Tahoma" pitchFamily="55" charset="0"/>
              <a:ea typeface="ＭＳ Ｐゴシック" pitchFamily="55" charset="-128"/>
              <a:cs typeface="ＭＳ Ｐゴシック" pitchFamily="55" charset="-128"/>
            </a:endParaRPr>
          </a:p>
          <a:p>
            <a:pPr marL="342900" indent="-342900">
              <a:lnSpc>
                <a:spcPct val="90000"/>
              </a:lnSpc>
              <a:buSzPct val="110000"/>
              <a:buFont typeface="Times" pitchFamily="55" charset="0"/>
              <a:buChar char="•"/>
            </a:pPr>
            <a:r>
              <a:rPr lang="en-US" sz="1400" dirty="0">
                <a:solidFill>
                  <a:srgbClr val="9A1818"/>
                </a:solidFill>
                <a:latin typeface="Tahoma" pitchFamily="55" charset="0"/>
                <a:ea typeface="ＭＳ Ｐゴシック" pitchFamily="55" charset="-128"/>
                <a:cs typeface="ＭＳ Ｐゴシック" pitchFamily="55" charset="-128"/>
              </a:rPr>
              <a:t>Time Projection Chamber   |</a:t>
            </a:r>
            <a:r>
              <a:rPr lang="en-US" sz="1400" dirty="0">
                <a:solidFill>
                  <a:srgbClr val="9A1818"/>
                </a:solidFill>
                <a:latin typeface="Symbol" pitchFamily="55" charset="2"/>
                <a:ea typeface="ＭＳ Ｐゴシック" pitchFamily="55" charset="-128"/>
                <a:cs typeface="ＭＳ Ｐゴシック" pitchFamily="55" charset="-128"/>
              </a:rPr>
              <a:t>h</a:t>
            </a:r>
            <a:r>
              <a:rPr lang="en-US" sz="1400" dirty="0">
                <a:solidFill>
                  <a:srgbClr val="9A1818"/>
                </a:solidFill>
                <a:latin typeface="Tahoma" pitchFamily="55" charset="0"/>
                <a:ea typeface="ＭＳ Ｐゴシック" pitchFamily="55" charset="-128"/>
                <a:cs typeface="ＭＳ Ｐゴシック" pitchFamily="55" charset="-128"/>
              </a:rPr>
              <a:t>|&lt;1.6</a:t>
            </a:r>
            <a:r>
              <a:rPr lang="en-US" sz="1400" dirty="0">
                <a:latin typeface="Tahoma" pitchFamily="55" charset="0"/>
                <a:ea typeface="ＭＳ Ｐゴシック" pitchFamily="55" charset="-128"/>
                <a:cs typeface="ＭＳ Ｐゴシック" pitchFamily="55" charset="-128"/>
              </a:rPr>
              <a:t>    </a:t>
            </a:r>
          </a:p>
          <a:p>
            <a:pPr marL="342900" indent="-342900">
              <a:lnSpc>
                <a:spcPct val="90000"/>
              </a:lnSpc>
              <a:buSzPct val="110000"/>
              <a:buFont typeface="Times" pitchFamily="55" charset="0"/>
              <a:buChar char="•"/>
            </a:pPr>
            <a:r>
              <a:rPr lang="en-US" sz="1400" dirty="0">
                <a:latin typeface="Tahoma" pitchFamily="55" charset="0"/>
                <a:ea typeface="ＭＳ Ｐゴシック" pitchFamily="55" charset="-128"/>
                <a:cs typeface="ＭＳ Ｐゴシック" pitchFamily="55" charset="-128"/>
              </a:rPr>
              <a:t>Forward TPC              2.5&lt;|</a:t>
            </a:r>
            <a:r>
              <a:rPr lang="en-US" sz="1400" dirty="0">
                <a:latin typeface="Symbol" pitchFamily="55" charset="2"/>
                <a:ea typeface="ＭＳ Ｐゴシック" pitchFamily="55" charset="-128"/>
                <a:cs typeface="ＭＳ Ｐゴシック" pitchFamily="55" charset="-128"/>
              </a:rPr>
              <a:t>h</a:t>
            </a:r>
            <a:r>
              <a:rPr lang="en-US" sz="1400" dirty="0">
                <a:latin typeface="Tahoma" pitchFamily="55" charset="0"/>
                <a:ea typeface="ＭＳ Ｐゴシック" pitchFamily="55" charset="-128"/>
                <a:cs typeface="ＭＳ Ｐゴシック" pitchFamily="55" charset="-128"/>
              </a:rPr>
              <a:t>|&lt;4.0 </a:t>
            </a:r>
          </a:p>
          <a:p>
            <a:pPr marL="342900" indent="-342900">
              <a:lnSpc>
                <a:spcPct val="90000"/>
              </a:lnSpc>
              <a:buSzPct val="110000"/>
              <a:buFont typeface="Times" pitchFamily="55" charset="0"/>
              <a:buChar char="•"/>
            </a:pPr>
            <a:r>
              <a:rPr lang="en-US" sz="1400" dirty="0">
                <a:latin typeface="Tahoma" pitchFamily="55" charset="0"/>
                <a:ea typeface="ＭＳ Ｐゴシック" pitchFamily="55" charset="-128"/>
                <a:cs typeface="ＭＳ Ｐゴシック" pitchFamily="55" charset="-128"/>
              </a:rPr>
              <a:t>Silicon Vertex Tracker        |</a:t>
            </a:r>
            <a:r>
              <a:rPr lang="en-US" sz="1400" dirty="0">
                <a:latin typeface="Symbol" pitchFamily="55" charset="2"/>
                <a:ea typeface="ＭＳ Ｐゴシック" pitchFamily="55" charset="-128"/>
                <a:cs typeface="ＭＳ Ｐゴシック" pitchFamily="55" charset="-128"/>
              </a:rPr>
              <a:t>h</a:t>
            </a:r>
            <a:r>
              <a:rPr lang="en-US" sz="1400" dirty="0">
                <a:latin typeface="Tahoma" pitchFamily="55" charset="0"/>
                <a:ea typeface="ＭＳ Ｐゴシック" pitchFamily="55" charset="-128"/>
                <a:cs typeface="ＭＳ Ｐゴシック" pitchFamily="55" charset="-128"/>
              </a:rPr>
              <a:t>|&lt;1 </a:t>
            </a:r>
          </a:p>
          <a:p>
            <a:pPr marL="342900" indent="-342900">
              <a:lnSpc>
                <a:spcPct val="90000"/>
              </a:lnSpc>
              <a:buSzPct val="110000"/>
              <a:buFont typeface="Times" pitchFamily="55" charset="0"/>
              <a:buChar char="•"/>
            </a:pPr>
            <a:r>
              <a:rPr lang="en-US" sz="1400" dirty="0">
                <a:solidFill>
                  <a:srgbClr val="9A1818"/>
                </a:solidFill>
                <a:latin typeface="Tahoma" pitchFamily="55" charset="0"/>
                <a:ea typeface="ＭＳ Ｐゴシック" pitchFamily="55" charset="-128"/>
                <a:cs typeface="ＭＳ Ｐゴシック" pitchFamily="55" charset="-128"/>
              </a:rPr>
              <a:t>Barrel EMC                         |</a:t>
            </a:r>
            <a:r>
              <a:rPr lang="en-US" sz="1400" dirty="0">
                <a:solidFill>
                  <a:srgbClr val="9A1818"/>
                </a:solidFill>
                <a:latin typeface="Symbol" pitchFamily="55" charset="2"/>
                <a:ea typeface="ＭＳ Ｐゴシック" pitchFamily="55" charset="-128"/>
                <a:cs typeface="ＭＳ Ｐゴシック" pitchFamily="55" charset="-128"/>
              </a:rPr>
              <a:t>h</a:t>
            </a:r>
            <a:r>
              <a:rPr lang="en-US" sz="1400" dirty="0">
                <a:solidFill>
                  <a:srgbClr val="9A1818"/>
                </a:solidFill>
                <a:latin typeface="Tahoma" pitchFamily="55" charset="0"/>
                <a:ea typeface="ＭＳ Ｐゴシック" pitchFamily="55" charset="-128"/>
                <a:cs typeface="ＭＳ Ｐゴシック" pitchFamily="55" charset="-128"/>
              </a:rPr>
              <a:t>|&lt;1 </a:t>
            </a:r>
          </a:p>
          <a:p>
            <a:pPr marL="342900" indent="-342900">
              <a:lnSpc>
                <a:spcPct val="90000"/>
              </a:lnSpc>
              <a:buSzPct val="110000"/>
              <a:buFont typeface="Times" pitchFamily="55" charset="0"/>
              <a:buChar char="•"/>
            </a:pPr>
            <a:r>
              <a:rPr lang="en-US" sz="1400" dirty="0">
                <a:latin typeface="Tahoma" pitchFamily="55" charset="0"/>
                <a:ea typeface="ＭＳ Ｐゴシック" pitchFamily="55" charset="-128"/>
                <a:cs typeface="ＭＳ Ｐゴシック" pitchFamily="55" charset="-128"/>
              </a:rPr>
              <a:t>Endcap EMC                1.0&lt; </a:t>
            </a:r>
            <a:r>
              <a:rPr lang="en-US" sz="1400" dirty="0">
                <a:latin typeface="Symbol" pitchFamily="55" charset="2"/>
                <a:ea typeface="ＭＳ Ｐゴシック" pitchFamily="55" charset="-128"/>
                <a:cs typeface="ＭＳ Ｐゴシック" pitchFamily="55" charset="-128"/>
              </a:rPr>
              <a:t>h</a:t>
            </a:r>
            <a:r>
              <a:rPr lang="en-US" sz="1400" dirty="0">
                <a:latin typeface="Tahoma" pitchFamily="55" charset="0"/>
                <a:ea typeface="ＭＳ Ｐゴシック" pitchFamily="55" charset="-128"/>
                <a:cs typeface="ＭＳ Ｐゴシック" pitchFamily="55" charset="-128"/>
              </a:rPr>
              <a:t> &lt;2.0 </a:t>
            </a:r>
          </a:p>
          <a:p>
            <a:pPr marL="342900" indent="-342900">
              <a:lnSpc>
                <a:spcPct val="90000"/>
              </a:lnSpc>
              <a:buSzPct val="110000"/>
              <a:buFont typeface="Times" pitchFamily="55" charset="0"/>
              <a:buChar char="•"/>
            </a:pPr>
            <a:r>
              <a:rPr lang="en-US" sz="1400" dirty="0">
                <a:latin typeface="Tahoma" pitchFamily="55" charset="0"/>
                <a:ea typeface="ＭＳ Ｐゴシック" pitchFamily="55" charset="-128"/>
                <a:cs typeface="ＭＳ Ｐゴシック" pitchFamily="55" charset="-128"/>
              </a:rPr>
              <a:t>Forward Pion Detector  3.3&lt;|</a:t>
            </a:r>
            <a:r>
              <a:rPr lang="en-US" sz="1400" dirty="0">
                <a:latin typeface="Symbol" pitchFamily="55" charset="2"/>
                <a:ea typeface="ＭＳ Ｐゴシック" pitchFamily="55" charset="-128"/>
                <a:cs typeface="ＭＳ Ｐゴシック" pitchFamily="55" charset="-128"/>
              </a:rPr>
              <a:t>h|</a:t>
            </a:r>
            <a:r>
              <a:rPr lang="en-US" sz="1400" dirty="0">
                <a:latin typeface="Tahoma" pitchFamily="55" charset="0"/>
                <a:ea typeface="ＭＳ Ｐゴシック" pitchFamily="55" charset="-128"/>
                <a:cs typeface="ＭＳ Ｐゴシック" pitchFamily="55" charset="-128"/>
              </a:rPr>
              <a:t>&lt;4.1</a:t>
            </a:r>
          </a:p>
        </p:txBody>
      </p:sp>
    </p:spTree>
    <p:extLst>
      <p:ext uri="{BB962C8B-B14F-4D97-AF65-F5344CB8AC3E}">
        <p14:creationId xmlns:p14="http://schemas.microsoft.com/office/powerpoint/2010/main" val="187750628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58B1-B8DC-2243-ADDE-7FE38021B3C5}"/>
              </a:ext>
            </a:extLst>
          </p:cNvPr>
          <p:cNvSpPr>
            <a:spLocks noGrp="1"/>
          </p:cNvSpPr>
          <p:nvPr>
            <p:ph type="title"/>
          </p:nvPr>
        </p:nvSpPr>
        <p:spPr>
          <a:xfrm>
            <a:off x="838200" y="18255"/>
            <a:ext cx="10515600" cy="1325563"/>
          </a:xfrm>
        </p:spPr>
        <p:txBody>
          <a:bodyPr/>
          <a:lstStyle/>
          <a:p>
            <a:r>
              <a:rPr lang="en-US" dirty="0"/>
              <a:t>Summary </a:t>
            </a:r>
          </a:p>
        </p:txBody>
      </p:sp>
      <p:sp>
        <p:nvSpPr>
          <p:cNvPr id="3" name="Content Placeholder 2">
            <a:extLst>
              <a:ext uri="{FF2B5EF4-FFF2-40B4-BE49-F238E27FC236}">
                <a16:creationId xmlns:a16="http://schemas.microsoft.com/office/drawing/2014/main" id="{3E907049-C7EC-724F-9E99-7F0A87E639AF}"/>
              </a:ext>
            </a:extLst>
          </p:cNvPr>
          <p:cNvSpPr>
            <a:spLocks noGrp="1"/>
          </p:cNvSpPr>
          <p:nvPr>
            <p:ph idx="1"/>
          </p:nvPr>
        </p:nvSpPr>
        <p:spPr>
          <a:xfrm>
            <a:off x="838200" y="1224644"/>
            <a:ext cx="10515600" cy="5131706"/>
          </a:xfrm>
        </p:spPr>
        <p:txBody>
          <a:bodyPr/>
          <a:lstStyle/>
          <a:p>
            <a:r>
              <a:rPr lang="en-US" dirty="0"/>
              <a:t>The Standard Model of Particle Physics – very successful </a:t>
            </a:r>
          </a:p>
          <a:p>
            <a:pPr lvl="1"/>
            <a:r>
              <a:rPr lang="en-US" dirty="0"/>
              <a:t>6 quarks and 6 leptons</a:t>
            </a:r>
          </a:p>
          <a:p>
            <a:pPr lvl="1"/>
            <a:r>
              <a:rPr lang="en-US" dirty="0"/>
              <a:t>Interact through exchange of gauge bosons</a:t>
            </a:r>
          </a:p>
          <a:p>
            <a:r>
              <a:rPr lang="en-US" dirty="0"/>
              <a:t>Feynman diagram </a:t>
            </a:r>
          </a:p>
          <a:p>
            <a:pPr lvl="1"/>
            <a:r>
              <a:rPr lang="en-US" dirty="0"/>
              <a:t>very intuitive graphic representation of interactions </a:t>
            </a:r>
          </a:p>
          <a:p>
            <a:r>
              <a:rPr lang="en-US" dirty="0"/>
              <a:t> Success of the SM</a:t>
            </a:r>
          </a:p>
          <a:p>
            <a:r>
              <a:rPr lang="en-US" dirty="0"/>
              <a:t>High energy experiment </a:t>
            </a:r>
          </a:p>
          <a:p>
            <a:pPr lvl="1"/>
            <a:r>
              <a:rPr lang="en-US" dirty="0"/>
              <a:t>RHIC</a:t>
            </a:r>
          </a:p>
          <a:p>
            <a:pPr lvl="1"/>
            <a:r>
              <a:rPr lang="en-US" dirty="0"/>
              <a:t>PHENIX and STAR experiments </a:t>
            </a:r>
          </a:p>
        </p:txBody>
      </p:sp>
      <p:sp>
        <p:nvSpPr>
          <p:cNvPr id="4" name="Date Placeholder 3">
            <a:extLst>
              <a:ext uri="{FF2B5EF4-FFF2-40B4-BE49-F238E27FC236}">
                <a16:creationId xmlns:a16="http://schemas.microsoft.com/office/drawing/2014/main" id="{B8E6982D-797F-3C49-8B3D-76EB8B1ECEF0}"/>
              </a:ext>
            </a:extLst>
          </p:cNvPr>
          <p:cNvSpPr>
            <a:spLocks noGrp="1"/>
          </p:cNvSpPr>
          <p:nvPr>
            <p:ph type="dt" sz="half" idx="10"/>
          </p:nvPr>
        </p:nvSpPr>
        <p:spPr/>
        <p:txBody>
          <a:bodyPr/>
          <a:lstStyle/>
          <a:p>
            <a:fld id="{32CD03CF-1019-474D-9CFF-B3D5F3CA6F30}" type="datetime1">
              <a:rPr lang="en-US" smtClean="0"/>
              <a:t>8/20/19</a:t>
            </a:fld>
            <a:endParaRPr lang="en-US"/>
          </a:p>
        </p:txBody>
      </p:sp>
      <p:sp>
        <p:nvSpPr>
          <p:cNvPr id="5" name="Footer Placeholder 4">
            <a:extLst>
              <a:ext uri="{FF2B5EF4-FFF2-40B4-BE49-F238E27FC236}">
                <a16:creationId xmlns:a16="http://schemas.microsoft.com/office/drawing/2014/main" id="{48161B44-3472-EF4C-8BB5-96A5865BAC3A}"/>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39FDC917-452D-A94F-A1C9-C2D6A1210D93}"/>
              </a:ext>
            </a:extLst>
          </p:cNvPr>
          <p:cNvSpPr>
            <a:spLocks noGrp="1"/>
          </p:cNvSpPr>
          <p:nvPr>
            <p:ph type="sldNum" sz="quarter" idx="12"/>
          </p:nvPr>
        </p:nvSpPr>
        <p:spPr/>
        <p:txBody>
          <a:bodyPr/>
          <a:lstStyle/>
          <a:p>
            <a:fld id="{E5C0D009-5A32-D440-B264-4C42ABB4108F}" type="slidenum">
              <a:rPr lang="en-US" smtClean="0"/>
              <a:t>44</a:t>
            </a:fld>
            <a:endParaRPr lang="en-US"/>
          </a:p>
        </p:txBody>
      </p:sp>
    </p:spTree>
    <p:extLst>
      <p:ext uri="{BB962C8B-B14F-4D97-AF65-F5344CB8AC3E}">
        <p14:creationId xmlns:p14="http://schemas.microsoft.com/office/powerpoint/2010/main" val="1073085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02EB-C42F-3D43-998B-C7A8E00E046D}"/>
              </a:ext>
            </a:extLst>
          </p:cNvPr>
          <p:cNvSpPr>
            <a:spLocks noGrp="1"/>
          </p:cNvSpPr>
          <p:nvPr>
            <p:ph type="title"/>
          </p:nvPr>
        </p:nvSpPr>
        <p:spPr/>
        <p:txBody>
          <a:bodyPr/>
          <a:lstStyle/>
          <a:p>
            <a:r>
              <a:rPr lang="en-US" dirty="0"/>
              <a:t>Back up</a:t>
            </a:r>
          </a:p>
        </p:txBody>
      </p:sp>
      <p:sp>
        <p:nvSpPr>
          <p:cNvPr id="3" name="Content Placeholder 2">
            <a:extLst>
              <a:ext uri="{FF2B5EF4-FFF2-40B4-BE49-F238E27FC236}">
                <a16:creationId xmlns:a16="http://schemas.microsoft.com/office/drawing/2014/main" id="{64CCB92F-5D70-DF48-B858-14F0E689D6A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C1D884-00E7-D246-B681-FFFE4EAE920A}"/>
              </a:ext>
            </a:extLst>
          </p:cNvPr>
          <p:cNvSpPr>
            <a:spLocks noGrp="1"/>
          </p:cNvSpPr>
          <p:nvPr>
            <p:ph type="dt" sz="half" idx="10"/>
          </p:nvPr>
        </p:nvSpPr>
        <p:spPr/>
        <p:txBody>
          <a:bodyPr/>
          <a:lstStyle/>
          <a:p>
            <a:fld id="{9963FB23-C081-744B-A32A-4694BAFAF69F}" type="datetime1">
              <a:rPr lang="en-US" smtClean="0"/>
              <a:t>8/20/19</a:t>
            </a:fld>
            <a:endParaRPr lang="en-US"/>
          </a:p>
        </p:txBody>
      </p:sp>
      <p:sp>
        <p:nvSpPr>
          <p:cNvPr id="5" name="Footer Placeholder 4">
            <a:extLst>
              <a:ext uri="{FF2B5EF4-FFF2-40B4-BE49-F238E27FC236}">
                <a16:creationId xmlns:a16="http://schemas.microsoft.com/office/drawing/2014/main" id="{AC320EE6-C7DB-A14C-9992-BDCF4D751BEB}"/>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AAB66651-4F3C-5746-A666-6DC134DC1621}"/>
              </a:ext>
            </a:extLst>
          </p:cNvPr>
          <p:cNvSpPr>
            <a:spLocks noGrp="1"/>
          </p:cNvSpPr>
          <p:nvPr>
            <p:ph type="sldNum" sz="quarter" idx="12"/>
          </p:nvPr>
        </p:nvSpPr>
        <p:spPr/>
        <p:txBody>
          <a:bodyPr/>
          <a:lstStyle/>
          <a:p>
            <a:fld id="{E5C0D009-5A32-D440-B264-4C42ABB4108F}" type="slidenum">
              <a:rPr lang="en-US" smtClean="0"/>
              <a:t>45</a:t>
            </a:fld>
            <a:endParaRPr lang="en-US"/>
          </a:p>
        </p:txBody>
      </p:sp>
    </p:spTree>
    <p:extLst>
      <p:ext uri="{BB962C8B-B14F-4D97-AF65-F5344CB8AC3E}">
        <p14:creationId xmlns:p14="http://schemas.microsoft.com/office/powerpoint/2010/main" val="4096354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DEED-1F47-0B42-BA54-7F3F31884A1B}"/>
              </a:ext>
            </a:extLst>
          </p:cNvPr>
          <p:cNvSpPr>
            <a:spLocks noGrp="1"/>
          </p:cNvSpPr>
          <p:nvPr>
            <p:ph type="title"/>
          </p:nvPr>
        </p:nvSpPr>
        <p:spPr>
          <a:xfrm>
            <a:off x="838200" y="18255"/>
            <a:ext cx="10515600" cy="1325563"/>
          </a:xfrm>
        </p:spPr>
        <p:txBody>
          <a:bodyPr/>
          <a:lstStyle/>
          <a:p>
            <a:r>
              <a:rPr lang="en-US" dirty="0"/>
              <a:t>The Nature of Our Universe</a:t>
            </a:r>
          </a:p>
        </p:txBody>
      </p:sp>
      <p:sp>
        <p:nvSpPr>
          <p:cNvPr id="3" name="Content Placeholder 2">
            <a:extLst>
              <a:ext uri="{FF2B5EF4-FFF2-40B4-BE49-F238E27FC236}">
                <a16:creationId xmlns:a16="http://schemas.microsoft.com/office/drawing/2014/main" id="{1C08AFBA-A907-2A41-B8C6-FA9E140D83A8}"/>
              </a:ext>
            </a:extLst>
          </p:cNvPr>
          <p:cNvSpPr>
            <a:spLocks noGrp="1"/>
          </p:cNvSpPr>
          <p:nvPr>
            <p:ph idx="1"/>
          </p:nvPr>
        </p:nvSpPr>
        <p:spPr>
          <a:xfrm>
            <a:off x="838200" y="1674415"/>
            <a:ext cx="10515600" cy="4351338"/>
          </a:xfrm>
        </p:spPr>
        <p:txBody>
          <a:bodyPr/>
          <a:lstStyle/>
          <a:p>
            <a:r>
              <a:rPr lang="en-US" dirty="0"/>
              <a:t>We believe the Universe started from a Big Bang</a:t>
            </a:r>
          </a:p>
          <a:p>
            <a:r>
              <a:rPr lang="en-US" dirty="0"/>
              <a:t>All of the known matter in the Universe today is made up of quarks and leptons described in the SM.</a:t>
            </a:r>
          </a:p>
          <a:p>
            <a:endParaRPr lang="en-US" dirty="0"/>
          </a:p>
        </p:txBody>
      </p:sp>
      <p:sp>
        <p:nvSpPr>
          <p:cNvPr id="5" name="Date Placeholder 4">
            <a:extLst>
              <a:ext uri="{FF2B5EF4-FFF2-40B4-BE49-F238E27FC236}">
                <a16:creationId xmlns:a16="http://schemas.microsoft.com/office/drawing/2014/main" id="{5AACD351-4261-4243-8C53-C1435E64A16B}"/>
              </a:ext>
            </a:extLst>
          </p:cNvPr>
          <p:cNvSpPr>
            <a:spLocks noGrp="1"/>
          </p:cNvSpPr>
          <p:nvPr>
            <p:ph type="dt" sz="half" idx="10"/>
          </p:nvPr>
        </p:nvSpPr>
        <p:spPr/>
        <p:txBody>
          <a:bodyPr/>
          <a:lstStyle/>
          <a:p>
            <a:fld id="{2A470F4A-BC66-0A48-89ED-5E56870A64DB}" type="datetime1">
              <a:rPr lang="en-US" smtClean="0"/>
              <a:t>8/20/19</a:t>
            </a:fld>
            <a:endParaRPr lang="en-US"/>
          </a:p>
        </p:txBody>
      </p:sp>
      <p:sp>
        <p:nvSpPr>
          <p:cNvPr id="6" name="Footer Placeholder 5">
            <a:extLst>
              <a:ext uri="{FF2B5EF4-FFF2-40B4-BE49-F238E27FC236}">
                <a16:creationId xmlns:a16="http://schemas.microsoft.com/office/drawing/2014/main" id="{6D9E738E-7F14-7B4D-B7ED-4479C21F715E}"/>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29ED3148-8989-B04A-A8B9-084258014AF5}"/>
              </a:ext>
            </a:extLst>
          </p:cNvPr>
          <p:cNvSpPr>
            <a:spLocks noGrp="1"/>
          </p:cNvSpPr>
          <p:nvPr>
            <p:ph type="sldNum" sz="quarter" idx="12"/>
          </p:nvPr>
        </p:nvSpPr>
        <p:spPr/>
        <p:txBody>
          <a:bodyPr/>
          <a:lstStyle/>
          <a:p>
            <a:fld id="{E5C0D009-5A32-D440-B264-4C42ABB4108F}" type="slidenum">
              <a:rPr lang="en-US" smtClean="0"/>
              <a:t>46</a:t>
            </a:fld>
            <a:endParaRPr lang="en-US"/>
          </a:p>
        </p:txBody>
      </p:sp>
    </p:spTree>
    <p:extLst>
      <p:ext uri="{BB962C8B-B14F-4D97-AF65-F5344CB8AC3E}">
        <p14:creationId xmlns:p14="http://schemas.microsoft.com/office/powerpoint/2010/main" val="1252267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6"/>
          <p:cNvSpPr>
            <a:spLocks noGrp="1"/>
          </p:cNvSpPr>
          <p:nvPr>
            <p:ph type="sldNum" sz="quarter" idx="12"/>
          </p:nvPr>
        </p:nvSpPr>
        <p:spPr/>
        <p:txBody>
          <a:bodyPr/>
          <a:lstStyle/>
          <a:p>
            <a:fld id="{B70CC2AF-FA61-47B4-B25E-9023D275C003}" type="slidenum">
              <a:rPr lang="en-US" smtClean="0"/>
              <a:pPr/>
              <a:t>47</a:t>
            </a:fld>
            <a:endParaRPr lang="en-US" sz="1400">
              <a:solidFill>
                <a:schemeClr val="tx1"/>
              </a:solidFill>
              <a:latin typeface="Times New Roman" pitchFamily="55" charset="0"/>
            </a:endParaRPr>
          </a:p>
        </p:txBody>
      </p:sp>
      <p:sp>
        <p:nvSpPr>
          <p:cNvPr id="20484" name="Rectangle 1029"/>
          <p:cNvSpPr>
            <a:spLocks noGrp="1" noChangeArrowheads="1"/>
          </p:cNvSpPr>
          <p:nvPr>
            <p:ph type="title"/>
          </p:nvPr>
        </p:nvSpPr>
        <p:spPr/>
        <p:txBody>
          <a:bodyPr>
            <a:normAutofit fontScale="90000"/>
          </a:bodyPr>
          <a:lstStyle/>
          <a:p>
            <a:r>
              <a:rPr lang="en-US">
                <a:ea typeface="ＭＳ Ｐゴシック" pitchFamily="55" charset="-128"/>
                <a:cs typeface="ＭＳ Ｐゴシック" pitchFamily="55" charset="-128"/>
              </a:rPr>
              <a:t>Phase Diagram</a:t>
            </a:r>
          </a:p>
        </p:txBody>
      </p:sp>
      <p:grpSp>
        <p:nvGrpSpPr>
          <p:cNvPr id="2" name="Group 1033"/>
          <p:cNvGrpSpPr>
            <a:grpSpLocks/>
          </p:cNvGrpSpPr>
          <p:nvPr/>
        </p:nvGrpSpPr>
        <p:grpSpPr bwMode="auto">
          <a:xfrm>
            <a:off x="3352800" y="762001"/>
            <a:ext cx="5435600" cy="5578475"/>
            <a:chOff x="1152" y="480"/>
            <a:chExt cx="3424" cy="3514"/>
          </a:xfrm>
        </p:grpSpPr>
        <p:pic>
          <p:nvPicPr>
            <p:cNvPr id="20493" name="Picture 1034" descr="phasetransition-w"/>
            <p:cNvPicPr>
              <a:picLocks noChangeAspect="1" noChangeArrowheads="1"/>
            </p:cNvPicPr>
            <p:nvPr/>
          </p:nvPicPr>
          <p:blipFill>
            <a:blip r:embed="rId3"/>
            <a:srcRect/>
            <a:stretch>
              <a:fillRect/>
            </a:stretch>
          </p:blipFill>
          <p:spPr bwMode="auto">
            <a:xfrm>
              <a:off x="1584" y="3072"/>
              <a:ext cx="2736" cy="922"/>
            </a:xfrm>
            <a:prstGeom prst="rect">
              <a:avLst/>
            </a:prstGeom>
            <a:noFill/>
            <a:ln w="9525">
              <a:noFill/>
              <a:miter lim="800000"/>
              <a:headEnd/>
              <a:tailEnd/>
            </a:ln>
          </p:spPr>
        </p:pic>
        <p:pic>
          <p:nvPicPr>
            <p:cNvPr id="20494" name="Picture 1035" descr="water phase"/>
            <p:cNvPicPr>
              <a:picLocks noChangeAspect="1" noChangeArrowheads="1"/>
            </p:cNvPicPr>
            <p:nvPr/>
          </p:nvPicPr>
          <p:blipFill>
            <a:blip r:embed="rId4"/>
            <a:srcRect/>
            <a:stretch>
              <a:fillRect/>
            </a:stretch>
          </p:blipFill>
          <p:spPr bwMode="auto">
            <a:xfrm>
              <a:off x="1152" y="480"/>
              <a:ext cx="3424" cy="2248"/>
            </a:xfrm>
            <a:prstGeom prst="rect">
              <a:avLst/>
            </a:prstGeom>
            <a:noFill/>
            <a:ln w="9525">
              <a:noFill/>
              <a:miter lim="800000"/>
              <a:headEnd/>
              <a:tailEnd/>
            </a:ln>
          </p:spPr>
        </p:pic>
        <p:sp>
          <p:nvSpPr>
            <p:cNvPr id="20495" name="Text Box 1036"/>
            <p:cNvSpPr txBox="1">
              <a:spLocks noChangeArrowheads="1"/>
            </p:cNvSpPr>
            <p:nvPr/>
          </p:nvSpPr>
          <p:spPr bwMode="auto">
            <a:xfrm>
              <a:off x="2208" y="2812"/>
              <a:ext cx="1510" cy="233"/>
            </a:xfrm>
            <a:prstGeom prst="rect">
              <a:avLst/>
            </a:prstGeom>
            <a:noFill/>
            <a:ln w="9525">
              <a:noFill/>
              <a:miter lim="800000"/>
              <a:headEnd/>
              <a:tailEnd/>
            </a:ln>
          </p:spPr>
          <p:txBody>
            <a:bodyPr wrap="none">
              <a:prstTxWarp prst="textNoShape">
                <a:avLst/>
              </a:prstTxWarp>
              <a:spAutoFit/>
            </a:bodyPr>
            <a:lstStyle/>
            <a:p>
              <a:r>
                <a:rPr lang="en-US">
                  <a:solidFill>
                    <a:srgbClr val="3399CC"/>
                  </a:solidFill>
                </a:rPr>
                <a:t>Phase diagram of water</a:t>
              </a:r>
            </a:p>
          </p:txBody>
        </p:sp>
      </p:grpSp>
      <p:grpSp>
        <p:nvGrpSpPr>
          <p:cNvPr id="3" name="Group 1085"/>
          <p:cNvGrpSpPr>
            <a:grpSpLocks/>
          </p:cNvGrpSpPr>
          <p:nvPr/>
        </p:nvGrpSpPr>
        <p:grpSpPr bwMode="auto">
          <a:xfrm>
            <a:off x="3187700" y="711200"/>
            <a:ext cx="5651500" cy="5613400"/>
            <a:chOff x="1048" y="448"/>
            <a:chExt cx="3608" cy="3536"/>
          </a:xfrm>
        </p:grpSpPr>
        <p:pic>
          <p:nvPicPr>
            <p:cNvPr id="20487" name="Picture 1086"/>
            <p:cNvPicPr>
              <a:picLocks noChangeAspect="1" noChangeArrowheads="1"/>
            </p:cNvPicPr>
            <p:nvPr/>
          </p:nvPicPr>
          <p:blipFill>
            <a:blip r:embed="rId5"/>
            <a:srcRect/>
            <a:stretch>
              <a:fillRect/>
            </a:stretch>
          </p:blipFill>
          <p:spPr bwMode="auto">
            <a:xfrm>
              <a:off x="1048" y="448"/>
              <a:ext cx="3576" cy="2444"/>
            </a:xfrm>
            <a:prstGeom prst="rect">
              <a:avLst/>
            </a:prstGeom>
            <a:noFill/>
            <a:ln w="9525">
              <a:noFill/>
              <a:miter lim="800000"/>
              <a:headEnd/>
              <a:tailEnd/>
            </a:ln>
          </p:spPr>
        </p:pic>
        <p:grpSp>
          <p:nvGrpSpPr>
            <p:cNvPr id="4" name="Group 1087"/>
            <p:cNvGrpSpPr>
              <a:grpSpLocks/>
            </p:cNvGrpSpPr>
            <p:nvPr/>
          </p:nvGrpSpPr>
          <p:grpSpPr bwMode="auto">
            <a:xfrm>
              <a:off x="1392" y="3264"/>
              <a:ext cx="3264" cy="720"/>
              <a:chOff x="384" y="1651"/>
              <a:chExt cx="5376" cy="1232"/>
            </a:xfrm>
          </p:grpSpPr>
          <p:pic>
            <p:nvPicPr>
              <p:cNvPr id="20491" name="Picture 1088" descr="AllEvol"/>
              <p:cNvPicPr>
                <a:picLocks noChangeAspect="1" noChangeArrowheads="1"/>
              </p:cNvPicPr>
              <p:nvPr/>
            </p:nvPicPr>
            <p:blipFill>
              <a:blip r:embed="rId6"/>
              <a:srcRect/>
              <a:stretch>
                <a:fillRect/>
              </a:stretch>
            </p:blipFill>
            <p:spPr bwMode="auto">
              <a:xfrm>
                <a:off x="384" y="1728"/>
                <a:ext cx="5376" cy="1155"/>
              </a:xfrm>
              <a:prstGeom prst="rect">
                <a:avLst/>
              </a:prstGeom>
              <a:noFill/>
              <a:ln w="9525">
                <a:noFill/>
                <a:miter lim="800000"/>
                <a:headEnd/>
                <a:tailEnd/>
              </a:ln>
            </p:spPr>
          </p:pic>
          <p:sp>
            <p:nvSpPr>
              <p:cNvPr id="20492" name="Text Box 1089"/>
              <p:cNvSpPr txBox="1">
                <a:spLocks noChangeArrowheads="1"/>
              </p:cNvSpPr>
              <p:nvPr/>
            </p:nvSpPr>
            <p:spPr bwMode="auto">
              <a:xfrm>
                <a:off x="480" y="1651"/>
                <a:ext cx="194" cy="498"/>
              </a:xfrm>
              <a:prstGeom prst="rect">
                <a:avLst/>
              </a:prstGeom>
              <a:noFill/>
              <a:ln w="12700">
                <a:noFill/>
                <a:miter lim="800000"/>
                <a:headEnd/>
                <a:tailEnd/>
              </a:ln>
            </p:spPr>
            <p:txBody>
              <a:bodyPr wrap="none">
                <a:prstTxWarp prst="textNoShape">
                  <a:avLst/>
                </a:prstTxWarp>
                <a:spAutoFit/>
              </a:bodyPr>
              <a:lstStyle/>
              <a:p>
                <a:pPr eaLnBrk="0" hangingPunct="0"/>
                <a:endParaRPr lang="en-US" sz="2400">
                  <a:latin typeface="Times New Roman" pitchFamily="55" charset="0"/>
                </a:endParaRPr>
              </a:p>
            </p:txBody>
          </p:sp>
        </p:grpSp>
        <p:sp>
          <p:nvSpPr>
            <p:cNvPr id="20489" name="Rectangle 1090"/>
            <p:cNvSpPr>
              <a:spLocks noChangeArrowheads="1"/>
            </p:cNvSpPr>
            <p:nvPr/>
          </p:nvSpPr>
          <p:spPr bwMode="auto">
            <a:xfrm>
              <a:off x="1456" y="2760"/>
              <a:ext cx="3168" cy="56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20490" name="Text Box 1091"/>
            <p:cNvSpPr txBox="1">
              <a:spLocks noChangeArrowheads="1"/>
            </p:cNvSpPr>
            <p:nvPr/>
          </p:nvSpPr>
          <p:spPr bwMode="auto">
            <a:xfrm>
              <a:off x="1920" y="2832"/>
              <a:ext cx="2073" cy="233"/>
            </a:xfrm>
            <a:prstGeom prst="rect">
              <a:avLst/>
            </a:prstGeom>
            <a:noFill/>
            <a:ln w="9525">
              <a:noFill/>
              <a:miter lim="800000"/>
              <a:headEnd/>
              <a:tailEnd/>
            </a:ln>
          </p:spPr>
          <p:txBody>
            <a:bodyPr wrap="none">
              <a:prstTxWarp prst="textNoShape">
                <a:avLst/>
              </a:prstTxWarp>
              <a:spAutoFit/>
            </a:bodyPr>
            <a:lstStyle/>
            <a:p>
              <a:r>
                <a:rPr lang="en-US">
                  <a:solidFill>
                    <a:srgbClr val="3399CC"/>
                  </a:solidFill>
                </a:rPr>
                <a:t>Phase diagram of nuclear matter</a:t>
              </a:r>
            </a:p>
          </p:txBody>
        </p:sp>
      </p:grpSp>
      <p:sp>
        <p:nvSpPr>
          <p:cNvPr id="15" name="Date Placeholder 14"/>
          <p:cNvSpPr>
            <a:spLocks noGrp="1"/>
          </p:cNvSpPr>
          <p:nvPr>
            <p:ph type="dt" sz="half" idx="10"/>
          </p:nvPr>
        </p:nvSpPr>
        <p:spPr/>
        <p:txBody>
          <a:bodyPr/>
          <a:lstStyle/>
          <a:p>
            <a:fld id="{7DF07B76-0E6F-2746-B1ED-473AC6198230}" type="datetime1">
              <a:rPr lang="en-US" smtClean="0"/>
              <a:t>8/20/19</a:t>
            </a:fld>
            <a:endParaRPr lang="en-US"/>
          </a:p>
        </p:txBody>
      </p:sp>
      <p:sp>
        <p:nvSpPr>
          <p:cNvPr id="16" name="Footer Placeholder 15"/>
          <p:cNvSpPr>
            <a:spLocks noGrp="1"/>
          </p:cNvSpPr>
          <p:nvPr>
            <p:ph type="ftr" sz="quarter" idx="11"/>
          </p:nvPr>
        </p:nvSpPr>
        <p:spPr/>
        <p:txBody>
          <a:bodyPr/>
          <a:lstStyle/>
          <a:p>
            <a:r>
              <a:rPr lang="en-US"/>
              <a:t>Yonsei Lectures - Introduction to the SM </a:t>
            </a:r>
            <a:endParaRPr lang="en-US">
              <a:solidFill>
                <a:srgbClr val="FF6600"/>
              </a:solidFill>
            </a:endParaRPr>
          </a:p>
        </p:txBody>
      </p:sp>
    </p:spTree>
    <p:extLst>
      <p:ext uri="{BB962C8B-B14F-4D97-AF65-F5344CB8AC3E}">
        <p14:creationId xmlns:p14="http://schemas.microsoft.com/office/powerpoint/2010/main" val="3547564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0" presetClass="exit" presetSubtype="0" fill="hold" nodeType="afterEffect">
                                  <p:stCondLst>
                                    <p:cond delay="0"/>
                                  </p:stCondLst>
                                  <p:childTnLs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38C4-2FB6-9145-9002-8CE2F7E3C665}"/>
              </a:ext>
            </a:extLst>
          </p:cNvPr>
          <p:cNvSpPr>
            <a:spLocks noGrp="1"/>
          </p:cNvSpPr>
          <p:nvPr>
            <p:ph type="title"/>
          </p:nvPr>
        </p:nvSpPr>
        <p:spPr/>
        <p:txBody>
          <a:bodyPr/>
          <a:lstStyle/>
          <a:p>
            <a:r>
              <a:rPr lang="en-US" dirty="0"/>
              <a:t>Experimental Methods: Accelerators </a:t>
            </a:r>
          </a:p>
        </p:txBody>
      </p:sp>
      <p:sp>
        <p:nvSpPr>
          <p:cNvPr id="4" name="TextBox 3">
            <a:extLst>
              <a:ext uri="{FF2B5EF4-FFF2-40B4-BE49-F238E27FC236}">
                <a16:creationId xmlns:a16="http://schemas.microsoft.com/office/drawing/2014/main" id="{00F85443-65BE-434C-9696-2C6BB321DAF6}"/>
              </a:ext>
            </a:extLst>
          </p:cNvPr>
          <p:cNvSpPr txBox="1"/>
          <p:nvPr/>
        </p:nvSpPr>
        <p:spPr>
          <a:xfrm>
            <a:off x="1569156" y="1690688"/>
            <a:ext cx="1877437" cy="769441"/>
          </a:xfrm>
          <a:prstGeom prst="rect">
            <a:avLst/>
          </a:prstGeom>
          <a:noFill/>
        </p:spPr>
        <p:txBody>
          <a:bodyPr wrap="none" rtlCol="0">
            <a:spAutoFit/>
          </a:bodyPr>
          <a:lstStyle/>
          <a:p>
            <a:r>
              <a:rPr lang="en-US" sz="4400" dirty="0"/>
              <a:t>E = mc</a:t>
            </a:r>
            <a:r>
              <a:rPr lang="en-US" sz="4400" baseline="30000" dirty="0"/>
              <a:t>2</a:t>
            </a:r>
          </a:p>
        </p:txBody>
      </p:sp>
      <p:pic>
        <p:nvPicPr>
          <p:cNvPr id="5" name="Picture 4">
            <a:extLst>
              <a:ext uri="{FF2B5EF4-FFF2-40B4-BE49-F238E27FC236}">
                <a16:creationId xmlns:a16="http://schemas.microsoft.com/office/drawing/2014/main" id="{6293F7D5-4023-4C4C-B619-5E580AC72373}"/>
              </a:ext>
            </a:extLst>
          </p:cNvPr>
          <p:cNvPicPr>
            <a:picLocks noChangeAspect="1"/>
          </p:cNvPicPr>
          <p:nvPr/>
        </p:nvPicPr>
        <p:blipFill>
          <a:blip r:embed="rId2"/>
          <a:stretch>
            <a:fillRect/>
          </a:stretch>
        </p:blipFill>
        <p:spPr>
          <a:xfrm>
            <a:off x="694927" y="2711682"/>
            <a:ext cx="3556055" cy="1871608"/>
          </a:xfrm>
          <a:prstGeom prst="rect">
            <a:avLst/>
          </a:prstGeom>
        </p:spPr>
      </p:pic>
      <p:pic>
        <p:nvPicPr>
          <p:cNvPr id="10244" name="Picture 4" descr="Image result for deep inelastic scattering">
            <a:extLst>
              <a:ext uri="{FF2B5EF4-FFF2-40B4-BE49-F238E27FC236}">
                <a16:creationId xmlns:a16="http://schemas.microsoft.com/office/drawing/2014/main" id="{79BB3C7C-EACB-ED4B-9369-9D272DADE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1760050"/>
            <a:ext cx="4746336" cy="3835039"/>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5ACC2ADA-ABDE-4742-849D-0DF72ABA20D1}"/>
              </a:ext>
            </a:extLst>
          </p:cNvPr>
          <p:cNvSpPr>
            <a:spLocks noGrp="1"/>
          </p:cNvSpPr>
          <p:nvPr>
            <p:ph type="dt" sz="half" idx="10"/>
          </p:nvPr>
        </p:nvSpPr>
        <p:spPr/>
        <p:txBody>
          <a:bodyPr/>
          <a:lstStyle/>
          <a:p>
            <a:fld id="{5781FE02-B5FB-EE4E-8DE1-3AEBF7070B0F}" type="datetime1">
              <a:rPr lang="en-US" smtClean="0"/>
              <a:t>8/20/19</a:t>
            </a:fld>
            <a:endParaRPr lang="en-US"/>
          </a:p>
        </p:txBody>
      </p:sp>
      <p:sp>
        <p:nvSpPr>
          <p:cNvPr id="7" name="Footer Placeholder 6">
            <a:extLst>
              <a:ext uri="{FF2B5EF4-FFF2-40B4-BE49-F238E27FC236}">
                <a16:creationId xmlns:a16="http://schemas.microsoft.com/office/drawing/2014/main" id="{0991605B-C783-7744-9E77-3686594CAC4E}"/>
              </a:ext>
            </a:extLst>
          </p:cNvPr>
          <p:cNvSpPr>
            <a:spLocks noGrp="1"/>
          </p:cNvSpPr>
          <p:nvPr>
            <p:ph type="ftr" sz="quarter" idx="11"/>
          </p:nvPr>
        </p:nvSpPr>
        <p:spPr/>
        <p:txBody>
          <a:bodyPr/>
          <a:lstStyle/>
          <a:p>
            <a:r>
              <a:rPr lang="en-US"/>
              <a:t>Yonsei Lectures - Introduction to the SM </a:t>
            </a:r>
          </a:p>
        </p:txBody>
      </p:sp>
      <p:sp>
        <p:nvSpPr>
          <p:cNvPr id="8" name="Slide Number Placeholder 7">
            <a:extLst>
              <a:ext uri="{FF2B5EF4-FFF2-40B4-BE49-F238E27FC236}">
                <a16:creationId xmlns:a16="http://schemas.microsoft.com/office/drawing/2014/main" id="{8F35F404-C53C-E149-A4D1-06F2655ED60E}"/>
              </a:ext>
            </a:extLst>
          </p:cNvPr>
          <p:cNvSpPr>
            <a:spLocks noGrp="1"/>
          </p:cNvSpPr>
          <p:nvPr>
            <p:ph type="sldNum" sz="quarter" idx="12"/>
          </p:nvPr>
        </p:nvSpPr>
        <p:spPr/>
        <p:txBody>
          <a:bodyPr/>
          <a:lstStyle/>
          <a:p>
            <a:fld id="{E5C0D009-5A32-D440-B264-4C42ABB4108F}" type="slidenum">
              <a:rPr lang="en-US" smtClean="0"/>
              <a:t>48</a:t>
            </a:fld>
            <a:endParaRPr lang="en-US"/>
          </a:p>
        </p:txBody>
      </p:sp>
    </p:spTree>
    <p:extLst>
      <p:ext uri="{BB962C8B-B14F-4D97-AF65-F5344CB8AC3E}">
        <p14:creationId xmlns:p14="http://schemas.microsoft.com/office/powerpoint/2010/main" val="1530360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56B916-1302-5C43-8462-1AEE0A848B79}"/>
              </a:ext>
            </a:extLst>
          </p:cNvPr>
          <p:cNvSpPr>
            <a:spLocks noGrp="1"/>
          </p:cNvSpPr>
          <p:nvPr>
            <p:ph type="dt" sz="half" idx="10"/>
          </p:nvPr>
        </p:nvSpPr>
        <p:spPr/>
        <p:txBody>
          <a:bodyPr/>
          <a:lstStyle/>
          <a:p>
            <a:fld id="{C5435C40-02E6-BE4E-99F0-D25DB8842508}" type="datetime1">
              <a:rPr lang="en-US" smtClean="0"/>
              <a:t>8/20/19</a:t>
            </a:fld>
            <a:endParaRPr lang="en-US"/>
          </a:p>
        </p:txBody>
      </p:sp>
      <p:sp>
        <p:nvSpPr>
          <p:cNvPr id="4" name="Footer Placeholder 3">
            <a:extLst>
              <a:ext uri="{FF2B5EF4-FFF2-40B4-BE49-F238E27FC236}">
                <a16:creationId xmlns:a16="http://schemas.microsoft.com/office/drawing/2014/main" id="{A3FDD3C9-2FB3-EB4A-A227-D717CC9829B7}"/>
              </a:ext>
            </a:extLst>
          </p:cNvPr>
          <p:cNvSpPr>
            <a:spLocks noGrp="1"/>
          </p:cNvSpPr>
          <p:nvPr>
            <p:ph type="ftr" sz="quarter" idx="11"/>
          </p:nvPr>
        </p:nvSpPr>
        <p:spPr/>
        <p:txBody>
          <a:bodyPr/>
          <a:lstStyle/>
          <a:p>
            <a:r>
              <a:rPr lang="en-US"/>
              <a:t>Yonsei Lectures - Introduction to the SM </a:t>
            </a:r>
          </a:p>
        </p:txBody>
      </p:sp>
      <p:sp>
        <p:nvSpPr>
          <p:cNvPr id="5" name="Slide Number Placeholder 4">
            <a:extLst>
              <a:ext uri="{FF2B5EF4-FFF2-40B4-BE49-F238E27FC236}">
                <a16:creationId xmlns:a16="http://schemas.microsoft.com/office/drawing/2014/main" id="{1D994F1D-F498-704B-A326-EB9365D3F499}"/>
              </a:ext>
            </a:extLst>
          </p:cNvPr>
          <p:cNvSpPr>
            <a:spLocks noGrp="1"/>
          </p:cNvSpPr>
          <p:nvPr>
            <p:ph type="sldNum" sz="quarter" idx="12"/>
          </p:nvPr>
        </p:nvSpPr>
        <p:spPr/>
        <p:txBody>
          <a:bodyPr/>
          <a:lstStyle/>
          <a:p>
            <a:fld id="{E5C0D009-5A32-D440-B264-4C42ABB4108F}" type="slidenum">
              <a:rPr lang="en-US" smtClean="0"/>
              <a:t>49</a:t>
            </a:fld>
            <a:endParaRPr lang="en-US"/>
          </a:p>
        </p:txBody>
      </p:sp>
      <p:pic>
        <p:nvPicPr>
          <p:cNvPr id="13314" name="Picture 2" descr="Image result for deep inelastic scattering">
            <a:extLst>
              <a:ext uri="{FF2B5EF4-FFF2-40B4-BE49-F238E27FC236}">
                <a16:creationId xmlns:a16="http://schemas.microsoft.com/office/drawing/2014/main" id="{61B976CA-0E04-F04E-A787-2F6958E86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434" y="67527"/>
            <a:ext cx="8952914" cy="6722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22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65424"/>
          </a:xfrm>
        </p:spPr>
        <p:txBody>
          <a:bodyPr/>
          <a:lstStyle/>
          <a:p>
            <a:r>
              <a:rPr lang="en-US" dirty="0"/>
              <a:t>How Do We See the World?</a:t>
            </a:r>
          </a:p>
        </p:txBody>
      </p:sp>
      <p:sp>
        <p:nvSpPr>
          <p:cNvPr id="4" name="Slide Number Placeholder 3"/>
          <p:cNvSpPr>
            <a:spLocks noGrp="1"/>
          </p:cNvSpPr>
          <p:nvPr>
            <p:ph type="sldNum" sz="quarter" idx="2"/>
          </p:nvPr>
        </p:nvSpPr>
        <p:spPr/>
        <p:txBody>
          <a:bodyPr/>
          <a:lstStyle/>
          <a:p>
            <a:fld id="{86CB4B4D-7CA3-9044-876B-883B54F8677D}" type="slidenum">
              <a:rPr lang="uk-UA" smtClean="0"/>
              <a:t>5</a:t>
            </a:fld>
            <a:endParaRPr lang="uk-UA"/>
          </a:p>
        </p:txBody>
      </p:sp>
      <p:grpSp>
        <p:nvGrpSpPr>
          <p:cNvPr id="6" name="Group 5">
            <a:extLst>
              <a:ext uri="{FF2B5EF4-FFF2-40B4-BE49-F238E27FC236}">
                <a16:creationId xmlns:a16="http://schemas.microsoft.com/office/drawing/2014/main" id="{A401AAD1-022A-2B4C-B6B9-7A21577413C2}"/>
              </a:ext>
            </a:extLst>
          </p:cNvPr>
          <p:cNvGrpSpPr/>
          <p:nvPr/>
        </p:nvGrpSpPr>
        <p:grpSpPr>
          <a:xfrm>
            <a:off x="1566152" y="1001949"/>
            <a:ext cx="8764621" cy="5856051"/>
            <a:chOff x="2068287" y="1544511"/>
            <a:chExt cx="7844198" cy="5253862"/>
          </a:xfrm>
        </p:grpSpPr>
        <p:pic>
          <p:nvPicPr>
            <p:cNvPr id="3" name="Picture 2"/>
            <p:cNvPicPr>
              <a:picLocks noChangeAspect="1"/>
            </p:cNvPicPr>
            <p:nvPr/>
          </p:nvPicPr>
          <p:blipFill>
            <a:blip r:embed="rId2"/>
            <a:stretch>
              <a:fillRect/>
            </a:stretch>
          </p:blipFill>
          <p:spPr>
            <a:xfrm>
              <a:off x="2068287" y="1544511"/>
              <a:ext cx="7765143" cy="5253862"/>
            </a:xfrm>
            <a:prstGeom prst="rect">
              <a:avLst/>
            </a:prstGeom>
          </p:spPr>
        </p:pic>
        <p:sp>
          <p:nvSpPr>
            <p:cNvPr id="5" name="Rectangle 4">
              <a:extLst>
                <a:ext uri="{FF2B5EF4-FFF2-40B4-BE49-F238E27FC236}">
                  <a16:creationId xmlns:a16="http://schemas.microsoft.com/office/drawing/2014/main" id="{40FCE0F0-33EB-554D-8A55-190D18A0E063}"/>
                </a:ext>
              </a:extLst>
            </p:cNvPr>
            <p:cNvSpPr/>
            <p:nvPr/>
          </p:nvSpPr>
          <p:spPr>
            <a:xfrm>
              <a:off x="7412477" y="1544511"/>
              <a:ext cx="2500008" cy="1986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332225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a16="http://schemas.microsoft.com/office/drawing/2014/main" id="{E2671E2D-3DB8-094B-A2B2-1752827401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271" b="9596"/>
          <a:stretch/>
        </p:blipFill>
        <p:spPr bwMode="auto">
          <a:xfrm>
            <a:off x="5266958" y="2776621"/>
            <a:ext cx="3129025" cy="35588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EB873-A9B5-C043-A1D2-21DBA9FD244F}"/>
              </a:ext>
            </a:extLst>
          </p:cNvPr>
          <p:cNvSpPr>
            <a:spLocks noGrp="1"/>
          </p:cNvSpPr>
          <p:nvPr>
            <p:ph type="title"/>
          </p:nvPr>
        </p:nvSpPr>
        <p:spPr>
          <a:xfrm>
            <a:off x="838200" y="122057"/>
            <a:ext cx="6362700" cy="1325563"/>
          </a:xfrm>
        </p:spPr>
        <p:txBody>
          <a:bodyPr/>
          <a:lstStyle/>
          <a:p>
            <a:r>
              <a:rPr lang="en-US" dirty="0"/>
              <a:t>The Proton and Quarks</a:t>
            </a:r>
          </a:p>
        </p:txBody>
      </p:sp>
      <p:sp>
        <p:nvSpPr>
          <p:cNvPr id="3" name="Content Placeholder 2">
            <a:extLst>
              <a:ext uri="{FF2B5EF4-FFF2-40B4-BE49-F238E27FC236}">
                <a16:creationId xmlns:a16="http://schemas.microsoft.com/office/drawing/2014/main" id="{4D0BA44C-F439-794A-A984-DE2BA43A4D75}"/>
              </a:ext>
            </a:extLst>
          </p:cNvPr>
          <p:cNvSpPr>
            <a:spLocks noGrp="1"/>
          </p:cNvSpPr>
          <p:nvPr>
            <p:ph idx="1"/>
          </p:nvPr>
        </p:nvSpPr>
        <p:spPr>
          <a:xfrm>
            <a:off x="433086" y="1617280"/>
            <a:ext cx="7136757" cy="4351338"/>
          </a:xfrm>
        </p:spPr>
        <p:txBody>
          <a:bodyPr/>
          <a:lstStyle/>
          <a:p>
            <a:r>
              <a:rPr lang="en-US" dirty="0"/>
              <a:t>Proton is NOT a point particle, it has internal structure! </a:t>
            </a:r>
          </a:p>
          <a:p>
            <a:pPr lvl="1"/>
            <a:r>
              <a:rPr lang="en-US" dirty="0"/>
              <a:t>2 up-quarks and 1 down quark</a:t>
            </a:r>
          </a:p>
          <a:p>
            <a:pPr lvl="1"/>
            <a:endParaRPr lang="en-US" dirty="0"/>
          </a:p>
          <a:p>
            <a:pPr marL="457200" lvl="1" indent="0">
              <a:buNone/>
            </a:pPr>
            <a:r>
              <a:rPr lang="en-US" dirty="0">
                <a:solidFill>
                  <a:srgbClr val="FF0000"/>
                </a:solidFill>
              </a:rPr>
              <a:t>Charge = 2x(2/3)e + 1x(-1/3)e = +1e</a:t>
            </a:r>
          </a:p>
          <a:p>
            <a:pPr marL="457200" lvl="1" indent="0">
              <a:buNone/>
            </a:pPr>
            <a:r>
              <a:rPr lang="en-US" dirty="0">
                <a:solidFill>
                  <a:srgbClr val="FF0000"/>
                </a:solidFill>
              </a:rPr>
              <a:t>Spin = 2 x (1/2) + 1x(-1/2) = +1/2 </a:t>
            </a:r>
          </a:p>
          <a:p>
            <a:pPr lvl="1"/>
            <a:endParaRPr lang="en-US" dirty="0"/>
          </a:p>
        </p:txBody>
      </p:sp>
      <p:pic>
        <p:nvPicPr>
          <p:cNvPr id="5" name="Picture 4">
            <a:extLst>
              <a:ext uri="{FF2B5EF4-FFF2-40B4-BE49-F238E27FC236}">
                <a16:creationId xmlns:a16="http://schemas.microsoft.com/office/drawing/2014/main" id="{3BBCCD00-59C0-A249-A1FC-0753B643A0EA}"/>
              </a:ext>
            </a:extLst>
          </p:cNvPr>
          <p:cNvPicPr>
            <a:picLocks noChangeAspect="1"/>
          </p:cNvPicPr>
          <p:nvPr/>
        </p:nvPicPr>
        <p:blipFill>
          <a:blip r:embed="rId3"/>
          <a:stretch>
            <a:fillRect/>
          </a:stretch>
        </p:blipFill>
        <p:spPr>
          <a:xfrm>
            <a:off x="8911683" y="0"/>
            <a:ext cx="3280317" cy="6858000"/>
          </a:xfrm>
          <a:prstGeom prst="rect">
            <a:avLst/>
          </a:prstGeom>
        </p:spPr>
      </p:pic>
      <p:sp>
        <p:nvSpPr>
          <p:cNvPr id="6" name="Rectangle 5">
            <a:extLst>
              <a:ext uri="{FF2B5EF4-FFF2-40B4-BE49-F238E27FC236}">
                <a16:creationId xmlns:a16="http://schemas.microsoft.com/office/drawing/2014/main" id="{DAAFEDD0-B165-814E-AFA2-3730370CBC4E}"/>
              </a:ext>
            </a:extLst>
          </p:cNvPr>
          <p:cNvSpPr/>
          <p:nvPr/>
        </p:nvSpPr>
        <p:spPr>
          <a:xfrm>
            <a:off x="8540103" y="154696"/>
            <a:ext cx="3651897" cy="369332"/>
          </a:xfrm>
          <a:prstGeom prst="rect">
            <a:avLst/>
          </a:prstGeom>
        </p:spPr>
        <p:txBody>
          <a:bodyPr wrap="none">
            <a:spAutoFit/>
          </a:bodyPr>
          <a:lstStyle/>
          <a:p>
            <a:r>
              <a:rPr lang="en-US" dirty="0"/>
              <a:t>https://</a:t>
            </a:r>
            <a:r>
              <a:rPr lang="en-US" dirty="0" err="1"/>
              <a:t>en.wikipedia.org</a:t>
            </a:r>
            <a:r>
              <a:rPr lang="en-US" dirty="0"/>
              <a:t>/wiki/Proton</a:t>
            </a:r>
          </a:p>
        </p:txBody>
      </p:sp>
      <p:sp>
        <p:nvSpPr>
          <p:cNvPr id="8" name="TextBox 7">
            <a:extLst>
              <a:ext uri="{FF2B5EF4-FFF2-40B4-BE49-F238E27FC236}">
                <a16:creationId xmlns:a16="http://schemas.microsoft.com/office/drawing/2014/main" id="{664136D2-7347-4D43-9284-915FA4B4DCB0}"/>
              </a:ext>
            </a:extLst>
          </p:cNvPr>
          <p:cNvSpPr txBox="1"/>
          <p:nvPr/>
        </p:nvSpPr>
        <p:spPr>
          <a:xfrm>
            <a:off x="4125125" y="5598063"/>
            <a:ext cx="1252266" cy="369332"/>
          </a:xfrm>
          <a:prstGeom prst="rect">
            <a:avLst/>
          </a:prstGeom>
          <a:noFill/>
        </p:spPr>
        <p:txBody>
          <a:bodyPr wrap="none" rtlCol="0">
            <a:spAutoFit/>
          </a:bodyPr>
          <a:lstStyle/>
          <a:p>
            <a:r>
              <a:rPr lang="en-US" dirty="0"/>
              <a:t>~ till 1980s </a:t>
            </a:r>
          </a:p>
        </p:txBody>
      </p:sp>
      <p:sp>
        <p:nvSpPr>
          <p:cNvPr id="4" name="Date Placeholder 3">
            <a:extLst>
              <a:ext uri="{FF2B5EF4-FFF2-40B4-BE49-F238E27FC236}">
                <a16:creationId xmlns:a16="http://schemas.microsoft.com/office/drawing/2014/main" id="{C89D25B1-731F-B044-B07C-670A02C33356}"/>
              </a:ext>
            </a:extLst>
          </p:cNvPr>
          <p:cNvSpPr>
            <a:spLocks noGrp="1"/>
          </p:cNvSpPr>
          <p:nvPr>
            <p:ph type="dt" sz="half" idx="10"/>
          </p:nvPr>
        </p:nvSpPr>
        <p:spPr/>
        <p:txBody>
          <a:bodyPr/>
          <a:lstStyle/>
          <a:p>
            <a:fld id="{F4BA2CE2-60DE-7743-90F2-931C374BA275}" type="datetime1">
              <a:rPr lang="en-US" smtClean="0"/>
              <a:t>8/20/19</a:t>
            </a:fld>
            <a:endParaRPr lang="en-US"/>
          </a:p>
        </p:txBody>
      </p:sp>
      <p:sp>
        <p:nvSpPr>
          <p:cNvPr id="7" name="Footer Placeholder 6">
            <a:extLst>
              <a:ext uri="{FF2B5EF4-FFF2-40B4-BE49-F238E27FC236}">
                <a16:creationId xmlns:a16="http://schemas.microsoft.com/office/drawing/2014/main" id="{7B736480-7CA9-0146-8223-5B3402848775}"/>
              </a:ext>
            </a:extLst>
          </p:cNvPr>
          <p:cNvSpPr>
            <a:spLocks noGrp="1"/>
          </p:cNvSpPr>
          <p:nvPr>
            <p:ph type="ftr" sz="quarter" idx="11"/>
          </p:nvPr>
        </p:nvSpPr>
        <p:spPr/>
        <p:txBody>
          <a:bodyPr/>
          <a:lstStyle/>
          <a:p>
            <a:r>
              <a:rPr lang="en-US"/>
              <a:t>Yonsei Lectures - Introduction to the SM </a:t>
            </a:r>
          </a:p>
        </p:txBody>
      </p:sp>
      <p:sp>
        <p:nvSpPr>
          <p:cNvPr id="9" name="Slide Number Placeholder 8">
            <a:extLst>
              <a:ext uri="{FF2B5EF4-FFF2-40B4-BE49-F238E27FC236}">
                <a16:creationId xmlns:a16="http://schemas.microsoft.com/office/drawing/2014/main" id="{97F91049-F1BF-6F41-85B3-06C3ED8BAA43}"/>
              </a:ext>
            </a:extLst>
          </p:cNvPr>
          <p:cNvSpPr>
            <a:spLocks noGrp="1"/>
          </p:cNvSpPr>
          <p:nvPr>
            <p:ph type="sldNum" sz="quarter" idx="12"/>
          </p:nvPr>
        </p:nvSpPr>
        <p:spPr/>
        <p:txBody>
          <a:bodyPr/>
          <a:lstStyle/>
          <a:p>
            <a:fld id="{E5C0D009-5A32-D440-B264-4C42ABB4108F}" type="slidenum">
              <a:rPr lang="en-US" smtClean="0"/>
              <a:t>50</a:t>
            </a:fld>
            <a:endParaRPr lang="en-US"/>
          </a:p>
        </p:txBody>
      </p:sp>
    </p:spTree>
    <p:extLst>
      <p:ext uri="{BB962C8B-B14F-4D97-AF65-F5344CB8AC3E}">
        <p14:creationId xmlns:p14="http://schemas.microsoft.com/office/powerpoint/2010/main" val="3100802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03F8-2CB9-274B-9DEF-5444DC5691E5}"/>
              </a:ext>
            </a:extLst>
          </p:cNvPr>
          <p:cNvSpPr>
            <a:spLocks noGrp="1"/>
          </p:cNvSpPr>
          <p:nvPr>
            <p:ph type="title"/>
          </p:nvPr>
        </p:nvSpPr>
        <p:spPr>
          <a:xfrm>
            <a:off x="754282" y="146572"/>
            <a:ext cx="10515600" cy="1325563"/>
          </a:xfrm>
        </p:spPr>
        <p:txBody>
          <a:bodyPr/>
          <a:lstStyle/>
          <a:p>
            <a:r>
              <a:rPr lang="en-US" dirty="0"/>
              <a:t>1943 Nobel Prize: Otto Stern</a:t>
            </a:r>
          </a:p>
        </p:txBody>
      </p:sp>
      <p:sp>
        <p:nvSpPr>
          <p:cNvPr id="3" name="Content Placeholder 2">
            <a:extLst>
              <a:ext uri="{FF2B5EF4-FFF2-40B4-BE49-F238E27FC236}">
                <a16:creationId xmlns:a16="http://schemas.microsoft.com/office/drawing/2014/main" id="{D1A4FB41-E264-4649-A062-6CB311B7C196}"/>
              </a:ext>
            </a:extLst>
          </p:cNvPr>
          <p:cNvSpPr>
            <a:spLocks noGrp="1"/>
          </p:cNvSpPr>
          <p:nvPr>
            <p:ph idx="1"/>
          </p:nvPr>
        </p:nvSpPr>
        <p:spPr>
          <a:xfrm>
            <a:off x="838200" y="1618707"/>
            <a:ext cx="10515600" cy="4351338"/>
          </a:xfrm>
        </p:spPr>
        <p:txBody>
          <a:bodyPr>
            <a:normAutofit/>
          </a:bodyPr>
          <a:lstStyle/>
          <a:p>
            <a:pPr marL="0" indent="0">
              <a:buNone/>
            </a:pPr>
            <a:r>
              <a:rPr lang="en-US" dirty="0"/>
              <a:t>… for his discovery of the magnetic moment of the proton </a:t>
            </a:r>
          </a:p>
          <a:p>
            <a:pPr marL="457200" lvl="1" indent="0">
              <a:buNone/>
            </a:pPr>
            <a:r>
              <a:rPr lang="en-US" dirty="0"/>
              <a:t>(Stern‐Gerlach Experiment)</a:t>
            </a:r>
          </a:p>
          <a:p>
            <a:endParaRPr lang="en-US" dirty="0"/>
          </a:p>
        </p:txBody>
      </p:sp>
      <p:pic>
        <p:nvPicPr>
          <p:cNvPr id="4" name="Picture 3">
            <a:extLst>
              <a:ext uri="{FF2B5EF4-FFF2-40B4-BE49-F238E27FC236}">
                <a16:creationId xmlns:a16="http://schemas.microsoft.com/office/drawing/2014/main" id="{71FE3DE8-9768-C141-86ED-CA0F653BFC25}"/>
              </a:ext>
            </a:extLst>
          </p:cNvPr>
          <p:cNvPicPr>
            <a:picLocks noChangeAspect="1"/>
          </p:cNvPicPr>
          <p:nvPr/>
        </p:nvPicPr>
        <p:blipFill>
          <a:blip r:embed="rId2"/>
          <a:stretch>
            <a:fillRect/>
          </a:stretch>
        </p:blipFill>
        <p:spPr>
          <a:xfrm>
            <a:off x="10635780" y="214972"/>
            <a:ext cx="1325564" cy="1325564"/>
          </a:xfrm>
          <a:prstGeom prst="rect">
            <a:avLst/>
          </a:prstGeom>
        </p:spPr>
      </p:pic>
      <p:pic>
        <p:nvPicPr>
          <p:cNvPr id="5" name="Picture 4">
            <a:extLst>
              <a:ext uri="{FF2B5EF4-FFF2-40B4-BE49-F238E27FC236}">
                <a16:creationId xmlns:a16="http://schemas.microsoft.com/office/drawing/2014/main" id="{46367B07-EDA8-2246-9230-A6EEE06F855F}"/>
              </a:ext>
            </a:extLst>
          </p:cNvPr>
          <p:cNvPicPr>
            <a:picLocks noChangeAspect="1"/>
          </p:cNvPicPr>
          <p:nvPr/>
        </p:nvPicPr>
        <p:blipFill>
          <a:blip r:embed="rId3"/>
          <a:stretch>
            <a:fillRect/>
          </a:stretch>
        </p:blipFill>
        <p:spPr>
          <a:xfrm>
            <a:off x="815390" y="2646274"/>
            <a:ext cx="2057400" cy="2882900"/>
          </a:xfrm>
          <a:prstGeom prst="rect">
            <a:avLst/>
          </a:prstGeom>
        </p:spPr>
      </p:pic>
      <p:pic>
        <p:nvPicPr>
          <p:cNvPr id="6" name="Picture 5">
            <a:extLst>
              <a:ext uri="{FF2B5EF4-FFF2-40B4-BE49-F238E27FC236}">
                <a16:creationId xmlns:a16="http://schemas.microsoft.com/office/drawing/2014/main" id="{135F977D-B06F-634E-9E72-ADD0549C3D08}"/>
              </a:ext>
            </a:extLst>
          </p:cNvPr>
          <p:cNvPicPr>
            <a:picLocks noChangeAspect="1"/>
          </p:cNvPicPr>
          <p:nvPr/>
        </p:nvPicPr>
        <p:blipFill>
          <a:blip r:embed="rId4"/>
          <a:stretch>
            <a:fillRect/>
          </a:stretch>
        </p:blipFill>
        <p:spPr>
          <a:xfrm>
            <a:off x="9391784" y="3180436"/>
            <a:ext cx="2569560" cy="2348738"/>
          </a:xfrm>
          <a:prstGeom prst="rect">
            <a:avLst/>
          </a:prstGeom>
        </p:spPr>
      </p:pic>
      <p:pic>
        <p:nvPicPr>
          <p:cNvPr id="3074" name="Picture 2" descr="Related image">
            <a:extLst>
              <a:ext uri="{FF2B5EF4-FFF2-40B4-BE49-F238E27FC236}">
                <a16:creationId xmlns:a16="http://schemas.microsoft.com/office/drawing/2014/main" id="{4BCD1609-9EA3-124B-94EE-C4DA8D322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974" y="2730175"/>
            <a:ext cx="5088816" cy="33864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1C63D51-6F2D-8446-B680-2039B241E884}"/>
                  </a:ext>
                </a:extLst>
              </p:cNvPr>
              <p:cNvSpPr txBox="1"/>
              <p:nvPr/>
            </p:nvSpPr>
            <p:spPr>
              <a:xfrm>
                <a:off x="574649" y="5899587"/>
                <a:ext cx="10365466" cy="667747"/>
              </a:xfrm>
              <a:prstGeom prst="rect">
                <a:avLst/>
              </a:prstGeom>
              <a:noFill/>
            </p:spPr>
            <p:txBody>
              <a:bodyPr wrap="none" rtlCol="0">
                <a:spAutoFit/>
              </a:bodyPr>
              <a:lstStyle/>
              <a:p>
                <a:r>
                  <a:rPr lang="en-US" dirty="0">
                    <a:solidFill>
                      <a:srgbClr val="FF0000"/>
                    </a:solidFill>
                  </a:rPr>
                  <a:t>Homework:  </a:t>
                </a:r>
              </a:p>
              <a:p>
                <a:r>
                  <a:rPr lang="en-US" dirty="0">
                    <a:solidFill>
                      <a:srgbClr val="FF0000"/>
                    </a:solidFill>
                  </a:rPr>
                  <a:t>what is the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𝜇</m:t>
                        </m:r>
                      </m:e>
                      <m:sub>
                        <m:r>
                          <a:rPr lang="en-US" b="0" i="1" smtClean="0">
                            <a:solidFill>
                              <a:srgbClr val="FF0000"/>
                            </a:solidFill>
                            <a:latin typeface="Cambria Math" panose="02040503050406030204" pitchFamily="18" charset="0"/>
                          </a:rPr>
                          <m:t>𝑝</m:t>
                        </m:r>
                      </m:sub>
                    </m:sSub>
                  </m:oMath>
                </a14:m>
                <a:r>
                  <a:rPr lang="en-US" dirty="0">
                    <a:solidFill>
                      <a:srgbClr val="FF0000"/>
                    </a:solidFill>
                  </a:rPr>
                  <a:t> for proton, 1) if it is an elementary particle? 2)if each quark (</a:t>
                </a:r>
                <a:r>
                  <a:rPr lang="en-US" dirty="0" err="1">
                    <a:solidFill>
                      <a:srgbClr val="FF0000"/>
                    </a:solidFill>
                  </a:rPr>
                  <a:t>uud</a:t>
                </a:r>
                <a:r>
                  <a:rPr lang="en-US" dirty="0">
                    <a:solidFill>
                      <a:srgbClr val="FF0000"/>
                    </a:solidFill>
                  </a:rPr>
                  <a:t>) has 1/3 of the proton mass?</a:t>
                </a:r>
              </a:p>
            </p:txBody>
          </p:sp>
        </mc:Choice>
        <mc:Fallback>
          <p:sp>
            <p:nvSpPr>
              <p:cNvPr id="7" name="TextBox 6">
                <a:extLst>
                  <a:ext uri="{FF2B5EF4-FFF2-40B4-BE49-F238E27FC236}">
                    <a16:creationId xmlns:a16="http://schemas.microsoft.com/office/drawing/2014/main" id="{31C63D51-6F2D-8446-B680-2039B241E884}"/>
                  </a:ext>
                </a:extLst>
              </p:cNvPr>
              <p:cNvSpPr txBox="1">
                <a:spLocks noRot="1" noChangeAspect="1" noMove="1" noResize="1" noEditPoints="1" noAdjustHandles="1" noChangeArrowheads="1" noChangeShapeType="1" noTextEdit="1"/>
              </p:cNvSpPr>
              <p:nvPr/>
            </p:nvSpPr>
            <p:spPr>
              <a:xfrm>
                <a:off x="574649" y="5899587"/>
                <a:ext cx="10365466" cy="667747"/>
              </a:xfrm>
              <a:prstGeom prst="rect">
                <a:avLst/>
              </a:prstGeom>
              <a:blipFill>
                <a:blip r:embed="rId6"/>
                <a:stretch>
                  <a:fillRect l="-367" t="-3774" b="-11321"/>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B8E33D95-7A85-CE4D-A2BB-54CE8C5D9255}"/>
              </a:ext>
            </a:extLst>
          </p:cNvPr>
          <p:cNvSpPr>
            <a:spLocks noGrp="1"/>
          </p:cNvSpPr>
          <p:nvPr>
            <p:ph type="dt" sz="half" idx="10"/>
          </p:nvPr>
        </p:nvSpPr>
        <p:spPr/>
        <p:txBody>
          <a:bodyPr/>
          <a:lstStyle/>
          <a:p>
            <a:fld id="{284936D9-A035-0440-B2A5-579721D50CF3}" type="datetime1">
              <a:rPr lang="en-US" smtClean="0"/>
              <a:t>8/20/19</a:t>
            </a:fld>
            <a:endParaRPr lang="en-US"/>
          </a:p>
        </p:txBody>
      </p:sp>
      <p:sp>
        <p:nvSpPr>
          <p:cNvPr id="9" name="Footer Placeholder 8">
            <a:extLst>
              <a:ext uri="{FF2B5EF4-FFF2-40B4-BE49-F238E27FC236}">
                <a16:creationId xmlns:a16="http://schemas.microsoft.com/office/drawing/2014/main" id="{94866962-4218-FE48-91C4-A2B6F12CCF39}"/>
              </a:ext>
            </a:extLst>
          </p:cNvPr>
          <p:cNvSpPr>
            <a:spLocks noGrp="1"/>
          </p:cNvSpPr>
          <p:nvPr>
            <p:ph type="ftr" sz="quarter" idx="11"/>
          </p:nvPr>
        </p:nvSpPr>
        <p:spPr/>
        <p:txBody>
          <a:bodyPr/>
          <a:lstStyle/>
          <a:p>
            <a:r>
              <a:rPr lang="en-US"/>
              <a:t>Yonsei Lectures - Introduction to the SM </a:t>
            </a:r>
          </a:p>
        </p:txBody>
      </p:sp>
      <p:sp>
        <p:nvSpPr>
          <p:cNvPr id="10" name="Slide Number Placeholder 9">
            <a:extLst>
              <a:ext uri="{FF2B5EF4-FFF2-40B4-BE49-F238E27FC236}">
                <a16:creationId xmlns:a16="http://schemas.microsoft.com/office/drawing/2014/main" id="{B9501AE1-C93A-F241-8693-96A29C08062B}"/>
              </a:ext>
            </a:extLst>
          </p:cNvPr>
          <p:cNvSpPr>
            <a:spLocks noGrp="1"/>
          </p:cNvSpPr>
          <p:nvPr>
            <p:ph type="sldNum" sz="quarter" idx="12"/>
          </p:nvPr>
        </p:nvSpPr>
        <p:spPr/>
        <p:txBody>
          <a:bodyPr/>
          <a:lstStyle/>
          <a:p>
            <a:fld id="{E5C0D009-5A32-D440-B264-4C42ABB4108F}" type="slidenum">
              <a:rPr lang="en-US" smtClean="0"/>
              <a:t>51</a:t>
            </a:fld>
            <a:endParaRPr lang="en-US"/>
          </a:p>
        </p:txBody>
      </p:sp>
    </p:spTree>
    <p:extLst>
      <p:ext uri="{BB962C8B-B14F-4D97-AF65-F5344CB8AC3E}">
        <p14:creationId xmlns:p14="http://schemas.microsoft.com/office/powerpoint/2010/main" val="3450772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EEE033CE-372F-DB4C-8094-6A61C503E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397" y="1690688"/>
            <a:ext cx="8006403" cy="450544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755564E8-CE41-F74D-AD86-96BDB6E7B746}"/>
              </a:ext>
            </a:extLst>
          </p:cNvPr>
          <p:cNvSpPr>
            <a:spLocks noGrp="1"/>
          </p:cNvSpPr>
          <p:nvPr>
            <p:ph type="title"/>
          </p:nvPr>
        </p:nvSpPr>
        <p:spPr/>
        <p:txBody>
          <a:bodyPr/>
          <a:lstStyle/>
          <a:p>
            <a:r>
              <a:rPr lang="en-US" dirty="0"/>
              <a:t>Proton Structure: Quarks and Gluons</a:t>
            </a:r>
          </a:p>
        </p:txBody>
      </p:sp>
      <p:sp>
        <p:nvSpPr>
          <p:cNvPr id="5" name="Date Placeholder 4">
            <a:extLst>
              <a:ext uri="{FF2B5EF4-FFF2-40B4-BE49-F238E27FC236}">
                <a16:creationId xmlns:a16="http://schemas.microsoft.com/office/drawing/2014/main" id="{63753BDD-D3ED-7D43-87AB-082A7D634CC1}"/>
              </a:ext>
            </a:extLst>
          </p:cNvPr>
          <p:cNvSpPr>
            <a:spLocks noGrp="1"/>
          </p:cNvSpPr>
          <p:nvPr>
            <p:ph type="dt" sz="half" idx="10"/>
          </p:nvPr>
        </p:nvSpPr>
        <p:spPr/>
        <p:txBody>
          <a:bodyPr/>
          <a:lstStyle/>
          <a:p>
            <a:fld id="{F9051B76-E485-5741-91F0-049837601989}" type="datetime1">
              <a:rPr lang="en-US" smtClean="0"/>
              <a:t>8/20/19</a:t>
            </a:fld>
            <a:endParaRPr lang="en-US"/>
          </a:p>
        </p:txBody>
      </p:sp>
      <p:sp>
        <p:nvSpPr>
          <p:cNvPr id="6" name="Footer Placeholder 5">
            <a:extLst>
              <a:ext uri="{FF2B5EF4-FFF2-40B4-BE49-F238E27FC236}">
                <a16:creationId xmlns:a16="http://schemas.microsoft.com/office/drawing/2014/main" id="{2FDBCDF6-1156-8E43-8476-8759C1C7D8E5}"/>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8FA316B1-2245-8D43-BE15-D09C152DDE4D}"/>
              </a:ext>
            </a:extLst>
          </p:cNvPr>
          <p:cNvSpPr>
            <a:spLocks noGrp="1"/>
          </p:cNvSpPr>
          <p:nvPr>
            <p:ph type="sldNum" sz="quarter" idx="12"/>
          </p:nvPr>
        </p:nvSpPr>
        <p:spPr/>
        <p:txBody>
          <a:bodyPr/>
          <a:lstStyle/>
          <a:p>
            <a:fld id="{E5C0D009-5A32-D440-B264-4C42ABB4108F}" type="slidenum">
              <a:rPr lang="en-US" smtClean="0"/>
              <a:t>52</a:t>
            </a:fld>
            <a:endParaRPr lang="en-US"/>
          </a:p>
        </p:txBody>
      </p:sp>
      <p:sp>
        <p:nvSpPr>
          <p:cNvPr id="9" name="TextBox 8">
            <a:extLst>
              <a:ext uri="{FF2B5EF4-FFF2-40B4-BE49-F238E27FC236}">
                <a16:creationId xmlns:a16="http://schemas.microsoft.com/office/drawing/2014/main" id="{FC8E2F00-D076-2B48-8B9D-A1F71A4F6933}"/>
              </a:ext>
            </a:extLst>
          </p:cNvPr>
          <p:cNvSpPr txBox="1"/>
          <p:nvPr/>
        </p:nvSpPr>
        <p:spPr>
          <a:xfrm>
            <a:off x="596348" y="2385391"/>
            <a:ext cx="1865704" cy="1754326"/>
          </a:xfrm>
          <a:prstGeom prst="rect">
            <a:avLst/>
          </a:prstGeom>
          <a:noFill/>
        </p:spPr>
        <p:txBody>
          <a:bodyPr wrap="none" rtlCol="0">
            <a:spAutoFit/>
          </a:bodyPr>
          <a:lstStyle/>
          <a:p>
            <a:r>
              <a:rPr lang="en-US" dirty="0"/>
              <a:t>Proton:</a:t>
            </a:r>
          </a:p>
          <a:p>
            <a:pPr marL="285750" indent="-285750">
              <a:buFontTx/>
              <a:buChar char="-"/>
            </a:pPr>
            <a:r>
              <a:rPr lang="en-US" dirty="0"/>
              <a:t>Quarks (</a:t>
            </a:r>
            <a:r>
              <a:rPr lang="en-US" dirty="0" err="1"/>
              <a:t>u,u,d</a:t>
            </a:r>
            <a:r>
              <a:rPr lang="en-US" dirty="0"/>
              <a:t>),</a:t>
            </a:r>
          </a:p>
          <a:p>
            <a:pPr marL="285750" indent="-285750">
              <a:buFontTx/>
              <a:buChar char="-"/>
            </a:pPr>
            <a:r>
              <a:rPr lang="en-US" dirty="0"/>
              <a:t>Spin = ½</a:t>
            </a:r>
          </a:p>
          <a:p>
            <a:pPr marL="285750" indent="-285750">
              <a:buFontTx/>
              <a:buChar char="-"/>
            </a:pPr>
            <a:r>
              <a:rPr lang="en-US" dirty="0"/>
              <a:t>Charge = +1</a:t>
            </a:r>
          </a:p>
          <a:p>
            <a:pPr marL="285750" indent="-285750">
              <a:buFontTx/>
              <a:buChar char="-"/>
            </a:pPr>
            <a:endParaRPr lang="en-US" dirty="0"/>
          </a:p>
          <a:p>
            <a:endParaRPr lang="en-US" dirty="0"/>
          </a:p>
        </p:txBody>
      </p:sp>
    </p:spTree>
    <p:extLst>
      <p:ext uri="{BB962C8B-B14F-4D97-AF65-F5344CB8AC3E}">
        <p14:creationId xmlns:p14="http://schemas.microsoft.com/office/powerpoint/2010/main" val="3196297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5527-DD8E-EA44-A2FB-A0FEFDD6B254}"/>
              </a:ext>
            </a:extLst>
          </p:cNvPr>
          <p:cNvSpPr>
            <a:spLocks noGrp="1"/>
          </p:cNvSpPr>
          <p:nvPr>
            <p:ph type="title"/>
          </p:nvPr>
        </p:nvSpPr>
        <p:spPr>
          <a:xfrm>
            <a:off x="838200" y="84137"/>
            <a:ext cx="10515600" cy="1325563"/>
          </a:xfrm>
        </p:spPr>
        <p:txBody>
          <a:bodyPr/>
          <a:lstStyle/>
          <a:p>
            <a:r>
              <a:rPr lang="en-US" dirty="0"/>
              <a:t>High Energy Electron-Proton Scattering </a:t>
            </a:r>
          </a:p>
        </p:txBody>
      </p:sp>
      <p:pic>
        <p:nvPicPr>
          <p:cNvPr id="3" name="Picture 2">
            <a:extLst>
              <a:ext uri="{FF2B5EF4-FFF2-40B4-BE49-F238E27FC236}">
                <a16:creationId xmlns:a16="http://schemas.microsoft.com/office/drawing/2014/main" id="{16F0B6EB-129F-3B44-98F5-8A1D7E224B7A}"/>
              </a:ext>
            </a:extLst>
          </p:cNvPr>
          <p:cNvPicPr>
            <a:picLocks noChangeAspect="1"/>
          </p:cNvPicPr>
          <p:nvPr/>
        </p:nvPicPr>
        <p:blipFill>
          <a:blip r:embed="rId2"/>
          <a:stretch>
            <a:fillRect/>
          </a:stretch>
        </p:blipFill>
        <p:spPr>
          <a:xfrm>
            <a:off x="707571" y="1409700"/>
            <a:ext cx="5388429" cy="4286250"/>
          </a:xfrm>
          <a:prstGeom prst="rect">
            <a:avLst/>
          </a:prstGeom>
        </p:spPr>
      </p:pic>
      <p:pic>
        <p:nvPicPr>
          <p:cNvPr id="4" name="Picture 3">
            <a:extLst>
              <a:ext uri="{FF2B5EF4-FFF2-40B4-BE49-F238E27FC236}">
                <a16:creationId xmlns:a16="http://schemas.microsoft.com/office/drawing/2014/main" id="{6A35ACCF-3B98-FC43-A358-BEF67994F972}"/>
              </a:ext>
            </a:extLst>
          </p:cNvPr>
          <p:cNvPicPr>
            <a:picLocks noChangeAspect="1"/>
          </p:cNvPicPr>
          <p:nvPr/>
        </p:nvPicPr>
        <p:blipFill>
          <a:blip r:embed="rId3"/>
          <a:stretch>
            <a:fillRect/>
          </a:stretch>
        </p:blipFill>
        <p:spPr>
          <a:xfrm>
            <a:off x="7481968" y="1409700"/>
            <a:ext cx="4443331" cy="1539193"/>
          </a:xfrm>
          <a:prstGeom prst="rect">
            <a:avLst/>
          </a:prstGeom>
        </p:spPr>
      </p:pic>
      <p:pic>
        <p:nvPicPr>
          <p:cNvPr id="5" name="Picture 4">
            <a:extLst>
              <a:ext uri="{FF2B5EF4-FFF2-40B4-BE49-F238E27FC236}">
                <a16:creationId xmlns:a16="http://schemas.microsoft.com/office/drawing/2014/main" id="{EB7D7852-4422-6846-BDA0-CFA369BA05B6}"/>
              </a:ext>
            </a:extLst>
          </p:cNvPr>
          <p:cNvPicPr>
            <a:picLocks noChangeAspect="1"/>
          </p:cNvPicPr>
          <p:nvPr/>
        </p:nvPicPr>
        <p:blipFill>
          <a:blip r:embed="rId4"/>
          <a:stretch>
            <a:fillRect/>
          </a:stretch>
        </p:blipFill>
        <p:spPr>
          <a:xfrm>
            <a:off x="7481969" y="3203348"/>
            <a:ext cx="4231060" cy="3177721"/>
          </a:xfrm>
          <a:prstGeom prst="rect">
            <a:avLst/>
          </a:prstGeom>
        </p:spPr>
      </p:pic>
      <p:pic>
        <p:nvPicPr>
          <p:cNvPr id="8" name="Picture 7">
            <a:extLst>
              <a:ext uri="{FF2B5EF4-FFF2-40B4-BE49-F238E27FC236}">
                <a16:creationId xmlns:a16="http://schemas.microsoft.com/office/drawing/2014/main" id="{E5481B39-5362-1C4D-8C89-534ABF2922DB}"/>
              </a:ext>
            </a:extLst>
          </p:cNvPr>
          <p:cNvPicPr>
            <a:picLocks noChangeAspect="1"/>
          </p:cNvPicPr>
          <p:nvPr/>
        </p:nvPicPr>
        <p:blipFill>
          <a:blip r:embed="rId5"/>
          <a:stretch>
            <a:fillRect/>
          </a:stretch>
        </p:blipFill>
        <p:spPr>
          <a:xfrm>
            <a:off x="5322754" y="1516514"/>
            <a:ext cx="1546491" cy="1325564"/>
          </a:xfrm>
          <a:prstGeom prst="rect">
            <a:avLst/>
          </a:prstGeom>
        </p:spPr>
      </p:pic>
      <p:sp>
        <p:nvSpPr>
          <p:cNvPr id="9" name="Date Placeholder 8">
            <a:extLst>
              <a:ext uri="{FF2B5EF4-FFF2-40B4-BE49-F238E27FC236}">
                <a16:creationId xmlns:a16="http://schemas.microsoft.com/office/drawing/2014/main" id="{6881FA34-8CDA-6D49-9525-B702AFFAE213}"/>
              </a:ext>
            </a:extLst>
          </p:cNvPr>
          <p:cNvSpPr>
            <a:spLocks noGrp="1"/>
          </p:cNvSpPr>
          <p:nvPr>
            <p:ph type="dt" sz="half" idx="10"/>
          </p:nvPr>
        </p:nvSpPr>
        <p:spPr/>
        <p:txBody>
          <a:bodyPr/>
          <a:lstStyle/>
          <a:p>
            <a:fld id="{01E6E947-EDA8-0A42-B52F-715416B3E59B}" type="datetime1">
              <a:rPr lang="en-US" smtClean="0"/>
              <a:t>8/20/19</a:t>
            </a:fld>
            <a:endParaRPr lang="en-US"/>
          </a:p>
        </p:txBody>
      </p:sp>
      <p:sp>
        <p:nvSpPr>
          <p:cNvPr id="10" name="Footer Placeholder 9">
            <a:extLst>
              <a:ext uri="{FF2B5EF4-FFF2-40B4-BE49-F238E27FC236}">
                <a16:creationId xmlns:a16="http://schemas.microsoft.com/office/drawing/2014/main" id="{4D5B8D44-0DCF-2D4E-999A-A9B6E6DB93D9}"/>
              </a:ext>
            </a:extLst>
          </p:cNvPr>
          <p:cNvSpPr>
            <a:spLocks noGrp="1"/>
          </p:cNvSpPr>
          <p:nvPr>
            <p:ph type="ftr" sz="quarter" idx="11"/>
          </p:nvPr>
        </p:nvSpPr>
        <p:spPr/>
        <p:txBody>
          <a:bodyPr/>
          <a:lstStyle/>
          <a:p>
            <a:r>
              <a:rPr lang="en-US"/>
              <a:t>Yonsei Lectures - Introduction to the SM </a:t>
            </a:r>
          </a:p>
        </p:txBody>
      </p:sp>
      <p:sp>
        <p:nvSpPr>
          <p:cNvPr id="11" name="Slide Number Placeholder 10">
            <a:extLst>
              <a:ext uri="{FF2B5EF4-FFF2-40B4-BE49-F238E27FC236}">
                <a16:creationId xmlns:a16="http://schemas.microsoft.com/office/drawing/2014/main" id="{C3B64FE9-1432-3C4D-A71F-278BF46C0468}"/>
              </a:ext>
            </a:extLst>
          </p:cNvPr>
          <p:cNvSpPr>
            <a:spLocks noGrp="1"/>
          </p:cNvSpPr>
          <p:nvPr>
            <p:ph type="sldNum" sz="quarter" idx="12"/>
          </p:nvPr>
        </p:nvSpPr>
        <p:spPr/>
        <p:txBody>
          <a:bodyPr/>
          <a:lstStyle/>
          <a:p>
            <a:fld id="{E5C0D009-5A32-D440-B264-4C42ABB4108F}" type="slidenum">
              <a:rPr lang="en-US" smtClean="0"/>
              <a:t>53</a:t>
            </a:fld>
            <a:endParaRPr lang="en-US"/>
          </a:p>
        </p:txBody>
      </p:sp>
    </p:spTree>
    <p:extLst>
      <p:ext uri="{BB962C8B-B14F-4D97-AF65-F5344CB8AC3E}">
        <p14:creationId xmlns:p14="http://schemas.microsoft.com/office/powerpoint/2010/main" val="1879926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BFE171-5D8B-4D49-9961-69D5C0785D1A}"/>
              </a:ext>
            </a:extLst>
          </p:cNvPr>
          <p:cNvGrpSpPr/>
          <p:nvPr/>
        </p:nvGrpSpPr>
        <p:grpSpPr>
          <a:xfrm>
            <a:off x="243874" y="327378"/>
            <a:ext cx="6096000" cy="6361962"/>
            <a:chOff x="232585" y="496711"/>
            <a:chExt cx="6096000" cy="6361962"/>
          </a:xfrm>
        </p:grpSpPr>
        <p:pic>
          <p:nvPicPr>
            <p:cNvPr id="5" name="Picture 4">
              <a:extLst>
                <a:ext uri="{FF2B5EF4-FFF2-40B4-BE49-F238E27FC236}">
                  <a16:creationId xmlns:a16="http://schemas.microsoft.com/office/drawing/2014/main" id="{E28659C5-29D6-0B46-A327-AE1950BB4214}"/>
                </a:ext>
              </a:extLst>
            </p:cNvPr>
            <p:cNvPicPr>
              <a:picLocks noChangeAspect="1"/>
            </p:cNvPicPr>
            <p:nvPr/>
          </p:nvPicPr>
          <p:blipFill rotWithShape="1">
            <a:blip r:embed="rId2"/>
            <a:srcRect t="10631" r="3675"/>
            <a:stretch/>
          </p:blipFill>
          <p:spPr>
            <a:xfrm>
              <a:off x="232585" y="496711"/>
              <a:ext cx="6096000" cy="2786911"/>
            </a:xfrm>
            <a:prstGeom prst="rect">
              <a:avLst/>
            </a:prstGeom>
          </p:spPr>
        </p:pic>
        <p:pic>
          <p:nvPicPr>
            <p:cNvPr id="6" name="Picture 5">
              <a:extLst>
                <a:ext uri="{FF2B5EF4-FFF2-40B4-BE49-F238E27FC236}">
                  <a16:creationId xmlns:a16="http://schemas.microsoft.com/office/drawing/2014/main" id="{551A9D40-E235-494A-9AAC-75A1857B7EC2}"/>
                </a:ext>
              </a:extLst>
            </p:cNvPr>
            <p:cNvPicPr>
              <a:picLocks noChangeAspect="1"/>
            </p:cNvPicPr>
            <p:nvPr/>
          </p:nvPicPr>
          <p:blipFill>
            <a:blip r:embed="rId3"/>
            <a:stretch>
              <a:fillRect/>
            </a:stretch>
          </p:blipFill>
          <p:spPr>
            <a:xfrm>
              <a:off x="232585" y="3407800"/>
              <a:ext cx="6096000" cy="3450873"/>
            </a:xfrm>
            <a:prstGeom prst="rect">
              <a:avLst/>
            </a:prstGeom>
          </p:spPr>
        </p:pic>
      </p:grpSp>
      <p:pic>
        <p:nvPicPr>
          <p:cNvPr id="8" name="Picture 7">
            <a:extLst>
              <a:ext uri="{FF2B5EF4-FFF2-40B4-BE49-F238E27FC236}">
                <a16:creationId xmlns:a16="http://schemas.microsoft.com/office/drawing/2014/main" id="{A9FB423F-32DE-4445-A242-F5009714C8C5}"/>
              </a:ext>
            </a:extLst>
          </p:cNvPr>
          <p:cNvPicPr>
            <a:picLocks noChangeAspect="1"/>
          </p:cNvPicPr>
          <p:nvPr/>
        </p:nvPicPr>
        <p:blipFill>
          <a:blip r:embed="rId4"/>
          <a:stretch>
            <a:fillRect/>
          </a:stretch>
        </p:blipFill>
        <p:spPr>
          <a:xfrm>
            <a:off x="6339874" y="1063533"/>
            <a:ext cx="5842000" cy="2476500"/>
          </a:xfrm>
          <a:prstGeom prst="rect">
            <a:avLst/>
          </a:prstGeom>
        </p:spPr>
      </p:pic>
      <p:pic>
        <p:nvPicPr>
          <p:cNvPr id="9" name="Picture 8">
            <a:extLst>
              <a:ext uri="{FF2B5EF4-FFF2-40B4-BE49-F238E27FC236}">
                <a16:creationId xmlns:a16="http://schemas.microsoft.com/office/drawing/2014/main" id="{DE876476-6B93-044E-B239-FB7106CC63AD}"/>
              </a:ext>
            </a:extLst>
          </p:cNvPr>
          <p:cNvPicPr>
            <a:picLocks noChangeAspect="1"/>
          </p:cNvPicPr>
          <p:nvPr/>
        </p:nvPicPr>
        <p:blipFill>
          <a:blip r:embed="rId5"/>
          <a:stretch>
            <a:fillRect/>
          </a:stretch>
        </p:blipFill>
        <p:spPr>
          <a:xfrm>
            <a:off x="6685843" y="4352686"/>
            <a:ext cx="1778000" cy="1524000"/>
          </a:xfrm>
          <a:prstGeom prst="rect">
            <a:avLst/>
          </a:prstGeom>
        </p:spPr>
      </p:pic>
      <p:sp>
        <p:nvSpPr>
          <p:cNvPr id="10" name="TextBox 9">
            <a:extLst>
              <a:ext uri="{FF2B5EF4-FFF2-40B4-BE49-F238E27FC236}">
                <a16:creationId xmlns:a16="http://schemas.microsoft.com/office/drawing/2014/main" id="{5EDBAE94-2904-634B-85EA-26389C5D29B5}"/>
              </a:ext>
            </a:extLst>
          </p:cNvPr>
          <p:cNvSpPr txBox="1"/>
          <p:nvPr/>
        </p:nvSpPr>
        <p:spPr>
          <a:xfrm>
            <a:off x="6392207" y="570023"/>
            <a:ext cx="5799793" cy="369332"/>
          </a:xfrm>
          <a:prstGeom prst="rect">
            <a:avLst/>
          </a:prstGeom>
          <a:noFill/>
        </p:spPr>
        <p:txBody>
          <a:bodyPr wrap="none" rtlCol="0">
            <a:spAutoFit/>
          </a:bodyPr>
          <a:lstStyle/>
          <a:p>
            <a:r>
              <a:rPr lang="en-US" dirty="0"/>
              <a:t>Total cross section ~ sum of “point-like” particle interactions</a:t>
            </a:r>
          </a:p>
        </p:txBody>
      </p:sp>
      <p:pic>
        <p:nvPicPr>
          <p:cNvPr id="11" name="Picture 10">
            <a:extLst>
              <a:ext uri="{FF2B5EF4-FFF2-40B4-BE49-F238E27FC236}">
                <a16:creationId xmlns:a16="http://schemas.microsoft.com/office/drawing/2014/main" id="{3360CCAB-1F2E-EC48-897A-6313F207EEA8}"/>
              </a:ext>
            </a:extLst>
          </p:cNvPr>
          <p:cNvPicPr>
            <a:picLocks noChangeAspect="1"/>
          </p:cNvPicPr>
          <p:nvPr/>
        </p:nvPicPr>
        <p:blipFill>
          <a:blip r:embed="rId6"/>
          <a:stretch>
            <a:fillRect/>
          </a:stretch>
        </p:blipFill>
        <p:spPr>
          <a:xfrm>
            <a:off x="9337259" y="3641486"/>
            <a:ext cx="2260600" cy="2946400"/>
          </a:xfrm>
          <a:prstGeom prst="rect">
            <a:avLst/>
          </a:prstGeom>
        </p:spPr>
      </p:pic>
      <p:sp>
        <p:nvSpPr>
          <p:cNvPr id="2" name="Date Placeholder 1">
            <a:extLst>
              <a:ext uri="{FF2B5EF4-FFF2-40B4-BE49-F238E27FC236}">
                <a16:creationId xmlns:a16="http://schemas.microsoft.com/office/drawing/2014/main" id="{B1BDB96E-4F0A-EE42-9478-FA61A2FA6764}"/>
              </a:ext>
            </a:extLst>
          </p:cNvPr>
          <p:cNvSpPr>
            <a:spLocks noGrp="1"/>
          </p:cNvSpPr>
          <p:nvPr>
            <p:ph type="dt" sz="half" idx="10"/>
          </p:nvPr>
        </p:nvSpPr>
        <p:spPr/>
        <p:txBody>
          <a:bodyPr/>
          <a:lstStyle/>
          <a:p>
            <a:fld id="{49C9F309-0397-CF4E-8B10-6DB0C7A1356C}" type="datetime1">
              <a:rPr lang="en-US" smtClean="0"/>
              <a:t>8/20/19</a:t>
            </a:fld>
            <a:endParaRPr lang="en-US"/>
          </a:p>
        </p:txBody>
      </p:sp>
      <p:sp>
        <p:nvSpPr>
          <p:cNvPr id="3" name="Footer Placeholder 2">
            <a:extLst>
              <a:ext uri="{FF2B5EF4-FFF2-40B4-BE49-F238E27FC236}">
                <a16:creationId xmlns:a16="http://schemas.microsoft.com/office/drawing/2014/main" id="{B2F23C86-13C8-FA41-BB9C-98C405D78763}"/>
              </a:ext>
            </a:extLst>
          </p:cNvPr>
          <p:cNvSpPr>
            <a:spLocks noGrp="1"/>
          </p:cNvSpPr>
          <p:nvPr>
            <p:ph type="ftr" sz="quarter" idx="11"/>
          </p:nvPr>
        </p:nvSpPr>
        <p:spPr/>
        <p:txBody>
          <a:bodyPr/>
          <a:lstStyle/>
          <a:p>
            <a:r>
              <a:rPr lang="en-US"/>
              <a:t>Yonsei Lectures - Introduction to the SM </a:t>
            </a:r>
          </a:p>
        </p:txBody>
      </p:sp>
      <p:sp>
        <p:nvSpPr>
          <p:cNvPr id="4" name="Slide Number Placeholder 3">
            <a:extLst>
              <a:ext uri="{FF2B5EF4-FFF2-40B4-BE49-F238E27FC236}">
                <a16:creationId xmlns:a16="http://schemas.microsoft.com/office/drawing/2014/main" id="{7BF832DC-4867-0249-9721-5F64AF782B69}"/>
              </a:ext>
            </a:extLst>
          </p:cNvPr>
          <p:cNvSpPr>
            <a:spLocks noGrp="1"/>
          </p:cNvSpPr>
          <p:nvPr>
            <p:ph type="sldNum" sz="quarter" idx="12"/>
          </p:nvPr>
        </p:nvSpPr>
        <p:spPr/>
        <p:txBody>
          <a:bodyPr/>
          <a:lstStyle/>
          <a:p>
            <a:fld id="{E5C0D009-5A32-D440-B264-4C42ABB4108F}" type="slidenum">
              <a:rPr lang="en-US" smtClean="0"/>
              <a:t>54</a:t>
            </a:fld>
            <a:endParaRPr lang="en-US"/>
          </a:p>
        </p:txBody>
      </p:sp>
    </p:spTree>
    <p:extLst>
      <p:ext uri="{BB962C8B-B14F-4D97-AF65-F5344CB8AC3E}">
        <p14:creationId xmlns:p14="http://schemas.microsoft.com/office/powerpoint/2010/main" val="1969891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27D65-AC97-3B4A-91EB-FF878EA5260E}"/>
              </a:ext>
            </a:extLst>
          </p:cNvPr>
          <p:cNvSpPr>
            <a:spLocks noGrp="1"/>
          </p:cNvSpPr>
          <p:nvPr>
            <p:ph type="title"/>
          </p:nvPr>
        </p:nvSpPr>
        <p:spPr>
          <a:xfrm>
            <a:off x="838200" y="-17376"/>
            <a:ext cx="10515600" cy="1022087"/>
          </a:xfrm>
        </p:spPr>
        <p:txBody>
          <a:bodyPr/>
          <a:lstStyle/>
          <a:p>
            <a:r>
              <a:rPr lang="en-US" dirty="0"/>
              <a:t>Test of the Standard Model - Colors </a:t>
            </a:r>
          </a:p>
        </p:txBody>
      </p:sp>
      <p:sp>
        <p:nvSpPr>
          <p:cNvPr id="3" name="Content Placeholder 2">
            <a:extLst>
              <a:ext uri="{FF2B5EF4-FFF2-40B4-BE49-F238E27FC236}">
                <a16:creationId xmlns:a16="http://schemas.microsoft.com/office/drawing/2014/main" id="{F11563FB-7AAE-B94C-90CE-728F8F9A46A3}"/>
              </a:ext>
            </a:extLst>
          </p:cNvPr>
          <p:cNvSpPr>
            <a:spLocks noGrp="1"/>
          </p:cNvSpPr>
          <p:nvPr>
            <p:ph idx="1"/>
          </p:nvPr>
        </p:nvSpPr>
        <p:spPr>
          <a:xfrm>
            <a:off x="838200" y="1160199"/>
            <a:ext cx="10515600" cy="4351338"/>
          </a:xfrm>
        </p:spPr>
        <p:txBody>
          <a:bodyPr/>
          <a:lstStyle/>
          <a:p>
            <a:r>
              <a:rPr lang="en-US" dirty="0"/>
              <a:t>The hadron to muon production ratio: R</a:t>
            </a:r>
          </a:p>
        </p:txBody>
      </p:sp>
      <p:pic>
        <p:nvPicPr>
          <p:cNvPr id="4" name="Picture 3">
            <a:extLst>
              <a:ext uri="{FF2B5EF4-FFF2-40B4-BE49-F238E27FC236}">
                <a16:creationId xmlns:a16="http://schemas.microsoft.com/office/drawing/2014/main" id="{B6BFEFA2-CC7F-7B45-95BB-952FD9D9EDCC}"/>
              </a:ext>
            </a:extLst>
          </p:cNvPr>
          <p:cNvPicPr>
            <a:picLocks noChangeAspect="1"/>
          </p:cNvPicPr>
          <p:nvPr/>
        </p:nvPicPr>
        <p:blipFill>
          <a:blip r:embed="rId2"/>
          <a:stretch>
            <a:fillRect/>
          </a:stretch>
        </p:blipFill>
        <p:spPr>
          <a:xfrm>
            <a:off x="6287508" y="1820045"/>
            <a:ext cx="4136706" cy="697376"/>
          </a:xfrm>
          <a:prstGeom prst="rect">
            <a:avLst/>
          </a:prstGeom>
        </p:spPr>
      </p:pic>
      <p:pic>
        <p:nvPicPr>
          <p:cNvPr id="5" name="Picture 4">
            <a:extLst>
              <a:ext uri="{FF2B5EF4-FFF2-40B4-BE49-F238E27FC236}">
                <a16:creationId xmlns:a16="http://schemas.microsoft.com/office/drawing/2014/main" id="{F0C80A3C-264E-B340-B2D5-491B75DB865F}"/>
              </a:ext>
            </a:extLst>
          </p:cNvPr>
          <p:cNvPicPr>
            <a:picLocks noChangeAspect="1"/>
          </p:cNvPicPr>
          <p:nvPr/>
        </p:nvPicPr>
        <p:blipFill>
          <a:blip r:embed="rId3"/>
          <a:stretch>
            <a:fillRect/>
          </a:stretch>
        </p:blipFill>
        <p:spPr>
          <a:xfrm>
            <a:off x="4399139" y="2401006"/>
            <a:ext cx="7713839" cy="3989917"/>
          </a:xfrm>
          <a:prstGeom prst="rect">
            <a:avLst/>
          </a:prstGeom>
        </p:spPr>
      </p:pic>
      <p:pic>
        <p:nvPicPr>
          <p:cNvPr id="6" name="Picture 5">
            <a:extLst>
              <a:ext uri="{FF2B5EF4-FFF2-40B4-BE49-F238E27FC236}">
                <a16:creationId xmlns:a16="http://schemas.microsoft.com/office/drawing/2014/main" id="{4571901B-DDC2-2E47-B40D-DB46ABC3C9C4}"/>
              </a:ext>
            </a:extLst>
          </p:cNvPr>
          <p:cNvPicPr>
            <a:picLocks noChangeAspect="1"/>
          </p:cNvPicPr>
          <p:nvPr/>
        </p:nvPicPr>
        <p:blipFill>
          <a:blip r:embed="rId4"/>
          <a:stretch>
            <a:fillRect/>
          </a:stretch>
        </p:blipFill>
        <p:spPr>
          <a:xfrm>
            <a:off x="646442" y="4127805"/>
            <a:ext cx="3556055" cy="1871608"/>
          </a:xfrm>
          <a:prstGeom prst="rect">
            <a:avLst/>
          </a:prstGeom>
        </p:spPr>
      </p:pic>
      <p:sp>
        <p:nvSpPr>
          <p:cNvPr id="7" name="TextBox 6">
            <a:extLst>
              <a:ext uri="{FF2B5EF4-FFF2-40B4-BE49-F238E27FC236}">
                <a16:creationId xmlns:a16="http://schemas.microsoft.com/office/drawing/2014/main" id="{397CEBD4-2AE6-DB40-A440-7B9DCC6DFDBC}"/>
              </a:ext>
            </a:extLst>
          </p:cNvPr>
          <p:cNvSpPr txBox="1"/>
          <p:nvPr/>
        </p:nvSpPr>
        <p:spPr>
          <a:xfrm>
            <a:off x="780355" y="2089911"/>
            <a:ext cx="3456395" cy="1477328"/>
          </a:xfrm>
          <a:prstGeom prst="rect">
            <a:avLst/>
          </a:prstGeom>
          <a:noFill/>
        </p:spPr>
        <p:txBody>
          <a:bodyPr wrap="none" rtlCol="0">
            <a:spAutoFit/>
          </a:bodyPr>
          <a:lstStyle/>
          <a:p>
            <a:r>
              <a:rPr lang="en-US" dirty="0"/>
              <a:t>For high energy , E &gt; 2GeV,</a:t>
            </a:r>
          </a:p>
          <a:p>
            <a:r>
              <a:rPr lang="en-US" dirty="0"/>
              <a:t>(u, d, s) are possible:</a:t>
            </a:r>
          </a:p>
          <a:p>
            <a:r>
              <a:rPr lang="en-US" dirty="0"/>
              <a:t> </a:t>
            </a:r>
          </a:p>
          <a:p>
            <a:r>
              <a:rPr lang="en-US" dirty="0"/>
              <a:t>R=Nc {[2/3]^2 + [1/3]^2 + [1/3]^2 }</a:t>
            </a:r>
          </a:p>
          <a:p>
            <a:r>
              <a:rPr lang="en-US" dirty="0"/>
              <a:t>   = Nc {5/9}</a:t>
            </a:r>
          </a:p>
        </p:txBody>
      </p:sp>
      <p:sp>
        <p:nvSpPr>
          <p:cNvPr id="8" name="Date Placeholder 7">
            <a:extLst>
              <a:ext uri="{FF2B5EF4-FFF2-40B4-BE49-F238E27FC236}">
                <a16:creationId xmlns:a16="http://schemas.microsoft.com/office/drawing/2014/main" id="{E37A4DC5-2E02-CC45-9348-F2F3D9255312}"/>
              </a:ext>
            </a:extLst>
          </p:cNvPr>
          <p:cNvSpPr>
            <a:spLocks noGrp="1"/>
          </p:cNvSpPr>
          <p:nvPr>
            <p:ph type="dt" sz="half" idx="10"/>
          </p:nvPr>
        </p:nvSpPr>
        <p:spPr/>
        <p:txBody>
          <a:bodyPr/>
          <a:lstStyle/>
          <a:p>
            <a:fld id="{8B4669C1-C50C-A84D-A6F5-4FCC35D4D0BD}" type="datetime1">
              <a:rPr lang="en-US" smtClean="0"/>
              <a:t>8/20/19</a:t>
            </a:fld>
            <a:endParaRPr lang="en-US"/>
          </a:p>
        </p:txBody>
      </p:sp>
      <p:sp>
        <p:nvSpPr>
          <p:cNvPr id="9" name="Footer Placeholder 8">
            <a:extLst>
              <a:ext uri="{FF2B5EF4-FFF2-40B4-BE49-F238E27FC236}">
                <a16:creationId xmlns:a16="http://schemas.microsoft.com/office/drawing/2014/main" id="{209C0575-43E8-EA4F-8390-36D1D17CE1AF}"/>
              </a:ext>
            </a:extLst>
          </p:cNvPr>
          <p:cNvSpPr>
            <a:spLocks noGrp="1"/>
          </p:cNvSpPr>
          <p:nvPr>
            <p:ph type="ftr" sz="quarter" idx="11"/>
          </p:nvPr>
        </p:nvSpPr>
        <p:spPr/>
        <p:txBody>
          <a:bodyPr/>
          <a:lstStyle/>
          <a:p>
            <a:r>
              <a:rPr lang="en-US"/>
              <a:t>Yonsei Lectures - Introduction to the SM </a:t>
            </a:r>
          </a:p>
        </p:txBody>
      </p:sp>
      <p:sp>
        <p:nvSpPr>
          <p:cNvPr id="10" name="Slide Number Placeholder 9">
            <a:extLst>
              <a:ext uri="{FF2B5EF4-FFF2-40B4-BE49-F238E27FC236}">
                <a16:creationId xmlns:a16="http://schemas.microsoft.com/office/drawing/2014/main" id="{72B47BBA-89B9-5148-B292-49FE0124ADFD}"/>
              </a:ext>
            </a:extLst>
          </p:cNvPr>
          <p:cNvSpPr>
            <a:spLocks noGrp="1"/>
          </p:cNvSpPr>
          <p:nvPr>
            <p:ph type="sldNum" sz="quarter" idx="12"/>
          </p:nvPr>
        </p:nvSpPr>
        <p:spPr/>
        <p:txBody>
          <a:bodyPr/>
          <a:lstStyle/>
          <a:p>
            <a:fld id="{E5C0D009-5A32-D440-B264-4C42ABB4108F}" type="slidenum">
              <a:rPr lang="en-US" smtClean="0"/>
              <a:t>55</a:t>
            </a:fld>
            <a:endParaRPr lang="en-US"/>
          </a:p>
        </p:txBody>
      </p:sp>
    </p:spTree>
    <p:extLst>
      <p:ext uri="{BB962C8B-B14F-4D97-AF65-F5344CB8AC3E}">
        <p14:creationId xmlns:p14="http://schemas.microsoft.com/office/powerpoint/2010/main" val="1398356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D7737-7303-7C4B-BEBC-ECD59397DFB4}"/>
              </a:ext>
            </a:extLst>
          </p:cNvPr>
          <p:cNvSpPr>
            <a:spLocks noGrp="1"/>
          </p:cNvSpPr>
          <p:nvPr>
            <p:ph type="title"/>
          </p:nvPr>
        </p:nvSpPr>
        <p:spPr>
          <a:xfrm>
            <a:off x="838200" y="1"/>
            <a:ext cx="10515600" cy="1016000"/>
          </a:xfrm>
        </p:spPr>
        <p:txBody>
          <a:bodyPr/>
          <a:lstStyle/>
          <a:p>
            <a:r>
              <a:rPr lang="en-US" dirty="0"/>
              <a:t>A Note about the “Natural Units”</a:t>
            </a:r>
          </a:p>
        </p:txBody>
      </p:sp>
      <p:pic>
        <p:nvPicPr>
          <p:cNvPr id="6" name="Picture 5">
            <a:extLst>
              <a:ext uri="{FF2B5EF4-FFF2-40B4-BE49-F238E27FC236}">
                <a16:creationId xmlns:a16="http://schemas.microsoft.com/office/drawing/2014/main" id="{B1078C63-D7A0-9341-8A3B-98304EEFFD38}"/>
              </a:ext>
            </a:extLst>
          </p:cNvPr>
          <p:cNvPicPr>
            <a:picLocks noChangeAspect="1"/>
          </p:cNvPicPr>
          <p:nvPr/>
        </p:nvPicPr>
        <p:blipFill>
          <a:blip r:embed="rId2"/>
          <a:stretch>
            <a:fillRect/>
          </a:stretch>
        </p:blipFill>
        <p:spPr>
          <a:xfrm>
            <a:off x="838200" y="1102077"/>
            <a:ext cx="9353588" cy="5168196"/>
          </a:xfrm>
          <a:prstGeom prst="rect">
            <a:avLst/>
          </a:prstGeom>
        </p:spPr>
      </p:pic>
      <p:sp>
        <p:nvSpPr>
          <p:cNvPr id="7" name="TextBox 6">
            <a:extLst>
              <a:ext uri="{FF2B5EF4-FFF2-40B4-BE49-F238E27FC236}">
                <a16:creationId xmlns:a16="http://schemas.microsoft.com/office/drawing/2014/main" id="{D7D3C2E2-DF5F-A447-B94D-0455A983A20D}"/>
              </a:ext>
            </a:extLst>
          </p:cNvPr>
          <p:cNvSpPr txBox="1"/>
          <p:nvPr/>
        </p:nvSpPr>
        <p:spPr>
          <a:xfrm>
            <a:off x="9272069" y="1716626"/>
            <a:ext cx="2469394" cy="1477328"/>
          </a:xfrm>
          <a:prstGeom prst="rect">
            <a:avLst/>
          </a:prstGeom>
          <a:noFill/>
        </p:spPr>
        <p:txBody>
          <a:bodyPr wrap="none" rtlCol="0">
            <a:spAutoFit/>
          </a:bodyPr>
          <a:lstStyle/>
          <a:p>
            <a:r>
              <a:rPr lang="en-US" dirty="0">
                <a:solidFill>
                  <a:srgbClr val="FF0000"/>
                </a:solidFill>
              </a:rPr>
              <a:t>Remember,</a:t>
            </a:r>
          </a:p>
          <a:p>
            <a:endParaRPr lang="en-US" dirty="0">
              <a:solidFill>
                <a:srgbClr val="FF0000"/>
              </a:solidFill>
            </a:endParaRPr>
          </a:p>
          <a:p>
            <a:r>
              <a:rPr lang="en-US" dirty="0">
                <a:solidFill>
                  <a:srgbClr val="FF0000"/>
                </a:solidFill>
              </a:rPr>
              <a:t> </a:t>
            </a:r>
            <a:r>
              <a:rPr lang="en-US" sz="2400" dirty="0">
                <a:solidFill>
                  <a:srgbClr val="FF0000"/>
                </a:solidFill>
              </a:rPr>
              <a:t>E=mc</a:t>
            </a:r>
            <a:r>
              <a:rPr lang="en-US" sz="2400" baseline="30000" dirty="0">
                <a:solidFill>
                  <a:srgbClr val="FF0000"/>
                </a:solidFill>
              </a:rPr>
              <a:t>2 </a:t>
            </a:r>
            <a:endParaRPr lang="en-US" baseline="30000" dirty="0">
              <a:solidFill>
                <a:srgbClr val="FF0000"/>
              </a:solidFill>
            </a:endParaRPr>
          </a:p>
          <a:p>
            <a:endParaRPr lang="en-US" baseline="30000" dirty="0">
              <a:solidFill>
                <a:srgbClr val="FF0000"/>
              </a:solidFill>
            </a:endParaRPr>
          </a:p>
          <a:p>
            <a:r>
              <a:rPr lang="en-US" dirty="0">
                <a:solidFill>
                  <a:srgbClr val="FF0000"/>
                </a:solidFill>
              </a:rPr>
              <a:t>Proton mass = 938 MeV </a:t>
            </a:r>
          </a:p>
        </p:txBody>
      </p:sp>
      <p:sp>
        <p:nvSpPr>
          <p:cNvPr id="8" name="Date Placeholder 7">
            <a:extLst>
              <a:ext uri="{FF2B5EF4-FFF2-40B4-BE49-F238E27FC236}">
                <a16:creationId xmlns:a16="http://schemas.microsoft.com/office/drawing/2014/main" id="{E7599B0D-6332-914F-AFFB-77CA3C75C7E5}"/>
              </a:ext>
            </a:extLst>
          </p:cNvPr>
          <p:cNvSpPr>
            <a:spLocks noGrp="1"/>
          </p:cNvSpPr>
          <p:nvPr>
            <p:ph type="dt" sz="half" idx="10"/>
          </p:nvPr>
        </p:nvSpPr>
        <p:spPr/>
        <p:txBody>
          <a:bodyPr/>
          <a:lstStyle/>
          <a:p>
            <a:fld id="{E0F1475B-0C80-D24B-ADC9-B81904E68ACC}" type="datetime1">
              <a:rPr lang="en-US" smtClean="0"/>
              <a:t>8/20/19</a:t>
            </a:fld>
            <a:endParaRPr lang="en-US"/>
          </a:p>
        </p:txBody>
      </p:sp>
      <p:sp>
        <p:nvSpPr>
          <p:cNvPr id="9" name="Footer Placeholder 8">
            <a:extLst>
              <a:ext uri="{FF2B5EF4-FFF2-40B4-BE49-F238E27FC236}">
                <a16:creationId xmlns:a16="http://schemas.microsoft.com/office/drawing/2014/main" id="{E9CDE150-8985-D849-A642-24A36E144499}"/>
              </a:ext>
            </a:extLst>
          </p:cNvPr>
          <p:cNvSpPr>
            <a:spLocks noGrp="1"/>
          </p:cNvSpPr>
          <p:nvPr>
            <p:ph type="ftr" sz="quarter" idx="11"/>
          </p:nvPr>
        </p:nvSpPr>
        <p:spPr/>
        <p:txBody>
          <a:bodyPr/>
          <a:lstStyle/>
          <a:p>
            <a:r>
              <a:rPr lang="en-US"/>
              <a:t>Yonsei Lectures - Introduction to the SM </a:t>
            </a:r>
          </a:p>
        </p:txBody>
      </p:sp>
      <p:sp>
        <p:nvSpPr>
          <p:cNvPr id="10" name="Slide Number Placeholder 9">
            <a:extLst>
              <a:ext uri="{FF2B5EF4-FFF2-40B4-BE49-F238E27FC236}">
                <a16:creationId xmlns:a16="http://schemas.microsoft.com/office/drawing/2014/main" id="{1FE5E991-F6F6-6749-99CB-7450E3A75491}"/>
              </a:ext>
            </a:extLst>
          </p:cNvPr>
          <p:cNvSpPr>
            <a:spLocks noGrp="1"/>
          </p:cNvSpPr>
          <p:nvPr>
            <p:ph type="sldNum" sz="quarter" idx="12"/>
          </p:nvPr>
        </p:nvSpPr>
        <p:spPr/>
        <p:txBody>
          <a:bodyPr/>
          <a:lstStyle/>
          <a:p>
            <a:fld id="{E5C0D009-5A32-D440-B264-4C42ABB4108F}" type="slidenum">
              <a:rPr lang="en-US" smtClean="0"/>
              <a:t>6</a:t>
            </a:fld>
            <a:endParaRPr lang="en-US"/>
          </a:p>
        </p:txBody>
      </p:sp>
    </p:spTree>
    <p:extLst>
      <p:ext uri="{BB962C8B-B14F-4D97-AF65-F5344CB8AC3E}">
        <p14:creationId xmlns:p14="http://schemas.microsoft.com/office/powerpoint/2010/main" val="1276431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EA84-527B-154B-A536-2EBECA87516B}"/>
              </a:ext>
            </a:extLst>
          </p:cNvPr>
          <p:cNvSpPr>
            <a:spLocks noGrp="1"/>
          </p:cNvSpPr>
          <p:nvPr>
            <p:ph type="title"/>
          </p:nvPr>
        </p:nvSpPr>
        <p:spPr>
          <a:xfrm>
            <a:off x="606706" y="0"/>
            <a:ext cx="10515600" cy="874897"/>
          </a:xfrm>
        </p:spPr>
        <p:txBody>
          <a:bodyPr/>
          <a:lstStyle/>
          <a:p>
            <a:r>
              <a:rPr lang="en-US" dirty="0"/>
              <a:t>Atoms and Fundamental Particles</a:t>
            </a:r>
          </a:p>
        </p:txBody>
      </p:sp>
      <p:sp>
        <p:nvSpPr>
          <p:cNvPr id="3" name="Content Placeholder 2">
            <a:extLst>
              <a:ext uri="{FF2B5EF4-FFF2-40B4-BE49-F238E27FC236}">
                <a16:creationId xmlns:a16="http://schemas.microsoft.com/office/drawing/2014/main" id="{5E0C595D-CA1B-3747-B9E2-720102425129}"/>
              </a:ext>
            </a:extLst>
          </p:cNvPr>
          <p:cNvSpPr>
            <a:spLocks noGrp="1"/>
          </p:cNvSpPr>
          <p:nvPr>
            <p:ph idx="1"/>
          </p:nvPr>
        </p:nvSpPr>
        <p:spPr>
          <a:xfrm>
            <a:off x="422637" y="1124483"/>
            <a:ext cx="6851820" cy="4826702"/>
          </a:xfrm>
        </p:spPr>
        <p:txBody>
          <a:bodyPr>
            <a:normAutofit fontScale="77500" lnSpcReduction="20000"/>
          </a:bodyPr>
          <a:lstStyle/>
          <a:p>
            <a:r>
              <a:rPr lang="en-US" dirty="0"/>
              <a:t>Atoms were postulated long ago by the Greek philosopher Democritus, and until the beginning of the 20th century, atoms were thought to be the fundamental indivisible building blocks of all forms of matter.</a:t>
            </a:r>
          </a:p>
          <a:p>
            <a:endParaRPr lang="en-US" dirty="0"/>
          </a:p>
          <a:p>
            <a:r>
              <a:rPr lang="en-US" dirty="0"/>
              <a:t>Protons, neutrons and electrons came to be regarded as the fundamental particles of nature when we learned in the 1900's through the experiments of Rutherford and others that atoms consist of mostly empty space with electrons surrounding a dense central nucleus made up of protons and neutrons.</a:t>
            </a:r>
          </a:p>
          <a:p>
            <a:endParaRPr lang="en-US" dirty="0"/>
          </a:p>
          <a:p>
            <a:r>
              <a:rPr lang="en-US" dirty="0"/>
              <a:t>With accelerators reaching higher ad higher energies, through a long series of experimental and theoretical studies in 1960s and 1970s, it was established quarks and leptons are the fundamental blocks of matter.  </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03C4B5B-FD33-DD4C-A709-DCDAC985E0B9}"/>
              </a:ext>
            </a:extLst>
          </p:cNvPr>
          <p:cNvPicPr>
            <a:picLocks noChangeAspect="1"/>
          </p:cNvPicPr>
          <p:nvPr/>
        </p:nvPicPr>
        <p:blipFill>
          <a:blip r:embed="rId2"/>
          <a:stretch>
            <a:fillRect/>
          </a:stretch>
        </p:blipFill>
        <p:spPr>
          <a:xfrm>
            <a:off x="7870785" y="874897"/>
            <a:ext cx="3898578" cy="5302066"/>
          </a:xfrm>
          <a:prstGeom prst="rect">
            <a:avLst/>
          </a:prstGeom>
        </p:spPr>
      </p:pic>
      <p:sp>
        <p:nvSpPr>
          <p:cNvPr id="5" name="Date Placeholder 4">
            <a:extLst>
              <a:ext uri="{FF2B5EF4-FFF2-40B4-BE49-F238E27FC236}">
                <a16:creationId xmlns:a16="http://schemas.microsoft.com/office/drawing/2014/main" id="{7090C24E-B535-CA42-AB16-CAEBE3011D0C}"/>
              </a:ext>
            </a:extLst>
          </p:cNvPr>
          <p:cNvSpPr>
            <a:spLocks noGrp="1"/>
          </p:cNvSpPr>
          <p:nvPr>
            <p:ph type="dt" sz="half" idx="10"/>
          </p:nvPr>
        </p:nvSpPr>
        <p:spPr/>
        <p:txBody>
          <a:bodyPr/>
          <a:lstStyle/>
          <a:p>
            <a:fld id="{799676F8-8459-1347-904D-FCE5ED00E711}" type="datetime1">
              <a:rPr lang="en-US" smtClean="0"/>
              <a:t>8/20/19</a:t>
            </a:fld>
            <a:endParaRPr lang="en-US"/>
          </a:p>
        </p:txBody>
      </p:sp>
      <p:sp>
        <p:nvSpPr>
          <p:cNvPr id="6" name="Footer Placeholder 5">
            <a:extLst>
              <a:ext uri="{FF2B5EF4-FFF2-40B4-BE49-F238E27FC236}">
                <a16:creationId xmlns:a16="http://schemas.microsoft.com/office/drawing/2014/main" id="{EC5E7EB1-E605-C745-A77A-61C77ACB55AD}"/>
              </a:ext>
            </a:extLst>
          </p:cNvPr>
          <p:cNvSpPr>
            <a:spLocks noGrp="1"/>
          </p:cNvSpPr>
          <p:nvPr>
            <p:ph type="ftr" sz="quarter" idx="11"/>
          </p:nvPr>
        </p:nvSpPr>
        <p:spPr/>
        <p:txBody>
          <a:bodyPr/>
          <a:lstStyle/>
          <a:p>
            <a:r>
              <a:rPr lang="en-US"/>
              <a:t>Yonsei Lectures - Introduction to the SM </a:t>
            </a:r>
          </a:p>
        </p:txBody>
      </p:sp>
      <p:sp>
        <p:nvSpPr>
          <p:cNvPr id="7" name="Slide Number Placeholder 6">
            <a:extLst>
              <a:ext uri="{FF2B5EF4-FFF2-40B4-BE49-F238E27FC236}">
                <a16:creationId xmlns:a16="http://schemas.microsoft.com/office/drawing/2014/main" id="{3CC7E9A4-F755-6844-A7D8-737E3C28A489}"/>
              </a:ext>
            </a:extLst>
          </p:cNvPr>
          <p:cNvSpPr>
            <a:spLocks noGrp="1"/>
          </p:cNvSpPr>
          <p:nvPr>
            <p:ph type="sldNum" sz="quarter" idx="12"/>
          </p:nvPr>
        </p:nvSpPr>
        <p:spPr/>
        <p:txBody>
          <a:bodyPr/>
          <a:lstStyle/>
          <a:p>
            <a:fld id="{E5C0D009-5A32-D440-B264-4C42ABB4108F}" type="slidenum">
              <a:rPr lang="en-US" smtClean="0"/>
              <a:t>7</a:t>
            </a:fld>
            <a:endParaRPr lang="en-US"/>
          </a:p>
        </p:txBody>
      </p:sp>
    </p:spTree>
    <p:extLst>
      <p:ext uri="{BB962C8B-B14F-4D97-AF65-F5344CB8AC3E}">
        <p14:creationId xmlns:p14="http://schemas.microsoft.com/office/powerpoint/2010/main" val="715926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F9A3-1C02-E04B-B760-60EAAFF259E3}"/>
              </a:ext>
            </a:extLst>
          </p:cNvPr>
          <p:cNvSpPr>
            <a:spLocks noGrp="1"/>
          </p:cNvSpPr>
          <p:nvPr>
            <p:ph type="title"/>
          </p:nvPr>
        </p:nvSpPr>
        <p:spPr>
          <a:xfrm>
            <a:off x="838200" y="18255"/>
            <a:ext cx="10515600" cy="1325563"/>
          </a:xfrm>
        </p:spPr>
        <p:txBody>
          <a:bodyPr/>
          <a:lstStyle/>
          <a:p>
            <a:r>
              <a:rPr lang="en-US" dirty="0"/>
              <a:t>The Standard Model of Particle Physics </a:t>
            </a:r>
          </a:p>
        </p:txBody>
      </p:sp>
      <p:sp>
        <p:nvSpPr>
          <p:cNvPr id="3" name="Content Placeholder 2">
            <a:extLst>
              <a:ext uri="{FF2B5EF4-FFF2-40B4-BE49-F238E27FC236}">
                <a16:creationId xmlns:a16="http://schemas.microsoft.com/office/drawing/2014/main" id="{CE63655C-071D-B54F-AC8C-60C2FDD0D624}"/>
              </a:ext>
            </a:extLst>
          </p:cNvPr>
          <p:cNvSpPr>
            <a:spLocks noGrp="1"/>
          </p:cNvSpPr>
          <p:nvPr>
            <p:ph idx="1"/>
          </p:nvPr>
        </p:nvSpPr>
        <p:spPr>
          <a:xfrm>
            <a:off x="838200" y="1514729"/>
            <a:ext cx="10515600" cy="4351338"/>
          </a:xfrm>
        </p:spPr>
        <p:txBody>
          <a:bodyPr/>
          <a:lstStyle/>
          <a:p>
            <a:pPr marL="0" indent="0">
              <a:buNone/>
            </a:pPr>
            <a:r>
              <a:rPr lang="en-US" dirty="0"/>
              <a:t>Particle physicists now believe they can describe the behavior of all known subatomic particles within a single theoretical framework called the Standard Model - incorporating quarks and leptons and their interactions through:</a:t>
            </a:r>
          </a:p>
          <a:p>
            <a:pPr>
              <a:buFontTx/>
              <a:buChar char="-"/>
            </a:pPr>
            <a:r>
              <a:rPr lang="en-US" dirty="0"/>
              <a:t>the strong force</a:t>
            </a:r>
          </a:p>
          <a:p>
            <a:pPr>
              <a:buFontTx/>
              <a:buChar char="-"/>
            </a:pPr>
            <a:r>
              <a:rPr lang="en-US" dirty="0"/>
              <a:t>weak force</a:t>
            </a:r>
          </a:p>
          <a:p>
            <a:pPr>
              <a:buFontTx/>
              <a:buChar char="-"/>
            </a:pPr>
            <a:r>
              <a:rPr lang="en-US" dirty="0"/>
              <a:t>electromagnetic forces. </a:t>
            </a:r>
          </a:p>
          <a:p>
            <a:pPr>
              <a:buFontTx/>
              <a:buChar char="-"/>
            </a:pPr>
            <a:endParaRPr lang="en-US" dirty="0"/>
          </a:p>
          <a:p>
            <a:pPr marL="0" indent="0">
              <a:buNone/>
            </a:pPr>
            <a:r>
              <a:rPr lang="en-US" dirty="0">
                <a:solidFill>
                  <a:srgbClr val="0432FF"/>
                </a:solidFill>
              </a:rPr>
              <a:t>Gravity is the one force not described by the Standard Model yet</a:t>
            </a:r>
            <a:r>
              <a:rPr lang="en-US" dirty="0"/>
              <a:t>.</a:t>
            </a:r>
          </a:p>
          <a:p>
            <a:pPr marL="0" indent="0">
              <a:buNone/>
            </a:pPr>
            <a:endParaRPr lang="en-US" dirty="0"/>
          </a:p>
        </p:txBody>
      </p:sp>
      <p:sp>
        <p:nvSpPr>
          <p:cNvPr id="4" name="Date Placeholder 3">
            <a:extLst>
              <a:ext uri="{FF2B5EF4-FFF2-40B4-BE49-F238E27FC236}">
                <a16:creationId xmlns:a16="http://schemas.microsoft.com/office/drawing/2014/main" id="{D9C26F15-DB60-4942-9E90-62FE5DD6C8FC}"/>
              </a:ext>
            </a:extLst>
          </p:cNvPr>
          <p:cNvSpPr>
            <a:spLocks noGrp="1"/>
          </p:cNvSpPr>
          <p:nvPr>
            <p:ph type="dt" sz="half" idx="10"/>
          </p:nvPr>
        </p:nvSpPr>
        <p:spPr/>
        <p:txBody>
          <a:bodyPr/>
          <a:lstStyle/>
          <a:p>
            <a:fld id="{BD429FE2-A3D9-B64E-B0EA-194AB946196E}" type="datetime1">
              <a:rPr lang="en-US" smtClean="0"/>
              <a:t>8/20/19</a:t>
            </a:fld>
            <a:endParaRPr lang="en-US"/>
          </a:p>
        </p:txBody>
      </p:sp>
      <p:sp>
        <p:nvSpPr>
          <p:cNvPr id="5" name="Footer Placeholder 4">
            <a:extLst>
              <a:ext uri="{FF2B5EF4-FFF2-40B4-BE49-F238E27FC236}">
                <a16:creationId xmlns:a16="http://schemas.microsoft.com/office/drawing/2014/main" id="{1145754B-1B77-F54F-AF37-70244C5E8D91}"/>
              </a:ext>
            </a:extLst>
          </p:cNvPr>
          <p:cNvSpPr>
            <a:spLocks noGrp="1"/>
          </p:cNvSpPr>
          <p:nvPr>
            <p:ph type="ftr" sz="quarter" idx="11"/>
          </p:nvPr>
        </p:nvSpPr>
        <p:spPr/>
        <p:txBody>
          <a:bodyPr/>
          <a:lstStyle/>
          <a:p>
            <a:r>
              <a:rPr lang="en-US"/>
              <a:t>Yonsei Lectures - Introduction to the SM </a:t>
            </a:r>
          </a:p>
        </p:txBody>
      </p:sp>
      <p:sp>
        <p:nvSpPr>
          <p:cNvPr id="6" name="Slide Number Placeholder 5">
            <a:extLst>
              <a:ext uri="{FF2B5EF4-FFF2-40B4-BE49-F238E27FC236}">
                <a16:creationId xmlns:a16="http://schemas.microsoft.com/office/drawing/2014/main" id="{56274E05-18F3-554D-818C-16A61632E6C5}"/>
              </a:ext>
            </a:extLst>
          </p:cNvPr>
          <p:cNvSpPr>
            <a:spLocks noGrp="1"/>
          </p:cNvSpPr>
          <p:nvPr>
            <p:ph type="sldNum" sz="quarter" idx="12"/>
          </p:nvPr>
        </p:nvSpPr>
        <p:spPr/>
        <p:txBody>
          <a:bodyPr/>
          <a:lstStyle/>
          <a:p>
            <a:fld id="{E5C0D009-5A32-D440-B264-4C42ABB4108F}" type="slidenum">
              <a:rPr lang="en-US" smtClean="0"/>
              <a:t>8</a:t>
            </a:fld>
            <a:endParaRPr lang="en-US"/>
          </a:p>
        </p:txBody>
      </p:sp>
    </p:spTree>
    <p:extLst>
      <p:ext uri="{BB962C8B-B14F-4D97-AF65-F5344CB8AC3E}">
        <p14:creationId xmlns:p14="http://schemas.microsoft.com/office/powerpoint/2010/main" val="1387845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7556" y="0"/>
            <a:ext cx="9279465" cy="6858000"/>
          </a:xfrm>
          <a:prstGeom prst="rect">
            <a:avLst/>
          </a:prstGeom>
        </p:spPr>
      </p:pic>
      <p:sp>
        <p:nvSpPr>
          <p:cNvPr id="2" name="Oval 1"/>
          <p:cNvSpPr/>
          <p:nvPr/>
        </p:nvSpPr>
        <p:spPr>
          <a:xfrm>
            <a:off x="975087" y="860295"/>
            <a:ext cx="3201802" cy="567861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a:t>Yonsei Lectures - Introduction to the SM </a:t>
            </a:r>
          </a:p>
        </p:txBody>
      </p:sp>
      <p:sp>
        <p:nvSpPr>
          <p:cNvPr id="7" name="Slide Number Placeholder 6"/>
          <p:cNvSpPr>
            <a:spLocks noGrp="1"/>
          </p:cNvSpPr>
          <p:nvPr>
            <p:ph type="sldNum" sz="quarter" idx="12"/>
          </p:nvPr>
        </p:nvSpPr>
        <p:spPr/>
        <p:txBody>
          <a:bodyPr/>
          <a:lstStyle/>
          <a:p>
            <a:fld id="{74B02019-6C57-514C-92C2-1BABBDEE07F5}" type="slidenum">
              <a:rPr lang="en-US" smtClean="0"/>
              <a:t>9</a:t>
            </a:fld>
            <a:endParaRPr lang="en-US"/>
          </a:p>
        </p:txBody>
      </p:sp>
      <p:sp>
        <p:nvSpPr>
          <p:cNvPr id="4" name="Date Placeholder 3">
            <a:extLst>
              <a:ext uri="{FF2B5EF4-FFF2-40B4-BE49-F238E27FC236}">
                <a16:creationId xmlns:a16="http://schemas.microsoft.com/office/drawing/2014/main" id="{3AD65B8B-0DAB-024E-8DEA-B80FF5F97236}"/>
              </a:ext>
            </a:extLst>
          </p:cNvPr>
          <p:cNvSpPr>
            <a:spLocks noGrp="1"/>
          </p:cNvSpPr>
          <p:nvPr>
            <p:ph type="dt" sz="half" idx="10"/>
          </p:nvPr>
        </p:nvSpPr>
        <p:spPr/>
        <p:txBody>
          <a:bodyPr/>
          <a:lstStyle/>
          <a:p>
            <a:fld id="{45EF3974-B4D2-9343-8111-36DE11AB14C9}" type="datetime1">
              <a:rPr lang="en-US" smtClean="0"/>
              <a:t>8/20/19</a:t>
            </a:fld>
            <a:endParaRPr lang="en-US"/>
          </a:p>
        </p:txBody>
      </p:sp>
    </p:spTree>
    <p:extLst>
      <p:ext uri="{BB962C8B-B14F-4D97-AF65-F5344CB8AC3E}">
        <p14:creationId xmlns:p14="http://schemas.microsoft.com/office/powerpoint/2010/main" val="573693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6715</TotalTime>
  <Words>2358</Words>
  <Application>Microsoft Macintosh PowerPoint</Application>
  <PresentationFormat>Widescreen</PresentationFormat>
  <Paragraphs>464</Paragraphs>
  <Slides>55</Slides>
  <Notes>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8" baseType="lpstr">
      <vt:lpstr>Arial</vt:lpstr>
      <vt:lpstr>Calibri</vt:lpstr>
      <vt:lpstr>Calibri Light</vt:lpstr>
      <vt:lpstr>Cambria Math</vt:lpstr>
      <vt:lpstr>Comic Sans MS</vt:lpstr>
      <vt:lpstr>Maiandra GD</vt:lpstr>
      <vt:lpstr>Symbol</vt:lpstr>
      <vt:lpstr>Tahoma</vt:lpstr>
      <vt:lpstr>Times</vt:lpstr>
      <vt:lpstr>Times New Roman</vt:lpstr>
      <vt:lpstr>Wingdings</vt:lpstr>
      <vt:lpstr>Office Theme</vt:lpstr>
      <vt:lpstr>Equation</vt:lpstr>
      <vt:lpstr>A Brief Introduction to Particle Physics  </vt:lpstr>
      <vt:lpstr>PowerPoint Presentation</vt:lpstr>
      <vt:lpstr>PowerPoint Presentation</vt:lpstr>
      <vt:lpstr>A Brief Introduction to Particle Physics</vt:lpstr>
      <vt:lpstr>How Do We See the World?</vt:lpstr>
      <vt:lpstr>A Note about the “Natural Units”</vt:lpstr>
      <vt:lpstr>Atoms and Fundamental Particles</vt:lpstr>
      <vt:lpstr>The Standard Model of Particle Physics </vt:lpstr>
      <vt:lpstr>PowerPoint Presentation</vt:lpstr>
      <vt:lpstr>Leptons – “light particles” </vt:lpstr>
      <vt:lpstr>The Quark Model of Hadrons </vt:lpstr>
      <vt:lpstr>Force by Particle Exchange</vt:lpstr>
      <vt:lpstr>Particle Interactions: EM and Gravity</vt:lpstr>
      <vt:lpstr>Yukawa Potential and Short Range Interaction </vt:lpstr>
      <vt:lpstr>Relative Strength of 4 Fundamental Interactions</vt:lpstr>
      <vt:lpstr>The Theory of Strong Interaction:  Quantum Chromo Dynamics (QCD) </vt:lpstr>
      <vt:lpstr>QCD vs QED at Large Distance: QCD Confinement </vt:lpstr>
      <vt:lpstr>Color Confinement – Hadrons are Color Neutral</vt:lpstr>
      <vt:lpstr>Deconfinement of Quarks and Gluons</vt:lpstr>
      <vt:lpstr>PowerPoint Presentation</vt:lpstr>
      <vt:lpstr>Feynman Diagram A very powerful and intuitive theoretical tool</vt:lpstr>
      <vt:lpstr>Feynman Diagrams  – EM, Strong and Weak interactions</vt:lpstr>
      <vt:lpstr>Feynman Diagram – Two Particle Interactions</vt:lpstr>
      <vt:lpstr>Feynman Diagram – More Examples</vt:lpstr>
      <vt:lpstr>An Example: Free Neutron Decay: Lifetime ~ 15min (900s)</vt:lpstr>
      <vt:lpstr>Quarks and Weak Interactions  </vt:lpstr>
      <vt:lpstr>Cabibbo–Kobayashi–Maskawa (CKM) Matrix</vt:lpstr>
      <vt:lpstr>3 Lepton Families and Neutrino Mixing </vt:lpstr>
      <vt:lpstr>        </vt:lpstr>
      <vt:lpstr>Discovery of the Quarks at SLAC  in Deep-Inelastic-Scattering (DIS) </vt:lpstr>
      <vt:lpstr>PowerPoint Presentation</vt:lpstr>
      <vt:lpstr>1990 Nobel Prize</vt:lpstr>
      <vt:lpstr>Test of the Standard Model – Quark Color </vt:lpstr>
      <vt:lpstr>R from PPG: Confirmed Nc = 3</vt:lpstr>
      <vt:lpstr>Success of the SM - Discovery of Charm Quark</vt:lpstr>
      <vt:lpstr>A 4th Quark (Charm) Needed to Cancel the Amplitude from the 1st process</vt:lpstr>
      <vt:lpstr>Discovery of J/Psi in 1974  “November J/Psi Revolution” </vt:lpstr>
      <vt:lpstr>Modern High Energy Nuclear and Particle Physics Experiments </vt:lpstr>
      <vt:lpstr>PowerPoint Presentation</vt:lpstr>
      <vt:lpstr>PowerPoint Presentation</vt:lpstr>
      <vt:lpstr>A Typical Collider Detector Model</vt:lpstr>
      <vt:lpstr>The PHENIX detector</vt:lpstr>
      <vt:lpstr>The STAR Detectors</vt:lpstr>
      <vt:lpstr>Summary </vt:lpstr>
      <vt:lpstr>Back up</vt:lpstr>
      <vt:lpstr>The Nature of Our Universe</vt:lpstr>
      <vt:lpstr>Phase Diagram</vt:lpstr>
      <vt:lpstr>Experimental Methods: Accelerators </vt:lpstr>
      <vt:lpstr>PowerPoint Presentation</vt:lpstr>
      <vt:lpstr>The Proton and Quarks</vt:lpstr>
      <vt:lpstr>1943 Nobel Prize: Otto Stern</vt:lpstr>
      <vt:lpstr>Proton Structure: Quarks and Gluons</vt:lpstr>
      <vt:lpstr>High Energy Electron-Proton Scattering </vt:lpstr>
      <vt:lpstr>PowerPoint Presentation</vt:lpstr>
      <vt:lpstr>Test of the Standard Model - Colors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268</cp:revision>
  <dcterms:created xsi:type="dcterms:W3CDTF">2019-08-15T16:50:55Z</dcterms:created>
  <dcterms:modified xsi:type="dcterms:W3CDTF">2019-08-20T08:46:28Z</dcterms:modified>
</cp:coreProperties>
</file>