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36"/>
  </p:notesMasterIdLst>
  <p:sldIdLst>
    <p:sldId id="256" r:id="rId2"/>
    <p:sldId id="280" r:id="rId3"/>
    <p:sldId id="461" r:id="rId4"/>
    <p:sldId id="787" r:id="rId5"/>
    <p:sldId id="279" r:id="rId6"/>
    <p:sldId id="281" r:id="rId7"/>
    <p:sldId id="282" r:id="rId8"/>
    <p:sldId id="793" r:id="rId9"/>
    <p:sldId id="283" r:id="rId10"/>
    <p:sldId id="785" r:id="rId11"/>
    <p:sldId id="794" r:id="rId12"/>
    <p:sldId id="262" r:id="rId13"/>
    <p:sldId id="415" r:id="rId14"/>
    <p:sldId id="780" r:id="rId15"/>
    <p:sldId id="779" r:id="rId16"/>
    <p:sldId id="792" r:id="rId17"/>
    <p:sldId id="444" r:id="rId18"/>
    <p:sldId id="287" r:id="rId19"/>
    <p:sldId id="289" r:id="rId20"/>
    <p:sldId id="286" r:id="rId21"/>
    <p:sldId id="291" r:id="rId22"/>
    <p:sldId id="505" r:id="rId23"/>
    <p:sldId id="290" r:id="rId24"/>
    <p:sldId id="503" r:id="rId25"/>
    <p:sldId id="782" r:id="rId26"/>
    <p:sldId id="790" r:id="rId27"/>
    <p:sldId id="796" r:id="rId28"/>
    <p:sldId id="285" r:id="rId29"/>
    <p:sldId id="791" r:id="rId30"/>
    <p:sldId id="797" r:id="rId31"/>
    <p:sldId id="260" r:id="rId32"/>
    <p:sldId id="652" r:id="rId33"/>
    <p:sldId id="800" r:id="rId34"/>
    <p:sldId id="26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6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98"/>
    <p:restoredTop sz="94667"/>
  </p:normalViewPr>
  <p:slideViewPr>
    <p:cSldViewPr snapToGrid="0" snapToObjects="1">
      <p:cViewPr>
        <p:scale>
          <a:sx n="123" d="100"/>
          <a:sy n="123" d="100"/>
        </p:scale>
        <p:origin x="1544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750C2-FB1B-A941-9AAD-8A544A6E1D53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DDF5D-54AF-C142-9C91-B62FC678F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7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DF5D-54AF-C142-9C91-B62FC678FA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69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1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5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25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58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3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48 staves +  100% spares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30-um-pitch, 200 M pixel, 0.3% X0/layer, 4-10 us integration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74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382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18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044436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6F3C4098-B04F-604D-A13E-9FAAD4C46AAD}" type="slidenum">
              <a:rPr lang="en-US" altLang="zh-CN" sz="1300"/>
              <a:pPr/>
              <a:t>20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202086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Exploring B-&gt;J/psi (and maybe B-&gt;e high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channels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s://www.sphenix.bnl.gov/web/system/files/u7/sphenix-logo-white-bg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200" y="1"/>
            <a:ext cx="1701800" cy="9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6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31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jpeg"/><Relationship Id="rId4" Type="http://schemas.openxmlformats.org/officeDocument/2006/relationships/image" Target="../media/image41.jpe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df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oleObject" Target="../embeddings/oleObject5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9.wmf"/><Relationship Id="rId12" Type="http://schemas.openxmlformats.org/officeDocument/2006/relationships/image" Target="../media/image6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58.wmf"/><Relationship Id="rId10" Type="http://schemas.openxmlformats.org/officeDocument/2006/relationships/image" Target="../media/image6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63.png"/><Relationship Id="rId14" Type="http://schemas.openxmlformats.org/officeDocument/2006/relationships/image" Target="../media/image6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65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4072/" TargetMode="Externa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4072/" TargetMode="Externa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bnl.gov/event/4072/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35th Winter Workshop on Nuclear Dynamics">
            <a:extLst>
              <a:ext uri="{FF2B5EF4-FFF2-40B4-BE49-F238E27FC236}">
                <a16:creationId xmlns:a16="http://schemas.microsoft.com/office/drawing/2014/main" id="{94423851-2F74-4A47-A18D-D5061198C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8927"/>
            <a:ext cx="7772400" cy="295101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Open Heavy Flavor Physics with the </a:t>
            </a:r>
            <a:r>
              <a:rPr lang="en-US" b="1" dirty="0" err="1">
                <a:solidFill>
                  <a:schemeClr val="bg1"/>
                </a:solidFill>
              </a:rPr>
              <a:t>sPHENIX</a:t>
            </a:r>
            <a:r>
              <a:rPr lang="en-US" b="1" dirty="0">
                <a:solidFill>
                  <a:schemeClr val="bg1"/>
                </a:solidFill>
              </a:rPr>
              <a:t> MVTX Detector at RHIC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691" y="5205846"/>
            <a:ext cx="7190509" cy="154824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Ming X. Liu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Los Alamos National Laboratory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for the </a:t>
            </a:r>
            <a:r>
              <a:rPr lang="en-US" sz="2800" b="1" dirty="0" err="1">
                <a:solidFill>
                  <a:schemeClr val="bg1"/>
                </a:solidFill>
              </a:rPr>
              <a:t>sPHENIX</a:t>
            </a:r>
            <a:r>
              <a:rPr lang="en-US" sz="2800" b="1" dirty="0">
                <a:solidFill>
                  <a:schemeClr val="bg1"/>
                </a:solidFill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02204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15" y="147308"/>
            <a:ext cx="7886700" cy="1105026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5EAB3-1F44-424A-84E8-4823E5A7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223D3A-F0E0-44AE-9C69-5A2CED7C1C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69" y="1305235"/>
            <a:ext cx="8845031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5431064" y="2960958"/>
            <a:ext cx="3887978" cy="3475164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7809825" y="4152310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7900BF-196A-4348-8F1A-DDE63F70E068}"/>
              </a:ext>
            </a:extLst>
          </p:cNvPr>
          <p:cNvGrpSpPr/>
          <p:nvPr/>
        </p:nvGrpSpPr>
        <p:grpSpPr>
          <a:xfrm>
            <a:off x="493100" y="1878868"/>
            <a:ext cx="4307500" cy="3233697"/>
            <a:chOff x="493100" y="600775"/>
            <a:chExt cx="4307500" cy="323369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220936-72C6-4134-A29D-464749F11DCC}"/>
                </a:ext>
              </a:extLst>
            </p:cNvPr>
            <p:cNvSpPr/>
            <p:nvPr/>
          </p:nvSpPr>
          <p:spPr>
            <a:xfrm>
              <a:off x="768304" y="600775"/>
              <a:ext cx="12128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Outer HCal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828CB4-F002-433C-A294-E461811C60AE}"/>
                </a:ext>
              </a:extLst>
            </p:cNvPr>
            <p:cNvSpPr/>
            <p:nvPr/>
          </p:nvSpPr>
          <p:spPr>
            <a:xfrm>
              <a:off x="784654" y="970399"/>
              <a:ext cx="11965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SC Magnet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C8D488-68BF-4C75-B5C4-5B2012841FAB}"/>
                </a:ext>
              </a:extLst>
            </p:cNvPr>
            <p:cNvSpPr/>
            <p:nvPr/>
          </p:nvSpPr>
          <p:spPr>
            <a:xfrm>
              <a:off x="1200217" y="1709647"/>
              <a:ext cx="7809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EMCal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C48A5F-5799-493E-A0E2-CFC21C224E72}"/>
                </a:ext>
              </a:extLst>
            </p:cNvPr>
            <p:cNvSpPr/>
            <p:nvPr/>
          </p:nvSpPr>
          <p:spPr>
            <a:xfrm>
              <a:off x="1442270" y="2079271"/>
              <a:ext cx="538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TPC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1CE6B8-04C6-42B0-B1D9-A149FDA22844}"/>
                </a:ext>
              </a:extLst>
            </p:cNvPr>
            <p:cNvSpPr/>
            <p:nvPr/>
          </p:nvSpPr>
          <p:spPr>
            <a:xfrm>
              <a:off x="1362184" y="2448895"/>
              <a:ext cx="619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INTT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B122AAE-2A51-463B-819A-7506AA7C4DF3}"/>
                </a:ext>
              </a:extLst>
            </p:cNvPr>
            <p:cNvSpPr/>
            <p:nvPr/>
          </p:nvSpPr>
          <p:spPr>
            <a:xfrm>
              <a:off x="493100" y="3188141"/>
              <a:ext cx="148810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15 kHz trigger</a:t>
              </a:r>
            </a:p>
            <a:p>
              <a:r>
                <a:rPr lang="en-US" dirty="0">
                  <a:solidFill>
                    <a:sysClr val="windowText" lastClr="000000"/>
                  </a:solidFill>
                </a:rPr>
                <a:t>&gt;10 GB/s 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4C8FA3D-11A7-4365-A95C-12E9510E99DA}"/>
                </a:ext>
              </a:extLst>
            </p:cNvPr>
            <p:cNvSpPr/>
            <p:nvPr/>
          </p:nvSpPr>
          <p:spPr>
            <a:xfrm>
              <a:off x="1235483" y="2818519"/>
              <a:ext cx="7457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MVTX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12AEA4B-CA6E-4FDD-84E7-CBDA60130103}"/>
                </a:ext>
              </a:extLst>
            </p:cNvPr>
            <p:cNvCxnSpPr/>
            <p:nvPr/>
          </p:nvCxnSpPr>
          <p:spPr>
            <a:xfrm>
              <a:off x="2021500" y="785441"/>
              <a:ext cx="1559900" cy="361092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490FE1-5B02-4099-AB8E-7B215C709D7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155065"/>
              <a:ext cx="1976062" cy="528984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A7C027-70D5-4F29-9FFA-B85603F8373B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521814"/>
              <a:ext cx="1940900" cy="3427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8D1CFA-5B82-46F4-90D1-287461D3F671}"/>
                </a:ext>
              </a:extLst>
            </p:cNvPr>
            <p:cNvSpPr/>
            <p:nvPr/>
          </p:nvSpPr>
          <p:spPr>
            <a:xfrm>
              <a:off x="815496" y="1340023"/>
              <a:ext cx="1165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Inner HCal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497862A-F472-4255-97A8-9B2C0BDB2666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894313"/>
              <a:ext cx="2093300" cy="1564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7115567-5FA6-4879-8678-7D668A3F6C3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261062"/>
              <a:ext cx="2404822" cy="16851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0809B35-6914-435C-BA54-99C333E448B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630065"/>
              <a:ext cx="2709622" cy="104310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671D5A3-B11E-4461-BD1D-E778790DA8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4778" y="2798578"/>
              <a:ext cx="2785822" cy="21358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A258CBB-9DAA-AC47-BC11-FE39A0FDD488}"/>
              </a:ext>
            </a:extLst>
          </p:cNvPr>
          <p:cNvSpPr txBox="1"/>
          <p:nvPr/>
        </p:nvSpPr>
        <p:spPr>
          <a:xfrm>
            <a:off x="630982" y="5682882"/>
            <a:ext cx="3366580" cy="69249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500" dirty="0"/>
              <a:t>Parallel Activities “upgrade”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MAPS-based Vertex Detector  (MVTX)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rgbClr val="0432FF"/>
                </a:solidFill>
              </a:rPr>
              <a:t>Intermediate Silicon Strip Tracker (INTT)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D6ADA1-223C-7F48-A49E-B977EDCEE8BE}"/>
              </a:ext>
            </a:extLst>
          </p:cNvPr>
          <p:cNvSpPr txBox="1"/>
          <p:nvPr/>
        </p:nvSpPr>
        <p:spPr>
          <a:xfrm>
            <a:off x="544515" y="5320777"/>
            <a:ext cx="365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Baseline detectors: </a:t>
            </a:r>
            <a:r>
              <a:rPr lang="en-US" b="1" dirty="0" err="1">
                <a:solidFill>
                  <a:srgbClr val="00B050"/>
                </a:solidFill>
              </a:rPr>
              <a:t>HCal</a:t>
            </a:r>
            <a:r>
              <a:rPr lang="en-US" b="1" dirty="0">
                <a:solidFill>
                  <a:srgbClr val="00B050"/>
                </a:solidFill>
              </a:rPr>
              <a:t>/</a:t>
            </a:r>
            <a:r>
              <a:rPr lang="en-US" b="1" dirty="0" err="1">
                <a:solidFill>
                  <a:srgbClr val="00B050"/>
                </a:solidFill>
              </a:rPr>
              <a:t>EMCal</a:t>
            </a:r>
            <a:r>
              <a:rPr lang="en-US" b="1" dirty="0">
                <a:solidFill>
                  <a:srgbClr val="00B050"/>
                </a:solidFill>
              </a:rPr>
              <a:t>/TPC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1A9E0-D5F6-5142-AD45-7ABDEBF6CE26}"/>
              </a:ext>
            </a:extLst>
          </p:cNvPr>
          <p:cNvSpPr txBox="1"/>
          <p:nvPr/>
        </p:nvSpPr>
        <p:spPr>
          <a:xfrm>
            <a:off x="6639791" y="924791"/>
            <a:ext cx="2350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Frantz &amp; </a:t>
            </a:r>
            <a:r>
              <a:rPr lang="en-US" dirty="0" err="1"/>
              <a:t>A.Bazilevsky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4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9572" y="136524"/>
            <a:ext cx="7725564" cy="884792"/>
          </a:xfrm>
        </p:spPr>
        <p:txBody>
          <a:bodyPr>
            <a:norm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MVTX Detector Design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11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868821" y="2398918"/>
            <a:ext cx="1880332" cy="274389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944741" y="1865646"/>
            <a:ext cx="1322892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ALICE ITS Upgrade:</a:t>
            </a:r>
          </a:p>
          <a:p>
            <a:r>
              <a:rPr lang="en-US" sz="1013" dirty="0"/>
              <a:t>Inner Barrel Tracker</a:t>
            </a:r>
          </a:p>
        </p:txBody>
      </p:sp>
      <p:sp>
        <p:nvSpPr>
          <p:cNvPr id="42" name="Left Arrow 41"/>
          <p:cNvSpPr/>
          <p:nvPr/>
        </p:nvSpPr>
        <p:spPr>
          <a:xfrm>
            <a:off x="4943132" y="3843446"/>
            <a:ext cx="1770507" cy="136914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Adapt ITS/IB design</a:t>
            </a:r>
          </a:p>
          <a:p>
            <a:r>
              <a:rPr lang="en-US" sz="1200" dirty="0">
                <a:solidFill>
                  <a:srgbClr val="FF0000"/>
                </a:solidFill>
              </a:rPr>
              <a:t>   </a:t>
            </a:r>
            <a:r>
              <a:rPr lang="en-US" sz="1200" dirty="0">
                <a:solidFill>
                  <a:srgbClr val="FFFF00"/>
                </a:solidFill>
              </a:rPr>
              <a:t>- Min. Risks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  - Max. Phys.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7889" y="1104677"/>
            <a:ext cx="2852409" cy="5065489"/>
          </a:xfrm>
          <a:prstGeom prst="rect">
            <a:avLst/>
          </a:prstGeom>
          <a:solidFill>
            <a:srgbClr val="FFFFB6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450"/>
              </a:spcAft>
              <a:defRPr sz="2000" i="1">
                <a:solidFill>
                  <a:srgbClr val="0432FF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latin typeface="Arial" charset="0"/>
                <a:ea typeface="宋体" charset="-122"/>
              </a:defRPr>
            </a:lvl2pPr>
            <a:lvl3pPr>
              <a:defRPr sz="1600">
                <a:latin typeface="Arial" charset="0"/>
                <a:ea typeface="宋体" charset="-122"/>
              </a:defRPr>
            </a:lvl3pPr>
            <a:lvl4pPr>
              <a:defRPr sz="1600">
                <a:latin typeface="Arial" charset="0"/>
                <a:ea typeface="宋体" charset="-122"/>
              </a:defRPr>
            </a:lvl4pPr>
            <a:lvl5pPr>
              <a:defRPr sz="1600"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Adapts ALICE Upgrade ITS/IB design, </a:t>
            </a:r>
            <a:r>
              <a:rPr lang="en-US" sz="1800" dirty="0" err="1">
                <a:solidFill>
                  <a:schemeClr val="tx1"/>
                </a:solidFill>
              </a:rPr>
              <a:t>modifiied</a:t>
            </a:r>
            <a:r>
              <a:rPr lang="en-US" sz="1800" dirty="0">
                <a:solidFill>
                  <a:schemeClr val="tx1"/>
                </a:solidFill>
              </a:rPr>
              <a:t> to fit </a:t>
            </a:r>
            <a:r>
              <a:rPr lang="en-US" sz="1800" dirty="0" err="1">
                <a:solidFill>
                  <a:schemeClr val="tx1"/>
                </a:solidFill>
              </a:rPr>
              <a:t>sPHENIX</a:t>
            </a:r>
            <a:r>
              <a:rPr lang="en-US" sz="1800" dirty="0">
                <a:solidFill>
                  <a:schemeClr val="tx1"/>
                </a:solidFill>
              </a:rPr>
              <a:t> environment: </a:t>
            </a:r>
          </a:p>
          <a:p>
            <a:r>
              <a:rPr lang="en-US" dirty="0"/>
              <a:t>-Sensors:  </a:t>
            </a:r>
          </a:p>
          <a:p>
            <a:r>
              <a:rPr lang="en-US" sz="1600" dirty="0">
                <a:solidFill>
                  <a:schemeClr val="tx1"/>
                </a:solidFill>
              </a:rPr>
              <a:t>Use </a:t>
            </a:r>
            <a:r>
              <a:rPr lang="en-US" sz="1600" dirty="0">
                <a:solidFill>
                  <a:srgbClr val="FF0000"/>
                </a:solidFill>
              </a:rPr>
              <a:t>ALICE</a:t>
            </a:r>
            <a:r>
              <a:rPr lang="en-US" sz="1600" dirty="0">
                <a:solidFill>
                  <a:schemeClr val="tx1"/>
                </a:solidFill>
              </a:rPr>
              <a:t> ALPIDE sensors and the identical ITS/IB design of the active part </a:t>
            </a:r>
            <a:endParaRPr lang="en-US" dirty="0"/>
          </a:p>
          <a:p>
            <a:r>
              <a:rPr lang="en-US" dirty="0"/>
              <a:t>-Readout:</a:t>
            </a:r>
          </a:p>
          <a:p>
            <a:r>
              <a:rPr lang="en-US" sz="1600" dirty="0">
                <a:solidFill>
                  <a:schemeClr val="tx1"/>
                </a:solidFill>
              </a:rPr>
              <a:t>A hybrid design using </a:t>
            </a:r>
            <a:r>
              <a:rPr lang="en-US" sz="1600" dirty="0">
                <a:solidFill>
                  <a:srgbClr val="FF0000"/>
                </a:solidFill>
              </a:rPr>
              <a:t>ALICE</a:t>
            </a:r>
            <a:r>
              <a:rPr lang="en-US" sz="1600" dirty="0">
                <a:solidFill>
                  <a:schemeClr val="tx1"/>
                </a:solidFill>
              </a:rPr>
              <a:t> frontend Readout Unit(RU) and </a:t>
            </a:r>
            <a:r>
              <a:rPr lang="en-US" sz="1600" dirty="0">
                <a:solidFill>
                  <a:srgbClr val="FF0000"/>
                </a:solidFill>
              </a:rPr>
              <a:t>ATLAS</a:t>
            </a:r>
            <a:r>
              <a:rPr lang="en-US" sz="1600" dirty="0">
                <a:solidFill>
                  <a:schemeClr val="tx1"/>
                </a:solidFill>
              </a:rPr>
              <a:t> upgrade backend PCIe based FELIX boards for </a:t>
            </a:r>
            <a:r>
              <a:rPr lang="en-US" sz="1600" dirty="0" err="1">
                <a:solidFill>
                  <a:schemeClr val="tx1"/>
                </a:solidFill>
              </a:rPr>
              <a:t>sPHENIX</a:t>
            </a:r>
            <a:r>
              <a:rPr lang="en-US" sz="1600" dirty="0">
                <a:solidFill>
                  <a:schemeClr val="tx1"/>
                </a:solidFill>
              </a:rPr>
              <a:t>  </a:t>
            </a:r>
            <a:endParaRPr lang="en-US" dirty="0"/>
          </a:p>
          <a:p>
            <a:r>
              <a:rPr lang="en-US" dirty="0"/>
              <a:t>-Mechanics:</a:t>
            </a:r>
          </a:p>
          <a:p>
            <a:r>
              <a:rPr lang="en-US" sz="1600" dirty="0">
                <a:solidFill>
                  <a:schemeClr val="tx1"/>
                </a:solidFill>
              </a:rPr>
              <a:t>Modified mechanical frame design for </a:t>
            </a:r>
            <a:r>
              <a:rPr lang="en-US" sz="1600" dirty="0" err="1">
                <a:solidFill>
                  <a:schemeClr val="tx1"/>
                </a:solidFill>
              </a:rPr>
              <a:t>sPHENIX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96323" y="5364818"/>
            <a:ext cx="142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R = 2.5/3.5/4 cm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Z = 27 cm</a:t>
            </a: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31" y="1657900"/>
            <a:ext cx="1811301" cy="203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3364543" y="2637387"/>
            <a:ext cx="1078778" cy="1173227"/>
            <a:chOff x="1174750" y="2400300"/>
            <a:chExt cx="1516703" cy="160552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DEDF029-D9E8-F24C-9CFA-D9D70E8F2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31" y="3843446"/>
            <a:ext cx="1515440" cy="14387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636590-3DF4-C94E-875B-9711301E036E}"/>
              </a:ext>
            </a:extLst>
          </p:cNvPr>
          <p:cNvSpPr txBox="1"/>
          <p:nvPr/>
        </p:nvSpPr>
        <p:spPr>
          <a:xfrm>
            <a:off x="3160337" y="5295948"/>
            <a:ext cx="19627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Modified MVTX detector </a:t>
            </a:r>
          </a:p>
          <a:p>
            <a:r>
              <a:rPr lang="en-US" sz="1350" dirty="0"/>
              <a:t>layout for </a:t>
            </a:r>
            <a:r>
              <a:rPr lang="en-US" sz="1350" dirty="0" err="1"/>
              <a:t>sPEHINX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0347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8" y="11497"/>
            <a:ext cx="7554191" cy="1563305"/>
          </a:xfrm>
        </p:spPr>
        <p:txBody>
          <a:bodyPr>
            <a:normAutofit/>
          </a:bodyPr>
          <a:lstStyle/>
          <a:p>
            <a:r>
              <a:rPr lang="en-US" sz="3600" dirty="0"/>
              <a:t>Monolithic-Active-Pixel-Sensors (MAPS)</a:t>
            </a:r>
            <a:br>
              <a:rPr lang="en-US" sz="3600" dirty="0"/>
            </a:br>
            <a:r>
              <a:rPr lang="en-US" sz="18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87471" y="1350445"/>
            <a:ext cx="4954407" cy="2414765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(27x29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Fast readout,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FD9238-5C2B-6C4C-9807-FC269C3C0A3D}"/>
              </a:ext>
            </a:extLst>
          </p:cNvPr>
          <p:cNvGrpSpPr/>
          <p:nvPr/>
        </p:nvGrpSpPr>
        <p:grpSpPr>
          <a:xfrm>
            <a:off x="628651" y="3653429"/>
            <a:ext cx="6873586" cy="2934438"/>
            <a:chOff x="1227338" y="3669723"/>
            <a:chExt cx="5370850" cy="2102964"/>
          </a:xfrm>
        </p:grpSpPr>
        <p:pic>
          <p:nvPicPr>
            <p:cNvPr id="5" name="pasted-image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3441" y="3697976"/>
              <a:ext cx="4874747" cy="182380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617846" y="4053052"/>
              <a:ext cx="0" cy="132364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227338" y="4593016"/>
              <a:ext cx="63190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50 </a:t>
              </a:r>
              <a:r>
                <a:rPr lang="en-US" sz="1350" dirty="0" err="1"/>
                <a:t>μm</a:t>
              </a:r>
              <a:endParaRPr lang="en-US" sz="13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66765" y="5472605"/>
              <a:ext cx="63190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28 </a:t>
              </a:r>
              <a:r>
                <a:rPr lang="en-US" sz="1350" dirty="0" err="1"/>
                <a:t>μm</a:t>
              </a:r>
              <a:endParaRPr lang="en-US" sz="135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864673" y="5479208"/>
              <a:ext cx="282885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388919" y="3669723"/>
              <a:ext cx="117692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ALPIDE design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89994" y="1176048"/>
            <a:ext cx="2410404" cy="2216676"/>
            <a:chOff x="5610788" y="1521282"/>
            <a:chExt cx="2652747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5967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10788" y="2692945"/>
              <a:ext cx="92495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47724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Cooling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72702" y="3392724"/>
            <a:ext cx="25183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A 9-chip MAPS stave, 1.5 x 27cm</a:t>
            </a:r>
            <a:r>
              <a:rPr lang="en-US" sz="1350" baseline="30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26100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12" y="144712"/>
            <a:ext cx="9036776" cy="990600"/>
          </a:xfrm>
        </p:spPr>
        <p:txBody>
          <a:bodyPr>
            <a:noAutofit/>
          </a:bodyPr>
          <a:lstStyle/>
          <a:p>
            <a:r>
              <a:rPr lang="en-US" sz="3600" dirty="0"/>
              <a:t>MVTX Electronics,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224" y="810226"/>
            <a:ext cx="8836298" cy="4527692"/>
            <a:chOff x="121974" y="1442744"/>
            <a:chExt cx="8836298" cy="45276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5-10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817933" y="4242699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652332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>
              <a:cxnSpLocks/>
            </p:cNvCxnSpPr>
            <p:nvPr/>
          </p:nvCxnSpPr>
          <p:spPr bwMode="auto">
            <a:xfrm>
              <a:off x="3637318" y="1988406"/>
              <a:ext cx="0" cy="390929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>
              <a:cxnSpLocks/>
            </p:cNvCxnSpPr>
            <p:nvPr/>
          </p:nvCxnSpPr>
          <p:spPr bwMode="auto">
            <a:xfrm>
              <a:off x="6960279" y="1872502"/>
              <a:ext cx="1" cy="409793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7086177" y="5377341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07229" y="5530666"/>
            <a:ext cx="9036769" cy="79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    | 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9EBD71-7604-8D4D-955F-3D80A3146019}"/>
              </a:ext>
            </a:extLst>
          </p:cNvPr>
          <p:cNvSpPr txBox="1"/>
          <p:nvPr/>
        </p:nvSpPr>
        <p:spPr>
          <a:xfrm>
            <a:off x="1509005" y="6058446"/>
            <a:ext cx="345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(------- ALICE/ITS Hardware  --------)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CF3E42-A682-794E-89E2-127102416859}"/>
              </a:ext>
            </a:extLst>
          </p:cNvPr>
          <p:cNvSpPr txBox="1"/>
          <p:nvPr/>
        </p:nvSpPr>
        <p:spPr>
          <a:xfrm>
            <a:off x="6873852" y="6101548"/>
            <a:ext cx="2290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(-- ATLAS Hardware --)</a:t>
            </a:r>
          </a:p>
        </p:txBody>
      </p:sp>
    </p:spTree>
    <p:extLst>
      <p:ext uri="{BB962C8B-B14F-4D97-AF65-F5344CB8AC3E}">
        <p14:creationId xmlns:p14="http://schemas.microsoft.com/office/powerpoint/2010/main" val="4093419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075DE-B476-4A94-AE0B-BED232FA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219F6-AD6C-4BC1-AAE4-063634D3B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7AC69-CED4-4695-8A04-AA586177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144FF1-9A17-4771-9B35-5D7C6BA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33" y="53758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MVTX R&amp;D Highlights </a:t>
            </a:r>
            <a:br>
              <a:rPr lang="en-US" dirty="0"/>
            </a:br>
            <a:r>
              <a:rPr lang="en-US" sz="2800" dirty="0"/>
              <a:t>2018 test beam @</a:t>
            </a:r>
            <a:r>
              <a:rPr lang="en-US" sz="2800" dirty="0" err="1"/>
              <a:t>Fermilab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9719" y="4014324"/>
            <a:ext cx="2895600" cy="25388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8FDAEB-FC22-4FA8-8199-327AF15CC508}"/>
              </a:ext>
            </a:extLst>
          </p:cNvPr>
          <p:cNvSpPr/>
          <p:nvPr/>
        </p:nvSpPr>
        <p:spPr>
          <a:xfrm>
            <a:off x="5603248" y="3672818"/>
            <a:ext cx="3692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 Hit Spatial Resolution: &lt; 5 um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3DA035-B28E-4485-BABF-4B93BE71A73D}"/>
              </a:ext>
            </a:extLst>
          </p:cNvPr>
          <p:cNvSpPr/>
          <p:nvPr/>
        </p:nvSpPr>
        <p:spPr>
          <a:xfrm>
            <a:off x="609600" y="3203784"/>
            <a:ext cx="7987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Feb-July 2018 FermiLab Test beam facility, test of each sPHENIX detector subsystem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686DC3-9A84-49EE-871C-921BEE188B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29" y="4038600"/>
            <a:ext cx="2636014" cy="1976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C38B75-1E62-4B85-85F5-67D53B0B59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8"/>
          <a:stretch/>
        </p:blipFill>
        <p:spPr>
          <a:xfrm rot="5400000">
            <a:off x="315742" y="4016092"/>
            <a:ext cx="2282659" cy="23276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3B212C-21F7-438C-B9B1-38D7C7346063}"/>
              </a:ext>
            </a:extLst>
          </p:cNvPr>
          <p:cNvSpPr/>
          <p:nvPr/>
        </p:nvSpPr>
        <p:spPr>
          <a:xfrm>
            <a:off x="228600" y="3669268"/>
            <a:ext cx="472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4x MVTX sensor in beam                  </a:t>
            </a:r>
            <a:r>
              <a:rPr lang="en-US" dirty="0" err="1">
                <a:solidFill>
                  <a:srgbClr val="292929"/>
                </a:solidFill>
              </a:rPr>
              <a:t>sPHENIX</a:t>
            </a:r>
            <a:r>
              <a:rPr lang="en-US" dirty="0">
                <a:solidFill>
                  <a:srgbClr val="292929"/>
                </a:solidFill>
              </a:rPr>
              <a:t> DAQ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5E792C3-2734-4568-83F7-E0544614CEFD}"/>
              </a:ext>
            </a:extLst>
          </p:cNvPr>
          <p:cNvSpPr/>
          <p:nvPr/>
        </p:nvSpPr>
        <p:spPr>
          <a:xfrm>
            <a:off x="2471423" y="4907881"/>
            <a:ext cx="457200" cy="30717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F3AA48E-4E50-45FA-A151-53BEAC39A212}"/>
              </a:ext>
            </a:extLst>
          </p:cNvPr>
          <p:cNvSpPr/>
          <p:nvPr/>
        </p:nvSpPr>
        <p:spPr>
          <a:xfrm>
            <a:off x="5486400" y="4907881"/>
            <a:ext cx="457200" cy="30717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11914E-B39B-46FA-B82F-7EF12FBB32FE}"/>
              </a:ext>
            </a:extLst>
          </p:cNvPr>
          <p:cNvGrpSpPr/>
          <p:nvPr/>
        </p:nvGrpSpPr>
        <p:grpSpPr>
          <a:xfrm>
            <a:off x="1257481" y="1326226"/>
            <a:ext cx="6374053" cy="1793074"/>
            <a:chOff x="218391" y="1407326"/>
            <a:chExt cx="6374053" cy="17930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DF8A9F-4FE8-2C43-AF20-D7064D376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391" y="1407326"/>
              <a:ext cx="6374053" cy="174660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CD847FC-9919-4FEF-8089-4A673533618D}"/>
                </a:ext>
              </a:extLst>
            </p:cNvPr>
            <p:cNvSpPr/>
            <p:nvPr/>
          </p:nvSpPr>
          <p:spPr>
            <a:xfrm>
              <a:off x="1852407" y="2831068"/>
              <a:ext cx="6283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INTT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A5D9FD-D3E0-4EE2-9665-0FE6DCE1D476}"/>
                </a:ext>
              </a:extLst>
            </p:cNvPr>
            <p:cNvSpPr/>
            <p:nvPr/>
          </p:nvSpPr>
          <p:spPr>
            <a:xfrm>
              <a:off x="4491940" y="2831068"/>
              <a:ext cx="1965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MVTX  EMCal HCal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CE6042-0DE5-4E8D-AC63-838ED9810E6F}"/>
              </a:ext>
            </a:extLst>
          </p:cNvPr>
          <p:cNvCxnSpPr/>
          <p:nvPr/>
        </p:nvCxnSpPr>
        <p:spPr>
          <a:xfrm>
            <a:off x="0" y="3657600"/>
            <a:ext cx="914400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814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2861CC9-105C-4BA4-9457-BFD004F85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80286">
            <a:off x="3528144" y="1897255"/>
            <a:ext cx="2704557" cy="18439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7AC69-CED4-4695-8A04-AA586177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144FF1-9A17-4771-9B35-5D7C6BA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21"/>
            <a:ext cx="8229600" cy="898059"/>
          </a:xfrm>
        </p:spPr>
        <p:txBody>
          <a:bodyPr>
            <a:normAutofit/>
          </a:bodyPr>
          <a:lstStyle/>
          <a:p>
            <a:r>
              <a:rPr lang="en-US" sz="4000" dirty="0"/>
              <a:t>MVTX Status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71299-6D41-47D5-895F-4F84F871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2079973"/>
            <a:ext cx="2827461" cy="1981200"/>
          </a:xfrm>
          <a:prstGeom prst="rect">
            <a:avLst/>
          </a:prstGeom>
        </p:spPr>
      </p:pic>
      <p:sp>
        <p:nvSpPr>
          <p:cNvPr id="9" name="Right Arrow 13">
            <a:extLst>
              <a:ext uri="{FF2B5EF4-FFF2-40B4-BE49-F238E27FC236}">
                <a16:creationId xmlns:a16="http://schemas.microsoft.com/office/drawing/2014/main" id="{0DA44DBA-B078-4B48-8916-616F38FD4B21}"/>
              </a:ext>
            </a:extLst>
          </p:cNvPr>
          <p:cNvSpPr/>
          <p:nvPr/>
        </p:nvSpPr>
        <p:spPr>
          <a:xfrm>
            <a:off x="1725548" y="2599952"/>
            <a:ext cx="1447800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BDA2A1-C052-408B-A660-5CB9E6331E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7797" y="2892389"/>
            <a:ext cx="904565" cy="16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56C2E7-9999-40B4-866D-69C2865F1DE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39400" y="2343119"/>
            <a:ext cx="993600" cy="1242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7217630-E74E-42A9-AA46-1D3458BB9C3D}"/>
              </a:ext>
            </a:extLst>
          </p:cNvPr>
          <p:cNvGrpSpPr/>
          <p:nvPr/>
        </p:nvGrpSpPr>
        <p:grpSpPr>
          <a:xfrm rot="2995687">
            <a:off x="3512128" y="1708280"/>
            <a:ext cx="1333564" cy="1402198"/>
            <a:chOff x="6248400" y="1422032"/>
            <a:chExt cx="1981200" cy="208316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B4D39EE-7222-44BF-88E0-03DCCC4E8B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400" y="2895600"/>
              <a:ext cx="762000" cy="60960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02DAA2-63BC-4C9F-883C-0300BC1EDE5A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422032"/>
              <a:ext cx="762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32D0DE-5582-417B-A352-0A8EE182C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3971" y="1954655"/>
              <a:ext cx="1219200" cy="144779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8561AF-A94E-4306-9F79-3D06ED37BAC8}"/>
                </a:ext>
              </a:extLst>
            </p:cNvPr>
            <p:cNvSpPr/>
            <p:nvPr/>
          </p:nvSpPr>
          <p:spPr>
            <a:xfrm rot="18641409">
              <a:off x="6287809" y="1824609"/>
              <a:ext cx="1753826" cy="10973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/>
                <a:t>Staves:</a:t>
              </a:r>
            </a:p>
            <a:p>
              <a:pPr algn="ctr"/>
              <a:r>
                <a:rPr lang="en-US" sz="1400" dirty="0"/>
                <a:t>Active length </a:t>
              </a:r>
              <a:br>
                <a:rPr lang="en-US" sz="1400" dirty="0"/>
              </a:br>
              <a:r>
                <a:rPr lang="en-US" sz="1400" dirty="0"/>
                <a:t>~ 27 cm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F33201-3234-4CC3-84A4-F1748AD55F63}"/>
              </a:ext>
            </a:extLst>
          </p:cNvPr>
          <p:cNvGrpSpPr/>
          <p:nvPr/>
        </p:nvGrpSpPr>
        <p:grpSpPr>
          <a:xfrm rot="19125166">
            <a:off x="3109370" y="2686860"/>
            <a:ext cx="559650" cy="591125"/>
            <a:chOff x="6248400" y="1422032"/>
            <a:chExt cx="1981200" cy="208316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85F02C3-98FD-4956-AB2E-0104212C3A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400" y="2895600"/>
              <a:ext cx="762000" cy="60960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E49270-82E7-4819-BB2B-C9FC27BCBE65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422032"/>
              <a:ext cx="762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8292C0F-8E4C-4DAD-A164-DC75912945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1676400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6CD0F2-F3DE-4A86-B379-9E0D217A1474}"/>
                </a:ext>
              </a:extLst>
            </p:cNvPr>
            <p:cNvSpPr/>
            <p:nvPr/>
          </p:nvSpPr>
          <p:spPr>
            <a:xfrm rot="18641409">
              <a:off x="6803554" y="1893491"/>
              <a:ext cx="499025" cy="831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6767B70-29DB-40AF-95C4-0CBB6B4780F8}"/>
              </a:ext>
            </a:extLst>
          </p:cNvPr>
          <p:cNvSpPr/>
          <p:nvPr/>
        </p:nvSpPr>
        <p:spPr>
          <a:xfrm>
            <a:off x="3202703" y="3296840"/>
            <a:ext cx="906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Diameter </a:t>
            </a:r>
            <a:br>
              <a:rPr lang="en-US" sz="1400" dirty="0"/>
            </a:br>
            <a:r>
              <a:rPr lang="en-US" sz="1400" dirty="0"/>
              <a:t>~ 8 cm</a:t>
            </a:r>
          </a:p>
        </p:txBody>
      </p:sp>
      <p:pic>
        <p:nvPicPr>
          <p:cNvPr id="24" name="Picture 2" descr="https://lh3.googleusercontent.com/fhM04hq6kTvKVVFTj9iz6U365ZxQ2FejTwKucvjBXMiyVhPROWOvTnod0UCQGjyAmAR5e5rFFYkNG-5qCQkIyCMsO0TS09BEWl8kY-ZxIesZMOtPcjuPT_Z5VVCzj1Nydbm1KhGANoEGRW1rxqYuS5LALMXyYE8GQ97d7divoRyFDOJo4we99zlfX3JXLtGI1bjscUeFsuWZXRF92tX0Ng6TrZ6JWigr0dGUCeV5wA-20nHEHKNWdiQYbae_UzkzOYiA0LTPjKnbypSjiG-W36cu3UunjsFzkn63Z-65-6e90klAk29QQa0tSNS1EN-lb8bXE30FsbDAz936dYJWJF34KDyhJefnDpdQXeAxX4F3HBrCl1C81GPNwcB-E5UovFpFbbf0CsoW602j_14_4Ee2Btett6BZBW6iAyO2GFO1rtyGW1g3CKlSmBEdXkYzG_LEKOiSSBnnjfREMdRKYM0xDS-_G8ph1Ts-CZ0KJRyGmaxjn_oIedYLUU8LYdJH6FQQpfzCg-ev7Io3pkYVILsm89Mct5qY1eUP3hl_02bU1C9lwy-27j2pSOqf2Kgucmp27qOphAFe2u_hKtB1g4N51lZtCUAB6PRIT-_qbUAbm5U0tToPfQGEZrEEv76v=w1922-h848-no">
            <a:extLst>
              <a:ext uri="{FF2B5EF4-FFF2-40B4-BE49-F238E27FC236}">
                <a16:creationId xmlns:a16="http://schemas.microsoft.com/office/drawing/2014/main" id="{21DA2718-ED35-4028-AD41-C998CE64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437621"/>
            <a:ext cx="2990850" cy="131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FF63BF-51DE-43EC-9985-0CCB7A574A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4437621"/>
            <a:ext cx="2020022" cy="203937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754882-8C7E-4720-9A0F-7E5964E54532}"/>
              </a:ext>
            </a:extLst>
          </p:cNvPr>
          <p:cNvSpPr/>
          <p:nvPr/>
        </p:nvSpPr>
        <p:spPr>
          <a:xfrm>
            <a:off x="76200" y="4106658"/>
            <a:ext cx="3738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Sensor tested with sPHENIX extension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2E8551-4CE8-4F4D-9A8B-03FCF7CF1AF2}"/>
              </a:ext>
            </a:extLst>
          </p:cNvPr>
          <p:cNvSpPr/>
          <p:nvPr/>
        </p:nvSpPr>
        <p:spPr>
          <a:xfrm>
            <a:off x="3846156" y="4106658"/>
            <a:ext cx="170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Readout Unit v2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4C9845-3499-41B6-9C19-6E2DB97D3FA9}"/>
              </a:ext>
            </a:extLst>
          </p:cNvPr>
          <p:cNvSpPr/>
          <p:nvPr/>
        </p:nvSpPr>
        <p:spPr>
          <a:xfrm>
            <a:off x="5757407" y="4098072"/>
            <a:ext cx="3310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Data Assembly Module (FELIX v2)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4A754C-D01E-472A-ACAF-8B7CF41704B5}"/>
              </a:ext>
            </a:extLst>
          </p:cNvPr>
          <p:cNvCxnSpPr/>
          <p:nvPr/>
        </p:nvCxnSpPr>
        <p:spPr>
          <a:xfrm>
            <a:off x="0" y="4106658"/>
            <a:ext cx="914400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69AFC24-7627-4CDB-9AF5-D60CD5164452}"/>
              </a:ext>
            </a:extLst>
          </p:cNvPr>
          <p:cNvSpPr/>
          <p:nvPr/>
        </p:nvSpPr>
        <p:spPr>
          <a:xfrm>
            <a:off x="3579980" y="375655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8E8FA7-A339-4F91-96C9-668753C207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2" y="4420890"/>
            <a:ext cx="3354924" cy="109626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B554B1B-3CCB-4EEE-9368-EC0F4BB875C1}"/>
              </a:ext>
            </a:extLst>
          </p:cNvPr>
          <p:cNvGrpSpPr/>
          <p:nvPr/>
        </p:nvGrpSpPr>
        <p:grpSpPr>
          <a:xfrm>
            <a:off x="44468" y="5517158"/>
            <a:ext cx="3594443" cy="851436"/>
            <a:chOff x="70663" y="5076116"/>
            <a:chExt cx="3357293" cy="79526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EC42834-7C52-4B87-AEB1-A68362C8A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69" y="5334000"/>
              <a:ext cx="3311283" cy="5373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885BFF-3E1A-42D1-B5C1-404488A59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63" y="5076116"/>
              <a:ext cx="3357293" cy="515768"/>
            </a:xfrm>
            <a:prstGeom prst="rect">
              <a:avLst/>
            </a:prstGeom>
          </p:spPr>
        </p:pic>
      </p:grp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E7441285-15EC-4943-AD26-FC5EC0643A67}"/>
              </a:ext>
            </a:extLst>
          </p:cNvPr>
          <p:cNvSpPr txBox="1">
            <a:spLocks/>
          </p:cNvSpPr>
          <p:nvPr/>
        </p:nvSpPr>
        <p:spPr>
          <a:xfrm>
            <a:off x="273040" y="805183"/>
            <a:ext cx="8794760" cy="112877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Stave &amp; RU production: starts soon following ALICE ITS production at CERN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84 Staves: 3-layer + spares (full inner 2-layer + 20%); 60 RUs: 48 + 25% spares</a:t>
            </a:r>
          </a:p>
          <a:p>
            <a:r>
              <a:rPr lang="en-US" sz="2400" dirty="0"/>
              <a:t>Back-end DAQ: sPHENIX production of ATLAS FELIX cards at BNL</a:t>
            </a:r>
          </a:p>
          <a:p>
            <a:r>
              <a:rPr lang="en-US" sz="2400" dirty="0"/>
              <a:t>Mechanical system design in progress; Installation in 2022, day-1 physics 2023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4DE350-F384-42C0-AB5B-EC81CAF28DD5}"/>
              </a:ext>
            </a:extLst>
          </p:cNvPr>
          <p:cNvSpPr/>
          <p:nvPr/>
        </p:nvSpPr>
        <p:spPr>
          <a:xfrm>
            <a:off x="5928619" y="5746266"/>
            <a:ext cx="2920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In close coordination with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R&amp;D and production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ALICE/ATLAS Phase-I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EDCCF7-15F2-8346-9624-92F7A23B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CB5419-6CCF-FD43-AC03-CA2253076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1EDA86-CE94-714D-B662-3460BABA86C6}"/>
              </a:ext>
            </a:extLst>
          </p:cNvPr>
          <p:cNvSpPr txBox="1"/>
          <p:nvPr/>
        </p:nvSpPr>
        <p:spPr>
          <a:xfrm>
            <a:off x="7486650" y="209919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</a:t>
            </a:r>
          </a:p>
        </p:txBody>
      </p:sp>
    </p:spTree>
    <p:extLst>
      <p:ext uri="{BB962C8B-B14F-4D97-AF65-F5344CB8AC3E}">
        <p14:creationId xmlns:p14="http://schemas.microsoft.com/office/powerpoint/2010/main" val="23506811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9F86-A28B-4577-BF3A-8641A793A1D0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033116"/>
            <a:ext cx="8236084" cy="54608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452" y="325230"/>
            <a:ext cx="6937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New MVTX Stave Configuration</a:t>
            </a: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F3065-9535-6548-9A27-1557CB1F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</p:spTree>
    <p:extLst>
      <p:ext uri="{BB962C8B-B14F-4D97-AF65-F5344CB8AC3E}">
        <p14:creationId xmlns:p14="http://schemas.microsoft.com/office/powerpoint/2010/main" val="1726864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8125" y="0"/>
            <a:ext cx="8229600" cy="1143000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Tracking Detectors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idx="1"/>
          </p:nvPr>
        </p:nvSpPr>
        <p:spPr>
          <a:xfrm>
            <a:off x="4800325" y="4349727"/>
            <a:ext cx="3984892" cy="2027989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US" sz="2000" u="sng" dirty="0">
                <a:solidFill>
                  <a:srgbClr val="FF0000"/>
                </a:solidFill>
              </a:rPr>
              <a:t>Outer tracker: |eta|&lt;1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TPC</a:t>
            </a:r>
            <a:r>
              <a:rPr lang="en-US" sz="1800" dirty="0"/>
              <a:t>: gateless and continuous readout</a:t>
            </a:r>
          </a:p>
          <a:p>
            <a:pPr lvl="1"/>
            <a:r>
              <a:rPr lang="en-US" sz="1600" dirty="0"/>
              <a:t>Provide momentum measurement</a:t>
            </a:r>
          </a:p>
          <a:p>
            <a:r>
              <a:rPr lang="el-GR" sz="2000" dirty="0">
                <a:solidFill>
                  <a:schemeClr val="tx2"/>
                </a:solidFill>
              </a:rPr>
              <a:t>δ</a:t>
            </a:r>
            <a:r>
              <a:rPr lang="en-US" sz="2000" dirty="0">
                <a:solidFill>
                  <a:schemeClr val="tx2"/>
                </a:solidFill>
              </a:rPr>
              <a:t>p/p &lt; 2% for </a:t>
            </a:r>
            <a:r>
              <a:rPr lang="en-US" sz="2000" dirty="0" err="1">
                <a:solidFill>
                  <a:schemeClr val="tx2"/>
                </a:solidFill>
              </a:rPr>
              <a:t>p</a:t>
            </a:r>
            <a:r>
              <a:rPr lang="en-US" sz="2000" baseline="-25000" dirty="0" err="1">
                <a:solidFill>
                  <a:schemeClr val="tx2"/>
                </a:solidFill>
              </a:rPr>
              <a:t>T</a:t>
            </a:r>
            <a:r>
              <a:rPr lang="en-US" sz="2000" dirty="0">
                <a:solidFill>
                  <a:schemeClr val="tx2"/>
                </a:solidFill>
              </a:rPr>
              <a:t>&lt;10 GeV/c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7" name="Content Placeholder 7"/>
          <p:cNvSpPr txBox="1">
            <a:spLocks/>
          </p:cNvSpPr>
          <p:nvPr/>
        </p:nvSpPr>
        <p:spPr>
          <a:xfrm>
            <a:off x="150213" y="4235448"/>
            <a:ext cx="4193463" cy="208915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en-US" sz="2000" u="sng" dirty="0">
                <a:solidFill>
                  <a:srgbClr val="FF0000"/>
                </a:solidFill>
              </a:rPr>
              <a:t>Inner tracker:  |eta|&lt;1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MVTX</a:t>
            </a:r>
            <a:r>
              <a:rPr lang="en-US" sz="1800" dirty="0"/>
              <a:t>: MAPS pixel sensors (3-layer) </a:t>
            </a:r>
          </a:p>
          <a:p>
            <a:pPr lvl="1"/>
            <a:r>
              <a:rPr lang="en-US" sz="1600" dirty="0"/>
              <a:t>Modified ALICE ITS IB staves</a:t>
            </a:r>
            <a:br>
              <a:rPr lang="en-US" sz="1600" dirty="0"/>
            </a:br>
            <a:r>
              <a:rPr lang="en-US" sz="1600" dirty="0"/>
              <a:t>Precision vertexing</a:t>
            </a:r>
          </a:p>
          <a:p>
            <a:r>
              <a:rPr lang="en-US" sz="1800" b="1" dirty="0">
                <a:solidFill>
                  <a:schemeClr val="accent1"/>
                </a:solidFill>
              </a:rPr>
              <a:t>INTT</a:t>
            </a:r>
            <a:r>
              <a:rPr lang="en-US" sz="1800" dirty="0"/>
              <a:t>: strip silicon sensors (2-layer)</a:t>
            </a:r>
          </a:p>
          <a:p>
            <a:pPr lvl="1"/>
            <a:r>
              <a:rPr lang="en-US" sz="1600" dirty="0"/>
              <a:t>Pattern recognition, timing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3F0374-0CDE-4787-8E56-1351E848EB73}"/>
              </a:ext>
            </a:extLst>
          </p:cNvPr>
          <p:cNvGrpSpPr/>
          <p:nvPr/>
        </p:nvGrpSpPr>
        <p:grpSpPr>
          <a:xfrm>
            <a:off x="4800600" y="1496683"/>
            <a:ext cx="4354224" cy="2625757"/>
            <a:chOff x="4800600" y="1412843"/>
            <a:chExt cx="4354224" cy="26257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D13A63-073D-4F26-9ED2-2E8A3C7C565B}"/>
                </a:ext>
              </a:extLst>
            </p:cNvPr>
            <p:cNvSpPr/>
            <p:nvPr/>
          </p:nvSpPr>
          <p:spPr>
            <a:xfrm rot="5400000">
              <a:off x="8065359" y="2577498"/>
              <a:ext cx="18095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Diameter ~ 1.6 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60146F-29DF-4D26-9DA7-17D542623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00600" y="1412843"/>
              <a:ext cx="3747338" cy="262575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F7B2B2-5EDC-4A3E-9A5C-8C280ACA6A07}"/>
                </a:ext>
              </a:extLst>
            </p:cNvPr>
            <p:cNvSpPr/>
            <p:nvPr/>
          </p:nvSpPr>
          <p:spPr>
            <a:xfrm>
              <a:off x="6822503" y="2636348"/>
              <a:ext cx="76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MVTX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741C8B-6E74-416F-8976-B87825DC96AC}"/>
                </a:ext>
              </a:extLst>
            </p:cNvPr>
            <p:cNvSpPr/>
            <p:nvPr/>
          </p:nvSpPr>
          <p:spPr>
            <a:xfrm>
              <a:off x="6821693" y="2863814"/>
              <a:ext cx="6283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INTT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068C38-F7C5-409D-9B97-5A0F048BE14D}"/>
                </a:ext>
              </a:extLst>
            </p:cNvPr>
            <p:cNvSpPr/>
            <p:nvPr/>
          </p:nvSpPr>
          <p:spPr>
            <a:xfrm>
              <a:off x="6839175" y="3266541"/>
              <a:ext cx="5437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TPC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E6EDD36-ABE0-40C2-840C-5A81465A20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56754"/>
            <a:ext cx="4879647" cy="3138944"/>
          </a:xfrm>
          <a:prstGeom prst="rect">
            <a:avLst/>
          </a:prstGeom>
        </p:spPr>
      </p:pic>
      <p:sp>
        <p:nvSpPr>
          <p:cNvPr id="23" name="Right Arrow 13">
            <a:extLst>
              <a:ext uri="{FF2B5EF4-FFF2-40B4-BE49-F238E27FC236}">
                <a16:creationId xmlns:a16="http://schemas.microsoft.com/office/drawing/2014/main" id="{8F2186AF-106F-4D4F-A44A-692757390331}"/>
              </a:ext>
            </a:extLst>
          </p:cNvPr>
          <p:cNvSpPr/>
          <p:nvPr/>
        </p:nvSpPr>
        <p:spPr>
          <a:xfrm>
            <a:off x="2797570" y="2333551"/>
            <a:ext cx="1805355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C948B1-68F3-4BE0-A5BD-E43E4B6F437B}"/>
              </a:ext>
            </a:extLst>
          </p:cNvPr>
          <p:cNvGrpSpPr/>
          <p:nvPr/>
        </p:nvGrpSpPr>
        <p:grpSpPr>
          <a:xfrm rot="8335738">
            <a:off x="7430851" y="1813167"/>
            <a:ext cx="2424625" cy="2063920"/>
            <a:chOff x="6433176" y="1757217"/>
            <a:chExt cx="1724889" cy="148211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1578DD-0228-4DE9-B5E5-DF7257DFC480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7AABCB5-59A0-4CB0-B672-D2AA3F72F06B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600074" y="1781092"/>
              <a:ext cx="5579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13F6BA5-AD0B-457C-8E9E-813FCFADB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5486" y="1757217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797854-D630-40BB-9A87-0E6980C8B1CF}"/>
                </a:ext>
              </a:extLst>
            </p:cNvPr>
            <p:cNvSpPr/>
            <p:nvPr/>
          </p:nvSpPr>
          <p:spPr>
            <a:xfrm rot="18641409">
              <a:off x="6803554" y="1893491"/>
              <a:ext cx="499025" cy="831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DB21D55-B823-4C38-8D1F-0C1BC3CE46CE}"/>
              </a:ext>
            </a:extLst>
          </p:cNvPr>
          <p:cNvSpPr/>
          <p:nvPr/>
        </p:nvSpPr>
        <p:spPr>
          <a:xfrm>
            <a:off x="5173138" y="1012363"/>
            <a:ext cx="361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See also calorimeters  – Justin Frantz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392A5-7F35-4EFA-AB3B-166E6FFE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ECEA8A-BA3B-834E-998C-BE1F72A4065A}"/>
              </a:ext>
            </a:extLst>
          </p:cNvPr>
          <p:cNvSpPr txBox="1"/>
          <p:nvPr/>
        </p:nvSpPr>
        <p:spPr>
          <a:xfrm>
            <a:off x="2559006" y="5114571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R_MVTX: 2.5 ~ 4.0 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F5E2CA-9B21-594E-8934-9E7390DF48D4}"/>
              </a:ext>
            </a:extLst>
          </p:cNvPr>
          <p:cNvSpPr txBox="1"/>
          <p:nvPr/>
        </p:nvSpPr>
        <p:spPr>
          <a:xfrm>
            <a:off x="2522725" y="6064081"/>
            <a:ext cx="244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R_INTT: 8 ~ 12 cm (TBD)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5AC9E-0F2D-D948-9A96-FAB6BB64C93C}"/>
              </a:ext>
            </a:extLst>
          </p:cNvPr>
          <p:cNvSpPr txBox="1"/>
          <p:nvPr/>
        </p:nvSpPr>
        <p:spPr>
          <a:xfrm>
            <a:off x="6296592" y="5706437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R_TPC: 30 ~ 78 cm</a:t>
            </a:r>
          </a:p>
        </p:txBody>
      </p:sp>
    </p:spTree>
    <p:extLst>
      <p:ext uri="{BB962C8B-B14F-4D97-AF65-F5344CB8AC3E}">
        <p14:creationId xmlns:p14="http://schemas.microsoft.com/office/powerpoint/2010/main" val="3085232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444500" y="23142"/>
            <a:ext cx="6375400" cy="914645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Simulation for </a:t>
            </a:r>
            <a:r>
              <a:rPr lang="en-US" altLang="en-US" sz="3600" i="1" dirty="0"/>
              <a:t>b</a:t>
            </a:r>
            <a:r>
              <a:rPr lang="en-US" altLang="en-US" sz="3600" dirty="0"/>
              <a:t>-jet and </a:t>
            </a:r>
            <a:r>
              <a:rPr lang="en-US" altLang="en-US" sz="3600" i="1" dirty="0"/>
              <a:t>B</a:t>
            </a:r>
            <a:r>
              <a:rPr lang="en-US" altLang="en-US" sz="3600" dirty="0"/>
              <a:t>-meson</a:t>
            </a:r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18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03922" y="831235"/>
            <a:ext cx="2253854" cy="253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2" b="2538"/>
          <a:stretch>
            <a:fillRect/>
          </a:stretch>
        </p:blipFill>
        <p:spPr bwMode="auto">
          <a:xfrm>
            <a:off x="4000501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3200401" y="2201858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4000386" y="1288918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3111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/>
        </p:nvGraphicFramePr>
        <p:xfrm>
          <a:off x="5429251" y="4624389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5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1" y="4624389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2603302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7785100" y="5059323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MVTX sensors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F5119-DAD0-AB46-BA84-3F68C2D8E4B6}"/>
              </a:ext>
            </a:extLst>
          </p:cNvPr>
          <p:cNvSpPr txBox="1"/>
          <p:nvPr/>
        </p:nvSpPr>
        <p:spPr>
          <a:xfrm>
            <a:off x="962359" y="6111921"/>
            <a:ext cx="336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New INTT design: 2-layer (was 4)</a:t>
            </a:r>
          </a:p>
        </p:txBody>
      </p:sp>
    </p:spTree>
    <p:extLst>
      <p:ext uri="{BB962C8B-B14F-4D97-AF65-F5344CB8AC3E}">
        <p14:creationId xmlns:p14="http://schemas.microsoft.com/office/powerpoint/2010/main" val="2077142774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ewtpc_auau_0_4_fm_dcarphi.pdf">
            <a:extLst>
              <a:ext uri="{FF2B5EF4-FFF2-40B4-BE49-F238E27FC236}">
                <a16:creationId xmlns:a16="http://schemas.microsoft.com/office/drawing/2014/main" id="{EBF41FB0-AA2F-584E-B496-9D115E269409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72000" y="907084"/>
            <a:ext cx="4312227" cy="2813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35" y="152611"/>
            <a:ext cx="6930736" cy="790574"/>
          </a:xfrm>
        </p:spPr>
        <p:txBody>
          <a:bodyPr>
            <a:normAutofit/>
          </a:bodyPr>
          <a:lstStyle/>
          <a:p>
            <a:r>
              <a:rPr lang="en-US" dirty="0"/>
              <a:t>Tracking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65" y="1137429"/>
            <a:ext cx="4707510" cy="21551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MVTX geometry modeled and digitized according to ALICE ITS/IB</a:t>
            </a:r>
          </a:p>
          <a:p>
            <a:r>
              <a:rPr lang="en-US" dirty="0"/>
              <a:t>Cluster resolution: ~5 </a:t>
            </a:r>
            <a:r>
              <a:rPr lang="en-US" altLang="en-US" dirty="0"/>
              <a:t>µm</a:t>
            </a:r>
            <a:r>
              <a:rPr lang="en-US" dirty="0"/>
              <a:t> </a:t>
            </a:r>
          </a:p>
          <a:p>
            <a:r>
              <a:rPr lang="en-US" altLang="en-US" dirty="0"/>
              <a:t>DCA</a:t>
            </a:r>
            <a:r>
              <a:rPr lang="en-US" altLang="en-US" baseline="-25000" dirty="0"/>
              <a:t>2D , </a:t>
            </a:r>
            <a:r>
              <a:rPr lang="en-US" altLang="en-US" dirty="0" err="1"/>
              <a:t>DCA</a:t>
            </a:r>
            <a:r>
              <a:rPr lang="en-US" altLang="en-US" baseline="-25000" dirty="0" err="1"/>
              <a:t>z</a:t>
            </a:r>
            <a:r>
              <a:rPr lang="en-US" altLang="en-US" dirty="0"/>
              <a:t>&lt;</a:t>
            </a:r>
            <a:r>
              <a:rPr lang="en-US" altLang="en-US" dirty="0">
                <a:latin typeface="Times New Roman" charset="0"/>
              </a:rPr>
              <a:t>30 </a:t>
            </a:r>
            <a:r>
              <a:rPr lang="en-US" altLang="en-US" dirty="0"/>
              <a:t>µm down to 1 GeV/c</a:t>
            </a:r>
          </a:p>
          <a:p>
            <a:r>
              <a:rPr lang="en-US" dirty="0"/>
              <a:t>Robust tracking at top projected RHIC collision rate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19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BF5050-2FE5-ED45-AE7C-1C74A192E05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584" y="3749392"/>
            <a:ext cx="3532216" cy="25698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8DE028-060D-BF49-A369-06931BEE18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2441" y="3720546"/>
            <a:ext cx="3771343" cy="2727114"/>
          </a:xfrm>
          <a:prstGeom prst="rect">
            <a:avLst/>
          </a:prstGeom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B0A85D0D-5D07-9E41-A8E8-EA4D3EC52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100" y="2040242"/>
            <a:ext cx="10792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 dirty="0" err="1"/>
              <a:t>DCA_r</a:t>
            </a:r>
            <a:r>
              <a:rPr lang="en-US" altLang="en-US" sz="1400" dirty="0" err="1">
                <a:latin typeface="Symbol" charset="2"/>
              </a:rPr>
              <a:t>f</a:t>
            </a:r>
            <a:endParaRPr lang="en-US" altLang="en-US" sz="1400" dirty="0"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043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882" y="365126"/>
            <a:ext cx="7694468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98963"/>
            <a:ext cx="7886700" cy="4077999"/>
          </a:xfrm>
        </p:spPr>
        <p:txBody>
          <a:bodyPr/>
          <a:lstStyle/>
          <a:p>
            <a:r>
              <a:rPr lang="en-US" sz="3200" dirty="0"/>
              <a:t>Science </a:t>
            </a:r>
          </a:p>
          <a:p>
            <a:r>
              <a:rPr lang="en-US" sz="3200" dirty="0"/>
              <a:t>MAPS-based </a:t>
            </a:r>
            <a:r>
              <a:rPr lang="en-US" sz="3200" dirty="0" err="1"/>
              <a:t>VeTex</a:t>
            </a:r>
            <a:r>
              <a:rPr lang="en-US" sz="3200" dirty="0"/>
              <a:t> detector (MVTX)  </a:t>
            </a:r>
          </a:p>
          <a:p>
            <a:r>
              <a:rPr lang="en-US" sz="3200" dirty="0"/>
              <a:t>Physics prospects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34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itle 1"/>
          <p:cNvSpPr>
            <a:spLocks noGrp="1"/>
          </p:cNvSpPr>
          <p:nvPr>
            <p:ph type="title"/>
          </p:nvPr>
        </p:nvSpPr>
        <p:spPr>
          <a:xfrm>
            <a:off x="-38265" y="251618"/>
            <a:ext cx="7689851" cy="70424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Open Charm &amp; Beauty Production</a:t>
            </a:r>
          </a:p>
        </p:txBody>
      </p:sp>
      <p:sp>
        <p:nvSpPr>
          <p:cNvPr id="512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00F28D0E-CDE0-D74E-B188-CC9219546095}" type="slidenum">
              <a:rPr lang="en-US" altLang="zh-CN" sz="1050">
                <a:latin typeface="Times New Roman" charset="0"/>
              </a:rPr>
              <a:pPr/>
              <a:t>20</a:t>
            </a:fld>
            <a:endParaRPr lang="en-US" altLang="zh-CN" sz="1050">
              <a:latin typeface="Times New Roman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674582"/>
              </p:ext>
            </p:extLst>
          </p:nvPr>
        </p:nvGraphicFramePr>
        <p:xfrm>
          <a:off x="489526" y="1152454"/>
          <a:ext cx="4082474" cy="3034415"/>
        </p:xfrm>
        <a:graphic>
          <a:graphicData uri="http://schemas.openxmlformats.org/drawingml/2006/table">
            <a:tbl>
              <a:tblPr/>
              <a:tblGrid>
                <a:gridCol w="132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17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Hadron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Abundance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(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m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m)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61%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123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24%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6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8%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150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36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491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39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06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06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435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51250" name="Group 19"/>
          <p:cNvGrpSpPr>
            <a:grpSpLocks/>
          </p:cNvGrpSpPr>
          <p:nvPr/>
        </p:nvGrpSpPr>
        <p:grpSpPr bwMode="auto">
          <a:xfrm>
            <a:off x="406399" y="4411446"/>
            <a:ext cx="3568701" cy="1897150"/>
            <a:chOff x="152400" y="4341001"/>
            <a:chExt cx="4038600" cy="1897190"/>
          </a:xfrm>
        </p:grpSpPr>
        <p:sp>
          <p:nvSpPr>
            <p:cNvPr id="51254" name="TextBox 10"/>
            <p:cNvSpPr txBox="1">
              <a:spLocks noChangeArrowheads="1"/>
            </p:cNvSpPr>
            <p:nvPr/>
          </p:nvSpPr>
          <p:spPr bwMode="auto">
            <a:xfrm>
              <a:off x="381000" y="4354512"/>
              <a:ext cx="2349447" cy="40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350" i="1"/>
                <a:t>b</a:t>
              </a:r>
              <a:r>
                <a:rPr lang="en-US" altLang="en-US" sz="1350"/>
                <a:t>-tagged jet and cor.</a:t>
              </a:r>
            </a:p>
          </p:txBody>
        </p:sp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366713" y="4876800"/>
            <a:ext cx="1252537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4" name="Equation" r:id="rId4" imgW="762000" imgH="495300" progId="Equation.3">
                    <p:embed/>
                  </p:oleObj>
                </mc:Choice>
                <mc:Fallback>
                  <p:oleObj name="Equation" r:id="rId4" imgW="7620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13" y="4876800"/>
                          <a:ext cx="1252537" cy="814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5" name="TextBox 11"/>
            <p:cNvSpPr txBox="1">
              <a:spLocks noChangeArrowheads="1"/>
            </p:cNvSpPr>
            <p:nvPr/>
          </p:nvSpPr>
          <p:spPr bwMode="auto">
            <a:xfrm>
              <a:off x="1943360" y="4943645"/>
              <a:ext cx="914567" cy="86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Aft>
                  <a:spcPts val="900"/>
                </a:spcAft>
              </a:pPr>
              <a:r>
                <a:rPr lang="en-US" altLang="en-US" sz="1350" dirty="0"/>
                <a:t>60%</a:t>
              </a:r>
            </a:p>
            <a:p>
              <a:pPr>
                <a:spcAft>
                  <a:spcPts val="900"/>
                </a:spcAft>
              </a:pPr>
              <a:endParaRPr lang="en-US" altLang="en-US" sz="600" dirty="0"/>
            </a:p>
            <a:p>
              <a:pPr>
                <a:spcAft>
                  <a:spcPts val="900"/>
                </a:spcAft>
              </a:pPr>
              <a:r>
                <a:rPr lang="en-US" altLang="en-US" sz="1350" dirty="0"/>
                <a:t>0.5%</a:t>
              </a:r>
            </a:p>
          </p:txBody>
        </p:sp>
        <p:sp>
          <p:nvSpPr>
            <p:cNvPr id="51256" name="TextBox 13"/>
            <p:cNvSpPr txBox="1">
              <a:spLocks noChangeArrowheads="1"/>
            </p:cNvSpPr>
            <p:nvPr/>
          </p:nvSpPr>
          <p:spPr bwMode="auto">
            <a:xfrm>
              <a:off x="2743200" y="5156201"/>
              <a:ext cx="1257183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 dirty="0" err="1"/>
                <a:t>p</a:t>
              </a:r>
              <a:r>
                <a:rPr lang="en-US" altLang="en-US" sz="1200" baseline="-25000" dirty="0" err="1"/>
                <a:t>T</a:t>
              </a:r>
              <a:r>
                <a:rPr lang="en-US" altLang="en-US" sz="1200" dirty="0"/>
                <a:t>&lt;15 GeV</a:t>
              </a:r>
            </a:p>
          </p:txBody>
        </p:sp>
        <p:sp>
          <p:nvSpPr>
            <p:cNvPr id="51257" name="TextBox 15"/>
            <p:cNvSpPr txBox="1">
              <a:spLocks noChangeArrowheads="1"/>
            </p:cNvSpPr>
            <p:nvPr/>
          </p:nvSpPr>
          <p:spPr bwMode="auto">
            <a:xfrm>
              <a:off x="2743200" y="4341001"/>
              <a:ext cx="1257183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/>
                <a:t>p</a:t>
              </a:r>
              <a:r>
                <a:rPr lang="en-US" altLang="en-US" sz="1200" baseline="-25000"/>
                <a:t>T</a:t>
              </a:r>
              <a:r>
                <a:rPr lang="en-US" altLang="en-US" sz="1200"/>
                <a:t>&gt;15 GeV</a:t>
              </a:r>
            </a:p>
          </p:txBody>
        </p:sp>
        <p:sp>
          <p:nvSpPr>
            <p:cNvPr id="51258" name="TextBox 16"/>
            <p:cNvSpPr txBox="1">
              <a:spLocks noChangeArrowheads="1"/>
            </p:cNvSpPr>
            <p:nvPr/>
          </p:nvSpPr>
          <p:spPr bwMode="auto">
            <a:xfrm>
              <a:off x="366713" y="5912443"/>
              <a:ext cx="3531927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400" dirty="0"/>
                <a:t>Exploring       </a:t>
              </a:r>
              <a:r>
                <a:rPr lang="en-US" altLang="en-US" sz="1200" dirty="0"/>
                <a:t>                         and more</a:t>
              </a:r>
            </a:p>
          </p:txBody>
        </p:sp>
        <p:graphicFrame>
          <p:nvGraphicFramePr>
            <p:cNvPr id="51205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1457081"/>
                </p:ext>
              </p:extLst>
            </p:nvPr>
          </p:nvGraphicFramePr>
          <p:xfrm>
            <a:off x="1382687" y="5933391"/>
            <a:ext cx="1436914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5" name="Equation" r:id="rId6" imgW="838200" imgH="177800" progId="Equation.3">
                    <p:embed/>
                  </p:oleObj>
                </mc:Choice>
                <mc:Fallback>
                  <p:oleObj name="Equation" r:id="rId6" imgW="8382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2687" y="5933391"/>
                          <a:ext cx="1436914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9" name="Rectangle 18"/>
            <p:cNvSpPr>
              <a:spLocks noChangeArrowheads="1"/>
            </p:cNvSpPr>
            <p:nvPr/>
          </p:nvSpPr>
          <p:spPr bwMode="auto">
            <a:xfrm>
              <a:off x="152400" y="4343416"/>
              <a:ext cx="4038600" cy="36936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en-US" altLang="en-US" sz="1200"/>
            </a:p>
          </p:txBody>
        </p:sp>
      </p:grpSp>
      <p:pic>
        <p:nvPicPr>
          <p:cNvPr id="51251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5451" y="1181822"/>
            <a:ext cx="2405063" cy="264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7" descr="Screen Shot 2017-06-01 at 10.56.22 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6330" y="4244183"/>
            <a:ext cx="1302545" cy="199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3" name="Picture 6" descr="PastedGraphic-2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304507"/>
            <a:ext cx="1052514" cy="19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509685"/>
              </p:ext>
            </p:extLst>
          </p:nvPr>
        </p:nvGraphicFramePr>
        <p:xfrm>
          <a:off x="6874670" y="3889774"/>
          <a:ext cx="954881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6" name="Equation" r:id="rId11" imgW="774364" imgH="241195" progId="Equation.3">
                  <p:embed/>
                </p:oleObj>
              </mc:Choice>
              <mc:Fallback>
                <p:oleObj name="Equation" r:id="rId11" imgW="77436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4670" y="3889774"/>
                        <a:ext cx="954881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23294"/>
              </p:ext>
            </p:extLst>
          </p:nvPr>
        </p:nvGraphicFramePr>
        <p:xfrm>
          <a:off x="4927601" y="3906442"/>
          <a:ext cx="1002506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7" name="Equation" r:id="rId13" imgW="812447" imgH="241195" progId="Equation.3">
                  <p:embed/>
                </p:oleObj>
              </mc:Choice>
              <mc:Fallback>
                <p:oleObj name="Equation" r:id="rId13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1" y="3906442"/>
                        <a:ext cx="1002506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2A2F64-A8C4-D340-9B55-CFAF20DBFD79}"/>
              </a:ext>
            </a:extLst>
          </p:cNvPr>
          <p:cNvCxnSpPr/>
          <p:nvPr/>
        </p:nvCxnSpPr>
        <p:spPr>
          <a:xfrm>
            <a:off x="608401" y="5320148"/>
            <a:ext cx="1833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E2FEC3-84C9-E444-9A8C-A510D8326FB3}"/>
              </a:ext>
            </a:extLst>
          </p:cNvPr>
          <p:cNvCxnSpPr/>
          <p:nvPr/>
        </p:nvCxnSpPr>
        <p:spPr>
          <a:xfrm>
            <a:off x="615327" y="5805060"/>
            <a:ext cx="1833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494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0" y="179154"/>
            <a:ext cx="4897438" cy="1087670"/>
          </a:xfrm>
        </p:spPr>
        <p:txBody>
          <a:bodyPr/>
          <a:lstStyle/>
          <a:p>
            <a:r>
              <a:rPr lang="en-US" dirty="0"/>
              <a:t>B-hadron Tagging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44" y="1489204"/>
            <a:ext cx="5099050" cy="1238249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Impact parameter (DCA) method to tag non-prompt </a:t>
            </a:r>
            <a:r>
              <a:rPr lang="en-US" altLang="en-US" i="1" dirty="0"/>
              <a:t>D</a:t>
            </a:r>
            <a:r>
              <a:rPr lang="en-US" altLang="en-US" baseline="30000" dirty="0"/>
              <a:t>0</a:t>
            </a:r>
            <a:r>
              <a:rPr lang="en-US" altLang="en-US" dirty="0"/>
              <a:t> from </a:t>
            </a:r>
            <a:r>
              <a:rPr lang="en-US" altLang="en-US" i="1" dirty="0"/>
              <a:t>B</a:t>
            </a:r>
            <a:r>
              <a:rPr lang="en-US" altLang="en-US" dirty="0"/>
              <a:t>-meson decays</a:t>
            </a:r>
          </a:p>
          <a:p>
            <a:r>
              <a:rPr lang="en-US" altLang="en-US" dirty="0"/>
              <a:t>Inclusive and exclusive channels possible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7" descr="Screen Shot 2017-06-01 at 10.56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62275"/>
            <a:ext cx="1997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3-07 at 12.27.39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5325" y="2971800"/>
            <a:ext cx="3216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mass_pT2_4_cent0_10_noPI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088" y="0"/>
            <a:ext cx="3617912" cy="35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creen Shot 2017-06-29 at 9.55.56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399" y="3687998"/>
            <a:ext cx="2202821" cy="269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9AA990B9-79E5-2347-8540-2EC4FE2629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233969"/>
              </p:ext>
            </p:extLst>
          </p:nvPr>
        </p:nvGraphicFramePr>
        <p:xfrm>
          <a:off x="6089073" y="5586343"/>
          <a:ext cx="963571" cy="30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3" name="Equation" r:id="rId7" imgW="774364" imgH="241195" progId="Equation.3">
                  <p:embed/>
                </p:oleObj>
              </mc:Choice>
              <mc:Fallback>
                <p:oleObj name="Equation" r:id="rId7" imgW="774364" imgH="241195" progId="Equation.3">
                  <p:embed/>
                  <p:pic>
                    <p:nvPicPr>
                      <p:cNvPr id="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9073" y="5586343"/>
                        <a:ext cx="963571" cy="300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092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6EF518-EC9D-4826-8F3F-EDEBFAFE8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73" y="2677300"/>
            <a:ext cx="4601949" cy="3897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727033-7ABD-4A17-9357-27374502E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980" y="2713357"/>
            <a:ext cx="4601949" cy="38975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6532" y="122259"/>
            <a:ext cx="5075959" cy="1325563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/>
              <a:t>-meson Projections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74691" y="2484446"/>
            <a:ext cx="5394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A+A: non-prompt </a:t>
            </a:r>
            <a:r>
              <a:rPr lang="en-US" i="1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FF0000"/>
                </a:solidFill>
              </a:rPr>
              <a:t>-meson and predictions for sPHENIX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344" y="1227509"/>
            <a:ext cx="8229273" cy="122563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High precision non-prompt-</a:t>
            </a:r>
            <a:r>
              <a:rPr lang="en-US" altLang="en-US" i="1" dirty="0"/>
              <a:t>D</a:t>
            </a:r>
            <a:r>
              <a:rPr lang="en-US" altLang="en-US" dirty="0"/>
              <a:t> suppression and flow at RHIC</a:t>
            </a:r>
          </a:p>
          <a:p>
            <a:r>
              <a:rPr lang="en-US" altLang="en-US" dirty="0"/>
              <a:t>Determine the bottom quark collectivity </a:t>
            </a:r>
            <a:br>
              <a:rPr lang="en-US" altLang="en-US" dirty="0"/>
            </a:br>
            <a:r>
              <a:rPr lang="en-US" altLang="en-US" dirty="0"/>
              <a:t>→ clean access to </a:t>
            </a:r>
            <a:r>
              <a:rPr lang="en-US" altLang="en-US" i="1" dirty="0"/>
              <a:t>D</a:t>
            </a:r>
            <a:r>
              <a:rPr lang="en-US" altLang="en-US" baseline="-25000" dirty="0"/>
              <a:t>HQ</a:t>
            </a:r>
            <a:r>
              <a:rPr lang="en-US" altLang="en-US" dirty="0"/>
              <a:t> at RHIC energy</a:t>
            </a:r>
            <a:endParaRPr lang="en-US" altLang="en-US" baseline="-25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35B76-7930-4DAE-B5AA-620BEECE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A18D-78E4-43CB-87EB-0CABFE43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C40209-7707-BD49-8424-15F37BEE4378}"/>
              </a:ext>
            </a:extLst>
          </p:cNvPr>
          <p:cNvSpPr/>
          <p:nvPr/>
        </p:nvSpPr>
        <p:spPr>
          <a:xfrm>
            <a:off x="7705737" y="2360936"/>
            <a:ext cx="1292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D95EA"/>
                </a:solidFill>
                <a:latin typeface="Helvetica Neue"/>
                <a:hlinkClick r:id="rId5"/>
              </a:rPr>
              <a:t>MVTX Proposal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4448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125217"/>
            <a:ext cx="5486400" cy="1474238"/>
          </a:xfrm>
        </p:spPr>
        <p:txBody>
          <a:bodyPr/>
          <a:lstStyle/>
          <a:p>
            <a:r>
              <a:rPr lang="en-US" dirty="0"/>
              <a:t>B-jet Tagging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36401" y="1884363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/>
              <a:t>Multi-tracks w/ large DCA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vertex mass </a:t>
            </a:r>
            <a:r>
              <a:rPr lang="en-US" dirty="0" err="1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23</a:t>
            </a:fld>
            <a:endParaRPr lang="en-US"/>
          </a:p>
        </p:txBody>
      </p:sp>
      <p:pic>
        <p:nvPicPr>
          <p:cNvPr id="17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46" y="633017"/>
            <a:ext cx="2982769" cy="305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1557D9-219B-A241-8822-8F372673E386}"/>
              </a:ext>
            </a:extLst>
          </p:cNvPr>
          <p:cNvGrpSpPr/>
          <p:nvPr/>
        </p:nvGrpSpPr>
        <p:grpSpPr>
          <a:xfrm>
            <a:off x="67143" y="3683808"/>
            <a:ext cx="2991722" cy="2755873"/>
            <a:chOff x="19911" y="3711389"/>
            <a:chExt cx="2991722" cy="275587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3D50DF2-AA5A-E342-80DA-B84D3EEA2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11" y="3711389"/>
              <a:ext cx="2991722" cy="275587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C79F6E-72B0-2A4D-A97D-500BF04B75D9}"/>
                </a:ext>
              </a:extLst>
            </p:cNvPr>
            <p:cNvSpPr/>
            <p:nvPr/>
          </p:nvSpPr>
          <p:spPr bwMode="auto">
            <a:xfrm>
              <a:off x="1249072" y="5133960"/>
              <a:ext cx="266700" cy="182562"/>
            </a:xfrm>
            <a:prstGeom prst="rect">
              <a:avLst/>
            </a:prstGeom>
            <a:noFill/>
            <a:ln w="25400" cmpd="sng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D0749F-0E4D-674D-BD35-157333D3B9A9}"/>
              </a:ext>
            </a:extLst>
          </p:cNvPr>
          <p:cNvGrpSpPr/>
          <p:nvPr/>
        </p:nvGrpSpPr>
        <p:grpSpPr>
          <a:xfrm>
            <a:off x="3203907" y="3735757"/>
            <a:ext cx="3037811" cy="2651975"/>
            <a:chOff x="138444" y="3689363"/>
            <a:chExt cx="3037811" cy="26519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E0CD987-0060-3446-833D-75D4BC3B4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444" y="3689363"/>
              <a:ext cx="3037811" cy="265197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E22706-DE90-7F4D-B247-A2672C921C1C}"/>
                </a:ext>
              </a:extLst>
            </p:cNvPr>
            <p:cNvSpPr/>
            <p:nvPr/>
          </p:nvSpPr>
          <p:spPr bwMode="auto">
            <a:xfrm>
              <a:off x="1544683" y="5056341"/>
              <a:ext cx="266700" cy="182562"/>
            </a:xfrm>
            <a:prstGeom prst="rect">
              <a:avLst/>
            </a:prstGeom>
            <a:noFill/>
            <a:ln w="25400" cmpd="sng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0EDBB7D-DA12-8A43-BA46-851CAF446B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165" y="3815289"/>
            <a:ext cx="3036869" cy="257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53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71772"/>
            <a:ext cx="4620688" cy="3971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488" y="2708137"/>
            <a:ext cx="4745511" cy="392628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53236"/>
            <a:ext cx="8382002" cy="1124397"/>
          </a:xfrm>
        </p:spPr>
        <p:txBody>
          <a:bodyPr>
            <a:normAutofit fontScale="92500"/>
          </a:bodyPr>
          <a:lstStyle/>
          <a:p>
            <a:r>
              <a:rPr lang="en-US" dirty="0"/>
              <a:t>High precision inclusive b-jet suppression and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dirty="0"/>
              <a:t> at RHIC</a:t>
            </a:r>
            <a:endParaRPr lang="en-US" baseline="-25000" dirty="0"/>
          </a:p>
          <a:p>
            <a:r>
              <a:rPr lang="en-US" dirty="0"/>
              <a:t>Strong constraints on energy loss models in QGP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9687" y="47979"/>
            <a:ext cx="7886700" cy="1325563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/>
              <a:t>-jet Projections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09345" y="2420900"/>
            <a:ext cx="1761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Inclusive b-jet v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8650" y="2420900"/>
            <a:ext cx="2342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A+A: Inclusive b-jet R</a:t>
            </a:r>
            <a:r>
              <a:rPr lang="en-US" baseline="-25000" dirty="0">
                <a:solidFill>
                  <a:srgbClr val="FF0000"/>
                </a:solidFill>
              </a:rPr>
              <a:t>AA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EF3444-4297-4D7D-86A4-92159047C9BA}"/>
              </a:ext>
            </a:extLst>
          </p:cNvPr>
          <p:cNvSpPr/>
          <p:nvPr/>
        </p:nvSpPr>
        <p:spPr>
          <a:xfrm>
            <a:off x="7750768" y="2270893"/>
            <a:ext cx="1292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D95EA"/>
                </a:solidFill>
                <a:latin typeface="Helvetica Neue"/>
                <a:hlinkClick r:id="rId5"/>
              </a:rPr>
              <a:t>MVTX Proposal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65792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111" y="182201"/>
            <a:ext cx="7886700" cy="896893"/>
          </a:xfrm>
        </p:spPr>
        <p:txBody>
          <a:bodyPr/>
          <a:lstStyle/>
          <a:p>
            <a:r>
              <a:rPr lang="en-US" dirty="0"/>
              <a:t>A Broad HF Physics Program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410200" y="3347823"/>
            <a:ext cx="340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Exclusive </a:t>
            </a:r>
            <a:r>
              <a:rPr lang="en-US" i="1" dirty="0">
                <a:solidFill>
                  <a:srgbClr val="333333"/>
                </a:solidFill>
              </a:rPr>
              <a:t>B</a:t>
            </a:r>
            <a:r>
              <a:rPr lang="en-US" baseline="30000" dirty="0">
                <a:solidFill>
                  <a:srgbClr val="333333"/>
                </a:solidFill>
              </a:rPr>
              <a:t>±</a:t>
            </a:r>
            <a:r>
              <a:rPr lang="en-US" dirty="0">
                <a:solidFill>
                  <a:srgbClr val="333333"/>
                </a:solidFill>
              </a:rPr>
              <a:t> in most central Au+Au</a:t>
            </a:r>
            <a:endParaRPr lang="en-US" baseline="30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408065"/>
            <a:ext cx="8686800" cy="173473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/>
              <a:t>HF di-jet/hadron correlations, HF jet substructures</a:t>
            </a:r>
          </a:p>
          <a:p>
            <a:r>
              <a:rPr lang="en-US" altLang="en-US" dirty="0"/>
              <a:t>HF baryons, chemistry and hadronization </a:t>
            </a:r>
          </a:p>
          <a:p>
            <a:r>
              <a:rPr lang="en-US" altLang="en-US" dirty="0"/>
              <a:t>Total </a:t>
            </a:r>
            <a:r>
              <a:rPr lang="en-US" altLang="en-US" i="1" dirty="0"/>
              <a:t>b</a:t>
            </a:r>
            <a:r>
              <a:rPr lang="en-US" altLang="en-US" dirty="0"/>
              <a:t>-cross section for Upsilon baseline reference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FF0000"/>
                </a:solidFill>
              </a:rPr>
              <a:t>  A great opportunity for new ideas and new measurements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35B76-7930-4DAE-B5AA-620BEECE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1/11/19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A18D-78E4-43CB-87EB-0CABFE43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509960-C6D8-4099-BF8C-933A6A71F9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1139"/>
            <a:ext cx="4654491" cy="324907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2212A65-15A1-40C4-85A5-DFD2AA079DC3}"/>
              </a:ext>
            </a:extLst>
          </p:cNvPr>
          <p:cNvSpPr/>
          <p:nvPr/>
        </p:nvSpPr>
        <p:spPr>
          <a:xfrm>
            <a:off x="2269857" y="3271313"/>
            <a:ext cx="1959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Di-b-jet </a:t>
            </a:r>
            <a:r>
              <a:rPr lang="en-US" dirty="0" err="1">
                <a:solidFill>
                  <a:srgbClr val="333333"/>
                </a:solidFill>
              </a:rPr>
              <a:t>p</a:t>
            </a:r>
            <a:r>
              <a:rPr lang="en-US" baseline="-25000" dirty="0" err="1">
                <a:solidFill>
                  <a:srgbClr val="333333"/>
                </a:solidFill>
              </a:rPr>
              <a:t>T</a:t>
            </a:r>
            <a:r>
              <a:rPr lang="en-US" dirty="0">
                <a:solidFill>
                  <a:srgbClr val="333333"/>
                </a:solidFill>
              </a:rPr>
              <a:t> balance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19F8DEE-E5F3-4E06-A970-358BFC530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60" y="3197731"/>
            <a:ext cx="860490" cy="44291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286346" y="3347823"/>
            <a:ext cx="4584776" cy="3433977"/>
            <a:chOff x="3581401" y="2192256"/>
            <a:chExt cx="5103392" cy="38150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401" y="2192256"/>
              <a:ext cx="5103392" cy="3815035"/>
            </a:xfrm>
            <a:prstGeom prst="rect">
              <a:avLst/>
            </a:prstGeom>
          </p:spPr>
        </p:pic>
        <p:cxnSp>
          <p:nvCxnSpPr>
            <p:cNvPr id="13" name="Straight Connector 5"/>
            <p:cNvCxnSpPr>
              <a:cxnSpLocks noChangeShapeType="1"/>
            </p:cNvCxnSpPr>
            <p:nvPr/>
          </p:nvCxnSpPr>
          <p:spPr bwMode="auto">
            <a:xfrm rot="5400000">
              <a:off x="4297436" y="4557489"/>
              <a:ext cx="1575690" cy="1640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>
              <a:off x="5093482" y="3777844"/>
              <a:ext cx="820051" cy="1728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26983" y="4781000"/>
              <a:ext cx="1078376" cy="170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16"/>
            <p:cNvCxnSpPr>
              <a:cxnSpLocks noChangeShapeType="1"/>
            </p:cNvCxnSpPr>
            <p:nvPr/>
          </p:nvCxnSpPr>
          <p:spPr bwMode="auto">
            <a:xfrm>
              <a:off x="5564104" y="4241803"/>
              <a:ext cx="574035" cy="864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5339497" y="3443063"/>
              <a:ext cx="632284" cy="33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1400" i="1" dirty="0"/>
                <a:t>90%</a:t>
              </a:r>
            </a:p>
          </p:txBody>
        </p:sp>
        <p:sp>
          <p:nvSpPr>
            <p:cNvPr id="18" name="TextBox 21"/>
            <p:cNvSpPr txBox="1">
              <a:spLocks noChangeArrowheads="1"/>
            </p:cNvSpPr>
            <p:nvPr/>
          </p:nvSpPr>
          <p:spPr bwMode="auto">
            <a:xfrm>
              <a:off x="5587066" y="3911125"/>
              <a:ext cx="632284" cy="334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1400" i="1" dirty="0"/>
                <a:t>67%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86452BF-146B-2841-AC6C-9B45E333E151}"/>
              </a:ext>
            </a:extLst>
          </p:cNvPr>
          <p:cNvSpPr/>
          <p:nvPr/>
        </p:nvSpPr>
        <p:spPr>
          <a:xfrm>
            <a:off x="7622610" y="2994314"/>
            <a:ext cx="12927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D95EA"/>
                </a:solidFill>
                <a:latin typeface="Helvetica Neue"/>
                <a:hlinkClick r:id="rId6"/>
              </a:rPr>
              <a:t>MVTX Proposal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8969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89F5-35B0-4042-B7B3-99A08C977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13" y="277811"/>
            <a:ext cx="78867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Status and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08717-01D6-1E41-8EF8-2C0548DA5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2BE57-2CA6-E943-B5F1-92783144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F57D4-5F0D-7C47-B7EE-571BB69A4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360C206-5D28-254C-A88D-C4D68A46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09" y="1905000"/>
            <a:ext cx="8679181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9FDE4A-01F5-F148-9AF9-1A400E7967CA}"/>
              </a:ext>
            </a:extLst>
          </p:cNvPr>
          <p:cNvSpPr txBox="1"/>
          <p:nvPr/>
        </p:nvSpPr>
        <p:spPr>
          <a:xfrm>
            <a:off x="3152076" y="1846118"/>
            <a:ext cx="106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MVTX funded</a:t>
            </a:r>
          </a:p>
        </p:txBody>
      </p:sp>
    </p:spTree>
    <p:extLst>
      <p:ext uri="{BB962C8B-B14F-4D97-AF65-F5344CB8AC3E}">
        <p14:creationId xmlns:p14="http://schemas.microsoft.com/office/powerpoint/2010/main" val="1682938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C96B1D3-5061-C149-86BB-1F2E5DF7D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72" y="0"/>
            <a:ext cx="7694121" cy="1278082"/>
          </a:xfrm>
        </p:spPr>
        <p:txBody>
          <a:bodyPr>
            <a:normAutofit/>
          </a:bodyPr>
          <a:lstStyle/>
          <a:p>
            <a:r>
              <a:rPr lang="en-US" sz="4000" dirty="0"/>
              <a:t>A Rapidly Growing Collaboration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FCCBA-7294-704D-BCE0-EB8883647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74C8-87CA-9B48-BC54-DC38D54D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B63F2-1E4F-F14F-B392-EB2D54950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27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F31EE-C86F-164A-9F90-A9074C4B6DC2}"/>
              </a:ext>
            </a:extLst>
          </p:cNvPr>
          <p:cNvGrpSpPr/>
          <p:nvPr/>
        </p:nvGrpSpPr>
        <p:grpSpPr>
          <a:xfrm>
            <a:off x="0" y="955964"/>
            <a:ext cx="9029700" cy="5143500"/>
            <a:chOff x="628650" y="1344179"/>
            <a:chExt cx="7538605" cy="4169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CC203E-C69C-5740-8572-98891D3F2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8650" y="1344179"/>
              <a:ext cx="7420096" cy="416964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7C475C-1FFC-9248-ADB1-6A6F6D90BF55}"/>
                </a:ext>
              </a:extLst>
            </p:cNvPr>
            <p:cNvSpPr txBox="1"/>
            <p:nvPr/>
          </p:nvSpPr>
          <p:spPr>
            <a:xfrm>
              <a:off x="6909955" y="1344179"/>
              <a:ext cx="1257300" cy="6404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4526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8945"/>
            <a:ext cx="6554932" cy="831940"/>
          </a:xfrm>
        </p:spPr>
        <p:txBody>
          <a:bodyPr>
            <a:normAutofit/>
          </a:bodyPr>
          <a:lstStyle/>
          <a:p>
            <a:r>
              <a:rPr lang="en-US" dirty="0"/>
              <a:t>Summary and Outlook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56" y="1046318"/>
            <a:ext cx="5476010" cy="285264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generation flagship heavy ion physics experiment in the US (NSAC LRP2015)</a:t>
            </a:r>
          </a:p>
          <a:p>
            <a:pPr lvl="1"/>
            <a:r>
              <a:rPr lang="en-US" dirty="0"/>
              <a:t>Jets &amp; Upsilons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 hadron and b-jet physics enabled by MVTX</a:t>
            </a:r>
          </a:p>
          <a:p>
            <a:r>
              <a:rPr lang="en-US" dirty="0"/>
              <a:t>MVTX will complete QGP heavy flavor physics at RHIC</a:t>
            </a:r>
          </a:p>
          <a:p>
            <a:pPr lvl="1"/>
            <a:r>
              <a:rPr lang="en-US" dirty="0"/>
              <a:t>Unambiguous determination of key parameters of QGP through precision study of open HF productions</a:t>
            </a:r>
          </a:p>
          <a:p>
            <a:r>
              <a:rPr lang="en-US" dirty="0"/>
              <a:t>MVTX on track for day-1 physics in 2023</a:t>
            </a:r>
          </a:p>
          <a:p>
            <a:pPr lvl="1"/>
            <a:r>
              <a:rPr lang="en-US" dirty="0"/>
              <a:t>Production begins now</a:t>
            </a:r>
          </a:p>
          <a:p>
            <a:pPr lvl="1"/>
            <a:r>
              <a:rPr lang="en-US" dirty="0"/>
              <a:t>Strong community support, ALICE, ATLAS, LANL, BNL </a:t>
            </a:r>
            <a:r>
              <a:rPr lang="en-US" i="1" dirty="0"/>
              <a:t>et 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28</a:t>
            </a:fld>
            <a:endParaRPr lang="en-US"/>
          </a:p>
        </p:txBody>
      </p:sp>
      <p:grpSp>
        <p:nvGrpSpPr>
          <p:cNvPr id="5" name="Group 76"/>
          <p:cNvGrpSpPr/>
          <p:nvPr/>
        </p:nvGrpSpPr>
        <p:grpSpPr>
          <a:xfrm>
            <a:off x="5415400" y="1955246"/>
            <a:ext cx="3536372" cy="188731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694332" y="1347638"/>
            <a:ext cx="3257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Complement  &amp; extend current and future RHIC and LHC QGP programs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21049" y="3663996"/>
            <a:ext cx="23069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/>
              <a:t>sPHENIX Three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61737" y="3940003"/>
            <a:ext cx="4498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7881" y="3968165"/>
            <a:ext cx="783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" y="4240086"/>
            <a:ext cx="1895549" cy="180887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6661" y="4208416"/>
            <a:ext cx="2095359" cy="194155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5500" y="4091603"/>
            <a:ext cx="7391400" cy="2058370"/>
            <a:chOff x="1538163" y="4048304"/>
            <a:chExt cx="5748382" cy="1469844"/>
          </a:xfrm>
        </p:grpSpPr>
        <p:cxnSp>
          <p:nvCxnSpPr>
            <p:cNvPr id="15" name="Straight Connector 14"/>
            <p:cNvCxnSpPr>
              <a:cxnSpLocks/>
            </p:cNvCxnSpPr>
            <p:nvPr/>
          </p:nvCxnSpPr>
          <p:spPr>
            <a:xfrm flipV="1">
              <a:off x="1538163" y="5513969"/>
              <a:ext cx="5748382" cy="41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5651912" y="4048304"/>
              <a:ext cx="1612225" cy="1402083"/>
              <a:chOff x="6036779" y="4204940"/>
              <a:chExt cx="2149633" cy="1869444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6779" y="4204940"/>
                <a:ext cx="2149633" cy="1869444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37660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436889"/>
                <a:ext cx="39156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8101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BDB67-2F8F-AA49-ADFD-CA138504E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608E1-60FB-C847-AED6-55C94012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93982-7AEE-524F-A85D-B673BC8B7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5438C-9401-F64D-9E6D-60DC6D321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8232" y="-2838"/>
            <a:ext cx="7886700" cy="954853"/>
          </a:xfrm>
        </p:spPr>
        <p:txBody>
          <a:bodyPr>
            <a:normAutofit/>
          </a:bodyPr>
          <a:lstStyle/>
          <a:p>
            <a:r>
              <a:rPr lang="en-US" dirty="0"/>
              <a:t>The Scientific Mission at RHIC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C6BB1-AB76-4AA1-B5FE-903C16C97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737" y="4146551"/>
            <a:ext cx="5034424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86874A-CC35-4D72-A32A-D9C68533A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32" y="1411427"/>
            <a:ext cx="3481054" cy="450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Image result for RHIC pic">
            <a:extLst>
              <a:ext uri="{FF2B5EF4-FFF2-40B4-BE49-F238E27FC236}">
                <a16:creationId xmlns:a16="http://schemas.microsoft.com/office/drawing/2014/main" id="{A08DB7E1-86BA-E84F-B3BA-74F9264ED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738" y="990516"/>
            <a:ext cx="5034423" cy="283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F22EF3-EB15-F642-8B03-FE7E9E295C68}"/>
              </a:ext>
            </a:extLst>
          </p:cNvPr>
          <p:cNvCxnSpPr>
            <a:cxnSpLocks/>
          </p:cNvCxnSpPr>
          <p:nvPr/>
        </p:nvCxnSpPr>
        <p:spPr>
          <a:xfrm flipH="1">
            <a:off x="3940738" y="1945369"/>
            <a:ext cx="241688" cy="220118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2B1313-9D94-9A47-9F63-B1D876A501FF}"/>
              </a:ext>
            </a:extLst>
          </p:cNvPr>
          <p:cNvCxnSpPr>
            <a:cxnSpLocks/>
          </p:cNvCxnSpPr>
          <p:nvPr/>
        </p:nvCxnSpPr>
        <p:spPr>
          <a:xfrm>
            <a:off x="4974817" y="1843891"/>
            <a:ext cx="3930107" cy="224953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83A63038-DAFA-E14F-8654-22940AB6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2426" y="1411427"/>
            <a:ext cx="878377" cy="43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790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18027-E623-1D47-B96B-76321C69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3B7A0-E87F-F748-A60D-842EEFD9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89E5B-475F-5849-879D-C086B460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46EC4B-51DD-5F47-A65A-249E7740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" y="1122219"/>
            <a:ext cx="9120827" cy="51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35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14450" y="320063"/>
            <a:ext cx="6172200" cy="753431"/>
          </a:xfrm>
        </p:spPr>
        <p:txBody>
          <a:bodyPr>
            <a:normAutofit/>
          </a:bodyPr>
          <a:lstStyle/>
          <a:p>
            <a:r>
              <a:rPr lang="en-US" sz="2700" dirty="0"/>
              <a:t>RHIC Multi-Year Plan:  </a:t>
            </a:r>
            <a:r>
              <a:rPr lang="en-US" sz="2700" dirty="0" err="1"/>
              <a:t>sPHENIX</a:t>
            </a:r>
            <a:r>
              <a:rPr lang="en-US" sz="2700" dirty="0"/>
              <a:t> 2023-2027+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41643" y="3649304"/>
            <a:ext cx="5769757" cy="2367032"/>
          </a:xfrm>
        </p:spPr>
        <p:txBody>
          <a:bodyPr>
            <a:normAutofit fontScale="92500"/>
          </a:bodyPr>
          <a:lstStyle/>
          <a:p>
            <a:r>
              <a:rPr lang="en-US" dirty="0"/>
              <a:t>Precision vertexing for B-tagging:</a:t>
            </a:r>
          </a:p>
          <a:p>
            <a:pPr lvl="1"/>
            <a:r>
              <a:rPr lang="en-US" dirty="0"/>
              <a:t>Tracking resolution better than 50um @</a:t>
            </a:r>
            <a:r>
              <a:rPr lang="en-US" dirty="0" err="1"/>
              <a:t>pT</a:t>
            </a:r>
            <a:r>
              <a:rPr lang="en-US" dirty="0"/>
              <a:t>=1GeV</a:t>
            </a:r>
          </a:p>
          <a:p>
            <a:pPr lvl="1"/>
            <a:r>
              <a:rPr lang="en-US" dirty="0"/>
              <a:t>High multiplicity HI collisions</a:t>
            </a:r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lvl="1"/>
            <a:r>
              <a:rPr lang="en-US" dirty="0"/>
              <a:t>High efficiency and high purity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17" y="1073494"/>
            <a:ext cx="8487558" cy="2051341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145" y="4081266"/>
            <a:ext cx="2124964" cy="21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16145" y="3522605"/>
            <a:ext cx="22260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 hadrons/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&lt;15GeV: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(1M)</a:t>
            </a:r>
          </a:p>
          <a:p>
            <a:r>
              <a:rPr lang="en-US" sz="1350" dirty="0">
                <a:solidFill>
                  <a:srgbClr val="FF0000"/>
                </a:solidFill>
              </a:rPr>
              <a:t>b-jets/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&gt;15GeV: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(100K)</a:t>
            </a:r>
          </a:p>
        </p:txBody>
      </p:sp>
      <p:sp>
        <p:nvSpPr>
          <p:cNvPr id="3" name="TextBox 2"/>
          <p:cNvSpPr txBox="1"/>
          <p:nvPr/>
        </p:nvSpPr>
        <p:spPr>
          <a:xfrm rot="19670238">
            <a:off x="451829" y="560349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Evolving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6AF47B-C445-7C40-AB1C-02C70DA7C00C}"/>
              </a:ext>
            </a:extLst>
          </p:cNvPr>
          <p:cNvSpPr txBox="1"/>
          <p:nvPr/>
        </p:nvSpPr>
        <p:spPr>
          <a:xfrm>
            <a:off x="7080" y="135699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2023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C55311-2B21-724C-93D1-2CCFA2E5DD8B}"/>
              </a:ext>
            </a:extLst>
          </p:cNvPr>
          <p:cNvCxnSpPr/>
          <p:nvPr/>
        </p:nvCxnSpPr>
        <p:spPr>
          <a:xfrm flipV="1">
            <a:off x="628650" y="1454727"/>
            <a:ext cx="597477" cy="1974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8440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8" name="Slide Number Placeholder 16">
            <a:extLst>
              <a:ext uri="{FF2B5EF4-FFF2-40B4-BE49-F238E27FC236}">
                <a16:creationId xmlns:a16="http://schemas.microsoft.com/office/drawing/2014/main" id="{99E9B6D8-2F0F-4F0A-8AF0-976765D4E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61F3166-2A5F-47B0-BC18-4D9A7847053B}" type="slidenum">
              <a:rPr lang="en-US" altLang="zh-CN" sz="1400">
                <a:latin typeface="Times New Roman" panose="02020603050405020304" pitchFamily="18" charset="0"/>
              </a:rPr>
              <a:pPr/>
              <a:t>32</a:t>
            </a:fld>
            <a:endParaRPr lang="en-US" altLang="zh-CN" sz="1400">
              <a:latin typeface="Times New Roman" panose="02020603050405020304" pitchFamily="18" charset="0"/>
            </a:endParaRPr>
          </a:p>
        </p:txBody>
      </p:sp>
      <p:sp>
        <p:nvSpPr>
          <p:cNvPr id="79874" name="Title 1">
            <a:extLst>
              <a:ext uri="{FF2B5EF4-FFF2-40B4-BE49-F238E27FC236}">
                <a16:creationId xmlns:a16="http://schemas.microsoft.com/office/drawing/2014/main" id="{57F46552-8B5E-4BBD-A7E2-A3CB17C915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172002"/>
            <a:ext cx="8042564" cy="633896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Recent Achievements on Bottom</a:t>
            </a:r>
          </a:p>
        </p:txBody>
      </p:sp>
      <p:sp>
        <p:nvSpPr>
          <p:cNvPr id="79875" name="Rectangle 11">
            <a:extLst>
              <a:ext uri="{FF2B5EF4-FFF2-40B4-BE49-F238E27FC236}">
                <a16:creationId xmlns:a16="http://schemas.microsoft.com/office/drawing/2014/main" id="{DA36CD43-05D7-482D-8BA6-FEC9EF443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295400"/>
            <a:ext cx="184150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9876" name="Picture 9" descr="Screen Shot 2017-02-07 at 1.42.28 PM.png">
            <a:extLst>
              <a:ext uri="{FF2B5EF4-FFF2-40B4-BE49-F238E27FC236}">
                <a16:creationId xmlns:a16="http://schemas.microsoft.com/office/drawing/2014/main" id="{684E0672-B8DB-405B-90ED-7AAE0DA40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828800"/>
            <a:ext cx="23622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10" descr="Screen Shot 2017-02-07 at 1.42.39 PM.png">
            <a:extLst>
              <a:ext uri="{FF2B5EF4-FFF2-40B4-BE49-F238E27FC236}">
                <a16:creationId xmlns:a16="http://schemas.microsoft.com/office/drawing/2014/main" id="{D6BB09F1-D97F-42F4-B7D1-34C9EDE34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3733800"/>
            <a:ext cx="20574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11" descr="Screen Shot 2017-02-05 at 9.17.34 PM.png">
            <a:extLst>
              <a:ext uri="{FF2B5EF4-FFF2-40B4-BE49-F238E27FC236}">
                <a16:creationId xmlns:a16="http://schemas.microsoft.com/office/drawing/2014/main" id="{90F09058-2173-415F-BF59-306B33DCB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828800"/>
            <a:ext cx="2436813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4" descr="Screen Shot 2017-01-31 at 6.25.47 PM.png">
            <a:extLst>
              <a:ext uri="{FF2B5EF4-FFF2-40B4-BE49-F238E27FC236}">
                <a16:creationId xmlns:a16="http://schemas.microsoft.com/office/drawing/2014/main" id="{73643A44-A3B2-4427-A785-3CCCB3ED9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22796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12" descr="Screen Shot 2017-02-07 at 9.21.23 PM.png">
            <a:extLst>
              <a:ext uri="{FF2B5EF4-FFF2-40B4-BE49-F238E27FC236}">
                <a16:creationId xmlns:a16="http://schemas.microsoft.com/office/drawing/2014/main" id="{00806E45-0507-4790-9CB3-61C4CDDF7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712913"/>
            <a:ext cx="236220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1" name="TextBox 14">
            <a:extLst>
              <a:ext uri="{FF2B5EF4-FFF2-40B4-BE49-F238E27FC236}">
                <a16:creationId xmlns:a16="http://schemas.microsoft.com/office/drawing/2014/main" id="{1B1A1480-2979-4A89-9A66-D24912BE5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83820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800" b="1" u="sng"/>
              <a:t>LHC   2.76 TeV</a:t>
            </a:r>
          </a:p>
        </p:txBody>
      </p:sp>
      <p:sp>
        <p:nvSpPr>
          <p:cNvPr id="79882" name="TextBox 15">
            <a:extLst>
              <a:ext uri="{FF2B5EF4-FFF2-40B4-BE49-F238E27FC236}">
                <a16:creationId xmlns:a16="http://schemas.microsoft.com/office/drawing/2014/main" id="{D40B4695-7238-4B93-A6A4-8253D84CF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1892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R</a:t>
            </a:r>
            <a:r>
              <a:rPr lang="en-US" altLang="en-US" baseline="-25000"/>
              <a:t>AA</a:t>
            </a:r>
            <a:r>
              <a:rPr lang="en-US" altLang="en-US"/>
              <a:t>(J/</a:t>
            </a:r>
            <a:r>
              <a:rPr lang="en-US" altLang="en-US">
                <a:latin typeface="Symbol" panose="05050102010706020507" pitchFamily="18" charset="2"/>
              </a:rPr>
              <a:t>y</a:t>
            </a:r>
            <a:r>
              <a:rPr lang="en-US" altLang="en-US" baseline="-25000"/>
              <a:t>B</a:t>
            </a:r>
            <a:r>
              <a:rPr lang="en-US" altLang="en-US"/>
              <a:t>) &gt; R</a:t>
            </a:r>
            <a:r>
              <a:rPr lang="en-US" altLang="en-US" baseline="-25000"/>
              <a:t>AA</a:t>
            </a:r>
            <a:r>
              <a:rPr lang="en-US" altLang="en-US"/>
              <a:t>(D)</a:t>
            </a:r>
          </a:p>
        </p:txBody>
      </p:sp>
      <p:sp>
        <p:nvSpPr>
          <p:cNvPr id="79883" name="TextBox 16">
            <a:extLst>
              <a:ext uri="{FF2B5EF4-FFF2-40B4-BE49-F238E27FC236}">
                <a16:creationId xmlns:a16="http://schemas.microsoft.com/office/drawing/2014/main" id="{5D386AB1-A219-46D9-9968-80111A6BD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371600"/>
            <a:ext cx="1943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R</a:t>
            </a:r>
            <a:r>
              <a:rPr lang="en-US" altLang="en-US" baseline="-25000"/>
              <a:t>AA</a:t>
            </a:r>
            <a:r>
              <a:rPr lang="en-US" altLang="en-US"/>
              <a:t>(e</a:t>
            </a:r>
            <a:r>
              <a:rPr lang="en-US" altLang="en-US" baseline="-25000"/>
              <a:t>B</a:t>
            </a:r>
            <a:r>
              <a:rPr lang="en-US" altLang="en-US"/>
              <a:t>) &gt; R</a:t>
            </a:r>
            <a:r>
              <a:rPr lang="en-US" altLang="en-US" baseline="-25000"/>
              <a:t>AA</a:t>
            </a:r>
            <a:r>
              <a:rPr lang="en-US" altLang="en-US"/>
              <a:t>(e</a:t>
            </a:r>
            <a:r>
              <a:rPr lang="en-US" altLang="en-US" baseline="-25000"/>
              <a:t>D+B</a:t>
            </a:r>
            <a:r>
              <a:rPr lang="en-US" altLang="en-US"/>
              <a:t>)</a:t>
            </a:r>
          </a:p>
        </p:txBody>
      </p:sp>
      <p:sp>
        <p:nvSpPr>
          <p:cNvPr id="79884" name="TextBox 17">
            <a:extLst>
              <a:ext uri="{FF2B5EF4-FFF2-40B4-BE49-F238E27FC236}">
                <a16:creationId xmlns:a16="http://schemas.microsoft.com/office/drawing/2014/main" id="{A2858DA3-269A-4F35-9EAE-9F9464368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371600"/>
            <a:ext cx="1771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R</a:t>
            </a:r>
            <a:r>
              <a:rPr lang="en-US" altLang="en-US" baseline="-25000"/>
              <a:t>AA</a:t>
            </a:r>
            <a:r>
              <a:rPr lang="en-US" altLang="en-US"/>
              <a:t>(e</a:t>
            </a:r>
            <a:r>
              <a:rPr lang="en-US" altLang="en-US" baseline="-25000"/>
              <a:t>B</a:t>
            </a:r>
            <a:r>
              <a:rPr lang="en-US" altLang="en-US"/>
              <a:t>) &gt; R</a:t>
            </a:r>
            <a:r>
              <a:rPr lang="en-US" altLang="en-US" baseline="-25000"/>
              <a:t>AA</a:t>
            </a:r>
            <a:r>
              <a:rPr lang="en-US" altLang="en-US"/>
              <a:t>(e</a:t>
            </a:r>
            <a:r>
              <a:rPr lang="en-US" altLang="en-US" baseline="-25000"/>
              <a:t>D</a:t>
            </a:r>
            <a:r>
              <a:rPr lang="en-US" altLang="en-US"/>
              <a:t>)</a:t>
            </a:r>
          </a:p>
        </p:txBody>
      </p:sp>
      <p:sp>
        <p:nvSpPr>
          <p:cNvPr id="79885" name="TextBox 18">
            <a:extLst>
              <a:ext uri="{FF2B5EF4-FFF2-40B4-BE49-F238E27FC236}">
                <a16:creationId xmlns:a16="http://schemas.microsoft.com/office/drawing/2014/main" id="{40B42F6D-6DD4-44FA-B231-12B997CF3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838200"/>
            <a:ext cx="181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2" rIns="91422" bIns="45712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800" b="1" u="sng"/>
              <a:t>RHIC  200 GeV</a:t>
            </a:r>
          </a:p>
        </p:txBody>
      </p:sp>
      <p:pic>
        <p:nvPicPr>
          <p:cNvPr id="79886" name="Picture 15">
            <a:extLst>
              <a:ext uri="{FF2B5EF4-FFF2-40B4-BE49-F238E27FC236}">
                <a16:creationId xmlns:a16="http://schemas.microsoft.com/office/drawing/2014/main" id="{B7EAC2FA-ABDA-4B49-907D-854D4A942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92613"/>
            <a:ext cx="2817813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7" name="Picture 2">
            <a:extLst>
              <a:ext uri="{FF2B5EF4-FFF2-40B4-BE49-F238E27FC236}">
                <a16:creationId xmlns:a16="http://schemas.microsoft.com/office/drawing/2014/main" id="{03E02CD2-6970-45EA-8A62-1686D71341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468" y="4249882"/>
            <a:ext cx="4906168" cy="2293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470BA1-A90E-470B-B801-AB925882B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1/11/19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6E8A7-7639-4D0A-988F-BD0D4450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34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D383B4-B3A6-D64A-A1BC-BBB10912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77" y="165029"/>
            <a:ext cx="78867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vs LHC Projections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F7EA4-52CE-F44F-9252-A24EE6ECD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2DAC4-65E5-2349-B237-5FBAA7E51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65A83-C4D1-D248-B65D-B6B45875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94E6C63-5B42-E844-9C56-025FEFAE7676}"/>
              </a:ext>
            </a:extLst>
          </p:cNvPr>
          <p:cNvGrpSpPr/>
          <p:nvPr/>
        </p:nvGrpSpPr>
        <p:grpSpPr>
          <a:xfrm>
            <a:off x="0" y="1690689"/>
            <a:ext cx="9144000" cy="4265468"/>
            <a:chOff x="0" y="1690689"/>
            <a:chExt cx="9144000" cy="42654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BFACD8A-3D16-E142-8B37-958507DD3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071"/>
            <a:stretch/>
          </p:blipFill>
          <p:spPr>
            <a:xfrm>
              <a:off x="0" y="1690689"/>
              <a:ext cx="9144000" cy="426546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EEABB9-FDD0-A347-83EB-BB3B02FB6B2F}"/>
                </a:ext>
              </a:extLst>
            </p:cNvPr>
            <p:cNvSpPr txBox="1"/>
            <p:nvPr/>
          </p:nvSpPr>
          <p:spPr>
            <a:xfrm>
              <a:off x="3543300" y="4270663"/>
              <a:ext cx="12357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sPHENIX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>
                  <a:solidFill>
                    <a:srgbClr val="FF0000"/>
                  </a:solidFill>
                </a:rPr>
                <a:t>projections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348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07" y="88900"/>
            <a:ext cx="7122094" cy="1277802"/>
          </a:xfrm>
        </p:spPr>
        <p:txBody>
          <a:bodyPr>
            <a:normAutofit/>
          </a:bodyPr>
          <a:lstStyle/>
          <a:p>
            <a:r>
              <a:rPr lang="en-US" sz="4000" dirty="0"/>
              <a:t>sPHENIX vs ALICE Specifications </a:t>
            </a:r>
            <a:endParaRPr lang="en-US" sz="2025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34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0496839"/>
              </p:ext>
            </p:extLst>
          </p:nvPr>
        </p:nvGraphicFramePr>
        <p:xfrm>
          <a:off x="1435100" y="1407539"/>
          <a:ext cx="6350001" cy="183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6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7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ALICE (Run3)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sPHENIX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Pb+Pb</a:t>
                      </a:r>
                      <a:r>
                        <a:rPr lang="en-US" sz="1800" dirty="0"/>
                        <a:t> /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Au+Au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 kHz (50kHz)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200 kHz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/>
                        <a:t>p+p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400 kHz (200kHz)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13 MHz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/>
                        <a:t>“Trigger”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C.R. (&gt;50 kHz)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15 kHz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803400" y="3238499"/>
            <a:ext cx="5486400" cy="3302001"/>
            <a:chOff x="1755648" y="3403648"/>
            <a:chExt cx="5453715" cy="3071460"/>
          </a:xfrm>
        </p:grpSpPr>
        <p:grpSp>
          <p:nvGrpSpPr>
            <p:cNvPr id="11" name="Group 10"/>
            <p:cNvGrpSpPr/>
            <p:nvPr/>
          </p:nvGrpSpPr>
          <p:grpSpPr>
            <a:xfrm>
              <a:off x="1755648" y="3403648"/>
              <a:ext cx="5453715" cy="3071460"/>
              <a:chOff x="5384494" y="4921101"/>
              <a:chExt cx="3374376" cy="1800374"/>
            </a:xfrm>
          </p:grpSpPr>
          <p:pic>
            <p:nvPicPr>
              <p:cNvPr id="8" name="Picture 7" descr="Projection_pp_dNdeta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84494" y="5144505"/>
                <a:ext cx="3374376" cy="157697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649807" y="4921101"/>
                <a:ext cx="2807793" cy="198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</a:rPr>
                  <a:t>Event size, 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dN</a:t>
                </a:r>
                <a:r>
                  <a:rPr lang="en-US" sz="1050" dirty="0">
                    <a:solidFill>
                      <a:srgbClr val="FF0000"/>
                    </a:solidFill>
                  </a:rPr>
                  <a:t>/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dη</a:t>
                </a:r>
                <a:r>
                  <a:rPr lang="en-US" sz="1050" dirty="0">
                    <a:solidFill>
                      <a:srgbClr val="FF0000"/>
                    </a:solidFill>
                  </a:rPr>
                  <a:t>: sPHENIX = 1/3 ALICE (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pp</a:t>
                </a:r>
                <a:r>
                  <a:rPr lang="en-US" sz="1050" dirty="0">
                    <a:solidFill>
                      <a:srgbClr val="FF0000"/>
                    </a:solidFill>
                  </a:rPr>
                  <a:t>), 1/5 ALICE(AA)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626740" y="4888511"/>
              <a:ext cx="105840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sPHENIX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74718" y="4893759"/>
              <a:ext cx="7805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45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F5160-CC2F-4650-B1F1-95283F28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DA44F0-7E67-4FEE-9E55-219EAC49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Liu. WWND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F7061-62B5-4AB9-A722-19E874E9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AFC9AE-6697-4B18-8C26-F6723A515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62" y="59678"/>
            <a:ext cx="6019800" cy="1297219"/>
          </a:xfrm>
        </p:spPr>
        <p:txBody>
          <a:bodyPr>
            <a:normAutofit/>
          </a:bodyPr>
          <a:lstStyle/>
          <a:p>
            <a:r>
              <a:rPr lang="en-US" dirty="0"/>
              <a:t>Three Physics Pillars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4656D-4404-43B5-8DA8-1820ED5249D7}"/>
              </a:ext>
            </a:extLst>
          </p:cNvPr>
          <p:cNvSpPr/>
          <p:nvPr/>
        </p:nvSpPr>
        <p:spPr>
          <a:xfrm>
            <a:off x="381000" y="1676400"/>
            <a:ext cx="2637966" cy="4038600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txBody>
          <a:bodyPr wrap="none">
            <a:noAutofit/>
          </a:bodyPr>
          <a:lstStyle/>
          <a:p>
            <a:r>
              <a:rPr lang="en-US" b="1" u="sng" dirty="0">
                <a:ln>
                  <a:noFill/>
                  <a:prstDash val="dash"/>
                </a:ln>
              </a:rPr>
              <a:t>Jet cor. &amp; substructure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CC400B-3966-42D6-ABF2-18DAE4EC8515}"/>
              </a:ext>
            </a:extLst>
          </p:cNvPr>
          <p:cNvSpPr/>
          <p:nvPr/>
        </p:nvSpPr>
        <p:spPr>
          <a:xfrm>
            <a:off x="334038" y="5778222"/>
            <a:ext cx="22356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Justin Frantz, Monday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sPHENIX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jet physics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030E91-0EBC-5646-A0F1-7E2E4AFBBF42}"/>
              </a:ext>
            </a:extLst>
          </p:cNvPr>
          <p:cNvGrpSpPr/>
          <p:nvPr/>
        </p:nvGrpSpPr>
        <p:grpSpPr>
          <a:xfrm>
            <a:off x="3357739" y="1687769"/>
            <a:ext cx="2542427" cy="4106902"/>
            <a:chOff x="6296773" y="1695296"/>
            <a:chExt cx="2542427" cy="41069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7C8411-699B-4D12-972C-D8BACF58747B}"/>
                </a:ext>
              </a:extLst>
            </p:cNvPr>
            <p:cNvSpPr/>
            <p:nvPr/>
          </p:nvSpPr>
          <p:spPr>
            <a:xfrm>
              <a:off x="6296773" y="1695296"/>
              <a:ext cx="2542427" cy="4019704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txBody>
            <a:bodyPr wrap="none">
              <a:noAutofit/>
            </a:bodyPr>
            <a:lstStyle/>
            <a:p>
              <a:r>
                <a:rPr lang="en-US" b="1" u="sng" dirty="0">
                  <a:ln>
                    <a:noFill/>
                    <a:prstDash val="dash"/>
                  </a:ln>
                </a:rPr>
                <a:t>Upsilon spectroscopy</a:t>
              </a:r>
            </a:p>
            <a:p>
              <a:r>
                <a:rPr lang="en-US" dirty="0">
                  <a:ln>
                    <a:noFill/>
                    <a:prstDash val="dash"/>
                  </a:ln>
                </a:rPr>
                <a:t>Size of the probe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383D272-DC0F-4277-ADB3-9F7B3BCA7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099"/>
            <a:stretch/>
          </p:blipFill>
          <p:spPr>
            <a:xfrm>
              <a:off x="6461653" y="3627417"/>
              <a:ext cx="2212665" cy="21747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167E9C-E57A-43DE-9AB9-03921C77CF0C}"/>
                </a:ext>
              </a:extLst>
            </p:cNvPr>
            <p:cNvGrpSpPr/>
            <p:nvPr/>
          </p:nvGrpSpPr>
          <p:grpSpPr>
            <a:xfrm>
              <a:off x="6626535" y="2402292"/>
              <a:ext cx="2212665" cy="1190842"/>
              <a:chOff x="304800" y="1445594"/>
              <a:chExt cx="3413796" cy="183728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6F4906A-D925-4E36-8371-EE15677826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368" t="27068" r="37476" b="12030"/>
              <a:stretch/>
            </p:blipFill>
            <p:spPr>
              <a:xfrm>
                <a:off x="304800" y="1883179"/>
                <a:ext cx="1477459" cy="139969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5ED749B-ACD4-4EF0-B792-FC117364D3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368" t="27068" r="37476" b="12030"/>
              <a:stretch/>
            </p:blipFill>
            <p:spPr>
              <a:xfrm>
                <a:off x="1676400" y="2156721"/>
                <a:ext cx="1100853" cy="104291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EFCEBCE-B195-4DC9-ACD1-CE9EF78CCE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43881" r="85363" b="22002"/>
              <a:stretch/>
            </p:blipFill>
            <p:spPr>
              <a:xfrm>
                <a:off x="2621780" y="2545066"/>
                <a:ext cx="638643" cy="579396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393E5F9-7A6A-4D6A-8F1E-9F9CB43EC136}"/>
                  </a:ext>
                </a:extLst>
              </p:cNvPr>
              <p:cNvSpPr/>
              <p:nvPr/>
            </p:nvSpPr>
            <p:spPr>
              <a:xfrm>
                <a:off x="1645306" y="1670802"/>
                <a:ext cx="116303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1200" dirty="0"/>
                  <a:t>ϒ</a:t>
                </a:r>
                <a:r>
                  <a:rPr lang="en-US" sz="1200" dirty="0"/>
                  <a:t>(2s) – 0.56fm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A733074-1937-42BC-AD06-024B0738718F}"/>
                  </a:ext>
                </a:extLst>
              </p:cNvPr>
              <p:cNvSpPr/>
              <p:nvPr/>
            </p:nvSpPr>
            <p:spPr>
              <a:xfrm>
                <a:off x="443231" y="1445594"/>
                <a:ext cx="104846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1200" dirty="0"/>
                  <a:t>ϒ</a:t>
                </a:r>
                <a:r>
                  <a:rPr lang="en-US" sz="1200" dirty="0"/>
                  <a:t>(3s)-0.78fm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0686BE2-03D1-4CCB-AD32-EF46B45DE5E2}"/>
                  </a:ext>
                </a:extLst>
              </p:cNvPr>
              <p:cNvSpPr/>
              <p:nvPr/>
            </p:nvSpPr>
            <p:spPr>
              <a:xfrm>
                <a:off x="2555557" y="1952346"/>
                <a:ext cx="1163039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1200" dirty="0"/>
                  <a:t>ϒ</a:t>
                </a:r>
                <a:r>
                  <a:rPr lang="en-US" sz="1200" dirty="0"/>
                  <a:t>(1s) – 0.28fm</a:t>
                </a:r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85B1227-2174-4D6C-B6CF-22E37651D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31" y="3124200"/>
            <a:ext cx="2581263" cy="21517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90324C-5E6E-A14C-9858-FE539934464A}"/>
              </a:ext>
            </a:extLst>
          </p:cNvPr>
          <p:cNvGrpSpPr/>
          <p:nvPr/>
        </p:nvGrpSpPr>
        <p:grpSpPr>
          <a:xfrm>
            <a:off x="6204292" y="1653821"/>
            <a:ext cx="2564715" cy="4447567"/>
            <a:chOff x="3352800" y="1663211"/>
            <a:chExt cx="2564715" cy="444756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BF9311-D092-4DE7-A741-E8157D740B5F}"/>
                </a:ext>
              </a:extLst>
            </p:cNvPr>
            <p:cNvSpPr/>
            <p:nvPr/>
          </p:nvSpPr>
          <p:spPr>
            <a:xfrm>
              <a:off x="3459776" y="1663211"/>
              <a:ext cx="2457739" cy="4038600"/>
            </a:xfrm>
            <a:prstGeom prst="rect">
              <a:avLst/>
            </a:prstGeom>
            <a:ln w="19050">
              <a:solidFill>
                <a:schemeClr val="accent1"/>
              </a:solidFill>
              <a:prstDash val="solid"/>
            </a:ln>
          </p:spPr>
          <p:txBody>
            <a:bodyPr wrap="none">
              <a:noAutofit/>
            </a:bodyPr>
            <a:lstStyle/>
            <a:p>
              <a:r>
                <a:rPr lang="en-US" b="1" u="sng" dirty="0">
                  <a:ln>
                    <a:noFill/>
                    <a:prstDash val="dash"/>
                  </a:ln>
                </a:rPr>
                <a:t>Parton energy loss &amp; cor.</a:t>
              </a:r>
            </a:p>
            <a:p>
              <a:r>
                <a:rPr lang="en-US" dirty="0">
                  <a:ln>
                    <a:noFill/>
                    <a:prstDash val="dash"/>
                  </a:ln>
                </a:rPr>
                <a:t>mass dependent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0893F73-DD0E-489F-8727-C3E79B3C61EE}"/>
                </a:ext>
              </a:extLst>
            </p:cNvPr>
            <p:cNvSpPr/>
            <p:nvPr/>
          </p:nvSpPr>
          <p:spPr>
            <a:xfrm>
              <a:off x="3352800" y="5741446"/>
              <a:ext cx="2226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n>
                    <a:noFill/>
                    <a:prstDash val="dash"/>
                  </a:ln>
                  <a:solidFill>
                    <a:schemeClr val="accent1"/>
                  </a:solidFill>
                </a:rPr>
                <a:t>This talk : HF program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58C4E4-D196-474B-9646-E387FC11E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0987" y="2565495"/>
              <a:ext cx="2300213" cy="30733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24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883" y="318449"/>
            <a:ext cx="7225871" cy="994172"/>
          </a:xfrm>
        </p:spPr>
        <p:txBody>
          <a:bodyPr>
            <a:noAutofit/>
          </a:bodyPr>
          <a:lstStyle/>
          <a:p>
            <a:r>
              <a:rPr lang="en-US" sz="3600" dirty="0"/>
              <a:t>Heavy Quarks - Unique Probe of QGP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899" y="1436626"/>
            <a:ext cx="4576093" cy="1899046"/>
          </a:xfrm>
        </p:spPr>
        <p:txBody>
          <a:bodyPr>
            <a:normAutofit fontScale="92500"/>
          </a:bodyPr>
          <a:lstStyle/>
          <a:p>
            <a:r>
              <a:rPr lang="en-US" dirty="0"/>
              <a:t>Study mass dependence in</a:t>
            </a:r>
          </a:p>
          <a:p>
            <a:pPr lvl="1"/>
            <a:r>
              <a:rPr lang="en-US" dirty="0"/>
              <a:t>Jet quenching and </a:t>
            </a:r>
            <a:r>
              <a:rPr lang="en-US" dirty="0" err="1"/>
              <a:t>dE</a:t>
            </a:r>
            <a:r>
              <a:rPr lang="en-US" dirty="0"/>
              <a:t>/dx</a:t>
            </a:r>
          </a:p>
          <a:p>
            <a:pPr lvl="1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r>
              <a:rPr lang="en-US" dirty="0"/>
              <a:t>Access QGP properties  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471745" y="5276058"/>
            <a:ext cx="7598028" cy="1953458"/>
            <a:chOff x="533400" y="4493267"/>
            <a:chExt cx="8269248" cy="1286375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533400" y="4609081"/>
              <a:ext cx="8269248" cy="527079"/>
              <a:chOff x="685800" y="1880496"/>
              <a:chExt cx="8269096" cy="527411"/>
            </a:xfrm>
          </p:grpSpPr>
          <p:cxnSp>
            <p:nvCxnSpPr>
              <p:cNvPr id="15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8295095" y="1880496"/>
                <a:ext cx="659801" cy="223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dirty="0"/>
                  <a:t>MeV</a:t>
                </a:r>
              </a:p>
            </p:txBody>
          </p:sp>
          <p:sp>
            <p:nvSpPr>
              <p:cNvPr id="22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248259" y="4493267"/>
              <a:ext cx="726109" cy="20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400" i="1" dirty="0"/>
                <a:t>m</a:t>
              </a:r>
              <a:r>
                <a:rPr lang="en-US" altLang="en-US" sz="1400" i="1" baseline="-25000" dirty="0"/>
                <a:t>u</a:t>
              </a:r>
              <a:r>
                <a:rPr lang="en-US" altLang="en-US" sz="1400" i="1" dirty="0"/>
                <a:t> m</a:t>
              </a:r>
              <a:r>
                <a:rPr lang="en-US" altLang="en-US" sz="1400" i="1" baseline="-25000" dirty="0"/>
                <a:t>d</a:t>
              </a:r>
            </a:p>
          </p:txBody>
        </p:sp>
        <p:sp>
          <p:nvSpPr>
            <p:cNvPr id="8" name="TextBox 28"/>
            <p:cNvSpPr txBox="1">
              <a:spLocks noChangeArrowheads="1"/>
            </p:cNvSpPr>
            <p:nvPr/>
          </p:nvSpPr>
          <p:spPr bwMode="auto">
            <a:xfrm>
              <a:off x="4746141" y="4493267"/>
              <a:ext cx="624921" cy="20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400" i="1" dirty="0">
                  <a:latin typeface="Symbol" charset="2"/>
                </a:rPr>
                <a:t>L</a:t>
              </a:r>
              <a:r>
                <a:rPr lang="en-US" altLang="en-US" sz="1400" i="1" baseline="-25000" dirty="0"/>
                <a:t>QCD</a:t>
              </a:r>
            </a:p>
          </p:txBody>
        </p:sp>
        <p:sp>
          <p:nvSpPr>
            <p:cNvPr id="9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QGP</a:t>
              </a:r>
            </a:p>
          </p:txBody>
        </p: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6389483" y="4506407"/>
              <a:ext cx="448714" cy="20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400" b="1" i="1" dirty="0">
                  <a:solidFill>
                    <a:srgbClr val="FF0000"/>
                  </a:solidFill>
                </a:rPr>
                <a:t>m</a:t>
              </a:r>
              <a:r>
                <a:rPr lang="en-US" altLang="en-US" sz="1400" b="1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198804" y="4504388"/>
              <a:ext cx="455693" cy="20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400" b="1" i="1" dirty="0" err="1">
                  <a:solidFill>
                    <a:srgbClr val="FF0000"/>
                  </a:solidFill>
                </a:rPr>
                <a:t>m</a:t>
              </a:r>
              <a:r>
                <a:rPr lang="en-US" altLang="en-US" sz="1400" b="1" i="1" baseline="-25000" dirty="0" err="1">
                  <a:solidFill>
                    <a:srgbClr val="FF0000"/>
                  </a:solidFill>
                </a:rPr>
                <a:t>b</a:t>
              </a:r>
              <a:endParaRPr lang="en-US" altLang="en-US" sz="1400" b="1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c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4114866" y="4493451"/>
              <a:ext cx="427779" cy="20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400" i="1" dirty="0" err="1"/>
                <a:t>m</a:t>
              </a:r>
              <a:r>
                <a:rPr lang="en-US" altLang="en-US" sz="1400" i="1" baseline="-25000" dirty="0" err="1"/>
                <a:t>s</a:t>
              </a:r>
              <a:endParaRPr lang="en-US" altLang="en-US" sz="1400" i="1" baseline="-25000" dirty="0"/>
            </a:p>
          </p:txBody>
        </p:sp>
      </p:grp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8539" y="1428525"/>
            <a:ext cx="3615280" cy="340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6538" y="3335672"/>
            <a:ext cx="2384153" cy="16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4444"/>
            <a:ext cx="7886700" cy="994172"/>
          </a:xfrm>
        </p:spPr>
        <p:txBody>
          <a:bodyPr/>
          <a:lstStyle/>
          <a:p>
            <a:r>
              <a:rPr lang="en-US" dirty="0"/>
              <a:t>Recent Highlights: Charm R</a:t>
            </a:r>
            <a:r>
              <a:rPr lang="en-US" baseline="-25000" dirty="0"/>
              <a:t>AA</a:t>
            </a:r>
          </a:p>
        </p:txBody>
      </p:sp>
      <p:pic>
        <p:nvPicPr>
          <p:cNvPr id="4" name="Picture 11" descr="Screen Shot 2017-02-09 at 10.0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8092" y="2846470"/>
            <a:ext cx="3924534" cy="34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831557" y="1140830"/>
            <a:ext cx="6976581" cy="1331134"/>
          </a:xfrm>
          <a:prstGeom prst="rect">
            <a:avLst/>
          </a:prstGeom>
          <a:solidFill>
            <a:srgbClr val="FFFFB6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</a:pPr>
            <a:r>
              <a:rPr lang="en-US" altLang="en-US" sz="2000" i="1" dirty="0">
                <a:solidFill>
                  <a:srgbClr val="0432FF"/>
                </a:solidFill>
              </a:rPr>
              <a:t>R</a:t>
            </a:r>
            <a:r>
              <a:rPr lang="en-US" altLang="en-US" sz="2000" baseline="-25000" dirty="0">
                <a:solidFill>
                  <a:srgbClr val="0432FF"/>
                </a:solidFill>
              </a:rPr>
              <a:t>AA </a:t>
            </a:r>
            <a:r>
              <a:rPr lang="en-US" altLang="en-US" sz="2000" dirty="0">
                <a:solidFill>
                  <a:srgbClr val="0432FF"/>
                </a:solidFill>
              </a:rPr>
              <a:t>(D-meson) ~ </a:t>
            </a:r>
            <a:r>
              <a:rPr lang="en-US" altLang="en-US" sz="2000" i="1" dirty="0">
                <a:solidFill>
                  <a:srgbClr val="0432FF"/>
                </a:solidFill>
              </a:rPr>
              <a:t>R</a:t>
            </a:r>
            <a:r>
              <a:rPr lang="en-US" altLang="en-US" sz="2000" baseline="-25000" dirty="0">
                <a:solidFill>
                  <a:srgbClr val="0432FF"/>
                </a:solidFill>
              </a:rPr>
              <a:t>AA</a:t>
            </a:r>
            <a:r>
              <a:rPr lang="en-US" altLang="en-US" sz="2000" dirty="0">
                <a:solidFill>
                  <a:srgbClr val="0432FF"/>
                </a:solidFill>
              </a:rPr>
              <a:t> (h) at high </a:t>
            </a:r>
            <a:r>
              <a:rPr lang="en-US" altLang="en-US" sz="2000" i="1" dirty="0" err="1">
                <a:solidFill>
                  <a:srgbClr val="0432FF"/>
                </a:solidFill>
              </a:rPr>
              <a:t>p</a:t>
            </a:r>
            <a:r>
              <a:rPr lang="en-US" altLang="en-US" sz="2000" baseline="-25000" dirty="0" err="1">
                <a:solidFill>
                  <a:srgbClr val="0432FF"/>
                </a:solidFill>
              </a:rPr>
              <a:t>T</a:t>
            </a:r>
            <a:r>
              <a:rPr lang="en-US" altLang="en-US" sz="2000" dirty="0">
                <a:solidFill>
                  <a:srgbClr val="0432FF"/>
                </a:solidFill>
              </a:rPr>
              <a:t> ~&gt; 4 GeV/c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dirty="0"/>
              <a:t>significant suppression of charmed hadron </a:t>
            </a:r>
            <a:r>
              <a:rPr lang="en-US" altLang="en-US" i="1" dirty="0"/>
              <a:t>R</a:t>
            </a:r>
            <a:r>
              <a:rPr lang="en-US" altLang="en-US" baseline="-25000" dirty="0"/>
              <a:t>AA</a:t>
            </a:r>
            <a:r>
              <a:rPr lang="en-US" altLang="en-US" dirty="0"/>
              <a:t> in central A+A collisions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dirty="0"/>
              <a:t>strong charm-medium interactions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dirty="0"/>
              <a:t>mass effect expected important at low </a:t>
            </a:r>
            <a:r>
              <a:rPr lang="en-US" altLang="en-US" dirty="0" err="1"/>
              <a:t>pT</a:t>
            </a:r>
            <a:r>
              <a:rPr lang="en-US" altLang="en-US" dirty="0"/>
              <a:t>, dead-cone effects etc.</a:t>
            </a:r>
            <a:endParaRPr lang="en-US" altLang="en-US" sz="15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90116-77B7-1D45-8789-4680A36AD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39" y="2940627"/>
            <a:ext cx="3535678" cy="33835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A4EC1E-AB98-5746-86A4-DDD483F0D528}"/>
              </a:ext>
            </a:extLst>
          </p:cNvPr>
          <p:cNvSpPr/>
          <p:nvPr/>
        </p:nvSpPr>
        <p:spPr>
          <a:xfrm>
            <a:off x="2581933" y="2707970"/>
            <a:ext cx="16655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STAR: arXiv:1812.10224</a:t>
            </a:r>
          </a:p>
        </p:txBody>
      </p:sp>
    </p:spTree>
    <p:extLst>
      <p:ext uri="{BB962C8B-B14F-4D97-AF65-F5344CB8AC3E}">
        <p14:creationId xmlns:p14="http://schemas.microsoft.com/office/powerpoint/2010/main" val="73911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32" y="126638"/>
            <a:ext cx="7886700" cy="994172"/>
          </a:xfrm>
        </p:spPr>
        <p:txBody>
          <a:bodyPr/>
          <a:lstStyle/>
          <a:p>
            <a:r>
              <a:rPr lang="en-US" dirty="0"/>
              <a:t>Recent Highlights: Charm V</a:t>
            </a:r>
            <a:r>
              <a:rPr lang="en-US" baseline="-25000" dirty="0"/>
              <a:t>2</a:t>
            </a:r>
          </a:p>
        </p:txBody>
      </p:sp>
      <p:pic>
        <p:nvPicPr>
          <p:cNvPr id="7" name="Picture 7" descr="v2CompareWithData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2743938"/>
            <a:ext cx="4394200" cy="312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0v2_LHC_QM17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282" y="2743939"/>
            <a:ext cx="4336717" cy="312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127394" y="1203862"/>
            <a:ext cx="6813012" cy="1020792"/>
          </a:xfrm>
          <a:prstGeom prst="rect">
            <a:avLst/>
          </a:prstGeom>
          <a:solidFill>
            <a:srgbClr val="FFFFB6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450"/>
              </a:spcAft>
              <a:defRPr sz="2000" i="1">
                <a:solidFill>
                  <a:srgbClr val="0432FF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latin typeface="Arial" charset="0"/>
                <a:ea typeface="宋体" charset="-122"/>
              </a:defRPr>
            </a:lvl2pPr>
            <a:lvl3pPr>
              <a:defRPr sz="1600">
                <a:latin typeface="Arial" charset="0"/>
                <a:ea typeface="宋体" charset="-122"/>
              </a:defRPr>
            </a:lvl3pPr>
            <a:lvl4pPr>
              <a:defRPr sz="1600">
                <a:latin typeface="Arial" charset="0"/>
                <a:ea typeface="宋体" charset="-122"/>
              </a:defRPr>
            </a:lvl4pPr>
            <a:lvl5pPr>
              <a:defRPr sz="1600"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9pPr>
          </a:lstStyle>
          <a:p>
            <a:r>
              <a:rPr lang="en-US" altLang="en-US" dirty="0"/>
              <a:t>v2 of D</a:t>
            </a:r>
            <a:r>
              <a:rPr lang="en-US" altLang="en-US" baseline="30000" dirty="0"/>
              <a:t>0</a:t>
            </a:r>
            <a:r>
              <a:rPr lang="en-US" altLang="en-US" dirty="0"/>
              <a:t> follows the same trend as light hadrons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Charm quarks flow the same as light quarks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/>
                </a:solidFill>
              </a:rPr>
              <a:t>Strong coupling to medium at low </a:t>
            </a:r>
            <a:r>
              <a:rPr lang="en-US" altLang="en-US" sz="1600" dirty="0" err="1">
                <a:solidFill>
                  <a:schemeClr val="tx1"/>
                </a:solidFill>
              </a:rPr>
              <a:t>pT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2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FBD37-A699-FF47-9E3C-C73CA419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7" y="16907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Direct Flow of Charm Observed at RHIC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5E49E-AE65-B34A-A705-7374BD95E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DA167-D0D6-834E-AB0F-84158D4E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F6761-5106-024B-8960-317E5B67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B7C31-63D3-3843-AA11-FB0852EDD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37" y="1401046"/>
            <a:ext cx="5928013" cy="4955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318F3B-84B2-1A43-B345-10CB77F1237D}"/>
              </a:ext>
            </a:extLst>
          </p:cNvPr>
          <p:cNvSpPr txBox="1"/>
          <p:nvPr/>
        </p:nvSpPr>
        <p:spPr>
          <a:xfrm>
            <a:off x="7060623" y="1758928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Singha, WWND19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147180-B301-6D4F-BF18-C86F43FB2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3309504"/>
            <a:ext cx="27051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62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441" y="136524"/>
            <a:ext cx="7886700" cy="994172"/>
          </a:xfrm>
        </p:spPr>
        <p:txBody>
          <a:bodyPr/>
          <a:lstStyle/>
          <a:p>
            <a:r>
              <a:rPr lang="en-US" dirty="0"/>
              <a:t>Recent Highlights: Beauty?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03906" y="1423021"/>
            <a:ext cx="5748849" cy="772006"/>
          </a:xfrm>
          <a:prstGeom prst="rect">
            <a:avLst/>
          </a:prstGeom>
          <a:solidFill>
            <a:srgbClr val="FFFFB6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Aft>
                <a:spcPts val="450"/>
              </a:spcAft>
              <a:defRPr sz="2000" i="1">
                <a:solidFill>
                  <a:srgbClr val="0432FF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latin typeface="Arial" charset="0"/>
                <a:ea typeface="宋体" charset="-122"/>
              </a:defRPr>
            </a:lvl2pPr>
            <a:lvl3pPr>
              <a:defRPr sz="1600">
                <a:latin typeface="Arial" charset="0"/>
                <a:ea typeface="宋体" charset="-122"/>
              </a:defRPr>
            </a:lvl3pPr>
            <a:lvl4pPr>
              <a:defRPr sz="1600">
                <a:latin typeface="Arial" charset="0"/>
                <a:ea typeface="宋体" charset="-122"/>
              </a:defRPr>
            </a:lvl4pPr>
            <a:lvl5pPr>
              <a:defRPr sz="1600"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charset="0"/>
                <a:ea typeface="宋体" charset="-122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 R</a:t>
            </a:r>
            <a:r>
              <a:rPr lang="en-US" altLang="en-US" baseline="-25000" dirty="0">
                <a:solidFill>
                  <a:schemeClr val="tx1"/>
                </a:solidFill>
              </a:rPr>
              <a:t>AA</a:t>
            </a:r>
            <a:r>
              <a:rPr lang="en-US" altLang="en-US" dirty="0">
                <a:solidFill>
                  <a:schemeClr val="tx1"/>
                </a:solidFill>
              </a:rPr>
              <a:t> (B-&gt;e) &gt; RAA (D-&gt;e, h) @low </a:t>
            </a:r>
            <a:r>
              <a:rPr lang="en-US" altLang="en-US" dirty="0" err="1">
                <a:solidFill>
                  <a:schemeClr val="tx1"/>
                </a:solidFill>
              </a:rPr>
              <a:t>p</a:t>
            </a:r>
            <a:r>
              <a:rPr lang="en-US" altLang="en-US" baseline="-25000" dirty="0" err="1">
                <a:solidFill>
                  <a:schemeClr val="tx1"/>
                </a:solidFill>
              </a:rPr>
              <a:t>T</a:t>
            </a:r>
            <a:endParaRPr lang="en-US" altLang="en-US" baseline="-25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</a:rPr>
              <a:t> B</a:t>
            </a:r>
            <a:r>
              <a:rPr lang="en-US" altLang="en-US" baseline="30000" dirty="0">
                <a:solidFill>
                  <a:schemeClr val="tx1"/>
                </a:solidFill>
              </a:rPr>
              <a:t>+</a:t>
            </a:r>
            <a:r>
              <a:rPr lang="en-US" altLang="en-US" dirty="0">
                <a:solidFill>
                  <a:schemeClr val="tx1"/>
                </a:solidFill>
              </a:rPr>
              <a:t> &amp; b-jet ~ light hadrons &amp; charm @high </a:t>
            </a:r>
            <a:r>
              <a:rPr lang="en-US" altLang="en-US" dirty="0" err="1">
                <a:solidFill>
                  <a:schemeClr val="tx1"/>
                </a:solidFill>
              </a:rPr>
              <a:t>p</a:t>
            </a:r>
            <a:r>
              <a:rPr lang="en-US" altLang="en-US" baseline="-25000" dirty="0" err="1">
                <a:solidFill>
                  <a:schemeClr val="tx1"/>
                </a:solidFill>
              </a:rPr>
              <a:t>T</a:t>
            </a:r>
            <a:endParaRPr lang="en-US" altLang="en-US" baseline="-25000" dirty="0">
              <a:solidFill>
                <a:schemeClr val="tx1"/>
              </a:solidFill>
            </a:endParaRPr>
          </a:p>
        </p:txBody>
      </p:sp>
      <p:pic>
        <p:nvPicPr>
          <p:cNvPr id="14" name="Picture 10" descr="Screen Shot 2017-02-09 at 8.58.3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869" y="3370893"/>
            <a:ext cx="3263464" cy="270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6252" y="3370893"/>
            <a:ext cx="3022874" cy="2787356"/>
            <a:chOff x="798175" y="2443693"/>
            <a:chExt cx="4864687" cy="3964899"/>
          </a:xfrm>
        </p:grpSpPr>
        <p:grpSp>
          <p:nvGrpSpPr>
            <p:cNvPr id="10" name="Group 2"/>
            <p:cNvGrpSpPr>
              <a:grpSpLocks/>
            </p:cNvGrpSpPr>
            <p:nvPr/>
          </p:nvGrpSpPr>
          <p:grpSpPr bwMode="auto">
            <a:xfrm>
              <a:off x="798175" y="2443693"/>
              <a:ext cx="4864687" cy="3964899"/>
              <a:chOff x="5410200" y="1143001"/>
              <a:chExt cx="3232014" cy="2958192"/>
            </a:xfrm>
          </p:grpSpPr>
          <p:pic>
            <p:nvPicPr>
              <p:cNvPr id="11" name="Picture 9" descr="Screen Shot 2017-02-07 at 1.42.28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1143001"/>
                <a:ext cx="3200400" cy="2551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0" descr="Screen Shot 2017-02-07 at 1.42.39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9271" y="3733800"/>
                <a:ext cx="2862943" cy="367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4332578" y="2817689"/>
              <a:ext cx="1308424" cy="31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825" i="1" dirty="0"/>
                <a:t>STAR, QM17</a:t>
              </a:r>
            </a:p>
          </p:txBody>
        </p:sp>
      </p:grpSp>
      <p:pic>
        <p:nvPicPr>
          <p:cNvPr id="16" name="Picture 11" descr="Screen Shot 2017-02-08 at 12.53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333" y="3394956"/>
            <a:ext cx="2825285" cy="268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3054" y="2489828"/>
            <a:ext cx="8099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i="1" dirty="0">
                <a:solidFill>
                  <a:srgbClr val="0432FF"/>
                </a:solidFill>
              </a:rPr>
              <a:t>Highly desired: precision measurements of B @ </a:t>
            </a:r>
            <a:r>
              <a:rPr lang="en-US" sz="2100" b="1" i="1" dirty="0" err="1">
                <a:solidFill>
                  <a:srgbClr val="0432FF"/>
                </a:solidFill>
              </a:rPr>
              <a:t>p</a:t>
            </a:r>
            <a:r>
              <a:rPr lang="en-US" sz="2100" b="1" i="1" baseline="-25000" dirty="0" err="1">
                <a:solidFill>
                  <a:srgbClr val="0432FF"/>
                </a:solidFill>
              </a:rPr>
              <a:t>T</a:t>
            </a:r>
            <a:r>
              <a:rPr lang="en-US" sz="2100" b="1" i="1" dirty="0">
                <a:solidFill>
                  <a:srgbClr val="0432FF"/>
                </a:solidFill>
              </a:rPr>
              <a:t> ~&lt; 50GeV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1/11/19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Liu. WWND 2019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3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8563</TotalTime>
  <Words>1697</Words>
  <Application>Microsoft Macintosh PowerPoint</Application>
  <PresentationFormat>On-screen Show (4:3)</PresentationFormat>
  <Paragraphs>417</Paragraphs>
  <Slides>34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Helvetica Neue</vt:lpstr>
      <vt:lpstr>Symbol</vt:lpstr>
      <vt:lpstr>Times New Roman</vt:lpstr>
      <vt:lpstr>Verdana</vt:lpstr>
      <vt:lpstr>Wingdings 3</vt:lpstr>
      <vt:lpstr>Office Theme</vt:lpstr>
      <vt:lpstr>Image</vt:lpstr>
      <vt:lpstr>Equation</vt:lpstr>
      <vt:lpstr>Open Heavy Flavor Physics with the sPHENIX MVTX Detector at RHIC</vt:lpstr>
      <vt:lpstr>Outline</vt:lpstr>
      <vt:lpstr>The Scientific Mission at RHIC</vt:lpstr>
      <vt:lpstr>Three Physics Pillars</vt:lpstr>
      <vt:lpstr>Heavy Quarks - Unique Probe of QGP</vt:lpstr>
      <vt:lpstr>Recent Highlights: Charm RAA</vt:lpstr>
      <vt:lpstr>Recent Highlights: Charm V2</vt:lpstr>
      <vt:lpstr>Direct Flow of Charm Observed at RHIC</vt:lpstr>
      <vt:lpstr>Recent Highlights: Beauty?</vt:lpstr>
      <vt:lpstr>The sPHENIX Detectors</vt:lpstr>
      <vt:lpstr>sPHENIX MVTX Detector Design </vt:lpstr>
      <vt:lpstr>Monolithic-Active-Pixel-Sensors (MAPS) The next Generation State of the Art Pixel Tracker</vt:lpstr>
      <vt:lpstr>MVTX Electronics, Power and Controls</vt:lpstr>
      <vt:lpstr>MVTX R&amp;D Highlights  2018 test beam @Fermilab</vt:lpstr>
      <vt:lpstr>MVTX Status</vt:lpstr>
      <vt:lpstr>PowerPoint Presentation</vt:lpstr>
      <vt:lpstr>sPHENIX Tracking Detectors</vt:lpstr>
      <vt:lpstr>Simulation for b-jet and B-meson</vt:lpstr>
      <vt:lpstr>Tracking Performance</vt:lpstr>
      <vt:lpstr>Open Charm &amp; Beauty Production</vt:lpstr>
      <vt:lpstr>B-hadron Tagging </vt:lpstr>
      <vt:lpstr>B-meson Projections</vt:lpstr>
      <vt:lpstr>B-jet Tagging</vt:lpstr>
      <vt:lpstr>b-jet Projections</vt:lpstr>
      <vt:lpstr>A Broad HF Physics Program</vt:lpstr>
      <vt:lpstr>sPHENIX Status and Plan</vt:lpstr>
      <vt:lpstr>A Rapidly Growing Collaboration </vt:lpstr>
      <vt:lpstr>Summary and Outlook </vt:lpstr>
      <vt:lpstr>backup</vt:lpstr>
      <vt:lpstr>PowerPoint Presentation</vt:lpstr>
      <vt:lpstr>RHIC Multi-Year Plan:  sPHENIX 2023-2027+</vt:lpstr>
      <vt:lpstr>Recent Achievements on Bottom</vt:lpstr>
      <vt:lpstr>sPHENIX vs LHC Projections</vt:lpstr>
      <vt:lpstr>sPHENIX vs ALICE Specifications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374</cp:revision>
  <cp:lastPrinted>2019-01-11T01:33:06Z</cp:lastPrinted>
  <dcterms:created xsi:type="dcterms:W3CDTF">2017-10-23T21:53:46Z</dcterms:created>
  <dcterms:modified xsi:type="dcterms:W3CDTF">2019-01-11T05:58:34Z</dcterms:modified>
</cp:coreProperties>
</file>