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embeddings/Microsoft_Equation39.bin" ContentType="application/vnd.openxmlformats-officedocument.oleObject"/>
  <Default Extension="wmf" ContentType="image/x-wmf"/>
  <Override PartName="/ppt/embeddings/Microsoft_Equation25.bin" ContentType="application/vnd.openxmlformats-officedocument.oleObject"/>
  <Override PartName="/ppt/embeddings/Microsoft_Equation44.bin" ContentType="application/vnd.openxmlformats-officedocument.oleObject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embeddings/Microsoft_Equation27.bin" ContentType="application/vnd.openxmlformats-officedocument.oleObject"/>
  <Override PartName="/ppt/embeddings/Microsoft_Equation13.bin" ContentType="application/vnd.openxmlformats-officedocument.oleObject"/>
  <Override PartName="/ppt/embeddings/Microsoft_Equation32.bin" ContentType="application/vnd.openxmlformats-officedocument.oleObject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Default Extension="gif" ContentType="image/gif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embeddings/Microsoft_Equation36.bin" ContentType="application/vnd.openxmlformats-officedocument.oleObject"/>
  <Override PartName="/ppt/embeddings/Microsoft_Equation17.bin" ContentType="application/vnd.openxmlformats-officedocument.oleObject"/>
  <Override PartName="/ppt/embeddings/Microsoft_Equation22.bin" ContentType="application/vnd.openxmlformats-officedocument.oleObject"/>
  <Override PartName="/ppt/embeddings/Microsoft_Equation41.bin" ContentType="application/vnd.openxmlformats-officedocument.oleObject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0.bin" ContentType="application/vnd.openxmlformats-officedocument.oleObject"/>
  <Override PartName="/ppt/embeddings/Microsoft_Equation45.bin" ContentType="application/vnd.openxmlformats-officedocument.oleObject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embeddings/Microsoft_Equation28.bin" ContentType="application/vnd.openxmlformats-officedocument.oleObject"/>
  <Override PartName="/ppt/handoutMasters/handoutMaster1.xml" ContentType="application/vnd.openxmlformats-officedocument.presentationml.handoutMaster+xml"/>
  <Override PartName="/ppt/embeddings/Microsoft_Equation14.bin" ContentType="application/vnd.openxmlformats-officedocument.oleObject"/>
  <Override PartName="/ppt/embeddings/Microsoft_Equation33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embeddings/Microsoft_Equation3.bin" ContentType="application/vnd.openxmlformats-officedocument.oleObject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embeddings/Microsoft_Equation37.bin" ContentType="application/vnd.openxmlformats-officedocument.oleObject"/>
  <Override PartName="/ppt/embeddings/Microsoft_Equation18.bin" ContentType="application/vnd.openxmlformats-officedocument.oleObject"/>
  <Default Extension="emf" ContentType="image/x-emf"/>
  <Override PartName="/ppt/embeddings/Microsoft_Equation23.bin" ContentType="application/vnd.openxmlformats-officedocument.oleObject"/>
  <Override PartName="/ppt/embeddings/Microsoft_Equation42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embeddings/Microsoft_Equation11.bin" ContentType="application/vnd.openxmlformats-officedocument.oleObject"/>
  <Override PartName="/ppt/embeddings/Microsoft_Equation30.bin" ContentType="application/vnd.openxmlformats-officedocument.oleObject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embeddings/Microsoft_Equation29.bin" ContentType="application/vnd.openxmlformats-officedocument.oleObject"/>
  <Override PartName="/ppt/embeddings/Microsoft_Equation15.bin" ContentType="application/vnd.openxmlformats-officedocument.oleObject"/>
  <Override PartName="/ppt/slideLayouts/slideLayout12.xml" ContentType="application/vnd.openxmlformats-officedocument.presentationml.slideLayout+xml"/>
  <Override PartName="/ppt/embeddings/Microsoft_Equation34.bin" ContentType="application/vnd.openxmlformats-officedocument.oleObject"/>
  <Override PartName="/ppt/embeddings/Microsoft_Equation20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29.xml" ContentType="application/vnd.openxmlformats-officedocument.presentationml.slide+xml"/>
  <Override PartName="/ppt/embeddings/Microsoft_Equation4.bin" ContentType="application/vnd.openxmlformats-officedocument.oleObject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embeddings/Microsoft_Equation19.bin" ContentType="application/vnd.openxmlformats-officedocument.oleObject"/>
  <Override PartName="/ppt/embeddings/Microsoft_Equation38.bin" ContentType="application/vnd.openxmlformats-officedocument.oleObject"/>
  <Override PartName="/ppt/notesMasters/notesMaster1.xml" ContentType="application/vnd.openxmlformats-officedocument.presentationml.notesMaster+xml"/>
  <Override PartName="/ppt/embeddings/Microsoft_Equation24.bin" ContentType="application/vnd.openxmlformats-officedocument.oleObject"/>
  <Override PartName="/ppt/embeddings/Microsoft_Equation43.bin" ContentType="application/vnd.openxmlformats-officedocument.oleObject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embeddings/Microsoft_Equation26.bin" ContentType="application/vnd.openxmlformats-officedocument.oleObject"/>
  <Override PartName="/ppt/embeddings/Microsoft_Equation12.bin" ContentType="application/vnd.openxmlformats-officedocument.oleObject"/>
  <Override PartName="/ppt/embeddings/Microsoft_Equation31.bin" ContentType="application/vnd.openxmlformats-officedocument.oleObject"/>
  <Override PartName="/ppt/notesSlides/notesSlide5.xml" ContentType="application/vnd.openxmlformats-officedocument.presentationml.notesSlide+xml"/>
  <Default Extension="pict" ContentType="image/pi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Microsoft_Equation16.bin" ContentType="application/vnd.openxmlformats-officedocument.oleObject"/>
  <Override PartName="/ppt/slideLayouts/slideLayout13.xml" ContentType="application/vnd.openxmlformats-officedocument.presentationml.slideLayout+xml"/>
  <Override PartName="/ppt/embeddings/Microsoft_Equation35.bin" ContentType="application/vnd.openxmlformats-officedocument.oleObject"/>
  <Default Extension="png" ContentType="image/png"/>
  <Override PartName="/ppt/embeddings/Microsoft_Equation40.bin" ContentType="application/vnd.openxmlformats-officedocument.oleObject"/>
  <Override PartName="/ppt/embeddings/Microsoft_Equation2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4" r:id="rId3"/>
    <p:sldId id="295" r:id="rId4"/>
    <p:sldId id="281" r:id="rId5"/>
    <p:sldId id="258" r:id="rId6"/>
    <p:sldId id="282" r:id="rId7"/>
    <p:sldId id="278" r:id="rId8"/>
    <p:sldId id="261" r:id="rId9"/>
    <p:sldId id="291" r:id="rId10"/>
    <p:sldId id="263" r:id="rId11"/>
    <p:sldId id="264" r:id="rId12"/>
    <p:sldId id="285" r:id="rId13"/>
    <p:sldId id="260" r:id="rId14"/>
    <p:sldId id="265" r:id="rId15"/>
    <p:sldId id="269" r:id="rId16"/>
    <p:sldId id="268" r:id="rId17"/>
    <p:sldId id="270" r:id="rId18"/>
    <p:sldId id="271" r:id="rId19"/>
    <p:sldId id="272" r:id="rId20"/>
    <p:sldId id="290" r:id="rId21"/>
    <p:sldId id="277" r:id="rId22"/>
    <p:sldId id="279" r:id="rId23"/>
    <p:sldId id="289" r:id="rId24"/>
    <p:sldId id="283" r:id="rId25"/>
    <p:sldId id="280" r:id="rId26"/>
    <p:sldId id="286" r:id="rId27"/>
    <p:sldId id="287" r:id="rId28"/>
    <p:sldId id="288" r:id="rId29"/>
    <p:sldId id="292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68" d="100"/>
          <a:sy n="168" d="100"/>
        </p:scale>
        <p:origin x="-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Relationship Id="rId3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Relationship Id="rId2" Type="http://schemas.openxmlformats.org/officeDocument/2006/relationships/image" Target="../media/image55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Relationship Id="rId2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Relationship Id="rId2" Type="http://schemas.openxmlformats.org/officeDocument/2006/relationships/image" Target="../media/image64.wmf"/><Relationship Id="rId3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Relationship Id="rId2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4" Type="http://schemas.openxmlformats.org/officeDocument/2006/relationships/image" Target="../media/image75.wmf"/><Relationship Id="rId5" Type="http://schemas.openxmlformats.org/officeDocument/2006/relationships/image" Target="../media/image76.wmf"/><Relationship Id="rId6" Type="http://schemas.openxmlformats.org/officeDocument/2006/relationships/image" Target="../media/image77.wmf"/><Relationship Id="rId1" Type="http://schemas.openxmlformats.org/officeDocument/2006/relationships/image" Target="../media/image72.wmf"/><Relationship Id="rId2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Relationship Id="rId2" Type="http://schemas.openxmlformats.org/officeDocument/2006/relationships/image" Target="../media/image1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Relationship Id="rId2" Type="http://schemas.openxmlformats.org/officeDocument/2006/relationships/image" Target="../media/image17.pict"/><Relationship Id="rId3" Type="http://schemas.openxmlformats.org/officeDocument/2006/relationships/image" Target="../media/image18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1C3F1-A177-4243-A206-EDE8BC74ED7E}" type="datetimeFigureOut">
              <a:rPr lang="en-US" smtClean="0"/>
              <a:pPr/>
              <a:t>2/9/11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0F44A-BB5D-074F-9EB9-1DE29FFC1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6729E-C825-5044-A43E-8B704FC81607}" type="datetimeFigureOut">
              <a:rPr lang="en-US" smtClean="0"/>
              <a:pPr/>
              <a:t>2/9/11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2AABF-5837-D34C-947E-318D6A8EE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46C91-8D8A-B849-AABB-00D904E67EC7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85483-BB4E-4D1F-935A-FA1E5A70C0CE}" type="slidenum">
              <a:rPr lang="en-US"/>
              <a:pPr/>
              <a:t>21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6310F-8A20-4943-90CC-EC4A5406BE9C}" type="slidenum">
              <a:rPr lang="zh-CN" altLang="en-US"/>
              <a:pPr/>
              <a:t>5</a:t>
            </a:fld>
            <a:endParaRPr lang="en-US" altLang="zh-CN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3CE49-37CC-5C40-BE7D-42FC09A11FE9}" type="slidenum">
              <a:rPr lang="en-US"/>
              <a:pPr/>
              <a:t>6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2363" y="4343400"/>
            <a:ext cx="461327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altLang="ja-JP"/>
              <a:t>Measurement of J/psi polarization will be a crucial test for the color octet model since it predicts large transverse polarization at high pT. </a:t>
            </a:r>
          </a:p>
          <a:p>
            <a:r>
              <a:rPr lang="en-US" altLang="ja-JP"/>
              <a:t>Experimentally, we measure decay angle distribution at the CM system of the J/psi. This is an expected distribution when we assume unpolarized J/psi. </a:t>
            </a:r>
          </a:p>
          <a:p>
            <a:r>
              <a:rPr lang="en-US" altLang="ja-JP"/>
              <a:t>Sensitivity of alpha is 0.02 for pT is over 2GeV/c J/psi, and 0.1 for pT is over 5GeV/c J/psi.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B4EA20E-9A7E-B540-ADD6-D7519CA50607}" type="slidenum">
              <a:rPr lang="en-US"/>
              <a:pPr/>
              <a:t>10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5338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76825" cy="4129087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400"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924F7-0196-314D-BAC3-02C1FD89A8B0}" type="slidenum">
              <a:rPr lang="zh-CN" altLang="en-US"/>
              <a:pPr/>
              <a:t>12</a:t>
            </a:fld>
            <a:endParaRPr lang="en-US" altLang="zh-CN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5B89B-FAA6-E840-BD6A-3203F8B0FD2E}" type="slidenum">
              <a:rPr lang="zh-CN" altLang="en-US"/>
              <a:pPr/>
              <a:t>13</a:t>
            </a:fld>
            <a:endParaRPr lang="en-US" altLang="zh-CN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>
              <a:ea typeface="宋体" charset="-122"/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06F4D11-4DF6-F04E-86FB-EED5124ED2AE}" type="slidenum">
              <a:rPr lang="en-US"/>
              <a:pPr/>
              <a:t>14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8AF9-8770-F04B-8C05-482BF524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8AF9-8770-F04B-8C05-482BF524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8AF9-8770-F04B-8C05-482BF524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38600" cy="514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8075"/>
            <a:ext cx="4038600" cy="514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2/10/2011</a:t>
            </a: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Ming Liu @WWND2011</a:t>
            </a:r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26530-2D84-D84D-B71D-441CD91CC2F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8075"/>
            <a:ext cx="4038600" cy="514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08075"/>
            <a:ext cx="4038600" cy="2493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54438"/>
            <a:ext cx="4038600" cy="2493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2/10/2011</a:t>
            </a: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Ming Liu @WWND2011</a:t>
            </a:r>
            <a:endParaRPr lang="en-US" altLang="zh-CN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A9BAC-CFF0-E745-BB21-04CD7460E34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Ming Liu @WWND2011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0BC02E77-2F04-DD4A-9C65-EAB430131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82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08075"/>
            <a:ext cx="4038600" cy="2493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08075"/>
            <a:ext cx="4038600" cy="2493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54438"/>
            <a:ext cx="4038600" cy="2493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54438"/>
            <a:ext cx="4038600" cy="2493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2/10/2011</a:t>
            </a:r>
            <a:endParaRPr lang="en-US" altLang="zh-CN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Ming Liu @WWND2011</a:t>
            </a:r>
            <a:endParaRPr lang="en-US" altLang="zh-CN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A797C-42C6-C842-A4E3-C62DBD9E7B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8AF9-8770-F04B-8C05-482BF524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8AF9-8770-F04B-8C05-482BF524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8AF9-8770-F04B-8C05-482BF524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8AF9-8770-F04B-8C05-482BF524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8AF9-8770-F04B-8C05-482BF524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8AF9-8770-F04B-8C05-482BF524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8AF9-8770-F04B-8C05-482BF524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8AF9-8770-F04B-8C05-482BF524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 @WWND2011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48AF9-8770-F04B-8C05-482BF52419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HENIX big logo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>
          <a:xfrm>
            <a:off x="7935652" y="0"/>
            <a:ext cx="1208347" cy="395037"/>
          </a:xfrm>
          <a:prstGeom prst="rect">
            <a:avLst/>
          </a:prstGeom>
          <a:noFill/>
        </p:spPr>
      </p:pic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0919" y="318"/>
            <a:ext cx="1188281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Equation13.bin"/><Relationship Id="rId5" Type="http://schemas.openxmlformats.org/officeDocument/2006/relationships/image" Target="../media/image30.png"/><Relationship Id="rId6" Type="http://schemas.openxmlformats.org/officeDocument/2006/relationships/oleObject" Target="../embeddings/Microsoft_Equation14.bin"/><Relationship Id="rId7" Type="http://schemas.openxmlformats.org/officeDocument/2006/relationships/oleObject" Target="../embeddings/Microsoft_Equation1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oleObject" Target="../embeddings/Microsoft_Equation1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7.bin"/><Relationship Id="rId4" Type="http://schemas.openxmlformats.org/officeDocument/2006/relationships/oleObject" Target="../embeddings/Microsoft_Equation18.bin"/><Relationship Id="rId5" Type="http://schemas.openxmlformats.org/officeDocument/2006/relationships/oleObject" Target="../embeddings/Microsoft_Equation19.bin"/><Relationship Id="rId6" Type="http://schemas.openxmlformats.org/officeDocument/2006/relationships/oleObject" Target="../embeddings/Microsoft_Equation20.bin"/><Relationship Id="rId7" Type="http://schemas.openxmlformats.org/officeDocument/2006/relationships/oleObject" Target="../embeddings/Microsoft_Equation21.bin"/><Relationship Id="rId8" Type="http://schemas.openxmlformats.org/officeDocument/2006/relationships/oleObject" Target="../embeddings/Microsoft_Equation2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3.bin"/><Relationship Id="rId4" Type="http://schemas.openxmlformats.org/officeDocument/2006/relationships/oleObject" Target="../embeddings/Microsoft_Equation24.bin"/><Relationship Id="rId5" Type="http://schemas.openxmlformats.org/officeDocument/2006/relationships/oleObject" Target="../embeddings/Microsoft_Equation25.bin"/><Relationship Id="rId6" Type="http://schemas.openxmlformats.org/officeDocument/2006/relationships/oleObject" Target="../embeddings/Microsoft_Equation26.bin"/><Relationship Id="rId7" Type="http://schemas.openxmlformats.org/officeDocument/2006/relationships/oleObject" Target="../embeddings/Microsoft_Equation2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8.bin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oleObject" Target="../embeddings/Microsoft_Equation29.bin"/><Relationship Id="rId7" Type="http://schemas.openxmlformats.org/officeDocument/2006/relationships/oleObject" Target="../embeddings/Microsoft_Equation30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jpe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oleObject" Target="../embeddings/Microsoft_Equation31.bin"/><Relationship Id="rId6" Type="http://schemas.openxmlformats.org/officeDocument/2006/relationships/image" Target="../media/image58.png"/><Relationship Id="rId7" Type="http://schemas.openxmlformats.org/officeDocument/2006/relationships/oleObject" Target="../embeddings/Microsoft_Equation32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3.bin"/><Relationship Id="rId4" Type="http://schemas.openxmlformats.org/officeDocument/2006/relationships/oleObject" Target="../embeddings/Microsoft_Equation34.bin"/><Relationship Id="rId5" Type="http://schemas.openxmlformats.org/officeDocument/2006/relationships/image" Target="../media/image62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5.bin"/><Relationship Id="rId4" Type="http://schemas.openxmlformats.org/officeDocument/2006/relationships/image" Target="../media/image66.emf"/><Relationship Id="rId5" Type="http://schemas.openxmlformats.org/officeDocument/2006/relationships/oleObject" Target="../embeddings/Microsoft_Equation36.bin"/><Relationship Id="rId6" Type="http://schemas.openxmlformats.org/officeDocument/2006/relationships/oleObject" Target="../embeddings/Microsoft_Equation37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8.bin"/><Relationship Id="rId4" Type="http://schemas.openxmlformats.org/officeDocument/2006/relationships/oleObject" Target="../embeddings/Microsoft_Equation39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0.bin"/><Relationship Id="rId4" Type="http://schemas.openxmlformats.org/officeDocument/2006/relationships/oleObject" Target="../embeddings/Microsoft_Equation41.bin"/><Relationship Id="rId5" Type="http://schemas.openxmlformats.org/officeDocument/2006/relationships/oleObject" Target="../embeddings/Microsoft_Equation42.bin"/><Relationship Id="rId6" Type="http://schemas.openxmlformats.org/officeDocument/2006/relationships/image" Target="../media/image47.png"/><Relationship Id="rId7" Type="http://schemas.openxmlformats.org/officeDocument/2006/relationships/oleObject" Target="../embeddings/Microsoft_Equation43.bin"/><Relationship Id="rId8" Type="http://schemas.openxmlformats.org/officeDocument/2006/relationships/oleObject" Target="../embeddings/Microsoft_Equation44.bin"/><Relationship Id="rId9" Type="http://schemas.openxmlformats.org/officeDocument/2006/relationships/oleObject" Target="../embeddings/Microsoft_Equation45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6.gif"/><Relationship Id="rId6" Type="http://schemas.openxmlformats.org/officeDocument/2006/relationships/image" Target="../media/image7.gif"/><Relationship Id="rId7" Type="http://schemas.openxmlformats.org/officeDocument/2006/relationships/image" Target="../media/image8.gif"/><Relationship Id="rId8" Type="http://schemas.openxmlformats.org/officeDocument/2006/relationships/image" Target="../media/image9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14.png"/><Relationship Id="rId6" Type="http://schemas.openxmlformats.org/officeDocument/2006/relationships/image" Target="../media/image7.gif"/><Relationship Id="rId7" Type="http://schemas.openxmlformats.org/officeDocument/2006/relationships/image" Target="../media/image15.png"/><Relationship Id="rId8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Relationship Id="rId6" Type="http://schemas.openxmlformats.org/officeDocument/2006/relationships/oleObject" Target="../embeddings/Microsoft_Equation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9.bin"/><Relationship Id="rId6" Type="http://schemas.openxmlformats.org/officeDocument/2006/relationships/oleObject" Target="../embeddings/Microsoft_Equation10.bin"/><Relationship Id="rId7" Type="http://schemas.openxmlformats.org/officeDocument/2006/relationships/image" Target="../media/image25.png"/><Relationship Id="rId8" Type="http://schemas.openxmlformats.org/officeDocument/2006/relationships/oleObject" Target="../embeddings/Microsoft_Equation11.bin"/><Relationship Id="rId9" Type="http://schemas.openxmlformats.org/officeDocument/2006/relationships/oleObject" Target="../embeddings/Microsoft_Equation1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J/Psi Production and Asymmetry in Polarized </a:t>
            </a:r>
            <a:r>
              <a:rPr lang="en-US" dirty="0" err="1" smtClean="0"/>
              <a:t>p+p</a:t>
            </a:r>
            <a:r>
              <a:rPr lang="en-US" dirty="0" smtClean="0"/>
              <a:t> Collisions at RHIC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68132"/>
            <a:ext cx="6400800" cy="2599268"/>
          </a:xfrm>
        </p:spPr>
        <p:txBody>
          <a:bodyPr>
            <a:normAutofit fontScale="92500" lnSpcReduction="20000"/>
          </a:bodyPr>
          <a:lstStyle/>
          <a:p>
            <a:r>
              <a:rPr lang="en-US" sz="3892" dirty="0" smtClean="0">
                <a:solidFill>
                  <a:srgbClr val="0000FF"/>
                </a:solidFill>
              </a:rPr>
              <a:t>Ming Liu</a:t>
            </a:r>
          </a:p>
          <a:p>
            <a:r>
              <a:rPr lang="en-US" sz="3892" dirty="0" smtClean="0">
                <a:solidFill>
                  <a:srgbClr val="0000FF"/>
                </a:solidFill>
              </a:rPr>
              <a:t>Los Alamos National Laboratory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(for the PHENIX Collaboration)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8AF9-8770-F04B-8C05-482BF52419B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Ming Liu @WWND2011</a:t>
            </a:r>
            <a:endParaRPr lang="en-US" smtClean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757AB-1334-1443-9BA3-1993996A93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92138"/>
            <a:ext cx="5562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charset="-128"/>
                <a:cs typeface="ＭＳ Ｐゴシック" charset="-128"/>
              </a:rPr>
              <a:t>Transverse </a:t>
            </a:r>
            <a:r>
              <a:rPr lang="en-US" sz="4000" dirty="0" err="1">
                <a:ea typeface="ＭＳ Ｐゴシック" charset="-128"/>
                <a:cs typeface="ＭＳ Ｐゴシック" charset="-128"/>
              </a:rPr>
              <a:t>SSA’s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> : π</a:t>
            </a:r>
            <a:r>
              <a:rPr lang="en-US" sz="4000" baseline="30000" dirty="0" smtClean="0">
                <a:ea typeface="ＭＳ Ｐゴシック" charset="-128"/>
                <a:cs typeface="ＭＳ Ｐゴシック" charset="-128"/>
              </a:rPr>
              <a:t>0,±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4000" dirty="0" smtClean="0">
                <a:ea typeface="ＭＳ Ｐゴシック" charset="-128"/>
                <a:cs typeface="ＭＳ Ｐゴシック" charset="-128"/>
              </a:rPr>
            </a:br>
            <a:r>
              <a:rPr lang="en-US" sz="2400" dirty="0">
                <a:solidFill>
                  <a:schemeClr val="hlink"/>
                </a:solidFill>
                <a:ea typeface="ＭＳ Ｐゴシック" charset="-128"/>
                <a:cs typeface="ＭＳ Ｐゴシック" charset="-128"/>
              </a:rPr>
              <a:t>from low to high energies</a:t>
            </a:r>
          </a:p>
        </p:txBody>
      </p:sp>
      <p:pic>
        <p:nvPicPr>
          <p:cNvPr id="20487" name="Picture 4" descr="zg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38500"/>
            <a:ext cx="25257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683125" y="2070100"/>
          <a:ext cx="2070100" cy="2573338"/>
        </p:xfrm>
        <a:graphic>
          <a:graphicData uri="http://schemas.openxmlformats.org/presentationml/2006/ole">
            <p:oleObj spid="_x0000_s26626" name="Picture" r:id="rId5" imgW="2187747" imgH="2141307" progId="Word.Picture.8">
              <p:embed/>
            </p:oleObj>
          </a:graphicData>
        </a:graphic>
      </p:graphicFrame>
      <p:pic>
        <p:nvPicPr>
          <p:cNvPr id="20488" name="Picture 6"/>
          <p:cNvPicPr>
            <a:picLocks noChangeAspect="1" noChangeArrowheads="1"/>
          </p:cNvPicPr>
          <p:nvPr/>
        </p:nvPicPr>
        <p:blipFill>
          <a:blip r:embed="rId6"/>
          <a:srcRect l="32813" t="25000" r="23438" b="17500"/>
          <a:stretch>
            <a:fillRect/>
          </a:stretch>
        </p:blipFill>
        <p:spPr bwMode="auto">
          <a:xfrm>
            <a:off x="2525713" y="2708275"/>
            <a:ext cx="2157412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2678113" y="4837113"/>
            <a:ext cx="2141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sz="1600"/>
              <a:t>PRD65, 092008 (2002)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0513" y="5611813"/>
            <a:ext cx="1681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/>
              <a:t>PRL36, 929 (1976)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81038" y="2824163"/>
            <a:ext cx="184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ZGS 12 GeV beam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525713" y="2251075"/>
            <a:ext cx="187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AGS 22 GeV beam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667250" y="1706563"/>
            <a:ext cx="2085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FNAL 200 GeV beam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819650" y="4692650"/>
            <a:ext cx="1784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/>
              <a:t>PLB261, 201 (1991)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/>
              <a:t>PLB264, 462 (1991)</a:t>
            </a:r>
          </a:p>
        </p:txBody>
      </p:sp>
      <p:sp>
        <p:nvSpPr>
          <p:cNvPr id="20495" name="Text Box 13"/>
          <p:cNvSpPr txBox="1">
            <a:spLocks noChangeArrowheads="1"/>
          </p:cNvSpPr>
          <p:nvPr/>
        </p:nvSpPr>
        <p:spPr bwMode="auto">
          <a:xfrm>
            <a:off x="6804025" y="225425"/>
            <a:ext cx="23567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dirty="0"/>
              <a:t>RHIC</a:t>
            </a:r>
            <a:r>
              <a:rPr lang="en-US" dirty="0" smtClean="0"/>
              <a:t> 10,000 </a:t>
            </a:r>
            <a:r>
              <a:rPr lang="en-US" dirty="0" err="1"/>
              <a:t>GeV</a:t>
            </a:r>
            <a:r>
              <a:rPr lang="en-US" dirty="0"/>
              <a:t> beam</a:t>
            </a:r>
          </a:p>
        </p:txBody>
      </p:sp>
      <p:pic>
        <p:nvPicPr>
          <p:cNvPr id="20496" name="Picture 16" descr="prl_fig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728663"/>
            <a:ext cx="226695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19063" y="5975350"/>
            <a:ext cx="3309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8000"/>
                </a:solidFill>
                <a:latin typeface="Times New Roman" charset="0"/>
              </a:rPr>
              <a:t>Non-Perturbative cross section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051550" y="5927725"/>
            <a:ext cx="278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8000"/>
                </a:solidFill>
                <a:latin typeface="Times New Roman" charset="0"/>
              </a:rPr>
              <a:t>Perturbative cross section</a:t>
            </a: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3581400" y="6172200"/>
            <a:ext cx="2133600" cy="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7269163" y="3021013"/>
            <a:ext cx="1177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PRL (2004)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Ming Liu @WWND2011</a:t>
            </a:r>
            <a:endParaRPr lang="en-US" smtClean="0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0E1C4-6FEB-F84D-90E0-CF3CDD13315F}" type="slidenum">
              <a:rPr lang="en-US"/>
              <a:pPr/>
              <a:t>11</a:t>
            </a:fld>
            <a:endParaRPr lang="en-US"/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4648200" y="1464733"/>
            <a:ext cx="419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0000CC"/>
                </a:solidFill>
                <a:latin typeface="Arial" charset="0"/>
              </a:rPr>
              <a:t>Collins mechanism:</a:t>
            </a:r>
            <a:r>
              <a:rPr lang="en-US" sz="2000" dirty="0">
                <a:latin typeface="Arial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Arial" charset="0"/>
              </a:rPr>
              <a:t>Transversity</a:t>
            </a:r>
            <a:r>
              <a:rPr lang="en-US" dirty="0">
                <a:solidFill>
                  <a:srgbClr val="006600"/>
                </a:solidFill>
                <a:latin typeface="Arial" charset="0"/>
              </a:rPr>
              <a:t> (quark polarization) *</a:t>
            </a:r>
            <a:r>
              <a:rPr lang="en-US" dirty="0" smtClean="0">
                <a:solidFill>
                  <a:srgbClr val="006600"/>
                </a:solidFill>
                <a:latin typeface="Arial" charset="0"/>
              </a:rPr>
              <a:t> spin-dependent </a:t>
            </a:r>
            <a:r>
              <a:rPr lang="en-US" dirty="0">
                <a:solidFill>
                  <a:srgbClr val="006600"/>
                </a:solidFill>
                <a:latin typeface="Arial" charset="0"/>
              </a:rPr>
              <a:t>fragmentation</a:t>
            </a: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304800" y="1464733"/>
            <a:ext cx="38862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 b="1" dirty="0" err="1">
                <a:solidFill>
                  <a:srgbClr val="0000CC"/>
                </a:solidFill>
                <a:latin typeface="Arial" charset="0"/>
              </a:rPr>
              <a:t>Sivers</a:t>
            </a:r>
            <a:r>
              <a:rPr lang="en-US" sz="2000" b="1" dirty="0">
                <a:solidFill>
                  <a:srgbClr val="0000CC"/>
                </a:solidFill>
                <a:latin typeface="Arial" charset="0"/>
              </a:rPr>
              <a:t> mechanism: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6600"/>
                </a:solidFill>
                <a:latin typeface="Arial" charset="0"/>
              </a:rPr>
              <a:t>Correlation between nucleon spin and </a:t>
            </a:r>
            <a:r>
              <a:rPr lang="en-US" dirty="0" err="1">
                <a:solidFill>
                  <a:srgbClr val="006600"/>
                </a:solidFill>
                <a:latin typeface="Arial" charset="0"/>
              </a:rPr>
              <a:t>parton</a:t>
            </a:r>
            <a:r>
              <a:rPr lang="en-US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Arial" charset="0"/>
              </a:rPr>
              <a:t>k</a:t>
            </a:r>
            <a:r>
              <a:rPr lang="en-US" baseline="-25000" dirty="0" err="1">
                <a:solidFill>
                  <a:srgbClr val="006600"/>
                </a:solidFill>
                <a:latin typeface="Arial" charset="0"/>
              </a:rPr>
              <a:t>T</a:t>
            </a:r>
            <a:endParaRPr lang="en-US" dirty="0">
              <a:solidFill>
                <a:srgbClr val="006600"/>
              </a:solidFill>
              <a:latin typeface="Symbol" charset="2"/>
            </a:endParaRPr>
          </a:p>
        </p:txBody>
      </p:sp>
      <p:sp>
        <p:nvSpPr>
          <p:cNvPr id="22535" name="Rectangle 4"/>
          <p:cNvSpPr>
            <a:spLocks noGrp="1"/>
          </p:cNvSpPr>
          <p:nvPr>
            <p:ph type="title"/>
          </p:nvPr>
        </p:nvSpPr>
        <p:spPr>
          <a:xfrm>
            <a:off x="381000" y="321733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4000" dirty="0">
                <a:ea typeface="ＭＳ Ｐゴシック" charset="-128"/>
                <a:cs typeface="ＭＳ Ｐゴシック" charset="-128"/>
              </a:rPr>
              <a:t>Possible Mechanisms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> for large A</a:t>
            </a:r>
            <a:r>
              <a:rPr lang="en-US" sz="4000" baseline="-25000" dirty="0" smtClean="0">
                <a:ea typeface="ＭＳ Ｐゴシック" charset="-128"/>
                <a:cs typeface="ＭＳ Ｐゴシック" charset="-128"/>
              </a:rPr>
              <a:t>N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> …</a:t>
            </a:r>
            <a:endParaRPr lang="en-US" sz="4000" dirty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2709311"/>
            <a:ext cx="4046538" cy="2890838"/>
            <a:chOff x="192" y="960"/>
            <a:chExt cx="2549" cy="1821"/>
          </a:xfrm>
        </p:grpSpPr>
        <p:sp>
          <p:nvSpPr>
            <p:cNvPr id="22562" name="Line 6"/>
            <p:cNvSpPr>
              <a:spLocks noChangeShapeType="1"/>
            </p:cNvSpPr>
            <p:nvPr/>
          </p:nvSpPr>
          <p:spPr bwMode="auto">
            <a:xfrm>
              <a:off x="192" y="1296"/>
              <a:ext cx="864" cy="384"/>
            </a:xfrm>
            <a:prstGeom prst="line">
              <a:avLst/>
            </a:prstGeom>
            <a:noFill/>
            <a:ln w="1016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3" name="Line 7"/>
            <p:cNvSpPr>
              <a:spLocks noChangeShapeType="1"/>
            </p:cNvSpPr>
            <p:nvPr/>
          </p:nvSpPr>
          <p:spPr bwMode="auto">
            <a:xfrm flipV="1">
              <a:off x="384" y="1200"/>
              <a:ext cx="0" cy="336"/>
            </a:xfrm>
            <a:prstGeom prst="line">
              <a:avLst/>
            </a:prstGeom>
            <a:noFill/>
            <a:ln w="50800" cmpd="dbl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4" name="Text Box 8"/>
            <p:cNvSpPr txBox="1">
              <a:spLocks noChangeArrowheads="1"/>
            </p:cNvSpPr>
            <p:nvPr/>
          </p:nvSpPr>
          <p:spPr bwMode="auto">
            <a:xfrm>
              <a:off x="240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S</a:t>
              </a:r>
              <a:r>
                <a:rPr lang="en-US" sz="2000" b="1" baseline="-25000">
                  <a:solidFill>
                    <a:srgbClr val="FF0000"/>
                  </a:solidFill>
                  <a:latin typeface="Arial" charset="0"/>
                </a:rPr>
                <a:t>P</a:t>
              </a:r>
              <a:endParaRPr lang="en-US" sz="20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2565" name="Text Box 9"/>
            <p:cNvSpPr txBox="1">
              <a:spLocks noChangeArrowheads="1"/>
            </p:cNvSpPr>
            <p:nvPr/>
          </p:nvSpPr>
          <p:spPr bwMode="auto">
            <a:xfrm>
              <a:off x="1488" y="143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k</a:t>
              </a:r>
              <a:r>
                <a:rPr lang="en-US" sz="2000" b="1" baseline="-25000">
                  <a:solidFill>
                    <a:srgbClr val="006600"/>
                  </a:solidFill>
                  <a:latin typeface="Arial" charset="0"/>
                </a:rPr>
                <a:t>T,q</a:t>
              </a:r>
              <a:endParaRPr lang="en-US" sz="2000" b="1">
                <a:solidFill>
                  <a:srgbClr val="006600"/>
                </a:solidFill>
                <a:latin typeface="Arial" charset="0"/>
              </a:endParaRPr>
            </a:p>
          </p:txBody>
        </p:sp>
        <p:sp>
          <p:nvSpPr>
            <p:cNvPr id="22566" name="Line 10"/>
            <p:cNvSpPr>
              <a:spLocks noChangeShapeType="1"/>
            </p:cNvSpPr>
            <p:nvPr/>
          </p:nvSpPr>
          <p:spPr bwMode="auto">
            <a:xfrm>
              <a:off x="1056" y="1680"/>
              <a:ext cx="1008" cy="192"/>
            </a:xfrm>
            <a:prstGeom prst="line">
              <a:avLst/>
            </a:prstGeom>
            <a:noFill/>
            <a:ln w="76200">
              <a:solidFill>
                <a:srgbClr val="33CC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7" name="Line 11"/>
            <p:cNvSpPr>
              <a:spLocks noChangeShapeType="1"/>
            </p:cNvSpPr>
            <p:nvPr/>
          </p:nvSpPr>
          <p:spPr bwMode="auto">
            <a:xfrm>
              <a:off x="2064" y="1872"/>
              <a:ext cx="677" cy="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8" name="Line 12"/>
            <p:cNvSpPr>
              <a:spLocks noChangeShapeType="1"/>
            </p:cNvSpPr>
            <p:nvPr/>
          </p:nvSpPr>
          <p:spPr bwMode="auto">
            <a:xfrm rot="2215248" flipV="1">
              <a:off x="2069" y="1852"/>
              <a:ext cx="620" cy="2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9" name="Line 13"/>
            <p:cNvSpPr>
              <a:spLocks noChangeShapeType="1"/>
            </p:cNvSpPr>
            <p:nvPr/>
          </p:nvSpPr>
          <p:spPr bwMode="auto">
            <a:xfrm rot="1381992">
              <a:off x="976" y="1876"/>
              <a:ext cx="100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0" name="Line 14"/>
            <p:cNvSpPr>
              <a:spLocks noChangeShapeType="1"/>
            </p:cNvSpPr>
            <p:nvPr/>
          </p:nvSpPr>
          <p:spPr bwMode="auto">
            <a:xfrm rot="1381992">
              <a:off x="1868" y="2389"/>
              <a:ext cx="677" cy="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1" name="Line 15"/>
            <p:cNvSpPr>
              <a:spLocks noChangeShapeType="1"/>
            </p:cNvSpPr>
            <p:nvPr/>
          </p:nvSpPr>
          <p:spPr bwMode="auto">
            <a:xfrm rot="3597241" flipV="1">
              <a:off x="1848" y="2353"/>
              <a:ext cx="620" cy="2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2" name="Line 16"/>
            <p:cNvSpPr>
              <a:spLocks noChangeShapeType="1"/>
            </p:cNvSpPr>
            <p:nvPr/>
          </p:nvSpPr>
          <p:spPr bwMode="auto">
            <a:xfrm rot="10800000">
              <a:off x="1056" y="1680"/>
              <a:ext cx="81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3" name="Text Box 17"/>
            <p:cNvSpPr txBox="1">
              <a:spLocks noChangeArrowheads="1"/>
            </p:cNvSpPr>
            <p:nvPr/>
          </p:nvSpPr>
          <p:spPr bwMode="auto">
            <a:xfrm>
              <a:off x="432" y="1452"/>
              <a:ext cx="2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1">
                  <a:solidFill>
                    <a:srgbClr val="0000CC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22574" name="Text Box 18"/>
            <p:cNvSpPr txBox="1">
              <a:spLocks noChangeArrowheads="1"/>
            </p:cNvSpPr>
            <p:nvPr/>
          </p:nvSpPr>
          <p:spPr bwMode="auto">
            <a:xfrm>
              <a:off x="1824" y="1872"/>
              <a:ext cx="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>
                  <a:latin typeface="Arial" charset="0"/>
                </a:rPr>
                <a:t>p</a:t>
              </a:r>
            </a:p>
          </p:txBody>
        </p:sp>
        <p:sp>
          <p:nvSpPr>
            <p:cNvPr id="22575" name="Line 19"/>
            <p:cNvSpPr>
              <a:spLocks noChangeShapeType="1"/>
            </p:cNvSpPr>
            <p:nvPr/>
          </p:nvSpPr>
          <p:spPr bwMode="auto">
            <a:xfrm flipV="1">
              <a:off x="1200" y="1632"/>
              <a:ext cx="336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724400" y="2802448"/>
            <a:ext cx="4114800" cy="2890838"/>
            <a:chOff x="2976" y="2064"/>
            <a:chExt cx="2592" cy="1821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2976" y="2064"/>
              <a:ext cx="2592" cy="1821"/>
              <a:chOff x="2976" y="1104"/>
              <a:chExt cx="2592" cy="1821"/>
            </a:xfrm>
          </p:grpSpPr>
          <p:sp>
            <p:nvSpPr>
              <p:cNvPr id="22545" name="Line 22"/>
              <p:cNvSpPr>
                <a:spLocks noChangeShapeType="1"/>
              </p:cNvSpPr>
              <p:nvPr/>
            </p:nvSpPr>
            <p:spPr bwMode="auto">
              <a:xfrm>
                <a:off x="2976" y="1440"/>
                <a:ext cx="864" cy="384"/>
              </a:xfrm>
              <a:prstGeom prst="line">
                <a:avLst/>
              </a:prstGeom>
              <a:noFill/>
              <a:ln w="1016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46" name="Line 23"/>
              <p:cNvSpPr>
                <a:spLocks noChangeShapeType="1"/>
              </p:cNvSpPr>
              <p:nvPr/>
            </p:nvSpPr>
            <p:spPr bwMode="auto">
              <a:xfrm flipV="1">
                <a:off x="3168" y="1344"/>
                <a:ext cx="0" cy="336"/>
              </a:xfrm>
              <a:prstGeom prst="line">
                <a:avLst/>
              </a:prstGeom>
              <a:noFill/>
              <a:ln w="50800" cmpd="dbl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47" name="Text Box 24"/>
              <p:cNvSpPr txBox="1">
                <a:spLocks noChangeArrowheads="1"/>
              </p:cNvSpPr>
              <p:nvPr/>
            </p:nvSpPr>
            <p:spPr bwMode="auto">
              <a:xfrm>
                <a:off x="3024" y="1104"/>
                <a:ext cx="3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S</a:t>
                </a:r>
                <a:r>
                  <a:rPr lang="en-US" sz="2000" b="1" baseline="-25000">
                    <a:solidFill>
                      <a:srgbClr val="FF0000"/>
                    </a:solidFill>
                    <a:latin typeface="Arial" charset="0"/>
                  </a:rPr>
                  <a:t>P</a:t>
                </a:r>
                <a:endParaRPr lang="en-US" sz="20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22548" name="Line 25"/>
              <p:cNvSpPr>
                <a:spLocks noChangeShapeType="1"/>
              </p:cNvSpPr>
              <p:nvPr/>
            </p:nvSpPr>
            <p:spPr bwMode="auto">
              <a:xfrm rot="20678397" flipV="1">
                <a:off x="4800" y="2496"/>
                <a:ext cx="432" cy="192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49" name="Line 26"/>
              <p:cNvSpPr>
                <a:spLocks noChangeShapeType="1"/>
              </p:cNvSpPr>
              <p:nvPr/>
            </p:nvSpPr>
            <p:spPr bwMode="auto">
              <a:xfrm>
                <a:off x="4704" y="187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0" name="Line 27"/>
              <p:cNvSpPr>
                <a:spLocks noChangeShapeType="1"/>
              </p:cNvSpPr>
              <p:nvPr/>
            </p:nvSpPr>
            <p:spPr bwMode="auto">
              <a:xfrm>
                <a:off x="3840" y="1824"/>
                <a:ext cx="1008" cy="192"/>
              </a:xfrm>
              <a:prstGeom prst="line">
                <a:avLst/>
              </a:prstGeom>
              <a:noFill/>
              <a:ln w="57150">
                <a:solidFill>
                  <a:srgbClr val="33CCCC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1" name="Line 28"/>
              <p:cNvSpPr>
                <a:spLocks noChangeShapeType="1"/>
              </p:cNvSpPr>
              <p:nvPr/>
            </p:nvSpPr>
            <p:spPr bwMode="auto">
              <a:xfrm>
                <a:off x="4848" y="2016"/>
                <a:ext cx="677" cy="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2" name="Line 29"/>
              <p:cNvSpPr>
                <a:spLocks noChangeShapeType="1"/>
              </p:cNvSpPr>
              <p:nvPr/>
            </p:nvSpPr>
            <p:spPr bwMode="auto">
              <a:xfrm rot="2215248" flipV="1">
                <a:off x="4853" y="1996"/>
                <a:ext cx="620" cy="2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3" name="Line 30"/>
              <p:cNvSpPr>
                <a:spLocks noChangeShapeType="1"/>
              </p:cNvSpPr>
              <p:nvPr/>
            </p:nvSpPr>
            <p:spPr bwMode="auto">
              <a:xfrm rot="1381992">
                <a:off x="3760" y="2020"/>
                <a:ext cx="1008" cy="192"/>
              </a:xfrm>
              <a:prstGeom prst="line">
                <a:avLst/>
              </a:prstGeom>
              <a:noFill/>
              <a:ln w="57150">
                <a:solidFill>
                  <a:srgbClr val="33CCCC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4" name="Line 31"/>
              <p:cNvSpPr>
                <a:spLocks noChangeShapeType="1"/>
              </p:cNvSpPr>
              <p:nvPr/>
            </p:nvSpPr>
            <p:spPr bwMode="auto">
              <a:xfrm rot="1381992">
                <a:off x="4652" y="2533"/>
                <a:ext cx="677" cy="5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5" name="Line 32"/>
              <p:cNvSpPr>
                <a:spLocks noChangeShapeType="1"/>
              </p:cNvSpPr>
              <p:nvPr/>
            </p:nvSpPr>
            <p:spPr bwMode="auto">
              <a:xfrm rot="3597241" flipV="1">
                <a:off x="4632" y="2497"/>
                <a:ext cx="620" cy="2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6" name="Line 33"/>
              <p:cNvSpPr>
                <a:spLocks noChangeShapeType="1"/>
              </p:cNvSpPr>
              <p:nvPr/>
            </p:nvSpPr>
            <p:spPr bwMode="auto">
              <a:xfrm rot="10800000">
                <a:off x="3840" y="1824"/>
                <a:ext cx="81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7" name="Text Box 34"/>
              <p:cNvSpPr txBox="1">
                <a:spLocks noChangeArrowheads="1"/>
              </p:cNvSpPr>
              <p:nvPr/>
            </p:nvSpPr>
            <p:spPr bwMode="auto">
              <a:xfrm>
                <a:off x="3216" y="1596"/>
                <a:ext cx="21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000" b="1">
                    <a:solidFill>
                      <a:srgbClr val="0000CC"/>
                    </a:solidFill>
                    <a:latin typeface="Arial" charset="0"/>
                  </a:rPr>
                  <a:t>p</a:t>
                </a:r>
              </a:p>
            </p:txBody>
          </p:sp>
          <p:sp>
            <p:nvSpPr>
              <p:cNvPr id="22558" name="Text Box 35"/>
              <p:cNvSpPr txBox="1">
                <a:spLocks noChangeArrowheads="1"/>
              </p:cNvSpPr>
              <p:nvPr/>
            </p:nvSpPr>
            <p:spPr bwMode="auto">
              <a:xfrm>
                <a:off x="4608" y="2016"/>
                <a:ext cx="1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>
                    <a:latin typeface="Arial" charset="0"/>
                  </a:rPr>
                  <a:t>p</a:t>
                </a:r>
              </a:p>
            </p:txBody>
          </p:sp>
          <p:sp>
            <p:nvSpPr>
              <p:cNvPr id="22559" name="Line 36"/>
              <p:cNvSpPr>
                <a:spLocks noChangeShapeType="1"/>
              </p:cNvSpPr>
              <p:nvPr/>
            </p:nvSpPr>
            <p:spPr bwMode="auto">
              <a:xfrm flipV="1">
                <a:off x="4272" y="1968"/>
                <a:ext cx="0" cy="336"/>
              </a:xfrm>
              <a:prstGeom prst="line">
                <a:avLst/>
              </a:prstGeom>
              <a:noFill/>
              <a:ln w="50800" cmpd="dbl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60" name="Text Box 37"/>
              <p:cNvSpPr txBox="1">
                <a:spLocks noChangeArrowheads="1"/>
              </p:cNvSpPr>
              <p:nvPr/>
            </p:nvSpPr>
            <p:spPr bwMode="auto">
              <a:xfrm>
                <a:off x="4176" y="2256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rgbClr val="FF0000"/>
                    </a:solidFill>
                    <a:latin typeface="Arial" charset="0"/>
                  </a:rPr>
                  <a:t>S</a:t>
                </a:r>
                <a:r>
                  <a:rPr lang="en-US" sz="2000" b="1" baseline="-25000">
                    <a:solidFill>
                      <a:srgbClr val="FF0000"/>
                    </a:solidFill>
                    <a:latin typeface="Arial" charset="0"/>
                  </a:rPr>
                  <a:t>q</a:t>
                </a:r>
                <a:endParaRPr lang="en-US" sz="20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22561" name="Text Box 38"/>
              <p:cNvSpPr txBox="1">
                <a:spLocks noChangeArrowheads="1"/>
              </p:cNvSpPr>
              <p:nvPr/>
            </p:nvSpPr>
            <p:spPr bwMode="auto">
              <a:xfrm>
                <a:off x="5184" y="2304"/>
                <a:ext cx="38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rgbClr val="006600"/>
                    </a:solidFill>
                    <a:latin typeface="Arial" charset="0"/>
                  </a:rPr>
                  <a:t>k</a:t>
                </a:r>
                <a:r>
                  <a:rPr lang="en-US" sz="2000" b="1" baseline="-25000">
                    <a:solidFill>
                      <a:srgbClr val="006600"/>
                    </a:solidFill>
                    <a:latin typeface="Arial" charset="0"/>
                  </a:rPr>
                  <a:t>T,</a:t>
                </a:r>
                <a:r>
                  <a:rPr lang="el-GR" sz="2000" b="1" baseline="-25000">
                    <a:solidFill>
                      <a:srgbClr val="0066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π</a:t>
                </a:r>
                <a:endParaRPr lang="en-US" sz="2000" b="1">
                  <a:solidFill>
                    <a:srgbClr val="006600"/>
                  </a:solidFill>
                  <a:latin typeface="Arial" charset="0"/>
                </a:endParaRPr>
              </a:p>
            </p:txBody>
          </p:sp>
        </p:grpSp>
        <p:sp>
          <p:nvSpPr>
            <p:cNvPr id="22543" name="Line 39"/>
            <p:cNvSpPr>
              <a:spLocks noChangeShapeType="1"/>
            </p:cNvSpPr>
            <p:nvPr/>
          </p:nvSpPr>
          <p:spPr bwMode="auto">
            <a:xfrm flipV="1">
              <a:off x="4464" y="2640"/>
              <a:ext cx="0" cy="336"/>
            </a:xfrm>
            <a:prstGeom prst="line">
              <a:avLst/>
            </a:prstGeom>
            <a:noFill/>
            <a:ln w="50800" cmpd="dbl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4" name="Text Box 40"/>
            <p:cNvSpPr txBox="1">
              <a:spLocks noChangeArrowheads="1"/>
            </p:cNvSpPr>
            <p:nvPr/>
          </p:nvSpPr>
          <p:spPr bwMode="auto">
            <a:xfrm>
              <a:off x="4320" y="235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S</a:t>
              </a:r>
              <a:r>
                <a:rPr lang="en-US" sz="2000" b="1" baseline="-25000">
                  <a:solidFill>
                    <a:srgbClr val="FF0000"/>
                  </a:solidFill>
                  <a:latin typeface="Arial" charset="0"/>
                </a:rPr>
                <a:t>q</a:t>
              </a:r>
              <a:endParaRPr lang="en-US" sz="2000" b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22538" name="Rectangle 41"/>
          <p:cNvSpPr>
            <a:spLocks noChangeArrowheads="1"/>
          </p:cNvSpPr>
          <p:nvPr/>
        </p:nvSpPr>
        <p:spPr bwMode="auto">
          <a:xfrm>
            <a:off x="434975" y="2302933"/>
            <a:ext cx="309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 dirty="0">
                <a:latin typeface="Times" charset="0"/>
              </a:rPr>
              <a:t>Phys Rev D41 (1990) 83; 43 (1991) 261</a:t>
            </a:r>
          </a:p>
        </p:txBody>
      </p:sp>
      <p:sp>
        <p:nvSpPr>
          <p:cNvPr id="22539" name="Rectangle 42"/>
          <p:cNvSpPr>
            <a:spLocks noChangeArrowheads="1"/>
          </p:cNvSpPr>
          <p:nvPr/>
        </p:nvSpPr>
        <p:spPr bwMode="auto">
          <a:xfrm>
            <a:off x="6629400" y="2455333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 dirty="0" err="1">
                <a:latin typeface="Times" charset="0"/>
              </a:rPr>
              <a:t>Nucl</a:t>
            </a:r>
            <a:r>
              <a:rPr lang="en-US" sz="1400" b="1" dirty="0">
                <a:latin typeface="Times" charset="0"/>
              </a:rPr>
              <a:t> Phys B396 (1993) 161</a:t>
            </a:r>
          </a:p>
        </p:txBody>
      </p:sp>
      <p:sp>
        <p:nvSpPr>
          <p:cNvPr id="22540" name="Text Box 43"/>
          <p:cNvSpPr txBox="1">
            <a:spLocks noChangeArrowheads="1"/>
          </p:cNvSpPr>
          <p:nvPr/>
        </p:nvSpPr>
        <p:spPr bwMode="auto">
          <a:xfrm>
            <a:off x="304800" y="4952976"/>
            <a:ext cx="304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buFontTx/>
              <a:buNone/>
            </a:pPr>
            <a:r>
              <a:rPr lang="en-US" dirty="0">
                <a:solidFill>
                  <a:srgbClr val="FD1711"/>
                </a:solidFill>
                <a:latin typeface="Arial" charset="0"/>
                <a:ea typeface="宋体" charset="-122"/>
                <a:cs typeface="宋体" charset="-122"/>
              </a:rPr>
              <a:t>Orbital Angular Momentum?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88215" y="5657722"/>
            <a:ext cx="70411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Quark’s </a:t>
            </a:r>
            <a:r>
              <a:rPr lang="en-US" dirty="0" err="1" smtClean="0"/>
              <a:t>Sivers</a:t>
            </a:r>
            <a:r>
              <a:rPr lang="en-US" dirty="0" smtClean="0"/>
              <a:t> and Collins functions well measured from polarized </a:t>
            </a:r>
            <a:r>
              <a:rPr lang="en-US" dirty="0" smtClean="0"/>
              <a:t>DIS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Gluon’s </a:t>
            </a:r>
            <a:r>
              <a:rPr lang="en-US" dirty="0" err="1" smtClean="0">
                <a:solidFill>
                  <a:srgbClr val="FF0000"/>
                </a:solidFill>
              </a:rPr>
              <a:t>Sivers</a:t>
            </a:r>
            <a:r>
              <a:rPr lang="en-US" dirty="0" smtClean="0">
                <a:solidFill>
                  <a:srgbClr val="FF0000"/>
                </a:solidFill>
              </a:rPr>
              <a:t> poorly known</a:t>
            </a:r>
            <a:r>
              <a:rPr lang="en-US" dirty="0" smtClean="0"/>
              <a:t>; no Collins</a:t>
            </a:r>
            <a:r>
              <a:rPr lang="en-US" dirty="0" smtClean="0"/>
              <a:t> effect </a:t>
            </a:r>
            <a:r>
              <a:rPr lang="en-US" dirty="0" smtClean="0"/>
              <a:t>due to</a:t>
            </a:r>
            <a:r>
              <a:rPr lang="en-US" dirty="0" smtClean="0"/>
              <a:t> </a:t>
            </a:r>
            <a:r>
              <a:rPr lang="en-US" dirty="0" smtClean="0"/>
              <a:t>zero </a:t>
            </a:r>
            <a:r>
              <a:rPr lang="en-US" dirty="0" err="1" smtClean="0"/>
              <a:t>tranversity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2/10/2011</a:t>
            </a:r>
            <a:endParaRPr lang="en-US" altLang="zh-CN" smtClean="0"/>
          </a:p>
        </p:txBody>
      </p:sp>
      <p:sp>
        <p:nvSpPr>
          <p:cNvPr id="3072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890C60-EFEE-8C4D-BD8B-1E012FCD7D8E}" type="slidenum">
              <a:rPr lang="zh-CN" altLang="en-US" smtClean="0"/>
              <a:pPr/>
              <a:t>12</a:t>
            </a:fld>
            <a:endParaRPr lang="en-US" altLang="zh-CN" smtClean="0"/>
          </a:p>
        </p:txBody>
      </p:sp>
      <p:sp>
        <p:nvSpPr>
          <p:cNvPr id="30728" name="Text Box 2"/>
          <p:cNvSpPr txBox="1">
            <a:spLocks noChangeArrowheads="1"/>
          </p:cNvSpPr>
          <p:nvPr/>
        </p:nvSpPr>
        <p:spPr bwMode="auto">
          <a:xfrm>
            <a:off x="611188" y="1484313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072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59800" cy="1143000"/>
          </a:xfrm>
        </p:spPr>
        <p:txBody>
          <a:bodyPr/>
          <a:lstStyle/>
          <a:p>
            <a:r>
              <a:rPr lang="en-US" altLang="zh-CN" sz="3200" dirty="0" smtClean="0">
                <a:ea typeface="宋体" charset="-122"/>
                <a:cs typeface="宋体" charset="-122"/>
              </a:rPr>
              <a:t>Heavy Flavor TSSA</a:t>
            </a:r>
            <a:r>
              <a:rPr lang="en-US" altLang="zh-CN" sz="2400" dirty="0" smtClean="0">
                <a:ea typeface="宋体" charset="-122"/>
                <a:cs typeface="宋体" charset="-122"/>
              </a:rPr>
              <a:t> </a:t>
            </a:r>
            <a:r>
              <a:rPr lang="en-US" altLang="zh-CN" sz="3200" dirty="0" smtClean="0">
                <a:ea typeface="宋体" charset="-122"/>
                <a:cs typeface="宋体" charset="-122"/>
              </a:rPr>
              <a:t>and Gluon’s </a:t>
            </a:r>
            <a:r>
              <a:rPr lang="en-US" altLang="zh-CN" sz="3200" dirty="0" err="1" smtClean="0">
                <a:ea typeface="宋体" charset="-122"/>
                <a:cs typeface="宋体" charset="-122"/>
              </a:rPr>
              <a:t>Sivers</a:t>
            </a:r>
            <a:r>
              <a:rPr lang="en-US" altLang="zh-CN" sz="3200" dirty="0" smtClean="0">
                <a:ea typeface="宋体" charset="-122"/>
                <a:cs typeface="宋体" charset="-122"/>
              </a:rPr>
              <a:t> Function</a:t>
            </a:r>
            <a:endParaRPr lang="el-GR" altLang="zh-CN" sz="2400" dirty="0">
              <a:solidFill>
                <a:srgbClr val="FF0000"/>
              </a:solidFill>
            </a:endParaRPr>
          </a:p>
        </p:txBody>
      </p:sp>
      <p:sp>
        <p:nvSpPr>
          <p:cNvPr id="3073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08075"/>
            <a:ext cx="5181600" cy="51403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dirty="0" smtClean="0">
                <a:ea typeface="宋体" charset="-122"/>
                <a:cs typeface="宋体" charset="-122"/>
              </a:rPr>
              <a:t>H</a:t>
            </a:r>
            <a:r>
              <a:rPr lang="en-US" altLang="zh-CN" sz="20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eavy </a:t>
            </a:r>
            <a:r>
              <a:rPr lang="en-US" altLang="zh-CN" sz="2000" dirty="0">
                <a:solidFill>
                  <a:srgbClr val="0000FF"/>
                </a:solidFill>
                <a:ea typeface="宋体" charset="-122"/>
                <a:cs typeface="宋体" charset="-122"/>
              </a:rPr>
              <a:t>flavor production dominated by gluon gluon fusion at RHIC energy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  <a:cs typeface="宋体" charset="-122"/>
              </a:rPr>
              <a:t>            </a:t>
            </a:r>
            <a:r>
              <a:rPr lang="en-US" altLang="zh-CN" sz="2000" dirty="0" err="1">
                <a:solidFill>
                  <a:srgbClr val="FF0000"/>
                </a:solidFill>
                <a:ea typeface="宋体" charset="-122"/>
                <a:cs typeface="宋体" charset="-122"/>
              </a:rPr>
              <a:t>Pythia</a:t>
            </a:r>
            <a:r>
              <a:rPr lang="en-US" altLang="zh-CN" sz="2000" dirty="0">
                <a:solidFill>
                  <a:srgbClr val="FF0000"/>
                </a:solidFill>
                <a:ea typeface="宋体" charset="-122"/>
                <a:cs typeface="宋体" charset="-122"/>
              </a:rPr>
              <a:t> 6.1 simulation (LO</a:t>
            </a: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  <a:cs typeface="宋体" charset="-122"/>
              </a:rPr>
              <a:t>) @200GeV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zh-CN" sz="2000" dirty="0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zh-CN" sz="2000" dirty="0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zh-CN" sz="2000" dirty="0" smtClean="0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Gluon </a:t>
            </a:r>
            <a:r>
              <a:rPr lang="en-US" altLang="zh-CN" sz="2000" dirty="0">
                <a:solidFill>
                  <a:srgbClr val="0000FF"/>
                </a:solidFill>
                <a:ea typeface="宋体" charset="-122"/>
                <a:cs typeface="宋体" charset="-122"/>
              </a:rPr>
              <a:t>has zero </a:t>
            </a:r>
            <a:r>
              <a:rPr lang="en-US" altLang="zh-CN" sz="2000" dirty="0" err="1" smtClean="0">
                <a:solidFill>
                  <a:srgbClr val="0000FF"/>
                </a:solidFill>
                <a:ea typeface="宋体" charset="-122"/>
                <a:cs typeface="宋体" charset="-122"/>
              </a:rPr>
              <a:t>transversity</a:t>
            </a:r>
            <a:endParaRPr lang="en-US" altLang="zh-CN" sz="2000" dirty="0" smtClean="0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en-US" altLang="zh-CN" sz="1600" dirty="0" smtClean="0">
                <a:ea typeface="宋体" charset="-122"/>
                <a:cs typeface="宋体" charset="-122"/>
              </a:rPr>
              <a:t>Minimize Collins’ effects</a:t>
            </a:r>
          </a:p>
          <a:p>
            <a:pPr lvl="1">
              <a:lnSpc>
                <a:spcPct val="80000"/>
              </a:lnSpc>
            </a:pPr>
            <a:endParaRPr lang="en-US" altLang="zh-CN" sz="1600" dirty="0" smtClean="0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000" dirty="0" smtClean="0">
                <a:ea typeface="宋体" charset="-122"/>
                <a:cs typeface="宋体" charset="-122"/>
              </a:rPr>
              <a:t>Sensitive to the poorly known gluon </a:t>
            </a:r>
            <a:r>
              <a:rPr lang="en-US" altLang="zh-CN" sz="2000" dirty="0" err="1" smtClean="0">
                <a:ea typeface="宋体" charset="-122"/>
                <a:cs typeface="宋体" charset="-122"/>
              </a:rPr>
              <a:t>Sivers</a:t>
            </a:r>
            <a:r>
              <a:rPr lang="en-US" altLang="zh-CN" sz="2000" dirty="0" smtClean="0">
                <a:ea typeface="宋体" charset="-122"/>
                <a:cs typeface="宋体" charset="-122"/>
              </a:rPr>
              <a:t> functions</a:t>
            </a:r>
          </a:p>
          <a:p>
            <a:pPr lvl="1">
              <a:lnSpc>
                <a:spcPct val="80000"/>
              </a:lnSpc>
            </a:pPr>
            <a:r>
              <a:rPr lang="en-US" altLang="zh-CN" sz="1600" dirty="0" smtClean="0">
                <a:solidFill>
                  <a:srgbClr val="000000"/>
                </a:solidFill>
                <a:ea typeface="宋体" charset="-122"/>
                <a:cs typeface="宋体" charset="-122"/>
              </a:rPr>
              <a:t>corresponding to the twist-3 tri-gluon correlation functions in the collinear approach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zh-CN" sz="2000" dirty="0" smtClean="0">
              <a:ea typeface="宋体" charset="-122"/>
              <a:cs typeface="宋体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ea typeface="宋体" charset="-122"/>
                <a:cs typeface="宋体" charset="-122"/>
              </a:rPr>
              <a:t>Sensitive </a:t>
            </a:r>
            <a:r>
              <a:rPr lang="en-US" altLang="zh-CN" sz="2000" dirty="0">
                <a:ea typeface="宋体" charset="-122"/>
                <a:cs typeface="宋体" charset="-122"/>
              </a:rPr>
              <a:t>to J/</a:t>
            </a:r>
            <a:r>
              <a:rPr lang="el-GR" altLang="zh-CN" sz="2000" dirty="0">
                <a:ea typeface="宋体" charset="-122"/>
                <a:cs typeface="宋体" charset="-122"/>
              </a:rPr>
              <a:t>ψ</a:t>
            </a:r>
            <a:r>
              <a:rPr lang="en-US" altLang="zh-CN" sz="2000" dirty="0">
                <a:ea typeface="宋体" charset="-122"/>
                <a:cs typeface="宋体" charset="-122"/>
              </a:rPr>
              <a:t> production </a:t>
            </a:r>
            <a:r>
              <a:rPr lang="en-US" altLang="zh-CN" sz="2000" dirty="0" smtClean="0">
                <a:ea typeface="宋体" charset="-122"/>
                <a:cs typeface="宋体" charset="-122"/>
              </a:rPr>
              <a:t>mechanisms if gluon’s </a:t>
            </a:r>
            <a:r>
              <a:rPr lang="en-US" altLang="zh-CN" sz="2000" dirty="0" err="1" smtClean="0">
                <a:ea typeface="宋体" charset="-122"/>
                <a:cs typeface="宋体" charset="-122"/>
              </a:rPr>
              <a:t>Sivers</a:t>
            </a:r>
            <a:r>
              <a:rPr lang="en-US" altLang="zh-CN" sz="2000" dirty="0" smtClean="0">
                <a:ea typeface="宋体" charset="-122"/>
                <a:cs typeface="宋体" charset="-122"/>
              </a:rPr>
              <a:t> function is non-zero</a:t>
            </a:r>
            <a:endParaRPr lang="el-GR" altLang="zh-CN" sz="2000" dirty="0" smtClean="0">
              <a:ea typeface="宋体" charset="-122"/>
              <a:cs typeface="宋体" charset="-122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zh-CN" sz="2000" dirty="0">
              <a:ea typeface="宋体" charset="-122"/>
              <a:cs typeface="宋体" charset="-122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6007100" y="2125663"/>
          <a:ext cx="1320800" cy="457200"/>
        </p:xfrm>
        <a:graphic>
          <a:graphicData uri="http://schemas.openxmlformats.org/presentationml/2006/ole">
            <p:oleObj spid="_x0000_s61442" name="Equation" r:id="rId4" imgW="1320480" imgH="457200" progId="Equation.3">
              <p:embed/>
            </p:oleObj>
          </a:graphicData>
        </a:graphic>
      </p:graphicFrame>
      <p:pic>
        <p:nvPicPr>
          <p:cNvPr id="30731" name="Picture 6" descr="GF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905000"/>
            <a:ext cx="2846388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3" name="Rectangle 3"/>
          <p:cNvGraphicFramePr>
            <a:graphicFrameLocks/>
          </p:cNvGraphicFramePr>
          <p:nvPr>
            <p:ph sz="quarter" idx="3"/>
          </p:nvPr>
        </p:nvGraphicFramePr>
        <p:xfrm>
          <a:off x="4795838" y="3754438"/>
          <a:ext cx="3741737" cy="2493962"/>
        </p:xfrm>
        <a:graphic>
          <a:graphicData uri="http://schemas.openxmlformats.org/presentationml/2006/ole">
            <p:oleObj spid="_x0000_s61443" name="Equation" r:id="rId6" imgW="0" imgH="0" progId="Equation.3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1270000" y="2125663"/>
          <a:ext cx="1871662" cy="647700"/>
        </p:xfrm>
        <a:graphic>
          <a:graphicData uri="http://schemas.openxmlformats.org/presentationml/2006/ole">
            <p:oleObj spid="_x0000_s61444" name="Equation" r:id="rId7" imgW="1320480" imgH="457200" progId="Equation.3">
              <p:embed/>
            </p:oleObj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0071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宋体" charset="-122"/>
                <a:cs typeface="宋体" charset="-122"/>
              </a:rPr>
              <a:t>A new Theoretical Development about J/Psi TSSA </a:t>
            </a:r>
            <a:endParaRPr lang="en-US" altLang="zh-CN" sz="3200" dirty="0">
              <a:ea typeface="宋体" charset="-122"/>
              <a:cs typeface="宋体" charset="-122"/>
            </a:endParaRP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76871"/>
            <a:ext cx="8686800" cy="15240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zh-CN" sz="2400" u="sng" dirty="0">
                <a:solidFill>
                  <a:srgbClr val="0000FF"/>
                </a:solidFill>
                <a:ea typeface="宋体" charset="-122"/>
                <a:cs typeface="宋体" charset="-122"/>
              </a:rPr>
              <a:t>J/</a:t>
            </a:r>
            <a:r>
              <a:rPr lang="el-GR" altLang="zh-CN" sz="2400" u="sng" dirty="0">
                <a:solidFill>
                  <a:srgbClr val="0000FF"/>
                </a:solidFill>
                <a:ea typeface="Arial" charset="0"/>
                <a:cs typeface="Arial" charset="0"/>
              </a:rPr>
              <a:t>ψ</a:t>
            </a:r>
            <a:r>
              <a:rPr lang="en-US" altLang="zh-CN" sz="2400" u="sng" dirty="0">
                <a:solidFill>
                  <a:srgbClr val="0000FF"/>
                </a:solidFill>
                <a:ea typeface="Arial" charset="0"/>
                <a:cs typeface="Arial" charset="0"/>
              </a:rPr>
              <a:t> TSSA is</a:t>
            </a:r>
            <a:r>
              <a:rPr lang="en-US" altLang="zh-CN" sz="2400" u="sng" dirty="0">
                <a:solidFill>
                  <a:srgbClr val="0000FF"/>
                </a:solidFill>
                <a:ea typeface="宋体" charset="-122"/>
                <a:cs typeface="宋体" charset="-122"/>
              </a:rPr>
              <a:t> sensitive to the production mechanisms</a:t>
            </a:r>
            <a:r>
              <a:rPr lang="en-US" altLang="zh-CN" sz="2400" dirty="0">
                <a:solidFill>
                  <a:srgbClr val="0000FF"/>
                </a:solidFill>
                <a:ea typeface="宋体" charset="-122"/>
                <a:cs typeface="宋体" charset="-122"/>
              </a:rPr>
              <a:t> </a:t>
            </a:r>
            <a:endParaRPr lang="en-US" altLang="zh-CN" sz="2400" dirty="0" smtClean="0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zh-CN" sz="2000" i="1" dirty="0" smtClean="0">
                <a:ea typeface="宋体" charset="-122"/>
                <a:cs typeface="宋体" charset="-122"/>
                <a:sym typeface="Wingdings" charset="2"/>
              </a:rPr>
              <a:t>	Assuming </a:t>
            </a:r>
            <a:r>
              <a:rPr lang="en-US" altLang="zh-CN" sz="2000" i="1" dirty="0">
                <a:ea typeface="宋体" charset="-122"/>
                <a:cs typeface="宋体" charset="-122"/>
                <a:sym typeface="Wingdings" charset="2"/>
              </a:rPr>
              <a:t>a non-zero </a:t>
            </a:r>
            <a:r>
              <a:rPr lang="en-US" altLang="zh-CN" sz="2000" i="1" dirty="0" smtClean="0">
                <a:ea typeface="宋体" charset="-122"/>
                <a:cs typeface="宋体" charset="-122"/>
                <a:sym typeface="Wingdings" charset="2"/>
              </a:rPr>
              <a:t>gluon </a:t>
            </a:r>
            <a:r>
              <a:rPr lang="en-US" altLang="zh-CN" sz="2000" i="1" dirty="0" err="1">
                <a:ea typeface="宋体" charset="-122"/>
                <a:cs typeface="宋体" charset="-122"/>
                <a:sym typeface="Wingdings" charset="2"/>
              </a:rPr>
              <a:t>sivers</a:t>
            </a:r>
            <a:r>
              <a:rPr lang="en-US" altLang="zh-CN" sz="2000" i="1" dirty="0">
                <a:ea typeface="宋体" charset="-122"/>
                <a:cs typeface="宋体" charset="-122"/>
                <a:sym typeface="Wingdings" charset="2"/>
              </a:rPr>
              <a:t> function, In pp scattering, TSSA vanishes if the pair are produced in a color-octet model but survives in the color-singlet model</a:t>
            </a:r>
            <a:r>
              <a:rPr lang="en-US" altLang="zh-CN" sz="2000" dirty="0">
                <a:solidFill>
                  <a:srgbClr val="0000FF"/>
                </a:solidFill>
                <a:ea typeface="宋体" charset="-122"/>
                <a:cs typeface="宋体" charset="-122"/>
              </a:rPr>
              <a:t>    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zh-CN" sz="1800" dirty="0">
                <a:solidFill>
                  <a:srgbClr val="0000FF"/>
                </a:solidFill>
                <a:ea typeface="宋体" charset="-122"/>
                <a:cs typeface="宋体" charset="-122"/>
              </a:rPr>
              <a:t>				</a:t>
            </a:r>
            <a:r>
              <a:rPr lang="en-US" altLang="zh-CN" sz="18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						</a:t>
            </a:r>
            <a:r>
              <a:rPr lang="en-US" altLang="zh-CN" sz="1600" dirty="0" err="1" smtClean="0">
                <a:solidFill>
                  <a:srgbClr val="0000FF"/>
                </a:solidFill>
                <a:ea typeface="宋体" charset="-122"/>
                <a:cs typeface="宋体" charset="-122"/>
              </a:rPr>
              <a:t>Feng</a:t>
            </a:r>
            <a:r>
              <a:rPr lang="en-US" altLang="zh-CN" sz="16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 </a:t>
            </a:r>
            <a:r>
              <a:rPr lang="en-US" altLang="zh-CN" sz="1600" dirty="0">
                <a:solidFill>
                  <a:srgbClr val="0000FF"/>
                </a:solidFill>
                <a:ea typeface="宋体" charset="-122"/>
                <a:cs typeface="宋体" charset="-122"/>
              </a:rPr>
              <a:t>Yuan, Phys. Rev D78, 014024(2008)</a:t>
            </a:r>
            <a:endParaRPr lang="en-US" altLang="zh-CN" sz="1600" dirty="0">
              <a:ea typeface="宋体" charset="-122"/>
              <a:cs typeface="宋体" charset="-122"/>
              <a:sym typeface="Wingdings" charset="2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zh-CN" sz="1800" i="1" dirty="0">
              <a:ea typeface="宋体" charset="-122"/>
              <a:cs typeface="宋体" charset="-122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zh-CN" sz="2400" i="1" dirty="0">
              <a:solidFill>
                <a:schemeClr val="accent2"/>
              </a:solidFill>
              <a:ea typeface="宋体" charset="-122"/>
              <a:cs typeface="宋体" charset="-122"/>
              <a:sym typeface="Wingdings" charset="2"/>
            </a:endParaRPr>
          </a:p>
        </p:txBody>
      </p:sp>
      <p:pic>
        <p:nvPicPr>
          <p:cNvPr id="35847" name="Picture 3"/>
          <p:cNvPicPr>
            <a:picLocks noChangeAspect="1"/>
          </p:cNvPicPr>
          <p:nvPr/>
        </p:nvPicPr>
        <p:blipFill>
          <a:blip r:embed="rId3"/>
          <a:srcRect b="34956"/>
          <a:stretch>
            <a:fillRect/>
          </a:stretch>
        </p:blipFill>
        <p:spPr bwMode="auto">
          <a:xfrm>
            <a:off x="958104" y="2590800"/>
            <a:ext cx="7469496" cy="183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Line 5"/>
          <p:cNvSpPr>
            <a:spLocks noChangeShapeType="1"/>
          </p:cNvSpPr>
          <p:nvPr/>
        </p:nvSpPr>
        <p:spPr bwMode="auto">
          <a:xfrm flipV="1">
            <a:off x="2209800" y="429464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609600" y="4729435"/>
            <a:ext cx="3200400" cy="12001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  <a:cs typeface="宋体" charset="-122"/>
              </a:rPr>
              <a:t>One color-singlet diagram</a:t>
            </a:r>
          </a:p>
          <a:p>
            <a:pPr>
              <a:defRPr/>
            </a:pPr>
            <a:r>
              <a:rPr lang="en-US" altLang="zh-CN" dirty="0">
                <a:ea typeface="宋体" charset="-122"/>
                <a:cs typeface="宋体" charset="-122"/>
              </a:rPr>
              <a:t>— no cancellation, asymmetry generated by the initial state interaction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607865" y="4368793"/>
            <a:ext cx="4038600" cy="1524000"/>
            <a:chOff x="2832" y="2647"/>
            <a:chExt cx="2544" cy="960"/>
          </a:xfrm>
        </p:grpSpPr>
        <p:sp>
          <p:nvSpPr>
            <p:cNvPr id="114701" name="Rectangle 13"/>
            <p:cNvSpPr>
              <a:spLocks noChangeArrowheads="1"/>
            </p:cNvSpPr>
            <p:nvPr/>
          </p:nvSpPr>
          <p:spPr bwMode="auto">
            <a:xfrm>
              <a:off x="2832" y="3024"/>
              <a:ext cx="2544" cy="583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zh-CN" altLang="en-US" dirty="0">
                  <a:ea typeface="宋体" charset="-122"/>
                  <a:cs typeface="宋体" charset="-122"/>
                </a:rPr>
                <a:t>    </a:t>
              </a:r>
              <a:r>
                <a:rPr lang="en-US" altLang="zh-CN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charset="-122"/>
                  <a:cs typeface="宋体" charset="-122"/>
                </a:rPr>
                <a:t>Two color-octet diagrams</a:t>
              </a:r>
            </a:p>
            <a:p>
              <a:pPr>
                <a:defRPr/>
              </a:pPr>
              <a:r>
                <a:rPr lang="en-US" altLang="zh-CN" dirty="0">
                  <a:ea typeface="宋体" charset="-122"/>
                  <a:cs typeface="宋体" charset="-122"/>
                </a:rPr>
                <a:t>— cancellation between initial and final state interactions, no asymmetry</a:t>
              </a:r>
            </a:p>
          </p:txBody>
        </p:sp>
        <p:sp>
          <p:nvSpPr>
            <p:cNvPr id="35853" name="Line 14"/>
            <p:cNvSpPr>
              <a:spLocks noChangeShapeType="1"/>
            </p:cNvSpPr>
            <p:nvPr/>
          </p:nvSpPr>
          <p:spPr bwMode="auto">
            <a:xfrm flipH="1" flipV="1">
              <a:off x="3216" y="2647"/>
              <a:ext cx="24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4" name="Line 15"/>
            <p:cNvSpPr>
              <a:spLocks noChangeShapeType="1"/>
            </p:cNvSpPr>
            <p:nvPr/>
          </p:nvSpPr>
          <p:spPr bwMode="auto">
            <a:xfrm flipV="1">
              <a:off x="3456" y="2647"/>
              <a:ext cx="48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8AF9-8770-F04B-8C05-482BF52419B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67462" y="6011766"/>
            <a:ext cx="17379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Let’s measure it!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Ming Liu @WWND2011</a:t>
            </a:r>
            <a:endParaRPr lang="en-US" smtClean="0"/>
          </a:p>
        </p:txBody>
      </p:sp>
      <p:sp>
        <p:nvSpPr>
          <p:cNvPr id="1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1C6B-A2B1-3F45-972B-999366E56FF4}" type="slidenum">
              <a:rPr lang="en-US"/>
              <a:pPr/>
              <a:t>14</a:t>
            </a:fld>
            <a:endParaRPr lang="en-US"/>
          </a:p>
        </p:txBody>
      </p:sp>
      <p:sp>
        <p:nvSpPr>
          <p:cNvPr id="178" name="Slide Number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7C899BC-F585-714E-9380-3B457B03B1C3}" type="slidenum">
              <a:rPr 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ea typeface="ＭＳ Ｐゴシック" charset="-128"/>
                <a:cs typeface="ＭＳ Ｐゴシック" charset="-128"/>
              </a:rPr>
              <a:t>RHIC Polarized Proton Collider</a:t>
            </a:r>
          </a:p>
        </p:txBody>
      </p:sp>
      <p:sp>
        <p:nvSpPr>
          <p:cNvPr id="26631" name="Line 4"/>
          <p:cNvSpPr>
            <a:spLocks noChangeShapeType="1"/>
          </p:cNvSpPr>
          <p:nvPr/>
        </p:nvSpPr>
        <p:spPr bwMode="auto">
          <a:xfrm flipH="1" flipV="1">
            <a:off x="1676400" y="3581400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Line 5"/>
          <p:cNvSpPr>
            <a:spLocks noChangeShapeType="1"/>
          </p:cNvSpPr>
          <p:nvPr/>
        </p:nvSpPr>
        <p:spPr bwMode="auto">
          <a:xfrm>
            <a:off x="2711450" y="5041900"/>
            <a:ext cx="109538" cy="428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Freeform 6"/>
          <p:cNvSpPr>
            <a:spLocks/>
          </p:cNvSpPr>
          <p:nvPr/>
        </p:nvSpPr>
        <p:spPr bwMode="auto">
          <a:xfrm>
            <a:off x="6221413" y="3325813"/>
            <a:ext cx="465137" cy="392112"/>
          </a:xfrm>
          <a:custGeom>
            <a:avLst/>
            <a:gdLst>
              <a:gd name="T0" fmla="*/ 0 w 293"/>
              <a:gd name="T1" fmla="*/ 619957647 h 247"/>
              <a:gd name="T2" fmla="*/ 161289827 w 293"/>
              <a:gd name="T3" fmla="*/ 539312750 h 247"/>
              <a:gd name="T4" fmla="*/ 166330134 w 293"/>
              <a:gd name="T5" fmla="*/ 433466322 h 247"/>
              <a:gd name="T6" fmla="*/ 584675622 w 293"/>
              <a:gd name="T7" fmla="*/ 267136222 h 247"/>
              <a:gd name="T8" fmla="*/ 584675622 w 293"/>
              <a:gd name="T9" fmla="*/ 153728541 h 247"/>
              <a:gd name="T10" fmla="*/ 735884834 w 293"/>
              <a:gd name="T11" fmla="*/ 0 h 2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3"/>
              <a:gd name="T19" fmla="*/ 0 h 247"/>
              <a:gd name="T20" fmla="*/ 293 w 293"/>
              <a:gd name="T21" fmla="*/ 247 h 2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3" h="247">
                <a:moveTo>
                  <a:pt x="0" y="246"/>
                </a:moveTo>
                <a:lnTo>
                  <a:pt x="64" y="214"/>
                </a:lnTo>
                <a:lnTo>
                  <a:pt x="66" y="172"/>
                </a:lnTo>
                <a:lnTo>
                  <a:pt x="232" y="106"/>
                </a:lnTo>
                <a:lnTo>
                  <a:pt x="232" y="61"/>
                </a:lnTo>
                <a:lnTo>
                  <a:pt x="292" y="0"/>
                </a:lnTo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34" name="Oval 7"/>
          <p:cNvSpPr>
            <a:spLocks noChangeArrowheads="1"/>
          </p:cNvSpPr>
          <p:nvPr/>
        </p:nvSpPr>
        <p:spPr bwMode="auto">
          <a:xfrm>
            <a:off x="1446213" y="2300288"/>
            <a:ext cx="5508625" cy="15875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35" name="Rectangle 8"/>
          <p:cNvSpPr>
            <a:spLocks noChangeArrowheads="1"/>
          </p:cNvSpPr>
          <p:nvPr/>
        </p:nvSpPr>
        <p:spPr bwMode="auto">
          <a:xfrm>
            <a:off x="3814763" y="1860550"/>
            <a:ext cx="1106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36" name="Rectangle 9"/>
          <p:cNvSpPr>
            <a:spLocks noChangeArrowheads="1"/>
          </p:cNvSpPr>
          <p:nvPr/>
        </p:nvSpPr>
        <p:spPr bwMode="auto">
          <a:xfrm>
            <a:off x="5930900" y="1968500"/>
            <a:ext cx="18303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37" name="Rectangle 10"/>
          <p:cNvSpPr>
            <a:spLocks noChangeArrowheads="1"/>
          </p:cNvSpPr>
          <p:nvPr/>
        </p:nvSpPr>
        <p:spPr bwMode="auto">
          <a:xfrm>
            <a:off x="6488113" y="3543300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38" name="Rectangle 11"/>
          <p:cNvSpPr>
            <a:spLocks noChangeArrowheads="1"/>
          </p:cNvSpPr>
          <p:nvPr/>
        </p:nvSpPr>
        <p:spPr bwMode="auto">
          <a:xfrm>
            <a:off x="4246563" y="3957638"/>
            <a:ext cx="10191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39" name="Rectangle 12"/>
          <p:cNvSpPr>
            <a:spLocks noChangeArrowheads="1"/>
          </p:cNvSpPr>
          <p:nvPr/>
        </p:nvSpPr>
        <p:spPr bwMode="auto">
          <a:xfrm>
            <a:off x="3687763" y="2800350"/>
            <a:ext cx="9017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40" name="Rectangle 13"/>
          <p:cNvSpPr>
            <a:spLocks noChangeArrowheads="1"/>
          </p:cNvSpPr>
          <p:nvPr/>
        </p:nvSpPr>
        <p:spPr bwMode="auto">
          <a:xfrm>
            <a:off x="3486150" y="4943475"/>
            <a:ext cx="5318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41" name="Rectangle 14"/>
          <p:cNvSpPr>
            <a:spLocks noChangeArrowheads="1"/>
          </p:cNvSpPr>
          <p:nvPr/>
        </p:nvSpPr>
        <p:spPr bwMode="auto">
          <a:xfrm>
            <a:off x="3651250" y="5043488"/>
            <a:ext cx="679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/>
              <a:t>AGS</a:t>
            </a:r>
          </a:p>
        </p:txBody>
      </p:sp>
      <p:sp>
        <p:nvSpPr>
          <p:cNvPr id="26642" name="Rectangle 15"/>
          <p:cNvSpPr>
            <a:spLocks noChangeArrowheads="1"/>
          </p:cNvSpPr>
          <p:nvPr/>
        </p:nvSpPr>
        <p:spPr bwMode="auto">
          <a:xfrm>
            <a:off x="1535113" y="4838700"/>
            <a:ext cx="6286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43" name="Rectangle 16"/>
          <p:cNvSpPr>
            <a:spLocks noChangeArrowheads="1"/>
          </p:cNvSpPr>
          <p:nvPr/>
        </p:nvSpPr>
        <p:spPr bwMode="auto">
          <a:xfrm>
            <a:off x="1828800" y="4999038"/>
            <a:ext cx="609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1"/>
              <a:t>LINAC</a:t>
            </a:r>
          </a:p>
        </p:txBody>
      </p:sp>
      <p:sp>
        <p:nvSpPr>
          <p:cNvPr id="26644" name="Rectangle 17"/>
          <p:cNvSpPr>
            <a:spLocks noChangeArrowheads="1"/>
          </p:cNvSpPr>
          <p:nvPr/>
        </p:nvSpPr>
        <p:spPr bwMode="auto">
          <a:xfrm>
            <a:off x="2362200" y="5181600"/>
            <a:ext cx="627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000" b="1"/>
              <a:t>BOOSTER</a:t>
            </a:r>
          </a:p>
        </p:txBody>
      </p:sp>
      <p:sp>
        <p:nvSpPr>
          <p:cNvPr id="26645" name="Rectangle 18"/>
          <p:cNvSpPr>
            <a:spLocks noChangeArrowheads="1"/>
          </p:cNvSpPr>
          <p:nvPr/>
        </p:nvSpPr>
        <p:spPr bwMode="auto">
          <a:xfrm>
            <a:off x="2163763" y="4284663"/>
            <a:ext cx="993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46" name="Oval 19"/>
          <p:cNvSpPr>
            <a:spLocks noChangeArrowheads="1"/>
          </p:cNvSpPr>
          <p:nvPr/>
        </p:nvSpPr>
        <p:spPr bwMode="auto">
          <a:xfrm>
            <a:off x="3009900" y="4803775"/>
            <a:ext cx="1663700" cy="7477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47" name="Arc 20"/>
          <p:cNvSpPr>
            <a:spLocks/>
          </p:cNvSpPr>
          <p:nvPr/>
        </p:nvSpPr>
        <p:spPr bwMode="auto">
          <a:xfrm>
            <a:off x="2365375" y="2376488"/>
            <a:ext cx="1893888" cy="711200"/>
          </a:xfrm>
          <a:custGeom>
            <a:avLst/>
            <a:gdLst>
              <a:gd name="T0" fmla="*/ 0 w 15471"/>
              <a:gd name="T1" fmla="*/ 230867418 h 21113"/>
              <a:gd name="T2" fmla="*/ 2147483647 w 15471"/>
              <a:gd name="T3" fmla="*/ 0 h 21113"/>
              <a:gd name="T4" fmla="*/ 2147483647 w 15471"/>
              <a:gd name="T5" fmla="*/ 807003386 h 21113"/>
              <a:gd name="T6" fmla="*/ 0 60000 65536"/>
              <a:gd name="T7" fmla="*/ 0 60000 65536"/>
              <a:gd name="T8" fmla="*/ 0 60000 65536"/>
              <a:gd name="T9" fmla="*/ 0 w 15471"/>
              <a:gd name="T10" fmla="*/ 0 h 21113"/>
              <a:gd name="T11" fmla="*/ 15471 w 15471"/>
              <a:gd name="T12" fmla="*/ 21113 h 2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71" h="21113" fill="none" extrusionOk="0">
                <a:moveTo>
                  <a:pt x="-1" y="6039"/>
                </a:moveTo>
                <a:cubicBezTo>
                  <a:pt x="2963" y="2998"/>
                  <a:pt x="6757" y="897"/>
                  <a:pt x="10908" y="0"/>
                </a:cubicBezTo>
              </a:path>
              <a:path w="15471" h="21113" stroke="0" extrusionOk="0">
                <a:moveTo>
                  <a:pt x="-1" y="6039"/>
                </a:moveTo>
                <a:cubicBezTo>
                  <a:pt x="2963" y="2998"/>
                  <a:pt x="6757" y="897"/>
                  <a:pt x="10908" y="0"/>
                </a:cubicBezTo>
                <a:lnTo>
                  <a:pt x="15471" y="21113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48" name="Arc 21"/>
          <p:cNvSpPr>
            <a:spLocks/>
          </p:cNvSpPr>
          <p:nvPr/>
        </p:nvSpPr>
        <p:spPr bwMode="auto">
          <a:xfrm>
            <a:off x="1552575" y="2795588"/>
            <a:ext cx="2646363" cy="544512"/>
          </a:xfrm>
          <a:custGeom>
            <a:avLst/>
            <a:gdLst>
              <a:gd name="T0" fmla="*/ 2147483647 w 21600"/>
              <a:gd name="T1" fmla="*/ 620209293 h 16134"/>
              <a:gd name="T2" fmla="*/ 2147483647 w 21600"/>
              <a:gd name="T3" fmla="*/ 0 h 16134"/>
              <a:gd name="T4" fmla="*/ 2147483647 w 21600"/>
              <a:gd name="T5" fmla="*/ 328940597 h 16134"/>
              <a:gd name="T6" fmla="*/ 0 60000 65536"/>
              <a:gd name="T7" fmla="*/ 0 60000 65536"/>
              <a:gd name="T8" fmla="*/ 0 60000 65536"/>
              <a:gd name="T9" fmla="*/ 0 w 21600"/>
              <a:gd name="T10" fmla="*/ 0 h 16134"/>
              <a:gd name="T11" fmla="*/ 21600 w 21600"/>
              <a:gd name="T12" fmla="*/ 16134 h 16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134" fill="none" extrusionOk="0">
                <a:moveTo>
                  <a:pt x="1372" y="16134"/>
                </a:moveTo>
                <a:cubicBezTo>
                  <a:pt x="464" y="13711"/>
                  <a:pt x="0" y="11144"/>
                  <a:pt x="0" y="8557"/>
                </a:cubicBezTo>
                <a:cubicBezTo>
                  <a:pt x="0" y="5614"/>
                  <a:pt x="601" y="2702"/>
                  <a:pt x="1767" y="0"/>
                </a:cubicBezTo>
              </a:path>
              <a:path w="21600" h="16134" stroke="0" extrusionOk="0">
                <a:moveTo>
                  <a:pt x="1372" y="16134"/>
                </a:moveTo>
                <a:cubicBezTo>
                  <a:pt x="464" y="13711"/>
                  <a:pt x="0" y="11144"/>
                  <a:pt x="0" y="8557"/>
                </a:cubicBezTo>
                <a:cubicBezTo>
                  <a:pt x="0" y="5614"/>
                  <a:pt x="601" y="2702"/>
                  <a:pt x="1767" y="0"/>
                </a:cubicBezTo>
                <a:lnTo>
                  <a:pt x="21600" y="855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49" name="Arc 22"/>
          <p:cNvSpPr>
            <a:spLocks/>
          </p:cNvSpPr>
          <p:nvPr/>
        </p:nvSpPr>
        <p:spPr bwMode="auto">
          <a:xfrm>
            <a:off x="4192588" y="2790825"/>
            <a:ext cx="2646362" cy="538163"/>
          </a:xfrm>
          <a:custGeom>
            <a:avLst/>
            <a:gdLst>
              <a:gd name="T0" fmla="*/ 2147483647 w 21600"/>
              <a:gd name="T1" fmla="*/ 0 h 15991"/>
              <a:gd name="T2" fmla="*/ 2147483647 w 21600"/>
              <a:gd name="T3" fmla="*/ 609523225 h 15991"/>
              <a:gd name="T4" fmla="*/ 0 w 21600"/>
              <a:gd name="T5" fmla="*/ 327117421 h 15991"/>
              <a:gd name="T6" fmla="*/ 0 60000 65536"/>
              <a:gd name="T7" fmla="*/ 0 60000 65536"/>
              <a:gd name="T8" fmla="*/ 0 60000 65536"/>
              <a:gd name="T9" fmla="*/ 0 w 21600"/>
              <a:gd name="T10" fmla="*/ 0 h 15991"/>
              <a:gd name="T11" fmla="*/ 21600 w 21600"/>
              <a:gd name="T12" fmla="*/ 15991 h 159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991" fill="none" extrusionOk="0">
                <a:moveTo>
                  <a:pt x="19821" y="0"/>
                </a:moveTo>
                <a:cubicBezTo>
                  <a:pt x="20994" y="2709"/>
                  <a:pt x="21600" y="5629"/>
                  <a:pt x="21600" y="8582"/>
                </a:cubicBezTo>
                <a:cubicBezTo>
                  <a:pt x="21600" y="11109"/>
                  <a:pt x="21156" y="13616"/>
                  <a:pt x="20289" y="15990"/>
                </a:cubicBezTo>
              </a:path>
              <a:path w="21600" h="15991" stroke="0" extrusionOk="0">
                <a:moveTo>
                  <a:pt x="19821" y="0"/>
                </a:moveTo>
                <a:cubicBezTo>
                  <a:pt x="20994" y="2709"/>
                  <a:pt x="21600" y="5629"/>
                  <a:pt x="21600" y="8582"/>
                </a:cubicBezTo>
                <a:cubicBezTo>
                  <a:pt x="21600" y="11109"/>
                  <a:pt x="21156" y="13616"/>
                  <a:pt x="20289" y="15990"/>
                </a:cubicBezTo>
                <a:lnTo>
                  <a:pt x="0" y="8582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50" name="Arc 23"/>
          <p:cNvSpPr>
            <a:spLocks/>
          </p:cNvSpPr>
          <p:nvPr/>
        </p:nvSpPr>
        <p:spPr bwMode="auto">
          <a:xfrm>
            <a:off x="4330700" y="2971800"/>
            <a:ext cx="1779588" cy="828675"/>
          </a:xfrm>
          <a:custGeom>
            <a:avLst/>
            <a:gdLst>
              <a:gd name="T0" fmla="*/ 2147483647 w 14608"/>
              <a:gd name="T1" fmla="*/ 924643963 h 21394"/>
              <a:gd name="T2" fmla="*/ 2147483647 w 14608"/>
              <a:gd name="T3" fmla="*/ 1243279377 h 21394"/>
              <a:gd name="T4" fmla="*/ 0 w 14608"/>
              <a:gd name="T5" fmla="*/ 0 h 21394"/>
              <a:gd name="T6" fmla="*/ 0 60000 65536"/>
              <a:gd name="T7" fmla="*/ 0 60000 65536"/>
              <a:gd name="T8" fmla="*/ 0 60000 65536"/>
              <a:gd name="T9" fmla="*/ 0 w 14608"/>
              <a:gd name="T10" fmla="*/ 0 h 21394"/>
              <a:gd name="T11" fmla="*/ 14608 w 14608"/>
              <a:gd name="T12" fmla="*/ 21394 h 213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8" h="21394" fill="none" extrusionOk="0">
                <a:moveTo>
                  <a:pt x="14608" y="15911"/>
                </a:moveTo>
                <a:cubicBezTo>
                  <a:pt x="11377" y="18876"/>
                  <a:pt x="7321" y="20789"/>
                  <a:pt x="2977" y="21393"/>
                </a:cubicBezTo>
              </a:path>
              <a:path w="14608" h="21394" stroke="0" extrusionOk="0">
                <a:moveTo>
                  <a:pt x="14608" y="15911"/>
                </a:moveTo>
                <a:cubicBezTo>
                  <a:pt x="11377" y="18876"/>
                  <a:pt x="7321" y="20789"/>
                  <a:pt x="2977" y="21393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51" name="Arc 24"/>
          <p:cNvSpPr>
            <a:spLocks/>
          </p:cNvSpPr>
          <p:nvPr/>
        </p:nvSpPr>
        <p:spPr bwMode="auto">
          <a:xfrm>
            <a:off x="2336800" y="3162300"/>
            <a:ext cx="1973263" cy="631825"/>
          </a:xfrm>
          <a:custGeom>
            <a:avLst/>
            <a:gdLst>
              <a:gd name="T0" fmla="*/ 2147483647 w 16166"/>
              <a:gd name="T1" fmla="*/ 570636728 h 21024"/>
              <a:gd name="T2" fmla="*/ 0 w 16166"/>
              <a:gd name="T3" fmla="*/ 388811503 h 21024"/>
              <a:gd name="T4" fmla="*/ 2147483647 w 16166"/>
              <a:gd name="T5" fmla="*/ 0 h 21024"/>
              <a:gd name="T6" fmla="*/ 0 60000 65536"/>
              <a:gd name="T7" fmla="*/ 0 60000 65536"/>
              <a:gd name="T8" fmla="*/ 0 60000 65536"/>
              <a:gd name="T9" fmla="*/ 0 w 16166"/>
              <a:gd name="T10" fmla="*/ 0 h 21024"/>
              <a:gd name="T11" fmla="*/ 16166 w 16166"/>
              <a:gd name="T12" fmla="*/ 21024 h 210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66" h="21024" fill="none" extrusionOk="0">
                <a:moveTo>
                  <a:pt x="11210" y="21023"/>
                </a:moveTo>
                <a:cubicBezTo>
                  <a:pt x="6871" y="20001"/>
                  <a:pt x="2955" y="17661"/>
                  <a:pt x="-1" y="14325"/>
                </a:cubicBezTo>
              </a:path>
              <a:path w="16166" h="21024" stroke="0" extrusionOk="0">
                <a:moveTo>
                  <a:pt x="11210" y="21023"/>
                </a:moveTo>
                <a:cubicBezTo>
                  <a:pt x="6871" y="20001"/>
                  <a:pt x="2955" y="17661"/>
                  <a:pt x="-1" y="14325"/>
                </a:cubicBezTo>
                <a:lnTo>
                  <a:pt x="16166" y="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52" name="Arc 25"/>
          <p:cNvSpPr>
            <a:spLocks/>
          </p:cNvSpPr>
          <p:nvPr/>
        </p:nvSpPr>
        <p:spPr bwMode="auto">
          <a:xfrm>
            <a:off x="4186238" y="2382838"/>
            <a:ext cx="1846262" cy="700087"/>
          </a:xfrm>
          <a:custGeom>
            <a:avLst/>
            <a:gdLst>
              <a:gd name="T0" fmla="*/ 2147483647 w 15057"/>
              <a:gd name="T1" fmla="*/ 0 h 21197"/>
              <a:gd name="T2" fmla="*/ 2147483647 w 15057"/>
              <a:gd name="T3" fmla="*/ 205716587 h 21197"/>
              <a:gd name="T4" fmla="*/ 0 w 15057"/>
              <a:gd name="T5" fmla="*/ 763672649 h 21197"/>
              <a:gd name="T6" fmla="*/ 0 60000 65536"/>
              <a:gd name="T7" fmla="*/ 0 60000 65536"/>
              <a:gd name="T8" fmla="*/ 0 60000 65536"/>
              <a:gd name="T9" fmla="*/ 0 w 15057"/>
              <a:gd name="T10" fmla="*/ 0 h 21197"/>
              <a:gd name="T11" fmla="*/ 15057 w 15057"/>
              <a:gd name="T12" fmla="*/ 21197 h 21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57" h="21197" fill="none" extrusionOk="0">
                <a:moveTo>
                  <a:pt x="4152" y="0"/>
                </a:moveTo>
                <a:cubicBezTo>
                  <a:pt x="8264" y="805"/>
                  <a:pt x="12053" y="2789"/>
                  <a:pt x="15056" y="5710"/>
                </a:cubicBezTo>
              </a:path>
              <a:path w="15057" h="21197" stroke="0" extrusionOk="0">
                <a:moveTo>
                  <a:pt x="4152" y="0"/>
                </a:moveTo>
                <a:cubicBezTo>
                  <a:pt x="8264" y="805"/>
                  <a:pt x="12053" y="2789"/>
                  <a:pt x="15056" y="5710"/>
                </a:cubicBezTo>
                <a:lnTo>
                  <a:pt x="0" y="2119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53" name="Arc 26"/>
          <p:cNvSpPr>
            <a:spLocks/>
          </p:cNvSpPr>
          <p:nvPr/>
        </p:nvSpPr>
        <p:spPr bwMode="auto">
          <a:xfrm>
            <a:off x="4178300" y="3124200"/>
            <a:ext cx="2016125" cy="847725"/>
          </a:xfrm>
          <a:custGeom>
            <a:avLst/>
            <a:gdLst>
              <a:gd name="T0" fmla="*/ 2147483647 w 15336"/>
              <a:gd name="T1" fmla="*/ 965508313 h 21251"/>
              <a:gd name="T2" fmla="*/ 2147483647 w 15336"/>
              <a:gd name="T3" fmla="*/ 1348982228 h 21251"/>
              <a:gd name="T4" fmla="*/ 0 w 15336"/>
              <a:gd name="T5" fmla="*/ 0 h 21251"/>
              <a:gd name="T6" fmla="*/ 0 60000 65536"/>
              <a:gd name="T7" fmla="*/ 0 60000 65536"/>
              <a:gd name="T8" fmla="*/ 0 60000 65536"/>
              <a:gd name="T9" fmla="*/ 0 w 15336"/>
              <a:gd name="T10" fmla="*/ 0 h 21251"/>
              <a:gd name="T11" fmla="*/ 15336 w 15336"/>
              <a:gd name="T12" fmla="*/ 21251 h 212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36" h="21251" fill="none" extrusionOk="0">
                <a:moveTo>
                  <a:pt x="15336" y="15210"/>
                </a:moveTo>
                <a:cubicBezTo>
                  <a:pt x="12221" y="18351"/>
                  <a:pt x="8217" y="20459"/>
                  <a:pt x="3865" y="21251"/>
                </a:cubicBezTo>
              </a:path>
              <a:path w="15336" h="21251" stroke="0" extrusionOk="0">
                <a:moveTo>
                  <a:pt x="15336" y="15210"/>
                </a:moveTo>
                <a:cubicBezTo>
                  <a:pt x="12221" y="18351"/>
                  <a:pt x="8217" y="20459"/>
                  <a:pt x="3865" y="21251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54" name="Arc 27"/>
          <p:cNvSpPr>
            <a:spLocks/>
          </p:cNvSpPr>
          <p:nvPr/>
        </p:nvSpPr>
        <p:spPr bwMode="auto">
          <a:xfrm>
            <a:off x="2230438" y="3106738"/>
            <a:ext cx="1981200" cy="847725"/>
          </a:xfrm>
          <a:custGeom>
            <a:avLst/>
            <a:gdLst>
              <a:gd name="T0" fmla="*/ 2147483647 w 15059"/>
              <a:gd name="T1" fmla="*/ 1351524961 h 21231"/>
              <a:gd name="T2" fmla="*/ 0 w 15059"/>
              <a:gd name="T3" fmla="*/ 985745539 h 21231"/>
              <a:gd name="T4" fmla="*/ 2147483647 w 15059"/>
              <a:gd name="T5" fmla="*/ 0 h 21231"/>
              <a:gd name="T6" fmla="*/ 0 60000 65536"/>
              <a:gd name="T7" fmla="*/ 0 60000 65536"/>
              <a:gd name="T8" fmla="*/ 0 60000 65536"/>
              <a:gd name="T9" fmla="*/ 0 w 15059"/>
              <a:gd name="T10" fmla="*/ 0 h 21231"/>
              <a:gd name="T11" fmla="*/ 15059 w 15059"/>
              <a:gd name="T12" fmla="*/ 21231 h 212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59" h="21231" fill="none" extrusionOk="0">
                <a:moveTo>
                  <a:pt x="11083" y="21231"/>
                </a:moveTo>
                <a:cubicBezTo>
                  <a:pt x="6904" y="20448"/>
                  <a:pt x="3048" y="18449"/>
                  <a:pt x="-1" y="15485"/>
                </a:cubicBezTo>
              </a:path>
              <a:path w="15059" h="21231" stroke="0" extrusionOk="0">
                <a:moveTo>
                  <a:pt x="11083" y="21231"/>
                </a:moveTo>
                <a:cubicBezTo>
                  <a:pt x="6904" y="20448"/>
                  <a:pt x="3048" y="18449"/>
                  <a:pt x="-1" y="15485"/>
                </a:cubicBezTo>
                <a:lnTo>
                  <a:pt x="15059" y="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55" name="Arc 28"/>
          <p:cNvSpPr>
            <a:spLocks/>
          </p:cNvSpPr>
          <p:nvPr/>
        </p:nvSpPr>
        <p:spPr bwMode="auto">
          <a:xfrm>
            <a:off x="1373188" y="2738438"/>
            <a:ext cx="2838450" cy="704850"/>
          </a:xfrm>
          <a:custGeom>
            <a:avLst/>
            <a:gdLst>
              <a:gd name="T0" fmla="*/ 2147483647 w 21600"/>
              <a:gd name="T1" fmla="*/ 1127152244 h 17626"/>
              <a:gd name="T2" fmla="*/ 2147483647 w 21600"/>
              <a:gd name="T3" fmla="*/ 0 h 17626"/>
              <a:gd name="T4" fmla="*/ 2147483647 w 21600"/>
              <a:gd name="T5" fmla="*/ 596252914 h 17626"/>
              <a:gd name="T6" fmla="*/ 0 60000 65536"/>
              <a:gd name="T7" fmla="*/ 0 60000 65536"/>
              <a:gd name="T8" fmla="*/ 0 60000 65536"/>
              <a:gd name="T9" fmla="*/ 0 w 21600"/>
              <a:gd name="T10" fmla="*/ 0 h 17626"/>
              <a:gd name="T11" fmla="*/ 21600 w 21600"/>
              <a:gd name="T12" fmla="*/ 17626 h 176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626" fill="none" extrusionOk="0">
                <a:moveTo>
                  <a:pt x="1659" y="17625"/>
                </a:moveTo>
                <a:cubicBezTo>
                  <a:pt x="563" y="14995"/>
                  <a:pt x="0" y="12173"/>
                  <a:pt x="0" y="9324"/>
                </a:cubicBezTo>
                <a:cubicBezTo>
                  <a:pt x="0" y="6096"/>
                  <a:pt x="723" y="2910"/>
                  <a:pt x="2116" y="0"/>
                </a:cubicBezTo>
              </a:path>
              <a:path w="21600" h="17626" stroke="0" extrusionOk="0">
                <a:moveTo>
                  <a:pt x="1659" y="17625"/>
                </a:moveTo>
                <a:cubicBezTo>
                  <a:pt x="563" y="14995"/>
                  <a:pt x="0" y="12173"/>
                  <a:pt x="0" y="9324"/>
                </a:cubicBezTo>
                <a:cubicBezTo>
                  <a:pt x="0" y="6096"/>
                  <a:pt x="723" y="2910"/>
                  <a:pt x="2116" y="0"/>
                </a:cubicBezTo>
                <a:lnTo>
                  <a:pt x="21600" y="9324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56" name="Arc 29"/>
          <p:cNvSpPr>
            <a:spLocks/>
          </p:cNvSpPr>
          <p:nvPr/>
        </p:nvSpPr>
        <p:spPr bwMode="auto">
          <a:xfrm>
            <a:off x="2276475" y="2257425"/>
            <a:ext cx="1935163" cy="860425"/>
          </a:xfrm>
          <a:custGeom>
            <a:avLst/>
            <a:gdLst>
              <a:gd name="T0" fmla="*/ 0 w 14743"/>
              <a:gd name="T1" fmla="*/ 362872143 h 21260"/>
              <a:gd name="T2" fmla="*/ 2147483647 w 14743"/>
              <a:gd name="T3" fmla="*/ 0 h 21260"/>
              <a:gd name="T4" fmla="*/ 2147483647 w 14743"/>
              <a:gd name="T5" fmla="*/ 1409329486 h 21260"/>
              <a:gd name="T6" fmla="*/ 0 60000 65536"/>
              <a:gd name="T7" fmla="*/ 0 60000 65536"/>
              <a:gd name="T8" fmla="*/ 0 60000 65536"/>
              <a:gd name="T9" fmla="*/ 0 w 14743"/>
              <a:gd name="T10" fmla="*/ 0 h 21260"/>
              <a:gd name="T11" fmla="*/ 14743 w 14743"/>
              <a:gd name="T12" fmla="*/ 21260 h 21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43" h="21260" fill="none" extrusionOk="0">
                <a:moveTo>
                  <a:pt x="-1" y="5473"/>
                </a:moveTo>
                <a:cubicBezTo>
                  <a:pt x="3039" y="2635"/>
                  <a:pt x="6832" y="734"/>
                  <a:pt x="10925" y="-1"/>
                </a:cubicBezTo>
              </a:path>
              <a:path w="14743" h="21260" stroke="0" extrusionOk="0">
                <a:moveTo>
                  <a:pt x="-1" y="5473"/>
                </a:moveTo>
                <a:cubicBezTo>
                  <a:pt x="3039" y="2635"/>
                  <a:pt x="6832" y="734"/>
                  <a:pt x="10925" y="-1"/>
                </a:cubicBezTo>
                <a:lnTo>
                  <a:pt x="14743" y="2126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57" name="Arc 30"/>
          <p:cNvSpPr>
            <a:spLocks/>
          </p:cNvSpPr>
          <p:nvPr/>
        </p:nvSpPr>
        <p:spPr bwMode="auto">
          <a:xfrm>
            <a:off x="4198938" y="2262188"/>
            <a:ext cx="1925637" cy="854075"/>
          </a:xfrm>
          <a:custGeom>
            <a:avLst/>
            <a:gdLst>
              <a:gd name="T0" fmla="*/ 2147483647 w 14651"/>
              <a:gd name="T1" fmla="*/ 0 h 21252"/>
              <a:gd name="T2" fmla="*/ 2147483647 w 14651"/>
              <a:gd name="T3" fmla="*/ 349262984 h 21252"/>
              <a:gd name="T4" fmla="*/ 0 w 14651"/>
              <a:gd name="T5" fmla="*/ 1379394260 h 21252"/>
              <a:gd name="T6" fmla="*/ 0 60000 65536"/>
              <a:gd name="T7" fmla="*/ 0 60000 65536"/>
              <a:gd name="T8" fmla="*/ 0 60000 65536"/>
              <a:gd name="T9" fmla="*/ 0 w 14651"/>
              <a:gd name="T10" fmla="*/ 0 h 21252"/>
              <a:gd name="T11" fmla="*/ 14651 w 14651"/>
              <a:gd name="T12" fmla="*/ 21252 h 21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51" h="21252" fill="none" extrusionOk="0">
                <a:moveTo>
                  <a:pt x="3860" y="-1"/>
                </a:moveTo>
                <a:cubicBezTo>
                  <a:pt x="7895" y="732"/>
                  <a:pt x="11637" y="2598"/>
                  <a:pt x="14651" y="5380"/>
                </a:cubicBezTo>
              </a:path>
              <a:path w="14651" h="21252" stroke="0" extrusionOk="0">
                <a:moveTo>
                  <a:pt x="3860" y="-1"/>
                </a:moveTo>
                <a:cubicBezTo>
                  <a:pt x="7895" y="732"/>
                  <a:pt x="11637" y="2598"/>
                  <a:pt x="14651" y="5380"/>
                </a:cubicBezTo>
                <a:lnTo>
                  <a:pt x="0" y="21252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stealth" w="med" len="med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58" name="Arc 31"/>
          <p:cNvSpPr>
            <a:spLocks/>
          </p:cNvSpPr>
          <p:nvPr/>
        </p:nvSpPr>
        <p:spPr bwMode="auto">
          <a:xfrm>
            <a:off x="4198938" y="2727325"/>
            <a:ext cx="2838450" cy="715963"/>
          </a:xfrm>
          <a:custGeom>
            <a:avLst/>
            <a:gdLst>
              <a:gd name="T0" fmla="*/ 2147483647 w 21600"/>
              <a:gd name="T1" fmla="*/ 0 h 17978"/>
              <a:gd name="T2" fmla="*/ 2147483647 w 21600"/>
              <a:gd name="T3" fmla="*/ 1135504813 h 17978"/>
              <a:gd name="T4" fmla="*/ 0 w 21600"/>
              <a:gd name="T5" fmla="*/ 604132471 h 17978"/>
              <a:gd name="T6" fmla="*/ 0 60000 65536"/>
              <a:gd name="T7" fmla="*/ 0 60000 65536"/>
              <a:gd name="T8" fmla="*/ 0 60000 65536"/>
              <a:gd name="T9" fmla="*/ 0 w 21600"/>
              <a:gd name="T10" fmla="*/ 0 h 17978"/>
              <a:gd name="T11" fmla="*/ 21600 w 21600"/>
              <a:gd name="T12" fmla="*/ 17978 h 179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978" fill="none" extrusionOk="0">
                <a:moveTo>
                  <a:pt x="19366" y="0"/>
                </a:moveTo>
                <a:cubicBezTo>
                  <a:pt x="20835" y="2974"/>
                  <a:pt x="21600" y="6247"/>
                  <a:pt x="21600" y="9565"/>
                </a:cubicBezTo>
                <a:cubicBezTo>
                  <a:pt x="21600" y="12455"/>
                  <a:pt x="21019" y="15316"/>
                  <a:pt x="19894" y="17978"/>
                </a:cubicBezTo>
              </a:path>
              <a:path w="21600" h="17978" stroke="0" extrusionOk="0">
                <a:moveTo>
                  <a:pt x="19366" y="0"/>
                </a:moveTo>
                <a:cubicBezTo>
                  <a:pt x="20835" y="2974"/>
                  <a:pt x="21600" y="6247"/>
                  <a:pt x="21600" y="9565"/>
                </a:cubicBezTo>
                <a:cubicBezTo>
                  <a:pt x="21600" y="12455"/>
                  <a:pt x="21019" y="15316"/>
                  <a:pt x="19894" y="17978"/>
                </a:cubicBezTo>
                <a:lnTo>
                  <a:pt x="0" y="9565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59" name="Freeform 32"/>
          <p:cNvSpPr>
            <a:spLocks/>
          </p:cNvSpPr>
          <p:nvPr/>
        </p:nvSpPr>
        <p:spPr bwMode="auto">
          <a:xfrm>
            <a:off x="3700463" y="3794125"/>
            <a:ext cx="1017587" cy="158750"/>
          </a:xfrm>
          <a:custGeom>
            <a:avLst/>
            <a:gdLst>
              <a:gd name="T0" fmla="*/ 0 w 641"/>
              <a:gd name="T1" fmla="*/ 0 h 100"/>
              <a:gd name="T2" fmla="*/ 433466662 w 641"/>
              <a:gd name="T3" fmla="*/ 45362813 h 100"/>
              <a:gd name="T4" fmla="*/ 554434103 w 641"/>
              <a:gd name="T5" fmla="*/ 143649700 h 100"/>
              <a:gd name="T6" fmla="*/ 1025702296 w 641"/>
              <a:gd name="T7" fmla="*/ 143649700 h 100"/>
              <a:gd name="T8" fmla="*/ 1123989135 w 641"/>
              <a:gd name="T9" fmla="*/ 239415638 h 100"/>
              <a:gd name="T10" fmla="*/ 1612899207 w 641"/>
              <a:gd name="T11" fmla="*/ 249496263 h 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1"/>
              <a:gd name="T19" fmla="*/ 0 h 100"/>
              <a:gd name="T20" fmla="*/ 641 w 641"/>
              <a:gd name="T21" fmla="*/ 100 h 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1" h="100">
                <a:moveTo>
                  <a:pt x="0" y="0"/>
                </a:moveTo>
                <a:lnTo>
                  <a:pt x="172" y="18"/>
                </a:lnTo>
                <a:lnTo>
                  <a:pt x="220" y="57"/>
                </a:lnTo>
                <a:lnTo>
                  <a:pt x="407" y="57"/>
                </a:lnTo>
                <a:lnTo>
                  <a:pt x="446" y="95"/>
                </a:lnTo>
                <a:lnTo>
                  <a:pt x="640" y="99"/>
                </a:lnTo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60" name="Freeform 33"/>
          <p:cNvSpPr>
            <a:spLocks/>
          </p:cNvSpPr>
          <p:nvPr/>
        </p:nvSpPr>
        <p:spPr bwMode="auto">
          <a:xfrm>
            <a:off x="3694113" y="3798888"/>
            <a:ext cx="1000125" cy="155575"/>
          </a:xfrm>
          <a:custGeom>
            <a:avLst/>
            <a:gdLst>
              <a:gd name="T0" fmla="*/ 0 w 630"/>
              <a:gd name="T1" fmla="*/ 244455950 h 98"/>
              <a:gd name="T2" fmla="*/ 446068450 w 630"/>
              <a:gd name="T3" fmla="*/ 241935000 h 98"/>
              <a:gd name="T4" fmla="*/ 567035950 w 630"/>
              <a:gd name="T5" fmla="*/ 128528763 h 98"/>
              <a:gd name="T6" fmla="*/ 1025704388 w 630"/>
              <a:gd name="T7" fmla="*/ 128528763 h 98"/>
              <a:gd name="T8" fmla="*/ 1129030000 w 630"/>
              <a:gd name="T9" fmla="*/ 37803138 h 98"/>
              <a:gd name="T10" fmla="*/ 1585179075 w 630"/>
              <a:gd name="T11" fmla="*/ 0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0"/>
              <a:gd name="T19" fmla="*/ 0 h 98"/>
              <a:gd name="T20" fmla="*/ 630 w 630"/>
              <a:gd name="T21" fmla="*/ 98 h 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0" h="98">
                <a:moveTo>
                  <a:pt x="0" y="97"/>
                </a:moveTo>
                <a:lnTo>
                  <a:pt x="177" y="96"/>
                </a:lnTo>
                <a:lnTo>
                  <a:pt x="225" y="51"/>
                </a:lnTo>
                <a:lnTo>
                  <a:pt x="407" y="51"/>
                </a:lnTo>
                <a:lnTo>
                  <a:pt x="448" y="15"/>
                </a:lnTo>
                <a:lnTo>
                  <a:pt x="629" y="0"/>
                </a:lnTo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61" name="Rectangle 34"/>
          <p:cNvSpPr>
            <a:spLocks noChangeArrowheads="1"/>
          </p:cNvSpPr>
          <p:nvPr/>
        </p:nvSpPr>
        <p:spPr bwMode="auto">
          <a:xfrm>
            <a:off x="4129088" y="3843338"/>
            <a:ext cx="142875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62" name="Arc 35"/>
          <p:cNvSpPr>
            <a:spLocks/>
          </p:cNvSpPr>
          <p:nvPr/>
        </p:nvSpPr>
        <p:spPr bwMode="auto">
          <a:xfrm>
            <a:off x="3182938" y="3932238"/>
            <a:ext cx="1019175" cy="492125"/>
          </a:xfrm>
          <a:custGeom>
            <a:avLst/>
            <a:gdLst>
              <a:gd name="T0" fmla="*/ 441724411 w 21600"/>
              <a:gd name="T1" fmla="*/ 0 h 21187"/>
              <a:gd name="T2" fmla="*/ 2147483647 w 21600"/>
              <a:gd name="T3" fmla="*/ 265513946 h 21187"/>
              <a:gd name="T4" fmla="*/ 0 w 21600"/>
              <a:gd name="T5" fmla="*/ 265513946 h 21187"/>
              <a:gd name="T6" fmla="*/ 0 60000 65536"/>
              <a:gd name="T7" fmla="*/ 0 60000 65536"/>
              <a:gd name="T8" fmla="*/ 0 60000 65536"/>
              <a:gd name="T9" fmla="*/ 0 w 21600"/>
              <a:gd name="T10" fmla="*/ 0 h 21187"/>
              <a:gd name="T11" fmla="*/ 21600 w 21600"/>
              <a:gd name="T12" fmla="*/ 21187 h 21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7" fill="none" extrusionOk="0">
                <a:moveTo>
                  <a:pt x="4204" y="0"/>
                </a:moveTo>
                <a:cubicBezTo>
                  <a:pt x="14315" y="2006"/>
                  <a:pt x="21600" y="10878"/>
                  <a:pt x="21600" y="21187"/>
                </a:cubicBezTo>
              </a:path>
              <a:path w="21600" h="21187" stroke="0" extrusionOk="0">
                <a:moveTo>
                  <a:pt x="4204" y="0"/>
                </a:moveTo>
                <a:cubicBezTo>
                  <a:pt x="14315" y="2006"/>
                  <a:pt x="21600" y="10878"/>
                  <a:pt x="21600" y="21187"/>
                </a:cubicBezTo>
                <a:lnTo>
                  <a:pt x="0" y="2118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63" name="Arc 36"/>
          <p:cNvSpPr>
            <a:spLocks/>
          </p:cNvSpPr>
          <p:nvPr/>
        </p:nvSpPr>
        <p:spPr bwMode="auto">
          <a:xfrm>
            <a:off x="4208463" y="3932238"/>
            <a:ext cx="1019175" cy="492125"/>
          </a:xfrm>
          <a:custGeom>
            <a:avLst/>
            <a:gdLst>
              <a:gd name="T0" fmla="*/ 0 w 21600"/>
              <a:gd name="T1" fmla="*/ 264836465 h 21180"/>
              <a:gd name="T2" fmla="*/ 1823936247 w 21600"/>
              <a:gd name="T3" fmla="*/ 0 h 21180"/>
              <a:gd name="T4" fmla="*/ 2147483647 w 21600"/>
              <a:gd name="T5" fmla="*/ 265689481 h 21180"/>
              <a:gd name="T6" fmla="*/ 0 60000 65536"/>
              <a:gd name="T7" fmla="*/ 0 60000 65536"/>
              <a:gd name="T8" fmla="*/ 0 60000 65536"/>
              <a:gd name="T9" fmla="*/ 0 w 21600"/>
              <a:gd name="T10" fmla="*/ 0 h 21180"/>
              <a:gd name="T11" fmla="*/ 21600 w 21600"/>
              <a:gd name="T12" fmla="*/ 21180 h 21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0" fill="none" extrusionOk="0">
                <a:moveTo>
                  <a:pt x="0" y="21112"/>
                </a:moveTo>
                <a:cubicBezTo>
                  <a:pt x="32" y="10841"/>
                  <a:pt x="7292" y="2014"/>
                  <a:pt x="17362" y="-1"/>
                </a:cubicBezTo>
              </a:path>
              <a:path w="21600" h="21180" stroke="0" extrusionOk="0">
                <a:moveTo>
                  <a:pt x="0" y="21112"/>
                </a:moveTo>
                <a:cubicBezTo>
                  <a:pt x="32" y="10841"/>
                  <a:pt x="7292" y="2014"/>
                  <a:pt x="17362" y="-1"/>
                </a:cubicBezTo>
                <a:lnTo>
                  <a:pt x="21600" y="2118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64" name="Freeform 37"/>
          <p:cNvSpPr>
            <a:spLocks/>
          </p:cNvSpPr>
          <p:nvPr/>
        </p:nvSpPr>
        <p:spPr bwMode="auto">
          <a:xfrm>
            <a:off x="3695700" y="2254250"/>
            <a:ext cx="1011238" cy="128588"/>
          </a:xfrm>
          <a:custGeom>
            <a:avLst/>
            <a:gdLst>
              <a:gd name="T0" fmla="*/ 0 w 637"/>
              <a:gd name="T1" fmla="*/ 0 h 81"/>
              <a:gd name="T2" fmla="*/ 433467089 w 637"/>
              <a:gd name="T3" fmla="*/ 5040332 h 81"/>
              <a:gd name="T4" fmla="*/ 559474964 w 637"/>
              <a:gd name="T5" fmla="*/ 80645314 h 81"/>
              <a:gd name="T6" fmla="*/ 1008062998 w 637"/>
              <a:gd name="T7" fmla="*/ 75604981 h 81"/>
              <a:gd name="T8" fmla="*/ 1123990243 w 637"/>
              <a:gd name="T9" fmla="*/ 171371291 h 81"/>
              <a:gd name="T10" fmla="*/ 1602820168 w 637"/>
              <a:gd name="T11" fmla="*/ 201613284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7"/>
              <a:gd name="T19" fmla="*/ 0 h 81"/>
              <a:gd name="T20" fmla="*/ 637 w 637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7" h="81">
                <a:moveTo>
                  <a:pt x="0" y="0"/>
                </a:moveTo>
                <a:lnTo>
                  <a:pt x="172" y="2"/>
                </a:lnTo>
                <a:lnTo>
                  <a:pt x="222" y="32"/>
                </a:lnTo>
                <a:lnTo>
                  <a:pt x="400" y="30"/>
                </a:lnTo>
                <a:lnTo>
                  <a:pt x="446" y="68"/>
                </a:lnTo>
                <a:lnTo>
                  <a:pt x="636" y="80"/>
                </a:lnTo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65" name="Freeform 38"/>
          <p:cNvSpPr>
            <a:spLocks/>
          </p:cNvSpPr>
          <p:nvPr/>
        </p:nvSpPr>
        <p:spPr bwMode="auto">
          <a:xfrm>
            <a:off x="3694113" y="2251075"/>
            <a:ext cx="1012825" cy="128588"/>
          </a:xfrm>
          <a:custGeom>
            <a:avLst/>
            <a:gdLst>
              <a:gd name="T0" fmla="*/ 0 w 638"/>
              <a:gd name="T1" fmla="*/ 201613284 h 81"/>
              <a:gd name="T2" fmla="*/ 448587813 w 638"/>
              <a:gd name="T3" fmla="*/ 186492288 h 81"/>
              <a:gd name="T4" fmla="*/ 559474688 w 638"/>
              <a:gd name="T5" fmla="*/ 80645314 h 81"/>
              <a:gd name="T6" fmla="*/ 1000502825 w 638"/>
              <a:gd name="T7" fmla="*/ 80645314 h 81"/>
              <a:gd name="T8" fmla="*/ 1136591263 w 638"/>
              <a:gd name="T9" fmla="*/ 0 h 81"/>
              <a:gd name="T10" fmla="*/ 1605340325 w 638"/>
              <a:gd name="T11" fmla="*/ 10080664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8"/>
              <a:gd name="T19" fmla="*/ 0 h 81"/>
              <a:gd name="T20" fmla="*/ 638 w 638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8" h="81">
                <a:moveTo>
                  <a:pt x="0" y="80"/>
                </a:moveTo>
                <a:lnTo>
                  <a:pt x="178" y="74"/>
                </a:lnTo>
                <a:lnTo>
                  <a:pt x="222" y="32"/>
                </a:lnTo>
                <a:lnTo>
                  <a:pt x="397" y="32"/>
                </a:lnTo>
                <a:lnTo>
                  <a:pt x="451" y="0"/>
                </a:lnTo>
                <a:lnTo>
                  <a:pt x="637" y="4"/>
                </a:lnTo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66" name="Freeform 39"/>
          <p:cNvSpPr>
            <a:spLocks/>
          </p:cNvSpPr>
          <p:nvPr/>
        </p:nvSpPr>
        <p:spPr bwMode="auto">
          <a:xfrm>
            <a:off x="1593850" y="3444875"/>
            <a:ext cx="749300" cy="153988"/>
          </a:xfrm>
          <a:custGeom>
            <a:avLst/>
            <a:gdLst>
              <a:gd name="T0" fmla="*/ 0 w 472"/>
              <a:gd name="T1" fmla="*/ 0 h 97"/>
              <a:gd name="T2" fmla="*/ 267136563 w 472"/>
              <a:gd name="T3" fmla="*/ 136088879 h 97"/>
              <a:gd name="T4" fmla="*/ 383063750 w 472"/>
              <a:gd name="T5" fmla="*/ 110887235 h 97"/>
              <a:gd name="T6" fmla="*/ 682963138 w 472"/>
              <a:gd name="T7" fmla="*/ 226814799 h 97"/>
              <a:gd name="T8" fmla="*/ 869454700 w 472"/>
              <a:gd name="T9" fmla="*/ 171371181 h 97"/>
              <a:gd name="T10" fmla="*/ 1186994388 w 472"/>
              <a:gd name="T11" fmla="*/ 241935786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2"/>
              <a:gd name="T19" fmla="*/ 0 h 97"/>
              <a:gd name="T20" fmla="*/ 472 w 472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2" h="97">
                <a:moveTo>
                  <a:pt x="0" y="0"/>
                </a:moveTo>
                <a:lnTo>
                  <a:pt x="106" y="54"/>
                </a:lnTo>
                <a:lnTo>
                  <a:pt x="152" y="44"/>
                </a:lnTo>
                <a:lnTo>
                  <a:pt x="271" y="90"/>
                </a:lnTo>
                <a:lnTo>
                  <a:pt x="345" y="68"/>
                </a:lnTo>
                <a:lnTo>
                  <a:pt x="471" y="96"/>
                </a:lnTo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67" name="Freeform 40"/>
          <p:cNvSpPr>
            <a:spLocks/>
          </p:cNvSpPr>
          <p:nvPr/>
        </p:nvSpPr>
        <p:spPr bwMode="auto">
          <a:xfrm>
            <a:off x="1719263" y="3336925"/>
            <a:ext cx="523875" cy="395288"/>
          </a:xfrm>
          <a:custGeom>
            <a:avLst/>
            <a:gdLst>
              <a:gd name="T0" fmla="*/ 0 w 330"/>
              <a:gd name="T1" fmla="*/ 0 h 249"/>
              <a:gd name="T2" fmla="*/ 171370625 w 330"/>
              <a:gd name="T3" fmla="*/ 115927334 h 249"/>
              <a:gd name="T4" fmla="*/ 196572188 w 330"/>
              <a:gd name="T5" fmla="*/ 277217538 h 249"/>
              <a:gd name="T6" fmla="*/ 481350638 w 330"/>
              <a:gd name="T7" fmla="*/ 393144872 h 249"/>
              <a:gd name="T8" fmla="*/ 491431263 w 330"/>
              <a:gd name="T9" fmla="*/ 509072206 h 249"/>
              <a:gd name="T10" fmla="*/ 829132200 w 330"/>
              <a:gd name="T11" fmla="*/ 624999541 h 2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0"/>
              <a:gd name="T19" fmla="*/ 0 h 249"/>
              <a:gd name="T20" fmla="*/ 330 w 330"/>
              <a:gd name="T21" fmla="*/ 249 h 2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0" h="249">
                <a:moveTo>
                  <a:pt x="0" y="0"/>
                </a:moveTo>
                <a:lnTo>
                  <a:pt x="68" y="46"/>
                </a:lnTo>
                <a:lnTo>
                  <a:pt x="78" y="110"/>
                </a:lnTo>
                <a:lnTo>
                  <a:pt x="191" y="156"/>
                </a:lnTo>
                <a:lnTo>
                  <a:pt x="195" y="202"/>
                </a:lnTo>
                <a:lnTo>
                  <a:pt x="329" y="248"/>
                </a:lnTo>
              </a:path>
            </a:pathLst>
          </a:custGeom>
          <a:noFill/>
          <a:ln w="25400" cap="rnd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68" name="Rectangle 41"/>
          <p:cNvSpPr>
            <a:spLocks noChangeArrowheads="1"/>
          </p:cNvSpPr>
          <p:nvPr/>
        </p:nvSpPr>
        <p:spPr bwMode="auto">
          <a:xfrm rot="1500000">
            <a:off x="1863725" y="3495675"/>
            <a:ext cx="144463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69" name="Freeform 42"/>
          <p:cNvSpPr>
            <a:spLocks/>
          </p:cNvSpPr>
          <p:nvPr/>
        </p:nvSpPr>
        <p:spPr bwMode="auto">
          <a:xfrm>
            <a:off x="1643063" y="2571750"/>
            <a:ext cx="725487" cy="176213"/>
          </a:xfrm>
          <a:custGeom>
            <a:avLst/>
            <a:gdLst>
              <a:gd name="T0" fmla="*/ 0 w 457"/>
              <a:gd name="T1" fmla="*/ 277217974 h 111"/>
              <a:gd name="T2" fmla="*/ 201612361 w 457"/>
              <a:gd name="T3" fmla="*/ 176411438 h 111"/>
              <a:gd name="T4" fmla="*/ 342741014 w 457"/>
              <a:gd name="T5" fmla="*/ 171371111 h 111"/>
              <a:gd name="T6" fmla="*/ 745965736 w 457"/>
              <a:gd name="T7" fmla="*/ 5040327 h 111"/>
              <a:gd name="T8" fmla="*/ 877013771 w 457"/>
              <a:gd name="T9" fmla="*/ 55443595 h 111"/>
              <a:gd name="T10" fmla="*/ 1149190458 w 457"/>
              <a:gd name="T11" fmla="*/ 0 h 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"/>
              <a:gd name="T19" fmla="*/ 0 h 111"/>
              <a:gd name="T20" fmla="*/ 457 w 457"/>
              <a:gd name="T21" fmla="*/ 111 h 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" h="111">
                <a:moveTo>
                  <a:pt x="0" y="110"/>
                </a:moveTo>
                <a:lnTo>
                  <a:pt x="80" y="70"/>
                </a:lnTo>
                <a:lnTo>
                  <a:pt x="136" y="68"/>
                </a:lnTo>
                <a:lnTo>
                  <a:pt x="296" y="2"/>
                </a:lnTo>
                <a:lnTo>
                  <a:pt x="348" y="22"/>
                </a:lnTo>
                <a:lnTo>
                  <a:pt x="456" y="0"/>
                </a:lnTo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70" name="Freeform 43"/>
          <p:cNvSpPr>
            <a:spLocks/>
          </p:cNvSpPr>
          <p:nvPr/>
        </p:nvSpPr>
        <p:spPr bwMode="auto">
          <a:xfrm>
            <a:off x="1763713" y="2473325"/>
            <a:ext cx="511175" cy="325438"/>
          </a:xfrm>
          <a:custGeom>
            <a:avLst/>
            <a:gdLst>
              <a:gd name="T0" fmla="*/ 0 w 322"/>
              <a:gd name="T1" fmla="*/ 514112665 h 205"/>
              <a:gd name="T2" fmla="*/ 146169063 w 322"/>
              <a:gd name="T3" fmla="*/ 413306260 h 205"/>
              <a:gd name="T4" fmla="*/ 146169063 w 322"/>
              <a:gd name="T5" fmla="*/ 327620816 h 205"/>
              <a:gd name="T6" fmla="*/ 546874700 w 322"/>
              <a:gd name="T7" fmla="*/ 166330568 h 205"/>
              <a:gd name="T8" fmla="*/ 556955325 w 322"/>
              <a:gd name="T9" fmla="*/ 75604804 h 205"/>
              <a:gd name="T10" fmla="*/ 808970950 w 322"/>
              <a:gd name="T11" fmla="*/ 0 h 2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2"/>
              <a:gd name="T19" fmla="*/ 0 h 205"/>
              <a:gd name="T20" fmla="*/ 322 w 322"/>
              <a:gd name="T21" fmla="*/ 205 h 2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2" h="205">
                <a:moveTo>
                  <a:pt x="0" y="204"/>
                </a:moveTo>
                <a:lnTo>
                  <a:pt x="58" y="164"/>
                </a:lnTo>
                <a:lnTo>
                  <a:pt x="58" y="130"/>
                </a:lnTo>
                <a:lnTo>
                  <a:pt x="217" y="66"/>
                </a:lnTo>
                <a:lnTo>
                  <a:pt x="221" y="30"/>
                </a:lnTo>
                <a:lnTo>
                  <a:pt x="321" y="0"/>
                </a:lnTo>
              </a:path>
            </a:pathLst>
          </a:custGeom>
          <a:noFill/>
          <a:ln w="25400" cap="rnd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71" name="Rectangle 44"/>
          <p:cNvSpPr>
            <a:spLocks noChangeArrowheads="1"/>
          </p:cNvSpPr>
          <p:nvPr/>
        </p:nvSpPr>
        <p:spPr bwMode="auto">
          <a:xfrm rot="-1320000">
            <a:off x="1925638" y="2578100"/>
            <a:ext cx="142875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72" name="Rectangle 45"/>
          <p:cNvSpPr>
            <a:spLocks noChangeArrowheads="1"/>
          </p:cNvSpPr>
          <p:nvPr/>
        </p:nvSpPr>
        <p:spPr bwMode="auto">
          <a:xfrm>
            <a:off x="4117975" y="2257425"/>
            <a:ext cx="144463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73" name="Freeform 46"/>
          <p:cNvSpPr>
            <a:spLocks/>
          </p:cNvSpPr>
          <p:nvPr/>
        </p:nvSpPr>
        <p:spPr bwMode="auto">
          <a:xfrm>
            <a:off x="6126163" y="2474913"/>
            <a:ext cx="503237" cy="314325"/>
          </a:xfrm>
          <a:custGeom>
            <a:avLst/>
            <a:gdLst>
              <a:gd name="T0" fmla="*/ 0 w 317"/>
              <a:gd name="T1" fmla="*/ 0 h 198"/>
              <a:gd name="T2" fmla="*/ 189010737 w 317"/>
              <a:gd name="T3" fmla="*/ 60483750 h 198"/>
              <a:gd name="T4" fmla="*/ 219252582 w 317"/>
              <a:gd name="T5" fmla="*/ 143649700 h 198"/>
              <a:gd name="T6" fmla="*/ 665320589 w 317"/>
              <a:gd name="T7" fmla="*/ 315020325 h 198"/>
              <a:gd name="T8" fmla="*/ 660280281 w 317"/>
              <a:gd name="T9" fmla="*/ 413305625 h 198"/>
              <a:gd name="T10" fmla="*/ 796368584 w 317"/>
              <a:gd name="T11" fmla="*/ 496471575 h 1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7"/>
              <a:gd name="T19" fmla="*/ 0 h 198"/>
              <a:gd name="T20" fmla="*/ 317 w 317"/>
              <a:gd name="T21" fmla="*/ 198 h 1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7" h="198">
                <a:moveTo>
                  <a:pt x="0" y="0"/>
                </a:moveTo>
                <a:lnTo>
                  <a:pt x="75" y="24"/>
                </a:lnTo>
                <a:lnTo>
                  <a:pt x="87" y="57"/>
                </a:lnTo>
                <a:lnTo>
                  <a:pt x="264" y="125"/>
                </a:lnTo>
                <a:lnTo>
                  <a:pt x="262" y="164"/>
                </a:lnTo>
                <a:lnTo>
                  <a:pt x="316" y="197"/>
                </a:lnTo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74" name="Freeform 47"/>
          <p:cNvSpPr>
            <a:spLocks/>
          </p:cNvSpPr>
          <p:nvPr/>
        </p:nvSpPr>
        <p:spPr bwMode="auto">
          <a:xfrm>
            <a:off x="6107113" y="3440113"/>
            <a:ext cx="712787" cy="160337"/>
          </a:xfrm>
          <a:custGeom>
            <a:avLst/>
            <a:gdLst>
              <a:gd name="T0" fmla="*/ 0 w 449"/>
              <a:gd name="T1" fmla="*/ 231853652 h 101"/>
              <a:gd name="T2" fmla="*/ 234373573 w 449"/>
              <a:gd name="T3" fmla="*/ 183970039 h 101"/>
              <a:gd name="T4" fmla="*/ 355340988 w 449"/>
              <a:gd name="T5" fmla="*/ 252014839 h 101"/>
              <a:gd name="T6" fmla="*/ 766126963 w 449"/>
              <a:gd name="T7" fmla="*/ 83164103 h 101"/>
              <a:gd name="T8" fmla="*/ 892134687 w 449"/>
              <a:gd name="T9" fmla="*/ 131047716 h 101"/>
              <a:gd name="T10" fmla="*/ 1129029208 w 449"/>
              <a:gd name="T11" fmla="*/ 0 h 1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9"/>
              <a:gd name="T19" fmla="*/ 0 h 101"/>
              <a:gd name="T20" fmla="*/ 449 w 449"/>
              <a:gd name="T21" fmla="*/ 101 h 1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9" h="101">
                <a:moveTo>
                  <a:pt x="0" y="92"/>
                </a:moveTo>
                <a:lnTo>
                  <a:pt x="93" y="73"/>
                </a:lnTo>
                <a:lnTo>
                  <a:pt x="141" y="100"/>
                </a:lnTo>
                <a:lnTo>
                  <a:pt x="304" y="33"/>
                </a:lnTo>
                <a:lnTo>
                  <a:pt x="354" y="52"/>
                </a:lnTo>
                <a:lnTo>
                  <a:pt x="448" y="0"/>
                </a:lnTo>
              </a:path>
            </a:pathLst>
          </a:custGeom>
          <a:noFill/>
          <a:ln w="25400" cap="rnd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75" name="Rectangle 48"/>
          <p:cNvSpPr>
            <a:spLocks noChangeArrowheads="1"/>
          </p:cNvSpPr>
          <p:nvPr/>
        </p:nvSpPr>
        <p:spPr bwMode="auto">
          <a:xfrm rot="-1320000">
            <a:off x="6386513" y="3497263"/>
            <a:ext cx="144462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76" name="Freeform 49"/>
          <p:cNvSpPr>
            <a:spLocks/>
          </p:cNvSpPr>
          <p:nvPr/>
        </p:nvSpPr>
        <p:spPr bwMode="auto">
          <a:xfrm>
            <a:off x="6034088" y="2568575"/>
            <a:ext cx="715962" cy="161925"/>
          </a:xfrm>
          <a:custGeom>
            <a:avLst/>
            <a:gdLst>
              <a:gd name="T0" fmla="*/ 0 w 451"/>
              <a:gd name="T1" fmla="*/ 0 h 102"/>
              <a:gd name="T2" fmla="*/ 211692977 w 451"/>
              <a:gd name="T3" fmla="*/ 50403125 h 102"/>
              <a:gd name="T4" fmla="*/ 370461916 w 451"/>
              <a:gd name="T5" fmla="*/ 0 h 102"/>
              <a:gd name="T6" fmla="*/ 803928489 w 451"/>
              <a:gd name="T7" fmla="*/ 173891575 h 102"/>
              <a:gd name="T8" fmla="*/ 955137758 w 451"/>
              <a:gd name="T9" fmla="*/ 151209375 h 102"/>
              <a:gd name="T10" fmla="*/ 1134069521 w 451"/>
              <a:gd name="T11" fmla="*/ 254536575 h 1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1"/>
              <a:gd name="T19" fmla="*/ 0 h 102"/>
              <a:gd name="T20" fmla="*/ 451 w 451"/>
              <a:gd name="T21" fmla="*/ 102 h 1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1" h="102">
                <a:moveTo>
                  <a:pt x="0" y="0"/>
                </a:moveTo>
                <a:lnTo>
                  <a:pt x="84" y="20"/>
                </a:lnTo>
                <a:lnTo>
                  <a:pt x="147" y="0"/>
                </a:lnTo>
                <a:lnTo>
                  <a:pt x="319" y="69"/>
                </a:lnTo>
                <a:lnTo>
                  <a:pt x="379" y="60"/>
                </a:lnTo>
                <a:lnTo>
                  <a:pt x="450" y="101"/>
                </a:lnTo>
              </a:path>
            </a:pathLst>
          </a:custGeom>
          <a:noFill/>
          <a:ln w="25400" cap="rnd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77" name="Rectangle 50"/>
          <p:cNvSpPr>
            <a:spLocks noChangeArrowheads="1"/>
          </p:cNvSpPr>
          <p:nvPr/>
        </p:nvSpPr>
        <p:spPr bwMode="auto">
          <a:xfrm rot="1500000">
            <a:off x="6335713" y="2576513"/>
            <a:ext cx="144462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4410075" y="3884613"/>
            <a:ext cx="225425" cy="123825"/>
            <a:chOff x="2778" y="2447"/>
            <a:chExt cx="142" cy="78"/>
          </a:xfrm>
        </p:grpSpPr>
        <p:sp>
          <p:nvSpPr>
            <p:cNvPr id="26805" name="Oval 52"/>
            <p:cNvSpPr>
              <a:spLocks noChangeArrowheads="1"/>
            </p:cNvSpPr>
            <p:nvPr/>
          </p:nvSpPr>
          <p:spPr bwMode="auto">
            <a:xfrm rot="60000">
              <a:off x="2778" y="2447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806" name="Freeform 53"/>
            <p:cNvSpPr>
              <a:spLocks/>
            </p:cNvSpPr>
            <p:nvPr/>
          </p:nvSpPr>
          <p:spPr bwMode="auto">
            <a:xfrm>
              <a:off x="2811" y="2456"/>
              <a:ext cx="83" cy="62"/>
            </a:xfrm>
            <a:custGeom>
              <a:avLst/>
              <a:gdLst>
                <a:gd name="T0" fmla="*/ 1 w 83"/>
                <a:gd name="T1" fmla="*/ 50 h 62"/>
                <a:gd name="T2" fmla="*/ 2 w 83"/>
                <a:gd name="T3" fmla="*/ 39 h 62"/>
                <a:gd name="T4" fmla="*/ 5 w 83"/>
                <a:gd name="T5" fmla="*/ 29 h 62"/>
                <a:gd name="T6" fmla="*/ 9 w 83"/>
                <a:gd name="T7" fmla="*/ 20 h 62"/>
                <a:gd name="T8" fmla="*/ 12 w 83"/>
                <a:gd name="T9" fmla="*/ 14 h 62"/>
                <a:gd name="T10" fmla="*/ 15 w 83"/>
                <a:gd name="T11" fmla="*/ 10 h 62"/>
                <a:gd name="T12" fmla="*/ 17 w 83"/>
                <a:gd name="T13" fmla="*/ 7 h 62"/>
                <a:gd name="T14" fmla="*/ 20 w 83"/>
                <a:gd name="T15" fmla="*/ 5 h 62"/>
                <a:gd name="T16" fmla="*/ 23 w 83"/>
                <a:gd name="T17" fmla="*/ 3 h 62"/>
                <a:gd name="T18" fmla="*/ 26 w 83"/>
                <a:gd name="T19" fmla="*/ 1 h 62"/>
                <a:gd name="T20" fmla="*/ 29 w 83"/>
                <a:gd name="T21" fmla="*/ 0 h 62"/>
                <a:gd name="T22" fmla="*/ 31 w 83"/>
                <a:gd name="T23" fmla="*/ 0 h 62"/>
                <a:gd name="T24" fmla="*/ 50 w 83"/>
                <a:gd name="T25" fmla="*/ 1 h 62"/>
                <a:gd name="T26" fmla="*/ 54 w 83"/>
                <a:gd name="T27" fmla="*/ 2 h 62"/>
                <a:gd name="T28" fmla="*/ 58 w 83"/>
                <a:gd name="T29" fmla="*/ 4 h 62"/>
                <a:gd name="T30" fmla="*/ 61 w 83"/>
                <a:gd name="T31" fmla="*/ 7 h 62"/>
                <a:gd name="T32" fmla="*/ 65 w 83"/>
                <a:gd name="T33" fmla="*/ 11 h 62"/>
                <a:gd name="T34" fmla="*/ 68 w 83"/>
                <a:gd name="T35" fmla="*/ 17 h 62"/>
                <a:gd name="T36" fmla="*/ 70 w 83"/>
                <a:gd name="T37" fmla="*/ 23 h 62"/>
                <a:gd name="T38" fmla="*/ 72 w 83"/>
                <a:gd name="T39" fmla="*/ 29 h 62"/>
                <a:gd name="T40" fmla="*/ 74 w 83"/>
                <a:gd name="T41" fmla="*/ 37 h 62"/>
                <a:gd name="T42" fmla="*/ 66 w 83"/>
                <a:gd name="T43" fmla="*/ 61 h 62"/>
                <a:gd name="T44" fmla="*/ 57 w 83"/>
                <a:gd name="T45" fmla="*/ 36 h 62"/>
                <a:gd name="T46" fmla="*/ 56 w 83"/>
                <a:gd name="T47" fmla="*/ 30 h 62"/>
                <a:gd name="T48" fmla="*/ 55 w 83"/>
                <a:gd name="T49" fmla="*/ 25 h 62"/>
                <a:gd name="T50" fmla="*/ 53 w 83"/>
                <a:gd name="T51" fmla="*/ 20 h 62"/>
                <a:gd name="T52" fmla="*/ 51 w 83"/>
                <a:gd name="T53" fmla="*/ 15 h 62"/>
                <a:gd name="T54" fmla="*/ 49 w 83"/>
                <a:gd name="T55" fmla="*/ 11 h 62"/>
                <a:gd name="T56" fmla="*/ 47 w 83"/>
                <a:gd name="T57" fmla="*/ 8 h 62"/>
                <a:gd name="T58" fmla="*/ 44 w 83"/>
                <a:gd name="T59" fmla="*/ 5 h 62"/>
                <a:gd name="T60" fmla="*/ 41 w 83"/>
                <a:gd name="T61" fmla="*/ 3 h 62"/>
                <a:gd name="T62" fmla="*/ 36 w 83"/>
                <a:gd name="T63" fmla="*/ 6 h 62"/>
                <a:gd name="T64" fmla="*/ 32 w 83"/>
                <a:gd name="T65" fmla="*/ 11 h 62"/>
                <a:gd name="T66" fmla="*/ 28 w 83"/>
                <a:gd name="T67" fmla="*/ 17 h 62"/>
                <a:gd name="T68" fmla="*/ 25 w 83"/>
                <a:gd name="T69" fmla="*/ 23 h 62"/>
                <a:gd name="T70" fmla="*/ 22 w 83"/>
                <a:gd name="T71" fmla="*/ 31 h 62"/>
                <a:gd name="T72" fmla="*/ 19 w 83"/>
                <a:gd name="T73" fmla="*/ 39 h 62"/>
                <a:gd name="T74" fmla="*/ 18 w 83"/>
                <a:gd name="T75" fmla="*/ 48 h 62"/>
                <a:gd name="T76" fmla="*/ 17 w 83"/>
                <a:gd name="T77" fmla="*/ 57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"/>
                <a:gd name="T118" fmla="*/ 0 h 62"/>
                <a:gd name="T119" fmla="*/ 83 w 83"/>
                <a:gd name="T120" fmla="*/ 62 h 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" h="62">
                  <a:moveTo>
                    <a:pt x="0" y="56"/>
                  </a:move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5" y="11"/>
                  </a:lnTo>
                  <a:lnTo>
                    <a:pt x="66" y="14"/>
                  </a:lnTo>
                  <a:lnTo>
                    <a:pt x="68" y="17"/>
                  </a:lnTo>
                  <a:lnTo>
                    <a:pt x="69" y="20"/>
                  </a:lnTo>
                  <a:lnTo>
                    <a:pt x="70" y="23"/>
                  </a:lnTo>
                  <a:lnTo>
                    <a:pt x="71" y="26"/>
                  </a:lnTo>
                  <a:lnTo>
                    <a:pt x="72" y="29"/>
                  </a:lnTo>
                  <a:lnTo>
                    <a:pt x="73" y="33"/>
                  </a:lnTo>
                  <a:lnTo>
                    <a:pt x="74" y="37"/>
                  </a:lnTo>
                  <a:lnTo>
                    <a:pt x="82" y="37"/>
                  </a:lnTo>
                  <a:lnTo>
                    <a:pt x="66" y="61"/>
                  </a:lnTo>
                  <a:lnTo>
                    <a:pt x="49" y="35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4" y="22"/>
                  </a:lnTo>
                  <a:lnTo>
                    <a:pt x="53" y="20"/>
                  </a:lnTo>
                  <a:lnTo>
                    <a:pt x="52" y="18"/>
                  </a:lnTo>
                  <a:lnTo>
                    <a:pt x="51" y="15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1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2" y="31"/>
                  </a:lnTo>
                  <a:lnTo>
                    <a:pt x="20" y="35"/>
                  </a:lnTo>
                  <a:lnTo>
                    <a:pt x="19" y="39"/>
                  </a:lnTo>
                  <a:lnTo>
                    <a:pt x="18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4402138" y="3743325"/>
            <a:ext cx="225425" cy="123825"/>
            <a:chOff x="2773" y="2358"/>
            <a:chExt cx="142" cy="78"/>
          </a:xfrm>
        </p:grpSpPr>
        <p:sp>
          <p:nvSpPr>
            <p:cNvPr id="26803" name="Oval 55"/>
            <p:cNvSpPr>
              <a:spLocks noChangeArrowheads="1"/>
            </p:cNvSpPr>
            <p:nvPr/>
          </p:nvSpPr>
          <p:spPr bwMode="auto">
            <a:xfrm rot="-240000">
              <a:off x="2773" y="2358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804" name="Freeform 56"/>
            <p:cNvSpPr>
              <a:spLocks/>
            </p:cNvSpPr>
            <p:nvPr/>
          </p:nvSpPr>
          <p:spPr bwMode="auto">
            <a:xfrm>
              <a:off x="2808" y="2364"/>
              <a:ext cx="81" cy="60"/>
            </a:xfrm>
            <a:custGeom>
              <a:avLst/>
              <a:gdLst>
                <a:gd name="T0" fmla="*/ 0 w 81"/>
                <a:gd name="T1" fmla="*/ 53 h 60"/>
                <a:gd name="T2" fmla="*/ 1 w 81"/>
                <a:gd name="T3" fmla="*/ 42 h 60"/>
                <a:gd name="T4" fmla="*/ 3 w 81"/>
                <a:gd name="T5" fmla="*/ 31 h 60"/>
                <a:gd name="T6" fmla="*/ 7 w 81"/>
                <a:gd name="T7" fmla="*/ 22 h 60"/>
                <a:gd name="T8" fmla="*/ 9 w 81"/>
                <a:gd name="T9" fmla="*/ 16 h 60"/>
                <a:gd name="T10" fmla="*/ 12 w 81"/>
                <a:gd name="T11" fmla="*/ 12 h 60"/>
                <a:gd name="T12" fmla="*/ 14 w 81"/>
                <a:gd name="T13" fmla="*/ 9 h 60"/>
                <a:gd name="T14" fmla="*/ 16 w 81"/>
                <a:gd name="T15" fmla="*/ 6 h 60"/>
                <a:gd name="T16" fmla="*/ 19 w 81"/>
                <a:gd name="T17" fmla="*/ 4 h 60"/>
                <a:gd name="T18" fmla="*/ 22 w 81"/>
                <a:gd name="T19" fmla="*/ 2 h 60"/>
                <a:gd name="T20" fmla="*/ 25 w 81"/>
                <a:gd name="T21" fmla="*/ 1 h 60"/>
                <a:gd name="T22" fmla="*/ 27 w 81"/>
                <a:gd name="T23" fmla="*/ 0 h 60"/>
                <a:gd name="T24" fmla="*/ 45 w 81"/>
                <a:gd name="T25" fmla="*/ 0 h 60"/>
                <a:gd name="T26" fmla="*/ 49 w 81"/>
                <a:gd name="T27" fmla="*/ 1 h 60"/>
                <a:gd name="T28" fmla="*/ 54 w 81"/>
                <a:gd name="T29" fmla="*/ 2 h 60"/>
                <a:gd name="T30" fmla="*/ 58 w 81"/>
                <a:gd name="T31" fmla="*/ 5 h 60"/>
                <a:gd name="T32" fmla="*/ 61 w 81"/>
                <a:gd name="T33" fmla="*/ 9 h 60"/>
                <a:gd name="T34" fmla="*/ 64 w 81"/>
                <a:gd name="T35" fmla="*/ 14 h 60"/>
                <a:gd name="T36" fmla="*/ 67 w 81"/>
                <a:gd name="T37" fmla="*/ 19 h 60"/>
                <a:gd name="T38" fmla="*/ 70 w 81"/>
                <a:gd name="T39" fmla="*/ 26 h 60"/>
                <a:gd name="T40" fmla="*/ 72 w 81"/>
                <a:gd name="T41" fmla="*/ 33 h 60"/>
                <a:gd name="T42" fmla="*/ 67 w 81"/>
                <a:gd name="T43" fmla="*/ 58 h 60"/>
                <a:gd name="T44" fmla="*/ 55 w 81"/>
                <a:gd name="T45" fmla="*/ 33 h 60"/>
                <a:gd name="T46" fmla="*/ 54 w 81"/>
                <a:gd name="T47" fmla="*/ 28 h 60"/>
                <a:gd name="T48" fmla="*/ 52 w 81"/>
                <a:gd name="T49" fmla="*/ 23 h 60"/>
                <a:gd name="T50" fmla="*/ 50 w 81"/>
                <a:gd name="T51" fmla="*/ 18 h 60"/>
                <a:gd name="T52" fmla="*/ 48 w 81"/>
                <a:gd name="T53" fmla="*/ 14 h 60"/>
                <a:gd name="T54" fmla="*/ 45 w 81"/>
                <a:gd name="T55" fmla="*/ 10 h 60"/>
                <a:gd name="T56" fmla="*/ 43 w 81"/>
                <a:gd name="T57" fmla="*/ 7 h 60"/>
                <a:gd name="T58" fmla="*/ 40 w 81"/>
                <a:gd name="T59" fmla="*/ 4 h 60"/>
                <a:gd name="T60" fmla="*/ 37 w 81"/>
                <a:gd name="T61" fmla="*/ 2 h 60"/>
                <a:gd name="T62" fmla="*/ 33 w 81"/>
                <a:gd name="T63" fmla="*/ 6 h 60"/>
                <a:gd name="T64" fmla="*/ 29 w 81"/>
                <a:gd name="T65" fmla="*/ 11 h 60"/>
                <a:gd name="T66" fmla="*/ 25 w 81"/>
                <a:gd name="T67" fmla="*/ 17 h 60"/>
                <a:gd name="T68" fmla="*/ 23 w 81"/>
                <a:gd name="T69" fmla="*/ 24 h 60"/>
                <a:gd name="T70" fmla="*/ 20 w 81"/>
                <a:gd name="T71" fmla="*/ 31 h 60"/>
                <a:gd name="T72" fmla="*/ 18 w 81"/>
                <a:gd name="T73" fmla="*/ 40 h 60"/>
                <a:gd name="T74" fmla="*/ 17 w 81"/>
                <a:gd name="T75" fmla="*/ 49 h 60"/>
                <a:gd name="T76" fmla="*/ 17 w 81"/>
                <a:gd name="T77" fmla="*/ 58 h 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1"/>
                <a:gd name="T118" fmla="*/ 0 h 60"/>
                <a:gd name="T119" fmla="*/ 81 w 81"/>
                <a:gd name="T120" fmla="*/ 60 h 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1" h="60">
                  <a:moveTo>
                    <a:pt x="0" y="59"/>
                  </a:moveTo>
                  <a:lnTo>
                    <a:pt x="0" y="53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6" y="17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0" y="26"/>
                  </a:lnTo>
                  <a:lnTo>
                    <a:pt x="71" y="29"/>
                  </a:lnTo>
                  <a:lnTo>
                    <a:pt x="72" y="33"/>
                  </a:lnTo>
                  <a:lnTo>
                    <a:pt x="80" y="33"/>
                  </a:lnTo>
                  <a:lnTo>
                    <a:pt x="67" y="58"/>
                  </a:lnTo>
                  <a:lnTo>
                    <a:pt x="47" y="34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3" y="25"/>
                  </a:lnTo>
                  <a:lnTo>
                    <a:pt x="52" y="23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9" y="36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7" y="49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0" y="5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3752850" y="3881438"/>
            <a:ext cx="225425" cy="123825"/>
            <a:chOff x="2364" y="2445"/>
            <a:chExt cx="142" cy="78"/>
          </a:xfrm>
        </p:grpSpPr>
        <p:sp>
          <p:nvSpPr>
            <p:cNvPr id="26801" name="Oval 58"/>
            <p:cNvSpPr>
              <a:spLocks noChangeArrowheads="1"/>
            </p:cNvSpPr>
            <p:nvPr/>
          </p:nvSpPr>
          <p:spPr bwMode="auto">
            <a:xfrm rot="-240000">
              <a:off x="2364" y="2445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802" name="Freeform 59"/>
            <p:cNvSpPr>
              <a:spLocks/>
            </p:cNvSpPr>
            <p:nvPr/>
          </p:nvSpPr>
          <p:spPr bwMode="auto">
            <a:xfrm>
              <a:off x="2399" y="2451"/>
              <a:ext cx="81" cy="60"/>
            </a:xfrm>
            <a:custGeom>
              <a:avLst/>
              <a:gdLst>
                <a:gd name="T0" fmla="*/ 0 w 81"/>
                <a:gd name="T1" fmla="*/ 53 h 60"/>
                <a:gd name="T2" fmla="*/ 1 w 81"/>
                <a:gd name="T3" fmla="*/ 42 h 60"/>
                <a:gd name="T4" fmla="*/ 3 w 81"/>
                <a:gd name="T5" fmla="*/ 31 h 60"/>
                <a:gd name="T6" fmla="*/ 7 w 81"/>
                <a:gd name="T7" fmla="*/ 22 h 60"/>
                <a:gd name="T8" fmla="*/ 9 w 81"/>
                <a:gd name="T9" fmla="*/ 16 h 60"/>
                <a:gd name="T10" fmla="*/ 12 w 81"/>
                <a:gd name="T11" fmla="*/ 12 h 60"/>
                <a:gd name="T12" fmla="*/ 14 w 81"/>
                <a:gd name="T13" fmla="*/ 9 h 60"/>
                <a:gd name="T14" fmla="*/ 16 w 81"/>
                <a:gd name="T15" fmla="*/ 6 h 60"/>
                <a:gd name="T16" fmla="*/ 19 w 81"/>
                <a:gd name="T17" fmla="*/ 4 h 60"/>
                <a:gd name="T18" fmla="*/ 22 w 81"/>
                <a:gd name="T19" fmla="*/ 2 h 60"/>
                <a:gd name="T20" fmla="*/ 25 w 81"/>
                <a:gd name="T21" fmla="*/ 1 h 60"/>
                <a:gd name="T22" fmla="*/ 27 w 81"/>
                <a:gd name="T23" fmla="*/ 0 h 60"/>
                <a:gd name="T24" fmla="*/ 45 w 81"/>
                <a:gd name="T25" fmla="*/ 0 h 60"/>
                <a:gd name="T26" fmla="*/ 49 w 81"/>
                <a:gd name="T27" fmla="*/ 1 h 60"/>
                <a:gd name="T28" fmla="*/ 54 w 81"/>
                <a:gd name="T29" fmla="*/ 2 h 60"/>
                <a:gd name="T30" fmla="*/ 58 w 81"/>
                <a:gd name="T31" fmla="*/ 5 h 60"/>
                <a:gd name="T32" fmla="*/ 61 w 81"/>
                <a:gd name="T33" fmla="*/ 9 h 60"/>
                <a:gd name="T34" fmla="*/ 64 w 81"/>
                <a:gd name="T35" fmla="*/ 14 h 60"/>
                <a:gd name="T36" fmla="*/ 67 w 81"/>
                <a:gd name="T37" fmla="*/ 19 h 60"/>
                <a:gd name="T38" fmla="*/ 70 w 81"/>
                <a:gd name="T39" fmla="*/ 26 h 60"/>
                <a:gd name="T40" fmla="*/ 72 w 81"/>
                <a:gd name="T41" fmla="*/ 33 h 60"/>
                <a:gd name="T42" fmla="*/ 67 w 81"/>
                <a:gd name="T43" fmla="*/ 58 h 60"/>
                <a:gd name="T44" fmla="*/ 55 w 81"/>
                <a:gd name="T45" fmla="*/ 33 h 60"/>
                <a:gd name="T46" fmla="*/ 54 w 81"/>
                <a:gd name="T47" fmla="*/ 28 h 60"/>
                <a:gd name="T48" fmla="*/ 52 w 81"/>
                <a:gd name="T49" fmla="*/ 23 h 60"/>
                <a:gd name="T50" fmla="*/ 50 w 81"/>
                <a:gd name="T51" fmla="*/ 18 h 60"/>
                <a:gd name="T52" fmla="*/ 48 w 81"/>
                <a:gd name="T53" fmla="*/ 14 h 60"/>
                <a:gd name="T54" fmla="*/ 45 w 81"/>
                <a:gd name="T55" fmla="*/ 10 h 60"/>
                <a:gd name="T56" fmla="*/ 43 w 81"/>
                <a:gd name="T57" fmla="*/ 7 h 60"/>
                <a:gd name="T58" fmla="*/ 40 w 81"/>
                <a:gd name="T59" fmla="*/ 4 h 60"/>
                <a:gd name="T60" fmla="*/ 37 w 81"/>
                <a:gd name="T61" fmla="*/ 2 h 60"/>
                <a:gd name="T62" fmla="*/ 33 w 81"/>
                <a:gd name="T63" fmla="*/ 6 h 60"/>
                <a:gd name="T64" fmla="*/ 29 w 81"/>
                <a:gd name="T65" fmla="*/ 11 h 60"/>
                <a:gd name="T66" fmla="*/ 25 w 81"/>
                <a:gd name="T67" fmla="*/ 17 h 60"/>
                <a:gd name="T68" fmla="*/ 23 w 81"/>
                <a:gd name="T69" fmla="*/ 24 h 60"/>
                <a:gd name="T70" fmla="*/ 20 w 81"/>
                <a:gd name="T71" fmla="*/ 31 h 60"/>
                <a:gd name="T72" fmla="*/ 18 w 81"/>
                <a:gd name="T73" fmla="*/ 40 h 60"/>
                <a:gd name="T74" fmla="*/ 17 w 81"/>
                <a:gd name="T75" fmla="*/ 49 h 60"/>
                <a:gd name="T76" fmla="*/ 17 w 81"/>
                <a:gd name="T77" fmla="*/ 58 h 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1"/>
                <a:gd name="T118" fmla="*/ 0 h 60"/>
                <a:gd name="T119" fmla="*/ 81 w 81"/>
                <a:gd name="T120" fmla="*/ 60 h 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1" h="60">
                  <a:moveTo>
                    <a:pt x="0" y="59"/>
                  </a:moveTo>
                  <a:lnTo>
                    <a:pt x="0" y="53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6" y="17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0" y="26"/>
                  </a:lnTo>
                  <a:lnTo>
                    <a:pt x="71" y="29"/>
                  </a:lnTo>
                  <a:lnTo>
                    <a:pt x="72" y="33"/>
                  </a:lnTo>
                  <a:lnTo>
                    <a:pt x="80" y="33"/>
                  </a:lnTo>
                  <a:lnTo>
                    <a:pt x="67" y="58"/>
                  </a:lnTo>
                  <a:lnTo>
                    <a:pt x="47" y="34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3" y="25"/>
                  </a:lnTo>
                  <a:lnTo>
                    <a:pt x="52" y="23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9" y="36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7" y="49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0" y="59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3746500" y="3740150"/>
            <a:ext cx="225425" cy="123825"/>
            <a:chOff x="2360" y="2356"/>
            <a:chExt cx="142" cy="78"/>
          </a:xfrm>
        </p:grpSpPr>
        <p:sp>
          <p:nvSpPr>
            <p:cNvPr id="26799" name="Oval 61"/>
            <p:cNvSpPr>
              <a:spLocks noChangeArrowheads="1"/>
            </p:cNvSpPr>
            <p:nvPr/>
          </p:nvSpPr>
          <p:spPr bwMode="auto">
            <a:xfrm rot="60000">
              <a:off x="2360" y="2356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800" name="Freeform 62"/>
            <p:cNvSpPr>
              <a:spLocks/>
            </p:cNvSpPr>
            <p:nvPr/>
          </p:nvSpPr>
          <p:spPr bwMode="auto">
            <a:xfrm>
              <a:off x="2393" y="2365"/>
              <a:ext cx="83" cy="62"/>
            </a:xfrm>
            <a:custGeom>
              <a:avLst/>
              <a:gdLst>
                <a:gd name="T0" fmla="*/ 1 w 83"/>
                <a:gd name="T1" fmla="*/ 50 h 62"/>
                <a:gd name="T2" fmla="*/ 2 w 83"/>
                <a:gd name="T3" fmla="*/ 39 h 62"/>
                <a:gd name="T4" fmla="*/ 5 w 83"/>
                <a:gd name="T5" fmla="*/ 29 h 62"/>
                <a:gd name="T6" fmla="*/ 9 w 83"/>
                <a:gd name="T7" fmla="*/ 20 h 62"/>
                <a:gd name="T8" fmla="*/ 12 w 83"/>
                <a:gd name="T9" fmla="*/ 14 h 62"/>
                <a:gd name="T10" fmla="*/ 15 w 83"/>
                <a:gd name="T11" fmla="*/ 10 h 62"/>
                <a:gd name="T12" fmla="*/ 17 w 83"/>
                <a:gd name="T13" fmla="*/ 7 h 62"/>
                <a:gd name="T14" fmla="*/ 20 w 83"/>
                <a:gd name="T15" fmla="*/ 5 h 62"/>
                <a:gd name="T16" fmla="*/ 23 w 83"/>
                <a:gd name="T17" fmla="*/ 3 h 62"/>
                <a:gd name="T18" fmla="*/ 26 w 83"/>
                <a:gd name="T19" fmla="*/ 1 h 62"/>
                <a:gd name="T20" fmla="*/ 29 w 83"/>
                <a:gd name="T21" fmla="*/ 0 h 62"/>
                <a:gd name="T22" fmla="*/ 31 w 83"/>
                <a:gd name="T23" fmla="*/ 0 h 62"/>
                <a:gd name="T24" fmla="*/ 50 w 83"/>
                <a:gd name="T25" fmla="*/ 1 h 62"/>
                <a:gd name="T26" fmla="*/ 54 w 83"/>
                <a:gd name="T27" fmla="*/ 2 h 62"/>
                <a:gd name="T28" fmla="*/ 58 w 83"/>
                <a:gd name="T29" fmla="*/ 4 h 62"/>
                <a:gd name="T30" fmla="*/ 61 w 83"/>
                <a:gd name="T31" fmla="*/ 7 h 62"/>
                <a:gd name="T32" fmla="*/ 65 w 83"/>
                <a:gd name="T33" fmla="*/ 11 h 62"/>
                <a:gd name="T34" fmla="*/ 68 w 83"/>
                <a:gd name="T35" fmla="*/ 17 h 62"/>
                <a:gd name="T36" fmla="*/ 70 w 83"/>
                <a:gd name="T37" fmla="*/ 23 h 62"/>
                <a:gd name="T38" fmla="*/ 72 w 83"/>
                <a:gd name="T39" fmla="*/ 29 h 62"/>
                <a:gd name="T40" fmla="*/ 74 w 83"/>
                <a:gd name="T41" fmla="*/ 37 h 62"/>
                <a:gd name="T42" fmla="*/ 66 w 83"/>
                <a:gd name="T43" fmla="*/ 61 h 62"/>
                <a:gd name="T44" fmla="*/ 57 w 83"/>
                <a:gd name="T45" fmla="*/ 36 h 62"/>
                <a:gd name="T46" fmla="*/ 56 w 83"/>
                <a:gd name="T47" fmla="*/ 30 h 62"/>
                <a:gd name="T48" fmla="*/ 55 w 83"/>
                <a:gd name="T49" fmla="*/ 25 h 62"/>
                <a:gd name="T50" fmla="*/ 53 w 83"/>
                <a:gd name="T51" fmla="*/ 20 h 62"/>
                <a:gd name="T52" fmla="*/ 51 w 83"/>
                <a:gd name="T53" fmla="*/ 15 h 62"/>
                <a:gd name="T54" fmla="*/ 49 w 83"/>
                <a:gd name="T55" fmla="*/ 11 h 62"/>
                <a:gd name="T56" fmla="*/ 47 w 83"/>
                <a:gd name="T57" fmla="*/ 8 h 62"/>
                <a:gd name="T58" fmla="*/ 44 w 83"/>
                <a:gd name="T59" fmla="*/ 5 h 62"/>
                <a:gd name="T60" fmla="*/ 41 w 83"/>
                <a:gd name="T61" fmla="*/ 3 h 62"/>
                <a:gd name="T62" fmla="*/ 36 w 83"/>
                <a:gd name="T63" fmla="*/ 6 h 62"/>
                <a:gd name="T64" fmla="*/ 32 w 83"/>
                <a:gd name="T65" fmla="*/ 11 h 62"/>
                <a:gd name="T66" fmla="*/ 28 w 83"/>
                <a:gd name="T67" fmla="*/ 17 h 62"/>
                <a:gd name="T68" fmla="*/ 25 w 83"/>
                <a:gd name="T69" fmla="*/ 23 h 62"/>
                <a:gd name="T70" fmla="*/ 22 w 83"/>
                <a:gd name="T71" fmla="*/ 31 h 62"/>
                <a:gd name="T72" fmla="*/ 19 w 83"/>
                <a:gd name="T73" fmla="*/ 39 h 62"/>
                <a:gd name="T74" fmla="*/ 18 w 83"/>
                <a:gd name="T75" fmla="*/ 48 h 62"/>
                <a:gd name="T76" fmla="*/ 17 w 83"/>
                <a:gd name="T77" fmla="*/ 57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"/>
                <a:gd name="T118" fmla="*/ 0 h 62"/>
                <a:gd name="T119" fmla="*/ 83 w 83"/>
                <a:gd name="T120" fmla="*/ 62 h 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" h="62">
                  <a:moveTo>
                    <a:pt x="0" y="56"/>
                  </a:move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5" y="11"/>
                  </a:lnTo>
                  <a:lnTo>
                    <a:pt x="66" y="14"/>
                  </a:lnTo>
                  <a:lnTo>
                    <a:pt x="68" y="17"/>
                  </a:lnTo>
                  <a:lnTo>
                    <a:pt x="69" y="20"/>
                  </a:lnTo>
                  <a:lnTo>
                    <a:pt x="70" y="23"/>
                  </a:lnTo>
                  <a:lnTo>
                    <a:pt x="71" y="26"/>
                  </a:lnTo>
                  <a:lnTo>
                    <a:pt x="72" y="29"/>
                  </a:lnTo>
                  <a:lnTo>
                    <a:pt x="73" y="33"/>
                  </a:lnTo>
                  <a:lnTo>
                    <a:pt x="74" y="37"/>
                  </a:lnTo>
                  <a:lnTo>
                    <a:pt x="82" y="37"/>
                  </a:lnTo>
                  <a:lnTo>
                    <a:pt x="66" y="61"/>
                  </a:lnTo>
                  <a:lnTo>
                    <a:pt x="49" y="35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4" y="22"/>
                  </a:lnTo>
                  <a:lnTo>
                    <a:pt x="53" y="20"/>
                  </a:lnTo>
                  <a:lnTo>
                    <a:pt x="52" y="18"/>
                  </a:lnTo>
                  <a:lnTo>
                    <a:pt x="51" y="15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1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2" y="31"/>
                  </a:lnTo>
                  <a:lnTo>
                    <a:pt x="20" y="35"/>
                  </a:lnTo>
                  <a:lnTo>
                    <a:pt x="19" y="39"/>
                  </a:lnTo>
                  <a:lnTo>
                    <a:pt x="18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2171700" y="3525838"/>
            <a:ext cx="225425" cy="123825"/>
            <a:chOff x="1368" y="2221"/>
            <a:chExt cx="142" cy="78"/>
          </a:xfrm>
        </p:grpSpPr>
        <p:sp>
          <p:nvSpPr>
            <p:cNvPr id="26797" name="Oval 64"/>
            <p:cNvSpPr>
              <a:spLocks noChangeArrowheads="1"/>
            </p:cNvSpPr>
            <p:nvPr/>
          </p:nvSpPr>
          <p:spPr bwMode="auto">
            <a:xfrm rot="780000">
              <a:off x="1368" y="2221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98" name="Freeform 65"/>
            <p:cNvSpPr>
              <a:spLocks/>
            </p:cNvSpPr>
            <p:nvPr/>
          </p:nvSpPr>
          <p:spPr bwMode="auto">
            <a:xfrm>
              <a:off x="1396" y="2229"/>
              <a:ext cx="85" cy="68"/>
            </a:xfrm>
            <a:custGeom>
              <a:avLst/>
              <a:gdLst>
                <a:gd name="T0" fmla="*/ 2 w 85"/>
                <a:gd name="T1" fmla="*/ 42 h 68"/>
                <a:gd name="T2" fmla="*/ 6 w 85"/>
                <a:gd name="T3" fmla="*/ 32 h 68"/>
                <a:gd name="T4" fmla="*/ 11 w 85"/>
                <a:gd name="T5" fmla="*/ 23 h 68"/>
                <a:gd name="T6" fmla="*/ 16 w 85"/>
                <a:gd name="T7" fmla="*/ 15 h 68"/>
                <a:gd name="T8" fmla="*/ 22 w 85"/>
                <a:gd name="T9" fmla="*/ 8 h 68"/>
                <a:gd name="T10" fmla="*/ 25 w 85"/>
                <a:gd name="T11" fmla="*/ 6 h 68"/>
                <a:gd name="T12" fmla="*/ 28 w 85"/>
                <a:gd name="T13" fmla="*/ 4 h 68"/>
                <a:gd name="T14" fmla="*/ 32 w 85"/>
                <a:gd name="T15" fmla="*/ 2 h 68"/>
                <a:gd name="T16" fmla="*/ 35 w 85"/>
                <a:gd name="T17" fmla="*/ 1 h 68"/>
                <a:gd name="T18" fmla="*/ 38 w 85"/>
                <a:gd name="T19" fmla="*/ 0 h 68"/>
                <a:gd name="T20" fmla="*/ 41 w 85"/>
                <a:gd name="T21" fmla="*/ 0 h 68"/>
                <a:gd name="T22" fmla="*/ 44 w 85"/>
                <a:gd name="T23" fmla="*/ 1 h 68"/>
                <a:gd name="T24" fmla="*/ 62 w 85"/>
                <a:gd name="T25" fmla="*/ 6 h 68"/>
                <a:gd name="T26" fmla="*/ 65 w 85"/>
                <a:gd name="T27" fmla="*/ 8 h 68"/>
                <a:gd name="T28" fmla="*/ 68 w 85"/>
                <a:gd name="T29" fmla="*/ 11 h 68"/>
                <a:gd name="T30" fmla="*/ 71 w 85"/>
                <a:gd name="T31" fmla="*/ 16 h 68"/>
                <a:gd name="T32" fmla="*/ 73 w 85"/>
                <a:gd name="T33" fmla="*/ 21 h 68"/>
                <a:gd name="T34" fmla="*/ 75 w 85"/>
                <a:gd name="T35" fmla="*/ 27 h 68"/>
                <a:gd name="T36" fmla="*/ 76 w 85"/>
                <a:gd name="T37" fmla="*/ 34 h 68"/>
                <a:gd name="T38" fmla="*/ 76 w 85"/>
                <a:gd name="T39" fmla="*/ 41 h 68"/>
                <a:gd name="T40" fmla="*/ 84 w 85"/>
                <a:gd name="T41" fmla="*/ 47 h 68"/>
                <a:gd name="T42" fmla="*/ 52 w 85"/>
                <a:gd name="T43" fmla="*/ 38 h 68"/>
                <a:gd name="T44" fmla="*/ 60 w 85"/>
                <a:gd name="T45" fmla="*/ 34 h 68"/>
                <a:gd name="T46" fmla="*/ 59 w 85"/>
                <a:gd name="T47" fmla="*/ 24 h 68"/>
                <a:gd name="T48" fmla="*/ 56 w 85"/>
                <a:gd name="T49" fmla="*/ 15 h 68"/>
                <a:gd name="T50" fmla="*/ 55 w 85"/>
                <a:gd name="T51" fmla="*/ 11 h 68"/>
                <a:gd name="T52" fmla="*/ 53 w 85"/>
                <a:gd name="T53" fmla="*/ 8 h 68"/>
                <a:gd name="T54" fmla="*/ 51 w 85"/>
                <a:gd name="T55" fmla="*/ 5 h 68"/>
                <a:gd name="T56" fmla="*/ 46 w 85"/>
                <a:gd name="T57" fmla="*/ 7 h 68"/>
                <a:gd name="T58" fmla="*/ 41 w 85"/>
                <a:gd name="T59" fmla="*/ 11 h 68"/>
                <a:gd name="T60" fmla="*/ 36 w 85"/>
                <a:gd name="T61" fmla="*/ 15 h 68"/>
                <a:gd name="T62" fmla="*/ 31 w 85"/>
                <a:gd name="T63" fmla="*/ 21 h 68"/>
                <a:gd name="T64" fmla="*/ 27 w 85"/>
                <a:gd name="T65" fmla="*/ 28 h 68"/>
                <a:gd name="T66" fmla="*/ 22 w 85"/>
                <a:gd name="T67" fmla="*/ 36 h 68"/>
                <a:gd name="T68" fmla="*/ 19 w 85"/>
                <a:gd name="T69" fmla="*/ 44 h 68"/>
                <a:gd name="T70" fmla="*/ 16 w 85"/>
                <a:gd name="T71" fmla="*/ 53 h 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"/>
                <a:gd name="T109" fmla="*/ 0 h 68"/>
                <a:gd name="T110" fmla="*/ 85 w 85"/>
                <a:gd name="T111" fmla="*/ 68 h 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" h="68">
                  <a:moveTo>
                    <a:pt x="0" y="48"/>
                  </a:moveTo>
                  <a:lnTo>
                    <a:pt x="2" y="42"/>
                  </a:lnTo>
                  <a:lnTo>
                    <a:pt x="4" y="37"/>
                  </a:lnTo>
                  <a:lnTo>
                    <a:pt x="6" y="32"/>
                  </a:lnTo>
                  <a:lnTo>
                    <a:pt x="8" y="2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6" y="15"/>
                  </a:lnTo>
                  <a:lnTo>
                    <a:pt x="19" y="11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60" y="5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8"/>
                  </a:lnTo>
                  <a:lnTo>
                    <a:pt x="67" y="10"/>
                  </a:lnTo>
                  <a:lnTo>
                    <a:pt x="68" y="11"/>
                  </a:lnTo>
                  <a:lnTo>
                    <a:pt x="70" y="13"/>
                  </a:lnTo>
                  <a:lnTo>
                    <a:pt x="71" y="16"/>
                  </a:lnTo>
                  <a:lnTo>
                    <a:pt x="72" y="18"/>
                  </a:lnTo>
                  <a:lnTo>
                    <a:pt x="73" y="21"/>
                  </a:lnTo>
                  <a:lnTo>
                    <a:pt x="74" y="24"/>
                  </a:lnTo>
                  <a:lnTo>
                    <a:pt x="75" y="27"/>
                  </a:lnTo>
                  <a:lnTo>
                    <a:pt x="75" y="30"/>
                  </a:lnTo>
                  <a:lnTo>
                    <a:pt x="76" y="34"/>
                  </a:lnTo>
                  <a:lnTo>
                    <a:pt x="76" y="37"/>
                  </a:lnTo>
                  <a:lnTo>
                    <a:pt x="76" y="41"/>
                  </a:lnTo>
                  <a:lnTo>
                    <a:pt x="76" y="45"/>
                  </a:lnTo>
                  <a:lnTo>
                    <a:pt x="84" y="47"/>
                  </a:lnTo>
                  <a:lnTo>
                    <a:pt x="63" y="67"/>
                  </a:lnTo>
                  <a:lnTo>
                    <a:pt x="52" y="38"/>
                  </a:lnTo>
                  <a:lnTo>
                    <a:pt x="60" y="40"/>
                  </a:lnTo>
                  <a:lnTo>
                    <a:pt x="60" y="34"/>
                  </a:lnTo>
                  <a:lnTo>
                    <a:pt x="59" y="29"/>
                  </a:lnTo>
                  <a:lnTo>
                    <a:pt x="59" y="24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48" y="6"/>
                  </a:lnTo>
                  <a:lnTo>
                    <a:pt x="46" y="7"/>
                  </a:lnTo>
                  <a:lnTo>
                    <a:pt x="43" y="9"/>
                  </a:lnTo>
                  <a:lnTo>
                    <a:pt x="41" y="11"/>
                  </a:lnTo>
                  <a:lnTo>
                    <a:pt x="38" y="13"/>
                  </a:lnTo>
                  <a:lnTo>
                    <a:pt x="36" y="15"/>
                  </a:lnTo>
                  <a:lnTo>
                    <a:pt x="33" y="18"/>
                  </a:lnTo>
                  <a:lnTo>
                    <a:pt x="31" y="21"/>
                  </a:lnTo>
                  <a:lnTo>
                    <a:pt x="29" y="24"/>
                  </a:lnTo>
                  <a:lnTo>
                    <a:pt x="27" y="28"/>
                  </a:lnTo>
                  <a:lnTo>
                    <a:pt x="24" y="32"/>
                  </a:lnTo>
                  <a:lnTo>
                    <a:pt x="22" y="36"/>
                  </a:lnTo>
                  <a:lnTo>
                    <a:pt x="21" y="40"/>
                  </a:lnTo>
                  <a:lnTo>
                    <a:pt x="19" y="44"/>
                  </a:lnTo>
                  <a:lnTo>
                    <a:pt x="17" y="48"/>
                  </a:lnTo>
                  <a:lnTo>
                    <a:pt x="16" y="53"/>
                  </a:lnTo>
                  <a:lnTo>
                    <a:pt x="0" y="4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2057400" y="3643313"/>
            <a:ext cx="225425" cy="123825"/>
            <a:chOff x="1296" y="2295"/>
            <a:chExt cx="142" cy="78"/>
          </a:xfrm>
        </p:grpSpPr>
        <p:sp>
          <p:nvSpPr>
            <p:cNvPr id="26795" name="Oval 67"/>
            <p:cNvSpPr>
              <a:spLocks noChangeArrowheads="1"/>
            </p:cNvSpPr>
            <p:nvPr/>
          </p:nvSpPr>
          <p:spPr bwMode="auto">
            <a:xfrm rot="1020000">
              <a:off x="1296" y="2295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96" name="Freeform 68"/>
            <p:cNvSpPr>
              <a:spLocks/>
            </p:cNvSpPr>
            <p:nvPr/>
          </p:nvSpPr>
          <p:spPr bwMode="auto">
            <a:xfrm>
              <a:off x="1325" y="2299"/>
              <a:ext cx="84" cy="70"/>
            </a:xfrm>
            <a:custGeom>
              <a:avLst/>
              <a:gdLst>
                <a:gd name="T0" fmla="*/ 2 w 84"/>
                <a:gd name="T1" fmla="*/ 41 h 70"/>
                <a:gd name="T2" fmla="*/ 7 w 84"/>
                <a:gd name="T3" fmla="*/ 30 h 70"/>
                <a:gd name="T4" fmla="*/ 13 w 84"/>
                <a:gd name="T5" fmla="*/ 21 h 70"/>
                <a:gd name="T6" fmla="*/ 19 w 84"/>
                <a:gd name="T7" fmla="*/ 14 h 70"/>
                <a:gd name="T8" fmla="*/ 25 w 84"/>
                <a:gd name="T9" fmla="*/ 7 h 70"/>
                <a:gd name="T10" fmla="*/ 30 w 84"/>
                <a:gd name="T11" fmla="*/ 4 h 70"/>
                <a:gd name="T12" fmla="*/ 33 w 84"/>
                <a:gd name="T13" fmla="*/ 2 h 70"/>
                <a:gd name="T14" fmla="*/ 36 w 84"/>
                <a:gd name="T15" fmla="*/ 1 h 70"/>
                <a:gd name="T16" fmla="*/ 40 w 84"/>
                <a:gd name="T17" fmla="*/ 0 h 70"/>
                <a:gd name="T18" fmla="*/ 43 w 84"/>
                <a:gd name="T19" fmla="*/ 0 h 70"/>
                <a:gd name="T20" fmla="*/ 46 w 84"/>
                <a:gd name="T21" fmla="*/ 1 h 70"/>
                <a:gd name="T22" fmla="*/ 62 w 84"/>
                <a:gd name="T23" fmla="*/ 7 h 70"/>
                <a:gd name="T24" fmla="*/ 66 w 84"/>
                <a:gd name="T25" fmla="*/ 9 h 70"/>
                <a:gd name="T26" fmla="*/ 69 w 84"/>
                <a:gd name="T27" fmla="*/ 12 h 70"/>
                <a:gd name="T28" fmla="*/ 72 w 84"/>
                <a:gd name="T29" fmla="*/ 16 h 70"/>
                <a:gd name="T30" fmla="*/ 74 w 84"/>
                <a:gd name="T31" fmla="*/ 21 h 70"/>
                <a:gd name="T32" fmla="*/ 75 w 84"/>
                <a:gd name="T33" fmla="*/ 27 h 70"/>
                <a:gd name="T34" fmla="*/ 76 w 84"/>
                <a:gd name="T35" fmla="*/ 33 h 70"/>
                <a:gd name="T36" fmla="*/ 76 w 84"/>
                <a:gd name="T37" fmla="*/ 40 h 70"/>
                <a:gd name="T38" fmla="*/ 76 w 84"/>
                <a:gd name="T39" fmla="*/ 48 h 70"/>
                <a:gd name="T40" fmla="*/ 62 w 84"/>
                <a:gd name="T41" fmla="*/ 69 h 70"/>
                <a:gd name="T42" fmla="*/ 60 w 84"/>
                <a:gd name="T43" fmla="*/ 42 h 70"/>
                <a:gd name="T44" fmla="*/ 61 w 84"/>
                <a:gd name="T45" fmla="*/ 31 h 70"/>
                <a:gd name="T46" fmla="*/ 60 w 84"/>
                <a:gd name="T47" fmla="*/ 22 h 70"/>
                <a:gd name="T48" fmla="*/ 58 w 84"/>
                <a:gd name="T49" fmla="*/ 13 h 70"/>
                <a:gd name="T50" fmla="*/ 56 w 84"/>
                <a:gd name="T51" fmla="*/ 10 h 70"/>
                <a:gd name="T52" fmla="*/ 54 w 84"/>
                <a:gd name="T53" fmla="*/ 7 h 70"/>
                <a:gd name="T54" fmla="*/ 49 w 84"/>
                <a:gd name="T55" fmla="*/ 9 h 70"/>
                <a:gd name="T56" fmla="*/ 43 w 84"/>
                <a:gd name="T57" fmla="*/ 12 h 70"/>
                <a:gd name="T58" fmla="*/ 38 w 84"/>
                <a:gd name="T59" fmla="*/ 16 h 70"/>
                <a:gd name="T60" fmla="*/ 33 w 84"/>
                <a:gd name="T61" fmla="*/ 21 h 70"/>
                <a:gd name="T62" fmla="*/ 28 w 84"/>
                <a:gd name="T63" fmla="*/ 28 h 70"/>
                <a:gd name="T64" fmla="*/ 23 w 84"/>
                <a:gd name="T65" fmla="*/ 35 h 70"/>
                <a:gd name="T66" fmla="*/ 19 w 84"/>
                <a:gd name="T67" fmla="*/ 43 h 70"/>
                <a:gd name="T68" fmla="*/ 15 w 84"/>
                <a:gd name="T69" fmla="*/ 52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"/>
                <a:gd name="T106" fmla="*/ 0 h 70"/>
                <a:gd name="T107" fmla="*/ 84 w 84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" h="70">
                  <a:moveTo>
                    <a:pt x="0" y="46"/>
                  </a:moveTo>
                  <a:lnTo>
                    <a:pt x="2" y="41"/>
                  </a:lnTo>
                  <a:lnTo>
                    <a:pt x="5" y="35"/>
                  </a:lnTo>
                  <a:lnTo>
                    <a:pt x="7" y="30"/>
                  </a:lnTo>
                  <a:lnTo>
                    <a:pt x="10" y="26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4"/>
                  </a:lnTo>
                  <a:lnTo>
                    <a:pt x="22" y="10"/>
                  </a:lnTo>
                  <a:lnTo>
                    <a:pt x="25" y="7"/>
                  </a:lnTo>
                  <a:lnTo>
                    <a:pt x="28" y="5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62" y="7"/>
                  </a:lnTo>
                  <a:lnTo>
                    <a:pt x="64" y="8"/>
                  </a:lnTo>
                  <a:lnTo>
                    <a:pt x="66" y="9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71" y="14"/>
                  </a:lnTo>
                  <a:lnTo>
                    <a:pt x="72" y="16"/>
                  </a:lnTo>
                  <a:lnTo>
                    <a:pt x="73" y="19"/>
                  </a:lnTo>
                  <a:lnTo>
                    <a:pt x="74" y="21"/>
                  </a:lnTo>
                  <a:lnTo>
                    <a:pt x="75" y="24"/>
                  </a:lnTo>
                  <a:lnTo>
                    <a:pt x="75" y="27"/>
                  </a:lnTo>
                  <a:lnTo>
                    <a:pt x="76" y="30"/>
                  </a:lnTo>
                  <a:lnTo>
                    <a:pt x="76" y="33"/>
                  </a:lnTo>
                  <a:lnTo>
                    <a:pt x="76" y="37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83" y="51"/>
                  </a:lnTo>
                  <a:lnTo>
                    <a:pt x="62" y="69"/>
                  </a:lnTo>
                  <a:lnTo>
                    <a:pt x="52" y="39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1" y="31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59" y="17"/>
                  </a:lnTo>
                  <a:lnTo>
                    <a:pt x="58" y="13"/>
                  </a:lnTo>
                  <a:lnTo>
                    <a:pt x="57" y="12"/>
                  </a:lnTo>
                  <a:lnTo>
                    <a:pt x="56" y="10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1" y="8"/>
                  </a:lnTo>
                  <a:lnTo>
                    <a:pt x="49" y="9"/>
                  </a:lnTo>
                  <a:lnTo>
                    <a:pt x="46" y="10"/>
                  </a:lnTo>
                  <a:lnTo>
                    <a:pt x="43" y="12"/>
                  </a:lnTo>
                  <a:lnTo>
                    <a:pt x="41" y="14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3" y="21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3" y="35"/>
                  </a:lnTo>
                  <a:lnTo>
                    <a:pt x="21" y="39"/>
                  </a:lnTo>
                  <a:lnTo>
                    <a:pt x="19" y="43"/>
                  </a:lnTo>
                  <a:lnTo>
                    <a:pt x="17" y="48"/>
                  </a:lnTo>
                  <a:lnTo>
                    <a:pt x="15" y="52"/>
                  </a:lnTo>
                  <a:lnTo>
                    <a:pt x="0" y="46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1606550" y="3268663"/>
            <a:ext cx="225425" cy="123825"/>
            <a:chOff x="1012" y="2059"/>
            <a:chExt cx="142" cy="78"/>
          </a:xfrm>
        </p:grpSpPr>
        <p:sp>
          <p:nvSpPr>
            <p:cNvPr id="26793" name="Oval 70"/>
            <p:cNvSpPr>
              <a:spLocks noChangeArrowheads="1"/>
            </p:cNvSpPr>
            <p:nvPr/>
          </p:nvSpPr>
          <p:spPr bwMode="auto">
            <a:xfrm rot="1860000">
              <a:off x="1012" y="2059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94" name="Freeform 71"/>
            <p:cNvSpPr>
              <a:spLocks/>
            </p:cNvSpPr>
            <p:nvPr/>
          </p:nvSpPr>
          <p:spPr bwMode="auto">
            <a:xfrm>
              <a:off x="1039" y="2064"/>
              <a:ext cx="81" cy="73"/>
            </a:xfrm>
            <a:custGeom>
              <a:avLst/>
              <a:gdLst>
                <a:gd name="T0" fmla="*/ 3 w 81"/>
                <a:gd name="T1" fmla="*/ 29 h 73"/>
                <a:gd name="T2" fmla="*/ 11 w 81"/>
                <a:gd name="T3" fmla="*/ 21 h 73"/>
                <a:gd name="T4" fmla="*/ 18 w 81"/>
                <a:gd name="T5" fmla="*/ 13 h 73"/>
                <a:gd name="T6" fmla="*/ 26 w 81"/>
                <a:gd name="T7" fmla="*/ 8 h 73"/>
                <a:gd name="T8" fmla="*/ 34 w 81"/>
                <a:gd name="T9" fmla="*/ 3 h 73"/>
                <a:gd name="T10" fmla="*/ 41 w 81"/>
                <a:gd name="T11" fmla="*/ 1 h 73"/>
                <a:gd name="T12" fmla="*/ 48 w 81"/>
                <a:gd name="T13" fmla="*/ 0 h 73"/>
                <a:gd name="T14" fmla="*/ 51 w 81"/>
                <a:gd name="T15" fmla="*/ 1 h 73"/>
                <a:gd name="T16" fmla="*/ 54 w 81"/>
                <a:gd name="T17" fmla="*/ 2 h 73"/>
                <a:gd name="T18" fmla="*/ 57 w 81"/>
                <a:gd name="T19" fmla="*/ 3 h 73"/>
                <a:gd name="T20" fmla="*/ 72 w 81"/>
                <a:gd name="T21" fmla="*/ 13 h 73"/>
                <a:gd name="T22" fmla="*/ 75 w 81"/>
                <a:gd name="T23" fmla="*/ 17 h 73"/>
                <a:gd name="T24" fmla="*/ 77 w 81"/>
                <a:gd name="T25" fmla="*/ 21 h 73"/>
                <a:gd name="T26" fmla="*/ 78 w 81"/>
                <a:gd name="T27" fmla="*/ 26 h 73"/>
                <a:gd name="T28" fmla="*/ 78 w 81"/>
                <a:gd name="T29" fmla="*/ 31 h 73"/>
                <a:gd name="T30" fmla="*/ 78 w 81"/>
                <a:gd name="T31" fmla="*/ 38 h 73"/>
                <a:gd name="T32" fmla="*/ 76 w 81"/>
                <a:gd name="T33" fmla="*/ 44 h 73"/>
                <a:gd name="T34" fmla="*/ 74 w 81"/>
                <a:gd name="T35" fmla="*/ 51 h 73"/>
                <a:gd name="T36" fmla="*/ 80 w 81"/>
                <a:gd name="T37" fmla="*/ 60 h 73"/>
                <a:gd name="T38" fmla="*/ 53 w 81"/>
                <a:gd name="T39" fmla="*/ 41 h 73"/>
                <a:gd name="T40" fmla="*/ 61 w 81"/>
                <a:gd name="T41" fmla="*/ 41 h 73"/>
                <a:gd name="T42" fmla="*/ 64 w 81"/>
                <a:gd name="T43" fmla="*/ 30 h 73"/>
                <a:gd name="T44" fmla="*/ 64 w 81"/>
                <a:gd name="T45" fmla="*/ 21 h 73"/>
                <a:gd name="T46" fmla="*/ 63 w 81"/>
                <a:gd name="T47" fmla="*/ 13 h 73"/>
                <a:gd name="T48" fmla="*/ 59 w 81"/>
                <a:gd name="T49" fmla="*/ 10 h 73"/>
                <a:gd name="T50" fmla="*/ 54 w 81"/>
                <a:gd name="T51" fmla="*/ 11 h 73"/>
                <a:gd name="T52" fmla="*/ 47 w 81"/>
                <a:gd name="T53" fmla="*/ 13 h 73"/>
                <a:gd name="T54" fmla="*/ 41 w 81"/>
                <a:gd name="T55" fmla="*/ 17 h 73"/>
                <a:gd name="T56" fmla="*/ 35 w 81"/>
                <a:gd name="T57" fmla="*/ 21 h 73"/>
                <a:gd name="T58" fmla="*/ 28 w 81"/>
                <a:gd name="T59" fmla="*/ 27 h 73"/>
                <a:gd name="T60" fmla="*/ 22 w 81"/>
                <a:gd name="T61" fmla="*/ 33 h 73"/>
                <a:gd name="T62" fmla="*/ 17 w 81"/>
                <a:gd name="T63" fmla="*/ 40 h 73"/>
                <a:gd name="T64" fmla="*/ 0 w 81"/>
                <a:gd name="T65" fmla="*/ 34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73"/>
                <a:gd name="T101" fmla="*/ 81 w 81"/>
                <a:gd name="T102" fmla="*/ 73 h 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73">
                  <a:moveTo>
                    <a:pt x="0" y="34"/>
                  </a:moveTo>
                  <a:lnTo>
                    <a:pt x="3" y="29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7"/>
                  </a:lnTo>
                  <a:lnTo>
                    <a:pt x="18" y="13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8" y="2"/>
                  </a:lnTo>
                  <a:lnTo>
                    <a:pt x="41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3"/>
                  </a:lnTo>
                  <a:lnTo>
                    <a:pt x="70" y="12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6" y="19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8" y="26"/>
                  </a:lnTo>
                  <a:lnTo>
                    <a:pt x="78" y="29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7" y="41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74" y="51"/>
                  </a:lnTo>
                  <a:lnTo>
                    <a:pt x="73" y="55"/>
                  </a:lnTo>
                  <a:lnTo>
                    <a:pt x="80" y="60"/>
                  </a:lnTo>
                  <a:lnTo>
                    <a:pt x="55" y="72"/>
                  </a:lnTo>
                  <a:lnTo>
                    <a:pt x="53" y="41"/>
                  </a:lnTo>
                  <a:lnTo>
                    <a:pt x="59" y="46"/>
                  </a:lnTo>
                  <a:lnTo>
                    <a:pt x="61" y="41"/>
                  </a:lnTo>
                  <a:lnTo>
                    <a:pt x="63" y="35"/>
                  </a:lnTo>
                  <a:lnTo>
                    <a:pt x="64" y="30"/>
                  </a:lnTo>
                  <a:lnTo>
                    <a:pt x="64" y="25"/>
                  </a:lnTo>
                  <a:lnTo>
                    <a:pt x="64" y="21"/>
                  </a:lnTo>
                  <a:lnTo>
                    <a:pt x="64" y="17"/>
                  </a:lnTo>
                  <a:lnTo>
                    <a:pt x="63" y="13"/>
                  </a:lnTo>
                  <a:lnTo>
                    <a:pt x="62" y="10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4" y="11"/>
                  </a:lnTo>
                  <a:lnTo>
                    <a:pt x="51" y="12"/>
                  </a:lnTo>
                  <a:lnTo>
                    <a:pt x="47" y="13"/>
                  </a:lnTo>
                  <a:lnTo>
                    <a:pt x="44" y="15"/>
                  </a:lnTo>
                  <a:lnTo>
                    <a:pt x="41" y="17"/>
                  </a:lnTo>
                  <a:lnTo>
                    <a:pt x="38" y="19"/>
                  </a:lnTo>
                  <a:lnTo>
                    <a:pt x="35" y="21"/>
                  </a:lnTo>
                  <a:lnTo>
                    <a:pt x="32" y="24"/>
                  </a:lnTo>
                  <a:lnTo>
                    <a:pt x="28" y="27"/>
                  </a:lnTo>
                  <a:lnTo>
                    <a:pt x="25" y="30"/>
                  </a:lnTo>
                  <a:lnTo>
                    <a:pt x="22" y="33"/>
                  </a:lnTo>
                  <a:lnTo>
                    <a:pt x="20" y="36"/>
                  </a:lnTo>
                  <a:lnTo>
                    <a:pt x="17" y="40"/>
                  </a:lnTo>
                  <a:lnTo>
                    <a:pt x="14" y="44"/>
                  </a:lnTo>
                  <a:lnTo>
                    <a:pt x="0" y="3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1506538" y="3379788"/>
            <a:ext cx="225425" cy="125412"/>
            <a:chOff x="949" y="2129"/>
            <a:chExt cx="142" cy="79"/>
          </a:xfrm>
        </p:grpSpPr>
        <p:sp>
          <p:nvSpPr>
            <p:cNvPr id="26791" name="Oval 73"/>
            <p:cNvSpPr>
              <a:spLocks noChangeArrowheads="1"/>
            </p:cNvSpPr>
            <p:nvPr/>
          </p:nvSpPr>
          <p:spPr bwMode="auto">
            <a:xfrm rot="1560000">
              <a:off x="949" y="2129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92" name="Freeform 74"/>
            <p:cNvSpPr>
              <a:spLocks/>
            </p:cNvSpPr>
            <p:nvPr/>
          </p:nvSpPr>
          <p:spPr bwMode="auto">
            <a:xfrm>
              <a:off x="974" y="2137"/>
              <a:ext cx="83" cy="71"/>
            </a:xfrm>
            <a:custGeom>
              <a:avLst/>
              <a:gdLst>
                <a:gd name="T0" fmla="*/ 3 w 83"/>
                <a:gd name="T1" fmla="*/ 33 h 71"/>
                <a:gd name="T2" fmla="*/ 10 w 83"/>
                <a:gd name="T3" fmla="*/ 24 h 71"/>
                <a:gd name="T4" fmla="*/ 17 w 83"/>
                <a:gd name="T5" fmla="*/ 16 h 71"/>
                <a:gd name="T6" fmla="*/ 24 w 83"/>
                <a:gd name="T7" fmla="*/ 9 h 71"/>
                <a:gd name="T8" fmla="*/ 31 w 83"/>
                <a:gd name="T9" fmla="*/ 4 h 71"/>
                <a:gd name="T10" fmla="*/ 39 w 83"/>
                <a:gd name="T11" fmla="*/ 1 h 71"/>
                <a:gd name="T12" fmla="*/ 44 w 83"/>
                <a:gd name="T13" fmla="*/ 0 h 71"/>
                <a:gd name="T14" fmla="*/ 47 w 83"/>
                <a:gd name="T15" fmla="*/ 0 h 71"/>
                <a:gd name="T16" fmla="*/ 50 w 83"/>
                <a:gd name="T17" fmla="*/ 0 h 71"/>
                <a:gd name="T18" fmla="*/ 53 w 83"/>
                <a:gd name="T19" fmla="*/ 1 h 71"/>
                <a:gd name="T20" fmla="*/ 68 w 83"/>
                <a:gd name="T21" fmla="*/ 10 h 71"/>
                <a:gd name="T22" fmla="*/ 71 w 83"/>
                <a:gd name="T23" fmla="*/ 12 h 71"/>
                <a:gd name="T24" fmla="*/ 74 w 83"/>
                <a:gd name="T25" fmla="*/ 16 h 71"/>
                <a:gd name="T26" fmla="*/ 76 w 83"/>
                <a:gd name="T27" fmla="*/ 20 h 71"/>
                <a:gd name="T28" fmla="*/ 78 w 83"/>
                <a:gd name="T29" fmla="*/ 25 h 71"/>
                <a:gd name="T30" fmla="*/ 78 w 83"/>
                <a:gd name="T31" fmla="*/ 31 h 71"/>
                <a:gd name="T32" fmla="*/ 78 w 83"/>
                <a:gd name="T33" fmla="*/ 38 h 71"/>
                <a:gd name="T34" fmla="*/ 77 w 83"/>
                <a:gd name="T35" fmla="*/ 45 h 71"/>
                <a:gd name="T36" fmla="*/ 75 w 83"/>
                <a:gd name="T37" fmla="*/ 52 h 71"/>
                <a:gd name="T38" fmla="*/ 58 w 83"/>
                <a:gd name="T39" fmla="*/ 70 h 71"/>
                <a:gd name="T40" fmla="*/ 60 w 83"/>
                <a:gd name="T41" fmla="*/ 44 h 71"/>
                <a:gd name="T42" fmla="*/ 62 w 83"/>
                <a:gd name="T43" fmla="*/ 38 h 71"/>
                <a:gd name="T44" fmla="*/ 63 w 83"/>
                <a:gd name="T45" fmla="*/ 28 h 71"/>
                <a:gd name="T46" fmla="*/ 63 w 83"/>
                <a:gd name="T47" fmla="*/ 19 h 71"/>
                <a:gd name="T48" fmla="*/ 61 w 83"/>
                <a:gd name="T49" fmla="*/ 11 h 71"/>
                <a:gd name="T50" fmla="*/ 57 w 83"/>
                <a:gd name="T51" fmla="*/ 8 h 71"/>
                <a:gd name="T52" fmla="*/ 51 w 83"/>
                <a:gd name="T53" fmla="*/ 10 h 71"/>
                <a:gd name="T54" fmla="*/ 45 w 83"/>
                <a:gd name="T55" fmla="*/ 12 h 71"/>
                <a:gd name="T56" fmla="*/ 39 w 83"/>
                <a:gd name="T57" fmla="*/ 16 h 71"/>
                <a:gd name="T58" fmla="*/ 33 w 83"/>
                <a:gd name="T59" fmla="*/ 21 h 71"/>
                <a:gd name="T60" fmla="*/ 28 w 83"/>
                <a:gd name="T61" fmla="*/ 28 h 71"/>
                <a:gd name="T62" fmla="*/ 22 w 83"/>
                <a:gd name="T63" fmla="*/ 34 h 71"/>
                <a:gd name="T64" fmla="*/ 17 w 83"/>
                <a:gd name="T65" fmla="*/ 42 h 71"/>
                <a:gd name="T66" fmla="*/ 0 w 83"/>
                <a:gd name="T67" fmla="*/ 38 h 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3"/>
                <a:gd name="T103" fmla="*/ 0 h 71"/>
                <a:gd name="T104" fmla="*/ 83 w 83"/>
                <a:gd name="T105" fmla="*/ 71 h 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3" h="71">
                  <a:moveTo>
                    <a:pt x="0" y="38"/>
                  </a:moveTo>
                  <a:lnTo>
                    <a:pt x="3" y="33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0" y="12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39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1" y="12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8"/>
                  </a:lnTo>
                  <a:lnTo>
                    <a:pt x="76" y="20"/>
                  </a:lnTo>
                  <a:lnTo>
                    <a:pt x="77" y="23"/>
                  </a:lnTo>
                  <a:lnTo>
                    <a:pt x="78" y="25"/>
                  </a:lnTo>
                  <a:lnTo>
                    <a:pt x="78" y="28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7" y="41"/>
                  </a:lnTo>
                  <a:lnTo>
                    <a:pt x="77" y="45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82" y="56"/>
                  </a:lnTo>
                  <a:lnTo>
                    <a:pt x="58" y="70"/>
                  </a:lnTo>
                  <a:lnTo>
                    <a:pt x="53" y="40"/>
                  </a:lnTo>
                  <a:lnTo>
                    <a:pt x="60" y="44"/>
                  </a:lnTo>
                  <a:lnTo>
                    <a:pt x="61" y="41"/>
                  </a:lnTo>
                  <a:lnTo>
                    <a:pt x="62" y="38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62" y="15"/>
                  </a:lnTo>
                  <a:lnTo>
                    <a:pt x="61" y="11"/>
                  </a:lnTo>
                  <a:lnTo>
                    <a:pt x="60" y="8"/>
                  </a:lnTo>
                  <a:lnTo>
                    <a:pt x="57" y="8"/>
                  </a:lnTo>
                  <a:lnTo>
                    <a:pt x="54" y="9"/>
                  </a:lnTo>
                  <a:lnTo>
                    <a:pt x="51" y="10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42" y="14"/>
                  </a:lnTo>
                  <a:lnTo>
                    <a:pt x="39" y="16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2" y="34"/>
                  </a:lnTo>
                  <a:lnTo>
                    <a:pt x="20" y="38"/>
                  </a:lnTo>
                  <a:lnTo>
                    <a:pt x="17" y="42"/>
                  </a:lnTo>
                  <a:lnTo>
                    <a:pt x="15" y="46"/>
                  </a:lnTo>
                  <a:lnTo>
                    <a:pt x="0" y="3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10" name="Group 75"/>
          <p:cNvGrpSpPr>
            <a:grpSpLocks/>
          </p:cNvGrpSpPr>
          <p:nvPr/>
        </p:nvGrpSpPr>
        <p:grpSpPr bwMode="auto">
          <a:xfrm>
            <a:off x="1392238" y="2781300"/>
            <a:ext cx="225425" cy="133350"/>
            <a:chOff x="877" y="1752"/>
            <a:chExt cx="142" cy="84"/>
          </a:xfrm>
        </p:grpSpPr>
        <p:sp>
          <p:nvSpPr>
            <p:cNvPr id="26789" name="Oval 76"/>
            <p:cNvSpPr>
              <a:spLocks noChangeArrowheads="1"/>
            </p:cNvSpPr>
            <p:nvPr/>
          </p:nvSpPr>
          <p:spPr bwMode="auto">
            <a:xfrm rot="-2640000">
              <a:off x="877" y="1752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90" name="Freeform 77"/>
            <p:cNvSpPr>
              <a:spLocks/>
            </p:cNvSpPr>
            <p:nvPr/>
          </p:nvSpPr>
          <p:spPr bwMode="auto">
            <a:xfrm>
              <a:off x="917" y="1758"/>
              <a:ext cx="73" cy="78"/>
            </a:xfrm>
            <a:custGeom>
              <a:avLst/>
              <a:gdLst>
                <a:gd name="T0" fmla="*/ 19 w 73"/>
                <a:gd name="T1" fmla="*/ 72 h 78"/>
                <a:gd name="T2" fmla="*/ 12 w 73"/>
                <a:gd name="T3" fmla="*/ 63 h 78"/>
                <a:gd name="T4" fmla="*/ 7 w 73"/>
                <a:gd name="T5" fmla="*/ 54 h 78"/>
                <a:gd name="T6" fmla="*/ 3 w 73"/>
                <a:gd name="T7" fmla="*/ 45 h 78"/>
                <a:gd name="T8" fmla="*/ 1 w 73"/>
                <a:gd name="T9" fmla="*/ 37 h 78"/>
                <a:gd name="T10" fmla="*/ 0 w 73"/>
                <a:gd name="T11" fmla="*/ 29 h 78"/>
                <a:gd name="T12" fmla="*/ 1 w 73"/>
                <a:gd name="T13" fmla="*/ 22 h 78"/>
                <a:gd name="T14" fmla="*/ 4 w 73"/>
                <a:gd name="T15" fmla="*/ 17 h 78"/>
                <a:gd name="T16" fmla="*/ 18 w 73"/>
                <a:gd name="T17" fmla="*/ 4 h 78"/>
                <a:gd name="T18" fmla="*/ 22 w 73"/>
                <a:gd name="T19" fmla="*/ 2 h 78"/>
                <a:gd name="T20" fmla="*/ 26 w 73"/>
                <a:gd name="T21" fmla="*/ 0 h 78"/>
                <a:gd name="T22" fmla="*/ 31 w 73"/>
                <a:gd name="T23" fmla="*/ 0 h 78"/>
                <a:gd name="T24" fmla="*/ 36 w 73"/>
                <a:gd name="T25" fmla="*/ 0 h 78"/>
                <a:gd name="T26" fmla="*/ 42 w 73"/>
                <a:gd name="T27" fmla="*/ 1 h 78"/>
                <a:gd name="T28" fmla="*/ 48 w 73"/>
                <a:gd name="T29" fmla="*/ 4 h 78"/>
                <a:gd name="T30" fmla="*/ 54 w 73"/>
                <a:gd name="T31" fmla="*/ 7 h 78"/>
                <a:gd name="T32" fmla="*/ 60 w 73"/>
                <a:gd name="T33" fmla="*/ 11 h 78"/>
                <a:gd name="T34" fmla="*/ 72 w 73"/>
                <a:gd name="T35" fmla="*/ 33 h 78"/>
                <a:gd name="T36" fmla="*/ 48 w 73"/>
                <a:gd name="T37" fmla="*/ 22 h 78"/>
                <a:gd name="T38" fmla="*/ 38 w 73"/>
                <a:gd name="T39" fmla="*/ 16 h 78"/>
                <a:gd name="T40" fmla="*/ 30 w 73"/>
                <a:gd name="T41" fmla="*/ 12 h 78"/>
                <a:gd name="T42" fmla="*/ 23 w 73"/>
                <a:gd name="T43" fmla="*/ 11 h 78"/>
                <a:gd name="T44" fmla="*/ 19 w 73"/>
                <a:gd name="T45" fmla="*/ 10 h 78"/>
                <a:gd name="T46" fmla="*/ 16 w 73"/>
                <a:gd name="T47" fmla="*/ 11 h 78"/>
                <a:gd name="T48" fmla="*/ 13 w 73"/>
                <a:gd name="T49" fmla="*/ 14 h 78"/>
                <a:gd name="T50" fmla="*/ 13 w 73"/>
                <a:gd name="T51" fmla="*/ 20 h 78"/>
                <a:gd name="T52" fmla="*/ 13 w 73"/>
                <a:gd name="T53" fmla="*/ 26 h 78"/>
                <a:gd name="T54" fmla="*/ 15 w 73"/>
                <a:gd name="T55" fmla="*/ 33 h 78"/>
                <a:gd name="T56" fmla="*/ 18 w 73"/>
                <a:gd name="T57" fmla="*/ 40 h 78"/>
                <a:gd name="T58" fmla="*/ 22 w 73"/>
                <a:gd name="T59" fmla="*/ 48 h 78"/>
                <a:gd name="T60" fmla="*/ 26 w 73"/>
                <a:gd name="T61" fmla="*/ 55 h 78"/>
                <a:gd name="T62" fmla="*/ 32 w 73"/>
                <a:gd name="T63" fmla="*/ 63 h 78"/>
                <a:gd name="T64" fmla="*/ 23 w 73"/>
                <a:gd name="T65" fmla="*/ 77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78"/>
                <a:gd name="T101" fmla="*/ 73 w 73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78">
                  <a:moveTo>
                    <a:pt x="23" y="77"/>
                  </a:moveTo>
                  <a:lnTo>
                    <a:pt x="19" y="72"/>
                  </a:lnTo>
                  <a:lnTo>
                    <a:pt x="15" y="68"/>
                  </a:lnTo>
                  <a:lnTo>
                    <a:pt x="12" y="63"/>
                  </a:lnTo>
                  <a:lnTo>
                    <a:pt x="9" y="59"/>
                  </a:lnTo>
                  <a:lnTo>
                    <a:pt x="7" y="54"/>
                  </a:lnTo>
                  <a:lnTo>
                    <a:pt x="5" y="49"/>
                  </a:lnTo>
                  <a:lnTo>
                    <a:pt x="3" y="45"/>
                  </a:lnTo>
                  <a:lnTo>
                    <a:pt x="2" y="41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7" y="6"/>
                  </a:lnTo>
                  <a:lnTo>
                    <a:pt x="72" y="33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6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4" y="51"/>
                  </a:lnTo>
                  <a:lnTo>
                    <a:pt x="26" y="55"/>
                  </a:lnTo>
                  <a:lnTo>
                    <a:pt x="29" y="59"/>
                  </a:lnTo>
                  <a:lnTo>
                    <a:pt x="32" y="63"/>
                  </a:lnTo>
                  <a:lnTo>
                    <a:pt x="35" y="66"/>
                  </a:lnTo>
                  <a:lnTo>
                    <a:pt x="23" y="7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1544638" y="2828925"/>
            <a:ext cx="225425" cy="130175"/>
            <a:chOff x="973" y="1782"/>
            <a:chExt cx="142" cy="82"/>
          </a:xfrm>
        </p:grpSpPr>
        <p:sp>
          <p:nvSpPr>
            <p:cNvPr id="26787" name="Oval 79"/>
            <p:cNvSpPr>
              <a:spLocks noChangeArrowheads="1"/>
            </p:cNvSpPr>
            <p:nvPr/>
          </p:nvSpPr>
          <p:spPr bwMode="auto">
            <a:xfrm rot="-2700000">
              <a:off x="973" y="1782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88" name="Freeform 80"/>
            <p:cNvSpPr>
              <a:spLocks/>
            </p:cNvSpPr>
            <p:nvPr/>
          </p:nvSpPr>
          <p:spPr bwMode="auto">
            <a:xfrm>
              <a:off x="1010" y="1786"/>
              <a:ext cx="73" cy="78"/>
            </a:xfrm>
            <a:custGeom>
              <a:avLst/>
              <a:gdLst>
                <a:gd name="T0" fmla="*/ 20 w 73"/>
                <a:gd name="T1" fmla="*/ 73 h 78"/>
                <a:gd name="T2" fmla="*/ 13 w 73"/>
                <a:gd name="T3" fmla="*/ 64 h 78"/>
                <a:gd name="T4" fmla="*/ 8 w 73"/>
                <a:gd name="T5" fmla="*/ 55 h 78"/>
                <a:gd name="T6" fmla="*/ 4 w 73"/>
                <a:gd name="T7" fmla="*/ 46 h 78"/>
                <a:gd name="T8" fmla="*/ 1 w 73"/>
                <a:gd name="T9" fmla="*/ 37 h 78"/>
                <a:gd name="T10" fmla="*/ 0 w 73"/>
                <a:gd name="T11" fmla="*/ 30 h 78"/>
                <a:gd name="T12" fmla="*/ 1 w 73"/>
                <a:gd name="T13" fmla="*/ 23 h 78"/>
                <a:gd name="T14" fmla="*/ 4 w 73"/>
                <a:gd name="T15" fmla="*/ 17 h 78"/>
                <a:gd name="T16" fmla="*/ 18 w 73"/>
                <a:gd name="T17" fmla="*/ 4 h 78"/>
                <a:gd name="T18" fmla="*/ 21 w 73"/>
                <a:gd name="T19" fmla="*/ 2 h 78"/>
                <a:gd name="T20" fmla="*/ 26 w 73"/>
                <a:gd name="T21" fmla="*/ 0 h 78"/>
                <a:gd name="T22" fmla="*/ 30 w 73"/>
                <a:gd name="T23" fmla="*/ 0 h 78"/>
                <a:gd name="T24" fmla="*/ 36 w 73"/>
                <a:gd name="T25" fmla="*/ 0 h 78"/>
                <a:gd name="T26" fmla="*/ 41 w 73"/>
                <a:gd name="T27" fmla="*/ 1 h 78"/>
                <a:gd name="T28" fmla="*/ 47 w 73"/>
                <a:gd name="T29" fmla="*/ 4 h 78"/>
                <a:gd name="T30" fmla="*/ 54 w 73"/>
                <a:gd name="T31" fmla="*/ 7 h 78"/>
                <a:gd name="T32" fmla="*/ 60 w 73"/>
                <a:gd name="T33" fmla="*/ 11 h 78"/>
                <a:gd name="T34" fmla="*/ 72 w 73"/>
                <a:gd name="T35" fmla="*/ 32 h 78"/>
                <a:gd name="T36" fmla="*/ 48 w 73"/>
                <a:gd name="T37" fmla="*/ 22 h 78"/>
                <a:gd name="T38" fmla="*/ 38 w 73"/>
                <a:gd name="T39" fmla="*/ 16 h 78"/>
                <a:gd name="T40" fmla="*/ 29 w 73"/>
                <a:gd name="T41" fmla="*/ 12 h 78"/>
                <a:gd name="T42" fmla="*/ 22 w 73"/>
                <a:gd name="T43" fmla="*/ 11 h 78"/>
                <a:gd name="T44" fmla="*/ 19 w 73"/>
                <a:gd name="T45" fmla="*/ 10 h 78"/>
                <a:gd name="T46" fmla="*/ 15 w 73"/>
                <a:gd name="T47" fmla="*/ 11 h 78"/>
                <a:gd name="T48" fmla="*/ 12 w 73"/>
                <a:gd name="T49" fmla="*/ 14 h 78"/>
                <a:gd name="T50" fmla="*/ 12 w 73"/>
                <a:gd name="T51" fmla="*/ 20 h 78"/>
                <a:gd name="T52" fmla="*/ 13 w 73"/>
                <a:gd name="T53" fmla="*/ 26 h 78"/>
                <a:gd name="T54" fmla="*/ 15 w 73"/>
                <a:gd name="T55" fmla="*/ 33 h 78"/>
                <a:gd name="T56" fmla="*/ 18 w 73"/>
                <a:gd name="T57" fmla="*/ 40 h 78"/>
                <a:gd name="T58" fmla="*/ 22 w 73"/>
                <a:gd name="T59" fmla="*/ 48 h 78"/>
                <a:gd name="T60" fmla="*/ 27 w 73"/>
                <a:gd name="T61" fmla="*/ 55 h 78"/>
                <a:gd name="T62" fmla="*/ 33 w 73"/>
                <a:gd name="T63" fmla="*/ 63 h 78"/>
                <a:gd name="T64" fmla="*/ 24 w 73"/>
                <a:gd name="T65" fmla="*/ 77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78"/>
                <a:gd name="T101" fmla="*/ 73 w 73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78">
                  <a:moveTo>
                    <a:pt x="24" y="77"/>
                  </a:moveTo>
                  <a:lnTo>
                    <a:pt x="20" y="73"/>
                  </a:lnTo>
                  <a:lnTo>
                    <a:pt x="16" y="68"/>
                  </a:lnTo>
                  <a:lnTo>
                    <a:pt x="13" y="64"/>
                  </a:lnTo>
                  <a:lnTo>
                    <a:pt x="10" y="59"/>
                  </a:lnTo>
                  <a:lnTo>
                    <a:pt x="8" y="55"/>
                  </a:lnTo>
                  <a:lnTo>
                    <a:pt x="6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7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6" y="5"/>
                  </a:lnTo>
                  <a:lnTo>
                    <a:pt x="72" y="32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29" y="12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7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5" y="51"/>
                  </a:lnTo>
                  <a:lnTo>
                    <a:pt x="27" y="55"/>
                  </a:lnTo>
                  <a:lnTo>
                    <a:pt x="30" y="59"/>
                  </a:lnTo>
                  <a:lnTo>
                    <a:pt x="33" y="63"/>
                  </a:lnTo>
                  <a:lnTo>
                    <a:pt x="36" y="66"/>
                  </a:lnTo>
                  <a:lnTo>
                    <a:pt x="24" y="7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12" name="Group 81"/>
          <p:cNvGrpSpPr>
            <a:grpSpLocks/>
          </p:cNvGrpSpPr>
          <p:nvPr/>
        </p:nvGrpSpPr>
        <p:grpSpPr bwMode="auto">
          <a:xfrm>
            <a:off x="6867525" y="3213100"/>
            <a:ext cx="125413" cy="225425"/>
            <a:chOff x="4326" y="2024"/>
            <a:chExt cx="79" cy="142"/>
          </a:xfrm>
        </p:grpSpPr>
        <p:sp>
          <p:nvSpPr>
            <p:cNvPr id="26785" name="Oval 82"/>
            <p:cNvSpPr>
              <a:spLocks noChangeArrowheads="1"/>
            </p:cNvSpPr>
            <p:nvPr/>
          </p:nvSpPr>
          <p:spPr bwMode="auto">
            <a:xfrm rot="-2880000">
              <a:off x="4294" y="2056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86" name="Freeform 83"/>
            <p:cNvSpPr>
              <a:spLocks/>
            </p:cNvSpPr>
            <p:nvPr/>
          </p:nvSpPr>
          <p:spPr bwMode="auto">
            <a:xfrm>
              <a:off x="4332" y="2058"/>
              <a:ext cx="73" cy="79"/>
            </a:xfrm>
            <a:custGeom>
              <a:avLst/>
              <a:gdLst>
                <a:gd name="T0" fmla="*/ 22 w 73"/>
                <a:gd name="T1" fmla="*/ 74 h 79"/>
                <a:gd name="T2" fmla="*/ 15 w 73"/>
                <a:gd name="T3" fmla="*/ 65 h 79"/>
                <a:gd name="T4" fmla="*/ 8 w 73"/>
                <a:gd name="T5" fmla="*/ 56 h 79"/>
                <a:gd name="T6" fmla="*/ 4 w 73"/>
                <a:gd name="T7" fmla="*/ 48 h 79"/>
                <a:gd name="T8" fmla="*/ 1 w 73"/>
                <a:gd name="T9" fmla="*/ 39 h 79"/>
                <a:gd name="T10" fmla="*/ 0 w 73"/>
                <a:gd name="T11" fmla="*/ 32 h 79"/>
                <a:gd name="T12" fmla="*/ 1 w 73"/>
                <a:gd name="T13" fmla="*/ 25 h 79"/>
                <a:gd name="T14" fmla="*/ 3 w 73"/>
                <a:gd name="T15" fmla="*/ 19 h 79"/>
                <a:gd name="T16" fmla="*/ 5 w 73"/>
                <a:gd name="T17" fmla="*/ 17 h 79"/>
                <a:gd name="T18" fmla="*/ 18 w 73"/>
                <a:gd name="T19" fmla="*/ 4 h 79"/>
                <a:gd name="T20" fmla="*/ 21 w 73"/>
                <a:gd name="T21" fmla="*/ 2 h 79"/>
                <a:gd name="T22" fmla="*/ 26 w 73"/>
                <a:gd name="T23" fmla="*/ 0 h 79"/>
                <a:gd name="T24" fmla="*/ 31 w 73"/>
                <a:gd name="T25" fmla="*/ 0 h 79"/>
                <a:gd name="T26" fmla="*/ 37 w 73"/>
                <a:gd name="T27" fmla="*/ 1 h 79"/>
                <a:gd name="T28" fmla="*/ 43 w 73"/>
                <a:gd name="T29" fmla="*/ 2 h 79"/>
                <a:gd name="T30" fmla="*/ 49 w 73"/>
                <a:gd name="T31" fmla="*/ 5 h 79"/>
                <a:gd name="T32" fmla="*/ 56 w 73"/>
                <a:gd name="T33" fmla="*/ 8 h 79"/>
                <a:gd name="T34" fmla="*/ 65 w 73"/>
                <a:gd name="T35" fmla="*/ 4 h 79"/>
                <a:gd name="T36" fmla="*/ 41 w 73"/>
                <a:gd name="T37" fmla="*/ 28 h 79"/>
                <a:gd name="T38" fmla="*/ 42 w 73"/>
                <a:gd name="T39" fmla="*/ 19 h 79"/>
                <a:gd name="T40" fmla="*/ 33 w 73"/>
                <a:gd name="T41" fmla="*/ 15 h 79"/>
                <a:gd name="T42" fmla="*/ 26 w 73"/>
                <a:gd name="T43" fmla="*/ 13 h 79"/>
                <a:gd name="T44" fmla="*/ 21 w 73"/>
                <a:gd name="T45" fmla="*/ 12 h 79"/>
                <a:gd name="T46" fmla="*/ 17 w 73"/>
                <a:gd name="T47" fmla="*/ 12 h 79"/>
                <a:gd name="T48" fmla="*/ 14 w 73"/>
                <a:gd name="T49" fmla="*/ 12 h 79"/>
                <a:gd name="T50" fmla="*/ 12 w 73"/>
                <a:gd name="T51" fmla="*/ 16 h 79"/>
                <a:gd name="T52" fmla="*/ 12 w 73"/>
                <a:gd name="T53" fmla="*/ 22 h 79"/>
                <a:gd name="T54" fmla="*/ 13 w 73"/>
                <a:gd name="T55" fmla="*/ 28 h 79"/>
                <a:gd name="T56" fmla="*/ 15 w 73"/>
                <a:gd name="T57" fmla="*/ 35 h 79"/>
                <a:gd name="T58" fmla="*/ 18 w 73"/>
                <a:gd name="T59" fmla="*/ 42 h 79"/>
                <a:gd name="T60" fmla="*/ 23 w 73"/>
                <a:gd name="T61" fmla="*/ 49 h 79"/>
                <a:gd name="T62" fmla="*/ 28 w 73"/>
                <a:gd name="T63" fmla="*/ 57 h 79"/>
                <a:gd name="T64" fmla="*/ 34 w 73"/>
                <a:gd name="T65" fmla="*/ 64 h 79"/>
                <a:gd name="T66" fmla="*/ 26 w 73"/>
                <a:gd name="T67" fmla="*/ 78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3"/>
                <a:gd name="T103" fmla="*/ 0 h 79"/>
                <a:gd name="T104" fmla="*/ 73 w 73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3" h="79">
                  <a:moveTo>
                    <a:pt x="26" y="78"/>
                  </a:moveTo>
                  <a:lnTo>
                    <a:pt x="22" y="74"/>
                  </a:lnTo>
                  <a:lnTo>
                    <a:pt x="18" y="70"/>
                  </a:lnTo>
                  <a:lnTo>
                    <a:pt x="15" y="65"/>
                  </a:lnTo>
                  <a:lnTo>
                    <a:pt x="11" y="61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0" y="1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9" y="5"/>
                  </a:lnTo>
                  <a:lnTo>
                    <a:pt x="52" y="6"/>
                  </a:lnTo>
                  <a:lnTo>
                    <a:pt x="56" y="8"/>
                  </a:lnTo>
                  <a:lnTo>
                    <a:pt x="59" y="10"/>
                  </a:lnTo>
                  <a:lnTo>
                    <a:pt x="65" y="4"/>
                  </a:lnTo>
                  <a:lnTo>
                    <a:pt x="72" y="31"/>
                  </a:lnTo>
                  <a:lnTo>
                    <a:pt x="41" y="28"/>
                  </a:lnTo>
                  <a:lnTo>
                    <a:pt x="47" y="22"/>
                  </a:lnTo>
                  <a:lnTo>
                    <a:pt x="42" y="19"/>
                  </a:lnTo>
                  <a:lnTo>
                    <a:pt x="37" y="17"/>
                  </a:lnTo>
                  <a:lnTo>
                    <a:pt x="33" y="15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2" y="25"/>
                  </a:lnTo>
                  <a:lnTo>
                    <a:pt x="13" y="28"/>
                  </a:lnTo>
                  <a:lnTo>
                    <a:pt x="14" y="32"/>
                  </a:lnTo>
                  <a:lnTo>
                    <a:pt x="15" y="35"/>
                  </a:lnTo>
                  <a:lnTo>
                    <a:pt x="17" y="38"/>
                  </a:lnTo>
                  <a:lnTo>
                    <a:pt x="18" y="42"/>
                  </a:lnTo>
                  <a:lnTo>
                    <a:pt x="20" y="46"/>
                  </a:lnTo>
                  <a:lnTo>
                    <a:pt x="23" y="49"/>
                  </a:lnTo>
                  <a:lnTo>
                    <a:pt x="25" y="53"/>
                  </a:lnTo>
                  <a:lnTo>
                    <a:pt x="28" y="57"/>
                  </a:lnTo>
                  <a:lnTo>
                    <a:pt x="31" y="60"/>
                  </a:lnTo>
                  <a:lnTo>
                    <a:pt x="34" y="64"/>
                  </a:lnTo>
                  <a:lnTo>
                    <a:pt x="37" y="67"/>
                  </a:lnTo>
                  <a:lnTo>
                    <a:pt x="26" y="78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6623050" y="3205163"/>
            <a:ext cx="225425" cy="133350"/>
            <a:chOff x="4172" y="2019"/>
            <a:chExt cx="142" cy="84"/>
          </a:xfrm>
        </p:grpSpPr>
        <p:sp>
          <p:nvSpPr>
            <p:cNvPr id="26783" name="Oval 85"/>
            <p:cNvSpPr>
              <a:spLocks noChangeArrowheads="1"/>
            </p:cNvSpPr>
            <p:nvPr/>
          </p:nvSpPr>
          <p:spPr bwMode="auto">
            <a:xfrm rot="-2700000">
              <a:off x="4172" y="2019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84" name="Freeform 86"/>
            <p:cNvSpPr>
              <a:spLocks/>
            </p:cNvSpPr>
            <p:nvPr/>
          </p:nvSpPr>
          <p:spPr bwMode="auto">
            <a:xfrm>
              <a:off x="4212" y="2025"/>
              <a:ext cx="73" cy="78"/>
            </a:xfrm>
            <a:custGeom>
              <a:avLst/>
              <a:gdLst>
                <a:gd name="T0" fmla="*/ 19 w 73"/>
                <a:gd name="T1" fmla="*/ 73 h 78"/>
                <a:gd name="T2" fmla="*/ 13 w 73"/>
                <a:gd name="T3" fmla="*/ 64 h 78"/>
                <a:gd name="T4" fmla="*/ 7 w 73"/>
                <a:gd name="T5" fmla="*/ 55 h 78"/>
                <a:gd name="T6" fmla="*/ 3 w 73"/>
                <a:gd name="T7" fmla="*/ 46 h 78"/>
                <a:gd name="T8" fmla="*/ 1 w 73"/>
                <a:gd name="T9" fmla="*/ 37 h 78"/>
                <a:gd name="T10" fmla="*/ 0 w 73"/>
                <a:gd name="T11" fmla="*/ 30 h 78"/>
                <a:gd name="T12" fmla="*/ 1 w 73"/>
                <a:gd name="T13" fmla="*/ 23 h 78"/>
                <a:gd name="T14" fmla="*/ 4 w 73"/>
                <a:gd name="T15" fmla="*/ 17 h 78"/>
                <a:gd name="T16" fmla="*/ 18 w 73"/>
                <a:gd name="T17" fmla="*/ 4 h 78"/>
                <a:gd name="T18" fmla="*/ 21 w 73"/>
                <a:gd name="T19" fmla="*/ 2 h 78"/>
                <a:gd name="T20" fmla="*/ 26 w 73"/>
                <a:gd name="T21" fmla="*/ 0 h 78"/>
                <a:gd name="T22" fmla="*/ 30 w 73"/>
                <a:gd name="T23" fmla="*/ 0 h 78"/>
                <a:gd name="T24" fmla="*/ 36 w 73"/>
                <a:gd name="T25" fmla="*/ 0 h 78"/>
                <a:gd name="T26" fmla="*/ 41 w 73"/>
                <a:gd name="T27" fmla="*/ 1 h 78"/>
                <a:gd name="T28" fmla="*/ 47 w 73"/>
                <a:gd name="T29" fmla="*/ 4 h 78"/>
                <a:gd name="T30" fmla="*/ 54 w 73"/>
                <a:gd name="T31" fmla="*/ 7 h 78"/>
                <a:gd name="T32" fmla="*/ 60 w 73"/>
                <a:gd name="T33" fmla="*/ 11 h 78"/>
                <a:gd name="T34" fmla="*/ 72 w 73"/>
                <a:gd name="T35" fmla="*/ 33 h 78"/>
                <a:gd name="T36" fmla="*/ 48 w 73"/>
                <a:gd name="T37" fmla="*/ 22 h 78"/>
                <a:gd name="T38" fmla="*/ 38 w 73"/>
                <a:gd name="T39" fmla="*/ 16 h 78"/>
                <a:gd name="T40" fmla="*/ 30 w 73"/>
                <a:gd name="T41" fmla="*/ 12 h 78"/>
                <a:gd name="T42" fmla="*/ 23 w 73"/>
                <a:gd name="T43" fmla="*/ 11 h 78"/>
                <a:gd name="T44" fmla="*/ 19 w 73"/>
                <a:gd name="T45" fmla="*/ 10 h 78"/>
                <a:gd name="T46" fmla="*/ 16 w 73"/>
                <a:gd name="T47" fmla="*/ 11 h 78"/>
                <a:gd name="T48" fmla="*/ 13 w 73"/>
                <a:gd name="T49" fmla="*/ 14 h 78"/>
                <a:gd name="T50" fmla="*/ 13 w 73"/>
                <a:gd name="T51" fmla="*/ 20 h 78"/>
                <a:gd name="T52" fmla="*/ 13 w 73"/>
                <a:gd name="T53" fmla="*/ 26 h 78"/>
                <a:gd name="T54" fmla="*/ 15 w 73"/>
                <a:gd name="T55" fmla="*/ 33 h 78"/>
                <a:gd name="T56" fmla="*/ 18 w 73"/>
                <a:gd name="T57" fmla="*/ 40 h 78"/>
                <a:gd name="T58" fmla="*/ 22 w 73"/>
                <a:gd name="T59" fmla="*/ 48 h 78"/>
                <a:gd name="T60" fmla="*/ 27 w 73"/>
                <a:gd name="T61" fmla="*/ 55 h 78"/>
                <a:gd name="T62" fmla="*/ 33 w 73"/>
                <a:gd name="T63" fmla="*/ 63 h 78"/>
                <a:gd name="T64" fmla="*/ 23 w 73"/>
                <a:gd name="T65" fmla="*/ 77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78"/>
                <a:gd name="T101" fmla="*/ 73 w 73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78">
                  <a:moveTo>
                    <a:pt x="23" y="77"/>
                  </a:moveTo>
                  <a:lnTo>
                    <a:pt x="19" y="73"/>
                  </a:lnTo>
                  <a:lnTo>
                    <a:pt x="16" y="68"/>
                  </a:lnTo>
                  <a:lnTo>
                    <a:pt x="13" y="64"/>
                  </a:lnTo>
                  <a:lnTo>
                    <a:pt x="10" y="59"/>
                  </a:lnTo>
                  <a:lnTo>
                    <a:pt x="7" y="55"/>
                  </a:lnTo>
                  <a:lnTo>
                    <a:pt x="5" y="50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7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6" y="5"/>
                  </a:lnTo>
                  <a:lnTo>
                    <a:pt x="72" y="33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6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4" y="51"/>
                  </a:lnTo>
                  <a:lnTo>
                    <a:pt x="27" y="55"/>
                  </a:lnTo>
                  <a:lnTo>
                    <a:pt x="30" y="59"/>
                  </a:lnTo>
                  <a:lnTo>
                    <a:pt x="33" y="63"/>
                  </a:lnTo>
                  <a:lnTo>
                    <a:pt x="36" y="66"/>
                  </a:lnTo>
                  <a:lnTo>
                    <a:pt x="23" y="77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sp>
        <p:nvSpPr>
          <p:cNvPr id="26690" name="Freeform 87"/>
          <p:cNvSpPr>
            <a:spLocks/>
          </p:cNvSpPr>
          <p:nvPr/>
        </p:nvSpPr>
        <p:spPr bwMode="auto">
          <a:xfrm>
            <a:off x="2463800" y="4903788"/>
            <a:ext cx="282575" cy="142875"/>
          </a:xfrm>
          <a:custGeom>
            <a:avLst/>
            <a:gdLst>
              <a:gd name="T0" fmla="*/ 446068450 w 178"/>
              <a:gd name="T1" fmla="*/ 0 h 90"/>
              <a:gd name="T2" fmla="*/ 347781563 w 178"/>
              <a:gd name="T3" fmla="*/ 110886875 h 90"/>
              <a:gd name="T4" fmla="*/ 390625013 w 178"/>
              <a:gd name="T5" fmla="*/ 224294700 h 90"/>
              <a:gd name="T6" fmla="*/ 0 w 178"/>
              <a:gd name="T7" fmla="*/ 90725625 h 90"/>
              <a:gd name="T8" fmla="*/ 0 60000 65536"/>
              <a:gd name="T9" fmla="*/ 0 60000 65536"/>
              <a:gd name="T10" fmla="*/ 0 60000 65536"/>
              <a:gd name="T11" fmla="*/ 0 60000 65536"/>
              <a:gd name="T12" fmla="*/ 0 w 178"/>
              <a:gd name="T13" fmla="*/ 0 h 90"/>
              <a:gd name="T14" fmla="*/ 178 w 178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" h="90">
                <a:moveTo>
                  <a:pt x="177" y="0"/>
                </a:moveTo>
                <a:lnTo>
                  <a:pt x="138" y="44"/>
                </a:lnTo>
                <a:lnTo>
                  <a:pt x="155" y="89"/>
                </a:lnTo>
                <a:lnTo>
                  <a:pt x="0" y="36"/>
                </a:lnTo>
              </a:path>
            </a:pathLst>
          </a:custGeom>
          <a:noFill/>
          <a:ln w="254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91" name="Line 88"/>
          <p:cNvSpPr>
            <a:spLocks noChangeShapeType="1"/>
          </p:cNvSpPr>
          <p:nvPr/>
        </p:nvSpPr>
        <p:spPr bwMode="auto">
          <a:xfrm>
            <a:off x="1651000" y="4679950"/>
            <a:ext cx="201613" cy="63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92" name="Freeform 89"/>
          <p:cNvSpPr>
            <a:spLocks/>
          </p:cNvSpPr>
          <p:nvPr/>
        </p:nvSpPr>
        <p:spPr bwMode="auto">
          <a:xfrm>
            <a:off x="1595438" y="4721225"/>
            <a:ext cx="165100" cy="146050"/>
          </a:xfrm>
          <a:custGeom>
            <a:avLst/>
            <a:gdLst>
              <a:gd name="T0" fmla="*/ 0 w 104"/>
              <a:gd name="T1" fmla="*/ 168851263 h 92"/>
              <a:gd name="T2" fmla="*/ 183972200 w 104"/>
              <a:gd name="T3" fmla="*/ 229335013 h 92"/>
              <a:gd name="T4" fmla="*/ 259576888 w 104"/>
              <a:gd name="T5" fmla="*/ 0 h 92"/>
              <a:gd name="T6" fmla="*/ 0 60000 65536"/>
              <a:gd name="T7" fmla="*/ 0 60000 65536"/>
              <a:gd name="T8" fmla="*/ 0 60000 65536"/>
              <a:gd name="T9" fmla="*/ 0 w 104"/>
              <a:gd name="T10" fmla="*/ 0 h 92"/>
              <a:gd name="T11" fmla="*/ 104 w 104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92">
                <a:moveTo>
                  <a:pt x="0" y="67"/>
                </a:moveTo>
                <a:lnTo>
                  <a:pt x="73" y="91"/>
                </a:lnTo>
                <a:lnTo>
                  <a:pt x="103" y="0"/>
                </a:lnTo>
              </a:path>
            </a:pathLst>
          </a:custGeom>
          <a:noFill/>
          <a:ln w="254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93" name="Freeform 90"/>
          <p:cNvSpPr>
            <a:spLocks/>
          </p:cNvSpPr>
          <p:nvPr/>
        </p:nvSpPr>
        <p:spPr bwMode="auto">
          <a:xfrm>
            <a:off x="3016250" y="4860925"/>
            <a:ext cx="82550" cy="268288"/>
          </a:xfrm>
          <a:custGeom>
            <a:avLst/>
            <a:gdLst>
              <a:gd name="T0" fmla="*/ 20161250 w 52"/>
              <a:gd name="T1" fmla="*/ 0 h 169"/>
              <a:gd name="T2" fmla="*/ 128528763 w 52"/>
              <a:gd name="T3" fmla="*/ 136088691 h 169"/>
              <a:gd name="T4" fmla="*/ 0 w 52"/>
              <a:gd name="T5" fmla="*/ 423387039 h 169"/>
              <a:gd name="T6" fmla="*/ 0 60000 65536"/>
              <a:gd name="T7" fmla="*/ 0 60000 65536"/>
              <a:gd name="T8" fmla="*/ 0 60000 65536"/>
              <a:gd name="T9" fmla="*/ 0 w 52"/>
              <a:gd name="T10" fmla="*/ 0 h 169"/>
              <a:gd name="T11" fmla="*/ 52 w 52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69">
                <a:moveTo>
                  <a:pt x="8" y="0"/>
                </a:moveTo>
                <a:lnTo>
                  <a:pt x="51" y="54"/>
                </a:lnTo>
                <a:lnTo>
                  <a:pt x="0" y="168"/>
                </a:lnTo>
              </a:path>
            </a:pathLst>
          </a:custGeom>
          <a:noFill/>
          <a:ln w="254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94" name="Oval 91"/>
          <p:cNvSpPr>
            <a:spLocks noChangeArrowheads="1"/>
          </p:cNvSpPr>
          <p:nvPr/>
        </p:nvSpPr>
        <p:spPr bwMode="auto">
          <a:xfrm>
            <a:off x="2743200" y="4835525"/>
            <a:ext cx="325438" cy="1746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95" name="Freeform 92"/>
          <p:cNvSpPr>
            <a:spLocks/>
          </p:cNvSpPr>
          <p:nvPr/>
        </p:nvSpPr>
        <p:spPr bwMode="auto">
          <a:xfrm>
            <a:off x="4202113" y="4408488"/>
            <a:ext cx="388937" cy="601662"/>
          </a:xfrm>
          <a:custGeom>
            <a:avLst/>
            <a:gdLst>
              <a:gd name="T0" fmla="*/ 614917334 w 245"/>
              <a:gd name="T1" fmla="*/ 952618271 h 379"/>
              <a:gd name="T2" fmla="*/ 226813771 w 245"/>
              <a:gd name="T3" fmla="*/ 635078847 h 379"/>
              <a:gd name="T4" fmla="*/ 105846426 w 245"/>
              <a:gd name="T5" fmla="*/ 453627748 h 379"/>
              <a:gd name="T6" fmla="*/ 0 w 245"/>
              <a:gd name="T7" fmla="*/ 0 h 379"/>
              <a:gd name="T8" fmla="*/ 0 60000 65536"/>
              <a:gd name="T9" fmla="*/ 0 60000 65536"/>
              <a:gd name="T10" fmla="*/ 0 60000 65536"/>
              <a:gd name="T11" fmla="*/ 0 60000 65536"/>
              <a:gd name="T12" fmla="*/ 0 w 245"/>
              <a:gd name="T13" fmla="*/ 0 h 379"/>
              <a:gd name="T14" fmla="*/ 245 w 245"/>
              <a:gd name="T15" fmla="*/ 379 h 3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5" h="379">
                <a:moveTo>
                  <a:pt x="244" y="378"/>
                </a:moveTo>
                <a:lnTo>
                  <a:pt x="90" y="252"/>
                </a:lnTo>
                <a:lnTo>
                  <a:pt x="42" y="18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96" name="Rectangle 93"/>
          <p:cNvSpPr>
            <a:spLocks noChangeArrowheads="1"/>
          </p:cNvSpPr>
          <p:nvPr/>
        </p:nvSpPr>
        <p:spPr bwMode="auto">
          <a:xfrm rot="1140000">
            <a:off x="1422400" y="4746625"/>
            <a:ext cx="176213" cy="1063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97" name="Rectangle 94"/>
          <p:cNvSpPr>
            <a:spLocks noChangeArrowheads="1"/>
          </p:cNvSpPr>
          <p:nvPr/>
        </p:nvSpPr>
        <p:spPr bwMode="auto">
          <a:xfrm rot="1140000">
            <a:off x="1474788" y="4597400"/>
            <a:ext cx="179387" cy="1063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98" name="Rectangle 95"/>
          <p:cNvSpPr>
            <a:spLocks noChangeArrowheads="1"/>
          </p:cNvSpPr>
          <p:nvPr/>
        </p:nvSpPr>
        <p:spPr bwMode="auto">
          <a:xfrm rot="1140000">
            <a:off x="1831975" y="4805363"/>
            <a:ext cx="676275" cy="1063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699" name="Rectangle 96"/>
          <p:cNvSpPr>
            <a:spLocks noChangeArrowheads="1"/>
          </p:cNvSpPr>
          <p:nvPr/>
        </p:nvSpPr>
        <p:spPr bwMode="auto">
          <a:xfrm>
            <a:off x="0" y="4495800"/>
            <a:ext cx="1381125" cy="1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  Polarized Source</a:t>
            </a:r>
          </a:p>
        </p:txBody>
      </p:sp>
      <p:sp>
        <p:nvSpPr>
          <p:cNvPr id="26700" name="Rectangle 97"/>
          <p:cNvSpPr>
            <a:spLocks noChangeArrowheads="1"/>
          </p:cNvSpPr>
          <p:nvPr/>
        </p:nvSpPr>
        <p:spPr bwMode="auto">
          <a:xfrm>
            <a:off x="1630363" y="3979863"/>
            <a:ext cx="1271587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/>
              <a:t>Spin Rotators</a:t>
            </a:r>
          </a:p>
        </p:txBody>
      </p:sp>
      <p:grpSp>
        <p:nvGrpSpPr>
          <p:cNvPr id="14" name="Group 98"/>
          <p:cNvGrpSpPr>
            <a:grpSpLocks/>
          </p:cNvGrpSpPr>
          <p:nvPr/>
        </p:nvGrpSpPr>
        <p:grpSpPr bwMode="auto">
          <a:xfrm>
            <a:off x="3879850" y="4748213"/>
            <a:ext cx="225425" cy="123825"/>
            <a:chOff x="2444" y="2991"/>
            <a:chExt cx="142" cy="78"/>
          </a:xfrm>
        </p:grpSpPr>
        <p:sp>
          <p:nvSpPr>
            <p:cNvPr id="26781" name="Oval 99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82" name="Freeform 100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>
                <a:gd name="T0" fmla="*/ 1 w 83"/>
                <a:gd name="T1" fmla="*/ 48 h 63"/>
                <a:gd name="T2" fmla="*/ 3 w 83"/>
                <a:gd name="T3" fmla="*/ 37 h 63"/>
                <a:gd name="T4" fmla="*/ 7 w 83"/>
                <a:gd name="T5" fmla="*/ 27 h 63"/>
                <a:gd name="T6" fmla="*/ 11 w 83"/>
                <a:gd name="T7" fmla="*/ 18 h 63"/>
                <a:gd name="T8" fmla="*/ 15 w 83"/>
                <a:gd name="T9" fmla="*/ 12 h 63"/>
                <a:gd name="T10" fmla="*/ 17 w 83"/>
                <a:gd name="T11" fmla="*/ 9 h 63"/>
                <a:gd name="T12" fmla="*/ 20 w 83"/>
                <a:gd name="T13" fmla="*/ 6 h 63"/>
                <a:gd name="T14" fmla="*/ 23 w 83"/>
                <a:gd name="T15" fmla="*/ 4 h 63"/>
                <a:gd name="T16" fmla="*/ 26 w 83"/>
                <a:gd name="T17" fmla="*/ 2 h 63"/>
                <a:gd name="T18" fmla="*/ 29 w 83"/>
                <a:gd name="T19" fmla="*/ 1 h 63"/>
                <a:gd name="T20" fmla="*/ 31 w 83"/>
                <a:gd name="T21" fmla="*/ 0 h 63"/>
                <a:gd name="T22" fmla="*/ 35 w 83"/>
                <a:gd name="T23" fmla="*/ 0 h 63"/>
                <a:gd name="T24" fmla="*/ 52 w 83"/>
                <a:gd name="T25" fmla="*/ 2 h 63"/>
                <a:gd name="T26" fmla="*/ 56 w 83"/>
                <a:gd name="T27" fmla="*/ 3 h 63"/>
                <a:gd name="T28" fmla="*/ 60 w 83"/>
                <a:gd name="T29" fmla="*/ 5 h 63"/>
                <a:gd name="T30" fmla="*/ 63 w 83"/>
                <a:gd name="T31" fmla="*/ 8 h 63"/>
                <a:gd name="T32" fmla="*/ 66 w 83"/>
                <a:gd name="T33" fmla="*/ 13 h 63"/>
                <a:gd name="T34" fmla="*/ 69 w 83"/>
                <a:gd name="T35" fmla="*/ 18 h 63"/>
                <a:gd name="T36" fmla="*/ 71 w 83"/>
                <a:gd name="T37" fmla="*/ 24 h 63"/>
                <a:gd name="T38" fmla="*/ 73 w 83"/>
                <a:gd name="T39" fmla="*/ 31 h 63"/>
                <a:gd name="T40" fmla="*/ 74 w 83"/>
                <a:gd name="T41" fmla="*/ 38 h 63"/>
                <a:gd name="T42" fmla="*/ 66 w 83"/>
                <a:gd name="T43" fmla="*/ 62 h 63"/>
                <a:gd name="T44" fmla="*/ 58 w 83"/>
                <a:gd name="T45" fmla="*/ 36 h 63"/>
                <a:gd name="T46" fmla="*/ 56 w 83"/>
                <a:gd name="T47" fmla="*/ 25 h 63"/>
                <a:gd name="T48" fmla="*/ 54 w 83"/>
                <a:gd name="T49" fmla="*/ 18 h 63"/>
                <a:gd name="T50" fmla="*/ 52 w 83"/>
                <a:gd name="T51" fmla="*/ 14 h 63"/>
                <a:gd name="T52" fmla="*/ 50 w 83"/>
                <a:gd name="T53" fmla="*/ 10 h 63"/>
                <a:gd name="T54" fmla="*/ 48 w 83"/>
                <a:gd name="T55" fmla="*/ 7 h 63"/>
                <a:gd name="T56" fmla="*/ 45 w 83"/>
                <a:gd name="T57" fmla="*/ 4 h 63"/>
                <a:gd name="T58" fmla="*/ 42 w 83"/>
                <a:gd name="T59" fmla="*/ 4 h 63"/>
                <a:gd name="T60" fmla="*/ 37 w 83"/>
                <a:gd name="T61" fmla="*/ 8 h 63"/>
                <a:gd name="T62" fmla="*/ 32 w 83"/>
                <a:gd name="T63" fmla="*/ 13 h 63"/>
                <a:gd name="T64" fmla="*/ 28 w 83"/>
                <a:gd name="T65" fmla="*/ 19 h 63"/>
                <a:gd name="T66" fmla="*/ 24 w 83"/>
                <a:gd name="T67" fmla="*/ 26 h 63"/>
                <a:gd name="T68" fmla="*/ 21 w 83"/>
                <a:gd name="T69" fmla="*/ 33 h 63"/>
                <a:gd name="T70" fmla="*/ 19 w 83"/>
                <a:gd name="T71" fmla="*/ 42 h 63"/>
                <a:gd name="T72" fmla="*/ 17 w 83"/>
                <a:gd name="T73" fmla="*/ 51 h 63"/>
                <a:gd name="T74" fmla="*/ 0 w 83"/>
                <a:gd name="T75" fmla="*/ 5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3"/>
                <a:gd name="T115" fmla="*/ 0 h 63"/>
                <a:gd name="T116" fmla="*/ 83 w 83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sp>
        <p:nvSpPr>
          <p:cNvPr id="26702" name="Line 101"/>
          <p:cNvSpPr>
            <a:spLocks noChangeShapeType="1"/>
          </p:cNvSpPr>
          <p:nvPr/>
        </p:nvSpPr>
        <p:spPr bwMode="auto">
          <a:xfrm>
            <a:off x="3733800" y="4419600"/>
            <a:ext cx="144463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3" name="Line 102"/>
          <p:cNvSpPr>
            <a:spLocks noChangeShapeType="1"/>
          </p:cNvSpPr>
          <p:nvPr/>
        </p:nvSpPr>
        <p:spPr bwMode="auto">
          <a:xfrm flipV="1">
            <a:off x="2971800" y="3886200"/>
            <a:ext cx="609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4" name="Line 103"/>
          <p:cNvSpPr>
            <a:spLocks noChangeShapeType="1"/>
          </p:cNvSpPr>
          <p:nvPr/>
        </p:nvSpPr>
        <p:spPr bwMode="auto">
          <a:xfrm flipV="1">
            <a:off x="2971800" y="3962400"/>
            <a:ext cx="1447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05" name="Line 104"/>
          <p:cNvSpPr>
            <a:spLocks noChangeShapeType="1"/>
          </p:cNvSpPr>
          <p:nvPr/>
        </p:nvSpPr>
        <p:spPr bwMode="auto">
          <a:xfrm flipH="1">
            <a:off x="7010400" y="30480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05"/>
          <p:cNvGrpSpPr>
            <a:grpSpLocks/>
          </p:cNvGrpSpPr>
          <p:nvPr/>
        </p:nvGrpSpPr>
        <p:grpSpPr bwMode="auto">
          <a:xfrm>
            <a:off x="4419600" y="5332413"/>
            <a:ext cx="155575" cy="153987"/>
            <a:chOff x="2834" y="3316"/>
            <a:chExt cx="98" cy="97"/>
          </a:xfrm>
        </p:grpSpPr>
        <p:sp>
          <p:nvSpPr>
            <p:cNvPr id="26776" name="Oval 106"/>
            <p:cNvSpPr>
              <a:spLocks noChangeArrowheads="1"/>
            </p:cNvSpPr>
            <p:nvPr/>
          </p:nvSpPr>
          <p:spPr bwMode="auto">
            <a:xfrm rot="2640000">
              <a:off x="2834" y="3367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77" name="Line 107"/>
            <p:cNvSpPr>
              <a:spLocks noChangeShapeType="1"/>
            </p:cNvSpPr>
            <p:nvPr/>
          </p:nvSpPr>
          <p:spPr bwMode="auto">
            <a:xfrm>
              <a:off x="2905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8" name="Line 108"/>
            <p:cNvSpPr>
              <a:spLocks noChangeShapeType="1"/>
            </p:cNvSpPr>
            <p:nvPr/>
          </p:nvSpPr>
          <p:spPr bwMode="auto">
            <a:xfrm>
              <a:off x="2931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9" name="Line 109"/>
            <p:cNvSpPr>
              <a:spLocks noChangeShapeType="1"/>
            </p:cNvSpPr>
            <p:nvPr/>
          </p:nvSpPr>
          <p:spPr bwMode="auto">
            <a:xfrm>
              <a:off x="2848" y="3341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0" name="Line 110"/>
            <p:cNvSpPr>
              <a:spLocks noChangeShapeType="1"/>
            </p:cNvSpPr>
            <p:nvPr/>
          </p:nvSpPr>
          <p:spPr bwMode="auto">
            <a:xfrm>
              <a:off x="2848" y="3316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11"/>
          <p:cNvGrpSpPr>
            <a:grpSpLocks/>
          </p:cNvGrpSpPr>
          <p:nvPr/>
        </p:nvGrpSpPr>
        <p:grpSpPr bwMode="auto">
          <a:xfrm>
            <a:off x="2808288" y="5033963"/>
            <a:ext cx="153987" cy="174625"/>
            <a:chOff x="1769" y="3171"/>
            <a:chExt cx="97" cy="110"/>
          </a:xfrm>
        </p:grpSpPr>
        <p:sp>
          <p:nvSpPr>
            <p:cNvPr id="26771" name="Oval 112"/>
            <p:cNvSpPr>
              <a:spLocks noChangeArrowheads="1"/>
            </p:cNvSpPr>
            <p:nvPr/>
          </p:nvSpPr>
          <p:spPr bwMode="auto">
            <a:xfrm rot="6480000">
              <a:off x="1769" y="3186"/>
              <a:ext cx="46" cy="45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72" name="Line 113"/>
            <p:cNvSpPr>
              <a:spLocks noChangeShapeType="1"/>
            </p:cNvSpPr>
            <p:nvPr/>
          </p:nvSpPr>
          <p:spPr bwMode="auto">
            <a:xfrm flipH="1">
              <a:off x="1799" y="3244"/>
              <a:ext cx="28" cy="14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3" name="Line 114"/>
            <p:cNvSpPr>
              <a:spLocks noChangeShapeType="1"/>
            </p:cNvSpPr>
            <p:nvPr/>
          </p:nvSpPr>
          <p:spPr bwMode="auto">
            <a:xfrm flipH="1">
              <a:off x="1811" y="3267"/>
              <a:ext cx="28" cy="14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4" name="Line 115"/>
            <p:cNvSpPr>
              <a:spLocks noChangeShapeType="1"/>
            </p:cNvSpPr>
            <p:nvPr/>
          </p:nvSpPr>
          <p:spPr bwMode="auto">
            <a:xfrm>
              <a:off x="1829" y="3182"/>
              <a:ext cx="14" cy="2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5" name="Line 116"/>
            <p:cNvSpPr>
              <a:spLocks noChangeShapeType="1"/>
            </p:cNvSpPr>
            <p:nvPr/>
          </p:nvSpPr>
          <p:spPr bwMode="auto">
            <a:xfrm>
              <a:off x="1852" y="3171"/>
              <a:ext cx="14" cy="2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17"/>
          <p:cNvGrpSpPr>
            <a:grpSpLocks/>
          </p:cNvGrpSpPr>
          <p:nvPr/>
        </p:nvGrpSpPr>
        <p:grpSpPr bwMode="auto">
          <a:xfrm>
            <a:off x="4495800" y="2276475"/>
            <a:ext cx="144463" cy="188913"/>
            <a:chOff x="2832" y="1434"/>
            <a:chExt cx="91" cy="119"/>
          </a:xfrm>
        </p:grpSpPr>
        <p:sp>
          <p:nvSpPr>
            <p:cNvPr id="26766" name="Oval 118"/>
            <p:cNvSpPr>
              <a:spLocks noChangeArrowheads="1"/>
            </p:cNvSpPr>
            <p:nvPr/>
          </p:nvSpPr>
          <p:spPr bwMode="auto">
            <a:xfrm>
              <a:off x="2832" y="1468"/>
              <a:ext cx="46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67" name="Line 119"/>
            <p:cNvSpPr>
              <a:spLocks noChangeShapeType="1"/>
            </p:cNvSpPr>
            <p:nvPr/>
          </p:nvSpPr>
          <p:spPr bwMode="auto">
            <a:xfrm flipH="1">
              <a:off x="2878" y="1512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8" name="Line 120"/>
            <p:cNvSpPr>
              <a:spLocks noChangeShapeType="1"/>
            </p:cNvSpPr>
            <p:nvPr/>
          </p:nvSpPr>
          <p:spPr bwMode="auto">
            <a:xfrm flipH="1">
              <a:off x="2896" y="1530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9" name="Line 121"/>
            <p:cNvSpPr>
              <a:spLocks noChangeShapeType="1"/>
            </p:cNvSpPr>
            <p:nvPr/>
          </p:nvSpPr>
          <p:spPr bwMode="auto">
            <a:xfrm>
              <a:off x="2882" y="1452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0" name="Line 122"/>
            <p:cNvSpPr>
              <a:spLocks noChangeShapeType="1"/>
            </p:cNvSpPr>
            <p:nvPr/>
          </p:nvSpPr>
          <p:spPr bwMode="auto">
            <a:xfrm>
              <a:off x="2900" y="1434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23"/>
          <p:cNvGrpSpPr>
            <a:grpSpLocks/>
          </p:cNvGrpSpPr>
          <p:nvPr/>
        </p:nvGrpSpPr>
        <p:grpSpPr bwMode="auto">
          <a:xfrm>
            <a:off x="4397375" y="2151063"/>
            <a:ext cx="152400" cy="188912"/>
            <a:chOff x="2770" y="1355"/>
            <a:chExt cx="96" cy="119"/>
          </a:xfrm>
        </p:grpSpPr>
        <p:sp>
          <p:nvSpPr>
            <p:cNvPr id="26761" name="Oval 124"/>
            <p:cNvSpPr>
              <a:spLocks noChangeArrowheads="1"/>
            </p:cNvSpPr>
            <p:nvPr/>
          </p:nvSpPr>
          <p:spPr bwMode="auto">
            <a:xfrm>
              <a:off x="2819" y="1396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62" name="Line 125"/>
            <p:cNvSpPr>
              <a:spLocks noChangeShapeType="1"/>
            </p:cNvSpPr>
            <p:nvPr/>
          </p:nvSpPr>
          <p:spPr bwMode="auto">
            <a:xfrm flipV="1">
              <a:off x="2792" y="1373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3" name="Line 126"/>
            <p:cNvSpPr>
              <a:spLocks noChangeShapeType="1"/>
            </p:cNvSpPr>
            <p:nvPr/>
          </p:nvSpPr>
          <p:spPr bwMode="auto">
            <a:xfrm flipV="1">
              <a:off x="2774" y="1355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4" name="Line 127"/>
            <p:cNvSpPr>
              <a:spLocks noChangeShapeType="1"/>
            </p:cNvSpPr>
            <p:nvPr/>
          </p:nvSpPr>
          <p:spPr bwMode="auto">
            <a:xfrm flipH="1" flipV="1">
              <a:off x="2788" y="1433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5" name="Line 128"/>
            <p:cNvSpPr>
              <a:spLocks noChangeShapeType="1"/>
            </p:cNvSpPr>
            <p:nvPr/>
          </p:nvSpPr>
          <p:spPr bwMode="auto">
            <a:xfrm flipH="1" flipV="1">
              <a:off x="2770" y="1451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710" name="Rectangle 129"/>
          <p:cNvSpPr>
            <a:spLocks noChangeArrowheads="1"/>
          </p:cNvSpPr>
          <p:nvPr/>
        </p:nvSpPr>
        <p:spPr bwMode="auto">
          <a:xfrm>
            <a:off x="228600" y="5257800"/>
            <a:ext cx="1677988" cy="1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  200 MeV Polarimeter</a:t>
            </a:r>
          </a:p>
        </p:txBody>
      </p:sp>
      <p:sp>
        <p:nvSpPr>
          <p:cNvPr id="26711" name="Rectangle 130"/>
          <p:cNvSpPr>
            <a:spLocks noChangeArrowheads="1"/>
          </p:cNvSpPr>
          <p:nvPr/>
        </p:nvSpPr>
        <p:spPr bwMode="auto">
          <a:xfrm>
            <a:off x="4343400" y="5903913"/>
            <a:ext cx="1905000" cy="192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 AGS Internal Polarimeter</a:t>
            </a:r>
          </a:p>
        </p:txBody>
      </p:sp>
      <p:sp>
        <p:nvSpPr>
          <p:cNvPr id="26712" name="Rectangle 131"/>
          <p:cNvSpPr>
            <a:spLocks noChangeArrowheads="1"/>
          </p:cNvSpPr>
          <p:nvPr/>
        </p:nvSpPr>
        <p:spPr bwMode="auto">
          <a:xfrm>
            <a:off x="3756025" y="5500688"/>
            <a:ext cx="144463" cy="85725"/>
          </a:xfrm>
          <a:prstGeom prst="rect">
            <a:avLst/>
          </a:prstGeom>
          <a:solidFill>
            <a:srgbClr val="33CC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/>
          </a:p>
        </p:txBody>
      </p:sp>
      <p:sp>
        <p:nvSpPr>
          <p:cNvPr id="26713" name="Rectangle 132"/>
          <p:cNvSpPr>
            <a:spLocks noChangeArrowheads="1"/>
          </p:cNvSpPr>
          <p:nvPr/>
        </p:nvSpPr>
        <p:spPr bwMode="auto">
          <a:xfrm>
            <a:off x="2590800" y="5684838"/>
            <a:ext cx="923925" cy="192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  Rf Dipole</a:t>
            </a:r>
          </a:p>
        </p:txBody>
      </p:sp>
      <p:sp>
        <p:nvSpPr>
          <p:cNvPr id="26714" name="Line 133"/>
          <p:cNvSpPr>
            <a:spLocks noChangeShapeType="1"/>
          </p:cNvSpPr>
          <p:nvPr/>
        </p:nvSpPr>
        <p:spPr bwMode="auto">
          <a:xfrm flipV="1">
            <a:off x="3581400" y="5638800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5" name="Line 134"/>
          <p:cNvSpPr>
            <a:spLocks noChangeShapeType="1"/>
          </p:cNvSpPr>
          <p:nvPr/>
        </p:nvSpPr>
        <p:spPr bwMode="auto">
          <a:xfrm flipH="1" flipV="1">
            <a:off x="4572000" y="54864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6" name="Line 135"/>
          <p:cNvSpPr>
            <a:spLocks noChangeShapeType="1"/>
          </p:cNvSpPr>
          <p:nvPr/>
        </p:nvSpPr>
        <p:spPr bwMode="auto">
          <a:xfrm flipV="1">
            <a:off x="1905000" y="5105400"/>
            <a:ext cx="838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17" name="Rectangle 136"/>
          <p:cNvSpPr>
            <a:spLocks noChangeArrowheads="1"/>
          </p:cNvSpPr>
          <p:nvPr/>
        </p:nvSpPr>
        <p:spPr bwMode="auto">
          <a:xfrm>
            <a:off x="5943600" y="1562100"/>
            <a:ext cx="2286000" cy="287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RHIC pC Polarimeters</a:t>
            </a:r>
          </a:p>
        </p:txBody>
      </p:sp>
      <p:grpSp>
        <p:nvGrpSpPr>
          <p:cNvPr id="19" name="Group 137"/>
          <p:cNvGrpSpPr>
            <a:grpSpLocks/>
          </p:cNvGrpSpPr>
          <p:nvPr/>
        </p:nvGrpSpPr>
        <p:grpSpPr bwMode="auto">
          <a:xfrm>
            <a:off x="6216650" y="2465388"/>
            <a:ext cx="139700" cy="223837"/>
            <a:chOff x="3916" y="1553"/>
            <a:chExt cx="88" cy="141"/>
          </a:xfrm>
        </p:grpSpPr>
        <p:sp>
          <p:nvSpPr>
            <p:cNvPr id="26754" name="Oval 138"/>
            <p:cNvSpPr>
              <a:spLocks noChangeArrowheads="1"/>
            </p:cNvSpPr>
            <p:nvPr/>
          </p:nvSpPr>
          <p:spPr bwMode="auto">
            <a:xfrm rot="9540000">
              <a:off x="3939" y="1600"/>
              <a:ext cx="45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grpSp>
          <p:nvGrpSpPr>
            <p:cNvPr id="20" name="Group 139"/>
            <p:cNvGrpSpPr>
              <a:grpSpLocks/>
            </p:cNvGrpSpPr>
            <p:nvPr/>
          </p:nvGrpSpPr>
          <p:grpSpPr bwMode="auto">
            <a:xfrm>
              <a:off x="3916" y="1658"/>
              <a:ext cx="40" cy="36"/>
              <a:chOff x="3916" y="1658"/>
              <a:chExt cx="40" cy="36"/>
            </a:xfrm>
          </p:grpSpPr>
          <p:sp>
            <p:nvSpPr>
              <p:cNvPr id="26759" name="Line 140"/>
              <p:cNvSpPr>
                <a:spLocks noChangeShapeType="1"/>
              </p:cNvSpPr>
              <p:nvPr/>
            </p:nvSpPr>
            <p:spPr bwMode="auto">
              <a:xfrm flipH="1" flipV="1">
                <a:off x="3927" y="1658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60" name="Line 141"/>
              <p:cNvSpPr>
                <a:spLocks noChangeShapeType="1"/>
              </p:cNvSpPr>
              <p:nvPr/>
            </p:nvSpPr>
            <p:spPr bwMode="auto">
              <a:xfrm flipH="1" flipV="1">
                <a:off x="3916" y="1681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142"/>
            <p:cNvGrpSpPr>
              <a:grpSpLocks/>
            </p:cNvGrpSpPr>
            <p:nvPr/>
          </p:nvGrpSpPr>
          <p:grpSpPr bwMode="auto">
            <a:xfrm>
              <a:off x="3964" y="1553"/>
              <a:ext cx="40" cy="36"/>
              <a:chOff x="3964" y="1553"/>
              <a:chExt cx="40" cy="36"/>
            </a:xfrm>
          </p:grpSpPr>
          <p:sp>
            <p:nvSpPr>
              <p:cNvPr id="26757" name="Line 143"/>
              <p:cNvSpPr>
                <a:spLocks noChangeShapeType="1"/>
              </p:cNvSpPr>
              <p:nvPr/>
            </p:nvSpPr>
            <p:spPr bwMode="auto">
              <a:xfrm flipH="1" flipV="1">
                <a:off x="3975" y="1553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58" name="Line 144"/>
              <p:cNvSpPr>
                <a:spLocks noChangeShapeType="1"/>
              </p:cNvSpPr>
              <p:nvPr/>
            </p:nvSpPr>
            <p:spPr bwMode="auto">
              <a:xfrm flipH="1" flipV="1">
                <a:off x="3964" y="1576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" name="Group 145"/>
          <p:cNvGrpSpPr>
            <a:grpSpLocks/>
          </p:cNvGrpSpPr>
          <p:nvPr/>
        </p:nvGrpSpPr>
        <p:grpSpPr bwMode="auto">
          <a:xfrm>
            <a:off x="2438400" y="1600200"/>
            <a:ext cx="2971800" cy="609600"/>
            <a:chOff x="1536" y="1008"/>
            <a:chExt cx="1872" cy="384"/>
          </a:xfrm>
        </p:grpSpPr>
        <p:sp>
          <p:nvSpPr>
            <p:cNvPr id="26752" name="Line 146"/>
            <p:cNvSpPr>
              <a:spLocks noChangeShapeType="1"/>
            </p:cNvSpPr>
            <p:nvPr/>
          </p:nvSpPr>
          <p:spPr bwMode="auto">
            <a:xfrm>
              <a:off x="2543" y="1232"/>
              <a:ext cx="97" cy="1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3" name="Rectangle 147"/>
            <p:cNvSpPr>
              <a:spLocks noChangeArrowheads="1"/>
            </p:cNvSpPr>
            <p:nvPr/>
          </p:nvSpPr>
          <p:spPr bwMode="auto">
            <a:xfrm>
              <a:off x="1536" y="1008"/>
              <a:ext cx="1872" cy="18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/>
                <a:t> </a:t>
              </a:r>
              <a:r>
                <a:rPr lang="en-US" sz="1600"/>
                <a:t>Absolute Polarimeter (H jet)</a:t>
              </a:r>
            </a:p>
          </p:txBody>
        </p:sp>
      </p:grpSp>
      <p:sp>
        <p:nvSpPr>
          <p:cNvPr id="26720" name="Line 148"/>
          <p:cNvSpPr>
            <a:spLocks noChangeShapeType="1"/>
          </p:cNvSpPr>
          <p:nvPr/>
        </p:nvSpPr>
        <p:spPr bwMode="auto">
          <a:xfrm flipH="1">
            <a:off x="4648200" y="1905000"/>
            <a:ext cx="1295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1" name="Rectangle 149"/>
          <p:cNvSpPr>
            <a:spLocks noChangeArrowheads="1"/>
          </p:cNvSpPr>
          <p:nvPr/>
        </p:nvSpPr>
        <p:spPr bwMode="auto">
          <a:xfrm>
            <a:off x="685800" y="3581400"/>
            <a:ext cx="881063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FF99"/>
                </a:solidFill>
              </a:rPr>
              <a:t>P</a:t>
            </a:r>
            <a:r>
              <a:rPr lang="en-US" sz="1400" b="1">
                <a:solidFill>
                  <a:srgbClr val="FFFF99"/>
                </a:solidFill>
              </a:rPr>
              <a:t>HENIX</a:t>
            </a:r>
          </a:p>
        </p:txBody>
      </p:sp>
      <p:sp>
        <p:nvSpPr>
          <p:cNvPr id="26722" name="Rectangle 150"/>
          <p:cNvSpPr>
            <a:spLocks noChangeArrowheads="1"/>
          </p:cNvSpPr>
          <p:nvPr/>
        </p:nvSpPr>
        <p:spPr bwMode="auto">
          <a:xfrm>
            <a:off x="1130300" y="2133600"/>
            <a:ext cx="989013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FF99"/>
                </a:solidFill>
              </a:rPr>
              <a:t>P</a:t>
            </a:r>
            <a:r>
              <a:rPr lang="en-US" sz="1400" b="1">
                <a:solidFill>
                  <a:srgbClr val="FFFF99"/>
                </a:solidFill>
              </a:rPr>
              <a:t>HOBOS</a:t>
            </a:r>
          </a:p>
        </p:txBody>
      </p:sp>
      <p:sp>
        <p:nvSpPr>
          <p:cNvPr id="26723" name="Rectangle 151"/>
          <p:cNvSpPr>
            <a:spLocks noChangeArrowheads="1"/>
          </p:cNvSpPr>
          <p:nvPr/>
        </p:nvSpPr>
        <p:spPr bwMode="auto">
          <a:xfrm>
            <a:off x="6502400" y="2133600"/>
            <a:ext cx="180340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FF99"/>
                </a:solidFill>
              </a:rPr>
              <a:t>B</a:t>
            </a:r>
            <a:r>
              <a:rPr lang="en-US" sz="1400" b="1">
                <a:solidFill>
                  <a:srgbClr val="FFFF99"/>
                </a:solidFill>
              </a:rPr>
              <a:t>RAHMS &amp; PP2PP</a:t>
            </a:r>
          </a:p>
        </p:txBody>
      </p:sp>
      <p:sp>
        <p:nvSpPr>
          <p:cNvPr id="26724" name="Rectangle 152"/>
          <p:cNvSpPr>
            <a:spLocks noChangeArrowheads="1"/>
          </p:cNvSpPr>
          <p:nvPr/>
        </p:nvSpPr>
        <p:spPr bwMode="auto">
          <a:xfrm>
            <a:off x="3873500" y="3276600"/>
            <a:ext cx="701675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FF99"/>
                </a:solidFill>
              </a:rPr>
              <a:t>S</a:t>
            </a:r>
            <a:r>
              <a:rPr lang="en-US" sz="1400" b="1">
                <a:solidFill>
                  <a:srgbClr val="FFFF99"/>
                </a:solidFill>
              </a:rPr>
              <a:t>TAR</a:t>
            </a:r>
          </a:p>
        </p:txBody>
      </p:sp>
      <p:sp>
        <p:nvSpPr>
          <p:cNvPr id="26725" name="Line 153"/>
          <p:cNvSpPr>
            <a:spLocks noChangeShapeType="1"/>
          </p:cNvSpPr>
          <p:nvPr/>
        </p:nvSpPr>
        <p:spPr bwMode="auto">
          <a:xfrm>
            <a:off x="685800" y="2057400"/>
            <a:ext cx="685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26" name="Rectangle 160"/>
          <p:cNvSpPr>
            <a:spLocks noChangeArrowheads="1"/>
          </p:cNvSpPr>
          <p:nvPr/>
        </p:nvSpPr>
        <p:spPr bwMode="auto">
          <a:xfrm>
            <a:off x="3429000" y="6172200"/>
            <a:ext cx="1574800" cy="28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AGS pC Polarimeter</a:t>
            </a:r>
          </a:p>
        </p:txBody>
      </p:sp>
      <p:grpSp>
        <p:nvGrpSpPr>
          <p:cNvPr id="23" name="Group 161"/>
          <p:cNvGrpSpPr>
            <a:grpSpLocks/>
          </p:cNvGrpSpPr>
          <p:nvPr/>
        </p:nvGrpSpPr>
        <p:grpSpPr bwMode="auto">
          <a:xfrm>
            <a:off x="3432175" y="4752975"/>
            <a:ext cx="225425" cy="123825"/>
            <a:chOff x="2444" y="2991"/>
            <a:chExt cx="142" cy="78"/>
          </a:xfrm>
        </p:grpSpPr>
        <p:sp>
          <p:nvSpPr>
            <p:cNvPr id="26750" name="Oval 162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51" name="Freeform 163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>
                <a:gd name="T0" fmla="*/ 1 w 83"/>
                <a:gd name="T1" fmla="*/ 48 h 63"/>
                <a:gd name="T2" fmla="*/ 3 w 83"/>
                <a:gd name="T3" fmla="*/ 37 h 63"/>
                <a:gd name="T4" fmla="*/ 7 w 83"/>
                <a:gd name="T5" fmla="*/ 27 h 63"/>
                <a:gd name="T6" fmla="*/ 11 w 83"/>
                <a:gd name="T7" fmla="*/ 18 h 63"/>
                <a:gd name="T8" fmla="*/ 15 w 83"/>
                <a:gd name="T9" fmla="*/ 12 h 63"/>
                <a:gd name="T10" fmla="*/ 17 w 83"/>
                <a:gd name="T11" fmla="*/ 9 h 63"/>
                <a:gd name="T12" fmla="*/ 20 w 83"/>
                <a:gd name="T13" fmla="*/ 6 h 63"/>
                <a:gd name="T14" fmla="*/ 23 w 83"/>
                <a:gd name="T15" fmla="*/ 4 h 63"/>
                <a:gd name="T16" fmla="*/ 26 w 83"/>
                <a:gd name="T17" fmla="*/ 2 h 63"/>
                <a:gd name="T18" fmla="*/ 29 w 83"/>
                <a:gd name="T19" fmla="*/ 1 h 63"/>
                <a:gd name="T20" fmla="*/ 31 w 83"/>
                <a:gd name="T21" fmla="*/ 0 h 63"/>
                <a:gd name="T22" fmla="*/ 35 w 83"/>
                <a:gd name="T23" fmla="*/ 0 h 63"/>
                <a:gd name="T24" fmla="*/ 52 w 83"/>
                <a:gd name="T25" fmla="*/ 2 h 63"/>
                <a:gd name="T26" fmla="*/ 56 w 83"/>
                <a:gd name="T27" fmla="*/ 3 h 63"/>
                <a:gd name="T28" fmla="*/ 60 w 83"/>
                <a:gd name="T29" fmla="*/ 5 h 63"/>
                <a:gd name="T30" fmla="*/ 63 w 83"/>
                <a:gd name="T31" fmla="*/ 8 h 63"/>
                <a:gd name="T32" fmla="*/ 66 w 83"/>
                <a:gd name="T33" fmla="*/ 13 h 63"/>
                <a:gd name="T34" fmla="*/ 69 w 83"/>
                <a:gd name="T35" fmla="*/ 18 h 63"/>
                <a:gd name="T36" fmla="*/ 71 w 83"/>
                <a:gd name="T37" fmla="*/ 24 h 63"/>
                <a:gd name="T38" fmla="*/ 73 w 83"/>
                <a:gd name="T39" fmla="*/ 31 h 63"/>
                <a:gd name="T40" fmla="*/ 74 w 83"/>
                <a:gd name="T41" fmla="*/ 38 h 63"/>
                <a:gd name="T42" fmla="*/ 66 w 83"/>
                <a:gd name="T43" fmla="*/ 62 h 63"/>
                <a:gd name="T44" fmla="*/ 58 w 83"/>
                <a:gd name="T45" fmla="*/ 36 h 63"/>
                <a:gd name="T46" fmla="*/ 56 w 83"/>
                <a:gd name="T47" fmla="*/ 25 h 63"/>
                <a:gd name="T48" fmla="*/ 54 w 83"/>
                <a:gd name="T49" fmla="*/ 18 h 63"/>
                <a:gd name="T50" fmla="*/ 52 w 83"/>
                <a:gd name="T51" fmla="*/ 14 h 63"/>
                <a:gd name="T52" fmla="*/ 50 w 83"/>
                <a:gd name="T53" fmla="*/ 10 h 63"/>
                <a:gd name="T54" fmla="*/ 48 w 83"/>
                <a:gd name="T55" fmla="*/ 7 h 63"/>
                <a:gd name="T56" fmla="*/ 45 w 83"/>
                <a:gd name="T57" fmla="*/ 4 h 63"/>
                <a:gd name="T58" fmla="*/ 42 w 83"/>
                <a:gd name="T59" fmla="*/ 4 h 63"/>
                <a:gd name="T60" fmla="*/ 37 w 83"/>
                <a:gd name="T61" fmla="*/ 8 h 63"/>
                <a:gd name="T62" fmla="*/ 32 w 83"/>
                <a:gd name="T63" fmla="*/ 13 h 63"/>
                <a:gd name="T64" fmla="*/ 28 w 83"/>
                <a:gd name="T65" fmla="*/ 19 h 63"/>
                <a:gd name="T66" fmla="*/ 24 w 83"/>
                <a:gd name="T67" fmla="*/ 26 h 63"/>
                <a:gd name="T68" fmla="*/ 21 w 83"/>
                <a:gd name="T69" fmla="*/ 33 h 63"/>
                <a:gd name="T70" fmla="*/ 19 w 83"/>
                <a:gd name="T71" fmla="*/ 42 h 63"/>
                <a:gd name="T72" fmla="*/ 17 w 83"/>
                <a:gd name="T73" fmla="*/ 51 h 63"/>
                <a:gd name="T74" fmla="*/ 0 w 83"/>
                <a:gd name="T75" fmla="*/ 5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3"/>
                <a:gd name="T115" fmla="*/ 0 h 63"/>
                <a:gd name="T116" fmla="*/ 83 w 83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grpSp>
        <p:nvGrpSpPr>
          <p:cNvPr id="24" name="Group 164"/>
          <p:cNvGrpSpPr>
            <a:grpSpLocks/>
          </p:cNvGrpSpPr>
          <p:nvPr/>
        </p:nvGrpSpPr>
        <p:grpSpPr bwMode="auto">
          <a:xfrm>
            <a:off x="4191000" y="5410200"/>
            <a:ext cx="155575" cy="153988"/>
            <a:chOff x="2834" y="3316"/>
            <a:chExt cx="98" cy="97"/>
          </a:xfrm>
        </p:grpSpPr>
        <p:sp>
          <p:nvSpPr>
            <p:cNvPr id="26745" name="Oval 165"/>
            <p:cNvSpPr>
              <a:spLocks noChangeArrowheads="1"/>
            </p:cNvSpPr>
            <p:nvPr/>
          </p:nvSpPr>
          <p:spPr bwMode="auto">
            <a:xfrm rot="2640000">
              <a:off x="2834" y="3367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46" name="Line 166"/>
            <p:cNvSpPr>
              <a:spLocks noChangeShapeType="1"/>
            </p:cNvSpPr>
            <p:nvPr/>
          </p:nvSpPr>
          <p:spPr bwMode="auto">
            <a:xfrm>
              <a:off x="2905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7" name="Line 167"/>
            <p:cNvSpPr>
              <a:spLocks noChangeShapeType="1"/>
            </p:cNvSpPr>
            <p:nvPr/>
          </p:nvSpPr>
          <p:spPr bwMode="auto">
            <a:xfrm>
              <a:off x="2931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8" name="Line 168"/>
            <p:cNvSpPr>
              <a:spLocks noChangeShapeType="1"/>
            </p:cNvSpPr>
            <p:nvPr/>
          </p:nvSpPr>
          <p:spPr bwMode="auto">
            <a:xfrm>
              <a:off x="2848" y="3341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9" name="Line 169"/>
            <p:cNvSpPr>
              <a:spLocks noChangeShapeType="1"/>
            </p:cNvSpPr>
            <p:nvPr/>
          </p:nvSpPr>
          <p:spPr bwMode="auto">
            <a:xfrm>
              <a:off x="2848" y="3316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729" name="Line 170"/>
          <p:cNvSpPr>
            <a:spLocks noChangeShapeType="1"/>
          </p:cNvSpPr>
          <p:nvPr/>
        </p:nvSpPr>
        <p:spPr bwMode="auto">
          <a:xfrm flipH="1" flipV="1">
            <a:off x="4225925" y="5638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171"/>
          <p:cNvGrpSpPr>
            <a:grpSpLocks/>
          </p:cNvGrpSpPr>
          <p:nvPr/>
        </p:nvGrpSpPr>
        <p:grpSpPr bwMode="auto">
          <a:xfrm>
            <a:off x="4575175" y="5057775"/>
            <a:ext cx="225425" cy="123825"/>
            <a:chOff x="2444" y="2991"/>
            <a:chExt cx="142" cy="78"/>
          </a:xfrm>
        </p:grpSpPr>
        <p:sp>
          <p:nvSpPr>
            <p:cNvPr id="26743" name="Oval 172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26744" name="Freeform 173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>
                <a:gd name="T0" fmla="*/ 1 w 83"/>
                <a:gd name="T1" fmla="*/ 48 h 63"/>
                <a:gd name="T2" fmla="*/ 3 w 83"/>
                <a:gd name="T3" fmla="*/ 37 h 63"/>
                <a:gd name="T4" fmla="*/ 7 w 83"/>
                <a:gd name="T5" fmla="*/ 27 h 63"/>
                <a:gd name="T6" fmla="*/ 11 w 83"/>
                <a:gd name="T7" fmla="*/ 18 h 63"/>
                <a:gd name="T8" fmla="*/ 15 w 83"/>
                <a:gd name="T9" fmla="*/ 12 h 63"/>
                <a:gd name="T10" fmla="*/ 17 w 83"/>
                <a:gd name="T11" fmla="*/ 9 h 63"/>
                <a:gd name="T12" fmla="*/ 20 w 83"/>
                <a:gd name="T13" fmla="*/ 6 h 63"/>
                <a:gd name="T14" fmla="*/ 23 w 83"/>
                <a:gd name="T15" fmla="*/ 4 h 63"/>
                <a:gd name="T16" fmla="*/ 26 w 83"/>
                <a:gd name="T17" fmla="*/ 2 h 63"/>
                <a:gd name="T18" fmla="*/ 29 w 83"/>
                <a:gd name="T19" fmla="*/ 1 h 63"/>
                <a:gd name="T20" fmla="*/ 31 w 83"/>
                <a:gd name="T21" fmla="*/ 0 h 63"/>
                <a:gd name="T22" fmla="*/ 35 w 83"/>
                <a:gd name="T23" fmla="*/ 0 h 63"/>
                <a:gd name="T24" fmla="*/ 52 w 83"/>
                <a:gd name="T25" fmla="*/ 2 h 63"/>
                <a:gd name="T26" fmla="*/ 56 w 83"/>
                <a:gd name="T27" fmla="*/ 3 h 63"/>
                <a:gd name="T28" fmla="*/ 60 w 83"/>
                <a:gd name="T29" fmla="*/ 5 h 63"/>
                <a:gd name="T30" fmla="*/ 63 w 83"/>
                <a:gd name="T31" fmla="*/ 8 h 63"/>
                <a:gd name="T32" fmla="*/ 66 w 83"/>
                <a:gd name="T33" fmla="*/ 13 h 63"/>
                <a:gd name="T34" fmla="*/ 69 w 83"/>
                <a:gd name="T35" fmla="*/ 18 h 63"/>
                <a:gd name="T36" fmla="*/ 71 w 83"/>
                <a:gd name="T37" fmla="*/ 24 h 63"/>
                <a:gd name="T38" fmla="*/ 73 w 83"/>
                <a:gd name="T39" fmla="*/ 31 h 63"/>
                <a:gd name="T40" fmla="*/ 74 w 83"/>
                <a:gd name="T41" fmla="*/ 38 h 63"/>
                <a:gd name="T42" fmla="*/ 66 w 83"/>
                <a:gd name="T43" fmla="*/ 62 h 63"/>
                <a:gd name="T44" fmla="*/ 58 w 83"/>
                <a:gd name="T45" fmla="*/ 36 h 63"/>
                <a:gd name="T46" fmla="*/ 56 w 83"/>
                <a:gd name="T47" fmla="*/ 25 h 63"/>
                <a:gd name="T48" fmla="*/ 54 w 83"/>
                <a:gd name="T49" fmla="*/ 18 h 63"/>
                <a:gd name="T50" fmla="*/ 52 w 83"/>
                <a:gd name="T51" fmla="*/ 14 h 63"/>
                <a:gd name="T52" fmla="*/ 50 w 83"/>
                <a:gd name="T53" fmla="*/ 10 h 63"/>
                <a:gd name="T54" fmla="*/ 48 w 83"/>
                <a:gd name="T55" fmla="*/ 7 h 63"/>
                <a:gd name="T56" fmla="*/ 45 w 83"/>
                <a:gd name="T57" fmla="*/ 4 h 63"/>
                <a:gd name="T58" fmla="*/ 42 w 83"/>
                <a:gd name="T59" fmla="*/ 4 h 63"/>
                <a:gd name="T60" fmla="*/ 37 w 83"/>
                <a:gd name="T61" fmla="*/ 8 h 63"/>
                <a:gd name="T62" fmla="*/ 32 w 83"/>
                <a:gd name="T63" fmla="*/ 13 h 63"/>
                <a:gd name="T64" fmla="*/ 28 w 83"/>
                <a:gd name="T65" fmla="*/ 19 h 63"/>
                <a:gd name="T66" fmla="*/ 24 w 83"/>
                <a:gd name="T67" fmla="*/ 26 h 63"/>
                <a:gd name="T68" fmla="*/ 21 w 83"/>
                <a:gd name="T69" fmla="*/ 33 h 63"/>
                <a:gd name="T70" fmla="*/ 19 w 83"/>
                <a:gd name="T71" fmla="*/ 42 h 63"/>
                <a:gd name="T72" fmla="*/ 17 w 83"/>
                <a:gd name="T73" fmla="*/ 51 h 63"/>
                <a:gd name="T74" fmla="*/ 0 w 83"/>
                <a:gd name="T75" fmla="*/ 5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3"/>
                <a:gd name="T115" fmla="*/ 0 h 63"/>
                <a:gd name="T116" fmla="*/ 83 w 83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</p:grpSp>
      <p:sp>
        <p:nvSpPr>
          <p:cNvPr id="26731" name="Rectangle 174"/>
          <p:cNvSpPr>
            <a:spLocks noChangeArrowheads="1"/>
          </p:cNvSpPr>
          <p:nvPr/>
        </p:nvSpPr>
        <p:spPr bwMode="auto">
          <a:xfrm>
            <a:off x="3057525" y="4135438"/>
            <a:ext cx="113347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Partial Snake</a:t>
            </a:r>
          </a:p>
        </p:txBody>
      </p:sp>
      <p:sp>
        <p:nvSpPr>
          <p:cNvPr id="26732" name="Rectangle 175"/>
          <p:cNvSpPr>
            <a:spLocks noChangeArrowheads="1"/>
          </p:cNvSpPr>
          <p:nvPr/>
        </p:nvSpPr>
        <p:spPr bwMode="auto">
          <a:xfrm>
            <a:off x="7239000" y="2743200"/>
            <a:ext cx="1301750" cy="287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Siberian Snakes</a:t>
            </a:r>
          </a:p>
        </p:txBody>
      </p:sp>
      <p:sp>
        <p:nvSpPr>
          <p:cNvPr id="26733" name="Rectangle 176"/>
          <p:cNvSpPr>
            <a:spLocks noChangeArrowheads="1"/>
          </p:cNvSpPr>
          <p:nvPr/>
        </p:nvSpPr>
        <p:spPr bwMode="auto">
          <a:xfrm>
            <a:off x="152400" y="1770063"/>
            <a:ext cx="1371600" cy="287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Siberian Snakes</a:t>
            </a:r>
          </a:p>
        </p:txBody>
      </p:sp>
      <p:sp>
        <p:nvSpPr>
          <p:cNvPr id="26734" name="Rectangle 178"/>
          <p:cNvSpPr>
            <a:spLocks noChangeArrowheads="1"/>
          </p:cNvSpPr>
          <p:nvPr/>
        </p:nvSpPr>
        <p:spPr bwMode="auto">
          <a:xfrm>
            <a:off x="4765675" y="4267200"/>
            <a:ext cx="11207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Helical Partial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  Snake</a:t>
            </a:r>
          </a:p>
        </p:txBody>
      </p:sp>
      <p:sp>
        <p:nvSpPr>
          <p:cNvPr id="26735" name="Line 179"/>
          <p:cNvSpPr>
            <a:spLocks noChangeShapeType="1"/>
          </p:cNvSpPr>
          <p:nvPr/>
        </p:nvSpPr>
        <p:spPr bwMode="auto">
          <a:xfrm flipH="1">
            <a:off x="4800600" y="47244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6" name="Rectangle 181"/>
          <p:cNvSpPr>
            <a:spLocks noChangeArrowheads="1"/>
          </p:cNvSpPr>
          <p:nvPr/>
        </p:nvSpPr>
        <p:spPr bwMode="auto">
          <a:xfrm>
            <a:off x="2057400" y="4440238"/>
            <a:ext cx="128587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/>
              <a:t>Strong Snake</a:t>
            </a:r>
          </a:p>
        </p:txBody>
      </p:sp>
      <p:sp>
        <p:nvSpPr>
          <p:cNvPr id="26737" name="Line 182"/>
          <p:cNvSpPr>
            <a:spLocks noChangeShapeType="1"/>
          </p:cNvSpPr>
          <p:nvPr/>
        </p:nvSpPr>
        <p:spPr bwMode="auto">
          <a:xfrm>
            <a:off x="2971800" y="4724400"/>
            <a:ext cx="381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38" name="Rectangle 183"/>
          <p:cNvSpPr>
            <a:spLocks noChangeArrowheads="1"/>
          </p:cNvSpPr>
          <p:nvPr/>
        </p:nvSpPr>
        <p:spPr bwMode="auto">
          <a:xfrm>
            <a:off x="5638800" y="3124200"/>
            <a:ext cx="936625" cy="1920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 Spin Flipper</a:t>
            </a:r>
          </a:p>
        </p:txBody>
      </p:sp>
      <p:sp>
        <p:nvSpPr>
          <p:cNvPr id="26739" name="Line 184"/>
          <p:cNvSpPr>
            <a:spLocks noChangeShapeType="1"/>
          </p:cNvSpPr>
          <p:nvPr/>
        </p:nvSpPr>
        <p:spPr bwMode="auto">
          <a:xfrm>
            <a:off x="6096000" y="3352800"/>
            <a:ext cx="304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40" name="Line 185"/>
          <p:cNvSpPr>
            <a:spLocks noChangeShapeType="1"/>
          </p:cNvSpPr>
          <p:nvPr/>
        </p:nvSpPr>
        <p:spPr bwMode="auto">
          <a:xfrm flipV="1">
            <a:off x="2057400" y="37465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41" name="Text Box 189"/>
          <p:cNvSpPr txBox="1">
            <a:spLocks noChangeArrowheads="1"/>
          </p:cNvSpPr>
          <p:nvPr/>
        </p:nvSpPr>
        <p:spPr bwMode="auto">
          <a:xfrm>
            <a:off x="6248400" y="4264025"/>
            <a:ext cx="2819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/>
              <a:t>Energy: up to 500GeV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/>
              <a:t>Pol: 70%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F956-3D60-CD42-A104-B4A4AC70AEED}" type="slidenum">
              <a:rPr lang="en-US"/>
              <a:pPr/>
              <a:t>15</a:t>
            </a:fld>
            <a:endParaRPr lang="en-US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78000" y="39469"/>
            <a:ext cx="424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PHENIX </a:t>
            </a:r>
            <a:r>
              <a:rPr lang="en-US" sz="3600" dirty="0" smtClean="0">
                <a:solidFill>
                  <a:srgbClr val="FF0000"/>
                </a:solidFill>
              </a:rPr>
              <a:t>Detectors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4648200" y="685800"/>
            <a:ext cx="41910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600" b="1" dirty="0">
                <a:solidFill>
                  <a:srgbClr val="0000FF"/>
                </a:solidFill>
                <a:ea typeface="宋体" charset="-122"/>
                <a:cs typeface="宋体" charset="-122"/>
              </a:rPr>
              <a:t>Central Arm</a:t>
            </a:r>
            <a:r>
              <a:rPr lang="en-US" sz="1300" b="1" dirty="0">
                <a:solidFill>
                  <a:srgbClr val="0000FF"/>
                </a:solidFill>
                <a:ea typeface="宋体" charset="-122"/>
                <a:cs typeface="宋体" charset="-122"/>
              </a:rPr>
              <a:t>       </a:t>
            </a:r>
            <a:r>
              <a:rPr lang="en-US" sz="1400" b="1" dirty="0">
                <a:solidFill>
                  <a:srgbClr val="0000FF"/>
                </a:solidFill>
                <a:ea typeface="宋体" charset="-122"/>
                <a:cs typeface="宋体" charset="-122"/>
              </a:rPr>
              <a:t>|</a:t>
            </a:r>
            <a:r>
              <a:rPr lang="en-US" sz="1400" b="1" dirty="0" err="1">
                <a:solidFill>
                  <a:srgbClr val="0000FF"/>
                </a:solidFill>
                <a:ea typeface="宋体" charset="-122"/>
                <a:cs typeface="宋体" charset="-122"/>
                <a:sym typeface="Symbol" charset="2"/>
              </a:rPr>
              <a:t></a:t>
            </a:r>
            <a:r>
              <a:rPr lang="en-US" sz="1400" b="1" dirty="0">
                <a:solidFill>
                  <a:srgbClr val="0000FF"/>
                </a:solidFill>
                <a:ea typeface="宋体" charset="-122"/>
                <a:cs typeface="宋体" charset="-122"/>
                <a:sym typeface="Symbol" charset="2"/>
              </a:rPr>
              <a:t>| &lt; 0.35</a:t>
            </a:r>
          </a:p>
          <a:p>
            <a:pPr eaLnBrk="0" hangingPunct="0"/>
            <a:endParaRPr lang="en-US" sz="1300" b="1" dirty="0">
              <a:solidFill>
                <a:srgbClr val="0000FF"/>
              </a:solidFill>
              <a:ea typeface="宋体" charset="-122"/>
              <a:cs typeface="宋体" charset="-122"/>
              <a:sym typeface="Symbol" charset="2"/>
            </a:endParaRPr>
          </a:p>
          <a:p>
            <a:pPr lvl="1" eaLnBrk="0" hangingPunct="0">
              <a:buFont typeface="Wingdings" charset="2"/>
              <a:buChar char="Ø"/>
            </a:pPr>
            <a:r>
              <a:rPr lang="en-US" sz="1400" dirty="0">
                <a:solidFill>
                  <a:srgbClr val="0000FF"/>
                </a:solidFill>
                <a:ea typeface="宋体" charset="-122"/>
                <a:cs typeface="宋体" charset="-122"/>
              </a:rPr>
              <a:t> Drift Chamber (DC)</a:t>
            </a:r>
            <a:endParaRPr lang="en-US" sz="1400" b="1" dirty="0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 lvl="1" eaLnBrk="0" hangingPunct="0">
              <a:buFont typeface="Wingdings" charset="2"/>
              <a:buChar char="Ø"/>
            </a:pPr>
            <a:r>
              <a:rPr lang="en-US" sz="1400" dirty="0">
                <a:solidFill>
                  <a:srgbClr val="0000FF"/>
                </a:solidFill>
                <a:ea typeface="宋体" charset="-122"/>
                <a:cs typeface="宋体" charset="-122"/>
              </a:rPr>
              <a:t> </a:t>
            </a:r>
            <a:r>
              <a:rPr lang="en-US" sz="1400" dirty="0" err="1">
                <a:solidFill>
                  <a:srgbClr val="0000FF"/>
                </a:solidFill>
                <a:ea typeface="宋体" charset="-122"/>
                <a:cs typeface="宋体" charset="-122"/>
              </a:rPr>
              <a:t>PbGl</a:t>
            </a:r>
            <a:r>
              <a:rPr lang="en-US" sz="1400" dirty="0">
                <a:solidFill>
                  <a:srgbClr val="0000FF"/>
                </a:solidFill>
                <a:ea typeface="宋体" charset="-122"/>
                <a:cs typeface="宋体" charset="-122"/>
              </a:rPr>
              <a:t> and </a:t>
            </a:r>
            <a:r>
              <a:rPr lang="en-US" sz="1400" dirty="0" err="1">
                <a:solidFill>
                  <a:srgbClr val="0000FF"/>
                </a:solidFill>
                <a:ea typeface="宋体" charset="-122"/>
                <a:cs typeface="宋体" charset="-122"/>
              </a:rPr>
              <a:t>PbSc</a:t>
            </a:r>
            <a:endParaRPr lang="en-US" sz="1400" dirty="0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 lvl="1" eaLnBrk="0" hangingPunct="0">
              <a:buFont typeface="Wingdings" charset="2"/>
              <a:buChar char="Ø"/>
            </a:pPr>
            <a:r>
              <a:rPr lang="en-US" sz="1400" dirty="0">
                <a:solidFill>
                  <a:srgbClr val="0000FF"/>
                </a:solidFill>
                <a:ea typeface="宋体" charset="-122"/>
                <a:cs typeface="宋体" charset="-122"/>
              </a:rPr>
              <a:t> Ring Imaging Cherenkov Detector (RICH)</a:t>
            </a:r>
          </a:p>
          <a:p>
            <a:pPr lvl="1" eaLnBrk="0" hangingPunct="0">
              <a:buFont typeface="Wingdings" charset="2"/>
              <a:buChar char="Ø"/>
            </a:pPr>
            <a:r>
              <a:rPr lang="en-US" sz="1400" dirty="0">
                <a:solidFill>
                  <a:srgbClr val="0000FF"/>
                </a:solidFill>
              </a:rPr>
              <a:t> Pad Chambers (PC)</a:t>
            </a:r>
          </a:p>
          <a:p>
            <a:pPr lvl="1" eaLnBrk="0" hangingPunct="0">
              <a:buFont typeface="Wingdings" charset="2"/>
              <a:buChar char="Ø"/>
            </a:pPr>
            <a:r>
              <a:rPr lang="en-US" sz="1400" dirty="0">
                <a:solidFill>
                  <a:srgbClr val="0000FF"/>
                </a:solidFill>
              </a:rPr>
              <a:t> Time Expansion Chamber (TEC)</a:t>
            </a:r>
            <a:endParaRPr lang="en-US" sz="1400" dirty="0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 lvl="1" eaLnBrk="0" hangingPunct="0"/>
            <a:endParaRPr lang="en-US" sz="1300" dirty="0">
              <a:solidFill>
                <a:srgbClr val="000000"/>
              </a:solidFill>
              <a:ea typeface="宋体" charset="-122"/>
              <a:cs typeface="宋体" charset="-122"/>
            </a:endParaRPr>
          </a:p>
          <a:p>
            <a:pPr eaLnBrk="0" hangingPunct="0">
              <a:buFontTx/>
              <a:buChar char="•"/>
            </a:pPr>
            <a:r>
              <a:rPr lang="en-US" sz="1600" b="1" dirty="0">
                <a:solidFill>
                  <a:srgbClr val="000000"/>
                </a:solidFill>
                <a:ea typeface="宋体" charset="-122"/>
                <a:cs typeface="宋体" charset="-122"/>
              </a:rPr>
              <a:t>Global Detectors (</a:t>
            </a:r>
            <a:r>
              <a:rPr lang="en-US" sz="1600" b="1" dirty="0" err="1">
                <a:solidFill>
                  <a:srgbClr val="000000"/>
                </a:solidFill>
                <a:ea typeface="宋体" charset="-122"/>
                <a:cs typeface="宋体" charset="-122"/>
              </a:rPr>
              <a:t>Luminosity,Trigger</a:t>
            </a:r>
            <a:r>
              <a:rPr lang="en-US" sz="1600" b="1" dirty="0">
                <a:solidFill>
                  <a:srgbClr val="000000"/>
                </a:solidFill>
                <a:ea typeface="宋体" charset="-122"/>
                <a:cs typeface="宋体" charset="-122"/>
              </a:rPr>
              <a:t>)</a:t>
            </a:r>
          </a:p>
          <a:p>
            <a:pPr eaLnBrk="0" hangingPunct="0"/>
            <a:endParaRPr lang="en-US" sz="1600" dirty="0">
              <a:solidFill>
                <a:srgbClr val="000000"/>
              </a:solidFill>
              <a:ea typeface="宋体" charset="-122"/>
              <a:cs typeface="宋体" charset="-122"/>
            </a:endParaRPr>
          </a:p>
          <a:p>
            <a:pPr lvl="1" eaLnBrk="0" hangingPunct="0">
              <a:buFont typeface="Wingdings" charset="2"/>
              <a:buChar char="Ø"/>
            </a:pPr>
            <a:r>
              <a:rPr lang="en-US" sz="1400" dirty="0">
                <a:solidFill>
                  <a:srgbClr val="000000"/>
                </a:solidFill>
                <a:ea typeface="宋体" charset="-122"/>
                <a:cs typeface="宋体" charset="-122"/>
              </a:rPr>
              <a:t> BBC                          </a:t>
            </a:r>
            <a:endParaRPr lang="en-US" sz="1400" b="1" dirty="0">
              <a:solidFill>
                <a:srgbClr val="FF0000"/>
              </a:solidFill>
              <a:ea typeface="宋体" charset="-122"/>
              <a:cs typeface="宋体" charset="-122"/>
              <a:sym typeface="Symbol" charset="2"/>
            </a:endParaRPr>
          </a:p>
          <a:p>
            <a:pPr lvl="1" eaLnBrk="0" hangingPunct="0">
              <a:buFont typeface="Wingdings" charset="2"/>
              <a:buChar char="Ø"/>
            </a:pPr>
            <a:r>
              <a:rPr lang="en-US" sz="1400" dirty="0">
                <a:solidFill>
                  <a:srgbClr val="000000"/>
                </a:solidFill>
                <a:ea typeface="宋体" charset="-122"/>
                <a:cs typeface="宋体" charset="-122"/>
              </a:rPr>
              <a:t> ZDC </a:t>
            </a:r>
            <a:endParaRPr lang="en-US" sz="1400" b="1" dirty="0">
              <a:solidFill>
                <a:srgbClr val="000000"/>
              </a:solidFill>
              <a:ea typeface="宋体" charset="-122"/>
              <a:cs typeface="宋体" charset="-122"/>
            </a:endParaRPr>
          </a:p>
          <a:p>
            <a:pPr lvl="1" eaLnBrk="0" hangingPunct="0"/>
            <a:endParaRPr lang="en-US" sz="1300" b="1" dirty="0">
              <a:solidFill>
                <a:srgbClr val="000000"/>
              </a:solidFill>
              <a:ea typeface="宋体" charset="-122"/>
              <a:cs typeface="宋体" charset="-122"/>
            </a:endParaRPr>
          </a:p>
          <a:p>
            <a:pPr eaLnBrk="0" hangingPunct="0">
              <a:buFontTx/>
              <a:buChar char="•"/>
            </a:pPr>
            <a:r>
              <a:rPr lang="en-US" sz="1600" b="1" dirty="0">
                <a:solidFill>
                  <a:srgbClr val="FF0000"/>
                </a:solidFill>
                <a:ea typeface="宋体" charset="-122"/>
                <a:cs typeface="宋体" charset="-122"/>
              </a:rPr>
              <a:t>Muon Arms</a:t>
            </a:r>
            <a:r>
              <a:rPr lang="en-US" sz="1300" b="1" dirty="0">
                <a:solidFill>
                  <a:srgbClr val="FF0000"/>
                </a:solidFill>
                <a:ea typeface="宋体" charset="-122"/>
                <a:cs typeface="宋体" charset="-122"/>
              </a:rPr>
              <a:t>   1.2 &lt; |</a:t>
            </a:r>
            <a:r>
              <a:rPr lang="el-GR" sz="1300" b="1" dirty="0">
                <a:solidFill>
                  <a:srgbClr val="FF0000"/>
                </a:solidFill>
                <a:ea typeface="宋体" charset="-122"/>
                <a:cs typeface="宋体" charset="-122"/>
              </a:rPr>
              <a:t>η</a:t>
            </a:r>
            <a:r>
              <a:rPr lang="en-US" sz="1300" b="1" dirty="0">
                <a:solidFill>
                  <a:srgbClr val="FF0000"/>
                </a:solidFill>
                <a:ea typeface="宋体" charset="-122"/>
                <a:cs typeface="宋体" charset="-122"/>
              </a:rPr>
              <a:t>| &lt; 2.4     </a:t>
            </a:r>
            <a:endParaRPr lang="en-US" sz="1300" b="1" dirty="0">
              <a:solidFill>
                <a:srgbClr val="FF0000"/>
              </a:solidFill>
              <a:ea typeface="宋体" charset="-122"/>
              <a:cs typeface="宋体" charset="-122"/>
              <a:sym typeface="Symbol" charset="2"/>
            </a:endParaRPr>
          </a:p>
          <a:p>
            <a:r>
              <a:rPr lang="en-GB" sz="1200" b="1" dirty="0">
                <a:solidFill>
                  <a:srgbClr val="FF0000"/>
                </a:solidFill>
                <a:ea typeface="宋体" charset="-122"/>
                <a:cs typeface="宋体" charset="-122"/>
              </a:rPr>
              <a:t>            </a:t>
            </a:r>
          </a:p>
          <a:p>
            <a:pPr lvl="1">
              <a:buFont typeface="Wingdings" charset="2"/>
              <a:buChar char="Ø"/>
            </a:pPr>
            <a:r>
              <a:rPr lang="en-GB" sz="1200" b="1" dirty="0">
                <a:solidFill>
                  <a:srgbClr val="FF0000"/>
                </a:solidFill>
                <a:ea typeface="宋体" charset="-122"/>
                <a:cs typeface="宋体" charset="-122"/>
              </a:rPr>
              <a:t> </a:t>
            </a:r>
            <a:r>
              <a:rPr lang="en-GB" sz="1400" b="1" dirty="0">
                <a:solidFill>
                  <a:srgbClr val="FF0000"/>
                </a:solidFill>
                <a:ea typeface="宋体" charset="-122"/>
                <a:cs typeface="宋体" charset="-122"/>
              </a:rPr>
              <a:t>Muon tracker (</a:t>
            </a:r>
            <a:r>
              <a:rPr lang="en-GB" sz="1400" b="1" dirty="0" err="1">
                <a:solidFill>
                  <a:srgbClr val="FF0000"/>
                </a:solidFill>
                <a:ea typeface="宋体" charset="-122"/>
                <a:cs typeface="宋体" charset="-122"/>
              </a:rPr>
              <a:t>MuTr</a:t>
            </a:r>
            <a:r>
              <a:rPr lang="en-GB" sz="1400" b="1" dirty="0">
                <a:solidFill>
                  <a:srgbClr val="FF0000"/>
                </a:solidFill>
                <a:ea typeface="宋体" charset="-122"/>
                <a:cs typeface="宋体" charset="-122"/>
              </a:rPr>
              <a:t>)</a:t>
            </a:r>
          </a:p>
          <a:p>
            <a:pPr lvl="1">
              <a:buFont typeface="Wingdings" charset="2"/>
              <a:buChar char="Ø"/>
            </a:pPr>
            <a:r>
              <a:rPr lang="en-GB" sz="1400" b="1" dirty="0">
                <a:solidFill>
                  <a:srgbClr val="FF0000"/>
                </a:solidFill>
              </a:rPr>
              <a:t> Muon Identifier (</a:t>
            </a:r>
            <a:r>
              <a:rPr lang="en-GB" sz="1400" b="1" dirty="0" err="1">
                <a:solidFill>
                  <a:srgbClr val="FF0000"/>
                </a:solidFill>
              </a:rPr>
              <a:t>MuID</a:t>
            </a:r>
            <a:r>
              <a:rPr lang="en-GB" sz="1400" b="1" dirty="0">
                <a:solidFill>
                  <a:srgbClr val="FF0000"/>
                </a:solidFill>
              </a:rPr>
              <a:t>)</a:t>
            </a:r>
            <a:endParaRPr lang="en-GB" sz="1400" b="1" dirty="0">
              <a:solidFill>
                <a:srgbClr val="FF0000"/>
              </a:solidFill>
              <a:ea typeface="宋体" charset="-122"/>
              <a:cs typeface="宋体" charset="-122"/>
            </a:endParaRPr>
          </a:p>
          <a:p>
            <a:r>
              <a:rPr lang="en-GB" sz="1400" b="1" dirty="0">
                <a:solidFill>
                  <a:srgbClr val="FF0000"/>
                </a:solidFill>
                <a:ea typeface="宋体" charset="-122"/>
                <a:cs typeface="宋体" charset="-122"/>
              </a:rPr>
              <a:t> </a:t>
            </a:r>
            <a:r>
              <a:rPr lang="en-GB" sz="1400" b="1" dirty="0">
                <a:solidFill>
                  <a:srgbClr val="0000CC"/>
                </a:solidFill>
                <a:ea typeface="宋体" charset="-122"/>
                <a:cs typeface="宋体" charset="-122"/>
              </a:rPr>
              <a:t>          </a:t>
            </a:r>
            <a:endParaRPr lang="en-US" sz="1400" dirty="0">
              <a:solidFill>
                <a:srgbClr val="0000CC"/>
              </a:solidFill>
            </a:endParaRPr>
          </a:p>
          <a:p>
            <a:r>
              <a:rPr lang="en-GB" sz="1200" b="1" dirty="0">
                <a:solidFill>
                  <a:srgbClr val="DC2300"/>
                </a:solidFill>
                <a:ea typeface="宋体" charset="-122"/>
                <a:cs typeface="宋体" charset="-122"/>
              </a:rPr>
              <a:t> </a:t>
            </a:r>
            <a:endParaRPr lang="en-US" sz="1200" b="1" dirty="0">
              <a:solidFill>
                <a:srgbClr val="DC2300"/>
              </a:solidFill>
              <a:ea typeface="宋体" charset="-122"/>
              <a:cs typeface="宋体" charset="-122"/>
            </a:endParaRPr>
          </a:p>
        </p:txBody>
      </p:sp>
      <p:graphicFrame>
        <p:nvGraphicFramePr>
          <p:cNvPr id="14406" name="Group 70"/>
          <p:cNvGraphicFramePr>
            <a:graphicFrameLocks noGrp="1"/>
          </p:cNvGraphicFramePr>
          <p:nvPr>
            <p:ph idx="1"/>
          </p:nvPr>
        </p:nvGraphicFramePr>
        <p:xfrm>
          <a:off x="609600" y="5505440"/>
          <a:ext cx="7620000" cy="957264"/>
        </p:xfrm>
        <a:graphic>
          <a:graphicData uri="http://schemas.openxmlformats.org/drawingml/2006/table">
            <a:tbl>
              <a:tblPr/>
              <a:tblGrid>
                <a:gridCol w="1619250"/>
                <a:gridCol w="1371600"/>
                <a:gridCol w="1797050"/>
                <a:gridCol w="1484313"/>
                <a:gridCol w="1347787"/>
              </a:tblGrid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Year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charset="2"/>
                          <a:ea typeface="Arial" charset="0"/>
                          <a:cs typeface="Arial" charset="0"/>
                        </a:rPr>
                        <a:t>Ö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 [GeV]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Recorded 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Pol [%]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FOM (P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2.7 pb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700 nb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2008 (Run 8)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5.2 pb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1100 nb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457200" y="1111647"/>
            <a:ext cx="3962400" cy="3886200"/>
            <a:chOff x="288" y="460"/>
            <a:chExt cx="2592" cy="2516"/>
          </a:xfrm>
        </p:grpSpPr>
        <p:pic>
          <p:nvPicPr>
            <p:cNvPr id="14339" name="Picture 3" descr="Phenix_2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528"/>
              <a:ext cx="2160" cy="2448"/>
            </a:xfrm>
            <a:prstGeom prst="rect">
              <a:avLst/>
            </a:prstGeom>
            <a:noFill/>
          </p:spPr>
        </p:pic>
        <p:sp>
          <p:nvSpPr>
            <p:cNvPr id="14395" name="Line 59"/>
            <p:cNvSpPr>
              <a:spLocks noChangeShapeType="1"/>
            </p:cNvSpPr>
            <p:nvPr/>
          </p:nvSpPr>
          <p:spPr bwMode="auto">
            <a:xfrm flipV="1">
              <a:off x="1344" y="624"/>
              <a:ext cx="720" cy="57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6" name="Line 60"/>
            <p:cNvSpPr>
              <a:spLocks noChangeShapeType="1"/>
            </p:cNvSpPr>
            <p:nvPr/>
          </p:nvSpPr>
          <p:spPr bwMode="auto">
            <a:xfrm flipV="1">
              <a:off x="1344" y="864"/>
              <a:ext cx="1008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7" name="Line 61"/>
            <p:cNvSpPr>
              <a:spLocks noChangeShapeType="1"/>
            </p:cNvSpPr>
            <p:nvPr/>
          </p:nvSpPr>
          <p:spPr bwMode="auto">
            <a:xfrm flipV="1">
              <a:off x="1344" y="1920"/>
              <a:ext cx="1200" cy="4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8" name="Line 62"/>
            <p:cNvSpPr>
              <a:spLocks noChangeShapeType="1"/>
            </p:cNvSpPr>
            <p:nvPr/>
          </p:nvSpPr>
          <p:spPr bwMode="auto">
            <a:xfrm>
              <a:off x="1344" y="2352"/>
              <a:ext cx="1248" cy="3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99" name="Text Box 63"/>
            <p:cNvSpPr txBox="1">
              <a:spLocks noChangeArrowheads="1"/>
            </p:cNvSpPr>
            <p:nvPr/>
          </p:nvSpPr>
          <p:spPr bwMode="auto">
            <a:xfrm>
              <a:off x="2016" y="460"/>
              <a:ext cx="240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e</a:t>
              </a:r>
              <a:r>
                <a:rPr lang="en-US" sz="1600" b="1" baseline="30000"/>
                <a:t>+</a:t>
              </a:r>
              <a:endParaRPr lang="en-US" sz="1600" b="1"/>
            </a:p>
          </p:txBody>
        </p:sp>
        <p:sp>
          <p:nvSpPr>
            <p:cNvPr id="14400" name="Text Box 64"/>
            <p:cNvSpPr txBox="1">
              <a:spLocks noChangeArrowheads="1"/>
            </p:cNvSpPr>
            <p:nvPr/>
          </p:nvSpPr>
          <p:spPr bwMode="auto">
            <a:xfrm>
              <a:off x="2304" y="720"/>
              <a:ext cx="24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e</a:t>
              </a:r>
              <a:r>
                <a:rPr lang="en-US" sz="1600" b="1" baseline="30000"/>
                <a:t>-</a:t>
              </a:r>
              <a:endParaRPr lang="en-US" sz="1600" b="1"/>
            </a:p>
          </p:txBody>
        </p:sp>
        <p:sp>
          <p:nvSpPr>
            <p:cNvPr id="14401" name="Text Box 65"/>
            <p:cNvSpPr txBox="1">
              <a:spLocks noChangeArrowheads="1"/>
            </p:cNvSpPr>
            <p:nvPr/>
          </p:nvSpPr>
          <p:spPr bwMode="auto">
            <a:xfrm>
              <a:off x="2496" y="1728"/>
              <a:ext cx="33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b="1"/>
                <a:t>μ</a:t>
              </a:r>
              <a:r>
                <a:rPr lang="en-US" sz="1600" b="1" baseline="30000"/>
                <a:t>+</a:t>
              </a:r>
              <a:endParaRPr lang="en-US" sz="1600" b="1"/>
            </a:p>
          </p:txBody>
        </p:sp>
        <p:sp>
          <p:nvSpPr>
            <p:cNvPr id="14402" name="Text Box 66"/>
            <p:cNvSpPr txBox="1">
              <a:spLocks noChangeArrowheads="1"/>
            </p:cNvSpPr>
            <p:nvPr/>
          </p:nvSpPr>
          <p:spPr bwMode="auto">
            <a:xfrm>
              <a:off x="2544" y="2544"/>
              <a:ext cx="33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b="1"/>
                <a:t>μ</a:t>
              </a:r>
              <a:r>
                <a:rPr lang="en-US" sz="1600" b="1" baseline="30000"/>
                <a:t>-</a:t>
              </a:r>
              <a:endParaRPr lang="en-US" sz="1600" b="1"/>
            </a:p>
          </p:txBody>
        </p:sp>
      </p:grp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806950" y="4549342"/>
          <a:ext cx="2425700" cy="896330"/>
        </p:xfrm>
        <a:graphic>
          <a:graphicData uri="http://schemas.openxmlformats.org/presentationml/2006/ole">
            <p:oleObj spid="_x0000_s37890" name="Equation" r:id="rId4" imgW="2476440" imgH="914400" progId="Equation.3">
              <p:embed/>
            </p:oleObj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2/10/2011</a:t>
            </a:r>
            <a:endParaRPr lang="en-US" altLang="zh-CN" smtClean="0"/>
          </a:p>
        </p:txBody>
      </p:sp>
      <p:sp>
        <p:nvSpPr>
          <p:cNvPr id="44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985EB3-89CD-CF4B-A073-61ACE6498D20}" type="slidenum">
              <a:rPr lang="zh-CN" altLang="en-US" smtClean="0"/>
              <a:pPr/>
              <a:t>16</a:t>
            </a:fld>
            <a:endParaRPr lang="en-US" altLang="zh-CN" smtClean="0"/>
          </a:p>
        </p:txBody>
      </p:sp>
      <p:sp>
        <p:nvSpPr>
          <p:cNvPr id="440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charset="-122"/>
                <a:cs typeface="宋体" charset="-122"/>
              </a:rPr>
              <a:t>Transverse </a:t>
            </a:r>
            <a:r>
              <a:rPr lang="en-US" altLang="zh-CN" sz="3200" dirty="0" err="1">
                <a:ea typeface="宋体" charset="-122"/>
                <a:cs typeface="宋体" charset="-122"/>
              </a:rPr>
              <a:t>p</a:t>
            </a:r>
            <a:r>
              <a:rPr lang="en-US" altLang="zh-CN" sz="3200" dirty="0">
                <a:ea typeface="宋体" charset="-122"/>
                <a:cs typeface="宋体" charset="-122"/>
              </a:rPr>
              <a:t> + </a:t>
            </a:r>
            <a:r>
              <a:rPr lang="en-US" altLang="zh-CN" sz="3200" dirty="0" err="1">
                <a:ea typeface="宋体" charset="-122"/>
                <a:cs typeface="宋体" charset="-122"/>
              </a:rPr>
              <a:t>p</a:t>
            </a:r>
            <a:r>
              <a:rPr lang="en-US" altLang="zh-CN" sz="3200" dirty="0">
                <a:ea typeface="宋体" charset="-122"/>
                <a:cs typeface="宋体" charset="-122"/>
              </a:rPr>
              <a:t> Runs in 2006 and 2008 </a:t>
            </a:r>
          </a:p>
        </p:txBody>
      </p:sp>
      <p:sp>
        <p:nvSpPr>
          <p:cNvPr id="44044" name="Rectangle 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5" name="Rectangle 9"/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6" name="Rectangle 11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7" name="Rectangle 13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914400" y="1300163"/>
            <a:ext cx="7162800" cy="3805237"/>
            <a:chOff x="576" y="672"/>
            <a:chExt cx="4512" cy="2397"/>
          </a:xfrm>
        </p:grpSpPr>
        <p:sp>
          <p:nvSpPr>
            <p:cNvPr id="44052" name="Text Box 59"/>
            <p:cNvSpPr txBox="1">
              <a:spLocks noChangeArrowheads="1"/>
            </p:cNvSpPr>
            <p:nvPr/>
          </p:nvSpPr>
          <p:spPr bwMode="auto">
            <a:xfrm>
              <a:off x="720" y="768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zh-CN" sz="2400" b="1">
                  <a:ea typeface="ＭＳ Ｐゴシック" charset="-128"/>
                  <a:cs typeface="ＭＳ Ｐゴシック" charset="-128"/>
                </a:rPr>
                <a:t>2006</a:t>
              </a:r>
            </a:p>
          </p:txBody>
        </p:sp>
        <p:sp>
          <p:nvSpPr>
            <p:cNvPr id="44053" name="Text Box 60"/>
            <p:cNvSpPr txBox="1">
              <a:spLocks noChangeArrowheads="1"/>
            </p:cNvSpPr>
            <p:nvPr/>
          </p:nvSpPr>
          <p:spPr bwMode="auto">
            <a:xfrm>
              <a:off x="3328" y="768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altLang="zh-CN" sz="2400" b="1">
                  <a:ea typeface="ＭＳ Ｐゴシック" charset="-128"/>
                  <a:cs typeface="ＭＳ Ｐゴシック" charset="-128"/>
                </a:rPr>
                <a:t>2008</a:t>
              </a:r>
            </a:p>
          </p:txBody>
        </p:sp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576" y="672"/>
              <a:ext cx="4512" cy="2397"/>
              <a:chOff x="576" y="672"/>
              <a:chExt cx="4512" cy="2397"/>
            </a:xfrm>
          </p:grpSpPr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736" y="672"/>
                <a:ext cx="1763" cy="1923"/>
                <a:chOff x="240" y="1200"/>
                <a:chExt cx="2618" cy="2624"/>
              </a:xfrm>
            </p:grpSpPr>
            <p:sp>
              <p:nvSpPr>
                <p:cNvPr id="44075" name="Rectangle 21"/>
                <p:cNvSpPr>
                  <a:spLocks noChangeArrowheads="1"/>
                </p:cNvSpPr>
                <p:nvPr/>
              </p:nvSpPr>
              <p:spPr bwMode="auto">
                <a:xfrm>
                  <a:off x="768" y="1728"/>
                  <a:ext cx="144" cy="12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76" name="Rectangle 22"/>
                <p:cNvSpPr>
                  <a:spLocks noChangeArrowheads="1"/>
                </p:cNvSpPr>
                <p:nvPr/>
              </p:nvSpPr>
              <p:spPr bwMode="auto">
                <a:xfrm>
                  <a:off x="2064" y="1728"/>
                  <a:ext cx="144" cy="124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77" name="Line 23"/>
                <p:cNvSpPr>
                  <a:spLocks noChangeShapeType="1"/>
                </p:cNvSpPr>
                <p:nvPr/>
              </p:nvSpPr>
              <p:spPr bwMode="auto">
                <a:xfrm>
                  <a:off x="528" y="2352"/>
                  <a:ext cx="21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78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440" y="1344"/>
                  <a:ext cx="0" cy="10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79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440" y="1392"/>
                  <a:ext cx="864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80" name="Line 26"/>
                <p:cNvSpPr>
                  <a:spLocks noChangeShapeType="1"/>
                </p:cNvSpPr>
                <p:nvPr/>
              </p:nvSpPr>
              <p:spPr bwMode="auto">
                <a:xfrm>
                  <a:off x="912" y="3408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8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864" y="360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82" name="Rectangle 28"/>
                <p:cNvSpPr>
                  <a:spLocks noChangeArrowheads="1"/>
                </p:cNvSpPr>
                <p:nvPr/>
              </p:nvSpPr>
              <p:spPr bwMode="auto">
                <a:xfrm>
                  <a:off x="2543" y="2307"/>
                  <a:ext cx="315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ea typeface="ＭＳ Ｐゴシック" charset="-128"/>
                      <a:cs typeface="ＭＳ Ｐゴシック" charset="-128"/>
                    </a:rPr>
                    <a:t>z</a:t>
                  </a:r>
                </a:p>
              </p:txBody>
            </p:sp>
            <p:sp>
              <p:nvSpPr>
                <p:cNvPr id="44083" name="Rectangle 29"/>
                <p:cNvSpPr>
                  <a:spLocks noChangeArrowheads="1"/>
                </p:cNvSpPr>
                <p:nvPr/>
              </p:nvSpPr>
              <p:spPr bwMode="auto">
                <a:xfrm>
                  <a:off x="1199" y="1200"/>
                  <a:ext cx="315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ea typeface="ＭＳ Ｐゴシック" charset="-128"/>
                      <a:cs typeface="ＭＳ Ｐゴシック" charset="-128"/>
                    </a:rPr>
                    <a:t>y</a:t>
                  </a:r>
                </a:p>
              </p:txBody>
            </p:sp>
            <p:sp>
              <p:nvSpPr>
                <p:cNvPr id="44084" name="Rectangle 30"/>
                <p:cNvSpPr>
                  <a:spLocks noChangeArrowheads="1"/>
                </p:cNvSpPr>
                <p:nvPr/>
              </p:nvSpPr>
              <p:spPr bwMode="auto">
                <a:xfrm>
                  <a:off x="2310" y="1241"/>
                  <a:ext cx="315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ea typeface="ＭＳ Ｐゴシック" charset="-128"/>
                      <a:cs typeface="ＭＳ Ｐゴシック" charset="-128"/>
                    </a:rPr>
                    <a:t>x</a:t>
                  </a:r>
                </a:p>
              </p:txBody>
            </p:sp>
            <p:sp>
              <p:nvSpPr>
                <p:cNvPr id="44085" name="Line 31"/>
                <p:cNvSpPr>
                  <a:spLocks noChangeShapeType="1"/>
                </p:cNvSpPr>
                <p:nvPr/>
              </p:nvSpPr>
              <p:spPr bwMode="auto">
                <a:xfrm>
                  <a:off x="1536" y="2400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86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536" y="2064"/>
                  <a:ext cx="24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44038" name="Object 6"/>
                <p:cNvGraphicFramePr>
                  <a:graphicFrameLocks noChangeAspect="1"/>
                </p:cNvGraphicFramePr>
                <p:nvPr/>
              </p:nvGraphicFramePr>
              <p:xfrm>
                <a:off x="1728" y="2448"/>
                <a:ext cx="177" cy="248"/>
              </p:xfrm>
              <a:graphic>
                <a:graphicData uri="http://schemas.openxmlformats.org/presentationml/2006/ole">
                  <p:oleObj spid="_x0000_s36870" name="Equation" r:id="rId3" imgW="127000" imgH="177800" progId="Equation.3">
                    <p:embed/>
                  </p:oleObj>
                </a:graphicData>
              </a:graphic>
            </p:graphicFrame>
            <p:graphicFrame>
              <p:nvGraphicFramePr>
                <p:cNvPr id="44039" name="Object 7"/>
                <p:cNvGraphicFramePr>
                  <a:graphicFrameLocks noChangeAspect="1"/>
                </p:cNvGraphicFramePr>
                <p:nvPr/>
              </p:nvGraphicFramePr>
              <p:xfrm>
                <a:off x="1776" y="2064"/>
                <a:ext cx="143" cy="200"/>
              </p:xfrm>
              <a:graphic>
                <a:graphicData uri="http://schemas.openxmlformats.org/presentationml/2006/ole">
                  <p:oleObj spid="_x0000_s36871" name="Equation" r:id="rId4" imgW="127000" imgH="177800" progId="Equation.3">
                    <p:embed/>
                  </p:oleObj>
                </a:graphicData>
              </a:graphic>
            </p:graphicFrame>
            <p:sp>
              <p:nvSpPr>
                <p:cNvPr id="44087" name="Rectangle 35"/>
                <p:cNvSpPr>
                  <a:spLocks noChangeArrowheads="1"/>
                </p:cNvSpPr>
                <p:nvPr/>
              </p:nvSpPr>
              <p:spPr bwMode="auto">
                <a:xfrm>
                  <a:off x="530" y="2977"/>
                  <a:ext cx="917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ea typeface="ＭＳ Ｐゴシック" charset="-128"/>
                      <a:cs typeface="ＭＳ Ｐゴシック" charset="-128"/>
                    </a:rPr>
                    <a:t>South</a:t>
                  </a:r>
                </a:p>
              </p:txBody>
            </p:sp>
            <p:sp>
              <p:nvSpPr>
                <p:cNvPr id="44088" name="Rectangle 36"/>
                <p:cNvSpPr>
                  <a:spLocks noChangeArrowheads="1"/>
                </p:cNvSpPr>
                <p:nvPr/>
              </p:nvSpPr>
              <p:spPr bwMode="auto">
                <a:xfrm>
                  <a:off x="1861" y="2977"/>
                  <a:ext cx="871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ea typeface="ＭＳ Ｐゴシック" charset="-128"/>
                      <a:cs typeface="ＭＳ Ｐゴシック" charset="-128"/>
                    </a:rPr>
                    <a:t>North</a:t>
                  </a:r>
                </a:p>
              </p:txBody>
            </p:sp>
            <p:sp>
              <p:nvSpPr>
                <p:cNvPr id="44089" name="Rectangle 37"/>
                <p:cNvSpPr>
                  <a:spLocks noChangeArrowheads="1"/>
                </p:cNvSpPr>
                <p:nvPr/>
              </p:nvSpPr>
              <p:spPr bwMode="auto">
                <a:xfrm>
                  <a:off x="1989" y="3315"/>
                  <a:ext cx="600" cy="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altLang="zh-CN">
                      <a:solidFill>
                        <a:srgbClr val="0000FF"/>
                      </a:solidFill>
                      <a:ea typeface="ＭＳ Ｐゴシック" charset="-128"/>
                      <a:cs typeface="ＭＳ Ｐゴシック" charset="-128"/>
                    </a:rPr>
                    <a:t>Blue</a:t>
                  </a:r>
                </a:p>
              </p:txBody>
            </p:sp>
            <p:sp>
              <p:nvSpPr>
                <p:cNvPr id="44090" name="Rectangle 38"/>
                <p:cNvSpPr>
                  <a:spLocks noChangeArrowheads="1"/>
                </p:cNvSpPr>
                <p:nvPr/>
              </p:nvSpPr>
              <p:spPr bwMode="auto">
                <a:xfrm>
                  <a:off x="240" y="3509"/>
                  <a:ext cx="802" cy="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altLang="zh-CN">
                      <a:solidFill>
                        <a:schemeClr val="accent2"/>
                      </a:solidFill>
                      <a:ea typeface="ＭＳ Ｐゴシック" charset="-128"/>
                      <a:cs typeface="ＭＳ Ｐゴシック" charset="-128"/>
                    </a:rPr>
                    <a:t>Yellow</a:t>
                  </a:r>
                  <a:endParaRPr lang="en-US" altLang="zh-CN" sz="2400">
                    <a:solidFill>
                      <a:schemeClr val="accent2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5" name="Group 39"/>
              <p:cNvGrpSpPr>
                <a:grpSpLocks/>
              </p:cNvGrpSpPr>
              <p:nvPr/>
            </p:nvGrpSpPr>
            <p:grpSpPr bwMode="auto">
              <a:xfrm>
                <a:off x="3250" y="720"/>
                <a:ext cx="1736" cy="2349"/>
                <a:chOff x="3138" y="1248"/>
                <a:chExt cx="1980" cy="2789"/>
              </a:xfrm>
            </p:grpSpPr>
            <p:sp>
              <p:nvSpPr>
                <p:cNvPr id="44058" name="Rectangle 40"/>
                <p:cNvSpPr>
                  <a:spLocks noChangeArrowheads="1"/>
                </p:cNvSpPr>
                <p:nvPr/>
              </p:nvSpPr>
              <p:spPr bwMode="auto">
                <a:xfrm>
                  <a:off x="3536" y="1702"/>
                  <a:ext cx="109" cy="107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59" name="Rectangle 41"/>
                <p:cNvSpPr>
                  <a:spLocks noChangeArrowheads="1"/>
                </p:cNvSpPr>
                <p:nvPr/>
              </p:nvSpPr>
              <p:spPr bwMode="auto">
                <a:xfrm>
                  <a:off x="4514" y="1702"/>
                  <a:ext cx="109" cy="107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60" name="Line 42"/>
                <p:cNvSpPr>
                  <a:spLocks noChangeShapeType="1"/>
                </p:cNvSpPr>
                <p:nvPr/>
              </p:nvSpPr>
              <p:spPr bwMode="auto">
                <a:xfrm>
                  <a:off x="3355" y="2238"/>
                  <a:ext cx="16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61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4043" y="1372"/>
                  <a:ext cx="0" cy="86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6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4043" y="1413"/>
                  <a:ext cx="652" cy="8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63" name="Line 45"/>
                <p:cNvSpPr>
                  <a:spLocks noChangeShapeType="1"/>
                </p:cNvSpPr>
                <p:nvPr/>
              </p:nvSpPr>
              <p:spPr bwMode="auto">
                <a:xfrm>
                  <a:off x="3645" y="3145"/>
                  <a:ext cx="8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3609" y="3310"/>
                  <a:ext cx="8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65" name="Rectangle 47"/>
                <p:cNvSpPr>
                  <a:spLocks noChangeArrowheads="1"/>
                </p:cNvSpPr>
                <p:nvPr/>
              </p:nvSpPr>
              <p:spPr bwMode="auto">
                <a:xfrm>
                  <a:off x="4876" y="2197"/>
                  <a:ext cx="242" cy="3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ea typeface="ＭＳ Ｐゴシック" charset="-128"/>
                      <a:cs typeface="ＭＳ Ｐゴシック" charset="-128"/>
                    </a:rPr>
                    <a:t>z</a:t>
                  </a:r>
                </a:p>
              </p:txBody>
            </p:sp>
            <p:sp>
              <p:nvSpPr>
                <p:cNvPr id="44066" name="Rectangle 48"/>
                <p:cNvSpPr>
                  <a:spLocks noChangeArrowheads="1"/>
                </p:cNvSpPr>
                <p:nvPr/>
              </p:nvSpPr>
              <p:spPr bwMode="auto">
                <a:xfrm>
                  <a:off x="3862" y="1248"/>
                  <a:ext cx="242" cy="3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ea typeface="ＭＳ Ｐゴシック" charset="-128"/>
                      <a:cs typeface="ＭＳ Ｐゴシック" charset="-128"/>
                    </a:rPr>
                    <a:t>y</a:t>
                  </a:r>
                </a:p>
              </p:txBody>
            </p:sp>
            <p:sp>
              <p:nvSpPr>
                <p:cNvPr id="44067" name="Rectangle 49"/>
                <p:cNvSpPr>
                  <a:spLocks noChangeArrowheads="1"/>
                </p:cNvSpPr>
                <p:nvPr/>
              </p:nvSpPr>
              <p:spPr bwMode="auto">
                <a:xfrm>
                  <a:off x="4700" y="1282"/>
                  <a:ext cx="242" cy="3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ea typeface="ＭＳ Ｐゴシック" charset="-128"/>
                      <a:cs typeface="ＭＳ Ｐゴシック" charset="-128"/>
                    </a:rPr>
                    <a:t>x</a:t>
                  </a:r>
                </a:p>
              </p:txBody>
            </p:sp>
            <p:sp>
              <p:nvSpPr>
                <p:cNvPr id="44068" name="Line 50"/>
                <p:cNvSpPr>
                  <a:spLocks noChangeShapeType="1"/>
                </p:cNvSpPr>
                <p:nvPr/>
              </p:nvSpPr>
              <p:spPr bwMode="auto">
                <a:xfrm>
                  <a:off x="4116" y="2279"/>
                  <a:ext cx="28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69" name="Line 51"/>
                <p:cNvSpPr>
                  <a:spLocks noChangeShapeType="1"/>
                </p:cNvSpPr>
                <p:nvPr/>
              </p:nvSpPr>
              <p:spPr bwMode="auto">
                <a:xfrm flipH="1" flipV="1">
                  <a:off x="4080" y="168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44036" name="Object 4"/>
                <p:cNvGraphicFramePr>
                  <a:graphicFrameLocks noChangeAspect="1"/>
                </p:cNvGraphicFramePr>
                <p:nvPr/>
              </p:nvGraphicFramePr>
              <p:xfrm>
                <a:off x="4260" y="2320"/>
                <a:ext cx="134" cy="213"/>
              </p:xfrm>
              <a:graphic>
                <a:graphicData uri="http://schemas.openxmlformats.org/presentationml/2006/ole">
                  <p:oleObj spid="_x0000_s36868" name="Equation" r:id="rId5" imgW="127000" imgH="177800" progId="Equation.3">
                    <p:embed/>
                  </p:oleObj>
                </a:graphicData>
              </a:graphic>
            </p:graphicFrame>
            <p:graphicFrame>
              <p:nvGraphicFramePr>
                <p:cNvPr id="44037" name="Object 5"/>
                <p:cNvGraphicFramePr>
                  <a:graphicFrameLocks noChangeAspect="1"/>
                </p:cNvGraphicFramePr>
                <p:nvPr/>
              </p:nvGraphicFramePr>
              <p:xfrm>
                <a:off x="4080" y="1748"/>
                <a:ext cx="108" cy="172"/>
              </p:xfrm>
              <a:graphic>
                <a:graphicData uri="http://schemas.openxmlformats.org/presentationml/2006/ole">
                  <p:oleObj spid="_x0000_s36869" name="Equation" r:id="rId6" imgW="127000" imgH="177800" progId="Equation.3">
                    <p:embed/>
                  </p:oleObj>
                </a:graphicData>
              </a:graphic>
            </p:graphicFrame>
            <p:sp>
              <p:nvSpPr>
                <p:cNvPr id="44070" name="Rectangle 54"/>
                <p:cNvSpPr>
                  <a:spLocks noChangeArrowheads="1"/>
                </p:cNvSpPr>
                <p:nvPr/>
              </p:nvSpPr>
              <p:spPr bwMode="auto">
                <a:xfrm>
                  <a:off x="3356" y="2774"/>
                  <a:ext cx="705" cy="3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ea typeface="ＭＳ Ｐゴシック" charset="-128"/>
                      <a:cs typeface="ＭＳ Ｐゴシック" charset="-128"/>
                    </a:rPr>
                    <a:t>South</a:t>
                  </a:r>
                </a:p>
              </p:txBody>
            </p:sp>
            <p:sp>
              <p:nvSpPr>
                <p:cNvPr id="44071" name="Rectangle 55"/>
                <p:cNvSpPr>
                  <a:spLocks noChangeArrowheads="1"/>
                </p:cNvSpPr>
                <p:nvPr/>
              </p:nvSpPr>
              <p:spPr bwMode="auto">
                <a:xfrm>
                  <a:off x="4362" y="2774"/>
                  <a:ext cx="668" cy="3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altLang="zh-CN" sz="2400">
                      <a:ea typeface="ＭＳ Ｐゴシック" charset="-128"/>
                      <a:cs typeface="ＭＳ Ｐゴシック" charset="-128"/>
                    </a:rPr>
                    <a:t>North</a:t>
                  </a:r>
                </a:p>
              </p:txBody>
            </p:sp>
            <p:sp>
              <p:nvSpPr>
                <p:cNvPr id="44072" name="Rectangle 56"/>
                <p:cNvSpPr>
                  <a:spLocks noChangeArrowheads="1"/>
                </p:cNvSpPr>
                <p:nvPr/>
              </p:nvSpPr>
              <p:spPr bwMode="auto">
                <a:xfrm>
                  <a:off x="4459" y="3065"/>
                  <a:ext cx="460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altLang="zh-CN">
                      <a:solidFill>
                        <a:srgbClr val="0000FF"/>
                      </a:solidFill>
                      <a:ea typeface="ＭＳ Ｐゴシック" charset="-128"/>
                      <a:cs typeface="ＭＳ Ｐゴシック" charset="-128"/>
                    </a:rPr>
                    <a:t>Blue</a:t>
                  </a:r>
                </a:p>
              </p:txBody>
            </p:sp>
            <p:sp>
              <p:nvSpPr>
                <p:cNvPr id="44073" name="Rectangle 57"/>
                <p:cNvSpPr>
                  <a:spLocks noChangeArrowheads="1"/>
                </p:cNvSpPr>
                <p:nvPr/>
              </p:nvSpPr>
              <p:spPr bwMode="auto">
                <a:xfrm>
                  <a:off x="3138" y="3232"/>
                  <a:ext cx="616" cy="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altLang="zh-CN">
                      <a:solidFill>
                        <a:schemeClr val="accent2"/>
                      </a:solidFill>
                      <a:ea typeface="ＭＳ Ｐゴシック" charset="-128"/>
                      <a:cs typeface="ＭＳ Ｐゴシック" charset="-128"/>
                    </a:rPr>
                    <a:t>Yellow</a:t>
                  </a:r>
                  <a:endParaRPr lang="en-US" altLang="zh-CN" sz="2400">
                    <a:solidFill>
                      <a:schemeClr val="accent2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44074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3744" y="3695"/>
                  <a:ext cx="132" cy="3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endParaRPr lang="zh-CN" altLang="en-US" sz="2400" b="1"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sp>
            <p:nvSpPr>
              <p:cNvPr id="44057" name="Rectangle 61"/>
              <p:cNvSpPr>
                <a:spLocks noChangeArrowheads="1"/>
              </p:cNvSpPr>
              <p:nvPr/>
            </p:nvSpPr>
            <p:spPr bwMode="auto">
              <a:xfrm>
                <a:off x="576" y="672"/>
                <a:ext cx="4512" cy="2016"/>
              </a:xfrm>
              <a:prstGeom prst="rect">
                <a:avLst/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4049" name="Text Box 70"/>
          <p:cNvSpPr txBox="1">
            <a:spLocks noChangeArrowheads="1"/>
          </p:cNvSpPr>
          <p:nvPr/>
        </p:nvSpPr>
        <p:spPr bwMode="auto">
          <a:xfrm>
            <a:off x="1655600" y="5225789"/>
            <a:ext cx="7331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ea typeface="宋体" charset="-122"/>
                <a:cs typeface="宋体" charset="-122"/>
              </a:rPr>
              <a:t>Beam Polarization</a:t>
            </a:r>
            <a:r>
              <a:rPr lang="en-US" altLang="zh-CN" dirty="0">
                <a:ea typeface="宋体" charset="-122"/>
                <a:cs typeface="宋体" charset="-122"/>
              </a:rPr>
              <a:t>:</a:t>
            </a:r>
            <a:r>
              <a:rPr lang="en-US" altLang="zh-CN" dirty="0" smtClean="0">
                <a:ea typeface="宋体" charset="-122"/>
                <a:cs typeface="宋体" charset="-122"/>
              </a:rPr>
              <a:t> </a:t>
            </a:r>
            <a:r>
              <a:rPr lang="en-US" altLang="zh-CN" dirty="0" smtClean="0">
                <a:ea typeface="宋体" charset="-122"/>
                <a:cs typeface="宋体" charset="-122"/>
              </a:rPr>
              <a:t>	</a:t>
            </a:r>
            <a:r>
              <a:rPr lang="en-US" altLang="zh-CN" dirty="0" smtClean="0">
                <a:ea typeface="宋体" charset="-122"/>
                <a:cs typeface="宋体" charset="-122"/>
              </a:rPr>
              <a:t>2006</a:t>
            </a:r>
            <a:r>
              <a:rPr lang="en-US" altLang="zh-CN" dirty="0">
                <a:ea typeface="宋体" charset="-122"/>
                <a:cs typeface="宋体" charset="-122"/>
              </a:rPr>
              <a:t>: 0.53 </a:t>
            </a:r>
            <a:r>
              <a:rPr lang="en-US" altLang="zh-CN" dirty="0">
                <a:ea typeface="Arial" charset="0"/>
                <a:cs typeface="Arial" charset="0"/>
              </a:rPr>
              <a:t>± 0.02 (syst.)  (</a:t>
            </a:r>
            <a:r>
              <a:rPr lang="en-US" altLang="zh-CN" dirty="0" smtClean="0">
                <a:ea typeface="Arial" charset="0"/>
                <a:cs typeface="Arial" charset="0"/>
              </a:rPr>
              <a:t>clockwise – </a:t>
            </a:r>
            <a:r>
              <a:rPr lang="en-US" altLang="zh-CN" dirty="0" smtClean="0">
                <a:ea typeface="Arial" charset="0"/>
                <a:cs typeface="Arial" charset="0"/>
              </a:rPr>
              <a:t>Blue)</a:t>
            </a:r>
            <a:r>
              <a:rPr lang="en-US" altLang="zh-CN" dirty="0">
                <a:ea typeface="Arial" charset="0"/>
                <a:cs typeface="Arial" charset="0"/>
              </a:rPr>
              <a:t>	                            </a:t>
            </a:r>
          </a:p>
          <a:p>
            <a:r>
              <a:rPr lang="en-US" altLang="zh-CN" dirty="0">
                <a:ea typeface="Arial" charset="0"/>
                <a:cs typeface="Arial" charset="0"/>
              </a:rPr>
              <a:t>                                         </a:t>
            </a:r>
            <a:r>
              <a:rPr lang="en-US" altLang="zh-CN" dirty="0" smtClean="0">
                <a:ea typeface="Arial" charset="0"/>
                <a:cs typeface="Arial" charset="0"/>
              </a:rPr>
              <a:t>      </a:t>
            </a:r>
            <a:r>
              <a:rPr lang="en-US" altLang="zh-CN" dirty="0" smtClean="0">
                <a:ea typeface="宋体" charset="-122"/>
                <a:cs typeface="宋体" charset="-122"/>
              </a:rPr>
              <a:t>0.52 </a:t>
            </a:r>
            <a:r>
              <a:rPr lang="en-US" altLang="zh-CN" dirty="0">
                <a:ea typeface="宋体" charset="-122"/>
                <a:cs typeface="宋体" charset="-122"/>
              </a:rPr>
              <a:t>± 0.02 (syst.)  (</a:t>
            </a:r>
            <a:r>
              <a:rPr lang="en-US" altLang="zh-CN" dirty="0" smtClean="0">
                <a:ea typeface="宋体" charset="-122"/>
                <a:cs typeface="宋体" charset="-122"/>
              </a:rPr>
              <a:t>counterclockwise – </a:t>
            </a:r>
            <a:r>
              <a:rPr lang="en-US" altLang="zh-CN" dirty="0" smtClean="0">
                <a:ea typeface="宋体" charset="-122"/>
                <a:cs typeface="宋体" charset="-122"/>
              </a:rPr>
              <a:t>Yellow)</a:t>
            </a:r>
            <a:endParaRPr lang="en-US" altLang="zh-CN" dirty="0">
              <a:ea typeface="宋体" charset="-122"/>
              <a:cs typeface="宋体" charset="-122"/>
            </a:endParaRPr>
          </a:p>
          <a:p>
            <a:r>
              <a:rPr lang="en-US" altLang="zh-CN" dirty="0">
                <a:ea typeface="宋体" charset="-122"/>
                <a:cs typeface="宋体" charset="-122"/>
              </a:rPr>
              <a:t>                                </a:t>
            </a:r>
            <a:r>
              <a:rPr lang="en-US" altLang="zh-CN" dirty="0" smtClean="0">
                <a:ea typeface="宋体" charset="-122"/>
                <a:cs typeface="宋体" charset="-122"/>
              </a:rPr>
              <a:t> 	2008</a:t>
            </a:r>
            <a:r>
              <a:rPr lang="en-US" altLang="zh-CN" dirty="0">
                <a:ea typeface="宋体" charset="-122"/>
                <a:cs typeface="宋体" charset="-122"/>
              </a:rPr>
              <a:t>: 0.48 ± 0.02 (syst.)  (clockwise)	        </a:t>
            </a:r>
          </a:p>
          <a:p>
            <a:r>
              <a:rPr lang="en-US" altLang="zh-CN" dirty="0">
                <a:ea typeface="宋体" charset="-122"/>
                <a:cs typeface="宋体" charset="-122"/>
              </a:rPr>
              <a:t>                                          </a:t>
            </a:r>
            <a:r>
              <a:rPr lang="en-US" altLang="zh-CN" dirty="0" smtClean="0">
                <a:ea typeface="宋体" charset="-122"/>
                <a:cs typeface="宋体" charset="-122"/>
              </a:rPr>
              <a:t> 	  0.41 </a:t>
            </a:r>
            <a:r>
              <a:rPr lang="en-US" altLang="zh-CN" dirty="0">
                <a:ea typeface="宋体" charset="-122"/>
                <a:cs typeface="宋体" charset="-122"/>
              </a:rPr>
              <a:t>± 0.02 (syst.)  (counterclockwise)</a:t>
            </a:r>
          </a:p>
        </p:txBody>
      </p:sp>
      <p:sp>
        <p:nvSpPr>
          <p:cNvPr id="44050" name="Text Box 72"/>
          <p:cNvSpPr txBox="1">
            <a:spLocks noChangeArrowheads="1"/>
          </p:cNvSpPr>
          <p:nvPr/>
        </p:nvSpPr>
        <p:spPr bwMode="auto">
          <a:xfrm>
            <a:off x="1143000" y="47244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>
                <a:ea typeface="宋体" charset="-122"/>
                <a:cs typeface="宋体" charset="-122"/>
              </a:rPr>
              <a:t>Define Left: 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362200" y="4572000"/>
          <a:ext cx="2286000" cy="558800"/>
        </p:xfrm>
        <a:graphic>
          <a:graphicData uri="http://schemas.openxmlformats.org/presentationml/2006/ole">
            <p:oleObj spid="_x0000_s36866" name="Equation" r:id="rId7" imgW="1091880" imgH="266400" progId="Equation.3">
              <p:embed/>
            </p:oleObj>
          </a:graphicData>
        </a:graphic>
      </p:graphicFrame>
      <p:sp>
        <p:nvSpPr>
          <p:cNvPr id="44051" name="Text Box 74"/>
          <p:cNvSpPr txBox="1">
            <a:spLocks noChangeArrowheads="1"/>
          </p:cNvSpPr>
          <p:nvPr/>
        </p:nvSpPr>
        <p:spPr bwMode="auto">
          <a:xfrm>
            <a:off x="4724400" y="4676775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>
                <a:ea typeface="宋体" charset="-122"/>
                <a:cs typeface="宋体" charset="-122"/>
              </a:rPr>
              <a:t>Right: </a:t>
            </a: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5486400" y="4545013"/>
          <a:ext cx="2287588" cy="558800"/>
        </p:xfrm>
        <a:graphic>
          <a:graphicData uri="http://schemas.openxmlformats.org/presentationml/2006/ole">
            <p:oleObj spid="_x0000_s36867" name="Equation" r:id="rId8" imgW="1091880" imgH="266400" progId="Equation.3">
              <p:embed/>
            </p:oleObj>
          </a:graphicData>
        </a:graphic>
      </p:graphicFrame>
      <p:sp>
        <p:nvSpPr>
          <p:cNvPr id="59" name="Footer Placeholder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  <p:grpSp>
        <p:nvGrpSpPr>
          <p:cNvPr id="60" name="Group 32"/>
          <p:cNvGrpSpPr>
            <a:grpSpLocks/>
          </p:cNvGrpSpPr>
          <p:nvPr/>
        </p:nvGrpSpPr>
        <p:grpSpPr bwMode="auto">
          <a:xfrm>
            <a:off x="229120" y="5483396"/>
            <a:ext cx="1521498" cy="896474"/>
            <a:chOff x="144" y="681"/>
            <a:chExt cx="1680" cy="960"/>
          </a:xfrm>
        </p:grpSpPr>
        <p:sp>
          <p:nvSpPr>
            <p:cNvPr id="61" name="Line 18"/>
            <p:cNvSpPr>
              <a:spLocks noChangeShapeType="1"/>
            </p:cNvSpPr>
            <p:nvPr/>
          </p:nvSpPr>
          <p:spPr bwMode="auto">
            <a:xfrm flipV="1">
              <a:off x="960" y="864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19"/>
            <p:cNvSpPr>
              <a:spLocks noChangeShapeType="1"/>
            </p:cNvSpPr>
            <p:nvPr/>
          </p:nvSpPr>
          <p:spPr bwMode="auto">
            <a:xfrm flipV="1">
              <a:off x="1392" y="960"/>
              <a:ext cx="432" cy="144"/>
            </a:xfrm>
            <a:prstGeom prst="line">
              <a:avLst/>
            </a:prstGeom>
            <a:noFill/>
            <a:ln w="412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20"/>
            <p:cNvSpPr>
              <a:spLocks noChangeArrowheads="1"/>
            </p:cNvSpPr>
            <p:nvPr/>
          </p:nvSpPr>
          <p:spPr bwMode="auto">
            <a:xfrm>
              <a:off x="1248" y="912"/>
              <a:ext cx="302" cy="33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64" name="AutoShape 21"/>
            <p:cNvSpPr>
              <a:spLocks noChangeArrowheads="1"/>
            </p:cNvSpPr>
            <p:nvPr/>
          </p:nvSpPr>
          <p:spPr bwMode="auto">
            <a:xfrm>
              <a:off x="528" y="1056"/>
              <a:ext cx="96" cy="387"/>
            </a:xfrm>
            <a:prstGeom prst="upArrow">
              <a:avLst>
                <a:gd name="adj1" fmla="val 50000"/>
                <a:gd name="adj2" fmla="val 100000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65" name="Line 22"/>
            <p:cNvSpPr>
              <a:spLocks noChangeShapeType="1"/>
            </p:cNvSpPr>
            <p:nvPr/>
          </p:nvSpPr>
          <p:spPr bwMode="auto">
            <a:xfrm flipV="1">
              <a:off x="528" y="1104"/>
              <a:ext cx="864" cy="288"/>
            </a:xfrm>
            <a:prstGeom prst="line">
              <a:avLst/>
            </a:prstGeom>
            <a:noFill/>
            <a:ln w="412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23"/>
            <p:cNvSpPr>
              <a:spLocks noChangeArrowheads="1"/>
            </p:cNvSpPr>
            <p:nvPr/>
          </p:nvSpPr>
          <p:spPr bwMode="auto">
            <a:xfrm>
              <a:off x="432" y="1200"/>
              <a:ext cx="302" cy="33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67" name="AutoShape 24"/>
            <p:cNvSpPr>
              <a:spLocks noChangeArrowheads="1"/>
            </p:cNvSpPr>
            <p:nvPr/>
          </p:nvSpPr>
          <p:spPr bwMode="auto">
            <a:xfrm>
              <a:off x="864" y="1056"/>
              <a:ext cx="240" cy="288"/>
            </a:xfrm>
            <a:prstGeom prst="irregularSeal2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68" name="Line 25"/>
            <p:cNvSpPr>
              <a:spLocks noChangeShapeType="1"/>
            </p:cNvSpPr>
            <p:nvPr/>
          </p:nvSpPr>
          <p:spPr bwMode="auto">
            <a:xfrm flipV="1">
              <a:off x="144" y="1392"/>
              <a:ext cx="432" cy="144"/>
            </a:xfrm>
            <a:prstGeom prst="line">
              <a:avLst/>
            </a:prstGeom>
            <a:noFill/>
            <a:ln w="412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Text Box 26"/>
            <p:cNvSpPr txBox="1">
              <a:spLocks noChangeArrowheads="1"/>
            </p:cNvSpPr>
            <p:nvPr/>
          </p:nvSpPr>
          <p:spPr bwMode="auto">
            <a:xfrm>
              <a:off x="1056" y="1344"/>
              <a:ext cx="624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sz="1200" dirty="0">
                  <a:ea typeface="Arial" charset="0"/>
                  <a:cs typeface="Arial" charset="0"/>
                </a:rPr>
                <a:t>Right</a:t>
              </a:r>
            </a:p>
          </p:txBody>
        </p:sp>
        <p:sp>
          <p:nvSpPr>
            <p:cNvPr id="70" name="Text Box 27"/>
            <p:cNvSpPr txBox="1">
              <a:spLocks noChangeArrowheads="1"/>
            </p:cNvSpPr>
            <p:nvPr/>
          </p:nvSpPr>
          <p:spPr bwMode="auto">
            <a:xfrm>
              <a:off x="672" y="681"/>
              <a:ext cx="624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sz="1200" dirty="0">
                  <a:ea typeface="Arial" charset="0"/>
                  <a:cs typeface="Arial" charset="0"/>
                </a:rPr>
                <a:t>Left</a:t>
              </a:r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988" y="1236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2/10/2011</a:t>
            </a:r>
            <a:endParaRPr lang="en-US" altLang="zh-CN" smtClean="0"/>
          </a:p>
        </p:txBody>
      </p:sp>
      <p:sp>
        <p:nvSpPr>
          <p:cNvPr id="4711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1B53AC-DD8E-DF46-A5FA-E2A99248C095}" type="slidenum">
              <a:rPr lang="zh-CN" altLang="en-US" smtClean="0"/>
              <a:pPr/>
              <a:t>17</a:t>
            </a:fld>
            <a:endParaRPr lang="en-US" altLang="zh-CN" smtClean="0"/>
          </a:p>
        </p:txBody>
      </p:sp>
      <p:sp>
        <p:nvSpPr>
          <p:cNvPr id="47114" name="Rectangle 5"/>
          <p:cNvSpPr>
            <a:spLocks noChangeArrowheads="1"/>
          </p:cNvSpPr>
          <p:nvPr/>
        </p:nvSpPr>
        <p:spPr bwMode="auto">
          <a:xfrm>
            <a:off x="609600" y="1143000"/>
            <a:ext cx="53340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</a:pPr>
            <a:r>
              <a:rPr lang="en-US" altLang="zh-CN" sz="2400" b="1">
                <a:solidFill>
                  <a:srgbClr val="0000FF"/>
                </a:solidFill>
                <a:ea typeface="宋体" charset="-122"/>
                <a:cs typeface="宋体" charset="-122"/>
              </a:rPr>
              <a:t>TSSA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</a:pPr>
            <a:endParaRPr lang="en-US" altLang="zh-CN" sz="2000">
              <a:ea typeface="宋体" charset="-122"/>
              <a:cs typeface="宋体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</a:pPr>
            <a:endParaRPr lang="en-US" altLang="zh-CN" sz="2000">
              <a:ea typeface="宋体" charset="-122"/>
              <a:cs typeface="宋体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</a:pPr>
            <a:endParaRPr lang="en-US" altLang="zh-CN" sz="2000">
              <a:ea typeface="宋体" charset="-122"/>
              <a:cs typeface="宋体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</a:pPr>
            <a:endParaRPr lang="en-US" altLang="zh-CN" sz="2000">
              <a:ea typeface="宋体" charset="-122"/>
              <a:cs typeface="宋体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</a:pPr>
            <a:endParaRPr lang="en-US" altLang="zh-CN" sz="2000">
              <a:ea typeface="宋体" charset="-122"/>
              <a:cs typeface="宋体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</a:pPr>
            <a:endParaRPr lang="en-US" altLang="zh-CN" sz="2000">
              <a:ea typeface="宋体" charset="-122"/>
              <a:cs typeface="宋体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</a:pPr>
            <a:endParaRPr lang="en-US" altLang="zh-CN" sz="2400">
              <a:ea typeface="宋体" charset="-122"/>
              <a:cs typeface="宋体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</a:pPr>
            <a:endParaRPr lang="en-US" altLang="zh-CN" sz="2400" b="1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</a:pPr>
            <a:r>
              <a:rPr lang="en-US" altLang="zh-CN" sz="2400" b="1">
                <a:solidFill>
                  <a:srgbClr val="0000FF"/>
                </a:solidFill>
                <a:ea typeface="宋体" charset="-122"/>
                <a:cs typeface="宋体" charset="-122"/>
              </a:rPr>
              <a:t>Final asymmetry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</a:pPr>
            <a:endParaRPr lang="en-US" altLang="zh-CN" sz="2400">
              <a:ea typeface="宋体" charset="-122"/>
              <a:cs typeface="宋体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None/>
            </a:pPr>
            <a:endParaRPr lang="en-US" altLang="zh-CN" sz="2400">
              <a:ea typeface="宋体" charset="-122"/>
              <a:cs typeface="宋体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</a:pPr>
            <a:endParaRPr lang="en-US" altLang="zh-CN" sz="2000">
              <a:ea typeface="宋体" charset="-122"/>
              <a:cs typeface="宋体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None/>
            </a:pPr>
            <a:endParaRPr lang="en-US" altLang="zh-CN" sz="2400">
              <a:ea typeface="宋体" charset="-122"/>
              <a:cs typeface="宋体" charset="-122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668713" y="2133600"/>
          <a:ext cx="3951287" cy="417513"/>
        </p:xfrm>
        <a:graphic>
          <a:graphicData uri="http://schemas.openxmlformats.org/presentationml/2006/ole">
            <p:oleObj spid="_x0000_s38914" name="Equation" r:id="rId3" imgW="2501640" imgH="266400" progId="Equation.3">
              <p:embed/>
            </p:oleObj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704110" y="3886200"/>
          <a:ext cx="2971800" cy="744538"/>
        </p:xfrm>
        <a:graphic>
          <a:graphicData uri="http://schemas.openxmlformats.org/presentationml/2006/ole">
            <p:oleObj spid="_x0000_s38915" name="Equation" r:id="rId4" imgW="1777680" imgH="444240" progId="Equation.3">
              <p:embed/>
            </p:oleObj>
          </a:graphicData>
        </a:graphic>
      </p:graphicFrame>
      <p:sp>
        <p:nvSpPr>
          <p:cNvPr id="47115" name="Rectangle 8"/>
          <p:cNvSpPr>
            <a:spLocks noChangeArrowheads="1"/>
          </p:cNvSpPr>
          <p:nvPr/>
        </p:nvSpPr>
        <p:spPr bwMode="auto">
          <a:xfrm>
            <a:off x="-3276600" y="3048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600200" y="4981575"/>
          <a:ext cx="4032858" cy="1478145"/>
        </p:xfrm>
        <a:graphic>
          <a:graphicData uri="http://schemas.openxmlformats.org/presentationml/2006/ole">
            <p:oleObj spid="_x0000_s38916" name="Equation" r:id="rId5" imgW="2946240" imgH="1079280" progId="Equation.3">
              <p:embed/>
            </p:oleObj>
          </a:graphicData>
        </a:graphic>
      </p:graphicFrame>
      <p:sp>
        <p:nvSpPr>
          <p:cNvPr id="47116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zh-CN" sz="3200" dirty="0">
                <a:ea typeface="宋体" charset="-122"/>
                <a:cs typeface="宋体" charset="-122"/>
              </a:rPr>
              <a:t>Asymmetry Measurements</a:t>
            </a:r>
            <a:r>
              <a:rPr lang="en-US" altLang="zh-CN" sz="3200" dirty="0" smtClean="0">
                <a:ea typeface="宋体" charset="-122"/>
                <a:cs typeface="宋体" charset="-122"/>
              </a:rPr>
              <a:t>             </a:t>
            </a:r>
            <a:endParaRPr lang="en-US" altLang="zh-CN" sz="3200" dirty="0">
              <a:ea typeface="宋体" charset="-122"/>
              <a:cs typeface="宋体" charset="-122"/>
            </a:endParaRP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3048000" y="1219200"/>
          <a:ext cx="2057400" cy="776288"/>
        </p:xfrm>
        <a:graphic>
          <a:graphicData uri="http://schemas.openxmlformats.org/presentationml/2006/ole">
            <p:oleObj spid="_x0000_s38917" name="Equation" r:id="rId6" imgW="1346040" imgH="507960" progId="Equation.3">
              <p:embed/>
            </p:oleObj>
          </a:graphicData>
        </a:graphic>
      </p:graphicFrame>
      <p:sp>
        <p:nvSpPr>
          <p:cNvPr id="47117" name="Text Box 15"/>
          <p:cNvSpPr txBox="1">
            <a:spLocks noChangeArrowheads="1"/>
          </p:cNvSpPr>
          <p:nvPr/>
        </p:nvSpPr>
        <p:spPr bwMode="auto">
          <a:xfrm>
            <a:off x="628650" y="213360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>
                <a:ea typeface="宋体" charset="-122"/>
                <a:cs typeface="宋体" charset="-122"/>
              </a:rPr>
              <a:t>If both beams are polarized</a:t>
            </a:r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600200" y="2781300"/>
          <a:ext cx="5638800" cy="841375"/>
        </p:xfrm>
        <a:graphic>
          <a:graphicData uri="http://schemas.openxmlformats.org/presentationml/2006/ole">
            <p:oleObj spid="_x0000_s38918" name="Equation" r:id="rId7" imgW="3238200" imgH="482400" progId="Equation.3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C73E-7AB6-2D4F-888F-6A57DAAAEFB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15659"/>
            <a:ext cx="8229600" cy="639762"/>
          </a:xfrm>
        </p:spPr>
        <p:txBody>
          <a:bodyPr/>
          <a:lstStyle/>
          <a:p>
            <a:r>
              <a:rPr lang="en-US" sz="2800" i="1" dirty="0">
                <a:solidFill>
                  <a:srgbClr val="FF0000"/>
                </a:solidFill>
              </a:rPr>
              <a:t>J/</a:t>
            </a:r>
            <a:r>
              <a:rPr lang="el-GR" sz="2800" i="1" dirty="0">
                <a:solidFill>
                  <a:srgbClr val="FF0000"/>
                </a:solidFill>
              </a:rPr>
              <a:t>ψ</a:t>
            </a:r>
            <a:r>
              <a:rPr lang="en-US" sz="2800" dirty="0">
                <a:solidFill>
                  <a:srgbClr val="FF0000"/>
                </a:solidFill>
              </a:rPr>
              <a:t> Measurements in the Muon and Central Arms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-2455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9313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04800" y="914400"/>
            <a:ext cx="8432800" cy="5943600"/>
            <a:chOff x="240" y="576"/>
            <a:chExt cx="5312" cy="3744"/>
          </a:xfrm>
        </p:grpSpPr>
        <p:graphicFrame>
          <p:nvGraphicFramePr>
            <p:cNvPr id="18435" name="Object 3"/>
            <p:cNvGraphicFramePr>
              <a:graphicFrameLocks noChangeAspect="1"/>
            </p:cNvGraphicFramePr>
            <p:nvPr/>
          </p:nvGraphicFramePr>
          <p:xfrm>
            <a:off x="1488" y="864"/>
            <a:ext cx="1248" cy="193"/>
          </p:xfrm>
          <a:graphic>
            <a:graphicData uri="http://schemas.openxmlformats.org/presentationml/2006/ole">
              <p:oleObj spid="_x0000_s39939" name="Equation" r:id="rId3" imgW="888840" imgH="228600" progId="Equation.3">
                <p:embed/>
              </p:oleObj>
            </a:graphicData>
          </a:graphic>
        </p:graphicFrame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8" y="576"/>
              <a:ext cx="1664" cy="2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240" y="796"/>
              <a:ext cx="3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In Muon Arm </a:t>
              </a:r>
              <a:endParaRPr lang="el-GR" dirty="0">
                <a:solidFill>
                  <a:srgbClr val="0000FF"/>
                </a:solidFill>
              </a:endParaRP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288" y="1200"/>
              <a:ext cx="2964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 dirty="0" err="1">
                  <a:solidFill>
                    <a:schemeClr val="accent2"/>
                  </a:solidFill>
                </a:rPr>
                <a:t>A</a:t>
              </a:r>
              <a:r>
                <a:rPr lang="en-US" b="1" baseline="-25000" dirty="0" err="1">
                  <a:solidFill>
                    <a:schemeClr val="accent2"/>
                  </a:solidFill>
                </a:rPr>
                <a:t>N</a:t>
              </a:r>
              <a:r>
                <a:rPr lang="en-US" b="1" baseline="30000" dirty="0" err="1">
                  <a:solidFill>
                    <a:schemeClr val="accent2"/>
                  </a:solidFill>
                </a:rPr>
                <a:t>Incl</a:t>
              </a:r>
              <a:r>
                <a:rPr lang="en-US" dirty="0">
                  <a:solidFill>
                    <a:schemeClr val="accent2"/>
                  </a:solidFill>
                </a:rPr>
                <a:t>:</a:t>
              </a:r>
              <a:r>
                <a:rPr lang="en-US" dirty="0"/>
                <a:t> </a:t>
              </a:r>
              <a:r>
                <a:rPr lang="en-US" sz="1400" dirty="0"/>
                <a:t>oppositely-charged </a:t>
              </a:r>
              <a:r>
                <a:rPr lang="en-US" sz="1400" dirty="0" err="1"/>
                <a:t>muon</a:t>
              </a:r>
              <a:r>
                <a:rPr lang="en-US" sz="1400" dirty="0"/>
                <a:t> pairs in the </a:t>
              </a:r>
            </a:p>
            <a:p>
              <a:r>
                <a:rPr lang="en-US" sz="1400" dirty="0"/>
                <a:t>invariant mass range ±2</a:t>
              </a:r>
              <a:r>
                <a:rPr lang="el-GR" sz="1400" dirty="0"/>
                <a:t>σ </a:t>
              </a:r>
              <a:r>
                <a:rPr lang="en-US" sz="1400" dirty="0"/>
                <a:t>around J/</a:t>
              </a:r>
              <a:r>
                <a:rPr lang="el-GR" sz="1400" dirty="0"/>
                <a:t>ψ</a:t>
              </a:r>
              <a:r>
                <a:rPr lang="en-US" sz="1400" dirty="0"/>
                <a:t> mass.</a:t>
              </a:r>
              <a:endParaRPr lang="el-GR" sz="1400" dirty="0"/>
            </a:p>
            <a:p>
              <a:endParaRPr lang="en-US" b="1" dirty="0">
                <a:solidFill>
                  <a:schemeClr val="accent2"/>
                </a:solidFill>
              </a:endParaRPr>
            </a:p>
            <a:p>
              <a:r>
                <a:rPr lang="en-US" b="1" dirty="0">
                  <a:solidFill>
                    <a:schemeClr val="accent2"/>
                  </a:solidFill>
                </a:rPr>
                <a:t>A</a:t>
              </a:r>
              <a:r>
                <a:rPr lang="en-US" b="1" baseline="-25000" dirty="0">
                  <a:solidFill>
                    <a:schemeClr val="accent2"/>
                  </a:solidFill>
                </a:rPr>
                <a:t>N</a:t>
              </a:r>
              <a:r>
                <a:rPr lang="en-US" b="1" baseline="30000" dirty="0">
                  <a:solidFill>
                    <a:schemeClr val="accent2"/>
                  </a:solidFill>
                </a:rPr>
                <a:t>BG</a:t>
              </a:r>
              <a:r>
                <a:rPr lang="en-US" b="1" dirty="0">
                  <a:solidFill>
                    <a:schemeClr val="accent2"/>
                  </a:solidFill>
                </a:rPr>
                <a:t>:</a:t>
              </a:r>
              <a:r>
                <a:rPr lang="en-US" dirty="0"/>
                <a:t> </a:t>
              </a:r>
              <a:r>
                <a:rPr lang="en-US" sz="1400" dirty="0"/>
                <a:t>oppositely-charged </a:t>
              </a:r>
              <a:r>
                <a:rPr lang="en-US" sz="1400" dirty="0" err="1"/>
                <a:t>muon</a:t>
              </a:r>
              <a:r>
                <a:rPr lang="en-US" sz="1400" dirty="0"/>
                <a:t> pairs in the </a:t>
              </a:r>
            </a:p>
            <a:p>
              <a:r>
                <a:rPr lang="en-US" sz="1400" dirty="0"/>
                <a:t>invariant mass range 1</a:t>
              </a:r>
              <a:r>
                <a:rPr lang="en-US" sz="1400" i="1" dirty="0"/>
                <a:t>.</a:t>
              </a:r>
              <a:r>
                <a:rPr lang="en-US" sz="1400" dirty="0"/>
                <a:t>8 (</a:t>
              </a:r>
              <a:r>
                <a:rPr lang="en-US" sz="1400" dirty="0" smtClean="0"/>
                <a:t>2.0 run8</a:t>
              </a:r>
              <a:r>
                <a:rPr lang="en-US" sz="1400" dirty="0"/>
                <a:t>) </a:t>
              </a:r>
              <a:r>
                <a:rPr lang="en-US" sz="1400" i="1" dirty="0"/>
                <a:t>&lt; </a:t>
              </a:r>
              <a:r>
                <a:rPr lang="en-US" sz="1400" i="1" dirty="0" err="1"/>
                <a:t>m</a:t>
              </a:r>
              <a:r>
                <a:rPr lang="en-US" sz="1400" dirty="0"/>
                <a:t> &lt;2.5 </a:t>
              </a:r>
            </a:p>
            <a:p>
              <a:r>
                <a:rPr lang="en-US" sz="1400" dirty="0"/>
                <a:t>along with charged pairs of the same sign in </a:t>
              </a:r>
            </a:p>
            <a:p>
              <a:r>
                <a:rPr lang="en-US" sz="1400" dirty="0"/>
                <a:t>invariant mass range 1</a:t>
              </a:r>
              <a:r>
                <a:rPr lang="en-US" sz="1400" i="1" dirty="0"/>
                <a:t>.</a:t>
              </a:r>
              <a:r>
                <a:rPr lang="en-US" sz="1400" dirty="0"/>
                <a:t>8 (</a:t>
              </a:r>
              <a:r>
                <a:rPr lang="en-US" sz="1400" dirty="0" smtClean="0"/>
                <a:t>2.0 run8</a:t>
              </a:r>
              <a:r>
                <a:rPr lang="en-US" sz="1400" dirty="0"/>
                <a:t>) </a:t>
              </a:r>
              <a:r>
                <a:rPr lang="en-US" sz="1400" i="1" dirty="0"/>
                <a:t>&lt; </a:t>
              </a:r>
              <a:r>
                <a:rPr lang="en-US" sz="1400" i="1" dirty="0" err="1"/>
                <a:t>m</a:t>
              </a:r>
              <a:r>
                <a:rPr lang="en-US" sz="1400" dirty="0"/>
                <a:t> </a:t>
              </a:r>
              <a:r>
                <a:rPr lang="en-US" sz="1400" i="1" dirty="0"/>
                <a:t>&lt; </a:t>
              </a:r>
              <a:r>
                <a:rPr lang="en-US" sz="1400" dirty="0"/>
                <a:t>3</a:t>
              </a:r>
              <a:r>
                <a:rPr lang="en-US" sz="1400" i="1" dirty="0"/>
                <a:t>.6</a:t>
              </a:r>
              <a:endParaRPr lang="el-GR" sz="1400" dirty="0"/>
            </a:p>
          </p:txBody>
        </p:sp>
        <p:pic>
          <p:nvPicPr>
            <p:cNvPr id="18443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88" y="2902"/>
              <a:ext cx="1641" cy="1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240" y="2841"/>
              <a:ext cx="3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In Central Arm</a:t>
              </a:r>
              <a:r>
                <a:rPr lang="en-US" dirty="0"/>
                <a:t> </a:t>
              </a:r>
              <a:endParaRPr lang="el-GR" dirty="0"/>
            </a:p>
          </p:txBody>
        </p:sp>
        <p:graphicFrame>
          <p:nvGraphicFramePr>
            <p:cNvPr id="18449" name="Object 17"/>
            <p:cNvGraphicFramePr>
              <a:graphicFrameLocks noChangeAspect="1"/>
            </p:cNvGraphicFramePr>
            <p:nvPr/>
          </p:nvGraphicFramePr>
          <p:xfrm>
            <a:off x="1584" y="2880"/>
            <a:ext cx="1248" cy="212"/>
          </p:xfrm>
          <a:graphic>
            <a:graphicData uri="http://schemas.openxmlformats.org/presentationml/2006/ole">
              <p:oleObj spid="_x0000_s39940" name="Equation" r:id="rId6" imgW="812520" imgH="228600" progId="Equation.3">
                <p:embed/>
              </p:oleObj>
            </a:graphicData>
          </a:graphic>
        </p:graphicFrame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288" y="3216"/>
              <a:ext cx="2352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BG subtraction:  </a:t>
              </a:r>
              <a:r>
                <a:rPr lang="en-US" sz="1400">
                  <a:solidFill>
                    <a:srgbClr val="0000FF"/>
                  </a:solidFill>
                </a:rPr>
                <a:t>2*sqrt{N</a:t>
              </a:r>
              <a:r>
                <a:rPr lang="en-US" sz="1400" baseline="-25000">
                  <a:solidFill>
                    <a:srgbClr val="0000FF"/>
                  </a:solidFill>
                </a:rPr>
                <a:t>e+e+</a:t>
              </a:r>
              <a:r>
                <a:rPr lang="en-US" sz="1400">
                  <a:solidFill>
                    <a:srgbClr val="0000FF"/>
                  </a:solidFill>
                </a:rPr>
                <a:t>N</a:t>
              </a:r>
              <a:r>
                <a:rPr lang="en-US" sz="1400" baseline="-25000">
                  <a:solidFill>
                    <a:srgbClr val="0000FF"/>
                  </a:solidFill>
                </a:rPr>
                <a:t>e-e-</a:t>
              </a:r>
              <a:r>
                <a:rPr lang="en-US" sz="1400">
                  <a:solidFill>
                    <a:srgbClr val="0000FF"/>
                  </a:solidFill>
                </a:rPr>
                <a:t>}</a:t>
              </a:r>
              <a:r>
                <a:rPr lang="en-US" sz="1400"/>
                <a:t> </a:t>
              </a:r>
            </a:p>
            <a:p>
              <a:r>
                <a:rPr lang="en-US" sz="1400"/>
                <a:t>Remaining continuum background</a:t>
              </a:r>
            </a:p>
            <a:p>
              <a:r>
                <a:rPr lang="en-US" sz="1400"/>
                <a:t>Is small, not enough statistics</a:t>
              </a:r>
            </a:p>
            <a:p>
              <a:r>
                <a:rPr lang="en-US" sz="1400"/>
                <a:t>Assuming: </a:t>
              </a:r>
              <a:r>
                <a:rPr lang="en-US" sz="1400">
                  <a:solidFill>
                    <a:srgbClr val="0000FF"/>
                  </a:solidFill>
                </a:rPr>
                <a:t>A</a:t>
              </a:r>
              <a:r>
                <a:rPr lang="en-US" sz="1400" baseline="-25000">
                  <a:solidFill>
                    <a:srgbClr val="0000FF"/>
                  </a:solidFill>
                </a:rPr>
                <a:t>N</a:t>
              </a:r>
              <a:r>
                <a:rPr lang="en-US" sz="1400" baseline="30000">
                  <a:solidFill>
                    <a:srgbClr val="0000FF"/>
                  </a:solidFill>
                </a:rPr>
                <a:t>BG</a:t>
              </a:r>
              <a:r>
                <a:rPr lang="en-US" sz="1400">
                  <a:solidFill>
                    <a:srgbClr val="0000FF"/>
                  </a:solidFill>
                </a:rPr>
                <a:t>=0</a:t>
              </a:r>
              <a:r>
                <a:rPr lang="en-US" sz="1400"/>
                <a:t> </a:t>
              </a:r>
            </a:p>
          </p:txBody>
        </p:sp>
      </p:grpSp>
      <p:graphicFrame>
        <p:nvGraphicFramePr>
          <p:cNvPr id="18479" name="Object 47"/>
          <p:cNvGraphicFramePr>
            <a:graphicFrameLocks noChangeAspect="1"/>
          </p:cNvGraphicFramePr>
          <p:nvPr/>
        </p:nvGraphicFramePr>
        <p:xfrm>
          <a:off x="3733800" y="3657600"/>
          <a:ext cx="2362200" cy="736600"/>
        </p:xfrm>
        <a:graphic>
          <a:graphicData uri="http://schemas.openxmlformats.org/presentationml/2006/ole">
            <p:oleObj spid="_x0000_s39938" name="Equation" r:id="rId7" imgW="1333440" imgH="419040" progId="Equation.3">
              <p:embed/>
            </p:oleObj>
          </a:graphicData>
        </a:graphic>
      </p:graphicFrame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957BF-8104-E240-BA2B-D33E25465A84}" type="slidenum">
              <a:rPr lang="zh-CN" altLang="en-US"/>
              <a:pPr/>
              <a:t>19</a:t>
            </a:fld>
            <a:endParaRPr lang="en-US" altLang="zh-CN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1066800"/>
            <a:ext cx="7543800" cy="3352800"/>
            <a:chOff x="96" y="624"/>
            <a:chExt cx="5568" cy="2535"/>
          </a:xfrm>
        </p:grpSpPr>
        <p:pic>
          <p:nvPicPr>
            <p:cNvPr id="9011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624"/>
              <a:ext cx="2832" cy="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2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624"/>
              <a:ext cx="2784" cy="2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116" name="Rectangle 6"/>
          <p:cNvSpPr>
            <a:spLocks noChangeArrowheads="1"/>
          </p:cNvSpPr>
          <p:nvPr/>
        </p:nvSpPr>
        <p:spPr bwMode="auto">
          <a:xfrm>
            <a:off x="914400" y="43434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altLang="zh-CN">
                <a:ea typeface="宋体" charset="-122"/>
                <a:cs typeface="宋体" charset="-122"/>
              </a:rPr>
              <a:t>Asymmetries were obtained as a function of J/Psi Feynman-x, </a:t>
            </a:r>
          </a:p>
          <a:p>
            <a:pPr defTabSz="914400"/>
            <a:r>
              <a:rPr lang="en-US" altLang="zh-CN">
                <a:ea typeface="宋体" charset="-122"/>
                <a:cs typeface="宋体" charset="-122"/>
              </a:rPr>
              <a:t>with a value of -0.086 ± 0.026 (stat.) ± 0.003 (sys.) in the forward region. </a:t>
            </a:r>
          </a:p>
        </p:txBody>
      </p:sp>
      <p:sp>
        <p:nvSpPr>
          <p:cNvPr id="90117" name="Text Box 7"/>
          <p:cNvSpPr txBox="1">
            <a:spLocks noChangeArrowheads="1"/>
          </p:cNvSpPr>
          <p:nvPr/>
        </p:nvSpPr>
        <p:spPr bwMode="auto">
          <a:xfrm>
            <a:off x="5045758" y="806450"/>
            <a:ext cx="28409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altLang="zh-CN" sz="1600" b="1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PHENIX  PRD 82, 112008 (2010)</a:t>
            </a:r>
            <a:endParaRPr lang="en-US" altLang="zh-CN" sz="1600" b="1" dirty="0">
              <a:solidFill>
                <a:srgbClr val="0000FF"/>
              </a:solidFill>
              <a:ea typeface="宋体" charset="-122"/>
              <a:cs typeface="宋体" charset="-122"/>
            </a:endParaRPr>
          </a:p>
        </p:txBody>
      </p:sp>
      <p:sp>
        <p:nvSpPr>
          <p:cNvPr id="90118" name="Rectangle 8"/>
          <p:cNvSpPr>
            <a:spLocks noChangeArrowheads="1"/>
          </p:cNvSpPr>
          <p:nvPr/>
        </p:nvSpPr>
        <p:spPr bwMode="auto">
          <a:xfrm>
            <a:off x="1051034" y="5133975"/>
            <a:ext cx="7407166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>
              <a:buFontTx/>
              <a:buChar char="-"/>
            </a:pPr>
            <a:r>
              <a:rPr lang="en-US" altLang="zh-CN" dirty="0" smtClean="0">
                <a:ea typeface="宋体" charset="-122"/>
                <a:cs typeface="宋体" charset="-122"/>
              </a:rPr>
              <a:t> Suggests </a:t>
            </a:r>
            <a:r>
              <a:rPr lang="en-US" altLang="zh-CN" dirty="0">
                <a:ea typeface="宋体" charset="-122"/>
                <a:cs typeface="宋体" charset="-122"/>
              </a:rPr>
              <a:t>possible non-zero tri-gluon correlation functions</a:t>
            </a:r>
            <a:r>
              <a:rPr lang="en-US" altLang="zh-CN" dirty="0" smtClean="0">
                <a:ea typeface="宋体" charset="-122"/>
                <a:cs typeface="宋体" charset="-122"/>
              </a:rPr>
              <a:t> (gluon </a:t>
            </a:r>
            <a:r>
              <a:rPr lang="en-US" altLang="zh-CN" dirty="0" err="1" smtClean="0">
                <a:ea typeface="宋体" charset="-122"/>
                <a:cs typeface="宋体" charset="-122"/>
              </a:rPr>
              <a:t>Sivers</a:t>
            </a:r>
            <a:r>
              <a:rPr lang="en-US" altLang="zh-CN" dirty="0" smtClean="0">
                <a:ea typeface="宋体" charset="-122"/>
                <a:cs typeface="宋体" charset="-122"/>
              </a:rPr>
              <a:t> functions) in </a:t>
            </a:r>
            <a:r>
              <a:rPr lang="en-US" altLang="zh-CN" dirty="0">
                <a:ea typeface="宋体" charset="-122"/>
                <a:cs typeface="宋体" charset="-122"/>
              </a:rPr>
              <a:t>transversely polarized protons.</a:t>
            </a:r>
            <a:endParaRPr lang="en-US" altLang="zh-CN" dirty="0" smtClean="0">
              <a:ea typeface="宋体" charset="-122"/>
              <a:cs typeface="宋体" charset="-122"/>
            </a:endParaRPr>
          </a:p>
          <a:p>
            <a:pPr defTabSz="914400">
              <a:buFontTx/>
              <a:buChar char="-"/>
            </a:pPr>
            <a:r>
              <a:rPr lang="en-US" altLang="zh-CN" dirty="0" smtClean="0">
                <a:ea typeface="宋体" charset="-122"/>
                <a:cs typeface="宋体" charset="-122"/>
              </a:rPr>
              <a:t> Possible significant Color Singlet channel contribution?</a:t>
            </a:r>
          </a:p>
          <a:p>
            <a:pPr defTabSz="914400">
              <a:buFontTx/>
              <a:buChar char="-"/>
            </a:pPr>
            <a:r>
              <a:rPr lang="en-US" altLang="zh-CN" dirty="0" smtClean="0">
                <a:ea typeface="宋体" charset="-122"/>
                <a:cs typeface="宋体" charset="-122"/>
              </a:rPr>
              <a:t> More theoretical and experimental investigations are needed!</a:t>
            </a:r>
            <a:endParaRPr lang="en-US" altLang="zh-CN" dirty="0">
              <a:ea typeface="宋体" charset="-122"/>
              <a:cs typeface="宋体" charset="-122"/>
            </a:endParaRP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2313437" y="228600"/>
            <a:ext cx="202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sz="2800" dirty="0">
                <a:solidFill>
                  <a:srgbClr val="FF0000"/>
                </a:solidFill>
                <a:latin typeface="Times New Roman" charset="0"/>
              </a:rPr>
              <a:t>J/</a:t>
            </a:r>
            <a:r>
              <a:rPr lang="el-GR" sz="2800" dirty="0">
                <a:solidFill>
                  <a:srgbClr val="FF0000"/>
                </a:solidFill>
                <a:latin typeface="Times New Roman" charset="0"/>
              </a:rPr>
              <a:t>ψ</a:t>
            </a:r>
            <a:r>
              <a:rPr lang="en-US" sz="2800" dirty="0">
                <a:solidFill>
                  <a:srgbClr val="FF0000"/>
                </a:solidFill>
                <a:latin typeface="Times New Roman" charset="0"/>
              </a:rPr>
              <a:t> A</a:t>
            </a:r>
            <a:r>
              <a:rPr lang="en-US" sz="2800" baseline="-25000" dirty="0">
                <a:solidFill>
                  <a:srgbClr val="FF0000"/>
                </a:solidFill>
                <a:latin typeface="Times New Roman" charset="0"/>
              </a:rPr>
              <a:t>N </a:t>
            </a:r>
            <a:r>
              <a:rPr lang="en-US" sz="2800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charset="0"/>
              </a:rPr>
              <a:t>vs</a:t>
            </a:r>
            <a:r>
              <a:rPr lang="en-US" sz="2800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charset="0"/>
              </a:rPr>
              <a:t>x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charset="0"/>
              </a:rPr>
              <a:t>F</a:t>
            </a:r>
            <a:endParaRPr lang="el-GR" sz="2800" baseline="-250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dirty="0" smtClean="0"/>
              <a:t>he challenge: </a:t>
            </a:r>
          </a:p>
          <a:p>
            <a:pPr lvl="1"/>
            <a:r>
              <a:rPr lang="en-US" dirty="0" smtClean="0"/>
              <a:t>J/Psi production mechanisms in </a:t>
            </a:r>
            <a:r>
              <a:rPr lang="en-US" dirty="0" err="1" smtClean="0"/>
              <a:t>p+p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 J/Psi spin </a:t>
            </a:r>
            <a:r>
              <a:rPr lang="en-US" dirty="0" smtClean="0"/>
              <a:t>a</a:t>
            </a:r>
            <a:r>
              <a:rPr lang="en-US" dirty="0" smtClean="0"/>
              <a:t>symmetry:</a:t>
            </a:r>
          </a:p>
          <a:p>
            <a:pPr lvl="1"/>
            <a:r>
              <a:rPr lang="en-US" dirty="0" smtClean="0"/>
              <a:t>New understanding of QCD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8AF9-8770-F04B-8C05-482BF52419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2/10/2011</a:t>
            </a:r>
            <a:endParaRPr lang="en-US" altLang="zh-CN" smtClean="0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Ming Liu @WWND2011</a:t>
            </a:r>
            <a:endParaRPr lang="en-US" altLang="zh-CN"/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477E27-E877-D84C-9AF8-29A5B87E792F}" type="slidenum">
              <a:rPr lang="zh-CN" altLang="en-US" smtClean="0"/>
              <a:pPr/>
              <a:t>20</a:t>
            </a:fld>
            <a:endParaRPr lang="en-US" altLang="zh-CN" smtClean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84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z="3200" b="1">
                <a:ea typeface="宋体" charset="-122"/>
                <a:cs typeface="宋体" charset="-122"/>
              </a:rPr>
              <a:t>Results: A</a:t>
            </a:r>
            <a:r>
              <a:rPr lang="en-US" altLang="zh-CN" sz="3200" b="1" baseline="-25000">
                <a:ea typeface="宋体" charset="-122"/>
                <a:cs typeface="宋体" charset="-122"/>
              </a:rPr>
              <a:t>N</a:t>
            </a:r>
            <a:r>
              <a:rPr lang="en-US" altLang="zh-CN" sz="3200" b="1">
                <a:ea typeface="宋体" charset="-122"/>
                <a:cs typeface="宋体" charset="-122"/>
              </a:rPr>
              <a:t> vs p</a:t>
            </a:r>
            <a:r>
              <a:rPr lang="en-US" altLang="zh-CN" sz="3200" b="1" baseline="-25000">
                <a:ea typeface="宋体" charset="-122"/>
                <a:cs typeface="宋体" charset="-122"/>
              </a:rPr>
              <a:t>T</a:t>
            </a:r>
          </a:p>
        </p:txBody>
      </p:sp>
      <p:pic>
        <p:nvPicPr>
          <p:cNvPr id="542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43000"/>
            <a:ext cx="48307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7"/>
            <a:ext cx="5791200" cy="1381773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Future </a:t>
            </a:r>
            <a:r>
              <a:rPr lang="en-US" sz="3600" dirty="0" smtClean="0"/>
              <a:t>Prospects</a:t>
            </a:r>
            <a:br>
              <a:rPr lang="en-US" sz="3600" dirty="0" smtClean="0"/>
            </a:br>
            <a:r>
              <a:rPr lang="en-US" sz="1222" dirty="0" smtClean="0"/>
              <a:t/>
            </a:r>
            <a:br>
              <a:rPr lang="en-US" sz="1222" dirty="0" smtClean="0"/>
            </a:br>
            <a:r>
              <a:rPr lang="en-US" sz="2000" dirty="0" smtClean="0">
                <a:solidFill>
                  <a:srgbClr val="0000FF"/>
                </a:solidFill>
              </a:rPr>
              <a:t>PHENIX Forward Silicon VTX Upgrades: by 2011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BDEF-EF82-4118-84A0-D1D0B6E0F547}" type="slidenum">
              <a:rPr lang="en-US"/>
              <a:pPr/>
              <a:t>21</a:t>
            </a:fld>
            <a:endParaRPr lang="en-US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32443" y="1810002"/>
            <a:ext cx="51054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450" indent="-171450">
              <a:buFontTx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Precision Charm/Beauty Measurements</a:t>
            </a:r>
            <a:endParaRPr lang="en-US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171450" indent="-171450">
              <a:buFontTx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 Unicode MS" pitchFamily="34" charset="-128"/>
                <a:sym typeface="Symbol" charset="2"/>
              </a:rPr>
              <a:t>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J/</a:t>
            </a:r>
            <a:r>
              <a:rPr lang="en-US" sz="2000" dirty="0">
                <a:solidFill>
                  <a:schemeClr val="tx2"/>
                </a:solidFill>
                <a:latin typeface="Symbol" charset="2"/>
                <a:ea typeface="Arial Unicode MS" pitchFamily="34" charset="-128"/>
                <a:cs typeface="Arial Unicode MS" pitchFamily="34" charset="-128"/>
                <a:sym typeface="Symbol" charset="2"/>
              </a:rPr>
              <a:t>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Drell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-Yan, </a:t>
            </a:r>
            <a:r>
              <a:rPr lang="en-US" sz="2000" dirty="0" err="1">
                <a:solidFill>
                  <a:schemeClr val="tx2"/>
                </a:solidFill>
                <a:latin typeface="Symbol" charset="2"/>
                <a:ea typeface="Arial Unicode MS" pitchFamily="34" charset="-128"/>
                <a:cs typeface="Arial Unicode MS" pitchFamily="34" charset="-128"/>
                <a:sym typeface="Symbol" charset="2"/>
              </a:rPr>
              <a:t></a:t>
            </a:r>
            <a:r>
              <a:rPr lang="en-US" sz="2000" dirty="0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 </a:t>
            </a:r>
            <a:endParaRPr lang="en-US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171450" indent="-171450"/>
            <a:endParaRPr lang="en-US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82625" lvl="1" indent="-168275">
              <a:buFontTx/>
              <a:buChar char="•"/>
            </a:pPr>
            <a:endParaRPr lang="en-US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171450" indent="-171450">
              <a:buFontTx/>
              <a:buChar char="•"/>
            </a:pPr>
            <a:endParaRPr lang="en-US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2514600"/>
            <a:ext cx="6038850" cy="3886200"/>
            <a:chOff x="3354" y="991"/>
            <a:chExt cx="2248" cy="1439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354" y="991"/>
              <a:ext cx="2248" cy="1439"/>
              <a:chOff x="3354" y="991"/>
              <a:chExt cx="2248" cy="1439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3354" y="991"/>
                <a:ext cx="2248" cy="1439"/>
                <a:chOff x="3354" y="991"/>
                <a:chExt cx="2248" cy="1439"/>
              </a:xfrm>
            </p:grpSpPr>
            <p:pic>
              <p:nvPicPr>
                <p:cNvPr id="88073" name="Picture 9" descr="Picture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354" y="1107"/>
                  <a:ext cx="2096" cy="13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807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375" y="1295"/>
                  <a:ext cx="227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>
                      <a:latin typeface="Symbol" charset="2"/>
                      <a:ea typeface="Arial Unicode MS" pitchFamily="34" charset="-128"/>
                      <a:cs typeface="Arial Unicode MS" pitchFamily="34" charset="-128"/>
                    </a:rPr>
                    <a:t>p</a:t>
                  </a:r>
                  <a:r>
                    <a:rPr lang="en-US" sz="1600">
                      <a:latin typeface="Times" charset="0"/>
                      <a:ea typeface="Arial Unicode MS" pitchFamily="34" charset="-128"/>
                      <a:cs typeface="Arial Unicode MS" pitchFamily="34" charset="-128"/>
                      <a:sym typeface="Wingdings" charset="2"/>
                    </a:rPr>
                    <a:t></a:t>
                  </a:r>
                  <a:r>
                    <a:rPr lang="en-US" sz="1600">
                      <a:latin typeface="Symbol" charset="2"/>
                      <a:ea typeface="Arial Unicode MS" pitchFamily="34" charset="-128"/>
                      <a:cs typeface="Arial Unicode MS" pitchFamily="34" charset="-128"/>
                      <a:sym typeface="Wingdings" charset="2"/>
                    </a:rPr>
                    <a:t>m</a:t>
                  </a:r>
                  <a:endParaRPr lang="en-US" sz="1600">
                    <a:latin typeface="Symbol" charset="2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880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156" y="991"/>
                  <a:ext cx="404" cy="2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>
                      <a:solidFill>
                        <a:srgbClr val="CC33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Drell-Yan </a:t>
                  </a:r>
                </a:p>
                <a:p>
                  <a:r>
                    <a:rPr lang="en-US" sz="1600">
                      <a:solidFill>
                        <a:srgbClr val="CC3300"/>
                      </a:solidFill>
                      <a:latin typeface="Arial" charset="0"/>
                      <a:ea typeface="Arial Unicode MS" pitchFamily="34" charset="-128"/>
                      <a:cs typeface="Arial Unicode MS" pitchFamily="34" charset="-128"/>
                    </a:rPr>
                    <a:t>prompt</a:t>
                  </a:r>
                </a:p>
              </p:txBody>
            </p:sp>
          </p:grpSp>
          <p:sp>
            <p:nvSpPr>
              <p:cNvPr id="88076" name="Line 12"/>
              <p:cNvSpPr>
                <a:spLocks noChangeShapeType="1"/>
              </p:cNvSpPr>
              <p:nvPr/>
            </p:nvSpPr>
            <p:spPr bwMode="auto">
              <a:xfrm flipV="1">
                <a:off x="3729" y="2082"/>
                <a:ext cx="690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77" name="Line 13"/>
              <p:cNvSpPr>
                <a:spLocks noChangeShapeType="1"/>
              </p:cNvSpPr>
              <p:nvPr/>
            </p:nvSpPr>
            <p:spPr bwMode="auto">
              <a:xfrm flipV="1">
                <a:off x="4389" y="1446"/>
                <a:ext cx="984" cy="6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78" name="Line 14"/>
              <p:cNvSpPr>
                <a:spLocks noChangeShapeType="1"/>
              </p:cNvSpPr>
              <p:nvPr/>
            </p:nvSpPr>
            <p:spPr bwMode="auto">
              <a:xfrm flipH="1">
                <a:off x="3867" y="2082"/>
                <a:ext cx="522" cy="3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8079" name="Line 15"/>
            <p:cNvSpPr>
              <a:spLocks noChangeShapeType="1"/>
            </p:cNvSpPr>
            <p:nvPr/>
          </p:nvSpPr>
          <p:spPr bwMode="auto">
            <a:xfrm flipV="1">
              <a:off x="3816" y="1194"/>
              <a:ext cx="1320" cy="966"/>
            </a:xfrm>
            <a:prstGeom prst="lin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8080" name="Picture 16" descr="PhenixCentralUpgradeAssy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838200"/>
            <a:ext cx="2286000" cy="2232025"/>
          </a:xfrm>
          <a:prstGeom prst="rect">
            <a:avLst/>
          </a:prstGeom>
          <a:noFill/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096000" y="3581400"/>
            <a:ext cx="3048000" cy="2133600"/>
            <a:chOff x="2016" y="1200"/>
            <a:chExt cx="3600" cy="1874"/>
          </a:xfrm>
        </p:grpSpPr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2016" y="1200"/>
              <a:ext cx="3600" cy="1874"/>
              <a:chOff x="2016" y="1488"/>
              <a:chExt cx="3600" cy="1874"/>
            </a:xfrm>
          </p:grpSpPr>
          <p:pic>
            <p:nvPicPr>
              <p:cNvPr id="88083" name="Picture 19" descr="Phenix_2002"/>
              <p:cNvPicPr>
                <a:picLocks noChangeAspect="1" noChangeArrowheads="1"/>
              </p:cNvPicPr>
              <p:nvPr/>
            </p:nvPicPr>
            <p:blipFill>
              <a:blip r:embed="rId5"/>
              <a:srcRect l="-4640" t="55556" r="-2357"/>
              <a:stretch>
                <a:fillRect/>
              </a:stretch>
            </p:blipFill>
            <p:spPr bwMode="auto">
              <a:xfrm>
                <a:off x="2016" y="1488"/>
                <a:ext cx="3600" cy="1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8084" name="Line 20"/>
              <p:cNvSpPr>
                <a:spLocks noChangeShapeType="1"/>
              </p:cNvSpPr>
              <p:nvPr/>
            </p:nvSpPr>
            <p:spPr bwMode="auto">
              <a:xfrm flipH="1">
                <a:off x="2016" y="2448"/>
                <a:ext cx="1776" cy="91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85" name="Line 21"/>
              <p:cNvSpPr>
                <a:spLocks noChangeShapeType="1"/>
              </p:cNvSpPr>
              <p:nvPr/>
            </p:nvSpPr>
            <p:spPr bwMode="auto">
              <a:xfrm flipV="1">
                <a:off x="3792" y="1728"/>
                <a:ext cx="1824" cy="7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8086" name="Line 22"/>
            <p:cNvSpPr>
              <a:spLocks noChangeShapeType="1"/>
            </p:cNvSpPr>
            <p:nvPr/>
          </p:nvSpPr>
          <p:spPr bwMode="auto">
            <a:xfrm>
              <a:off x="3792" y="2160"/>
              <a:ext cx="1392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7" name="Line 23"/>
            <p:cNvSpPr>
              <a:spLocks noChangeShapeType="1"/>
            </p:cNvSpPr>
            <p:nvPr/>
          </p:nvSpPr>
          <p:spPr bwMode="auto">
            <a:xfrm flipV="1">
              <a:off x="5136" y="244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8" name="Line 24"/>
            <p:cNvSpPr>
              <a:spLocks noChangeShapeType="1"/>
            </p:cNvSpPr>
            <p:nvPr/>
          </p:nvSpPr>
          <p:spPr bwMode="auto">
            <a:xfrm>
              <a:off x="5136" y="2640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089" name="Line 25"/>
          <p:cNvSpPr>
            <a:spLocks noChangeShapeType="1"/>
          </p:cNvSpPr>
          <p:nvPr/>
        </p:nvSpPr>
        <p:spPr bwMode="auto">
          <a:xfrm flipH="1" flipV="1">
            <a:off x="7010400" y="2971800"/>
            <a:ext cx="544513" cy="164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0" name="Line 26"/>
          <p:cNvSpPr>
            <a:spLocks noChangeShapeType="1"/>
          </p:cNvSpPr>
          <p:nvPr/>
        </p:nvSpPr>
        <p:spPr bwMode="auto">
          <a:xfrm flipV="1">
            <a:off x="7653338" y="2917825"/>
            <a:ext cx="990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4113" y="1143000"/>
            <a:ext cx="37226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itle 1"/>
          <p:cNvSpPr>
            <a:spLocks noGrp="1"/>
          </p:cNvSpPr>
          <p:nvPr>
            <p:ph type="title"/>
          </p:nvPr>
        </p:nvSpPr>
        <p:spPr>
          <a:xfrm>
            <a:off x="457200" y="73025"/>
            <a:ext cx="8229600" cy="1143000"/>
          </a:xfrm>
        </p:spPr>
        <p:txBody>
          <a:bodyPr/>
          <a:lstStyle/>
          <a:p>
            <a:r>
              <a:rPr lang="en-US" sz="3200" dirty="0" smtClean="0"/>
              <a:t>Charm SSA to Probe Gluon </a:t>
            </a:r>
            <a:r>
              <a:rPr lang="en-US" sz="3200" dirty="0" err="1" smtClean="0"/>
              <a:t>Sivers</a:t>
            </a:r>
            <a:r>
              <a:rPr lang="en-US" sz="3200" dirty="0" smtClean="0"/>
              <a:t> Distribution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C0856-20FE-BF4F-A0C1-C4D0E9A54E69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1991" name="Text Box 32"/>
          <p:cNvSpPr txBox="1">
            <a:spLocks noChangeArrowheads="1"/>
          </p:cNvSpPr>
          <p:nvPr/>
        </p:nvSpPr>
        <p:spPr bwMode="auto">
          <a:xfrm>
            <a:off x="5686425" y="3289300"/>
            <a:ext cx="3124200" cy="21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800">
                <a:latin typeface="Calibri" charset="0"/>
                <a:ea typeface="宋体" charset="-122"/>
                <a:cs typeface="宋体" charset="-122"/>
              </a:rPr>
              <a:t>Kang, Qiu, Yuan, Vogelsang, Phys. Rev. D 78,114013(2008)</a:t>
            </a:r>
          </a:p>
        </p:txBody>
      </p:sp>
      <p:sp>
        <p:nvSpPr>
          <p:cNvPr id="41992" name="Text Box 16"/>
          <p:cNvSpPr txBox="1">
            <a:spLocks noChangeArrowheads="1"/>
          </p:cNvSpPr>
          <p:nvPr/>
        </p:nvSpPr>
        <p:spPr bwMode="auto">
          <a:xfrm>
            <a:off x="336550" y="1216025"/>
            <a:ext cx="46593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000" b="1">
                <a:solidFill>
                  <a:srgbClr val="0000FF"/>
                </a:solidFill>
                <a:latin typeface="Calibri" charset="0"/>
              </a:rPr>
              <a:t>D meson Single-Spin Asymmetry:</a:t>
            </a:r>
            <a:endParaRPr lang="en-US" sz="2000" b="1" baseline="-25000">
              <a:solidFill>
                <a:srgbClr val="0000FF"/>
              </a:solidFill>
              <a:latin typeface="Calibri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Calibri" charset="0"/>
              </a:rPr>
              <a:t> Production dominated by gluon-gluon fusion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Calibri" charset="0"/>
              </a:rPr>
              <a:t> Sensitive to gluon Sivers distribution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8000"/>
                </a:solidFill>
                <a:latin typeface="Calibri" charset="0"/>
              </a:rPr>
              <a:t> PHENIX-2006 data ruled out the max. gluon Sivers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rgbClr val="008000"/>
                </a:solidFill>
                <a:latin typeface="Calibri" charset="0"/>
              </a:rPr>
              <a:t> Much improved results expected with VTX detectors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4724400" y="29718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 defTabSz="914400" eaLnBrk="0" hangingPunct="0">
              <a:spcBef>
                <a:spcPct val="50000"/>
              </a:spcBef>
              <a:buClr>
                <a:srgbClr val="24459C"/>
              </a:buClr>
              <a:buSzPct val="110000"/>
              <a:buFont typeface="Times" pitchFamily="-112" charset="0"/>
              <a:buNone/>
              <a:defRPr/>
            </a:pPr>
            <a:endParaRPr lang="en-US" sz="1400" b="1" kern="0" dirty="0">
              <a:solidFill>
                <a:srgbClr val="FF0000"/>
              </a:solidFill>
              <a:latin typeface="+mn-lt"/>
              <a:ea typeface="ＭＳ Ｐゴシック" pitchFamily="41" charset="-128"/>
              <a:cs typeface="ＭＳ Ｐゴシック" pitchFamily="41" charset="-128"/>
            </a:endParaRPr>
          </a:p>
        </p:txBody>
      </p:sp>
      <p:grpSp>
        <p:nvGrpSpPr>
          <p:cNvPr id="2" name="Group 38"/>
          <p:cNvGrpSpPr>
            <a:grpSpLocks noChangeAspect="1"/>
          </p:cNvGrpSpPr>
          <p:nvPr/>
        </p:nvGrpSpPr>
        <p:grpSpPr bwMode="auto">
          <a:xfrm>
            <a:off x="336550" y="3505200"/>
            <a:ext cx="3609975" cy="2743200"/>
            <a:chOff x="76200" y="3810000"/>
            <a:chExt cx="3008613" cy="2286000"/>
          </a:xfrm>
        </p:grpSpPr>
        <p:pic>
          <p:nvPicPr>
            <p:cNvPr id="41998" name="Picture 3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" y="3810000"/>
              <a:ext cx="300861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41986" name="Object 2"/>
            <p:cNvGraphicFramePr>
              <a:graphicFrameLocks noChangeAspect="1"/>
            </p:cNvGraphicFramePr>
            <p:nvPr/>
          </p:nvGraphicFramePr>
          <p:xfrm>
            <a:off x="2624667" y="3886200"/>
            <a:ext cx="423333" cy="381000"/>
          </p:xfrm>
          <a:graphic>
            <a:graphicData uri="http://schemas.openxmlformats.org/presentationml/2006/ole">
              <p:oleObj spid="_x0000_s52227" name="Equation" r:id="rId5" imgW="254000" imgH="228600" progId="Equation.3">
                <p:embed/>
              </p:oleObj>
            </a:graphicData>
          </a:graphic>
        </p:graphicFrame>
      </p:grpSp>
      <p:pic>
        <p:nvPicPr>
          <p:cNvPr id="41995" name="Picture 4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4713" y="3530600"/>
            <a:ext cx="37369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6975475" y="2665413"/>
          <a:ext cx="1835150" cy="534987"/>
        </p:xfrm>
        <a:graphic>
          <a:graphicData uri="http://schemas.openxmlformats.org/presentationml/2006/ole">
            <p:oleObj spid="_x0000_s52226" name="Equation" r:id="rId7" imgW="914400" imgH="266700" progId="Equation.3">
              <p:embed/>
            </p:oleObj>
          </a:graphicData>
        </a:graphic>
      </p:graphicFrame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Ming Liu @WWND2011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2/10/2011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041400"/>
          </a:xfrm>
        </p:spPr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24296"/>
            <a:ext cx="8229600" cy="46952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First measurements of TSSA in J/Psi production in </a:t>
            </a:r>
            <a:r>
              <a:rPr lang="en-US" dirty="0" err="1" smtClean="0"/>
              <a:t>p+p</a:t>
            </a:r>
            <a:r>
              <a:rPr lang="en-US" dirty="0" smtClean="0"/>
              <a:t> collisions at RHIC</a:t>
            </a:r>
          </a:p>
          <a:p>
            <a:pPr lvl="1"/>
            <a:r>
              <a:rPr lang="en-US" dirty="0" smtClean="0"/>
              <a:t>In the forward direction, </a:t>
            </a:r>
            <a:r>
              <a:rPr lang="en-US" altLang="zh-CN" dirty="0" smtClean="0">
                <a:ea typeface="宋体" charset="-122"/>
                <a:cs typeface="宋体" charset="-122"/>
              </a:rPr>
              <a:t>3.3</a:t>
            </a:r>
            <a:r>
              <a:rPr lang="el-GR" altLang="zh-CN" dirty="0" smtClean="0">
                <a:ea typeface="宋体" charset="-122"/>
                <a:cs typeface="宋体" charset="-122"/>
              </a:rPr>
              <a:t>σ</a:t>
            </a:r>
            <a:r>
              <a:rPr lang="en-US" altLang="zh-CN" dirty="0" smtClean="0">
                <a:ea typeface="宋体" charset="-122"/>
                <a:cs typeface="宋体" charset="-122"/>
              </a:rPr>
              <a:t> effect observed</a:t>
            </a:r>
            <a:endParaRPr lang="en-US" dirty="0" smtClean="0"/>
          </a:p>
          <a:p>
            <a:pPr lvl="1">
              <a:buNone/>
            </a:pPr>
            <a:r>
              <a:rPr lang="en-US" altLang="zh-CN" dirty="0" smtClean="0">
                <a:ea typeface="宋体" charset="-122"/>
                <a:cs typeface="宋体" charset="-122"/>
              </a:rPr>
              <a:t>               </a:t>
            </a:r>
            <a:r>
              <a:rPr lang="en-US" altLang="zh-CN" sz="2353" dirty="0" smtClean="0">
                <a:solidFill>
                  <a:srgbClr val="FF0000"/>
                </a:solidFill>
                <a:ea typeface="宋体" charset="-122"/>
                <a:cs typeface="宋体" charset="-122"/>
              </a:rPr>
              <a:t>A</a:t>
            </a:r>
            <a:r>
              <a:rPr lang="en-US" altLang="zh-CN" sz="2353" baseline="-25000" dirty="0" smtClean="0">
                <a:solidFill>
                  <a:srgbClr val="FF0000"/>
                </a:solidFill>
                <a:ea typeface="宋体" charset="-122"/>
                <a:cs typeface="宋体" charset="-122"/>
              </a:rPr>
              <a:t>N</a:t>
            </a:r>
            <a:r>
              <a:rPr lang="en-US" altLang="zh-CN" sz="2353" dirty="0" smtClean="0">
                <a:solidFill>
                  <a:srgbClr val="FF0000"/>
                </a:solidFill>
                <a:ea typeface="宋体" charset="-122"/>
                <a:cs typeface="宋体" charset="-122"/>
              </a:rPr>
              <a:t> = -0.086 ± 0.026 (stat.) ± 0.003 (sys.)</a:t>
            </a:r>
            <a:endParaRPr lang="en-US" sz="2353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Possible none-zero Gluon </a:t>
            </a:r>
            <a:r>
              <a:rPr lang="en-US" dirty="0" err="1" smtClean="0"/>
              <a:t>Sivers</a:t>
            </a:r>
            <a:r>
              <a:rPr lang="en-US" dirty="0" smtClean="0"/>
              <a:t> (or Twist-3 </a:t>
            </a:r>
            <a:r>
              <a:rPr lang="en-US" dirty="0" err="1" smtClean="0"/>
              <a:t>funcs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Suggesting possible significant Color Singlet contribution at RHIC</a:t>
            </a:r>
          </a:p>
          <a:p>
            <a:r>
              <a:rPr lang="en-US" dirty="0" smtClean="0"/>
              <a:t>Much improved results expected in near future</a:t>
            </a:r>
          </a:p>
          <a:p>
            <a:pPr lvl="1"/>
            <a:r>
              <a:rPr lang="en-US" dirty="0" smtClean="0"/>
              <a:t>Future high luminosity runs</a:t>
            </a:r>
          </a:p>
          <a:p>
            <a:pPr lvl="1"/>
            <a:r>
              <a:rPr lang="en-US" dirty="0" smtClean="0"/>
              <a:t>FVTX upgrade: </a:t>
            </a:r>
          </a:p>
          <a:p>
            <a:pPr lvl="2"/>
            <a:r>
              <a:rPr lang="en-US" dirty="0" smtClean="0"/>
              <a:t> Psi’, DY asymmetry possible</a:t>
            </a:r>
          </a:p>
          <a:p>
            <a:pPr lvl="2"/>
            <a:r>
              <a:rPr lang="en-US" dirty="0" smtClean="0"/>
              <a:t>Open charm to constrain gluon’s </a:t>
            </a:r>
            <a:r>
              <a:rPr lang="en-US" dirty="0" err="1" smtClean="0"/>
              <a:t>Sivers</a:t>
            </a:r>
            <a:r>
              <a:rPr lang="en-US" dirty="0" smtClean="0"/>
              <a:t> (or Twist-3)functions</a:t>
            </a:r>
          </a:p>
          <a:p>
            <a:r>
              <a:rPr lang="en-US" dirty="0" smtClean="0"/>
              <a:t>Active theoretical work </a:t>
            </a:r>
            <a:r>
              <a:rPr lang="en-US" dirty="0" smtClean="0"/>
              <a:t>ongoing </a:t>
            </a:r>
            <a:r>
              <a:rPr lang="en-US" dirty="0" smtClean="0"/>
              <a:t>for better understanding of J/psi production mechanisms.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8AF9-8770-F04B-8C05-482BF52419B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8AF9-8770-F04B-8C05-482BF52419B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NRQCD @NLO</a:t>
            </a:r>
            <a:endParaRPr lang="en-US" dirty="0"/>
          </a:p>
        </p:txBody>
      </p:sp>
      <p:pic>
        <p:nvPicPr>
          <p:cNvPr id="3" name="Picture 2" descr="jpsi-NRQCD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81" y="2248359"/>
            <a:ext cx="7305617" cy="357670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8AF9-8770-F04B-8C05-482BF52419B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2/10/2011</a:t>
            </a:r>
            <a:endParaRPr lang="en-US" altLang="zh-CN" smtClean="0"/>
          </a:p>
        </p:txBody>
      </p:sp>
      <p:sp>
        <p:nvSpPr>
          <p:cNvPr id="2662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Ming Liu @WWND2011</a:t>
            </a:r>
            <a:endParaRPr lang="en-US" altLang="zh-CN"/>
          </a:p>
        </p:txBody>
      </p:sp>
      <p:sp>
        <p:nvSpPr>
          <p:cNvPr id="266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723362-78F4-D842-9DA2-6C150E474814}" type="slidenum">
              <a:rPr lang="zh-CN" altLang="en-US" smtClean="0"/>
              <a:pPr/>
              <a:t>26</a:t>
            </a:fld>
            <a:endParaRPr lang="en-US" altLang="zh-CN" smtClean="0"/>
          </a:p>
        </p:txBody>
      </p:sp>
      <p:sp>
        <p:nvSpPr>
          <p:cNvPr id="26631" name="Slide Number Placeholder 1"/>
          <p:cNvSpPr txBox="1">
            <a:spLocks noGrp="1"/>
          </p:cNvSpPr>
          <p:nvPr/>
        </p:nvSpPr>
        <p:spPr bwMode="auto">
          <a:xfrm>
            <a:off x="8382000" y="64770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CC4BB79-BD4C-924C-9B4F-F5A576B042FF}" type="slidenum">
              <a:rPr lang="zh-CN" altLang="en-US" sz="1400">
                <a:ea typeface="宋体" charset="-122"/>
                <a:cs typeface="宋体" charset="-122"/>
              </a:rPr>
              <a:pPr algn="r"/>
              <a:t>26</a:t>
            </a:fld>
            <a:endParaRPr lang="en-US" altLang="zh-CN" sz="1400">
              <a:ea typeface="宋体" charset="-122"/>
              <a:cs typeface="宋体" charset="-122"/>
            </a:endParaRPr>
          </a:p>
        </p:txBody>
      </p:sp>
      <p:sp>
        <p:nvSpPr>
          <p:cNvPr id="26632" name="Title 1"/>
          <p:cNvSpPr txBox="1">
            <a:spLocks/>
          </p:cNvSpPr>
          <p:nvPr/>
        </p:nvSpPr>
        <p:spPr bwMode="auto">
          <a:xfrm>
            <a:off x="-609600" y="381000"/>
            <a:ext cx="8153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0" hangingPunct="0"/>
            <a:r>
              <a:rPr lang="en-US" altLang="zh-CN" sz="3200" b="1">
                <a:solidFill>
                  <a:schemeClr val="tx2"/>
                </a:solidFill>
                <a:latin typeface="Times New Roman" charset="0"/>
                <a:ea typeface="宋体" charset="-122"/>
                <a:cs typeface="宋体" charset="-122"/>
              </a:rPr>
              <a:t>Theoretical Models of TSSA (I)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381000" y="1066800"/>
            <a:ext cx="8756650" cy="396716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altLang="zh-CN">
                <a:solidFill>
                  <a:srgbClr val="0000FF"/>
                </a:solidFill>
                <a:ea typeface="宋体" charset="-122"/>
                <a:cs typeface="宋体" charset="-122"/>
              </a:rPr>
              <a:t>1. </a:t>
            </a:r>
            <a:r>
              <a:rPr lang="en-US" altLang="zh-CN" sz="2000">
                <a:solidFill>
                  <a:srgbClr val="0000FF"/>
                </a:solidFill>
                <a:ea typeface="宋体" charset="-122"/>
                <a:cs typeface="宋体" charset="-122"/>
              </a:rPr>
              <a:t>Transverse momentum dependent (TMD) function approach</a:t>
            </a:r>
            <a:endParaRPr lang="en-US" altLang="zh-CN" sz="2000" b="1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 marL="342900" indent="-342900"/>
            <a:endParaRPr lang="en-US" altLang="zh-CN" b="1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 marL="342900" indent="-342900"/>
            <a:endParaRPr lang="en-US" altLang="zh-CN" b="1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 marL="342900" indent="-342900"/>
            <a:endParaRPr lang="en-US" altLang="zh-CN" b="1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 marL="342900" indent="-342900"/>
            <a:endParaRPr lang="en-US" altLang="zh-CN" b="1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 marL="342900" indent="-342900"/>
            <a:endParaRPr lang="en-US" altLang="zh-CN" b="1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 marL="342900" indent="-342900"/>
            <a:endParaRPr lang="en-US" altLang="zh-CN" b="1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 marL="342900" indent="-342900"/>
            <a:endParaRPr lang="en-US" altLang="zh-CN" b="1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 marL="342900" indent="-342900"/>
            <a:endParaRPr lang="en-US" altLang="zh-CN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 marL="342900" indent="-342900"/>
            <a:r>
              <a:rPr lang="en-US" altLang="zh-CN">
                <a:solidFill>
                  <a:srgbClr val="0000FF"/>
                </a:solidFill>
                <a:ea typeface="宋体" charset="-122"/>
                <a:cs typeface="宋体" charset="-122"/>
              </a:rPr>
              <a:t>-- Quark transversity distributions and Collins spin dependant fragmentation function</a:t>
            </a:r>
            <a:r>
              <a:rPr lang="en-US" altLang="zh-CN">
                <a:ea typeface="宋体" charset="-122"/>
                <a:cs typeface="宋体" charset="-122"/>
              </a:rPr>
              <a:t/>
            </a:r>
            <a:br>
              <a:rPr lang="en-US" altLang="zh-CN">
                <a:ea typeface="宋体" charset="-122"/>
                <a:cs typeface="宋体" charset="-122"/>
              </a:rPr>
            </a:br>
            <a:endParaRPr lang="en-US" altLang="zh-CN">
              <a:ea typeface="宋体" charset="-122"/>
              <a:cs typeface="宋体" charset="-122"/>
            </a:endParaRPr>
          </a:p>
          <a:p>
            <a:pPr marL="342900" indent="-342900"/>
            <a:endParaRPr lang="en-US" altLang="zh-CN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 marL="342900" indent="-342900"/>
            <a:r>
              <a:rPr lang="en-US" altLang="zh-CN">
                <a:solidFill>
                  <a:srgbClr val="0000FF"/>
                </a:solidFill>
                <a:ea typeface="宋体" charset="-122"/>
                <a:cs typeface="宋体" charset="-122"/>
              </a:rPr>
              <a:t>-- </a:t>
            </a:r>
            <a:r>
              <a:rPr lang="en-US" altLang="ko-KR">
                <a:solidFill>
                  <a:srgbClr val="0000FF"/>
                </a:solidFill>
                <a:ea typeface="Gulim" pitchFamily="34" charset="-127"/>
                <a:cs typeface="Gulim" pitchFamily="34" charset="-127"/>
              </a:rPr>
              <a:t>Sivers quark-distribution</a:t>
            </a:r>
            <a:r>
              <a:rPr lang="en-US" altLang="ko-KR">
                <a:ea typeface="Gulim" pitchFamily="34" charset="-127"/>
                <a:cs typeface="Gulim" pitchFamily="34" charset="-127"/>
              </a:rPr>
              <a:t> </a:t>
            </a:r>
          </a:p>
          <a:p>
            <a:pPr marL="342900" indent="-342900"/>
            <a:r>
              <a:rPr lang="en-US" altLang="ko-KR">
                <a:solidFill>
                  <a:srgbClr val="FF0000"/>
                </a:solidFill>
                <a:ea typeface="Gulim" pitchFamily="34" charset="-127"/>
                <a:cs typeface="Gulim" pitchFamily="34" charset="-127"/>
              </a:rPr>
              <a:t>      Correlation between proton-spin and quark transverse momentum</a:t>
            </a:r>
            <a:endParaRPr lang="en-US" altLang="zh-CN" i="1">
              <a:solidFill>
                <a:srgbClr val="0000FF"/>
              </a:solidFill>
              <a:ea typeface="宋体" charset="-122"/>
              <a:cs typeface="宋体" charset="-122"/>
            </a:endParaRPr>
          </a:p>
        </p:txBody>
      </p:sp>
      <p:graphicFrame>
        <p:nvGraphicFramePr>
          <p:cNvPr id="26626" name="Object 8"/>
          <p:cNvGraphicFramePr>
            <a:graphicFrameLocks noChangeAspect="1"/>
          </p:cNvGraphicFramePr>
          <p:nvPr/>
        </p:nvGraphicFramePr>
        <p:xfrm>
          <a:off x="3200400" y="3962400"/>
          <a:ext cx="2819400" cy="482600"/>
        </p:xfrm>
        <a:graphic>
          <a:graphicData uri="http://schemas.openxmlformats.org/presentationml/2006/ole">
            <p:oleObj spid="_x0000_s63490" name="Equation" r:id="rId3" imgW="1485720" imgH="253800" progId="Equation.3">
              <p:embed/>
            </p:oleObj>
          </a:graphicData>
        </a:graphic>
      </p:graphicFrame>
      <p:graphicFrame>
        <p:nvGraphicFramePr>
          <p:cNvPr id="26627" name="Object 10"/>
          <p:cNvGraphicFramePr>
            <a:graphicFrameLocks noChangeAspect="1"/>
          </p:cNvGraphicFramePr>
          <p:nvPr/>
        </p:nvGraphicFramePr>
        <p:xfrm>
          <a:off x="2057400" y="4991100"/>
          <a:ext cx="2743200" cy="495300"/>
        </p:xfrm>
        <a:graphic>
          <a:graphicData uri="http://schemas.openxmlformats.org/presentationml/2006/ole">
            <p:oleObj spid="_x0000_s63491" name="Equation" r:id="rId4" imgW="1409400" imgH="253800" progId="Equation.3">
              <p:embed/>
            </p:oleObj>
          </a:graphicData>
        </a:graphic>
      </p:graphicFrame>
      <p:pic>
        <p:nvPicPr>
          <p:cNvPr id="26634" name="Picture 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524000"/>
            <a:ext cx="73152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 Box 43"/>
          <p:cNvSpPr txBox="1">
            <a:spLocks noChangeArrowheads="1"/>
          </p:cNvSpPr>
          <p:nvPr/>
        </p:nvSpPr>
        <p:spPr bwMode="auto">
          <a:xfrm>
            <a:off x="933450" y="2971800"/>
            <a:ext cx="333375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>
                <a:ea typeface="宋体" charset="-122"/>
                <a:cs typeface="宋体" charset="-122"/>
              </a:rPr>
              <a:t>Assuming TMD factorization….</a:t>
            </a:r>
          </a:p>
        </p:txBody>
      </p:sp>
      <p:sp>
        <p:nvSpPr>
          <p:cNvPr id="26636" name="Text Box 44"/>
          <p:cNvSpPr txBox="1">
            <a:spLocks noChangeArrowheads="1"/>
          </p:cNvSpPr>
          <p:nvPr/>
        </p:nvSpPr>
        <p:spPr bwMode="auto">
          <a:xfrm>
            <a:off x="304800" y="5576888"/>
            <a:ext cx="8555038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2000">
                <a:solidFill>
                  <a:srgbClr val="0000FF"/>
                </a:solidFill>
              </a:rPr>
              <a:t>TMD factorization is not valid for process involving more than two hadrons</a:t>
            </a:r>
            <a:r>
              <a:rPr lang="en-US" altLang="zh-CN"/>
              <a:t>.</a:t>
            </a:r>
          </a:p>
          <a:p>
            <a:r>
              <a:rPr lang="en-US" altLang="zh-CN"/>
              <a:t>		 	T.Rogers, P Mulders, PRD81, 094006(2010)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DAA08D-3BB9-2C4C-BB22-78A425A178E8}" type="slidenum">
              <a:rPr lang="zh-CN" altLang="en-US" smtClean="0"/>
              <a:pPr/>
              <a:t>27</a:t>
            </a:fld>
            <a:endParaRPr lang="en-US" altLang="zh-CN" dirty="0" smtClean="0"/>
          </a:p>
        </p:txBody>
      </p:sp>
      <p:sp>
        <p:nvSpPr>
          <p:cNvPr id="28680" name="Title 1"/>
          <p:cNvSpPr>
            <a:spLocks noGrp="1"/>
          </p:cNvSpPr>
          <p:nvPr>
            <p:ph type="title"/>
          </p:nvPr>
        </p:nvSpPr>
        <p:spPr>
          <a:xfrm>
            <a:off x="-762000" y="152400"/>
            <a:ext cx="8458200" cy="1143000"/>
          </a:xfrm>
          <a:noFill/>
        </p:spPr>
        <p:txBody>
          <a:bodyPr/>
          <a:lstStyle/>
          <a:p>
            <a:pPr algn="ctr"/>
            <a:r>
              <a:rPr lang="en-US" altLang="zh-CN" sz="3200" b="1">
                <a:ea typeface="宋体" charset="-122"/>
                <a:cs typeface="宋体" charset="-122"/>
              </a:rPr>
              <a:t>Theoretical Models of TSSA (II)</a:t>
            </a:r>
          </a:p>
        </p:txBody>
      </p:sp>
      <p:sp>
        <p:nvSpPr>
          <p:cNvPr id="286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05800" cy="3657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zh-CN" sz="2000">
                <a:solidFill>
                  <a:srgbClr val="0000FF"/>
                </a:solidFill>
                <a:ea typeface="宋体" charset="-122"/>
                <a:cs typeface="宋体" charset="-122"/>
              </a:rPr>
              <a:t>2. Collinear factorization approach </a:t>
            </a:r>
          </a:p>
          <a:p>
            <a:pPr eaLnBrk="1" hangingPunct="1">
              <a:buFont typeface="Wingdings" charset="2"/>
              <a:buNone/>
            </a:pPr>
            <a:endParaRPr lang="en-US" altLang="zh-CN" sz="2000">
              <a:ea typeface="宋体" charset="-122"/>
              <a:cs typeface="宋体" charset="-122"/>
            </a:endParaRPr>
          </a:p>
          <a:p>
            <a:pPr eaLnBrk="1" hangingPunct="1">
              <a:buFont typeface="Wingdings" charset="2"/>
              <a:buNone/>
            </a:pPr>
            <a:endParaRPr lang="en-US" altLang="zh-CN" sz="2000">
              <a:ea typeface="宋体" charset="-122"/>
              <a:cs typeface="宋体" charset="-122"/>
            </a:endParaRPr>
          </a:p>
          <a:p>
            <a:pPr eaLnBrk="1" hangingPunct="1">
              <a:buFont typeface="Wingdings" charset="2"/>
              <a:buNone/>
            </a:pPr>
            <a:endParaRPr lang="en-US" altLang="zh-CN" sz="2000">
              <a:ea typeface="宋体" charset="-122"/>
              <a:cs typeface="宋体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ea typeface="宋体" charset="-122"/>
                <a:cs typeface="宋体" charset="-122"/>
              </a:rPr>
              <a:t>    Twist-3 factorization works at Q &gt;&gt;</a:t>
            </a:r>
            <a:r>
              <a:rPr lang="en-US" altLang="zh-CN" sz="2000">
                <a:ea typeface="宋体" charset="-122"/>
                <a:cs typeface="宋体" charset="-122"/>
                <a:sym typeface="Arial" charset="0"/>
              </a:rPr>
              <a:t>Λ</a:t>
            </a:r>
            <a:r>
              <a:rPr lang="en-US" altLang="zh-CN" sz="2000" baseline="-25000">
                <a:ea typeface="宋体" charset="-122"/>
                <a:cs typeface="宋体" charset="-122"/>
                <a:sym typeface="Arial" charset="0"/>
              </a:rPr>
              <a:t>QCD</a:t>
            </a:r>
            <a:r>
              <a:rPr lang="en-US" altLang="zh-CN" sz="2000">
                <a:ea typeface="宋体" charset="-122"/>
                <a:cs typeface="宋体" charset="-122"/>
                <a:sym typeface="Arial" charset="0"/>
              </a:rPr>
              <a:t>,</a:t>
            </a:r>
            <a:r>
              <a:rPr lang="en-US" altLang="zh-CN" sz="2000">
                <a:ea typeface="宋体" charset="-122"/>
                <a:cs typeface="宋体" charset="-122"/>
              </a:rPr>
              <a:t> </a:t>
            </a:r>
          </a:p>
          <a:p>
            <a:pPr eaLnBrk="1" hangingPunct="1">
              <a:buFont typeface="Wingdings" charset="2"/>
              <a:buNone/>
            </a:pPr>
            <a:endParaRPr lang="en-US" altLang="zh-CN" sz="2000">
              <a:ea typeface="宋体" charset="-122"/>
              <a:cs typeface="宋体" charset="-122"/>
            </a:endParaRPr>
          </a:p>
          <a:p>
            <a:pPr eaLnBrk="1" hangingPunct="1">
              <a:buFont typeface="Wingdings" charset="2"/>
              <a:buNone/>
            </a:pPr>
            <a:endParaRPr lang="en-US" altLang="zh-CN" sz="2000">
              <a:ea typeface="宋体" charset="-122"/>
              <a:cs typeface="宋体" charset="-122"/>
            </a:endParaRPr>
          </a:p>
          <a:p>
            <a:pPr eaLnBrk="1" hangingPunct="1">
              <a:buFont typeface="Wingdings" charset="2"/>
              <a:buNone/>
            </a:pPr>
            <a:endParaRPr lang="en-US" altLang="zh-CN" sz="2000">
              <a:ea typeface="宋体" charset="-122"/>
              <a:cs typeface="宋体" charset="-122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zh-CN" sz="2000">
                <a:ea typeface="宋体" charset="-122"/>
                <a:cs typeface="宋体" charset="-122"/>
              </a:rPr>
              <a:t>     --  Twist-3 quark-gluon correlation function </a:t>
            </a:r>
            <a:r>
              <a:rPr lang="en-US" altLang="zh-CN" sz="2000" i="1">
                <a:ea typeface="宋体" charset="-122"/>
                <a:cs typeface="宋体" charset="-122"/>
              </a:rPr>
              <a:t>T</a:t>
            </a:r>
            <a:r>
              <a:rPr lang="en-US" altLang="zh-CN" sz="2000" i="1" baseline="-25000">
                <a:ea typeface="宋体" charset="-122"/>
                <a:cs typeface="宋体" charset="-122"/>
              </a:rPr>
              <a:t>F</a:t>
            </a:r>
            <a:endParaRPr lang="en-US" altLang="zh-CN" sz="2000" baseline="-25000">
              <a:ea typeface="宋体" charset="-122"/>
              <a:cs typeface="宋体" charset="-122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zh-CN" sz="2000">
                <a:ea typeface="宋体" charset="-122"/>
                <a:cs typeface="宋体" charset="-122"/>
              </a:rPr>
              <a:t>	--  Two independent tri-gluon correlation functions </a:t>
            </a:r>
            <a:endParaRPr lang="en-US" altLang="zh-CN" sz="1800" i="1">
              <a:solidFill>
                <a:srgbClr val="0000FF"/>
              </a:solidFill>
              <a:ea typeface="宋体" charset="-122"/>
              <a:cs typeface="宋体" charset="-122"/>
            </a:endParaRPr>
          </a:p>
        </p:txBody>
      </p:sp>
      <p:graphicFrame>
        <p:nvGraphicFramePr>
          <p:cNvPr id="28674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6553200" y="4243388"/>
          <a:ext cx="1066800" cy="404812"/>
        </p:xfrm>
        <a:graphic>
          <a:graphicData uri="http://schemas.openxmlformats.org/presentationml/2006/ole">
            <p:oleObj spid="_x0000_s64514" name="Equation" r:id="rId3" imgW="634680" imgH="241200" progId="Equation.3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447800"/>
            <a:ext cx="8001000" cy="685800"/>
            <a:chOff x="432" y="1776"/>
            <a:chExt cx="5040" cy="404"/>
          </a:xfrm>
        </p:grpSpPr>
        <p:sp>
          <p:nvSpPr>
            <p:cNvPr id="46" name="Right Arrow 45"/>
            <p:cNvSpPr/>
            <p:nvPr/>
          </p:nvSpPr>
          <p:spPr>
            <a:xfrm>
              <a:off x="1680" y="1796"/>
              <a:ext cx="288" cy="384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688" name="TextBox 47"/>
            <p:cNvSpPr txBox="1">
              <a:spLocks noChangeArrowheads="1"/>
            </p:cNvSpPr>
            <p:nvPr/>
          </p:nvSpPr>
          <p:spPr bwMode="auto">
            <a:xfrm>
              <a:off x="432" y="1892"/>
              <a:ext cx="13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zh-CN" b="1">
                  <a:solidFill>
                    <a:srgbClr val="E46C0A"/>
                  </a:solidFill>
                  <a:latin typeface="Comic Sans MS" charset="0"/>
                  <a:ea typeface="Times New Roman" charset="0"/>
                  <a:cs typeface="Times New Roman" charset="0"/>
                </a:rPr>
                <a:t>k</a:t>
              </a:r>
              <a:r>
                <a:rPr lang="en-US" altLang="zh-CN" b="1" baseline="-25000">
                  <a:solidFill>
                    <a:srgbClr val="E46C0A"/>
                  </a:solidFill>
                  <a:latin typeface="Comic Sans MS" charset="0"/>
                  <a:ea typeface="Times New Roman" charset="0"/>
                  <a:cs typeface="Times New Roman" charset="0"/>
                </a:rPr>
                <a:t>┴</a:t>
              </a:r>
              <a:r>
                <a:rPr lang="en-US" altLang="zh-CN" b="1">
                  <a:solidFill>
                    <a:srgbClr val="E46C0A"/>
                  </a:solidFill>
                  <a:latin typeface="Comic Sans MS" charset="0"/>
                  <a:ea typeface="Times New Roman" charset="0"/>
                  <a:cs typeface="Times New Roman" charset="0"/>
                </a:rPr>
                <a:t> is integrated 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64" y="1776"/>
              <a:ext cx="3408" cy="3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represent integrated spin dependence of the 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partons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Times New Roman" pitchFamily="18" charset="0"/>
                </a:rPr>
                <a:t> transverse motion</a:t>
              </a:r>
            </a:p>
          </p:txBody>
        </p:sp>
      </p:grpSp>
      <p:pic>
        <p:nvPicPr>
          <p:cNvPr id="28683" name="Picture 4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447800" y="3048000"/>
            <a:ext cx="5310188" cy="493713"/>
          </a:xfrm>
          <a:noFill/>
        </p:spPr>
      </p:pic>
      <p:sp>
        <p:nvSpPr>
          <p:cNvPr id="28684" name="Line 53"/>
          <p:cNvSpPr>
            <a:spLocks noChangeShapeType="1"/>
          </p:cNvSpPr>
          <p:nvPr/>
        </p:nvSpPr>
        <p:spPr bwMode="auto">
          <a:xfrm>
            <a:off x="4800600" y="3429000"/>
            <a:ext cx="228600" cy="457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Line 54"/>
          <p:cNvSpPr>
            <a:spLocks noChangeShapeType="1"/>
          </p:cNvSpPr>
          <p:nvPr/>
        </p:nvSpPr>
        <p:spPr bwMode="auto">
          <a:xfrm>
            <a:off x="4800600" y="3429000"/>
            <a:ext cx="2133600" cy="762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133600" y="5638800"/>
          <a:ext cx="3886200" cy="754063"/>
        </p:xfrm>
        <a:graphic>
          <a:graphicData uri="http://schemas.openxmlformats.org/presentationml/2006/ole">
            <p:oleObj spid="_x0000_s64515" name="Equation" r:id="rId5" imgW="2222280" imgH="431640" progId="Equation.3">
              <p:embed/>
            </p:oleObj>
          </a:graphicData>
        </a:graphic>
      </p:graphicFrame>
      <p:graphicFrame>
        <p:nvGraphicFramePr>
          <p:cNvPr id="28676" name="Object 8"/>
          <p:cNvGraphicFramePr>
            <a:graphicFrameLocks noChangeAspect="1"/>
          </p:cNvGraphicFramePr>
          <p:nvPr/>
        </p:nvGraphicFramePr>
        <p:xfrm>
          <a:off x="609600" y="4800600"/>
          <a:ext cx="1184275" cy="561975"/>
        </p:xfrm>
        <a:graphic>
          <a:graphicData uri="http://schemas.openxmlformats.org/presentationml/2006/ole">
            <p:oleObj spid="_x0000_s64516" name="Equation" r:id="rId6" imgW="647640" imgH="253800" progId="Equation.3">
              <p:embed/>
            </p:oleObj>
          </a:graphicData>
        </a:graphic>
      </p:graphicFrame>
      <p:sp>
        <p:nvSpPr>
          <p:cNvPr id="28686" name="TextBox 56"/>
          <p:cNvSpPr txBox="1">
            <a:spLocks noChangeArrowheads="1"/>
          </p:cNvSpPr>
          <p:nvPr/>
        </p:nvSpPr>
        <p:spPr bwMode="auto">
          <a:xfrm>
            <a:off x="457200" y="48006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SzPct val="150000"/>
              <a:buFont typeface="Arial" charset="0"/>
              <a:buNone/>
            </a:pPr>
            <a:r>
              <a:rPr lang="en-US" altLang="zh-CN" sz="2400">
                <a:latin typeface="Calibri" charset="0"/>
                <a:ea typeface="宋体" charset="-122"/>
                <a:cs typeface="宋体" charset="-122"/>
              </a:rPr>
              <a:t>                     </a:t>
            </a:r>
            <a:r>
              <a:rPr lang="en-US" altLang="zh-CN" sz="2000">
                <a:ea typeface="Arial" charset="0"/>
                <a:cs typeface="Arial" charset="0"/>
              </a:rPr>
              <a:t>are related  to the  k</a:t>
            </a:r>
            <a:r>
              <a:rPr lang="en-US" altLang="zh-CN" sz="2000" baseline="-25000">
                <a:ea typeface="Arial" charset="0"/>
                <a:cs typeface="Arial" charset="0"/>
              </a:rPr>
              <a:t>┴</a:t>
            </a:r>
            <a:r>
              <a:rPr lang="en-US" altLang="zh-CN" sz="2000">
                <a:ea typeface="Arial" charset="0"/>
                <a:cs typeface="Arial" charset="0"/>
              </a:rPr>
              <a:t> integrated moment of the corresponding quark/gluon Sivers function  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2/10/2011</a:t>
            </a:r>
            <a:endParaRPr lang="en-US" altLang="zh-CN" smtClean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71F143-D145-2A49-89B5-FF4460947728}" type="slidenum">
              <a:rPr lang="zh-CN" altLang="en-US" smtClean="0"/>
              <a:pPr/>
              <a:t>28</a:t>
            </a:fld>
            <a:endParaRPr lang="en-US" altLang="zh-CN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990600"/>
          </a:xfrm>
        </p:spPr>
        <p:txBody>
          <a:bodyPr/>
          <a:lstStyle/>
          <a:p>
            <a:pPr eaLnBrk="1" hangingPunct="1"/>
            <a:r>
              <a:rPr lang="en-US" altLang="zh-CN" sz="3200" b="1">
                <a:ea typeface="Times New Roman" charset="0"/>
                <a:cs typeface="Times New Roman" charset="0"/>
              </a:rPr>
              <a:t>TMDs and Collinear Twist-3 Functions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E5"/>
                </a:solidFill>
                <a:ea typeface="宋体" charset="-122"/>
                <a:cs typeface="宋体" charset="-122"/>
              </a:rPr>
              <a:t>For DY process, when Q~q</a:t>
            </a:r>
            <a:r>
              <a:rPr lang="en-US" altLang="zh-CN" sz="2000" baseline="-25000">
                <a:solidFill>
                  <a:srgbClr val="0000E5"/>
                </a:solidFill>
                <a:ea typeface="宋体" charset="-122"/>
                <a:cs typeface="宋体" charset="-122"/>
              </a:rPr>
              <a:t>T</a:t>
            </a:r>
            <a:r>
              <a:rPr lang="en-US" altLang="zh-CN" sz="2000">
                <a:solidFill>
                  <a:srgbClr val="0000E5"/>
                </a:solidFill>
                <a:ea typeface="宋体" charset="-122"/>
                <a:cs typeface="宋体" charset="-122"/>
              </a:rPr>
              <a:t>&gt;&gt;</a:t>
            </a:r>
            <a:r>
              <a:rPr lang="en-US" altLang="zh-CN" sz="2000">
                <a:solidFill>
                  <a:srgbClr val="0000E5"/>
                </a:solidFill>
                <a:ea typeface="宋体" charset="-122"/>
                <a:cs typeface="宋体" charset="-122"/>
                <a:sym typeface="Arial" charset="0"/>
              </a:rPr>
              <a:t>Λ</a:t>
            </a:r>
            <a:r>
              <a:rPr lang="en-US" altLang="zh-CN" sz="2000" baseline="-25000">
                <a:solidFill>
                  <a:srgbClr val="0000E5"/>
                </a:solidFill>
                <a:ea typeface="宋体" charset="-122"/>
                <a:cs typeface="宋体" charset="-122"/>
                <a:sym typeface="Arial" charset="0"/>
              </a:rPr>
              <a:t>QCD</a:t>
            </a:r>
            <a:r>
              <a:rPr lang="en-US" altLang="zh-CN" sz="2000">
                <a:solidFill>
                  <a:srgbClr val="0000E5"/>
                </a:solidFill>
                <a:ea typeface="宋体" charset="-122"/>
                <a:cs typeface="宋体" charset="-122"/>
                <a:sym typeface="Arial" charset="0"/>
              </a:rPr>
              <a:t>,</a:t>
            </a:r>
            <a:r>
              <a:rPr lang="en-US" altLang="zh-CN" sz="2000">
                <a:solidFill>
                  <a:srgbClr val="0000E5"/>
                </a:solidFill>
                <a:ea typeface="宋体" charset="-122"/>
                <a:cs typeface="宋体" charset="-122"/>
              </a:rPr>
              <a:t> TMDs can be calculated in pQCD and expressed in terms of twist-3 functions.</a:t>
            </a:r>
          </a:p>
          <a:p>
            <a:pPr eaLnBrk="1" hangingPunct="1">
              <a:buFont typeface="Wingdings" charset="2"/>
              <a:buNone/>
            </a:pPr>
            <a:endParaRPr lang="zh-CN" altLang="en-US" sz="2000">
              <a:ea typeface="宋体" charset="-122"/>
              <a:cs typeface="宋体" charset="-122"/>
            </a:endParaRPr>
          </a:p>
        </p:txBody>
      </p:sp>
      <p:sp>
        <p:nvSpPr>
          <p:cNvPr id="29703" name="TextBox 52"/>
          <p:cNvSpPr txBox="1">
            <a:spLocks noChangeArrowheads="1"/>
          </p:cNvSpPr>
          <p:nvPr/>
        </p:nvSpPr>
        <p:spPr bwMode="auto">
          <a:xfrm>
            <a:off x="5334000" y="4876800"/>
            <a:ext cx="3810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>
                <a:solidFill>
                  <a:srgbClr val="00B050"/>
                </a:solidFill>
                <a:latin typeface="Comic Sans MS" charset="0"/>
                <a:ea typeface="宋体" charset="-122"/>
                <a:cs typeface="宋体" charset="-122"/>
              </a:rPr>
              <a:t>In the overlap region both approaches give the same physics</a:t>
            </a:r>
          </a:p>
          <a:p>
            <a:r>
              <a:rPr lang="en-US" altLang="zh-CN">
                <a:solidFill>
                  <a:srgbClr val="00B050"/>
                </a:solidFill>
                <a:latin typeface="Comic Sans MS" charset="0"/>
                <a:ea typeface="宋体" charset="-122"/>
                <a:cs typeface="宋体" charset="-122"/>
              </a:rPr>
              <a:t>Case study: Drell-yan       </a:t>
            </a:r>
          </a:p>
        </p:txBody>
      </p: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381000" y="3581400"/>
            <a:ext cx="4960938" cy="2625725"/>
            <a:chOff x="0" y="1728"/>
            <a:chExt cx="3125" cy="1654"/>
          </a:xfrm>
        </p:grpSpPr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0" y="1728"/>
              <a:ext cx="3125" cy="1654"/>
              <a:chOff x="0" y="2508"/>
              <a:chExt cx="3137" cy="1536"/>
            </a:xfrm>
          </p:grpSpPr>
          <p:pic>
            <p:nvPicPr>
              <p:cNvPr id="29726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2508"/>
                <a:ext cx="3137" cy="1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Rectangle 36"/>
              <p:cNvSpPr/>
              <p:nvPr/>
            </p:nvSpPr>
            <p:spPr>
              <a:xfrm>
                <a:off x="960" y="2823"/>
                <a:ext cx="768" cy="1009"/>
              </a:xfrm>
              <a:prstGeom prst="rect">
                <a:avLst/>
              </a:prstGeom>
              <a:solidFill>
                <a:srgbClr val="84E084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" name="TextBox 54"/>
              <p:cNvSpPr txBox="1"/>
              <p:nvPr/>
            </p:nvSpPr>
            <p:spPr>
              <a:xfrm>
                <a:off x="912" y="2544"/>
                <a:ext cx="1432" cy="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PRL 97, 082002 (2006)</a:t>
                </a:r>
              </a:p>
            </p:txBody>
          </p:sp>
        </p:grpSp>
        <p:sp>
          <p:nvSpPr>
            <p:cNvPr id="54" name="Right Brace 53"/>
            <p:cNvSpPr>
              <a:spLocks/>
            </p:cNvSpPr>
            <p:nvPr/>
          </p:nvSpPr>
          <p:spPr bwMode="auto">
            <a:xfrm rot="5400000">
              <a:off x="1317" y="2887"/>
              <a:ext cx="52" cy="732"/>
            </a:xfrm>
            <a:prstGeom prst="rightBrace">
              <a:avLst>
                <a:gd name="adj1" fmla="val 7821"/>
                <a:gd name="adj2" fmla="val 50000"/>
              </a:avLst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rot="10800000" vert="eaVert"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0" y="1728"/>
              <a:ext cx="3125" cy="1654"/>
              <a:chOff x="0" y="2508"/>
              <a:chExt cx="3137" cy="1536"/>
            </a:xfrm>
          </p:grpSpPr>
          <p:pic>
            <p:nvPicPr>
              <p:cNvPr id="29723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2508"/>
                <a:ext cx="3137" cy="1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ectangle 36"/>
              <p:cNvSpPr/>
              <p:nvPr/>
            </p:nvSpPr>
            <p:spPr>
              <a:xfrm>
                <a:off x="960" y="2823"/>
                <a:ext cx="768" cy="1009"/>
              </a:xfrm>
              <a:prstGeom prst="rect">
                <a:avLst/>
              </a:prstGeom>
              <a:solidFill>
                <a:srgbClr val="84E084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" name="TextBox 54"/>
              <p:cNvSpPr txBox="1"/>
              <p:nvPr/>
            </p:nvSpPr>
            <p:spPr>
              <a:xfrm>
                <a:off x="912" y="2544"/>
                <a:ext cx="1432" cy="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PRL 97, 082002 (2006)</a:t>
                </a:r>
              </a:p>
            </p:txBody>
          </p:sp>
        </p:grpSp>
        <p:sp>
          <p:nvSpPr>
            <p:cNvPr id="6" name="Right Brace 53"/>
            <p:cNvSpPr>
              <a:spLocks/>
            </p:cNvSpPr>
            <p:nvPr/>
          </p:nvSpPr>
          <p:spPr bwMode="auto">
            <a:xfrm rot="5400000">
              <a:off x="1317" y="2887"/>
              <a:ext cx="52" cy="732"/>
            </a:xfrm>
            <a:prstGeom prst="rightBrace">
              <a:avLst>
                <a:gd name="adj1" fmla="val 7821"/>
                <a:gd name="adj2" fmla="val 50000"/>
              </a:avLst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rot="10800000" vert="eaVert"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0" y="1728"/>
              <a:ext cx="3125" cy="1654"/>
              <a:chOff x="0" y="2508"/>
              <a:chExt cx="3137" cy="1536"/>
            </a:xfrm>
          </p:grpSpPr>
          <p:pic>
            <p:nvPicPr>
              <p:cNvPr id="29720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2508"/>
                <a:ext cx="3137" cy="1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36"/>
              <p:cNvSpPr/>
              <p:nvPr/>
            </p:nvSpPr>
            <p:spPr>
              <a:xfrm>
                <a:off x="960" y="2823"/>
                <a:ext cx="768" cy="1009"/>
              </a:xfrm>
              <a:prstGeom prst="rect">
                <a:avLst/>
              </a:prstGeom>
              <a:solidFill>
                <a:srgbClr val="84E084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" name="TextBox 54"/>
              <p:cNvSpPr txBox="1"/>
              <p:nvPr/>
            </p:nvSpPr>
            <p:spPr>
              <a:xfrm>
                <a:off x="912" y="2544"/>
                <a:ext cx="1432" cy="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PRL 97, 082002 (2006)</a:t>
                </a:r>
              </a:p>
            </p:txBody>
          </p:sp>
        </p:grpSp>
        <p:sp>
          <p:nvSpPr>
            <p:cNvPr id="9" name="Right Brace 53"/>
            <p:cNvSpPr>
              <a:spLocks/>
            </p:cNvSpPr>
            <p:nvPr/>
          </p:nvSpPr>
          <p:spPr bwMode="auto">
            <a:xfrm rot="5400000">
              <a:off x="1317" y="2887"/>
              <a:ext cx="52" cy="732"/>
            </a:xfrm>
            <a:prstGeom prst="rightBrace">
              <a:avLst>
                <a:gd name="adj1" fmla="val 7821"/>
                <a:gd name="adj2" fmla="val 50000"/>
              </a:avLst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rot="10800000" vert="eaVert"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0" y="1728"/>
              <a:ext cx="3125" cy="1654"/>
              <a:chOff x="0" y="2508"/>
              <a:chExt cx="3137" cy="1536"/>
            </a:xfrm>
          </p:grpSpPr>
          <p:pic>
            <p:nvPicPr>
              <p:cNvPr id="29717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2508"/>
                <a:ext cx="3137" cy="1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960" y="2823"/>
                <a:ext cx="768" cy="1009"/>
              </a:xfrm>
              <a:prstGeom prst="rect">
                <a:avLst/>
              </a:prstGeom>
              <a:solidFill>
                <a:srgbClr val="84E084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12" y="2544"/>
                <a:ext cx="1432" cy="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PRL 97, 082002 (2006)</a:t>
                </a:r>
              </a:p>
            </p:txBody>
          </p:sp>
        </p:grpSp>
        <p:sp>
          <p:nvSpPr>
            <p:cNvPr id="10" name="Right Brace 53"/>
            <p:cNvSpPr>
              <a:spLocks/>
            </p:cNvSpPr>
            <p:nvPr/>
          </p:nvSpPr>
          <p:spPr bwMode="auto">
            <a:xfrm rot="5400000">
              <a:off x="1318" y="2909"/>
              <a:ext cx="51" cy="732"/>
            </a:xfrm>
            <a:prstGeom prst="rightBrace">
              <a:avLst>
                <a:gd name="adj1" fmla="val 7974"/>
                <a:gd name="adj2" fmla="val 50000"/>
              </a:avLst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rot="10800000" vert="eaVert"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838200" y="1752600"/>
            <a:ext cx="7331075" cy="1323975"/>
            <a:chOff x="432" y="1392"/>
            <a:chExt cx="4618" cy="834"/>
          </a:xfrm>
        </p:grpSpPr>
        <p:pic>
          <p:nvPicPr>
            <p:cNvPr id="29707" name="Picture 5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7" y="1847"/>
              <a:ext cx="3441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Picture 5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1392"/>
              <a:ext cx="4618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6" name="Rectangle 61"/>
          <p:cNvSpPr>
            <a:spLocks noChangeArrowheads="1"/>
          </p:cNvSpPr>
          <p:nvPr/>
        </p:nvSpPr>
        <p:spPr bwMode="auto">
          <a:xfrm>
            <a:off x="4876800" y="3200400"/>
            <a:ext cx="307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None/>
            </a:pPr>
            <a:r>
              <a:rPr lang="en-US" altLang="zh-CN" i="1">
                <a:solidFill>
                  <a:srgbClr val="0000FF"/>
                </a:solidFill>
                <a:ea typeface="宋体" charset="-122"/>
                <a:cs typeface="宋体" charset="-122"/>
              </a:rPr>
              <a:t>Ji, Qiu, Vogelsang and Yuan</a:t>
            </a:r>
            <a:endParaRPr lang="zh-CN" altLang="en-US" i="1">
              <a:solidFill>
                <a:srgbClr val="0000FF"/>
              </a:solidFill>
              <a:ea typeface="宋体" charset="-122"/>
              <a:cs typeface="宋体" charset="-122"/>
            </a:endParaRP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2/10/2011</a:t>
            </a:r>
            <a:endParaRPr lang="en-US" altLang="zh-CN" smtClean="0"/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Ming Liu @WWND2011</a:t>
            </a:r>
            <a:endParaRPr lang="en-US" altLang="zh-CN"/>
          </a:p>
        </p:txBody>
      </p:sp>
      <p:sp>
        <p:nvSpPr>
          <p:cNvPr id="481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5072A4-007D-F643-B290-B6FA33E11D3B}" type="slidenum">
              <a:rPr lang="zh-CN" altLang="en-US" smtClean="0"/>
              <a:pPr/>
              <a:t>29</a:t>
            </a:fld>
            <a:endParaRPr lang="en-US" altLang="zh-CN" smtClean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460688" y="178594"/>
          <a:ext cx="2133600" cy="541337"/>
        </p:xfrm>
        <a:graphic>
          <a:graphicData uri="http://schemas.openxmlformats.org/presentationml/2006/ole">
            <p:oleObj spid="_x0000_s74754" name="Equation" r:id="rId3" imgW="901440" imgH="228600" progId="Equation.3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1524000" y="4267200"/>
          <a:ext cx="5867400" cy="1651000"/>
        </p:xfrm>
        <a:graphic>
          <a:graphicData uri="http://schemas.openxmlformats.org/presentationml/2006/ole">
            <p:oleObj spid="_x0000_s74755" name="Equation" r:id="rId4" imgW="3340080" imgH="939600" progId="Equation.3">
              <p:embed/>
            </p:oleObj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04800" y="1169988"/>
            <a:ext cx="8686800" cy="2746375"/>
            <a:chOff x="192" y="1824"/>
            <a:chExt cx="5472" cy="1730"/>
          </a:xfrm>
        </p:grpSpPr>
        <p:sp>
          <p:nvSpPr>
            <p:cNvPr id="48137" name="Text Box 12"/>
            <p:cNvSpPr txBox="1">
              <a:spLocks noChangeArrowheads="1"/>
            </p:cNvSpPr>
            <p:nvPr/>
          </p:nvSpPr>
          <p:spPr bwMode="auto">
            <a:xfrm>
              <a:off x="192" y="1824"/>
              <a:ext cx="2496" cy="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zh-CN" b="1">
                  <a:solidFill>
                    <a:srgbClr val="0000FF"/>
                  </a:solidFill>
                  <a:ea typeface="宋体" charset="-122"/>
                  <a:cs typeface="宋体" charset="-122"/>
                </a:rPr>
                <a:t>Effective Luminosity:</a:t>
              </a:r>
              <a:r>
                <a:rPr lang="en-US" altLang="zh-CN" b="1">
                  <a:ea typeface="宋体" charset="-122"/>
                  <a:cs typeface="宋体" charset="-122"/>
                </a:rPr>
                <a:t>  </a:t>
              </a:r>
            </a:p>
            <a:p>
              <a:r>
                <a:rPr lang="en-US" altLang="zh-CN" b="1">
                  <a:ea typeface="宋体" charset="-122"/>
                  <a:cs typeface="宋体" charset="-122"/>
                </a:rPr>
                <a:t>  </a:t>
              </a:r>
              <a:r>
                <a:rPr lang="en-US" altLang="zh-CN">
                  <a:ea typeface="宋体" charset="-122"/>
                  <a:cs typeface="宋体" charset="-122"/>
                </a:rPr>
                <a:t>Run6: S: 1.63pb</a:t>
              </a:r>
              <a:r>
                <a:rPr lang="en-US" altLang="zh-CN" baseline="30000">
                  <a:ea typeface="宋体" charset="-122"/>
                  <a:cs typeface="宋体" charset="-122"/>
                </a:rPr>
                <a:t>-1 </a:t>
              </a:r>
              <a:r>
                <a:rPr lang="en-US" altLang="zh-CN">
                  <a:ea typeface="宋体" charset="-122"/>
                  <a:cs typeface="宋体" charset="-122"/>
                </a:rPr>
                <a:t>, N: 1.75pb</a:t>
              </a:r>
              <a:r>
                <a:rPr lang="en-US" altLang="zh-CN" baseline="30000">
                  <a:ea typeface="宋体" charset="-122"/>
                  <a:cs typeface="宋体" charset="-122"/>
                </a:rPr>
                <a:t>-1</a:t>
              </a:r>
              <a:r>
                <a:rPr lang="en-US" altLang="zh-CN">
                  <a:ea typeface="宋体" charset="-122"/>
                  <a:cs typeface="宋体" charset="-122"/>
                </a:rPr>
                <a:t>, </a:t>
              </a:r>
              <a:endParaRPr lang="en-US" altLang="zh-CN" baseline="30000">
                <a:ea typeface="宋体" charset="-122"/>
                <a:cs typeface="宋体" charset="-122"/>
              </a:endParaRPr>
            </a:p>
            <a:p>
              <a:r>
                <a:rPr lang="en-US" altLang="zh-CN">
                  <a:ea typeface="宋体" charset="-122"/>
                  <a:cs typeface="宋体" charset="-122"/>
                </a:rPr>
                <a:t>  Run8: S: 4.30pb</a:t>
              </a:r>
              <a:r>
                <a:rPr lang="en-US" altLang="zh-CN" baseline="30000">
                  <a:ea typeface="宋体" charset="-122"/>
                  <a:cs typeface="宋体" charset="-122"/>
                </a:rPr>
                <a:t>-1</a:t>
              </a:r>
              <a:r>
                <a:rPr lang="en-US" altLang="zh-CN">
                  <a:ea typeface="宋体" charset="-122"/>
                  <a:cs typeface="宋体" charset="-122"/>
                </a:rPr>
                <a:t>, N: 4.33pb</a:t>
              </a:r>
              <a:r>
                <a:rPr lang="en-US" altLang="zh-CN" baseline="30000">
                  <a:ea typeface="宋体" charset="-122"/>
                  <a:cs typeface="宋体" charset="-122"/>
                </a:rPr>
                <a:t>-1</a:t>
              </a:r>
            </a:p>
            <a:p>
              <a:endParaRPr lang="en-US" altLang="zh-CN" baseline="30000">
                <a:ea typeface="宋体" charset="-122"/>
                <a:cs typeface="宋体" charset="-122"/>
              </a:endParaRPr>
            </a:p>
            <a:p>
              <a:endParaRPr lang="en-US" altLang="zh-CN" b="1" i="1">
                <a:solidFill>
                  <a:srgbClr val="0000FF"/>
                </a:solidFill>
                <a:ea typeface="宋体" charset="-122"/>
                <a:cs typeface="宋体" charset="-122"/>
              </a:endParaRPr>
            </a:p>
            <a:p>
              <a:r>
                <a:rPr lang="en-US" altLang="zh-CN" b="1" i="1">
                  <a:solidFill>
                    <a:srgbClr val="0000FF"/>
                  </a:solidFill>
                  <a:ea typeface="宋体" charset="-122"/>
                  <a:cs typeface="宋体" charset="-122"/>
                </a:rPr>
                <a:t>Fill-by-fill analysis</a:t>
              </a:r>
            </a:p>
            <a:p>
              <a:r>
                <a:rPr lang="en-US" altLang="zh-CN">
                  <a:ea typeface="宋体" charset="-122"/>
                  <a:cs typeface="宋体" charset="-122"/>
                </a:rPr>
                <a:t>Asymmetry measured fill by fill</a:t>
              </a:r>
            </a:p>
            <a:p>
              <a:r>
                <a:rPr lang="en-US" altLang="zh-CN">
                  <a:ea typeface="宋体" charset="-122"/>
                  <a:cs typeface="宋体" charset="-122"/>
                </a:rPr>
                <a:t>Fix mass range to extract the number of J/</a:t>
              </a:r>
              <a:r>
                <a:rPr lang="el-GR" altLang="zh-CN"/>
                <a:t>Ψ</a:t>
              </a:r>
              <a:r>
                <a:rPr lang="en-US" altLang="zh-CN">
                  <a:ea typeface="宋体" charset="-122"/>
                  <a:cs typeface="宋体" charset="-122"/>
                </a:rPr>
                <a:t> (2</a:t>
              </a:r>
              <a:r>
                <a:rPr lang="el-GR" altLang="zh-CN"/>
                <a:t>σ</a:t>
              </a:r>
              <a:r>
                <a:rPr lang="en-US" altLang="zh-CN">
                  <a:ea typeface="宋体" charset="-122"/>
                  <a:cs typeface="宋体" charset="-122"/>
                </a:rPr>
                <a:t>)</a:t>
              </a:r>
            </a:p>
            <a:p>
              <a:endParaRPr lang="zh-CN" altLang="en-US">
                <a:ea typeface="宋体" charset="-122"/>
                <a:cs typeface="宋体" charset="-122"/>
              </a:endParaRPr>
            </a:p>
          </p:txBody>
        </p:sp>
        <p:sp>
          <p:nvSpPr>
            <p:cNvPr id="48138" name="Rectangle 14"/>
            <p:cNvSpPr>
              <a:spLocks noChangeArrowheads="1"/>
            </p:cNvSpPr>
            <p:nvPr/>
          </p:nvSpPr>
          <p:spPr bwMode="auto">
            <a:xfrm>
              <a:off x="2640" y="1838"/>
              <a:ext cx="3024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zh-CN" b="1">
                  <a:solidFill>
                    <a:srgbClr val="0000FF"/>
                  </a:solidFill>
                  <a:ea typeface="宋体" charset="-122"/>
                  <a:cs typeface="宋体" charset="-122"/>
                </a:rPr>
                <a:t>Track/Event Selection</a:t>
              </a:r>
            </a:p>
            <a:p>
              <a:r>
                <a:rPr lang="en-US" altLang="zh-CN" sz="1600">
                  <a:ea typeface="宋体" charset="-122"/>
                  <a:cs typeface="宋体" charset="-122"/>
                </a:rPr>
                <a:t>  </a:t>
              </a:r>
            </a:p>
            <a:p>
              <a:r>
                <a:rPr lang="en-US" altLang="zh-CN" sz="1600">
                  <a:ea typeface="宋体" charset="-122"/>
                  <a:cs typeface="宋体" charset="-122"/>
                </a:rPr>
                <a:t>  </a:t>
              </a:r>
              <a:r>
                <a:rPr lang="en-US" altLang="zh-CN">
                  <a:ea typeface="宋体" charset="-122"/>
                  <a:cs typeface="宋体" charset="-122"/>
                </a:rPr>
                <a:t>Rapidity range: 1.2 &lt; |y| &lt; 2.2</a:t>
              </a:r>
            </a:p>
            <a:p>
              <a:r>
                <a:rPr lang="en-US" altLang="zh-CN">
                  <a:ea typeface="宋体" charset="-122"/>
                  <a:cs typeface="宋体" charset="-122"/>
                </a:rPr>
                <a:t>  Event vertex cut: &lt; 35cm </a:t>
              </a:r>
            </a:p>
            <a:p>
              <a:r>
                <a:rPr lang="en-US" altLang="zh-CN">
                  <a:ea typeface="宋体" charset="-122"/>
                  <a:cs typeface="宋体" charset="-122"/>
                </a:rPr>
                <a:t>  J/</a:t>
              </a:r>
              <a:r>
                <a:rPr lang="el-GR">
                  <a:ea typeface="Arial" charset="0"/>
                  <a:cs typeface="Arial" charset="0"/>
                </a:rPr>
                <a:t>ψ</a:t>
              </a:r>
              <a:r>
                <a:rPr lang="en-US" altLang="zh-CN">
                  <a:ea typeface="Arial" charset="0"/>
                  <a:cs typeface="Arial" charset="0"/>
                </a:rPr>
                <a:t> </a:t>
              </a:r>
              <a:r>
                <a:rPr lang="en-US" altLang="zh-CN">
                  <a:ea typeface="宋体" charset="-122"/>
                  <a:cs typeface="宋体" charset="-122"/>
                </a:rPr>
                <a:t>P</a:t>
              </a:r>
              <a:r>
                <a:rPr lang="en-US" altLang="zh-CN" baseline="-25000">
                  <a:ea typeface="宋体" charset="-122"/>
                  <a:cs typeface="宋体" charset="-122"/>
                </a:rPr>
                <a:t>T</a:t>
              </a:r>
              <a:r>
                <a:rPr lang="en-US" altLang="zh-CN">
                  <a:ea typeface="宋体" charset="-122"/>
                  <a:cs typeface="宋体" charset="-122"/>
                </a:rPr>
                <a:t> range : 0 - 6 GeV/c</a:t>
              </a:r>
              <a:endParaRPr lang="en-US" altLang="zh-CN" baseline="30000">
                <a:ea typeface="宋体" charset="-122"/>
                <a:cs typeface="宋体" charset="-122"/>
              </a:endParaRPr>
            </a:p>
            <a:p>
              <a:r>
                <a:rPr lang="en-US" altLang="zh-CN">
                  <a:ea typeface="宋体" charset="-122"/>
                  <a:cs typeface="宋体" charset="-122"/>
                </a:rPr>
                <a:t>  Muon Track p</a:t>
              </a:r>
              <a:r>
                <a:rPr lang="en-US" altLang="zh-CN" baseline="-25000">
                  <a:ea typeface="宋体" charset="-122"/>
                  <a:cs typeface="宋体" charset="-122"/>
                </a:rPr>
                <a:t>Z</a:t>
              </a:r>
              <a:r>
                <a:rPr lang="en-US" altLang="zh-CN">
                  <a:ea typeface="宋体" charset="-122"/>
                  <a:cs typeface="宋体" charset="-122"/>
                </a:rPr>
                <a:t> cut: 1.4 &lt; |p</a:t>
              </a:r>
              <a:r>
                <a:rPr lang="en-US" altLang="zh-CN" baseline="-25000">
                  <a:ea typeface="宋体" charset="-122"/>
                  <a:cs typeface="宋体" charset="-122"/>
                </a:rPr>
                <a:t>Z</a:t>
              </a:r>
              <a:r>
                <a:rPr lang="en-US" altLang="zh-CN">
                  <a:ea typeface="宋体" charset="-122"/>
                  <a:cs typeface="宋体" charset="-122"/>
                </a:rPr>
                <a:t>|&lt; 20 </a:t>
              </a:r>
            </a:p>
            <a:p>
              <a:r>
                <a:rPr lang="en-US" altLang="zh-CN">
                  <a:ea typeface="宋体" charset="-122"/>
                  <a:cs typeface="宋体" charset="-122"/>
                </a:rPr>
                <a:t>  </a:t>
              </a:r>
              <a:endParaRPr lang="zh-CN" altLang="en-US" sz="1600" b="1" i="1">
                <a:ea typeface="宋体" charset="-122"/>
                <a:cs typeface="宋体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27" y="0"/>
            <a:ext cx="8229600" cy="1143000"/>
          </a:xfrm>
        </p:spPr>
        <p:txBody>
          <a:bodyPr/>
          <a:lstStyle/>
          <a:p>
            <a:r>
              <a:rPr lang="en-US" dirty="0" smtClean="0"/>
              <a:t>J/Psi &amp; QCD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30" y="1587413"/>
            <a:ext cx="5832370" cy="391373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J/Psi is considered one of the simplest hadrons</a:t>
            </a:r>
          </a:p>
          <a:p>
            <a:pPr lvl="1"/>
            <a:r>
              <a:rPr lang="en-US" dirty="0" smtClean="0"/>
              <a:t>Charm and anti-charm “atom”</a:t>
            </a:r>
          </a:p>
          <a:p>
            <a:pPr lvl="1"/>
            <a:r>
              <a:rPr lang="en-US" dirty="0" smtClean="0"/>
              <a:t>Non-relativistic movement of charm quarks, wave functions</a:t>
            </a:r>
          </a:p>
          <a:p>
            <a:pPr lvl="1"/>
            <a:r>
              <a:rPr lang="en-US" dirty="0" smtClean="0"/>
              <a:t>Clean signature: </a:t>
            </a:r>
            <a:r>
              <a:rPr lang="en-US" dirty="0" err="1" smtClean="0"/>
              <a:t>di</a:t>
            </a:r>
            <a:r>
              <a:rPr lang="en-US" dirty="0" smtClean="0"/>
              <a:t>-lepton decay channel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Produced through “hard” scattering in </a:t>
            </a:r>
            <a:r>
              <a:rPr lang="en-US" dirty="0" err="1" smtClean="0"/>
              <a:t>p+p</a:t>
            </a:r>
            <a:endParaRPr lang="en-US" dirty="0" smtClean="0"/>
          </a:p>
          <a:p>
            <a:pPr lvl="1"/>
            <a:r>
              <a:rPr lang="en-US" dirty="0" err="1" smtClean="0"/>
              <a:t>pQCD</a:t>
            </a:r>
            <a:r>
              <a:rPr lang="en-US" dirty="0" smtClean="0"/>
              <a:t> applicable: NRQCD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/>
              <a:t>n excellent test ground for our understanding of QCD processes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Ming Liu @WWND2011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8AF9-8770-F04B-8C05-482BF52419B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598146" y="4132448"/>
          <a:ext cx="4844572" cy="339774"/>
        </p:xfrm>
        <a:graphic>
          <a:graphicData uri="http://schemas.openxmlformats.org/presentationml/2006/ole">
            <p:oleObj spid="_x0000_s104450" name="Equation" r:id="rId3" imgW="2895600" imgH="203200" progId="Equation.3">
              <p:embed/>
            </p:oleObj>
          </a:graphicData>
        </a:graphic>
      </p:graphicFrame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092966" y="2248077"/>
            <a:ext cx="2751493" cy="3134007"/>
            <a:chOff x="4080" y="576"/>
            <a:chExt cx="1440" cy="1854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80" y="576"/>
              <a:ext cx="1440" cy="1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136" y="2352"/>
              <a:ext cx="28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224322" y="1878745"/>
            <a:ext cx="131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@RHIC, LHC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2/10/2011</a:t>
            </a:r>
            <a:endParaRPr lang="en-US" altLang="zh-CN" smtClean="0"/>
          </a:p>
        </p:txBody>
      </p:sp>
      <p:sp>
        <p:nvSpPr>
          <p:cNvPr id="51209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Ming Liu @WWND2011</a:t>
            </a:r>
            <a:endParaRPr lang="en-US" altLang="zh-CN"/>
          </a:p>
        </p:txBody>
      </p:sp>
      <p:sp>
        <p:nvSpPr>
          <p:cNvPr id="5121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A31F0D-3434-B84E-A640-11D3B3A2525A}" type="slidenum">
              <a:rPr lang="zh-CN" altLang="en-US" smtClean="0"/>
              <a:pPr/>
              <a:t>30</a:t>
            </a:fld>
            <a:endParaRPr lang="en-US" altLang="zh-CN" smtClean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3276600" y="217487"/>
          <a:ext cx="1981200" cy="479425"/>
        </p:xfrm>
        <a:graphic>
          <a:graphicData uri="http://schemas.openxmlformats.org/presentationml/2006/ole">
            <p:oleObj spid="_x0000_s76802" name="Equation" r:id="rId3" imgW="838080" imgH="203040" progId="Equation.3">
              <p:embed/>
            </p:oleObj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4419600" y="1676400"/>
          <a:ext cx="4038600" cy="862013"/>
        </p:xfrm>
        <a:graphic>
          <a:graphicData uri="http://schemas.openxmlformats.org/presentationml/2006/ole">
            <p:oleObj spid="_x0000_s76803" name="Equation" r:id="rId4" imgW="2260440" imgH="482400" progId="Equation.3">
              <p:embed/>
            </p:oleObj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3657600" y="2590800"/>
          <a:ext cx="2514600" cy="1416050"/>
        </p:xfrm>
        <a:graphic>
          <a:graphicData uri="http://schemas.openxmlformats.org/presentationml/2006/ole">
            <p:oleObj spid="_x0000_s76804" name="Equation" r:id="rId5" imgW="1485720" imgH="838080" progId="Equation.3">
              <p:embed/>
            </p:oleObj>
          </a:graphicData>
        </a:graphic>
      </p:graphicFrame>
      <p:sp>
        <p:nvSpPr>
          <p:cNvPr id="51211" name="Text Box 6"/>
          <p:cNvSpPr txBox="1">
            <a:spLocks noChangeArrowheads="1"/>
          </p:cNvSpPr>
          <p:nvPr/>
        </p:nvSpPr>
        <p:spPr bwMode="auto">
          <a:xfrm>
            <a:off x="304800" y="1031875"/>
            <a:ext cx="3962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b="1">
                <a:solidFill>
                  <a:srgbClr val="0000FF"/>
                </a:solidFill>
                <a:ea typeface="宋体" charset="-122"/>
                <a:cs typeface="宋体" charset="-122"/>
              </a:rPr>
              <a:t>Effective Luminosity</a:t>
            </a:r>
            <a:r>
              <a:rPr lang="en-US" altLang="zh-CN" b="1">
                <a:ea typeface="宋体" charset="-122"/>
                <a:cs typeface="宋体" charset="-122"/>
              </a:rPr>
              <a:t> 	</a:t>
            </a:r>
          </a:p>
          <a:p>
            <a:r>
              <a:rPr lang="en-US" altLang="zh-CN" b="1">
                <a:ea typeface="宋体" charset="-122"/>
                <a:cs typeface="宋体" charset="-122"/>
              </a:rPr>
              <a:t>  </a:t>
            </a:r>
            <a:r>
              <a:rPr lang="en-US" altLang="zh-CN">
                <a:ea typeface="宋体" charset="-122"/>
                <a:cs typeface="宋体" charset="-122"/>
              </a:rPr>
              <a:t>Run6: 1.36pb</a:t>
            </a:r>
            <a:r>
              <a:rPr lang="en-US" altLang="zh-CN" baseline="30000">
                <a:ea typeface="宋体" charset="-122"/>
                <a:cs typeface="宋体" charset="-122"/>
              </a:rPr>
              <a:t>-1</a:t>
            </a:r>
          </a:p>
          <a:p>
            <a:endParaRPr lang="en-US" altLang="zh-CN" baseline="30000">
              <a:ea typeface="宋体" charset="-122"/>
              <a:cs typeface="宋体" charset="-122"/>
            </a:endParaRPr>
          </a:p>
          <a:p>
            <a:r>
              <a:rPr lang="en-US" altLang="zh-CN" b="1">
                <a:solidFill>
                  <a:srgbClr val="0000FF"/>
                </a:solidFill>
                <a:ea typeface="宋体" charset="-122"/>
                <a:cs typeface="宋体" charset="-122"/>
              </a:rPr>
              <a:t>Rapidity range:</a:t>
            </a:r>
          </a:p>
          <a:p>
            <a:r>
              <a:rPr lang="en-US" altLang="zh-CN">
                <a:ea typeface="宋体" charset="-122"/>
                <a:cs typeface="宋体" charset="-122"/>
              </a:rPr>
              <a:t>  |</a:t>
            </a:r>
            <a:r>
              <a:rPr lang="el-GR" altLang="zh-CN">
                <a:ea typeface="Arial" charset="0"/>
                <a:cs typeface="Arial" charset="0"/>
              </a:rPr>
              <a:t>η</a:t>
            </a:r>
            <a:r>
              <a:rPr lang="en-US" altLang="zh-CN">
                <a:ea typeface="宋体" charset="-122"/>
                <a:cs typeface="宋体" charset="-122"/>
              </a:rPr>
              <a:t>|&lt; 0.35</a:t>
            </a:r>
          </a:p>
        </p:txBody>
      </p:sp>
      <p:pic>
        <p:nvPicPr>
          <p:cNvPr id="5121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412999"/>
            <a:ext cx="31623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3" name="Rectangle 10"/>
          <p:cNvSpPr>
            <a:spLocks noChangeArrowheads="1"/>
          </p:cNvSpPr>
          <p:nvPr/>
        </p:nvSpPr>
        <p:spPr bwMode="auto">
          <a:xfrm>
            <a:off x="4070350" y="1035050"/>
            <a:ext cx="484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>
                <a:ea typeface="宋体" charset="-122"/>
                <a:cs typeface="宋体" charset="-122"/>
              </a:rPr>
              <a:t>Too small statistics in central arm to calculate </a:t>
            </a:r>
          </a:p>
          <a:p>
            <a:r>
              <a:rPr lang="en-US" altLang="zh-CN">
                <a:ea typeface="宋体" charset="-122"/>
                <a:cs typeface="宋体" charset="-122"/>
              </a:rPr>
              <a:t>asymmetry for each store.</a:t>
            </a:r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4876800" y="3352800"/>
          <a:ext cx="114300" cy="215900"/>
        </p:xfrm>
        <a:graphic>
          <a:graphicData uri="http://schemas.openxmlformats.org/presentationml/2006/ole">
            <p:oleObj spid="_x0000_s76805" name="Equation" r:id="rId7" imgW="114120" imgH="215640" progId="Equation.3">
              <p:embed/>
            </p:oleObj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>
            <p:ph sz="quarter" idx="4"/>
          </p:nvPr>
        </p:nvGraphicFramePr>
        <p:xfrm>
          <a:off x="6477000" y="2667000"/>
          <a:ext cx="2667000" cy="1341438"/>
        </p:xfrm>
        <a:graphic>
          <a:graphicData uri="http://schemas.openxmlformats.org/presentationml/2006/ole">
            <p:oleObj spid="_x0000_s76806" name="Equation" r:id="rId8" imgW="1663560" imgH="838080" progId="Equation.3">
              <p:embed/>
            </p:oleObj>
          </a:graphicData>
        </a:graphic>
      </p:graphicFrame>
      <p:sp>
        <p:nvSpPr>
          <p:cNvPr id="51214" name="Rectangle 25"/>
          <p:cNvSpPr>
            <a:spLocks noChangeArrowheads="1"/>
          </p:cNvSpPr>
          <p:nvPr/>
        </p:nvSpPr>
        <p:spPr bwMode="auto">
          <a:xfrm>
            <a:off x="3886200" y="4191000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>
                <a:ea typeface="宋体" charset="-122"/>
                <a:cs typeface="宋体" charset="-122"/>
              </a:rPr>
              <a:t>It require: R</a:t>
            </a:r>
            <a:r>
              <a:rPr lang="en-US" altLang="zh-CN" baseline="-25000">
                <a:ea typeface="宋体" charset="-122"/>
                <a:cs typeface="宋体" charset="-122"/>
              </a:rPr>
              <a:t>i </a:t>
            </a:r>
            <a:r>
              <a:rPr lang="en-US" altLang="zh-CN">
                <a:ea typeface="宋体" charset="-122"/>
                <a:cs typeface="宋体" charset="-122"/>
              </a:rPr>
              <a:t>=&lt;R&gt;, f</a:t>
            </a:r>
            <a:r>
              <a:rPr lang="en-US" altLang="zh-CN" baseline="-25000">
                <a:ea typeface="宋体" charset="-122"/>
                <a:cs typeface="宋体" charset="-122"/>
              </a:rPr>
              <a:t>i</a:t>
            </a:r>
            <a:r>
              <a:rPr lang="en-US" altLang="zh-CN">
                <a:ea typeface="宋体" charset="-122"/>
                <a:cs typeface="宋体" charset="-122"/>
              </a:rPr>
              <a:t> = &lt;f&gt;, P</a:t>
            </a:r>
            <a:r>
              <a:rPr lang="en-US" altLang="zh-CN" baseline="-25000">
                <a:ea typeface="宋体" charset="-122"/>
                <a:cs typeface="宋体" charset="-122"/>
              </a:rPr>
              <a:t>i</a:t>
            </a:r>
            <a:r>
              <a:rPr lang="en-US" altLang="zh-CN">
                <a:ea typeface="宋体" charset="-122"/>
                <a:cs typeface="宋体" charset="-122"/>
              </a:rPr>
              <a:t> = &lt;P&gt; for all i</a:t>
            </a:r>
            <a:endParaRPr lang="zh-CN" altLang="en-US">
              <a:ea typeface="宋体" charset="-122"/>
              <a:cs typeface="宋体" charset="-122"/>
            </a:endParaRPr>
          </a:p>
        </p:txBody>
      </p:sp>
      <p:sp>
        <p:nvSpPr>
          <p:cNvPr id="51215" name="Text Box 26"/>
          <p:cNvSpPr txBox="1">
            <a:spLocks noChangeArrowheads="1"/>
          </p:cNvSpPr>
          <p:nvPr/>
        </p:nvSpPr>
        <p:spPr bwMode="auto">
          <a:xfrm>
            <a:off x="228600" y="5252507"/>
            <a:ext cx="373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dirty="0">
                <a:ea typeface="宋体" charset="-122"/>
                <a:cs typeface="宋体" charset="-122"/>
              </a:rPr>
              <a:t>BG subtraction:  </a:t>
            </a:r>
          </a:p>
          <a:p>
            <a:r>
              <a:rPr lang="en-US" altLang="zh-CN" dirty="0">
                <a:ea typeface="宋体" charset="-122"/>
                <a:cs typeface="宋体" charset="-122"/>
              </a:rPr>
              <a:t>Remaining continuum background</a:t>
            </a:r>
          </a:p>
          <a:p>
            <a:r>
              <a:rPr lang="en-US" altLang="zh-CN" dirty="0">
                <a:ea typeface="宋体" charset="-122"/>
                <a:cs typeface="宋体" charset="-122"/>
              </a:rPr>
              <a:t>Is small, not enough statistics</a:t>
            </a:r>
          </a:p>
          <a:p>
            <a:r>
              <a:rPr lang="en-US" altLang="zh-CN" dirty="0">
                <a:ea typeface="宋体" charset="-122"/>
                <a:cs typeface="宋体" charset="-122"/>
              </a:rPr>
              <a:t>Assuming: A</a:t>
            </a:r>
            <a:r>
              <a:rPr lang="en-US" altLang="zh-CN" baseline="-25000" dirty="0">
                <a:ea typeface="宋体" charset="-122"/>
                <a:cs typeface="宋体" charset="-122"/>
              </a:rPr>
              <a:t>N</a:t>
            </a:r>
            <a:r>
              <a:rPr lang="en-US" altLang="zh-CN" baseline="30000" dirty="0">
                <a:ea typeface="宋体" charset="-122"/>
                <a:cs typeface="宋体" charset="-122"/>
              </a:rPr>
              <a:t>BG</a:t>
            </a:r>
            <a:r>
              <a:rPr lang="en-US" altLang="zh-CN" dirty="0">
                <a:ea typeface="宋体" charset="-122"/>
                <a:cs typeface="宋体" charset="-122"/>
              </a:rPr>
              <a:t>=0 </a:t>
            </a:r>
          </a:p>
        </p:txBody>
      </p:sp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1981200" y="5257800"/>
          <a:ext cx="1295400" cy="425450"/>
        </p:xfrm>
        <a:graphic>
          <a:graphicData uri="http://schemas.openxmlformats.org/presentationml/2006/ole">
            <p:oleObj spid="_x0000_s76807" name="Equation" r:id="rId9" imgW="850680" imgH="279360" progId="Equation.3">
              <p:embed/>
            </p:oleObj>
          </a:graphicData>
        </a:graphic>
      </p:graphicFrame>
      <p:sp>
        <p:nvSpPr>
          <p:cNvPr id="51216" name="Rectangle 28"/>
          <p:cNvSpPr>
            <a:spLocks noChangeArrowheads="1"/>
          </p:cNvSpPr>
          <p:nvPr/>
        </p:nvSpPr>
        <p:spPr bwMode="auto">
          <a:xfrm>
            <a:off x="3886200" y="4919663"/>
            <a:ext cx="52578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>
                <a:solidFill>
                  <a:srgbClr val="0000FF"/>
                </a:solidFill>
                <a:ea typeface="宋体" charset="-122"/>
                <a:cs typeface="宋体" charset="-122"/>
              </a:rPr>
              <a:t>Stabilize relative luminosities method:</a:t>
            </a:r>
            <a:r>
              <a:rPr lang="en-US" altLang="zh-CN">
                <a:ea typeface="宋体" charset="-122"/>
                <a:cs typeface="宋体" charset="-122"/>
              </a:rPr>
              <a:t> </a:t>
            </a:r>
          </a:p>
          <a:p>
            <a:r>
              <a:rPr lang="en-US" altLang="zh-CN" sz="1600">
                <a:ea typeface="宋体" charset="-122"/>
                <a:cs typeface="宋体" charset="-122"/>
              </a:rPr>
              <a:t>Several bunches of colliding protons are removed from the analysis so that the relative luminosity within each store is brought as close to unity as possible.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3136"/>
            <a:ext cx="8686800" cy="1143000"/>
          </a:xfrm>
          <a:noFill/>
          <a:ln/>
        </p:spPr>
        <p:txBody>
          <a:bodyPr/>
          <a:lstStyle/>
          <a:p>
            <a:r>
              <a:rPr lang="en-US" altLang="ja-JP" sz="4000" dirty="0"/>
              <a:t>J/</a:t>
            </a:r>
            <a:r>
              <a:rPr lang="en-US" altLang="ja-JP" sz="4000" dirty="0">
                <a:effectLst>
                  <a:outerShdw blurRad="38100" dist="38100" dir="2700000" algn="tl">
                    <a:srgbClr val="DDDDDD"/>
                  </a:outerShdw>
                </a:effectLst>
                <a:sym typeface="Symbol" charset="2"/>
              </a:rPr>
              <a:t></a:t>
            </a:r>
            <a:r>
              <a:rPr lang="en-US" sz="4000" dirty="0">
                <a:solidFill>
                  <a:srgbClr val="FF0000"/>
                </a:solidFill>
              </a:rPr>
              <a:t> Production in </a:t>
            </a:r>
            <a:r>
              <a:rPr lang="en-US" sz="4000" dirty="0" err="1">
                <a:solidFill>
                  <a:srgbClr val="FF0000"/>
                </a:solidFill>
              </a:rPr>
              <a:t>p+p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Collisions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418" y="1176867"/>
            <a:ext cx="3814763" cy="411480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NRQCD @high </a:t>
            </a:r>
            <a:r>
              <a:rPr lang="en-US" sz="2800" dirty="0" err="1" smtClean="0">
                <a:solidFill>
                  <a:srgbClr val="000000"/>
                </a:solidFill>
              </a:rPr>
              <a:t>pT</a:t>
            </a:r>
            <a:r>
              <a:rPr lang="en-US" sz="2800" dirty="0" smtClean="0">
                <a:solidFill>
                  <a:srgbClr val="000000"/>
                </a:solidFill>
              </a:rPr>
              <a:t>: 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3892810" y="1236136"/>
          <a:ext cx="701782" cy="448735"/>
        </p:xfrm>
        <a:graphic>
          <a:graphicData uri="http://schemas.openxmlformats.org/presentationml/2006/ole">
            <p:oleObj spid="_x0000_s55299" name="Equation" r:id="rId4" imgW="317500" imgH="203200" progId="Equation.3">
              <p:embed/>
            </p:oleObj>
          </a:graphicData>
        </a:graphic>
      </p:graphicFrame>
      <p:pic>
        <p:nvPicPr>
          <p:cNvPr id="15" name="Picture 14" descr="Color-Oct-T-chan-pT-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62" y="3501847"/>
            <a:ext cx="3545894" cy="12013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Picture 15" descr="Color-Cot-fragmentation-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062" y="4703241"/>
            <a:ext cx="3545894" cy="142229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Picture 16" descr="Color-Singlet-LO-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09" y="1886019"/>
            <a:ext cx="3568247" cy="125915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</p:pic>
      <p:pic>
        <p:nvPicPr>
          <p:cNvPr id="18" name="Picture 17" descr="NRQCD-LO-Fit-CDF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9581" y="2651062"/>
            <a:ext cx="4645819" cy="35969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5775" y="2025135"/>
            <a:ext cx="465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Fixed the relative contributions from Data (CDF)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1867" y="2466396"/>
            <a:ext cx="2895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Prog.Part.Nucl.Phys.47:141-201,2001</a:t>
            </a:r>
            <a:endParaRPr lang="en-US" sz="1400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2E77-2F04-DD4A-9C65-EAB430131E4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72448" y="4700387"/>
            <a:ext cx="2133600" cy="365125"/>
          </a:xfrm>
          <a:noFill/>
        </p:spPr>
        <p:txBody>
          <a:bodyPr/>
          <a:lstStyle/>
          <a:p>
            <a:fld id="{E594F879-A68F-B942-828D-B8E3F4C6A86B}" type="slidenum">
              <a:rPr lang="zh-CN" altLang="en-US" smtClean="0"/>
              <a:pPr/>
              <a:t>5</a:t>
            </a:fld>
            <a:endParaRPr lang="en-US" altLang="zh-CN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7141"/>
            <a:ext cx="7772400" cy="1143000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ea typeface="宋体" charset="-122"/>
                <a:cs typeface="宋体" charset="-122"/>
              </a:rPr>
              <a:t>The First J/Psi Measurement @RHIC</a:t>
            </a:r>
            <a:br>
              <a:rPr lang="en-US" altLang="zh-CN" sz="3600" dirty="0" smtClean="0">
                <a:ea typeface="宋体" charset="-122"/>
                <a:cs typeface="宋体" charset="-122"/>
              </a:rPr>
            </a:br>
            <a:r>
              <a:rPr lang="en-US" altLang="zh-CN" sz="1050" dirty="0" smtClean="0">
                <a:ea typeface="宋体" charset="-122"/>
                <a:cs typeface="宋体" charset="-122"/>
              </a:rPr>
              <a:t> </a:t>
            </a:r>
            <a:r>
              <a:rPr lang="en-US" altLang="zh-CN" sz="3600" dirty="0" smtClean="0">
                <a:ea typeface="宋体" charset="-122"/>
                <a:cs typeface="宋体" charset="-122"/>
              </a:rPr>
              <a:t/>
            </a:r>
            <a:br>
              <a:rPr lang="en-US" altLang="zh-CN" sz="3600" dirty="0" smtClean="0">
                <a:ea typeface="宋体" charset="-122"/>
                <a:cs typeface="宋体" charset="-122"/>
              </a:rPr>
            </a:br>
            <a:r>
              <a:rPr lang="en-US" altLang="zh-CN" sz="24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NRQCD </a:t>
            </a:r>
            <a:r>
              <a:rPr lang="en-US" altLang="zh-CN" sz="24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and J/</a:t>
            </a:r>
            <a:r>
              <a:rPr lang="el-GR" sz="2400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ψ</a:t>
            </a:r>
            <a:r>
              <a:rPr lang="en-US" altLang="zh-CN" sz="2400" dirty="0" smtClean="0">
                <a:solidFill>
                  <a:srgbClr val="0000FF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ea typeface="宋体" charset="-122"/>
                <a:cs typeface="宋体" charset="-122"/>
              </a:rPr>
              <a:t>Cross Section </a:t>
            </a:r>
            <a:endParaRPr lang="en-US" altLang="zh-CN" sz="2400" dirty="0">
              <a:solidFill>
                <a:srgbClr val="0000FF"/>
              </a:solidFill>
              <a:ea typeface="宋体" charset="-122"/>
              <a:cs typeface="宋体" charset="-122"/>
            </a:endParaRP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533400" y="4876800"/>
            <a:ext cx="8153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None/>
            </a:pPr>
            <a:r>
              <a:rPr lang="en-US" altLang="zh-CN" sz="2000" dirty="0">
                <a:ea typeface="宋体" charset="-122"/>
                <a:cs typeface="宋体" charset="-122"/>
              </a:rPr>
              <a:t>Theoretical predictions of J/</a:t>
            </a:r>
            <a:r>
              <a:rPr lang="el-GR" sz="2000" dirty="0"/>
              <a:t>Ψ</a:t>
            </a:r>
            <a:r>
              <a:rPr lang="en-US" altLang="zh-CN" sz="2000" dirty="0">
                <a:ea typeface="宋体" charset="-122"/>
                <a:cs typeface="宋体" charset="-122"/>
              </a:rPr>
              <a:t> production at RHIC are in good agreement with the PHENIX data: </a:t>
            </a:r>
            <a:r>
              <a:rPr lang="en-US" altLang="zh-CN" sz="2000" dirty="0">
                <a:solidFill>
                  <a:srgbClr val="FF0000"/>
                </a:solidFill>
                <a:ea typeface="宋体" charset="-122"/>
                <a:cs typeface="宋体" charset="-122"/>
              </a:rPr>
              <a:t>COM process dominant</a:t>
            </a:r>
            <a:endParaRPr lang="en-US" altLang="zh-CN" sz="2000" dirty="0">
              <a:solidFill>
                <a:srgbClr val="0000FF"/>
              </a:solidFill>
              <a:ea typeface="宋体" charset="-122"/>
              <a:cs typeface="宋体" charset="-122"/>
            </a:endParaRPr>
          </a:p>
          <a:p>
            <a:pPr marL="669925" lvl="1" indent="-32543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</a:pPr>
            <a:r>
              <a:rPr lang="en-US" altLang="zh-CN" sz="1600" dirty="0">
                <a:solidFill>
                  <a:srgbClr val="0000FF"/>
                </a:solidFill>
                <a:ea typeface="宋体" charset="-122"/>
                <a:cs typeface="宋体" charset="-122"/>
              </a:rPr>
              <a:t>PRD 68 (2003) 034003   G. </a:t>
            </a:r>
            <a:r>
              <a:rPr lang="en-US" altLang="zh-CN" sz="1600" dirty="0" err="1">
                <a:solidFill>
                  <a:srgbClr val="0000FF"/>
                </a:solidFill>
                <a:ea typeface="宋体" charset="-122"/>
                <a:cs typeface="宋体" charset="-122"/>
              </a:rPr>
              <a:t>Nayak</a:t>
            </a:r>
            <a:r>
              <a:rPr lang="en-US" altLang="zh-CN" sz="1600" dirty="0">
                <a:solidFill>
                  <a:srgbClr val="0000FF"/>
                </a:solidFill>
                <a:ea typeface="宋体" charset="-122"/>
                <a:cs typeface="宋体" charset="-122"/>
              </a:rPr>
              <a:t>, M. Liu, F. Cooper</a:t>
            </a:r>
          </a:p>
          <a:p>
            <a:pPr marL="669925" lvl="1" indent="-32543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</a:pPr>
            <a:r>
              <a:rPr lang="en-US" altLang="zh-CN" sz="1600" dirty="0">
                <a:solidFill>
                  <a:srgbClr val="0000FF"/>
                </a:solidFill>
                <a:ea typeface="宋体" charset="-122"/>
                <a:cs typeface="宋体" charset="-122"/>
              </a:rPr>
              <a:t>PRL 93 (2004) 171801   F. Cooper, M. Liu, G. </a:t>
            </a:r>
            <a:r>
              <a:rPr lang="en-US" altLang="zh-CN" sz="1600" dirty="0" err="1">
                <a:solidFill>
                  <a:srgbClr val="0000FF"/>
                </a:solidFill>
                <a:ea typeface="宋体" charset="-122"/>
                <a:cs typeface="宋体" charset="-122"/>
              </a:rPr>
              <a:t>Nayak</a:t>
            </a:r>
            <a:endParaRPr lang="en-US" altLang="zh-CN" sz="1600" dirty="0">
              <a:solidFill>
                <a:srgbClr val="0000FF"/>
              </a:solidFill>
              <a:ea typeface="宋体" charset="-122"/>
              <a:cs typeface="宋体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86" y="1871388"/>
            <a:ext cx="4770939" cy="28289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1325" y="1686722"/>
            <a:ext cx="3096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ea typeface="宋体" charset="-122"/>
                <a:cs typeface="宋体" charset="-122"/>
              </a:rPr>
              <a:t>PHENIX, PRL 92, 051802 (2004)</a:t>
            </a:r>
            <a:endParaRPr lang="en-US" altLang="zh-CN" sz="2400" dirty="0">
              <a:latin typeface="Times" charset="0"/>
              <a:ea typeface="宋体" charset="-122"/>
              <a:cs typeface="宋体" charset="-122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4684221" y="1543310"/>
            <a:ext cx="4459779" cy="3264932"/>
            <a:chOff x="2880" y="1008"/>
            <a:chExt cx="2736" cy="1765"/>
          </a:xfrm>
        </p:grpSpPr>
        <p:pic>
          <p:nvPicPr>
            <p:cNvPr id="15" name="Picture 6" descr="figure_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1152"/>
              <a:ext cx="2736" cy="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3263" y="1008"/>
              <a:ext cx="128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endParaRPr lang="en-US" altLang="zh-CN" sz="2400" dirty="0">
                <a:latin typeface="Times" charset="0"/>
                <a:ea typeface="宋体" charset="-122"/>
                <a:cs typeface="宋体" charset="-122"/>
              </a:endParaRPr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2/10/2011</a:t>
            </a:r>
            <a:endParaRPr lang="en-US" altLang="zh-C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Ming Liu @WWND2011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9443-71CE-1445-A822-4F465DB860B4}" type="slidenum">
              <a:rPr lang="en-US"/>
              <a:pPr/>
              <a:t>6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133"/>
            <a:ext cx="8001000" cy="1385093"/>
          </a:xfrm>
        </p:spPr>
        <p:txBody>
          <a:bodyPr/>
          <a:lstStyle/>
          <a:p>
            <a:pPr algn="l"/>
            <a:r>
              <a:rPr lang="en-US" altLang="ja-JP" sz="3600" dirty="0" smtClean="0"/>
              <a:t>A Challenge to NRQCD:  </a:t>
            </a:r>
            <a:r>
              <a:rPr lang="en-US" altLang="ja-JP" sz="3600" dirty="0"/>
              <a:t>J/</a:t>
            </a:r>
            <a:r>
              <a:rPr lang="en-US" altLang="ja-JP" sz="3600" dirty="0">
                <a:effectLst>
                  <a:outerShdw blurRad="38100" dist="38100" dir="2700000" algn="tl">
                    <a:srgbClr val="DDDDDD"/>
                  </a:outerShdw>
                </a:effectLst>
                <a:sym typeface="Symbol" charset="2"/>
              </a:rPr>
              <a:t></a:t>
            </a:r>
            <a:r>
              <a:rPr lang="en-US" altLang="ja-JP" sz="3600" dirty="0"/>
              <a:t> </a:t>
            </a:r>
            <a:r>
              <a:rPr lang="en-US" altLang="ja-JP" sz="3600" dirty="0" smtClean="0"/>
              <a:t>Polarization</a:t>
            </a:r>
            <a:endParaRPr lang="en-US" altLang="ja-JP" sz="2400" dirty="0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757109" y="1638300"/>
          <a:ext cx="3352800" cy="838200"/>
        </p:xfrm>
        <a:graphic>
          <a:graphicData uri="http://schemas.openxmlformats.org/presentationml/2006/ole">
            <p:oleObj spid="_x0000_s57346" name="Equation" r:id="rId4" imgW="1511697" imgH="394097" progId="Equation.3">
              <p:embed/>
            </p:oleObj>
          </a:graphicData>
        </a:graphic>
      </p:graphicFrame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38200" y="3092450"/>
            <a:ext cx="3313113" cy="101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>
                <a:solidFill>
                  <a:srgbClr val="FF3300"/>
                </a:solidFill>
                <a:latin typeface="Times New Roman" charset="0"/>
              </a:rPr>
              <a:t>α= +1</a:t>
            </a:r>
            <a:r>
              <a:rPr lang="en-US" altLang="ja-JP" sz="2000">
                <a:latin typeface="Times New Roman" charset="0"/>
              </a:rPr>
              <a:t>: transversely polarized</a:t>
            </a:r>
          </a:p>
          <a:p>
            <a:r>
              <a:rPr lang="en-US" altLang="ja-JP" sz="2000">
                <a:solidFill>
                  <a:schemeClr val="accent2"/>
                </a:solidFill>
                <a:latin typeface="Times New Roman" charset="0"/>
              </a:rPr>
              <a:t>α= -1</a:t>
            </a:r>
            <a:r>
              <a:rPr lang="en-US" altLang="ja-JP" sz="2000">
                <a:latin typeface="Times New Roman" charset="0"/>
              </a:rPr>
              <a:t>: longitudinally polarized</a:t>
            </a:r>
          </a:p>
          <a:p>
            <a:r>
              <a:rPr lang="en-US" altLang="ja-JP" sz="2000">
                <a:solidFill>
                  <a:schemeClr val="accent1"/>
                </a:solidFill>
                <a:latin typeface="Times New Roman" charset="0"/>
              </a:rPr>
              <a:t>α= 0</a:t>
            </a:r>
            <a:r>
              <a:rPr lang="en-US" altLang="ja-JP" sz="2000">
                <a:latin typeface="Times New Roman" charset="0"/>
              </a:rPr>
              <a:t>: no polarization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4343400"/>
            <a:ext cx="2552700" cy="1524000"/>
            <a:chOff x="3264" y="768"/>
            <a:chExt cx="2119" cy="109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264" y="768"/>
              <a:ext cx="2119" cy="1098"/>
              <a:chOff x="3168" y="720"/>
              <a:chExt cx="2119" cy="1098"/>
            </a:xfrm>
          </p:grpSpPr>
          <p:pic>
            <p:nvPicPr>
              <p:cNvPr id="54279" name="Picture 7" descr="新規ビットマップ イメージ (2)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68" y="720"/>
                <a:ext cx="2016" cy="1098"/>
              </a:xfrm>
              <a:prstGeom prst="rect">
                <a:avLst/>
              </a:prstGeom>
              <a:noFill/>
            </p:spPr>
          </p:pic>
          <p:sp>
            <p:nvSpPr>
              <p:cNvPr id="54280" name="Text Box 8"/>
              <p:cNvSpPr txBox="1">
                <a:spLocks noChangeArrowheads="1"/>
              </p:cNvSpPr>
              <p:nvPr/>
            </p:nvSpPr>
            <p:spPr bwMode="auto">
              <a:xfrm>
                <a:off x="4274" y="769"/>
                <a:ext cx="39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>
                    <a:latin typeface="Times New Roman" charset="0"/>
                    <a:sym typeface="Symbol" charset="2"/>
                  </a:rPr>
                  <a:t></a:t>
                </a:r>
                <a:r>
                  <a:rPr lang="en-US" altLang="ja-JP" baseline="30000">
                    <a:latin typeface="Times New Roman" charset="0"/>
                    <a:sym typeface="Symbol" charset="2"/>
                  </a:rPr>
                  <a:t>+</a:t>
                </a:r>
                <a:endParaRPr lang="en-US" altLang="ja-JP" baseline="30000">
                  <a:latin typeface="Times New Roman" charset="0"/>
                </a:endParaRPr>
              </a:p>
            </p:txBody>
          </p:sp>
          <p:sp>
            <p:nvSpPr>
              <p:cNvPr id="54281" name="Text Box 9"/>
              <p:cNvSpPr txBox="1">
                <a:spLocks noChangeArrowheads="1"/>
              </p:cNvSpPr>
              <p:nvPr/>
            </p:nvSpPr>
            <p:spPr bwMode="auto">
              <a:xfrm>
                <a:off x="4791" y="839"/>
                <a:ext cx="496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>
                    <a:latin typeface="Times New Roman" charset="0"/>
                  </a:rPr>
                  <a:t>J/</a:t>
                </a:r>
                <a:r>
                  <a:rPr lang="en-US" altLang="ja-JP">
                    <a:latin typeface="Times New Roman" charset="0"/>
                    <a:sym typeface="Symbol" charset="2"/>
                  </a:rPr>
                  <a:t></a:t>
                </a:r>
                <a:endParaRPr lang="en-US" altLang="ja-JP">
                  <a:latin typeface="Times New Roman" charset="0"/>
                </a:endParaRPr>
              </a:p>
            </p:txBody>
          </p:sp>
          <p:sp>
            <p:nvSpPr>
              <p:cNvPr id="54282" name="Text Box 10"/>
              <p:cNvSpPr txBox="1">
                <a:spLocks noChangeArrowheads="1"/>
              </p:cNvSpPr>
              <p:nvPr/>
            </p:nvSpPr>
            <p:spPr bwMode="auto">
              <a:xfrm>
                <a:off x="4176" y="1105"/>
                <a:ext cx="41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ja-JP" dirty="0" err="1">
                    <a:latin typeface="Times New Roman" charset="0"/>
                    <a:sym typeface="Symbol" charset="2"/>
                  </a:rPr>
                  <a:t></a:t>
                </a:r>
                <a:r>
                  <a:rPr lang="en-US" altLang="ja-JP" dirty="0">
                    <a:latin typeface="Times New Roman" charset="0"/>
                    <a:sym typeface="Symbol" charset="2"/>
                  </a:rPr>
                  <a:t>*</a:t>
                </a:r>
                <a:endParaRPr lang="en-US" altLang="ja-JP" dirty="0">
                  <a:latin typeface="Times New Roman" charset="0"/>
                </a:endParaRPr>
              </a:p>
            </p:txBody>
          </p:sp>
        </p:grpSp>
        <p:sp>
          <p:nvSpPr>
            <p:cNvPr id="54283" name="Text Box 11"/>
            <p:cNvSpPr txBox="1">
              <a:spLocks noChangeArrowheads="1"/>
            </p:cNvSpPr>
            <p:nvPr/>
          </p:nvSpPr>
          <p:spPr bwMode="auto">
            <a:xfrm>
              <a:off x="4465" y="1296"/>
              <a:ext cx="35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>
                  <a:latin typeface="Times New Roman" charset="0"/>
                  <a:sym typeface="Symbol" charset="2"/>
                </a:rPr>
                <a:t></a:t>
              </a:r>
              <a:r>
                <a:rPr lang="en-US" altLang="ja-JP" baseline="30000">
                  <a:latin typeface="Times New Roman" charset="0"/>
                  <a:sym typeface="Symbol" charset="2"/>
                </a:rPr>
                <a:t>-</a:t>
              </a:r>
              <a:endParaRPr lang="en-US" altLang="ja-JP" baseline="30000">
                <a:latin typeface="Times New Roman" charset="0"/>
              </a:endParaRPr>
            </a:p>
          </p:txBody>
        </p:sp>
      </p:grpSp>
      <p:pic>
        <p:nvPicPr>
          <p:cNvPr id="18" name="Picture 17" descr="Color-Cot-fragmentation-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715" y="4211475"/>
            <a:ext cx="4312314" cy="1729716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5093105" y="1132332"/>
            <a:ext cx="3593695" cy="3166219"/>
            <a:chOff x="5093105" y="1132332"/>
            <a:chExt cx="3593695" cy="3166219"/>
          </a:xfrm>
        </p:grpSpPr>
        <p:pic>
          <p:nvPicPr>
            <p:cNvPr id="19" name="Picture 4"/>
            <p:cNvPicPr>
              <a:picLocks noGrp="1" noChangeAspect="1" noChangeArrowheads="1"/>
            </p:cNvPicPr>
            <p:nvPr>
              <p:ph sz="quarter" idx="4294967295"/>
            </p:nvPr>
          </p:nvPicPr>
          <p:blipFill>
            <a:blip r:embed="rId7"/>
            <a:srcRect/>
            <a:stretch>
              <a:fillRect/>
            </a:stretch>
          </p:blipFill>
          <p:spPr>
            <a:xfrm>
              <a:off x="5093105" y="1132332"/>
              <a:ext cx="3593695" cy="3166219"/>
            </a:xfrm>
            <a:prstGeom prst="rect">
              <a:avLst/>
            </a:prstGeom>
            <a:noFill/>
          </p:spPr>
        </p:pic>
        <p:graphicFrame>
          <p:nvGraphicFramePr>
            <p:cNvPr id="57349" name="Object 5"/>
            <p:cNvGraphicFramePr>
              <a:graphicFrameLocks noChangeAspect="1"/>
            </p:cNvGraphicFramePr>
            <p:nvPr/>
          </p:nvGraphicFramePr>
          <p:xfrm>
            <a:off x="7443788" y="1478226"/>
            <a:ext cx="528821" cy="367507"/>
          </p:xfrm>
          <a:graphic>
            <a:graphicData uri="http://schemas.openxmlformats.org/presentationml/2006/ole">
              <p:oleObj spid="_x0000_s57349" name="Equation" r:id="rId8" imgW="292100" imgH="203200" progId="Equation.3">
                <p:embed/>
              </p:oleObj>
            </a:graphicData>
          </a:graphic>
        </p:graphicFrame>
      </p:grpSp>
      <p:sp>
        <p:nvSpPr>
          <p:cNvPr id="22" name="TextBox 21"/>
          <p:cNvSpPr txBox="1"/>
          <p:nvPr/>
        </p:nvSpPr>
        <p:spPr>
          <a:xfrm>
            <a:off x="7315202" y="1013794"/>
            <a:ext cx="1162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CDF Run-II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3508" y="5710019"/>
            <a:ext cx="446261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NRQCD failed badly on J/Psi </a:t>
            </a:r>
            <a:r>
              <a:rPr lang="en-US" dirty="0" smtClean="0"/>
              <a:t>polarization in pp</a:t>
            </a:r>
          </a:p>
          <a:p>
            <a:r>
              <a:rPr lang="en-US" dirty="0" smtClean="0"/>
              <a:t>- HI connection: what happens in AA?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J/Psi </a:t>
            </a:r>
            <a:r>
              <a:rPr lang="en-US" sz="4000" dirty="0" err="1" smtClean="0"/>
              <a:t>pT</a:t>
            </a:r>
            <a:r>
              <a:rPr lang="en-US" sz="4000" dirty="0" smtClean="0"/>
              <a:t> Distr. and </a:t>
            </a:r>
            <a:r>
              <a:rPr lang="en-US" sz="4000" dirty="0" smtClean="0"/>
              <a:t>NRQCD Fit</a:t>
            </a:r>
            <a:endParaRPr lang="en-US" sz="4000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77088" y="1272743"/>
            <a:ext cx="5131511" cy="504682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J/Psi </a:t>
            </a:r>
            <a:r>
              <a:rPr lang="en-US" dirty="0" err="1" smtClean="0"/>
              <a:t>pT</a:t>
            </a:r>
            <a:r>
              <a:rPr lang="en-US" dirty="0" smtClean="0"/>
              <a:t> distr. in CO and CS @LO </a:t>
            </a:r>
            <a:r>
              <a:rPr lang="en-US" dirty="0" smtClean="0"/>
              <a:t>NRQCD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COM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CSM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NLO corrections sizable </a:t>
            </a:r>
          </a:p>
          <a:p>
            <a:pPr lvl="1"/>
            <a:r>
              <a:rPr lang="en-US" dirty="0" smtClean="0"/>
              <a:t>change the </a:t>
            </a:r>
            <a:r>
              <a:rPr lang="en-US" dirty="0" err="1" smtClean="0"/>
              <a:t>pT</a:t>
            </a:r>
            <a:r>
              <a:rPr lang="en-US" dirty="0" smtClean="0"/>
              <a:t> shapes</a:t>
            </a:r>
          </a:p>
          <a:p>
            <a:pPr lvl="1"/>
            <a:r>
              <a:rPr lang="en-US" dirty="0" smtClean="0"/>
              <a:t>Higher order contributions unknown</a:t>
            </a:r>
          </a:p>
          <a:p>
            <a:pPr lvl="1"/>
            <a:r>
              <a:rPr lang="en-US" dirty="0" smtClean="0"/>
              <a:t>Hard to separate CO and CS contributions from </a:t>
            </a:r>
            <a:r>
              <a:rPr lang="en-US" dirty="0" err="1" smtClean="0"/>
              <a:t>pT</a:t>
            </a:r>
            <a:r>
              <a:rPr lang="en-US" dirty="0" smtClean="0"/>
              <a:t> fit </a:t>
            </a:r>
            <a:r>
              <a:rPr lang="en-US" dirty="0" smtClean="0"/>
              <a:t>alone</a:t>
            </a:r>
          </a:p>
          <a:p>
            <a:pPr lvl="2">
              <a:defRPr/>
            </a:pPr>
            <a:r>
              <a:rPr lang="en-US" sz="1714" dirty="0" smtClean="0">
                <a:ea typeface="宋体" charset="-122"/>
                <a:cs typeface="宋体" charset="-122"/>
              </a:rPr>
              <a:t>Y. Ma et al., </a:t>
            </a:r>
            <a:r>
              <a:rPr lang="en-US" sz="1714" dirty="0" smtClean="0"/>
              <a:t>PRL 106, 042002 (2011)</a:t>
            </a:r>
          </a:p>
          <a:p>
            <a:pPr lvl="2">
              <a:defRPr/>
            </a:pPr>
            <a:r>
              <a:rPr lang="en-US" sz="1714" dirty="0" smtClean="0"/>
              <a:t>M. </a:t>
            </a:r>
            <a:r>
              <a:rPr lang="en-US" sz="1714" dirty="0" err="1" smtClean="0"/>
              <a:t>Buternschoen</a:t>
            </a:r>
            <a:r>
              <a:rPr lang="en-US" sz="1714" dirty="0" smtClean="0"/>
              <a:t> et al. PRL 106, 022003,(2011)</a:t>
            </a:r>
          </a:p>
          <a:p>
            <a:pPr lvl="2">
              <a:defRPr/>
            </a:pPr>
            <a:endParaRPr lang="en-US" sz="1714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Production mechanism – an open question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Any other new observables?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 descr="jpsi-NRQCD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556" y="2445261"/>
            <a:ext cx="4132444" cy="3821804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133940" y="1822976"/>
          <a:ext cx="1188141" cy="875238"/>
        </p:xfrm>
        <a:graphic>
          <a:graphicData uri="http://schemas.openxmlformats.org/presentationml/2006/ole">
            <p:oleObj spid="_x0000_s51202" name="Equation" r:id="rId4" imgW="1155700" imgH="8509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51205" name="Equation" r:id="rId5" imgW="101600" imgH="177800" progId="Equation.3">
              <p:embed/>
            </p:oleObj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2133940" y="2975991"/>
          <a:ext cx="1188141" cy="584244"/>
        </p:xfrm>
        <a:graphic>
          <a:graphicData uri="http://schemas.openxmlformats.org/presentationml/2006/ole">
            <p:oleObj spid="_x0000_s51206" name="Equation" r:id="rId6" imgW="800100" imgH="3937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510867" y="2260595"/>
            <a:ext cx="240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PLR 106, 022003,(2011) 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8AF9-8770-F04B-8C05-482BF52419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094698"/>
            <a:ext cx="8229600" cy="3205616"/>
          </a:xfrm>
        </p:spPr>
        <p:txBody>
          <a:bodyPr>
            <a:normAutofit/>
          </a:bodyPr>
          <a:lstStyle/>
          <a:p>
            <a:r>
              <a:rPr lang="en-US" dirty="0" smtClean="0"/>
              <a:t>A Possible New Observable to Study J/Psi Production Mechanisms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J/Psi Transverse Spin Asymmetry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48AF9-8770-F04B-8C05-482BF52419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BF85-5D6E-3F44-929D-89A5097BD978}" type="slidenum">
              <a:rPr lang="en-US"/>
              <a:pPr/>
              <a:t>9</a:t>
            </a:fld>
            <a:endParaRPr lang="en-US"/>
          </a:p>
        </p:txBody>
      </p:sp>
      <p:sp>
        <p:nvSpPr>
          <p:cNvPr id="18442" name="Title 1"/>
          <p:cNvSpPr>
            <a:spLocks noGrp="1"/>
          </p:cNvSpPr>
          <p:nvPr>
            <p:ph type="title"/>
          </p:nvPr>
        </p:nvSpPr>
        <p:spPr>
          <a:xfrm>
            <a:off x="5683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宋体" charset="-122"/>
                <a:cs typeface="宋体" charset="-122"/>
              </a:rPr>
              <a:t>A Puzzle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>in Spin Physics </a:t>
            </a:r>
            <a:endParaRPr lang="en-US" sz="2800" dirty="0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685800" y="5181600"/>
          <a:ext cx="1871663" cy="493713"/>
        </p:xfrm>
        <a:graphic>
          <a:graphicData uri="http://schemas.openxmlformats.org/presentationml/2006/ole">
            <p:oleObj spid="_x0000_s72706" name="Equation" r:id="rId4" imgW="914400" imgH="241200" progId="Equation.3">
              <p:embed/>
            </p:oleObj>
          </a:graphicData>
        </a:graphic>
      </p:graphicFrame>
      <p:graphicFrame>
        <p:nvGraphicFramePr>
          <p:cNvPr id="18435" name="Object 10"/>
          <p:cNvGraphicFramePr>
            <a:graphicFrameLocks noChangeAspect="1"/>
          </p:cNvGraphicFramePr>
          <p:nvPr/>
        </p:nvGraphicFramePr>
        <p:xfrm>
          <a:off x="873125" y="5811838"/>
          <a:ext cx="1757363" cy="292100"/>
        </p:xfrm>
        <a:graphic>
          <a:graphicData uri="http://schemas.openxmlformats.org/presentationml/2006/ole">
            <p:oleObj spid="_x0000_s72707" name="Equation" r:id="rId5" imgW="1155700" imgH="190500" progId="Equation.3">
              <p:embed/>
            </p:oleObj>
          </a:graphicData>
        </a:graphic>
      </p:graphicFrame>
      <p:sp>
        <p:nvSpPr>
          <p:cNvPr id="18445" name="Text Box 11"/>
          <p:cNvSpPr txBox="1">
            <a:spLocks noChangeArrowheads="1"/>
          </p:cNvSpPr>
          <p:nvPr/>
        </p:nvSpPr>
        <p:spPr bwMode="auto">
          <a:xfrm>
            <a:off x="609600" y="4572000"/>
            <a:ext cx="3128963" cy="7016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rgbClr val="FD1711"/>
                </a:solidFill>
                <a:ea typeface="Arial Unicode MS" charset="0"/>
                <a:cs typeface="Arial Unicode MS" charset="0"/>
              </a:rPr>
              <a:t>Experiments: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>
                <a:ea typeface="Arial Unicode MS" charset="0"/>
                <a:cs typeface="Arial Unicode MS" charset="0"/>
              </a:rPr>
              <a:t>ZGS, AGS, FERMILAB to RHIC</a:t>
            </a:r>
          </a:p>
        </p:txBody>
      </p:sp>
      <p:sp>
        <p:nvSpPr>
          <p:cNvPr id="18446" name="Text Box 12"/>
          <p:cNvSpPr txBox="1">
            <a:spLocks noChangeArrowheads="1"/>
          </p:cNvSpPr>
          <p:nvPr/>
        </p:nvSpPr>
        <p:spPr bwMode="auto">
          <a:xfrm>
            <a:off x="8797925" y="2133600"/>
            <a:ext cx="184150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sz="2000" b="1">
              <a:latin typeface="Arial Unicode MS" charset="0"/>
              <a:ea typeface="Arial Unicode MS" charset="0"/>
              <a:cs typeface="Arial Unicode MS" charset="0"/>
            </a:endParaRPr>
          </a:p>
        </p:txBody>
      </p:sp>
      <p:sp>
        <p:nvSpPr>
          <p:cNvPr id="18447" name="Text Box 32"/>
          <p:cNvSpPr txBox="1">
            <a:spLocks noChangeArrowheads="1"/>
          </p:cNvSpPr>
          <p:nvPr/>
        </p:nvSpPr>
        <p:spPr bwMode="auto">
          <a:xfrm>
            <a:off x="533400" y="2933700"/>
            <a:ext cx="533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D1711"/>
                </a:solidFill>
              </a:rPr>
              <a:t>Theory Expectation:</a:t>
            </a:r>
            <a:r>
              <a:rPr lang="en-US"/>
              <a:t> </a:t>
            </a:r>
            <a:br>
              <a:rPr lang="en-US"/>
            </a:br>
            <a:r>
              <a:rPr lang="en-US"/>
              <a:t>Small asymmetries at high energies </a:t>
            </a:r>
            <a:br>
              <a:rPr lang="en-US"/>
            </a:br>
            <a:r>
              <a:rPr lang="en-US" altLang="ko-KR" sz="1200">
                <a:ea typeface="Gulim" pitchFamily="34" charset="-127"/>
                <a:cs typeface="Gulim" pitchFamily="34" charset="-127"/>
              </a:rPr>
              <a:t>(Kane, Pumplin, Repko, PRL 41, 1689–1692 (1978) )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/>
              <a:t>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graphicFrame>
        <p:nvGraphicFramePr>
          <p:cNvPr id="18436" name="Object 13"/>
          <p:cNvGraphicFramePr>
            <a:graphicFrameLocks noChangeAspect="1"/>
          </p:cNvGraphicFramePr>
          <p:nvPr/>
        </p:nvGraphicFramePr>
        <p:xfrm>
          <a:off x="873125" y="3676650"/>
          <a:ext cx="1338263" cy="852488"/>
        </p:xfrm>
        <a:graphic>
          <a:graphicData uri="http://schemas.openxmlformats.org/presentationml/2006/ole">
            <p:oleObj spid="_x0000_s72708" name="Equation" r:id="rId6" imgW="939600" imgH="596880" progId="Equation.3">
              <p:embed/>
            </p:oleObj>
          </a:graphicData>
        </a:graphic>
      </p:graphicFrame>
      <p:sp>
        <p:nvSpPr>
          <p:cNvPr id="18448" name="Text Box 51"/>
          <p:cNvSpPr txBox="1">
            <a:spLocks noChangeArrowheads="1"/>
          </p:cNvSpPr>
          <p:nvPr/>
        </p:nvSpPr>
        <p:spPr bwMode="auto">
          <a:xfrm>
            <a:off x="2667000" y="5270500"/>
            <a:ext cx="273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</a:rPr>
              <a:t>A</a:t>
            </a:r>
            <a:r>
              <a:rPr lang="en-US" b="1" baseline="-25000">
                <a:solidFill>
                  <a:srgbClr val="FF0000"/>
                </a:solidFill>
              </a:rPr>
              <a:t>N</a:t>
            </a:r>
            <a:r>
              <a:rPr lang="en-US" b="1">
                <a:solidFill>
                  <a:srgbClr val="FF0000"/>
                </a:solidFill>
              </a:rPr>
              <a:t> ~ O(10</a:t>
            </a:r>
            <a:r>
              <a:rPr lang="en-US" b="1" baseline="30000">
                <a:solidFill>
                  <a:srgbClr val="FF0000"/>
                </a:solidFill>
              </a:rPr>
              <a:t>-1</a:t>
            </a:r>
            <a:r>
              <a:rPr lang="en-US" b="1">
                <a:solidFill>
                  <a:srgbClr val="FF0000"/>
                </a:solidFill>
              </a:rPr>
              <a:t>) observed</a:t>
            </a:r>
            <a:endParaRPr lang="en-US" b="1" baseline="30000">
              <a:solidFill>
                <a:srgbClr val="FF0000"/>
              </a:solidFill>
            </a:endParaRPr>
          </a:p>
        </p:txBody>
      </p:sp>
      <p:sp>
        <p:nvSpPr>
          <p:cNvPr id="18449" name="Text Box 52"/>
          <p:cNvSpPr txBox="1">
            <a:spLocks noChangeArrowheads="1"/>
          </p:cNvSpPr>
          <p:nvPr/>
        </p:nvSpPr>
        <p:spPr bwMode="auto">
          <a:xfrm>
            <a:off x="2667000" y="3962400"/>
            <a:ext cx="2106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0000"/>
                </a:solidFill>
              </a:rPr>
              <a:t>A</a:t>
            </a:r>
            <a:r>
              <a:rPr lang="en-US" b="1" baseline="-25000">
                <a:solidFill>
                  <a:srgbClr val="FF0000"/>
                </a:solidFill>
              </a:rPr>
              <a:t>N</a:t>
            </a:r>
            <a:r>
              <a:rPr lang="en-US" b="1">
                <a:solidFill>
                  <a:srgbClr val="FF0000"/>
                </a:solidFill>
              </a:rPr>
              <a:t> ~ O(10</a:t>
            </a:r>
            <a:r>
              <a:rPr lang="en-US" b="1" baseline="30000">
                <a:solidFill>
                  <a:srgbClr val="FF0000"/>
                </a:solidFill>
              </a:rPr>
              <a:t>-4</a:t>
            </a:r>
            <a:r>
              <a:rPr lang="en-US" b="1">
                <a:solidFill>
                  <a:srgbClr val="FF0000"/>
                </a:solidFill>
              </a:rPr>
              <a:t>) theory</a:t>
            </a:r>
            <a:endParaRPr lang="en-US" b="1" baseline="30000">
              <a:solidFill>
                <a:srgbClr val="FF0000"/>
              </a:solidFill>
            </a:endParaRPr>
          </a:p>
        </p:txBody>
      </p:sp>
      <p:sp>
        <p:nvSpPr>
          <p:cNvPr id="18450" name="Text Box 11"/>
          <p:cNvSpPr txBox="1">
            <a:spLocks noChangeArrowheads="1"/>
          </p:cNvSpPr>
          <p:nvPr/>
        </p:nvSpPr>
        <p:spPr bwMode="auto">
          <a:xfrm>
            <a:off x="5075238" y="3794125"/>
            <a:ext cx="487362" cy="39687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>
                <a:ea typeface="Gulim" pitchFamily="34" charset="-127"/>
                <a:cs typeface="Gulim" pitchFamily="34" charset="-127"/>
              </a:rPr>
              <a:t>A</a:t>
            </a:r>
            <a:r>
              <a:rPr lang="en-US" altLang="ko-KR" sz="2000" b="1" baseline="-25000">
                <a:ea typeface="Gulim" pitchFamily="34" charset="-127"/>
                <a:cs typeface="Gulim" pitchFamily="34" charset="-127"/>
              </a:rPr>
              <a:t>N</a:t>
            </a:r>
          </a:p>
        </p:txBody>
      </p:sp>
      <p:pic>
        <p:nvPicPr>
          <p:cNvPr id="18451" name="Picture 4" descr="zg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65725" y="2020888"/>
            <a:ext cx="38862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Text Box 5"/>
          <p:cNvSpPr txBox="1">
            <a:spLocks noChangeArrowheads="1"/>
          </p:cNvSpPr>
          <p:nvPr/>
        </p:nvSpPr>
        <p:spPr bwMode="auto">
          <a:xfrm>
            <a:off x="4937125" y="5794375"/>
            <a:ext cx="4065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W.H. Dragoset et al., PRL36, 929 (1976)</a:t>
            </a:r>
          </a:p>
        </p:txBody>
      </p:sp>
      <p:sp>
        <p:nvSpPr>
          <p:cNvPr id="18453" name="Text Box 6"/>
          <p:cNvSpPr txBox="1">
            <a:spLocks noChangeArrowheads="1"/>
          </p:cNvSpPr>
          <p:nvPr/>
        </p:nvSpPr>
        <p:spPr bwMode="auto">
          <a:xfrm>
            <a:off x="6019800" y="1630363"/>
            <a:ext cx="312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/>
              <a:t>Argonne ZGS, p</a:t>
            </a:r>
            <a:r>
              <a:rPr lang="en-US" baseline="-18000"/>
              <a:t>beam</a:t>
            </a:r>
            <a:r>
              <a:rPr lang="en-US"/>
              <a:t> = 12 GeV/c</a:t>
            </a:r>
          </a:p>
        </p:txBody>
      </p:sp>
      <p:graphicFrame>
        <p:nvGraphicFramePr>
          <p:cNvPr id="18437" name="Object 6"/>
          <p:cNvGraphicFramePr>
            <a:graphicFrameLocks noChangeAspect="1"/>
          </p:cNvGraphicFramePr>
          <p:nvPr/>
        </p:nvGraphicFramePr>
        <p:xfrm>
          <a:off x="6553200" y="4329113"/>
          <a:ext cx="1066800" cy="727075"/>
        </p:xfrm>
        <a:graphic>
          <a:graphicData uri="http://schemas.openxmlformats.org/presentationml/2006/ole">
            <p:oleObj spid="_x0000_s72709" name="Equation" r:id="rId8" imgW="838080" imgH="571320" progId="Equation.3">
              <p:embed/>
            </p:oleObj>
          </a:graphicData>
        </a:graphic>
      </p:graphicFrame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608263" y="1601788"/>
            <a:ext cx="2789237" cy="1428750"/>
            <a:chOff x="144" y="681"/>
            <a:chExt cx="1680" cy="892"/>
          </a:xfrm>
        </p:grpSpPr>
        <p:sp>
          <p:nvSpPr>
            <p:cNvPr id="18457" name="Line 18"/>
            <p:cNvSpPr>
              <a:spLocks noChangeShapeType="1"/>
            </p:cNvSpPr>
            <p:nvPr/>
          </p:nvSpPr>
          <p:spPr bwMode="auto">
            <a:xfrm flipV="1">
              <a:off x="960" y="864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8" name="Line 19"/>
            <p:cNvSpPr>
              <a:spLocks noChangeShapeType="1"/>
            </p:cNvSpPr>
            <p:nvPr/>
          </p:nvSpPr>
          <p:spPr bwMode="auto">
            <a:xfrm flipV="1">
              <a:off x="1392" y="960"/>
              <a:ext cx="432" cy="144"/>
            </a:xfrm>
            <a:prstGeom prst="line">
              <a:avLst/>
            </a:prstGeom>
            <a:noFill/>
            <a:ln w="412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9" name="Oval 20"/>
            <p:cNvSpPr>
              <a:spLocks noChangeArrowheads="1"/>
            </p:cNvSpPr>
            <p:nvPr/>
          </p:nvSpPr>
          <p:spPr bwMode="auto">
            <a:xfrm>
              <a:off x="1248" y="912"/>
              <a:ext cx="302" cy="33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43" name="AutoShape 21"/>
            <p:cNvSpPr>
              <a:spLocks noChangeArrowheads="1"/>
            </p:cNvSpPr>
            <p:nvPr/>
          </p:nvSpPr>
          <p:spPr bwMode="auto">
            <a:xfrm>
              <a:off x="528" y="1056"/>
              <a:ext cx="96" cy="387"/>
            </a:xfrm>
            <a:prstGeom prst="upArrow">
              <a:avLst>
                <a:gd name="adj1" fmla="val 50000"/>
                <a:gd name="adj2" fmla="val 100000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18461" name="Line 22"/>
            <p:cNvSpPr>
              <a:spLocks noChangeShapeType="1"/>
            </p:cNvSpPr>
            <p:nvPr/>
          </p:nvSpPr>
          <p:spPr bwMode="auto">
            <a:xfrm flipV="1">
              <a:off x="528" y="1104"/>
              <a:ext cx="864" cy="288"/>
            </a:xfrm>
            <a:prstGeom prst="line">
              <a:avLst/>
            </a:prstGeom>
            <a:noFill/>
            <a:ln w="412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2" name="Oval 23"/>
            <p:cNvSpPr>
              <a:spLocks noChangeArrowheads="1"/>
            </p:cNvSpPr>
            <p:nvPr/>
          </p:nvSpPr>
          <p:spPr bwMode="auto">
            <a:xfrm>
              <a:off x="432" y="1200"/>
              <a:ext cx="302" cy="33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18463" name="AutoShape 24"/>
            <p:cNvSpPr>
              <a:spLocks noChangeArrowheads="1"/>
            </p:cNvSpPr>
            <p:nvPr/>
          </p:nvSpPr>
          <p:spPr bwMode="auto">
            <a:xfrm>
              <a:off x="864" y="1056"/>
              <a:ext cx="240" cy="288"/>
            </a:xfrm>
            <a:prstGeom prst="irregularSeal2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/>
            </a:p>
          </p:txBody>
        </p:sp>
        <p:sp>
          <p:nvSpPr>
            <p:cNvPr id="18464" name="Line 25"/>
            <p:cNvSpPr>
              <a:spLocks noChangeShapeType="1"/>
            </p:cNvSpPr>
            <p:nvPr/>
          </p:nvSpPr>
          <p:spPr bwMode="auto">
            <a:xfrm flipV="1">
              <a:off x="144" y="1392"/>
              <a:ext cx="432" cy="144"/>
            </a:xfrm>
            <a:prstGeom prst="line">
              <a:avLst/>
            </a:prstGeom>
            <a:noFill/>
            <a:ln w="412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5" name="Text Box 26"/>
            <p:cNvSpPr txBox="1">
              <a:spLocks noChangeArrowheads="1"/>
            </p:cNvSpPr>
            <p:nvPr/>
          </p:nvSpPr>
          <p:spPr bwMode="auto">
            <a:xfrm>
              <a:off x="1056" y="1344"/>
              <a:ext cx="6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>
                  <a:ea typeface="Arial" charset="0"/>
                  <a:cs typeface="Arial" charset="0"/>
                </a:rPr>
                <a:t>Right</a:t>
              </a:r>
            </a:p>
          </p:txBody>
        </p:sp>
        <p:sp>
          <p:nvSpPr>
            <p:cNvPr id="18466" name="Text Box 27"/>
            <p:cNvSpPr txBox="1">
              <a:spLocks noChangeArrowheads="1"/>
            </p:cNvSpPr>
            <p:nvPr/>
          </p:nvSpPr>
          <p:spPr bwMode="auto">
            <a:xfrm>
              <a:off x="672" y="681"/>
              <a:ext cx="624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>
                  <a:ea typeface="Arial" charset="0"/>
                  <a:cs typeface="Arial" charset="0"/>
                </a:rPr>
                <a:t>Left</a:t>
              </a:r>
            </a:p>
          </p:txBody>
        </p:sp>
        <p:sp>
          <p:nvSpPr>
            <p:cNvPr id="18467" name="Line 28"/>
            <p:cNvSpPr>
              <a:spLocks noChangeShapeType="1"/>
            </p:cNvSpPr>
            <p:nvPr/>
          </p:nvSpPr>
          <p:spPr bwMode="auto">
            <a:xfrm>
              <a:off x="988" y="1236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455" name="Text Box 31"/>
          <p:cNvSpPr txBox="1">
            <a:spLocks noChangeArrowheads="1"/>
          </p:cNvSpPr>
          <p:nvPr/>
        </p:nvSpPr>
        <p:spPr bwMode="auto">
          <a:xfrm>
            <a:off x="523875" y="1282700"/>
            <a:ext cx="4611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atin typeface="Arial" charset="0"/>
              </a:rPr>
              <a:t>Transverse Single  Spin Asymmetries A</a:t>
            </a:r>
            <a:r>
              <a:rPr lang="en-US" b="1" baseline="-25000" dirty="0">
                <a:latin typeface="Arial" charset="0"/>
              </a:rPr>
              <a:t>N</a:t>
            </a: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685800" y="1719263"/>
          <a:ext cx="1871663" cy="1001712"/>
        </p:xfrm>
        <a:graphic>
          <a:graphicData uri="http://schemas.openxmlformats.org/presentationml/2006/ole">
            <p:oleObj spid="_x0000_s72710" name="Equation" r:id="rId9" imgW="901440" imgH="482400" progId="Equation.3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328161" y="1143000"/>
            <a:ext cx="2464700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Vossen’s</a:t>
            </a:r>
            <a:r>
              <a:rPr lang="en-US" dirty="0" smtClean="0"/>
              <a:t> talk on Mon.</a:t>
            </a:r>
            <a:endParaRPr lang="en-US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2/10/2011</a:t>
            </a:r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@WWND2011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6940</TotalTime>
  <Words>2413</Words>
  <Application>Microsoft Macintosh PowerPoint</Application>
  <PresentationFormat>On-screen Show (4:3)</PresentationFormat>
  <Paragraphs>457</Paragraphs>
  <Slides>30</Slides>
  <Notes>10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Equation</vt:lpstr>
      <vt:lpstr>Microsoft Equation</vt:lpstr>
      <vt:lpstr>Picture</vt:lpstr>
      <vt:lpstr>J/Psi Production and Asymmetry in Polarized p+p Collisions at RHIC</vt:lpstr>
      <vt:lpstr>Outline</vt:lpstr>
      <vt:lpstr>J/Psi &amp; QCD</vt:lpstr>
      <vt:lpstr>J/ Production in p+p Collisions</vt:lpstr>
      <vt:lpstr>The First J/Psi Measurement @RHIC   NRQCD and J/ψ Cross Section </vt:lpstr>
      <vt:lpstr>A Challenge to NRQCD:  J/ Polarization</vt:lpstr>
      <vt:lpstr>J/Psi pT Distr. and NRQCD Fit</vt:lpstr>
      <vt:lpstr>A Possible New Observable to Study J/Psi Production Mechanisms   J/Psi Transverse Spin Asymmetry </vt:lpstr>
      <vt:lpstr>A Puzzle in Spin Physics </vt:lpstr>
      <vt:lpstr>Transverse SSA’s : π0,± from low to high energies</vt:lpstr>
      <vt:lpstr>Possible Mechanisms for large AN …</vt:lpstr>
      <vt:lpstr>Heavy Flavor TSSA and Gluon’s Sivers Function</vt:lpstr>
      <vt:lpstr>A new Theoretical Development about J/Psi TSSA </vt:lpstr>
      <vt:lpstr>RHIC Polarized Proton Collider</vt:lpstr>
      <vt:lpstr>Slide 15</vt:lpstr>
      <vt:lpstr>Transverse p + p Runs in 2006 and 2008 </vt:lpstr>
      <vt:lpstr>Asymmetry Measurements             </vt:lpstr>
      <vt:lpstr>J/ψ Measurements in the Muon and Central Arms</vt:lpstr>
      <vt:lpstr>Slide 19</vt:lpstr>
      <vt:lpstr>Results: AN vs pT</vt:lpstr>
      <vt:lpstr>Future Prospects  PHENIX Forward Silicon VTX Upgrades: by 2011</vt:lpstr>
      <vt:lpstr>Charm SSA to Probe Gluon Sivers Distribution</vt:lpstr>
      <vt:lpstr>Summary and Outlook</vt:lpstr>
      <vt:lpstr>backup</vt:lpstr>
      <vt:lpstr>NRQCD @NLO</vt:lpstr>
      <vt:lpstr>Slide 26</vt:lpstr>
      <vt:lpstr>Theoretical Models of TSSA (II)</vt:lpstr>
      <vt:lpstr>TMDs and Collinear Twist-3 Functions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J/Psi Production and Asymmetry in Polarized p+p Collisions at RHIC</dc:title>
  <dc:creator>Ming Liu</dc:creator>
  <cp:lastModifiedBy>Ming Liu</cp:lastModifiedBy>
  <cp:revision>242</cp:revision>
  <dcterms:created xsi:type="dcterms:W3CDTF">2011-02-09T07:11:15Z</dcterms:created>
  <dcterms:modified xsi:type="dcterms:W3CDTF">2011-02-10T17:07:33Z</dcterms:modified>
</cp:coreProperties>
</file>