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60" r:id="rId4"/>
    <p:sldId id="258" r:id="rId5"/>
    <p:sldId id="263" r:id="rId6"/>
    <p:sldId id="264" r:id="rId7"/>
    <p:sldId id="266" r:id="rId8"/>
    <p:sldId id="268" r:id="rId9"/>
    <p:sldId id="265" r:id="rId10"/>
    <p:sldId id="269" r:id="rId11"/>
    <p:sldId id="271" r:id="rId12"/>
    <p:sldId id="292" r:id="rId13"/>
    <p:sldId id="274" r:id="rId14"/>
    <p:sldId id="327" r:id="rId15"/>
    <p:sldId id="291" r:id="rId16"/>
    <p:sldId id="293" r:id="rId17"/>
    <p:sldId id="294" r:id="rId18"/>
    <p:sldId id="304" r:id="rId19"/>
    <p:sldId id="305" r:id="rId20"/>
    <p:sldId id="297" r:id="rId21"/>
    <p:sldId id="298" r:id="rId22"/>
    <p:sldId id="273" r:id="rId23"/>
    <p:sldId id="306" r:id="rId24"/>
    <p:sldId id="307" r:id="rId25"/>
    <p:sldId id="310" r:id="rId26"/>
    <p:sldId id="329" r:id="rId27"/>
    <p:sldId id="319" r:id="rId28"/>
    <p:sldId id="337" r:id="rId29"/>
    <p:sldId id="338" r:id="rId30"/>
    <p:sldId id="313" r:id="rId31"/>
    <p:sldId id="314" r:id="rId32"/>
    <p:sldId id="315" r:id="rId33"/>
    <p:sldId id="332" r:id="rId34"/>
    <p:sldId id="333" r:id="rId35"/>
    <p:sldId id="320" r:id="rId36"/>
    <p:sldId id="321" r:id="rId37"/>
    <p:sldId id="322" r:id="rId38"/>
    <p:sldId id="336" r:id="rId39"/>
    <p:sldId id="339" r:id="rId40"/>
    <p:sldId id="284" r:id="rId41"/>
    <p:sldId id="261" r:id="rId42"/>
    <p:sldId id="340" r:id="rId43"/>
    <p:sldId id="325" r:id="rId44"/>
    <p:sldId id="278" r:id="rId45"/>
    <p:sldId id="326" r:id="rId46"/>
    <p:sldId id="295" r:id="rId47"/>
    <p:sldId id="296" r:id="rId48"/>
    <p:sldId id="328" r:id="rId49"/>
    <p:sldId id="279" r:id="rId50"/>
    <p:sldId id="280" r:id="rId51"/>
    <p:sldId id="341" r:id="rId52"/>
    <p:sldId id="330" r:id="rId53"/>
    <p:sldId id="331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11"/>
    <p:restoredTop sz="94667"/>
  </p:normalViewPr>
  <p:slideViewPr>
    <p:cSldViewPr snapToGrid="0" snapToObjects="1">
      <p:cViewPr varScale="1">
        <p:scale>
          <a:sx n="122" d="100"/>
          <a:sy n="122" d="100"/>
        </p:scale>
        <p:origin x="2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wmf"/><Relationship Id="rId1" Type="http://schemas.openxmlformats.org/officeDocument/2006/relationships/image" Target="../media/image68.wmf"/><Relationship Id="rId2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7A5F0-D48F-CD40-8EAE-B154819D952A}" type="datetimeFigureOut">
              <a:rPr lang="en-US" smtClean="0"/>
              <a:t>1/7/18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67284-DE94-C742-BE96-63A5A690E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0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6F3C4098-B04F-604D-A13E-9FAAD4C46AAD}" type="slidenum">
              <a:rPr lang="en-US" altLang="zh-CN" sz="1300"/>
              <a:pPr/>
              <a:t>28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717348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29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47080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2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6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A431E9E-7006-3E4A-9453-90AA010276DA}" type="slidenum">
              <a:rPr lang="en-US" altLang="zh-CN" sz="1300"/>
              <a:pPr/>
              <a:t>45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71681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4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2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1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96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3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2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12260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mpus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5" y="301752"/>
            <a:ext cx="11105321" cy="63636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5" y="1069849"/>
            <a:ext cx="11105321" cy="373727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8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3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3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6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3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6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6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emf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70.w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7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8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9.wmf"/><Relationship Id="rId8" Type="http://schemas.openxmlformats.org/officeDocument/2006/relationships/image" Target="../media/image67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63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oleObject" Target="../embeddings/oleObject5.bin"/><Relationship Id="rId8" Type="http://schemas.openxmlformats.org/officeDocument/2006/relationships/image" Target="../media/image7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tiff"/><Relationship Id="rId3" Type="http://schemas.openxmlformats.org/officeDocument/2006/relationships/image" Target="../media/image87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Relationship Id="rId3" Type="http://schemas.openxmlformats.org/officeDocument/2006/relationships/image" Target="../media/image8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49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Relationship Id="rId3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jpeg"/><Relationship Id="rId6" Type="http://schemas.openxmlformats.org/officeDocument/2006/relationships/image" Target="../media/image116.jpeg"/><Relationship Id="rId7" Type="http://schemas.openxmlformats.org/officeDocument/2006/relationships/image" Target="../media/image117.png"/><Relationship Id="rId8" Type="http://schemas.openxmlformats.org/officeDocument/2006/relationships/image" Target="../media/image118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1901" y="1122363"/>
            <a:ext cx="10117777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Study</a:t>
            </a:r>
            <a:r>
              <a:rPr lang="en-US" dirty="0" smtClean="0"/>
              <a:t> </a:t>
            </a:r>
            <a:r>
              <a:rPr lang="en-US" dirty="0" smtClean="0"/>
              <a:t>QGP </a:t>
            </a:r>
            <a:r>
              <a:rPr lang="en-US" dirty="0" smtClean="0"/>
              <a:t>with </a:t>
            </a:r>
            <a:r>
              <a:rPr lang="en-US" dirty="0" smtClean="0"/>
              <a:t>sPHENIX Upgrade </a:t>
            </a:r>
            <a:br>
              <a:rPr lang="en-US" dirty="0" smtClean="0"/>
            </a:br>
            <a:r>
              <a:rPr lang="en-US" dirty="0" smtClean="0"/>
              <a:t>at the Relativistic Heavy Ion Collider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7046"/>
            <a:ext cx="9144000" cy="2240622"/>
          </a:xfrm>
        </p:spPr>
        <p:txBody>
          <a:bodyPr/>
          <a:lstStyle/>
          <a:p>
            <a:r>
              <a:rPr lang="en-US" dirty="0" smtClean="0"/>
              <a:t>Ming X. Liu</a:t>
            </a:r>
          </a:p>
          <a:p>
            <a:r>
              <a:rPr lang="en-US" dirty="0" smtClean="0"/>
              <a:t>Los Alamos National Laboratory </a:t>
            </a:r>
          </a:p>
          <a:p>
            <a:r>
              <a:rPr lang="en-US" dirty="0" smtClean="0"/>
              <a:t>01/08/2018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2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484" y="35814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81278"/>
            <a:ext cx="11332029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Evolution </a:t>
            </a:r>
            <a:r>
              <a:rPr lang="en-US" dirty="0" smtClean="0"/>
              <a:t>of the PHENIX Interaction </a:t>
            </a:r>
            <a:r>
              <a:rPr lang="en-US" dirty="0" smtClean="0"/>
              <a:t>Region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0515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181829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2713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8061" r="10507"/>
          <a:stretch>
            <a:fillRect/>
          </a:stretch>
        </p:blipFill>
        <p:spPr bwMode="auto">
          <a:xfrm>
            <a:off x="7456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746442" y="558610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2000-2016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438339" y="5586100"/>
            <a:ext cx="267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2017→2022, </a:t>
            </a:r>
            <a:r>
              <a:rPr lang="en-US" dirty="0" smtClean="0">
                <a:solidFill>
                  <a:srgbClr val="FF0000"/>
                </a:solidFill>
              </a:rPr>
              <a:t>CD-0@ </a:t>
            </a:r>
            <a:r>
              <a:rPr lang="en-US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17827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&gt;2025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13664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1829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PHENIX experiment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391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5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770990" y="1905000"/>
            <a:ext cx="2819400" cy="1874160"/>
          </a:xfrm>
        </p:spPr>
        <p:txBody>
          <a:bodyPr>
            <a:normAutofit/>
          </a:bodyPr>
          <a:lstStyle/>
          <a:p>
            <a:r>
              <a:rPr lang="en-US" sz="1400" dirty="0"/>
              <a:t>16y+ operation</a:t>
            </a:r>
          </a:p>
          <a:p>
            <a:r>
              <a:rPr lang="en-US" sz="1400" dirty="0"/>
              <a:t>Broad spectrum of physics (QGP, Hadron Physics, </a:t>
            </a:r>
            <a:r>
              <a:rPr lang="en-US" sz="1400" dirty="0" smtClean="0"/>
              <a:t>Dark Matter)</a:t>
            </a:r>
            <a:endParaRPr lang="en-US" sz="1400" dirty="0"/>
          </a:p>
          <a:p>
            <a:r>
              <a:rPr lang="en-US" sz="1400" dirty="0"/>
              <a:t>170+ physics papers with 24k citations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Last run in this form 2016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4343400" y="1905000"/>
            <a:ext cx="3003754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Comprehensive central upgrade base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R</a:t>
            </a:r>
            <a:r>
              <a:rPr lang="en-US" sz="2700" dirty="0" err="1"/>
              <a:t>ich</a:t>
            </a:r>
            <a:r>
              <a:rPr lang="en-US" sz="2700" dirty="0"/>
              <a:t> jet and beauty quarkonia physics program </a:t>
            </a:r>
            <a:br>
              <a:rPr lang="en-US" sz="2700" dirty="0"/>
            </a:br>
            <a:r>
              <a:rPr lang="en-US" sz="2700" dirty="0"/>
              <a:t>→ </a:t>
            </a:r>
            <a:r>
              <a:rPr lang="en-US" sz="2700" dirty="0">
                <a:solidFill>
                  <a:schemeClr val="accent1"/>
                </a:solidFill>
              </a:rPr>
              <a:t>nature of QGP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Possible forward tracking, and calorimeter → </a:t>
            </a:r>
            <a:r>
              <a:rPr lang="en-US" sz="2700" dirty="0">
                <a:solidFill>
                  <a:schemeClr val="accent1"/>
                </a:solidFill>
              </a:rPr>
              <a:t>Spin, CNM</a:t>
            </a:r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Path of PHENIX upgrade leads to a capable EIC detector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Large coverage of tracking, calorimetry and PID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>
                <a:solidFill>
                  <a:schemeClr val="accent1"/>
                </a:solidFill>
              </a:rPr>
              <a:t>Open for new collaboration/new ideas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1752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RHIC</a:t>
            </a:r>
            <a:r>
              <a:rPr lang="en-US" dirty="0">
                <a:solidFill>
                  <a:schemeClr val="tx1"/>
                </a:solidFill>
              </a:rPr>
              <a:t>: A+A, spin-polarized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spin-polarized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7467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EIC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391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72485" y="4888386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arXiv:1501.06197 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 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18495" y="4908250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arXiv:1402.1209 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34627"/>
            <a:ext cx="2438400" cy="769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154533"/>
            <a:ext cx="6934199" cy="6031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32862" y="1648463"/>
            <a:ext cx="3265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speed, 15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kHz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acceptance, |eta| &lt; 1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07820" y="5571934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264560" y="5978403"/>
            <a:ext cx="2906713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		Sept 2016</a:t>
            </a:r>
          </a:p>
          <a:p>
            <a:pPr eaLnBrk="1" hangingPunct="1"/>
            <a:r>
              <a:rPr lang="en-US" altLang="en-US" sz="1600" b="1" dirty="0">
                <a:solidFill>
                  <a:srgbClr val="000000"/>
                </a:solidFill>
              </a:rPr>
              <a:t>Construction Phase    	Jul 2018</a:t>
            </a:r>
          </a:p>
          <a:p>
            <a:pPr eaLnBrk="1" hangingPunct="1"/>
            <a:r>
              <a:rPr lang="en-US" altLang="en-US" sz="1600" b="1" dirty="0"/>
              <a:t>Ready for Beam  	Jan  2022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273542" y="2833325"/>
            <a:ext cx="2286000" cy="4572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559543" y="3110671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preserve for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Particle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00300" y="4445000"/>
            <a:ext cx="74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MVTX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 smtClean="0"/>
              <a:t>sPHENIX 3 Physics Pillars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Upsilons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38200" y="1494054"/>
            <a:ext cx="4686300" cy="4424146"/>
            <a:chOff x="533400" y="1235613"/>
            <a:chExt cx="2524454" cy="22695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9291" t="12591" b="4381"/>
            <a:stretch/>
          </p:blipFill>
          <p:spPr>
            <a:xfrm>
              <a:off x="533400" y="1235613"/>
              <a:ext cx="2524454" cy="226958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209800" y="1235613"/>
              <a:ext cx="762000" cy="288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71199"/>
            <a:ext cx="958743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(I) </a:t>
            </a:r>
            <a:r>
              <a:rPr lang="en-US" dirty="0" smtClean="0"/>
              <a:t>Precision </a:t>
            </a:r>
            <a:r>
              <a:rPr lang="en-US" dirty="0" smtClean="0"/>
              <a:t>Calorimetry for Jets and Photons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97138"/>
            <a:ext cx="5189995" cy="18217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75376" y="1069409"/>
            <a:ext cx="3506824" cy="2988905"/>
            <a:chOff x="7624450" y="1211426"/>
            <a:chExt cx="3506824" cy="298890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450" y="1677565"/>
              <a:ext cx="3506824" cy="252276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24450" y="1211426"/>
              <a:ext cx="335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Jet production </a:t>
              </a:r>
              <a:r>
                <a:rPr lang="en-US" dirty="0" smtClean="0"/>
                <a:t>in </a:t>
              </a:r>
              <a:r>
                <a:rPr lang="en-US" dirty="0" err="1" smtClean="0"/>
                <a:t>p+p</a:t>
              </a:r>
              <a:r>
                <a:rPr lang="en-US" dirty="0" smtClean="0"/>
                <a:t> and </a:t>
              </a:r>
              <a:r>
                <a:rPr lang="en-US" dirty="0" err="1" smtClean="0"/>
                <a:t>Au+Au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39639" y="6113319"/>
            <a:ext cx="430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Excellent jet resolution in both </a:t>
            </a:r>
            <a:r>
              <a:rPr lang="en-US" dirty="0" err="1" smtClean="0"/>
              <a:t>p+p</a:t>
            </a:r>
            <a:r>
              <a:rPr lang="en-US" dirty="0" smtClean="0"/>
              <a:t> and A+A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0" y="25153"/>
            <a:ext cx="103505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Jet </a:t>
            </a:r>
            <a:r>
              <a:rPr lang="en-US" smtClean="0"/>
              <a:t>Quenching Observed @RHIC and LHC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93" y="2809815"/>
            <a:ext cx="3127475" cy="224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30" y="1408548"/>
            <a:ext cx="3201402" cy="9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649" y="5598327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 Great </a:t>
            </a:r>
            <a:r>
              <a:rPr lang="en-US" sz="2000" dirty="0" smtClean="0"/>
              <a:t>progress in the last decade, but </a:t>
            </a:r>
            <a:r>
              <a:rPr lang="en-US" sz="2000" dirty="0" smtClean="0">
                <a:solidFill>
                  <a:srgbClr val="FF0000"/>
                </a:solidFill>
              </a:rPr>
              <a:t>significant model dependence </a:t>
            </a:r>
            <a:r>
              <a:rPr lang="en-US" sz="2000" dirty="0" smtClean="0">
                <a:solidFill>
                  <a:srgbClr val="FF0000"/>
                </a:solidFill>
              </a:rPr>
              <a:t>remains </a:t>
            </a:r>
            <a:r>
              <a:rPr lang="en-US" sz="2000" dirty="0" smtClean="0"/>
              <a:t>in the understanding of the physics of jet suppression and QGP properties </a:t>
            </a:r>
            <a:r>
              <a:rPr lang="en-US" sz="2000" dirty="0" smtClean="0"/>
              <a:t>at </a:t>
            </a:r>
            <a:r>
              <a:rPr lang="en-US" sz="2000" dirty="0" smtClean="0"/>
              <a:t>RHIC and LHC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- sPHENIX </a:t>
            </a:r>
            <a:r>
              <a:rPr lang="en-US" sz="2000" b="1" dirty="0" smtClean="0">
                <a:solidFill>
                  <a:srgbClr val="FF0000"/>
                </a:solidFill>
              </a:rPr>
              <a:t>goals - understand the inner workings of QGP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pic>
        <p:nvPicPr>
          <p:cNvPr id="14338" name="Picture 2" descr="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65"/>
          <a:stretch/>
        </p:blipFill>
        <p:spPr bwMode="auto">
          <a:xfrm>
            <a:off x="6400800" y="990354"/>
            <a:ext cx="4686300" cy="45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49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5720"/>
            <a:ext cx="10953345" cy="10278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sPHENIX: </a:t>
            </a:r>
            <a:r>
              <a:rPr lang="en-US" dirty="0" smtClean="0"/>
              <a:t>Detail </a:t>
            </a:r>
            <a:r>
              <a:rPr lang="en-US" dirty="0" smtClean="0"/>
              <a:t>Study of the Path-length Dependence of Jet Suppression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293" y="1169889"/>
            <a:ext cx="5617134" cy="5372911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4" descr="mage result for parton energy loss heavy ion collis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0" t="9366" r="-301" b="58610"/>
          <a:stretch/>
        </p:blipFill>
        <p:spPr bwMode="auto">
          <a:xfrm>
            <a:off x="838200" y="3808379"/>
            <a:ext cx="3993502" cy="22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2780489"/>
            <a:ext cx="4214197" cy="3710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200" y="1642188"/>
            <a:ext cx="3323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 induced gluon radiation:</a:t>
            </a:r>
          </a:p>
          <a:p>
            <a:endParaRPr lang="en-US" dirty="0"/>
          </a:p>
          <a:p>
            <a:r>
              <a:rPr lang="en-US" dirty="0" smtClean="0"/>
              <a:t>- BDMPS, GLV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89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974"/>
            <a:ext cx="10515600" cy="1325563"/>
          </a:xfrm>
        </p:spPr>
        <p:txBody>
          <a:bodyPr/>
          <a:lstStyle/>
          <a:p>
            <a:r>
              <a:rPr lang="en-US" dirty="0" smtClean="0"/>
              <a:t>Direct Photon + Jet in </a:t>
            </a:r>
            <a:r>
              <a:rPr lang="en-US" dirty="0" err="1" smtClean="0"/>
              <a:t>Au+Au</a:t>
            </a:r>
            <a:r>
              <a:rPr lang="en-US" dirty="0" smtClean="0"/>
              <a:t>: Simulations </a:t>
            </a:r>
            <a:endParaRPr lang="en-US" dirty="0"/>
          </a:p>
        </p:txBody>
      </p:sp>
      <p:pic>
        <p:nvPicPr>
          <p:cNvPr id="4" name="Picture 2" descr="mage result for direct photon prod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" y="1066800"/>
            <a:ext cx="6140785" cy="45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58152" y="1309377"/>
            <a:ext cx="5372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Jet - </a:t>
            </a:r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dirty="0" smtClean="0">
                <a:solidFill>
                  <a:srgbClr val="FF0000"/>
                </a:solidFill>
              </a:rPr>
              <a:t>irect </a:t>
            </a:r>
            <a:r>
              <a:rPr lang="en-US" sz="2400" smtClean="0">
                <a:solidFill>
                  <a:srgbClr val="FF0000"/>
                </a:solidFill>
              </a:rPr>
              <a:t>photon momentum imbalance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249" y="1771042"/>
            <a:ext cx="5843752" cy="4114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619" r="48605"/>
          <a:stretch/>
        </p:blipFill>
        <p:spPr>
          <a:xfrm>
            <a:off x="4084995" y="4174280"/>
            <a:ext cx="2655440" cy="254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2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 Broad Physics Program with Jets @sPHENIX</a:t>
            </a:r>
            <a:br>
              <a:rPr lang="en-US" dirty="0" smtClean="0"/>
            </a:br>
            <a:r>
              <a:rPr lang="en-US" sz="2700" dirty="0" smtClean="0"/>
              <a:t>Parton Mass and Flavor Dependence of Jet Suppression and more 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0900" y="1325563"/>
            <a:ext cx="7505700" cy="530614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148" y="193699"/>
            <a:ext cx="9688665" cy="994172"/>
          </a:xfrm>
        </p:spPr>
        <p:txBody>
          <a:bodyPr>
            <a:noAutofit/>
          </a:bodyPr>
          <a:lstStyle/>
          <a:p>
            <a:r>
              <a:rPr lang="en-US" sz="3600" smtClean="0"/>
              <a:t>(II) Heavy </a:t>
            </a:r>
            <a:r>
              <a:rPr lang="en-US" sz="3600" dirty="0"/>
              <a:t>Quarks - Unique Probe of QGP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547" y="1312428"/>
            <a:ext cx="5047706" cy="1843758"/>
          </a:xfrm>
        </p:spPr>
        <p:txBody>
          <a:bodyPr>
            <a:normAutofit/>
          </a:bodyPr>
          <a:lstStyle/>
          <a:p>
            <a:r>
              <a:rPr lang="en-US" dirty="0" smtClean="0"/>
              <a:t>Study mass dependence</a:t>
            </a:r>
          </a:p>
          <a:p>
            <a:pPr lvl="1"/>
            <a:r>
              <a:rPr lang="en-US" dirty="0" smtClean="0"/>
              <a:t>Jet quenching </a:t>
            </a:r>
          </a:p>
          <a:p>
            <a:pPr lvl="1"/>
            <a:r>
              <a:rPr lang="en-US" dirty="0" smtClean="0"/>
              <a:t>Flow </a:t>
            </a:r>
            <a:r>
              <a:rPr lang="mr-IN" dirty="0" smtClean="0"/>
              <a:t>–</a:t>
            </a:r>
            <a:r>
              <a:rPr lang="en-US" dirty="0" smtClean="0"/>
              <a:t> interaction with medium</a:t>
            </a:r>
          </a:p>
          <a:p>
            <a:r>
              <a:rPr lang="en-US" dirty="0" smtClean="0"/>
              <a:t>Access QGP properties  </a:t>
            </a:r>
            <a:endParaRPr lang="en-US" dirty="0"/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261150" y="4928258"/>
            <a:ext cx="9387552" cy="2185101"/>
            <a:chOff x="533400" y="4343400"/>
            <a:chExt cx="8439820" cy="143624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15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2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8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495538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  <a:latin typeface="Symbol" charset="2"/>
                </a:rPr>
                <a:t>L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QCD</a:t>
              </a:r>
            </a:p>
          </p:txBody>
        </p:sp>
        <p:sp>
          <p:nvSpPr>
            <p:cNvPr id="9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486339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</a:rPr>
                <a:t>T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QGP</a:t>
              </a:r>
            </a:p>
          </p:txBody>
        </p: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c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6" b="33981"/>
          <a:stretch>
            <a:fillRect/>
          </a:stretch>
        </p:blipFill>
        <p:spPr bwMode="auto">
          <a:xfrm>
            <a:off x="8050487" y="1263674"/>
            <a:ext cx="3545001" cy="333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3161107"/>
            <a:ext cx="2354748" cy="16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80178" y="2455858"/>
            <a:ext cx="1625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 dep</a:t>
            </a:r>
            <a:r>
              <a:rPr lang="en-US" smtClean="0"/>
              <a:t>. </a:t>
            </a:r>
          </a:p>
          <a:p>
            <a:r>
              <a:rPr lang="en-US" dirty="0" smtClean="0"/>
              <a:t>radiation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54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981"/>
            <a:ext cx="10515600" cy="994172"/>
          </a:xfrm>
        </p:spPr>
        <p:txBody>
          <a:bodyPr>
            <a:normAutofit fontScale="90000"/>
          </a:bodyPr>
          <a:lstStyle/>
          <a:p>
            <a:r>
              <a:rPr lang="en-US" smtClean="0"/>
              <a:t>Recent Highlight I: Charm </a:t>
            </a:r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 @RHIC and LHC</a:t>
            </a:r>
            <a:endParaRPr lang="en-US" baseline="-25000" dirty="0"/>
          </a:p>
        </p:txBody>
      </p:sp>
      <p:pic>
        <p:nvPicPr>
          <p:cNvPr id="4" name="Picture 11" descr="Screen Shot 2017-02-09 at 10.0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005" y="2739593"/>
            <a:ext cx="3924534" cy="34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Screen Shot 2017-02-09 at 10.5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80" y="2699077"/>
            <a:ext cx="4264025" cy="340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840267" y="1189243"/>
            <a:ext cx="7837475" cy="120802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</a:pPr>
            <a:r>
              <a:rPr lang="en-US" altLang="en-US" sz="1500" i="1" dirty="0"/>
              <a:t>R</a:t>
            </a:r>
            <a:r>
              <a:rPr lang="en-US" altLang="en-US" sz="1500" baseline="-25000" dirty="0"/>
              <a:t>AA </a:t>
            </a:r>
            <a:r>
              <a:rPr lang="en-US" altLang="en-US" sz="1500" dirty="0"/>
              <a:t>(D-meson) ~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(h) at high </a:t>
            </a:r>
            <a:r>
              <a:rPr lang="en-US" altLang="en-US" sz="1500" i="1" dirty="0" err="1"/>
              <a:t>p</a:t>
            </a:r>
            <a:r>
              <a:rPr lang="en-US" altLang="en-US" sz="1500" baseline="-25000" dirty="0" err="1"/>
              <a:t>T</a:t>
            </a:r>
            <a:r>
              <a:rPr lang="en-US" altLang="en-US" sz="1500" dirty="0"/>
              <a:t> ~&gt; 4 GeV/c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significant suppression of charmed hadron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in central A+A collisions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strong charm-medium interactions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mass </a:t>
            </a:r>
            <a:r>
              <a:rPr lang="en-US" altLang="en-US" sz="1500" dirty="0" smtClean="0"/>
              <a:t>effects?: </a:t>
            </a:r>
            <a:r>
              <a:rPr lang="en-US" altLang="en-US" sz="1500" dirty="0"/>
              <a:t>expected important at low </a:t>
            </a:r>
            <a:r>
              <a:rPr lang="en-US" altLang="en-US" sz="1500" dirty="0" err="1"/>
              <a:t>pT</a:t>
            </a:r>
            <a:r>
              <a:rPr lang="en-US" altLang="en-US" sz="1500" dirty="0"/>
              <a:t>, </a:t>
            </a:r>
            <a:r>
              <a:rPr lang="en-US" altLang="en-US" sz="1500" dirty="0" smtClean="0"/>
              <a:t>dead-cone, collisional </a:t>
            </a:r>
            <a:r>
              <a:rPr lang="en-US" altLang="en-US" sz="1500" dirty="0"/>
              <a:t>effects etc.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24243" r="59534" b="43722"/>
          <a:stretch/>
        </p:blipFill>
        <p:spPr>
          <a:xfrm>
            <a:off x="226622" y="3972975"/>
            <a:ext cx="2112419" cy="1826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7" t="24243" r="9913" b="43722"/>
          <a:stretch/>
        </p:blipFill>
        <p:spPr>
          <a:xfrm>
            <a:off x="82899" y="1674421"/>
            <a:ext cx="2860615" cy="17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Physics motivation</a:t>
            </a:r>
          </a:p>
          <a:p>
            <a:r>
              <a:rPr lang="en-US" dirty="0" smtClean="0"/>
              <a:t>sPHENIX proposal </a:t>
            </a:r>
          </a:p>
          <a:p>
            <a:r>
              <a:rPr lang="en-US" dirty="0" smtClean="0"/>
              <a:t>Heavy Flavor physics and MVTX </a:t>
            </a:r>
            <a:r>
              <a:rPr lang="en-US" dirty="0" smtClean="0"/>
              <a:t>upgrade</a:t>
            </a:r>
            <a:endParaRPr lang="en-US" dirty="0" smtClean="0"/>
          </a:p>
          <a:p>
            <a:r>
              <a:rPr lang="en-US" dirty="0" smtClean="0"/>
              <a:t>Outlook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6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56" y="0"/>
            <a:ext cx="11016344" cy="1143000"/>
          </a:xfrm>
        </p:spPr>
        <p:txBody>
          <a:bodyPr>
            <a:normAutofit/>
          </a:bodyPr>
          <a:lstStyle/>
          <a:p>
            <a:r>
              <a:rPr lang="en-US" smtClean="0"/>
              <a:t>Particle </a:t>
            </a:r>
            <a:r>
              <a:rPr lang="en-US" dirty="0"/>
              <a:t>“Flow</a:t>
            </a:r>
            <a:r>
              <a:rPr lang="en-US" dirty="0" smtClean="0"/>
              <a:t>” and QGP Medium Response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433" y="1156000"/>
            <a:ext cx="5684390" cy="229811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33442" y="4387796"/>
            <a:ext cx="3097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Anisotropic </a:t>
            </a:r>
            <a:r>
              <a:rPr lang="en-US" dirty="0" smtClean="0"/>
              <a:t>flow: </a:t>
            </a:r>
          </a:p>
          <a:p>
            <a:r>
              <a:rPr lang="en-US" dirty="0" smtClean="0"/>
              <a:t>due to interactions w/ medium</a:t>
            </a:r>
            <a:endParaRPr lang="en-US" dirty="0"/>
          </a:p>
        </p:txBody>
      </p:sp>
      <p:pic>
        <p:nvPicPr>
          <p:cNvPr id="10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46" y="1326672"/>
            <a:ext cx="3007881" cy="213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69" y="3643861"/>
            <a:ext cx="7179854" cy="25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18171"/>
            <a:ext cx="10353675" cy="1384440"/>
          </a:xfrm>
        </p:spPr>
        <p:txBody>
          <a:bodyPr/>
          <a:lstStyle/>
          <a:p>
            <a:r>
              <a:rPr lang="en-US" dirty="0" smtClean="0"/>
              <a:t>Universal Scaling of V</a:t>
            </a:r>
            <a:r>
              <a:rPr lang="en-US" baseline="-25000" dirty="0" smtClean="0"/>
              <a:t>2 </a:t>
            </a:r>
            <a:r>
              <a:rPr lang="en-US" dirty="0" smtClean="0"/>
              <a:t>- Perfect </a:t>
            </a:r>
            <a:r>
              <a:rPr lang="en-US" dirty="0" smtClean="0"/>
              <a:t>QGP Liquid</a:t>
            </a:r>
            <a:r>
              <a:rPr lang="en-US" dirty="0" smtClean="0"/>
              <a:t>!?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74" y="2309993"/>
            <a:ext cx="8982027" cy="4236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969" y="1140081"/>
            <a:ext cx="1358368" cy="1358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69455"/>
          <a:stretch/>
        </p:blipFill>
        <p:spPr>
          <a:xfrm>
            <a:off x="5678313" y="1198278"/>
            <a:ext cx="1121620" cy="1264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2372" y="1865118"/>
            <a:ext cx="152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Baryons: n</a:t>
            </a:r>
            <a:r>
              <a:rPr lang="en-US" baseline="-25000" dirty="0" smtClean="0"/>
              <a:t>q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1448" y="1863212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Mesons: n</a:t>
            </a:r>
            <a:r>
              <a:rPr lang="en-US" baseline="-25000" dirty="0" smtClean="0"/>
              <a:t>q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909" y="1659326"/>
            <a:ext cx="2381058" cy="57321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110952" y="3752193"/>
            <a:ext cx="819807" cy="9354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47929" y="6013725"/>
            <a:ext cx="1210381" cy="68995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7605" y="245011"/>
            <a:ext cx="9513658" cy="143320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A</a:t>
            </a:r>
            <a:r>
              <a:rPr lang="en-US" sz="4000" dirty="0" smtClean="0">
                <a:latin typeface="+mn-lt"/>
              </a:rPr>
              <a:t> Surprise from RHIC!</a:t>
            </a:r>
            <a:br>
              <a:rPr lang="en-US" sz="4000" dirty="0" smtClean="0">
                <a:latin typeface="+mn-lt"/>
              </a:rPr>
            </a:br>
            <a:r>
              <a:rPr lang="en-US" b="1" dirty="0">
                <a:solidFill>
                  <a:srgbClr val="FF0000"/>
                </a:solidFill>
              </a:rPr>
              <a:t>Charm quarks flow just as well as lighter quarks </a:t>
            </a:r>
            <a:r>
              <a:rPr lang="mr-IN" b="1" dirty="0">
                <a:solidFill>
                  <a:srgbClr val="FF0000"/>
                </a:solidFill>
              </a:rPr>
              <a:t>–</a:t>
            </a:r>
            <a:r>
              <a:rPr lang="en-US" b="1" dirty="0">
                <a:solidFill>
                  <a:srgbClr val="FF0000"/>
                </a:solidFill>
              </a:rPr>
              <a:t> “Perfect liquid”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1738" y="2041714"/>
            <a:ext cx="6347622" cy="4054286"/>
            <a:chOff x="602283" y="1678548"/>
            <a:chExt cx="6347622" cy="4054286"/>
          </a:xfrm>
        </p:grpSpPr>
        <p:pic>
          <p:nvPicPr>
            <p:cNvPr id="9" name="Picture 8" descr="1701.06060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715" t="39605" r="27904" b="39478"/>
            <a:stretch/>
          </p:blipFill>
          <p:spPr>
            <a:xfrm>
              <a:off x="602283" y="1678548"/>
              <a:ext cx="6347622" cy="40542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0336" y="4515729"/>
              <a:ext cx="1877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PRL 118 (2017) 212301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655778" y="1678219"/>
            <a:ext cx="4591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Elliptic flow of D0 mesons (charm quarks)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46513" y="4223762"/>
            <a:ext cx="23647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m(</a:t>
            </a:r>
            <a:r>
              <a:rPr lang="en-US" dirty="0" err="1" smtClean="0"/>
              <a:t>u,d</a:t>
            </a:r>
            <a:r>
              <a:rPr lang="en-US" dirty="0" smtClean="0"/>
              <a:t>) = 	2~5 MeV</a:t>
            </a:r>
          </a:p>
          <a:p>
            <a:r>
              <a:rPr lang="en-US" dirty="0" smtClean="0"/>
              <a:t>M(s)     = 	100 MeV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M(c)     = 	1,300 MeV</a:t>
            </a:r>
          </a:p>
          <a:p>
            <a:r>
              <a:rPr lang="en-US" dirty="0" smtClean="0"/>
              <a:t>M(b)     = 	4,200 MeV</a:t>
            </a:r>
          </a:p>
          <a:p>
            <a:r>
              <a:rPr lang="en-US" dirty="0" smtClean="0"/>
              <a:t>M(t)      = 	175,000 MeV</a:t>
            </a:r>
            <a:endParaRPr lang="en-US" dirty="0"/>
          </a:p>
          <a:p>
            <a:r>
              <a:rPr lang="en-US" dirty="0" smtClean="0"/>
              <a:t>- PDG </a:t>
            </a:r>
            <a:r>
              <a:rPr lang="en-US" dirty="0" smtClean="0"/>
              <a:t>2017</a:t>
            </a:r>
            <a:endParaRPr lang="en-US" dirty="0"/>
          </a:p>
        </p:txBody>
      </p:sp>
      <p:pic>
        <p:nvPicPr>
          <p:cNvPr id="13314" name="Picture 2" descr="mage result for quarks ta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r="20154" b="41201"/>
          <a:stretch/>
        </p:blipFill>
        <p:spPr bwMode="auto">
          <a:xfrm>
            <a:off x="7194502" y="1372285"/>
            <a:ext cx="4451398" cy="275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2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088" y="207745"/>
            <a:ext cx="9702800" cy="994172"/>
          </a:xfrm>
        </p:spPr>
        <p:txBody>
          <a:bodyPr>
            <a:normAutofit fontScale="90000"/>
          </a:bodyPr>
          <a:lstStyle/>
          <a:p>
            <a:r>
              <a:rPr lang="en-US" smtClean="0"/>
              <a:t>Recent Highlights </a:t>
            </a:r>
            <a:r>
              <a:rPr lang="en-US" dirty="0"/>
              <a:t>II: Charm </a:t>
            </a:r>
            <a:r>
              <a:rPr lang="en-US" dirty="0" smtClean="0"/>
              <a:t>V</a:t>
            </a:r>
            <a:r>
              <a:rPr lang="en-US" baseline="-25000" dirty="0" smtClean="0"/>
              <a:t>2 </a:t>
            </a:r>
            <a:r>
              <a:rPr lang="en-US" dirty="0" smtClean="0"/>
              <a:t> </a:t>
            </a:r>
            <a:r>
              <a:rPr lang="en-US" dirty="0" smtClean="0"/>
              <a:t>@RHIC and LHC</a:t>
            </a:r>
            <a:endParaRPr lang="en-US" baseline="-25000" dirty="0"/>
          </a:p>
        </p:txBody>
      </p:sp>
      <p:pic>
        <p:nvPicPr>
          <p:cNvPr id="7" name="Picture 7" descr="v2CompareWithData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2601062"/>
            <a:ext cx="4976812" cy="354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0v2_LHC_QM17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83" y="2558199"/>
            <a:ext cx="5011405" cy="360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194093" y="1263337"/>
            <a:ext cx="6692732" cy="114390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 </a:t>
            </a:r>
            <a:r>
              <a:rPr lang="en-US" altLang="en-US" sz="2000" i="1" dirty="0">
                <a:latin typeface="+mn-lt"/>
              </a:rPr>
              <a:t>v</a:t>
            </a:r>
            <a:r>
              <a:rPr lang="en-US" altLang="en-US" sz="2000" baseline="-25000" dirty="0"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 of </a:t>
            </a:r>
            <a:r>
              <a:rPr lang="en-US" altLang="en-US" sz="2000" i="1" dirty="0">
                <a:latin typeface="+mn-lt"/>
              </a:rPr>
              <a:t>D</a:t>
            </a:r>
            <a:r>
              <a:rPr lang="en-US" altLang="en-US" sz="2000" baseline="30000" dirty="0">
                <a:latin typeface="+mn-lt"/>
              </a:rPr>
              <a:t>0</a:t>
            </a:r>
            <a:r>
              <a:rPr lang="en-US" altLang="en-US" sz="2000" dirty="0">
                <a:latin typeface="+mn-lt"/>
              </a:rPr>
              <a:t> follows the same trend as light </a:t>
            </a:r>
            <a:r>
              <a:rPr lang="en-US" altLang="en-US" sz="2000" dirty="0" smtClean="0">
                <a:latin typeface="+mn-lt"/>
              </a:rPr>
              <a:t>hadrons</a:t>
            </a:r>
          </a:p>
          <a:p>
            <a:pPr lvl="1">
              <a:spcAft>
                <a:spcPts val="450"/>
              </a:spcAft>
              <a:buFont typeface="Arial" charset="0"/>
              <a:buChar char="•"/>
            </a:pPr>
            <a:r>
              <a:rPr lang="en-US" altLang="en-US" sz="2000" dirty="0" smtClean="0">
                <a:latin typeface="+mn-lt"/>
              </a:rPr>
              <a:t> Charm </a:t>
            </a:r>
            <a:r>
              <a:rPr lang="en-US" altLang="en-US" sz="2000" dirty="0">
                <a:latin typeface="+mn-lt"/>
              </a:rPr>
              <a:t>quarks flow the same as light quarks</a:t>
            </a:r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2000" dirty="0">
                <a:latin typeface="+mn-lt"/>
              </a:rPr>
              <a:t> Strong coupling to medium at low </a:t>
            </a:r>
            <a:r>
              <a:rPr lang="en-US" altLang="en-US" sz="2000" dirty="0" err="1">
                <a:latin typeface="+mn-lt"/>
              </a:rPr>
              <a:t>pT</a:t>
            </a:r>
            <a:r>
              <a:rPr lang="en-US" altLang="en-US" sz="2000" dirty="0">
                <a:latin typeface="+mn-lt"/>
              </a:rPr>
              <a:t>?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8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866" y="149891"/>
            <a:ext cx="9705083" cy="994172"/>
          </a:xfrm>
        </p:spPr>
        <p:txBody>
          <a:bodyPr>
            <a:normAutofit/>
          </a:bodyPr>
          <a:lstStyle/>
          <a:p>
            <a:r>
              <a:rPr lang="en-US" dirty="0" smtClean="0"/>
              <a:t>How about the much heavier Beauty? </a:t>
            </a:r>
            <a:endParaRPr lang="en-US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860862" y="2276931"/>
            <a:ext cx="4100803" cy="618118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350" dirty="0"/>
              <a:t>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 </a:t>
            </a:r>
            <a:r>
              <a:rPr lang="en-US" altLang="en-US" sz="1500" dirty="0"/>
              <a:t>(B-&gt;e) &gt;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(D-&gt;e, h) @low </a:t>
            </a:r>
            <a:r>
              <a:rPr lang="en-US" altLang="en-US" sz="1500" dirty="0" err="1"/>
              <a:t>pT</a:t>
            </a:r>
            <a:endParaRPr lang="en-US" altLang="en-US" sz="1500" dirty="0"/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i="1" dirty="0"/>
              <a:t> B</a:t>
            </a:r>
            <a:r>
              <a:rPr lang="en-US" altLang="en-US" sz="1500" baseline="30000" dirty="0"/>
              <a:t>+</a:t>
            </a:r>
            <a:r>
              <a:rPr lang="en-US" altLang="en-US" sz="1500" dirty="0"/>
              <a:t> &amp; b-jet ~ light hadrons &amp; charm @high </a:t>
            </a:r>
            <a:r>
              <a:rPr lang="en-US" altLang="en-US" sz="1500" dirty="0" err="1"/>
              <a:t>pT</a:t>
            </a:r>
            <a:endParaRPr lang="en-US" altLang="en-US" sz="1500" dirty="0"/>
          </a:p>
        </p:txBody>
      </p:sp>
      <p:grpSp>
        <p:nvGrpSpPr>
          <p:cNvPr id="7" name="Group 6"/>
          <p:cNvGrpSpPr/>
          <p:nvPr/>
        </p:nvGrpSpPr>
        <p:grpSpPr>
          <a:xfrm>
            <a:off x="838200" y="3186113"/>
            <a:ext cx="10515600" cy="3057525"/>
            <a:chOff x="1665433" y="2690020"/>
            <a:chExt cx="8906316" cy="2811419"/>
          </a:xfrm>
        </p:grpSpPr>
        <p:pic>
          <p:nvPicPr>
            <p:cNvPr id="14" name="Picture 10" descr="Screen Shot 2017-02-09 at 8.58.39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895" y="2690020"/>
              <a:ext cx="3263464" cy="270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1665433" y="2714083"/>
              <a:ext cx="3022874" cy="2787356"/>
              <a:chOff x="798175" y="2443693"/>
              <a:chExt cx="4864687" cy="3964899"/>
            </a:xfrm>
          </p:grpSpPr>
          <p:grpSp>
            <p:nvGrpSpPr>
              <p:cNvPr id="10" name="Group 2"/>
              <p:cNvGrpSpPr>
                <a:grpSpLocks/>
              </p:cNvGrpSpPr>
              <p:nvPr/>
            </p:nvGrpSpPr>
            <p:grpSpPr bwMode="auto">
              <a:xfrm>
                <a:off x="798175" y="2443693"/>
                <a:ext cx="4864687" cy="3964899"/>
                <a:chOff x="5410200" y="1143001"/>
                <a:chExt cx="3232014" cy="2958192"/>
              </a:xfrm>
            </p:grpSpPr>
            <p:pic>
              <p:nvPicPr>
                <p:cNvPr id="11" name="Picture 9" descr="Screen Shot 2017-02-07 at 1.42.28 PM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0200" y="1143001"/>
                  <a:ext cx="3200400" cy="2551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0" descr="Screen Shot 2017-02-07 at 1.42.39 PM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79271" y="3733800"/>
                  <a:ext cx="2862943" cy="3673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" name="TextBox 14"/>
              <p:cNvSpPr txBox="1">
                <a:spLocks noChangeArrowheads="1"/>
              </p:cNvSpPr>
              <p:nvPr/>
            </p:nvSpPr>
            <p:spPr bwMode="auto">
              <a:xfrm>
                <a:off x="4332578" y="2817689"/>
                <a:ext cx="1308424" cy="311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825" i="1" dirty="0"/>
                  <a:t>STAR, QM17</a:t>
                </a:r>
              </a:p>
            </p:txBody>
          </p:sp>
        </p:grpSp>
        <p:pic>
          <p:nvPicPr>
            <p:cNvPr id="16" name="Picture 11" descr="Screen Shot 2017-02-08 at 12.53.2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464" y="2714084"/>
              <a:ext cx="2825285" cy="2684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105753" y="1699281"/>
            <a:ext cx="4585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Highly desired: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precision measurements of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 @</a:t>
            </a:r>
            <a:r>
              <a:rPr lang="en-US" sz="2400" dirty="0" smtClean="0">
                <a:solidFill>
                  <a:srgbClr val="FF0000"/>
                </a:solidFill>
              </a:rPr>
              <a:t>low-intermediate </a:t>
            </a:r>
            <a:r>
              <a:rPr lang="en-US" sz="2400" dirty="0" err="1">
                <a:solidFill>
                  <a:srgbClr val="FF0000"/>
                </a:solidFill>
              </a:rPr>
              <a:t>pT</a:t>
            </a:r>
            <a:r>
              <a:rPr lang="en-US" sz="2400" dirty="0">
                <a:solidFill>
                  <a:srgbClr val="FF0000"/>
                </a:solidFill>
              </a:rPr>
              <a:t> ~&lt; 50GeV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565" y="1512354"/>
            <a:ext cx="4102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8492" y="8504"/>
            <a:ext cx="11424061" cy="907303"/>
          </a:xfrm>
        </p:spPr>
        <p:txBody>
          <a:bodyPr>
            <a:normAutofit/>
          </a:bodyPr>
          <a:lstStyle/>
          <a:p>
            <a:r>
              <a:rPr lang="en-US" dirty="0" smtClean="0"/>
              <a:t>MAPS-based </a:t>
            </a:r>
            <a:r>
              <a:rPr lang="en-US" dirty="0" err="1" smtClean="0"/>
              <a:t>VerTex</a:t>
            </a:r>
            <a:r>
              <a:rPr lang="en-US" dirty="0" smtClean="0"/>
              <a:t> detector: MVTX Upgrade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25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551292" y="2098422"/>
            <a:ext cx="2507109" cy="365852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652518" y="1387391"/>
            <a:ext cx="1568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ALICE ITS Upgrade:</a:t>
            </a:r>
          </a:p>
          <a:p>
            <a:r>
              <a:rPr lang="en-US" sz="1350" dirty="0"/>
              <a:t>Inner Barrel Tracker</a:t>
            </a:r>
          </a:p>
        </p:txBody>
      </p:sp>
      <p:grpSp>
        <p:nvGrpSpPr>
          <p:cNvPr id="26" name="Group 112"/>
          <p:cNvGrpSpPr/>
          <p:nvPr/>
        </p:nvGrpSpPr>
        <p:grpSpPr>
          <a:xfrm>
            <a:off x="2387601" y="3843591"/>
            <a:ext cx="2922213" cy="2227009"/>
            <a:chOff x="7365933" y="556092"/>
            <a:chExt cx="3771955" cy="2951738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2" y="566847"/>
              <a:ext cx="1779457" cy="3161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0" dirty="0"/>
                <a:t>sPHENIX </a:t>
              </a:r>
              <a:r>
                <a:rPr sz="1050" dirty="0"/>
                <a:t>Inner Trackin</a:t>
              </a:r>
              <a:r>
                <a:rPr lang="en-US" sz="1050" dirty="0"/>
                <a:t>g</a:t>
              </a:r>
              <a:endParaRPr sz="1050"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5448987" y="4208187"/>
            <a:ext cx="1516353" cy="138155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Adapt ITS/IB</a:t>
            </a:r>
          </a:p>
          <a:p>
            <a:r>
              <a:rPr lang="en-US" sz="1050" dirty="0">
                <a:solidFill>
                  <a:srgbClr val="FF0000"/>
                </a:solidFill>
              </a:rPr>
              <a:t>   </a:t>
            </a:r>
            <a:r>
              <a:rPr lang="en-US" sz="1050" dirty="0">
                <a:solidFill>
                  <a:srgbClr val="FFFF00"/>
                </a:solidFill>
              </a:rPr>
              <a:t>- Min. Risks</a:t>
            </a:r>
          </a:p>
          <a:p>
            <a:r>
              <a:rPr lang="en-US" sz="1050" dirty="0">
                <a:solidFill>
                  <a:srgbClr val="FFFF00"/>
                </a:solidFill>
              </a:rPr>
              <a:t>   - Max. Phys.</a:t>
            </a: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2568639" y="1067532"/>
            <a:ext cx="2415068" cy="271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2878922" y="2416380"/>
            <a:ext cx="1438370" cy="1564302"/>
            <a:chOff x="1174750" y="2400300"/>
            <a:chExt cx="1516703" cy="160552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586804" y="782267"/>
            <a:ext cx="475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To enable </a:t>
            </a:r>
            <a:r>
              <a:rPr lang="en-US" dirty="0" smtClean="0">
                <a:solidFill>
                  <a:srgbClr val="FF0000"/>
                </a:solidFill>
              </a:rPr>
              <a:t>B-hadron and </a:t>
            </a:r>
            <a:r>
              <a:rPr lang="en-US" smtClean="0">
                <a:solidFill>
                  <a:srgbClr val="FF0000"/>
                </a:solidFill>
              </a:rPr>
              <a:t>b-jet physics in sPHENIX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/>
              <a:t>Monolithic-Active-Pixel-Sensors (MAPS)</a:t>
            </a:r>
            <a:br>
              <a:rPr lang="en-US" sz="3600" dirty="0"/>
            </a:br>
            <a:r>
              <a:rPr lang="en-US" sz="2400" dirty="0">
                <a:solidFill>
                  <a:srgbClr val="FF0000"/>
                </a:solidFill>
              </a:rPr>
              <a:t>The next Generation State of the Art Pixel Tracker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36450" y="1327666"/>
            <a:ext cx="5159560" cy="245996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Time resolution, as high as ~5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26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921" y="3787634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2157128" y="4261069"/>
            <a:ext cx="0" cy="1764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36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55687" y="6153807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86230" y="6162610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51892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design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667141" y="1151950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Chips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Cooling plate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119350" y="338063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endParaRPr lang="en-US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38450" y="320064"/>
            <a:ext cx="6172200" cy="753431"/>
          </a:xfrm>
        </p:spPr>
        <p:txBody>
          <a:bodyPr>
            <a:normAutofit/>
          </a:bodyPr>
          <a:lstStyle/>
          <a:p>
            <a:r>
              <a:rPr lang="en-US" sz="2700" dirty="0"/>
              <a:t>RHIC Multi-Year Plan:  sPHENIX 2022-2026+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81899" y="3546711"/>
            <a:ext cx="7513401" cy="2182578"/>
          </a:xfrm>
        </p:spPr>
        <p:txBody>
          <a:bodyPr>
            <a:normAutofit/>
          </a:bodyPr>
          <a:lstStyle/>
          <a:p>
            <a:r>
              <a:rPr lang="en-US" dirty="0" smtClean="0"/>
              <a:t>Precision </a:t>
            </a:r>
            <a:r>
              <a:rPr lang="en-US" dirty="0"/>
              <a:t>B-tagging w</a:t>
            </a:r>
            <a:r>
              <a:rPr lang="en-US" dirty="0" smtClean="0"/>
              <a:t>/ MVTX:</a:t>
            </a:r>
            <a:endParaRPr lang="en-US" dirty="0"/>
          </a:p>
          <a:p>
            <a:pPr lvl="1"/>
            <a:r>
              <a:rPr lang="en-US" dirty="0"/>
              <a:t>Tracking resolution better than 5</a:t>
            </a:r>
            <a:r>
              <a:rPr lang="en-US" dirty="0" smtClean="0"/>
              <a:t>0um 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  <a:endParaRPr lang="en-US" dirty="0"/>
          </a:p>
          <a:p>
            <a:pPr lvl="1"/>
            <a:r>
              <a:rPr lang="en-US" dirty="0"/>
              <a:t>High multiplicity HI </a:t>
            </a:r>
            <a:r>
              <a:rPr lang="en-US" dirty="0" smtClean="0"/>
              <a:t>collisions</a:t>
            </a:r>
            <a:endParaRPr lang="en-US" dirty="0"/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collisions</a:t>
            </a:r>
          </a:p>
          <a:p>
            <a:pPr lvl="1"/>
            <a:r>
              <a:rPr lang="en-US" dirty="0" smtClean="0"/>
              <a:t>High efficiency and high purity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531" y="1073495"/>
            <a:ext cx="9119670" cy="2204115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04" y="3650342"/>
            <a:ext cx="2124964" cy="21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29559" y="4638000"/>
            <a:ext cx="2447284" cy="51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 hadrons/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&lt;15GeV: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(1M)</a:t>
            </a:r>
          </a:p>
          <a:p>
            <a:r>
              <a:rPr lang="en-US" sz="1350" dirty="0">
                <a:solidFill>
                  <a:srgbClr val="FF0000"/>
                </a:solidFill>
              </a:rPr>
              <a:t>b-jets/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&gt;15GeV: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(100K)</a:t>
            </a:r>
          </a:p>
        </p:txBody>
      </p:sp>
      <p:sp>
        <p:nvSpPr>
          <p:cNvPr id="3" name="TextBox 2"/>
          <p:cNvSpPr txBox="1"/>
          <p:nvPr/>
        </p:nvSpPr>
        <p:spPr>
          <a:xfrm rot="19670238">
            <a:off x="1975830" y="560349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Evolving </a:t>
            </a:r>
          </a:p>
        </p:txBody>
      </p:sp>
    </p:spTree>
    <p:extLst>
      <p:ext uri="{BB962C8B-B14F-4D97-AF65-F5344CB8AC3E}">
        <p14:creationId xmlns:p14="http://schemas.microsoft.com/office/powerpoint/2010/main" val="199031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itle 1"/>
          <p:cNvSpPr>
            <a:spLocks noGrp="1"/>
          </p:cNvSpPr>
          <p:nvPr>
            <p:ph type="title"/>
          </p:nvPr>
        </p:nvSpPr>
        <p:spPr>
          <a:xfrm>
            <a:off x="736270" y="280284"/>
            <a:ext cx="10949049" cy="704248"/>
          </a:xfrm>
        </p:spPr>
        <p:txBody>
          <a:bodyPr>
            <a:normAutofit/>
          </a:bodyPr>
          <a:lstStyle/>
          <a:p>
            <a:r>
              <a:rPr lang="en-US" altLang="en-US" dirty="0"/>
              <a:t>Physics </a:t>
            </a:r>
            <a:r>
              <a:rPr lang="en-US" altLang="en-US" dirty="0" smtClean="0"/>
              <a:t>Channels</a:t>
            </a:r>
            <a:r>
              <a:rPr lang="en-US" altLang="en-US" smtClean="0"/>
              <a:t>: Open </a:t>
            </a:r>
            <a:r>
              <a:rPr lang="en-US" altLang="en-US" dirty="0" smtClean="0"/>
              <a:t>Charm and Beauty</a:t>
            </a:r>
            <a:endParaRPr lang="en-US" altLang="en-US" dirty="0"/>
          </a:p>
        </p:txBody>
      </p:sp>
      <p:sp>
        <p:nvSpPr>
          <p:cNvPr id="512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00F28D0E-CDE0-D74E-B188-CC9219546095}" type="slidenum">
              <a:rPr lang="en-US" altLang="zh-CN" sz="1050">
                <a:latin typeface="Times New Roman" charset="0"/>
              </a:rPr>
              <a:pPr/>
              <a:t>28</a:t>
            </a:fld>
            <a:endParaRPr lang="en-US" altLang="zh-CN" sz="1050">
              <a:latin typeface="Times New Roman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930400" y="1291064"/>
          <a:ext cx="3822701" cy="2941843"/>
        </p:xfrm>
        <a:graphic>
          <a:graphicData uri="http://schemas.openxmlformats.org/drawingml/2006/table">
            <a:tbl>
              <a:tblPr/>
              <a:tblGrid>
                <a:gridCol w="1245136"/>
                <a:gridCol w="1496304"/>
                <a:gridCol w="1081261"/>
              </a:tblGrid>
              <a:tr h="31138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Hadron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Abundance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(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m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m)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61%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123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24%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191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8%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150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222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491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9658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9658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435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pSp>
        <p:nvGrpSpPr>
          <p:cNvPr id="51250" name="Group 19"/>
          <p:cNvGrpSpPr>
            <a:grpSpLocks/>
          </p:cNvGrpSpPr>
          <p:nvPr/>
        </p:nvGrpSpPr>
        <p:grpSpPr bwMode="auto">
          <a:xfrm>
            <a:off x="1930400" y="4411445"/>
            <a:ext cx="3568701" cy="1821837"/>
            <a:chOff x="152400" y="4341001"/>
            <a:chExt cx="4038600" cy="1821876"/>
          </a:xfrm>
        </p:grpSpPr>
        <p:sp>
          <p:nvSpPr>
            <p:cNvPr id="51254" name="TextBox 10"/>
            <p:cNvSpPr txBox="1">
              <a:spLocks noChangeArrowheads="1"/>
            </p:cNvSpPr>
            <p:nvPr/>
          </p:nvSpPr>
          <p:spPr bwMode="auto">
            <a:xfrm>
              <a:off x="381000" y="4354512"/>
              <a:ext cx="1994103" cy="30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350" i="1"/>
                <a:t>b</a:t>
              </a:r>
              <a:r>
                <a:rPr lang="en-US" altLang="en-US" sz="1350"/>
                <a:t>-tagged jet and cor.</a:t>
              </a:r>
            </a:p>
          </p:txBody>
        </p:sp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366713" y="4876800"/>
            <a:ext cx="1252537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81" name="Equation" r:id="rId4" imgW="762000" imgH="495300" progId="Equation.3">
                    <p:embed/>
                  </p:oleObj>
                </mc:Choice>
                <mc:Fallback>
                  <p:oleObj name="Equation" r:id="rId4" imgW="7620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13" y="4876800"/>
                          <a:ext cx="1252537" cy="814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5" name="TextBox 11"/>
            <p:cNvSpPr txBox="1">
              <a:spLocks noChangeArrowheads="1"/>
            </p:cNvSpPr>
            <p:nvPr/>
          </p:nvSpPr>
          <p:spPr bwMode="auto">
            <a:xfrm>
              <a:off x="1896323" y="5016383"/>
              <a:ext cx="914567" cy="62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Aft>
                  <a:spcPts val="900"/>
                </a:spcAft>
              </a:pPr>
              <a:r>
                <a:rPr lang="en-US" altLang="en-US" sz="1350"/>
                <a:t>60%</a:t>
              </a:r>
            </a:p>
            <a:p>
              <a:pPr>
                <a:spcAft>
                  <a:spcPts val="900"/>
                </a:spcAft>
              </a:pPr>
              <a:r>
                <a:rPr lang="en-US" altLang="en-US" sz="1350" dirty="0"/>
                <a:t>0.5%</a:t>
              </a:r>
            </a:p>
          </p:txBody>
        </p:sp>
        <p:sp>
          <p:nvSpPr>
            <p:cNvPr id="51256" name="TextBox 13"/>
            <p:cNvSpPr txBox="1">
              <a:spLocks noChangeArrowheads="1"/>
            </p:cNvSpPr>
            <p:nvPr/>
          </p:nvSpPr>
          <p:spPr bwMode="auto">
            <a:xfrm>
              <a:off x="2743200" y="5156201"/>
              <a:ext cx="1067039" cy="27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 dirty="0" err="1"/>
                <a:t>p</a:t>
              </a:r>
              <a:r>
                <a:rPr lang="en-US" altLang="en-US" sz="1200" baseline="-25000" dirty="0" err="1"/>
                <a:t>T</a:t>
              </a:r>
              <a:r>
                <a:rPr lang="en-US" altLang="en-US" sz="1200" dirty="0"/>
                <a:t>&lt;15 GeV</a:t>
              </a:r>
            </a:p>
          </p:txBody>
        </p:sp>
        <p:sp>
          <p:nvSpPr>
            <p:cNvPr id="51257" name="TextBox 15"/>
            <p:cNvSpPr txBox="1">
              <a:spLocks noChangeArrowheads="1"/>
            </p:cNvSpPr>
            <p:nvPr/>
          </p:nvSpPr>
          <p:spPr bwMode="auto">
            <a:xfrm>
              <a:off x="2743200" y="4341001"/>
              <a:ext cx="1067039" cy="27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/>
                <a:t>p</a:t>
              </a:r>
              <a:r>
                <a:rPr lang="en-US" altLang="en-US" sz="1200" baseline="-25000"/>
                <a:t>T</a:t>
              </a:r>
              <a:r>
                <a:rPr lang="en-US" altLang="en-US" sz="1200"/>
                <a:t>&gt;15 GeV</a:t>
              </a:r>
            </a:p>
          </p:txBody>
        </p:sp>
        <p:sp>
          <p:nvSpPr>
            <p:cNvPr id="51258" name="TextBox 16"/>
            <p:cNvSpPr txBox="1">
              <a:spLocks noChangeArrowheads="1"/>
            </p:cNvSpPr>
            <p:nvPr/>
          </p:nvSpPr>
          <p:spPr bwMode="auto">
            <a:xfrm>
              <a:off x="468456" y="5855093"/>
              <a:ext cx="3531927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400" dirty="0"/>
                <a:t>Exploring       </a:t>
              </a:r>
              <a:r>
                <a:rPr lang="en-US" altLang="en-US" sz="1200" dirty="0"/>
                <a:t>                         and more</a:t>
              </a:r>
            </a:p>
          </p:txBody>
        </p:sp>
        <p:graphicFrame>
          <p:nvGraphicFramePr>
            <p:cNvPr id="51205" name="Object 3"/>
            <p:cNvGraphicFramePr>
              <a:graphicFrameLocks noChangeAspect="1"/>
            </p:cNvGraphicFramePr>
            <p:nvPr/>
          </p:nvGraphicFramePr>
          <p:xfrm>
            <a:off x="1453243" y="5839872"/>
            <a:ext cx="1436914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82" name="Equation" r:id="rId6" imgW="838200" imgH="177800" progId="Equation.3">
                    <p:embed/>
                  </p:oleObj>
                </mc:Choice>
                <mc:Fallback>
                  <p:oleObj name="Equation" r:id="rId6" imgW="8382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3243" y="5839872"/>
                          <a:ext cx="1436914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9" name="Rectangle 18"/>
            <p:cNvSpPr>
              <a:spLocks noChangeArrowheads="1"/>
            </p:cNvSpPr>
            <p:nvPr/>
          </p:nvSpPr>
          <p:spPr bwMode="auto">
            <a:xfrm>
              <a:off x="152400" y="4343416"/>
              <a:ext cx="4038600" cy="277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en-US" altLang="en-US" sz="1200"/>
            </a:p>
          </p:txBody>
        </p:sp>
      </p:grpSp>
      <p:pic>
        <p:nvPicPr>
          <p:cNvPr id="51251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50" y="1198491"/>
            <a:ext cx="2405063" cy="264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7" descr="Screen Shot 2017-06-01 at 10.56.22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62" y="4244183"/>
            <a:ext cx="1302545" cy="199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3" name="Picture 6" descr="PastedGraphic-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131" y="4304507"/>
            <a:ext cx="1052514" cy="19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01030"/>
              </p:ext>
            </p:extLst>
          </p:nvPr>
        </p:nvGraphicFramePr>
        <p:xfrm>
          <a:off x="9039802" y="3889774"/>
          <a:ext cx="954881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3" name="Equation" r:id="rId11" imgW="774364" imgH="241195" progId="Equation.3">
                  <p:embed/>
                </p:oleObj>
              </mc:Choice>
              <mc:Fallback>
                <p:oleObj name="Equation" r:id="rId11" imgW="77436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9802" y="3889774"/>
                        <a:ext cx="954881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761362"/>
              </p:ext>
            </p:extLst>
          </p:nvPr>
        </p:nvGraphicFramePr>
        <p:xfrm>
          <a:off x="7092732" y="3906442"/>
          <a:ext cx="1002506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4" name="Equation" r:id="rId13" imgW="812447" imgH="241195" progId="Equation.3">
                  <p:embed/>
                </p:oleObj>
              </mc:Choice>
              <mc:Fallback>
                <p:oleObj name="Equation" r:id="rId13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732" y="3906442"/>
                        <a:ext cx="1002506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1968500" y="23143"/>
            <a:ext cx="8229600" cy="914645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Simulation: </a:t>
            </a:r>
            <a:r>
              <a:rPr lang="en-US" altLang="en-US" sz="3600" i="1" dirty="0" smtClean="0"/>
              <a:t>b</a:t>
            </a:r>
            <a:r>
              <a:rPr lang="en-US" altLang="en-US" sz="3600" dirty="0" smtClean="0"/>
              <a:t>-jet </a:t>
            </a:r>
            <a:r>
              <a:rPr lang="en-US" altLang="en-US" sz="3600" dirty="0"/>
              <a:t>and </a:t>
            </a:r>
            <a:r>
              <a:rPr lang="en-US" altLang="en-US" sz="3600" i="1" dirty="0" smtClean="0"/>
              <a:t>B</a:t>
            </a:r>
            <a:r>
              <a:rPr lang="en-US" altLang="en-US" sz="3600" dirty="0" smtClean="0"/>
              <a:t>-meson Tagging</a:t>
            </a:r>
            <a:endParaRPr lang="en-US" altLang="en-US" sz="3600" dirty="0"/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29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2527922" y="831236"/>
            <a:ext cx="2253854" cy="253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5524502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4724401" y="2201859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5524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2553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4635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/>
        </p:nvGraphicFramePr>
        <p:xfrm>
          <a:off x="6953251" y="4624389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1" y="4624389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4127303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9309100" y="5059324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MVTX sensors</a:t>
            </a:r>
          </a:p>
        </p:txBody>
      </p:sp>
    </p:spTree>
    <p:extLst>
      <p:ext uri="{BB962C8B-B14F-4D97-AF65-F5344CB8AC3E}">
        <p14:creationId xmlns:p14="http://schemas.microsoft.com/office/powerpoint/2010/main" val="1860405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dg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" y="7046"/>
            <a:ext cx="9144000" cy="6838760"/>
          </a:xfrm>
          <a:prstGeom prst="rect">
            <a:avLst/>
          </a:prstGeom>
          <a:ln w="25400"/>
        </p:spPr>
      </p:pic>
      <p:sp>
        <p:nvSpPr>
          <p:cNvPr id="44" name="Shape 44"/>
          <p:cNvSpPr/>
          <p:nvPr/>
        </p:nvSpPr>
        <p:spPr>
          <a:xfrm>
            <a:off x="4409087" y="2755222"/>
            <a:ext cx="1529487" cy="687685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2000" dirty="0">
                <a:solidFill>
                  <a:srgbClr val="FFFF00"/>
                </a:solidFill>
              </a:rPr>
              <a:t>Quark-Gluon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sz="2000" dirty="0">
                <a:solidFill>
                  <a:srgbClr val="FFFF00"/>
                </a:solidFill>
              </a:rPr>
              <a:t>Plasma (QGP)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0835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65127"/>
            <a:ext cx="8286750" cy="7905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Tracking Performance with Full GEANT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197" y="1371164"/>
            <a:ext cx="5106003" cy="12096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MVTX geometry modeled and digitized according to ALICE ITS/IB</a:t>
            </a:r>
          </a:p>
          <a:p>
            <a:r>
              <a:rPr lang="en-US" dirty="0" smtClean="0"/>
              <a:t>Cluster resolution: ~5 </a:t>
            </a:r>
            <a:r>
              <a:rPr lang="en-US" altLang="en-US" dirty="0"/>
              <a:t>µm</a:t>
            </a:r>
            <a:r>
              <a:rPr lang="en-US" dirty="0" smtClean="0"/>
              <a:t> </a:t>
            </a:r>
          </a:p>
          <a:p>
            <a:r>
              <a:rPr lang="en-US" altLang="en-US" dirty="0"/>
              <a:t>DCA</a:t>
            </a:r>
            <a:r>
              <a:rPr lang="en-US" altLang="en-US" baseline="-25000" dirty="0"/>
              <a:t>2D , </a:t>
            </a:r>
            <a:r>
              <a:rPr lang="en-US" altLang="en-US" dirty="0" err="1"/>
              <a:t>DCA</a:t>
            </a:r>
            <a:r>
              <a:rPr lang="en-US" altLang="en-US" baseline="-25000" dirty="0" err="1"/>
              <a:t>z</a:t>
            </a:r>
            <a:r>
              <a:rPr lang="en-US" altLang="en-US" dirty="0"/>
              <a:t>&lt;</a:t>
            </a:r>
            <a:r>
              <a:rPr lang="en-US" altLang="en-US" dirty="0">
                <a:latin typeface="Times New Roman" charset="0"/>
              </a:rPr>
              <a:t>30 </a:t>
            </a:r>
            <a:r>
              <a:rPr lang="en-US" altLang="en-US" dirty="0"/>
              <a:t>µm down to 1 GeV/c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12" descr="july6_hijing_100pions_1upsilon_compare_nomvtx_dca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5901"/>
            <a:ext cx="32004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july6_hijing_100pions_1upsilon_compare_nomvtx_dca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09" y="4021138"/>
            <a:ext cx="32004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125717" y="3810000"/>
            <a:ext cx="82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DCA_r</a:t>
            </a:r>
            <a:r>
              <a:rPr lang="en-US" altLang="en-US" sz="1400">
                <a:latin typeface="Symbol" charset="2"/>
              </a:rPr>
              <a:t>f</a:t>
            </a:r>
            <a:endParaRPr lang="en-US" altLang="en-US" sz="1400" dirty="0">
              <a:latin typeface="Symbol" charset="2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5867401" y="3810001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DCA_z</a:t>
            </a:r>
            <a:endParaRPr lang="en-US" altLang="en-US" sz="1400">
              <a:latin typeface="Symbol" charset="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713" y="1231901"/>
            <a:ext cx="401320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661" y="214864"/>
            <a:ext cx="5486400" cy="1474238"/>
          </a:xfrm>
        </p:spPr>
        <p:txBody>
          <a:bodyPr/>
          <a:lstStyle/>
          <a:p>
            <a:r>
              <a:rPr lang="en-US" dirty="0" smtClean="0"/>
              <a:t>B-jet tagging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960401" y="1884364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 smtClean="0"/>
              <a:t>Multi-tracks w/ large DCA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vertex mass </a:t>
            </a:r>
            <a:r>
              <a:rPr lang="en-US" dirty="0" err="1" smtClean="0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77302"/>
            <a:ext cx="33591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583163" y="3962400"/>
            <a:ext cx="3798837" cy="2444908"/>
            <a:chOff x="3276600" y="3951286"/>
            <a:chExt cx="3798934" cy="2444750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6"/>
              <a:ext cx="3798934" cy="2444750"/>
              <a:chOff x="3276600" y="4114800"/>
              <a:chExt cx="3798241" cy="2445304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1" y="6313843"/>
                <a:ext cx="3244290" cy="24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2" t="29839" r="21944" b="64063"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6" y="3962400"/>
            <a:ext cx="258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99" y="431299"/>
            <a:ext cx="313680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418" y="169631"/>
            <a:ext cx="4897438" cy="1458470"/>
          </a:xfrm>
        </p:spPr>
        <p:txBody>
          <a:bodyPr/>
          <a:lstStyle/>
          <a:p>
            <a:r>
              <a:rPr lang="en-US" smtClean="0"/>
              <a:t>B-hadron </a:t>
            </a:r>
            <a:r>
              <a:rPr lang="en-US" dirty="0" smtClean="0"/>
              <a:t>Tagging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612" y="1603376"/>
            <a:ext cx="5099050" cy="1238249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Impact parameter (DCA) method to tag non-prompt </a:t>
            </a:r>
            <a:r>
              <a:rPr lang="en-US" altLang="en-US" i="1" dirty="0"/>
              <a:t>D</a:t>
            </a:r>
            <a:r>
              <a:rPr lang="en-US" altLang="en-US" baseline="30000" dirty="0"/>
              <a:t>0</a:t>
            </a:r>
            <a:r>
              <a:rPr lang="en-US" altLang="en-US" dirty="0"/>
              <a:t> from </a:t>
            </a:r>
            <a:r>
              <a:rPr lang="en-US" altLang="en-US" i="1" dirty="0"/>
              <a:t>B</a:t>
            </a:r>
            <a:r>
              <a:rPr lang="en-US" altLang="en-US" dirty="0"/>
              <a:t>-meson </a:t>
            </a:r>
            <a:r>
              <a:rPr lang="en-US" altLang="en-US" dirty="0" smtClean="0"/>
              <a:t>decays</a:t>
            </a:r>
          </a:p>
          <a:p>
            <a:r>
              <a:rPr lang="en-US" altLang="en-US" dirty="0" smtClean="0"/>
              <a:t>Inclusive and exclusive channels possible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7" descr="Screen Shot 2017-06-01 at 10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962276"/>
            <a:ext cx="1997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3-07 at 12.2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6" y="2971800"/>
            <a:ext cx="3216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mass_pT2_4_cent0_10_noP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1"/>
            <a:ext cx="3617912" cy="35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creen Shot 2017-06-29 at 9.55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87999"/>
            <a:ext cx="2202821" cy="269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5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49" y="0"/>
            <a:ext cx="7926771" cy="1547037"/>
          </a:xfrm>
        </p:spPr>
        <p:txBody>
          <a:bodyPr/>
          <a:lstStyle/>
          <a:p>
            <a:r>
              <a:rPr lang="en-US" dirty="0" smtClean="0"/>
              <a:t>sPHENIX Projected </a:t>
            </a:r>
            <a:r>
              <a:rPr lang="en-US" smtClean="0"/>
              <a:t>R</a:t>
            </a:r>
            <a:r>
              <a:rPr lang="en-US" baseline="-25000" smtClean="0"/>
              <a:t>AA</a:t>
            </a:r>
            <a:r>
              <a:rPr lang="en-US" smtClean="0"/>
              <a:t> </a:t>
            </a:r>
            <a:r>
              <a:rPr lang="en-US" smtClean="0"/>
              <a:t>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2844" y="1407932"/>
            <a:ext cx="9187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Open </a:t>
            </a:r>
            <a:r>
              <a:rPr lang="en-US" sz="2000" dirty="0" smtClean="0"/>
              <a:t>questions to </a:t>
            </a:r>
            <a:r>
              <a:rPr lang="en-US" sz="2000" smtClean="0"/>
              <a:t>be answered: </a:t>
            </a:r>
            <a:r>
              <a:rPr lang="en-US" sz="2000" dirty="0"/>
              <a:t>energy </a:t>
            </a:r>
            <a:r>
              <a:rPr lang="en-US" sz="2000"/>
              <a:t>loss </a:t>
            </a:r>
            <a:r>
              <a:rPr lang="en-US" sz="2000" smtClean="0"/>
              <a:t>mechanisms and QGP medium </a:t>
            </a:r>
            <a:r>
              <a:rPr lang="en-US" sz="2000" dirty="0"/>
              <a:t>properties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30" y="2230019"/>
            <a:ext cx="7743042" cy="3282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1" y="2296604"/>
            <a:ext cx="3912840" cy="3260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38091" y="1926866"/>
            <a:ext cx="71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B-jets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23394" y="2033922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B-Mesons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46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/>
          <a:lstStyle/>
          <a:p>
            <a:r>
              <a:rPr lang="en-US" dirty="0" smtClean="0"/>
              <a:t>sPHENIX Project </a:t>
            </a:r>
            <a:r>
              <a:rPr lang="en-US" dirty="0" smtClean="0"/>
              <a:t>Elliptical Flow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5"/>
          <a:stretch/>
        </p:blipFill>
        <p:spPr>
          <a:xfrm>
            <a:off x="8455231" y="2347162"/>
            <a:ext cx="3620800" cy="3505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525903"/>
            <a:ext cx="10399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Open </a:t>
            </a:r>
            <a:r>
              <a:rPr lang="en-US" sz="2000" dirty="0" smtClean="0"/>
              <a:t>questions to be answered: nature of quasi-particles, </a:t>
            </a:r>
            <a:r>
              <a:rPr lang="en-US" sz="2000" dirty="0"/>
              <a:t>medium </a:t>
            </a:r>
            <a:r>
              <a:rPr lang="en-US" sz="2000" dirty="0" smtClean="0"/>
              <a:t>interactions and transportation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76" y="2347161"/>
            <a:ext cx="8242300" cy="3492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38091" y="1977829"/>
            <a:ext cx="71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B-jets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81400" y="4108862"/>
            <a:ext cx="2190008" cy="23750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23394" y="2033922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B-Mesons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1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13"/>
            <a:ext cx="10515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(III) Heavy </a:t>
            </a:r>
            <a:r>
              <a:rPr lang="en-US" dirty="0" err="1" smtClean="0"/>
              <a:t>Quarkonia</a:t>
            </a:r>
            <a:r>
              <a:rPr lang="en-US" dirty="0" smtClean="0"/>
              <a:t> and QGP </a:t>
            </a:r>
            <a:r>
              <a:rPr lang="en-US" dirty="0" smtClean="0"/>
              <a:t>Color Screening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97" t="31153" r="41663" b="48043"/>
          <a:stretch/>
        </p:blipFill>
        <p:spPr>
          <a:xfrm>
            <a:off x="1732293" y="1449326"/>
            <a:ext cx="2926080" cy="15804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01540" y="3512104"/>
            <a:ext cx="7789502" cy="2844247"/>
            <a:chOff x="1307076" y="1065277"/>
            <a:chExt cx="6643885" cy="22237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1595" r="30163"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957001" y="1714705"/>
            <a:ext cx="27424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Plasma Debye Length: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The shorter the </a:t>
            </a:r>
            <a:r>
              <a:rPr lang="en-US" b="1" dirty="0" err="1">
                <a:solidFill>
                  <a:srgbClr val="0000FF"/>
                </a:solidFill>
              </a:rPr>
              <a:t>r</a:t>
            </a:r>
            <a:r>
              <a:rPr lang="en-US" b="1" baseline="-25000" dirty="0" err="1">
                <a:solidFill>
                  <a:srgbClr val="0000FF"/>
                </a:solidFill>
              </a:rPr>
              <a:t>D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</a:p>
          <a:p>
            <a:r>
              <a:rPr lang="en-US" b="1" dirty="0">
                <a:solidFill>
                  <a:srgbClr val="0000FF"/>
                </a:solidFill>
              </a:rPr>
              <a:t>the stronger the screening </a:t>
            </a:r>
          </a:p>
          <a:p>
            <a:r>
              <a:rPr lang="en-US" b="1" dirty="0">
                <a:solidFill>
                  <a:srgbClr val="0000FF"/>
                </a:solidFill>
              </a:rPr>
              <a:t>effects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344" y="1480441"/>
            <a:ext cx="2567388" cy="1711592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3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26" y="273784"/>
            <a:ext cx="6316947" cy="8695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J/Psi </a:t>
            </a:r>
            <a:r>
              <a:rPr lang="en-US" dirty="0" smtClean="0"/>
              <a:t>Suppression Observed, </a:t>
            </a:r>
            <a:br>
              <a:rPr lang="en-US" dirty="0" smtClean="0"/>
            </a:br>
            <a:r>
              <a:rPr lang="en-US" dirty="0" smtClean="0"/>
              <a:t>w</a:t>
            </a:r>
            <a:r>
              <a:rPr lang="en-US" smtClean="0"/>
              <a:t>/ Surprises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62" y="1508463"/>
            <a:ext cx="6579276" cy="4847887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66182" y="352283"/>
            <a:ext cx="39913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QGP Suppression 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Color screening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Breakup w/ “co-movers”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Regeneration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Coalescence of many c-</a:t>
            </a:r>
            <a:r>
              <a:rPr lang="en-US" dirty="0" err="1" smtClean="0"/>
              <a:t>cbar</a:t>
            </a:r>
            <a:r>
              <a:rPr lang="en-US" dirty="0" smtClean="0"/>
              <a:t> pairs produced in A+A</a:t>
            </a:r>
            <a:endParaRPr lang="en-US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Upsilons! </a:t>
            </a:r>
            <a:r>
              <a:rPr lang="mr-IN" sz="2400" b="1" dirty="0" smtClean="0">
                <a:solidFill>
                  <a:srgbClr val="FF0000"/>
                </a:solidFill>
              </a:rPr>
              <a:t>–</a:t>
            </a:r>
            <a:r>
              <a:rPr lang="en-US" sz="2400" b="1" dirty="0" smtClean="0">
                <a:solidFill>
                  <a:srgbClr val="FF0000"/>
                </a:solidFill>
              </a:rPr>
              <a:t> focus of sPHENIX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Color screening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Breakup w/ “co-movers”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regeneration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7993044" y="3306938"/>
            <a:ext cx="3078809" cy="2959767"/>
            <a:chOff x="7887941" y="3296428"/>
            <a:chExt cx="3078809" cy="295976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47" t="41072" b="5594"/>
            <a:stretch/>
          </p:blipFill>
          <p:spPr>
            <a:xfrm>
              <a:off x="7887941" y="3473272"/>
              <a:ext cx="3078809" cy="27829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9650" y="3296428"/>
              <a:ext cx="988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Zhuang et al.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662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1" y="55847"/>
            <a:ext cx="10515600" cy="1325563"/>
          </a:xfrm>
        </p:spPr>
        <p:txBody>
          <a:bodyPr/>
          <a:lstStyle/>
          <a:p>
            <a:r>
              <a:rPr lang="en-US" dirty="0" smtClean="0"/>
              <a:t>Upsilon </a:t>
            </a:r>
            <a:r>
              <a:rPr lang="en-US" dirty="0" smtClean="0"/>
              <a:t>Spectroscopy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48"/>
          <a:stretch/>
        </p:blipFill>
        <p:spPr>
          <a:xfrm>
            <a:off x="2252425" y="3779897"/>
            <a:ext cx="2967544" cy="2671984"/>
          </a:xfrm>
          <a:prstGeom prst="rect">
            <a:avLst/>
          </a:prstGeom>
        </p:spPr>
      </p:pic>
      <p:pic>
        <p:nvPicPr>
          <p:cNvPr id="8" name="Content Placeholder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7307" y="3824469"/>
            <a:ext cx="2845464" cy="2582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68" t="27068" r="37476" b="12030"/>
          <a:stretch/>
        </p:blipFill>
        <p:spPr>
          <a:xfrm>
            <a:off x="5281072" y="1980478"/>
            <a:ext cx="1477459" cy="1399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68" t="27068" r="37476" b="12030"/>
          <a:stretch/>
        </p:blipFill>
        <p:spPr>
          <a:xfrm>
            <a:off x="6652672" y="2254021"/>
            <a:ext cx="1100853" cy="1042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881" r="85363" b="22002"/>
          <a:stretch/>
        </p:blipFill>
        <p:spPr>
          <a:xfrm>
            <a:off x="7598052" y="2642365"/>
            <a:ext cx="638643" cy="5793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69651" y="1849075"/>
            <a:ext cx="116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(2s) – 0.56fm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9502" y="1542894"/>
            <a:ext cx="104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(3s)-0.78fm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24329" y="2369143"/>
            <a:ext cx="116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(1s) – 0.28fm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651" y="1163782"/>
            <a:ext cx="4135975" cy="22163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63133" y="2249988"/>
            <a:ext cx="15568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Courtesy from A. </a:t>
            </a:r>
            <a:r>
              <a:rPr lang="en-US" sz="1100" dirty="0" err="1">
                <a:solidFill>
                  <a:srgbClr val="000000"/>
                </a:solidFill>
              </a:rPr>
              <a:t>Mocsy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35551"/>
          <a:stretch/>
        </p:blipFill>
        <p:spPr>
          <a:xfrm>
            <a:off x="7768144" y="336179"/>
            <a:ext cx="2895600" cy="10918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b="64449"/>
          <a:stretch/>
        </p:blipFill>
        <p:spPr>
          <a:xfrm>
            <a:off x="7838008" y="1524342"/>
            <a:ext cx="2781300" cy="5784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46419" y="3406249"/>
            <a:ext cx="823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Thermometer of QGP via clean separation of three Upsilon states (</a:t>
            </a:r>
            <a:r>
              <a:rPr lang="en-US" i="1" dirty="0" err="1"/>
              <a:t>M</a:t>
            </a:r>
            <a:r>
              <a:rPr lang="en-US" baseline="-25000" dirty="0" err="1"/>
              <a:t>ee</a:t>
            </a:r>
            <a:r>
              <a:rPr lang="en-US" dirty="0"/>
              <a:t> &lt; 100 MeV/c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5904385" y="4933957"/>
            <a:ext cx="383230" cy="304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52" y="0"/>
            <a:ext cx="920649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5817" y="2882415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sPHENIX: 2023 - 2026+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710" y="-11432"/>
            <a:ext cx="7772400" cy="764050"/>
          </a:xfrm>
        </p:spPr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71397" b="33392"/>
          <a:stretch/>
        </p:blipFill>
        <p:spPr>
          <a:xfrm>
            <a:off x="9428159" y="258763"/>
            <a:ext cx="2363787" cy="411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15135" y="5938509"/>
            <a:ext cx="6645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sPHENIX </a:t>
            </a:r>
            <a:r>
              <a:rPr lang="en-US" dirty="0" smtClean="0">
                <a:solidFill>
                  <a:srgbClr val="FF0000"/>
                </a:solidFill>
              </a:rPr>
              <a:t>CD-0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ranted </a:t>
            </a:r>
            <a:r>
              <a:rPr lang="en-US" dirty="0">
                <a:solidFill>
                  <a:srgbClr val="FF0000"/>
                </a:solidFill>
              </a:rPr>
              <a:t>Sept </a:t>
            </a:r>
            <a:r>
              <a:rPr lang="en-US" dirty="0" smtClean="0">
                <a:solidFill>
                  <a:srgbClr val="FF0000"/>
                </a:solidFill>
              </a:rPr>
              <a:t>2016; In preparation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smtClean="0">
                <a:solidFill>
                  <a:srgbClr val="FF0000"/>
                </a:solidFill>
              </a:rPr>
              <a:t>CD-1, May </a:t>
            </a:r>
            <a:r>
              <a:rPr lang="en-US" dirty="0" smtClean="0">
                <a:solidFill>
                  <a:srgbClr val="FF0000"/>
                </a:solidFill>
              </a:rPr>
              <a:t>2018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 data taking: Early 2023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69" y="4520918"/>
            <a:ext cx="2178031" cy="233708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08331" y="936318"/>
            <a:ext cx="6881638" cy="5052631"/>
            <a:chOff x="1329047" y="694581"/>
            <a:chExt cx="6881638" cy="50526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29047" y="694581"/>
              <a:ext cx="6881638" cy="505263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95173" y="2858759"/>
              <a:ext cx="1034360" cy="898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04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30213"/>
            <a:ext cx="10515600" cy="1325563"/>
          </a:xfrm>
        </p:spPr>
        <p:txBody>
          <a:bodyPr/>
          <a:lstStyle/>
          <a:p>
            <a:r>
              <a:rPr lang="en-US" dirty="0" smtClean="0"/>
              <a:t>Quark Gluon Plasma and Heavy Ion Collisions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424" y="1389034"/>
            <a:ext cx="7990926" cy="499029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03" y="1394782"/>
            <a:ext cx="6843650" cy="439417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Evolving sPHENIX </a:t>
            </a:r>
            <a:r>
              <a:rPr lang="en-US" dirty="0"/>
              <a:t>C</a:t>
            </a:r>
            <a:r>
              <a:rPr lang="en-US" dirty="0" smtClean="0"/>
              <a:t>ollaboration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39"/>
          <a:stretch/>
        </p:blipFill>
        <p:spPr>
          <a:xfrm>
            <a:off x="6915523" y="4286579"/>
            <a:ext cx="4771054" cy="21665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38653" y="4871053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Santa Fe, NM, 12/2017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Content Placeholder 7"/>
          <p:cNvPicPr>
            <a:picLocks noChangeAspect="1"/>
          </p:cNvPicPr>
          <p:nvPr/>
        </p:nvPicPr>
        <p:blipFill>
          <a:blip r:embed="rId5">
            <a:clrChange>
              <a:clrFrom>
                <a:srgbClr val="A1CBFF"/>
              </a:clrFrom>
              <a:clrTo>
                <a:srgbClr val="A1CB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8307" y="1786595"/>
            <a:ext cx="3485493" cy="1876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23923" y="1236972"/>
            <a:ext cx="439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~70 institutions from </a:t>
            </a:r>
            <a:r>
              <a:rPr lang="en-US" smtClean="0"/>
              <a:t>world wide &amp; growing!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97782" y="3609320"/>
            <a:ext cx="3825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 new Chinese consortium joined sPHENIX,</a:t>
            </a:r>
          </a:p>
          <a:p>
            <a:r>
              <a:rPr lang="en-US" sz="1600" dirty="0" smtClean="0"/>
              <a:t>led by Prof. H. Huang!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78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8049" y="282508"/>
            <a:ext cx="8328991" cy="636360"/>
          </a:xfrm>
        </p:spPr>
        <p:txBody>
          <a:bodyPr/>
          <a:lstStyle/>
          <a:p>
            <a:r>
              <a:rPr lang="en-US" dirty="0"/>
              <a:t>RHIC </a:t>
            </a:r>
            <a:r>
              <a:rPr lang="en-US" dirty="0" smtClean="0"/>
              <a:t>Highlight (2):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319" y="346388"/>
            <a:ext cx="2992451" cy="21360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 Placeholder 10"/>
          <p:cNvSpPr txBox="1">
            <a:spLocks/>
          </p:cNvSpPr>
          <p:nvPr/>
        </p:nvSpPr>
        <p:spPr>
          <a:xfrm>
            <a:off x="2337504" y="5352828"/>
            <a:ext cx="3946125" cy="80518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Signatures of collective flow exist even in the smallest systems and at the lowest RHIC energies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11684" y="953662"/>
            <a:ext cx="4175316" cy="4292600"/>
            <a:chOff x="283635" y="838200"/>
            <a:chExt cx="4175316" cy="4292600"/>
          </a:xfrm>
        </p:grpSpPr>
        <p:grpSp>
          <p:nvGrpSpPr>
            <p:cNvPr id="11" name="Group 10"/>
            <p:cNvGrpSpPr/>
            <p:nvPr/>
          </p:nvGrpSpPr>
          <p:grpSpPr>
            <a:xfrm>
              <a:off x="283635" y="838200"/>
              <a:ext cx="4175316" cy="4292600"/>
              <a:chOff x="283635" y="838200"/>
              <a:chExt cx="4175316" cy="42926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635" y="838200"/>
                <a:ext cx="4175316" cy="42926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 bwMode="auto">
              <a:xfrm>
                <a:off x="1447800" y="4267647"/>
                <a:ext cx="1443892" cy="24573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pitchFamily="-65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956153" y="3990648"/>
              <a:ext cx="2050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Phys. Rev. C 95 (2017) 034910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214033" y="5262156"/>
            <a:ext cx="1605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PHENIX Preliminary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912259" y="2629676"/>
            <a:ext cx="3391560" cy="3575833"/>
            <a:chOff x="5843434" y="3063170"/>
            <a:chExt cx="2924080" cy="3142338"/>
          </a:xfrm>
        </p:grpSpPr>
        <p:grpSp>
          <p:nvGrpSpPr>
            <p:cNvPr id="17" name="Group 16"/>
            <p:cNvGrpSpPr/>
            <p:nvPr/>
          </p:nvGrpSpPr>
          <p:grpSpPr>
            <a:xfrm>
              <a:off x="5843434" y="3063170"/>
              <a:ext cx="2924080" cy="3142338"/>
              <a:chOff x="5843434" y="3063170"/>
              <a:chExt cx="2924080" cy="314233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7028" y="3244846"/>
                <a:ext cx="2470486" cy="2960662"/>
              </a:xfrm>
              <a:prstGeom prst="rect">
                <a:avLst/>
              </a:prstGeom>
            </p:spPr>
          </p:pic>
          <p:pic>
            <p:nvPicPr>
              <p:cNvPr id="20" name="Picture 19" descr="v2_axis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183" r="30741"/>
              <a:stretch/>
            </p:blipFill>
            <p:spPr>
              <a:xfrm>
                <a:off x="5843434" y="3063170"/>
                <a:ext cx="729800" cy="2944368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6690033" y="5262155"/>
              <a:ext cx="1384483" cy="270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PHENIX Preliminary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5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7252" y="90176"/>
            <a:ext cx="8328991" cy="636360"/>
          </a:xfrm>
        </p:spPr>
        <p:txBody>
          <a:bodyPr/>
          <a:lstStyle/>
          <a:p>
            <a:r>
              <a:rPr lang="en-US" dirty="0" smtClean="0"/>
              <a:t>Jet Probes of QCD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077200" y="6475691"/>
            <a:ext cx="1671030" cy="245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E13E-175B-46ED-911B-514F7D1D6546}" type="slidenum">
              <a:rPr lang="en-US">
                <a:solidFill>
                  <a:schemeClr val="tx1"/>
                </a:solidFill>
                <a:latin typeface="Calibri"/>
              </a:rPr>
              <a:pPr/>
              <a:t>43</a:t>
            </a:fld>
            <a:endParaRPr lang="en-US">
              <a:solidFill>
                <a:schemeClr val="tx1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52" y="878302"/>
            <a:ext cx="617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</a:rPr>
              <a:t>Parton </a:t>
            </a:r>
            <a:r>
              <a:rPr lang="en-US" sz="2000" dirty="0" err="1">
                <a:latin typeface="Calibri"/>
              </a:rPr>
              <a:t>virtuality</a:t>
            </a:r>
            <a:r>
              <a:rPr lang="en-US" sz="2000" dirty="0">
                <a:latin typeface="Calibri"/>
              </a:rPr>
              <a:t> evolves quickly and is sensitive to the medium at the </a:t>
            </a:r>
            <a:r>
              <a:rPr lang="en-US" sz="2000" u="sng" dirty="0">
                <a:latin typeface="Calibri"/>
              </a:rPr>
              <a:t>scale it probes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083355" y="413831"/>
            <a:ext cx="3403450" cy="3048923"/>
            <a:chOff x="6934200" y="413831"/>
            <a:chExt cx="3403450" cy="3048923"/>
          </a:xfrm>
        </p:grpSpPr>
        <p:pic>
          <p:nvPicPr>
            <p:cNvPr id="27" name="Picture 2" descr="http://www.bnl.gov/bnlweb/pubaf/pr/photos/2010%5C02%5Ccollisions-30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1" y="413831"/>
              <a:ext cx="3403449" cy="3048923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 rot="10800000">
              <a:off x="6934200" y="2026522"/>
              <a:ext cx="3403449" cy="1436231"/>
            </a:xfrm>
            <a:prstGeom prst="rect">
              <a:avLst/>
            </a:prstGeom>
            <a:gradFill>
              <a:gsLst>
                <a:gs pos="23000">
                  <a:srgbClr val="000082">
                    <a:alpha val="6000"/>
                  </a:srgbClr>
                </a:gs>
                <a:gs pos="32000">
                  <a:srgbClr val="66008F"/>
                </a:gs>
                <a:gs pos="88000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6934201" y="2877600"/>
              <a:ext cx="3172523" cy="364216"/>
            </a:xfrm>
            <a:custGeom>
              <a:avLst/>
              <a:gdLst>
                <a:gd name="connsiteX0" fmla="*/ 0 w 4506686"/>
                <a:gd name="connsiteY0" fmla="*/ 65314 h 1045029"/>
                <a:gd name="connsiteX1" fmla="*/ 39189 w 4506686"/>
                <a:gd name="connsiteY1" fmla="*/ 52252 h 1045029"/>
                <a:gd name="connsiteX2" fmla="*/ 78377 w 4506686"/>
                <a:gd name="connsiteY2" fmla="*/ 26126 h 1045029"/>
                <a:gd name="connsiteX3" fmla="*/ 365760 w 4506686"/>
                <a:gd name="connsiteY3" fmla="*/ 13063 h 1045029"/>
                <a:gd name="connsiteX4" fmla="*/ 483326 w 4506686"/>
                <a:gd name="connsiteY4" fmla="*/ 0 h 1045029"/>
                <a:gd name="connsiteX5" fmla="*/ 627017 w 4506686"/>
                <a:gd name="connsiteY5" fmla="*/ 26126 h 1045029"/>
                <a:gd name="connsiteX6" fmla="*/ 666206 w 4506686"/>
                <a:gd name="connsiteY6" fmla="*/ 39189 h 1045029"/>
                <a:gd name="connsiteX7" fmla="*/ 757646 w 4506686"/>
                <a:gd name="connsiteY7" fmla="*/ 52252 h 1045029"/>
                <a:gd name="connsiteX8" fmla="*/ 796834 w 4506686"/>
                <a:gd name="connsiteY8" fmla="*/ 65314 h 1045029"/>
                <a:gd name="connsiteX9" fmla="*/ 875212 w 4506686"/>
                <a:gd name="connsiteY9" fmla="*/ 104503 h 1045029"/>
                <a:gd name="connsiteX10" fmla="*/ 992777 w 4506686"/>
                <a:gd name="connsiteY10" fmla="*/ 182880 h 1045029"/>
                <a:gd name="connsiteX11" fmla="*/ 1031966 w 4506686"/>
                <a:gd name="connsiteY11" fmla="*/ 209006 h 1045029"/>
                <a:gd name="connsiteX12" fmla="*/ 1071154 w 4506686"/>
                <a:gd name="connsiteY12" fmla="*/ 235132 h 1045029"/>
                <a:gd name="connsiteX13" fmla="*/ 1084217 w 4506686"/>
                <a:gd name="connsiteY13" fmla="*/ 274320 h 1045029"/>
                <a:gd name="connsiteX14" fmla="*/ 1123406 w 4506686"/>
                <a:gd name="connsiteY14" fmla="*/ 287383 h 1045029"/>
                <a:gd name="connsiteX15" fmla="*/ 1162594 w 4506686"/>
                <a:gd name="connsiteY15" fmla="*/ 313509 h 1045029"/>
                <a:gd name="connsiteX16" fmla="*/ 1201783 w 4506686"/>
                <a:gd name="connsiteY16" fmla="*/ 352697 h 1045029"/>
                <a:gd name="connsiteX17" fmla="*/ 1397726 w 4506686"/>
                <a:gd name="connsiteY17" fmla="*/ 391886 h 1045029"/>
                <a:gd name="connsiteX18" fmla="*/ 1476103 w 4506686"/>
                <a:gd name="connsiteY18" fmla="*/ 418012 h 1045029"/>
                <a:gd name="connsiteX19" fmla="*/ 1528354 w 4506686"/>
                <a:gd name="connsiteY19" fmla="*/ 496389 h 1045029"/>
                <a:gd name="connsiteX20" fmla="*/ 1606732 w 4506686"/>
                <a:gd name="connsiteY20" fmla="*/ 522514 h 1045029"/>
                <a:gd name="connsiteX21" fmla="*/ 1645920 w 4506686"/>
                <a:gd name="connsiteY21" fmla="*/ 548640 h 1045029"/>
                <a:gd name="connsiteX22" fmla="*/ 1672046 w 4506686"/>
                <a:gd name="connsiteY22" fmla="*/ 587829 h 1045029"/>
                <a:gd name="connsiteX23" fmla="*/ 1711234 w 4506686"/>
                <a:gd name="connsiteY23" fmla="*/ 600892 h 1045029"/>
                <a:gd name="connsiteX24" fmla="*/ 1750423 w 4506686"/>
                <a:gd name="connsiteY24" fmla="*/ 627017 h 1045029"/>
                <a:gd name="connsiteX25" fmla="*/ 1907177 w 4506686"/>
                <a:gd name="connsiteY25" fmla="*/ 653143 h 1045029"/>
                <a:gd name="connsiteX26" fmla="*/ 1946366 w 4506686"/>
                <a:gd name="connsiteY26" fmla="*/ 692332 h 1045029"/>
                <a:gd name="connsiteX27" fmla="*/ 2103120 w 4506686"/>
                <a:gd name="connsiteY27" fmla="*/ 731520 h 1045029"/>
                <a:gd name="connsiteX28" fmla="*/ 2168434 w 4506686"/>
                <a:gd name="connsiteY28" fmla="*/ 744583 h 1045029"/>
                <a:gd name="connsiteX29" fmla="*/ 2286000 w 4506686"/>
                <a:gd name="connsiteY29" fmla="*/ 731520 h 1045029"/>
                <a:gd name="connsiteX30" fmla="*/ 2416629 w 4506686"/>
                <a:gd name="connsiteY30" fmla="*/ 718457 h 1045029"/>
                <a:gd name="connsiteX31" fmla="*/ 2455817 w 4506686"/>
                <a:gd name="connsiteY31" fmla="*/ 705394 h 1045029"/>
                <a:gd name="connsiteX32" fmla="*/ 2586446 w 4506686"/>
                <a:gd name="connsiteY32" fmla="*/ 692332 h 1045029"/>
                <a:gd name="connsiteX33" fmla="*/ 2704012 w 4506686"/>
                <a:gd name="connsiteY33" fmla="*/ 679269 h 1045029"/>
                <a:gd name="connsiteX34" fmla="*/ 2795452 w 4506686"/>
                <a:gd name="connsiteY34" fmla="*/ 653143 h 1045029"/>
                <a:gd name="connsiteX35" fmla="*/ 2834640 w 4506686"/>
                <a:gd name="connsiteY35" fmla="*/ 613954 h 1045029"/>
                <a:gd name="connsiteX36" fmla="*/ 2899954 w 4506686"/>
                <a:gd name="connsiteY36" fmla="*/ 600892 h 1045029"/>
                <a:gd name="connsiteX37" fmla="*/ 2952206 w 4506686"/>
                <a:gd name="connsiteY37" fmla="*/ 587829 h 1045029"/>
                <a:gd name="connsiteX38" fmla="*/ 2991394 w 4506686"/>
                <a:gd name="connsiteY38" fmla="*/ 574766 h 1045029"/>
                <a:gd name="connsiteX39" fmla="*/ 3069772 w 4506686"/>
                <a:gd name="connsiteY39" fmla="*/ 561703 h 1045029"/>
                <a:gd name="connsiteX40" fmla="*/ 3226526 w 4506686"/>
                <a:gd name="connsiteY40" fmla="*/ 535577 h 1045029"/>
                <a:gd name="connsiteX41" fmla="*/ 3370217 w 4506686"/>
                <a:gd name="connsiteY41" fmla="*/ 548640 h 1045029"/>
                <a:gd name="connsiteX42" fmla="*/ 3448594 w 4506686"/>
                <a:gd name="connsiteY42" fmla="*/ 587829 h 1045029"/>
                <a:gd name="connsiteX43" fmla="*/ 3526972 w 4506686"/>
                <a:gd name="connsiteY43" fmla="*/ 627017 h 1045029"/>
                <a:gd name="connsiteX44" fmla="*/ 3605349 w 4506686"/>
                <a:gd name="connsiteY44" fmla="*/ 666206 h 1045029"/>
                <a:gd name="connsiteX45" fmla="*/ 3644537 w 4506686"/>
                <a:gd name="connsiteY45" fmla="*/ 692332 h 1045029"/>
                <a:gd name="connsiteX46" fmla="*/ 3722914 w 4506686"/>
                <a:gd name="connsiteY46" fmla="*/ 718457 h 1045029"/>
                <a:gd name="connsiteX47" fmla="*/ 3801292 w 4506686"/>
                <a:gd name="connsiteY47" fmla="*/ 757646 h 1045029"/>
                <a:gd name="connsiteX48" fmla="*/ 3840480 w 4506686"/>
                <a:gd name="connsiteY48" fmla="*/ 783772 h 1045029"/>
                <a:gd name="connsiteX49" fmla="*/ 3918857 w 4506686"/>
                <a:gd name="connsiteY49" fmla="*/ 809897 h 1045029"/>
                <a:gd name="connsiteX50" fmla="*/ 4036423 w 4506686"/>
                <a:gd name="connsiteY50" fmla="*/ 862149 h 1045029"/>
                <a:gd name="connsiteX51" fmla="*/ 4075612 w 4506686"/>
                <a:gd name="connsiteY51" fmla="*/ 875212 h 1045029"/>
                <a:gd name="connsiteX52" fmla="*/ 4114800 w 4506686"/>
                <a:gd name="connsiteY52" fmla="*/ 888274 h 1045029"/>
                <a:gd name="connsiteX53" fmla="*/ 4153989 w 4506686"/>
                <a:gd name="connsiteY53" fmla="*/ 914400 h 1045029"/>
                <a:gd name="connsiteX54" fmla="*/ 4245429 w 4506686"/>
                <a:gd name="connsiteY54" fmla="*/ 940526 h 1045029"/>
                <a:gd name="connsiteX55" fmla="*/ 4323806 w 4506686"/>
                <a:gd name="connsiteY55" fmla="*/ 966652 h 1045029"/>
                <a:gd name="connsiteX56" fmla="*/ 4362994 w 4506686"/>
                <a:gd name="connsiteY56" fmla="*/ 979714 h 1045029"/>
                <a:gd name="connsiteX57" fmla="*/ 4441372 w 4506686"/>
                <a:gd name="connsiteY57" fmla="*/ 992777 h 1045029"/>
                <a:gd name="connsiteX58" fmla="*/ 4506686 w 4506686"/>
                <a:gd name="connsiteY58" fmla="*/ 1045029 h 104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506686" h="1045029">
                  <a:moveTo>
                    <a:pt x="0" y="65314"/>
                  </a:moveTo>
                  <a:cubicBezTo>
                    <a:pt x="13063" y="60960"/>
                    <a:pt x="26873" y="58410"/>
                    <a:pt x="39189" y="52252"/>
                  </a:cubicBezTo>
                  <a:cubicBezTo>
                    <a:pt x="53231" y="45231"/>
                    <a:pt x="62789" y="27997"/>
                    <a:pt x="78377" y="26126"/>
                  </a:cubicBezTo>
                  <a:cubicBezTo>
                    <a:pt x="173587" y="14701"/>
                    <a:pt x="269966" y="17417"/>
                    <a:pt x="365760" y="13063"/>
                  </a:cubicBezTo>
                  <a:cubicBezTo>
                    <a:pt x="404949" y="8709"/>
                    <a:pt x="443896" y="0"/>
                    <a:pt x="483326" y="0"/>
                  </a:cubicBezTo>
                  <a:cubicBezTo>
                    <a:pt x="520329" y="0"/>
                    <a:pt x="587001" y="14693"/>
                    <a:pt x="627017" y="26126"/>
                  </a:cubicBezTo>
                  <a:cubicBezTo>
                    <a:pt x="640257" y="29909"/>
                    <a:pt x="652704" y="36489"/>
                    <a:pt x="666206" y="39189"/>
                  </a:cubicBezTo>
                  <a:cubicBezTo>
                    <a:pt x="696398" y="45227"/>
                    <a:pt x="727166" y="47898"/>
                    <a:pt x="757646" y="52252"/>
                  </a:cubicBezTo>
                  <a:cubicBezTo>
                    <a:pt x="770709" y="56606"/>
                    <a:pt x="784518" y="59156"/>
                    <a:pt x="796834" y="65314"/>
                  </a:cubicBezTo>
                  <a:cubicBezTo>
                    <a:pt x="898130" y="115961"/>
                    <a:pt x="776706" y="71668"/>
                    <a:pt x="875212" y="104503"/>
                  </a:cubicBezTo>
                  <a:lnTo>
                    <a:pt x="992777" y="182880"/>
                  </a:lnTo>
                  <a:lnTo>
                    <a:pt x="1031966" y="209006"/>
                  </a:lnTo>
                  <a:lnTo>
                    <a:pt x="1071154" y="235132"/>
                  </a:lnTo>
                  <a:cubicBezTo>
                    <a:pt x="1075508" y="248195"/>
                    <a:pt x="1074481" y="264584"/>
                    <a:pt x="1084217" y="274320"/>
                  </a:cubicBezTo>
                  <a:cubicBezTo>
                    <a:pt x="1093954" y="284056"/>
                    <a:pt x="1111090" y="281225"/>
                    <a:pt x="1123406" y="287383"/>
                  </a:cubicBezTo>
                  <a:cubicBezTo>
                    <a:pt x="1137448" y="294404"/>
                    <a:pt x="1150533" y="303458"/>
                    <a:pt x="1162594" y="313509"/>
                  </a:cubicBezTo>
                  <a:cubicBezTo>
                    <a:pt x="1176786" y="325336"/>
                    <a:pt x="1185634" y="343725"/>
                    <a:pt x="1201783" y="352697"/>
                  </a:cubicBezTo>
                  <a:cubicBezTo>
                    <a:pt x="1259676" y="384860"/>
                    <a:pt x="1335676" y="384991"/>
                    <a:pt x="1397726" y="391886"/>
                  </a:cubicBezTo>
                  <a:cubicBezTo>
                    <a:pt x="1423852" y="400595"/>
                    <a:pt x="1460827" y="395098"/>
                    <a:pt x="1476103" y="418012"/>
                  </a:cubicBezTo>
                  <a:cubicBezTo>
                    <a:pt x="1493520" y="444138"/>
                    <a:pt x="1498566" y="486460"/>
                    <a:pt x="1528354" y="496389"/>
                  </a:cubicBezTo>
                  <a:lnTo>
                    <a:pt x="1606732" y="522514"/>
                  </a:lnTo>
                  <a:cubicBezTo>
                    <a:pt x="1619795" y="531223"/>
                    <a:pt x="1634819" y="537539"/>
                    <a:pt x="1645920" y="548640"/>
                  </a:cubicBezTo>
                  <a:cubicBezTo>
                    <a:pt x="1657021" y="559742"/>
                    <a:pt x="1659787" y="578021"/>
                    <a:pt x="1672046" y="587829"/>
                  </a:cubicBezTo>
                  <a:cubicBezTo>
                    <a:pt x="1682798" y="596431"/>
                    <a:pt x="1698918" y="594734"/>
                    <a:pt x="1711234" y="600892"/>
                  </a:cubicBezTo>
                  <a:cubicBezTo>
                    <a:pt x="1725276" y="607913"/>
                    <a:pt x="1736381" y="619996"/>
                    <a:pt x="1750423" y="627017"/>
                  </a:cubicBezTo>
                  <a:cubicBezTo>
                    <a:pt x="1794193" y="648901"/>
                    <a:pt x="1869922" y="649003"/>
                    <a:pt x="1907177" y="653143"/>
                  </a:cubicBezTo>
                  <a:cubicBezTo>
                    <a:pt x="1920240" y="666206"/>
                    <a:pt x="1930217" y="683360"/>
                    <a:pt x="1946366" y="692332"/>
                  </a:cubicBezTo>
                  <a:cubicBezTo>
                    <a:pt x="1992774" y="718114"/>
                    <a:pt x="2052493" y="722315"/>
                    <a:pt x="2103120" y="731520"/>
                  </a:cubicBezTo>
                  <a:cubicBezTo>
                    <a:pt x="2124964" y="735492"/>
                    <a:pt x="2146663" y="740229"/>
                    <a:pt x="2168434" y="744583"/>
                  </a:cubicBezTo>
                  <a:lnTo>
                    <a:pt x="2286000" y="731520"/>
                  </a:lnTo>
                  <a:cubicBezTo>
                    <a:pt x="2329520" y="726939"/>
                    <a:pt x="2373378" y="725111"/>
                    <a:pt x="2416629" y="718457"/>
                  </a:cubicBezTo>
                  <a:cubicBezTo>
                    <a:pt x="2430238" y="716363"/>
                    <a:pt x="2442208" y="707488"/>
                    <a:pt x="2455817" y="705394"/>
                  </a:cubicBezTo>
                  <a:cubicBezTo>
                    <a:pt x="2499068" y="698740"/>
                    <a:pt x="2542926" y="696913"/>
                    <a:pt x="2586446" y="692332"/>
                  </a:cubicBezTo>
                  <a:lnTo>
                    <a:pt x="2704012" y="679269"/>
                  </a:lnTo>
                  <a:cubicBezTo>
                    <a:pt x="2710979" y="677527"/>
                    <a:pt x="2784209" y="660639"/>
                    <a:pt x="2795452" y="653143"/>
                  </a:cubicBezTo>
                  <a:cubicBezTo>
                    <a:pt x="2810823" y="642896"/>
                    <a:pt x="2818117" y="622216"/>
                    <a:pt x="2834640" y="613954"/>
                  </a:cubicBezTo>
                  <a:cubicBezTo>
                    <a:pt x="2854498" y="604025"/>
                    <a:pt x="2878280" y="605708"/>
                    <a:pt x="2899954" y="600892"/>
                  </a:cubicBezTo>
                  <a:cubicBezTo>
                    <a:pt x="2917480" y="596997"/>
                    <a:pt x="2934943" y="592761"/>
                    <a:pt x="2952206" y="587829"/>
                  </a:cubicBezTo>
                  <a:cubicBezTo>
                    <a:pt x="2965445" y="584046"/>
                    <a:pt x="2977953" y="577753"/>
                    <a:pt x="2991394" y="574766"/>
                  </a:cubicBezTo>
                  <a:cubicBezTo>
                    <a:pt x="3017250" y="569020"/>
                    <a:pt x="3043646" y="566057"/>
                    <a:pt x="3069772" y="561703"/>
                  </a:cubicBezTo>
                  <a:cubicBezTo>
                    <a:pt x="3131089" y="541264"/>
                    <a:pt x="3139025" y="535577"/>
                    <a:pt x="3226526" y="535577"/>
                  </a:cubicBezTo>
                  <a:cubicBezTo>
                    <a:pt x="3274621" y="535577"/>
                    <a:pt x="3322320" y="544286"/>
                    <a:pt x="3370217" y="548640"/>
                  </a:cubicBezTo>
                  <a:cubicBezTo>
                    <a:pt x="3482519" y="623508"/>
                    <a:pt x="3340437" y="533751"/>
                    <a:pt x="3448594" y="587829"/>
                  </a:cubicBezTo>
                  <a:cubicBezTo>
                    <a:pt x="3549882" y="638473"/>
                    <a:pt x="3428472" y="594184"/>
                    <a:pt x="3526972" y="627017"/>
                  </a:cubicBezTo>
                  <a:cubicBezTo>
                    <a:pt x="3639278" y="701890"/>
                    <a:pt x="3497185" y="612123"/>
                    <a:pt x="3605349" y="666206"/>
                  </a:cubicBezTo>
                  <a:cubicBezTo>
                    <a:pt x="3619391" y="673227"/>
                    <a:pt x="3630191" y="685956"/>
                    <a:pt x="3644537" y="692332"/>
                  </a:cubicBezTo>
                  <a:cubicBezTo>
                    <a:pt x="3669702" y="703517"/>
                    <a:pt x="3700000" y="703181"/>
                    <a:pt x="3722914" y="718457"/>
                  </a:cubicBezTo>
                  <a:cubicBezTo>
                    <a:pt x="3773560" y="752221"/>
                    <a:pt x="3747209" y="739618"/>
                    <a:pt x="3801292" y="757646"/>
                  </a:cubicBezTo>
                  <a:cubicBezTo>
                    <a:pt x="3814355" y="766355"/>
                    <a:pt x="3826134" y="777396"/>
                    <a:pt x="3840480" y="783772"/>
                  </a:cubicBezTo>
                  <a:cubicBezTo>
                    <a:pt x="3865645" y="794957"/>
                    <a:pt x="3895943" y="794621"/>
                    <a:pt x="3918857" y="809897"/>
                  </a:cubicBezTo>
                  <a:cubicBezTo>
                    <a:pt x="3980960" y="851299"/>
                    <a:pt x="3943152" y="831059"/>
                    <a:pt x="4036423" y="862149"/>
                  </a:cubicBezTo>
                  <a:lnTo>
                    <a:pt x="4075612" y="875212"/>
                  </a:lnTo>
                  <a:lnTo>
                    <a:pt x="4114800" y="888274"/>
                  </a:lnTo>
                  <a:cubicBezTo>
                    <a:pt x="4127863" y="896983"/>
                    <a:pt x="4139947" y="907379"/>
                    <a:pt x="4153989" y="914400"/>
                  </a:cubicBezTo>
                  <a:cubicBezTo>
                    <a:pt x="4175941" y="925376"/>
                    <a:pt x="4224500" y="934247"/>
                    <a:pt x="4245429" y="940526"/>
                  </a:cubicBezTo>
                  <a:cubicBezTo>
                    <a:pt x="4271806" y="948439"/>
                    <a:pt x="4297680" y="957944"/>
                    <a:pt x="4323806" y="966652"/>
                  </a:cubicBezTo>
                  <a:cubicBezTo>
                    <a:pt x="4336869" y="971006"/>
                    <a:pt x="4349412" y="977450"/>
                    <a:pt x="4362994" y="979714"/>
                  </a:cubicBezTo>
                  <a:lnTo>
                    <a:pt x="4441372" y="992777"/>
                  </a:lnTo>
                  <a:cubicBezTo>
                    <a:pt x="4490807" y="1025735"/>
                    <a:pt x="4469459" y="1007802"/>
                    <a:pt x="4506686" y="1045029"/>
                  </a:cubicBezTo>
                </a:path>
              </a:pathLst>
            </a:cu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6934201" y="678615"/>
              <a:ext cx="3211010" cy="1014223"/>
            </a:xfrm>
            <a:custGeom>
              <a:avLst/>
              <a:gdLst>
                <a:gd name="connsiteX0" fmla="*/ 0 w 4101353"/>
                <a:gd name="connsiteY0" fmla="*/ 376517 h 1277470"/>
                <a:gd name="connsiteX1" fmla="*/ 1250576 w 4101353"/>
                <a:gd name="connsiteY1" fmla="*/ 632011 h 1277470"/>
                <a:gd name="connsiteX2" fmla="*/ 2017058 w 4101353"/>
                <a:gd name="connsiteY2" fmla="*/ 242047 h 1277470"/>
                <a:gd name="connsiteX3" fmla="*/ 3173506 w 4101353"/>
                <a:gd name="connsiteY3" fmla="*/ 1277470 h 1277470"/>
                <a:gd name="connsiteX4" fmla="*/ 4101353 w 4101353"/>
                <a:gd name="connsiteY4" fmla="*/ 0 h 127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1353" h="1277470">
                  <a:moveTo>
                    <a:pt x="0" y="376517"/>
                  </a:moveTo>
                  <a:lnTo>
                    <a:pt x="1250576" y="632011"/>
                  </a:lnTo>
                  <a:lnTo>
                    <a:pt x="2017058" y="242047"/>
                  </a:lnTo>
                  <a:lnTo>
                    <a:pt x="3173506" y="1277470"/>
                  </a:lnTo>
                  <a:lnTo>
                    <a:pt x="4101353" y="0"/>
                  </a:lnTo>
                </a:path>
              </a:pathLst>
            </a:custGeom>
            <a:ln w="57150">
              <a:solidFill>
                <a:srgbClr val="16DB07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6953760" y="1974923"/>
              <a:ext cx="3242768" cy="352310"/>
            </a:xfrm>
            <a:custGeom>
              <a:avLst/>
              <a:gdLst>
                <a:gd name="connsiteX0" fmla="*/ 0 w 4168588"/>
                <a:gd name="connsiteY0" fmla="*/ 0 h 443753"/>
                <a:gd name="connsiteX1" fmla="*/ 779929 w 4168588"/>
                <a:gd name="connsiteY1" fmla="*/ 228600 h 443753"/>
                <a:gd name="connsiteX2" fmla="*/ 1788458 w 4168588"/>
                <a:gd name="connsiteY2" fmla="*/ 67236 h 443753"/>
                <a:gd name="connsiteX3" fmla="*/ 2528047 w 4168588"/>
                <a:gd name="connsiteY3" fmla="*/ 443753 h 443753"/>
                <a:gd name="connsiteX4" fmla="*/ 4168588 w 4168588"/>
                <a:gd name="connsiteY4" fmla="*/ 26894 h 443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8588" h="443753">
                  <a:moveTo>
                    <a:pt x="0" y="0"/>
                  </a:moveTo>
                  <a:lnTo>
                    <a:pt x="779929" y="228600"/>
                  </a:lnTo>
                  <a:lnTo>
                    <a:pt x="1788458" y="67236"/>
                  </a:lnTo>
                  <a:lnTo>
                    <a:pt x="2528047" y="443753"/>
                  </a:lnTo>
                  <a:lnTo>
                    <a:pt x="4168588" y="26894"/>
                  </a:lnTo>
                </a:path>
              </a:pathLst>
            </a:custGeom>
            <a:noFill/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97473" y="516842"/>
              <a:ext cx="2039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FFF09"/>
                  </a:solidFill>
                  <a:latin typeface="Calibri"/>
                </a:rPr>
                <a:t>Bare Color Charges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76741" y="1644716"/>
              <a:ext cx="2322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Calibri"/>
                </a:rPr>
                <a:t>Thermal Mass Gluons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02739" y="2604538"/>
              <a:ext cx="1962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D870A"/>
                  </a:solidFill>
                  <a:latin typeface="Calibri"/>
                </a:rPr>
                <a:t>Structureless</a:t>
              </a:r>
              <a:r>
                <a:rPr lang="en-US" b="1" dirty="0">
                  <a:solidFill>
                    <a:srgbClr val="FD870A"/>
                  </a:solidFill>
                  <a:latin typeface="Calibri"/>
                </a:rPr>
                <a:t> Fluid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71362" y="4917565"/>
            <a:ext cx="589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 Unique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critical microscope resolution range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at </a:t>
            </a:r>
            <a:r>
              <a:rPr lang="en-US" sz="2000" smtClean="0">
                <a:solidFill>
                  <a:prstClr val="black"/>
                </a:solidFill>
                <a:latin typeface="Calibri"/>
              </a:rPr>
              <a:t>RHIC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 Kinematic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overlap between RHIC and LHC provides complementarity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99225" y="1798992"/>
            <a:ext cx="4991621" cy="2936152"/>
            <a:chOff x="304800" y="4027958"/>
            <a:chExt cx="4235846" cy="2525242"/>
          </a:xfrm>
        </p:grpSpPr>
        <p:grpSp>
          <p:nvGrpSpPr>
            <p:cNvPr id="12" name="Group 6"/>
            <p:cNvGrpSpPr/>
            <p:nvPr/>
          </p:nvGrpSpPr>
          <p:grpSpPr>
            <a:xfrm>
              <a:off x="304800" y="4027958"/>
              <a:ext cx="4117896" cy="2525242"/>
              <a:chOff x="76200" y="76200"/>
              <a:chExt cx="5257800" cy="375138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76200"/>
                <a:ext cx="5257800" cy="3751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26538" y="152400"/>
                <a:ext cx="2140073" cy="1325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libri"/>
                  </a:rPr>
                  <a:t>RHIC Jet Probes</a:t>
                </a:r>
              </a:p>
              <a:p>
                <a:r>
                  <a:rPr lang="en-US" b="1" dirty="0">
                    <a:latin typeface="Calibri"/>
                  </a:rPr>
                  <a:t>LHC Jet Probes</a:t>
                </a:r>
              </a:p>
              <a:p>
                <a:r>
                  <a:rPr lang="en-US" sz="1600" b="1" dirty="0">
                    <a:latin typeface="Calibri"/>
                  </a:rPr>
                  <a:t>QGP Influence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3345896" y="4041275"/>
              <a:ext cx="1194750" cy="1256662"/>
              <a:chOff x="3884722" y="359730"/>
              <a:chExt cx="1194750" cy="125666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023402" y="460295"/>
                <a:ext cx="579273" cy="502681"/>
              </a:xfrm>
              <a:prstGeom prst="ellipse">
                <a:avLst/>
              </a:prstGeom>
              <a:solidFill>
                <a:srgbClr val="16DB0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359730"/>
                <a:ext cx="464715" cy="4737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4722" y="410118"/>
                <a:ext cx="1194750" cy="1206274"/>
              </a:xfrm>
              <a:prstGeom prst="rect">
                <a:avLst/>
              </a:prstGeom>
              <a:noFill/>
            </p:spPr>
          </p:pic>
        </p:grpSp>
        <p:grpSp>
          <p:nvGrpSpPr>
            <p:cNvPr id="20" name="Group 34"/>
            <p:cNvGrpSpPr/>
            <p:nvPr/>
          </p:nvGrpSpPr>
          <p:grpSpPr>
            <a:xfrm>
              <a:off x="2338092" y="4843073"/>
              <a:ext cx="1194750" cy="1036779"/>
              <a:chOff x="8610600" y="0"/>
              <a:chExt cx="2514600" cy="2514600"/>
            </a:xfrm>
          </p:grpSpPr>
          <p:pic>
            <p:nvPicPr>
              <p:cNvPr id="21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0600" y="0"/>
                <a:ext cx="2514600" cy="2514600"/>
              </a:xfrm>
              <a:prstGeom prst="rect">
                <a:avLst/>
              </a:prstGeom>
              <a:noFill/>
            </p:spPr>
          </p:pic>
          <p:sp>
            <p:nvSpPr>
              <p:cNvPr id="22" name="Oval 21"/>
              <p:cNvSpPr/>
              <p:nvPr/>
            </p:nvSpPr>
            <p:spPr>
              <a:xfrm>
                <a:off x="8839200" y="228600"/>
                <a:ext cx="1219200" cy="12192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090" y="275252"/>
                <a:ext cx="1093592" cy="982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" name="Group 41"/>
            <p:cNvGrpSpPr/>
            <p:nvPr/>
          </p:nvGrpSpPr>
          <p:grpSpPr>
            <a:xfrm>
              <a:off x="1353764" y="5440146"/>
              <a:ext cx="1194750" cy="1036779"/>
              <a:chOff x="2020025" y="-1752600"/>
              <a:chExt cx="2514600" cy="2514600"/>
            </a:xfrm>
          </p:grpSpPr>
          <p:pic>
            <p:nvPicPr>
              <p:cNvPr id="18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025" y="-1752600"/>
                <a:ext cx="2514600" cy="2514600"/>
              </a:xfrm>
              <a:prstGeom prst="rect">
                <a:avLst/>
              </a:prstGeom>
              <a:noFill/>
            </p:spPr>
          </p:pic>
          <p:sp>
            <p:nvSpPr>
              <p:cNvPr id="19" name="Oval 18"/>
              <p:cNvSpPr/>
              <p:nvPr/>
            </p:nvSpPr>
            <p:spPr>
              <a:xfrm>
                <a:off x="2211250" y="-1524000"/>
                <a:ext cx="1219200" cy="12192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</p:grpSp>
      </p:grpSp>
      <p:pic>
        <p:nvPicPr>
          <p:cNvPr id="35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64"/>
          <a:stretch/>
        </p:blipFill>
        <p:spPr>
          <a:xfrm>
            <a:off x="6288550" y="3407543"/>
            <a:ext cx="4822357" cy="3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64"/>
          <a:stretch/>
        </p:blipFill>
        <p:spPr>
          <a:xfrm>
            <a:off x="2039574" y="685801"/>
            <a:ext cx="8314579" cy="572150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4800"/>
            <a:ext cx="1905000" cy="601358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4206240" y="228600"/>
            <a:ext cx="2042160" cy="83820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755650" y="-19817"/>
            <a:ext cx="10515600" cy="1325563"/>
          </a:xfrm>
        </p:spPr>
        <p:txBody>
          <a:bodyPr/>
          <a:lstStyle/>
          <a:p>
            <a:r>
              <a:rPr lang="en-US" altLang="en-US" dirty="0" smtClean="0"/>
              <a:t>Heavy Quark Probes at </a:t>
            </a:r>
            <a:r>
              <a:rPr lang="en-US" altLang="en-US" dirty="0"/>
              <a:t>RHIC</a:t>
            </a:r>
          </a:p>
        </p:txBody>
      </p:sp>
      <p:sp>
        <p:nvSpPr>
          <p:cNvPr id="8499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E7C7850-5C80-604C-8410-17535DF96B63}" type="slidenum">
              <a:rPr lang="en-US" altLang="zh-CN" sz="1400">
                <a:latin typeface="Times New Roman" charset="0"/>
              </a:rPr>
              <a:pPr/>
              <a:t>45</a:t>
            </a:fld>
            <a:endParaRPr lang="en-US" altLang="zh-CN" sz="1400">
              <a:latin typeface="Times New Roman" charset="0"/>
            </a:endParaRPr>
          </a:p>
        </p:txBody>
      </p:sp>
      <p:sp>
        <p:nvSpPr>
          <p:cNvPr id="84996" name="TextBox 3"/>
          <p:cNvSpPr txBox="1">
            <a:spLocks noChangeArrowheads="1"/>
          </p:cNvSpPr>
          <p:nvPr/>
        </p:nvSpPr>
        <p:spPr bwMode="auto">
          <a:xfrm>
            <a:off x="1195126" y="1117503"/>
            <a:ext cx="7298793" cy="9848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/>
              <a:t>Uniqueness at RHIC</a:t>
            </a:r>
          </a:p>
          <a:p>
            <a:pPr eaLnBrk="1" hangingPunct="1"/>
            <a:r>
              <a:rPr lang="en-US" altLang="en-US" dirty="0"/>
              <a:t>        - dominated by pair creation, clean interpretation for experimental results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84997" name="TextBox 6"/>
          <p:cNvSpPr txBox="1">
            <a:spLocks noChangeArrowheads="1"/>
          </p:cNvSpPr>
          <p:nvPr/>
        </p:nvSpPr>
        <p:spPr bwMode="auto">
          <a:xfrm>
            <a:off x="7735888" y="6019801"/>
            <a:ext cx="2855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sz="1400" i="1"/>
              <a:t>T. Sjostrand, EPJC17 (2000) 137 </a:t>
            </a:r>
          </a:p>
        </p:txBody>
      </p:sp>
      <p:pic>
        <p:nvPicPr>
          <p:cNvPr id="84998" name="Picture 10" descr="Screen Shot 2016-12-08 at 10.14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527300"/>
            <a:ext cx="1997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11" descr="Screen Shot 2016-12-08 at 10.14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2527301"/>
            <a:ext cx="22447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2" descr="Screen Shot 2016-12-08 at 10.14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32300"/>
            <a:ext cx="2135188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13" descr="Screen Shot 2016-12-08 at 10.14.5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4508500"/>
            <a:ext cx="2124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TextBox 14"/>
          <p:cNvSpPr txBox="1">
            <a:spLocks noChangeArrowheads="1"/>
          </p:cNvSpPr>
          <p:nvPr/>
        </p:nvSpPr>
        <p:spPr bwMode="auto">
          <a:xfrm>
            <a:off x="3213101" y="2133600"/>
            <a:ext cx="1382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u="sng"/>
              <a:t>Pair Creation</a:t>
            </a:r>
          </a:p>
        </p:txBody>
      </p:sp>
      <p:sp>
        <p:nvSpPr>
          <p:cNvPr id="85003" name="TextBox 15"/>
          <p:cNvSpPr txBox="1">
            <a:spLocks noChangeArrowheads="1"/>
          </p:cNvSpPr>
          <p:nvPr/>
        </p:nvSpPr>
        <p:spPr bwMode="auto">
          <a:xfrm>
            <a:off x="1981200" y="4114800"/>
            <a:ext cx="170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u="sng"/>
              <a:t>Flavor Excitation</a:t>
            </a:r>
          </a:p>
        </p:txBody>
      </p:sp>
      <p:sp>
        <p:nvSpPr>
          <p:cNvPr id="85004" name="TextBox 16"/>
          <p:cNvSpPr txBox="1">
            <a:spLocks noChangeArrowheads="1"/>
          </p:cNvSpPr>
          <p:nvPr/>
        </p:nvSpPr>
        <p:spPr bwMode="auto">
          <a:xfrm>
            <a:off x="4348164" y="4114800"/>
            <a:ext cx="1519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u="sng"/>
              <a:t>Gluon Splitting</a:t>
            </a:r>
          </a:p>
        </p:txBody>
      </p:sp>
      <p:grpSp>
        <p:nvGrpSpPr>
          <p:cNvPr id="85005" name="Group 26"/>
          <p:cNvGrpSpPr>
            <a:grpSpLocks/>
          </p:cNvGrpSpPr>
          <p:nvPr/>
        </p:nvGrpSpPr>
        <p:grpSpPr bwMode="auto">
          <a:xfrm>
            <a:off x="6400800" y="2024064"/>
            <a:ext cx="4186238" cy="3843337"/>
            <a:chOff x="4876800" y="2023646"/>
            <a:chExt cx="4185717" cy="3843754"/>
          </a:xfrm>
        </p:grpSpPr>
        <p:pic>
          <p:nvPicPr>
            <p:cNvPr id="85006" name="Picture 5" descr="Screen Shot 2016-12-07 at 4.40.01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362200"/>
              <a:ext cx="4185717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7" name="TextBox 17"/>
            <p:cNvSpPr txBox="1">
              <a:spLocks noChangeArrowheads="1"/>
            </p:cNvSpPr>
            <p:nvPr/>
          </p:nvSpPr>
          <p:spPr bwMode="auto">
            <a:xfrm>
              <a:off x="6629400" y="2023646"/>
              <a:ext cx="1095036" cy="338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/>
                <a:t>PYTHIA6 </a:t>
              </a:r>
            </a:p>
          </p:txBody>
        </p:sp>
        <p:cxnSp>
          <p:nvCxnSpPr>
            <p:cNvPr id="85008" name="Straight Arrow Connector 19"/>
            <p:cNvCxnSpPr>
              <a:cxnSpLocks noChangeShapeType="1"/>
            </p:cNvCxnSpPr>
            <p:nvPr/>
          </p:nvCxnSpPr>
          <p:spPr bwMode="auto">
            <a:xfrm rot="5400000">
              <a:off x="6611112" y="3428206"/>
              <a:ext cx="609600" cy="1588"/>
            </a:xfrm>
            <a:prstGeom prst="straightConnector1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009" name="TextBox 21"/>
            <p:cNvSpPr txBox="1">
              <a:spLocks noChangeArrowheads="1"/>
            </p:cNvSpPr>
            <p:nvPr/>
          </p:nvSpPr>
          <p:spPr bwMode="auto">
            <a:xfrm>
              <a:off x="6324601" y="2819400"/>
              <a:ext cx="8382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/>
                <a:t>  RHIC</a:t>
              </a:r>
            </a:p>
          </p:txBody>
        </p:sp>
        <p:cxnSp>
          <p:nvCxnSpPr>
            <p:cNvPr id="85010" name="Straight Arrow Connector 22"/>
            <p:cNvCxnSpPr>
              <a:cxnSpLocks noChangeShapeType="1"/>
            </p:cNvCxnSpPr>
            <p:nvPr/>
          </p:nvCxnSpPr>
          <p:spPr bwMode="auto">
            <a:xfrm rot="5400000">
              <a:off x="7790688" y="2818606"/>
              <a:ext cx="304800" cy="158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011" name="Straight Arrow Connector 24"/>
            <p:cNvCxnSpPr>
              <a:cxnSpLocks noChangeShapeType="1"/>
            </p:cNvCxnSpPr>
            <p:nvPr/>
          </p:nvCxnSpPr>
          <p:spPr bwMode="auto">
            <a:xfrm rot="5400000">
              <a:off x="8055864" y="2818606"/>
              <a:ext cx="304800" cy="158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012" name="TextBox 25"/>
            <p:cNvSpPr txBox="1">
              <a:spLocks noChangeArrowheads="1"/>
            </p:cNvSpPr>
            <p:nvPr/>
          </p:nvSpPr>
          <p:spPr bwMode="auto">
            <a:xfrm>
              <a:off x="7786865" y="2328446"/>
              <a:ext cx="59513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/>
                <a:t>LHC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870" y="70625"/>
            <a:ext cx="7765793" cy="1691431"/>
          </a:xfrm>
        </p:spPr>
        <p:txBody>
          <a:bodyPr>
            <a:normAutofit/>
          </a:bodyPr>
          <a:lstStyle/>
          <a:p>
            <a:r>
              <a:rPr lang="en-US" dirty="0" smtClean="0"/>
              <a:t>Topic-1: Probe the Density </a:t>
            </a:r>
            <a:br>
              <a:rPr lang="en-US" dirty="0" smtClean="0"/>
            </a:br>
            <a:r>
              <a:rPr lang="en-US" sz="3600" dirty="0"/>
              <a:t>QGP and Jet Quenching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250" y="2985063"/>
            <a:ext cx="3798788" cy="3070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46" y="1961627"/>
            <a:ext cx="4413027" cy="4093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4170" y="1599193"/>
            <a:ext cx="4086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High density QGP medium created in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Heavy ion collisions: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~20x of normal nucleus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367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153"/>
            <a:ext cx="8229600" cy="1143000"/>
          </a:xfrm>
        </p:spPr>
        <p:txBody>
          <a:bodyPr/>
          <a:lstStyle/>
          <a:p>
            <a:r>
              <a:rPr lang="en-US" dirty="0" smtClean="0"/>
              <a:t>Jet Quenching Observed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515" y="1408548"/>
            <a:ext cx="5220485" cy="407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93" y="2809815"/>
            <a:ext cx="3127475" cy="224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30" y="1408548"/>
            <a:ext cx="3201402" cy="9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9793" y="5668620"/>
            <a:ext cx="7564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QGP density &gt; 10x normal nucleus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98748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Quenching @RHIC and LHC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48</a:t>
            </a:fld>
            <a:endParaRPr lang="uk-UA"/>
          </a:p>
        </p:txBody>
      </p:sp>
      <p:pic>
        <p:nvPicPr>
          <p:cNvPr id="15362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3656"/>
            <a:ext cx="4813300" cy="388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65" y="1690688"/>
            <a:ext cx="7140669" cy="417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060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152617"/>
            <a:ext cx="8229600" cy="1143000"/>
          </a:xfrm>
        </p:spPr>
        <p:txBody>
          <a:bodyPr/>
          <a:lstStyle/>
          <a:p>
            <a:r>
              <a:rPr lang="en-US" dirty="0" smtClean="0"/>
              <a:t>Detector highlights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816497" y="1035654"/>
            <a:ext cx="5539317" cy="5822347"/>
            <a:chOff x="-433917" y="1143000"/>
            <a:chExt cx="4929717" cy="5181600"/>
          </a:xfrm>
        </p:grpSpPr>
        <p:grpSp>
          <p:nvGrpSpPr>
            <p:cNvPr id="10" name="Group 9"/>
            <p:cNvGrpSpPr/>
            <p:nvPr/>
          </p:nvGrpSpPr>
          <p:grpSpPr>
            <a:xfrm>
              <a:off x="-433917" y="1143000"/>
              <a:ext cx="4929717" cy="5181600"/>
              <a:chOff x="-76200" y="1143000"/>
              <a:chExt cx="4929717" cy="51816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" y="1143000"/>
                <a:ext cx="4929717" cy="5181600"/>
              </a:xfrm>
              <a:prstGeom prst="rect">
                <a:avLst/>
              </a:prstGeom>
            </p:spPr>
          </p:pic>
          <p:sp>
            <p:nvSpPr>
              <p:cNvPr id="14" name="Isosceles Triangle 12"/>
              <p:cNvSpPr/>
              <p:nvPr/>
            </p:nvSpPr>
            <p:spPr>
              <a:xfrm flipV="1">
                <a:off x="1985964" y="2571751"/>
                <a:ext cx="547688" cy="1057274"/>
              </a:xfrm>
              <a:custGeom>
                <a:avLst/>
                <a:gdLst>
                  <a:gd name="connsiteX0" fmla="*/ 0 w 628651"/>
                  <a:gd name="connsiteY0" fmla="*/ 1128712 h 1128712"/>
                  <a:gd name="connsiteX1" fmla="*/ 314326 w 628651"/>
                  <a:gd name="connsiteY1" fmla="*/ 0 h 1128712"/>
                  <a:gd name="connsiteX2" fmla="*/ 628651 w 628651"/>
                  <a:gd name="connsiteY2" fmla="*/ 1128712 h 1128712"/>
                  <a:gd name="connsiteX3" fmla="*/ 0 w 628651"/>
                  <a:gd name="connsiteY3" fmla="*/ 1128712 h 1128712"/>
                  <a:gd name="connsiteX0" fmla="*/ 0 w 609601"/>
                  <a:gd name="connsiteY0" fmla="*/ 1128712 h 1128712"/>
                  <a:gd name="connsiteX1" fmla="*/ 314326 w 609601"/>
                  <a:gd name="connsiteY1" fmla="*/ 0 h 1128712"/>
                  <a:gd name="connsiteX2" fmla="*/ 609601 w 609601"/>
                  <a:gd name="connsiteY2" fmla="*/ 942975 h 1128712"/>
                  <a:gd name="connsiteX3" fmla="*/ 0 w 609601"/>
                  <a:gd name="connsiteY3" fmla="*/ 1128712 h 1128712"/>
                  <a:gd name="connsiteX0" fmla="*/ 0 w 547688"/>
                  <a:gd name="connsiteY0" fmla="*/ 1057274 h 1057274"/>
                  <a:gd name="connsiteX1" fmla="*/ 252413 w 547688"/>
                  <a:gd name="connsiteY1" fmla="*/ 0 h 1057274"/>
                  <a:gd name="connsiteX2" fmla="*/ 547688 w 547688"/>
                  <a:gd name="connsiteY2" fmla="*/ 942975 h 1057274"/>
                  <a:gd name="connsiteX3" fmla="*/ 0 w 547688"/>
                  <a:gd name="connsiteY3" fmla="*/ 1057274 h 105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688" h="1057274">
                    <a:moveTo>
                      <a:pt x="0" y="1057274"/>
                    </a:moveTo>
                    <a:lnTo>
                      <a:pt x="252413" y="0"/>
                    </a:lnTo>
                    <a:lnTo>
                      <a:pt x="547688" y="942975"/>
                    </a:lnTo>
                    <a:lnTo>
                      <a:pt x="0" y="1057274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flipH="1" flipV="1">
              <a:off x="1219200" y="2667000"/>
              <a:ext cx="609600" cy="962026"/>
            </a:xfrm>
            <a:prstGeom prst="line">
              <a:avLst/>
            </a:prstGeom>
            <a:ln w="254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828800" y="2971800"/>
              <a:ext cx="1066800" cy="685802"/>
            </a:xfrm>
            <a:prstGeom prst="line">
              <a:avLst/>
            </a:prstGeom>
            <a:ln w="254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7155305" y="530519"/>
            <a:ext cx="3405454" cy="4728264"/>
            <a:chOff x="6104825" y="158610"/>
            <a:chExt cx="2739617" cy="38037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04825" y="304800"/>
              <a:ext cx="2581975" cy="3657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8009825" y="158610"/>
              <a:ext cx="834617" cy="2476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Radius (cm)</a:t>
              </a: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4584369" y="3235088"/>
            <a:ext cx="2910524" cy="535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074078" y="2797635"/>
            <a:ext cx="92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l-GR" dirty="0">
                <a:solidFill>
                  <a:schemeClr val="accent1"/>
                </a:solidFill>
              </a:rPr>
              <a:t>η</a:t>
            </a:r>
            <a:r>
              <a:rPr lang="en-US" dirty="0">
                <a:solidFill>
                  <a:schemeClr val="accent1"/>
                </a:solidFill>
              </a:rPr>
              <a:t>|&lt;1.1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902122" y="2990754"/>
            <a:ext cx="838200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063922" y="3143154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B</a:t>
            </a:r>
            <a:r>
              <a:rPr lang="en-US" baseline="-25000" dirty="0" err="1">
                <a:solidFill>
                  <a:schemeClr val="accent1"/>
                </a:solidFill>
              </a:rPr>
              <a:t>z</a:t>
            </a:r>
            <a:r>
              <a:rPr lang="en-US" dirty="0">
                <a:solidFill>
                  <a:schemeClr val="accent1"/>
                </a:solidFill>
              </a:rPr>
              <a:t> = 1.4 T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54522" y="3336274"/>
            <a:ext cx="990600" cy="26408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13260" b="31630"/>
          <a:stretch/>
        </p:blipFill>
        <p:spPr>
          <a:xfrm>
            <a:off x="7086601" y="5258784"/>
            <a:ext cx="3022891" cy="125005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211515" y="6131051"/>
            <a:ext cx="2298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EMCal SPACAL module</a:t>
            </a:r>
          </a:p>
        </p:txBody>
      </p:sp>
    </p:spTree>
    <p:extLst>
      <p:ext uri="{BB962C8B-B14F-4D97-AF65-F5344CB8AC3E}">
        <p14:creationId xmlns:p14="http://schemas.microsoft.com/office/powerpoint/2010/main" val="16285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370" y="664932"/>
            <a:ext cx="6742622" cy="1329864"/>
          </a:xfrm>
        </p:spPr>
        <p:txBody>
          <a:bodyPr>
            <a:normAutofit/>
          </a:bodyPr>
          <a:lstStyle/>
          <a:p>
            <a:r>
              <a:rPr lang="en-US" dirty="0" smtClean="0"/>
              <a:t>Heavy Ion Collisions</a:t>
            </a:r>
            <a:br>
              <a:rPr lang="en-US" dirty="0" smtClean="0"/>
            </a:br>
            <a:r>
              <a:rPr lang="en-US" dirty="0" smtClean="0"/>
              <a:t>- Artists</a:t>
            </a:r>
            <a:r>
              <a:rPr lang="en-US" dirty="0" smtClean="0"/>
              <a:t>’ View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795316" y="3113552"/>
            <a:ext cx="8415485" cy="1778000"/>
            <a:chOff x="271315" y="2540000"/>
            <a:chExt cx="8415485" cy="177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7665" y="2540000"/>
              <a:ext cx="1778000" cy="177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15" y="2540000"/>
              <a:ext cx="1778000" cy="177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9160" y="2540000"/>
              <a:ext cx="1778000" cy="177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8800" y="2540000"/>
              <a:ext cx="1778000" cy="1778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795315" y="4918584"/>
            <a:ext cx="167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About to collide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6150" y="4918584"/>
            <a:ext cx="130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collision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7506" y="4918584"/>
            <a:ext cx="247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Quarks and gluons freed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60588" y="4943488"/>
            <a:ext cx="135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QGP formed</a:t>
            </a:r>
          </a:p>
        </p:txBody>
      </p:sp>
      <p:pic>
        <p:nvPicPr>
          <p:cNvPr id="11" name="Picture 10" descr="History of Universe Timeline FINAL .pdf_0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393" y="778050"/>
            <a:ext cx="3000158" cy="186128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981200" y="2765391"/>
            <a:ext cx="409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843929" y="2767572"/>
            <a:ext cx="4241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25673" y="5512132"/>
            <a:ext cx="336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Relativistic Lorentz Contraction:  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4644" y="5988574"/>
            <a:ext cx="2565400" cy="584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412" y="5497314"/>
            <a:ext cx="1160110" cy="1160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150" y="5497314"/>
            <a:ext cx="124929" cy="116011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368484" y="6106526"/>
            <a:ext cx="409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07720" y="2396059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92766" y="2398240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2037" y="6288092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94039" y="5561907"/>
            <a:ext cx="151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RHIC (LHC):</a:t>
            </a:r>
          </a:p>
        </p:txBody>
      </p:sp>
      <p:sp>
        <p:nvSpPr>
          <p:cNvPr id="27" name="Right Arrow 26"/>
          <p:cNvSpPr/>
          <p:nvPr/>
        </p:nvSpPr>
        <p:spPr>
          <a:xfrm rot="16200000">
            <a:off x="8577720" y="2415061"/>
            <a:ext cx="912095" cy="3463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731" y="6106527"/>
            <a:ext cx="1841047" cy="24241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929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Calorimeters beam </a:t>
            </a:r>
            <a:r>
              <a:rPr lang="en-US" dirty="0"/>
              <a:t>tests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801991"/>
            <a:ext cx="1930745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97" y="1605811"/>
            <a:ext cx="2992593" cy="18401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52600" y="3378499"/>
            <a:ext cx="1862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February 2014 </a:t>
            </a:r>
          </a:p>
          <a:p>
            <a:r>
              <a:rPr lang="en-US" dirty="0">
                <a:solidFill>
                  <a:schemeClr val="accent1"/>
                </a:solidFill>
              </a:rPr>
              <a:t>Proof of principle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78748" y="3655497"/>
            <a:ext cx="305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2016: </a:t>
            </a:r>
            <a:r>
              <a:rPr lang="el-GR" dirty="0">
                <a:solidFill>
                  <a:schemeClr val="accent1"/>
                </a:solidFill>
              </a:rPr>
              <a:t>η~0</a:t>
            </a:r>
            <a:r>
              <a:rPr lang="en-US" dirty="0">
                <a:solidFill>
                  <a:schemeClr val="accent1"/>
                </a:solidFill>
              </a:rPr>
              <a:t> prototype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7907" y="3655497"/>
            <a:ext cx="323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2017: </a:t>
            </a:r>
            <a:r>
              <a:rPr lang="en-US" dirty="0">
                <a:solidFill>
                  <a:schemeClr val="accent1"/>
                </a:solidFill>
              </a:rPr>
              <a:t>η~0.9 prototype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023" y="4163327"/>
            <a:ext cx="3295689" cy="2415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241" y="1396923"/>
            <a:ext cx="3390470" cy="22579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81200" y="5174160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Electron</a:t>
            </a:r>
            <a:r>
              <a:rPr lang="en-US" sz="1600" dirty="0"/>
              <a:t>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63328" y="5174160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Pion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587088" y="2281481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816975" y="2281481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38601" y="6019800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95338" y="6019800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7583" y="4182329"/>
            <a:ext cx="2456756" cy="23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 conducting magnet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405090"/>
            <a:ext cx="8610600" cy="2252472"/>
          </a:xfrm>
        </p:spPr>
        <p:txBody>
          <a:bodyPr>
            <a:noAutofit/>
          </a:bodyPr>
          <a:lstStyle/>
          <a:p>
            <a:r>
              <a:rPr lang="en-US" sz="2000" dirty="0"/>
              <a:t>1.4 Tesla magnet, </a:t>
            </a:r>
            <a:r>
              <a:rPr lang="az-Cyrl-AZ" sz="2000" dirty="0"/>
              <a:t>Ф</a:t>
            </a:r>
            <a:r>
              <a:rPr lang="en-US" sz="2000" dirty="0"/>
              <a:t> = 2.8 m, L = 3.8 m Previously used in BaBar @ SLAC</a:t>
            </a:r>
          </a:p>
          <a:p>
            <a:r>
              <a:rPr lang="en-US" sz="2000" dirty="0"/>
              <a:t>Moved to BNL in Feb 2015</a:t>
            </a:r>
          </a:p>
          <a:p>
            <a:r>
              <a:rPr lang="en-US" sz="2000" dirty="0"/>
              <a:t>Successful cold low field test in 2016</a:t>
            </a:r>
          </a:p>
          <a:p>
            <a:r>
              <a:rPr lang="en-US" sz="2000" dirty="0"/>
              <a:t>On-going full field test </a:t>
            </a:r>
          </a:p>
        </p:txBody>
      </p:sp>
      <p:sp>
        <p:nvSpPr>
          <p:cNvPr id="11" name="Right Arrow 10"/>
          <p:cNvSpPr/>
          <p:nvPr/>
        </p:nvSpPr>
        <p:spPr>
          <a:xfrm rot="9696141">
            <a:off x="5736548" y="4500406"/>
            <a:ext cx="772889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062435" y="3200400"/>
            <a:ext cx="3593915" cy="2815376"/>
            <a:chOff x="604772" y="4042624"/>
            <a:chExt cx="3593915" cy="28153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772" y="4042624"/>
              <a:ext cx="3593915" cy="2815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868162" y="4107618"/>
              <a:ext cx="3001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Preparing full field test @ BNL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58" y="2192451"/>
            <a:ext cx="3516960" cy="270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286500" y="4915592"/>
            <a:ext cx="4087024" cy="1651597"/>
            <a:chOff x="4762500" y="4788675"/>
            <a:chExt cx="4087024" cy="1651597"/>
          </a:xfrm>
        </p:grpSpPr>
        <p:pic>
          <p:nvPicPr>
            <p:cNvPr id="13" name="Picture 12" descr="babar_rout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0" y="4953000"/>
              <a:ext cx="4087024" cy="1487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194" name="Picture 2" descr="http://www.jasonfox.me/wp-content/uploads/2011/05/map-pin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287" y="5107843"/>
              <a:ext cx="336548" cy="54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lh4.ggpht.com/Tr5sntMif9qOPrKV_UVl7K8A_V3xQDgA7Sw_qweLUFlg76d_vGFA7q1xIKZ6IcmeGqg=w30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728" y="4788675"/>
              <a:ext cx="6477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63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752" y="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Sheet 1, section view of </a:t>
            </a:r>
            <a:r>
              <a:rPr lang="en-US" sz="2400" dirty="0" err="1"/>
              <a:t>sPHENIX</a:t>
            </a:r>
            <a:r>
              <a:rPr lang="en-US" sz="2400" dirty="0"/>
              <a:t> inner detector  assembly (inside the superconducting solenoid  magnet), the ALICE service barrel has been modified – shortened, see later sheets for detail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752" y="1325563"/>
            <a:ext cx="8091378" cy="53148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52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61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976" y="92796"/>
            <a:ext cx="7256124" cy="1045795"/>
          </a:xfrm>
        </p:spPr>
        <p:txBody>
          <a:bodyPr>
            <a:normAutofit fontScale="90000"/>
          </a:bodyPr>
          <a:lstStyle/>
          <a:p>
            <a:r>
              <a:rPr lang="en-US" sz="2800" dirty="0" err="1"/>
              <a:t>sPHERNIX</a:t>
            </a:r>
            <a:r>
              <a:rPr lang="en-US" sz="2800" dirty="0"/>
              <a:t> cross-section view, including envelope for services; TPC  and INTT, the following 2 slides detail views -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5" t="-407" r="5466" b="17744"/>
          <a:stretch/>
        </p:blipFill>
        <p:spPr>
          <a:xfrm>
            <a:off x="3286353" y="893396"/>
            <a:ext cx="6379535" cy="5964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9150" y="1384045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TPC services (one end)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63135" y="5272755"/>
            <a:ext cx="17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INTT services, (one –end)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936513" y="1753378"/>
            <a:ext cx="1552353" cy="22125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10050" y="4965406"/>
            <a:ext cx="1726462" cy="7549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UCLA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38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06588" y="1311640"/>
            <a:ext cx="9151972" cy="55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RHIC: Relativistic </a:t>
            </a:r>
            <a:r>
              <a:rPr lang="en-US" dirty="0" smtClean="0"/>
              <a:t>Heavy Ion </a:t>
            </a:r>
            <a:r>
              <a:rPr lang="en-US" dirty="0" smtClean="0"/>
              <a:t>Collider @BNL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90972" y="2438400"/>
            <a:ext cx="1962228" cy="2185730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17" name="Rectangle 16"/>
          <p:cNvSpPr/>
          <p:nvPr/>
        </p:nvSpPr>
        <p:spPr>
          <a:xfrm>
            <a:off x="7467601" y="3657600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Φ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1.2km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629400" y="2743200"/>
            <a:ext cx="914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715000" y="1828800"/>
            <a:ext cx="482600" cy="482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824314" y="4250839"/>
            <a:ext cx="4812818" cy="258532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45720" rIns="45720">
            <a:spAutoFit/>
          </a:bodyPr>
          <a:lstStyle/>
          <a:p>
            <a:r>
              <a:rPr lang="en-US" dirty="0"/>
              <a:t>The most versatile hadron collider in the world, and world’s first and only spin-polarized proton collider.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Discovery of Quark Gluon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Reached x40 of designed luminosity.</a:t>
            </a:r>
          </a:p>
          <a:p>
            <a:r>
              <a:rPr lang="en-US" dirty="0"/>
              <a:t>Two major experiments as of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Pioneering High Energy Nuclear Interaction eXperiment (PHENIX) → sPHENIX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Solenoidal Tracker At RHIC (STAR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b="1" dirty="0">
                <a:solidFill>
                  <a:schemeClr val="accent1"/>
                </a:solidFill>
              </a:rPr>
              <a:t>J. Zhang, Tue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3964954"/>
            <a:ext cx="9537700" cy="2871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93548" y="3938725"/>
            <a:ext cx="1272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Mar, (2010)</a:t>
            </a:r>
            <a:endParaRPr lang="en-US" dirty="0"/>
          </a:p>
        </p:txBody>
      </p:sp>
      <p:pic>
        <p:nvPicPr>
          <p:cNvPr id="10242" name="Picture 2" descr="http://images.dailytech.com/nimage/13718_QGP_Sou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69" y="4061071"/>
            <a:ext cx="2092145" cy="117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Rectangle 9"/>
          <p:cNvSpPr/>
          <p:nvPr/>
        </p:nvSpPr>
        <p:spPr>
          <a:xfrm>
            <a:off x="8338914" y="4281828"/>
            <a:ext cx="360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PHENIX, Phys. Rev. Lett. 104, 132301</a:t>
            </a:r>
          </a:p>
        </p:txBody>
      </p:sp>
      <p:pic>
        <p:nvPicPr>
          <p:cNvPr id="21" name="Content Placeholder 5" descr="phenix_3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687" y="1492191"/>
            <a:ext cx="1364011" cy="11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8049" y="282508"/>
            <a:ext cx="8328991" cy="636360"/>
          </a:xfrm>
        </p:spPr>
        <p:txBody>
          <a:bodyPr>
            <a:noAutofit/>
          </a:bodyPr>
          <a:lstStyle/>
          <a:p>
            <a:r>
              <a:rPr lang="en-US" sz="4000" dirty="0" smtClean="0"/>
              <a:t>RHIC Delivers Whatever it Takes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2661" y="1320099"/>
            <a:ext cx="47181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2D99"/>
                </a:solidFill>
                <a:cs typeface="Arial" charset="0"/>
              </a:rPr>
              <a:t>The world’s most versatile facility for the exploration of the phases of QCD matter from high temperature to high baryon density</a:t>
            </a:r>
            <a:r>
              <a:rPr lang="en-US" b="1" dirty="0" smtClean="0">
                <a:solidFill>
                  <a:srgbClr val="002D99"/>
                </a:solidFill>
                <a:cs typeface="Arial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Discovery of “perfect liquid” QGP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Discovery of jet quenching in QGP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Proton spin decomposition, quark &amp; gluon 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endParaRPr lang="en-US" b="1" dirty="0">
              <a:solidFill>
                <a:srgbClr val="002D99"/>
              </a:solidFill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628" y="3114550"/>
            <a:ext cx="4132110" cy="3023211"/>
            <a:chOff x="118628" y="2809750"/>
            <a:chExt cx="3776458" cy="2569036"/>
          </a:xfrm>
        </p:grpSpPr>
        <p:pic>
          <p:nvPicPr>
            <p:cNvPr id="7" name="Picture 6" descr="New QCD PhaseDiagra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28" y="2809750"/>
              <a:ext cx="3776458" cy="2569036"/>
            </a:xfrm>
            <a:prstGeom prst="rect">
              <a:avLst/>
            </a:prstGeom>
          </p:spPr>
        </p:pic>
        <p:sp>
          <p:nvSpPr>
            <p:cNvPr id="8" name="Left-Right Arrow 7"/>
            <p:cNvSpPr/>
            <p:nvPr/>
          </p:nvSpPr>
          <p:spPr>
            <a:xfrm>
              <a:off x="926275" y="2881000"/>
              <a:ext cx="1341817" cy="484632"/>
            </a:xfrm>
            <a:prstGeom prst="leftRightArrow">
              <a:avLst/>
            </a:prstGeom>
            <a:solidFill>
              <a:srgbClr val="FFFF00">
                <a:alpha val="70000"/>
              </a:srgbClr>
            </a:solidFill>
            <a:ln>
              <a:solidFill>
                <a:srgbClr val="FFFF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RHIC</a:t>
              </a:r>
            </a:p>
          </p:txBody>
        </p:sp>
      </p:grpSp>
      <p:pic>
        <p:nvPicPr>
          <p:cNvPr id="1026" name="Picture 2" descr="HIC 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13" y="1157564"/>
            <a:ext cx="6542818" cy="477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21424" y="5988502"/>
            <a:ext cx="645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Run18 in preparation: (</a:t>
            </a:r>
            <a:r>
              <a:rPr lang="mr-IN" baseline="30000" dirty="0" smtClean="0">
                <a:solidFill>
                  <a:srgbClr val="00B050"/>
                </a:solidFill>
              </a:rPr>
              <a:t>96</a:t>
            </a:r>
            <a:r>
              <a:rPr lang="mr-IN" dirty="0" smtClean="0">
                <a:solidFill>
                  <a:srgbClr val="00B050"/>
                </a:solidFill>
              </a:rPr>
              <a:t>Zr</a:t>
            </a:r>
            <a:r>
              <a:rPr lang="mr-IN" baseline="30000" dirty="0" smtClean="0">
                <a:solidFill>
                  <a:srgbClr val="00B050"/>
                </a:solidFill>
              </a:rPr>
              <a:t>40</a:t>
            </a:r>
            <a:r>
              <a:rPr lang="mr-IN" baseline="30000" dirty="0">
                <a:solidFill>
                  <a:srgbClr val="00B050"/>
                </a:solidFill>
              </a:rPr>
              <a:t>+</a:t>
            </a:r>
            <a:r>
              <a:rPr lang="mr-IN" dirty="0">
                <a:solidFill>
                  <a:srgbClr val="00B050"/>
                </a:solidFill>
              </a:rPr>
              <a:t> + </a:t>
            </a:r>
            <a:r>
              <a:rPr lang="mr-IN" baseline="30000" dirty="0">
                <a:solidFill>
                  <a:srgbClr val="00B050"/>
                </a:solidFill>
              </a:rPr>
              <a:t>96</a:t>
            </a:r>
            <a:r>
              <a:rPr lang="mr-IN" dirty="0">
                <a:solidFill>
                  <a:srgbClr val="00B050"/>
                </a:solidFill>
              </a:rPr>
              <a:t>Zr</a:t>
            </a:r>
            <a:r>
              <a:rPr lang="mr-IN" baseline="30000" dirty="0">
                <a:solidFill>
                  <a:srgbClr val="00B050"/>
                </a:solidFill>
              </a:rPr>
              <a:t>40</a:t>
            </a:r>
            <a:r>
              <a:rPr lang="mr-IN" baseline="30000" dirty="0" smtClean="0">
                <a:solidFill>
                  <a:srgbClr val="00B050"/>
                </a:solidFill>
              </a:rPr>
              <a:t>+</a:t>
            </a:r>
            <a:r>
              <a:rPr lang="en-US" dirty="0" smtClean="0">
                <a:solidFill>
                  <a:srgbClr val="00B050"/>
                </a:solidFill>
              </a:rPr>
              <a:t>) and (</a:t>
            </a:r>
            <a:r>
              <a:rPr lang="mr-IN" baseline="30000" dirty="0" smtClean="0">
                <a:solidFill>
                  <a:srgbClr val="00B050"/>
                </a:solidFill>
              </a:rPr>
              <a:t>96</a:t>
            </a:r>
            <a:r>
              <a:rPr lang="mr-IN" dirty="0" smtClean="0">
                <a:solidFill>
                  <a:srgbClr val="00B050"/>
                </a:solidFill>
              </a:rPr>
              <a:t>Ru</a:t>
            </a:r>
            <a:r>
              <a:rPr lang="mr-IN" baseline="30000" dirty="0" smtClean="0">
                <a:solidFill>
                  <a:srgbClr val="00B050"/>
                </a:solidFill>
              </a:rPr>
              <a:t>44</a:t>
            </a:r>
            <a:r>
              <a:rPr lang="mr-IN" baseline="30000" dirty="0">
                <a:solidFill>
                  <a:srgbClr val="00B050"/>
                </a:solidFill>
              </a:rPr>
              <a:t>+</a:t>
            </a:r>
            <a:r>
              <a:rPr lang="mr-IN" dirty="0">
                <a:solidFill>
                  <a:srgbClr val="00B050"/>
                </a:solidFill>
              </a:rPr>
              <a:t> + </a:t>
            </a:r>
            <a:r>
              <a:rPr lang="mr-IN" baseline="30000" dirty="0">
                <a:solidFill>
                  <a:srgbClr val="00B050"/>
                </a:solidFill>
              </a:rPr>
              <a:t>96</a:t>
            </a:r>
            <a:r>
              <a:rPr lang="mr-IN" dirty="0">
                <a:solidFill>
                  <a:srgbClr val="00B050"/>
                </a:solidFill>
              </a:rPr>
              <a:t>Ru</a:t>
            </a:r>
            <a:r>
              <a:rPr lang="mr-IN" baseline="30000" dirty="0">
                <a:solidFill>
                  <a:srgbClr val="00B050"/>
                </a:solidFill>
              </a:rPr>
              <a:t>44</a:t>
            </a:r>
            <a:r>
              <a:rPr lang="mr-IN" baseline="30000" dirty="0" smtClean="0">
                <a:solidFill>
                  <a:srgbClr val="00B050"/>
                </a:solidFill>
              </a:rPr>
              <a:t>+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81" b="2650"/>
          <a:stretch/>
        </p:blipFill>
        <p:spPr>
          <a:xfrm>
            <a:off x="737530" y="961902"/>
            <a:ext cx="9930470" cy="575957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886" y="0"/>
            <a:ext cx="11615057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Next Step</a:t>
            </a:r>
            <a:r>
              <a:rPr lang="en-US" dirty="0" smtClean="0"/>
              <a:t>: Understand </a:t>
            </a:r>
            <a:r>
              <a:rPr lang="en-US" dirty="0"/>
              <a:t>I</a:t>
            </a:r>
            <a:r>
              <a:rPr lang="en-US" dirty="0" smtClean="0"/>
              <a:t>nner Workings of </a:t>
            </a:r>
            <a:r>
              <a:rPr lang="en-US" dirty="0" smtClean="0"/>
              <a:t>QGP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1/8/2018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UCLA Seminar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33442" y="1352077"/>
            <a:ext cx="9125117" cy="55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6057" y="76200"/>
            <a:ext cx="1045028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sPHENIX Upgrade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</a:t>
            </a:r>
            <a:r>
              <a:rPr lang="en-US" dirty="0" smtClean="0"/>
              <a:t>he </a:t>
            </a:r>
            <a:r>
              <a:rPr lang="en-US" dirty="0" smtClean="0"/>
              <a:t>next Generation HI experiment at RHIC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90972" y="2438400"/>
            <a:ext cx="1962228" cy="2185730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17" name="Rectangle 16"/>
          <p:cNvSpPr/>
          <p:nvPr/>
        </p:nvSpPr>
        <p:spPr>
          <a:xfrm>
            <a:off x="7467601" y="3643663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Φ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1.2km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629400" y="2729263"/>
            <a:ext cx="914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715000" y="1814863"/>
            <a:ext cx="482600" cy="482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32" y="1989956"/>
            <a:ext cx="1885360" cy="2023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11549"/>
            <a:ext cx="1198724" cy="378406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7563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</TotalTime>
  <Words>1896</Words>
  <Application>Microsoft Macintosh PowerPoint</Application>
  <PresentationFormat>Widescreen</PresentationFormat>
  <Paragraphs>478</Paragraphs>
  <Slides>53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Calibri</vt:lpstr>
      <vt:lpstr>Calibri Light</vt:lpstr>
      <vt:lpstr>Mangal</vt:lpstr>
      <vt:lpstr>MS PGothic</vt:lpstr>
      <vt:lpstr>ＭＳ Ｐゴシック</vt:lpstr>
      <vt:lpstr>Symbol</vt:lpstr>
      <vt:lpstr>Times New Roman</vt:lpstr>
      <vt:lpstr>Wingdings 3</vt:lpstr>
      <vt:lpstr>宋体</vt:lpstr>
      <vt:lpstr>Arial</vt:lpstr>
      <vt:lpstr>Arial</vt:lpstr>
      <vt:lpstr>Office Theme</vt:lpstr>
      <vt:lpstr>Equation</vt:lpstr>
      <vt:lpstr>Image</vt:lpstr>
      <vt:lpstr>Study QGP with sPHENIX Upgrade  at the Relativistic Heavy Ion Collider</vt:lpstr>
      <vt:lpstr>Outline</vt:lpstr>
      <vt:lpstr>PowerPoint Presentation</vt:lpstr>
      <vt:lpstr>Quark Gluon Plasma and Heavy Ion Collisions</vt:lpstr>
      <vt:lpstr>Heavy Ion Collisions - Artists’ View</vt:lpstr>
      <vt:lpstr>RHIC: Relativistic Heavy Ion Collider @BNL</vt:lpstr>
      <vt:lpstr>RHIC Delivers Whatever it Takes</vt:lpstr>
      <vt:lpstr>Next Step: Understand Inner Workings of QGP</vt:lpstr>
      <vt:lpstr>sPHENIX Upgrade  the next Generation HI experiment at RHIC</vt:lpstr>
      <vt:lpstr>Evolution of the PHENIX Interaction Region</vt:lpstr>
      <vt:lpstr>PowerPoint Presentation</vt:lpstr>
      <vt:lpstr>sPHENIX 3 Physics Pillars</vt:lpstr>
      <vt:lpstr>(I) Precision Calorimetry for Jets and Photons</vt:lpstr>
      <vt:lpstr>Jet Quenching Observed @RHIC and LHC </vt:lpstr>
      <vt:lpstr>sPHENIX: Detail Study of the Path-length Dependence of Jet Suppression </vt:lpstr>
      <vt:lpstr>Direct Photon + Jet in Au+Au: Simulations </vt:lpstr>
      <vt:lpstr>A Broad Physics Program with Jets @sPHENIX Parton Mass and Flavor Dependence of Jet Suppression and more </vt:lpstr>
      <vt:lpstr>(II) Heavy Quarks - Unique Probe of QGP</vt:lpstr>
      <vt:lpstr>Recent Highlight I: Charm RAA  @RHIC and LHC</vt:lpstr>
      <vt:lpstr>Particle “Flow” and QGP Medium Response</vt:lpstr>
      <vt:lpstr>Universal Scaling of V2 - Perfect QGP Liquid!? </vt:lpstr>
      <vt:lpstr>A Surprise from RHIC! Charm quarks flow just as well as lighter quarks – “Perfect liquid” </vt:lpstr>
      <vt:lpstr>Recent Highlights II: Charm V2  @RHIC and LHC</vt:lpstr>
      <vt:lpstr>How about the much heavier Beauty? </vt:lpstr>
      <vt:lpstr>MAPS-based VerTex detector: MVTX Upgrade</vt:lpstr>
      <vt:lpstr>Monolithic-Active-Pixel-Sensors (MAPS) The next Generation State of the Art Pixel Tracker</vt:lpstr>
      <vt:lpstr>RHIC Multi-Year Plan:  sPHENIX 2022-2026+</vt:lpstr>
      <vt:lpstr>Physics Channels: Open Charm and Beauty</vt:lpstr>
      <vt:lpstr>Simulation: b-jet and B-meson Tagging</vt:lpstr>
      <vt:lpstr>Tracking Performance with Full GEANT</vt:lpstr>
      <vt:lpstr>B-jet tagging</vt:lpstr>
      <vt:lpstr>B-hadron Tagging </vt:lpstr>
      <vt:lpstr>sPHENIX Projected RAA Sensitivity</vt:lpstr>
      <vt:lpstr>sPHENIX Project Elliptical Flow v2</vt:lpstr>
      <vt:lpstr>(III) Heavy Quarkonia and QGP Color Screening</vt:lpstr>
      <vt:lpstr>J/Psi Suppression Observed,  w/ Surprises</vt:lpstr>
      <vt:lpstr>Upsilon Spectroscopy</vt:lpstr>
      <vt:lpstr>PowerPoint Presentation</vt:lpstr>
      <vt:lpstr>Summary and Outlook</vt:lpstr>
      <vt:lpstr>Evolving sPHENIX Collaboration</vt:lpstr>
      <vt:lpstr>backup</vt:lpstr>
      <vt:lpstr>RHIC Highlight (2): Flow</vt:lpstr>
      <vt:lpstr>Jet Probes of QCD Structure</vt:lpstr>
      <vt:lpstr>PowerPoint Presentation</vt:lpstr>
      <vt:lpstr>Heavy Quark Probes at RHIC</vt:lpstr>
      <vt:lpstr>Topic-1: Probe the Density  QGP and Jet Quenching</vt:lpstr>
      <vt:lpstr>Jet Quenching Observed </vt:lpstr>
      <vt:lpstr>Jet Quenching @RHIC and LHC</vt:lpstr>
      <vt:lpstr>Detector highlights</vt:lpstr>
      <vt:lpstr>Calorimeters beam tests</vt:lpstr>
      <vt:lpstr>Super conducting magnet</vt:lpstr>
      <vt:lpstr>Sheet 1, section view of sPHENIX inner detector  assembly (inside the superconducting solenoid  magnet), the ALICE service barrel has been modified – shortened, see later sheets for detail</vt:lpstr>
      <vt:lpstr>sPHERNIX cross-section view, including envelope for services; TPC  and INTT, the following 2 slides detail views -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269</cp:revision>
  <cp:lastPrinted>2018-01-08T14:11:35Z</cp:lastPrinted>
  <dcterms:created xsi:type="dcterms:W3CDTF">2018-01-05T17:58:24Z</dcterms:created>
  <dcterms:modified xsi:type="dcterms:W3CDTF">2018-01-08T14:16:21Z</dcterms:modified>
</cp:coreProperties>
</file>