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jpg" ContentType="image/jpeg"/>
  <Default Extension="emf" ContentType="image/x-emf"/>
  <Default Extension="tiff" ContentType="image/tiff"/>
  <Default Extension="vml" ContentType="application/vnd.openxmlformats-officedocument.vmlDrawin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389" r:id="rId2"/>
    <p:sldId id="257" r:id="rId3"/>
    <p:sldId id="268" r:id="rId4"/>
    <p:sldId id="263" r:id="rId5"/>
    <p:sldId id="271" r:id="rId6"/>
    <p:sldId id="272" r:id="rId7"/>
    <p:sldId id="293" r:id="rId8"/>
    <p:sldId id="320" r:id="rId9"/>
    <p:sldId id="347" r:id="rId10"/>
    <p:sldId id="318" r:id="rId11"/>
    <p:sldId id="276" r:id="rId12"/>
    <p:sldId id="262" r:id="rId13"/>
    <p:sldId id="329" r:id="rId14"/>
    <p:sldId id="328" r:id="rId15"/>
    <p:sldId id="372" r:id="rId16"/>
    <p:sldId id="341" r:id="rId17"/>
    <p:sldId id="278" r:id="rId18"/>
    <p:sldId id="342" r:id="rId19"/>
    <p:sldId id="314" r:id="rId20"/>
    <p:sldId id="288" r:id="rId21"/>
    <p:sldId id="297" r:id="rId22"/>
    <p:sldId id="295" r:id="rId23"/>
    <p:sldId id="376" r:id="rId24"/>
    <p:sldId id="296" r:id="rId25"/>
    <p:sldId id="348" r:id="rId26"/>
    <p:sldId id="373" r:id="rId27"/>
    <p:sldId id="337" r:id="rId28"/>
    <p:sldId id="350" r:id="rId29"/>
    <p:sldId id="324" r:id="rId30"/>
    <p:sldId id="310" r:id="rId31"/>
    <p:sldId id="311" r:id="rId32"/>
    <p:sldId id="375" r:id="rId33"/>
    <p:sldId id="313" r:id="rId34"/>
    <p:sldId id="338" r:id="rId35"/>
    <p:sldId id="370" r:id="rId36"/>
    <p:sldId id="377" r:id="rId37"/>
    <p:sldId id="327" r:id="rId38"/>
    <p:sldId id="298" r:id="rId39"/>
    <p:sldId id="378" r:id="rId40"/>
    <p:sldId id="366" r:id="rId41"/>
    <p:sldId id="379" r:id="rId42"/>
    <p:sldId id="368" r:id="rId43"/>
    <p:sldId id="381" r:id="rId44"/>
    <p:sldId id="353" r:id="rId45"/>
    <p:sldId id="390" r:id="rId46"/>
    <p:sldId id="354" r:id="rId47"/>
    <p:sldId id="386" r:id="rId48"/>
    <p:sldId id="285" r:id="rId49"/>
    <p:sldId id="359" r:id="rId50"/>
    <p:sldId id="360" r:id="rId51"/>
    <p:sldId id="358" r:id="rId52"/>
    <p:sldId id="355" r:id="rId53"/>
    <p:sldId id="284" r:id="rId54"/>
    <p:sldId id="363" r:id="rId55"/>
    <p:sldId id="365" r:id="rId56"/>
    <p:sldId id="351" r:id="rId57"/>
    <p:sldId id="273" r:id="rId58"/>
    <p:sldId id="277" r:id="rId59"/>
    <p:sldId id="280" r:id="rId60"/>
    <p:sldId id="385" r:id="rId61"/>
    <p:sldId id="387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85FC0-D423-7345-80DD-96D977FC329C}" type="datetimeFigureOut">
              <a:rPr lang="en-US" smtClean="0"/>
              <a:t>4/17/17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CDFD4-B461-9547-B826-94634111C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12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FCCB0-88D1-924E-8698-A49F1DFB1330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BD37-5C62-F34D-A349-C7D41BBD4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48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6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79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C5129C-C838-8540-9CC2-B88C44E4BEA3}" type="slidenum">
              <a:rPr lang="en-US" altLang="zh-CN" sz="1100" b="0" baseline="0">
                <a:latin typeface="Times New Roman" charset="0"/>
              </a:rPr>
              <a:pPr eaLnBrk="1" hangingPunct="1"/>
              <a:t>46</a:t>
            </a:fld>
            <a:endParaRPr lang="en-US" altLang="zh-CN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091A33-8D5E-8644-8F26-2E1ECC9451F0}" type="slidenum">
              <a:rPr lang="en-US" altLang="zh-CN" sz="1100" b="0" baseline="0">
                <a:latin typeface="Times New Roman" charset="0"/>
              </a:rPr>
              <a:pPr eaLnBrk="1" hangingPunct="1"/>
              <a:t>48</a:t>
            </a:fld>
            <a:endParaRPr lang="en-US" altLang="zh-CN" sz="1100" b="0" baseline="0">
              <a:latin typeface="Times New Roman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1A934E-AA7A-5A41-99DC-C98682E41654}" type="slidenum">
              <a:rPr lang="en-US" altLang="zh-CN" sz="1100" b="0" baseline="0">
                <a:latin typeface="Times New Roman" charset="0"/>
              </a:rPr>
              <a:pPr eaLnBrk="1" hangingPunct="1"/>
              <a:t>49</a:t>
            </a:fld>
            <a:endParaRPr lang="en-US" altLang="zh-CN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965CD9-8087-DF45-A552-18590D315B86}" type="slidenum">
              <a:rPr lang="en-US" altLang="zh-CN" sz="1100" b="0" baseline="0">
                <a:latin typeface="Times New Roman" charset="0"/>
              </a:rPr>
              <a:pPr eaLnBrk="1" hangingPunct="1"/>
              <a:t>50</a:t>
            </a:fld>
            <a:endParaRPr lang="en-US" altLang="zh-CN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25C40D-7B15-3048-A2F3-BD1EC3152C0E}" type="slidenum">
              <a:rPr lang="en-US" altLang="zh-CN" sz="1100" b="0" baseline="0">
                <a:latin typeface="Times New Roman" charset="0"/>
              </a:rPr>
              <a:pPr eaLnBrk="1" hangingPunct="1"/>
              <a:t>51</a:t>
            </a:fld>
            <a:endParaRPr lang="en-US" altLang="zh-CN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3AA5-7643-9048-88AA-ABA5C8D0DB03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6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5F42-3FB8-6947-9E9B-A853EFB3AF75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9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D7EE-79D9-FC49-93E0-CBAFD411E96B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00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474B3-F25B-D246-A0CA-BE8AD81FAD8F}" type="datetime1">
              <a:rPr lang="en-US" altLang="zh-CN" smtClean="0"/>
              <a:t>4/17/17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Ming Liu</a:t>
            </a:r>
            <a:endParaRPr lang="en-US" altLang="zh-CN" sz="1400" b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247CD-A667-134E-BB52-187CF80BF7E6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435880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38221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138C-DCAA-1943-98CE-7E16AE92FDC9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2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8425-F78C-2B41-B295-5335D888623E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6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F729-9C87-1A48-A3C5-4E30C1CD4BC3}" type="datetime1">
              <a:rPr lang="en-US" smtClean="0"/>
              <a:t>4/17/17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0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57C9E-157A-8748-9EC9-2402EF82FC2B}" type="datetime1">
              <a:rPr lang="en-US" smtClean="0"/>
              <a:t>4/17/17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7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0EE6-488D-9E4A-A816-72EDD92E70A0}" type="datetime1">
              <a:rPr lang="en-US" smtClean="0"/>
              <a:t>4/17/17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2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AACF-E68E-C546-ABFE-2B897F71613D}" type="datetime1">
              <a:rPr lang="en-US" smtClean="0"/>
              <a:t>4/17/17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9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04C3-8E59-9641-8A47-45538BAB24E6}" type="datetime1">
              <a:rPr lang="en-US" smtClean="0"/>
              <a:t>4/17/17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6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36DC-992E-1144-9EAC-8F9B3A55939A}" type="datetime1">
              <a:rPr lang="en-US" smtClean="0"/>
              <a:t>4/17/17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AB4FC-66B8-8247-B249-C870381D26F2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7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hyperlink" Target="http://www.bnl.gov/bnlweb/pubaf/pr/PR_display.asp?prID=05-38" TargetMode="External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6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7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14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hyperlink" Target="https://www.phenix.bnl.gov/phenix/WWW/info/pp/003/cover/ppg003cover.jpg" TargetMode="External"/><Relationship Id="rId5" Type="http://schemas.openxmlformats.org/officeDocument/2006/relationships/image" Target="../media/image84.jpeg"/><Relationship Id="rId6" Type="http://schemas.openxmlformats.org/officeDocument/2006/relationships/hyperlink" Target="http://www.scientificamerican.com/sciammag/?contents=2006-05" TargetMode="External"/><Relationship Id="rId7" Type="http://schemas.openxmlformats.org/officeDocument/2006/relationships/image" Target="../media/image85.jpe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tiff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hyperlink" Target="https://www.bnl.gov/rhic/news2/news.asp?a=6204&amp;t=today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84" y="0"/>
            <a:ext cx="9176418" cy="68579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1338705"/>
            <a:ext cx="7772400" cy="2425686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/>
              <a:t>Recreate Early Universe in Laboratory</a:t>
            </a:r>
            <a:br>
              <a:rPr lang="en-US" sz="5300" b="1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2200" dirty="0" smtClean="0"/>
              <a:t>Olan Kruse Physics Lecture at Texas A&amp;M at Kingsville</a:t>
            </a:r>
            <a:endParaRPr lang="en-US" sz="2200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371600" y="4458296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Ming Liu</a:t>
            </a:r>
          </a:p>
          <a:p>
            <a:pPr marL="0" indent="0" algn="ctr">
              <a:buNone/>
            </a:pPr>
            <a:r>
              <a:rPr lang="en-US" dirty="0" smtClean="0"/>
              <a:t>Los Alamos National Laboratory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59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Examples </a:t>
            </a:r>
            <a:r>
              <a:rPr lang="en-US" dirty="0" smtClean="0"/>
              <a:t>of Subatomic Particles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770"/>
            <a:ext cx="4101334" cy="536898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Hadrons  - strong interaction and electromagnetic force </a:t>
            </a:r>
          </a:p>
          <a:p>
            <a:pPr lvl="1"/>
            <a:r>
              <a:rPr lang="en-US" dirty="0" smtClean="0"/>
              <a:t>Made of 3 quarks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Made of quark and anti-quark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Leptons </a:t>
            </a:r>
            <a:r>
              <a:rPr lang="mr-IN" dirty="0" smtClean="0"/>
              <a:t>–</a:t>
            </a:r>
            <a:r>
              <a:rPr lang="en-US" dirty="0" smtClean="0"/>
              <a:t> NO strong interaction, electromagnetic force </a:t>
            </a:r>
          </a:p>
          <a:p>
            <a:pPr lvl="1"/>
            <a:r>
              <a:rPr lang="en-US" dirty="0" smtClean="0"/>
              <a:t>Electrons</a:t>
            </a:r>
          </a:p>
          <a:p>
            <a:pPr lvl="1"/>
            <a:r>
              <a:rPr lang="en-US" dirty="0" err="1" smtClean="0"/>
              <a:t>Muons</a:t>
            </a:r>
            <a:endParaRPr lang="en-US" dirty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75668" y="1723714"/>
            <a:ext cx="2904949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Proton mass = 1.67 x 10</a:t>
            </a:r>
            <a:r>
              <a:rPr lang="en-US" baseline="30000" dirty="0" smtClean="0"/>
              <a:t>-27</a:t>
            </a:r>
            <a:r>
              <a:rPr lang="en-US" dirty="0" smtClean="0"/>
              <a:t> Kg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=  938 MeV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=  0.938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Radius </a:t>
            </a:r>
            <a:r>
              <a:rPr lang="en-US" dirty="0"/>
              <a:t>= 0.87 x 10</a:t>
            </a:r>
            <a:r>
              <a:rPr lang="en-US" baseline="30000" dirty="0"/>
              <a:t>-15</a:t>
            </a:r>
            <a:r>
              <a:rPr lang="en-US" dirty="0"/>
              <a:t>m</a:t>
            </a:r>
          </a:p>
          <a:p>
            <a:r>
              <a:rPr lang="en-US" dirty="0"/>
              <a:t>             = </a:t>
            </a:r>
            <a:r>
              <a:rPr lang="en-US" dirty="0" smtClean="0"/>
              <a:t>0.87 </a:t>
            </a:r>
            <a:r>
              <a:rPr lang="en-US" dirty="0" err="1" smtClean="0"/>
              <a:t>fm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75668" y="5636091"/>
            <a:ext cx="304211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Electron mass = 9.11 x 10</a:t>
            </a:r>
            <a:r>
              <a:rPr lang="en-US" baseline="30000" dirty="0" smtClean="0"/>
              <a:t>-31</a:t>
            </a:r>
            <a:r>
              <a:rPr lang="en-US" dirty="0" smtClean="0"/>
              <a:t> Kg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= 0.511 MeV</a:t>
            </a:r>
          </a:p>
          <a:p>
            <a:r>
              <a:rPr lang="en-US" dirty="0" smtClean="0"/>
              <a:t>Radius  &lt; 10</a:t>
            </a:r>
            <a:r>
              <a:rPr lang="en-US" baseline="30000" dirty="0" smtClean="0"/>
              <a:t>-18</a:t>
            </a:r>
            <a:r>
              <a:rPr lang="en-US" dirty="0" smtClean="0"/>
              <a:t> m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938" y="1723714"/>
            <a:ext cx="1219192" cy="1219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596" y="3708252"/>
            <a:ext cx="2079522" cy="1569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254" y="3141106"/>
            <a:ext cx="3293102" cy="113429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77BE-EA1F-1341-BE3F-434D9E1F4795}" type="datetime1">
              <a:rPr lang="en-US" smtClean="0"/>
              <a:t>4/17/17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4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800"/>
            <a:ext cx="8229600" cy="1143000"/>
          </a:xfrm>
        </p:spPr>
        <p:txBody>
          <a:bodyPr/>
          <a:lstStyle/>
          <a:p>
            <a:r>
              <a:rPr lang="en-US" dirty="0" smtClean="0"/>
              <a:t>Interaction Strength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46942"/>
            <a:ext cx="8393808" cy="4297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788" y="5673421"/>
            <a:ext cx="8403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Strong Interaction: </a:t>
            </a:r>
            <a:r>
              <a:rPr lang="en-US" sz="2800" b="1" dirty="0" smtClean="0">
                <a:solidFill>
                  <a:srgbClr val="FF0000"/>
                </a:solidFill>
              </a:rPr>
              <a:t>Q</a:t>
            </a:r>
            <a:r>
              <a:rPr lang="en-US" sz="2800" b="1" dirty="0" smtClean="0">
                <a:solidFill>
                  <a:srgbClr val="008000"/>
                </a:solidFill>
              </a:rPr>
              <a:t>C</a:t>
            </a:r>
            <a:r>
              <a:rPr lang="en-US" sz="2800" b="1" dirty="0" smtClean="0">
                <a:solidFill>
                  <a:srgbClr val="0000FF"/>
                </a:solidFill>
              </a:rPr>
              <a:t>D</a:t>
            </a:r>
            <a:r>
              <a:rPr lang="en-US" sz="2800" b="1" dirty="0" smtClean="0"/>
              <a:t> = </a:t>
            </a:r>
            <a:r>
              <a:rPr lang="en-US" sz="2800" b="1" dirty="0" smtClean="0">
                <a:solidFill>
                  <a:srgbClr val="008000"/>
                </a:solidFill>
              </a:rPr>
              <a:t>Quantum Chromo Dynamics</a:t>
            </a:r>
          </a:p>
          <a:p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smtClean="0">
                <a:solidFill>
                  <a:srgbClr val="008000"/>
                </a:solidFill>
              </a:rPr>
              <a:t>                            very hard to do computation with QCD 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8079" y="881869"/>
            <a:ext cx="144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Nuclear force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7690348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dg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046"/>
            <a:ext cx="9144000" cy="6838760"/>
          </a:xfrm>
          <a:prstGeom prst="rect">
            <a:avLst/>
          </a:prstGeom>
          <a:ln w="25400"/>
        </p:spPr>
      </p:pic>
      <p:sp>
        <p:nvSpPr>
          <p:cNvPr id="44" name="Shape 44"/>
          <p:cNvSpPr/>
          <p:nvPr/>
        </p:nvSpPr>
        <p:spPr>
          <a:xfrm>
            <a:off x="2885086" y="2755221"/>
            <a:ext cx="1529487" cy="687685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2000" dirty="0">
                <a:solidFill>
                  <a:srgbClr val="FFFF00"/>
                </a:solidFill>
              </a:rPr>
              <a:t>Quark-Gluon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sz="2000" dirty="0">
                <a:solidFill>
                  <a:srgbClr val="FFFF00"/>
                </a:solidFill>
              </a:rPr>
              <a:t>Plasma (QGP)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8609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64795" y="1164895"/>
            <a:ext cx="4833155" cy="1899321"/>
            <a:chOff x="4164795" y="288925"/>
            <a:chExt cx="4833155" cy="1899321"/>
          </a:xfrm>
        </p:grpSpPr>
        <p:grpSp>
          <p:nvGrpSpPr>
            <p:cNvPr id="4" name="Group 3"/>
            <p:cNvGrpSpPr/>
            <p:nvPr/>
          </p:nvGrpSpPr>
          <p:grpSpPr>
            <a:xfrm>
              <a:off x="4164795" y="288925"/>
              <a:ext cx="4833155" cy="1899321"/>
              <a:chOff x="4164795" y="395288"/>
              <a:chExt cx="4833155" cy="1899321"/>
            </a:xfrm>
          </p:grpSpPr>
          <p:sp>
            <p:nvSpPr>
              <p:cNvPr id="30722" name="Rectangle 13"/>
              <p:cNvSpPr>
                <a:spLocks noChangeArrowheads="1"/>
              </p:cNvSpPr>
              <p:nvPr/>
            </p:nvSpPr>
            <p:spPr bwMode="auto">
              <a:xfrm>
                <a:off x="4164795" y="395288"/>
                <a:ext cx="4833155" cy="189932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725" name="Picture 12" descr="&#10;laureaten.jpg                                                  0017B08FMacintosh HD                   B74677AA: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3750" y="395288"/>
                <a:ext cx="2997200" cy="1398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6" name="Text Box 14"/>
            <p:cNvSpPr txBox="1">
              <a:spLocks noChangeArrowheads="1"/>
            </p:cNvSpPr>
            <p:nvPr/>
          </p:nvSpPr>
          <p:spPr bwMode="auto">
            <a:xfrm>
              <a:off x="4329113" y="288925"/>
              <a:ext cx="16859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 dirty="0">
                  <a:latin typeface="Times" charset="0"/>
                </a:rPr>
                <a:t>D. Gross</a:t>
              </a:r>
              <a:endParaRPr lang="en-US" sz="1600" dirty="0">
                <a:latin typeface="Times" charset="0"/>
              </a:endParaRPr>
            </a:p>
          </p:txBody>
        </p:sp>
        <p:sp>
          <p:nvSpPr>
            <p:cNvPr id="30727" name="Text Box 15"/>
            <p:cNvSpPr txBox="1">
              <a:spLocks noChangeArrowheads="1"/>
            </p:cNvSpPr>
            <p:nvPr/>
          </p:nvSpPr>
          <p:spPr bwMode="auto">
            <a:xfrm>
              <a:off x="4329113" y="554038"/>
              <a:ext cx="16859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latin typeface="Times" charset="0"/>
                </a:rPr>
                <a:t>H.D. Politzer</a:t>
              </a:r>
              <a:endParaRPr lang="en-US" sz="1600">
                <a:latin typeface="Times" charset="0"/>
              </a:endParaRPr>
            </a:p>
          </p:txBody>
        </p:sp>
        <p:sp>
          <p:nvSpPr>
            <p:cNvPr id="30728" name="Text Box 16"/>
            <p:cNvSpPr txBox="1">
              <a:spLocks noChangeArrowheads="1"/>
            </p:cNvSpPr>
            <p:nvPr/>
          </p:nvSpPr>
          <p:spPr bwMode="auto">
            <a:xfrm>
              <a:off x="4319588" y="817563"/>
              <a:ext cx="16859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latin typeface="Times" charset="0"/>
                </a:rPr>
                <a:t>F. Wilczek</a:t>
              </a:r>
              <a:endParaRPr lang="en-US" sz="1600">
                <a:latin typeface="Times" charset="0"/>
              </a:endParaRPr>
            </a:p>
          </p:txBody>
        </p:sp>
        <p:sp>
          <p:nvSpPr>
            <p:cNvPr id="30729" name="Text Box 17"/>
            <p:cNvSpPr txBox="1">
              <a:spLocks noChangeArrowheads="1"/>
            </p:cNvSpPr>
            <p:nvPr/>
          </p:nvSpPr>
          <p:spPr bwMode="auto">
            <a:xfrm>
              <a:off x="4265613" y="1154113"/>
              <a:ext cx="16859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Times" charset="0"/>
                </a:rPr>
                <a:t>Nobel Prize 2004</a:t>
              </a:r>
              <a:endParaRPr lang="en-US" sz="1600" dirty="0">
                <a:latin typeface="Times" charset="0"/>
              </a:endParaRPr>
            </a:p>
          </p:txBody>
        </p:sp>
        <p:sp>
          <p:nvSpPr>
            <p:cNvPr id="30730" name="Text Box 18"/>
            <p:cNvSpPr txBox="1">
              <a:spLocks noChangeArrowheads="1"/>
            </p:cNvSpPr>
            <p:nvPr/>
          </p:nvSpPr>
          <p:spPr bwMode="auto">
            <a:xfrm>
              <a:off x="4262438" y="1481138"/>
              <a:ext cx="1611312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000080"/>
                  </a:solidFill>
                  <a:latin typeface="Times" charset="0"/>
                </a:rPr>
                <a:t>QCD Asymptotic Freedom (1973)</a:t>
              </a:r>
              <a:endParaRPr lang="en-US" sz="1600" dirty="0">
                <a:latin typeface="Times" charset="0"/>
              </a:endParaRPr>
            </a:p>
          </p:txBody>
        </p:sp>
      </p:grpSp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182110" y="4411649"/>
            <a:ext cx="89601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400" dirty="0">
                <a:solidFill>
                  <a:schemeClr val="accent2"/>
                </a:solidFill>
                <a:latin typeface="+mn-lt"/>
              </a:rPr>
              <a:t>“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In 1972 the early universe seemed hopelessly opaque…conditions of ultrahigh temperatures…produce a theoretically intractable mess.  But asymptotic freedom renders ultrahigh temperatures friendly…</a:t>
            </a:r>
            <a:r>
              <a:rPr lang="ja-JP" altLang="en-US" sz="2400" dirty="0">
                <a:solidFill>
                  <a:schemeClr val="accent2"/>
                </a:solidFill>
                <a:latin typeface="+mn-lt"/>
              </a:rPr>
              <a:t>”</a:t>
            </a:r>
            <a:r>
              <a:rPr lang="en-US" sz="2400" dirty="0">
                <a:latin typeface="+mn-lt"/>
              </a:rPr>
              <a:t> </a:t>
            </a:r>
            <a:endParaRPr lang="en-US" sz="2400" dirty="0" smtClean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2400" dirty="0" smtClean="0">
                <a:latin typeface="+mn-lt"/>
              </a:rPr>
              <a:t>                                                                          Frank </a:t>
            </a:r>
            <a:r>
              <a:rPr lang="en-US" sz="2400" dirty="0" err="1">
                <a:latin typeface="+mn-lt"/>
              </a:rPr>
              <a:t>Wilczek</a:t>
            </a:r>
            <a:r>
              <a:rPr lang="en-US" sz="2400" dirty="0">
                <a:latin typeface="+mn-lt"/>
              </a:rPr>
              <a:t>, Nobel </a:t>
            </a:r>
            <a:r>
              <a:rPr lang="en-US" sz="2400" dirty="0" smtClean="0">
                <a:latin typeface="+mn-lt"/>
              </a:rPr>
              <a:t>Lecture</a:t>
            </a:r>
            <a:endParaRPr lang="en-US" sz="2400" dirty="0">
              <a:latin typeface="+mn-lt"/>
            </a:endParaRPr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457200" y="161729"/>
            <a:ext cx="8642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latin typeface="Gill Sans" charset="0"/>
                <a:cs typeface="Gill Sans" charset="0"/>
              </a:rPr>
              <a:t>QCD Asymptotic Freedom and QGP </a:t>
            </a:r>
            <a:endParaRPr lang="en-US" b="1" dirty="0">
              <a:latin typeface="Gill Sans" charset="0"/>
              <a:cs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4025" y="3402829"/>
            <a:ext cx="468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i="1" dirty="0" smtClean="0"/>
              <a:t>"</a:t>
            </a:r>
            <a:r>
              <a:rPr lang="en-US" i="1" dirty="0"/>
              <a:t>for the discovery of asymptotic freedom in </a:t>
            </a:r>
            <a:r>
              <a:rPr lang="en-US" i="1" dirty="0" smtClean="0"/>
              <a:t>the</a:t>
            </a:r>
          </a:p>
          <a:p>
            <a:r>
              <a:rPr lang="en-US" i="1" dirty="0" smtClean="0"/>
              <a:t> theory </a:t>
            </a:r>
            <a:r>
              <a:rPr lang="en-US" i="1" dirty="0"/>
              <a:t>of the strong interaction"</a:t>
            </a:r>
            <a:r>
              <a:rPr lang="en-US" dirty="0"/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88" y="1040837"/>
            <a:ext cx="3809295" cy="283933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B0AB-EE04-CC46-8918-68EADD2C61D6}" type="datetime1">
              <a:rPr lang="en-US" smtClean="0"/>
              <a:t>4/17/17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02977" y="229847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Big Bang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5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0309074061.jpg                                                 0017B08FMacintosh HD                   B74677A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774" y="52947"/>
            <a:ext cx="3771214" cy="536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1" name="Group 9"/>
          <p:cNvGrpSpPr>
            <a:grpSpLocks/>
          </p:cNvGrpSpPr>
          <p:nvPr/>
        </p:nvGrpSpPr>
        <p:grpSpPr bwMode="auto">
          <a:xfrm>
            <a:off x="1890713" y="3979863"/>
            <a:ext cx="7131050" cy="2643187"/>
            <a:chOff x="1886" y="1565"/>
            <a:chExt cx="3720" cy="1379"/>
          </a:xfrm>
        </p:grpSpPr>
        <p:sp>
          <p:nvSpPr>
            <p:cNvPr id="32774" name="Rectangle 8"/>
            <p:cNvSpPr>
              <a:spLocks noChangeArrowheads="1"/>
            </p:cNvSpPr>
            <p:nvPr/>
          </p:nvSpPr>
          <p:spPr bwMode="auto">
            <a:xfrm>
              <a:off x="1886" y="1565"/>
              <a:ext cx="3720" cy="13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277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" y="1592"/>
              <a:ext cx="3670" cy="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2" name="Text Box 10"/>
          <p:cNvSpPr txBox="1">
            <a:spLocks noChangeArrowheads="1"/>
          </p:cNvSpPr>
          <p:nvPr/>
        </p:nvSpPr>
        <p:spPr bwMode="auto">
          <a:xfrm>
            <a:off x="4338638" y="352425"/>
            <a:ext cx="4421187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latin typeface="Gill Sans" charset="0"/>
                <a:cs typeface="Gill Sans" charset="0"/>
              </a:rPr>
              <a:t>National Research Council Report (2003)</a:t>
            </a:r>
          </a:p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chemeClr val="accent2"/>
                </a:solidFill>
                <a:latin typeface="Gill Sans" charset="0"/>
                <a:cs typeface="Gill Sans" charset="0"/>
              </a:rPr>
              <a:t>Eleven Science Questions for the New Century</a:t>
            </a:r>
            <a:endParaRPr lang="en-US" i="1" dirty="0">
              <a:latin typeface="Gill Sans" charset="0"/>
              <a:cs typeface="Gill Sans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solidFill>
                <a:srgbClr val="FF0000"/>
              </a:solidFill>
              <a:latin typeface="Gill Sans" charset="0"/>
              <a:cs typeface="Gill Sans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Gill Sans" charset="0"/>
                <a:cs typeface="Gill Sans" charset="0"/>
              </a:rPr>
              <a:t>Question </a:t>
            </a:r>
            <a:r>
              <a:rPr lang="en-US" dirty="0" smtClean="0">
                <a:solidFill>
                  <a:srgbClr val="FF0000"/>
                </a:solidFill>
                <a:latin typeface="Gill Sans" charset="0"/>
                <a:cs typeface="Gill Sans" charset="0"/>
              </a:rPr>
              <a:t>8:</a:t>
            </a:r>
            <a:endParaRPr lang="en-US" dirty="0">
              <a:latin typeface="Gill Sans" charset="0"/>
              <a:cs typeface="Gill Sans" charset="0"/>
            </a:endParaRPr>
          </a:p>
        </p:txBody>
      </p:sp>
      <p:sp>
        <p:nvSpPr>
          <p:cNvPr id="32773" name="Line 12"/>
          <p:cNvSpPr>
            <a:spLocks noChangeShapeType="1"/>
          </p:cNvSpPr>
          <p:nvPr/>
        </p:nvSpPr>
        <p:spPr bwMode="auto">
          <a:xfrm>
            <a:off x="2641600" y="5932488"/>
            <a:ext cx="38004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6DA9-7933-C445-93D7-67540F2D7280}" type="datetime1">
              <a:rPr lang="en-US" smtClean="0"/>
              <a:t>4/17/17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9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Idea: Create Quark-Gluon Plasma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0" y="2084005"/>
            <a:ext cx="8267700" cy="34925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4237-80E3-F741-AA74-B076C8377A9B}" type="datetime1">
              <a:rPr lang="en-US" smtClean="0"/>
              <a:t>4/17/17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7030" y="5743843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nuclear 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58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Heavy Ion Collision Creates a New State of Matter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7621"/>
            <a:ext cx="6091621" cy="4017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914" y="2067621"/>
            <a:ext cx="2235200" cy="241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4689" y="4706193"/>
            <a:ext cx="1833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D. Lee</a:t>
            </a:r>
          </a:p>
          <a:p>
            <a:r>
              <a:rPr lang="en-US" dirty="0" smtClean="0"/>
              <a:t>Nobel Prize, 1957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73877" y="5738153"/>
            <a:ext cx="1909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Birth of RHIC 1983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3205366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54"/>
            <a:ext cx="8229600" cy="1261544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 Magic: E </a:t>
            </a:r>
            <a:r>
              <a:rPr lang="en-US" sz="4800" dirty="0" smtClean="0"/>
              <a:t>= mc</a:t>
            </a:r>
            <a:r>
              <a:rPr lang="en-US" sz="4800" baseline="30000" dirty="0" smtClean="0"/>
              <a:t>2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432" y="1784939"/>
            <a:ext cx="4586482" cy="46714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0968270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Recreate a state of the Early Universe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615"/>
            <a:ext cx="9144000" cy="57103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0991937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75"/>
            <a:ext cx="8229600" cy="799478"/>
          </a:xfrm>
        </p:spPr>
        <p:txBody>
          <a:bodyPr>
            <a:normAutofit/>
          </a:bodyPr>
          <a:lstStyle/>
          <a:p>
            <a:r>
              <a:rPr lang="en-US" dirty="0" smtClean="0"/>
              <a:t>Computer Simulations</a:t>
            </a:r>
            <a:endParaRPr lang="en-US" dirty="0"/>
          </a:p>
        </p:txBody>
      </p:sp>
      <p:pic>
        <p:nvPicPr>
          <p:cNvPr id="9" name="auau200CentLong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616" y="961383"/>
            <a:ext cx="6589873" cy="549156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69572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" y="1"/>
            <a:ext cx="9144000" cy="1418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33"/>
            <a:ext cx="8229600" cy="1143000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5768" y="1681936"/>
            <a:ext cx="7291031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Big Bang</a:t>
            </a:r>
          </a:p>
          <a:p>
            <a:pPr lvl="1"/>
            <a:r>
              <a:rPr lang="en-US" dirty="0" smtClean="0"/>
              <a:t>The early universe </a:t>
            </a:r>
          </a:p>
          <a:p>
            <a:endParaRPr lang="en-US" dirty="0" smtClean="0"/>
          </a:p>
          <a:p>
            <a:r>
              <a:rPr lang="zh-CN" altLang="en-US" dirty="0" smtClean="0"/>
              <a:t>“</a:t>
            </a:r>
            <a:r>
              <a:rPr lang="en-US" dirty="0" smtClean="0"/>
              <a:t>Little </a:t>
            </a:r>
            <a:r>
              <a:rPr lang="en-US" dirty="0" smtClean="0"/>
              <a:t>Bang</a:t>
            </a:r>
            <a:r>
              <a:rPr lang="en-US" dirty="0" smtClean="0"/>
              <a:t>” in</a:t>
            </a:r>
            <a:r>
              <a:rPr lang="en-US" dirty="0" smtClean="0"/>
              <a:t> </a:t>
            </a:r>
            <a:r>
              <a:rPr lang="en-US" dirty="0" smtClean="0"/>
              <a:t>Heavy Ion </a:t>
            </a:r>
            <a:r>
              <a:rPr lang="en-US" dirty="0" smtClean="0"/>
              <a:t>Collisions </a:t>
            </a:r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Quark Gluon Plasma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Matter and anti-matter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Dark Matter?</a:t>
            </a:r>
          </a:p>
          <a:p>
            <a:endParaRPr lang="en-US" dirty="0" smtClean="0"/>
          </a:p>
          <a:p>
            <a:r>
              <a:rPr lang="en-US" dirty="0" smtClean="0"/>
              <a:t>Outlook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60EE-379B-5045-BD5C-0D4A3EC98BE6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2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6" y="664932"/>
            <a:ext cx="6154086" cy="13298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Heavy </a:t>
            </a:r>
            <a:r>
              <a:rPr lang="en-US" dirty="0" smtClean="0"/>
              <a:t>Ion Collisions</a:t>
            </a:r>
            <a:br>
              <a:rPr lang="en-US" dirty="0" smtClean="0"/>
            </a:br>
            <a:r>
              <a:rPr lang="en-US" dirty="0" smtClean="0"/>
              <a:t>Artists</a:t>
            </a:r>
            <a:r>
              <a:rPr lang="en-US" dirty="0" smtClean="0"/>
              <a:t>’ View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71315" y="3113552"/>
            <a:ext cx="8415485" cy="1778000"/>
            <a:chOff x="271315" y="2540000"/>
            <a:chExt cx="8415485" cy="177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7665" y="2540000"/>
              <a:ext cx="1778000" cy="177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15" y="2540000"/>
              <a:ext cx="1778000" cy="177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9160" y="2540000"/>
              <a:ext cx="1778000" cy="177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8800" y="2540000"/>
              <a:ext cx="1778000" cy="1778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71315" y="4918584"/>
            <a:ext cx="167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to collide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52149" y="4918584"/>
            <a:ext cx="130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collision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33505" y="4918584"/>
            <a:ext cx="247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Quarks and gluons freed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36588" y="4943488"/>
            <a:ext cx="135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QGP formed</a:t>
            </a:r>
            <a:endParaRPr lang="en-US" dirty="0"/>
          </a:p>
        </p:txBody>
      </p:sp>
      <p:pic>
        <p:nvPicPr>
          <p:cNvPr id="11" name="Picture 10" descr="History of Universe Timeline FINAL .pdf_0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5393" y="778050"/>
            <a:ext cx="3000158" cy="186128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57200" y="2765391"/>
            <a:ext cx="409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319928" y="2767572"/>
            <a:ext cx="4241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01673" y="5512132"/>
            <a:ext cx="321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Relativistic Lorentz Contraction:  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0644" y="5988574"/>
            <a:ext cx="2565400" cy="584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12" y="5497314"/>
            <a:ext cx="1160110" cy="1160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149" y="5497314"/>
            <a:ext cx="124929" cy="116011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1844484" y="6106526"/>
            <a:ext cx="409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3720" y="2396059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197</a:t>
            </a:r>
            <a:r>
              <a:rPr lang="en-US" dirty="0" smtClean="0"/>
              <a:t>Au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368766" y="2398240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197</a:t>
            </a:r>
            <a:r>
              <a:rPr lang="en-US" dirty="0" smtClean="0"/>
              <a:t>Au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718037" y="6288092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197</a:t>
            </a:r>
            <a:r>
              <a:rPr lang="en-US" dirty="0" smtClean="0"/>
              <a:t>Au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970039" y="5561907"/>
            <a:ext cx="151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RHIC (LHC):</a:t>
            </a: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 rot="16200000">
            <a:off x="7053719" y="2415061"/>
            <a:ext cx="912095" cy="3463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730" y="6106526"/>
            <a:ext cx="1841047" cy="24241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28205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7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Relativistic Heavy Ion Collider </a:t>
            </a:r>
            <a:br>
              <a:rPr lang="en-US" dirty="0" smtClean="0"/>
            </a:br>
            <a:r>
              <a:rPr lang="en-US" sz="3100" dirty="0" smtClean="0"/>
              <a:t>@BNL, Long Island, NY</a:t>
            </a:r>
            <a:endParaRPr lang="en-US" sz="3100" dirty="0"/>
          </a:p>
        </p:txBody>
      </p:sp>
      <p:pic>
        <p:nvPicPr>
          <p:cNvPr id="3" name="Picture 2" descr="7979381212_f6721ebf85_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1568530"/>
            <a:ext cx="7802880" cy="4716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98" y="1658895"/>
            <a:ext cx="2235200" cy="4445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TextBox 4"/>
          <p:cNvSpPr txBox="1"/>
          <p:nvPr/>
        </p:nvSpPr>
        <p:spPr>
          <a:xfrm>
            <a:off x="2985998" y="2622175"/>
            <a:ext cx="3235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Au+Au</a:t>
            </a:r>
            <a:r>
              <a:rPr lang="en-US" dirty="0" smtClean="0">
                <a:solidFill>
                  <a:srgbClr val="FFFF00"/>
                </a:solidFill>
              </a:rPr>
              <a:t> collisions @200GeV Max.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2207" y="1586628"/>
            <a:ext cx="291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FFFF00"/>
                </a:solidFill>
              </a:rPr>
              <a:t>197</a:t>
            </a:r>
            <a:r>
              <a:rPr lang="en-US" dirty="0" smtClean="0">
                <a:solidFill>
                  <a:srgbClr val="FFFF00"/>
                </a:solidFill>
              </a:rPr>
              <a:t>Au: </a:t>
            </a:r>
            <a:r>
              <a:rPr lang="en-US" dirty="0" err="1" smtClean="0">
                <a:solidFill>
                  <a:srgbClr val="FFFF00"/>
                </a:solidFill>
              </a:rPr>
              <a:t>E_total</a:t>
            </a:r>
            <a:r>
              <a:rPr lang="en-US" dirty="0" smtClean="0">
                <a:solidFill>
                  <a:srgbClr val="FFFF00"/>
                </a:solidFill>
              </a:rPr>
              <a:t> = 197 x 100 </a:t>
            </a:r>
            <a:r>
              <a:rPr lang="en-US" dirty="0" err="1">
                <a:solidFill>
                  <a:srgbClr val="FFFF00"/>
                </a:solidFill>
              </a:rPr>
              <a:t>M</a:t>
            </a:r>
            <a:r>
              <a:rPr lang="en-US" baseline="-25000" dirty="0" err="1" smtClean="0">
                <a:solidFill>
                  <a:srgbClr val="FFFF00"/>
                </a:solidFill>
              </a:rPr>
              <a:t>p</a:t>
            </a:r>
            <a:endParaRPr lang="en-US" baseline="-25000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55906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65" y="519381"/>
            <a:ext cx="5370057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Black Holes?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524"/>
            <a:ext cx="9144000" cy="4150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03" y="0"/>
            <a:ext cx="2918297" cy="29182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6664" y="6079946"/>
            <a:ext cx="4519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www.bnl.gov</a:t>
            </a:r>
            <a:r>
              <a:rPr lang="en-US" dirty="0"/>
              <a:t>/</a:t>
            </a:r>
            <a:r>
              <a:rPr lang="en-US" dirty="0" err="1"/>
              <a:t>rhic</a:t>
            </a:r>
            <a:r>
              <a:rPr lang="en-US" dirty="0"/>
              <a:t>/docs/</a:t>
            </a:r>
            <a:r>
              <a:rPr lang="en-US" dirty="0" err="1"/>
              <a:t>rhicreport.pdf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63931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hicTour200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344" y="230980"/>
            <a:ext cx="7350444" cy="61253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23</a:t>
            </a:fld>
            <a:endParaRPr lang="uk-U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02E-246A-6047-9840-5030E1E214B2}" type="datetime1">
              <a:rPr lang="en-US" smtClean="0"/>
              <a:t>4/17/17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5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962"/>
            <a:ext cx="8229600" cy="1548350"/>
          </a:xfrm>
        </p:spPr>
        <p:txBody>
          <a:bodyPr>
            <a:normAutofit/>
          </a:bodyPr>
          <a:lstStyle/>
          <a:p>
            <a:r>
              <a:rPr lang="en-US" dirty="0" smtClean="0"/>
              <a:t>The Little Bang at RHIC</a:t>
            </a:r>
            <a:br>
              <a:rPr lang="en-US" dirty="0" smtClean="0"/>
            </a:br>
            <a:r>
              <a:rPr lang="en-US" sz="2800" dirty="0" smtClean="0"/>
              <a:t>QGP Created in </a:t>
            </a:r>
            <a:r>
              <a:rPr lang="en-US" sz="2800" dirty="0" err="1" smtClean="0"/>
              <a:t>Au+Au</a:t>
            </a:r>
            <a:r>
              <a:rPr lang="en-US" sz="2800" dirty="0" smtClean="0"/>
              <a:t> Collisions!</a:t>
            </a:r>
            <a:endParaRPr lang="en-US" sz="2800" dirty="0"/>
          </a:p>
        </p:txBody>
      </p:sp>
      <p:pic>
        <p:nvPicPr>
          <p:cNvPr id="3" name="Picture 2" descr="25156739034_7942a13f1c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102" y="1882661"/>
            <a:ext cx="4439898" cy="4439898"/>
          </a:xfrm>
          <a:prstGeom prst="rect">
            <a:avLst/>
          </a:prstGeom>
        </p:spPr>
      </p:pic>
      <p:pic>
        <p:nvPicPr>
          <p:cNvPr id="5" name="Picture 4" descr="25160416853_82c35af52b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2660"/>
            <a:ext cx="4370443" cy="44442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8683212"/>
      </p:ext>
    </p:extLst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0328"/>
            <a:ext cx="8229600" cy="6048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ffectLst/>
                <a:latin typeface="Arial" charset="0"/>
                <a:cs typeface="Arial" charset="0"/>
              </a:rPr>
              <a:t>RHIC Success</a:t>
            </a:r>
          </a:p>
        </p:txBody>
      </p:sp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3" t="10625" r="3058"/>
          <a:stretch>
            <a:fillRect/>
          </a:stretch>
        </p:blipFill>
        <p:spPr bwMode="auto">
          <a:xfrm>
            <a:off x="4572000" y="879475"/>
            <a:ext cx="45720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5" r="9026"/>
          <a:stretch>
            <a:fillRect/>
          </a:stretch>
        </p:blipFill>
        <p:spPr bwMode="auto">
          <a:xfrm>
            <a:off x="76200" y="879475"/>
            <a:ext cx="4513263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48F0-C00C-5241-B66F-E6664851D2CC}" type="datetime1">
              <a:rPr lang="en-US" smtClean="0"/>
              <a:t>4/17/17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History of RHIC Heavy Ion Operation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1807"/>
            <a:ext cx="3695783" cy="3213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313"/>
            <a:ext cx="9144000" cy="62530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915258" y="172385"/>
            <a:ext cx="7476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Very Rich Physics Program at RHIC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63614901"/>
      </p:ext>
    </p:extLst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 smtClean="0"/>
              <a:t>PHENIX Detectors at RHIC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0167"/>
            <a:ext cx="9144000" cy="4042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660" y="1610311"/>
            <a:ext cx="661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large international collaboration, ~500 scientists from 13 countries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2184939"/>
      </p:ext>
    </p:extLst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F2A5-88A8-FD43-9920-3335E3E9EA26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75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8445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State of the Art Particle Detector</a:t>
            </a:r>
            <a:endParaRPr lang="en-US" dirty="0"/>
          </a:p>
        </p:txBody>
      </p:sp>
      <p:pic>
        <p:nvPicPr>
          <p:cNvPr id="4" name="Content Placeholder 5" descr="phenix_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47" y="858393"/>
            <a:ext cx="7189330" cy="604081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BF9C-86A7-7C4F-8A1C-29EEF9234C75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8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318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Big </a:t>
            </a:r>
            <a:r>
              <a:rPr lang="en-US" dirty="0" smtClean="0"/>
              <a:t>Bang</a:t>
            </a:r>
            <a:endParaRPr lang="en-US" dirty="0"/>
          </a:p>
        </p:txBody>
      </p:sp>
      <p:pic>
        <p:nvPicPr>
          <p:cNvPr id="5" name="Picture 4" descr="History of Universe Timeline FINAL .pdf_0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1800"/>
            <a:ext cx="9144000" cy="3439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971" y="5374849"/>
            <a:ext cx="1961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Unobservable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U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niverse!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1954" y="5374849"/>
            <a:ext cx="3882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Being probed with telescopes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7362" y="1317125"/>
            <a:ext cx="2130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Ref: Open University / BBC</a:t>
            </a:r>
            <a:endParaRPr lang="en-US" sz="1400" dirty="0"/>
          </a:p>
        </p:txBody>
      </p:sp>
      <p:sp>
        <p:nvSpPr>
          <p:cNvPr id="2" name="Up Arrow 1"/>
          <p:cNvSpPr/>
          <p:nvPr/>
        </p:nvSpPr>
        <p:spPr>
          <a:xfrm>
            <a:off x="6722727" y="5374849"/>
            <a:ext cx="309269" cy="6251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99757" y="6205846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1954" y="6301231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Ages: 150-800 M Years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50718" y="5301436"/>
            <a:ext cx="0" cy="1380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792E-3B91-FB4E-B72E-C9F403ECEEB5}" type="datetime1">
              <a:rPr lang="en-US" smtClean="0"/>
              <a:t>4/17/17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71" y="36099"/>
            <a:ext cx="890244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Measure Charged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4" y="1282708"/>
            <a:ext cx="3090840" cy="502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71" y="2231127"/>
            <a:ext cx="2594326" cy="2791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853" y="2424707"/>
            <a:ext cx="3515494" cy="2598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597" y="5239050"/>
            <a:ext cx="2146300" cy="838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306" y="5610803"/>
            <a:ext cx="1587500" cy="342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9630814"/>
      </p:ext>
    </p:extLst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Particle’s </a:t>
            </a:r>
            <a:r>
              <a:rPr lang="en-US" dirty="0" smtClean="0"/>
              <a:t>Energy with Calorimeters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36" y="1314661"/>
            <a:ext cx="7648633" cy="51574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6686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800"/>
            <a:ext cx="8229600" cy="994591"/>
          </a:xfrm>
        </p:spPr>
        <p:txBody>
          <a:bodyPr/>
          <a:lstStyle/>
          <a:p>
            <a:r>
              <a:rPr lang="en-US" dirty="0" smtClean="0"/>
              <a:t>PHENIX Detectors</a:t>
            </a:r>
            <a:endParaRPr lang="en-US" dirty="0"/>
          </a:p>
        </p:txBody>
      </p:sp>
      <p:pic>
        <p:nvPicPr>
          <p:cNvPr id="3" name="phxTrailsv2Larg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191" y="1040391"/>
            <a:ext cx="6635621" cy="497671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5324-F503-E74C-8A03-F8ACDBA28D6B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100" y="320438"/>
            <a:ext cx="497714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Study QGP </a:t>
            </a:r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roperties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352" y="1698174"/>
            <a:ext cx="4805534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Density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Temperature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Medium</a:t>
            </a:r>
          </a:p>
          <a:p>
            <a:pPr lvl="1"/>
            <a:r>
              <a:rPr lang="en-US" dirty="0" smtClean="0"/>
              <a:t>Solid, liquid, gas, Plasma..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886" y="2836516"/>
            <a:ext cx="3874327" cy="3170491"/>
          </a:xfrm>
          <a:prstGeom prst="rect">
            <a:avLst/>
          </a:prstGeom>
        </p:spPr>
      </p:pic>
      <p:pic>
        <p:nvPicPr>
          <p:cNvPr id="5" name="Picture 3" descr="LRP-ver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17503"/>
            <a:ext cx="2510715" cy="2460382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ABDE-950C-B946-BD80-C11505677A85}" type="datetime1">
              <a:rPr lang="en-US" smtClean="0"/>
              <a:t>4/17/17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69" y="70624"/>
            <a:ext cx="7765793" cy="1691431"/>
          </a:xfrm>
        </p:spPr>
        <p:txBody>
          <a:bodyPr>
            <a:normAutofit/>
          </a:bodyPr>
          <a:lstStyle/>
          <a:p>
            <a:r>
              <a:rPr lang="en-US" dirty="0" smtClean="0"/>
              <a:t>Topic-1: Probe the Density </a:t>
            </a:r>
            <a:br>
              <a:rPr lang="en-US" dirty="0" smtClean="0"/>
            </a:br>
            <a:r>
              <a:rPr lang="en-US" sz="3600" dirty="0" smtClean="0"/>
              <a:t>QGP and Jet Quenching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50" y="2985062"/>
            <a:ext cx="3798788" cy="3070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945" y="1961627"/>
            <a:ext cx="4413027" cy="4093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169" y="1599192"/>
            <a:ext cx="4029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High density QGP medium created in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Heavy ion collisions: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~20x of normal nucleus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6671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1143000"/>
          </a:xfrm>
        </p:spPr>
        <p:txBody>
          <a:bodyPr/>
          <a:lstStyle/>
          <a:p>
            <a:r>
              <a:rPr lang="en-US" dirty="0" smtClean="0"/>
              <a:t>Jet Quenching Observed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514" y="1408548"/>
            <a:ext cx="5220485" cy="407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" y="2868180"/>
            <a:ext cx="3127475" cy="224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0" y="1408548"/>
            <a:ext cx="3201402" cy="9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5792" y="5668620"/>
            <a:ext cx="7446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QGP density &gt; 10x normal nucleus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80549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16"/>
            <a:ext cx="8229600" cy="1143000"/>
          </a:xfrm>
        </p:spPr>
        <p:txBody>
          <a:bodyPr/>
          <a:lstStyle/>
          <a:p>
            <a:r>
              <a:rPr lang="en-US" dirty="0" smtClean="0"/>
              <a:t>Topic-2: </a:t>
            </a:r>
            <a:r>
              <a:rPr lang="en-US" dirty="0"/>
              <a:t>I</a:t>
            </a:r>
            <a:r>
              <a:rPr lang="en-US" dirty="0" smtClean="0"/>
              <a:t>s the QGP Hot?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67" y="1326103"/>
            <a:ext cx="6729224" cy="51416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781" y="5080212"/>
            <a:ext cx="334102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Short lived in heavy ion collisions:</a:t>
            </a:r>
          </a:p>
          <a:p>
            <a:endParaRPr lang="en-US" dirty="0" smtClean="0"/>
          </a:p>
          <a:p>
            <a:r>
              <a:rPr lang="en-US" sz="4000" dirty="0" smtClean="0"/>
              <a:t>  </a:t>
            </a:r>
            <a:r>
              <a:rPr lang="en-US" sz="4000" i="1" dirty="0" smtClean="0"/>
              <a:t>~ </a:t>
            </a:r>
            <a:r>
              <a:rPr lang="en-US" sz="4000" dirty="0" smtClean="0"/>
              <a:t>10</a:t>
            </a:r>
            <a:r>
              <a:rPr lang="en-US" sz="4000" baseline="30000" dirty="0" smtClean="0"/>
              <a:t>-22</a:t>
            </a:r>
            <a:r>
              <a:rPr lang="en-US" sz="4000" dirty="0" smtClean="0"/>
              <a:t> sec.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4287"/>
            <a:ext cx="2159000" cy="3759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6393689"/>
      </p:ext>
    </p:extLst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1472986"/>
          </a:xfrm>
        </p:spPr>
        <p:txBody>
          <a:bodyPr>
            <a:normAutofit/>
          </a:bodyPr>
          <a:lstStyle/>
          <a:p>
            <a:r>
              <a:rPr lang="en-US" dirty="0" smtClean="0"/>
              <a:t>A Text Book Example</a:t>
            </a:r>
            <a:br>
              <a:rPr lang="en-US" dirty="0" smtClean="0"/>
            </a:br>
            <a:r>
              <a:rPr lang="en-US" sz="3100" b="0" dirty="0" smtClean="0">
                <a:solidFill>
                  <a:srgbClr val="FF0000"/>
                </a:solidFill>
              </a:rPr>
              <a:t>Measure the Temperature </a:t>
            </a:r>
            <a:r>
              <a:rPr lang="en-US" sz="3100" b="0" dirty="0" smtClean="0">
                <a:solidFill>
                  <a:srgbClr val="FF0000"/>
                </a:solidFill>
              </a:rPr>
              <a:t>of the Sun</a:t>
            </a:r>
            <a:endParaRPr lang="en-US" sz="3100" b="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2" y="1507913"/>
            <a:ext cx="4441523" cy="2221456"/>
          </a:xfrm>
        </p:spPr>
        <p:txBody>
          <a:bodyPr/>
          <a:lstStyle/>
          <a:p>
            <a:r>
              <a:rPr lang="en-US" dirty="0" smtClean="0"/>
              <a:t>Planck’s law of black-body radiation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18" y="2934658"/>
            <a:ext cx="3277133" cy="956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822" y="4234856"/>
            <a:ext cx="414511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temperature of the Sun is determined </a:t>
            </a:r>
          </a:p>
          <a:p>
            <a:r>
              <a:rPr lang="en-US" dirty="0"/>
              <a:t>f</a:t>
            </a:r>
            <a:r>
              <a:rPr lang="en-US" dirty="0" smtClean="0"/>
              <a:t>rom fitting the spectrum of light emitted</a:t>
            </a:r>
          </a:p>
          <a:p>
            <a:endParaRPr lang="en-US" dirty="0"/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T</a:t>
            </a:r>
            <a:r>
              <a:rPr lang="en-US" sz="3200" b="1" baseline="-25000" dirty="0" err="1" smtClean="0">
                <a:solidFill>
                  <a:srgbClr val="FF0000"/>
                </a:solidFill>
              </a:rPr>
              <a:t>Sun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= 5,800 </a:t>
            </a:r>
            <a:r>
              <a:rPr lang="en-US" sz="3200" b="1" dirty="0" smtClean="0">
                <a:solidFill>
                  <a:srgbClr val="FF0000"/>
                </a:solidFill>
              </a:rPr>
              <a:t>Kelvin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       = 10,000 F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45" y="3586971"/>
            <a:ext cx="4245276" cy="3113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794" y="1498139"/>
            <a:ext cx="2910500" cy="191480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64A-836C-5740-B16A-293D94A092FD}" type="datetime1">
              <a:rPr lang="en-US" smtClean="0"/>
              <a:t>4/17/17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0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879" y="293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QGP: it is really HOT!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186" y="923198"/>
            <a:ext cx="4704206" cy="602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19" y="1278981"/>
            <a:ext cx="3454400" cy="298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331" y="4462367"/>
            <a:ext cx="2508548" cy="1803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19" y="5557538"/>
            <a:ext cx="1554475" cy="10226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38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981" y="1370333"/>
            <a:ext cx="1678739" cy="17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43445"/>
      </p:ext>
    </p:extLst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800"/>
            <a:ext cx="8229600" cy="1143000"/>
          </a:xfrm>
        </p:spPr>
        <p:txBody>
          <a:bodyPr/>
          <a:lstStyle/>
          <a:p>
            <a:r>
              <a:rPr lang="en-US" dirty="0" smtClean="0"/>
              <a:t>Topic-3: Probe the Medium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39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40" y="1292464"/>
            <a:ext cx="6581705" cy="4936279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F29A8-EAD3-0E47-A39C-61EB999BA4E3}" type="datetime1">
              <a:rPr lang="en-US" smtClean="0"/>
              <a:t>4/17/17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9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54" y="4092"/>
            <a:ext cx="8932984" cy="9202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“Dark Age” and the </a:t>
            </a:r>
            <a:r>
              <a:rPr lang="en-US" sz="3200" dirty="0" smtClean="0"/>
              <a:t>Universe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54" y="1021074"/>
            <a:ext cx="9029746" cy="58658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254" y="1021074"/>
            <a:ext cx="90297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rgbClr val="CCFFCC"/>
                </a:solidFill>
              </a:rPr>
              <a:t>By NASA/WMAP Science Team - Original version: NASA; modified by Ryan </a:t>
            </a:r>
            <a:r>
              <a:rPr lang="en-US" sz="800" dirty="0" err="1" smtClean="0">
                <a:solidFill>
                  <a:srgbClr val="CCFFCC"/>
                </a:solidFill>
              </a:rPr>
              <a:t>Kaldari</a:t>
            </a:r>
            <a:r>
              <a:rPr lang="en-US" sz="800" dirty="0" smtClean="0">
                <a:solidFill>
                  <a:srgbClr val="CCFFCC"/>
                </a:solidFill>
              </a:rPr>
              <a:t>, Public Domain, https://</a:t>
            </a:r>
            <a:r>
              <a:rPr lang="en-US" sz="800" dirty="0" err="1" smtClean="0">
                <a:solidFill>
                  <a:srgbClr val="CCFFCC"/>
                </a:solidFill>
              </a:rPr>
              <a:t>commons.wikimedia.org</a:t>
            </a:r>
            <a:r>
              <a:rPr lang="en-US" sz="800" dirty="0" smtClean="0">
                <a:solidFill>
                  <a:srgbClr val="CCFFCC"/>
                </a:solidFill>
              </a:rPr>
              <a:t>/w/</a:t>
            </a:r>
            <a:r>
              <a:rPr lang="en-US" sz="800" dirty="0" err="1" smtClean="0">
                <a:solidFill>
                  <a:srgbClr val="CCFFCC"/>
                </a:solidFill>
              </a:rPr>
              <a:t>index.php?curid</a:t>
            </a:r>
            <a:r>
              <a:rPr lang="en-US" sz="800" dirty="0" smtClean="0">
                <a:solidFill>
                  <a:srgbClr val="CCFFCC"/>
                </a:solidFill>
              </a:rPr>
              <a:t>=11885244</a:t>
            </a:r>
            <a:endParaRPr lang="en-US" sz="800" dirty="0">
              <a:solidFill>
                <a:srgbClr val="CCFFCC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67613" y="2322286"/>
            <a:ext cx="2213429" cy="2890762"/>
          </a:xfrm>
          <a:prstGeom prst="ellipse">
            <a:avLst/>
          </a:prstGeom>
          <a:noFill/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00511" y="5665710"/>
            <a:ext cx="172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Time in log scale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76139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QGP Medium Behavior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649" y="1156000"/>
            <a:ext cx="5684390" cy="2298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649" y="3579798"/>
            <a:ext cx="5278324" cy="1918219"/>
          </a:xfrm>
          <a:prstGeom prst="rect">
            <a:avLst/>
          </a:prstGeom>
        </p:spPr>
      </p:pic>
      <p:graphicFrame>
        <p:nvGraphicFramePr>
          <p:cNvPr id="5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785216"/>
              </p:ext>
            </p:extLst>
          </p:nvPr>
        </p:nvGraphicFramePr>
        <p:xfrm>
          <a:off x="1013469" y="5565250"/>
          <a:ext cx="69199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6" name="Equation" r:id="rId5" imgW="3594100" imgH="431800" progId="Equation.3">
                  <p:embed/>
                </p:oleObj>
              </mc:Choice>
              <mc:Fallback>
                <p:oleObj name="Equation" r:id="rId5" imgW="3594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469" y="5565250"/>
                        <a:ext cx="6919913" cy="830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CE977-697A-8940-BD63-522D76A69FF6}" type="datetime1">
              <a:rPr lang="en-US" smtClean="0"/>
              <a:t>4/17/17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40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74895" y="4119091"/>
            <a:ext cx="171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Anisotropic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48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16"/>
            <a:ext cx="8229600" cy="1384440"/>
          </a:xfrm>
        </p:spPr>
        <p:txBody>
          <a:bodyPr/>
          <a:lstStyle/>
          <a:p>
            <a:r>
              <a:rPr lang="en-US" dirty="0" smtClean="0"/>
              <a:t>Quark Liquid!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3" y="2415092"/>
            <a:ext cx="8982027" cy="4236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69" y="1140081"/>
            <a:ext cx="1358368" cy="1358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69455"/>
          <a:stretch/>
        </p:blipFill>
        <p:spPr>
          <a:xfrm>
            <a:off x="5586310" y="1198278"/>
            <a:ext cx="1121620" cy="1264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3371" y="1830707"/>
            <a:ext cx="93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baryons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7930" y="1807823"/>
            <a:ext cx="90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mesons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8FC0-A3D3-AF41-8997-0995244F5EC0}" type="datetime1">
              <a:rPr lang="en-US" smtClean="0"/>
              <a:t>4/17/17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17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1143000"/>
          </a:xfrm>
        </p:spPr>
        <p:txBody>
          <a:bodyPr/>
          <a:lstStyle/>
          <a:p>
            <a:r>
              <a:rPr lang="en-US" dirty="0" smtClean="0"/>
              <a:t>QGP Color Screening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97" t="31153" r="41663" b="48043"/>
          <a:stretch/>
        </p:blipFill>
        <p:spPr>
          <a:xfrm>
            <a:off x="208293" y="1449325"/>
            <a:ext cx="2926080" cy="15804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77540" y="3512103"/>
            <a:ext cx="7789502" cy="2844247"/>
            <a:chOff x="1307076" y="1065277"/>
            <a:chExt cx="6643885" cy="22237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1595" r="30163"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433001" y="1714705"/>
            <a:ext cx="2710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Plasma Debye Length:</a:t>
            </a: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The shorter the </a:t>
            </a:r>
            <a:r>
              <a:rPr lang="en-US" b="1" dirty="0" err="1" smtClean="0">
                <a:solidFill>
                  <a:srgbClr val="0000FF"/>
                </a:solidFill>
              </a:rPr>
              <a:t>r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D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the stronger the screening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effects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344" y="1480441"/>
            <a:ext cx="2567388" cy="1711592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F3E6-54D3-8A4D-8806-6F0F7841329B}" type="datetime1">
              <a:rPr lang="en-US" smtClean="0"/>
              <a:t>4/17/17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92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97922" cy="869554"/>
          </a:xfrm>
        </p:spPr>
        <p:txBody>
          <a:bodyPr>
            <a:normAutofit/>
          </a:bodyPr>
          <a:lstStyle/>
          <a:p>
            <a:r>
              <a:rPr lang="en-US" dirty="0" smtClean="0"/>
              <a:t>J/Psi Suppression Observed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63" y="1559031"/>
            <a:ext cx="6762901" cy="49831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768253" y="5194631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683511" y="5194631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05519" y="5194631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46198" y="5480680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2677130" y="5503515"/>
            <a:ext cx="56059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8122916" y="5194729"/>
            <a:ext cx="560595" cy="3546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718-A8B5-6C4A-8A0A-5FFE20D144B2}" type="datetime1">
              <a:rPr lang="en-US" smtClean="0"/>
              <a:t>4/17/17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25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349" y="20769"/>
            <a:ext cx="7772400" cy="933349"/>
          </a:xfrm>
        </p:spPr>
        <p:txBody>
          <a:bodyPr>
            <a:normAutofit/>
          </a:bodyPr>
          <a:lstStyle/>
          <a:p>
            <a:r>
              <a:rPr lang="en-US" dirty="0" smtClean="0"/>
              <a:t>QGP Discovery @</a:t>
            </a:r>
            <a:r>
              <a:rPr lang="en-US" dirty="0" smtClean="0"/>
              <a:t>RHIC: 2004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765" y="4127273"/>
            <a:ext cx="8631578" cy="2240113"/>
          </a:xfrm>
        </p:spPr>
        <p:txBody>
          <a:bodyPr>
            <a:normAutofit fontScale="77500" lnSpcReduction="20000"/>
          </a:bodyPr>
          <a:lstStyle/>
          <a:p>
            <a:pPr marL="457177" indent="-457177" algn="l">
              <a:buFont typeface="Arial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Unambiguous evidence for phase transition from ordinary nuclear matter to QGP (T~175 MeV, ~10</a:t>
            </a:r>
            <a:r>
              <a:rPr lang="en-US" sz="1900" baseline="30000" dirty="0">
                <a:solidFill>
                  <a:schemeClr val="tx1"/>
                </a:solidFill>
              </a:rPr>
              <a:t>12 </a:t>
            </a:r>
            <a:r>
              <a:rPr lang="en-US" sz="1900" dirty="0">
                <a:solidFill>
                  <a:schemeClr val="tx1"/>
                </a:solidFill>
              </a:rPr>
              <a:t>degrees)</a:t>
            </a:r>
          </a:p>
          <a:p>
            <a:pPr marL="457177" indent="-457177" algn="l">
              <a:buFont typeface="Arial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Exhibits </a:t>
            </a:r>
            <a:r>
              <a:rPr lang="en-US" sz="1900" dirty="0">
                <a:solidFill>
                  <a:schemeClr val="tx1"/>
                </a:solidFill>
              </a:rPr>
              <a:t>strong collective behavior, has huge stopping power for color-charged particles (quarks, gluons – the fundamental constituents</a:t>
            </a:r>
            <a:r>
              <a:rPr lang="en-US" sz="1900" dirty="0" smtClean="0">
                <a:solidFill>
                  <a:schemeClr val="tx1"/>
                </a:solidFill>
              </a:rPr>
              <a:t>) </a:t>
            </a:r>
          </a:p>
          <a:p>
            <a:pPr marL="457177" indent="-457177" algn="l">
              <a:buFont typeface="Arial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</a:rPr>
              <a:t>Fundamental discovery: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QGP </a:t>
            </a:r>
            <a:r>
              <a:rPr lang="en-US" dirty="0">
                <a:solidFill>
                  <a:srgbClr val="FF0000"/>
                </a:solidFill>
              </a:rPr>
              <a:t>is not a weakly interacting gas of quarks and gluons, but rather a strongly coupled </a:t>
            </a:r>
            <a:r>
              <a:rPr lang="en-US" b="1" dirty="0">
                <a:solidFill>
                  <a:srgbClr val="FF0000"/>
                </a:solidFill>
              </a:rPr>
              <a:t>near-perfect liquid! </a:t>
            </a:r>
          </a:p>
          <a:p>
            <a:pPr algn="l"/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457177" indent="-457177" algn="l">
              <a:buFont typeface="Arial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4" name="Picture 3" descr="Screen Shot 2016-05-25 at 9.18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59" y="998378"/>
            <a:ext cx="4911328" cy="946547"/>
          </a:xfrm>
          <a:prstGeom prst="rect">
            <a:avLst/>
          </a:prstGeom>
        </p:spPr>
      </p:pic>
      <p:pic>
        <p:nvPicPr>
          <p:cNvPr id="9" name="Picture 8" descr="ppg003cover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3941" y="1990167"/>
            <a:ext cx="1445467" cy="1850001"/>
          </a:xfrm>
          <a:prstGeom prst="rect">
            <a:avLst/>
          </a:prstGeom>
        </p:spPr>
      </p:pic>
      <p:pic>
        <p:nvPicPr>
          <p:cNvPr id="10" name="Picture 2" descr="Scientific American Magazin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4653" y="1900665"/>
            <a:ext cx="1466454" cy="1939503"/>
          </a:xfrm>
          <a:prstGeom prst="rect">
            <a:avLst/>
          </a:prstGeom>
          <a:noFill/>
        </p:spPr>
      </p:pic>
      <p:pic>
        <p:nvPicPr>
          <p:cNvPr id="8" name="Picture 7" descr="Screen Shot 2016-05-25 at 9.22.53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290" y="954118"/>
            <a:ext cx="4255710" cy="6805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9187" y="1898816"/>
            <a:ext cx="1522518" cy="18942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765" y="2486701"/>
            <a:ext cx="2589353" cy="718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QGP discovery announced in 2004 by RHIC experiments, confirmed later at LHC </a:t>
            </a:r>
          </a:p>
        </p:txBody>
      </p:sp>
    </p:spTree>
    <p:extLst>
      <p:ext uri="{BB962C8B-B14F-4D97-AF65-F5344CB8AC3E}">
        <p14:creationId xmlns:p14="http://schemas.microsoft.com/office/powerpoint/2010/main" val="398613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138C-DCAA-1943-98CE-7E16AE92FDC9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7306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F21607-77B6-4C41-9C0C-651FF7FB1D4D}" type="slidenum">
              <a:rPr lang="en-US" altLang="zh-CN" sz="1400" b="0" baseline="0">
                <a:solidFill>
                  <a:schemeClr val="bg1"/>
                </a:solidFill>
              </a:rPr>
              <a:pPr eaLnBrk="1" hangingPunct="1"/>
              <a:t>46</a:t>
            </a:fld>
            <a:endParaRPr lang="en-US" altLang="zh-CN" sz="1400" b="0" baseline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3556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Why Antimatter ?</a:t>
            </a:r>
          </a:p>
        </p:txBody>
      </p:sp>
      <p:sp>
        <p:nvSpPr>
          <p:cNvPr id="1843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200" baseline="0" smtClean="0">
                <a:solidFill>
                  <a:srgbClr val="FFFFFF"/>
                </a:solidFill>
              </a:rPr>
              <a:t>Ming Liu</a:t>
            </a:r>
            <a:endParaRPr lang="en-US" altLang="zh-CN" sz="1400" b="0" baseline="0">
              <a:solidFill>
                <a:srgbClr val="FFFFFF"/>
              </a:solidFill>
            </a:endParaRP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685800" y="211246"/>
            <a:ext cx="82258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3600" baseline="0" dirty="0" smtClean="0">
                <a:solidFill>
                  <a:srgbClr val="FF0000"/>
                </a:solidFill>
              </a:rPr>
              <a:t>Why so few anti-matter?</a:t>
            </a:r>
            <a:endParaRPr lang="en-US" altLang="zh-CN" sz="3600" baseline="0" dirty="0">
              <a:solidFill>
                <a:srgbClr val="FF0000"/>
              </a:solidFill>
            </a:endParaRPr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4953000" y="4887194"/>
            <a:ext cx="4191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altLang="zh-CN" baseline="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baseline="0" dirty="0">
                <a:solidFill>
                  <a:srgbClr val="000000"/>
                </a:solidFill>
              </a:rPr>
              <a:t>Antimatter matters !</a:t>
            </a:r>
            <a:endParaRPr lang="en-US" altLang="zh-CN" sz="1800" baseline="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1800" baseline="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5AD1-BA16-1D4A-9045-15A406E69CCB}" type="datetime1">
              <a:rPr lang="en-US" altLang="zh-CN" smtClean="0"/>
              <a:t>4/17/17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725" y="1074973"/>
            <a:ext cx="5916882" cy="33233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42" y="3752801"/>
            <a:ext cx="4629184" cy="27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31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5893"/>
            <a:ext cx="8229600" cy="1143000"/>
          </a:xfrm>
        </p:spPr>
        <p:txBody>
          <a:bodyPr/>
          <a:lstStyle/>
          <a:p>
            <a:r>
              <a:rPr lang="en-US" dirty="0" smtClean="0"/>
              <a:t>QGP and Anti-Matter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59" y="3179889"/>
            <a:ext cx="3451372" cy="2521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236" y="3179889"/>
            <a:ext cx="5311294" cy="2722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240" y="1716288"/>
            <a:ext cx="6531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QGP:  creates almost equal amount of particles and anti-particles 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 anti-neutron, anti-proton </a:t>
            </a:r>
            <a:r>
              <a:rPr lang="mr-IN" dirty="0" smtClean="0"/>
              <a:t>…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53409" y="2721581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observed in </a:t>
            </a:r>
            <a:r>
              <a:rPr lang="en-US" dirty="0" err="1" smtClean="0"/>
              <a:t>Au+Ai</a:t>
            </a:r>
            <a:r>
              <a:rPr lang="en-US" dirty="0" smtClean="0"/>
              <a:t> collisions at RHIC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62DD-4B0D-2342-9DB3-1E00506C0F27}" type="datetime1">
              <a:rPr lang="en-US" smtClean="0"/>
              <a:t>4/17/17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 descr="AntiHelium_Illustrat#AAFBE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8500888" cy="8382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altLang="zh-CN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Observation of the antimatter helium4 nucleus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1905000" cy="50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0" name="Group 14"/>
          <p:cNvGrpSpPr>
            <a:grpSpLocks/>
          </p:cNvGrpSpPr>
          <p:nvPr/>
        </p:nvGrpSpPr>
        <p:grpSpPr bwMode="auto">
          <a:xfrm>
            <a:off x="457200" y="1699998"/>
            <a:ext cx="3021013" cy="523875"/>
            <a:chOff x="5334000" y="5435600"/>
            <a:chExt cx="3021013" cy="523220"/>
          </a:xfrm>
        </p:grpSpPr>
        <p:sp>
          <p:nvSpPr>
            <p:cNvPr id="16394" name="TextBox 10"/>
            <p:cNvSpPr txBox="1">
              <a:spLocks noChangeArrowheads="1"/>
            </p:cNvSpPr>
            <p:nvPr/>
          </p:nvSpPr>
          <p:spPr bwMode="auto">
            <a:xfrm>
              <a:off x="6553200" y="5564187"/>
              <a:ext cx="18018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800" baseline="0">
                  <a:solidFill>
                    <a:schemeClr val="bg1"/>
                  </a:solidFill>
                </a:rPr>
                <a:t>473, </a:t>
              </a:r>
              <a:r>
                <a:rPr lang="en-US" altLang="zh-CN" sz="1800" b="0" baseline="0">
                  <a:solidFill>
                    <a:schemeClr val="bg1"/>
                  </a:solidFill>
                </a:rPr>
                <a:t>353 (2011)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34000" y="5435600"/>
              <a:ext cx="1282700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2800" baseline="0" dirty="0" smtClean="0">
                  <a:solidFill>
                    <a:srgbClr val="DA161D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nature</a:t>
              </a:r>
            </a:p>
          </p:txBody>
        </p:sp>
      </p:grpSp>
      <p:pic>
        <p:nvPicPr>
          <p:cNvPr id="16391" name="Picture 8"/>
          <p:cNvPicPr>
            <a:picLocks noChangeAspect="1"/>
          </p:cNvPicPr>
          <p:nvPr/>
        </p:nvPicPr>
        <p:blipFill>
          <a:blip r:embed="rId5" cstate="print">
            <a:lum brigh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572000"/>
            <a:ext cx="1905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/>
          <p:cNvPicPr>
            <a:picLocks noChangeAspect="1"/>
          </p:cNvPicPr>
          <p:nvPr/>
        </p:nvPicPr>
        <p:blipFill>
          <a:blip r:embed="rId6" cstate="print">
            <a:lum bright="64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617913"/>
            <a:ext cx="20574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BNLLogo_Holo.gif"/>
          <p:cNvPicPr>
            <a:picLocks noChangeAspect="1"/>
          </p:cNvPicPr>
          <p:nvPr/>
        </p:nvPicPr>
        <p:blipFill>
          <a:blip r:embed="rId7" cstate="print">
            <a:lum brigh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180013"/>
            <a:ext cx="20574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9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199"/>
            <a:ext cx="7772400" cy="80833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zh-CN" sz="4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altLang="zh-CN" sz="4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nti-matter Particle Search</a:t>
            </a:r>
            <a:endParaRPr lang="en-US" altLang="zh-CN" sz="40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4" name="Picture 21" descr="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29" y="715970"/>
            <a:ext cx="9070071" cy="614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ED81C8-B081-D041-B3D6-D97D9BD05778}" type="slidenum">
              <a:rPr lang="en-US" altLang="zh-CN" sz="1400" b="0" baseline="0">
                <a:solidFill>
                  <a:schemeClr val="bg1"/>
                </a:solidFill>
              </a:rPr>
              <a:pPr eaLnBrk="1" hangingPunct="1"/>
              <a:t>49</a:t>
            </a:fld>
            <a:endParaRPr lang="en-US" altLang="zh-CN" sz="1400" b="0" baseline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389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276600"/>
            <a:ext cx="10080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0153-176C-2D4F-8BBC-E3E3CBB2EEA2}" type="datetime1">
              <a:rPr lang="en-US" altLang="zh-CN" smtClean="0"/>
              <a:t>4/17/17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Ming Liu</a:t>
            </a:r>
            <a:endParaRPr lang="en-US" altLang="zh-CN" sz="1400" b="0"/>
          </a:p>
        </p:txBody>
      </p:sp>
    </p:spTree>
    <p:extLst>
      <p:ext uri="{BB962C8B-B14F-4D97-AF65-F5344CB8AC3E}">
        <p14:creationId xmlns:p14="http://schemas.microsoft.com/office/powerpoint/2010/main" val="4244815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story of Universe Timeline FINAL .pdf_0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0"/>
            <a:ext cx="8420651" cy="688640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336976" y="1855365"/>
            <a:ext cx="884050" cy="2851533"/>
          </a:xfrm>
          <a:prstGeom prst="ellipse">
            <a:avLst/>
          </a:prstGeom>
          <a:noFill/>
          <a:ln w="476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7114" y="1097577"/>
            <a:ext cx="236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Consist of fundamental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particles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B4996-E7D2-AB47-BA15-1D6B9AC3C96B}" type="datetime1">
              <a:rPr lang="en-US" smtClean="0"/>
              <a:t>4/17/17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CFECAD-3553-0943-AE05-86226E2AACEA}" type="slidenum">
              <a:rPr lang="en-US" altLang="zh-CN" sz="1400" b="0" baseline="0">
                <a:solidFill>
                  <a:schemeClr val="bg1"/>
                </a:solidFill>
              </a:rPr>
              <a:pPr eaLnBrk="1" hangingPunct="1"/>
              <a:t>50</a:t>
            </a:fld>
            <a:endParaRPr lang="en-US" altLang="zh-CN" sz="1400" b="0" baseline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5120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200" baseline="0" smtClean="0">
                <a:solidFill>
                  <a:srgbClr val="FFFFFF"/>
                </a:solidFill>
              </a:rPr>
              <a:t>Ming Liu</a:t>
            </a:r>
            <a:endParaRPr lang="en-US" altLang="zh-CN" sz="1400" b="0" baseline="0">
              <a:solidFill>
                <a:srgbClr val="FFFFFF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5" y="25162"/>
            <a:ext cx="8299445" cy="844424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From alpha to anti-alpha</a:t>
            </a:r>
            <a:endParaRPr lang="en-US" altLang="zh-CN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6" name="Picture 1" descr="C:\Users\Declan\Desktop\Nature_cover_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606" y="1255088"/>
            <a:ext cx="4248394" cy="260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07270" y="5621134"/>
            <a:ext cx="762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sz="2000" kern="0" baseline="0" dirty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1911 : Rutherford used </a:t>
            </a:r>
            <a:r>
              <a:rPr lang="en-US" sz="2000" kern="0" baseline="0" dirty="0" err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α</a:t>
            </a:r>
            <a:r>
              <a:rPr lang="en-US" sz="2000" kern="0" baseline="0" dirty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 + gold to discover the nucleus;</a:t>
            </a:r>
          </a:p>
          <a:p>
            <a:pPr>
              <a:defRPr/>
            </a:pPr>
            <a:r>
              <a:rPr lang="en-US" sz="2000" kern="0" baseline="0" dirty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2011 : RHIC     used gold + gold to discover the anti-</a:t>
            </a:r>
            <a:r>
              <a:rPr lang="en-US" sz="2000" kern="0" baseline="0" dirty="0" err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α</a:t>
            </a:r>
            <a:r>
              <a:rPr lang="en-US" sz="2000" kern="0" baseline="0" dirty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FBDB-FCCC-C544-B290-D7956AB65302}" type="datetime1">
              <a:rPr lang="en-US" altLang="zh-CN" smtClean="0"/>
              <a:t>4/17/17</a:t>
            </a:fld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37" y="1255088"/>
            <a:ext cx="4279260" cy="3993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8534" y="4290721"/>
            <a:ext cx="3209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</a:t>
            </a:r>
            <a:r>
              <a:rPr lang="en-US" sz="4000" dirty="0" smtClean="0"/>
              <a:t>lpha = (</a:t>
            </a:r>
            <a:r>
              <a:rPr lang="en-US" sz="4000" dirty="0" err="1" smtClean="0"/>
              <a:t>ppnn</a:t>
            </a:r>
            <a:r>
              <a:rPr lang="en-US" sz="4000" dirty="0" smtClean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72019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zh-CN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Reduction Factor</a:t>
            </a:r>
          </a:p>
        </p:txBody>
      </p:sp>
      <p:sp>
        <p:nvSpPr>
          <p:cNvPr id="3687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090396-6231-564B-AFEF-59AC6B60FC5F}" type="slidenum">
              <a:rPr lang="en-US" altLang="zh-CN" sz="1400" b="0" baseline="0">
                <a:solidFill>
                  <a:schemeClr val="bg1"/>
                </a:solidFill>
              </a:rPr>
              <a:pPr eaLnBrk="1" hangingPunct="1"/>
              <a:t>51</a:t>
            </a:fld>
            <a:endParaRPr lang="en-US" altLang="zh-CN" sz="1400" b="0" baseline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6866" name="TextBox 7"/>
          <p:cNvSpPr txBox="1">
            <a:spLocks noChangeArrowheads="1"/>
          </p:cNvSpPr>
          <p:nvPr/>
        </p:nvSpPr>
        <p:spPr bwMode="auto">
          <a:xfrm>
            <a:off x="868363" y="5410200"/>
            <a:ext cx="75136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baseline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zh-CN" sz="1800" baseline="0">
                <a:solidFill>
                  <a:srgbClr val="FFFFFF"/>
                </a:solidFill>
              </a:rPr>
              <a:t> Production rate reduces by a factor of 1.6x10</a:t>
            </a:r>
            <a:r>
              <a:rPr lang="en-US" altLang="zh-CN" sz="1800" baseline="30000">
                <a:solidFill>
                  <a:srgbClr val="FFFFFF"/>
                </a:solidFill>
              </a:rPr>
              <a:t>3</a:t>
            </a:r>
            <a:r>
              <a:rPr lang="en-US" altLang="zh-CN" sz="1800" baseline="0">
                <a:solidFill>
                  <a:srgbClr val="FFFFFF"/>
                </a:solidFill>
              </a:rPr>
              <a:t> (1.1x10</a:t>
            </a:r>
            <a:r>
              <a:rPr lang="en-US" altLang="zh-CN" sz="1800" baseline="30000">
                <a:solidFill>
                  <a:srgbClr val="FFFFFF"/>
                </a:solidFill>
              </a:rPr>
              <a:t>3</a:t>
            </a:r>
            <a:r>
              <a:rPr lang="en-US" altLang="zh-CN" sz="1800" baseline="0">
                <a:solidFill>
                  <a:srgbClr val="FFFFFF"/>
                </a:solidFill>
              </a:rPr>
              <a:t>) for each additional antinucleon (nucleon) added to the antinucleus (nucleus). </a:t>
            </a:r>
          </a:p>
          <a:p>
            <a:pPr eaLnBrk="1" hangingPunct="1"/>
            <a:endParaRPr lang="en-US" altLang="zh-CN" sz="1800" baseline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altLang="zh-CN" sz="1800" baseline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altLang="zh-CN" sz="1800" baseline="0">
              <a:solidFill>
                <a:srgbClr val="FF0000"/>
              </a:solidFill>
            </a:endParaRPr>
          </a:p>
          <a:p>
            <a:pPr eaLnBrk="1" hangingPunct="1"/>
            <a:r>
              <a:rPr lang="en-US" altLang="zh-CN" sz="1800" baseline="0"/>
              <a:t>  </a:t>
            </a:r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69" y="953793"/>
            <a:ext cx="7945026" cy="559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8" name="Group 9"/>
          <p:cNvGrpSpPr>
            <a:grpSpLocks/>
          </p:cNvGrpSpPr>
          <p:nvPr/>
        </p:nvGrpSpPr>
        <p:grpSpPr bwMode="auto">
          <a:xfrm>
            <a:off x="3801533" y="4660119"/>
            <a:ext cx="1219200" cy="381000"/>
            <a:chOff x="-3429000" y="-990600"/>
            <a:chExt cx="2743200" cy="914400"/>
          </a:xfrm>
        </p:grpSpPr>
        <p:sp>
          <p:nvSpPr>
            <p:cNvPr id="36871" name="Rectangle 8"/>
            <p:cNvSpPr>
              <a:spLocks noChangeArrowheads="1"/>
            </p:cNvSpPr>
            <p:nvPr/>
          </p:nvSpPr>
          <p:spPr bwMode="auto">
            <a:xfrm>
              <a:off x="-3429000" y="-990600"/>
              <a:ext cx="2743200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36872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76600" y="-838200"/>
              <a:ext cx="24257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9" name="TextBox 10"/>
          <p:cNvSpPr txBox="1">
            <a:spLocks noChangeArrowheads="1"/>
          </p:cNvSpPr>
          <p:nvPr/>
        </p:nvSpPr>
        <p:spPr bwMode="auto">
          <a:xfrm>
            <a:off x="5118893" y="4655681"/>
            <a:ext cx="1801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baseline="0" dirty="0"/>
              <a:t>473, </a:t>
            </a:r>
            <a:r>
              <a:rPr lang="en-US" altLang="zh-CN" sz="1800" b="0" baseline="0" dirty="0"/>
              <a:t>353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3709" y="308389"/>
            <a:ext cx="814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Matter </a:t>
            </a:r>
            <a:r>
              <a:rPr lang="en-US" sz="3600" dirty="0"/>
              <a:t>and anti-</a:t>
            </a:r>
            <a:r>
              <a:rPr lang="en-US" sz="3600" dirty="0" smtClean="0"/>
              <a:t>Matter Production @RHIC  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3923-2FED-6842-AEB7-FDFDF1CF0C75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0800" y="1509173"/>
            <a:ext cx="93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Yield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4019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204D-8832-DB4C-97D4-BE1A324882C1}" type="datetime1">
              <a:rPr lang="en-US" smtClean="0"/>
              <a:t>4/17/17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864996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0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038950"/>
          </a:xfrm>
        </p:spPr>
        <p:txBody>
          <a:bodyPr>
            <a:normAutofit/>
          </a:bodyPr>
          <a:lstStyle/>
          <a:p>
            <a:r>
              <a:rPr lang="en-US" dirty="0" smtClean="0"/>
              <a:t>How Significant are the </a:t>
            </a:r>
            <a:r>
              <a:rPr lang="en-US" dirty="0" smtClean="0"/>
              <a:t>Results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E7BA-A389-704F-BF4A-9C46A7535F1E}" type="datetime1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7547-D230-4844-B5F5-3709C9C96057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88673" y="1086784"/>
            <a:ext cx="5546016" cy="5771216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24635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20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Outlook</a:t>
            </a:r>
            <a:br>
              <a:rPr lang="en-US" sz="5300" dirty="0" smtClean="0"/>
            </a:br>
            <a:r>
              <a:rPr lang="en-US" sz="3600" dirty="0" smtClean="0"/>
              <a:t>Connecting Quarks with the Cosmos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2143302"/>
            <a:ext cx="9144000" cy="3390727"/>
            <a:chOff x="411304" y="2449487"/>
            <a:chExt cx="8732696" cy="29281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304" y="2449487"/>
              <a:ext cx="4263704" cy="292814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5008" y="2460827"/>
              <a:ext cx="4468992" cy="290309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57200" y="5908256"/>
            <a:ext cx="722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r>
              <a:rPr lang="en-US" dirty="0" smtClean="0"/>
              <a:t>ust start </a:t>
            </a:r>
            <a:r>
              <a:rPr lang="en-US" dirty="0" smtClean="0"/>
              <a:t>an exiting journey  to understand the Biggest with the </a:t>
            </a:r>
            <a:r>
              <a:rPr lang="en-US" dirty="0"/>
              <a:t>S</a:t>
            </a:r>
            <a:r>
              <a:rPr lang="en-US" dirty="0" smtClean="0"/>
              <a:t>mallest 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62EF5-9929-2344-94BC-FD6A7FA3B7EB}" type="datetime1">
              <a:rPr lang="en-US" smtClean="0"/>
              <a:t>4/17/17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6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Enjoy </a:t>
            </a:r>
            <a:r>
              <a:rPr lang="en-US" dirty="0" smtClean="0"/>
              <a:t>Our Universe!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075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392085"/>
      </p:ext>
    </p:extLst>
  </p:cSld>
  <p:clrMapOvr>
    <a:masterClrMapping/>
  </p:clrMapOvr>
  <p:transition xmlns:p14="http://schemas.microsoft.com/office/powerpoint/2010/main"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691029"/>
      </p:ext>
    </p:extLst>
  </p:cSld>
  <p:clrMapOvr>
    <a:masterClrMapping/>
  </p:clrMapOvr>
  <p:transition xmlns:p14="http://schemas.microsoft.com/office/powerpoint/2010/main"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9400"/>
            <a:ext cx="9144000" cy="6286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308E-420C-8E42-9AF0-D0D2C22D5263}" type="datetime1">
              <a:rPr lang="en-US" smtClean="0"/>
              <a:t>4/17/17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“Telescopes”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1544511"/>
            <a:ext cx="7765143" cy="52538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2257286"/>
      </p:ext>
    </p:extLst>
  </p:cSld>
  <p:clrMapOvr>
    <a:masterClrMapping/>
  </p:clrMapOvr>
  <p:transition xmlns:p14="http://schemas.microsoft.com/office/powerpoint/2010/main"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 Collision Event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96" y="1247624"/>
            <a:ext cx="6512076" cy="52127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1563089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Basic Ideas and Concepts</a:t>
            </a:r>
            <a:br>
              <a:rPr lang="en-US" dirty="0" smtClean="0"/>
            </a:br>
            <a:r>
              <a:rPr lang="en-US" sz="2200" dirty="0" smtClean="0"/>
              <a:t>fundamental matter blocks and interactions 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336188" y="1957097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Fundamental particles and interactions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9345" y="1969549"/>
            <a:ext cx="3531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Scales of fundamental distance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Atom:  ~1nm (10</a:t>
            </a:r>
            <a:r>
              <a:rPr lang="en-US" baseline="30000" dirty="0" smtClean="0"/>
              <a:t>-8 </a:t>
            </a:r>
            <a:r>
              <a:rPr lang="en-US" dirty="0" smtClean="0"/>
              <a:t>m)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Nucleus:  ~1fm (10</a:t>
            </a:r>
            <a:r>
              <a:rPr lang="en-US" baseline="30000" dirty="0" smtClean="0"/>
              <a:t>-15</a:t>
            </a:r>
            <a:r>
              <a:rPr lang="en-US" dirty="0" smtClean="0"/>
              <a:t> m)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877403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87740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8774034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56387" y="-24191"/>
            <a:ext cx="3906761" cy="105228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52428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75"/>
            <a:ext cx="8229600" cy="1143000"/>
          </a:xfrm>
        </p:spPr>
        <p:txBody>
          <a:bodyPr/>
          <a:lstStyle/>
          <a:p>
            <a:r>
              <a:rPr lang="en-US" dirty="0" smtClean="0"/>
              <a:t>QM 1983 and RHIC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D4F9-5123-7841-9444-70CF464465FB}" type="datetime1">
              <a:rPr lang="en-US" smtClean="0"/>
              <a:t>4/17/17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8" y="1167076"/>
            <a:ext cx="4355302" cy="3279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703" y="1167076"/>
            <a:ext cx="3526097" cy="4936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8" y="4947984"/>
            <a:ext cx="5144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https://www.bnl.gov/rhic/news2/news.asp?a=6204&amp;t=</a:t>
            </a:r>
            <a:r>
              <a:rPr lang="en-US" dirty="0" smtClean="0">
                <a:hlinkClick r:id="rId4"/>
              </a:rPr>
              <a:t>today</a:t>
            </a:r>
            <a:endParaRPr lang="en-US" dirty="0" smtClean="0"/>
          </a:p>
          <a:p>
            <a:endParaRPr lang="en-US" dirty="0"/>
          </a:p>
          <a:p>
            <a:r>
              <a:rPr lang="en-US" b="1" dirty="0"/>
              <a:t>Recalling Quark Matter '83 and the Birth of RHIC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310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21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Au+Au</a:t>
            </a:r>
            <a:r>
              <a:rPr lang="en-US" dirty="0" smtClean="0"/>
              <a:t> Collision: Event Display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1416" y="2041239"/>
            <a:ext cx="4656721" cy="4328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56" y="2009640"/>
            <a:ext cx="4195666" cy="4360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2002" y="1466221"/>
            <a:ext cx="123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1347" y="1466221"/>
            <a:ext cx="109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5803736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7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Fundamental Particles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1" y="1331247"/>
            <a:ext cx="4692338" cy="2346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331" y="1234715"/>
            <a:ext cx="3716539" cy="5623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0069" y="3951363"/>
            <a:ext cx="2034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Quarks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Gluons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Leptons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Photons</a:t>
            </a:r>
          </a:p>
          <a:p>
            <a:pPr marL="285750" indent="-285750">
              <a:buFontTx/>
              <a:buChar char="-"/>
            </a:pPr>
            <a:r>
              <a:rPr lang="is-IS" sz="2400" dirty="0" smtClean="0"/>
              <a:t>…</a:t>
            </a:r>
            <a:endParaRPr lang="en-US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2678168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86" y="0"/>
            <a:ext cx="7167383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52509" y="1179383"/>
            <a:ext cx="2279268" cy="56786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FDB7-C023-5648-8F12-B4CB7FA2A2A0}" type="datetime1">
              <a:rPr lang="en-US" smtClean="0"/>
              <a:t>4/17/17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458" y="3849129"/>
            <a:ext cx="3592222" cy="27121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Force by Particle Exchange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871" y="1417638"/>
            <a:ext cx="6204519" cy="2249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90" y="4030573"/>
            <a:ext cx="3136640" cy="227372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92832-9254-8D41-B30F-A3764F6854F2}" type="datetime1">
              <a:rPr lang="en-US" smtClean="0"/>
              <a:t>4/17/17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05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8187</TotalTime>
  <Words>1250</Words>
  <Application>Microsoft Macintosh PowerPoint</Application>
  <PresentationFormat>On-screen Show (4:3)</PresentationFormat>
  <Paragraphs>342</Paragraphs>
  <Slides>61</Slides>
  <Notes>10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Office Theme</vt:lpstr>
      <vt:lpstr>Equation</vt:lpstr>
      <vt:lpstr>PowerPoint Presentation</vt:lpstr>
      <vt:lpstr>Outline</vt:lpstr>
      <vt:lpstr>The Big Bang</vt:lpstr>
      <vt:lpstr>“Dark Age” and the Universe</vt:lpstr>
      <vt:lpstr>PowerPoint Presentation</vt:lpstr>
      <vt:lpstr>Some Basic Ideas and Concepts fundamental matter blocks and interactions </vt:lpstr>
      <vt:lpstr>Fundamental Particles </vt:lpstr>
      <vt:lpstr>PowerPoint Presentation</vt:lpstr>
      <vt:lpstr>Force by Particle Exchange</vt:lpstr>
      <vt:lpstr>Examples of Subatomic Particles </vt:lpstr>
      <vt:lpstr>Interaction Strength </vt:lpstr>
      <vt:lpstr>PowerPoint Presentation</vt:lpstr>
      <vt:lpstr>PowerPoint Presentation</vt:lpstr>
      <vt:lpstr>PowerPoint Presentation</vt:lpstr>
      <vt:lpstr>An Idea: Create Quark-Gluon Plasma</vt:lpstr>
      <vt:lpstr>Heavy Ion Collision Creates a New State of Matter</vt:lpstr>
      <vt:lpstr>The Magic: E = mc2 </vt:lpstr>
      <vt:lpstr>Recreate a state of the Early Universe </vt:lpstr>
      <vt:lpstr>Computer Simulations</vt:lpstr>
      <vt:lpstr>Heavy Ion Collisions Artists’ View</vt:lpstr>
      <vt:lpstr>Relativistic Heavy Ion Collider  @BNL, Long Island, NY</vt:lpstr>
      <vt:lpstr>Black Holes?</vt:lpstr>
      <vt:lpstr>PowerPoint Presentation</vt:lpstr>
      <vt:lpstr>The Little Bang at RHIC QGP Created in Au+Au Collisions!</vt:lpstr>
      <vt:lpstr>RHIC Success</vt:lpstr>
      <vt:lpstr>History of RHIC Heavy Ion Operation</vt:lpstr>
      <vt:lpstr>PHENIX Detectors at RHIC </vt:lpstr>
      <vt:lpstr>PowerPoint Presentation</vt:lpstr>
      <vt:lpstr>A State of the Art Particle Detector</vt:lpstr>
      <vt:lpstr>Measure Charged Particles</vt:lpstr>
      <vt:lpstr>Particle’s Energy with Calorimeters </vt:lpstr>
      <vt:lpstr>PHENIX Detectors</vt:lpstr>
      <vt:lpstr>Study QGP Properties</vt:lpstr>
      <vt:lpstr>Topic-1: Probe the Density  QGP and Jet Quenching</vt:lpstr>
      <vt:lpstr>Jet Quenching Observed </vt:lpstr>
      <vt:lpstr>Topic-2: Is the QGP Hot?</vt:lpstr>
      <vt:lpstr>A Text Book Example Measure the Temperature of the Sun</vt:lpstr>
      <vt:lpstr>QGP: it is really HOT!</vt:lpstr>
      <vt:lpstr>Topic-3: Probe the Medium</vt:lpstr>
      <vt:lpstr>QGP Medium Behavior</vt:lpstr>
      <vt:lpstr>Quark Liquid! </vt:lpstr>
      <vt:lpstr>QGP Color Screening</vt:lpstr>
      <vt:lpstr>J/Psi Suppression Observed</vt:lpstr>
      <vt:lpstr>QGP Discovery @RHIC: 2004</vt:lpstr>
      <vt:lpstr>PowerPoint Presentation</vt:lpstr>
      <vt:lpstr>Why Antimatter ?</vt:lpstr>
      <vt:lpstr>QGP and Anti-Matter</vt:lpstr>
      <vt:lpstr>Observation of the antimatter helium4 nucleus</vt:lpstr>
      <vt:lpstr>Anti-matter Particle Search</vt:lpstr>
      <vt:lpstr>From alpha to anti-alpha</vt:lpstr>
      <vt:lpstr>Reduction Factor</vt:lpstr>
      <vt:lpstr>Dark Matter?</vt:lpstr>
      <vt:lpstr>How Significant are the Results?</vt:lpstr>
      <vt:lpstr>Outlook Connecting Quarks with the Cosmos</vt:lpstr>
      <vt:lpstr>Enjoy Our Universe! </vt:lpstr>
      <vt:lpstr>PowerPoint Presentation</vt:lpstr>
      <vt:lpstr>PowerPoint Presentation</vt:lpstr>
      <vt:lpstr>“Telescopes”</vt:lpstr>
      <vt:lpstr>A Collision Event</vt:lpstr>
      <vt:lpstr>QM 1983 and RHIC</vt:lpstr>
      <vt:lpstr> Au+Au Collision: Event Display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Recreate Early Universe in Laboratory</dc:title>
  <dc:creator>Ming Liu (LANL)</dc:creator>
  <cp:lastModifiedBy>Ming Liu</cp:lastModifiedBy>
  <cp:revision>468</cp:revision>
  <dcterms:created xsi:type="dcterms:W3CDTF">2017-04-09T05:43:52Z</dcterms:created>
  <dcterms:modified xsi:type="dcterms:W3CDTF">2017-04-17T18:20:17Z</dcterms:modified>
</cp:coreProperties>
</file>