
<file path=[Content_Types].xml><?xml version="1.0" encoding="utf-8"?>
<Types xmlns="http://schemas.openxmlformats.org/package/2006/content-types">
  <Override PartName="/ppt/slides/slide41.xml" ContentType="application/vnd.openxmlformats-officedocument.presentationml.slide+xml"/>
  <Override PartName="/ppt/notesSlides/notesSlide16.xml" ContentType="application/vnd.openxmlformats-officedocument.presentationml.notesSlide+xml"/>
  <Override PartName="/ppt/slides/slide50.xml" ContentType="application/vnd.openxmlformats-officedocument.presentationml.slide+xml"/>
  <Override PartName="/ppt/slides/slide18.xml" ContentType="application/vnd.openxmlformats-officedocument.presentationml.slide+xml"/>
  <Override PartName="/ppt/notesSlides/notesSlide26.xml" ContentType="application/vnd.openxmlformats-officedocument.presentationml.notesSlide+xml"/>
  <Override PartName="/ppt/embeddings/Microsoft_Equation3.bin" ContentType="application/vnd.openxmlformats-officedocument.oleObject"/>
  <Override PartName="/ppt/slides/slide60.xml" ContentType="application/vnd.openxmlformats-officedocument.presentationml.slide+xml"/>
  <Override PartName="/ppt/slides/slide28.xml" ContentType="application/vnd.openxmlformats-officedocument.presentationml.slide+xml"/>
  <Override PartName="/ppt/slides/slide37.xml" ContentType="application/vnd.openxmlformats-officedocument.presentationml.slide+xml"/>
  <Override PartName="/ppt/slides/slide9.xml" ContentType="application/vnd.openxmlformats-officedocument.presentationml.slide+xml"/>
  <Override PartName="/ppt/embeddings/Microsoft_Equation10.bin" ContentType="application/vnd.openxmlformats-officedocument.oleObject"/>
  <Override PartName="/ppt/slides/slide47.xml" ContentType="application/vnd.openxmlformats-officedocument.presentationml.slide+xml"/>
  <Override PartName="/ppt/embeddings/Microsoft_Equation20.bin" ContentType="application/vnd.openxmlformats-officedocument.oleObject"/>
  <Override PartName="/ppt/slides/slide56.xml" ContentType="application/vnd.openxmlformats-officedocument.presentationml.slide+xml"/>
  <Override PartName="/ppt/notesMasters/notesMaster1.xml" ContentType="application/vnd.openxmlformats-officedocument.presentationml.notesMaster+xml"/>
  <Default Extension="vml" ContentType="application/vnd.openxmlformats-officedocument.vmlDrawing"/>
  <Override PartName="/ppt/embeddings/Microsoft_Equation9.bin" ContentType="application/vnd.openxmlformats-officedocument.oleObject"/>
  <Override PartName="/ppt/slideLayouts/slideLayout15.xml" ContentType="application/vnd.openxmlformats-officedocument.presentationml.slideLayout+xml"/>
  <Override PartName="/ppt/theme/theme1.xml" ContentType="application/vnd.openxmlformats-officedocument.theme+xml"/>
  <Override PartName="/ppt/notesSlides/notesSlide2.xml" ContentType="application/vnd.openxmlformats-officedocument.presentationml.notesSlide+xml"/>
  <Override PartName="/ppt/embeddings/Microsoft_Equation16.bin" ContentType="application/vnd.openxmlformats-officedocument.oleObject"/>
  <Override PartName="/ppt/embeddings/oleObject1.bin" ContentType="application/vnd.openxmlformats-officedocument.oleObject"/>
  <Override PartName="/ppt/embeddings/oleObject13.bin" ContentType="application/vnd.openxmlformats-officedocument.oleObject"/>
  <Default Extension="jpeg" ContentType="image/jpeg"/>
  <Override PartName="/ppt/notesSlides/notesSlide11.xml" ContentType="application/vnd.openxmlformats-officedocument.presentationml.notesSlide+xml"/>
  <Override PartName="/ppt/slides/slide13.xml" ContentType="application/vnd.openxmlformats-officedocument.presentationml.slide+xml"/>
  <Override PartName="/ppt/notesSlides/notesSlide21.xml" ContentType="application/vnd.openxmlformats-officedocument.presentationml.notesSlide+xml"/>
  <Override PartName="/ppt/embeddings/oleObject7.bin" ContentType="application/vnd.openxmlformats-officedocument.oleObject"/>
  <Override PartName="/ppt/slides/slide23.xml" ContentType="application/vnd.openxmlformats-officedocument.presentationml.slide+xml"/>
  <Override PartName="/ppt/embeddings/oleObject19.bin" ContentType="application/vnd.openxmlformats-officedocument.oleObject"/>
  <Override PartName="/ppt/notesSlides/notesSlide31.xml" ContentType="application/vnd.openxmlformats-officedocument.presentationml.notesSlide+xml"/>
  <Override PartName="/ppt/slides/slide32.xml" ContentType="application/vnd.openxmlformats-officedocument.presentationml.slide+xml"/>
  <Override PartName="/ppt/slides/slide4.xml" ContentType="application/vnd.openxmlformats-officedocument.presentationml.slide+xml"/>
  <Override PartName="/ppt/slideLayouts/slideLayout5.xml" ContentType="application/vnd.openxmlformats-officedocument.presentationml.slideLayout+xml"/>
  <Override PartName="/ppt/slides/slide42.xml" ContentType="application/vnd.openxmlformats-officedocument.presentationml.slide+xml"/>
  <Override PartName="/ppt/notesSlides/notesSlide17.xml" ContentType="application/vnd.openxmlformats-officedocument.presentationml.notesSlide+xml"/>
  <Override PartName="/ppt/slides/slide51.xml" ContentType="application/vnd.openxmlformats-officedocument.presentationml.slide+xml"/>
  <Override PartName="/ppt/slides/slide19.xml" ContentType="application/vnd.openxmlformats-officedocument.presentationml.slide+xml"/>
  <Override PartName="/ppt/notesSlides/notesSlide27.xml" ContentType="application/vnd.openxmlformats-officedocument.presentationml.notesSlide+xml"/>
  <Override PartName="/ppt/slideLayouts/slideLayout10.xml" ContentType="application/vnd.openxmlformats-officedocument.presentationml.slideLayout+xml"/>
  <Override PartName="/ppt/slides/slide61.xml" ContentType="application/vnd.openxmlformats-officedocument.presentationml.slide+xml"/>
  <Override PartName="/ppt/embeddings/Microsoft_Equation4.bin" ContentType="application/vnd.openxmlformats-officedocument.oleObject"/>
  <Override PartName="/ppt/slides/slide29.xml" ContentType="application/vnd.openxmlformats-officedocument.presentationml.slide+xml"/>
  <Override PartName="/ppt/notesSlides/notesSlide36.xml" ContentType="application/vnd.openxmlformats-officedocument.presentationml.notesSlide+xml"/>
  <Override PartName="/ppt/slides/slide38.xml" ContentType="application/vnd.openxmlformats-officedocument.presentationml.slide+xml"/>
  <Override PartName="/ppt/embeddings/Microsoft_Equation11.bin" ContentType="application/vnd.openxmlformats-officedocument.oleObject"/>
  <Override PartName="/ppt/slides/slide48.xml" ContentType="application/vnd.openxmlformats-officedocument.presentationml.slide+xml"/>
  <Override PartName="/ppt/embeddings/Microsoft_Equation21.bin" ContentType="application/vnd.openxmlformats-officedocument.oleObject"/>
  <Override PartName="/ppt/slides/slide57.xml" ContentType="application/vnd.openxmlformats-officedocument.presentationml.slide+xml"/>
  <Override PartName="/ppt/theme/theme2.xml" ContentType="application/vnd.openxmlformats-officedocument.theme+xml"/>
  <Override PartName="/ppt/notesSlides/notesSlide3.xml" ContentType="application/vnd.openxmlformats-officedocument.presentationml.notesSlide+xml"/>
  <Override PartName="/ppt/embeddings/Microsoft_Equation17.bin" ContentType="application/vnd.openxmlformats-officedocument.oleObject"/>
  <Override PartName="/ppt/embeddings/oleObject2.bin" ContentType="application/vnd.openxmlformats-officedocument.oleObject"/>
  <Override PartName="/ppt/embeddings/oleObject14.bin" ContentType="application/vnd.openxmlformats-officedocument.oleObject"/>
  <Override PartName="/ppt/embeddings/Microsoft_Equation26.bin" ContentType="application/vnd.openxmlformats-officedocument.oleObject"/>
  <Override PartName="/ppt/notesSlides/notesSlide8.xml" ContentType="application/vnd.openxmlformats-officedocument.presentationml.notesSlide+xml"/>
  <Override PartName="/ppt/notesSlides/notesSlide12.xml" ContentType="application/vnd.openxmlformats-officedocument.presentationml.notesSlide+xml"/>
  <Override PartName="/ppt/slides/slide14.xml" ContentType="application/vnd.openxmlformats-officedocument.presentationml.slide+xml"/>
  <Override PartName="/ppt/notesSlides/notesSlide22.xml" ContentType="application/vnd.openxmlformats-officedocument.presentationml.notesSlide+xml"/>
  <Override PartName="/ppt/embeddings/oleObject8.bin" ContentType="application/vnd.openxmlformats-officedocument.oleObject"/>
  <Override PartName="/ppt/slides/slide24.xml" ContentType="application/vnd.openxmlformats-officedocument.presentationml.slide+xml"/>
  <Default Extension="bin" ContentType="application/vnd.openxmlformats-officedocument.presentationml.printerSettings"/>
  <Override PartName="/ppt/notesSlides/notesSlide32.xml" ContentType="application/vnd.openxmlformats-officedocument.presentationml.notesSlide+xml"/>
  <Override PartName="/ppt/slides/slide33.xml" ContentType="application/vnd.openxmlformats-officedocument.presentationml.slide+xml"/>
  <Override PartName="/ppt/slides/slide5.xml" ContentType="application/vnd.openxmlformats-officedocument.presentationml.slide+xml"/>
  <Default Extension="xml" ContentType="application/xml"/>
  <Override PartName="/ppt/slideLayouts/slideLayout6.xml" ContentType="application/vnd.openxmlformats-officedocument.presentationml.slideLayout+xml"/>
  <Override PartName="/ppt/tableStyles.xml" ContentType="application/vnd.openxmlformats-officedocument.presentationml.tableStyles+xml"/>
  <Override PartName="/ppt/slides/slide43.xml" ContentType="application/vnd.openxmlformats-officedocument.presentationml.slide+xml"/>
  <Override PartName="/ppt/notesSlides/notesSlide18.xml" ContentType="application/vnd.openxmlformats-officedocument.presentationml.notesSlide+xml"/>
  <Override PartName="/ppt/slides/slide52.xml" ContentType="application/vnd.openxmlformats-officedocument.presentationml.slide+xml"/>
  <Override PartName="/ppt/notesSlides/notesSlide28.xml" ContentType="application/vnd.openxmlformats-officedocument.presentationml.notesSlide+xml"/>
  <Override PartName="/ppt/embeddings/Microsoft_Equation5.bin" ContentType="application/vnd.openxmlformats-officedocument.oleObject"/>
  <Override PartName="/ppt/slides/slide62.xml" ContentType="application/vnd.openxmlformats-officedocument.presentationml.slide+xml"/>
  <Override PartName="/ppt/slideLayouts/slideLayout11.xml" ContentType="application/vnd.openxmlformats-officedocument.presentationml.slideLayout+xml"/>
  <Override PartName="/ppt/notesSlides/notesSlide37.xml" ContentType="application/vnd.openxmlformats-officedocument.presentationml.notesSlide+xml"/>
  <Override PartName="/docProps/app.xml" ContentType="application/vnd.openxmlformats-officedocument.extended-properties+xml"/>
  <Override PartName="/ppt/slides/slide39.xml" ContentType="application/vnd.openxmlformats-officedocument.presentationml.slide+xml"/>
  <Override PartName="/ppt/embeddings/Microsoft_Equation12.bin" ContentType="application/vnd.openxmlformats-officedocument.oleObject"/>
  <Override PartName="/ppt/slides/slide49.xml" ContentType="application/vnd.openxmlformats-officedocument.presentationml.slide+xml"/>
  <Override PartName="/ppt/embeddings/oleObject10.bin" ContentType="application/vnd.openxmlformats-officedocument.oleObject"/>
  <Override PartName="/ppt/embeddings/Microsoft_Equation22.bin" ContentType="application/vnd.openxmlformats-officedocument.oleObject"/>
  <Override PartName="/ppt/slides/slide58.xml" ContentType="application/vnd.openxmlformats-officedocument.presentationml.slide+xml"/>
  <Override PartName="/docProps/core.xml" ContentType="application/vnd.openxmlformats-package.core-properties+xml"/>
  <Override PartName="/ppt/theme/theme3.xml" ContentType="application/vnd.openxmlformats-officedocument.theme+xml"/>
  <Override PartName="/ppt/notesSlides/notesSlide4.xml" ContentType="application/vnd.openxmlformats-officedocument.presentationml.notesSlide+xml"/>
  <Override PartName="/ppt/embeddings/Microsoft_Equation18.bin" ContentType="application/vnd.openxmlformats-officedocument.oleObject"/>
  <Override PartName="/ppt/embeddings/oleObject3.bin" ContentType="application/vnd.openxmlformats-officedocument.oleObject"/>
  <Override PartName="/ppt/embeddings/oleObject15.bin" ContentType="application/vnd.openxmlformats-officedocument.oleObject"/>
  <Override PartName="/ppt/embeddings/Microsoft_Equation27.bin" ContentType="application/vnd.openxmlformats-officedocument.oleObject"/>
  <Override PartName="/ppt/slideLayouts/slideLayout1.xml" ContentType="application/vnd.openxmlformats-officedocument.presentationml.slideLayout+xml"/>
  <Override PartName="/ppt/notesSlides/notesSlide9.xml" ContentType="application/vnd.openxmlformats-officedocument.presentationml.notesSlide+xml"/>
  <Override PartName="/ppt/notesSlides/notesSlide13.xml" ContentType="application/vnd.openxmlformats-officedocument.presentationml.notesSlide+xml"/>
  <Default Extension="gif" ContentType="image/gif"/>
  <Override PartName="/ppt/slides/slide15.xml" ContentType="application/vnd.openxmlformats-officedocument.presentationml.slide+xml"/>
  <Override PartName="/ppt/notesSlides/notesSlide23.xml" ContentType="application/vnd.openxmlformats-officedocument.presentationml.notesSlide+xml"/>
  <Override PartName="/ppt/embeddings/oleObject9.bin" ContentType="application/vnd.openxmlformats-officedocument.oleObject"/>
  <Override PartName="/ppt/slides/slide25.xml" ContentType="application/vnd.openxmlformats-officedocument.presentationml.slide+xml"/>
  <Override PartName="/ppt/notesSlides/notesSlide33.xml" ContentType="application/vnd.openxmlformats-officedocument.presentationml.notesSlide+xml"/>
  <Override PartName="/ppt/slides/slide34.xml" ContentType="application/vnd.openxmlformats-officedocument.presentationml.slide+xml"/>
  <Override PartName="/ppt/slides/slide6.xml" ContentType="application/vnd.openxmlformats-officedocument.presentationml.slide+xml"/>
  <Default Extension="png" ContentType="image/png"/>
  <Override PartName="/ppt/slideLayouts/slideLayout7.xml" ContentType="application/vnd.openxmlformats-officedocument.presentationml.slideLayout+xml"/>
  <Override PartName="/ppt/slides/slide44.xml" ContentType="application/vnd.openxmlformats-officedocument.presentationml.slide+xml"/>
  <Override PartName="/ppt/notesSlides/notesSlide19.xml" ContentType="application/vnd.openxmlformats-officedocument.presentationml.notesSlide+xml"/>
  <Override PartName="/ppt/slides/slide53.xml" ContentType="application/vnd.openxmlformats-officedocument.presentationml.slide+xml"/>
  <Override PartName="/ppt/notesSlides/notesSlide29.xml" ContentType="application/vnd.openxmlformats-officedocument.presentationml.notesSlide+xml"/>
  <Override PartName="/ppt/embeddings/Microsoft_Equation6.bin" ContentType="application/vnd.openxmlformats-officedocument.oleObject"/>
  <Override PartName="/ppt/slides/slide63.xml" ContentType="application/vnd.openxmlformats-officedocument.presentationml.slide+xml"/>
  <Override PartName="/ppt/slideLayouts/slideLayout12.xml" ContentType="application/vnd.openxmlformats-officedocument.presentationml.slideLayout+xml"/>
  <Override PartName="/ppt/notesSlides/notesSlide38.xml" ContentType="application/vnd.openxmlformats-officedocument.presentationml.notesSlide+xml"/>
  <Override PartName="/ppt/embeddings/Microsoft_Equation13.bin" ContentType="application/vnd.openxmlformats-officedocument.oleObject"/>
  <Override PartName="/ppt/embeddings/oleObject11.bin" ContentType="application/vnd.openxmlformats-officedocument.oleObject"/>
  <Override PartName="/ppt/embeddings/Microsoft_Equation23.bin" ContentType="application/vnd.openxmlformats-officedocument.oleObject"/>
  <Override PartName="/ppt/slides/slide59.xml" ContentType="application/vnd.openxmlformats-officedocument.presentationml.slide+xml"/>
  <Override PartName="/ppt/embeddings/oleObject20.bin" ContentType="application/vnd.openxmlformats-officedocument.oleObject"/>
  <Override PartName="/ppt/notesSlides/notesSlide5.xml" ContentType="application/vnd.openxmlformats-officedocument.presentationml.notesSlide+xml"/>
  <Override PartName="/ppt/slides/slide10.xml" ContentType="application/vnd.openxmlformats-officedocument.presentationml.slide+xml"/>
  <Override PartName="/ppt/embeddings/Microsoft_Equation19.bin" ContentType="application/vnd.openxmlformats-officedocument.oleObject"/>
  <Override PartName="/ppt/embeddings/oleObject4.bin" ContentType="application/vnd.openxmlformats-officedocument.oleObject"/>
  <Override PartName="/ppt/embeddings/oleObject16.bin" ContentType="application/vnd.openxmlformats-officedocument.oleObject"/>
  <Override PartName="/ppt/slides/slide20.xml" ContentType="application/vnd.openxmlformats-officedocument.presentationml.slide+xml"/>
  <Override PartName="/ppt/embeddings/Microsoft_Equation28.bin" ContentType="application/vnd.openxmlformats-officedocument.oleObject"/>
  <Override PartName="/ppt/slides/slide1.xml" ContentType="application/vnd.openxmlformats-officedocument.presentationml.slide+xml"/>
  <Override PartName="/ppt/slideLayouts/slideLayout2.xml" ContentType="application/vnd.openxmlformats-officedocument.presentationml.slideLayout+xml"/>
  <Override PartName="/ppt/notesSlides/notesSlide14.xml" ContentType="application/vnd.openxmlformats-officedocument.presentationml.notesSlide+xml"/>
  <Override PartName="/ppt/slides/slide16.xml" ContentType="application/vnd.openxmlformats-officedocument.presentationml.slide+xml"/>
  <Override PartName="/ppt/notesSlides/notesSlide24.xml" ContentType="application/vnd.openxmlformats-officedocument.presentationml.notesSlide+xml"/>
  <Override PartName="/ppt/viewProps.xml" ContentType="application/vnd.openxmlformats-officedocument.presentationml.viewProps+xml"/>
  <Override PartName="/ppt/embeddings/Microsoft_Equation1.bin" ContentType="application/vnd.openxmlformats-officedocument.oleObject"/>
  <Override PartName="/ppt/slides/slide26.xml" ContentType="application/vnd.openxmlformats-officedocument.presentationml.slide+xml"/>
  <Default Extension="pict" ContentType="image/pict"/>
  <Override PartName="/ppt/notesSlides/notesSlide34.xml" ContentType="application/vnd.openxmlformats-officedocument.presentationml.notesSlide+xml"/>
  <Default Extension="rels" ContentType="application/vnd.openxmlformats-package.relationships+xml"/>
  <Default Extension="wmf" ContentType="image/x-wmf"/>
  <Override PartName="/ppt/slides/slide7.xml" ContentType="application/vnd.openxmlformats-officedocument.presentationml.slide+xml"/>
  <Override PartName="/ppt/slides/slide35.xml" ContentType="application/vnd.openxmlformats-officedocument.presentationml.slide+xml"/>
  <Override PartName="/ppt/slideLayouts/slideLayout8.xml" ContentType="application/vnd.openxmlformats-officedocument.presentationml.slideLayout+xml"/>
  <Override PartName="/ppt/slides/slide45.xml" ContentType="application/vnd.openxmlformats-officedocument.presentationml.slide+xml"/>
  <Override PartName="/ppt/slides/slide54.xml" ContentType="application/vnd.openxmlformats-officedocument.presentationml.slide+xml"/>
  <Override PartName="/ppt/embeddings/Microsoft_Equation7.bin" ContentType="application/vnd.openxmlformats-officedocument.oleObject"/>
  <Override PartName="/ppt/slideLayouts/slideLayout13.xml" ContentType="application/vnd.openxmlformats-officedocument.presentationml.slideLayout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embeddings/Microsoft_Equation14.bin" ContentType="application/vnd.openxmlformats-officedocument.oleObject"/>
  <Override PartName="/ppt/embeddings/oleObject12.bin" ContentType="application/vnd.openxmlformats-officedocument.oleObject"/>
  <Override PartName="/ppt/embeddings/Microsoft_Equation24.bin" ContentType="application/vnd.openxmlformats-officedocument.oleObject"/>
  <Override PartName="/ppt/notesSlides/notesSlide6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11.xml" ContentType="application/vnd.openxmlformats-officedocument.presentationml.slide+xml"/>
  <Override PartName="/ppt/embeddings/oleObject5.bin" ContentType="application/vnd.openxmlformats-officedocument.oleObject"/>
  <Override PartName="/ppt/slides/slide21.xml" ContentType="application/vnd.openxmlformats-officedocument.presentationml.slide+xml"/>
  <Override PartName="/ppt/embeddings/oleObject17.bin" ContentType="application/vnd.openxmlformats-officedocument.oleObject"/>
  <Override PartName="/ppt/slides/slide30.xml" ContentType="application/vnd.openxmlformats-officedocument.presentationml.slide+xml"/>
  <Override PartName="/ppt/slides/slide2.xml" ContentType="application/vnd.openxmlformats-officedocument.presentationml.slide+xml"/>
  <Override PartName="/ppt/handoutMasters/handoutMaster1.xml" ContentType="application/vnd.openxmlformats-officedocument.presentationml.handoutMaster+xml"/>
  <Override PartName="/ppt/slideLayouts/slideLayout3.xml" ContentType="application/vnd.openxmlformats-officedocument.presentationml.slideLayout+xml"/>
  <Override PartName="/ppt/slides/slide40.xml" ContentType="application/vnd.openxmlformats-officedocument.presentationml.slide+xml"/>
  <Override PartName="/ppt/notesSlides/notesSlide15.xml" ContentType="application/vnd.openxmlformats-officedocument.presentationml.notesSlide+xml"/>
  <Override PartName="/ppt/slides/slide17.xml" ContentType="application/vnd.openxmlformats-officedocument.presentationml.slide+xml"/>
  <Override PartName="/ppt/notesSlides/notesSlide25.xml" ContentType="application/vnd.openxmlformats-officedocument.presentationml.notesSlide+xml"/>
  <Override PartName="/ppt/embeddings/Microsoft_Equation2.bin" ContentType="application/vnd.openxmlformats-officedocument.oleObject"/>
  <Override PartName="/ppt/slides/slide27.xml" ContentType="application/vnd.openxmlformats-officedocument.presentationml.slide+xml"/>
  <Override PartName="/ppt/notesSlides/notesSlide35.xml" ContentType="application/vnd.openxmlformats-officedocument.presentationml.notesSlide+xml"/>
  <Override PartName="/ppt/slides/slide36.xml" ContentType="application/vnd.openxmlformats-officedocument.presentationml.slide+xml"/>
  <Override PartName="/ppt/slides/slide8.xml" ContentType="application/vnd.openxmlformats-officedocument.presentationml.slide+xml"/>
  <Override PartName="/ppt/slideLayouts/slideLayout9.xml" ContentType="application/vnd.openxmlformats-officedocument.presentationml.slideLayout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slideLayouts/slideLayout14.xml" ContentType="application/vnd.openxmlformats-officedocument.presentationml.slideLayout+xml"/>
  <Override PartName="/ppt/embeddings/Microsoft_Equation8.bin" ContentType="application/vnd.openxmlformats-officedocument.oleObject"/>
  <Override PartName="/ppt/notesSlides/notesSlide1.xml" ContentType="application/vnd.openxmlformats-officedocument.presentationml.notesSlide+xml"/>
  <Override PartName="/ppt/embeddings/Microsoft_Equation15.bin" ContentType="application/vnd.openxmlformats-officedocument.oleObject"/>
  <Override PartName="/ppt/embeddings/Microsoft_Equation25.bin" ContentType="application/vnd.openxmlformats-officedocument.oleObject"/>
  <Override PartName="/ppt/notesSlides/notesSlide7.xml" ContentType="application/vnd.openxmlformats-officedocument.presentationml.notesSlide+xml"/>
  <Override PartName="/ppt/slides/slide12.xml" ContentType="application/vnd.openxmlformats-officedocument.presentationml.slide+xml"/>
  <Override PartName="/ppt/notesSlides/notesSlide20.xml" ContentType="application/vnd.openxmlformats-officedocument.presentationml.notesSlide+xml"/>
  <Override PartName="/ppt/embeddings/oleObject6.bin" ContentType="application/vnd.openxmlformats-officedocument.oleObject"/>
  <Override PartName="/ppt/slides/slide22.xml" ContentType="application/vnd.openxmlformats-officedocument.presentationml.slide+xml"/>
  <Override PartName="/ppt/embeddings/oleObject18.bin" ContentType="application/vnd.openxmlformats-officedocument.oleObject"/>
  <Override PartName="/ppt/notesSlides/notesSlide30.xml" ContentType="application/vnd.openxmlformats-officedocument.presentationml.notesSlide+xml"/>
  <Override PartName="/ppt/slides/slide31.xml" ContentType="application/vnd.openxmlformats-officedocument.presentationml.slide+xml"/>
  <Override PartName="/ppt/slides/slide3.xml" ContentType="application/vnd.openxmlformats-officedocument.presentationml.slide+xml"/>
  <Override PartName="/ppt/slideLayouts/slideLayout4.xml" ContentType="application/vnd.openxmlformats-officedocument.presentationml.slideLayout+xml"/>
  <Override PartName="/ppt/slideMasters/slideMaster1.xml" ContentType="application/vnd.openxmlformats-officedocument.presentationml.slideMaster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48" r:id="rId1"/>
  </p:sldMasterIdLst>
  <p:notesMasterIdLst>
    <p:notesMasterId r:id="rId65"/>
  </p:notesMasterIdLst>
  <p:handoutMasterIdLst>
    <p:handoutMasterId r:id="rId66"/>
  </p:handoutMasterIdLst>
  <p:sldIdLst>
    <p:sldId id="256" r:id="rId2"/>
    <p:sldId id="263" r:id="rId3"/>
    <p:sldId id="257" r:id="rId4"/>
    <p:sldId id="265" r:id="rId5"/>
    <p:sldId id="268" r:id="rId6"/>
    <p:sldId id="269" r:id="rId7"/>
    <p:sldId id="308" r:id="rId8"/>
    <p:sldId id="300" r:id="rId9"/>
    <p:sldId id="270" r:id="rId10"/>
    <p:sldId id="279" r:id="rId11"/>
    <p:sldId id="281" r:id="rId12"/>
    <p:sldId id="309" r:id="rId13"/>
    <p:sldId id="310" r:id="rId14"/>
    <p:sldId id="341" r:id="rId15"/>
    <p:sldId id="340" r:id="rId16"/>
    <p:sldId id="315" r:id="rId17"/>
    <p:sldId id="280" r:id="rId18"/>
    <p:sldId id="278" r:id="rId19"/>
    <p:sldId id="282" r:id="rId20"/>
    <p:sldId id="271" r:id="rId21"/>
    <p:sldId id="316" r:id="rId22"/>
    <p:sldId id="317" r:id="rId23"/>
    <p:sldId id="318" r:id="rId24"/>
    <p:sldId id="319" r:id="rId25"/>
    <p:sldId id="335" r:id="rId26"/>
    <p:sldId id="333" r:id="rId27"/>
    <p:sldId id="350" r:id="rId28"/>
    <p:sldId id="267" r:id="rId29"/>
    <p:sldId id="320" r:id="rId30"/>
    <p:sldId id="313" r:id="rId31"/>
    <p:sldId id="273" r:id="rId32"/>
    <p:sldId id="336" r:id="rId33"/>
    <p:sldId id="275" r:id="rId34"/>
    <p:sldId id="321" r:id="rId35"/>
    <p:sldId id="322" r:id="rId36"/>
    <p:sldId id="324" r:id="rId37"/>
    <p:sldId id="296" r:id="rId38"/>
    <p:sldId id="325" r:id="rId39"/>
    <p:sldId id="326" r:id="rId40"/>
    <p:sldId id="352" r:id="rId41"/>
    <p:sldId id="337" r:id="rId42"/>
    <p:sldId id="328" r:id="rId43"/>
    <p:sldId id="329" r:id="rId44"/>
    <p:sldId id="330" r:id="rId45"/>
    <p:sldId id="284" r:id="rId46"/>
    <p:sldId id="302" r:id="rId47"/>
    <p:sldId id="287" r:id="rId48"/>
    <p:sldId id="331" r:id="rId49"/>
    <p:sldId id="339" r:id="rId50"/>
    <p:sldId id="289" r:id="rId51"/>
    <p:sldId id="290" r:id="rId52"/>
    <p:sldId id="301" r:id="rId53"/>
    <p:sldId id="349" r:id="rId54"/>
    <p:sldId id="312" r:id="rId55"/>
    <p:sldId id="353" r:id="rId56"/>
    <p:sldId id="351" r:id="rId57"/>
    <p:sldId id="338" r:id="rId58"/>
    <p:sldId id="342" r:id="rId59"/>
    <p:sldId id="343" r:id="rId60"/>
    <p:sldId id="344" r:id="rId61"/>
    <p:sldId id="345" r:id="rId62"/>
    <p:sldId id="346" r:id="rId63"/>
    <p:sldId id="347" r:id="rId6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lastView="sldSorterView">
  <p:normalViewPr>
    <p:restoredLeft sz="15620"/>
    <p:restoredTop sz="94660"/>
  </p:normalViewPr>
  <p:slideViewPr>
    <p:cSldViewPr snapToGrid="0" snapToObjects="1">
      <p:cViewPr>
        <p:scale>
          <a:sx n="150" d="100"/>
          <a:sy n="150" d="100"/>
        </p:scale>
        <p:origin x="-1096" y="-4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50" d="100"/>
        <a:sy n="150" d="100"/>
      </p:scale>
      <p:origin x="0" y="1440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63" Type="http://schemas.openxmlformats.org/officeDocument/2006/relationships/slide" Target="slides/slide62.xml"/><Relationship Id="rId64" Type="http://schemas.openxmlformats.org/officeDocument/2006/relationships/slide" Target="slides/slide63.xml"/><Relationship Id="rId65" Type="http://schemas.openxmlformats.org/officeDocument/2006/relationships/notesMaster" Target="notesMasters/notesMaster1.xml"/><Relationship Id="rId66" Type="http://schemas.openxmlformats.org/officeDocument/2006/relationships/handoutMaster" Target="handoutMasters/handoutMaster1.xml"/><Relationship Id="rId67" Type="http://schemas.openxmlformats.org/officeDocument/2006/relationships/printerSettings" Target="printerSettings/printerSettings1.bin"/><Relationship Id="rId68" Type="http://schemas.openxmlformats.org/officeDocument/2006/relationships/presProps" Target="presProps.xml"/><Relationship Id="rId69" Type="http://schemas.openxmlformats.org/officeDocument/2006/relationships/viewProps" Target="viewProps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slide" Target="slides/slide52.xml"/><Relationship Id="rId54" Type="http://schemas.openxmlformats.org/officeDocument/2006/relationships/slide" Target="slides/slide53.xml"/><Relationship Id="rId55" Type="http://schemas.openxmlformats.org/officeDocument/2006/relationships/slide" Target="slides/slide54.xml"/><Relationship Id="rId56" Type="http://schemas.openxmlformats.org/officeDocument/2006/relationships/slide" Target="slides/slide55.xml"/><Relationship Id="rId57" Type="http://schemas.openxmlformats.org/officeDocument/2006/relationships/slide" Target="slides/slide56.xml"/><Relationship Id="rId58" Type="http://schemas.openxmlformats.org/officeDocument/2006/relationships/slide" Target="slides/slide57.xml"/><Relationship Id="rId59" Type="http://schemas.openxmlformats.org/officeDocument/2006/relationships/slide" Target="slides/slide5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70" Type="http://schemas.openxmlformats.org/officeDocument/2006/relationships/theme" Target="theme/theme1.xml"/><Relationship Id="rId71" Type="http://schemas.openxmlformats.org/officeDocument/2006/relationships/tableStyles" Target="tableStyles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60" Type="http://schemas.openxmlformats.org/officeDocument/2006/relationships/slide" Target="slides/slide59.xml"/><Relationship Id="rId61" Type="http://schemas.openxmlformats.org/officeDocument/2006/relationships/slide" Target="slides/slide60.xml"/><Relationship Id="rId62" Type="http://schemas.openxmlformats.org/officeDocument/2006/relationships/slide" Target="slides/slide61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5" Type="http://schemas.openxmlformats.org/officeDocument/2006/relationships/image" Target="../media/image9.png"/><Relationship Id="rId6" Type="http://schemas.openxmlformats.org/officeDocument/2006/relationships/image" Target="../media/image10.pict"/><Relationship Id="rId1" Type="http://schemas.openxmlformats.org/officeDocument/2006/relationships/image" Target="../media/image5.pict"/><Relationship Id="rId2" Type="http://schemas.openxmlformats.org/officeDocument/2006/relationships/image" Target="../media/image6.png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93.png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98.wmf"/><Relationship Id="rId2" Type="http://schemas.openxmlformats.org/officeDocument/2006/relationships/image" Target="../media/image99.w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2.w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3.pict"/></Relationships>
</file>

<file path=ppt/drawings/_rels/vmlDrawing14.vml.rels><?xml version="1.0" encoding="UTF-8" standalone="yes"?>
<Relationships xmlns="http://schemas.openxmlformats.org/package/2006/relationships"><Relationship Id="rId3" Type="http://schemas.openxmlformats.org/officeDocument/2006/relationships/image" Target="../media/image117.wmf"/><Relationship Id="rId4" Type="http://schemas.openxmlformats.org/officeDocument/2006/relationships/image" Target="../media/image118.wmf"/><Relationship Id="rId1" Type="http://schemas.openxmlformats.org/officeDocument/2006/relationships/image" Target="../media/image115.wmf"/><Relationship Id="rId2" Type="http://schemas.openxmlformats.org/officeDocument/2006/relationships/image" Target="../media/image116.w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2.pict"/><Relationship Id="rId2" Type="http://schemas.openxmlformats.org/officeDocument/2006/relationships/image" Target="../media/image123.pict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6.pict"/><Relationship Id="rId2" Type="http://schemas.openxmlformats.org/officeDocument/2006/relationships/image" Target="../media/image137.w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0.wmf"/></Relationships>
</file>

<file path=ppt/drawings/_rels/vmlDrawing18.vml.rels><?xml version="1.0" encoding="UTF-8" standalone="yes"?>
<Relationships xmlns="http://schemas.openxmlformats.org/package/2006/relationships"><Relationship Id="rId3" Type="http://schemas.openxmlformats.org/officeDocument/2006/relationships/image" Target="../media/image170.pict"/><Relationship Id="rId4" Type="http://schemas.openxmlformats.org/officeDocument/2006/relationships/image" Target="../media/image171.pict"/><Relationship Id="rId1" Type="http://schemas.openxmlformats.org/officeDocument/2006/relationships/image" Target="../media/image168.pict"/><Relationship Id="rId2" Type="http://schemas.openxmlformats.org/officeDocument/2006/relationships/image" Target="../media/image169.pict"/></Relationships>
</file>

<file path=ppt/drawings/_rels/vmlDrawing1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3.pict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pict"/><Relationship Id="rId2" Type="http://schemas.openxmlformats.org/officeDocument/2006/relationships/image" Target="../media/image13.pict"/><Relationship Id="rId3" Type="http://schemas.openxmlformats.org/officeDocument/2006/relationships/image" Target="../media/image14.pict"/></Relationships>
</file>

<file path=ppt/drawings/_rels/vmlDrawing2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6.pict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pict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pict"/><Relationship Id="rId2" Type="http://schemas.openxmlformats.org/officeDocument/2006/relationships/image" Target="../media/image26.pict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ict"/><Relationship Id="rId4" Type="http://schemas.openxmlformats.org/officeDocument/2006/relationships/image" Target="../media/image42.pict"/><Relationship Id="rId5" Type="http://schemas.openxmlformats.org/officeDocument/2006/relationships/image" Target="../media/image43.png"/><Relationship Id="rId6" Type="http://schemas.openxmlformats.org/officeDocument/2006/relationships/image" Target="../media/image44.png"/><Relationship Id="rId1" Type="http://schemas.openxmlformats.org/officeDocument/2006/relationships/image" Target="../media/image39.pict"/><Relationship Id="rId2" Type="http://schemas.openxmlformats.org/officeDocument/2006/relationships/image" Target="../media/image40.pict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53.wmf"/><Relationship Id="rId2" Type="http://schemas.openxmlformats.org/officeDocument/2006/relationships/image" Target="../media/image54.w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4" Type="http://schemas.openxmlformats.org/officeDocument/2006/relationships/image" Target="../media/image67.png"/><Relationship Id="rId1" Type="http://schemas.openxmlformats.org/officeDocument/2006/relationships/image" Target="../media/image6.png"/><Relationship Id="rId2" Type="http://schemas.openxmlformats.org/officeDocument/2006/relationships/image" Target="../media/image65.pict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png"/><Relationship Id="rId2" Type="http://schemas.openxmlformats.org/officeDocument/2006/relationships/image" Target="../media/image68.pict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88.pict"/><Relationship Id="rId2" Type="http://schemas.openxmlformats.org/officeDocument/2006/relationships/image" Target="../media/image68.pict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9714658-BF4F-234E-8239-92084CFBE374}" type="datetimeFigureOut">
              <a:rPr lang="en-US" smtClean="0"/>
              <a:pPr/>
              <a:t>8/19/10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C0C1396-A34A-B648-9610-C19094CC4F0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79D52D1-1598-2446-ADBF-AD746FE0E853}" type="datetimeFigureOut">
              <a:rPr lang="en-US" smtClean="0"/>
              <a:pPr/>
              <a:t>8/19/10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147C3AB-2083-D74D-8A72-493A1C6BFDFA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3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4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5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7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8.xml"/></Relationships>
</file>

<file path=ppt/notesSlides/_rels/notesSlide2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9.xml"/></Relationships>
</file>

<file path=ppt/notesSlides/_rels/notesSlide2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1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3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2.xml"/></Relationships>
</file>

<file path=ppt/notesSlides/_rels/notesSlide3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3.xml"/></Relationships>
</file>

<file path=ppt/notesSlides/_rels/notesSlide3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4.xml"/></Relationships>
</file>

<file path=ppt/notesSlides/_rels/notesSlide3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5.xml"/></Relationships>
</file>

<file path=ppt/notesSlides/_rels/notesSlide3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7.xml"/></Relationships>
</file>

<file path=ppt/notesSlides/_rels/notesSlide3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8.xml"/></Relationships>
</file>

<file path=ppt/notesSlides/_rels/notesSlide3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2.xml"/></Relationships>
</file>

<file path=ppt/notesSlides/_rels/notesSlide3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3.xml"/></Relationships>
</file>

<file path=ppt/notesSlides/_rels/notesSlide3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4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079129C-7D47-3240-83D1-E1408036FB18}" type="slidenum">
              <a:rPr lang="en-US"/>
              <a:pPr/>
              <a:t>2</a:t>
            </a:fld>
            <a:endParaRPr lang="en-US"/>
          </a:p>
        </p:txBody>
      </p:sp>
      <p:sp>
        <p:nvSpPr>
          <p:cNvPr id="43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72B3084-F7DA-3A4C-99C7-8495AEEA4209}" type="slidenum">
              <a:rPr lang="en-US"/>
              <a:pPr/>
              <a:t>13</a:t>
            </a:fld>
            <a:endParaRPr lang="en-US"/>
          </a:p>
        </p:txBody>
      </p:sp>
      <p:sp>
        <p:nvSpPr>
          <p:cNvPr id="304130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413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B4953E3-B73E-EB4C-88E5-A5D8306E89F4}" type="slidenum">
              <a:rPr lang="en-US"/>
              <a:pPr/>
              <a:t>14</a:t>
            </a:fld>
            <a:endParaRPr lang="en-US"/>
          </a:p>
        </p:txBody>
      </p:sp>
      <p:sp>
        <p:nvSpPr>
          <p:cNvPr id="7127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27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B5A1BCA-4754-A443-A1C6-534CE8C2C0E9}" type="slidenum">
              <a:rPr lang="en-US"/>
              <a:pPr/>
              <a:t>15</a:t>
            </a:fld>
            <a:endParaRPr lang="en-US"/>
          </a:p>
        </p:txBody>
      </p:sp>
      <p:sp>
        <p:nvSpPr>
          <p:cNvPr id="6359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59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765CDA3-BB39-3145-A588-B10FD6DE6A4F}" type="slidenum">
              <a:rPr lang="en-US"/>
              <a:pPr/>
              <a:t>16</a:t>
            </a:fld>
            <a:endParaRPr lang="en-US"/>
          </a:p>
        </p:txBody>
      </p:sp>
      <p:sp>
        <p:nvSpPr>
          <p:cNvPr id="6389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89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FA74644-7865-044A-AEAF-8429EAA3B8C4}" type="slidenum">
              <a:rPr lang="en-US"/>
              <a:pPr/>
              <a:t>19</a:t>
            </a:fld>
            <a:endParaRPr lang="en-US"/>
          </a:p>
        </p:txBody>
      </p:sp>
      <p:sp>
        <p:nvSpPr>
          <p:cNvPr id="757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57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7CB5F8C-1C20-9E40-BF64-C40E3AD835ED}" type="slidenum">
              <a:rPr lang="en-US"/>
              <a:pPr/>
              <a:t>20</a:t>
            </a:fld>
            <a:endParaRPr lang="en-US"/>
          </a:p>
        </p:txBody>
      </p:sp>
      <p:sp>
        <p:nvSpPr>
          <p:cNvPr id="931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0412" cy="3427413"/>
          </a:xfrm>
          <a:solidFill>
            <a:srgbClr val="FFFFFF"/>
          </a:solidFill>
          <a:ln/>
        </p:spPr>
      </p:sp>
      <p:sp>
        <p:nvSpPr>
          <p:cNvPr id="9318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5988" y="4343400"/>
            <a:ext cx="5026025" cy="4114800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r>
              <a:rPr lang="en-US">
                <a:latin typeface="Arial" charset="0"/>
                <a:ea typeface="ＭＳ Ｐゴシック" charset="-128"/>
                <a:cs typeface="ＭＳ Ｐゴシック" charset="-128"/>
              </a:rPr>
              <a:t>Forward moving W+ measures du/u</a:t>
            </a:r>
          </a:p>
          <a:p>
            <a:pPr eaLnBrk="1" hangingPunct="1"/>
            <a:r>
              <a:rPr lang="en-US">
                <a:latin typeface="Arial" charset="0"/>
                <a:ea typeface="ＭＳ Ｐゴシック" charset="-128"/>
                <a:cs typeface="ＭＳ Ｐゴシック" charset="-128"/>
              </a:rPr>
              <a:t>Backward moving W+ measure dd/d</a:t>
            </a:r>
          </a:p>
          <a:p>
            <a:pPr eaLnBrk="1" hangingPunct="1"/>
            <a:endParaRPr lang="en-US">
              <a:latin typeface="Arial" charset="0"/>
              <a:ea typeface="ＭＳ Ｐゴシック" charset="-128"/>
              <a:cs typeface="ＭＳ Ｐゴシック" charset="-128"/>
            </a:endParaRPr>
          </a:p>
          <a:p>
            <a:pPr eaLnBrk="1" hangingPunct="1"/>
            <a:r>
              <a:rPr lang="en-US">
                <a:latin typeface="Arial" charset="0"/>
                <a:ea typeface="ＭＳ Ｐゴシック" charset="-128"/>
                <a:cs typeface="ＭＳ Ｐゴシック" charset="-128"/>
              </a:rPr>
              <a:t>The magnitude of  parton level PV asymmetry is large ~1 </a:t>
            </a:r>
          </a:p>
          <a:p>
            <a:pPr eaLnBrk="1" hangingPunct="1"/>
            <a:r>
              <a:rPr lang="en-US">
                <a:latin typeface="Arial" charset="0"/>
                <a:ea typeface="ＭＳ Ｐゴシック" charset="-128"/>
                <a:cs typeface="ＭＳ Ｐゴシック" charset="-128"/>
              </a:rPr>
              <a:t>…</a:t>
            </a: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CD0BB4A-8FD8-854C-85BA-DF22B834FE91}" type="slidenum">
              <a:rPr lang="en-US"/>
              <a:pPr/>
              <a:t>21</a:t>
            </a:fld>
            <a:endParaRPr lang="en-US"/>
          </a:p>
        </p:txBody>
      </p:sp>
      <p:sp>
        <p:nvSpPr>
          <p:cNvPr id="3358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58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EDFA422-1B7C-894B-B78F-4DD2A5578633}" type="slidenum">
              <a:rPr lang="en-US"/>
              <a:pPr/>
              <a:t>22</a:t>
            </a:fld>
            <a:endParaRPr lang="en-US"/>
          </a:p>
        </p:txBody>
      </p:sp>
      <p:sp>
        <p:nvSpPr>
          <p:cNvPr id="347138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713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56471AE-4BB8-4849-820A-614649120938}" type="slidenum">
              <a:rPr lang="en-US"/>
              <a:pPr/>
              <a:t>23</a:t>
            </a:fld>
            <a:endParaRPr lang="en-US"/>
          </a:p>
        </p:txBody>
      </p:sp>
      <p:sp>
        <p:nvSpPr>
          <p:cNvPr id="2355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44B9C90-0833-9D42-BED2-12D0F1556B6A}" type="slidenum">
              <a:rPr lang="en-US"/>
              <a:pPr/>
              <a:t>24</a:t>
            </a:fld>
            <a:endParaRPr lang="en-US"/>
          </a:p>
        </p:txBody>
      </p:sp>
      <p:sp>
        <p:nvSpPr>
          <p:cNvPr id="3440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40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B2AA326-FA03-450A-B193-BFF6BEC0D504}" type="slidenum">
              <a:rPr lang="en-US">
                <a:ea typeface="ＭＳ Ｐゴシック" pitchFamily="-112" charset="-128"/>
                <a:cs typeface="ＭＳ Ｐゴシック" pitchFamily="-112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</a:t>
            </a:fld>
            <a:endParaRPr lang="en-US">
              <a:ea typeface="ＭＳ Ｐゴシック" pitchFamily="-112" charset="-128"/>
              <a:cs typeface="ＭＳ Ｐゴシック" pitchFamily="-112" charset="-128"/>
            </a:endParaRPr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3199B64-97B6-4F4D-AE02-E7FDF0BFABBD}" type="slidenum">
              <a:rPr lang="en-US"/>
              <a:pPr/>
              <a:t>29</a:t>
            </a:fld>
            <a:endParaRPr lang="en-US"/>
          </a:p>
        </p:txBody>
      </p:sp>
      <p:sp>
        <p:nvSpPr>
          <p:cNvPr id="2365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65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/>
          <a:p>
            <a:fld id="{423594BE-0339-0F42-B8F3-C9EE3BAC4A81}" type="slidenum">
              <a:rPr lang="en-US"/>
              <a:pPr/>
              <a:t>31</a:t>
            </a:fld>
            <a:endParaRPr lang="en-US"/>
          </a:p>
        </p:txBody>
      </p:sp>
      <p:sp>
        <p:nvSpPr>
          <p:cNvPr id="215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33475" y="674688"/>
            <a:ext cx="4605338" cy="34544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96938" y="4354513"/>
            <a:ext cx="5076825" cy="4129087"/>
          </a:xfrm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44588" y="685800"/>
            <a:ext cx="4572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5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defTabSz="914400" eaLnBrk="1" hangingPunct="1"/>
            <a:endParaRPr lang="en-US"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603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/>
            <a:endParaRPr lang="en-US"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AD3CB439-A4CB-4B48-BB44-71D298E6EC9E}" type="slidenum">
              <a:rPr lang="en-US"/>
              <a:pPr/>
              <a:t>34</a:t>
            </a:fld>
            <a:endParaRPr lang="en-US"/>
          </a:p>
        </p:txBody>
      </p:sp>
      <p:sp>
        <p:nvSpPr>
          <p:cNvPr id="33795" name="Text Box 1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796" name="Rectangle 2"/>
          <p:cNvSpPr>
            <a:spLocks noGrp="1" noChangeArrowheads="1"/>
          </p:cNvSpPr>
          <p:nvPr>
            <p:ph type="body"/>
          </p:nvPr>
        </p:nvSpPr>
        <p:spPr bwMode="auto">
          <a:xfrm>
            <a:off x="685800" y="4343400"/>
            <a:ext cx="5486400" cy="4208463"/>
          </a:xfrm>
          <a:noFill/>
        </p:spPr>
        <p:txBody>
          <a:bodyPr wrap="none" anchor="ctr"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380C1CB9-C705-48F0-A2F1-3AB62F2FC742}" type="slidenum">
              <a:rPr lang="en-US"/>
              <a:pPr/>
              <a:t>35</a:t>
            </a:fld>
            <a:endParaRPr lang="en-US"/>
          </a:p>
        </p:txBody>
      </p:sp>
      <p:sp>
        <p:nvSpPr>
          <p:cNvPr id="34819" name="Text Box 1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4820" name="Rectangle 2"/>
          <p:cNvSpPr>
            <a:spLocks noGrp="1" noChangeArrowheads="1"/>
          </p:cNvSpPr>
          <p:nvPr>
            <p:ph type="body"/>
          </p:nvPr>
        </p:nvSpPr>
        <p:spPr bwMode="auto">
          <a:xfrm>
            <a:off x="685800" y="4343400"/>
            <a:ext cx="5486400" cy="4208463"/>
          </a:xfrm>
          <a:noFill/>
        </p:spPr>
        <p:txBody>
          <a:bodyPr wrap="none" anchor="ctr"/>
          <a:lstStyle/>
          <a:p>
            <a:pPr eaLnBrk="1" hangingPunct="1"/>
            <a:endParaRPr lang="en-US"/>
          </a:p>
        </p:txBody>
      </p:sp>
      <p:sp>
        <p:nvSpPr>
          <p:cNvPr id="34821" name="Text Box 3"/>
          <p:cNvSpPr txBox="1">
            <a:spLocks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b">
            <a:prstTxWarp prst="textNoShape">
              <a:avLst/>
            </a:prstTxWarp>
          </a:bodyPr>
          <a:lstStyle/>
          <a:p>
            <a: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1676FEAF-ED83-44F4-8783-C00A61441A17}" type="slidenum">
              <a:rPr lang="en-US" sz="1200">
                <a:solidFill>
                  <a:srgbClr val="000000"/>
                </a:solidFill>
                <a:latin typeface="Calibri" charset="0"/>
              </a:rPr>
              <a:pPr algn="r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t>35</a:t>
            </a:fld>
            <a:endParaRPr lang="en-US" sz="1200">
              <a:solidFill>
                <a:srgbClr val="000000"/>
              </a:solidFill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6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4667D76-89CF-4A96-948E-40113F285B65}" type="slidenum">
              <a:rPr lang="en-US" smtClean="0"/>
              <a:pPr>
                <a:defRPr/>
              </a:pPr>
              <a:t>37</a:t>
            </a:fld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EBBF1F54-6C8F-4141-98B5-29F6B929A349}" type="slidenum">
              <a:rPr lang="en-US"/>
              <a:pPr/>
              <a:t>38</a:t>
            </a:fld>
            <a:endParaRPr lang="en-US"/>
          </a:p>
        </p:txBody>
      </p:sp>
      <p:sp>
        <p:nvSpPr>
          <p:cNvPr id="50179" name="Text Box 1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0180" name="Rectangle 2"/>
          <p:cNvSpPr>
            <a:spLocks noGrp="1" noChangeArrowheads="1"/>
          </p:cNvSpPr>
          <p:nvPr>
            <p:ph type="body"/>
          </p:nvPr>
        </p:nvSpPr>
        <p:spPr bwMode="auto">
          <a:xfrm>
            <a:off x="685800" y="4343400"/>
            <a:ext cx="5486400" cy="4208463"/>
          </a:xfrm>
          <a:noFill/>
        </p:spPr>
        <p:txBody>
          <a:bodyPr wrap="none" anchor="ctr"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F981AD0-480F-42B6-B3A0-280A053FE9EC}" type="slidenum">
              <a:rPr lang="en-US">
                <a:ea typeface="ＭＳ Ｐゴシック" pitchFamily="-112" charset="-128"/>
                <a:cs typeface="ＭＳ Ｐゴシック" pitchFamily="-112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39</a:t>
            </a:fld>
            <a:endParaRPr lang="en-US">
              <a:ea typeface="ＭＳ Ｐゴシック" pitchFamily="-112" charset="-128"/>
              <a:cs typeface="ＭＳ Ｐゴシック" pitchFamily="-112" charset="-128"/>
            </a:endParaRPr>
          </a:p>
        </p:txBody>
      </p:sp>
      <p:sp>
        <p:nvSpPr>
          <p:cNvPr id="35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7891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/>
            <a:endParaRPr lang="en-US"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615B5CF-1AAA-5243-B153-4FC1C56C0921}" type="slidenum">
              <a:rPr lang="en-US"/>
              <a:pPr/>
              <a:t>4</a:t>
            </a:fld>
            <a:endParaRPr lang="en-US"/>
          </a:p>
        </p:txBody>
      </p:sp>
      <p:sp>
        <p:nvSpPr>
          <p:cNvPr id="532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8075" y="679450"/>
            <a:ext cx="4630738" cy="3473450"/>
          </a:xfrm>
          <a:solidFill>
            <a:srgbClr val="FFFFFF"/>
          </a:solidFill>
          <a:ln/>
        </p:spPr>
      </p:sp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3288" y="4376738"/>
            <a:ext cx="5038725" cy="4075112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 lIns="90691" tIns="45346" rIns="90691" bIns="45346"/>
          <a:lstStyle/>
          <a:p>
            <a:pPr eaLnBrk="1" hangingPunct="1"/>
            <a:r>
              <a:rPr lang="en-US">
                <a:latin typeface="Arial" charset="0"/>
                <a:ea typeface="ＭＳ Ｐゴシック" charset="-128"/>
                <a:cs typeface="ＭＳ Ｐゴシック" charset="-128"/>
              </a:rPr>
              <a:t>For polarized interactoins, we have 4 basic asymmetry measurements, depend on polarization:</a:t>
            </a:r>
          </a:p>
          <a:p>
            <a:pPr eaLnBrk="1" hangingPunct="1"/>
            <a:endParaRPr lang="en-US">
              <a:latin typeface="Arial" charset="0"/>
              <a:ea typeface="ＭＳ Ｐゴシック" charset="-128"/>
              <a:cs typeface="ＭＳ Ｐゴシック" charset="-128"/>
            </a:endParaRPr>
          </a:p>
          <a:p>
            <a:pPr eaLnBrk="1" hangingPunct="1"/>
            <a:endParaRPr lang="en-US">
              <a:latin typeface="Arial" charset="0"/>
              <a:ea typeface="ＭＳ Ｐゴシック" charset="-128"/>
              <a:cs typeface="ＭＳ Ｐゴシック" charset="-128"/>
            </a:endParaRPr>
          </a:p>
          <a:p>
            <a:pPr eaLnBrk="1" hangingPunct="1"/>
            <a:endParaRPr lang="en-US">
              <a:latin typeface="Arial" charset="0"/>
              <a:ea typeface="ＭＳ Ｐゴシック" charset="-128"/>
              <a:cs typeface="ＭＳ Ｐゴシック" charset="-128"/>
            </a:endParaRPr>
          </a:p>
          <a:p>
            <a:pPr eaLnBrk="1" hangingPunct="1"/>
            <a:endParaRPr lang="en-US"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4035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44588" y="685800"/>
            <a:ext cx="4572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6083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defTabSz="914400" eaLnBrk="1" hangingPunct="1"/>
            <a:endParaRPr lang="en-US"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0179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8131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4275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6323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065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>
              <a:ea typeface="ＭＳ Ｐゴシック" charset="-128"/>
              <a:cs typeface="ＭＳ Ｐゴシック" charset="-128"/>
            </a:endParaRPr>
          </a:p>
        </p:txBody>
      </p:sp>
      <p:sp>
        <p:nvSpPr>
          <p:cNvPr id="55300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/>
          <a:p>
            <a:fld id="{DE4BE026-AEE9-834B-BAD2-EF15779DF0B5}" type="slidenum">
              <a:rPr lang="en-US" smtClean="0"/>
              <a:pPr/>
              <a:t>52</a:t>
            </a:fld>
            <a:endParaRPr lang="en-US" smtClean="0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7C9A98C-0065-2749-889C-AC1E210812B8}" type="slidenum">
              <a:rPr lang="en-US"/>
              <a:pPr/>
              <a:t>53</a:t>
            </a:fld>
            <a:endParaRPr lang="en-US"/>
          </a:p>
        </p:txBody>
      </p:sp>
      <p:sp>
        <p:nvSpPr>
          <p:cNvPr id="306178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617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897E125-1375-8A44-A56D-0D28B2CB8600}" type="slidenum">
              <a:rPr lang="en-US"/>
              <a:pPr/>
              <a:t>54</a:t>
            </a:fld>
            <a:endParaRPr lang="en-US"/>
          </a:p>
        </p:txBody>
      </p:sp>
      <p:sp>
        <p:nvSpPr>
          <p:cNvPr id="308226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82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76C268D-BCB6-FD43-A347-0C76E182D9BD}" type="slidenum">
              <a:rPr lang="en-US"/>
              <a:pPr/>
              <a:t>5</a:t>
            </a:fld>
            <a:endParaRPr lang="en-US"/>
          </a:p>
        </p:txBody>
      </p:sp>
      <p:sp>
        <p:nvSpPr>
          <p:cNvPr id="45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4213"/>
            <a:ext cx="4576763" cy="3432175"/>
          </a:xfrm>
          <a:ln/>
        </p:spPr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2813" y="4341813"/>
            <a:ext cx="5032375" cy="4116387"/>
          </a:xfrm>
          <a:noFill/>
          <a:ln/>
        </p:spPr>
        <p:txBody>
          <a:bodyPr/>
          <a:lstStyle/>
          <a:p>
            <a:pPr eaLnBrk="1" hangingPunct="1"/>
            <a:endParaRPr lang="en-US"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08F9C3E-2DAB-2D41-BC81-7D4D92CB3A9D}" type="slidenum">
              <a:rPr lang="en-US"/>
              <a:pPr/>
              <a:t>6</a:t>
            </a:fld>
            <a:endParaRPr lang="en-US"/>
          </a:p>
        </p:txBody>
      </p:sp>
      <p:sp>
        <p:nvSpPr>
          <p:cNvPr id="47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90A83CF-FC5B-544B-99FB-2D75DA47DBCD}" type="slidenum">
              <a:rPr lang="en-US"/>
              <a:pPr/>
              <a:t>9</a:t>
            </a:fld>
            <a:endParaRPr lang="en-US"/>
          </a:p>
        </p:txBody>
      </p:sp>
      <p:sp>
        <p:nvSpPr>
          <p:cNvPr id="819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>
                <a:latin typeface="Arial" charset="0"/>
                <a:ea typeface="ＭＳ Ｐゴシック" charset="-128"/>
                <a:cs typeface="ＭＳ Ｐゴシック" charset="-128"/>
              </a:rPr>
              <a:t>Proton is a bag of bound quarks and gluons under strictures of QCD</a:t>
            </a:r>
          </a:p>
          <a:p>
            <a:pPr eaLnBrk="1" hangingPunct="1"/>
            <a:r>
              <a:rPr lang="en-US">
                <a:latin typeface="Arial" charset="0"/>
                <a:ea typeface="ＭＳ Ｐゴシック" charset="-128"/>
                <a:cs typeface="ＭＳ Ｐゴシック" charset="-128"/>
              </a:rPr>
              <a:t>Proton is spin 1/2 object so pieces must come together -&gt; written as “sum rule”</a:t>
            </a:r>
          </a:p>
          <a:p>
            <a:pPr eaLnBrk="1" hangingPunct="1"/>
            <a:r>
              <a:rPr lang="en-US">
                <a:latin typeface="Arial" charset="0"/>
                <a:ea typeface="ＭＳ Ｐゴシック" charset="-128"/>
                <a:cs typeface="ＭＳ Ｐゴシック" charset="-128"/>
              </a:rPr>
              <a:t>Delta-q is measured, delta-G is not </a:t>
            </a: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9053486-B6E9-D446-B35D-32A84EBAD1C2}" type="slidenum">
              <a:rPr lang="en-US"/>
              <a:pPr/>
              <a:t>10</a:t>
            </a:fld>
            <a:endParaRPr lang="en-US"/>
          </a:p>
        </p:txBody>
      </p:sp>
      <p:sp>
        <p:nvSpPr>
          <p:cNvPr id="593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>
                <a:latin typeface="Arial" charset="0"/>
                <a:ea typeface="ＭＳ Ｐゴシック" charset="-128"/>
                <a:cs typeface="ＭＳ Ｐゴシック" charset="-128"/>
              </a:rPr>
              <a:t>P+p collision in factorized pQCD where you have pdfs for initial state, hard partonic cs for scattering, and FFs for final state. </a:t>
            </a:r>
          </a:p>
          <a:p>
            <a:pPr eaLnBrk="1" hangingPunct="1"/>
            <a:r>
              <a:rPr lang="en-US">
                <a:latin typeface="Arial" charset="0"/>
                <a:ea typeface="ＭＳ Ｐゴシック" charset="-128"/>
                <a:cs typeface="ＭＳ Ｐゴシック" charset="-128"/>
              </a:rPr>
              <a:t>Write ALL as convolution of polarized pieces, hard partonic helcity asymmetry</a:t>
            </a:r>
          </a:p>
          <a:p>
            <a:pPr eaLnBrk="1" hangingPunct="1"/>
            <a:r>
              <a:rPr lang="en-US">
                <a:latin typeface="Arial" charset="0"/>
                <a:ea typeface="ＭＳ Ｐゴシック" charset="-128"/>
                <a:cs typeface="ＭＳ Ｐゴシック" charset="-128"/>
              </a:rPr>
              <a:t>ALL has roughly three pieces</a:t>
            </a: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6A75272-B127-7D47-97BA-CD7E29975748}" type="slidenum">
              <a:rPr lang="en-US"/>
              <a:pPr/>
              <a:t>11</a:t>
            </a:fld>
            <a:endParaRPr lang="en-US"/>
          </a:p>
        </p:txBody>
      </p:sp>
      <p:sp>
        <p:nvSpPr>
          <p:cNvPr id="614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10C8EAE-780E-0546-8730-84120D72D573}" type="slidenum">
              <a:rPr lang="en-US"/>
              <a:pPr/>
              <a:t>12</a:t>
            </a:fld>
            <a:endParaRPr lang="en-US"/>
          </a:p>
        </p:txBody>
      </p:sp>
      <p:sp>
        <p:nvSpPr>
          <p:cNvPr id="302082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208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801372-6EC5-504D-A4C6-C0943D8922C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801372-6EC5-504D-A4C6-C0943D8922C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801372-6EC5-504D-A4C6-C0943D8922C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chart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685800" y="1981200"/>
            <a:ext cx="7772400" cy="41148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BE2FDC4-A29C-4043-AB40-74660EFDB81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6204FA1-81BE-964E-8427-FEF65B9FC21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clipArtAndTx">
  <p:cSld name="Title, Clip 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lipArt Placeholder 2"/>
          <p:cNvSpPr>
            <a:spLocks noGrp="1"/>
          </p:cNvSpPr>
          <p:nvPr>
            <p:ph type="clipArt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24BCBB1-D878-8743-90B1-1B3D96387D2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AndTwoObj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 anchor="t"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 anchor="t"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8027988" y="0"/>
            <a:ext cx="1116012" cy="333375"/>
          </a:xfrm>
        </p:spPr>
        <p:txBody>
          <a:bodyPr anchor="t"/>
          <a:lstStyle>
            <a:lvl1pPr>
              <a:defRPr/>
            </a:lvl1pPr>
          </a:lstStyle>
          <a:p>
            <a:fld id="{A35B7AF8-037D-47D3-AEF3-947BAEBCC9C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801372-6EC5-504D-A4C6-C0943D8922C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801372-6EC5-504D-A4C6-C0943D8922C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801372-6EC5-504D-A4C6-C0943D8922C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801372-6EC5-504D-A4C6-C0943D8922C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801372-6EC5-504D-A4C6-C0943D8922C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801372-6EC5-504D-A4C6-C0943D8922C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801372-6EC5-504D-A4C6-C0943D8922C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801372-6EC5-504D-A4C6-C0943D8922C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801372-6EC5-504D-A4C6-C0943D8922C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rgbClr val="FF0000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rgbClr val="0000FF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4" Type="http://schemas.openxmlformats.org/officeDocument/2006/relationships/image" Target="../media/image27.jpeg"/><Relationship Id="rId5" Type="http://schemas.openxmlformats.org/officeDocument/2006/relationships/oleObject" Target="../embeddings/Microsoft_Equation7.bin"/><Relationship Id="rId6" Type="http://schemas.openxmlformats.org/officeDocument/2006/relationships/image" Target="../media/image28.jpeg"/><Relationship Id="rId7" Type="http://schemas.openxmlformats.org/officeDocument/2006/relationships/image" Target="../media/image29.jpeg"/><Relationship Id="rId8" Type="http://schemas.openxmlformats.org/officeDocument/2006/relationships/oleObject" Target="../embeddings/Microsoft_Equation8.bin"/><Relationship Id="rId9" Type="http://schemas.openxmlformats.org/officeDocument/2006/relationships/image" Target="../media/image30.jpeg"/><Relationship Id="rId1" Type="http://schemas.openxmlformats.org/officeDocument/2006/relationships/vmlDrawing" Target="../drawings/vmlDrawing4.vml"/><Relationship Id="rId2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4" Type="http://schemas.openxmlformats.org/officeDocument/2006/relationships/image" Target="../media/image32.png"/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4" Type="http://schemas.openxmlformats.org/officeDocument/2006/relationships/image" Target="../media/image34.png"/><Relationship Id="rId5" Type="http://schemas.openxmlformats.org/officeDocument/2006/relationships/image" Target="../media/image35.png"/><Relationship Id="rId6" Type="http://schemas.openxmlformats.org/officeDocument/2006/relationships/image" Target="../media/image36.png"/><Relationship Id="rId7" Type="http://schemas.openxmlformats.org/officeDocument/2006/relationships/image" Target="../media/image37.png"/><Relationship Id="rId8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_rels/slide13.xml.rels><?xml version="1.0" encoding="UTF-8" standalone="yes"?>
<Relationships xmlns="http://schemas.openxmlformats.org/package/2006/relationships"><Relationship Id="rId11" Type="http://schemas.openxmlformats.org/officeDocument/2006/relationships/oleObject" Target="../embeddings/oleObject6.bin"/><Relationship Id="rId12" Type="http://schemas.openxmlformats.org/officeDocument/2006/relationships/oleObject" Target="../embeddings/oleObject7.bin"/><Relationship Id="rId13" Type="http://schemas.openxmlformats.org/officeDocument/2006/relationships/oleObject" Target="../embeddings/oleObject8.bin"/><Relationship Id="rId14" Type="http://schemas.openxmlformats.org/officeDocument/2006/relationships/oleObject" Target="../embeddings/oleObject9.bin"/><Relationship Id="rId15" Type="http://schemas.openxmlformats.org/officeDocument/2006/relationships/oleObject" Target="../embeddings/oleObject10.bin"/><Relationship Id="rId16" Type="http://schemas.openxmlformats.org/officeDocument/2006/relationships/image" Target="../media/image51.png"/><Relationship Id="rId17" Type="http://schemas.openxmlformats.org/officeDocument/2006/relationships/image" Target="../media/image52.png"/><Relationship Id="rId18" Type="http://schemas.openxmlformats.org/officeDocument/2006/relationships/image" Target="NULL"/><Relationship Id="rId1" Type="http://schemas.openxmlformats.org/officeDocument/2006/relationships/vmlDrawing" Target="../drawings/vmlDrawing5.vml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10.xml"/><Relationship Id="rId4" Type="http://schemas.openxmlformats.org/officeDocument/2006/relationships/image" Target="../media/image45.png"/><Relationship Id="rId5" Type="http://schemas.openxmlformats.org/officeDocument/2006/relationships/image" Target="../media/image46.png"/><Relationship Id="rId6" Type="http://schemas.openxmlformats.org/officeDocument/2006/relationships/image" Target="../media/image47.png"/><Relationship Id="rId7" Type="http://schemas.openxmlformats.org/officeDocument/2006/relationships/image" Target="../media/image48.png"/><Relationship Id="rId8" Type="http://schemas.openxmlformats.org/officeDocument/2006/relationships/image" Target="../media/image49.png"/><Relationship Id="rId9" Type="http://schemas.openxmlformats.org/officeDocument/2006/relationships/image" Target="../media/image50.png"/><Relationship Id="rId10" Type="http://schemas.openxmlformats.org/officeDocument/2006/relationships/oleObject" Target="../embeddings/oleObject5.bin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4" Type="http://schemas.openxmlformats.org/officeDocument/2006/relationships/image" Target="../media/image55.jpeg"/><Relationship Id="rId5" Type="http://schemas.openxmlformats.org/officeDocument/2006/relationships/oleObject" Target="../embeddings/Microsoft_Equation9.bin"/><Relationship Id="rId6" Type="http://schemas.openxmlformats.org/officeDocument/2006/relationships/oleObject" Target="../embeddings/Microsoft_Equation10.bin"/><Relationship Id="rId7" Type="http://schemas.openxmlformats.org/officeDocument/2006/relationships/image" Target="../media/image56.png"/><Relationship Id="rId1" Type="http://schemas.openxmlformats.org/officeDocument/2006/relationships/vmlDrawing" Target="../drawings/vmlDrawing6.vml"/><Relationship Id="rId2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4" Type="http://schemas.openxmlformats.org/officeDocument/2006/relationships/image" Target="../media/image58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4" Type="http://schemas.openxmlformats.org/officeDocument/2006/relationships/image" Target="../media/image60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1.jpeg"/><Relationship Id="rId3" Type="http://schemas.openxmlformats.org/officeDocument/2006/relationships/image" Target="../media/image62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3.png"/><Relationship Id="rId3" Type="http://schemas.openxmlformats.org/officeDocument/2006/relationships/image" Target="../media/image6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4" Type="http://schemas.openxmlformats.org/officeDocument/2006/relationships/oleObject" Target="../embeddings/oleObject11.bin"/><Relationship Id="rId5" Type="http://schemas.openxmlformats.org/officeDocument/2006/relationships/oleObject" Target="../embeddings/oleObject12.bin"/><Relationship Id="rId6" Type="http://schemas.openxmlformats.org/officeDocument/2006/relationships/oleObject" Target="../embeddings/oleObject13.bin"/><Relationship Id="rId7" Type="http://schemas.openxmlformats.org/officeDocument/2006/relationships/oleObject" Target="../embeddings/Microsoft_Equation11.bin"/><Relationship Id="rId1" Type="http://schemas.openxmlformats.org/officeDocument/2006/relationships/vmlDrawing" Target="../drawings/vmlDrawing7.vml"/><Relationship Id="rId2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4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4" Type="http://schemas.openxmlformats.org/officeDocument/2006/relationships/image" Target="../media/image69.png"/><Relationship Id="rId5" Type="http://schemas.openxmlformats.org/officeDocument/2006/relationships/oleObject" Target="../embeddings/oleObject14.bin"/><Relationship Id="rId6" Type="http://schemas.openxmlformats.org/officeDocument/2006/relationships/image" Target="../media/image70.png"/><Relationship Id="rId7" Type="http://schemas.openxmlformats.org/officeDocument/2006/relationships/oleObject" Target="../embeddings/Microsoft_Equation12.bin"/><Relationship Id="rId1" Type="http://schemas.openxmlformats.org/officeDocument/2006/relationships/vmlDrawing" Target="../drawings/vmlDrawing8.vml"/><Relationship Id="rId2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4" Type="http://schemas.openxmlformats.org/officeDocument/2006/relationships/image" Target="../media/image72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4" Type="http://schemas.openxmlformats.org/officeDocument/2006/relationships/image" Target="../media/image74.png"/><Relationship Id="rId5" Type="http://schemas.openxmlformats.org/officeDocument/2006/relationships/image" Target="../media/image75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png"/><Relationship Id="rId4" Type="http://schemas.openxmlformats.org/officeDocument/2006/relationships/image" Target="../media/image77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png"/><Relationship Id="rId4" Type="http://schemas.openxmlformats.org/officeDocument/2006/relationships/image" Target="../media/image79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80.png"/><Relationship Id="rId3" Type="http://schemas.openxmlformats.org/officeDocument/2006/relationships/image" Target="../media/image81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2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83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png"/><Relationship Id="rId4" Type="http://schemas.openxmlformats.org/officeDocument/2006/relationships/image" Target="../media/image86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4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87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9.png"/><Relationship Id="rId4" Type="http://schemas.openxmlformats.org/officeDocument/2006/relationships/oleObject" Target="../embeddings/Microsoft_Equation13.bin"/><Relationship Id="rId5" Type="http://schemas.openxmlformats.org/officeDocument/2006/relationships/image" Target="../media/image90.png"/><Relationship Id="rId6" Type="http://schemas.openxmlformats.org/officeDocument/2006/relationships/image" Target="../media/image91.png"/><Relationship Id="rId7" Type="http://schemas.openxmlformats.org/officeDocument/2006/relationships/oleObject" Target="../embeddings/Microsoft_Equation14.bin"/><Relationship Id="rId8" Type="http://schemas.openxmlformats.org/officeDocument/2006/relationships/image" Target="../media/image92.png"/><Relationship Id="rId1" Type="http://schemas.openxmlformats.org/officeDocument/2006/relationships/vmlDrawing" Target="../drawings/vmlDrawing9.vml"/><Relationship Id="rId2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4" Type="http://schemas.openxmlformats.org/officeDocument/2006/relationships/image" Target="../media/image94.png"/><Relationship Id="rId5" Type="http://schemas.openxmlformats.org/officeDocument/2006/relationships/oleObject" Target="../embeddings/oleObject15.bin"/><Relationship Id="rId6" Type="http://schemas.openxmlformats.org/officeDocument/2006/relationships/image" Target="../media/image95.png"/><Relationship Id="rId7" Type="http://schemas.openxmlformats.org/officeDocument/2006/relationships/image" Target="../media/image96.png"/><Relationship Id="rId8" Type="http://schemas.openxmlformats.org/officeDocument/2006/relationships/image" Target="../media/image97.png"/><Relationship Id="rId1" Type="http://schemas.openxmlformats.org/officeDocument/2006/relationships/vmlDrawing" Target="../drawings/vmlDrawing10.vml"/><Relationship Id="rId2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3.xml"/><Relationship Id="rId4" Type="http://schemas.openxmlformats.org/officeDocument/2006/relationships/oleObject" Target="../embeddings/Microsoft_Equation15.bin"/><Relationship Id="rId5" Type="http://schemas.openxmlformats.org/officeDocument/2006/relationships/oleObject" Target="../embeddings/Microsoft_Equation16.bin"/><Relationship Id="rId6" Type="http://schemas.openxmlformats.org/officeDocument/2006/relationships/image" Target="../media/image100.png"/><Relationship Id="rId7" Type="http://schemas.openxmlformats.org/officeDocument/2006/relationships/image" Target="../media/image101.png"/><Relationship Id="rId1" Type="http://schemas.openxmlformats.org/officeDocument/2006/relationships/vmlDrawing" Target="../drawings/vmlDrawing11.vml"/><Relationship Id="rId2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4.xml"/><Relationship Id="rId4" Type="http://schemas.openxmlformats.org/officeDocument/2006/relationships/image" Target="../media/image103.png"/><Relationship Id="rId5" Type="http://schemas.openxmlformats.org/officeDocument/2006/relationships/image" Target="../media/image104.png"/><Relationship Id="rId6" Type="http://schemas.openxmlformats.org/officeDocument/2006/relationships/image" Target="../media/image58.png"/><Relationship Id="rId7" Type="http://schemas.openxmlformats.org/officeDocument/2006/relationships/image" Target="../media/image105.png"/><Relationship Id="rId8" Type="http://schemas.openxmlformats.org/officeDocument/2006/relationships/oleObject" Target="../embeddings/oleObject16.bin"/><Relationship Id="rId1" Type="http://schemas.openxmlformats.org/officeDocument/2006/relationships/vmlDrawing" Target="../drawings/vmlDrawing12.vml"/><Relationship Id="rId2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6.png"/><Relationship Id="rId4" Type="http://schemas.openxmlformats.org/officeDocument/2006/relationships/image" Target="../media/image107.png"/><Relationship Id="rId5" Type="http://schemas.openxmlformats.org/officeDocument/2006/relationships/image" Target="../media/image108.png"/><Relationship Id="rId6" Type="http://schemas.openxmlformats.org/officeDocument/2006/relationships/image" Target="../media/image109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5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1.png"/><Relationship Id="rId4" Type="http://schemas.openxmlformats.org/officeDocument/2006/relationships/image" Target="../media/image112.png"/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110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6.xml"/><Relationship Id="rId4" Type="http://schemas.openxmlformats.org/officeDocument/2006/relationships/image" Target="../media/image114.png"/><Relationship Id="rId5" Type="http://schemas.openxmlformats.org/officeDocument/2006/relationships/oleObject" Target="../embeddings/Microsoft_Equation17.bin"/><Relationship Id="rId6" Type="http://schemas.openxmlformats.org/officeDocument/2006/relationships/image" Target="../media/image112.png"/><Relationship Id="rId7" Type="http://schemas.openxmlformats.org/officeDocument/2006/relationships/image" Target="../media/image96.png"/><Relationship Id="rId1" Type="http://schemas.openxmlformats.org/officeDocument/2006/relationships/vmlDrawing" Target="../drawings/vmlDrawing13.vml"/><Relationship Id="rId2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7.xml"/><Relationship Id="rId4" Type="http://schemas.openxmlformats.org/officeDocument/2006/relationships/image" Target="../media/image109.png"/><Relationship Id="rId5" Type="http://schemas.openxmlformats.org/officeDocument/2006/relationships/oleObject" Target="../embeddings/oleObject17.bin"/><Relationship Id="rId6" Type="http://schemas.openxmlformats.org/officeDocument/2006/relationships/oleObject" Target="../embeddings/oleObject18.bin"/><Relationship Id="rId7" Type="http://schemas.openxmlformats.org/officeDocument/2006/relationships/oleObject" Target="../embeddings/oleObject19.bin"/><Relationship Id="rId8" Type="http://schemas.openxmlformats.org/officeDocument/2006/relationships/oleObject" Target="../embeddings/oleObject20.bin"/><Relationship Id="rId9" Type="http://schemas.openxmlformats.org/officeDocument/2006/relationships/image" Target="../media/image119.png"/><Relationship Id="rId1" Type="http://schemas.openxmlformats.org/officeDocument/2006/relationships/vmlDrawing" Target="../drawings/vmlDrawing14.vml"/><Relationship Id="rId2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0.png"/><Relationship Id="rId4" Type="http://schemas.openxmlformats.org/officeDocument/2006/relationships/image" Target="../media/image121.png"/><Relationship Id="rId5" Type="http://schemas.openxmlformats.org/officeDocument/2006/relationships/image" Target="../media/image16.png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4" Type="http://schemas.openxmlformats.org/officeDocument/2006/relationships/oleObject" Target="../embeddings/Microsoft_Equation1.bin"/><Relationship Id="rId5" Type="http://schemas.openxmlformats.org/officeDocument/2006/relationships/oleObject" Target="../embeddings/oleObject1.bin"/><Relationship Id="rId6" Type="http://schemas.openxmlformats.org/officeDocument/2006/relationships/oleObject" Target="../embeddings/oleObject2.bin"/><Relationship Id="rId7" Type="http://schemas.openxmlformats.org/officeDocument/2006/relationships/oleObject" Target="../embeddings/oleObject3.bin"/><Relationship Id="rId8" Type="http://schemas.openxmlformats.org/officeDocument/2006/relationships/oleObject" Target="../embeddings/oleObject4.bin"/><Relationship Id="rId9" Type="http://schemas.openxmlformats.org/officeDocument/2006/relationships/oleObject" Target="../embeddings/Microsoft_Equation2.bin"/><Relationship Id="rId10" Type="http://schemas.openxmlformats.org/officeDocument/2006/relationships/image" Target="../media/image11.png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1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4.png"/><Relationship Id="rId4" Type="http://schemas.openxmlformats.org/officeDocument/2006/relationships/oleObject" Target="../embeddings/Microsoft_Equation18.bin"/><Relationship Id="rId5" Type="http://schemas.openxmlformats.org/officeDocument/2006/relationships/oleObject" Target="../embeddings/Microsoft_Equation19.bin"/><Relationship Id="rId1" Type="http://schemas.openxmlformats.org/officeDocument/2006/relationships/vmlDrawing" Target="../drawings/vmlDrawing15.vml"/><Relationship Id="rId2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5.png"/><Relationship Id="rId4" Type="http://schemas.openxmlformats.org/officeDocument/2006/relationships/image" Target="../media/image16.png"/><Relationship Id="rId5" Type="http://schemas.openxmlformats.org/officeDocument/2006/relationships/image" Target="../media/image126.gif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9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7.jpeg"/><Relationship Id="rId4" Type="http://schemas.openxmlformats.org/officeDocument/2006/relationships/image" Target="../media/image128.png"/><Relationship Id="rId5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0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9.png"/><Relationship Id="rId4" Type="http://schemas.openxmlformats.org/officeDocument/2006/relationships/image" Target="../media/image130.png"/><Relationship Id="rId5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1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1.png"/><Relationship Id="rId4" Type="http://schemas.openxmlformats.org/officeDocument/2006/relationships/image" Target="../media/image132.wmf"/><Relationship Id="rId5" Type="http://schemas.openxmlformats.org/officeDocument/2006/relationships/image" Target="../media/image133.png"/><Relationship Id="rId6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4.png"/><Relationship Id="rId4" Type="http://schemas.openxmlformats.org/officeDocument/2006/relationships/image" Target="../media/image135.w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3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1.png"/><Relationship Id="rId4" Type="http://schemas.openxmlformats.org/officeDocument/2006/relationships/image" Target="../media/image138.png"/><Relationship Id="rId5" Type="http://schemas.openxmlformats.org/officeDocument/2006/relationships/oleObject" Target="../embeddings/Microsoft_Equation20.bin"/><Relationship Id="rId6" Type="http://schemas.openxmlformats.org/officeDocument/2006/relationships/image" Target="../media/image139.png"/><Relationship Id="rId7" Type="http://schemas.openxmlformats.org/officeDocument/2006/relationships/oleObject" Target="../embeddings/Microsoft_Equation21.bin"/><Relationship Id="rId1" Type="http://schemas.openxmlformats.org/officeDocument/2006/relationships/vmlDrawing" Target="../drawings/vmlDrawing16.vml"/><Relationship Id="rId2" Type="http://schemas.openxmlformats.org/officeDocument/2006/relationships/slideLayout" Target="../slideLayouts/slideLayout6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4.xml"/><Relationship Id="rId4" Type="http://schemas.openxmlformats.org/officeDocument/2006/relationships/image" Target="../media/image141.png"/><Relationship Id="rId5" Type="http://schemas.openxmlformats.org/officeDocument/2006/relationships/image" Target="../media/image142.png"/><Relationship Id="rId6" Type="http://schemas.openxmlformats.org/officeDocument/2006/relationships/image" Target="../media/image143.png"/><Relationship Id="rId7" Type="http://schemas.openxmlformats.org/officeDocument/2006/relationships/oleObject" Target="../embeddings/Microsoft_Equation22.bin"/><Relationship Id="rId1" Type="http://schemas.openxmlformats.org/officeDocument/2006/relationships/vmlDrawing" Target="../drawings/vmlDrawing17.vml"/><Relationship Id="rId2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0.png"/><Relationship Id="rId4" Type="http://schemas.openxmlformats.org/officeDocument/2006/relationships/image" Target="../media/image101.png"/><Relationship Id="rId5" Type="http://schemas.openxmlformats.org/officeDocument/2006/relationships/image" Target="../media/image144.png"/><Relationship Id="rId6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5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4" Type="http://schemas.openxmlformats.org/officeDocument/2006/relationships/image" Target="../media/image15.png"/><Relationship Id="rId5" Type="http://schemas.openxmlformats.org/officeDocument/2006/relationships/oleObject" Target="../embeddings/Microsoft_Equation3.bin"/><Relationship Id="rId6" Type="http://schemas.openxmlformats.org/officeDocument/2006/relationships/image" Target="../media/image16.png"/><Relationship Id="rId7" Type="http://schemas.openxmlformats.org/officeDocument/2006/relationships/oleObject" Target="../embeddings/Microsoft_Equation4.bin"/><Relationship Id="rId8" Type="http://schemas.openxmlformats.org/officeDocument/2006/relationships/oleObject" Target="../embeddings/Microsoft_Equation5.bin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13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png"/><Relationship Id="rId4" Type="http://schemas.openxmlformats.org/officeDocument/2006/relationships/image" Target="../media/image134.png"/><Relationship Id="rId5" Type="http://schemas.openxmlformats.org/officeDocument/2006/relationships/image" Target="../media/image139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3.png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4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6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5.png"/><Relationship Id="rId4" Type="http://schemas.openxmlformats.org/officeDocument/2006/relationships/image" Target="../media/image146.png"/><Relationship Id="rId5" Type="http://schemas.openxmlformats.org/officeDocument/2006/relationships/image" Target="../media/image147.png"/><Relationship Id="rId6" Type="http://schemas.openxmlformats.org/officeDocument/2006/relationships/image" Target="../media/image148.png"/><Relationship Id="rId7" Type="http://schemas.openxmlformats.org/officeDocument/2006/relationships/image" Target="../media/image149.png"/><Relationship Id="rId8" Type="http://schemas.openxmlformats.org/officeDocument/2006/relationships/image" Target="../media/image150.png"/><Relationship Id="rId9" Type="http://schemas.openxmlformats.org/officeDocument/2006/relationships/image" Target="../media/image151.png"/><Relationship Id="rId10" Type="http://schemas.openxmlformats.org/officeDocument/2006/relationships/image" Target="../media/image152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7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3.png"/><Relationship Id="rId4" Type="http://schemas.openxmlformats.org/officeDocument/2006/relationships/image" Target="../media/image154.png"/><Relationship Id="rId5" Type="http://schemas.openxmlformats.org/officeDocument/2006/relationships/image" Target="../media/image155.png"/><Relationship Id="rId6" Type="http://schemas.openxmlformats.org/officeDocument/2006/relationships/image" Target="../media/image156.png"/><Relationship Id="rId7" Type="http://schemas.openxmlformats.org/officeDocument/2006/relationships/image" Target="../media/image157.png"/><Relationship Id="rId8" Type="http://schemas.openxmlformats.org/officeDocument/2006/relationships/image" Target="../media/image158.png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8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59.png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0.png"/><Relationship Id="rId4" Type="http://schemas.openxmlformats.org/officeDocument/2006/relationships/image" Target="../media/image109.png"/><Relationship Id="rId5" Type="http://schemas.openxmlformats.org/officeDocument/2006/relationships/image" Target="../media/image161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4.png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62.png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63.png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5.png"/><Relationship Id="rId4" Type="http://schemas.openxmlformats.org/officeDocument/2006/relationships/image" Target="../media/image166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4" Type="http://schemas.openxmlformats.org/officeDocument/2006/relationships/image" Target="../media/image18.png"/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5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67.png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Equation23.bin"/><Relationship Id="rId4" Type="http://schemas.openxmlformats.org/officeDocument/2006/relationships/oleObject" Target="../embeddings/Microsoft_Equation24.bin"/><Relationship Id="rId5" Type="http://schemas.openxmlformats.org/officeDocument/2006/relationships/oleObject" Target="../embeddings/Microsoft_Equation25.bin"/><Relationship Id="rId6" Type="http://schemas.openxmlformats.org/officeDocument/2006/relationships/image" Target="../media/image172.png"/><Relationship Id="rId7" Type="http://schemas.openxmlformats.org/officeDocument/2006/relationships/oleObject" Target="../embeddings/Microsoft_Equation26.bin"/><Relationship Id="rId1" Type="http://schemas.openxmlformats.org/officeDocument/2006/relationships/vmlDrawing" Target="../drawings/vmlDrawing18.vml"/><Relationship Id="rId2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Equation27.bin"/><Relationship Id="rId4" Type="http://schemas.openxmlformats.org/officeDocument/2006/relationships/image" Target="../media/image174.png"/><Relationship Id="rId5" Type="http://schemas.openxmlformats.org/officeDocument/2006/relationships/image" Target="../media/image175.png"/><Relationship Id="rId1" Type="http://schemas.openxmlformats.org/officeDocument/2006/relationships/vmlDrawing" Target="../drawings/vmlDrawing19.vml"/><Relationship Id="rId2" Type="http://schemas.openxmlformats.org/officeDocument/2006/relationships/slideLayout" Target="../slideLayouts/slideLayout6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7.png"/><Relationship Id="rId4" Type="http://schemas.openxmlformats.org/officeDocument/2006/relationships/oleObject" Target="../embeddings/Microsoft_Equation28.bin"/><Relationship Id="rId1" Type="http://schemas.openxmlformats.org/officeDocument/2006/relationships/vmlDrawing" Target="../drawings/vmlDrawing20.vml"/><Relationship Id="rId2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9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wmf"/><Relationship Id="rId3" Type="http://schemas.openxmlformats.org/officeDocument/2006/relationships/image" Target="../media/image2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4" Type="http://schemas.openxmlformats.org/officeDocument/2006/relationships/oleObject" Target="../embeddings/Microsoft_Equation6.bin"/><Relationship Id="rId5" Type="http://schemas.openxmlformats.org/officeDocument/2006/relationships/image" Target="../media/image23.jpeg"/><Relationship Id="rId6" Type="http://schemas.openxmlformats.org/officeDocument/2006/relationships/image" Target="../media/image24.jpeg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47361" y="1211875"/>
            <a:ext cx="8423497" cy="1470025"/>
          </a:xfrm>
        </p:spPr>
        <p:txBody>
          <a:bodyPr/>
          <a:lstStyle/>
          <a:p>
            <a:r>
              <a:rPr lang="en-US" dirty="0" smtClean="0"/>
              <a:t>Highlights from RHIC Spin Program 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009899"/>
            <a:ext cx="6400800" cy="3020389"/>
          </a:xfrm>
        </p:spPr>
        <p:txBody>
          <a:bodyPr>
            <a:normAutofit fontScale="77500" lnSpcReduction="20000"/>
          </a:bodyPr>
          <a:lstStyle/>
          <a:p>
            <a:r>
              <a:rPr lang="en-US" sz="4000" dirty="0" smtClean="0">
                <a:solidFill>
                  <a:srgbClr val="0000FF"/>
                </a:solidFill>
              </a:rPr>
              <a:t>Ming </a:t>
            </a:r>
            <a:r>
              <a:rPr lang="en-US" sz="4000" dirty="0" err="1" smtClean="0">
                <a:solidFill>
                  <a:srgbClr val="0000FF"/>
                </a:solidFill>
              </a:rPr>
              <a:t>Xiong</a:t>
            </a:r>
            <a:r>
              <a:rPr lang="en-US" sz="4000" dirty="0" smtClean="0">
                <a:solidFill>
                  <a:srgbClr val="0000FF"/>
                </a:solidFill>
              </a:rPr>
              <a:t> Liu</a:t>
            </a:r>
          </a:p>
          <a:p>
            <a:r>
              <a:rPr lang="en-US" sz="4000" dirty="0" smtClean="0">
                <a:solidFill>
                  <a:srgbClr val="0000FF"/>
                </a:solidFill>
              </a:rPr>
              <a:t>Los Alamos National Lab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pPr algn="l"/>
            <a:r>
              <a:rPr lang="en-US" dirty="0" smtClean="0">
                <a:solidFill>
                  <a:schemeClr val="tx1"/>
                </a:solidFill>
              </a:rPr>
              <a:t>- Longitudinal spin program</a:t>
            </a:r>
          </a:p>
          <a:p>
            <a:pPr algn="l"/>
            <a:r>
              <a:rPr lang="en-US" dirty="0" smtClean="0">
                <a:solidFill>
                  <a:schemeClr val="tx1"/>
                </a:solidFill>
              </a:rPr>
              <a:t>- Transverse spin program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801372-6EC5-504D-A4C6-C0943D8922CB}" type="slidenum">
              <a:rPr lang="en-US" smtClean="0"/>
              <a:pPr/>
              <a:t>1</a:t>
            </a:fld>
            <a:endParaRPr lang="en-US"/>
          </a:p>
        </p:txBody>
      </p:sp>
      <p:pic>
        <p:nvPicPr>
          <p:cNvPr id="7" name="Picture 4" descr="Proton spin cartoon"/>
          <p:cNvPicPr>
            <a:picLocks noChangeAspect="1" noChangeArrowheads="1"/>
          </p:cNvPicPr>
          <p:nvPr/>
        </p:nvPicPr>
        <p:blipFill>
          <a:blip r:embed="rId2">
            <a:lum bright="-10000" contrast="20000"/>
          </a:blip>
          <a:srcRect/>
          <a:stretch>
            <a:fillRect/>
          </a:stretch>
        </p:blipFill>
        <p:spPr bwMode="auto">
          <a:xfrm>
            <a:off x="0" y="0"/>
            <a:ext cx="988716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83724" y="0"/>
            <a:ext cx="2360276" cy="1275429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A4B9C2-32FB-404B-851C-AEE20356BB1E}" type="slidenum">
              <a:rPr lang="en-US" smtClean="0"/>
              <a:pPr/>
              <a:t>10</a:t>
            </a:fld>
            <a:endParaRPr lang="en-US" smtClean="0"/>
          </a:p>
        </p:txBody>
      </p:sp>
      <p:sp>
        <p:nvSpPr>
          <p:cNvPr id="58375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pPr eaLnBrk="1" hangingPunct="1"/>
            <a:r>
              <a:rPr lang="en-US" sz="4000" dirty="0" err="1" smtClean="0">
                <a:latin typeface="Arial Unicode MS" charset="0"/>
                <a:ea typeface="Arial Unicode MS" charset="0"/>
                <a:cs typeface="Arial Unicode MS" charset="0"/>
              </a:rPr>
              <a:t>Δg</a:t>
            </a:r>
            <a:r>
              <a:rPr lang="en-US" sz="4000" dirty="0" smtClean="0">
                <a:latin typeface="Arial Unicode MS" charset="0"/>
                <a:ea typeface="Arial Unicode MS" charset="0"/>
                <a:cs typeface="Arial Unicode MS" charset="0"/>
              </a:rPr>
              <a:t> and </a:t>
            </a:r>
            <a:r>
              <a:rPr lang="en-US" sz="4000" dirty="0">
                <a:latin typeface="Arial Unicode MS" charset="0"/>
                <a:ea typeface="Arial Unicode MS" charset="0"/>
                <a:cs typeface="Arial Unicode MS" charset="0"/>
              </a:rPr>
              <a:t>Polarized </a:t>
            </a:r>
            <a:r>
              <a:rPr lang="en-US" sz="4000" dirty="0" err="1">
                <a:latin typeface="Arial Unicode MS" charset="0"/>
                <a:ea typeface="Arial Unicode MS" charset="0"/>
                <a:cs typeface="Arial Unicode MS" charset="0"/>
              </a:rPr>
              <a:t>p+p</a:t>
            </a:r>
            <a:r>
              <a:rPr lang="en-US" sz="4000" dirty="0">
                <a:latin typeface="Arial Unicode MS" charset="0"/>
                <a:ea typeface="Arial Unicode MS" charset="0"/>
                <a:cs typeface="Arial Unicode MS" charset="0"/>
              </a:rPr>
              <a:t> Collisions</a:t>
            </a:r>
          </a:p>
        </p:txBody>
      </p:sp>
      <p:pic>
        <p:nvPicPr>
          <p:cNvPr id="58376" name="Picture 4" descr="fact_theorem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04800" y="1066800"/>
            <a:ext cx="3733800" cy="2165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8377" name="Line 5"/>
          <p:cNvSpPr>
            <a:spLocks noChangeShapeType="1"/>
          </p:cNvSpPr>
          <p:nvPr/>
        </p:nvSpPr>
        <p:spPr bwMode="auto">
          <a:xfrm>
            <a:off x="2743200" y="2057400"/>
            <a:ext cx="990600" cy="0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2" name="Group 9"/>
          <p:cNvGrpSpPr>
            <a:grpSpLocks/>
          </p:cNvGrpSpPr>
          <p:nvPr/>
        </p:nvGrpSpPr>
        <p:grpSpPr bwMode="auto">
          <a:xfrm>
            <a:off x="381000" y="3429000"/>
            <a:ext cx="5943600" cy="1130300"/>
            <a:chOff x="144" y="1861"/>
            <a:chExt cx="3744" cy="712"/>
          </a:xfrm>
        </p:grpSpPr>
        <p:graphicFrame>
          <p:nvGraphicFramePr>
            <p:cNvPr id="58371" name="Object 3"/>
            <p:cNvGraphicFramePr>
              <a:graphicFrameLocks noChangeAspect="1"/>
            </p:cNvGraphicFramePr>
            <p:nvPr/>
          </p:nvGraphicFramePr>
          <p:xfrm>
            <a:off x="144" y="1872"/>
            <a:ext cx="3744" cy="701"/>
          </p:xfrm>
          <a:graphic>
            <a:graphicData uri="http://schemas.openxmlformats.org/presentationml/2006/ole">
              <p:oleObj spid="_x0000_s59395" name="Equation" r:id="rId5" imgW="3797300" imgH="711200" progId="Equation.3">
                <p:embed/>
              </p:oleObj>
            </a:graphicData>
          </a:graphic>
        </p:graphicFrame>
        <p:sp>
          <p:nvSpPr>
            <p:cNvPr id="58389" name="Rectangle 11"/>
            <p:cNvSpPr>
              <a:spLocks noChangeArrowheads="1"/>
            </p:cNvSpPr>
            <p:nvPr/>
          </p:nvSpPr>
          <p:spPr bwMode="auto">
            <a:xfrm>
              <a:off x="2880" y="1861"/>
              <a:ext cx="624" cy="288"/>
            </a:xfrm>
            <a:prstGeom prst="rect">
              <a:avLst/>
            </a:prstGeom>
            <a:solidFill>
              <a:srgbClr val="0000FF">
                <a:alpha val="39999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58379" name="Text Box 12"/>
          <p:cNvSpPr txBox="1">
            <a:spLocks noChangeArrowheads="1"/>
          </p:cNvSpPr>
          <p:nvPr/>
        </p:nvSpPr>
        <p:spPr bwMode="auto">
          <a:xfrm>
            <a:off x="6376988" y="5851525"/>
            <a:ext cx="2767012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 eaLnBrk="0" hangingPunct="0">
              <a:spcBef>
                <a:spcPct val="0"/>
              </a:spcBef>
              <a:buFontTx/>
              <a:buNone/>
            </a:pPr>
            <a:r>
              <a:rPr lang="en-US" sz="2000">
                <a:latin typeface="Comic Sans MS" charset="0"/>
                <a:ea typeface="ＭＳ Ｐゴシック" charset="-128"/>
                <a:cs typeface="ＭＳ Ｐゴシック" charset="-128"/>
              </a:rPr>
              <a:t>The LO result for a</a:t>
            </a:r>
            <a:r>
              <a:rPr lang="en-US" sz="2000" baseline="-25000">
                <a:latin typeface="Comic Sans MS" charset="0"/>
                <a:ea typeface="ＭＳ Ｐゴシック" charset="-128"/>
                <a:cs typeface="ＭＳ Ｐゴシック" charset="-128"/>
              </a:rPr>
              <a:t>LL</a:t>
            </a:r>
            <a:r>
              <a:rPr lang="en-US" sz="2000">
                <a:latin typeface="Comic Sans MS" charset="0"/>
                <a:ea typeface="ＭＳ Ｐゴシック" charset="-128"/>
                <a:cs typeface="ＭＳ Ｐゴシック" charset="-128"/>
              </a:rPr>
              <a:t> </a:t>
            </a:r>
          </a:p>
          <a:p>
            <a:pPr algn="ctr" eaLnBrk="0" hangingPunct="0">
              <a:spcBef>
                <a:spcPct val="0"/>
              </a:spcBef>
              <a:buFontTx/>
              <a:buNone/>
            </a:pPr>
            <a:r>
              <a:rPr lang="en-US" sz="2000">
                <a:latin typeface="Comic Sans MS" charset="0"/>
                <a:ea typeface="ＭＳ Ｐゴシック" charset="-128"/>
                <a:cs typeface="ＭＳ Ｐゴシック" charset="-128"/>
              </a:rPr>
              <a:t>is nonzero for </a:t>
            </a:r>
          </a:p>
          <a:p>
            <a:pPr algn="ctr" eaLnBrk="0" hangingPunct="0">
              <a:spcBef>
                <a:spcPct val="0"/>
              </a:spcBef>
              <a:buFontTx/>
              <a:buNone/>
            </a:pPr>
            <a:r>
              <a:rPr lang="en-US" sz="2000">
                <a:latin typeface="Comic Sans MS" charset="0"/>
                <a:ea typeface="ＭＳ Ｐゴシック" charset="-128"/>
                <a:cs typeface="ＭＳ Ｐゴシック" charset="-128"/>
              </a:rPr>
              <a:t>all subprocesses</a:t>
            </a:r>
          </a:p>
        </p:txBody>
      </p:sp>
      <p:pic>
        <p:nvPicPr>
          <p:cNvPr id="58380" name="Picture 13" descr="partonic_cross_section_wo_labels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400800" y="2590800"/>
            <a:ext cx="2347913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8381" name="Picture 14" descr="partonic_cross_section_labels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010400" y="4114800"/>
            <a:ext cx="1384300" cy="992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58370" name="Object 2"/>
          <p:cNvGraphicFramePr>
            <a:graphicFrameLocks noChangeAspect="1"/>
          </p:cNvGraphicFramePr>
          <p:nvPr/>
        </p:nvGraphicFramePr>
        <p:xfrm>
          <a:off x="917575" y="5181600"/>
          <a:ext cx="4564063" cy="482600"/>
        </p:xfrm>
        <a:graphic>
          <a:graphicData uri="http://schemas.openxmlformats.org/presentationml/2006/ole">
            <p:oleObj spid="_x0000_s59394" name="Equation" r:id="rId8" imgW="2159000" imgH="228600" progId="Equation.3">
              <p:embed/>
            </p:oleObj>
          </a:graphicData>
        </a:graphic>
      </p:graphicFrame>
      <p:grpSp>
        <p:nvGrpSpPr>
          <p:cNvPr id="3" name="Group 16"/>
          <p:cNvGrpSpPr>
            <a:grpSpLocks/>
          </p:cNvGrpSpPr>
          <p:nvPr/>
        </p:nvGrpSpPr>
        <p:grpSpPr bwMode="auto">
          <a:xfrm>
            <a:off x="3886200" y="1600200"/>
            <a:ext cx="5029200" cy="990600"/>
            <a:chOff x="2448" y="1008"/>
            <a:chExt cx="3168" cy="624"/>
          </a:xfrm>
        </p:grpSpPr>
        <p:pic>
          <p:nvPicPr>
            <p:cNvPr id="58383" name="Picture 17" descr="QCD_feynman_examples"/>
            <p:cNvPicPr>
              <a:picLocks noChangeAspect="1" noChangeArrowheads="1"/>
            </p:cNvPicPr>
            <p:nvPr/>
          </p:nvPicPr>
          <p:blipFill>
            <a:blip r:embed="rId9"/>
            <a:srcRect/>
            <a:stretch>
              <a:fillRect/>
            </a:stretch>
          </p:blipFill>
          <p:spPr bwMode="auto">
            <a:xfrm>
              <a:off x="2496" y="1104"/>
              <a:ext cx="2587" cy="4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8384" name="Text Box 18"/>
            <p:cNvSpPr txBox="1">
              <a:spLocks noChangeArrowheads="1"/>
            </p:cNvSpPr>
            <p:nvPr/>
          </p:nvSpPr>
          <p:spPr bwMode="auto">
            <a:xfrm>
              <a:off x="5088" y="1152"/>
              <a:ext cx="228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eaLnBrk="0" hangingPunct="0">
                <a:spcBef>
                  <a:spcPct val="0"/>
                </a:spcBef>
                <a:buFontTx/>
                <a:buNone/>
              </a:pPr>
              <a:r>
                <a:rPr lang="en-US">
                  <a:ea typeface="ＭＳ Ｐゴシック" charset="-128"/>
                  <a:cs typeface="ＭＳ Ｐゴシック" charset="-128"/>
                </a:rPr>
                <a:t>+</a:t>
              </a:r>
            </a:p>
          </p:txBody>
        </p:sp>
        <p:sp>
          <p:nvSpPr>
            <p:cNvPr id="58385" name="Text Box 19"/>
            <p:cNvSpPr txBox="1">
              <a:spLocks noChangeArrowheads="1"/>
            </p:cNvSpPr>
            <p:nvPr/>
          </p:nvSpPr>
          <p:spPr bwMode="auto">
            <a:xfrm>
              <a:off x="5280" y="1104"/>
              <a:ext cx="308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eaLnBrk="0" hangingPunct="0">
                <a:spcBef>
                  <a:spcPct val="0"/>
                </a:spcBef>
                <a:buFontTx/>
                <a:buNone/>
              </a:pPr>
              <a:r>
                <a:rPr lang="en-US">
                  <a:ea typeface="ＭＳ Ｐゴシック" charset="-128"/>
                  <a:cs typeface="ＭＳ Ｐゴシック" charset="-128"/>
                </a:rPr>
                <a:t>…</a:t>
              </a:r>
            </a:p>
          </p:txBody>
        </p:sp>
        <p:sp>
          <p:nvSpPr>
            <p:cNvPr id="58386" name="Rectangle 20"/>
            <p:cNvSpPr>
              <a:spLocks noChangeArrowheads="1"/>
            </p:cNvSpPr>
            <p:nvPr/>
          </p:nvSpPr>
          <p:spPr bwMode="auto">
            <a:xfrm>
              <a:off x="2448" y="1008"/>
              <a:ext cx="3168" cy="62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8387" name="Text Box 21"/>
            <p:cNvSpPr txBox="1">
              <a:spLocks noChangeArrowheads="1"/>
            </p:cNvSpPr>
            <p:nvPr/>
          </p:nvSpPr>
          <p:spPr bwMode="auto">
            <a:xfrm>
              <a:off x="4128" y="1152"/>
              <a:ext cx="228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eaLnBrk="0" hangingPunct="0">
                <a:spcBef>
                  <a:spcPct val="0"/>
                </a:spcBef>
                <a:buFontTx/>
                <a:buNone/>
              </a:pPr>
              <a:r>
                <a:rPr lang="en-US">
                  <a:ea typeface="ＭＳ Ｐゴシック" charset="-128"/>
                  <a:cs typeface="ＭＳ Ｐゴシック" charset="-128"/>
                </a:rPr>
                <a:t>+</a:t>
              </a:r>
            </a:p>
          </p:txBody>
        </p:sp>
        <p:sp>
          <p:nvSpPr>
            <p:cNvPr id="58388" name="Text Box 22"/>
            <p:cNvSpPr txBox="1">
              <a:spLocks noChangeArrowheads="1"/>
            </p:cNvSpPr>
            <p:nvPr/>
          </p:nvSpPr>
          <p:spPr bwMode="auto">
            <a:xfrm>
              <a:off x="3216" y="1152"/>
              <a:ext cx="228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eaLnBrk="0" hangingPunct="0">
                <a:spcBef>
                  <a:spcPct val="0"/>
                </a:spcBef>
                <a:buFontTx/>
                <a:buNone/>
              </a:pPr>
              <a:r>
                <a:rPr lang="en-US">
                  <a:ea typeface="ＭＳ Ｐゴシック" charset="-128"/>
                  <a:cs typeface="ＭＳ Ｐゴシック" charset="-128"/>
                </a:rPr>
                <a:t>+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F08067-C83E-ED48-8B22-1441ADC03E95}" type="slidenum">
              <a:rPr lang="en-US" smtClean="0"/>
              <a:pPr/>
              <a:t>11</a:t>
            </a:fld>
            <a:endParaRPr lang="en-US" smtClean="0"/>
          </a:p>
        </p:txBody>
      </p:sp>
      <p:sp>
        <p:nvSpPr>
          <p:cNvPr id="60421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1143000"/>
          </a:xfrm>
        </p:spPr>
        <p:txBody>
          <a:bodyPr/>
          <a:lstStyle/>
          <a:p>
            <a:pPr eaLnBrk="1" hangingPunct="1"/>
            <a:r>
              <a:rPr lang="en-US" dirty="0" err="1"/>
              <a:t>Pion</a:t>
            </a:r>
            <a:r>
              <a:rPr lang="en-US" dirty="0"/>
              <a:t> production and</a:t>
            </a:r>
            <a:r>
              <a:rPr lang="en-US" dirty="0" smtClean="0"/>
              <a:t> NLO </a:t>
            </a:r>
            <a:r>
              <a:rPr lang="en-US" dirty="0" err="1" smtClean="0"/>
              <a:t>pQCD</a:t>
            </a: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60422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9600" y="1371600"/>
            <a:ext cx="3305175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4260" name="Rectangle 4"/>
          <p:cNvSpPr>
            <a:spLocks noChangeArrowheads="1"/>
          </p:cNvSpPr>
          <p:nvPr/>
        </p:nvSpPr>
        <p:spPr bwMode="auto">
          <a:xfrm>
            <a:off x="4495800" y="4267200"/>
            <a:ext cx="4176713" cy="1581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0"/>
              </a:spcBef>
              <a:buFontTx/>
              <a:buNone/>
            </a:pPr>
            <a:r>
              <a:rPr lang="en-US" sz="1400">
                <a:solidFill>
                  <a:schemeClr val="accent2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* NLO QCD Calculation Cross-sections consistent with Data</a:t>
            </a:r>
          </a:p>
          <a:p>
            <a:pPr lvl="1">
              <a:spcBef>
                <a:spcPct val="0"/>
              </a:spcBef>
              <a:buFontTx/>
              <a:buNone/>
            </a:pPr>
            <a:r>
              <a:rPr lang="en-US" sz="1400">
                <a:effectLst>
                  <a:outerShdw blurRad="38100" dist="38100" dir="2700000" algn="tl">
                    <a:srgbClr val="DDDDDD"/>
                  </a:outerShdw>
                </a:effectLst>
              </a:rPr>
              <a:t> --- CTEQ6M pdf</a:t>
            </a:r>
          </a:p>
          <a:p>
            <a:pPr lvl="1">
              <a:spcBef>
                <a:spcPct val="0"/>
              </a:spcBef>
              <a:buFontTx/>
              <a:buNone/>
            </a:pPr>
            <a:r>
              <a:rPr lang="en-US" sz="1400">
                <a:effectLst>
                  <a:outerShdw blurRad="38100" dist="38100" dir="2700000" algn="tl">
                    <a:srgbClr val="DDDDDD"/>
                  </a:outerShdw>
                </a:effectLst>
              </a:rPr>
              <a:t> --- KKP and Kretzer Fragmentation Fcns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sz="1400">
                <a:solidFill>
                  <a:schemeClr val="accent2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* Necessary Confirmation that pQCD can be used successfully at RHIC to extract spin dependent pdf’s</a:t>
            </a:r>
            <a:endParaRPr lang="en-US" sz="1400">
              <a:effectLst>
                <a:outerShdw blurRad="38100" dist="38100" dir="2700000" algn="tl">
                  <a:srgbClr val="DDDDDD"/>
                </a:outerShdw>
              </a:effectLst>
            </a:endParaRPr>
          </a:p>
        </p:txBody>
      </p:sp>
      <p:pic>
        <p:nvPicPr>
          <p:cNvPr id="60424" name="Picture 5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/>
          <a:srcRect/>
          <a:stretch>
            <a:fillRect/>
          </a:stretch>
        </p:blipFill>
        <p:spPr>
          <a:xfrm>
            <a:off x="4800600" y="1447800"/>
            <a:ext cx="3352800" cy="2587625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058" name="Rectangle 1026"/>
          <p:cNvSpPr>
            <a:spLocks noGrp="1" noChangeArrowheads="1"/>
          </p:cNvSpPr>
          <p:nvPr>
            <p:ph type="title"/>
          </p:nvPr>
        </p:nvSpPr>
        <p:spPr>
          <a:xfrm>
            <a:off x="558800" y="384175"/>
            <a:ext cx="7772400" cy="615950"/>
          </a:xfrm>
        </p:spPr>
        <p:txBody>
          <a:bodyPr>
            <a:normAutofit fontScale="90000"/>
          </a:bodyPr>
          <a:lstStyle/>
          <a:p>
            <a:r>
              <a:rPr lang="en-US" dirty="0"/>
              <a:t>Measuring A</a:t>
            </a:r>
            <a:r>
              <a:rPr lang="en-US" baseline="-25000" dirty="0"/>
              <a:t>LL</a:t>
            </a:r>
            <a:endParaRPr lang="en-US" dirty="0"/>
          </a:p>
        </p:txBody>
      </p:sp>
      <p:sp>
        <p:nvSpPr>
          <p:cNvPr id="301059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457200" y="3651250"/>
            <a:ext cx="8229600" cy="2643188"/>
          </a:xfrm>
        </p:spPr>
        <p:txBody>
          <a:bodyPr/>
          <a:lstStyle/>
          <a:p>
            <a:pPr>
              <a:lnSpc>
                <a:spcPct val="90000"/>
              </a:lnSpc>
              <a:buFont typeface="Wingdings" charset="2"/>
              <a:buChar char=""/>
            </a:pPr>
            <a:r>
              <a:rPr lang="en-US">
                <a:solidFill>
                  <a:srgbClr val="FF0000"/>
                </a:solidFill>
              </a:rPr>
              <a:t>Helicity Dependent Particle Yields (N)</a:t>
            </a:r>
          </a:p>
          <a:p>
            <a:pPr lvl="1">
              <a:lnSpc>
                <a:spcPct val="90000"/>
              </a:lnSpc>
              <a:buFont typeface="Wingdings" charset="2"/>
              <a:buChar char=""/>
            </a:pPr>
            <a:r>
              <a:rPr lang="en-US">
                <a:solidFill>
                  <a:srgbClr val="FF0000"/>
                </a:solidFill>
                <a:latin typeface="Symbol" charset="2"/>
              </a:rPr>
              <a:t>p</a:t>
            </a:r>
            <a:r>
              <a:rPr lang="en-US" baseline="30000">
                <a:solidFill>
                  <a:srgbClr val="FF0000"/>
                </a:solidFill>
                <a:latin typeface="Symbol" charset="2"/>
              </a:rPr>
              <a:t>0</a:t>
            </a:r>
            <a:r>
              <a:rPr lang="en-US">
                <a:solidFill>
                  <a:srgbClr val="FF0000"/>
                </a:solidFill>
              </a:rPr>
              <a:t>, </a:t>
            </a:r>
            <a:r>
              <a:rPr lang="en-US">
                <a:solidFill>
                  <a:srgbClr val="FF0000"/>
                </a:solidFill>
                <a:latin typeface="Symbol" charset="2"/>
              </a:rPr>
              <a:t>p</a:t>
            </a:r>
            <a:r>
              <a:rPr lang="en-US" baseline="30000">
                <a:solidFill>
                  <a:srgbClr val="FF0000"/>
                </a:solidFill>
                <a:latin typeface="Symbol" charset="2"/>
              </a:rPr>
              <a:t>+</a:t>
            </a:r>
            <a:r>
              <a:rPr lang="en-US">
                <a:solidFill>
                  <a:srgbClr val="FF0000"/>
                </a:solidFill>
              </a:rPr>
              <a:t>, </a:t>
            </a:r>
            <a:r>
              <a:rPr lang="en-US">
                <a:solidFill>
                  <a:srgbClr val="FF0000"/>
                </a:solidFill>
                <a:latin typeface="Symbol" charset="2"/>
              </a:rPr>
              <a:t>p</a:t>
            </a:r>
            <a:r>
              <a:rPr lang="en-US" baseline="30000">
                <a:solidFill>
                  <a:srgbClr val="FF0000"/>
                </a:solidFill>
                <a:latin typeface="Symbol" charset="2"/>
              </a:rPr>
              <a:t>-</a:t>
            </a:r>
            <a:r>
              <a:rPr lang="en-US">
                <a:solidFill>
                  <a:srgbClr val="FF0000"/>
                </a:solidFill>
              </a:rPr>
              <a:t>, </a:t>
            </a:r>
            <a:r>
              <a:rPr lang="en-US">
                <a:solidFill>
                  <a:srgbClr val="FF0000"/>
                </a:solidFill>
                <a:latin typeface="Symbol" charset="2"/>
              </a:rPr>
              <a:t>g</a:t>
            </a:r>
            <a:r>
              <a:rPr lang="en-US">
                <a:solidFill>
                  <a:srgbClr val="FF0000"/>
                </a:solidFill>
              </a:rPr>
              <a:t>, </a:t>
            </a:r>
            <a:r>
              <a:rPr lang="en-US">
                <a:solidFill>
                  <a:srgbClr val="FF0000"/>
                </a:solidFill>
                <a:latin typeface="Symbol" charset="2"/>
              </a:rPr>
              <a:t>h</a:t>
            </a:r>
            <a:r>
              <a:rPr lang="en-US">
                <a:solidFill>
                  <a:srgbClr val="FF0000"/>
                </a:solidFill>
              </a:rPr>
              <a:t>, etc</a:t>
            </a:r>
          </a:p>
          <a:p>
            <a:pPr>
              <a:lnSpc>
                <a:spcPct val="90000"/>
              </a:lnSpc>
              <a:buFont typeface="Wingdings" charset="2"/>
              <a:buChar char=""/>
            </a:pPr>
            <a:r>
              <a:rPr lang="en-US">
                <a:solidFill>
                  <a:srgbClr val="006600"/>
                </a:solidFill>
              </a:rPr>
              <a:t>Polarization (P)</a:t>
            </a:r>
            <a:endParaRPr lang="en-US">
              <a:solidFill>
                <a:srgbClr val="0000FF"/>
              </a:solidFill>
            </a:endParaRPr>
          </a:p>
          <a:p>
            <a:pPr>
              <a:lnSpc>
                <a:spcPct val="90000"/>
              </a:lnSpc>
              <a:buFont typeface="Wingdings" charset="2"/>
              <a:buChar char=""/>
            </a:pPr>
            <a:r>
              <a:rPr lang="en-US">
                <a:solidFill>
                  <a:srgbClr val="0000FF"/>
                </a:solidFill>
              </a:rPr>
              <a:t>Relative Luminosity (R=L</a:t>
            </a:r>
            <a:r>
              <a:rPr lang="en-US" baseline="-25000">
                <a:solidFill>
                  <a:srgbClr val="0000FF"/>
                </a:solidFill>
              </a:rPr>
              <a:t>++</a:t>
            </a:r>
            <a:r>
              <a:rPr lang="en-US">
                <a:solidFill>
                  <a:srgbClr val="0000FF"/>
                </a:solidFill>
              </a:rPr>
              <a:t>/L</a:t>
            </a:r>
            <a:r>
              <a:rPr lang="en-US" baseline="-25000">
                <a:solidFill>
                  <a:srgbClr val="0000FF"/>
                </a:solidFill>
              </a:rPr>
              <a:t>+-</a:t>
            </a:r>
            <a:r>
              <a:rPr lang="en-US">
                <a:solidFill>
                  <a:srgbClr val="0000FF"/>
                </a:solidFill>
              </a:rPr>
              <a:t>)</a:t>
            </a:r>
            <a:endParaRPr lang="en-US" baseline="-25000">
              <a:solidFill>
                <a:srgbClr val="9933FF"/>
              </a:solidFill>
            </a:endParaRPr>
          </a:p>
        </p:txBody>
      </p:sp>
      <p:pic>
        <p:nvPicPr>
          <p:cNvPr id="301060" name="Picture 102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45000" y="1506538"/>
            <a:ext cx="3546475" cy="1020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1061" name="Picture 1029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373188" y="1598613"/>
            <a:ext cx="3052762" cy="912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1062" name="Picture 1030" descr="arrow_plus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583238" y="2794000"/>
            <a:ext cx="711200" cy="249238"/>
          </a:xfrm>
          <a:prstGeom prst="rect">
            <a:avLst/>
          </a:prstGeom>
          <a:noFill/>
        </p:spPr>
      </p:pic>
      <p:pic>
        <p:nvPicPr>
          <p:cNvPr id="301063" name="Picture 1031" descr="arrow_minus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342063" y="2801938"/>
            <a:ext cx="722312" cy="225425"/>
          </a:xfrm>
          <a:prstGeom prst="rect">
            <a:avLst/>
          </a:prstGeom>
          <a:noFill/>
        </p:spPr>
      </p:pic>
      <p:sp>
        <p:nvSpPr>
          <p:cNvPr id="301064" name="Text Box 1032"/>
          <p:cNvSpPr txBox="1">
            <a:spLocks noChangeArrowheads="1"/>
          </p:cNvSpPr>
          <p:nvPr/>
        </p:nvSpPr>
        <p:spPr bwMode="auto">
          <a:xfrm>
            <a:off x="2886075" y="2721507"/>
            <a:ext cx="264661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1" hangingPunct="1"/>
            <a:r>
              <a:rPr lang="en-US" sz="1800" dirty="0"/>
              <a:t>+ </a:t>
            </a:r>
            <a:r>
              <a:rPr lang="en-US" dirty="0"/>
              <a:t>-</a:t>
            </a:r>
            <a:r>
              <a:rPr lang="en-US" sz="1800" dirty="0"/>
              <a:t> = Opposite </a:t>
            </a:r>
            <a:r>
              <a:rPr lang="en-US" sz="1800" dirty="0" err="1"/>
              <a:t>helicity</a:t>
            </a:r>
            <a:r>
              <a:rPr lang="en-US" sz="1800" dirty="0" smtClean="0"/>
              <a:t>      =  </a:t>
            </a:r>
            <a:endParaRPr lang="en-US" sz="2800" dirty="0"/>
          </a:p>
        </p:txBody>
      </p:sp>
      <p:sp>
        <p:nvSpPr>
          <p:cNvPr id="301065" name="Text Box 1033"/>
          <p:cNvSpPr txBox="1">
            <a:spLocks noChangeArrowheads="1"/>
          </p:cNvSpPr>
          <p:nvPr/>
        </p:nvSpPr>
        <p:spPr bwMode="auto">
          <a:xfrm>
            <a:off x="2897188" y="3060700"/>
            <a:ext cx="2135187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1" hangingPunct="1"/>
            <a:r>
              <a:rPr lang="en-US" sz="1800"/>
              <a:t>++ = Same helicity </a:t>
            </a:r>
          </a:p>
        </p:txBody>
      </p:sp>
      <p:sp>
        <p:nvSpPr>
          <p:cNvPr id="301066" name="Text Box 1034"/>
          <p:cNvSpPr txBox="1">
            <a:spLocks noChangeArrowheads="1"/>
          </p:cNvSpPr>
          <p:nvPr/>
        </p:nvSpPr>
        <p:spPr bwMode="auto">
          <a:xfrm>
            <a:off x="6994525" y="2730500"/>
            <a:ext cx="3175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1" hangingPunct="1"/>
            <a:r>
              <a:rPr lang="en-US" sz="1800"/>
              <a:t>+</a:t>
            </a:r>
          </a:p>
        </p:txBody>
      </p:sp>
      <p:grpSp>
        <p:nvGrpSpPr>
          <p:cNvPr id="2" name="Group 1035"/>
          <p:cNvGrpSpPr>
            <a:grpSpLocks/>
          </p:cNvGrpSpPr>
          <p:nvPr/>
        </p:nvGrpSpPr>
        <p:grpSpPr bwMode="auto">
          <a:xfrm rot="-10800000">
            <a:off x="7229475" y="2801938"/>
            <a:ext cx="1481138" cy="249237"/>
            <a:chOff x="4114" y="3817"/>
            <a:chExt cx="933" cy="157"/>
          </a:xfrm>
        </p:grpSpPr>
        <p:pic>
          <p:nvPicPr>
            <p:cNvPr id="301068" name="Picture 1036" descr="arrow_plus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4114" y="3817"/>
              <a:ext cx="448" cy="157"/>
            </a:xfrm>
            <a:prstGeom prst="rect">
              <a:avLst/>
            </a:prstGeom>
            <a:noFill/>
          </p:spPr>
        </p:pic>
        <p:pic>
          <p:nvPicPr>
            <p:cNvPr id="301069" name="Picture 1037" descr="arrow_minus"/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 rot="-10800000">
              <a:off x="4592" y="3822"/>
              <a:ext cx="455" cy="142"/>
            </a:xfrm>
            <a:prstGeom prst="rect">
              <a:avLst/>
            </a:prstGeom>
            <a:noFill/>
          </p:spPr>
        </p:pic>
      </p:grpSp>
      <p:pic>
        <p:nvPicPr>
          <p:cNvPr id="301070" name="Picture 1038" descr="arrow_plus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583238" y="3128963"/>
            <a:ext cx="711200" cy="249237"/>
          </a:xfrm>
          <a:prstGeom prst="rect">
            <a:avLst/>
          </a:prstGeom>
          <a:noFill/>
        </p:spPr>
      </p:pic>
      <p:pic>
        <p:nvPicPr>
          <p:cNvPr id="301071" name="Picture 1039" descr="arrow_plus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351588" y="3117850"/>
            <a:ext cx="711200" cy="249238"/>
          </a:xfrm>
          <a:prstGeom prst="rect">
            <a:avLst/>
          </a:prstGeom>
          <a:noFill/>
        </p:spPr>
      </p:pic>
      <p:sp>
        <p:nvSpPr>
          <p:cNvPr id="301072" name="Text Box 1040"/>
          <p:cNvSpPr txBox="1">
            <a:spLocks noChangeArrowheads="1"/>
          </p:cNvSpPr>
          <p:nvPr/>
        </p:nvSpPr>
        <p:spPr bwMode="auto">
          <a:xfrm>
            <a:off x="6994525" y="3054350"/>
            <a:ext cx="3175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1" hangingPunct="1"/>
            <a:r>
              <a:rPr lang="en-US" sz="1800"/>
              <a:t>+</a:t>
            </a:r>
          </a:p>
        </p:txBody>
      </p:sp>
      <p:pic>
        <p:nvPicPr>
          <p:cNvPr id="301073" name="Picture 1041" descr="arrow_minus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988300" y="3136900"/>
            <a:ext cx="722313" cy="225425"/>
          </a:xfrm>
          <a:prstGeom prst="rect">
            <a:avLst/>
          </a:prstGeom>
          <a:noFill/>
        </p:spPr>
      </p:pic>
      <p:pic>
        <p:nvPicPr>
          <p:cNvPr id="301074" name="Picture 1042" descr="arrow_minus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 rot="-21600000">
            <a:off x="7226300" y="3154363"/>
            <a:ext cx="722313" cy="225425"/>
          </a:xfrm>
          <a:prstGeom prst="rect">
            <a:avLst/>
          </a:prstGeom>
          <a:noFill/>
        </p:spPr>
      </p:pic>
      <p:sp>
        <p:nvSpPr>
          <p:cNvPr id="301075" name="Text Box 1043"/>
          <p:cNvSpPr txBox="1">
            <a:spLocks noChangeArrowheads="1"/>
          </p:cNvSpPr>
          <p:nvPr/>
        </p:nvSpPr>
        <p:spPr bwMode="auto">
          <a:xfrm>
            <a:off x="5202238" y="3030538"/>
            <a:ext cx="3175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1" hangingPunct="1"/>
            <a:r>
              <a:rPr lang="en-US" sz="1800"/>
              <a:t>=</a:t>
            </a:r>
          </a:p>
        </p:txBody>
      </p:sp>
      <p:sp>
        <p:nvSpPr>
          <p:cNvPr id="21" name="Slide Number Placeholder 2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801372-6EC5-504D-A4C6-C0943D8922CB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106" name="Rectangle 2"/>
          <p:cNvSpPr>
            <a:spLocks noGrp="1" noChangeArrowheads="1"/>
          </p:cNvSpPr>
          <p:nvPr>
            <p:ph type="title"/>
          </p:nvPr>
        </p:nvSpPr>
        <p:spPr>
          <a:xfrm>
            <a:off x="441311" y="0"/>
            <a:ext cx="8229600" cy="1143000"/>
          </a:xfrm>
        </p:spPr>
        <p:txBody>
          <a:bodyPr/>
          <a:lstStyle/>
          <a:p>
            <a:r>
              <a:rPr lang="en-US" dirty="0"/>
              <a:t>Neutral </a:t>
            </a:r>
            <a:r>
              <a:rPr lang="en-US" dirty="0" err="1"/>
              <a:t>Pion</a:t>
            </a:r>
            <a:r>
              <a:rPr lang="en-US" dirty="0"/>
              <a:t> A</a:t>
            </a:r>
            <a:r>
              <a:rPr lang="en-US" baseline="-25000" dirty="0"/>
              <a:t>LL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031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" y="1143000"/>
            <a:ext cx="3514725" cy="19812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1600"/>
              <a:t>Large cross section                    + finely segmented EMCal            + high p</a:t>
            </a:r>
            <a:r>
              <a:rPr lang="en-US" sz="1600" baseline="-25000"/>
              <a:t>T</a:t>
            </a:r>
            <a:r>
              <a:rPr lang="en-US" sz="1600"/>
              <a:t> photon trigger </a:t>
            </a:r>
            <a:r>
              <a:rPr lang="en-US" altLang="ja-JP" sz="1600">
                <a:ea typeface="ＭＳ Ｐゴシック" charset="-128"/>
                <a:cs typeface="ＭＳ Ｐゴシック" charset="-128"/>
                <a:sym typeface="Wingdings" charset="2"/>
              </a:rPr>
              <a:t></a:t>
            </a:r>
            <a:r>
              <a:rPr lang="en-US" altLang="ja-JP" sz="1600">
                <a:ea typeface="ＭＳ Ｐゴシック" charset="-128"/>
                <a:cs typeface="ＭＳ Ｐゴシック" charset="-128"/>
              </a:rPr>
              <a:t>       large statistics</a:t>
            </a:r>
          </a:p>
          <a:p>
            <a:pPr>
              <a:lnSpc>
                <a:spcPct val="90000"/>
              </a:lnSpc>
            </a:pPr>
            <a:r>
              <a:rPr lang="en-US" sz="1600"/>
              <a:t>|</a:t>
            </a:r>
            <a:r>
              <a:rPr lang="en-US" sz="1600">
                <a:latin typeface="Symbol" charset="2"/>
                <a:sym typeface="Symbol" charset="2"/>
              </a:rPr>
              <a:t></a:t>
            </a:r>
            <a:r>
              <a:rPr lang="en-US" sz="1600"/>
              <a:t>|&lt;0.35</a:t>
            </a:r>
            <a:endParaRPr lang="en-US" altLang="ja-JP" sz="1600">
              <a:ea typeface="ＭＳ Ｐゴシック" charset="-128"/>
              <a:cs typeface="ＭＳ Ｐゴシック" charset="-128"/>
            </a:endParaRPr>
          </a:p>
          <a:p>
            <a:pPr>
              <a:lnSpc>
                <a:spcPct val="90000"/>
              </a:lnSpc>
            </a:pPr>
            <a:r>
              <a:rPr lang="en-US" altLang="ja-JP" sz="1600">
                <a:ea typeface="ＭＳ Ｐゴシック" charset="-128"/>
                <a:cs typeface="ＭＳ Ｐゴシック" charset="-128"/>
              </a:rPr>
              <a:t>2005:  </a:t>
            </a:r>
            <a:r>
              <a:rPr lang="en-US" sz="1600"/>
              <a:t>PRD 76, 051106</a:t>
            </a:r>
          </a:p>
          <a:p>
            <a:pPr>
              <a:lnSpc>
                <a:spcPct val="90000"/>
              </a:lnSpc>
            </a:pPr>
            <a:r>
              <a:rPr lang="en-US" sz="1600"/>
              <a:t>2006:  PRL 103, 012003</a:t>
            </a:r>
            <a:endParaRPr lang="en-US" sz="1500"/>
          </a:p>
        </p:txBody>
      </p:sp>
      <p:pic>
        <p:nvPicPr>
          <p:cNvPr id="303108" name="Picture 4" descr="Kenichi_pi0_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7200" y="4114800"/>
            <a:ext cx="2971800" cy="2133600"/>
          </a:xfrm>
          <a:prstGeom prst="rect">
            <a:avLst/>
          </a:prstGeom>
          <a:noFill/>
        </p:spPr>
      </p:pic>
      <p:pic>
        <p:nvPicPr>
          <p:cNvPr id="303109" name="Picture 5" descr="Kenichi_pi0_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3276600"/>
            <a:ext cx="3802063" cy="769938"/>
          </a:xfrm>
          <a:prstGeom prst="rect">
            <a:avLst/>
          </a:prstGeom>
          <a:noFill/>
        </p:spPr>
      </p:pic>
      <p:pic>
        <p:nvPicPr>
          <p:cNvPr id="303110" name="Picture 6" descr="Kenichi_pi0_4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718530" y="2413163"/>
            <a:ext cx="5105400" cy="4235450"/>
          </a:xfrm>
          <a:prstGeom prst="rect">
            <a:avLst/>
          </a:prstGeom>
          <a:noFill/>
        </p:spPr>
      </p:pic>
      <p:grpSp>
        <p:nvGrpSpPr>
          <p:cNvPr id="2" name="Group 7"/>
          <p:cNvGrpSpPr>
            <a:grpSpLocks/>
          </p:cNvGrpSpPr>
          <p:nvPr/>
        </p:nvGrpSpPr>
        <p:grpSpPr bwMode="auto">
          <a:xfrm>
            <a:off x="3429000" y="990600"/>
            <a:ext cx="5562600" cy="1181100"/>
            <a:chOff x="655" y="1025"/>
            <a:chExt cx="3736" cy="782"/>
          </a:xfrm>
        </p:grpSpPr>
        <p:grpSp>
          <p:nvGrpSpPr>
            <p:cNvPr id="3" name="Group 8"/>
            <p:cNvGrpSpPr>
              <a:grpSpLocks/>
            </p:cNvGrpSpPr>
            <p:nvPr/>
          </p:nvGrpSpPr>
          <p:grpSpPr bwMode="auto">
            <a:xfrm>
              <a:off x="2989" y="1388"/>
              <a:ext cx="1341" cy="419"/>
              <a:chOff x="3372" y="2313"/>
              <a:chExt cx="1899" cy="744"/>
            </a:xfrm>
          </p:grpSpPr>
          <p:pic>
            <p:nvPicPr>
              <p:cNvPr id="303113" name="Picture 9"/>
              <p:cNvPicPr>
                <a:picLocks noChangeAspect="1" noChangeArrowheads="1"/>
              </p:cNvPicPr>
              <p:nvPr/>
            </p:nvPicPr>
            <p:blipFill>
              <a:blip r:embed="rId7"/>
              <a:srcRect/>
              <a:stretch>
                <a:fillRect/>
              </a:stretch>
            </p:blipFill>
            <p:spPr bwMode="auto">
              <a:xfrm>
                <a:off x="3999" y="2313"/>
                <a:ext cx="595" cy="37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pic>
            <p:nvPicPr>
              <p:cNvPr id="303114" name="Picture 10"/>
              <p:cNvPicPr>
                <a:picLocks noChangeAspect="1" noChangeArrowheads="1"/>
              </p:cNvPicPr>
              <p:nvPr/>
            </p:nvPicPr>
            <p:blipFill>
              <a:blip r:embed="rId8"/>
              <a:srcRect/>
              <a:stretch>
                <a:fillRect/>
              </a:stretch>
            </p:blipFill>
            <p:spPr bwMode="auto">
              <a:xfrm>
                <a:off x="3372" y="2315"/>
                <a:ext cx="581" cy="33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sp>
            <p:nvSpPr>
              <p:cNvPr id="303115" name="Text Box 11"/>
              <p:cNvSpPr txBox="1">
                <a:spLocks noChangeArrowheads="1"/>
              </p:cNvSpPr>
              <p:nvPr/>
            </p:nvSpPr>
            <p:spPr bwMode="auto">
              <a:xfrm>
                <a:off x="3491" y="2606"/>
                <a:ext cx="559" cy="43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pPr eaLnBrk="1" hangingPunct="1"/>
                <a:r>
                  <a:rPr lang="en-US" sz="1800">
                    <a:latin typeface="Symbol" charset="2"/>
                  </a:rPr>
                  <a:t>D</a:t>
                </a:r>
                <a:r>
                  <a:rPr lang="en-US" sz="1800"/>
                  <a:t>G</a:t>
                </a:r>
                <a:r>
                  <a:rPr lang="en-US" sz="1800" baseline="30000"/>
                  <a:t>2</a:t>
                </a:r>
                <a:endParaRPr lang="en-US" sz="1800"/>
              </a:p>
            </p:txBody>
          </p:sp>
          <p:sp>
            <p:nvSpPr>
              <p:cNvPr id="303116" name="Text Box 12"/>
              <p:cNvSpPr txBox="1">
                <a:spLocks noChangeArrowheads="1"/>
              </p:cNvSpPr>
              <p:nvPr/>
            </p:nvSpPr>
            <p:spPr bwMode="auto">
              <a:xfrm>
                <a:off x="4036" y="2606"/>
                <a:ext cx="731" cy="43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pPr eaLnBrk="1" hangingPunct="1"/>
                <a:r>
                  <a:rPr lang="en-US" sz="1800">
                    <a:latin typeface="Symbol" charset="2"/>
                  </a:rPr>
                  <a:t>D</a:t>
                </a:r>
                <a:r>
                  <a:rPr lang="en-US" sz="1800"/>
                  <a:t>G</a:t>
                </a:r>
                <a:r>
                  <a:rPr lang="en-US" sz="1800">
                    <a:latin typeface="Symbol" charset="2"/>
                  </a:rPr>
                  <a:t>D</a:t>
                </a:r>
                <a:r>
                  <a:rPr lang="en-US" sz="1800"/>
                  <a:t>q</a:t>
                </a:r>
              </a:p>
            </p:txBody>
          </p:sp>
          <p:pic>
            <p:nvPicPr>
              <p:cNvPr id="303117" name="Picture 13"/>
              <p:cNvPicPr>
                <a:picLocks noChangeAspect="1" noChangeArrowheads="1"/>
              </p:cNvPicPr>
              <p:nvPr/>
            </p:nvPicPr>
            <p:blipFill>
              <a:blip r:embed="rId9"/>
              <a:srcRect/>
              <a:stretch>
                <a:fillRect/>
              </a:stretch>
            </p:blipFill>
            <p:spPr bwMode="auto">
              <a:xfrm>
                <a:off x="4672" y="2328"/>
                <a:ext cx="562" cy="3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sp>
            <p:nvSpPr>
              <p:cNvPr id="303118" name="Text Box 14"/>
              <p:cNvSpPr txBox="1">
                <a:spLocks noChangeArrowheads="1"/>
              </p:cNvSpPr>
              <p:nvPr/>
            </p:nvSpPr>
            <p:spPr bwMode="auto">
              <a:xfrm>
                <a:off x="4761" y="2626"/>
                <a:ext cx="510" cy="4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pPr eaLnBrk="1" hangingPunct="1"/>
                <a:r>
                  <a:rPr lang="en-US" sz="1800">
                    <a:latin typeface="Symbol" charset="2"/>
                  </a:rPr>
                  <a:t>D</a:t>
                </a:r>
                <a:r>
                  <a:rPr lang="en-US" sz="1800"/>
                  <a:t>q</a:t>
                </a:r>
                <a:r>
                  <a:rPr lang="en-US" sz="1800" baseline="30000"/>
                  <a:t>2</a:t>
                </a:r>
                <a:endParaRPr lang="en-US" sz="1800"/>
              </a:p>
            </p:txBody>
          </p:sp>
        </p:grpSp>
        <p:sp>
          <p:nvSpPr>
            <p:cNvPr id="303119" name="Oval 15"/>
            <p:cNvSpPr>
              <a:spLocks noChangeArrowheads="1"/>
            </p:cNvSpPr>
            <p:nvPr/>
          </p:nvSpPr>
          <p:spPr bwMode="auto">
            <a:xfrm>
              <a:off x="1251" y="1612"/>
              <a:ext cx="196" cy="145"/>
            </a:xfrm>
            <a:prstGeom prst="ellipse">
              <a:avLst/>
            </a:prstGeom>
            <a:solidFill>
              <a:srgbClr val="FF85FF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3120" name="Oval 16"/>
            <p:cNvSpPr>
              <a:spLocks noChangeArrowheads="1"/>
            </p:cNvSpPr>
            <p:nvPr/>
          </p:nvSpPr>
          <p:spPr bwMode="auto">
            <a:xfrm>
              <a:off x="1239" y="1220"/>
              <a:ext cx="218" cy="162"/>
            </a:xfrm>
            <a:prstGeom prst="ellipse">
              <a:avLst/>
            </a:prstGeom>
            <a:solidFill>
              <a:srgbClr val="9DCEFF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3121" name="Rectangle 17"/>
            <p:cNvSpPr>
              <a:spLocks noChangeArrowheads="1"/>
            </p:cNvSpPr>
            <p:nvPr/>
          </p:nvSpPr>
          <p:spPr bwMode="auto">
            <a:xfrm>
              <a:off x="1770" y="1433"/>
              <a:ext cx="520" cy="126"/>
            </a:xfrm>
            <a:prstGeom prst="rect">
              <a:avLst/>
            </a:prstGeom>
            <a:noFill/>
            <a:ln w="19050">
              <a:solidFill>
                <a:srgbClr val="00E00B"/>
              </a:solidFill>
              <a:prstDash val="sysDot"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3122" name="Line 18"/>
            <p:cNvSpPr>
              <a:spLocks noChangeShapeType="1"/>
            </p:cNvSpPr>
            <p:nvPr/>
          </p:nvSpPr>
          <p:spPr bwMode="auto">
            <a:xfrm>
              <a:off x="1457" y="1321"/>
              <a:ext cx="321" cy="18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3123" name="Line 19"/>
            <p:cNvSpPr>
              <a:spLocks noChangeShapeType="1"/>
            </p:cNvSpPr>
            <p:nvPr/>
          </p:nvSpPr>
          <p:spPr bwMode="auto">
            <a:xfrm flipV="1">
              <a:off x="1425" y="1176"/>
              <a:ext cx="150" cy="74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3124" name="Line 20"/>
            <p:cNvSpPr>
              <a:spLocks noChangeShapeType="1"/>
            </p:cNvSpPr>
            <p:nvPr/>
          </p:nvSpPr>
          <p:spPr bwMode="auto">
            <a:xfrm>
              <a:off x="1433" y="1730"/>
              <a:ext cx="146" cy="57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3125" name="Line 21"/>
            <p:cNvSpPr>
              <a:spLocks noChangeShapeType="1"/>
            </p:cNvSpPr>
            <p:nvPr/>
          </p:nvSpPr>
          <p:spPr bwMode="auto">
            <a:xfrm>
              <a:off x="1423" y="1736"/>
              <a:ext cx="146" cy="57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3126" name="Line 22"/>
            <p:cNvSpPr>
              <a:spLocks noChangeShapeType="1"/>
            </p:cNvSpPr>
            <p:nvPr/>
          </p:nvSpPr>
          <p:spPr bwMode="auto">
            <a:xfrm>
              <a:off x="1412" y="1746"/>
              <a:ext cx="147" cy="57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3127" name="Line 23"/>
            <p:cNvSpPr>
              <a:spLocks noChangeShapeType="1"/>
            </p:cNvSpPr>
            <p:nvPr/>
          </p:nvSpPr>
          <p:spPr bwMode="auto">
            <a:xfrm flipV="1">
              <a:off x="1443" y="1190"/>
              <a:ext cx="151" cy="75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3128" name="Line 24"/>
            <p:cNvSpPr>
              <a:spLocks noChangeShapeType="1"/>
            </p:cNvSpPr>
            <p:nvPr/>
          </p:nvSpPr>
          <p:spPr bwMode="auto">
            <a:xfrm flipV="1">
              <a:off x="1438" y="1179"/>
              <a:ext cx="151" cy="74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3129" name="Line 25"/>
            <p:cNvSpPr>
              <a:spLocks noChangeShapeType="1"/>
            </p:cNvSpPr>
            <p:nvPr/>
          </p:nvSpPr>
          <p:spPr bwMode="auto">
            <a:xfrm flipV="1">
              <a:off x="1421" y="1169"/>
              <a:ext cx="150" cy="74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3130" name="Text Box 26"/>
            <p:cNvSpPr txBox="1">
              <a:spLocks noChangeArrowheads="1"/>
            </p:cNvSpPr>
            <p:nvPr/>
          </p:nvSpPr>
          <p:spPr bwMode="auto">
            <a:xfrm>
              <a:off x="1698" y="1025"/>
              <a:ext cx="784" cy="4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r>
                <a:rPr lang="en-US" sz="1300">
                  <a:solidFill>
                    <a:schemeClr val="accent2"/>
                  </a:solidFill>
                  <a:latin typeface="Comic Sans MS" charset="0"/>
                </a:rPr>
                <a:t>Hard Scattering Process</a:t>
              </a:r>
            </a:p>
          </p:txBody>
        </p:sp>
        <p:sp>
          <p:nvSpPr>
            <p:cNvPr id="303131" name="Line 27"/>
            <p:cNvSpPr>
              <a:spLocks noChangeShapeType="1"/>
            </p:cNvSpPr>
            <p:nvPr/>
          </p:nvSpPr>
          <p:spPr bwMode="auto">
            <a:xfrm>
              <a:off x="1778" y="1503"/>
              <a:ext cx="481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aphicFrame>
          <p:nvGraphicFramePr>
            <p:cNvPr id="303132" name="Object 28"/>
            <p:cNvGraphicFramePr>
              <a:graphicFrameLocks noChangeAspect="1"/>
            </p:cNvGraphicFramePr>
            <p:nvPr/>
          </p:nvGraphicFramePr>
          <p:xfrm>
            <a:off x="1016" y="1577"/>
            <a:ext cx="61" cy="68"/>
          </p:xfrm>
          <a:graphic>
            <a:graphicData uri="http://schemas.openxmlformats.org/presentationml/2006/ole">
              <p:oleObj spid="_x0000_s121858" name="Equation" r:id="rId10" imgW="152664" imgH="216109" progId="">
                <p:embed/>
              </p:oleObj>
            </a:graphicData>
          </a:graphic>
        </p:graphicFrame>
        <p:graphicFrame>
          <p:nvGraphicFramePr>
            <p:cNvPr id="303133" name="Object 29"/>
            <p:cNvGraphicFramePr>
              <a:graphicFrameLocks noChangeAspect="1"/>
            </p:cNvGraphicFramePr>
            <p:nvPr/>
          </p:nvGraphicFramePr>
          <p:xfrm>
            <a:off x="1465" y="1519"/>
            <a:ext cx="123" cy="67"/>
          </p:xfrm>
          <a:graphic>
            <a:graphicData uri="http://schemas.openxmlformats.org/presentationml/2006/ole">
              <p:oleObj spid="_x0000_s121859" name="Equation" r:id="rId11" imgW="304932" imgH="216109" progId="">
                <p:embed/>
              </p:oleObj>
            </a:graphicData>
          </a:graphic>
        </p:graphicFrame>
        <p:graphicFrame>
          <p:nvGraphicFramePr>
            <p:cNvPr id="303134" name="Object 30"/>
            <p:cNvGraphicFramePr>
              <a:graphicFrameLocks noChangeAspect="1"/>
            </p:cNvGraphicFramePr>
            <p:nvPr/>
          </p:nvGraphicFramePr>
          <p:xfrm>
            <a:off x="1016" y="1185"/>
            <a:ext cx="56" cy="68"/>
          </p:xfrm>
          <a:graphic>
            <a:graphicData uri="http://schemas.openxmlformats.org/presentationml/2006/ole">
              <p:oleObj spid="_x0000_s121860" name="Equation" r:id="rId12" imgW="139975" imgH="216109" progId="">
                <p:embed/>
              </p:oleObj>
            </a:graphicData>
          </a:graphic>
        </p:graphicFrame>
        <p:graphicFrame>
          <p:nvGraphicFramePr>
            <p:cNvPr id="303135" name="Object 31"/>
            <p:cNvGraphicFramePr>
              <a:graphicFrameLocks noChangeAspect="1"/>
            </p:cNvGraphicFramePr>
            <p:nvPr/>
          </p:nvGraphicFramePr>
          <p:xfrm>
            <a:off x="1563" y="1316"/>
            <a:ext cx="113" cy="67"/>
          </p:xfrm>
          <a:graphic>
            <a:graphicData uri="http://schemas.openxmlformats.org/presentationml/2006/ole">
              <p:oleObj spid="_x0000_s121861" name="Equation" r:id="rId13" imgW="279675" imgH="216203" progId="">
                <p:embed/>
              </p:oleObj>
            </a:graphicData>
          </a:graphic>
        </p:graphicFrame>
        <p:sp>
          <p:nvSpPr>
            <p:cNvPr id="303136" name="Line 32"/>
            <p:cNvSpPr>
              <a:spLocks noChangeShapeType="1"/>
            </p:cNvSpPr>
            <p:nvPr/>
          </p:nvSpPr>
          <p:spPr bwMode="auto">
            <a:xfrm flipV="1">
              <a:off x="2257" y="1354"/>
              <a:ext cx="225" cy="148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3137" name="Line 33"/>
            <p:cNvSpPr>
              <a:spLocks noChangeShapeType="1"/>
            </p:cNvSpPr>
            <p:nvPr/>
          </p:nvSpPr>
          <p:spPr bwMode="auto">
            <a:xfrm rot="20991552" flipV="1">
              <a:off x="2476" y="1288"/>
              <a:ext cx="134" cy="5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3138" name="Line 34"/>
            <p:cNvSpPr>
              <a:spLocks noChangeShapeType="1"/>
            </p:cNvSpPr>
            <p:nvPr/>
          </p:nvSpPr>
          <p:spPr bwMode="auto">
            <a:xfrm flipV="1">
              <a:off x="2482" y="1335"/>
              <a:ext cx="144" cy="1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3139" name="Line 35"/>
            <p:cNvSpPr>
              <a:spLocks noChangeShapeType="1"/>
            </p:cNvSpPr>
            <p:nvPr/>
          </p:nvSpPr>
          <p:spPr bwMode="auto">
            <a:xfrm flipV="1">
              <a:off x="2489" y="1291"/>
              <a:ext cx="48" cy="6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3140" name="Line 36"/>
            <p:cNvSpPr>
              <a:spLocks noChangeShapeType="1"/>
            </p:cNvSpPr>
            <p:nvPr/>
          </p:nvSpPr>
          <p:spPr bwMode="auto">
            <a:xfrm flipV="1">
              <a:off x="2488" y="1242"/>
              <a:ext cx="18" cy="10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3141" name="Line 37"/>
            <p:cNvSpPr>
              <a:spLocks noChangeShapeType="1"/>
            </p:cNvSpPr>
            <p:nvPr/>
          </p:nvSpPr>
          <p:spPr bwMode="auto">
            <a:xfrm flipV="1">
              <a:off x="2484" y="1167"/>
              <a:ext cx="77" cy="185"/>
            </a:xfrm>
            <a:prstGeom prst="line">
              <a:avLst/>
            </a:prstGeom>
            <a:noFill/>
            <a:ln w="25400">
              <a:solidFill>
                <a:srgbClr val="FF3300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aphicFrame>
          <p:nvGraphicFramePr>
            <p:cNvPr id="303142" name="Object 38"/>
            <p:cNvGraphicFramePr>
              <a:graphicFrameLocks noChangeAspect="1"/>
            </p:cNvGraphicFramePr>
            <p:nvPr/>
          </p:nvGraphicFramePr>
          <p:xfrm>
            <a:off x="823" y="1239"/>
            <a:ext cx="409" cy="115"/>
          </p:xfrm>
          <a:graphic>
            <a:graphicData uri="http://schemas.openxmlformats.org/presentationml/2006/ole">
              <p:oleObj spid="_x0000_s121862" name="Image" r:id="rId14" imgW="1295238" imgH="466543" progId="">
                <p:embed/>
              </p:oleObj>
            </a:graphicData>
          </a:graphic>
        </p:graphicFrame>
        <p:graphicFrame>
          <p:nvGraphicFramePr>
            <p:cNvPr id="303143" name="Object 39"/>
            <p:cNvGraphicFramePr>
              <a:graphicFrameLocks noChangeAspect="1"/>
            </p:cNvGraphicFramePr>
            <p:nvPr/>
          </p:nvGraphicFramePr>
          <p:xfrm>
            <a:off x="823" y="1637"/>
            <a:ext cx="415" cy="102"/>
          </p:xfrm>
          <a:graphic>
            <a:graphicData uri="http://schemas.openxmlformats.org/presentationml/2006/ole">
              <p:oleObj spid="_x0000_s121863" name="Image" r:id="rId15" imgW="1314286" imgH="419048" progId="">
                <p:embed/>
              </p:oleObj>
            </a:graphicData>
          </a:graphic>
        </p:graphicFrame>
        <p:sp>
          <p:nvSpPr>
            <p:cNvPr id="303144" name="Line 40"/>
            <p:cNvSpPr>
              <a:spLocks noChangeShapeType="1"/>
            </p:cNvSpPr>
            <p:nvPr/>
          </p:nvSpPr>
          <p:spPr bwMode="auto">
            <a:xfrm flipV="1">
              <a:off x="1448" y="1498"/>
              <a:ext cx="322" cy="173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3145" name="Line 41"/>
            <p:cNvSpPr>
              <a:spLocks noChangeShapeType="1"/>
            </p:cNvSpPr>
            <p:nvPr/>
          </p:nvSpPr>
          <p:spPr bwMode="auto">
            <a:xfrm>
              <a:off x="2266" y="1499"/>
              <a:ext cx="264" cy="135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3146" name="Line 42"/>
            <p:cNvSpPr>
              <a:spLocks noChangeShapeType="1"/>
            </p:cNvSpPr>
            <p:nvPr/>
          </p:nvSpPr>
          <p:spPr bwMode="auto">
            <a:xfrm>
              <a:off x="2266" y="1503"/>
              <a:ext cx="216" cy="168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3147" name="Line 43"/>
            <p:cNvSpPr>
              <a:spLocks noChangeShapeType="1"/>
            </p:cNvSpPr>
            <p:nvPr/>
          </p:nvSpPr>
          <p:spPr bwMode="auto">
            <a:xfrm>
              <a:off x="2266" y="1503"/>
              <a:ext cx="264" cy="149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pic>
          <p:nvPicPr>
            <p:cNvPr id="303148" name="Picture 44"/>
            <p:cNvPicPr>
              <a:picLocks noChangeAspect="1" noChangeArrowheads="1"/>
            </p:cNvPicPr>
            <p:nvPr/>
          </p:nvPicPr>
          <p:blipFill>
            <a:blip r:embed="rId16"/>
            <a:srcRect/>
            <a:stretch>
              <a:fillRect/>
            </a:stretch>
          </p:blipFill>
          <p:spPr bwMode="auto">
            <a:xfrm>
              <a:off x="655" y="1242"/>
              <a:ext cx="148" cy="90"/>
            </a:xfrm>
            <a:prstGeom prst="rect">
              <a:avLst/>
            </a:prstGeom>
            <a:noFill/>
          </p:spPr>
        </p:pic>
        <p:pic>
          <p:nvPicPr>
            <p:cNvPr id="303149" name="Picture 45"/>
            <p:cNvPicPr>
              <a:picLocks noChangeAspect="1" noChangeArrowheads="1"/>
            </p:cNvPicPr>
            <p:nvPr/>
          </p:nvPicPr>
          <p:blipFill>
            <a:blip r:embed="rId17"/>
            <a:srcRect/>
            <a:stretch>
              <a:fillRect/>
            </a:stretch>
          </p:blipFill>
          <p:spPr bwMode="auto">
            <a:xfrm>
              <a:off x="655" y="1634"/>
              <a:ext cx="148" cy="90"/>
            </a:xfrm>
            <a:prstGeom prst="rect">
              <a:avLst/>
            </a:prstGeom>
            <a:noFill/>
          </p:spPr>
        </p:pic>
        <p:pic>
          <p:nvPicPr>
            <p:cNvPr id="303150" name="Picture 46"/>
            <p:cNvPicPr>
              <a:picLocks noChangeAspect="1" noChangeArrowheads="1"/>
            </p:cNvPicPr>
            <p:nvPr/>
          </p:nvPicPr>
          <p:blipFill>
            <a:blip r:embed="rId18"/>
            <a:srcRect/>
            <a:stretch>
              <a:fillRect/>
            </a:stretch>
          </p:blipFill>
          <p:spPr bwMode="auto">
            <a:xfrm>
              <a:off x="1985" y="1428"/>
              <a:ext cx="64" cy="56"/>
            </a:xfrm>
            <a:prstGeom prst="rect">
              <a:avLst/>
            </a:prstGeom>
            <a:noFill/>
          </p:spPr>
        </p:pic>
        <p:sp>
          <p:nvSpPr>
            <p:cNvPr id="303151" name="Rectangle 47"/>
            <p:cNvSpPr>
              <a:spLocks noChangeArrowheads="1"/>
            </p:cNvSpPr>
            <p:nvPr/>
          </p:nvSpPr>
          <p:spPr bwMode="auto">
            <a:xfrm>
              <a:off x="2945" y="1364"/>
              <a:ext cx="1446" cy="347"/>
            </a:xfrm>
            <a:prstGeom prst="rect">
              <a:avLst/>
            </a:prstGeom>
            <a:noFill/>
            <a:ln w="9525">
              <a:solidFill>
                <a:srgbClr val="00FF00"/>
              </a:solidFill>
              <a:prstDash val="dash"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3152" name="Line 48"/>
            <p:cNvSpPr>
              <a:spLocks noChangeShapeType="1"/>
            </p:cNvSpPr>
            <p:nvPr/>
          </p:nvSpPr>
          <p:spPr bwMode="auto">
            <a:xfrm flipV="1">
              <a:off x="1760" y="1364"/>
              <a:ext cx="1202" cy="65"/>
            </a:xfrm>
            <a:prstGeom prst="line">
              <a:avLst/>
            </a:prstGeom>
            <a:noFill/>
            <a:ln w="9525">
              <a:solidFill>
                <a:srgbClr val="00FF00"/>
              </a:solidFill>
              <a:prstDash val="dash"/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3153" name="Line 49"/>
            <p:cNvSpPr>
              <a:spLocks noChangeShapeType="1"/>
            </p:cNvSpPr>
            <p:nvPr/>
          </p:nvSpPr>
          <p:spPr bwMode="auto">
            <a:xfrm>
              <a:off x="1775" y="1557"/>
              <a:ext cx="1173" cy="153"/>
            </a:xfrm>
            <a:prstGeom prst="line">
              <a:avLst/>
            </a:prstGeom>
            <a:noFill/>
            <a:ln w="9525">
              <a:solidFill>
                <a:srgbClr val="00FF00"/>
              </a:solidFill>
              <a:prstDash val="dash"/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3154" name="Text Box 50"/>
            <p:cNvSpPr txBox="1">
              <a:spLocks noChangeArrowheads="1"/>
            </p:cNvSpPr>
            <p:nvPr/>
          </p:nvSpPr>
          <p:spPr bwMode="auto">
            <a:xfrm>
              <a:off x="2566" y="1060"/>
              <a:ext cx="264" cy="2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eaLnBrk="1" hangingPunct="1"/>
              <a:r>
                <a:rPr lang="en-US" sz="1800">
                  <a:latin typeface="Symbol" charset="2"/>
                </a:rPr>
                <a:t>p</a:t>
              </a:r>
              <a:r>
                <a:rPr lang="en-US" sz="1800" baseline="30000"/>
                <a:t>0</a:t>
              </a:r>
            </a:p>
          </p:txBody>
        </p:sp>
      </p:grpSp>
      <p:sp>
        <p:nvSpPr>
          <p:cNvPr id="52" name="Slide Number Placeholder 5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801372-6EC5-504D-A4C6-C0943D8922CB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65CBF0-60B5-0144-860D-FD99C4EABFC7}" type="slidenum">
              <a:rPr lang="en-US"/>
              <a:pPr/>
              <a:t>14</a:t>
            </a:fld>
            <a:endParaRPr lang="en-US"/>
          </a:p>
        </p:txBody>
      </p:sp>
      <p:sp>
        <p:nvSpPr>
          <p:cNvPr id="711682" name="Text Box 2"/>
          <p:cNvSpPr txBox="1">
            <a:spLocks noChangeArrowheads="1"/>
          </p:cNvSpPr>
          <p:nvPr/>
        </p:nvSpPr>
        <p:spPr bwMode="auto">
          <a:xfrm>
            <a:off x="4495800" y="1524000"/>
            <a:ext cx="4495800" cy="2573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lnSpc>
                <a:spcPct val="110000"/>
              </a:lnSpc>
            </a:pPr>
            <a:r>
              <a:rPr lang="en-US" sz="2000" b="0">
                <a:solidFill>
                  <a:srgbClr val="FF0000"/>
                </a:solidFill>
              </a:rPr>
              <a:t>Midpoint cone algorithm</a:t>
            </a:r>
          </a:p>
          <a:p>
            <a:pPr>
              <a:lnSpc>
                <a:spcPct val="110000"/>
              </a:lnSpc>
            </a:pPr>
            <a:r>
              <a:rPr lang="en-US" sz="1400" b="0"/>
              <a:t>(Adapted from Tevatron II - hep-ex/0005012)</a:t>
            </a:r>
          </a:p>
          <a:p>
            <a:pPr>
              <a:lnSpc>
                <a:spcPct val="110000"/>
              </a:lnSpc>
            </a:pPr>
            <a:endParaRPr lang="en-US" sz="800" b="0">
              <a:solidFill>
                <a:srgbClr val="FF0000"/>
              </a:solidFill>
            </a:endParaRPr>
          </a:p>
          <a:p>
            <a:pPr>
              <a:lnSpc>
                <a:spcPct val="110000"/>
              </a:lnSpc>
              <a:buClr>
                <a:srgbClr val="FF0000"/>
              </a:buClr>
              <a:buFontTx/>
              <a:buChar char="•"/>
            </a:pPr>
            <a:r>
              <a:rPr lang="en-US" b="0">
                <a:solidFill>
                  <a:srgbClr val="0000FF"/>
                </a:solidFill>
              </a:rPr>
              <a:t>  Seed energy = 0.5 GeV</a:t>
            </a:r>
          </a:p>
          <a:p>
            <a:pPr>
              <a:lnSpc>
                <a:spcPct val="110000"/>
              </a:lnSpc>
              <a:buClr>
                <a:srgbClr val="FF0000"/>
              </a:buClr>
              <a:buFontTx/>
              <a:buChar char="•"/>
            </a:pPr>
            <a:endParaRPr lang="en-US" sz="800" b="0">
              <a:solidFill>
                <a:srgbClr val="0000FF"/>
              </a:solidFill>
            </a:endParaRPr>
          </a:p>
          <a:p>
            <a:pPr>
              <a:lnSpc>
                <a:spcPct val="110000"/>
              </a:lnSpc>
              <a:buClr>
                <a:srgbClr val="FF0000"/>
              </a:buClr>
              <a:buFontTx/>
              <a:buChar char="•"/>
            </a:pPr>
            <a:r>
              <a:rPr lang="en-US" b="0">
                <a:solidFill>
                  <a:srgbClr val="0000FF"/>
                </a:solidFill>
              </a:rPr>
              <a:t>  Cone radius in </a:t>
            </a:r>
            <a:r>
              <a:rPr lang="en-US" b="0">
                <a:solidFill>
                  <a:srgbClr val="0000FF"/>
                </a:solidFill>
                <a:sym typeface="Symbol" charset="2"/>
              </a:rPr>
              <a:t>-</a:t>
            </a:r>
          </a:p>
          <a:p>
            <a:pPr lvl="1">
              <a:lnSpc>
                <a:spcPct val="110000"/>
              </a:lnSpc>
              <a:buClr>
                <a:srgbClr val="FF0000"/>
              </a:buClr>
              <a:buFontTx/>
              <a:buChar char="•"/>
            </a:pPr>
            <a:r>
              <a:rPr lang="en-US" b="0">
                <a:solidFill>
                  <a:srgbClr val="0000FF"/>
                </a:solidFill>
                <a:sym typeface="Symbol" charset="2"/>
              </a:rPr>
              <a:t> R=0.4 with  0.2 &lt;  &lt; 0.8 (till 2005)</a:t>
            </a:r>
          </a:p>
          <a:p>
            <a:pPr lvl="1">
              <a:lnSpc>
                <a:spcPct val="110000"/>
              </a:lnSpc>
              <a:buClr>
                <a:srgbClr val="FF0000"/>
              </a:buClr>
              <a:buFontTx/>
              <a:buChar char="•"/>
            </a:pPr>
            <a:r>
              <a:rPr lang="en-US" b="0">
                <a:solidFill>
                  <a:srgbClr val="0000FF"/>
                </a:solidFill>
                <a:sym typeface="Symbol" charset="2"/>
              </a:rPr>
              <a:t> R=0.7 with -0.7 &lt;  &lt; 0.9</a:t>
            </a:r>
            <a:r>
              <a:rPr lang="en-US" b="0">
                <a:sym typeface="Symbol" charset="2"/>
              </a:rPr>
              <a:t> </a:t>
            </a:r>
            <a:r>
              <a:rPr lang="en-US" b="0">
                <a:solidFill>
                  <a:srgbClr val="0000FF"/>
                </a:solidFill>
                <a:sym typeface="Symbol" charset="2"/>
              </a:rPr>
              <a:t>(since ‘06)</a:t>
            </a:r>
          </a:p>
          <a:p>
            <a:pPr lvl="1">
              <a:lnSpc>
                <a:spcPct val="110000"/>
              </a:lnSpc>
              <a:buClr>
                <a:srgbClr val="FF0000"/>
              </a:buClr>
              <a:buFontTx/>
              <a:buChar char="•"/>
            </a:pPr>
            <a:endParaRPr lang="en-US" sz="800" b="0">
              <a:solidFill>
                <a:srgbClr val="0000FF"/>
              </a:solidFill>
              <a:sym typeface="Symbol" charset="2"/>
            </a:endParaRPr>
          </a:p>
          <a:p>
            <a:pPr>
              <a:lnSpc>
                <a:spcPct val="110000"/>
              </a:lnSpc>
              <a:buClr>
                <a:srgbClr val="FF0000"/>
              </a:buClr>
              <a:buFontTx/>
              <a:buChar char="•"/>
            </a:pPr>
            <a:r>
              <a:rPr lang="en-US" b="0">
                <a:solidFill>
                  <a:srgbClr val="0000FF"/>
                </a:solidFill>
              </a:rPr>
              <a:t>  Splitting/merging fraction f=0.5</a:t>
            </a:r>
          </a:p>
        </p:txBody>
      </p:sp>
      <p:sp>
        <p:nvSpPr>
          <p:cNvPr id="711683" name="Text Box 3"/>
          <p:cNvSpPr txBox="1">
            <a:spLocks noChangeArrowheads="1"/>
          </p:cNvSpPr>
          <p:nvPr/>
        </p:nvSpPr>
        <p:spPr bwMode="auto">
          <a:xfrm>
            <a:off x="1447800" y="106363"/>
            <a:ext cx="624840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n-US" sz="3200" b="0">
                <a:solidFill>
                  <a:srgbClr val="FF0000"/>
                </a:solidFill>
              </a:rPr>
              <a:t>Jet reconstruction in </a:t>
            </a:r>
            <a:r>
              <a:rPr lang="en-US" sz="3200" i="1">
                <a:solidFill>
                  <a:srgbClr val="FF0000"/>
                </a:solidFill>
              </a:rPr>
              <a:t>STAR</a:t>
            </a:r>
          </a:p>
        </p:txBody>
      </p:sp>
      <p:sp>
        <p:nvSpPr>
          <p:cNvPr id="711684" name="AutoShape 4"/>
          <p:cNvSpPr>
            <a:spLocks/>
          </p:cNvSpPr>
          <p:nvPr/>
        </p:nvSpPr>
        <p:spPr bwMode="auto">
          <a:xfrm rot="10800000" flipH="1">
            <a:off x="776288" y="1676400"/>
            <a:ext cx="327025" cy="773113"/>
          </a:xfrm>
          <a:prstGeom prst="leftBrace">
            <a:avLst>
              <a:gd name="adj1" fmla="val 19701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11685" name="Text Box 5"/>
          <p:cNvSpPr txBox="1">
            <a:spLocks noChangeArrowheads="1"/>
          </p:cNvSpPr>
          <p:nvPr/>
        </p:nvSpPr>
        <p:spPr bwMode="auto">
          <a:xfrm rot="16200000" flipH="1">
            <a:off x="-2381" y="1869282"/>
            <a:ext cx="11112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/>
              <a:t>Detector</a:t>
            </a:r>
          </a:p>
        </p:txBody>
      </p:sp>
      <p:grpSp>
        <p:nvGrpSpPr>
          <p:cNvPr id="2" name="Group 6"/>
          <p:cNvGrpSpPr>
            <a:grpSpLocks/>
          </p:cNvGrpSpPr>
          <p:nvPr/>
        </p:nvGrpSpPr>
        <p:grpSpPr bwMode="auto">
          <a:xfrm>
            <a:off x="838200" y="1524000"/>
            <a:ext cx="3810000" cy="4892675"/>
            <a:chOff x="528" y="960"/>
            <a:chExt cx="2400" cy="3082"/>
          </a:xfrm>
        </p:grpSpPr>
        <p:grpSp>
          <p:nvGrpSpPr>
            <p:cNvPr id="3" name="Group 7"/>
            <p:cNvGrpSpPr>
              <a:grpSpLocks/>
            </p:cNvGrpSpPr>
            <p:nvPr/>
          </p:nvGrpSpPr>
          <p:grpSpPr bwMode="auto">
            <a:xfrm>
              <a:off x="528" y="3473"/>
              <a:ext cx="854" cy="157"/>
              <a:chOff x="1348" y="2330"/>
              <a:chExt cx="717" cy="159"/>
            </a:xfrm>
          </p:grpSpPr>
          <p:sp>
            <p:nvSpPr>
              <p:cNvPr id="711688" name="Line 8"/>
              <p:cNvSpPr>
                <a:spLocks noChangeShapeType="1"/>
              </p:cNvSpPr>
              <p:nvPr/>
            </p:nvSpPr>
            <p:spPr bwMode="auto">
              <a:xfrm>
                <a:off x="1433" y="2411"/>
                <a:ext cx="632" cy="1"/>
              </a:xfrm>
              <a:prstGeom prst="line">
                <a:avLst/>
              </a:prstGeom>
              <a:noFill/>
              <a:ln w="76200">
                <a:solidFill>
                  <a:srgbClr val="000066"/>
                </a:solidFill>
                <a:round/>
                <a:headEnd/>
                <a:tailEnd type="triangle" w="med" len="med"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11689" name="Oval 9"/>
              <p:cNvSpPr>
                <a:spLocks noChangeArrowheads="1"/>
              </p:cNvSpPr>
              <p:nvPr/>
            </p:nvSpPr>
            <p:spPr bwMode="auto">
              <a:xfrm>
                <a:off x="1348" y="2330"/>
                <a:ext cx="179" cy="159"/>
              </a:xfrm>
              <a:prstGeom prst="ellipse">
                <a:avLst/>
              </a:prstGeom>
              <a:gradFill rotWithShape="1">
                <a:gsLst>
                  <a:gs pos="0">
                    <a:schemeClr val="bg1"/>
                  </a:gs>
                  <a:gs pos="100000">
                    <a:srgbClr val="CC0000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711690" name="Line 10"/>
            <p:cNvSpPr>
              <a:spLocks noChangeShapeType="1"/>
            </p:cNvSpPr>
            <p:nvPr/>
          </p:nvSpPr>
          <p:spPr bwMode="auto">
            <a:xfrm>
              <a:off x="1500" y="2857"/>
              <a:ext cx="170" cy="711"/>
            </a:xfrm>
            <a:prstGeom prst="line">
              <a:avLst/>
            </a:prstGeom>
            <a:noFill/>
            <a:ln w="25400">
              <a:solidFill>
                <a:srgbClr val="FF3300"/>
              </a:solidFill>
              <a:prstDash val="sysDot"/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4" name="Group 11"/>
            <p:cNvGrpSpPr>
              <a:grpSpLocks/>
            </p:cNvGrpSpPr>
            <p:nvPr/>
          </p:nvGrpSpPr>
          <p:grpSpPr bwMode="auto">
            <a:xfrm>
              <a:off x="2013" y="3473"/>
              <a:ext cx="915" cy="157"/>
              <a:chOff x="3660" y="2066"/>
              <a:chExt cx="769" cy="159"/>
            </a:xfrm>
          </p:grpSpPr>
          <p:sp>
            <p:nvSpPr>
              <p:cNvPr id="711692" name="Line 12"/>
              <p:cNvSpPr>
                <a:spLocks noChangeShapeType="1"/>
              </p:cNvSpPr>
              <p:nvPr/>
            </p:nvSpPr>
            <p:spPr bwMode="auto">
              <a:xfrm flipH="1" flipV="1">
                <a:off x="3660" y="2147"/>
                <a:ext cx="632" cy="1"/>
              </a:xfrm>
              <a:prstGeom prst="line">
                <a:avLst/>
              </a:prstGeom>
              <a:noFill/>
              <a:ln w="76200">
                <a:solidFill>
                  <a:srgbClr val="000066"/>
                </a:solidFill>
                <a:round/>
                <a:headEnd/>
                <a:tailEnd type="triangle" w="med" len="med"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11693" name="Oval 13"/>
              <p:cNvSpPr>
                <a:spLocks noChangeArrowheads="1"/>
              </p:cNvSpPr>
              <p:nvPr/>
            </p:nvSpPr>
            <p:spPr bwMode="auto">
              <a:xfrm>
                <a:off x="4250" y="2066"/>
                <a:ext cx="179" cy="159"/>
              </a:xfrm>
              <a:prstGeom prst="ellipse">
                <a:avLst/>
              </a:prstGeom>
              <a:gradFill rotWithShape="1">
                <a:gsLst>
                  <a:gs pos="0">
                    <a:schemeClr val="bg1"/>
                  </a:gs>
                  <a:gs pos="100000">
                    <a:srgbClr val="CC0000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711694" name="AutoShape 14"/>
            <p:cNvSpPr>
              <a:spLocks noChangeArrowheads="1"/>
            </p:cNvSpPr>
            <p:nvPr/>
          </p:nvSpPr>
          <p:spPr bwMode="auto">
            <a:xfrm>
              <a:off x="1442" y="3426"/>
              <a:ext cx="478" cy="245"/>
            </a:xfrm>
            <a:prstGeom prst="irregularSeal1">
              <a:avLst/>
            </a:prstGeom>
            <a:gradFill rotWithShape="1">
              <a:gsLst>
                <a:gs pos="0">
                  <a:srgbClr val="FFFF00"/>
                </a:gs>
                <a:gs pos="100000">
                  <a:srgbClr val="FF0000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pic>
          <p:nvPicPr>
            <p:cNvPr id="711695" name="Picture 15" descr="jet_schematic_seed"/>
            <p:cNvPicPr>
              <a:picLocks noChangeAspect="1" noChangeArrowheads="1"/>
            </p:cNvPicPr>
            <p:nvPr/>
          </p:nvPicPr>
          <p:blipFill>
            <a:blip r:embed="rId4">
              <a:lum bright="-10000" contrast="20000"/>
            </a:blip>
            <a:srcRect/>
            <a:stretch>
              <a:fillRect/>
            </a:stretch>
          </p:blipFill>
          <p:spPr bwMode="auto">
            <a:xfrm>
              <a:off x="756" y="960"/>
              <a:ext cx="1464" cy="1944"/>
            </a:xfrm>
            <a:prstGeom prst="rect">
              <a:avLst/>
            </a:prstGeom>
            <a:noFill/>
          </p:spPr>
        </p:pic>
        <p:sp>
          <p:nvSpPr>
            <p:cNvPr id="711696" name="Line 16"/>
            <p:cNvSpPr>
              <a:spLocks noChangeShapeType="1"/>
            </p:cNvSpPr>
            <p:nvPr/>
          </p:nvSpPr>
          <p:spPr bwMode="auto">
            <a:xfrm flipH="1">
              <a:off x="1614" y="3615"/>
              <a:ext cx="56" cy="427"/>
            </a:xfrm>
            <a:prstGeom prst="line">
              <a:avLst/>
            </a:prstGeom>
            <a:noFill/>
            <a:ln w="25400">
              <a:solidFill>
                <a:srgbClr val="FF3300"/>
              </a:solidFill>
              <a:prstDash val="sysDot"/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aphicFrame>
          <p:nvGraphicFramePr>
            <p:cNvPr id="711697" name="Object 17"/>
            <p:cNvGraphicFramePr>
              <a:graphicFrameLocks noChangeAspect="1"/>
            </p:cNvGraphicFramePr>
            <p:nvPr/>
          </p:nvGraphicFramePr>
          <p:xfrm>
            <a:off x="628" y="2177"/>
            <a:ext cx="668" cy="473"/>
          </p:xfrm>
          <a:graphic>
            <a:graphicData uri="http://schemas.openxmlformats.org/presentationml/2006/ole">
              <p:oleObj spid="_x0000_s197634" name="Equation" r:id="rId5" imgW="533160" imgH="406080" progId="Equation.3">
                <p:embed/>
              </p:oleObj>
            </a:graphicData>
          </a:graphic>
        </p:graphicFrame>
        <p:graphicFrame>
          <p:nvGraphicFramePr>
            <p:cNvPr id="711698" name="Object 18"/>
            <p:cNvGraphicFramePr>
              <a:graphicFrameLocks noChangeAspect="1"/>
            </p:cNvGraphicFramePr>
            <p:nvPr/>
          </p:nvGraphicFramePr>
          <p:xfrm>
            <a:off x="1020" y="3177"/>
            <a:ext cx="359" cy="186"/>
          </p:xfrm>
          <a:graphic>
            <a:graphicData uri="http://schemas.openxmlformats.org/presentationml/2006/ole">
              <p:oleObj spid="_x0000_s197635" name="Equation" r:id="rId6" imgW="279360" imgH="164880" progId="Equation.3">
                <p:embed/>
              </p:oleObj>
            </a:graphicData>
          </a:graphic>
        </p:graphicFrame>
      </p:grpSp>
      <p:sp>
        <p:nvSpPr>
          <p:cNvPr id="711699" name="AutoShape 19"/>
          <p:cNvSpPr>
            <a:spLocks/>
          </p:cNvSpPr>
          <p:nvPr/>
        </p:nvSpPr>
        <p:spPr bwMode="auto">
          <a:xfrm flipH="1">
            <a:off x="3657600" y="1676400"/>
            <a:ext cx="327025" cy="773113"/>
          </a:xfrm>
          <a:prstGeom prst="leftBrace">
            <a:avLst>
              <a:gd name="adj1" fmla="val 19701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11700" name="Text Box 20"/>
          <p:cNvSpPr txBox="1">
            <a:spLocks noChangeArrowheads="1"/>
          </p:cNvSpPr>
          <p:nvPr/>
        </p:nvSpPr>
        <p:spPr bwMode="auto">
          <a:xfrm rot="16200000">
            <a:off x="3745707" y="1854993"/>
            <a:ext cx="9842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GEANT</a:t>
            </a:r>
          </a:p>
        </p:txBody>
      </p:sp>
      <p:sp>
        <p:nvSpPr>
          <p:cNvPr id="711701" name="AutoShape 21"/>
          <p:cNvSpPr>
            <a:spLocks/>
          </p:cNvSpPr>
          <p:nvPr/>
        </p:nvSpPr>
        <p:spPr bwMode="auto">
          <a:xfrm flipH="1">
            <a:off x="3581400" y="2514600"/>
            <a:ext cx="479425" cy="2133600"/>
          </a:xfrm>
          <a:prstGeom prst="leftBrace">
            <a:avLst>
              <a:gd name="adj1" fmla="val 37086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11702" name="Text Box 22"/>
          <p:cNvSpPr txBox="1">
            <a:spLocks noChangeArrowheads="1"/>
          </p:cNvSpPr>
          <p:nvPr/>
        </p:nvSpPr>
        <p:spPr bwMode="auto">
          <a:xfrm rot="16200000">
            <a:off x="3713957" y="3391693"/>
            <a:ext cx="10223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PYTHIA</a:t>
            </a:r>
          </a:p>
        </p:txBody>
      </p:sp>
      <p:sp>
        <p:nvSpPr>
          <p:cNvPr id="711703" name="Text Box 23"/>
          <p:cNvSpPr txBox="1">
            <a:spLocks noChangeArrowheads="1"/>
          </p:cNvSpPr>
          <p:nvPr/>
        </p:nvSpPr>
        <p:spPr bwMode="auto">
          <a:xfrm>
            <a:off x="304800" y="1066800"/>
            <a:ext cx="42989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FF0000"/>
                </a:solidFill>
              </a:rPr>
              <a:t>Data jets                                     MC jets</a:t>
            </a:r>
          </a:p>
        </p:txBody>
      </p:sp>
      <p:sp>
        <p:nvSpPr>
          <p:cNvPr id="711704" name="AutoShape 24"/>
          <p:cNvSpPr>
            <a:spLocks/>
          </p:cNvSpPr>
          <p:nvPr/>
        </p:nvSpPr>
        <p:spPr bwMode="auto">
          <a:xfrm rot="10800000" flipH="1">
            <a:off x="685800" y="2530475"/>
            <a:ext cx="479425" cy="2133600"/>
          </a:xfrm>
          <a:prstGeom prst="leftBrace">
            <a:avLst>
              <a:gd name="adj1" fmla="val 37086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11705" name="Text Box 25"/>
          <p:cNvSpPr txBox="1">
            <a:spLocks noChangeArrowheads="1"/>
          </p:cNvSpPr>
          <p:nvPr/>
        </p:nvSpPr>
        <p:spPr bwMode="auto">
          <a:xfrm rot="16200000" flipH="1">
            <a:off x="30957" y="3359943"/>
            <a:ext cx="10096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/>
              <a:t>Particle</a:t>
            </a:r>
          </a:p>
        </p:txBody>
      </p:sp>
      <p:sp>
        <p:nvSpPr>
          <p:cNvPr id="711706" name="Rectangle 26"/>
          <p:cNvSpPr>
            <a:spLocks noChangeArrowheads="1"/>
          </p:cNvSpPr>
          <p:nvPr/>
        </p:nvSpPr>
        <p:spPr bwMode="auto">
          <a:xfrm>
            <a:off x="5029200" y="4829175"/>
            <a:ext cx="3276600" cy="733425"/>
          </a:xfrm>
          <a:prstGeom prst="rect">
            <a:avLst/>
          </a:prstGeom>
          <a:noFill/>
          <a:ln w="31750">
            <a:solidFill>
              <a:srgbClr val="006600"/>
            </a:solidFill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2000" b="0">
                <a:solidFill>
                  <a:srgbClr val="006600"/>
                </a:solidFill>
              </a:rPr>
              <a:t>Use </a:t>
            </a:r>
            <a:r>
              <a:rPr lang="en-US" sz="2000">
                <a:solidFill>
                  <a:srgbClr val="FF0000"/>
                </a:solidFill>
              </a:rPr>
              <a:t>PYTHIA</a:t>
            </a:r>
            <a:r>
              <a:rPr lang="en-US" sz="2000" b="0">
                <a:solidFill>
                  <a:srgbClr val="FF0000"/>
                </a:solidFill>
              </a:rPr>
              <a:t> + </a:t>
            </a:r>
            <a:r>
              <a:rPr lang="en-US" sz="2000">
                <a:solidFill>
                  <a:srgbClr val="FF0000"/>
                </a:solidFill>
              </a:rPr>
              <a:t>GEANT</a:t>
            </a:r>
            <a:r>
              <a:rPr lang="en-US" sz="2000" b="0">
                <a:solidFill>
                  <a:srgbClr val="006600"/>
                </a:solidFill>
              </a:rPr>
              <a:t> to quantify detector response</a:t>
            </a:r>
          </a:p>
        </p:txBody>
      </p:sp>
      <p:sp>
        <p:nvSpPr>
          <p:cNvPr id="711708" name="Rectangle 28"/>
          <p:cNvSpPr>
            <a:spLocks noChangeArrowheads="1"/>
          </p:cNvSpPr>
          <p:nvPr/>
        </p:nvSpPr>
        <p:spPr bwMode="auto">
          <a:xfrm>
            <a:off x="3352800" y="5257800"/>
            <a:ext cx="1447800" cy="9144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11709" name="Rectangle 29"/>
          <p:cNvSpPr>
            <a:spLocks noChangeArrowheads="1"/>
          </p:cNvSpPr>
          <p:nvPr/>
        </p:nvSpPr>
        <p:spPr bwMode="auto">
          <a:xfrm>
            <a:off x="1828800" y="4616450"/>
            <a:ext cx="1143000" cy="1524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711707" name="Picture 27"/>
          <p:cNvPicPr>
            <a:picLocks noChangeAspect="1" noChangeArrowheads="1"/>
          </p:cNvPicPr>
          <p:nvPr/>
        </p:nvPicPr>
        <p:blipFill>
          <a:blip r:embed="rId7">
            <a:lum bright="-10000" contrast="20000"/>
          </a:blip>
          <a:srcRect/>
          <a:stretch>
            <a:fillRect/>
          </a:stretch>
        </p:blipFill>
        <p:spPr bwMode="auto">
          <a:xfrm>
            <a:off x="457200" y="4724400"/>
            <a:ext cx="3124200" cy="181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30CB3E-1B5A-7E4B-8509-4B260D4CD127}" type="slidenum">
              <a:rPr lang="en-US"/>
              <a:pPr/>
              <a:t>15</a:t>
            </a:fld>
            <a:endParaRPr lang="en-US"/>
          </a:p>
        </p:txBody>
      </p:sp>
      <p:sp>
        <p:nvSpPr>
          <p:cNvPr id="63488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76200"/>
            <a:ext cx="8229600" cy="609600"/>
          </a:xfrm>
        </p:spPr>
        <p:txBody>
          <a:bodyPr/>
          <a:lstStyle/>
          <a:p>
            <a:r>
              <a:rPr lang="en-US" sz="2800"/>
              <a:t>Essential benchmark – unpolarized cross sections</a:t>
            </a:r>
          </a:p>
        </p:txBody>
      </p:sp>
      <p:sp>
        <p:nvSpPr>
          <p:cNvPr id="6348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5181600"/>
            <a:ext cx="8229600" cy="1676400"/>
          </a:xfrm>
          <a:solidFill>
            <a:schemeClr val="bg1"/>
          </a:solidFill>
        </p:spPr>
        <p:txBody>
          <a:bodyPr/>
          <a:lstStyle/>
          <a:p>
            <a:pPr>
              <a:spcBef>
                <a:spcPct val="10000"/>
              </a:spcBef>
            </a:pPr>
            <a:r>
              <a:rPr lang="en-US" sz="1800"/>
              <a:t>Mid-rapidity jet cross section is consistent with NLO pQCD over 7 orders of magnitude</a:t>
            </a:r>
          </a:p>
          <a:p>
            <a:pPr>
              <a:spcBef>
                <a:spcPct val="10000"/>
              </a:spcBef>
            </a:pPr>
            <a:r>
              <a:rPr lang="en-US" sz="1800"/>
              <a:t>Forward rapidity </a:t>
            </a:r>
            <a:r>
              <a:rPr lang="el-GR" sz="1800">
                <a:latin typeface="Times New Roman" charset="0"/>
                <a:ea typeface="Times New Roman" charset="0"/>
                <a:cs typeface="Times New Roman" charset="0"/>
              </a:rPr>
              <a:t>π</a:t>
            </a:r>
            <a:r>
              <a:rPr lang="en-US" sz="1800" baseline="30000">
                <a:ea typeface="Times New Roman" charset="0"/>
                <a:cs typeface="Times New Roman" charset="0"/>
              </a:rPr>
              <a:t>0</a:t>
            </a:r>
            <a:r>
              <a:rPr lang="en-US" sz="1800">
                <a:ea typeface="Times New Roman" charset="0"/>
                <a:cs typeface="Times New Roman" charset="0"/>
              </a:rPr>
              <a:t> cross section also consistent with NLO pQCD</a:t>
            </a:r>
          </a:p>
          <a:p>
            <a:pPr>
              <a:spcBef>
                <a:spcPct val="10000"/>
              </a:spcBef>
            </a:pPr>
            <a:r>
              <a:rPr lang="en-US" sz="1800">
                <a:ea typeface="Times New Roman" charset="0"/>
                <a:cs typeface="Times New Roman" charset="0"/>
              </a:rPr>
              <a:t>Many other examples</a:t>
            </a:r>
          </a:p>
          <a:p>
            <a:pPr>
              <a:spcBef>
                <a:spcPct val="10000"/>
              </a:spcBef>
            </a:pPr>
            <a:r>
              <a:rPr lang="en-US" sz="1800" b="1">
                <a:solidFill>
                  <a:srgbClr val="FF0000"/>
                </a:solidFill>
                <a:ea typeface="Times New Roman" charset="0"/>
                <a:cs typeface="Times New Roman" charset="0"/>
              </a:rPr>
              <a:t>pQCD works over a very broad kinematic range at RHIC energies</a:t>
            </a:r>
            <a:endParaRPr lang="el-GR" sz="1800" b="1">
              <a:solidFill>
                <a:srgbClr val="FF0000"/>
              </a:solidFill>
              <a:latin typeface="Times New Roman" charset="0"/>
              <a:ea typeface="Times New Roman" charset="0"/>
              <a:cs typeface="Times New Roman" charset="0"/>
            </a:endParaRPr>
          </a:p>
        </p:txBody>
      </p:sp>
      <p:pic>
        <p:nvPicPr>
          <p:cNvPr id="634884" name="Picture 4" descr="Incl jet Fig 2"/>
          <p:cNvPicPr>
            <a:picLocks noChangeAspect="1" noChangeArrowheads="1"/>
          </p:cNvPicPr>
          <p:nvPr/>
        </p:nvPicPr>
        <p:blipFill>
          <a:blip r:embed="rId3">
            <a:lum bright="-10000" contrast="20000"/>
          </a:blip>
          <a:srcRect/>
          <a:stretch>
            <a:fillRect/>
          </a:stretch>
        </p:blipFill>
        <p:spPr bwMode="auto">
          <a:xfrm>
            <a:off x="457200" y="1219200"/>
            <a:ext cx="3633788" cy="396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914400" y="609600"/>
            <a:ext cx="1122363" cy="547688"/>
            <a:chOff x="672" y="2784"/>
            <a:chExt cx="905" cy="470"/>
          </a:xfrm>
        </p:grpSpPr>
        <p:sp>
          <p:nvSpPr>
            <p:cNvPr id="634886" name="AutoShape 6"/>
            <p:cNvSpPr>
              <a:spLocks noChangeArrowheads="1"/>
            </p:cNvSpPr>
            <p:nvPr/>
          </p:nvSpPr>
          <p:spPr bwMode="auto">
            <a:xfrm>
              <a:off x="672" y="2784"/>
              <a:ext cx="528" cy="470"/>
            </a:xfrm>
            <a:prstGeom prst="star5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eaLnBrk="0" hangingPunct="0"/>
              <a:endParaRPr lang="en-US" sz="2400" i="1"/>
            </a:p>
          </p:txBody>
        </p:sp>
        <p:sp>
          <p:nvSpPr>
            <p:cNvPr id="634887" name="Text Box 7"/>
            <p:cNvSpPr txBox="1">
              <a:spLocks noChangeArrowheads="1"/>
            </p:cNvSpPr>
            <p:nvPr/>
          </p:nvSpPr>
          <p:spPr bwMode="auto">
            <a:xfrm>
              <a:off x="858" y="2913"/>
              <a:ext cx="719" cy="341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eaLnBrk="0" hangingPunct="0"/>
              <a:r>
                <a:rPr lang="en-US" sz="2000" i="1">
                  <a:solidFill>
                    <a:schemeClr val="accent2"/>
                  </a:solidFill>
                  <a:effectLst>
                    <a:outerShdw blurRad="38100" dist="38100" dir="2700000" algn="tl">
                      <a:srgbClr val="DDDDDD"/>
                    </a:outerShdw>
                  </a:effectLst>
                  <a:latin typeface="Helvetica" charset="0"/>
                </a:rPr>
                <a:t>STAR</a:t>
              </a:r>
            </a:p>
          </p:txBody>
        </p:sp>
      </p:grpSp>
      <p:sp>
        <p:nvSpPr>
          <p:cNvPr id="634888" name="Text Box 8"/>
          <p:cNvSpPr txBox="1">
            <a:spLocks noChangeArrowheads="1"/>
          </p:cNvSpPr>
          <p:nvPr/>
        </p:nvSpPr>
        <p:spPr bwMode="auto">
          <a:xfrm>
            <a:off x="1981200" y="806450"/>
            <a:ext cx="16764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b="0"/>
              <a:t>PRL 97, 252001</a:t>
            </a:r>
          </a:p>
        </p:txBody>
      </p:sp>
      <p:pic>
        <p:nvPicPr>
          <p:cNvPr id="634889" name="Picture 9" descr="pp_pi0_sigma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72000" y="1190625"/>
            <a:ext cx="4038600" cy="3970338"/>
          </a:xfrm>
          <a:prstGeom prst="rect">
            <a:avLst/>
          </a:prstGeom>
          <a:noFill/>
        </p:spPr>
      </p:pic>
      <p:grpSp>
        <p:nvGrpSpPr>
          <p:cNvPr id="3" name="Group 14"/>
          <p:cNvGrpSpPr>
            <a:grpSpLocks/>
          </p:cNvGrpSpPr>
          <p:nvPr/>
        </p:nvGrpSpPr>
        <p:grpSpPr bwMode="auto">
          <a:xfrm>
            <a:off x="5257800" y="609600"/>
            <a:ext cx="1122363" cy="547688"/>
            <a:chOff x="672" y="2784"/>
            <a:chExt cx="905" cy="470"/>
          </a:xfrm>
        </p:grpSpPr>
        <p:sp>
          <p:nvSpPr>
            <p:cNvPr id="634895" name="AutoShape 15"/>
            <p:cNvSpPr>
              <a:spLocks noChangeArrowheads="1"/>
            </p:cNvSpPr>
            <p:nvPr/>
          </p:nvSpPr>
          <p:spPr bwMode="auto">
            <a:xfrm>
              <a:off x="672" y="2784"/>
              <a:ext cx="528" cy="470"/>
            </a:xfrm>
            <a:prstGeom prst="star5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eaLnBrk="0" hangingPunct="0"/>
              <a:endParaRPr lang="en-US" sz="2400" i="1"/>
            </a:p>
          </p:txBody>
        </p:sp>
        <p:sp>
          <p:nvSpPr>
            <p:cNvPr id="634896" name="Text Box 16"/>
            <p:cNvSpPr txBox="1">
              <a:spLocks noChangeArrowheads="1"/>
            </p:cNvSpPr>
            <p:nvPr/>
          </p:nvSpPr>
          <p:spPr bwMode="auto">
            <a:xfrm>
              <a:off x="858" y="2913"/>
              <a:ext cx="719" cy="341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eaLnBrk="0" hangingPunct="0"/>
              <a:r>
                <a:rPr lang="en-US" sz="2000" i="1">
                  <a:solidFill>
                    <a:schemeClr val="accent2"/>
                  </a:solidFill>
                  <a:effectLst>
                    <a:outerShdw blurRad="38100" dist="38100" dir="2700000" algn="tl">
                      <a:srgbClr val="DDDDDD"/>
                    </a:outerShdw>
                  </a:effectLst>
                  <a:latin typeface="Helvetica" charset="0"/>
                </a:rPr>
                <a:t>STAR</a:t>
              </a:r>
            </a:p>
          </p:txBody>
        </p:sp>
      </p:grpSp>
      <p:sp>
        <p:nvSpPr>
          <p:cNvPr id="634897" name="Text Box 17"/>
          <p:cNvSpPr txBox="1">
            <a:spLocks noChangeArrowheads="1"/>
          </p:cNvSpPr>
          <p:nvPr/>
        </p:nvSpPr>
        <p:spPr bwMode="auto">
          <a:xfrm>
            <a:off x="6324600" y="806450"/>
            <a:ext cx="16764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b="0"/>
              <a:t>PRL 97, 152302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BB4313-D64F-AD44-807B-A5B0D2989FC0}" type="slidenum">
              <a:rPr lang="en-US"/>
              <a:pPr/>
              <a:t>16</a:t>
            </a:fld>
            <a:endParaRPr lang="en-US"/>
          </a:p>
        </p:txBody>
      </p:sp>
      <p:sp>
        <p:nvSpPr>
          <p:cNvPr id="637955" name="Rectangle 3"/>
          <p:cNvSpPr>
            <a:spLocks noGrp="1" noChangeArrowheads="1"/>
          </p:cNvSpPr>
          <p:nvPr>
            <p:ph type="title"/>
          </p:nvPr>
        </p:nvSpPr>
        <p:spPr>
          <a:xfrm>
            <a:off x="457200" y="76200"/>
            <a:ext cx="8229600" cy="609600"/>
          </a:xfrm>
        </p:spPr>
        <p:txBody>
          <a:bodyPr>
            <a:normAutofit fontScale="90000"/>
          </a:bodyPr>
          <a:lstStyle/>
          <a:p>
            <a:r>
              <a:rPr lang="en-US" b="1" i="1"/>
              <a:t>STAR</a:t>
            </a:r>
            <a:r>
              <a:rPr lang="en-US"/>
              <a:t> inclusive jet A</a:t>
            </a:r>
            <a:r>
              <a:rPr lang="en-US" baseline="-25000"/>
              <a:t>LL</a:t>
            </a:r>
            <a:r>
              <a:rPr lang="en-US"/>
              <a:t> from Run 6</a:t>
            </a:r>
          </a:p>
        </p:txBody>
      </p:sp>
      <p:pic>
        <p:nvPicPr>
          <p:cNvPr id="637956" name="Picture 4" descr="2006ALLprel"/>
          <p:cNvPicPr>
            <a:picLocks noChangeAspect="1" noChangeArrowheads="1"/>
          </p:cNvPicPr>
          <p:nvPr/>
        </p:nvPicPr>
        <p:blipFill>
          <a:blip r:embed="rId3">
            <a:lum bright="-26000" contrast="40000"/>
          </a:blip>
          <a:srcRect t="8949" r="8690"/>
          <a:stretch>
            <a:fillRect/>
          </a:stretch>
        </p:blipFill>
        <p:spPr bwMode="auto">
          <a:xfrm>
            <a:off x="76200" y="1752600"/>
            <a:ext cx="4648200" cy="3144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37957" name="Text Box 5"/>
          <p:cNvSpPr txBox="1">
            <a:spLocks noChangeArrowheads="1"/>
          </p:cNvSpPr>
          <p:nvPr/>
        </p:nvSpPr>
        <p:spPr bwMode="auto">
          <a:xfrm>
            <a:off x="2133600" y="2514600"/>
            <a:ext cx="1295400" cy="517525"/>
          </a:xfrm>
          <a:prstGeom prst="rect">
            <a:avLst/>
          </a:prstGeom>
          <a:solidFill>
            <a:schemeClr val="bg1"/>
          </a:solidFill>
          <a:ln w="25400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1400"/>
              <a:t>200 GeV</a:t>
            </a:r>
          </a:p>
          <a:p>
            <a:r>
              <a:rPr lang="en-US" sz="1400"/>
              <a:t>-0.7 &lt; </a:t>
            </a:r>
            <a:r>
              <a:rPr lang="en-US" sz="1400">
                <a:sym typeface="Symbol" charset="2"/>
              </a:rPr>
              <a:t> &lt; 0.9</a:t>
            </a:r>
          </a:p>
        </p:txBody>
      </p:sp>
      <p:grpSp>
        <p:nvGrpSpPr>
          <p:cNvPr id="2" name="Group 6"/>
          <p:cNvGrpSpPr>
            <a:grpSpLocks/>
          </p:cNvGrpSpPr>
          <p:nvPr/>
        </p:nvGrpSpPr>
        <p:grpSpPr bwMode="auto">
          <a:xfrm>
            <a:off x="706438" y="823913"/>
            <a:ext cx="1350962" cy="776287"/>
            <a:chOff x="672" y="2784"/>
            <a:chExt cx="905" cy="470"/>
          </a:xfrm>
        </p:grpSpPr>
        <p:sp>
          <p:nvSpPr>
            <p:cNvPr id="637959" name="AutoShape 7"/>
            <p:cNvSpPr>
              <a:spLocks noChangeArrowheads="1"/>
            </p:cNvSpPr>
            <p:nvPr/>
          </p:nvSpPr>
          <p:spPr bwMode="auto">
            <a:xfrm>
              <a:off x="672" y="2784"/>
              <a:ext cx="528" cy="470"/>
            </a:xfrm>
            <a:prstGeom prst="star5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eaLnBrk="0" hangingPunct="0"/>
              <a:endParaRPr lang="en-US" sz="2400" i="1"/>
            </a:p>
          </p:txBody>
        </p:sp>
        <p:sp>
          <p:nvSpPr>
            <p:cNvPr id="637960" name="Text Box 8"/>
            <p:cNvSpPr txBox="1">
              <a:spLocks noChangeArrowheads="1"/>
            </p:cNvSpPr>
            <p:nvPr/>
          </p:nvSpPr>
          <p:spPr bwMode="auto">
            <a:xfrm>
              <a:off x="858" y="2913"/>
              <a:ext cx="719" cy="277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eaLnBrk="0" hangingPunct="0"/>
              <a:r>
                <a:rPr lang="en-US" sz="2400" i="1">
                  <a:solidFill>
                    <a:schemeClr val="accent2"/>
                  </a:solidFill>
                  <a:effectLst>
                    <a:outerShdw blurRad="38100" dist="38100" dir="2700000" algn="tl">
                      <a:srgbClr val="DDDDDD"/>
                    </a:outerShdw>
                  </a:effectLst>
                  <a:latin typeface="Helvetica" charset="0"/>
                </a:rPr>
                <a:t>STAR</a:t>
              </a:r>
            </a:p>
          </p:txBody>
        </p:sp>
      </p:grpSp>
      <p:sp>
        <p:nvSpPr>
          <p:cNvPr id="637961" name="Rectangle 9"/>
          <p:cNvSpPr>
            <a:spLocks noChangeArrowheads="1"/>
          </p:cNvSpPr>
          <p:nvPr/>
        </p:nvSpPr>
        <p:spPr bwMode="auto">
          <a:xfrm>
            <a:off x="1143000" y="5486400"/>
            <a:ext cx="75438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000" b="0">
                <a:solidFill>
                  <a:srgbClr val="0000CC"/>
                </a:solidFill>
                <a:ea typeface="Times New Roman" charset="0"/>
                <a:cs typeface="Times New Roman" charset="0"/>
              </a:rPr>
              <a:t>Run 6 inclusive jet A</a:t>
            </a:r>
            <a:r>
              <a:rPr lang="en-US" sz="2000" b="0" baseline="-25000">
                <a:solidFill>
                  <a:srgbClr val="0000CC"/>
                </a:solidFill>
                <a:ea typeface="Times New Roman" charset="0"/>
                <a:cs typeface="Times New Roman" charset="0"/>
              </a:rPr>
              <a:t>LL</a:t>
            </a:r>
            <a:r>
              <a:rPr lang="en-US" sz="2000" b="0">
                <a:solidFill>
                  <a:srgbClr val="0000CC"/>
                </a:solidFill>
                <a:ea typeface="Times New Roman" charset="0"/>
                <a:cs typeface="Times New Roman" charset="0"/>
              </a:rPr>
              <a:t> results exclude many polarized parton fits that include large gluon polarizations</a:t>
            </a:r>
            <a:endParaRPr lang="el-GR" sz="2000" b="0">
              <a:solidFill>
                <a:srgbClr val="0000CC"/>
              </a:solidFill>
              <a:ea typeface="Times New Roman" charset="0"/>
              <a:cs typeface="Times New Roman" charset="0"/>
            </a:endParaRPr>
          </a:p>
        </p:txBody>
      </p:sp>
      <p:pic>
        <p:nvPicPr>
          <p:cNvPr id="637962" name="Picture 10" descr="dssv_all2005"/>
          <p:cNvPicPr>
            <a:picLocks noChangeAspect="1" noChangeArrowheads="1"/>
          </p:cNvPicPr>
          <p:nvPr/>
        </p:nvPicPr>
        <p:blipFill>
          <a:blip r:embed="rId4"/>
          <a:srcRect t="4239" r="7446"/>
          <a:stretch>
            <a:fillRect/>
          </a:stretch>
        </p:blipFill>
        <p:spPr bwMode="auto">
          <a:xfrm>
            <a:off x="4800600" y="1752600"/>
            <a:ext cx="4343400" cy="3048000"/>
          </a:xfrm>
          <a:prstGeom prst="rect">
            <a:avLst/>
          </a:prstGeom>
          <a:noFill/>
        </p:spPr>
      </p:pic>
      <p:sp>
        <p:nvSpPr>
          <p:cNvPr id="637963" name="Rectangle 11"/>
          <p:cNvSpPr>
            <a:spLocks noChangeArrowheads="1"/>
          </p:cNvSpPr>
          <p:nvPr/>
        </p:nvSpPr>
        <p:spPr bwMode="auto">
          <a:xfrm>
            <a:off x="4800600" y="4648200"/>
            <a:ext cx="990600" cy="1524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5405" y="22755"/>
            <a:ext cx="4336294" cy="1143000"/>
          </a:xfrm>
        </p:spPr>
        <p:txBody>
          <a:bodyPr/>
          <a:lstStyle/>
          <a:p>
            <a:r>
              <a:rPr lang="en-US" dirty="0" smtClean="0"/>
              <a:t>RHIC data and </a:t>
            </a:r>
            <a:r>
              <a:rPr lang="en-US" dirty="0" err="1" smtClean="0"/>
              <a:t>Δg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5405" y="1165755"/>
            <a:ext cx="4336294" cy="1339126"/>
          </a:xfrm>
        </p:spPr>
        <p:txBody>
          <a:bodyPr/>
          <a:lstStyle/>
          <a:p>
            <a:r>
              <a:rPr lang="en-US" dirty="0" smtClean="0"/>
              <a:t>PHENIX pi0</a:t>
            </a:r>
          </a:p>
          <a:p>
            <a:r>
              <a:rPr lang="en-US" dirty="0" smtClean="0"/>
              <a:t>STAR inclusive jets</a:t>
            </a:r>
            <a:endParaRPr lang="en-US" dirty="0"/>
          </a:p>
        </p:txBody>
      </p:sp>
      <p:pic>
        <p:nvPicPr>
          <p:cNvPr id="4" name="Picture 3" descr="PHENIX-dG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1440" y="3171630"/>
            <a:ext cx="8225360" cy="340983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81699" y="594255"/>
            <a:ext cx="3950311" cy="267270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014007" y="2802298"/>
            <a:ext cx="32084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PHENIX,  PRL 103 012003 (2009)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5479742" y="184030"/>
            <a:ext cx="29113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STAR, PRL 100 232003 (2008)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801372-6EC5-504D-A4C6-C0943D8922CB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r>
              <a:rPr lang="en-US" sz="4000" dirty="0" smtClean="0"/>
              <a:t>Impact of RHIC-Spin Program on </a:t>
            </a:r>
            <a:r>
              <a:rPr lang="en-US" sz="4000" dirty="0" err="1" smtClean="0"/>
              <a:t>Δg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0287" y="1010241"/>
            <a:ext cx="8229600" cy="1605406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Prior to RHIC-Spin Program, </a:t>
            </a:r>
            <a:r>
              <a:rPr lang="en-US" dirty="0" err="1" smtClean="0"/>
              <a:t>Δg</a:t>
            </a:r>
            <a:r>
              <a:rPr lang="en-US" dirty="0" smtClean="0"/>
              <a:t> = 1~2 expected at scale of 1GeV</a:t>
            </a:r>
          </a:p>
          <a:p>
            <a:pPr lvl="1"/>
            <a:r>
              <a:rPr lang="en-US" dirty="0" smtClean="0"/>
              <a:t>Restored consistency between data and quark model predictions</a:t>
            </a:r>
          </a:p>
          <a:p>
            <a:r>
              <a:rPr lang="en-US" dirty="0" smtClean="0"/>
              <a:t>Major impact of program</a:t>
            </a:r>
          </a:p>
          <a:p>
            <a:pPr lvl="1"/>
            <a:r>
              <a:rPr lang="en-US" dirty="0" smtClean="0"/>
              <a:t> such large values of </a:t>
            </a:r>
            <a:r>
              <a:rPr lang="en-US" dirty="0" err="1" smtClean="0"/>
              <a:t>Δg</a:t>
            </a:r>
            <a:r>
              <a:rPr lang="en-US" dirty="0" smtClean="0"/>
              <a:t> seem to be excluded </a:t>
            </a:r>
            <a:endParaRPr lang="en-US" dirty="0"/>
          </a:p>
        </p:txBody>
      </p:sp>
      <p:grpSp>
        <p:nvGrpSpPr>
          <p:cNvPr id="4" name="Group 16"/>
          <p:cNvGrpSpPr>
            <a:grpSpLocks/>
          </p:cNvGrpSpPr>
          <p:nvPr/>
        </p:nvGrpSpPr>
        <p:grpSpPr bwMode="auto">
          <a:xfrm>
            <a:off x="5476875" y="2516259"/>
            <a:ext cx="3667125" cy="4259263"/>
            <a:chOff x="197" y="1462"/>
            <a:chExt cx="2547" cy="2957"/>
          </a:xfrm>
        </p:grpSpPr>
        <p:grpSp>
          <p:nvGrpSpPr>
            <p:cNvPr id="5" name="Group 17"/>
            <p:cNvGrpSpPr>
              <a:grpSpLocks/>
            </p:cNvGrpSpPr>
            <p:nvPr/>
          </p:nvGrpSpPr>
          <p:grpSpPr bwMode="auto">
            <a:xfrm>
              <a:off x="361" y="1462"/>
              <a:ext cx="2258" cy="2010"/>
              <a:chOff x="361" y="1462"/>
              <a:chExt cx="2258" cy="2010"/>
            </a:xfrm>
          </p:grpSpPr>
          <p:grpSp>
            <p:nvGrpSpPr>
              <p:cNvPr id="7" name="Group 18"/>
              <p:cNvGrpSpPr>
                <a:grpSpLocks/>
              </p:cNvGrpSpPr>
              <p:nvPr/>
            </p:nvGrpSpPr>
            <p:grpSpPr bwMode="auto">
              <a:xfrm>
                <a:off x="361" y="1462"/>
                <a:ext cx="2258" cy="2010"/>
                <a:chOff x="361" y="1462"/>
                <a:chExt cx="2258" cy="2010"/>
              </a:xfrm>
            </p:grpSpPr>
            <p:grpSp>
              <p:nvGrpSpPr>
                <p:cNvPr id="9" name="Group 19"/>
                <p:cNvGrpSpPr>
                  <a:grpSpLocks/>
                </p:cNvGrpSpPr>
                <p:nvPr/>
              </p:nvGrpSpPr>
              <p:grpSpPr bwMode="auto">
                <a:xfrm>
                  <a:off x="361" y="1462"/>
                  <a:ext cx="2258" cy="2010"/>
                  <a:chOff x="361" y="1462"/>
                  <a:chExt cx="2258" cy="2010"/>
                </a:xfrm>
              </p:grpSpPr>
              <p:sp>
                <p:nvSpPr>
                  <p:cNvPr id="11" name="AutoShape 20"/>
                  <p:cNvSpPr>
                    <a:spLocks noChangeArrowheads="1"/>
                  </p:cNvSpPr>
                  <p:nvPr/>
                </p:nvSpPr>
                <p:spPr bwMode="auto">
                  <a:xfrm>
                    <a:off x="361" y="1462"/>
                    <a:ext cx="2258" cy="2010"/>
                  </a:xfrm>
                  <a:prstGeom prst="roundRect">
                    <a:avLst>
                      <a:gd name="adj" fmla="val 46"/>
                    </a:avLst>
                  </a:prstGeom>
                  <a:solidFill>
                    <a:srgbClr val="FFFFFF"/>
                  </a:solidFill>
                  <a:ln w="3672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pic>
                <p:nvPicPr>
                  <p:cNvPr id="12" name="Picture 21"/>
                  <p:cNvPicPr>
                    <a:picLocks noChangeAspect="1" noChangeArrowheads="1"/>
                  </p:cNvPicPr>
                  <p:nvPr/>
                </p:nvPicPr>
                <p:blipFill>
                  <a:blip r:embed="rId2">
                    <a:lum bright="-10000" contrast="30000"/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429" y="1479"/>
                    <a:ext cx="2171" cy="1987"/>
                  </a:xfrm>
                  <a:prstGeom prst="rect">
                    <a:avLst/>
                  </a:prstGeom>
                  <a:noFill/>
                  <a:ln w="9525">
                    <a:noFill/>
                    <a:round/>
                    <a:headEnd/>
                    <a:tailEnd/>
                  </a:ln>
                </p:spPr>
              </p:pic>
            </p:grpSp>
            <p:sp>
              <p:nvSpPr>
                <p:cNvPr id="10" name="AutoShape 22"/>
                <p:cNvSpPr>
                  <a:spLocks noChangeArrowheads="1"/>
                </p:cNvSpPr>
                <p:nvPr/>
              </p:nvSpPr>
              <p:spPr bwMode="auto">
                <a:xfrm>
                  <a:off x="1486" y="1496"/>
                  <a:ext cx="379" cy="1730"/>
                </a:xfrm>
                <a:prstGeom prst="roundRect">
                  <a:avLst>
                    <a:gd name="adj" fmla="val 264"/>
                  </a:avLst>
                </a:prstGeom>
                <a:solidFill>
                  <a:srgbClr val="0000FF">
                    <a:alpha val="29803"/>
                  </a:srgb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8" name="Text Box 23"/>
              <p:cNvSpPr txBox="1">
                <a:spLocks noChangeArrowheads="1"/>
              </p:cNvSpPr>
              <p:nvPr/>
            </p:nvSpPr>
            <p:spPr bwMode="auto">
              <a:xfrm>
                <a:off x="1012" y="1531"/>
                <a:ext cx="964" cy="182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</p:spPr>
            <p:txBody>
              <a:bodyPr lIns="81639" tIns="40820" rIns="81639" bIns="40820">
                <a:prstTxWarp prst="textNoShape">
                  <a:avLst/>
                </a:prstTxWarp>
              </a:bodyPr>
              <a:lstStyle/>
              <a:p>
                <a:pPr defTabSz="414338" hangingPunct="0">
                  <a:lnSpc>
                    <a:spcPct val="93000"/>
                  </a:lnSpc>
                  <a:spcBef>
                    <a:spcPct val="0"/>
                  </a:spcBef>
                  <a:buClr>
                    <a:srgbClr val="000000"/>
                  </a:buClr>
                  <a:buSzPct val="45000"/>
                  <a:buFont typeface="Wingdings" charset="2"/>
                  <a:buNone/>
                  <a:tabLst>
                    <a:tab pos="657225" algn="l"/>
                    <a:tab pos="1312863" algn="l"/>
                  </a:tabLst>
                </a:pPr>
                <a:r>
                  <a:rPr lang="en-GB" sz="1300" i="1">
                    <a:solidFill>
                      <a:srgbClr val="0000FF"/>
                    </a:solidFill>
                    <a:ea typeface="Arial" charset="0"/>
                    <a:cs typeface="Arial" charset="0"/>
                  </a:rPr>
                  <a:t>RHIC constraints</a:t>
                </a:r>
              </a:p>
            </p:txBody>
          </p:sp>
        </p:grpSp>
        <p:sp>
          <p:nvSpPr>
            <p:cNvPr id="6" name="Text Box 24"/>
            <p:cNvSpPr txBox="1">
              <a:spLocks noChangeArrowheads="1"/>
            </p:cNvSpPr>
            <p:nvPr/>
          </p:nvSpPr>
          <p:spPr bwMode="auto">
            <a:xfrm>
              <a:off x="197" y="3609"/>
              <a:ext cx="2548" cy="812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lIns="81639" tIns="40820" rIns="81639" bIns="40820">
              <a:prstTxWarp prst="textNoShape">
                <a:avLst/>
              </a:prstTxWarp>
            </a:bodyPr>
            <a:lstStyle/>
            <a:p>
              <a:pPr defTabSz="414338" hangingPunct="0">
                <a:lnSpc>
                  <a:spcPct val="93000"/>
                </a:lnSpc>
                <a:spcBef>
                  <a:spcPct val="0"/>
                </a:spcBef>
                <a:buClr>
                  <a:srgbClr val="000000"/>
                </a:buClr>
                <a:buSzPct val="45000"/>
                <a:buFont typeface="Wingdings" charset="2"/>
                <a:buNone/>
                <a:tabLst>
                  <a:tab pos="657225" algn="l"/>
                  <a:tab pos="1312863" algn="l"/>
                  <a:tab pos="1970088" algn="l"/>
                  <a:tab pos="2627313" algn="l"/>
                  <a:tab pos="3282950" algn="l"/>
                </a:tabLst>
              </a:pPr>
              <a:r>
                <a:rPr lang="en-GB" sz="1500" dirty="0">
                  <a:solidFill>
                    <a:srgbClr val="000000"/>
                  </a:solidFill>
                  <a:ea typeface="Arial" charset="0"/>
                  <a:cs typeface="Arial" charset="0"/>
                </a:rPr>
                <a:t>It is interesting to note that the best fit has</a:t>
              </a:r>
            </a:p>
            <a:p>
              <a:pPr defTabSz="414338" hangingPunct="0">
                <a:lnSpc>
                  <a:spcPct val="93000"/>
                </a:lnSpc>
                <a:spcBef>
                  <a:spcPct val="0"/>
                </a:spcBef>
                <a:buClr>
                  <a:srgbClr val="000000"/>
                </a:buClr>
                <a:buSzPct val="45000"/>
                <a:buFont typeface="Wingdings" charset="2"/>
                <a:buNone/>
                <a:tabLst>
                  <a:tab pos="657225" algn="l"/>
                  <a:tab pos="1312863" algn="l"/>
                  <a:tab pos="1970088" algn="l"/>
                  <a:tab pos="2627313" algn="l"/>
                  <a:tab pos="3282950" algn="l"/>
                </a:tabLst>
              </a:pPr>
              <a:r>
                <a:rPr lang="en-GB" sz="1500" dirty="0">
                  <a:solidFill>
                    <a:srgbClr val="000000"/>
                  </a:solidFill>
                  <a:ea typeface="Arial" charset="0"/>
                  <a:cs typeface="Arial" charset="0"/>
                </a:rPr>
                <a:t>a zero-crossing at </a:t>
              </a:r>
              <a:r>
                <a:rPr lang="en-GB" sz="1500" dirty="0" err="1">
                  <a:solidFill>
                    <a:srgbClr val="000000"/>
                  </a:solidFill>
                  <a:ea typeface="Arial" charset="0"/>
                  <a:cs typeface="Arial" charset="0"/>
                </a:rPr>
                <a:t>x</a:t>
              </a:r>
              <a:r>
                <a:rPr lang="en-GB" sz="1500" dirty="0">
                  <a:solidFill>
                    <a:srgbClr val="000000"/>
                  </a:solidFill>
                  <a:ea typeface="Arial" charset="0"/>
                  <a:cs typeface="Arial" charset="0"/>
                </a:rPr>
                <a:t> </a:t>
              </a:r>
              <a:r>
                <a:rPr lang="en-GB" sz="1500" dirty="0">
                  <a:solidFill>
                    <a:srgbClr val="000000"/>
                  </a:solidFill>
                  <a:latin typeface="Segoe UI" pitchFamily="32" charset="0"/>
                  <a:ea typeface="Arial" charset="0"/>
                  <a:cs typeface="Arial" charset="0"/>
                </a:rPr>
                <a:t>≈</a:t>
              </a:r>
              <a:r>
                <a:rPr lang="en-GB" sz="1500" dirty="0">
                  <a:solidFill>
                    <a:srgbClr val="000000"/>
                  </a:solidFill>
                  <a:ea typeface="Arial" charset="0"/>
                  <a:cs typeface="Arial" charset="0"/>
                </a:rPr>
                <a:t> 0.1. </a:t>
              </a:r>
              <a:r>
                <a:rPr lang="en-GB" sz="1500" dirty="0" smtClean="0">
                  <a:solidFill>
                    <a:srgbClr val="000000"/>
                  </a:solidFill>
                  <a:ea typeface="Arial" charset="0"/>
                  <a:cs typeface="Arial" charset="0"/>
                </a:rPr>
                <a:t> </a:t>
              </a:r>
              <a:endParaRPr lang="en-GB" sz="1500" dirty="0">
                <a:solidFill>
                  <a:srgbClr val="000000"/>
                </a:solidFill>
                <a:ea typeface="Arial" charset="0"/>
                <a:cs typeface="Arial" charset="0"/>
              </a:endParaRPr>
            </a:p>
          </p:txBody>
        </p:sp>
      </p:grpSp>
      <p:grpSp>
        <p:nvGrpSpPr>
          <p:cNvPr id="13" name="Group 13"/>
          <p:cNvGrpSpPr>
            <a:grpSpLocks/>
          </p:cNvGrpSpPr>
          <p:nvPr/>
        </p:nvGrpSpPr>
        <p:grpSpPr bwMode="auto">
          <a:xfrm>
            <a:off x="281573" y="2877800"/>
            <a:ext cx="4864100" cy="3113087"/>
            <a:chOff x="2859" y="2082"/>
            <a:chExt cx="3378" cy="2162"/>
          </a:xfrm>
        </p:grpSpPr>
        <p:pic>
          <p:nvPicPr>
            <p:cNvPr id="14" name="Picture 14"/>
            <p:cNvPicPr>
              <a:picLocks noChangeAspect="1" noChangeArrowheads="1"/>
            </p:cNvPicPr>
            <p:nvPr/>
          </p:nvPicPr>
          <p:blipFill>
            <a:blip r:embed="rId3">
              <a:lum bright="-10000" contrast="30000"/>
            </a:blip>
            <a:srcRect/>
            <a:stretch>
              <a:fillRect/>
            </a:stretch>
          </p:blipFill>
          <p:spPr bwMode="auto">
            <a:xfrm>
              <a:off x="2937" y="2668"/>
              <a:ext cx="3251" cy="1577"/>
            </a:xfrm>
            <a:prstGeom prst="rect">
              <a:avLst/>
            </a:prstGeom>
            <a:noFill/>
            <a:ln w="36720">
              <a:solidFill>
                <a:srgbClr val="000000"/>
              </a:solidFill>
              <a:round/>
              <a:headEnd/>
              <a:tailEnd/>
            </a:ln>
          </p:spPr>
        </p:pic>
        <p:sp>
          <p:nvSpPr>
            <p:cNvPr id="15" name="Text Box 15"/>
            <p:cNvSpPr txBox="1">
              <a:spLocks noChangeArrowheads="1"/>
            </p:cNvSpPr>
            <p:nvPr/>
          </p:nvSpPr>
          <p:spPr bwMode="auto">
            <a:xfrm>
              <a:off x="2859" y="2082"/>
              <a:ext cx="3379" cy="515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lIns="81639" tIns="40820" rIns="81639" bIns="40820">
              <a:prstTxWarp prst="textNoShape">
                <a:avLst/>
              </a:prstTxWarp>
            </a:bodyPr>
            <a:lstStyle/>
            <a:p>
              <a:pPr defTabSz="414338" hangingPunct="0">
                <a:lnSpc>
                  <a:spcPct val="102000"/>
                </a:lnSpc>
                <a:spcBef>
                  <a:spcPct val="0"/>
                </a:spcBef>
                <a:buClr>
                  <a:srgbClr val="000000"/>
                </a:buClr>
                <a:buSzPct val="45000"/>
                <a:buFont typeface="Wingdings" charset="2"/>
                <a:buNone/>
                <a:tabLst>
                  <a:tab pos="657225" algn="l"/>
                  <a:tab pos="1312863" algn="l"/>
                  <a:tab pos="1970088" algn="l"/>
                  <a:tab pos="2627313" algn="l"/>
                  <a:tab pos="3282950" algn="l"/>
                  <a:tab pos="3940175" algn="l"/>
                  <a:tab pos="4595813" algn="l"/>
                </a:tabLst>
              </a:pPr>
              <a:r>
                <a:rPr lang="en-GB" sz="1500" dirty="0">
                  <a:solidFill>
                    <a:srgbClr val="000000"/>
                  </a:solidFill>
                  <a:latin typeface="Symbol" charset="2"/>
                  <a:ea typeface="Arial" charset="0"/>
                  <a:cs typeface="Arial" charset="0"/>
                </a:rPr>
                <a:t>c</a:t>
              </a:r>
              <a:r>
                <a:rPr lang="en-GB" sz="1500" baseline="33000" dirty="0">
                  <a:solidFill>
                    <a:srgbClr val="000000"/>
                  </a:solidFill>
                  <a:ea typeface="Arial" charset="0"/>
                  <a:cs typeface="Arial" charset="0"/>
                </a:rPr>
                <a:t>2</a:t>
              </a:r>
              <a:r>
                <a:rPr lang="en-GB" sz="1500" dirty="0">
                  <a:solidFill>
                    <a:srgbClr val="000000"/>
                  </a:solidFill>
                  <a:ea typeface="Arial" charset="0"/>
                  <a:cs typeface="Arial" charset="0"/>
                </a:rPr>
                <a:t> distribution as </a:t>
              </a:r>
              <a:r>
                <a:rPr lang="en-GB" sz="1500" dirty="0">
                  <a:solidFill>
                    <a:srgbClr val="000000"/>
                  </a:solidFill>
                  <a:latin typeface="Symbol" charset="2"/>
                  <a:ea typeface="Arial" charset="0"/>
                  <a:cs typeface="Arial" charset="0"/>
                </a:rPr>
                <a:t>D</a:t>
              </a:r>
              <a:r>
                <a:rPr lang="en-GB" sz="1500" dirty="0">
                  <a:solidFill>
                    <a:srgbClr val="000000"/>
                  </a:solidFill>
                  <a:ea typeface="Arial" charset="0"/>
                  <a:cs typeface="Arial" charset="0"/>
                </a:rPr>
                <a:t>g is varied </a:t>
              </a:r>
              <a:r>
                <a:rPr lang="en-GB" sz="1500" dirty="0" err="1">
                  <a:solidFill>
                    <a:srgbClr val="000000"/>
                  </a:solidFill>
                  <a:ea typeface="Arial" charset="0"/>
                  <a:cs typeface="Arial" charset="0"/>
                </a:rPr>
                <a:t>w</a:t>
              </a:r>
              <a:r>
                <a:rPr lang="en-GB" sz="1500" dirty="0">
                  <a:solidFill>
                    <a:srgbClr val="000000"/>
                  </a:solidFill>
                  <a:ea typeface="Arial" charset="0"/>
                  <a:cs typeface="Arial" charset="0"/>
                </a:rPr>
                <a:t>/in </a:t>
              </a:r>
              <a:r>
                <a:rPr lang="en-GB" sz="1500" dirty="0" err="1">
                  <a:solidFill>
                    <a:srgbClr val="000000"/>
                  </a:solidFill>
                  <a:ea typeface="Arial" charset="0"/>
                  <a:cs typeface="Arial" charset="0"/>
                </a:rPr>
                <a:t>x</a:t>
              </a:r>
              <a:r>
                <a:rPr lang="en-GB" sz="1500" dirty="0">
                  <a:solidFill>
                    <a:srgbClr val="000000"/>
                  </a:solidFill>
                  <a:ea typeface="Arial" charset="0"/>
                  <a:cs typeface="Arial" charset="0"/>
                </a:rPr>
                <a:t>-range constrained by </a:t>
              </a:r>
            </a:p>
            <a:p>
              <a:pPr defTabSz="414338" hangingPunct="0">
                <a:lnSpc>
                  <a:spcPct val="93000"/>
                </a:lnSpc>
                <a:spcBef>
                  <a:spcPct val="0"/>
                </a:spcBef>
                <a:buClr>
                  <a:srgbClr val="000000"/>
                </a:buClr>
                <a:buSzPct val="45000"/>
                <a:buFont typeface="Wingdings" charset="2"/>
                <a:buNone/>
                <a:tabLst>
                  <a:tab pos="657225" algn="l"/>
                  <a:tab pos="1312863" algn="l"/>
                  <a:tab pos="1970088" algn="l"/>
                  <a:tab pos="2627313" algn="l"/>
                  <a:tab pos="3282950" algn="l"/>
                  <a:tab pos="3940175" algn="l"/>
                  <a:tab pos="4595813" algn="l"/>
                </a:tabLst>
              </a:pPr>
              <a:r>
                <a:rPr lang="en-GB" sz="1500" dirty="0">
                  <a:solidFill>
                    <a:srgbClr val="000000"/>
                  </a:solidFill>
                  <a:ea typeface="Arial" charset="0"/>
                  <a:cs typeface="Arial" charset="0"/>
                </a:rPr>
                <a:t>the RHIC data. </a:t>
              </a:r>
              <a:r>
                <a:rPr lang="en-GB" sz="1500" dirty="0" smtClean="0">
                  <a:solidFill>
                    <a:srgbClr val="000000"/>
                  </a:solidFill>
                  <a:ea typeface="Arial" charset="0"/>
                  <a:cs typeface="Arial" charset="0"/>
                </a:rPr>
                <a:t> </a:t>
              </a:r>
              <a:endParaRPr lang="en-GB" sz="1500" dirty="0">
                <a:solidFill>
                  <a:srgbClr val="000000"/>
                </a:solidFill>
                <a:ea typeface="Arial" charset="0"/>
                <a:cs typeface="Arial" charset="0"/>
              </a:endParaRPr>
            </a:p>
          </p:txBody>
        </p:sp>
      </p:grpSp>
      <p:sp>
        <p:nvSpPr>
          <p:cNvPr id="17" name="Slide Number Placeholder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801372-6EC5-504D-A4C6-C0943D8922CB}" type="slidenum">
              <a:rPr lang="en-US" smtClean="0"/>
              <a:pPr/>
              <a:t>18</a:t>
            </a:fld>
            <a:endParaRPr lang="en-US"/>
          </a:p>
        </p:txBody>
      </p:sp>
      <p:sp>
        <p:nvSpPr>
          <p:cNvPr id="19" name="TextBox 18"/>
          <p:cNvSpPr txBox="1"/>
          <p:nvPr/>
        </p:nvSpPr>
        <p:spPr>
          <a:xfrm>
            <a:off x="7878431" y="2168773"/>
            <a:ext cx="9543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DSSV 08</a:t>
            </a:r>
            <a:endParaRPr lang="en-US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F80B8-502D-0943-8724-2BC864A4CA99}" type="slidenum">
              <a:rPr lang="en-US" smtClean="0"/>
              <a:pPr/>
              <a:t>19</a:t>
            </a:fld>
            <a:endParaRPr lang="en-US" smtClean="0"/>
          </a:p>
        </p:txBody>
      </p:sp>
      <p:sp>
        <p:nvSpPr>
          <p:cNvPr id="74761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639763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ja-JP" sz="3600" dirty="0" smtClean="0">
                <a:sym typeface="Symbol" charset="2"/>
              </a:rPr>
              <a:t>Future New </a:t>
            </a:r>
            <a:r>
              <a:rPr lang="en-US" altLang="ja-JP" sz="3600" dirty="0">
                <a:sym typeface="Symbol" charset="2"/>
              </a:rPr>
              <a:t>Probes @RHIC: </a:t>
            </a:r>
            <a:r>
              <a:rPr lang="en-US" altLang="ja-JP" sz="3600" dirty="0" err="1" smtClean="0">
                <a:sym typeface="Symbol" charset="2"/>
              </a:rPr>
              <a:t>g</a:t>
            </a:r>
            <a:endParaRPr lang="en-US" altLang="ja-JP" sz="3600" dirty="0"/>
          </a:p>
        </p:txBody>
      </p:sp>
      <p:sp>
        <p:nvSpPr>
          <p:cNvPr id="7476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762000"/>
            <a:ext cx="7391400" cy="3581400"/>
          </a:xfrm>
        </p:spPr>
        <p:txBody>
          <a:bodyPr/>
          <a:lstStyle/>
          <a:p>
            <a:pPr eaLnBrk="1" hangingPunct="1"/>
            <a:r>
              <a:rPr lang="en-US" altLang="ja-JP" sz="2400">
                <a:solidFill>
                  <a:srgbClr val="0066FF"/>
                </a:solidFill>
              </a:rPr>
              <a:t>Polarized hadron collisions</a:t>
            </a:r>
          </a:p>
          <a:p>
            <a:pPr lvl="1" eaLnBrk="1" hangingPunct="1"/>
            <a:r>
              <a:rPr lang="en-US" altLang="ja-JP" sz="2000"/>
              <a:t>double longitudinal spin asymmetry</a:t>
            </a:r>
          </a:p>
          <a:p>
            <a:pPr lvl="1" eaLnBrk="1" hangingPunct="1"/>
            <a:endParaRPr lang="en-US" altLang="ja-JP" sz="2000"/>
          </a:p>
          <a:p>
            <a:pPr lvl="1" eaLnBrk="1" hangingPunct="1"/>
            <a:endParaRPr lang="en-US" altLang="ja-JP" sz="2000"/>
          </a:p>
          <a:p>
            <a:pPr lvl="1" eaLnBrk="1" hangingPunct="1"/>
            <a:endParaRPr lang="en-US" altLang="ja-JP" sz="2000"/>
          </a:p>
          <a:p>
            <a:pPr lvl="1" eaLnBrk="1" hangingPunct="1"/>
            <a:r>
              <a:rPr lang="en-US" altLang="ja-JP" sz="2000"/>
              <a:t>leading-order gluon interactions</a:t>
            </a:r>
          </a:p>
          <a:p>
            <a:pPr lvl="2" eaLnBrk="1" hangingPunct="1"/>
            <a:r>
              <a:rPr lang="en-US" altLang="ja-JP" sz="1800"/>
              <a:t>direct-photon production</a:t>
            </a:r>
          </a:p>
          <a:p>
            <a:pPr lvl="2" eaLnBrk="1" hangingPunct="1"/>
            <a:r>
              <a:rPr lang="en-US" altLang="ja-JP" sz="1800"/>
              <a:t>heavy-flavor production</a:t>
            </a:r>
          </a:p>
          <a:p>
            <a:pPr lvl="2" eaLnBrk="1" hangingPunct="1"/>
            <a:r>
              <a:rPr lang="en-US" altLang="ja-JP" sz="1800"/>
              <a:t>Other channels (light hadrons etc.)</a:t>
            </a:r>
            <a:endParaRPr lang="en-US" sz="1800"/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4953000" y="4267200"/>
            <a:ext cx="3548063" cy="1905000"/>
            <a:chOff x="1008" y="1392"/>
            <a:chExt cx="2434" cy="1429"/>
          </a:xfrm>
        </p:grpSpPr>
        <p:graphicFrame>
          <p:nvGraphicFramePr>
            <p:cNvPr id="74757" name="Object 5"/>
            <p:cNvGraphicFramePr>
              <a:graphicFrameLocks noChangeAspect="1"/>
            </p:cNvGraphicFramePr>
            <p:nvPr/>
          </p:nvGraphicFramePr>
          <p:xfrm>
            <a:off x="1536" y="1392"/>
            <a:ext cx="1536" cy="1429"/>
          </p:xfrm>
          <a:graphic>
            <a:graphicData uri="http://schemas.openxmlformats.org/presentationml/2006/ole">
              <p:oleObj spid="_x0000_s64517" name="ビットマップ イメージ" r:id="rId4" imgW="5210902" imgH="4847619" progId="">
                <p:embed/>
              </p:oleObj>
            </a:graphicData>
          </a:graphic>
        </p:graphicFrame>
        <p:sp>
          <p:nvSpPr>
            <p:cNvPr id="74772" name="Text Box 6"/>
            <p:cNvSpPr txBox="1">
              <a:spLocks noChangeArrowheads="1"/>
            </p:cNvSpPr>
            <p:nvPr/>
          </p:nvSpPr>
          <p:spPr bwMode="auto">
            <a:xfrm>
              <a:off x="1008" y="1450"/>
              <a:ext cx="1002" cy="2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0"/>
                </a:spcBef>
                <a:buFontTx/>
                <a:buNone/>
              </a:pPr>
              <a:r>
                <a:rPr kumimoji="1" lang="en-US" altLang="ja-JP" sz="2000">
                  <a:solidFill>
                    <a:srgbClr val="009900"/>
                  </a:solidFill>
                  <a:latin typeface="Times New Roman" charset="0"/>
                  <a:ea typeface="ＭＳ Ｐゴシック" charset="-128"/>
                  <a:cs typeface="ＭＳ Ｐゴシック" charset="-128"/>
                </a:rPr>
                <a:t>proton beam</a:t>
              </a:r>
            </a:p>
          </p:txBody>
        </p:sp>
        <p:sp>
          <p:nvSpPr>
            <p:cNvPr id="74773" name="Text Box 7"/>
            <p:cNvSpPr txBox="1">
              <a:spLocks noChangeArrowheads="1"/>
            </p:cNvSpPr>
            <p:nvPr/>
          </p:nvSpPr>
          <p:spPr bwMode="auto">
            <a:xfrm>
              <a:off x="1008" y="2499"/>
              <a:ext cx="1002" cy="2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0"/>
                </a:spcBef>
                <a:buFontTx/>
                <a:buNone/>
              </a:pPr>
              <a:r>
                <a:rPr kumimoji="1" lang="en-US" altLang="ja-JP" sz="2000">
                  <a:solidFill>
                    <a:srgbClr val="009900"/>
                  </a:solidFill>
                  <a:latin typeface="Times New Roman" charset="0"/>
                  <a:ea typeface="ＭＳ Ｐゴシック" charset="-128"/>
                  <a:cs typeface="ＭＳ Ｐゴシック" charset="-128"/>
                </a:rPr>
                <a:t>proton beam</a:t>
              </a:r>
            </a:p>
          </p:txBody>
        </p:sp>
        <p:sp>
          <p:nvSpPr>
            <p:cNvPr id="74774" name="Text Box 8"/>
            <p:cNvSpPr txBox="1">
              <a:spLocks noChangeArrowheads="1"/>
            </p:cNvSpPr>
            <p:nvPr/>
          </p:nvSpPr>
          <p:spPr bwMode="auto">
            <a:xfrm>
              <a:off x="1200" y="1690"/>
              <a:ext cx="584" cy="2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0"/>
                </a:spcBef>
                <a:buFontTx/>
                <a:buNone/>
              </a:pPr>
              <a:r>
                <a:rPr kumimoji="1" lang="en-US" altLang="ja-JP" sz="1600">
                  <a:solidFill>
                    <a:srgbClr val="009900"/>
                  </a:solidFill>
                  <a:latin typeface="Times New Roman" charset="0"/>
                  <a:ea typeface="ＭＳ Ｐゴシック" charset="-128"/>
                  <a:cs typeface="ＭＳ Ｐゴシック" charset="-128"/>
                  <a:sym typeface="Wingdings" charset="2"/>
                </a:rPr>
                <a:t> or </a:t>
              </a:r>
              <a:endParaRPr kumimoji="1" lang="en-US" altLang="ja-JP" sz="1600">
                <a:solidFill>
                  <a:srgbClr val="009900"/>
                </a:solidFill>
                <a:latin typeface="Times New Roman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74775" name="Text Box 9"/>
            <p:cNvSpPr txBox="1">
              <a:spLocks noChangeArrowheads="1"/>
            </p:cNvSpPr>
            <p:nvPr/>
          </p:nvSpPr>
          <p:spPr bwMode="auto">
            <a:xfrm>
              <a:off x="1200" y="2314"/>
              <a:ext cx="584" cy="2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0"/>
                </a:spcBef>
                <a:buFontTx/>
                <a:buNone/>
              </a:pPr>
              <a:r>
                <a:rPr kumimoji="1" lang="en-US" altLang="ja-JP" sz="1600">
                  <a:solidFill>
                    <a:srgbClr val="009900"/>
                  </a:solidFill>
                  <a:latin typeface="Times New Roman" charset="0"/>
                  <a:ea typeface="ＭＳ Ｐゴシック" charset="-128"/>
                  <a:cs typeface="ＭＳ Ｐゴシック" charset="-128"/>
                  <a:sym typeface="Wingdings" charset="2"/>
                </a:rPr>
                <a:t> or </a:t>
              </a:r>
              <a:endParaRPr kumimoji="1" lang="en-US" altLang="ja-JP" sz="1600">
                <a:solidFill>
                  <a:srgbClr val="009900"/>
                </a:solidFill>
                <a:latin typeface="Times New Roman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74776" name="Text Box 10"/>
            <p:cNvSpPr txBox="1">
              <a:spLocks noChangeArrowheads="1"/>
            </p:cNvSpPr>
            <p:nvPr/>
          </p:nvSpPr>
          <p:spPr bwMode="auto">
            <a:xfrm>
              <a:off x="2256" y="1739"/>
              <a:ext cx="523" cy="2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0"/>
                </a:spcBef>
                <a:buFontTx/>
                <a:buNone/>
              </a:pPr>
              <a:r>
                <a:rPr kumimoji="1" lang="en-US" altLang="ja-JP" sz="2000">
                  <a:solidFill>
                    <a:srgbClr val="6600FF"/>
                  </a:solidFill>
                  <a:latin typeface="Times New Roman" charset="0"/>
                  <a:ea typeface="ＭＳ Ｐゴシック" charset="-128"/>
                  <a:cs typeface="ＭＳ Ｐゴシック" charset="-128"/>
                </a:rPr>
                <a:t>gluon</a:t>
              </a:r>
            </a:p>
          </p:txBody>
        </p:sp>
        <p:sp>
          <p:nvSpPr>
            <p:cNvPr id="74777" name="Text Box 11"/>
            <p:cNvSpPr txBox="1">
              <a:spLocks noChangeArrowheads="1"/>
            </p:cNvSpPr>
            <p:nvPr/>
          </p:nvSpPr>
          <p:spPr bwMode="auto">
            <a:xfrm>
              <a:off x="2832" y="2026"/>
              <a:ext cx="610" cy="2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0"/>
                </a:spcBef>
                <a:buFontTx/>
                <a:buNone/>
              </a:pPr>
              <a:r>
                <a:rPr kumimoji="1" lang="en-US" altLang="ja-JP" sz="2000">
                  <a:solidFill>
                    <a:srgbClr val="FF0000"/>
                  </a:solidFill>
                  <a:latin typeface="Times New Roman" charset="0"/>
                  <a:ea typeface="ＭＳ Ｐゴシック" charset="-128"/>
                  <a:cs typeface="ＭＳ Ｐゴシック" charset="-128"/>
                </a:rPr>
                <a:t>photon</a:t>
              </a:r>
            </a:p>
          </p:txBody>
        </p:sp>
      </p:grpSp>
      <p:grpSp>
        <p:nvGrpSpPr>
          <p:cNvPr id="3" name="Group 12"/>
          <p:cNvGrpSpPr>
            <a:grpSpLocks/>
          </p:cNvGrpSpPr>
          <p:nvPr/>
        </p:nvGrpSpPr>
        <p:grpSpPr bwMode="auto">
          <a:xfrm>
            <a:off x="914400" y="4267200"/>
            <a:ext cx="3771900" cy="1809750"/>
            <a:chOff x="1008" y="3264"/>
            <a:chExt cx="2662" cy="1427"/>
          </a:xfrm>
        </p:grpSpPr>
        <p:graphicFrame>
          <p:nvGraphicFramePr>
            <p:cNvPr id="74756" name="Object 4"/>
            <p:cNvGraphicFramePr>
              <a:graphicFrameLocks noChangeAspect="1"/>
            </p:cNvGraphicFramePr>
            <p:nvPr/>
          </p:nvGraphicFramePr>
          <p:xfrm>
            <a:off x="1536" y="3264"/>
            <a:ext cx="1584" cy="1427"/>
          </p:xfrm>
          <a:graphic>
            <a:graphicData uri="http://schemas.openxmlformats.org/presentationml/2006/ole">
              <p:oleObj spid="_x0000_s64516" name="ビットマップ イメージ" r:id="rId5" imgW="5238095" imgH="4723810" progId="">
                <p:embed/>
              </p:oleObj>
            </a:graphicData>
          </a:graphic>
        </p:graphicFrame>
        <p:sp>
          <p:nvSpPr>
            <p:cNvPr id="74765" name="Text Box 14"/>
            <p:cNvSpPr txBox="1">
              <a:spLocks noChangeArrowheads="1"/>
            </p:cNvSpPr>
            <p:nvPr/>
          </p:nvSpPr>
          <p:spPr bwMode="auto">
            <a:xfrm>
              <a:off x="1008" y="3313"/>
              <a:ext cx="1031" cy="3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0"/>
                </a:spcBef>
                <a:buFontTx/>
                <a:buNone/>
              </a:pPr>
              <a:r>
                <a:rPr kumimoji="1" lang="en-US" altLang="ja-JP" sz="2000">
                  <a:solidFill>
                    <a:srgbClr val="009900"/>
                  </a:solidFill>
                  <a:latin typeface="Times New Roman" charset="0"/>
                  <a:ea typeface="ＭＳ Ｐゴシック" charset="-128"/>
                  <a:cs typeface="ＭＳ Ｐゴシック" charset="-128"/>
                </a:rPr>
                <a:t>proton beam</a:t>
              </a:r>
            </a:p>
          </p:txBody>
        </p:sp>
        <p:sp>
          <p:nvSpPr>
            <p:cNvPr id="74766" name="Text Box 15"/>
            <p:cNvSpPr txBox="1">
              <a:spLocks noChangeArrowheads="1"/>
            </p:cNvSpPr>
            <p:nvPr/>
          </p:nvSpPr>
          <p:spPr bwMode="auto">
            <a:xfrm>
              <a:off x="1008" y="4368"/>
              <a:ext cx="1031" cy="3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0"/>
                </a:spcBef>
                <a:buFontTx/>
                <a:buNone/>
              </a:pPr>
              <a:r>
                <a:rPr kumimoji="1" lang="en-US" altLang="ja-JP" sz="2000">
                  <a:solidFill>
                    <a:srgbClr val="009900"/>
                  </a:solidFill>
                  <a:latin typeface="Times New Roman" charset="0"/>
                  <a:ea typeface="ＭＳ Ｐゴシック" charset="-128"/>
                  <a:cs typeface="ＭＳ Ｐゴシック" charset="-128"/>
                </a:rPr>
                <a:t>proton beam</a:t>
              </a:r>
            </a:p>
          </p:txBody>
        </p:sp>
        <p:sp>
          <p:nvSpPr>
            <p:cNvPr id="74767" name="Text Box 16"/>
            <p:cNvSpPr txBox="1">
              <a:spLocks noChangeArrowheads="1"/>
            </p:cNvSpPr>
            <p:nvPr/>
          </p:nvSpPr>
          <p:spPr bwMode="auto">
            <a:xfrm>
              <a:off x="1200" y="3552"/>
              <a:ext cx="601" cy="2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0"/>
                </a:spcBef>
                <a:buFontTx/>
                <a:buNone/>
              </a:pPr>
              <a:r>
                <a:rPr kumimoji="1" lang="en-US" altLang="ja-JP" sz="1600">
                  <a:solidFill>
                    <a:srgbClr val="009900"/>
                  </a:solidFill>
                  <a:latin typeface="Times New Roman" charset="0"/>
                  <a:ea typeface="ＭＳ Ｐゴシック" charset="-128"/>
                  <a:cs typeface="ＭＳ Ｐゴシック" charset="-128"/>
                  <a:sym typeface="Wingdings" charset="2"/>
                </a:rPr>
                <a:t> or </a:t>
              </a:r>
              <a:endParaRPr kumimoji="1" lang="en-US" altLang="ja-JP" sz="1600">
                <a:solidFill>
                  <a:srgbClr val="009900"/>
                </a:solidFill>
                <a:latin typeface="Times New Roman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74768" name="Text Box 17"/>
            <p:cNvSpPr txBox="1">
              <a:spLocks noChangeArrowheads="1"/>
            </p:cNvSpPr>
            <p:nvPr/>
          </p:nvSpPr>
          <p:spPr bwMode="auto">
            <a:xfrm>
              <a:off x="1200" y="4177"/>
              <a:ext cx="601" cy="2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0"/>
                </a:spcBef>
                <a:buFontTx/>
                <a:buNone/>
              </a:pPr>
              <a:r>
                <a:rPr kumimoji="1" lang="en-US" altLang="ja-JP" sz="1600">
                  <a:solidFill>
                    <a:srgbClr val="009900"/>
                  </a:solidFill>
                  <a:latin typeface="Times New Roman" charset="0"/>
                  <a:ea typeface="ＭＳ Ｐゴシック" charset="-128"/>
                  <a:cs typeface="ＭＳ Ｐゴシック" charset="-128"/>
                  <a:sym typeface="Wingdings" charset="2"/>
                </a:rPr>
                <a:t> or </a:t>
              </a:r>
              <a:endParaRPr kumimoji="1" lang="en-US" altLang="ja-JP" sz="1600">
                <a:solidFill>
                  <a:srgbClr val="009900"/>
                </a:solidFill>
                <a:latin typeface="Times New Roman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74769" name="Text Box 18"/>
            <p:cNvSpPr txBox="1">
              <a:spLocks noChangeArrowheads="1"/>
            </p:cNvSpPr>
            <p:nvPr/>
          </p:nvSpPr>
          <p:spPr bwMode="auto">
            <a:xfrm>
              <a:off x="1968" y="3984"/>
              <a:ext cx="538" cy="3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0"/>
                </a:spcBef>
                <a:buFontTx/>
                <a:buNone/>
              </a:pPr>
              <a:r>
                <a:rPr kumimoji="1" lang="en-US" altLang="ja-JP" sz="2000">
                  <a:solidFill>
                    <a:srgbClr val="6600FF"/>
                  </a:solidFill>
                  <a:latin typeface="Times New Roman" charset="0"/>
                  <a:ea typeface="ＭＳ Ｐゴシック" charset="-128"/>
                  <a:cs typeface="ＭＳ Ｐゴシック" charset="-128"/>
                </a:rPr>
                <a:t>gluon</a:t>
              </a:r>
            </a:p>
          </p:txBody>
        </p:sp>
        <p:sp>
          <p:nvSpPr>
            <p:cNvPr id="74770" name="Text Box 19"/>
            <p:cNvSpPr txBox="1">
              <a:spLocks noChangeArrowheads="1"/>
            </p:cNvSpPr>
            <p:nvPr/>
          </p:nvSpPr>
          <p:spPr bwMode="auto">
            <a:xfrm>
              <a:off x="1968" y="3696"/>
              <a:ext cx="538" cy="3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0"/>
                </a:spcBef>
                <a:buFontTx/>
                <a:buNone/>
              </a:pPr>
              <a:r>
                <a:rPr kumimoji="1" lang="en-US" altLang="ja-JP" sz="2000">
                  <a:solidFill>
                    <a:srgbClr val="6600FF"/>
                  </a:solidFill>
                  <a:latin typeface="Times New Roman" charset="0"/>
                  <a:ea typeface="ＭＳ Ｐゴシック" charset="-128"/>
                  <a:cs typeface="ＭＳ Ｐゴシック" charset="-128"/>
                </a:rPr>
                <a:t>gluon</a:t>
              </a:r>
            </a:p>
          </p:txBody>
        </p:sp>
        <p:sp>
          <p:nvSpPr>
            <p:cNvPr id="74771" name="Text Box 20"/>
            <p:cNvSpPr txBox="1">
              <a:spLocks noChangeArrowheads="1"/>
            </p:cNvSpPr>
            <p:nvPr/>
          </p:nvSpPr>
          <p:spPr bwMode="auto">
            <a:xfrm>
              <a:off x="2639" y="3840"/>
              <a:ext cx="1031" cy="3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0"/>
                </a:spcBef>
                <a:buFontTx/>
                <a:buNone/>
              </a:pPr>
              <a:r>
                <a:rPr kumimoji="1" lang="en-US" altLang="ja-JP" sz="2000">
                  <a:solidFill>
                    <a:srgbClr val="FF0000"/>
                  </a:solidFill>
                  <a:latin typeface="Times New Roman" charset="0"/>
                  <a:ea typeface="ＭＳ Ｐゴシック" charset="-128"/>
                  <a:cs typeface="ＭＳ Ｐゴシック" charset="-128"/>
                </a:rPr>
                <a:t>heavy flavor</a:t>
              </a:r>
            </a:p>
          </p:txBody>
        </p:sp>
      </p:grpSp>
      <p:graphicFrame>
        <p:nvGraphicFramePr>
          <p:cNvPr id="74754" name="Object 2"/>
          <p:cNvGraphicFramePr>
            <a:graphicFrameLocks noChangeAspect="1"/>
          </p:cNvGraphicFramePr>
          <p:nvPr/>
        </p:nvGraphicFramePr>
        <p:xfrm>
          <a:off x="5638800" y="2590800"/>
          <a:ext cx="2819400" cy="1371600"/>
        </p:xfrm>
        <a:graphic>
          <a:graphicData uri="http://schemas.openxmlformats.org/presentationml/2006/ole">
            <p:oleObj spid="_x0000_s64514" name="ﾋﾞｯﾄﾏｯﾌﾟ ｲﾒｰｼﾞ" r:id="rId6" imgW="4991150" imgH="2428727" progId="">
              <p:embed/>
            </p:oleObj>
          </a:graphicData>
        </a:graphic>
      </p:graphicFrame>
      <p:graphicFrame>
        <p:nvGraphicFramePr>
          <p:cNvPr id="74755" name="Object 3"/>
          <p:cNvGraphicFramePr>
            <a:graphicFrameLocks noChangeAspect="1"/>
          </p:cNvGraphicFramePr>
          <p:nvPr/>
        </p:nvGraphicFramePr>
        <p:xfrm>
          <a:off x="1447800" y="1752600"/>
          <a:ext cx="5715000" cy="674688"/>
        </p:xfrm>
        <a:graphic>
          <a:graphicData uri="http://schemas.openxmlformats.org/presentationml/2006/ole">
            <p:oleObj spid="_x0000_s64515" name="Equation" r:id="rId7" imgW="3340100" imgH="39370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74E5B8-8134-C444-876E-24D69EDED349}" type="slidenum">
              <a:rPr lang="en-US" smtClean="0"/>
              <a:pPr/>
              <a:t>2</a:t>
            </a:fld>
            <a:endParaRPr lang="en-US" smtClean="0"/>
          </a:p>
        </p:txBody>
      </p:sp>
      <p:sp>
        <p:nvSpPr>
          <p:cNvPr id="41989" name="Text Box 2"/>
          <p:cNvSpPr txBox="1">
            <a:spLocks noChangeArrowheads="1"/>
          </p:cNvSpPr>
          <p:nvPr/>
        </p:nvSpPr>
        <p:spPr bwMode="auto">
          <a:xfrm>
            <a:off x="3316288" y="152400"/>
            <a:ext cx="4989512" cy="885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 eaLnBrk="0" hangingPunct="0">
              <a:spcBef>
                <a:spcPct val="0"/>
              </a:spcBef>
              <a:buFontTx/>
              <a:buNone/>
            </a:pPr>
            <a:r>
              <a:rPr lang="en-US" sz="2600">
                <a:latin typeface="Times New Roman" charset="0"/>
                <a:ea typeface="ＭＳ Ｐゴシック" charset="-128"/>
                <a:cs typeface="ＭＳ Ｐゴシック" charset="-128"/>
              </a:rPr>
              <a:t>The </a:t>
            </a:r>
            <a:r>
              <a:rPr lang="en-US" sz="2600" b="1">
                <a:solidFill>
                  <a:srgbClr val="FF0000"/>
                </a:solidFill>
                <a:latin typeface="Times New Roman" charset="0"/>
                <a:ea typeface="ＭＳ Ｐゴシック" charset="-128"/>
                <a:cs typeface="ＭＳ Ｐゴシック" charset="-128"/>
              </a:rPr>
              <a:t>R</a:t>
            </a:r>
            <a:r>
              <a:rPr lang="en-US" sz="2600">
                <a:latin typeface="Times New Roman" charset="0"/>
                <a:ea typeface="ＭＳ Ｐゴシック" charset="-128"/>
                <a:cs typeface="ＭＳ Ｐゴシック" charset="-128"/>
              </a:rPr>
              <a:t>elativistic </a:t>
            </a:r>
            <a:r>
              <a:rPr lang="en-US" sz="2600" b="1">
                <a:solidFill>
                  <a:srgbClr val="FF0000"/>
                </a:solidFill>
                <a:latin typeface="Times New Roman" charset="0"/>
                <a:ea typeface="ＭＳ Ｐゴシック" charset="-128"/>
                <a:cs typeface="ＭＳ Ｐゴシック" charset="-128"/>
              </a:rPr>
              <a:t>H</a:t>
            </a:r>
            <a:r>
              <a:rPr lang="en-US" sz="2600">
                <a:latin typeface="Times New Roman" charset="0"/>
                <a:ea typeface="ＭＳ Ｐゴシック" charset="-128"/>
                <a:cs typeface="ＭＳ Ｐゴシック" charset="-128"/>
              </a:rPr>
              <a:t>eavy </a:t>
            </a:r>
            <a:r>
              <a:rPr lang="en-US" sz="2600" b="1">
                <a:solidFill>
                  <a:srgbClr val="FF0000"/>
                </a:solidFill>
                <a:latin typeface="Times New Roman" charset="0"/>
                <a:ea typeface="ＭＳ Ｐゴシック" charset="-128"/>
                <a:cs typeface="ＭＳ Ｐゴシック" charset="-128"/>
              </a:rPr>
              <a:t>I</a:t>
            </a:r>
            <a:r>
              <a:rPr lang="en-US" sz="2600">
                <a:latin typeface="Times New Roman" charset="0"/>
                <a:ea typeface="ＭＳ Ｐゴシック" charset="-128"/>
                <a:cs typeface="ＭＳ Ｐゴシック" charset="-128"/>
              </a:rPr>
              <a:t>on </a:t>
            </a:r>
            <a:r>
              <a:rPr lang="en-US" sz="2600" b="1">
                <a:solidFill>
                  <a:srgbClr val="FF0000"/>
                </a:solidFill>
                <a:latin typeface="Times New Roman" charset="0"/>
                <a:ea typeface="ＭＳ Ｐゴシック" charset="-128"/>
                <a:cs typeface="ＭＳ Ｐゴシック" charset="-128"/>
              </a:rPr>
              <a:t>C</a:t>
            </a:r>
            <a:r>
              <a:rPr lang="en-US" sz="2600">
                <a:latin typeface="Times New Roman" charset="0"/>
                <a:ea typeface="ＭＳ Ｐゴシック" charset="-128"/>
                <a:cs typeface="ＭＳ Ｐゴシック" charset="-128"/>
              </a:rPr>
              <a:t>ollider</a:t>
            </a:r>
          </a:p>
          <a:p>
            <a:pPr algn="ctr" eaLnBrk="0" hangingPunct="0">
              <a:spcBef>
                <a:spcPct val="0"/>
              </a:spcBef>
              <a:buFontTx/>
              <a:buNone/>
            </a:pPr>
            <a:r>
              <a:rPr lang="en-US" sz="2600">
                <a:latin typeface="Times New Roman" charset="0"/>
                <a:ea typeface="ＭＳ Ｐゴシック" charset="-128"/>
                <a:cs typeface="ＭＳ Ｐゴシック" charset="-128"/>
              </a:rPr>
              <a:t> at Brookhaven National Laboratory</a:t>
            </a:r>
          </a:p>
        </p:txBody>
      </p:sp>
      <p:pic>
        <p:nvPicPr>
          <p:cNvPr id="41990" name="Picture 3" descr="BNLsatellit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200" y="152400"/>
            <a:ext cx="3200400" cy="1866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991" name="Text Box 4"/>
          <p:cNvSpPr txBox="1">
            <a:spLocks noChangeArrowheads="1"/>
          </p:cNvSpPr>
          <p:nvPr/>
        </p:nvSpPr>
        <p:spPr bwMode="auto">
          <a:xfrm>
            <a:off x="6096000" y="1371600"/>
            <a:ext cx="2954338" cy="4841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 eaLnBrk="0" hangingPunct="0">
              <a:spcBef>
                <a:spcPct val="0"/>
              </a:spcBef>
              <a:buFontTx/>
              <a:buNone/>
            </a:pPr>
            <a:r>
              <a:rPr lang="en-US" b="1">
                <a:solidFill>
                  <a:srgbClr val="FF0000"/>
                </a:solidFill>
                <a:latin typeface="Times New Roman" charset="0"/>
                <a:ea typeface="ＭＳ Ｐゴシック" charset="-128"/>
                <a:cs typeface="ＭＳ Ｐゴシック" charset="-128"/>
              </a:rPr>
              <a:t>R-HI </a:t>
            </a:r>
          </a:p>
          <a:p>
            <a:pPr algn="ctr" eaLnBrk="0" hangingPunct="0">
              <a:spcBef>
                <a:spcPct val="0"/>
              </a:spcBef>
              <a:buFontTx/>
              <a:buNone/>
            </a:pPr>
            <a:r>
              <a:rPr lang="en-US" sz="2000">
                <a:solidFill>
                  <a:srgbClr val="FF0000"/>
                </a:solidFill>
                <a:latin typeface="Times New Roman" charset="0"/>
                <a:ea typeface="ＭＳ Ｐゴシック" charset="-128"/>
                <a:cs typeface="ＭＳ Ｐゴシック" charset="-128"/>
              </a:rPr>
              <a:t>New state of matter</a:t>
            </a:r>
          </a:p>
          <a:p>
            <a:pPr algn="ctr" eaLnBrk="0" hangingPunct="0">
              <a:spcBef>
                <a:spcPct val="0"/>
              </a:spcBef>
              <a:buFontTx/>
              <a:buNone/>
            </a:pPr>
            <a:r>
              <a:rPr lang="en-US" sz="2000" b="1">
                <a:solidFill>
                  <a:srgbClr val="FF0000"/>
                </a:solidFill>
                <a:latin typeface="Times New Roman" charset="0"/>
                <a:ea typeface="ＭＳ Ｐゴシック" charset="-128"/>
                <a:cs typeface="ＭＳ Ｐゴシック" charset="-128"/>
              </a:rPr>
              <a:t>QGP</a:t>
            </a:r>
          </a:p>
          <a:p>
            <a:pPr algn="ctr" eaLnBrk="0" hangingPunct="0">
              <a:spcBef>
                <a:spcPct val="0"/>
              </a:spcBef>
              <a:buFontTx/>
              <a:buNone/>
            </a:pPr>
            <a:r>
              <a:rPr lang="en-US" sz="2000">
                <a:solidFill>
                  <a:srgbClr val="FF0000"/>
                </a:solidFill>
                <a:latin typeface="Times New Roman" charset="0"/>
                <a:ea typeface="ＭＳ Ｐゴシック" charset="-128"/>
                <a:cs typeface="ＭＳ Ｐゴシック" charset="-128"/>
              </a:rPr>
              <a:t>De-confinement</a:t>
            </a:r>
          </a:p>
          <a:p>
            <a:pPr algn="ctr" eaLnBrk="0" hangingPunct="0">
              <a:spcBef>
                <a:spcPct val="0"/>
              </a:spcBef>
              <a:buFontTx/>
              <a:buNone/>
            </a:pPr>
            <a:r>
              <a:rPr lang="en-US">
                <a:solidFill>
                  <a:srgbClr val="FF0000"/>
                </a:solidFill>
                <a:latin typeface="Times New Roman" charset="0"/>
                <a:ea typeface="ＭＳ Ｐゴシック" charset="-128"/>
                <a:cs typeface="ＭＳ Ｐゴシック" charset="-128"/>
              </a:rPr>
              <a:t>…</a:t>
            </a:r>
          </a:p>
          <a:p>
            <a:pPr algn="ctr" eaLnBrk="0" hangingPunct="0">
              <a:spcBef>
                <a:spcPct val="0"/>
              </a:spcBef>
              <a:buFontTx/>
              <a:buNone/>
            </a:pPr>
            <a:endParaRPr lang="en-US" b="1">
              <a:solidFill>
                <a:srgbClr val="0000FF"/>
              </a:solidFill>
              <a:latin typeface="Times New Roman" charset="0"/>
              <a:ea typeface="ＭＳ Ｐゴシック" charset="-128"/>
              <a:cs typeface="ＭＳ Ｐゴシック" charset="-128"/>
            </a:endParaRPr>
          </a:p>
          <a:p>
            <a:pPr algn="ctr" eaLnBrk="0" hangingPunct="0">
              <a:spcBef>
                <a:spcPct val="0"/>
              </a:spcBef>
              <a:buFontTx/>
              <a:buNone/>
            </a:pPr>
            <a:r>
              <a:rPr lang="en-US" b="1">
                <a:solidFill>
                  <a:srgbClr val="0000FF"/>
                </a:solidFill>
                <a:latin typeface="Times New Roman" charset="0"/>
                <a:ea typeface="ＭＳ Ｐゴシック" charset="-128"/>
                <a:cs typeface="ＭＳ Ｐゴシック" charset="-128"/>
              </a:rPr>
              <a:t>polarized proton</a:t>
            </a:r>
          </a:p>
          <a:p>
            <a:pPr algn="ctr" eaLnBrk="0" hangingPunct="0">
              <a:spcBef>
                <a:spcPct val="0"/>
              </a:spcBef>
              <a:buFontTx/>
              <a:buNone/>
            </a:pPr>
            <a:r>
              <a:rPr lang="en-US" sz="2000">
                <a:solidFill>
                  <a:srgbClr val="0000FF"/>
                </a:solidFill>
                <a:latin typeface="Times New Roman" charset="0"/>
                <a:ea typeface="ＭＳ Ｐゴシック" charset="-128"/>
                <a:cs typeface="ＭＳ Ｐゴシック" charset="-128"/>
              </a:rPr>
              <a:t>Nucleon Spin Structure</a:t>
            </a:r>
          </a:p>
          <a:p>
            <a:pPr algn="ctr" eaLnBrk="0" hangingPunct="0">
              <a:spcBef>
                <a:spcPct val="0"/>
              </a:spcBef>
              <a:buFontTx/>
              <a:buNone/>
            </a:pPr>
            <a:r>
              <a:rPr lang="en-US" sz="2000">
                <a:solidFill>
                  <a:srgbClr val="0000FF"/>
                </a:solidFill>
                <a:latin typeface="Times New Roman" charset="0"/>
                <a:ea typeface="ＭＳ Ｐゴシック" charset="-128"/>
                <a:cs typeface="ＭＳ Ｐゴシック" charset="-128"/>
              </a:rPr>
              <a:t>Spin Fragmentation </a:t>
            </a:r>
          </a:p>
          <a:p>
            <a:pPr algn="ctr" eaLnBrk="0" hangingPunct="0">
              <a:spcBef>
                <a:spcPct val="0"/>
              </a:spcBef>
              <a:buFontTx/>
              <a:buNone/>
            </a:pPr>
            <a:r>
              <a:rPr lang="en-US" sz="2000">
                <a:solidFill>
                  <a:srgbClr val="0000FF"/>
                </a:solidFill>
                <a:latin typeface="Times New Roman" charset="0"/>
                <a:ea typeface="ＭＳ Ｐゴシック" charset="-128"/>
                <a:cs typeface="ＭＳ Ｐゴシック" charset="-128"/>
              </a:rPr>
              <a:t>pQCD  </a:t>
            </a:r>
          </a:p>
          <a:p>
            <a:pPr algn="ctr" eaLnBrk="0" hangingPunct="0">
              <a:spcBef>
                <a:spcPct val="0"/>
              </a:spcBef>
              <a:buFontTx/>
              <a:buNone/>
            </a:pPr>
            <a:r>
              <a:rPr lang="en-US">
                <a:solidFill>
                  <a:srgbClr val="0000FF"/>
                </a:solidFill>
                <a:latin typeface="Times New Roman" charset="0"/>
                <a:ea typeface="ＭＳ Ｐゴシック" charset="-128"/>
                <a:cs typeface="ＭＳ Ｐゴシック" charset="-128"/>
              </a:rPr>
              <a:t>…</a:t>
            </a:r>
          </a:p>
          <a:p>
            <a:pPr algn="ctr" eaLnBrk="0" hangingPunct="0">
              <a:spcBef>
                <a:spcPct val="0"/>
              </a:spcBef>
              <a:buFontTx/>
              <a:buNone/>
            </a:pPr>
            <a:endParaRPr lang="en-US">
              <a:solidFill>
                <a:srgbClr val="0000FF"/>
              </a:solidFill>
              <a:latin typeface="Times New Roman" charset="0"/>
              <a:ea typeface="ＭＳ Ｐゴシック" charset="-128"/>
              <a:cs typeface="ＭＳ Ｐゴシック" charset="-128"/>
            </a:endParaRPr>
          </a:p>
          <a:p>
            <a:pPr algn="ctr" eaLnBrk="0" hangingPunct="0">
              <a:spcBef>
                <a:spcPct val="0"/>
              </a:spcBef>
              <a:buFontTx/>
              <a:buNone/>
            </a:pPr>
            <a:endParaRPr lang="en-US">
              <a:solidFill>
                <a:srgbClr val="0000FF"/>
              </a:solidFill>
              <a:latin typeface="Times New Roman" charset="0"/>
              <a:ea typeface="ＭＳ Ｐゴシック" charset="-128"/>
              <a:cs typeface="ＭＳ Ｐゴシック" charset="-128"/>
            </a:endParaRPr>
          </a:p>
          <a:p>
            <a:pPr algn="ctr" eaLnBrk="0" hangingPunct="0">
              <a:spcBef>
                <a:spcPct val="0"/>
              </a:spcBef>
              <a:buFontTx/>
              <a:buNone/>
            </a:pPr>
            <a:r>
              <a:rPr lang="en-US">
                <a:solidFill>
                  <a:srgbClr val="008040"/>
                </a:solidFill>
                <a:latin typeface="Times New Roman" charset="0"/>
                <a:ea typeface="ＭＳ Ｐゴシック" charset="-128"/>
                <a:cs typeface="ＭＳ Ｐゴシック" charset="-128"/>
              </a:rPr>
              <a:t>RHIC is a QCD lab</a:t>
            </a:r>
          </a:p>
        </p:txBody>
      </p:sp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0" y="2260600"/>
            <a:ext cx="6223000" cy="4597400"/>
            <a:chOff x="64" y="1344"/>
            <a:chExt cx="3920" cy="2896"/>
          </a:xfrm>
        </p:grpSpPr>
        <p:pic>
          <p:nvPicPr>
            <p:cNvPr id="41994" name="Picture 6" descr="RHICcomplexnew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64" y="1344"/>
              <a:ext cx="3920" cy="28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1995" name="Text Box 7"/>
            <p:cNvSpPr txBox="1">
              <a:spLocks noChangeArrowheads="1"/>
            </p:cNvSpPr>
            <p:nvPr/>
          </p:nvSpPr>
          <p:spPr bwMode="auto">
            <a:xfrm>
              <a:off x="415" y="2112"/>
              <a:ext cx="593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 eaLnBrk="0" hangingPunct="0">
                <a:spcBef>
                  <a:spcPct val="0"/>
                </a:spcBef>
                <a:buFontTx/>
                <a:buNone/>
              </a:pPr>
              <a:r>
                <a:rPr lang="en-US" sz="1600" b="1">
                  <a:solidFill>
                    <a:srgbClr val="FF0000"/>
                  </a:solidFill>
                  <a:ea typeface="ＭＳ Ｐゴシック" charset="-128"/>
                  <a:cs typeface="ＭＳ Ｐゴシック" charset="-128"/>
                </a:rPr>
                <a:t>PHENIX</a:t>
              </a:r>
              <a:endParaRPr lang="en-US" sz="1600">
                <a:latin typeface="Maiandra GD" pitchFamily="34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41996" name="Text Box 8"/>
            <p:cNvSpPr txBox="1">
              <a:spLocks noChangeArrowheads="1"/>
            </p:cNvSpPr>
            <p:nvPr/>
          </p:nvSpPr>
          <p:spPr bwMode="auto">
            <a:xfrm>
              <a:off x="1584" y="2284"/>
              <a:ext cx="464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 eaLnBrk="0" hangingPunct="0">
                <a:spcBef>
                  <a:spcPct val="0"/>
                </a:spcBef>
                <a:buFontTx/>
                <a:buNone/>
              </a:pPr>
              <a:r>
                <a:rPr lang="en-US" sz="1600" b="1">
                  <a:solidFill>
                    <a:schemeClr val="accent2"/>
                  </a:solidFill>
                  <a:latin typeface="Maiandra GD" pitchFamily="34" charset="0"/>
                  <a:ea typeface="ＭＳ Ｐゴシック" charset="-128"/>
                  <a:cs typeface="ＭＳ Ｐゴシック" charset="-128"/>
                </a:rPr>
                <a:t>STAR</a:t>
              </a:r>
              <a:endParaRPr lang="en-US" sz="1600">
                <a:latin typeface="Maiandra GD" pitchFamily="34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41997" name="Text Box 9"/>
            <p:cNvSpPr txBox="1">
              <a:spLocks noChangeArrowheads="1"/>
            </p:cNvSpPr>
            <p:nvPr/>
          </p:nvSpPr>
          <p:spPr bwMode="auto">
            <a:xfrm>
              <a:off x="3110" y="1392"/>
              <a:ext cx="678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 eaLnBrk="0" hangingPunct="0">
                <a:spcBef>
                  <a:spcPct val="0"/>
                </a:spcBef>
                <a:buFontTx/>
                <a:buNone/>
              </a:pPr>
              <a:r>
                <a:rPr lang="en-US" sz="1600" b="1">
                  <a:solidFill>
                    <a:schemeClr val="accent2"/>
                  </a:solidFill>
                  <a:latin typeface="Maiandra GD" pitchFamily="34" charset="0"/>
                  <a:ea typeface="ＭＳ Ｐゴシック" charset="-128"/>
                  <a:cs typeface="ＭＳ Ｐゴシック" charset="-128"/>
                </a:rPr>
                <a:t>BRAHMS</a:t>
              </a:r>
              <a:endParaRPr lang="en-US" sz="1600">
                <a:latin typeface="Maiandra GD" pitchFamily="34" charset="0"/>
                <a:ea typeface="ＭＳ Ｐゴシック" charset="-128"/>
                <a:cs typeface="ＭＳ Ｐゴシック" charset="-128"/>
              </a:endParaRPr>
            </a:p>
          </p:txBody>
        </p:sp>
      </p:grpSp>
      <p:sp>
        <p:nvSpPr>
          <p:cNvPr id="41993" name="Rectangle 10"/>
          <p:cNvSpPr>
            <a:spLocks noChangeArrowheads="1"/>
          </p:cNvSpPr>
          <p:nvPr/>
        </p:nvSpPr>
        <p:spPr bwMode="auto">
          <a:xfrm>
            <a:off x="-387350" y="-196850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hangingPunct="0">
              <a:spcBef>
                <a:spcPct val="0"/>
              </a:spcBef>
              <a:buFontTx/>
              <a:buNone/>
            </a:pPr>
            <a:endParaRPr lang="en-US"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A7D80E-AC4A-A54F-BC70-720B3B30F0AA}" type="slidenum">
              <a:rPr lang="en-US" smtClean="0"/>
              <a:pPr/>
              <a:t>20</a:t>
            </a:fld>
            <a:endParaRPr lang="en-US" smtClean="0"/>
          </a:p>
        </p:txBody>
      </p:sp>
      <p:sp>
        <p:nvSpPr>
          <p:cNvPr id="92166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0"/>
            <a:ext cx="8763000" cy="1143000"/>
          </a:xfrm>
        </p:spPr>
        <p:txBody>
          <a:bodyPr/>
          <a:lstStyle/>
          <a:p>
            <a:pPr eaLnBrk="1" hangingPunct="1"/>
            <a:r>
              <a:rPr lang="en-US" sz="3600" dirty="0" smtClean="0"/>
              <a:t>Latest News: W</a:t>
            </a:r>
            <a:r>
              <a:rPr lang="en-US" sz="3600" baseline="30000" dirty="0"/>
              <a:t>±</a:t>
            </a:r>
            <a:r>
              <a:rPr lang="en-US" sz="3600" dirty="0"/>
              <a:t> Production and A</a:t>
            </a:r>
            <a:r>
              <a:rPr lang="en-US" sz="3600" baseline="-25000" dirty="0"/>
              <a:t>L</a:t>
            </a:r>
            <a:r>
              <a:rPr lang="en-US" sz="3600" dirty="0"/>
              <a:t> @500GeV</a:t>
            </a:r>
            <a:endParaRPr lang="en-US" dirty="0"/>
          </a:p>
        </p:txBody>
      </p:sp>
      <p:pic>
        <p:nvPicPr>
          <p:cNvPr id="92167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118100" y="1752600"/>
            <a:ext cx="3873500" cy="454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168" name="Text Box 4"/>
          <p:cNvSpPr txBox="1">
            <a:spLocks noChangeArrowheads="1"/>
          </p:cNvSpPr>
          <p:nvPr/>
        </p:nvSpPr>
        <p:spPr bwMode="auto">
          <a:xfrm>
            <a:off x="6248400" y="1477962"/>
            <a:ext cx="2130425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hangingPunct="0">
              <a:spcBef>
                <a:spcPct val="0"/>
              </a:spcBef>
              <a:buFontTx/>
              <a:buNone/>
            </a:pPr>
            <a:r>
              <a:rPr lang="en-US" sz="1200" dirty="0" err="1">
                <a:latin typeface="Times" charset="0"/>
                <a:ea typeface="ＭＳ Ｐゴシック" charset="-128"/>
                <a:cs typeface="ＭＳ Ｐゴシック" charset="-128"/>
              </a:rPr>
              <a:t>Bunce</a:t>
            </a:r>
            <a:r>
              <a:rPr lang="en-US" sz="1200" dirty="0">
                <a:latin typeface="Times" charset="0"/>
                <a:ea typeface="ＭＳ Ｐゴシック" charset="-128"/>
                <a:cs typeface="ＭＳ Ｐゴシック" charset="-128"/>
              </a:rPr>
              <a:t> G. et al, hep-ph/0007218</a:t>
            </a:r>
          </a:p>
        </p:txBody>
      </p:sp>
      <p:graphicFrame>
        <p:nvGraphicFramePr>
          <p:cNvPr id="92162" name="Object 2"/>
          <p:cNvGraphicFramePr>
            <a:graphicFrameLocks noChangeAspect="1"/>
          </p:cNvGraphicFramePr>
          <p:nvPr>
            <p:ph idx="1"/>
          </p:nvPr>
        </p:nvGraphicFramePr>
        <p:xfrm>
          <a:off x="3411134" y="2563136"/>
          <a:ext cx="1751416" cy="771110"/>
        </p:xfrm>
        <a:graphic>
          <a:graphicData uri="http://schemas.openxmlformats.org/presentationml/2006/ole">
            <p:oleObj spid="_x0000_s44034" name="Bitmap Image" r:id="rId5" imgW="4886266" imgH="2152922" progId="">
              <p:embed/>
            </p:oleObj>
          </a:graphicData>
        </a:graphic>
      </p:graphicFrame>
      <p:grpSp>
        <p:nvGrpSpPr>
          <p:cNvPr id="2" name="Group 6"/>
          <p:cNvGrpSpPr>
            <a:grpSpLocks/>
          </p:cNvGrpSpPr>
          <p:nvPr/>
        </p:nvGrpSpPr>
        <p:grpSpPr bwMode="auto">
          <a:xfrm>
            <a:off x="629430" y="1344424"/>
            <a:ext cx="2494769" cy="3022855"/>
            <a:chOff x="912" y="1680"/>
            <a:chExt cx="2165" cy="2442"/>
          </a:xfrm>
        </p:grpSpPr>
        <p:grpSp>
          <p:nvGrpSpPr>
            <p:cNvPr id="3" name="Group 7"/>
            <p:cNvGrpSpPr>
              <a:grpSpLocks/>
            </p:cNvGrpSpPr>
            <p:nvPr/>
          </p:nvGrpSpPr>
          <p:grpSpPr bwMode="auto">
            <a:xfrm>
              <a:off x="912" y="1680"/>
              <a:ext cx="1920" cy="2208"/>
              <a:chOff x="912" y="1680"/>
              <a:chExt cx="1920" cy="2208"/>
            </a:xfrm>
          </p:grpSpPr>
          <p:pic>
            <p:nvPicPr>
              <p:cNvPr id="92175" name="Picture 8" descr="WW7"/>
              <p:cNvPicPr>
                <a:picLocks noChangeAspect="1" noChangeArrowheads="1"/>
              </p:cNvPicPr>
              <p:nvPr/>
            </p:nvPicPr>
            <p:blipFill>
              <a:blip r:embed="rId6"/>
              <a:srcRect/>
              <a:stretch>
                <a:fillRect/>
              </a:stretch>
            </p:blipFill>
            <p:spPr bwMode="auto">
              <a:xfrm>
                <a:off x="912" y="1680"/>
                <a:ext cx="1597" cy="220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grpSp>
            <p:nvGrpSpPr>
              <p:cNvPr id="4" name="Group 9"/>
              <p:cNvGrpSpPr>
                <a:grpSpLocks/>
              </p:cNvGrpSpPr>
              <p:nvPr/>
            </p:nvGrpSpPr>
            <p:grpSpPr bwMode="auto">
              <a:xfrm>
                <a:off x="2496" y="3072"/>
                <a:ext cx="336" cy="672"/>
                <a:chOff x="2496" y="1872"/>
                <a:chExt cx="336" cy="672"/>
              </a:xfrm>
            </p:grpSpPr>
            <p:sp>
              <p:nvSpPr>
                <p:cNvPr id="92180" name="Line 10"/>
                <p:cNvSpPr>
                  <a:spLocks noChangeShapeType="1"/>
                </p:cNvSpPr>
                <p:nvPr/>
              </p:nvSpPr>
              <p:spPr bwMode="auto">
                <a:xfrm flipV="1">
                  <a:off x="2496" y="1872"/>
                  <a:ext cx="336" cy="336"/>
                </a:xfrm>
                <a:prstGeom prst="line">
                  <a:avLst/>
                </a:prstGeom>
                <a:noFill/>
                <a:ln w="9525">
                  <a:solidFill>
                    <a:srgbClr val="3333CC"/>
                  </a:solidFill>
                  <a:round/>
                  <a:headEnd/>
                  <a:tailEnd type="triangle" w="med" len="med"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2181" name="Line 11"/>
                <p:cNvSpPr>
                  <a:spLocks noChangeShapeType="1"/>
                </p:cNvSpPr>
                <p:nvPr/>
              </p:nvSpPr>
              <p:spPr bwMode="auto">
                <a:xfrm>
                  <a:off x="2496" y="2208"/>
                  <a:ext cx="336" cy="33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 type="triangle" w="med" len="med"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5" name="Group 12"/>
              <p:cNvGrpSpPr>
                <a:grpSpLocks/>
              </p:cNvGrpSpPr>
              <p:nvPr/>
            </p:nvGrpSpPr>
            <p:grpSpPr bwMode="auto">
              <a:xfrm>
                <a:off x="2496" y="1872"/>
                <a:ext cx="336" cy="672"/>
                <a:chOff x="2496" y="1872"/>
                <a:chExt cx="336" cy="672"/>
              </a:xfrm>
            </p:grpSpPr>
            <p:sp>
              <p:nvSpPr>
                <p:cNvPr id="92178" name="Line 13"/>
                <p:cNvSpPr>
                  <a:spLocks noChangeShapeType="1"/>
                </p:cNvSpPr>
                <p:nvPr/>
              </p:nvSpPr>
              <p:spPr bwMode="auto">
                <a:xfrm flipV="1">
                  <a:off x="2496" y="1872"/>
                  <a:ext cx="336" cy="336"/>
                </a:xfrm>
                <a:prstGeom prst="line">
                  <a:avLst/>
                </a:prstGeom>
                <a:noFill/>
                <a:ln w="9525">
                  <a:solidFill>
                    <a:srgbClr val="3333CC"/>
                  </a:solidFill>
                  <a:round/>
                  <a:headEnd/>
                  <a:tailEnd type="triangle" w="med" len="med"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2179" name="Line 14"/>
                <p:cNvSpPr>
                  <a:spLocks noChangeShapeType="1"/>
                </p:cNvSpPr>
                <p:nvPr/>
              </p:nvSpPr>
              <p:spPr bwMode="auto">
                <a:xfrm>
                  <a:off x="2496" y="2208"/>
                  <a:ext cx="336" cy="33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 type="triangle" w="med" len="med"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  <p:sp>
          <p:nvSpPr>
            <p:cNvPr id="92171" name="Text Box 15"/>
            <p:cNvSpPr txBox="1">
              <a:spLocks noChangeArrowheads="1"/>
            </p:cNvSpPr>
            <p:nvPr/>
          </p:nvSpPr>
          <p:spPr bwMode="auto">
            <a:xfrm>
              <a:off x="2822" y="1703"/>
              <a:ext cx="255" cy="4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0"/>
                </a:spcBef>
                <a:buFontTx/>
                <a:buNone/>
              </a:pPr>
              <a:r>
                <a:rPr lang="el-GR" sz="1800">
                  <a:ea typeface="Arial" charset="0"/>
                  <a:cs typeface="Arial" charset="0"/>
                </a:rPr>
                <a:t>μ</a:t>
              </a:r>
              <a:r>
                <a:rPr lang="en-US" sz="1800" baseline="30000">
                  <a:ea typeface="Arial" charset="0"/>
                  <a:cs typeface="Arial" charset="0"/>
                </a:rPr>
                <a:t>+</a:t>
              </a:r>
              <a:endParaRPr lang="el-GR" sz="1800" baseline="30000">
                <a:ea typeface="Arial" charset="0"/>
                <a:cs typeface="Arial" charset="0"/>
              </a:endParaRPr>
            </a:p>
          </p:txBody>
        </p:sp>
        <p:sp>
          <p:nvSpPr>
            <p:cNvPr id="92172" name="Text Box 16"/>
            <p:cNvSpPr txBox="1">
              <a:spLocks noChangeArrowheads="1"/>
            </p:cNvSpPr>
            <p:nvPr/>
          </p:nvSpPr>
          <p:spPr bwMode="auto">
            <a:xfrm>
              <a:off x="2832" y="2976"/>
              <a:ext cx="231" cy="4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0"/>
                </a:spcBef>
                <a:buFontTx/>
                <a:buNone/>
              </a:pPr>
              <a:r>
                <a:rPr lang="el-GR" sz="1800">
                  <a:ea typeface="Arial" charset="0"/>
                  <a:cs typeface="Arial" charset="0"/>
                </a:rPr>
                <a:t>μ</a:t>
              </a:r>
              <a:r>
                <a:rPr lang="en-US" sz="1800" baseline="30000">
                  <a:ea typeface="Arial" charset="0"/>
                  <a:cs typeface="Arial" charset="0"/>
                </a:rPr>
                <a:t>-</a:t>
              </a:r>
              <a:endParaRPr lang="el-GR" sz="1800" baseline="30000">
                <a:ea typeface="Arial" charset="0"/>
                <a:cs typeface="Arial" charset="0"/>
              </a:endParaRPr>
            </a:p>
          </p:txBody>
        </p:sp>
        <p:sp>
          <p:nvSpPr>
            <p:cNvPr id="92173" name="Text Box 17"/>
            <p:cNvSpPr txBox="1">
              <a:spLocks noChangeArrowheads="1"/>
            </p:cNvSpPr>
            <p:nvPr/>
          </p:nvSpPr>
          <p:spPr bwMode="auto">
            <a:xfrm>
              <a:off x="2832" y="2400"/>
              <a:ext cx="188" cy="5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0"/>
                </a:spcBef>
                <a:buFontTx/>
                <a:buNone/>
              </a:pPr>
              <a:r>
                <a:rPr lang="el-GR" sz="1800">
                  <a:ea typeface="Arial" charset="0"/>
                  <a:cs typeface="Arial" charset="0"/>
                </a:rPr>
                <a:t>ν</a:t>
              </a:r>
            </a:p>
          </p:txBody>
        </p:sp>
        <p:sp>
          <p:nvSpPr>
            <p:cNvPr id="92174" name="Text Box 18"/>
            <p:cNvSpPr txBox="1">
              <a:spLocks noChangeArrowheads="1"/>
            </p:cNvSpPr>
            <p:nvPr/>
          </p:nvSpPr>
          <p:spPr bwMode="auto">
            <a:xfrm>
              <a:off x="2832" y="3600"/>
              <a:ext cx="188" cy="5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0"/>
                </a:spcBef>
                <a:buFontTx/>
                <a:buNone/>
              </a:pPr>
              <a:r>
                <a:rPr lang="el-GR" sz="1800">
                  <a:ea typeface="Arial" charset="0"/>
                  <a:cs typeface="Arial" charset="0"/>
                </a:rPr>
                <a:t>ν</a:t>
              </a:r>
            </a:p>
          </p:txBody>
        </p:sp>
      </p:grpSp>
      <p:graphicFrame>
        <p:nvGraphicFramePr>
          <p:cNvPr id="44035" name="Object 3"/>
          <p:cNvGraphicFramePr>
            <a:graphicFrameLocks noChangeAspect="1"/>
          </p:cNvGraphicFramePr>
          <p:nvPr/>
        </p:nvGraphicFramePr>
        <p:xfrm>
          <a:off x="457200" y="4293245"/>
          <a:ext cx="4705350" cy="1804987"/>
        </p:xfrm>
        <a:graphic>
          <a:graphicData uri="http://schemas.openxmlformats.org/presentationml/2006/ole">
            <p:oleObj spid="_x0000_s44035" name="Equation" r:id="rId7" imgW="2768600" imgH="107950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51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Polarized Parton </a:t>
            </a:r>
            <a:r>
              <a:rPr lang="en-US" dirty="0"/>
              <a:t>Distributions</a:t>
            </a:r>
          </a:p>
        </p:txBody>
      </p:sp>
      <p:sp>
        <p:nvSpPr>
          <p:cNvPr id="3205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724400" y="914400"/>
            <a:ext cx="3733800" cy="5181600"/>
          </a:xfrm>
        </p:spPr>
        <p:txBody>
          <a:bodyPr>
            <a:normAutofit fontScale="85000" lnSpcReduction="20000"/>
          </a:bodyPr>
          <a:lstStyle/>
          <a:p>
            <a:pPr>
              <a:lnSpc>
                <a:spcPct val="90000"/>
              </a:lnSpc>
            </a:pPr>
            <a:r>
              <a:rPr lang="en-US"/>
              <a:t>DIS:</a:t>
            </a:r>
          </a:p>
          <a:p>
            <a:pPr lvl="1">
              <a:lnSpc>
                <a:spcPct val="90000"/>
              </a:lnSpc>
            </a:pPr>
            <a:r>
              <a:rPr lang="en-US"/>
              <a:t>Valence quark distributions well determined</a:t>
            </a:r>
          </a:p>
          <a:p>
            <a:pPr lvl="1">
              <a:lnSpc>
                <a:spcPct val="90000"/>
              </a:lnSpc>
            </a:pPr>
            <a:r>
              <a:rPr lang="en-US"/>
              <a:t>Flavor separated sea quark distributions are not accessible</a:t>
            </a:r>
          </a:p>
          <a:p>
            <a:pPr>
              <a:lnSpc>
                <a:spcPct val="90000"/>
              </a:lnSpc>
            </a:pPr>
            <a:r>
              <a:rPr lang="en-US"/>
              <a:t>SIDIS:</a:t>
            </a:r>
          </a:p>
          <a:p>
            <a:pPr lvl="1">
              <a:lnSpc>
                <a:spcPct val="90000"/>
              </a:lnSpc>
            </a:pPr>
            <a:r>
              <a:rPr lang="en-US"/>
              <a:t>Can access in semi-inclusive DIS</a:t>
            </a:r>
          </a:p>
          <a:p>
            <a:pPr lvl="1">
              <a:lnSpc>
                <a:spcPct val="90000"/>
              </a:lnSpc>
            </a:pPr>
            <a:r>
              <a:rPr lang="en-US"/>
              <a:t>Rely on fragmentation functions</a:t>
            </a:r>
          </a:p>
          <a:p>
            <a:pPr>
              <a:lnSpc>
                <a:spcPct val="90000"/>
              </a:lnSpc>
            </a:pPr>
            <a:r>
              <a:rPr lang="en-US"/>
              <a:t>p+p:</a:t>
            </a:r>
          </a:p>
          <a:p>
            <a:pPr lvl="1">
              <a:lnSpc>
                <a:spcPct val="90000"/>
              </a:lnSpc>
            </a:pPr>
            <a:r>
              <a:rPr lang="en-US"/>
              <a:t>Accessible through parity violating W production</a:t>
            </a:r>
          </a:p>
        </p:txBody>
      </p:sp>
      <p:sp>
        <p:nvSpPr>
          <p:cNvPr id="320516" name="Rectangle 5"/>
          <p:cNvSpPr>
            <a:spLocks noChangeAspect="1" noChangeArrowheads="1"/>
          </p:cNvSpPr>
          <p:nvPr/>
        </p:nvSpPr>
        <p:spPr bwMode="auto">
          <a:xfrm>
            <a:off x="76200" y="1143000"/>
            <a:ext cx="4267200" cy="51816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eaLnBrk="1" hangingPunct="1"/>
            <a:endParaRPr lang="en-US" sz="2000">
              <a:ea typeface="Arial" charset="0"/>
              <a:cs typeface="Arial" charset="0"/>
            </a:endParaRPr>
          </a:p>
        </p:txBody>
      </p:sp>
      <p:sp>
        <p:nvSpPr>
          <p:cNvPr id="10" name="Text Box 7"/>
          <p:cNvSpPr txBox="1">
            <a:spLocks noChangeArrowheads="1"/>
          </p:cNvSpPr>
          <p:nvPr/>
        </p:nvSpPr>
        <p:spPr bwMode="auto">
          <a:xfrm>
            <a:off x="76200" y="1143000"/>
            <a:ext cx="4953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1800">
                <a:solidFill>
                  <a:srgbClr val="A6A6A6"/>
                </a:solidFill>
                <a:latin typeface="Arial Unicode MS" charset="0"/>
                <a:ea typeface="Arial" charset="0"/>
                <a:cs typeface="Arial" charset="0"/>
              </a:rPr>
              <a:t>de Florian et al., PRL101, 072001 (2008)</a:t>
            </a:r>
          </a:p>
        </p:txBody>
      </p:sp>
      <p:pic>
        <p:nvPicPr>
          <p:cNvPr id="14" name="Picture 7"/>
          <p:cNvPicPr>
            <a:picLocks noChangeAspect="1" noChangeArrowheads="1"/>
          </p:cNvPicPr>
          <p:nvPr/>
        </p:nvPicPr>
        <p:blipFill>
          <a:blip r:embed="rId3"/>
          <a:srcRect r="35721" b="54420"/>
          <a:stretch>
            <a:fillRect/>
          </a:stretch>
        </p:blipFill>
        <p:spPr bwMode="auto">
          <a:xfrm>
            <a:off x="306388" y="1447800"/>
            <a:ext cx="3392487" cy="1573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4" descr="minisea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0850" y="2971800"/>
            <a:ext cx="3359150" cy="3367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0520" name="AutoShape 8"/>
          <p:cNvSpPr>
            <a:spLocks noChangeArrowheads="1"/>
          </p:cNvSpPr>
          <p:nvPr/>
        </p:nvSpPr>
        <p:spPr bwMode="auto">
          <a:xfrm>
            <a:off x="228600" y="2895600"/>
            <a:ext cx="3810000" cy="1676400"/>
          </a:xfrm>
          <a:prstGeom prst="roundRect">
            <a:avLst>
              <a:gd name="adj" fmla="val 16667"/>
            </a:avLst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801372-6EC5-504D-A4C6-C0943D8922CB}" type="slidenum">
              <a:rPr lang="en-US" smtClean="0"/>
              <a:pPr/>
              <a:t>21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5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205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5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3205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5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3205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5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3205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5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3205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5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3205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5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3205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5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3205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" dur="500"/>
                                        <p:tgtEl>
                                          <p:spTgt spid="3205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0515" grpId="0" build="p"/>
      <p:bldP spid="320520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11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Two ways to get </a:t>
            </a:r>
            <a:r>
              <a:rPr lang="en-US" dirty="0" smtClean="0"/>
              <a:t>W</a:t>
            </a:r>
            <a:r>
              <a:rPr lang="en-US" baseline="30000" dirty="0" smtClean="0"/>
              <a:t>+/-</a:t>
            </a:r>
            <a:r>
              <a:rPr lang="en-US" dirty="0" smtClean="0"/>
              <a:t>-&gt;</a:t>
            </a:r>
            <a:r>
              <a:rPr lang="en-US" dirty="0" err="1" smtClean="0"/>
              <a:t>l</a:t>
            </a:r>
            <a:r>
              <a:rPr lang="en-US" baseline="30000" dirty="0" err="1" smtClean="0"/>
              <a:t>+/-</a:t>
            </a:r>
            <a:r>
              <a:rPr lang="en-US" dirty="0" err="1" smtClean="0"/>
              <a:t>+v</a:t>
            </a:r>
            <a:r>
              <a:rPr lang="en-US" dirty="0" smtClean="0"/>
              <a:t> in PHENIX</a:t>
            </a:r>
            <a:endParaRPr lang="en-US" dirty="0"/>
          </a:p>
        </p:txBody>
      </p:sp>
      <p:sp>
        <p:nvSpPr>
          <p:cNvPr id="3461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066800"/>
            <a:ext cx="4876800" cy="3703983"/>
          </a:xfrm>
        </p:spPr>
        <p:txBody>
          <a:bodyPr>
            <a:normAutofit fontScale="70000" lnSpcReduction="20000"/>
          </a:bodyPr>
          <a:lstStyle/>
          <a:p>
            <a:r>
              <a:rPr lang="en-US" dirty="0"/>
              <a:t>Central Rapidity:  |</a:t>
            </a:r>
            <a:r>
              <a:rPr lang="en-US" dirty="0" err="1">
                <a:latin typeface="Symbol" charset="2"/>
                <a:sym typeface="Symbol" charset="2"/>
              </a:rPr>
              <a:t></a:t>
            </a:r>
            <a:r>
              <a:rPr lang="en-US" dirty="0"/>
              <a:t>|&lt;0.35 </a:t>
            </a:r>
          </a:p>
          <a:p>
            <a:pPr lvl="1"/>
            <a:r>
              <a:rPr lang="en-US" dirty="0"/>
              <a:t>Measure electron in the central arms </a:t>
            </a:r>
            <a:r>
              <a:rPr lang="en-US" dirty="0" err="1"/>
              <a:t>EMCal</a:t>
            </a:r>
            <a:endParaRPr lang="en-US" dirty="0"/>
          </a:p>
          <a:p>
            <a:pPr lvl="1"/>
            <a:r>
              <a:rPr lang="en-US" dirty="0"/>
              <a:t>Determine charge sign from tracking</a:t>
            </a:r>
          </a:p>
          <a:p>
            <a:r>
              <a:rPr lang="en-US" dirty="0"/>
              <a:t>Forward/Backward:  1.2&lt;</a:t>
            </a:r>
            <a:r>
              <a:rPr lang="en-US" dirty="0" err="1">
                <a:latin typeface="Symbol" charset="2"/>
                <a:sym typeface="Symbol" charset="2"/>
              </a:rPr>
              <a:t></a:t>
            </a:r>
            <a:r>
              <a:rPr lang="en-US" dirty="0"/>
              <a:t>&lt;2.4</a:t>
            </a:r>
          </a:p>
          <a:p>
            <a:pPr lvl="1"/>
            <a:r>
              <a:rPr lang="en-US" dirty="0"/>
              <a:t>Measure </a:t>
            </a:r>
            <a:r>
              <a:rPr lang="en-US" dirty="0" err="1"/>
              <a:t>muon</a:t>
            </a:r>
            <a:r>
              <a:rPr lang="en-US" dirty="0"/>
              <a:t> in </a:t>
            </a:r>
            <a:r>
              <a:rPr lang="en-US" dirty="0" err="1"/>
              <a:t>muon</a:t>
            </a:r>
            <a:r>
              <a:rPr lang="en-US" dirty="0"/>
              <a:t> arms</a:t>
            </a:r>
          </a:p>
          <a:p>
            <a:pPr lvl="1"/>
            <a:r>
              <a:rPr lang="en-US" dirty="0"/>
              <a:t>W dominates </a:t>
            </a:r>
            <a:r>
              <a:rPr lang="en-US" dirty="0" err="1"/>
              <a:t>muon</a:t>
            </a:r>
            <a:r>
              <a:rPr lang="en-US" dirty="0"/>
              <a:t> signal above 20 </a:t>
            </a:r>
            <a:r>
              <a:rPr lang="en-US" dirty="0" err="1"/>
              <a:t>GeV</a:t>
            </a:r>
            <a:endParaRPr lang="en-US" dirty="0"/>
          </a:p>
          <a:p>
            <a:pPr lvl="1"/>
            <a:r>
              <a:rPr lang="en-US" dirty="0"/>
              <a:t>For measurement, we require:</a:t>
            </a:r>
          </a:p>
          <a:p>
            <a:pPr lvl="2"/>
            <a:r>
              <a:rPr lang="en-US" dirty="0"/>
              <a:t>Ability to trigger on high momentum </a:t>
            </a:r>
            <a:r>
              <a:rPr lang="en-US" dirty="0" err="1">
                <a:latin typeface="Symbol" charset="2"/>
                <a:sym typeface="Symbol" charset="2"/>
              </a:rPr>
              <a:t></a:t>
            </a:r>
            <a:endParaRPr lang="en-US" dirty="0"/>
          </a:p>
          <a:p>
            <a:pPr lvl="2"/>
            <a:r>
              <a:rPr lang="en-US" dirty="0" err="1"/>
              <a:t>Hadron</a:t>
            </a:r>
            <a:r>
              <a:rPr lang="en-US" dirty="0"/>
              <a:t> background reduction</a:t>
            </a:r>
          </a:p>
          <a:p>
            <a:pPr lvl="1"/>
            <a:r>
              <a:rPr lang="en-US" dirty="0"/>
              <a:t>Upgrading PHENIX for this purpose</a:t>
            </a:r>
          </a:p>
        </p:txBody>
      </p:sp>
      <p:grpSp>
        <p:nvGrpSpPr>
          <p:cNvPr id="2" name="Group 17"/>
          <p:cNvGrpSpPr>
            <a:grpSpLocks/>
          </p:cNvGrpSpPr>
          <p:nvPr/>
        </p:nvGrpSpPr>
        <p:grpSpPr bwMode="auto">
          <a:xfrm>
            <a:off x="180975" y="5011738"/>
            <a:ext cx="1952625" cy="1312862"/>
            <a:chOff x="114" y="3157"/>
            <a:chExt cx="1230" cy="827"/>
          </a:xfrm>
        </p:grpSpPr>
        <p:pic>
          <p:nvPicPr>
            <p:cNvPr id="346116" name="Picture 30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114" y="3157"/>
              <a:ext cx="1230" cy="827"/>
            </a:xfrm>
            <a:prstGeom prst="rect">
              <a:avLst/>
            </a:prstGeom>
            <a:noFill/>
            <a:ln w="25400">
              <a:solidFill>
                <a:srgbClr val="FF0066"/>
              </a:solidFill>
              <a:miter lim="800000"/>
              <a:headEnd/>
              <a:tailEnd/>
            </a:ln>
          </p:spPr>
        </p:pic>
        <p:sp>
          <p:nvSpPr>
            <p:cNvPr id="346117" name="Line 40"/>
            <p:cNvSpPr>
              <a:spLocks noChangeShapeType="1"/>
            </p:cNvSpPr>
            <p:nvPr/>
          </p:nvSpPr>
          <p:spPr bwMode="auto">
            <a:xfrm flipV="1">
              <a:off x="706" y="3321"/>
              <a:ext cx="636" cy="281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857" name="Text Box 41"/>
            <p:cNvSpPr txBox="1">
              <a:spLocks noChangeArrowheads="1"/>
            </p:cNvSpPr>
            <p:nvPr/>
          </p:nvSpPr>
          <p:spPr bwMode="auto">
            <a:xfrm>
              <a:off x="786" y="3205"/>
              <a:ext cx="442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eaLnBrk="1" hangingPunct="1">
                <a:spcBef>
                  <a:spcPct val="50000"/>
                </a:spcBef>
              </a:pPr>
              <a:r>
                <a:rPr kumimoji="1" lang="el-GR" altLang="ja-JP" b="1">
                  <a:solidFill>
                    <a:srgbClr val="0000FF"/>
                  </a:solidFill>
                  <a:effectLst>
                    <a:outerShdw blurRad="38100" dist="38100" dir="2700000" algn="tl">
                      <a:srgbClr val="DDDDDD"/>
                    </a:outerShdw>
                  </a:effectLst>
                  <a:latin typeface="ＭＳ Ｐゴシック" charset="-128"/>
                  <a:ea typeface="Tahoma" charset="0"/>
                  <a:cs typeface="Tahoma" charset="0"/>
                </a:rPr>
                <a:t>μ </a:t>
              </a:r>
              <a:r>
                <a:rPr lang="en-US" baseline="30000">
                  <a:solidFill>
                    <a:srgbClr val="0000FF"/>
                  </a:solidFill>
                </a:rPr>
                <a:t>±</a:t>
              </a:r>
              <a:endParaRPr lang="el-GR" altLang="ja-JP" sz="1600" baseline="30000">
                <a:solidFill>
                  <a:srgbClr val="7200FF"/>
                </a:solidFill>
              </a:endParaRPr>
            </a:p>
          </p:txBody>
        </p:sp>
      </p:grpSp>
      <p:grpSp>
        <p:nvGrpSpPr>
          <p:cNvPr id="3" name="Group 10"/>
          <p:cNvGrpSpPr>
            <a:grpSpLocks/>
          </p:cNvGrpSpPr>
          <p:nvPr/>
        </p:nvGrpSpPr>
        <p:grpSpPr bwMode="auto">
          <a:xfrm>
            <a:off x="6534150" y="914400"/>
            <a:ext cx="2609850" cy="1571625"/>
            <a:chOff x="3456" y="672"/>
            <a:chExt cx="2112" cy="1296"/>
          </a:xfrm>
        </p:grpSpPr>
        <p:pic>
          <p:nvPicPr>
            <p:cNvPr id="346120" name="Picture 7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3456" y="672"/>
              <a:ext cx="2112" cy="1296"/>
            </a:xfrm>
            <a:prstGeom prst="rect">
              <a:avLst/>
            </a:prstGeom>
            <a:noFill/>
            <a:ln w="25400">
              <a:solidFill>
                <a:srgbClr val="FF9900"/>
              </a:solidFill>
              <a:miter lim="800000"/>
              <a:headEnd/>
              <a:tailEnd/>
            </a:ln>
          </p:spPr>
        </p:pic>
        <p:sp>
          <p:nvSpPr>
            <p:cNvPr id="346121" name="Freeform 8"/>
            <p:cNvSpPr>
              <a:spLocks/>
            </p:cNvSpPr>
            <p:nvPr/>
          </p:nvSpPr>
          <p:spPr bwMode="auto">
            <a:xfrm>
              <a:off x="4455" y="777"/>
              <a:ext cx="806" cy="559"/>
            </a:xfrm>
            <a:custGeom>
              <a:avLst/>
              <a:gdLst>
                <a:gd name="T0" fmla="*/ 0 w 1008"/>
                <a:gd name="T1" fmla="*/ 1 h 768"/>
                <a:gd name="T2" fmla="*/ 2 w 1008"/>
                <a:gd name="T3" fmla="*/ 1 h 768"/>
                <a:gd name="T4" fmla="*/ 2 w 1008"/>
                <a:gd name="T5" fmla="*/ 1 h 768"/>
                <a:gd name="T6" fmla="*/ 4 w 1008"/>
                <a:gd name="T7" fmla="*/ 1 h 768"/>
                <a:gd name="T8" fmla="*/ 4 w 1008"/>
                <a:gd name="T9" fmla="*/ 1 h 768"/>
                <a:gd name="T10" fmla="*/ 11 w 1008"/>
                <a:gd name="T11" fmla="*/ 0 h 76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008"/>
                <a:gd name="T19" fmla="*/ 0 h 768"/>
                <a:gd name="T20" fmla="*/ 1008 w 1008"/>
                <a:gd name="T21" fmla="*/ 768 h 76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008" h="768">
                  <a:moveTo>
                    <a:pt x="0" y="768"/>
                  </a:moveTo>
                  <a:lnTo>
                    <a:pt x="82" y="759"/>
                  </a:lnTo>
                  <a:lnTo>
                    <a:pt x="192" y="722"/>
                  </a:lnTo>
                  <a:lnTo>
                    <a:pt x="293" y="677"/>
                  </a:lnTo>
                  <a:lnTo>
                    <a:pt x="338" y="649"/>
                  </a:lnTo>
                  <a:lnTo>
                    <a:pt x="1008" y="0"/>
                  </a:lnTo>
                </a:path>
              </a:pathLst>
            </a:custGeom>
            <a:noFill/>
            <a:ln w="41275">
              <a:solidFill>
                <a:srgbClr val="0000FF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 eaLnBrk="1" hangingPunct="1"/>
              <a:endParaRPr kumimoji="1" lang="ja-JP" altLang="en-US" sz="1800"/>
            </a:p>
          </p:txBody>
        </p:sp>
        <p:sp>
          <p:nvSpPr>
            <p:cNvPr id="35849" name="Text Box 9"/>
            <p:cNvSpPr txBox="1">
              <a:spLocks noChangeArrowheads="1"/>
            </p:cNvSpPr>
            <p:nvPr/>
          </p:nvSpPr>
          <p:spPr bwMode="auto">
            <a:xfrm>
              <a:off x="4905" y="880"/>
              <a:ext cx="629" cy="3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eaLnBrk="1" hangingPunct="1">
                <a:spcBef>
                  <a:spcPct val="50000"/>
                </a:spcBef>
              </a:pPr>
              <a:r>
                <a:rPr kumimoji="1" lang="en-US" altLang="ja-JP" b="1">
                  <a:solidFill>
                    <a:srgbClr val="0000FF"/>
                  </a:solidFill>
                  <a:effectLst>
                    <a:outerShdw blurRad="38100" dist="38100" dir="2700000" algn="tl">
                      <a:srgbClr val="DDDDDD"/>
                    </a:outerShdw>
                  </a:effectLst>
                  <a:latin typeface="ＭＳ Ｐゴシック" charset="-128"/>
                  <a:ea typeface="Tahoma" charset="0"/>
                  <a:cs typeface="Tahoma" charset="0"/>
                </a:rPr>
                <a:t>e</a:t>
              </a:r>
              <a:r>
                <a:rPr kumimoji="1" lang="en-US" altLang="ja-JP" b="1" baseline="30000">
                  <a:solidFill>
                    <a:srgbClr val="0000FF"/>
                  </a:solidFill>
                  <a:effectLst>
                    <a:outerShdw blurRad="38100" dist="38100" dir="2700000" algn="tl">
                      <a:srgbClr val="DDDDDD"/>
                    </a:outerShdw>
                  </a:effectLst>
                  <a:latin typeface="ＭＳ Ｐゴシック" charset="-128"/>
                  <a:ea typeface="Tahoma" charset="0"/>
                  <a:cs typeface="Tahoma" charset="0"/>
                </a:rPr>
                <a:t>+/-</a:t>
              </a:r>
              <a:endParaRPr kumimoji="1" lang="el-GR" altLang="ja-JP" b="1" baseline="30000">
                <a:solidFill>
                  <a:srgbClr val="0000FF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ＭＳ Ｐゴシック" charset="-128"/>
                <a:ea typeface="Tahoma" charset="0"/>
                <a:cs typeface="Tahoma" charset="0"/>
              </a:endParaRPr>
            </a:p>
          </p:txBody>
        </p:sp>
      </p:grpSp>
      <p:pic>
        <p:nvPicPr>
          <p:cNvPr id="346123" name="Picture 3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159500" y="3124200"/>
            <a:ext cx="2984500" cy="3048000"/>
          </a:xfrm>
          <a:prstGeom prst="rect">
            <a:avLst/>
          </a:prstGeom>
          <a:noFill/>
          <a:ln w="12700">
            <a:solidFill>
              <a:srgbClr val="FF0066"/>
            </a:solidFill>
            <a:miter lim="800000"/>
            <a:headEnd/>
            <a:tailEnd/>
          </a:ln>
        </p:spPr>
      </p:pic>
      <p:cxnSp>
        <p:nvCxnSpPr>
          <p:cNvPr id="45" name="直線コネクタ 44"/>
          <p:cNvCxnSpPr/>
          <p:nvPr/>
        </p:nvCxnSpPr>
        <p:spPr>
          <a:xfrm rot="5400000">
            <a:off x="6888956" y="5023644"/>
            <a:ext cx="1716088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6125" name="Line 4"/>
          <p:cNvSpPr>
            <a:spLocks noChangeShapeType="1"/>
          </p:cNvSpPr>
          <p:nvPr/>
        </p:nvSpPr>
        <p:spPr bwMode="auto">
          <a:xfrm>
            <a:off x="7747000" y="4532313"/>
            <a:ext cx="833438" cy="1587"/>
          </a:xfrm>
          <a:prstGeom prst="line">
            <a:avLst/>
          </a:prstGeom>
          <a:noFill/>
          <a:ln w="31750">
            <a:solidFill>
              <a:srgbClr val="FF0000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46126" name="Line 7"/>
          <p:cNvSpPr>
            <a:spLocks noChangeShapeType="1"/>
          </p:cNvSpPr>
          <p:nvPr/>
        </p:nvSpPr>
        <p:spPr bwMode="auto">
          <a:xfrm flipH="1" flipV="1">
            <a:off x="8318500" y="5083175"/>
            <a:ext cx="190500" cy="368300"/>
          </a:xfrm>
          <a:prstGeom prst="line">
            <a:avLst/>
          </a:prstGeom>
          <a:noFill/>
          <a:ln w="36000">
            <a:solidFill>
              <a:srgbClr val="008000"/>
            </a:solidFill>
            <a:miter lim="800000"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46127" name="Text Box 8"/>
          <p:cNvSpPr txBox="1">
            <a:spLocks noChangeArrowheads="1"/>
          </p:cNvSpPr>
          <p:nvPr/>
        </p:nvSpPr>
        <p:spPr bwMode="auto">
          <a:xfrm>
            <a:off x="8382000" y="5389563"/>
            <a:ext cx="396875" cy="3921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71495" rIns="90000" bIns="46800">
            <a:prstTxWarp prst="textNoShape">
              <a:avLst/>
            </a:prstTxWarp>
            <a:spAutoFit/>
          </a:bodyPr>
          <a:lstStyle/>
          <a:p>
            <a:pPr eaLnBrk="1" hangingPunct="1"/>
            <a:r>
              <a:rPr kumimoji="1" lang="en-US" altLang="ja-JP" sz="1800" b="1">
                <a:solidFill>
                  <a:srgbClr val="008000"/>
                </a:solidFill>
              </a:rPr>
              <a:t>W</a:t>
            </a:r>
          </a:p>
        </p:txBody>
      </p:sp>
      <p:sp>
        <p:nvSpPr>
          <p:cNvPr id="346128" name="テキスト ボックス 54"/>
          <p:cNvSpPr txBox="1">
            <a:spLocks noChangeArrowheads="1"/>
          </p:cNvSpPr>
          <p:nvPr/>
        </p:nvSpPr>
        <p:spPr bwMode="auto">
          <a:xfrm>
            <a:off x="6238875" y="3124200"/>
            <a:ext cx="2905125" cy="517525"/>
          </a:xfrm>
          <a:prstGeom prst="rect">
            <a:avLst/>
          </a:prstGeom>
          <a:solidFill>
            <a:schemeClr val="bg1">
              <a:alpha val="85097"/>
            </a:schemeClr>
          </a:solidFill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1" hangingPunct="1"/>
            <a:r>
              <a:rPr kumimoji="1" lang="en-US" altLang="ja-JP" sz="1400"/>
              <a:t>Muon p</a:t>
            </a:r>
            <a:r>
              <a:rPr kumimoji="1" lang="en-US" altLang="ja-JP" sz="1400" baseline="-25000"/>
              <a:t>T </a:t>
            </a:r>
            <a:r>
              <a:rPr kumimoji="1" lang="en-US" altLang="ja-JP" sz="1400"/>
              <a:t>spectra in the Muon Arms</a:t>
            </a:r>
          </a:p>
          <a:p>
            <a:pPr eaLnBrk="1" hangingPunct="1"/>
            <a:r>
              <a:rPr kumimoji="1" lang="en-US" altLang="ja-JP" sz="1400"/>
              <a:t>(2000 [1/pb], from PYTHIA5.7)</a:t>
            </a:r>
            <a:endParaRPr kumimoji="1" lang="ja-JP" altLang="en-US" sz="1400"/>
          </a:p>
        </p:txBody>
      </p:sp>
      <p:sp>
        <p:nvSpPr>
          <p:cNvPr id="346130" name="Line 18"/>
          <p:cNvSpPr>
            <a:spLocks noChangeShapeType="1"/>
          </p:cNvSpPr>
          <p:nvPr/>
        </p:nvSpPr>
        <p:spPr bwMode="auto">
          <a:xfrm flipH="1" flipV="1">
            <a:off x="6808788" y="3581400"/>
            <a:ext cx="11112" cy="2260600"/>
          </a:xfrm>
          <a:prstGeom prst="line">
            <a:avLst/>
          </a:prstGeom>
          <a:noFill/>
          <a:ln w="28575">
            <a:solidFill>
              <a:srgbClr val="00FF00"/>
            </a:solidFill>
            <a:prstDash val="dash"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46131" name="Rectangle 19"/>
          <p:cNvSpPr>
            <a:spLocks noChangeArrowheads="1"/>
          </p:cNvSpPr>
          <p:nvPr/>
        </p:nvSpPr>
        <p:spPr bwMode="auto">
          <a:xfrm>
            <a:off x="5257800" y="5105400"/>
            <a:ext cx="1447800" cy="82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1600"/>
              <a:t>Present trigger threshold</a:t>
            </a:r>
            <a:endParaRPr lang="en-US"/>
          </a:p>
        </p:txBody>
      </p:sp>
      <p:sp>
        <p:nvSpPr>
          <p:cNvPr id="346132" name="Line 20"/>
          <p:cNvSpPr>
            <a:spLocks noChangeShapeType="1"/>
          </p:cNvSpPr>
          <p:nvPr/>
        </p:nvSpPr>
        <p:spPr bwMode="auto">
          <a:xfrm flipV="1">
            <a:off x="5943600" y="4572000"/>
            <a:ext cx="838200" cy="609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801372-6EC5-504D-A4C6-C0943D8922CB}" type="slidenum">
              <a:rPr lang="en-US" smtClean="0"/>
              <a:pPr/>
              <a:t>22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090" name="Rectangle 2"/>
          <p:cNvSpPr>
            <a:spLocks noGrp="1" noChangeArrowheads="1"/>
          </p:cNvSpPr>
          <p:nvPr>
            <p:ph type="title"/>
          </p:nvPr>
        </p:nvSpPr>
        <p:spPr>
          <a:xfrm>
            <a:off x="285582" y="0"/>
            <a:ext cx="8229600" cy="1143000"/>
          </a:xfrm>
        </p:spPr>
        <p:txBody>
          <a:bodyPr/>
          <a:lstStyle/>
          <a:p>
            <a:r>
              <a:rPr lang="en-US" dirty="0"/>
              <a:t>First Results (</a:t>
            </a:r>
            <a:r>
              <a:rPr lang="en-US" dirty="0" smtClean="0"/>
              <a:t>W</a:t>
            </a:r>
            <a:r>
              <a:rPr lang="en-US" baseline="30000" dirty="0" smtClean="0"/>
              <a:t>+/-</a:t>
            </a:r>
            <a:r>
              <a:rPr lang="en-US" dirty="0" err="1" smtClean="0">
                <a:sym typeface="Wingdings" charset="2"/>
              </a:rPr>
              <a:t></a:t>
            </a:r>
            <a:r>
              <a:rPr lang="en-US" dirty="0" err="1" smtClean="0"/>
              <a:t>e</a:t>
            </a:r>
            <a:r>
              <a:rPr lang="en-US" baseline="30000" dirty="0" smtClean="0"/>
              <a:t>+/-</a:t>
            </a:r>
            <a:r>
              <a:rPr lang="en-US" dirty="0" smtClean="0"/>
              <a:t>)      </a:t>
            </a:r>
            <a:endParaRPr lang="en-US" dirty="0"/>
          </a:p>
        </p:txBody>
      </p:sp>
      <p:sp>
        <p:nvSpPr>
          <p:cNvPr id="2170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140363"/>
            <a:ext cx="4059427" cy="4946112"/>
          </a:xfrm>
        </p:spPr>
        <p:txBody>
          <a:bodyPr>
            <a:normAutofit fontScale="77500" lnSpcReduction="20000"/>
          </a:bodyPr>
          <a:lstStyle/>
          <a:p>
            <a:r>
              <a:rPr lang="en-US" dirty="0"/>
              <a:t>Run9 was first 500 </a:t>
            </a:r>
            <a:r>
              <a:rPr lang="en-US" dirty="0" err="1"/>
              <a:t>GeV</a:t>
            </a:r>
            <a:r>
              <a:rPr lang="en-US" dirty="0"/>
              <a:t> run</a:t>
            </a:r>
          </a:p>
          <a:p>
            <a:pPr lvl="1"/>
            <a:r>
              <a:rPr lang="en-US" dirty="0"/>
              <a:t>P=40%, L=~10 pb</a:t>
            </a:r>
            <a:r>
              <a:rPr lang="en-US" baseline="30000" dirty="0"/>
              <a:t>-1</a:t>
            </a:r>
            <a:endParaRPr lang="en-US" dirty="0"/>
          </a:p>
          <a:p>
            <a:pPr lvl="1"/>
            <a:r>
              <a:rPr lang="en-US" dirty="0"/>
              <a:t>First measurement of </a:t>
            </a:r>
            <a:r>
              <a:rPr lang="en-US" dirty="0" err="1"/>
              <a:t>W</a:t>
            </a:r>
            <a:r>
              <a:rPr lang="en-US" dirty="0" err="1">
                <a:sym typeface="Wingdings" charset="2"/>
              </a:rPr>
              <a:t>e</a:t>
            </a:r>
            <a:r>
              <a:rPr lang="en-US" dirty="0">
                <a:sym typeface="Wingdings" charset="2"/>
              </a:rPr>
              <a:t> for   |</a:t>
            </a:r>
            <a:r>
              <a:rPr lang="en-US" dirty="0" err="1">
                <a:latin typeface="Symbol" charset="2"/>
                <a:sym typeface="Symbol" charset="2"/>
              </a:rPr>
              <a:t></a:t>
            </a:r>
            <a:r>
              <a:rPr lang="en-US" dirty="0">
                <a:sym typeface="Wingdings" charset="2"/>
              </a:rPr>
              <a:t>|&lt;0.35</a:t>
            </a:r>
            <a:endParaRPr lang="en-US" dirty="0"/>
          </a:p>
          <a:p>
            <a:r>
              <a:rPr lang="en-US" dirty="0" err="1"/>
              <a:t>EMCal</a:t>
            </a:r>
            <a:r>
              <a:rPr lang="en-US" dirty="0"/>
              <a:t>:  </a:t>
            </a:r>
          </a:p>
          <a:p>
            <a:pPr lvl="1"/>
            <a:r>
              <a:rPr lang="en-US" dirty="0"/>
              <a:t>High energy trigger</a:t>
            </a:r>
          </a:p>
          <a:p>
            <a:pPr lvl="2"/>
            <a:r>
              <a:rPr lang="en-US" dirty="0"/>
              <a:t>Reduces </a:t>
            </a:r>
            <a:r>
              <a:rPr lang="en-US" dirty="0" err="1"/>
              <a:t>hadron</a:t>
            </a:r>
            <a:r>
              <a:rPr lang="en-US" dirty="0"/>
              <a:t> contamination</a:t>
            </a:r>
          </a:p>
          <a:p>
            <a:r>
              <a:rPr lang="en-US" dirty="0"/>
              <a:t>DC/PC</a:t>
            </a:r>
          </a:p>
          <a:p>
            <a:pPr lvl="1"/>
            <a:r>
              <a:rPr lang="en-US" dirty="0"/>
              <a:t>Charge</a:t>
            </a:r>
            <a:r>
              <a:rPr lang="en-US" dirty="0" smtClean="0"/>
              <a:t> sign </a:t>
            </a:r>
            <a:r>
              <a:rPr lang="en-US" dirty="0"/>
              <a:t>determination</a:t>
            </a:r>
          </a:p>
          <a:p>
            <a:r>
              <a:rPr lang="en-US" dirty="0"/>
              <a:t>Background </a:t>
            </a:r>
          </a:p>
          <a:p>
            <a:pPr lvl="1"/>
            <a:r>
              <a:rPr lang="en-US" dirty="0" err="1">
                <a:latin typeface="Symbol" charset="2"/>
                <a:sym typeface="Symbol" charset="2"/>
              </a:rPr>
              <a:t></a:t>
            </a:r>
            <a:r>
              <a:rPr lang="en-US" dirty="0"/>
              <a:t> conversions and hadrons.</a:t>
            </a:r>
          </a:p>
          <a:p>
            <a:pPr lvl="1"/>
            <a:r>
              <a:rPr lang="en-US" dirty="0"/>
              <a:t>Normalized to yield in </a:t>
            </a:r>
            <a:r>
              <a:rPr lang="en-US" dirty="0" err="1"/>
              <a:t>p</a:t>
            </a:r>
            <a:r>
              <a:rPr lang="en-US" baseline="-25000" dirty="0" err="1"/>
              <a:t>T</a:t>
            </a:r>
            <a:r>
              <a:rPr lang="en-US" dirty="0"/>
              <a:t>=10-20 </a:t>
            </a:r>
            <a:r>
              <a:rPr lang="en-US" dirty="0" err="1"/>
              <a:t>GeV</a:t>
            </a:r>
            <a:endParaRPr lang="en-US" dirty="0"/>
          </a:p>
        </p:txBody>
      </p:sp>
      <p:pic>
        <p:nvPicPr>
          <p:cNvPr id="217099" name="Picture 11" descr="wyield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34000" y="3657600"/>
            <a:ext cx="3505200" cy="2428875"/>
          </a:xfrm>
          <a:prstGeom prst="rect">
            <a:avLst/>
          </a:prstGeom>
          <a:noFill/>
        </p:spPr>
      </p:pic>
      <p:pic>
        <p:nvPicPr>
          <p:cNvPr id="217100" name="Picture 12" descr="wtoe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911850" y="914400"/>
            <a:ext cx="3232150" cy="1976438"/>
          </a:xfrm>
          <a:prstGeom prst="rect">
            <a:avLst/>
          </a:prstGeom>
          <a:noFill/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801372-6EC5-504D-A4C6-C0943D8922CB}" type="slidenum">
              <a:rPr lang="en-US" smtClean="0"/>
              <a:pPr/>
              <a:t>23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04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4493968" cy="1143000"/>
          </a:xfrm>
        </p:spPr>
        <p:txBody>
          <a:bodyPr/>
          <a:lstStyle/>
          <a:p>
            <a:r>
              <a:rPr lang="en-US" dirty="0"/>
              <a:t>Measuring A</a:t>
            </a:r>
            <a:r>
              <a:rPr lang="en-US" baseline="-25000" dirty="0"/>
              <a:t>L</a:t>
            </a:r>
            <a:endParaRPr lang="en-US" dirty="0"/>
          </a:p>
        </p:txBody>
      </p:sp>
      <p:sp>
        <p:nvSpPr>
          <p:cNvPr id="3430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143000"/>
            <a:ext cx="3733800" cy="2286000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90000"/>
              </a:lnSpc>
            </a:pPr>
            <a:r>
              <a:rPr lang="en-US" sz="1800" dirty="0"/>
              <a:t>For asymmetry, use additional isolation cut</a:t>
            </a:r>
            <a:endParaRPr lang="en-US" sz="2000" dirty="0"/>
          </a:p>
          <a:p>
            <a:pPr lvl="1">
              <a:lnSpc>
                <a:spcPct val="90000"/>
              </a:lnSpc>
            </a:pPr>
            <a:r>
              <a:rPr lang="en-US" sz="1600" dirty="0"/>
              <a:t>Background reduced</a:t>
            </a:r>
          </a:p>
          <a:p>
            <a:pPr>
              <a:lnSpc>
                <a:spcPct val="90000"/>
              </a:lnSpc>
            </a:pPr>
            <a:r>
              <a:rPr lang="en-US" sz="1800" dirty="0"/>
              <a:t>Non-zero asymmetry found</a:t>
            </a:r>
          </a:p>
          <a:p>
            <a:pPr>
              <a:lnSpc>
                <a:spcPct val="90000"/>
              </a:lnSpc>
            </a:pPr>
            <a:r>
              <a:rPr lang="en-US" sz="1800" dirty="0"/>
              <a:t>Agrees within large statistical uncertainty</a:t>
            </a:r>
          </a:p>
          <a:p>
            <a:pPr>
              <a:lnSpc>
                <a:spcPct val="90000"/>
              </a:lnSpc>
            </a:pPr>
            <a:r>
              <a:rPr lang="en-US" sz="1800" dirty="0"/>
              <a:t>Not corrected for Z, DY</a:t>
            </a:r>
          </a:p>
          <a:p>
            <a:pPr>
              <a:lnSpc>
                <a:spcPct val="90000"/>
              </a:lnSpc>
            </a:pPr>
            <a:r>
              <a:rPr lang="en-US" sz="1800" dirty="0"/>
              <a:t>In future, VTX will allow better background determination</a:t>
            </a:r>
          </a:p>
        </p:txBody>
      </p:sp>
      <p:pic>
        <p:nvPicPr>
          <p:cNvPr id="343045" name="Picture 5" descr="Wisocut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68325" y="3810000"/>
            <a:ext cx="8118475" cy="2501900"/>
          </a:xfrm>
          <a:prstGeom prst="rect">
            <a:avLst/>
          </a:prstGeom>
          <a:noFill/>
        </p:spPr>
      </p:pic>
      <p:pic>
        <p:nvPicPr>
          <p:cNvPr id="343044" name="Picture 4" descr="wall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951168" y="0"/>
            <a:ext cx="3898669" cy="3908847"/>
          </a:xfrm>
          <a:prstGeom prst="rect">
            <a:avLst/>
          </a:prstGeom>
          <a:noFill/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801372-6EC5-504D-A4C6-C0943D8922CB}" type="slidenum">
              <a:rPr lang="en-US" smtClean="0"/>
              <a:pPr/>
              <a:t>24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30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30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30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3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3430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30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3043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STAR W</a:t>
            </a:r>
            <a:r>
              <a:rPr lang="en-US" baseline="30000" dirty="0" smtClean="0"/>
              <a:t>+/-</a:t>
            </a:r>
            <a:r>
              <a:rPr lang="en-US" dirty="0" smtClean="0"/>
              <a:t> -&gt; </a:t>
            </a:r>
            <a:r>
              <a:rPr lang="en-US" dirty="0" err="1" smtClean="0"/>
              <a:t>e</a:t>
            </a:r>
            <a:r>
              <a:rPr lang="en-US" baseline="30000" dirty="0" smtClean="0"/>
              <a:t>+/-</a:t>
            </a:r>
            <a:r>
              <a:rPr lang="en-US" dirty="0" smtClean="0"/>
              <a:t> +</a:t>
            </a:r>
            <a:r>
              <a:rPr lang="en-US" dirty="0" err="1" smtClean="0"/>
              <a:t>v</a:t>
            </a:r>
            <a:r>
              <a:rPr lang="en-US" dirty="0" smtClean="0"/>
              <a:t> Measurements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W-&gt;</a:t>
            </a:r>
            <a:r>
              <a:rPr lang="en-US" dirty="0" err="1" smtClean="0"/>
              <a:t>e+ν</a:t>
            </a:r>
            <a:r>
              <a:rPr lang="en-US" dirty="0" smtClean="0"/>
              <a:t> signal event 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QCD background event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801372-6EC5-504D-A4C6-C0943D8922CB}" type="slidenum">
              <a:rPr lang="en-US" smtClean="0"/>
              <a:pPr/>
              <a:t>25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1284" y="2770565"/>
            <a:ext cx="4362632" cy="306582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8201" y="2770565"/>
            <a:ext cx="4038600" cy="3240941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STAR W</a:t>
            </a:r>
            <a:r>
              <a:rPr lang="en-US" baseline="30000" dirty="0" smtClean="0"/>
              <a:t>+/-</a:t>
            </a:r>
            <a:r>
              <a:rPr lang="en-US" dirty="0" smtClean="0"/>
              <a:t> Results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High </a:t>
            </a:r>
            <a:r>
              <a:rPr lang="en-US" dirty="0" err="1" smtClean="0"/>
              <a:t>pT</a:t>
            </a:r>
            <a:r>
              <a:rPr lang="en-US" dirty="0" smtClean="0"/>
              <a:t> electrons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801372-6EC5-504D-A4C6-C0943D8922CB}" type="slidenum">
              <a:rPr lang="en-US" smtClean="0"/>
              <a:pPr/>
              <a:t>26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2595563"/>
            <a:ext cx="8039100" cy="3530600"/>
          </a:xfrm>
          <a:prstGeom prst="rect">
            <a:avLst/>
          </a:prstGeo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W</a:t>
            </a:r>
            <a:r>
              <a:rPr lang="en-US" baseline="30000" dirty="0" smtClean="0"/>
              <a:t>+/-</a:t>
            </a:r>
            <a:r>
              <a:rPr lang="en-US" dirty="0" smtClean="0"/>
              <a:t> Cross Sections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801372-6EC5-504D-A4C6-C0943D8922CB}" type="slidenum">
              <a:rPr lang="en-US" smtClean="0"/>
              <a:pPr/>
              <a:t>27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930" y="1053925"/>
            <a:ext cx="8997759" cy="5422334"/>
          </a:xfrm>
          <a:prstGeom prst="rect">
            <a:avLst/>
          </a:prstGeo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3327" y="3390225"/>
            <a:ext cx="3060774" cy="302528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98583" y="1143000"/>
            <a:ext cx="4109233" cy="5194535"/>
          </a:xfrm>
          <a:prstGeom prst="rect">
            <a:avLst/>
          </a:prstGeom>
        </p:spPr>
      </p:pic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DF9507-E4E3-4F2D-8A3B-1A0C67F2988B}" type="slidenum">
              <a:rPr lang="en-US" smtClean="0"/>
              <a:pPr/>
              <a:t>28</a:t>
            </a:fld>
            <a:endParaRPr lang="en-US"/>
          </a:p>
        </p:txBody>
      </p:sp>
      <p:pic>
        <p:nvPicPr>
          <p:cNvPr id="8" name="Picture 7" descr="cp_logo.gif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95064" y="1102111"/>
            <a:ext cx="3401911" cy="22881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itle 3"/>
          <p:cNvSpPr txBox="1">
            <a:spLocks/>
          </p:cNvSpPr>
          <p:nvPr/>
        </p:nvSpPr>
        <p:spPr>
          <a:xfrm>
            <a:off x="263769" y="0"/>
            <a:ext cx="8344047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Mini Summary 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First W</a:t>
            </a:r>
            <a:r>
              <a:rPr kumimoji="0" lang="en-US" altLang="zh-CN" sz="2000" b="0" i="0" u="none" strike="noStrike" kern="1200" cap="none" spc="0" normalizeH="0" baseline="3000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±</a:t>
            </a:r>
            <a:r>
              <a:rPr kumimoji="0" lang="en-US" altLang="zh-CN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Measurements from Run9 500</a:t>
            </a:r>
            <a:r>
              <a:rPr kumimoji="0" lang="zh-CN" alt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altLang="zh-CN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pp!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11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-853"/>
            <a:ext cx="8229600" cy="915253"/>
          </a:xfrm>
        </p:spPr>
        <p:txBody>
          <a:bodyPr/>
          <a:lstStyle/>
          <a:p>
            <a:r>
              <a:rPr lang="en-US" dirty="0" smtClean="0"/>
              <a:t>W</a:t>
            </a:r>
            <a:r>
              <a:rPr lang="en-US" baseline="30000" dirty="0" smtClean="0"/>
              <a:t>+/-</a:t>
            </a:r>
            <a:r>
              <a:rPr lang="en-US" dirty="0" smtClean="0">
                <a:sym typeface="Wingdings" charset="2"/>
              </a:rPr>
              <a:t></a:t>
            </a:r>
            <a:r>
              <a:rPr lang="en-US" dirty="0" smtClean="0">
                <a:latin typeface="Symbol" charset="2"/>
                <a:sym typeface="Symbol" charset="2"/>
              </a:rPr>
              <a:t></a:t>
            </a:r>
            <a:r>
              <a:rPr lang="en-US" baseline="30000" dirty="0" smtClean="0">
                <a:latin typeface="Symbol" charset="2"/>
                <a:sym typeface="Symbol" charset="2"/>
              </a:rPr>
              <a:t>+/-</a:t>
            </a:r>
            <a:endParaRPr lang="en-US" baseline="30000" dirty="0">
              <a:latin typeface="Symbol" charset="2"/>
              <a:sym typeface="Symbol" charset="2"/>
            </a:endParaRPr>
          </a:p>
        </p:txBody>
      </p:sp>
      <p:sp>
        <p:nvSpPr>
          <p:cNvPr id="21811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3886200"/>
            <a:ext cx="3810000" cy="2209800"/>
          </a:xfrm>
        </p:spPr>
        <p:txBody>
          <a:bodyPr>
            <a:normAutofit lnSpcReduction="10000"/>
          </a:bodyPr>
          <a:lstStyle/>
          <a:p>
            <a:pPr>
              <a:lnSpc>
                <a:spcPct val="90000"/>
              </a:lnSpc>
            </a:pPr>
            <a:r>
              <a:rPr lang="en-US" sz="1800"/>
              <a:t>Trigger upgrade:</a:t>
            </a:r>
          </a:p>
          <a:p>
            <a:pPr lvl="1">
              <a:lnSpc>
                <a:spcPct val="90000"/>
              </a:lnSpc>
            </a:pPr>
            <a:r>
              <a:rPr lang="en-US" sz="1600">
                <a:solidFill>
                  <a:srgbClr val="F400FF"/>
                </a:solidFill>
              </a:rPr>
              <a:t>MuTrig</a:t>
            </a:r>
          </a:p>
          <a:p>
            <a:pPr lvl="2">
              <a:lnSpc>
                <a:spcPct val="90000"/>
              </a:lnSpc>
            </a:pPr>
            <a:r>
              <a:rPr lang="en-US" sz="1400"/>
              <a:t>Uses fraction of signal in Muon Tracker </a:t>
            </a:r>
          </a:p>
          <a:p>
            <a:pPr lvl="2">
              <a:lnSpc>
                <a:spcPct val="90000"/>
              </a:lnSpc>
            </a:pPr>
            <a:r>
              <a:rPr lang="en-US" sz="1400"/>
              <a:t>Tested in Run10</a:t>
            </a:r>
          </a:p>
          <a:p>
            <a:pPr lvl="1">
              <a:lnSpc>
                <a:spcPct val="90000"/>
              </a:lnSpc>
            </a:pPr>
            <a:r>
              <a:rPr lang="en-US" sz="1600">
                <a:solidFill>
                  <a:srgbClr val="0000DF"/>
                </a:solidFill>
              </a:rPr>
              <a:t>RPC 3</a:t>
            </a:r>
            <a:endParaRPr lang="en-US" sz="1600"/>
          </a:p>
          <a:p>
            <a:pPr lvl="2">
              <a:lnSpc>
                <a:spcPct val="90000"/>
              </a:lnSpc>
            </a:pPr>
            <a:r>
              <a:rPr lang="en-US" sz="1400"/>
              <a:t>Fast timing</a:t>
            </a:r>
          </a:p>
          <a:p>
            <a:pPr lvl="2">
              <a:lnSpc>
                <a:spcPct val="90000"/>
              </a:lnSpc>
            </a:pPr>
            <a:r>
              <a:rPr lang="en-US" sz="1400"/>
              <a:t>North commisioned in Run10</a:t>
            </a:r>
          </a:p>
          <a:p>
            <a:pPr lvl="2">
              <a:lnSpc>
                <a:spcPct val="90000"/>
              </a:lnSpc>
            </a:pPr>
            <a:r>
              <a:rPr lang="en-US" sz="1400"/>
              <a:t>South will be installed this summer</a:t>
            </a:r>
          </a:p>
        </p:txBody>
      </p:sp>
      <p:grpSp>
        <p:nvGrpSpPr>
          <p:cNvPr id="2" name="Group 69"/>
          <p:cNvGrpSpPr>
            <a:grpSpLocks noChangeAspect="1"/>
          </p:cNvGrpSpPr>
          <p:nvPr/>
        </p:nvGrpSpPr>
        <p:grpSpPr bwMode="auto">
          <a:xfrm>
            <a:off x="1866900" y="991629"/>
            <a:ext cx="5410200" cy="2627313"/>
            <a:chOff x="3312" y="801"/>
            <a:chExt cx="2304" cy="1119"/>
          </a:xfrm>
        </p:grpSpPr>
        <p:pic>
          <p:nvPicPr>
            <p:cNvPr id="218117" name="Picture 32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3312" y="801"/>
              <a:ext cx="2304" cy="1119"/>
            </a:xfrm>
            <a:prstGeom prst="rect">
              <a:avLst/>
            </a:prstGeom>
            <a:noFill/>
            <a:ln w="25400">
              <a:solidFill>
                <a:srgbClr val="FF0066"/>
              </a:solidFill>
              <a:miter lim="800000"/>
              <a:headEnd/>
              <a:tailEnd/>
            </a:ln>
          </p:spPr>
        </p:pic>
        <p:sp>
          <p:nvSpPr>
            <p:cNvPr id="218123" name="AutoShape 25"/>
            <p:cNvSpPr>
              <a:spLocks noChangeAspect="1" noChangeArrowheads="1"/>
            </p:cNvSpPr>
            <p:nvPr/>
          </p:nvSpPr>
          <p:spPr bwMode="auto">
            <a:xfrm>
              <a:off x="3342" y="874"/>
              <a:ext cx="46" cy="438"/>
            </a:xfrm>
            <a:prstGeom prst="roundRect">
              <a:avLst>
                <a:gd name="adj" fmla="val 1468"/>
              </a:avLst>
            </a:prstGeom>
            <a:solidFill>
              <a:schemeClr val="accent2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eaLnBrk="1" hangingPunct="1"/>
              <a:endParaRPr kumimoji="1" lang="ja-JP" altLang="en-US" sz="1800"/>
            </a:p>
          </p:txBody>
        </p:sp>
        <p:sp>
          <p:nvSpPr>
            <p:cNvPr id="218124" name="AutoShape 25"/>
            <p:cNvSpPr>
              <a:spLocks noChangeAspect="1" noChangeArrowheads="1"/>
            </p:cNvSpPr>
            <p:nvPr/>
          </p:nvSpPr>
          <p:spPr bwMode="auto">
            <a:xfrm>
              <a:off x="3342" y="1482"/>
              <a:ext cx="46" cy="438"/>
            </a:xfrm>
            <a:prstGeom prst="roundRect">
              <a:avLst>
                <a:gd name="adj" fmla="val 1468"/>
              </a:avLst>
            </a:prstGeom>
            <a:solidFill>
              <a:schemeClr val="accent2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eaLnBrk="1" hangingPunct="1"/>
              <a:endParaRPr kumimoji="1" lang="ja-JP" altLang="en-US" sz="1800"/>
            </a:p>
          </p:txBody>
        </p:sp>
        <p:sp>
          <p:nvSpPr>
            <p:cNvPr id="218125" name="AutoShape 25"/>
            <p:cNvSpPr>
              <a:spLocks noChangeAspect="1" noChangeArrowheads="1"/>
            </p:cNvSpPr>
            <p:nvPr/>
          </p:nvSpPr>
          <p:spPr bwMode="auto">
            <a:xfrm>
              <a:off x="5545" y="874"/>
              <a:ext cx="46" cy="438"/>
            </a:xfrm>
            <a:prstGeom prst="roundRect">
              <a:avLst>
                <a:gd name="adj" fmla="val 1468"/>
              </a:avLst>
            </a:prstGeom>
            <a:solidFill>
              <a:schemeClr val="accent2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eaLnBrk="1" hangingPunct="1"/>
              <a:endParaRPr kumimoji="1" lang="ja-JP" altLang="en-US" sz="1800"/>
            </a:p>
          </p:txBody>
        </p:sp>
        <p:sp>
          <p:nvSpPr>
            <p:cNvPr id="218126" name="AutoShape 25"/>
            <p:cNvSpPr>
              <a:spLocks noChangeAspect="1" noChangeArrowheads="1"/>
            </p:cNvSpPr>
            <p:nvPr/>
          </p:nvSpPr>
          <p:spPr bwMode="auto">
            <a:xfrm>
              <a:off x="5545" y="1482"/>
              <a:ext cx="46" cy="438"/>
            </a:xfrm>
            <a:prstGeom prst="roundRect">
              <a:avLst>
                <a:gd name="adj" fmla="val 1468"/>
              </a:avLst>
            </a:prstGeom>
            <a:solidFill>
              <a:schemeClr val="accent2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eaLnBrk="1" hangingPunct="1"/>
              <a:endParaRPr kumimoji="1" lang="ja-JP" altLang="en-US" sz="1800"/>
            </a:p>
          </p:txBody>
        </p:sp>
        <p:grpSp>
          <p:nvGrpSpPr>
            <p:cNvPr id="3" name="グループ化 82"/>
            <p:cNvGrpSpPr>
              <a:grpSpLocks noChangeAspect="1"/>
            </p:cNvGrpSpPr>
            <p:nvPr/>
          </p:nvGrpSpPr>
          <p:grpSpPr bwMode="auto">
            <a:xfrm>
              <a:off x="3773" y="898"/>
              <a:ext cx="1504" cy="1010"/>
              <a:chOff x="1462066" y="1500174"/>
              <a:chExt cx="3610000" cy="2965467"/>
            </a:xfrm>
          </p:grpSpPr>
          <p:sp>
            <p:nvSpPr>
              <p:cNvPr id="218128" name="AutoShape 25"/>
              <p:cNvSpPr>
                <a:spLocks noChangeAspect="1" noChangeArrowheads="1"/>
              </p:cNvSpPr>
              <p:nvPr/>
            </p:nvSpPr>
            <p:spPr bwMode="auto">
              <a:xfrm>
                <a:off x="3643306" y="2428868"/>
                <a:ext cx="109538" cy="465137"/>
              </a:xfrm>
              <a:prstGeom prst="roundRect">
                <a:avLst>
                  <a:gd name="adj" fmla="val 1468"/>
                </a:avLst>
              </a:prstGeom>
              <a:solidFill>
                <a:srgbClr val="FF66CC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eaLnBrk="1" hangingPunct="1"/>
                <a:endParaRPr kumimoji="1" lang="ja-JP" altLang="en-US" sz="1800"/>
              </a:p>
            </p:txBody>
          </p:sp>
          <p:sp>
            <p:nvSpPr>
              <p:cNvPr id="218129" name="AutoShape 25"/>
              <p:cNvSpPr>
                <a:spLocks noChangeAspect="1" noChangeArrowheads="1"/>
              </p:cNvSpPr>
              <p:nvPr/>
            </p:nvSpPr>
            <p:spPr bwMode="auto">
              <a:xfrm>
                <a:off x="3643306" y="3106739"/>
                <a:ext cx="109538" cy="465137"/>
              </a:xfrm>
              <a:prstGeom prst="roundRect">
                <a:avLst>
                  <a:gd name="adj" fmla="val 1468"/>
                </a:avLst>
              </a:prstGeom>
              <a:solidFill>
                <a:srgbClr val="FF66CC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eaLnBrk="1" hangingPunct="1"/>
                <a:endParaRPr kumimoji="1" lang="ja-JP" altLang="en-US" sz="1800"/>
              </a:p>
            </p:txBody>
          </p:sp>
          <p:sp>
            <p:nvSpPr>
              <p:cNvPr id="218130" name="AutoShape 25"/>
              <p:cNvSpPr>
                <a:spLocks noChangeAspect="1" noChangeArrowheads="1"/>
              </p:cNvSpPr>
              <p:nvPr/>
            </p:nvSpPr>
            <p:spPr bwMode="auto">
              <a:xfrm>
                <a:off x="2319322" y="2428868"/>
                <a:ext cx="109538" cy="465137"/>
              </a:xfrm>
              <a:prstGeom prst="roundRect">
                <a:avLst>
                  <a:gd name="adj" fmla="val 1468"/>
                </a:avLst>
              </a:prstGeom>
              <a:solidFill>
                <a:srgbClr val="FF66CC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eaLnBrk="1" hangingPunct="1"/>
                <a:endParaRPr kumimoji="1" lang="ja-JP" altLang="en-US" sz="1800"/>
              </a:p>
            </p:txBody>
          </p:sp>
          <p:sp>
            <p:nvSpPr>
              <p:cNvPr id="218131" name="AutoShape 25"/>
              <p:cNvSpPr>
                <a:spLocks noChangeAspect="1" noChangeArrowheads="1"/>
              </p:cNvSpPr>
              <p:nvPr/>
            </p:nvSpPr>
            <p:spPr bwMode="auto">
              <a:xfrm>
                <a:off x="2319322" y="3106739"/>
                <a:ext cx="109538" cy="465137"/>
              </a:xfrm>
              <a:prstGeom prst="roundRect">
                <a:avLst>
                  <a:gd name="adj" fmla="val 1468"/>
                </a:avLst>
              </a:prstGeom>
              <a:solidFill>
                <a:srgbClr val="FF66CC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eaLnBrk="1" hangingPunct="1"/>
                <a:endParaRPr kumimoji="1" lang="ja-JP" altLang="en-US" sz="1800"/>
              </a:p>
            </p:txBody>
          </p:sp>
          <p:sp>
            <p:nvSpPr>
              <p:cNvPr id="218132" name="AutoShape 25"/>
              <p:cNvSpPr>
                <a:spLocks noChangeAspect="1" noChangeArrowheads="1"/>
              </p:cNvSpPr>
              <p:nvPr/>
            </p:nvSpPr>
            <p:spPr bwMode="auto">
              <a:xfrm>
                <a:off x="4176710" y="2071678"/>
                <a:ext cx="109538" cy="785818"/>
              </a:xfrm>
              <a:prstGeom prst="roundRect">
                <a:avLst>
                  <a:gd name="adj" fmla="val 1468"/>
                </a:avLst>
              </a:prstGeom>
              <a:solidFill>
                <a:srgbClr val="FF66CC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eaLnBrk="1" hangingPunct="1"/>
                <a:endParaRPr kumimoji="1" lang="ja-JP" altLang="en-US" sz="1800"/>
              </a:p>
            </p:txBody>
          </p:sp>
          <p:sp>
            <p:nvSpPr>
              <p:cNvPr id="218133" name="AutoShape 25"/>
              <p:cNvSpPr>
                <a:spLocks noChangeAspect="1" noChangeArrowheads="1"/>
              </p:cNvSpPr>
              <p:nvPr/>
            </p:nvSpPr>
            <p:spPr bwMode="auto">
              <a:xfrm>
                <a:off x="4962528" y="1500174"/>
                <a:ext cx="109538" cy="1179517"/>
              </a:xfrm>
              <a:prstGeom prst="roundRect">
                <a:avLst>
                  <a:gd name="adj" fmla="val 1468"/>
                </a:avLst>
              </a:prstGeom>
              <a:solidFill>
                <a:srgbClr val="FF66CC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eaLnBrk="1" hangingPunct="1"/>
                <a:endParaRPr kumimoji="1" lang="ja-JP" altLang="en-US" sz="1800"/>
              </a:p>
            </p:txBody>
          </p:sp>
          <p:sp>
            <p:nvSpPr>
              <p:cNvPr id="218134" name="AutoShape 25"/>
              <p:cNvSpPr>
                <a:spLocks noChangeAspect="1" noChangeArrowheads="1"/>
              </p:cNvSpPr>
              <p:nvPr/>
            </p:nvSpPr>
            <p:spPr bwMode="auto">
              <a:xfrm>
                <a:off x="4176710" y="3143248"/>
                <a:ext cx="109538" cy="785818"/>
              </a:xfrm>
              <a:prstGeom prst="roundRect">
                <a:avLst>
                  <a:gd name="adj" fmla="val 1468"/>
                </a:avLst>
              </a:prstGeom>
              <a:solidFill>
                <a:srgbClr val="FF66CC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eaLnBrk="1" hangingPunct="1"/>
                <a:endParaRPr kumimoji="1" lang="ja-JP" altLang="en-US" sz="1800"/>
              </a:p>
            </p:txBody>
          </p:sp>
          <p:sp>
            <p:nvSpPr>
              <p:cNvPr id="218135" name="AutoShape 25"/>
              <p:cNvSpPr>
                <a:spLocks noChangeAspect="1" noChangeArrowheads="1"/>
              </p:cNvSpPr>
              <p:nvPr/>
            </p:nvSpPr>
            <p:spPr bwMode="auto">
              <a:xfrm>
                <a:off x="4962528" y="3286124"/>
                <a:ext cx="109538" cy="1179517"/>
              </a:xfrm>
              <a:prstGeom prst="roundRect">
                <a:avLst>
                  <a:gd name="adj" fmla="val 1468"/>
                </a:avLst>
              </a:prstGeom>
              <a:solidFill>
                <a:srgbClr val="FF66CC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eaLnBrk="1" hangingPunct="1"/>
                <a:endParaRPr kumimoji="1" lang="ja-JP" altLang="en-US" sz="1800"/>
              </a:p>
            </p:txBody>
          </p:sp>
          <p:sp>
            <p:nvSpPr>
              <p:cNvPr id="218136" name="AutoShape 25"/>
              <p:cNvSpPr>
                <a:spLocks noChangeAspect="1" noChangeArrowheads="1"/>
              </p:cNvSpPr>
              <p:nvPr/>
            </p:nvSpPr>
            <p:spPr bwMode="auto">
              <a:xfrm>
                <a:off x="1962132" y="2071678"/>
                <a:ext cx="109538" cy="785818"/>
              </a:xfrm>
              <a:prstGeom prst="roundRect">
                <a:avLst>
                  <a:gd name="adj" fmla="val 1468"/>
                </a:avLst>
              </a:prstGeom>
              <a:solidFill>
                <a:srgbClr val="FF66CC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eaLnBrk="1" hangingPunct="1"/>
                <a:endParaRPr kumimoji="1" lang="ja-JP" altLang="en-US" sz="1800"/>
              </a:p>
            </p:txBody>
          </p:sp>
          <p:sp>
            <p:nvSpPr>
              <p:cNvPr id="218137" name="AutoShape 25"/>
              <p:cNvSpPr>
                <a:spLocks noChangeAspect="1" noChangeArrowheads="1"/>
              </p:cNvSpPr>
              <p:nvPr/>
            </p:nvSpPr>
            <p:spPr bwMode="auto">
              <a:xfrm>
                <a:off x="1962132" y="3143248"/>
                <a:ext cx="109538" cy="785818"/>
              </a:xfrm>
              <a:prstGeom prst="roundRect">
                <a:avLst>
                  <a:gd name="adj" fmla="val 1468"/>
                </a:avLst>
              </a:prstGeom>
              <a:solidFill>
                <a:srgbClr val="FF66CC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eaLnBrk="1" hangingPunct="1"/>
                <a:endParaRPr kumimoji="1" lang="ja-JP" altLang="en-US" sz="1800"/>
              </a:p>
            </p:txBody>
          </p:sp>
          <p:sp>
            <p:nvSpPr>
              <p:cNvPr id="218138" name="AutoShape 25"/>
              <p:cNvSpPr>
                <a:spLocks noChangeAspect="1" noChangeArrowheads="1"/>
              </p:cNvSpPr>
              <p:nvPr/>
            </p:nvSpPr>
            <p:spPr bwMode="auto">
              <a:xfrm>
                <a:off x="1462066" y="1785926"/>
                <a:ext cx="109538" cy="893765"/>
              </a:xfrm>
              <a:prstGeom prst="roundRect">
                <a:avLst>
                  <a:gd name="adj" fmla="val 1468"/>
                </a:avLst>
              </a:prstGeom>
              <a:solidFill>
                <a:srgbClr val="FF66CC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eaLnBrk="1" hangingPunct="1"/>
                <a:endParaRPr kumimoji="1" lang="ja-JP" altLang="en-US" sz="1800"/>
              </a:p>
            </p:txBody>
          </p:sp>
          <p:sp>
            <p:nvSpPr>
              <p:cNvPr id="218139" name="AutoShape 25"/>
              <p:cNvSpPr>
                <a:spLocks noChangeAspect="1" noChangeArrowheads="1"/>
              </p:cNvSpPr>
              <p:nvPr/>
            </p:nvSpPr>
            <p:spPr bwMode="auto">
              <a:xfrm>
                <a:off x="1462066" y="3249615"/>
                <a:ext cx="109538" cy="893765"/>
              </a:xfrm>
              <a:prstGeom prst="roundRect">
                <a:avLst>
                  <a:gd name="adj" fmla="val 1468"/>
                </a:avLst>
              </a:prstGeom>
              <a:solidFill>
                <a:srgbClr val="FF66CC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eaLnBrk="1" hangingPunct="1"/>
                <a:endParaRPr kumimoji="1" lang="ja-JP" altLang="en-US" sz="1800"/>
              </a:p>
            </p:txBody>
          </p:sp>
        </p:grpSp>
        <p:grpSp>
          <p:nvGrpSpPr>
            <p:cNvPr id="4" name="グループ化 50"/>
            <p:cNvGrpSpPr>
              <a:grpSpLocks noChangeAspect="1"/>
            </p:cNvGrpSpPr>
            <p:nvPr/>
          </p:nvGrpSpPr>
          <p:grpSpPr bwMode="auto">
            <a:xfrm>
              <a:off x="4224" y="1239"/>
              <a:ext cx="400" cy="334"/>
              <a:chOff x="2571736" y="2392362"/>
              <a:chExt cx="785818" cy="1179514"/>
            </a:xfrm>
          </p:grpSpPr>
          <p:sp>
            <p:nvSpPr>
              <p:cNvPr id="218143" name="AutoShape 25"/>
              <p:cNvSpPr>
                <a:spLocks noChangeAspect="1" noChangeArrowheads="1"/>
              </p:cNvSpPr>
              <p:nvPr/>
            </p:nvSpPr>
            <p:spPr bwMode="auto">
              <a:xfrm>
                <a:off x="2571736" y="2392362"/>
                <a:ext cx="71438" cy="536572"/>
              </a:xfrm>
              <a:prstGeom prst="roundRect">
                <a:avLst>
                  <a:gd name="adj" fmla="val 1468"/>
                </a:avLst>
              </a:prstGeom>
              <a:solidFill>
                <a:srgbClr val="FFFF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eaLnBrk="1" hangingPunct="1"/>
                <a:endParaRPr kumimoji="1" lang="ja-JP" altLang="en-US" sz="1800"/>
              </a:p>
            </p:txBody>
          </p:sp>
          <p:sp>
            <p:nvSpPr>
              <p:cNvPr id="218144" name="AutoShape 25"/>
              <p:cNvSpPr>
                <a:spLocks noChangeAspect="1" noChangeArrowheads="1"/>
              </p:cNvSpPr>
              <p:nvPr/>
            </p:nvSpPr>
            <p:spPr bwMode="auto">
              <a:xfrm>
                <a:off x="2571736" y="3035304"/>
                <a:ext cx="71438" cy="536572"/>
              </a:xfrm>
              <a:prstGeom prst="roundRect">
                <a:avLst>
                  <a:gd name="adj" fmla="val 1468"/>
                </a:avLst>
              </a:prstGeom>
              <a:solidFill>
                <a:srgbClr val="FFFF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eaLnBrk="1" hangingPunct="1"/>
                <a:endParaRPr kumimoji="1" lang="ja-JP" altLang="en-US" sz="1800"/>
              </a:p>
            </p:txBody>
          </p:sp>
          <p:sp>
            <p:nvSpPr>
              <p:cNvPr id="218145" name="AutoShape 25"/>
              <p:cNvSpPr>
                <a:spLocks noChangeAspect="1" noChangeArrowheads="1"/>
              </p:cNvSpPr>
              <p:nvPr/>
            </p:nvSpPr>
            <p:spPr bwMode="auto">
              <a:xfrm>
                <a:off x="3286116" y="2392362"/>
                <a:ext cx="71438" cy="536572"/>
              </a:xfrm>
              <a:prstGeom prst="roundRect">
                <a:avLst>
                  <a:gd name="adj" fmla="val 1468"/>
                </a:avLst>
              </a:prstGeom>
              <a:solidFill>
                <a:srgbClr val="FFFF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eaLnBrk="1" hangingPunct="1"/>
                <a:endParaRPr kumimoji="1" lang="ja-JP" altLang="en-US" sz="1800"/>
              </a:p>
            </p:txBody>
          </p:sp>
          <p:sp>
            <p:nvSpPr>
              <p:cNvPr id="218146" name="AutoShape 25"/>
              <p:cNvSpPr>
                <a:spLocks noChangeAspect="1" noChangeArrowheads="1"/>
              </p:cNvSpPr>
              <p:nvPr/>
            </p:nvSpPr>
            <p:spPr bwMode="auto">
              <a:xfrm>
                <a:off x="3286116" y="3035304"/>
                <a:ext cx="71438" cy="536572"/>
              </a:xfrm>
              <a:prstGeom prst="roundRect">
                <a:avLst>
                  <a:gd name="adj" fmla="val 1468"/>
                </a:avLst>
              </a:prstGeom>
              <a:solidFill>
                <a:srgbClr val="FFFF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eaLnBrk="1" hangingPunct="1"/>
                <a:endParaRPr kumimoji="1" lang="ja-JP" altLang="en-US" sz="1800"/>
              </a:p>
            </p:txBody>
          </p:sp>
        </p:grpSp>
      </p:grpSp>
      <p:sp>
        <p:nvSpPr>
          <p:cNvPr id="218182" name="Rectangle 70"/>
          <p:cNvSpPr>
            <a:spLocks noGrp="1" noChangeArrowheads="1"/>
          </p:cNvSpPr>
          <p:nvPr>
            <p:ph type="body" sz="half" idx="2"/>
          </p:nvPr>
        </p:nvSpPr>
        <p:spPr>
          <a:xfrm>
            <a:off x="4648200" y="3886200"/>
            <a:ext cx="3810000" cy="2209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000"/>
              <a:t>Background Reduction</a:t>
            </a:r>
            <a:endParaRPr lang="en-US" sz="2000">
              <a:solidFill>
                <a:srgbClr val="FF8700"/>
              </a:solidFill>
            </a:endParaRPr>
          </a:p>
          <a:p>
            <a:pPr lvl="1">
              <a:lnSpc>
                <a:spcPct val="90000"/>
              </a:lnSpc>
            </a:pPr>
            <a:r>
              <a:rPr lang="en-US" sz="1800">
                <a:solidFill>
                  <a:srgbClr val="FF8700"/>
                </a:solidFill>
              </a:rPr>
              <a:t>Absorber</a:t>
            </a:r>
            <a:endParaRPr lang="en-US" sz="1800"/>
          </a:p>
          <a:p>
            <a:pPr lvl="2">
              <a:lnSpc>
                <a:spcPct val="90000"/>
              </a:lnSpc>
            </a:pPr>
            <a:r>
              <a:rPr lang="en-US" sz="1600"/>
              <a:t>Reduce background hadrons by order of magnitude</a:t>
            </a:r>
          </a:p>
          <a:p>
            <a:pPr lvl="2">
              <a:lnSpc>
                <a:spcPct val="90000"/>
              </a:lnSpc>
            </a:pPr>
            <a:r>
              <a:rPr lang="en-US" sz="1600"/>
              <a:t>Will be installed in both arms this summer </a:t>
            </a:r>
          </a:p>
          <a:p>
            <a:pPr>
              <a:lnSpc>
                <a:spcPct val="90000"/>
              </a:lnSpc>
            </a:pPr>
            <a:endParaRPr lang="en-US" sz="2000"/>
          </a:p>
        </p:txBody>
      </p:sp>
      <p:sp>
        <p:nvSpPr>
          <p:cNvPr id="30" name="Slide Number Placeholder 2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801372-6EC5-504D-A4C6-C0943D8922CB}" type="slidenum">
              <a:rPr lang="en-US" smtClean="0"/>
              <a:pPr/>
              <a:t>29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3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dirty="0" smtClean="0">
                <a:ea typeface="ＭＳ Ｐゴシック" charset="-128"/>
                <a:cs typeface="ＭＳ Ｐゴシック" charset="-128"/>
              </a:rPr>
              <a:t>Highest Energy Polarized </a:t>
            </a:r>
            <a:r>
              <a:rPr lang="en-US" dirty="0">
                <a:ea typeface="ＭＳ Ｐゴシック" charset="-128"/>
                <a:cs typeface="ＭＳ Ｐゴシック" charset="-128"/>
              </a:rPr>
              <a:t>Proton </a:t>
            </a:r>
            <a:r>
              <a:rPr lang="en-US" dirty="0" smtClean="0">
                <a:ea typeface="ＭＳ Ｐゴシック" charset="-128"/>
                <a:cs typeface="ＭＳ Ｐゴシック" charset="-128"/>
              </a:rPr>
              <a:t>Collider @RHIC</a:t>
            </a:r>
            <a:endParaRPr lang="en-US" dirty="0">
              <a:ea typeface="ＭＳ Ｐゴシック" charset="-128"/>
              <a:cs typeface="ＭＳ Ｐゴシック" charset="-128"/>
            </a:endParaRPr>
          </a:p>
        </p:txBody>
      </p:sp>
      <p:sp>
        <p:nvSpPr>
          <p:cNvPr id="26631" name="Line 4"/>
          <p:cNvSpPr>
            <a:spLocks noChangeShapeType="1"/>
          </p:cNvSpPr>
          <p:nvPr/>
        </p:nvSpPr>
        <p:spPr bwMode="auto">
          <a:xfrm flipH="1" flipV="1">
            <a:off x="1676400" y="3581400"/>
            <a:ext cx="304800" cy="3810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stealth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6632" name="Line 5"/>
          <p:cNvSpPr>
            <a:spLocks noChangeShapeType="1"/>
          </p:cNvSpPr>
          <p:nvPr/>
        </p:nvSpPr>
        <p:spPr bwMode="auto">
          <a:xfrm>
            <a:off x="2711450" y="5041900"/>
            <a:ext cx="109538" cy="42863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 type="none" w="sm" len="sm"/>
            <a:tailEnd type="none" w="sm" len="sm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6633" name="Freeform 6"/>
          <p:cNvSpPr>
            <a:spLocks/>
          </p:cNvSpPr>
          <p:nvPr/>
        </p:nvSpPr>
        <p:spPr bwMode="auto">
          <a:xfrm>
            <a:off x="6221413" y="3325813"/>
            <a:ext cx="465137" cy="392112"/>
          </a:xfrm>
          <a:custGeom>
            <a:avLst/>
            <a:gdLst>
              <a:gd name="T0" fmla="*/ 0 w 293"/>
              <a:gd name="T1" fmla="*/ 390525 h 247"/>
              <a:gd name="T2" fmla="*/ 101600 w 293"/>
              <a:gd name="T3" fmla="*/ 339725 h 247"/>
              <a:gd name="T4" fmla="*/ 104775 w 293"/>
              <a:gd name="T5" fmla="*/ 273050 h 247"/>
              <a:gd name="T6" fmla="*/ 368300 w 293"/>
              <a:gd name="T7" fmla="*/ 168275 h 247"/>
              <a:gd name="T8" fmla="*/ 368300 w 293"/>
              <a:gd name="T9" fmla="*/ 96837 h 247"/>
              <a:gd name="T10" fmla="*/ 463550 w 293"/>
              <a:gd name="T11" fmla="*/ 0 h 247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293"/>
              <a:gd name="T19" fmla="*/ 0 h 247"/>
              <a:gd name="T20" fmla="*/ 293 w 293"/>
              <a:gd name="T21" fmla="*/ 247 h 247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93" h="247">
                <a:moveTo>
                  <a:pt x="0" y="246"/>
                </a:moveTo>
                <a:lnTo>
                  <a:pt x="64" y="214"/>
                </a:lnTo>
                <a:lnTo>
                  <a:pt x="66" y="172"/>
                </a:lnTo>
                <a:lnTo>
                  <a:pt x="232" y="106"/>
                </a:lnTo>
                <a:lnTo>
                  <a:pt x="232" y="61"/>
                </a:lnTo>
                <a:lnTo>
                  <a:pt x="292" y="0"/>
                </a:lnTo>
              </a:path>
            </a:pathLst>
          </a:custGeom>
          <a:noFill/>
          <a:ln w="25400" cap="rnd">
            <a:solidFill>
              <a:srgbClr val="FFCC00"/>
            </a:solidFill>
            <a:round/>
            <a:headEnd type="none" w="sm" len="sm"/>
            <a:tailEnd type="none" w="sm" len="sm"/>
          </a:ln>
        </p:spPr>
        <p:txBody>
          <a:bodyPr>
            <a:prstTxWarp prst="textNoShape">
              <a:avLst/>
            </a:prstTxWarp>
          </a:bodyPr>
          <a:lstStyle/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/>
          </a:p>
        </p:txBody>
      </p:sp>
      <p:sp>
        <p:nvSpPr>
          <p:cNvPr id="26634" name="Oval 7"/>
          <p:cNvSpPr>
            <a:spLocks noChangeArrowheads="1"/>
          </p:cNvSpPr>
          <p:nvPr/>
        </p:nvSpPr>
        <p:spPr bwMode="auto">
          <a:xfrm>
            <a:off x="1446213" y="2300288"/>
            <a:ext cx="5508625" cy="1587500"/>
          </a:xfrm>
          <a:prstGeom prst="ellipse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/>
          </a:p>
        </p:txBody>
      </p:sp>
      <p:sp>
        <p:nvSpPr>
          <p:cNvPr id="26635" name="Rectangle 8"/>
          <p:cNvSpPr>
            <a:spLocks noChangeArrowheads="1"/>
          </p:cNvSpPr>
          <p:nvPr/>
        </p:nvSpPr>
        <p:spPr bwMode="auto">
          <a:xfrm>
            <a:off x="3814763" y="1860550"/>
            <a:ext cx="1106487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/>
          </a:p>
        </p:txBody>
      </p:sp>
      <p:sp>
        <p:nvSpPr>
          <p:cNvPr id="26636" name="Rectangle 9"/>
          <p:cNvSpPr>
            <a:spLocks noChangeArrowheads="1"/>
          </p:cNvSpPr>
          <p:nvPr/>
        </p:nvSpPr>
        <p:spPr bwMode="auto">
          <a:xfrm>
            <a:off x="5930900" y="1968500"/>
            <a:ext cx="1830388" cy="48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/>
          </a:p>
        </p:txBody>
      </p:sp>
      <p:sp>
        <p:nvSpPr>
          <p:cNvPr id="26637" name="Rectangle 10"/>
          <p:cNvSpPr>
            <a:spLocks noChangeArrowheads="1"/>
          </p:cNvSpPr>
          <p:nvPr/>
        </p:nvSpPr>
        <p:spPr bwMode="auto">
          <a:xfrm>
            <a:off x="6488113" y="3543300"/>
            <a:ext cx="102235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/>
          </a:p>
        </p:txBody>
      </p:sp>
      <p:sp>
        <p:nvSpPr>
          <p:cNvPr id="26638" name="Rectangle 11"/>
          <p:cNvSpPr>
            <a:spLocks noChangeArrowheads="1"/>
          </p:cNvSpPr>
          <p:nvPr/>
        </p:nvSpPr>
        <p:spPr bwMode="auto">
          <a:xfrm>
            <a:off x="4246563" y="3957638"/>
            <a:ext cx="1019175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/>
          </a:p>
        </p:txBody>
      </p:sp>
      <p:sp>
        <p:nvSpPr>
          <p:cNvPr id="26639" name="Rectangle 12"/>
          <p:cNvSpPr>
            <a:spLocks noChangeArrowheads="1"/>
          </p:cNvSpPr>
          <p:nvPr/>
        </p:nvSpPr>
        <p:spPr bwMode="auto">
          <a:xfrm>
            <a:off x="3687763" y="2800350"/>
            <a:ext cx="901700" cy="43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/>
          </a:p>
        </p:txBody>
      </p:sp>
      <p:sp>
        <p:nvSpPr>
          <p:cNvPr id="26640" name="Rectangle 13"/>
          <p:cNvSpPr>
            <a:spLocks noChangeArrowheads="1"/>
          </p:cNvSpPr>
          <p:nvPr/>
        </p:nvSpPr>
        <p:spPr bwMode="auto">
          <a:xfrm>
            <a:off x="3486150" y="4943475"/>
            <a:ext cx="531813" cy="29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/>
          </a:p>
        </p:txBody>
      </p:sp>
      <p:sp>
        <p:nvSpPr>
          <p:cNvPr id="26641" name="Rectangle 14"/>
          <p:cNvSpPr>
            <a:spLocks noChangeArrowheads="1"/>
          </p:cNvSpPr>
          <p:nvPr/>
        </p:nvSpPr>
        <p:spPr bwMode="auto">
          <a:xfrm>
            <a:off x="3651250" y="5043488"/>
            <a:ext cx="67945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prstTxWarp prst="textNoShape">
              <a:avLst/>
            </a:prstTxWarp>
            <a:spAutoFit/>
          </a:bodyPr>
          <a:lstStyle/>
          <a:p>
            <a:pPr eaLnBrk="0" hangingPunct="0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b="1"/>
              <a:t>AGS</a:t>
            </a:r>
          </a:p>
        </p:txBody>
      </p:sp>
      <p:sp>
        <p:nvSpPr>
          <p:cNvPr id="26642" name="Rectangle 15"/>
          <p:cNvSpPr>
            <a:spLocks noChangeArrowheads="1"/>
          </p:cNvSpPr>
          <p:nvPr/>
        </p:nvSpPr>
        <p:spPr bwMode="auto">
          <a:xfrm>
            <a:off x="1535113" y="4838700"/>
            <a:ext cx="628650" cy="25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/>
          </a:p>
        </p:txBody>
      </p:sp>
      <p:sp>
        <p:nvSpPr>
          <p:cNvPr id="26643" name="Rectangle 16"/>
          <p:cNvSpPr>
            <a:spLocks noChangeArrowheads="1"/>
          </p:cNvSpPr>
          <p:nvPr/>
        </p:nvSpPr>
        <p:spPr bwMode="auto">
          <a:xfrm>
            <a:off x="1828800" y="4999038"/>
            <a:ext cx="609600" cy="182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prstTxWarp prst="textNoShape">
              <a:avLst/>
            </a:prstTxWarp>
            <a:spAutoFit/>
          </a:bodyPr>
          <a:lstStyle/>
          <a:p>
            <a:pPr eaLnBrk="0" hangingPunct="0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sz="1200" b="1"/>
              <a:t>LINAC</a:t>
            </a:r>
          </a:p>
        </p:txBody>
      </p:sp>
      <p:sp>
        <p:nvSpPr>
          <p:cNvPr id="26644" name="Rectangle 17"/>
          <p:cNvSpPr>
            <a:spLocks noChangeArrowheads="1"/>
          </p:cNvSpPr>
          <p:nvPr/>
        </p:nvSpPr>
        <p:spPr bwMode="auto">
          <a:xfrm>
            <a:off x="2362200" y="5181600"/>
            <a:ext cx="627063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pPr eaLnBrk="0" hangingPunct="0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sz="1000" b="1"/>
              <a:t>BOOSTER</a:t>
            </a:r>
          </a:p>
        </p:txBody>
      </p:sp>
      <p:sp>
        <p:nvSpPr>
          <p:cNvPr id="26645" name="Rectangle 18"/>
          <p:cNvSpPr>
            <a:spLocks noChangeArrowheads="1"/>
          </p:cNvSpPr>
          <p:nvPr/>
        </p:nvSpPr>
        <p:spPr bwMode="auto">
          <a:xfrm>
            <a:off x="2163763" y="4284663"/>
            <a:ext cx="993775" cy="25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/>
          </a:p>
        </p:txBody>
      </p:sp>
      <p:sp>
        <p:nvSpPr>
          <p:cNvPr id="26646" name="Oval 19"/>
          <p:cNvSpPr>
            <a:spLocks noChangeArrowheads="1"/>
          </p:cNvSpPr>
          <p:nvPr/>
        </p:nvSpPr>
        <p:spPr bwMode="auto">
          <a:xfrm>
            <a:off x="3009900" y="4803775"/>
            <a:ext cx="1663700" cy="747713"/>
          </a:xfrm>
          <a:prstGeom prst="ellips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/>
          </a:p>
        </p:txBody>
      </p:sp>
      <p:sp>
        <p:nvSpPr>
          <p:cNvPr id="26647" name="Arc 20"/>
          <p:cNvSpPr>
            <a:spLocks/>
          </p:cNvSpPr>
          <p:nvPr/>
        </p:nvSpPr>
        <p:spPr bwMode="auto">
          <a:xfrm>
            <a:off x="2365375" y="2376488"/>
            <a:ext cx="1893888" cy="711200"/>
          </a:xfrm>
          <a:custGeom>
            <a:avLst/>
            <a:gdLst>
              <a:gd name="T0" fmla="*/ 0 w 15471"/>
              <a:gd name="T1" fmla="*/ 6853633 h 21113"/>
              <a:gd name="T2" fmla="*/ 163462084 w 15471"/>
              <a:gd name="T3" fmla="*/ 0 h 21113"/>
              <a:gd name="T4" fmla="*/ 231840977 w 15471"/>
              <a:gd name="T5" fmla="*/ 23957062 h 21113"/>
              <a:gd name="T6" fmla="*/ 0 60000 65536"/>
              <a:gd name="T7" fmla="*/ 0 60000 65536"/>
              <a:gd name="T8" fmla="*/ 0 60000 65536"/>
              <a:gd name="T9" fmla="*/ 0 w 15471"/>
              <a:gd name="T10" fmla="*/ 0 h 21113"/>
              <a:gd name="T11" fmla="*/ 15471 w 15471"/>
              <a:gd name="T12" fmla="*/ 21113 h 21113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471" h="21113" fill="none" extrusionOk="0">
                <a:moveTo>
                  <a:pt x="-1" y="6039"/>
                </a:moveTo>
                <a:cubicBezTo>
                  <a:pt x="2963" y="2998"/>
                  <a:pt x="6757" y="897"/>
                  <a:pt x="10908" y="0"/>
                </a:cubicBezTo>
              </a:path>
              <a:path w="15471" h="21113" stroke="0" extrusionOk="0">
                <a:moveTo>
                  <a:pt x="-1" y="6039"/>
                </a:moveTo>
                <a:cubicBezTo>
                  <a:pt x="2963" y="2998"/>
                  <a:pt x="6757" y="897"/>
                  <a:pt x="10908" y="0"/>
                </a:cubicBezTo>
                <a:lnTo>
                  <a:pt x="15471" y="21113"/>
                </a:lnTo>
                <a:close/>
              </a:path>
            </a:pathLst>
          </a:custGeom>
          <a:noFill/>
          <a:ln w="25400" cap="rnd">
            <a:solidFill>
              <a:srgbClr val="FFCC00"/>
            </a:solidFill>
            <a:round/>
            <a:headEnd type="none" w="sm" len="sm"/>
            <a:tailEnd type="none" w="sm" len="sm"/>
          </a:ln>
        </p:spPr>
        <p:txBody>
          <a:bodyPr>
            <a:prstTxWarp prst="textNoShape">
              <a:avLst/>
            </a:prstTxWarp>
          </a:bodyPr>
          <a:lstStyle/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/>
          </a:p>
        </p:txBody>
      </p:sp>
      <p:sp>
        <p:nvSpPr>
          <p:cNvPr id="26648" name="Arc 21"/>
          <p:cNvSpPr>
            <a:spLocks/>
          </p:cNvSpPr>
          <p:nvPr/>
        </p:nvSpPr>
        <p:spPr bwMode="auto">
          <a:xfrm>
            <a:off x="1552575" y="2795588"/>
            <a:ext cx="2646363" cy="544512"/>
          </a:xfrm>
          <a:custGeom>
            <a:avLst/>
            <a:gdLst>
              <a:gd name="T0" fmla="*/ 20609287 w 21600"/>
              <a:gd name="T1" fmla="*/ 18376926 h 16134"/>
              <a:gd name="T2" fmla="*/ 26523296 w 21600"/>
              <a:gd name="T3" fmla="*/ 0 h 16134"/>
              <a:gd name="T4" fmla="*/ 324223941 w 21600"/>
              <a:gd name="T5" fmla="*/ 9746576 h 16134"/>
              <a:gd name="T6" fmla="*/ 0 60000 65536"/>
              <a:gd name="T7" fmla="*/ 0 60000 65536"/>
              <a:gd name="T8" fmla="*/ 0 60000 65536"/>
              <a:gd name="T9" fmla="*/ 0 w 21600"/>
              <a:gd name="T10" fmla="*/ 0 h 16134"/>
              <a:gd name="T11" fmla="*/ 21600 w 21600"/>
              <a:gd name="T12" fmla="*/ 16134 h 1613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16134" fill="none" extrusionOk="0">
                <a:moveTo>
                  <a:pt x="1372" y="16134"/>
                </a:moveTo>
                <a:cubicBezTo>
                  <a:pt x="464" y="13711"/>
                  <a:pt x="0" y="11144"/>
                  <a:pt x="0" y="8557"/>
                </a:cubicBezTo>
                <a:cubicBezTo>
                  <a:pt x="0" y="5614"/>
                  <a:pt x="601" y="2702"/>
                  <a:pt x="1767" y="0"/>
                </a:cubicBezTo>
              </a:path>
              <a:path w="21600" h="16134" stroke="0" extrusionOk="0">
                <a:moveTo>
                  <a:pt x="1372" y="16134"/>
                </a:moveTo>
                <a:cubicBezTo>
                  <a:pt x="464" y="13711"/>
                  <a:pt x="0" y="11144"/>
                  <a:pt x="0" y="8557"/>
                </a:cubicBezTo>
                <a:cubicBezTo>
                  <a:pt x="0" y="5614"/>
                  <a:pt x="601" y="2702"/>
                  <a:pt x="1767" y="0"/>
                </a:cubicBezTo>
                <a:lnTo>
                  <a:pt x="21600" y="8557"/>
                </a:lnTo>
                <a:close/>
              </a:path>
            </a:pathLst>
          </a:custGeom>
          <a:noFill/>
          <a:ln w="25400" cap="rnd">
            <a:solidFill>
              <a:srgbClr val="0066FF"/>
            </a:solidFill>
            <a:round/>
            <a:headEnd type="none" w="sm" len="sm"/>
            <a:tailEnd type="none" w="sm" len="sm"/>
          </a:ln>
        </p:spPr>
        <p:txBody>
          <a:bodyPr>
            <a:prstTxWarp prst="textNoShape">
              <a:avLst/>
            </a:prstTxWarp>
          </a:bodyPr>
          <a:lstStyle/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/>
          </a:p>
        </p:txBody>
      </p:sp>
      <p:sp>
        <p:nvSpPr>
          <p:cNvPr id="26649" name="Arc 22"/>
          <p:cNvSpPr>
            <a:spLocks/>
          </p:cNvSpPr>
          <p:nvPr/>
        </p:nvSpPr>
        <p:spPr bwMode="auto">
          <a:xfrm>
            <a:off x="4192588" y="2790825"/>
            <a:ext cx="2646362" cy="538163"/>
          </a:xfrm>
          <a:custGeom>
            <a:avLst/>
            <a:gdLst>
              <a:gd name="T0" fmla="*/ 297535258 w 21600"/>
              <a:gd name="T1" fmla="*/ 0 h 15991"/>
              <a:gd name="T2" fmla="*/ 304560124 w 21600"/>
              <a:gd name="T3" fmla="*/ 18111401 h 15991"/>
              <a:gd name="T4" fmla="*/ 0 w 21600"/>
              <a:gd name="T5" fmla="*/ 9719982 h 15991"/>
              <a:gd name="T6" fmla="*/ 0 60000 65536"/>
              <a:gd name="T7" fmla="*/ 0 60000 65536"/>
              <a:gd name="T8" fmla="*/ 0 60000 65536"/>
              <a:gd name="T9" fmla="*/ 0 w 21600"/>
              <a:gd name="T10" fmla="*/ 0 h 15991"/>
              <a:gd name="T11" fmla="*/ 21600 w 21600"/>
              <a:gd name="T12" fmla="*/ 15991 h 15991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15991" fill="none" extrusionOk="0">
                <a:moveTo>
                  <a:pt x="19821" y="0"/>
                </a:moveTo>
                <a:cubicBezTo>
                  <a:pt x="20994" y="2709"/>
                  <a:pt x="21600" y="5629"/>
                  <a:pt x="21600" y="8582"/>
                </a:cubicBezTo>
                <a:cubicBezTo>
                  <a:pt x="21600" y="11109"/>
                  <a:pt x="21156" y="13616"/>
                  <a:pt x="20289" y="15990"/>
                </a:cubicBezTo>
              </a:path>
              <a:path w="21600" h="15991" stroke="0" extrusionOk="0">
                <a:moveTo>
                  <a:pt x="19821" y="0"/>
                </a:moveTo>
                <a:cubicBezTo>
                  <a:pt x="20994" y="2709"/>
                  <a:pt x="21600" y="5629"/>
                  <a:pt x="21600" y="8582"/>
                </a:cubicBezTo>
                <a:cubicBezTo>
                  <a:pt x="21600" y="11109"/>
                  <a:pt x="21156" y="13616"/>
                  <a:pt x="20289" y="15990"/>
                </a:cubicBezTo>
                <a:lnTo>
                  <a:pt x="0" y="8582"/>
                </a:lnTo>
                <a:close/>
              </a:path>
            </a:pathLst>
          </a:custGeom>
          <a:noFill/>
          <a:ln w="25400" cap="rnd">
            <a:solidFill>
              <a:srgbClr val="FFCC00"/>
            </a:solidFill>
            <a:round/>
            <a:headEnd type="none" w="sm" len="sm"/>
            <a:tailEnd type="none" w="sm" len="sm"/>
          </a:ln>
        </p:spPr>
        <p:txBody>
          <a:bodyPr>
            <a:prstTxWarp prst="textNoShape">
              <a:avLst/>
            </a:prstTxWarp>
          </a:bodyPr>
          <a:lstStyle/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/>
          </a:p>
        </p:txBody>
      </p:sp>
      <p:sp>
        <p:nvSpPr>
          <p:cNvPr id="26650" name="Arc 23"/>
          <p:cNvSpPr>
            <a:spLocks/>
          </p:cNvSpPr>
          <p:nvPr/>
        </p:nvSpPr>
        <p:spPr bwMode="auto">
          <a:xfrm>
            <a:off x="4330700" y="2971800"/>
            <a:ext cx="1779588" cy="828675"/>
          </a:xfrm>
          <a:custGeom>
            <a:avLst/>
            <a:gdLst>
              <a:gd name="T0" fmla="*/ 216794458 w 14608"/>
              <a:gd name="T1" fmla="*/ 23871642 h 21394"/>
              <a:gd name="T2" fmla="*/ 44195863 w 14608"/>
              <a:gd name="T3" fmla="*/ 32097890 h 21394"/>
              <a:gd name="T4" fmla="*/ 0 w 14608"/>
              <a:gd name="T5" fmla="*/ 0 h 21394"/>
              <a:gd name="T6" fmla="*/ 0 60000 65536"/>
              <a:gd name="T7" fmla="*/ 0 60000 65536"/>
              <a:gd name="T8" fmla="*/ 0 60000 65536"/>
              <a:gd name="T9" fmla="*/ 0 w 14608"/>
              <a:gd name="T10" fmla="*/ 0 h 21394"/>
              <a:gd name="T11" fmla="*/ 14608 w 14608"/>
              <a:gd name="T12" fmla="*/ 21394 h 2139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4608" h="21394" fill="none" extrusionOk="0">
                <a:moveTo>
                  <a:pt x="14608" y="15911"/>
                </a:moveTo>
                <a:cubicBezTo>
                  <a:pt x="11377" y="18876"/>
                  <a:pt x="7321" y="20789"/>
                  <a:pt x="2977" y="21393"/>
                </a:cubicBezTo>
              </a:path>
              <a:path w="14608" h="21394" stroke="0" extrusionOk="0">
                <a:moveTo>
                  <a:pt x="14608" y="15911"/>
                </a:moveTo>
                <a:cubicBezTo>
                  <a:pt x="11377" y="18876"/>
                  <a:pt x="7321" y="20789"/>
                  <a:pt x="2977" y="21393"/>
                </a:cubicBezTo>
                <a:lnTo>
                  <a:pt x="0" y="0"/>
                </a:lnTo>
                <a:close/>
              </a:path>
            </a:pathLst>
          </a:custGeom>
          <a:noFill/>
          <a:ln w="25400" cap="rnd">
            <a:solidFill>
              <a:srgbClr val="0066FF"/>
            </a:solidFill>
            <a:round/>
            <a:headEnd type="none" w="sm" len="sm"/>
            <a:tailEnd type="none" w="sm" len="sm"/>
          </a:ln>
        </p:spPr>
        <p:txBody>
          <a:bodyPr>
            <a:prstTxWarp prst="textNoShape">
              <a:avLst/>
            </a:prstTxWarp>
          </a:bodyPr>
          <a:lstStyle/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/>
          </a:p>
        </p:txBody>
      </p:sp>
      <p:sp>
        <p:nvSpPr>
          <p:cNvPr id="26651" name="Arc 24"/>
          <p:cNvSpPr>
            <a:spLocks/>
          </p:cNvSpPr>
          <p:nvPr/>
        </p:nvSpPr>
        <p:spPr bwMode="auto">
          <a:xfrm>
            <a:off x="2336800" y="3162300"/>
            <a:ext cx="1973263" cy="631825"/>
          </a:xfrm>
          <a:custGeom>
            <a:avLst/>
            <a:gdLst>
              <a:gd name="T0" fmla="*/ 167020735 w 16166"/>
              <a:gd name="T1" fmla="*/ 18987958 h 21024"/>
              <a:gd name="T2" fmla="*/ 0 w 16166"/>
              <a:gd name="T3" fmla="*/ 12937717 h 21024"/>
              <a:gd name="T4" fmla="*/ 240861491 w 16166"/>
              <a:gd name="T5" fmla="*/ 0 h 21024"/>
              <a:gd name="T6" fmla="*/ 0 60000 65536"/>
              <a:gd name="T7" fmla="*/ 0 60000 65536"/>
              <a:gd name="T8" fmla="*/ 0 60000 65536"/>
              <a:gd name="T9" fmla="*/ 0 w 16166"/>
              <a:gd name="T10" fmla="*/ 0 h 21024"/>
              <a:gd name="T11" fmla="*/ 16166 w 16166"/>
              <a:gd name="T12" fmla="*/ 21024 h 2102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6166" h="21024" fill="none" extrusionOk="0">
                <a:moveTo>
                  <a:pt x="11210" y="21023"/>
                </a:moveTo>
                <a:cubicBezTo>
                  <a:pt x="6871" y="20001"/>
                  <a:pt x="2955" y="17661"/>
                  <a:pt x="-1" y="14325"/>
                </a:cubicBezTo>
              </a:path>
              <a:path w="16166" h="21024" stroke="0" extrusionOk="0">
                <a:moveTo>
                  <a:pt x="11210" y="21023"/>
                </a:moveTo>
                <a:cubicBezTo>
                  <a:pt x="6871" y="20001"/>
                  <a:pt x="2955" y="17661"/>
                  <a:pt x="-1" y="14325"/>
                </a:cubicBezTo>
                <a:lnTo>
                  <a:pt x="16166" y="0"/>
                </a:lnTo>
                <a:close/>
              </a:path>
            </a:pathLst>
          </a:custGeom>
          <a:noFill/>
          <a:ln w="25400" cap="rnd">
            <a:solidFill>
              <a:srgbClr val="FFCC00"/>
            </a:solidFill>
            <a:round/>
            <a:headEnd type="none" w="sm" len="sm"/>
            <a:tailEnd type="none" w="sm" len="sm"/>
          </a:ln>
        </p:spPr>
        <p:txBody>
          <a:bodyPr>
            <a:prstTxWarp prst="textNoShape">
              <a:avLst/>
            </a:prstTxWarp>
          </a:bodyPr>
          <a:lstStyle/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/>
          </a:p>
        </p:txBody>
      </p:sp>
      <p:sp>
        <p:nvSpPr>
          <p:cNvPr id="26652" name="Arc 25"/>
          <p:cNvSpPr>
            <a:spLocks/>
          </p:cNvSpPr>
          <p:nvPr/>
        </p:nvSpPr>
        <p:spPr bwMode="auto">
          <a:xfrm>
            <a:off x="4186238" y="2382838"/>
            <a:ext cx="1846262" cy="700087"/>
          </a:xfrm>
          <a:custGeom>
            <a:avLst/>
            <a:gdLst>
              <a:gd name="T0" fmla="*/ 62441226 w 15057"/>
              <a:gd name="T1" fmla="*/ 0 h 21197"/>
              <a:gd name="T2" fmla="*/ 226385294 w 15057"/>
              <a:gd name="T3" fmla="*/ 6228618 h 21197"/>
              <a:gd name="T4" fmla="*/ 0 w 15057"/>
              <a:gd name="T5" fmla="*/ 23122225 h 21197"/>
              <a:gd name="T6" fmla="*/ 0 60000 65536"/>
              <a:gd name="T7" fmla="*/ 0 60000 65536"/>
              <a:gd name="T8" fmla="*/ 0 60000 65536"/>
              <a:gd name="T9" fmla="*/ 0 w 15057"/>
              <a:gd name="T10" fmla="*/ 0 h 21197"/>
              <a:gd name="T11" fmla="*/ 15057 w 15057"/>
              <a:gd name="T12" fmla="*/ 21197 h 2119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057" h="21197" fill="none" extrusionOk="0">
                <a:moveTo>
                  <a:pt x="4152" y="0"/>
                </a:moveTo>
                <a:cubicBezTo>
                  <a:pt x="8264" y="805"/>
                  <a:pt x="12053" y="2789"/>
                  <a:pt x="15056" y="5710"/>
                </a:cubicBezTo>
              </a:path>
              <a:path w="15057" h="21197" stroke="0" extrusionOk="0">
                <a:moveTo>
                  <a:pt x="4152" y="0"/>
                </a:moveTo>
                <a:cubicBezTo>
                  <a:pt x="8264" y="805"/>
                  <a:pt x="12053" y="2789"/>
                  <a:pt x="15056" y="5710"/>
                </a:cubicBezTo>
                <a:lnTo>
                  <a:pt x="0" y="21197"/>
                </a:lnTo>
                <a:close/>
              </a:path>
            </a:pathLst>
          </a:custGeom>
          <a:noFill/>
          <a:ln w="25400" cap="rnd">
            <a:solidFill>
              <a:srgbClr val="0066FF"/>
            </a:solidFill>
            <a:round/>
            <a:headEnd type="none" w="sm" len="sm"/>
            <a:tailEnd type="none" w="sm" len="sm"/>
          </a:ln>
        </p:spPr>
        <p:txBody>
          <a:bodyPr>
            <a:prstTxWarp prst="textNoShape">
              <a:avLst/>
            </a:prstTxWarp>
          </a:bodyPr>
          <a:lstStyle/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/>
          </a:p>
        </p:txBody>
      </p:sp>
      <p:sp>
        <p:nvSpPr>
          <p:cNvPr id="26653" name="Arc 26"/>
          <p:cNvSpPr>
            <a:spLocks/>
          </p:cNvSpPr>
          <p:nvPr/>
        </p:nvSpPr>
        <p:spPr bwMode="auto">
          <a:xfrm>
            <a:off x="4178300" y="3124200"/>
            <a:ext cx="2016125" cy="847725"/>
          </a:xfrm>
          <a:custGeom>
            <a:avLst/>
            <a:gdLst>
              <a:gd name="T0" fmla="*/ 265046949 w 15336"/>
              <a:gd name="T1" fmla="*/ 24203624 h 21251"/>
              <a:gd name="T2" fmla="*/ 66797550 w 15336"/>
              <a:gd name="T3" fmla="*/ 33816652 h 21251"/>
              <a:gd name="T4" fmla="*/ 0 w 15336"/>
              <a:gd name="T5" fmla="*/ 0 h 21251"/>
              <a:gd name="T6" fmla="*/ 0 60000 65536"/>
              <a:gd name="T7" fmla="*/ 0 60000 65536"/>
              <a:gd name="T8" fmla="*/ 0 60000 65536"/>
              <a:gd name="T9" fmla="*/ 0 w 15336"/>
              <a:gd name="T10" fmla="*/ 0 h 21251"/>
              <a:gd name="T11" fmla="*/ 15336 w 15336"/>
              <a:gd name="T12" fmla="*/ 21251 h 21251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336" h="21251" fill="none" extrusionOk="0">
                <a:moveTo>
                  <a:pt x="15336" y="15210"/>
                </a:moveTo>
                <a:cubicBezTo>
                  <a:pt x="12221" y="18351"/>
                  <a:pt x="8217" y="20459"/>
                  <a:pt x="3865" y="21251"/>
                </a:cubicBezTo>
              </a:path>
              <a:path w="15336" h="21251" stroke="0" extrusionOk="0">
                <a:moveTo>
                  <a:pt x="15336" y="15210"/>
                </a:moveTo>
                <a:cubicBezTo>
                  <a:pt x="12221" y="18351"/>
                  <a:pt x="8217" y="20459"/>
                  <a:pt x="3865" y="21251"/>
                </a:cubicBezTo>
                <a:lnTo>
                  <a:pt x="0" y="0"/>
                </a:lnTo>
                <a:close/>
              </a:path>
            </a:pathLst>
          </a:custGeom>
          <a:noFill/>
          <a:ln w="25400" cap="rnd">
            <a:solidFill>
              <a:srgbClr val="FFCC00"/>
            </a:solidFill>
            <a:round/>
            <a:headEnd type="none" w="sm" len="sm"/>
            <a:tailEnd type="none" w="sm" len="sm"/>
          </a:ln>
        </p:spPr>
        <p:txBody>
          <a:bodyPr>
            <a:prstTxWarp prst="textNoShape">
              <a:avLst/>
            </a:prstTxWarp>
          </a:bodyPr>
          <a:lstStyle/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/>
          </a:p>
        </p:txBody>
      </p:sp>
      <p:sp>
        <p:nvSpPr>
          <p:cNvPr id="26654" name="Arc 27"/>
          <p:cNvSpPr>
            <a:spLocks/>
          </p:cNvSpPr>
          <p:nvPr/>
        </p:nvSpPr>
        <p:spPr bwMode="auto">
          <a:xfrm>
            <a:off x="2230438" y="3106738"/>
            <a:ext cx="1981200" cy="847725"/>
          </a:xfrm>
          <a:custGeom>
            <a:avLst/>
            <a:gdLst>
              <a:gd name="T0" fmla="*/ 191849599 w 15059"/>
              <a:gd name="T1" fmla="*/ 33848508 h 21231"/>
              <a:gd name="T2" fmla="*/ 0 w 15059"/>
              <a:gd name="T3" fmla="*/ 24687680 h 21231"/>
              <a:gd name="T4" fmla="*/ 260651666 w 15059"/>
              <a:gd name="T5" fmla="*/ 0 h 21231"/>
              <a:gd name="T6" fmla="*/ 0 60000 65536"/>
              <a:gd name="T7" fmla="*/ 0 60000 65536"/>
              <a:gd name="T8" fmla="*/ 0 60000 65536"/>
              <a:gd name="T9" fmla="*/ 0 w 15059"/>
              <a:gd name="T10" fmla="*/ 0 h 21231"/>
              <a:gd name="T11" fmla="*/ 15059 w 15059"/>
              <a:gd name="T12" fmla="*/ 21231 h 21231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059" h="21231" fill="none" extrusionOk="0">
                <a:moveTo>
                  <a:pt x="11083" y="21231"/>
                </a:moveTo>
                <a:cubicBezTo>
                  <a:pt x="6904" y="20448"/>
                  <a:pt x="3048" y="18449"/>
                  <a:pt x="-1" y="15485"/>
                </a:cubicBezTo>
              </a:path>
              <a:path w="15059" h="21231" stroke="0" extrusionOk="0">
                <a:moveTo>
                  <a:pt x="11083" y="21231"/>
                </a:moveTo>
                <a:cubicBezTo>
                  <a:pt x="6904" y="20448"/>
                  <a:pt x="3048" y="18449"/>
                  <a:pt x="-1" y="15485"/>
                </a:cubicBezTo>
                <a:lnTo>
                  <a:pt x="15059" y="0"/>
                </a:lnTo>
                <a:close/>
              </a:path>
            </a:pathLst>
          </a:custGeom>
          <a:noFill/>
          <a:ln w="25400" cap="rnd">
            <a:solidFill>
              <a:srgbClr val="0066FF"/>
            </a:solidFill>
            <a:round/>
            <a:headEnd type="none" w="sm" len="sm"/>
            <a:tailEnd type="none" w="sm" len="sm"/>
          </a:ln>
        </p:spPr>
        <p:txBody>
          <a:bodyPr>
            <a:prstTxWarp prst="textNoShape">
              <a:avLst/>
            </a:prstTxWarp>
          </a:bodyPr>
          <a:lstStyle/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/>
          </a:p>
        </p:txBody>
      </p:sp>
      <p:sp>
        <p:nvSpPr>
          <p:cNvPr id="26655" name="Arc 28"/>
          <p:cNvSpPr>
            <a:spLocks/>
          </p:cNvSpPr>
          <p:nvPr/>
        </p:nvSpPr>
        <p:spPr bwMode="auto">
          <a:xfrm>
            <a:off x="1373188" y="2738438"/>
            <a:ext cx="2838450" cy="704850"/>
          </a:xfrm>
          <a:custGeom>
            <a:avLst/>
            <a:gdLst>
              <a:gd name="T0" fmla="*/ 28648502 w 21600"/>
              <a:gd name="T1" fmla="*/ 28186402 h 17626"/>
              <a:gd name="T2" fmla="*/ 36540182 w 21600"/>
              <a:gd name="T3" fmla="*/ 0 h 17626"/>
              <a:gd name="T4" fmla="*/ 372999926 w 21600"/>
              <a:gd name="T5" fmla="*/ 14910341 h 17626"/>
              <a:gd name="T6" fmla="*/ 0 60000 65536"/>
              <a:gd name="T7" fmla="*/ 0 60000 65536"/>
              <a:gd name="T8" fmla="*/ 0 60000 65536"/>
              <a:gd name="T9" fmla="*/ 0 w 21600"/>
              <a:gd name="T10" fmla="*/ 0 h 17626"/>
              <a:gd name="T11" fmla="*/ 21600 w 21600"/>
              <a:gd name="T12" fmla="*/ 17626 h 1762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17626" fill="none" extrusionOk="0">
                <a:moveTo>
                  <a:pt x="1659" y="17625"/>
                </a:moveTo>
                <a:cubicBezTo>
                  <a:pt x="563" y="14995"/>
                  <a:pt x="0" y="12173"/>
                  <a:pt x="0" y="9324"/>
                </a:cubicBezTo>
                <a:cubicBezTo>
                  <a:pt x="0" y="6096"/>
                  <a:pt x="723" y="2910"/>
                  <a:pt x="2116" y="0"/>
                </a:cubicBezTo>
              </a:path>
              <a:path w="21600" h="17626" stroke="0" extrusionOk="0">
                <a:moveTo>
                  <a:pt x="1659" y="17625"/>
                </a:moveTo>
                <a:cubicBezTo>
                  <a:pt x="563" y="14995"/>
                  <a:pt x="0" y="12173"/>
                  <a:pt x="0" y="9324"/>
                </a:cubicBezTo>
                <a:cubicBezTo>
                  <a:pt x="0" y="6096"/>
                  <a:pt x="723" y="2910"/>
                  <a:pt x="2116" y="0"/>
                </a:cubicBezTo>
                <a:lnTo>
                  <a:pt x="21600" y="9324"/>
                </a:lnTo>
                <a:close/>
              </a:path>
            </a:pathLst>
          </a:custGeom>
          <a:noFill/>
          <a:ln w="25400" cap="rnd">
            <a:solidFill>
              <a:srgbClr val="FFCC00"/>
            </a:solidFill>
            <a:round/>
            <a:headEnd type="none" w="sm" len="sm"/>
            <a:tailEnd type="none" w="sm" len="sm"/>
          </a:ln>
        </p:spPr>
        <p:txBody>
          <a:bodyPr>
            <a:prstTxWarp prst="textNoShape">
              <a:avLst/>
            </a:prstTxWarp>
          </a:bodyPr>
          <a:lstStyle/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/>
          </a:p>
        </p:txBody>
      </p:sp>
      <p:sp>
        <p:nvSpPr>
          <p:cNvPr id="26656" name="Arc 29"/>
          <p:cNvSpPr>
            <a:spLocks/>
          </p:cNvSpPr>
          <p:nvPr/>
        </p:nvSpPr>
        <p:spPr bwMode="auto">
          <a:xfrm>
            <a:off x="2276475" y="2257425"/>
            <a:ext cx="1935163" cy="860425"/>
          </a:xfrm>
          <a:custGeom>
            <a:avLst/>
            <a:gdLst>
              <a:gd name="T0" fmla="*/ 0 w 14743"/>
              <a:gd name="T1" fmla="*/ 8966106 h 21260"/>
              <a:gd name="T2" fmla="*/ 188245432 w 14743"/>
              <a:gd name="T3" fmla="*/ 0 h 21260"/>
              <a:gd name="T4" fmla="*/ 254009078 w 14743"/>
              <a:gd name="T5" fmla="*/ 34822727 h 21260"/>
              <a:gd name="T6" fmla="*/ 0 60000 65536"/>
              <a:gd name="T7" fmla="*/ 0 60000 65536"/>
              <a:gd name="T8" fmla="*/ 0 60000 65536"/>
              <a:gd name="T9" fmla="*/ 0 w 14743"/>
              <a:gd name="T10" fmla="*/ 0 h 21260"/>
              <a:gd name="T11" fmla="*/ 14743 w 14743"/>
              <a:gd name="T12" fmla="*/ 21260 h 2126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4743" h="21260" fill="none" extrusionOk="0">
                <a:moveTo>
                  <a:pt x="-1" y="5473"/>
                </a:moveTo>
                <a:cubicBezTo>
                  <a:pt x="3039" y="2635"/>
                  <a:pt x="6832" y="734"/>
                  <a:pt x="10925" y="-1"/>
                </a:cubicBezTo>
              </a:path>
              <a:path w="14743" h="21260" stroke="0" extrusionOk="0">
                <a:moveTo>
                  <a:pt x="-1" y="5473"/>
                </a:moveTo>
                <a:cubicBezTo>
                  <a:pt x="3039" y="2635"/>
                  <a:pt x="6832" y="734"/>
                  <a:pt x="10925" y="-1"/>
                </a:cubicBezTo>
                <a:lnTo>
                  <a:pt x="14743" y="21260"/>
                </a:lnTo>
                <a:close/>
              </a:path>
            </a:pathLst>
          </a:custGeom>
          <a:noFill/>
          <a:ln w="25400" cap="rnd">
            <a:solidFill>
              <a:srgbClr val="0066FF"/>
            </a:solidFill>
            <a:round/>
            <a:headEnd type="none" w="sm" len="sm"/>
            <a:tailEnd type="stealth" w="med" len="med"/>
          </a:ln>
        </p:spPr>
        <p:txBody>
          <a:bodyPr>
            <a:prstTxWarp prst="textNoShape">
              <a:avLst/>
            </a:prstTxWarp>
          </a:bodyPr>
          <a:lstStyle/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/>
          </a:p>
        </p:txBody>
      </p:sp>
      <p:sp>
        <p:nvSpPr>
          <p:cNvPr id="26657" name="Arc 30"/>
          <p:cNvSpPr>
            <a:spLocks/>
          </p:cNvSpPr>
          <p:nvPr/>
        </p:nvSpPr>
        <p:spPr bwMode="auto">
          <a:xfrm>
            <a:off x="4198938" y="2262188"/>
            <a:ext cx="1925637" cy="854075"/>
          </a:xfrm>
          <a:custGeom>
            <a:avLst/>
            <a:gdLst>
              <a:gd name="T0" fmla="*/ 66680981 w 14651"/>
              <a:gd name="T1" fmla="*/ 0 h 21252"/>
              <a:gd name="T2" fmla="*/ 253093840 w 14651"/>
              <a:gd name="T3" fmla="*/ 8690732 h 21252"/>
              <a:gd name="T4" fmla="*/ 0 w 14651"/>
              <a:gd name="T5" fmla="*/ 34323551 h 21252"/>
              <a:gd name="T6" fmla="*/ 0 60000 65536"/>
              <a:gd name="T7" fmla="*/ 0 60000 65536"/>
              <a:gd name="T8" fmla="*/ 0 60000 65536"/>
              <a:gd name="T9" fmla="*/ 0 w 14651"/>
              <a:gd name="T10" fmla="*/ 0 h 21252"/>
              <a:gd name="T11" fmla="*/ 14651 w 14651"/>
              <a:gd name="T12" fmla="*/ 21252 h 2125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4651" h="21252" fill="none" extrusionOk="0">
                <a:moveTo>
                  <a:pt x="3860" y="-1"/>
                </a:moveTo>
                <a:cubicBezTo>
                  <a:pt x="7895" y="732"/>
                  <a:pt x="11637" y="2598"/>
                  <a:pt x="14651" y="5380"/>
                </a:cubicBezTo>
              </a:path>
              <a:path w="14651" h="21252" stroke="0" extrusionOk="0">
                <a:moveTo>
                  <a:pt x="3860" y="-1"/>
                </a:moveTo>
                <a:cubicBezTo>
                  <a:pt x="7895" y="732"/>
                  <a:pt x="11637" y="2598"/>
                  <a:pt x="14651" y="5380"/>
                </a:cubicBezTo>
                <a:lnTo>
                  <a:pt x="0" y="21252"/>
                </a:lnTo>
                <a:close/>
              </a:path>
            </a:pathLst>
          </a:custGeom>
          <a:noFill/>
          <a:ln w="25400" cap="rnd">
            <a:solidFill>
              <a:srgbClr val="FFCC00"/>
            </a:solidFill>
            <a:round/>
            <a:headEnd type="stealth" w="med" len="med"/>
            <a:tailEnd type="none" w="sm" len="sm"/>
          </a:ln>
        </p:spPr>
        <p:txBody>
          <a:bodyPr>
            <a:prstTxWarp prst="textNoShape">
              <a:avLst/>
            </a:prstTxWarp>
          </a:bodyPr>
          <a:lstStyle/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/>
          </a:p>
        </p:txBody>
      </p:sp>
      <p:sp>
        <p:nvSpPr>
          <p:cNvPr id="26658" name="Arc 31"/>
          <p:cNvSpPr>
            <a:spLocks/>
          </p:cNvSpPr>
          <p:nvPr/>
        </p:nvSpPr>
        <p:spPr bwMode="auto">
          <a:xfrm>
            <a:off x="4198938" y="2727325"/>
            <a:ext cx="2838450" cy="715963"/>
          </a:xfrm>
          <a:custGeom>
            <a:avLst/>
            <a:gdLst>
              <a:gd name="T0" fmla="*/ 334439320 w 21600"/>
              <a:gd name="T1" fmla="*/ 0 h 17978"/>
              <a:gd name="T2" fmla="*/ 343539837 w 21600"/>
              <a:gd name="T3" fmla="*/ 28512794 h 17978"/>
              <a:gd name="T4" fmla="*/ 0 w 21600"/>
              <a:gd name="T5" fmla="*/ 15169909 h 17978"/>
              <a:gd name="T6" fmla="*/ 0 60000 65536"/>
              <a:gd name="T7" fmla="*/ 0 60000 65536"/>
              <a:gd name="T8" fmla="*/ 0 60000 65536"/>
              <a:gd name="T9" fmla="*/ 0 w 21600"/>
              <a:gd name="T10" fmla="*/ 0 h 17978"/>
              <a:gd name="T11" fmla="*/ 21600 w 21600"/>
              <a:gd name="T12" fmla="*/ 17978 h 1797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17978" fill="none" extrusionOk="0">
                <a:moveTo>
                  <a:pt x="19366" y="0"/>
                </a:moveTo>
                <a:cubicBezTo>
                  <a:pt x="20835" y="2974"/>
                  <a:pt x="21600" y="6247"/>
                  <a:pt x="21600" y="9565"/>
                </a:cubicBezTo>
                <a:cubicBezTo>
                  <a:pt x="21600" y="12455"/>
                  <a:pt x="21019" y="15316"/>
                  <a:pt x="19894" y="17978"/>
                </a:cubicBezTo>
              </a:path>
              <a:path w="21600" h="17978" stroke="0" extrusionOk="0">
                <a:moveTo>
                  <a:pt x="19366" y="0"/>
                </a:moveTo>
                <a:cubicBezTo>
                  <a:pt x="20835" y="2974"/>
                  <a:pt x="21600" y="6247"/>
                  <a:pt x="21600" y="9565"/>
                </a:cubicBezTo>
                <a:cubicBezTo>
                  <a:pt x="21600" y="12455"/>
                  <a:pt x="21019" y="15316"/>
                  <a:pt x="19894" y="17978"/>
                </a:cubicBezTo>
                <a:lnTo>
                  <a:pt x="0" y="9565"/>
                </a:lnTo>
                <a:close/>
              </a:path>
            </a:pathLst>
          </a:custGeom>
          <a:noFill/>
          <a:ln w="25400" cap="rnd">
            <a:solidFill>
              <a:srgbClr val="0066FF"/>
            </a:solidFill>
            <a:round/>
            <a:headEnd type="none" w="sm" len="sm"/>
            <a:tailEnd type="none" w="sm" len="sm"/>
          </a:ln>
        </p:spPr>
        <p:txBody>
          <a:bodyPr>
            <a:prstTxWarp prst="textNoShape">
              <a:avLst/>
            </a:prstTxWarp>
          </a:bodyPr>
          <a:lstStyle/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/>
          </a:p>
        </p:txBody>
      </p:sp>
      <p:sp>
        <p:nvSpPr>
          <p:cNvPr id="26659" name="Freeform 32"/>
          <p:cNvSpPr>
            <a:spLocks/>
          </p:cNvSpPr>
          <p:nvPr/>
        </p:nvSpPr>
        <p:spPr bwMode="auto">
          <a:xfrm>
            <a:off x="3700463" y="3794125"/>
            <a:ext cx="1017587" cy="158750"/>
          </a:xfrm>
          <a:custGeom>
            <a:avLst/>
            <a:gdLst>
              <a:gd name="T0" fmla="*/ 0 w 641"/>
              <a:gd name="T1" fmla="*/ 0 h 100"/>
              <a:gd name="T2" fmla="*/ 273050 w 641"/>
              <a:gd name="T3" fmla="*/ 28575 h 100"/>
              <a:gd name="T4" fmla="*/ 349250 w 641"/>
              <a:gd name="T5" fmla="*/ 90488 h 100"/>
              <a:gd name="T6" fmla="*/ 646112 w 641"/>
              <a:gd name="T7" fmla="*/ 90488 h 100"/>
              <a:gd name="T8" fmla="*/ 708025 w 641"/>
              <a:gd name="T9" fmla="*/ 150813 h 100"/>
              <a:gd name="T10" fmla="*/ 1016000 w 641"/>
              <a:gd name="T11" fmla="*/ 157163 h 1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641"/>
              <a:gd name="T19" fmla="*/ 0 h 100"/>
              <a:gd name="T20" fmla="*/ 641 w 641"/>
              <a:gd name="T21" fmla="*/ 100 h 1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641" h="100">
                <a:moveTo>
                  <a:pt x="0" y="0"/>
                </a:moveTo>
                <a:lnTo>
                  <a:pt x="172" y="18"/>
                </a:lnTo>
                <a:lnTo>
                  <a:pt x="220" y="57"/>
                </a:lnTo>
                <a:lnTo>
                  <a:pt x="407" y="57"/>
                </a:lnTo>
                <a:lnTo>
                  <a:pt x="446" y="95"/>
                </a:lnTo>
                <a:lnTo>
                  <a:pt x="640" y="99"/>
                </a:lnTo>
              </a:path>
            </a:pathLst>
          </a:custGeom>
          <a:noFill/>
          <a:ln w="25400" cap="rnd">
            <a:solidFill>
              <a:srgbClr val="FFCC00"/>
            </a:solidFill>
            <a:round/>
            <a:headEnd type="none" w="sm" len="sm"/>
            <a:tailEnd type="none" w="sm" len="sm"/>
          </a:ln>
        </p:spPr>
        <p:txBody>
          <a:bodyPr>
            <a:prstTxWarp prst="textNoShape">
              <a:avLst/>
            </a:prstTxWarp>
          </a:bodyPr>
          <a:lstStyle/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/>
          </a:p>
        </p:txBody>
      </p:sp>
      <p:sp>
        <p:nvSpPr>
          <p:cNvPr id="26660" name="Freeform 33"/>
          <p:cNvSpPr>
            <a:spLocks/>
          </p:cNvSpPr>
          <p:nvPr/>
        </p:nvSpPr>
        <p:spPr bwMode="auto">
          <a:xfrm>
            <a:off x="3694113" y="3798888"/>
            <a:ext cx="1000125" cy="155575"/>
          </a:xfrm>
          <a:custGeom>
            <a:avLst/>
            <a:gdLst>
              <a:gd name="T0" fmla="*/ 0 w 630"/>
              <a:gd name="T1" fmla="*/ 153988 h 98"/>
              <a:gd name="T2" fmla="*/ 280988 w 630"/>
              <a:gd name="T3" fmla="*/ 152400 h 98"/>
              <a:gd name="T4" fmla="*/ 357188 w 630"/>
              <a:gd name="T5" fmla="*/ 80963 h 98"/>
              <a:gd name="T6" fmla="*/ 646113 w 630"/>
              <a:gd name="T7" fmla="*/ 80963 h 98"/>
              <a:gd name="T8" fmla="*/ 711200 w 630"/>
              <a:gd name="T9" fmla="*/ 23813 h 98"/>
              <a:gd name="T10" fmla="*/ 998538 w 630"/>
              <a:gd name="T11" fmla="*/ 0 h 98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630"/>
              <a:gd name="T19" fmla="*/ 0 h 98"/>
              <a:gd name="T20" fmla="*/ 630 w 630"/>
              <a:gd name="T21" fmla="*/ 98 h 98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630" h="98">
                <a:moveTo>
                  <a:pt x="0" y="97"/>
                </a:moveTo>
                <a:lnTo>
                  <a:pt x="177" y="96"/>
                </a:lnTo>
                <a:lnTo>
                  <a:pt x="225" y="51"/>
                </a:lnTo>
                <a:lnTo>
                  <a:pt x="407" y="51"/>
                </a:lnTo>
                <a:lnTo>
                  <a:pt x="448" y="15"/>
                </a:lnTo>
                <a:lnTo>
                  <a:pt x="629" y="0"/>
                </a:lnTo>
              </a:path>
            </a:pathLst>
          </a:custGeom>
          <a:noFill/>
          <a:ln w="25400" cap="rnd">
            <a:solidFill>
              <a:srgbClr val="0066FF"/>
            </a:solidFill>
            <a:round/>
            <a:headEnd type="none" w="sm" len="sm"/>
            <a:tailEnd type="none" w="sm" len="sm"/>
          </a:ln>
        </p:spPr>
        <p:txBody>
          <a:bodyPr>
            <a:prstTxWarp prst="textNoShape">
              <a:avLst/>
            </a:prstTxWarp>
          </a:bodyPr>
          <a:lstStyle/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/>
          </a:p>
        </p:txBody>
      </p:sp>
      <p:sp>
        <p:nvSpPr>
          <p:cNvPr id="26661" name="Rectangle 34"/>
          <p:cNvSpPr>
            <a:spLocks noChangeArrowheads="1"/>
          </p:cNvSpPr>
          <p:nvPr/>
        </p:nvSpPr>
        <p:spPr bwMode="auto">
          <a:xfrm>
            <a:off x="4129088" y="3843338"/>
            <a:ext cx="142875" cy="85725"/>
          </a:xfrm>
          <a:prstGeom prst="rect">
            <a:avLst/>
          </a:prstGeom>
          <a:solidFill>
            <a:schemeClr val="accent1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/>
          </a:p>
        </p:txBody>
      </p:sp>
      <p:sp>
        <p:nvSpPr>
          <p:cNvPr id="26662" name="Arc 35"/>
          <p:cNvSpPr>
            <a:spLocks/>
          </p:cNvSpPr>
          <p:nvPr/>
        </p:nvSpPr>
        <p:spPr bwMode="auto">
          <a:xfrm>
            <a:off x="3182938" y="3932238"/>
            <a:ext cx="1019175" cy="492125"/>
          </a:xfrm>
          <a:custGeom>
            <a:avLst/>
            <a:gdLst>
              <a:gd name="T0" fmla="*/ 9361736 w 21600"/>
              <a:gd name="T1" fmla="*/ 0 h 21187"/>
              <a:gd name="T2" fmla="*/ 48088782 w 21600"/>
              <a:gd name="T3" fmla="*/ 11430925 h 21187"/>
              <a:gd name="T4" fmla="*/ 0 w 21600"/>
              <a:gd name="T5" fmla="*/ 11430925 h 21187"/>
              <a:gd name="T6" fmla="*/ 0 60000 65536"/>
              <a:gd name="T7" fmla="*/ 0 60000 65536"/>
              <a:gd name="T8" fmla="*/ 0 60000 65536"/>
              <a:gd name="T9" fmla="*/ 0 w 21600"/>
              <a:gd name="T10" fmla="*/ 0 h 21187"/>
              <a:gd name="T11" fmla="*/ 21600 w 21600"/>
              <a:gd name="T12" fmla="*/ 21187 h 2118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187" fill="none" extrusionOk="0">
                <a:moveTo>
                  <a:pt x="4204" y="0"/>
                </a:moveTo>
                <a:cubicBezTo>
                  <a:pt x="14315" y="2006"/>
                  <a:pt x="21600" y="10878"/>
                  <a:pt x="21600" y="21187"/>
                </a:cubicBezTo>
              </a:path>
              <a:path w="21600" h="21187" stroke="0" extrusionOk="0">
                <a:moveTo>
                  <a:pt x="4204" y="0"/>
                </a:moveTo>
                <a:cubicBezTo>
                  <a:pt x="14315" y="2006"/>
                  <a:pt x="21600" y="10878"/>
                  <a:pt x="21600" y="21187"/>
                </a:cubicBezTo>
                <a:lnTo>
                  <a:pt x="0" y="21187"/>
                </a:lnTo>
                <a:close/>
              </a:path>
            </a:pathLst>
          </a:custGeom>
          <a:noFill/>
          <a:ln w="25400" cap="rnd">
            <a:solidFill>
              <a:srgbClr val="0066FF"/>
            </a:solidFill>
            <a:round/>
            <a:headEnd type="none" w="sm" len="sm"/>
            <a:tailEnd type="none" w="sm" len="sm"/>
          </a:ln>
        </p:spPr>
        <p:txBody>
          <a:bodyPr>
            <a:prstTxWarp prst="textNoShape">
              <a:avLst/>
            </a:prstTxWarp>
          </a:bodyPr>
          <a:lstStyle/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/>
          </a:p>
        </p:txBody>
      </p:sp>
      <p:sp>
        <p:nvSpPr>
          <p:cNvPr id="26663" name="Arc 36"/>
          <p:cNvSpPr>
            <a:spLocks/>
          </p:cNvSpPr>
          <p:nvPr/>
        </p:nvSpPr>
        <p:spPr bwMode="auto">
          <a:xfrm>
            <a:off x="4208463" y="3932238"/>
            <a:ext cx="1019175" cy="492125"/>
          </a:xfrm>
          <a:custGeom>
            <a:avLst/>
            <a:gdLst>
              <a:gd name="T0" fmla="*/ 0 w 21600"/>
              <a:gd name="T1" fmla="*/ 11397991 h 21180"/>
              <a:gd name="T2" fmla="*/ 38655798 w 21600"/>
              <a:gd name="T3" fmla="*/ 0 h 21180"/>
              <a:gd name="T4" fmla="*/ 48088782 w 21600"/>
              <a:gd name="T5" fmla="*/ 11434703 h 21180"/>
              <a:gd name="T6" fmla="*/ 0 60000 65536"/>
              <a:gd name="T7" fmla="*/ 0 60000 65536"/>
              <a:gd name="T8" fmla="*/ 0 60000 65536"/>
              <a:gd name="T9" fmla="*/ 0 w 21600"/>
              <a:gd name="T10" fmla="*/ 0 h 21180"/>
              <a:gd name="T11" fmla="*/ 21600 w 21600"/>
              <a:gd name="T12" fmla="*/ 21180 h 2118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180" fill="none" extrusionOk="0">
                <a:moveTo>
                  <a:pt x="0" y="21112"/>
                </a:moveTo>
                <a:cubicBezTo>
                  <a:pt x="32" y="10841"/>
                  <a:pt x="7292" y="2014"/>
                  <a:pt x="17362" y="-1"/>
                </a:cubicBezTo>
              </a:path>
              <a:path w="21600" h="21180" stroke="0" extrusionOk="0">
                <a:moveTo>
                  <a:pt x="0" y="21112"/>
                </a:moveTo>
                <a:cubicBezTo>
                  <a:pt x="32" y="10841"/>
                  <a:pt x="7292" y="2014"/>
                  <a:pt x="17362" y="-1"/>
                </a:cubicBezTo>
                <a:lnTo>
                  <a:pt x="21600" y="21180"/>
                </a:lnTo>
                <a:close/>
              </a:path>
            </a:pathLst>
          </a:custGeom>
          <a:noFill/>
          <a:ln w="25400" cap="rnd">
            <a:solidFill>
              <a:srgbClr val="FFCC00"/>
            </a:solidFill>
            <a:round/>
            <a:headEnd type="none" w="sm" len="sm"/>
            <a:tailEnd type="none" w="sm" len="sm"/>
          </a:ln>
        </p:spPr>
        <p:txBody>
          <a:bodyPr>
            <a:prstTxWarp prst="textNoShape">
              <a:avLst/>
            </a:prstTxWarp>
          </a:bodyPr>
          <a:lstStyle/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/>
          </a:p>
        </p:txBody>
      </p:sp>
      <p:sp>
        <p:nvSpPr>
          <p:cNvPr id="26664" name="Freeform 37"/>
          <p:cNvSpPr>
            <a:spLocks/>
          </p:cNvSpPr>
          <p:nvPr/>
        </p:nvSpPr>
        <p:spPr bwMode="auto">
          <a:xfrm>
            <a:off x="3695700" y="2254250"/>
            <a:ext cx="1011238" cy="128588"/>
          </a:xfrm>
          <a:custGeom>
            <a:avLst/>
            <a:gdLst>
              <a:gd name="T0" fmla="*/ 0 w 637"/>
              <a:gd name="T1" fmla="*/ 0 h 81"/>
              <a:gd name="T2" fmla="*/ 273050 w 637"/>
              <a:gd name="T3" fmla="*/ 3175 h 81"/>
              <a:gd name="T4" fmla="*/ 352425 w 637"/>
              <a:gd name="T5" fmla="*/ 50800 h 81"/>
              <a:gd name="T6" fmla="*/ 635000 w 637"/>
              <a:gd name="T7" fmla="*/ 47625 h 81"/>
              <a:gd name="T8" fmla="*/ 708025 w 637"/>
              <a:gd name="T9" fmla="*/ 107950 h 81"/>
              <a:gd name="T10" fmla="*/ 1009650 w 637"/>
              <a:gd name="T11" fmla="*/ 127000 h 81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637"/>
              <a:gd name="T19" fmla="*/ 0 h 81"/>
              <a:gd name="T20" fmla="*/ 637 w 637"/>
              <a:gd name="T21" fmla="*/ 81 h 81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637" h="81">
                <a:moveTo>
                  <a:pt x="0" y="0"/>
                </a:moveTo>
                <a:lnTo>
                  <a:pt x="172" y="2"/>
                </a:lnTo>
                <a:lnTo>
                  <a:pt x="222" y="32"/>
                </a:lnTo>
                <a:lnTo>
                  <a:pt x="400" y="30"/>
                </a:lnTo>
                <a:lnTo>
                  <a:pt x="446" y="68"/>
                </a:lnTo>
                <a:lnTo>
                  <a:pt x="636" y="80"/>
                </a:lnTo>
              </a:path>
            </a:pathLst>
          </a:custGeom>
          <a:noFill/>
          <a:ln w="25400" cap="rnd">
            <a:solidFill>
              <a:srgbClr val="0066FF"/>
            </a:solidFill>
            <a:round/>
            <a:headEnd type="none" w="sm" len="sm"/>
            <a:tailEnd type="none" w="sm" len="sm"/>
          </a:ln>
        </p:spPr>
        <p:txBody>
          <a:bodyPr>
            <a:prstTxWarp prst="textNoShape">
              <a:avLst/>
            </a:prstTxWarp>
          </a:bodyPr>
          <a:lstStyle/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/>
          </a:p>
        </p:txBody>
      </p:sp>
      <p:sp>
        <p:nvSpPr>
          <p:cNvPr id="26665" name="Freeform 38"/>
          <p:cNvSpPr>
            <a:spLocks/>
          </p:cNvSpPr>
          <p:nvPr/>
        </p:nvSpPr>
        <p:spPr bwMode="auto">
          <a:xfrm>
            <a:off x="3694113" y="2251075"/>
            <a:ext cx="1012825" cy="128588"/>
          </a:xfrm>
          <a:custGeom>
            <a:avLst/>
            <a:gdLst>
              <a:gd name="T0" fmla="*/ 0 w 638"/>
              <a:gd name="T1" fmla="*/ 127000 h 81"/>
              <a:gd name="T2" fmla="*/ 282575 w 638"/>
              <a:gd name="T3" fmla="*/ 117475 h 81"/>
              <a:gd name="T4" fmla="*/ 352425 w 638"/>
              <a:gd name="T5" fmla="*/ 50800 h 81"/>
              <a:gd name="T6" fmla="*/ 630238 w 638"/>
              <a:gd name="T7" fmla="*/ 50800 h 81"/>
              <a:gd name="T8" fmla="*/ 715963 w 638"/>
              <a:gd name="T9" fmla="*/ 0 h 81"/>
              <a:gd name="T10" fmla="*/ 1011238 w 638"/>
              <a:gd name="T11" fmla="*/ 6350 h 81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638"/>
              <a:gd name="T19" fmla="*/ 0 h 81"/>
              <a:gd name="T20" fmla="*/ 638 w 638"/>
              <a:gd name="T21" fmla="*/ 81 h 81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638" h="81">
                <a:moveTo>
                  <a:pt x="0" y="80"/>
                </a:moveTo>
                <a:lnTo>
                  <a:pt x="178" y="74"/>
                </a:lnTo>
                <a:lnTo>
                  <a:pt x="222" y="32"/>
                </a:lnTo>
                <a:lnTo>
                  <a:pt x="397" y="32"/>
                </a:lnTo>
                <a:lnTo>
                  <a:pt x="451" y="0"/>
                </a:lnTo>
                <a:lnTo>
                  <a:pt x="637" y="4"/>
                </a:lnTo>
              </a:path>
            </a:pathLst>
          </a:custGeom>
          <a:noFill/>
          <a:ln w="25400" cap="rnd">
            <a:solidFill>
              <a:srgbClr val="FFCC00"/>
            </a:solidFill>
            <a:round/>
            <a:headEnd type="none" w="sm" len="sm"/>
            <a:tailEnd type="none" w="sm" len="sm"/>
          </a:ln>
        </p:spPr>
        <p:txBody>
          <a:bodyPr>
            <a:prstTxWarp prst="textNoShape">
              <a:avLst/>
            </a:prstTxWarp>
          </a:bodyPr>
          <a:lstStyle/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/>
          </a:p>
        </p:txBody>
      </p:sp>
      <p:sp>
        <p:nvSpPr>
          <p:cNvPr id="26666" name="Freeform 39"/>
          <p:cNvSpPr>
            <a:spLocks/>
          </p:cNvSpPr>
          <p:nvPr/>
        </p:nvSpPr>
        <p:spPr bwMode="auto">
          <a:xfrm>
            <a:off x="1593850" y="3444875"/>
            <a:ext cx="749300" cy="153988"/>
          </a:xfrm>
          <a:custGeom>
            <a:avLst/>
            <a:gdLst>
              <a:gd name="T0" fmla="*/ 0 w 472"/>
              <a:gd name="T1" fmla="*/ 0 h 97"/>
              <a:gd name="T2" fmla="*/ 168275 w 472"/>
              <a:gd name="T3" fmla="*/ 85725 h 97"/>
              <a:gd name="T4" fmla="*/ 241300 w 472"/>
              <a:gd name="T5" fmla="*/ 69850 h 97"/>
              <a:gd name="T6" fmla="*/ 430213 w 472"/>
              <a:gd name="T7" fmla="*/ 142875 h 97"/>
              <a:gd name="T8" fmla="*/ 547688 w 472"/>
              <a:gd name="T9" fmla="*/ 107950 h 97"/>
              <a:gd name="T10" fmla="*/ 747713 w 472"/>
              <a:gd name="T11" fmla="*/ 152400 h 97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472"/>
              <a:gd name="T19" fmla="*/ 0 h 97"/>
              <a:gd name="T20" fmla="*/ 472 w 472"/>
              <a:gd name="T21" fmla="*/ 97 h 97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472" h="97">
                <a:moveTo>
                  <a:pt x="0" y="0"/>
                </a:moveTo>
                <a:lnTo>
                  <a:pt x="106" y="54"/>
                </a:lnTo>
                <a:lnTo>
                  <a:pt x="152" y="44"/>
                </a:lnTo>
                <a:lnTo>
                  <a:pt x="271" y="90"/>
                </a:lnTo>
                <a:lnTo>
                  <a:pt x="345" y="68"/>
                </a:lnTo>
                <a:lnTo>
                  <a:pt x="471" y="96"/>
                </a:lnTo>
              </a:path>
            </a:pathLst>
          </a:custGeom>
          <a:noFill/>
          <a:ln w="25400" cap="rnd">
            <a:solidFill>
              <a:srgbClr val="FFCC00"/>
            </a:solidFill>
            <a:round/>
            <a:headEnd type="none" w="sm" len="sm"/>
            <a:tailEnd type="none" w="sm" len="sm"/>
          </a:ln>
        </p:spPr>
        <p:txBody>
          <a:bodyPr>
            <a:prstTxWarp prst="textNoShape">
              <a:avLst/>
            </a:prstTxWarp>
          </a:bodyPr>
          <a:lstStyle/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/>
          </a:p>
        </p:txBody>
      </p:sp>
      <p:sp>
        <p:nvSpPr>
          <p:cNvPr id="26667" name="Freeform 40"/>
          <p:cNvSpPr>
            <a:spLocks/>
          </p:cNvSpPr>
          <p:nvPr/>
        </p:nvSpPr>
        <p:spPr bwMode="auto">
          <a:xfrm>
            <a:off x="1719263" y="3336925"/>
            <a:ext cx="523875" cy="395288"/>
          </a:xfrm>
          <a:custGeom>
            <a:avLst/>
            <a:gdLst>
              <a:gd name="T0" fmla="*/ 0 w 330"/>
              <a:gd name="T1" fmla="*/ 0 h 249"/>
              <a:gd name="T2" fmla="*/ 107950 w 330"/>
              <a:gd name="T3" fmla="*/ 73025 h 249"/>
              <a:gd name="T4" fmla="*/ 123825 w 330"/>
              <a:gd name="T5" fmla="*/ 174625 h 249"/>
              <a:gd name="T6" fmla="*/ 303213 w 330"/>
              <a:gd name="T7" fmla="*/ 247650 h 249"/>
              <a:gd name="T8" fmla="*/ 309563 w 330"/>
              <a:gd name="T9" fmla="*/ 320675 h 249"/>
              <a:gd name="T10" fmla="*/ 522288 w 330"/>
              <a:gd name="T11" fmla="*/ 393700 h 249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330"/>
              <a:gd name="T19" fmla="*/ 0 h 249"/>
              <a:gd name="T20" fmla="*/ 330 w 330"/>
              <a:gd name="T21" fmla="*/ 249 h 249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330" h="249">
                <a:moveTo>
                  <a:pt x="0" y="0"/>
                </a:moveTo>
                <a:lnTo>
                  <a:pt x="68" y="46"/>
                </a:lnTo>
                <a:lnTo>
                  <a:pt x="78" y="110"/>
                </a:lnTo>
                <a:lnTo>
                  <a:pt x="191" y="156"/>
                </a:lnTo>
                <a:lnTo>
                  <a:pt x="195" y="202"/>
                </a:lnTo>
                <a:lnTo>
                  <a:pt x="329" y="248"/>
                </a:lnTo>
              </a:path>
            </a:pathLst>
          </a:custGeom>
          <a:noFill/>
          <a:ln w="25400" cap="rnd">
            <a:solidFill>
              <a:srgbClr val="3333FF"/>
            </a:solidFill>
            <a:round/>
            <a:headEnd type="none" w="sm" len="sm"/>
            <a:tailEnd type="none" w="sm" len="sm"/>
          </a:ln>
        </p:spPr>
        <p:txBody>
          <a:bodyPr>
            <a:prstTxWarp prst="textNoShape">
              <a:avLst/>
            </a:prstTxWarp>
          </a:bodyPr>
          <a:lstStyle/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/>
          </a:p>
        </p:txBody>
      </p:sp>
      <p:sp>
        <p:nvSpPr>
          <p:cNvPr id="26668" name="Rectangle 41"/>
          <p:cNvSpPr>
            <a:spLocks noChangeArrowheads="1"/>
          </p:cNvSpPr>
          <p:nvPr/>
        </p:nvSpPr>
        <p:spPr bwMode="auto">
          <a:xfrm rot="1500000">
            <a:off x="1863725" y="3495675"/>
            <a:ext cx="144463" cy="85725"/>
          </a:xfrm>
          <a:prstGeom prst="rect">
            <a:avLst/>
          </a:prstGeom>
          <a:solidFill>
            <a:schemeClr val="accent1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/>
          </a:p>
        </p:txBody>
      </p:sp>
      <p:sp>
        <p:nvSpPr>
          <p:cNvPr id="26669" name="Freeform 42"/>
          <p:cNvSpPr>
            <a:spLocks/>
          </p:cNvSpPr>
          <p:nvPr/>
        </p:nvSpPr>
        <p:spPr bwMode="auto">
          <a:xfrm>
            <a:off x="1643063" y="2571750"/>
            <a:ext cx="725487" cy="176213"/>
          </a:xfrm>
          <a:custGeom>
            <a:avLst/>
            <a:gdLst>
              <a:gd name="T0" fmla="*/ 0 w 457"/>
              <a:gd name="T1" fmla="*/ 174625 h 111"/>
              <a:gd name="T2" fmla="*/ 127000 w 457"/>
              <a:gd name="T3" fmla="*/ 111125 h 111"/>
              <a:gd name="T4" fmla="*/ 215900 w 457"/>
              <a:gd name="T5" fmla="*/ 107950 h 111"/>
              <a:gd name="T6" fmla="*/ 469900 w 457"/>
              <a:gd name="T7" fmla="*/ 3175 h 111"/>
              <a:gd name="T8" fmla="*/ 552450 w 457"/>
              <a:gd name="T9" fmla="*/ 34925 h 111"/>
              <a:gd name="T10" fmla="*/ 723900 w 457"/>
              <a:gd name="T11" fmla="*/ 0 h 111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457"/>
              <a:gd name="T19" fmla="*/ 0 h 111"/>
              <a:gd name="T20" fmla="*/ 457 w 457"/>
              <a:gd name="T21" fmla="*/ 111 h 111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457" h="111">
                <a:moveTo>
                  <a:pt x="0" y="110"/>
                </a:moveTo>
                <a:lnTo>
                  <a:pt x="80" y="70"/>
                </a:lnTo>
                <a:lnTo>
                  <a:pt x="136" y="68"/>
                </a:lnTo>
                <a:lnTo>
                  <a:pt x="296" y="2"/>
                </a:lnTo>
                <a:lnTo>
                  <a:pt x="348" y="22"/>
                </a:lnTo>
                <a:lnTo>
                  <a:pt x="456" y="0"/>
                </a:lnTo>
              </a:path>
            </a:pathLst>
          </a:custGeom>
          <a:noFill/>
          <a:ln w="25400" cap="rnd">
            <a:solidFill>
              <a:srgbClr val="FFCC00"/>
            </a:solidFill>
            <a:round/>
            <a:headEnd type="none" w="sm" len="sm"/>
            <a:tailEnd type="none" w="sm" len="sm"/>
          </a:ln>
        </p:spPr>
        <p:txBody>
          <a:bodyPr>
            <a:prstTxWarp prst="textNoShape">
              <a:avLst/>
            </a:prstTxWarp>
          </a:bodyPr>
          <a:lstStyle/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/>
          </a:p>
        </p:txBody>
      </p:sp>
      <p:sp>
        <p:nvSpPr>
          <p:cNvPr id="26670" name="Freeform 43"/>
          <p:cNvSpPr>
            <a:spLocks/>
          </p:cNvSpPr>
          <p:nvPr/>
        </p:nvSpPr>
        <p:spPr bwMode="auto">
          <a:xfrm>
            <a:off x="1763713" y="2473325"/>
            <a:ext cx="511175" cy="325438"/>
          </a:xfrm>
          <a:custGeom>
            <a:avLst/>
            <a:gdLst>
              <a:gd name="T0" fmla="*/ 0 w 322"/>
              <a:gd name="T1" fmla="*/ 323850 h 205"/>
              <a:gd name="T2" fmla="*/ 92075 w 322"/>
              <a:gd name="T3" fmla="*/ 260350 h 205"/>
              <a:gd name="T4" fmla="*/ 92075 w 322"/>
              <a:gd name="T5" fmla="*/ 206375 h 205"/>
              <a:gd name="T6" fmla="*/ 344488 w 322"/>
              <a:gd name="T7" fmla="*/ 104775 h 205"/>
              <a:gd name="T8" fmla="*/ 350838 w 322"/>
              <a:gd name="T9" fmla="*/ 47625 h 205"/>
              <a:gd name="T10" fmla="*/ 509588 w 322"/>
              <a:gd name="T11" fmla="*/ 0 h 205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322"/>
              <a:gd name="T19" fmla="*/ 0 h 205"/>
              <a:gd name="T20" fmla="*/ 322 w 322"/>
              <a:gd name="T21" fmla="*/ 205 h 205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322" h="205">
                <a:moveTo>
                  <a:pt x="0" y="204"/>
                </a:moveTo>
                <a:lnTo>
                  <a:pt x="58" y="164"/>
                </a:lnTo>
                <a:lnTo>
                  <a:pt x="58" y="130"/>
                </a:lnTo>
                <a:lnTo>
                  <a:pt x="217" y="66"/>
                </a:lnTo>
                <a:lnTo>
                  <a:pt x="221" y="30"/>
                </a:lnTo>
                <a:lnTo>
                  <a:pt x="321" y="0"/>
                </a:lnTo>
              </a:path>
            </a:pathLst>
          </a:custGeom>
          <a:noFill/>
          <a:ln w="25400" cap="rnd">
            <a:solidFill>
              <a:srgbClr val="3333FF"/>
            </a:solidFill>
            <a:round/>
            <a:headEnd type="none" w="sm" len="sm"/>
            <a:tailEnd type="none" w="sm" len="sm"/>
          </a:ln>
        </p:spPr>
        <p:txBody>
          <a:bodyPr>
            <a:prstTxWarp prst="textNoShape">
              <a:avLst/>
            </a:prstTxWarp>
          </a:bodyPr>
          <a:lstStyle/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/>
          </a:p>
        </p:txBody>
      </p:sp>
      <p:sp>
        <p:nvSpPr>
          <p:cNvPr id="26671" name="Rectangle 44"/>
          <p:cNvSpPr>
            <a:spLocks noChangeArrowheads="1"/>
          </p:cNvSpPr>
          <p:nvPr/>
        </p:nvSpPr>
        <p:spPr bwMode="auto">
          <a:xfrm rot="-1320000">
            <a:off x="1925638" y="2578100"/>
            <a:ext cx="142875" cy="85725"/>
          </a:xfrm>
          <a:prstGeom prst="rect">
            <a:avLst/>
          </a:prstGeom>
          <a:solidFill>
            <a:schemeClr val="accent1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/>
          </a:p>
        </p:txBody>
      </p:sp>
      <p:sp>
        <p:nvSpPr>
          <p:cNvPr id="26672" name="Rectangle 45"/>
          <p:cNvSpPr>
            <a:spLocks noChangeArrowheads="1"/>
          </p:cNvSpPr>
          <p:nvPr/>
        </p:nvSpPr>
        <p:spPr bwMode="auto">
          <a:xfrm>
            <a:off x="4117975" y="2257425"/>
            <a:ext cx="144463" cy="85725"/>
          </a:xfrm>
          <a:prstGeom prst="rect">
            <a:avLst/>
          </a:prstGeom>
          <a:solidFill>
            <a:schemeClr val="accent1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/>
          </a:p>
        </p:txBody>
      </p:sp>
      <p:sp>
        <p:nvSpPr>
          <p:cNvPr id="26673" name="Freeform 46"/>
          <p:cNvSpPr>
            <a:spLocks/>
          </p:cNvSpPr>
          <p:nvPr/>
        </p:nvSpPr>
        <p:spPr bwMode="auto">
          <a:xfrm>
            <a:off x="6126163" y="2474913"/>
            <a:ext cx="503237" cy="314325"/>
          </a:xfrm>
          <a:custGeom>
            <a:avLst/>
            <a:gdLst>
              <a:gd name="T0" fmla="*/ 0 w 317"/>
              <a:gd name="T1" fmla="*/ 0 h 198"/>
              <a:gd name="T2" fmla="*/ 119062 w 317"/>
              <a:gd name="T3" fmla="*/ 38100 h 198"/>
              <a:gd name="T4" fmla="*/ 138112 w 317"/>
              <a:gd name="T5" fmla="*/ 90488 h 198"/>
              <a:gd name="T6" fmla="*/ 419100 w 317"/>
              <a:gd name="T7" fmla="*/ 198438 h 198"/>
              <a:gd name="T8" fmla="*/ 415925 w 317"/>
              <a:gd name="T9" fmla="*/ 260350 h 198"/>
              <a:gd name="T10" fmla="*/ 501650 w 317"/>
              <a:gd name="T11" fmla="*/ 312738 h 198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317"/>
              <a:gd name="T19" fmla="*/ 0 h 198"/>
              <a:gd name="T20" fmla="*/ 317 w 317"/>
              <a:gd name="T21" fmla="*/ 198 h 198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317" h="198">
                <a:moveTo>
                  <a:pt x="0" y="0"/>
                </a:moveTo>
                <a:lnTo>
                  <a:pt x="75" y="24"/>
                </a:lnTo>
                <a:lnTo>
                  <a:pt x="87" y="57"/>
                </a:lnTo>
                <a:lnTo>
                  <a:pt x="264" y="125"/>
                </a:lnTo>
                <a:lnTo>
                  <a:pt x="262" y="164"/>
                </a:lnTo>
                <a:lnTo>
                  <a:pt x="316" y="197"/>
                </a:lnTo>
              </a:path>
            </a:pathLst>
          </a:custGeom>
          <a:noFill/>
          <a:ln w="25400" cap="rnd">
            <a:solidFill>
              <a:srgbClr val="FFCC00"/>
            </a:solidFill>
            <a:round/>
            <a:headEnd type="none" w="sm" len="sm"/>
            <a:tailEnd type="none" w="sm" len="sm"/>
          </a:ln>
        </p:spPr>
        <p:txBody>
          <a:bodyPr>
            <a:prstTxWarp prst="textNoShape">
              <a:avLst/>
            </a:prstTxWarp>
          </a:bodyPr>
          <a:lstStyle/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/>
          </a:p>
        </p:txBody>
      </p:sp>
      <p:sp>
        <p:nvSpPr>
          <p:cNvPr id="26674" name="Freeform 47"/>
          <p:cNvSpPr>
            <a:spLocks/>
          </p:cNvSpPr>
          <p:nvPr/>
        </p:nvSpPr>
        <p:spPr bwMode="auto">
          <a:xfrm>
            <a:off x="6107113" y="3440113"/>
            <a:ext cx="712787" cy="160337"/>
          </a:xfrm>
          <a:custGeom>
            <a:avLst/>
            <a:gdLst>
              <a:gd name="T0" fmla="*/ 0 w 449"/>
              <a:gd name="T1" fmla="*/ 146050 h 101"/>
              <a:gd name="T2" fmla="*/ 147637 w 449"/>
              <a:gd name="T3" fmla="*/ 115887 h 101"/>
              <a:gd name="T4" fmla="*/ 223837 w 449"/>
              <a:gd name="T5" fmla="*/ 158750 h 101"/>
              <a:gd name="T6" fmla="*/ 482600 w 449"/>
              <a:gd name="T7" fmla="*/ 52387 h 101"/>
              <a:gd name="T8" fmla="*/ 561975 w 449"/>
              <a:gd name="T9" fmla="*/ 82550 h 101"/>
              <a:gd name="T10" fmla="*/ 711200 w 449"/>
              <a:gd name="T11" fmla="*/ 0 h 101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449"/>
              <a:gd name="T19" fmla="*/ 0 h 101"/>
              <a:gd name="T20" fmla="*/ 449 w 449"/>
              <a:gd name="T21" fmla="*/ 101 h 101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449" h="101">
                <a:moveTo>
                  <a:pt x="0" y="92"/>
                </a:moveTo>
                <a:lnTo>
                  <a:pt x="93" y="73"/>
                </a:lnTo>
                <a:lnTo>
                  <a:pt x="141" y="100"/>
                </a:lnTo>
                <a:lnTo>
                  <a:pt x="304" y="33"/>
                </a:lnTo>
                <a:lnTo>
                  <a:pt x="354" y="52"/>
                </a:lnTo>
                <a:lnTo>
                  <a:pt x="448" y="0"/>
                </a:lnTo>
              </a:path>
            </a:pathLst>
          </a:custGeom>
          <a:noFill/>
          <a:ln w="25400" cap="rnd">
            <a:solidFill>
              <a:srgbClr val="3333FF"/>
            </a:solidFill>
            <a:round/>
            <a:headEnd type="none" w="sm" len="sm"/>
            <a:tailEnd type="none" w="sm" len="sm"/>
          </a:ln>
        </p:spPr>
        <p:txBody>
          <a:bodyPr>
            <a:prstTxWarp prst="textNoShape">
              <a:avLst/>
            </a:prstTxWarp>
          </a:bodyPr>
          <a:lstStyle/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/>
          </a:p>
        </p:txBody>
      </p:sp>
      <p:sp>
        <p:nvSpPr>
          <p:cNvPr id="26675" name="Rectangle 48"/>
          <p:cNvSpPr>
            <a:spLocks noChangeArrowheads="1"/>
          </p:cNvSpPr>
          <p:nvPr/>
        </p:nvSpPr>
        <p:spPr bwMode="auto">
          <a:xfrm rot="-1320000">
            <a:off x="6386513" y="3497263"/>
            <a:ext cx="144462" cy="85725"/>
          </a:xfrm>
          <a:prstGeom prst="rect">
            <a:avLst/>
          </a:prstGeom>
          <a:solidFill>
            <a:schemeClr val="accent1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/>
          </a:p>
        </p:txBody>
      </p:sp>
      <p:sp>
        <p:nvSpPr>
          <p:cNvPr id="26676" name="Freeform 49"/>
          <p:cNvSpPr>
            <a:spLocks/>
          </p:cNvSpPr>
          <p:nvPr/>
        </p:nvSpPr>
        <p:spPr bwMode="auto">
          <a:xfrm>
            <a:off x="6034088" y="2568575"/>
            <a:ext cx="715962" cy="161925"/>
          </a:xfrm>
          <a:custGeom>
            <a:avLst/>
            <a:gdLst>
              <a:gd name="T0" fmla="*/ 0 w 451"/>
              <a:gd name="T1" fmla="*/ 0 h 102"/>
              <a:gd name="T2" fmla="*/ 133350 w 451"/>
              <a:gd name="T3" fmla="*/ 31750 h 102"/>
              <a:gd name="T4" fmla="*/ 233362 w 451"/>
              <a:gd name="T5" fmla="*/ 0 h 102"/>
              <a:gd name="T6" fmla="*/ 506412 w 451"/>
              <a:gd name="T7" fmla="*/ 109538 h 102"/>
              <a:gd name="T8" fmla="*/ 601662 w 451"/>
              <a:gd name="T9" fmla="*/ 95250 h 102"/>
              <a:gd name="T10" fmla="*/ 714375 w 451"/>
              <a:gd name="T11" fmla="*/ 160338 h 102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451"/>
              <a:gd name="T19" fmla="*/ 0 h 102"/>
              <a:gd name="T20" fmla="*/ 451 w 451"/>
              <a:gd name="T21" fmla="*/ 102 h 102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451" h="102">
                <a:moveTo>
                  <a:pt x="0" y="0"/>
                </a:moveTo>
                <a:lnTo>
                  <a:pt x="84" y="20"/>
                </a:lnTo>
                <a:lnTo>
                  <a:pt x="147" y="0"/>
                </a:lnTo>
                <a:lnTo>
                  <a:pt x="319" y="69"/>
                </a:lnTo>
                <a:lnTo>
                  <a:pt x="379" y="60"/>
                </a:lnTo>
                <a:lnTo>
                  <a:pt x="450" y="101"/>
                </a:lnTo>
              </a:path>
            </a:pathLst>
          </a:custGeom>
          <a:noFill/>
          <a:ln w="25400" cap="rnd">
            <a:solidFill>
              <a:srgbClr val="3333FF"/>
            </a:solidFill>
            <a:round/>
            <a:headEnd type="none" w="sm" len="sm"/>
            <a:tailEnd type="none" w="sm" len="sm"/>
          </a:ln>
        </p:spPr>
        <p:txBody>
          <a:bodyPr>
            <a:prstTxWarp prst="textNoShape">
              <a:avLst/>
            </a:prstTxWarp>
          </a:bodyPr>
          <a:lstStyle/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/>
          </a:p>
        </p:txBody>
      </p:sp>
      <p:sp>
        <p:nvSpPr>
          <p:cNvPr id="26677" name="Rectangle 50"/>
          <p:cNvSpPr>
            <a:spLocks noChangeArrowheads="1"/>
          </p:cNvSpPr>
          <p:nvPr/>
        </p:nvSpPr>
        <p:spPr bwMode="auto">
          <a:xfrm rot="1500000">
            <a:off x="6335713" y="2576513"/>
            <a:ext cx="144462" cy="85725"/>
          </a:xfrm>
          <a:prstGeom prst="rect">
            <a:avLst/>
          </a:prstGeom>
          <a:solidFill>
            <a:schemeClr val="accent1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/>
          </a:p>
        </p:txBody>
      </p:sp>
      <p:grpSp>
        <p:nvGrpSpPr>
          <p:cNvPr id="2" name="Group 51"/>
          <p:cNvGrpSpPr>
            <a:grpSpLocks/>
          </p:cNvGrpSpPr>
          <p:nvPr/>
        </p:nvGrpSpPr>
        <p:grpSpPr bwMode="auto">
          <a:xfrm>
            <a:off x="4410075" y="3884613"/>
            <a:ext cx="225425" cy="123825"/>
            <a:chOff x="2778" y="2447"/>
            <a:chExt cx="142" cy="78"/>
          </a:xfrm>
        </p:grpSpPr>
        <p:sp>
          <p:nvSpPr>
            <p:cNvPr id="26805" name="Oval 52"/>
            <p:cNvSpPr>
              <a:spLocks noChangeArrowheads="1"/>
            </p:cNvSpPr>
            <p:nvPr/>
          </p:nvSpPr>
          <p:spPr bwMode="auto">
            <a:xfrm rot="60000">
              <a:off x="2778" y="2447"/>
              <a:ext cx="142" cy="78"/>
            </a:xfrm>
            <a:prstGeom prst="ellipse">
              <a:avLst/>
            </a:prstGeom>
            <a:solidFill>
              <a:srgbClr val="FFCC00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en-US"/>
            </a:p>
          </p:txBody>
        </p:sp>
        <p:sp>
          <p:nvSpPr>
            <p:cNvPr id="26806" name="Freeform 53"/>
            <p:cNvSpPr>
              <a:spLocks/>
            </p:cNvSpPr>
            <p:nvPr/>
          </p:nvSpPr>
          <p:spPr bwMode="auto">
            <a:xfrm>
              <a:off x="2811" y="2456"/>
              <a:ext cx="83" cy="62"/>
            </a:xfrm>
            <a:custGeom>
              <a:avLst/>
              <a:gdLst>
                <a:gd name="T0" fmla="*/ 1 w 83"/>
                <a:gd name="T1" fmla="*/ 50 h 62"/>
                <a:gd name="T2" fmla="*/ 2 w 83"/>
                <a:gd name="T3" fmla="*/ 39 h 62"/>
                <a:gd name="T4" fmla="*/ 5 w 83"/>
                <a:gd name="T5" fmla="*/ 29 h 62"/>
                <a:gd name="T6" fmla="*/ 9 w 83"/>
                <a:gd name="T7" fmla="*/ 20 h 62"/>
                <a:gd name="T8" fmla="*/ 12 w 83"/>
                <a:gd name="T9" fmla="*/ 14 h 62"/>
                <a:gd name="T10" fmla="*/ 15 w 83"/>
                <a:gd name="T11" fmla="*/ 10 h 62"/>
                <a:gd name="T12" fmla="*/ 17 w 83"/>
                <a:gd name="T13" fmla="*/ 7 h 62"/>
                <a:gd name="T14" fmla="*/ 20 w 83"/>
                <a:gd name="T15" fmla="*/ 5 h 62"/>
                <a:gd name="T16" fmla="*/ 23 w 83"/>
                <a:gd name="T17" fmla="*/ 3 h 62"/>
                <a:gd name="T18" fmla="*/ 26 w 83"/>
                <a:gd name="T19" fmla="*/ 1 h 62"/>
                <a:gd name="T20" fmla="*/ 29 w 83"/>
                <a:gd name="T21" fmla="*/ 0 h 62"/>
                <a:gd name="T22" fmla="*/ 31 w 83"/>
                <a:gd name="T23" fmla="*/ 0 h 62"/>
                <a:gd name="T24" fmla="*/ 50 w 83"/>
                <a:gd name="T25" fmla="*/ 1 h 62"/>
                <a:gd name="T26" fmla="*/ 54 w 83"/>
                <a:gd name="T27" fmla="*/ 2 h 62"/>
                <a:gd name="T28" fmla="*/ 58 w 83"/>
                <a:gd name="T29" fmla="*/ 4 h 62"/>
                <a:gd name="T30" fmla="*/ 61 w 83"/>
                <a:gd name="T31" fmla="*/ 7 h 62"/>
                <a:gd name="T32" fmla="*/ 65 w 83"/>
                <a:gd name="T33" fmla="*/ 11 h 62"/>
                <a:gd name="T34" fmla="*/ 68 w 83"/>
                <a:gd name="T35" fmla="*/ 17 h 62"/>
                <a:gd name="T36" fmla="*/ 70 w 83"/>
                <a:gd name="T37" fmla="*/ 23 h 62"/>
                <a:gd name="T38" fmla="*/ 72 w 83"/>
                <a:gd name="T39" fmla="*/ 29 h 62"/>
                <a:gd name="T40" fmla="*/ 74 w 83"/>
                <a:gd name="T41" fmla="*/ 37 h 62"/>
                <a:gd name="T42" fmla="*/ 66 w 83"/>
                <a:gd name="T43" fmla="*/ 61 h 62"/>
                <a:gd name="T44" fmla="*/ 57 w 83"/>
                <a:gd name="T45" fmla="*/ 36 h 62"/>
                <a:gd name="T46" fmla="*/ 56 w 83"/>
                <a:gd name="T47" fmla="*/ 30 h 62"/>
                <a:gd name="T48" fmla="*/ 55 w 83"/>
                <a:gd name="T49" fmla="*/ 25 h 62"/>
                <a:gd name="T50" fmla="*/ 53 w 83"/>
                <a:gd name="T51" fmla="*/ 20 h 62"/>
                <a:gd name="T52" fmla="*/ 51 w 83"/>
                <a:gd name="T53" fmla="*/ 15 h 62"/>
                <a:gd name="T54" fmla="*/ 49 w 83"/>
                <a:gd name="T55" fmla="*/ 11 h 62"/>
                <a:gd name="T56" fmla="*/ 47 w 83"/>
                <a:gd name="T57" fmla="*/ 8 h 62"/>
                <a:gd name="T58" fmla="*/ 44 w 83"/>
                <a:gd name="T59" fmla="*/ 5 h 62"/>
                <a:gd name="T60" fmla="*/ 41 w 83"/>
                <a:gd name="T61" fmla="*/ 3 h 62"/>
                <a:gd name="T62" fmla="*/ 36 w 83"/>
                <a:gd name="T63" fmla="*/ 6 h 62"/>
                <a:gd name="T64" fmla="*/ 32 w 83"/>
                <a:gd name="T65" fmla="*/ 11 h 62"/>
                <a:gd name="T66" fmla="*/ 28 w 83"/>
                <a:gd name="T67" fmla="*/ 17 h 62"/>
                <a:gd name="T68" fmla="*/ 25 w 83"/>
                <a:gd name="T69" fmla="*/ 23 h 62"/>
                <a:gd name="T70" fmla="*/ 22 w 83"/>
                <a:gd name="T71" fmla="*/ 31 h 62"/>
                <a:gd name="T72" fmla="*/ 19 w 83"/>
                <a:gd name="T73" fmla="*/ 39 h 62"/>
                <a:gd name="T74" fmla="*/ 18 w 83"/>
                <a:gd name="T75" fmla="*/ 48 h 62"/>
                <a:gd name="T76" fmla="*/ 17 w 83"/>
                <a:gd name="T77" fmla="*/ 57 h 62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83"/>
                <a:gd name="T118" fmla="*/ 0 h 62"/>
                <a:gd name="T119" fmla="*/ 83 w 83"/>
                <a:gd name="T120" fmla="*/ 62 h 62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83" h="62">
                  <a:moveTo>
                    <a:pt x="0" y="56"/>
                  </a:moveTo>
                  <a:lnTo>
                    <a:pt x="1" y="50"/>
                  </a:lnTo>
                  <a:lnTo>
                    <a:pt x="1" y="44"/>
                  </a:lnTo>
                  <a:lnTo>
                    <a:pt x="2" y="39"/>
                  </a:lnTo>
                  <a:lnTo>
                    <a:pt x="4" y="34"/>
                  </a:lnTo>
                  <a:lnTo>
                    <a:pt x="5" y="29"/>
                  </a:lnTo>
                  <a:lnTo>
                    <a:pt x="7" y="24"/>
                  </a:lnTo>
                  <a:lnTo>
                    <a:pt x="9" y="20"/>
                  </a:lnTo>
                  <a:lnTo>
                    <a:pt x="11" y="16"/>
                  </a:lnTo>
                  <a:lnTo>
                    <a:pt x="12" y="14"/>
                  </a:lnTo>
                  <a:lnTo>
                    <a:pt x="14" y="12"/>
                  </a:lnTo>
                  <a:lnTo>
                    <a:pt x="15" y="10"/>
                  </a:lnTo>
                  <a:lnTo>
                    <a:pt x="16" y="9"/>
                  </a:lnTo>
                  <a:lnTo>
                    <a:pt x="17" y="7"/>
                  </a:lnTo>
                  <a:lnTo>
                    <a:pt x="19" y="6"/>
                  </a:lnTo>
                  <a:lnTo>
                    <a:pt x="20" y="5"/>
                  </a:lnTo>
                  <a:lnTo>
                    <a:pt x="21" y="4"/>
                  </a:lnTo>
                  <a:lnTo>
                    <a:pt x="23" y="3"/>
                  </a:lnTo>
                  <a:lnTo>
                    <a:pt x="24" y="2"/>
                  </a:lnTo>
                  <a:lnTo>
                    <a:pt x="26" y="1"/>
                  </a:lnTo>
                  <a:lnTo>
                    <a:pt x="27" y="1"/>
                  </a:lnTo>
                  <a:lnTo>
                    <a:pt x="29" y="0"/>
                  </a:lnTo>
                  <a:lnTo>
                    <a:pt x="30" y="0"/>
                  </a:lnTo>
                  <a:lnTo>
                    <a:pt x="31" y="0"/>
                  </a:lnTo>
                  <a:lnTo>
                    <a:pt x="33" y="0"/>
                  </a:lnTo>
                  <a:lnTo>
                    <a:pt x="50" y="1"/>
                  </a:lnTo>
                  <a:lnTo>
                    <a:pt x="52" y="1"/>
                  </a:lnTo>
                  <a:lnTo>
                    <a:pt x="54" y="2"/>
                  </a:lnTo>
                  <a:lnTo>
                    <a:pt x="56" y="3"/>
                  </a:lnTo>
                  <a:lnTo>
                    <a:pt x="58" y="4"/>
                  </a:lnTo>
                  <a:lnTo>
                    <a:pt x="60" y="6"/>
                  </a:lnTo>
                  <a:lnTo>
                    <a:pt x="61" y="7"/>
                  </a:lnTo>
                  <a:lnTo>
                    <a:pt x="63" y="9"/>
                  </a:lnTo>
                  <a:lnTo>
                    <a:pt x="65" y="11"/>
                  </a:lnTo>
                  <a:lnTo>
                    <a:pt x="66" y="14"/>
                  </a:lnTo>
                  <a:lnTo>
                    <a:pt x="68" y="17"/>
                  </a:lnTo>
                  <a:lnTo>
                    <a:pt x="69" y="20"/>
                  </a:lnTo>
                  <a:lnTo>
                    <a:pt x="70" y="23"/>
                  </a:lnTo>
                  <a:lnTo>
                    <a:pt x="71" y="26"/>
                  </a:lnTo>
                  <a:lnTo>
                    <a:pt x="72" y="29"/>
                  </a:lnTo>
                  <a:lnTo>
                    <a:pt x="73" y="33"/>
                  </a:lnTo>
                  <a:lnTo>
                    <a:pt x="74" y="37"/>
                  </a:lnTo>
                  <a:lnTo>
                    <a:pt x="82" y="37"/>
                  </a:lnTo>
                  <a:lnTo>
                    <a:pt x="66" y="61"/>
                  </a:lnTo>
                  <a:lnTo>
                    <a:pt x="49" y="35"/>
                  </a:lnTo>
                  <a:lnTo>
                    <a:pt x="57" y="36"/>
                  </a:lnTo>
                  <a:lnTo>
                    <a:pt x="57" y="33"/>
                  </a:lnTo>
                  <a:lnTo>
                    <a:pt x="56" y="30"/>
                  </a:lnTo>
                  <a:lnTo>
                    <a:pt x="56" y="27"/>
                  </a:lnTo>
                  <a:lnTo>
                    <a:pt x="55" y="25"/>
                  </a:lnTo>
                  <a:lnTo>
                    <a:pt x="54" y="22"/>
                  </a:lnTo>
                  <a:lnTo>
                    <a:pt x="53" y="20"/>
                  </a:lnTo>
                  <a:lnTo>
                    <a:pt x="52" y="18"/>
                  </a:lnTo>
                  <a:lnTo>
                    <a:pt x="51" y="15"/>
                  </a:lnTo>
                  <a:lnTo>
                    <a:pt x="50" y="13"/>
                  </a:lnTo>
                  <a:lnTo>
                    <a:pt x="49" y="11"/>
                  </a:lnTo>
                  <a:lnTo>
                    <a:pt x="48" y="10"/>
                  </a:lnTo>
                  <a:lnTo>
                    <a:pt x="47" y="8"/>
                  </a:lnTo>
                  <a:lnTo>
                    <a:pt x="45" y="7"/>
                  </a:lnTo>
                  <a:lnTo>
                    <a:pt x="44" y="5"/>
                  </a:lnTo>
                  <a:lnTo>
                    <a:pt x="42" y="4"/>
                  </a:lnTo>
                  <a:lnTo>
                    <a:pt x="41" y="3"/>
                  </a:lnTo>
                  <a:lnTo>
                    <a:pt x="39" y="5"/>
                  </a:lnTo>
                  <a:lnTo>
                    <a:pt x="36" y="6"/>
                  </a:lnTo>
                  <a:lnTo>
                    <a:pt x="34" y="8"/>
                  </a:lnTo>
                  <a:lnTo>
                    <a:pt x="32" y="11"/>
                  </a:lnTo>
                  <a:lnTo>
                    <a:pt x="30" y="14"/>
                  </a:lnTo>
                  <a:lnTo>
                    <a:pt x="28" y="17"/>
                  </a:lnTo>
                  <a:lnTo>
                    <a:pt x="26" y="20"/>
                  </a:lnTo>
                  <a:lnTo>
                    <a:pt x="25" y="23"/>
                  </a:lnTo>
                  <a:lnTo>
                    <a:pt x="23" y="27"/>
                  </a:lnTo>
                  <a:lnTo>
                    <a:pt x="22" y="31"/>
                  </a:lnTo>
                  <a:lnTo>
                    <a:pt x="20" y="35"/>
                  </a:lnTo>
                  <a:lnTo>
                    <a:pt x="19" y="39"/>
                  </a:lnTo>
                  <a:lnTo>
                    <a:pt x="18" y="43"/>
                  </a:lnTo>
                  <a:lnTo>
                    <a:pt x="18" y="48"/>
                  </a:lnTo>
                  <a:lnTo>
                    <a:pt x="17" y="52"/>
                  </a:lnTo>
                  <a:lnTo>
                    <a:pt x="17" y="57"/>
                  </a:lnTo>
                  <a:lnTo>
                    <a:pt x="0" y="56"/>
                  </a:lnTo>
                </a:path>
              </a:pathLst>
            </a:custGeom>
            <a:solidFill>
              <a:srgbClr val="FFFFFF"/>
            </a:solidFill>
            <a:ln w="12700" cap="rnd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en-US"/>
            </a:p>
          </p:txBody>
        </p:sp>
      </p:grpSp>
      <p:grpSp>
        <p:nvGrpSpPr>
          <p:cNvPr id="3" name="Group 54"/>
          <p:cNvGrpSpPr>
            <a:grpSpLocks/>
          </p:cNvGrpSpPr>
          <p:nvPr/>
        </p:nvGrpSpPr>
        <p:grpSpPr bwMode="auto">
          <a:xfrm>
            <a:off x="4402138" y="3743325"/>
            <a:ext cx="225425" cy="123825"/>
            <a:chOff x="2773" y="2358"/>
            <a:chExt cx="142" cy="78"/>
          </a:xfrm>
        </p:grpSpPr>
        <p:sp>
          <p:nvSpPr>
            <p:cNvPr id="26803" name="Oval 55"/>
            <p:cNvSpPr>
              <a:spLocks noChangeArrowheads="1"/>
            </p:cNvSpPr>
            <p:nvPr/>
          </p:nvSpPr>
          <p:spPr bwMode="auto">
            <a:xfrm rot="-240000">
              <a:off x="2773" y="2358"/>
              <a:ext cx="142" cy="78"/>
            </a:xfrm>
            <a:prstGeom prst="ellipse">
              <a:avLst/>
            </a:prstGeom>
            <a:solidFill>
              <a:srgbClr val="6699FF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en-US"/>
            </a:p>
          </p:txBody>
        </p:sp>
        <p:sp>
          <p:nvSpPr>
            <p:cNvPr id="26804" name="Freeform 56"/>
            <p:cNvSpPr>
              <a:spLocks/>
            </p:cNvSpPr>
            <p:nvPr/>
          </p:nvSpPr>
          <p:spPr bwMode="auto">
            <a:xfrm>
              <a:off x="2808" y="2364"/>
              <a:ext cx="81" cy="60"/>
            </a:xfrm>
            <a:custGeom>
              <a:avLst/>
              <a:gdLst>
                <a:gd name="T0" fmla="*/ 0 w 81"/>
                <a:gd name="T1" fmla="*/ 53 h 60"/>
                <a:gd name="T2" fmla="*/ 1 w 81"/>
                <a:gd name="T3" fmla="*/ 42 h 60"/>
                <a:gd name="T4" fmla="*/ 3 w 81"/>
                <a:gd name="T5" fmla="*/ 31 h 60"/>
                <a:gd name="T6" fmla="*/ 7 w 81"/>
                <a:gd name="T7" fmla="*/ 22 h 60"/>
                <a:gd name="T8" fmla="*/ 9 w 81"/>
                <a:gd name="T9" fmla="*/ 16 h 60"/>
                <a:gd name="T10" fmla="*/ 12 w 81"/>
                <a:gd name="T11" fmla="*/ 12 h 60"/>
                <a:gd name="T12" fmla="*/ 14 w 81"/>
                <a:gd name="T13" fmla="*/ 9 h 60"/>
                <a:gd name="T14" fmla="*/ 16 w 81"/>
                <a:gd name="T15" fmla="*/ 6 h 60"/>
                <a:gd name="T16" fmla="*/ 19 w 81"/>
                <a:gd name="T17" fmla="*/ 4 h 60"/>
                <a:gd name="T18" fmla="*/ 22 w 81"/>
                <a:gd name="T19" fmla="*/ 2 h 60"/>
                <a:gd name="T20" fmla="*/ 25 w 81"/>
                <a:gd name="T21" fmla="*/ 1 h 60"/>
                <a:gd name="T22" fmla="*/ 27 w 81"/>
                <a:gd name="T23" fmla="*/ 0 h 60"/>
                <a:gd name="T24" fmla="*/ 45 w 81"/>
                <a:gd name="T25" fmla="*/ 0 h 60"/>
                <a:gd name="T26" fmla="*/ 49 w 81"/>
                <a:gd name="T27" fmla="*/ 1 h 60"/>
                <a:gd name="T28" fmla="*/ 54 w 81"/>
                <a:gd name="T29" fmla="*/ 2 h 60"/>
                <a:gd name="T30" fmla="*/ 58 w 81"/>
                <a:gd name="T31" fmla="*/ 5 h 60"/>
                <a:gd name="T32" fmla="*/ 61 w 81"/>
                <a:gd name="T33" fmla="*/ 9 h 60"/>
                <a:gd name="T34" fmla="*/ 64 w 81"/>
                <a:gd name="T35" fmla="*/ 14 h 60"/>
                <a:gd name="T36" fmla="*/ 67 w 81"/>
                <a:gd name="T37" fmla="*/ 19 h 60"/>
                <a:gd name="T38" fmla="*/ 70 w 81"/>
                <a:gd name="T39" fmla="*/ 26 h 60"/>
                <a:gd name="T40" fmla="*/ 72 w 81"/>
                <a:gd name="T41" fmla="*/ 33 h 60"/>
                <a:gd name="T42" fmla="*/ 67 w 81"/>
                <a:gd name="T43" fmla="*/ 58 h 60"/>
                <a:gd name="T44" fmla="*/ 55 w 81"/>
                <a:gd name="T45" fmla="*/ 33 h 60"/>
                <a:gd name="T46" fmla="*/ 54 w 81"/>
                <a:gd name="T47" fmla="*/ 28 h 60"/>
                <a:gd name="T48" fmla="*/ 52 w 81"/>
                <a:gd name="T49" fmla="*/ 23 h 60"/>
                <a:gd name="T50" fmla="*/ 50 w 81"/>
                <a:gd name="T51" fmla="*/ 18 h 60"/>
                <a:gd name="T52" fmla="*/ 48 w 81"/>
                <a:gd name="T53" fmla="*/ 14 h 60"/>
                <a:gd name="T54" fmla="*/ 45 w 81"/>
                <a:gd name="T55" fmla="*/ 10 h 60"/>
                <a:gd name="T56" fmla="*/ 43 w 81"/>
                <a:gd name="T57" fmla="*/ 7 h 60"/>
                <a:gd name="T58" fmla="*/ 40 w 81"/>
                <a:gd name="T59" fmla="*/ 4 h 60"/>
                <a:gd name="T60" fmla="*/ 37 w 81"/>
                <a:gd name="T61" fmla="*/ 2 h 60"/>
                <a:gd name="T62" fmla="*/ 33 w 81"/>
                <a:gd name="T63" fmla="*/ 6 h 60"/>
                <a:gd name="T64" fmla="*/ 29 w 81"/>
                <a:gd name="T65" fmla="*/ 11 h 60"/>
                <a:gd name="T66" fmla="*/ 25 w 81"/>
                <a:gd name="T67" fmla="*/ 17 h 60"/>
                <a:gd name="T68" fmla="*/ 23 w 81"/>
                <a:gd name="T69" fmla="*/ 24 h 60"/>
                <a:gd name="T70" fmla="*/ 20 w 81"/>
                <a:gd name="T71" fmla="*/ 31 h 60"/>
                <a:gd name="T72" fmla="*/ 18 w 81"/>
                <a:gd name="T73" fmla="*/ 40 h 60"/>
                <a:gd name="T74" fmla="*/ 17 w 81"/>
                <a:gd name="T75" fmla="*/ 49 h 60"/>
                <a:gd name="T76" fmla="*/ 17 w 81"/>
                <a:gd name="T77" fmla="*/ 58 h 60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81"/>
                <a:gd name="T118" fmla="*/ 0 h 60"/>
                <a:gd name="T119" fmla="*/ 81 w 81"/>
                <a:gd name="T120" fmla="*/ 60 h 60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81" h="60">
                  <a:moveTo>
                    <a:pt x="0" y="59"/>
                  </a:moveTo>
                  <a:lnTo>
                    <a:pt x="0" y="53"/>
                  </a:lnTo>
                  <a:lnTo>
                    <a:pt x="1" y="47"/>
                  </a:lnTo>
                  <a:lnTo>
                    <a:pt x="1" y="42"/>
                  </a:lnTo>
                  <a:lnTo>
                    <a:pt x="2" y="36"/>
                  </a:lnTo>
                  <a:lnTo>
                    <a:pt x="3" y="31"/>
                  </a:lnTo>
                  <a:lnTo>
                    <a:pt x="5" y="26"/>
                  </a:lnTo>
                  <a:lnTo>
                    <a:pt x="7" y="22"/>
                  </a:lnTo>
                  <a:lnTo>
                    <a:pt x="9" y="17"/>
                  </a:lnTo>
                  <a:lnTo>
                    <a:pt x="9" y="16"/>
                  </a:lnTo>
                  <a:lnTo>
                    <a:pt x="10" y="14"/>
                  </a:lnTo>
                  <a:lnTo>
                    <a:pt x="12" y="12"/>
                  </a:lnTo>
                  <a:lnTo>
                    <a:pt x="13" y="10"/>
                  </a:lnTo>
                  <a:lnTo>
                    <a:pt x="14" y="9"/>
                  </a:lnTo>
                  <a:lnTo>
                    <a:pt x="15" y="7"/>
                  </a:lnTo>
                  <a:lnTo>
                    <a:pt x="16" y="6"/>
                  </a:lnTo>
                  <a:lnTo>
                    <a:pt x="18" y="5"/>
                  </a:lnTo>
                  <a:lnTo>
                    <a:pt x="19" y="4"/>
                  </a:lnTo>
                  <a:lnTo>
                    <a:pt x="20" y="3"/>
                  </a:lnTo>
                  <a:lnTo>
                    <a:pt x="22" y="2"/>
                  </a:lnTo>
                  <a:lnTo>
                    <a:pt x="23" y="1"/>
                  </a:lnTo>
                  <a:lnTo>
                    <a:pt x="25" y="1"/>
                  </a:lnTo>
                  <a:lnTo>
                    <a:pt x="26" y="0"/>
                  </a:lnTo>
                  <a:lnTo>
                    <a:pt x="27" y="0"/>
                  </a:lnTo>
                  <a:lnTo>
                    <a:pt x="29" y="0"/>
                  </a:lnTo>
                  <a:lnTo>
                    <a:pt x="45" y="0"/>
                  </a:lnTo>
                  <a:lnTo>
                    <a:pt x="47" y="0"/>
                  </a:lnTo>
                  <a:lnTo>
                    <a:pt x="49" y="1"/>
                  </a:lnTo>
                  <a:lnTo>
                    <a:pt x="52" y="1"/>
                  </a:lnTo>
                  <a:lnTo>
                    <a:pt x="54" y="2"/>
                  </a:lnTo>
                  <a:lnTo>
                    <a:pt x="56" y="4"/>
                  </a:lnTo>
                  <a:lnTo>
                    <a:pt x="58" y="5"/>
                  </a:lnTo>
                  <a:lnTo>
                    <a:pt x="59" y="7"/>
                  </a:lnTo>
                  <a:lnTo>
                    <a:pt x="61" y="9"/>
                  </a:lnTo>
                  <a:lnTo>
                    <a:pt x="63" y="11"/>
                  </a:lnTo>
                  <a:lnTo>
                    <a:pt x="64" y="14"/>
                  </a:lnTo>
                  <a:lnTo>
                    <a:pt x="66" y="17"/>
                  </a:lnTo>
                  <a:lnTo>
                    <a:pt x="67" y="19"/>
                  </a:lnTo>
                  <a:lnTo>
                    <a:pt x="69" y="23"/>
                  </a:lnTo>
                  <a:lnTo>
                    <a:pt x="70" y="26"/>
                  </a:lnTo>
                  <a:lnTo>
                    <a:pt x="71" y="29"/>
                  </a:lnTo>
                  <a:lnTo>
                    <a:pt x="72" y="33"/>
                  </a:lnTo>
                  <a:lnTo>
                    <a:pt x="80" y="33"/>
                  </a:lnTo>
                  <a:lnTo>
                    <a:pt x="67" y="58"/>
                  </a:lnTo>
                  <a:lnTo>
                    <a:pt x="47" y="34"/>
                  </a:lnTo>
                  <a:lnTo>
                    <a:pt x="55" y="33"/>
                  </a:lnTo>
                  <a:lnTo>
                    <a:pt x="54" y="30"/>
                  </a:lnTo>
                  <a:lnTo>
                    <a:pt x="54" y="28"/>
                  </a:lnTo>
                  <a:lnTo>
                    <a:pt x="53" y="25"/>
                  </a:lnTo>
                  <a:lnTo>
                    <a:pt x="52" y="23"/>
                  </a:lnTo>
                  <a:lnTo>
                    <a:pt x="51" y="20"/>
                  </a:lnTo>
                  <a:lnTo>
                    <a:pt x="50" y="18"/>
                  </a:lnTo>
                  <a:lnTo>
                    <a:pt x="49" y="16"/>
                  </a:lnTo>
                  <a:lnTo>
                    <a:pt x="48" y="14"/>
                  </a:lnTo>
                  <a:lnTo>
                    <a:pt x="47" y="12"/>
                  </a:lnTo>
                  <a:lnTo>
                    <a:pt x="45" y="10"/>
                  </a:lnTo>
                  <a:lnTo>
                    <a:pt x="44" y="8"/>
                  </a:lnTo>
                  <a:lnTo>
                    <a:pt x="43" y="7"/>
                  </a:lnTo>
                  <a:lnTo>
                    <a:pt x="41" y="5"/>
                  </a:lnTo>
                  <a:lnTo>
                    <a:pt x="40" y="4"/>
                  </a:lnTo>
                  <a:lnTo>
                    <a:pt x="38" y="3"/>
                  </a:lnTo>
                  <a:lnTo>
                    <a:pt x="37" y="2"/>
                  </a:lnTo>
                  <a:lnTo>
                    <a:pt x="35" y="4"/>
                  </a:lnTo>
                  <a:lnTo>
                    <a:pt x="33" y="6"/>
                  </a:lnTo>
                  <a:lnTo>
                    <a:pt x="31" y="8"/>
                  </a:lnTo>
                  <a:lnTo>
                    <a:pt x="29" y="11"/>
                  </a:lnTo>
                  <a:lnTo>
                    <a:pt x="27" y="14"/>
                  </a:lnTo>
                  <a:lnTo>
                    <a:pt x="25" y="17"/>
                  </a:lnTo>
                  <a:lnTo>
                    <a:pt x="24" y="20"/>
                  </a:lnTo>
                  <a:lnTo>
                    <a:pt x="23" y="24"/>
                  </a:lnTo>
                  <a:lnTo>
                    <a:pt x="21" y="27"/>
                  </a:lnTo>
                  <a:lnTo>
                    <a:pt x="20" y="31"/>
                  </a:lnTo>
                  <a:lnTo>
                    <a:pt x="19" y="36"/>
                  </a:lnTo>
                  <a:lnTo>
                    <a:pt x="18" y="40"/>
                  </a:lnTo>
                  <a:lnTo>
                    <a:pt x="18" y="44"/>
                  </a:lnTo>
                  <a:lnTo>
                    <a:pt x="17" y="49"/>
                  </a:lnTo>
                  <a:lnTo>
                    <a:pt x="17" y="53"/>
                  </a:lnTo>
                  <a:lnTo>
                    <a:pt x="17" y="58"/>
                  </a:lnTo>
                  <a:lnTo>
                    <a:pt x="0" y="59"/>
                  </a:lnTo>
                </a:path>
              </a:pathLst>
            </a:custGeom>
            <a:solidFill>
              <a:srgbClr val="FFFFFF"/>
            </a:solidFill>
            <a:ln w="12700" cap="rnd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en-US"/>
            </a:p>
          </p:txBody>
        </p:sp>
      </p:grpSp>
      <p:grpSp>
        <p:nvGrpSpPr>
          <p:cNvPr id="4" name="Group 57"/>
          <p:cNvGrpSpPr>
            <a:grpSpLocks/>
          </p:cNvGrpSpPr>
          <p:nvPr/>
        </p:nvGrpSpPr>
        <p:grpSpPr bwMode="auto">
          <a:xfrm>
            <a:off x="3752850" y="3881438"/>
            <a:ext cx="225425" cy="123825"/>
            <a:chOff x="2364" y="2445"/>
            <a:chExt cx="142" cy="78"/>
          </a:xfrm>
        </p:grpSpPr>
        <p:sp>
          <p:nvSpPr>
            <p:cNvPr id="26801" name="Oval 58"/>
            <p:cNvSpPr>
              <a:spLocks noChangeArrowheads="1"/>
            </p:cNvSpPr>
            <p:nvPr/>
          </p:nvSpPr>
          <p:spPr bwMode="auto">
            <a:xfrm rot="-240000">
              <a:off x="2364" y="2445"/>
              <a:ext cx="142" cy="78"/>
            </a:xfrm>
            <a:prstGeom prst="ellipse">
              <a:avLst/>
            </a:prstGeom>
            <a:solidFill>
              <a:srgbClr val="6699FF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en-US"/>
            </a:p>
          </p:txBody>
        </p:sp>
        <p:sp>
          <p:nvSpPr>
            <p:cNvPr id="26802" name="Freeform 59"/>
            <p:cNvSpPr>
              <a:spLocks/>
            </p:cNvSpPr>
            <p:nvPr/>
          </p:nvSpPr>
          <p:spPr bwMode="auto">
            <a:xfrm>
              <a:off x="2399" y="2451"/>
              <a:ext cx="81" cy="60"/>
            </a:xfrm>
            <a:custGeom>
              <a:avLst/>
              <a:gdLst>
                <a:gd name="T0" fmla="*/ 0 w 81"/>
                <a:gd name="T1" fmla="*/ 53 h 60"/>
                <a:gd name="T2" fmla="*/ 1 w 81"/>
                <a:gd name="T3" fmla="*/ 42 h 60"/>
                <a:gd name="T4" fmla="*/ 3 w 81"/>
                <a:gd name="T5" fmla="*/ 31 h 60"/>
                <a:gd name="T6" fmla="*/ 7 w 81"/>
                <a:gd name="T7" fmla="*/ 22 h 60"/>
                <a:gd name="T8" fmla="*/ 9 w 81"/>
                <a:gd name="T9" fmla="*/ 16 h 60"/>
                <a:gd name="T10" fmla="*/ 12 w 81"/>
                <a:gd name="T11" fmla="*/ 12 h 60"/>
                <a:gd name="T12" fmla="*/ 14 w 81"/>
                <a:gd name="T13" fmla="*/ 9 h 60"/>
                <a:gd name="T14" fmla="*/ 16 w 81"/>
                <a:gd name="T15" fmla="*/ 6 h 60"/>
                <a:gd name="T16" fmla="*/ 19 w 81"/>
                <a:gd name="T17" fmla="*/ 4 h 60"/>
                <a:gd name="T18" fmla="*/ 22 w 81"/>
                <a:gd name="T19" fmla="*/ 2 h 60"/>
                <a:gd name="T20" fmla="*/ 25 w 81"/>
                <a:gd name="T21" fmla="*/ 1 h 60"/>
                <a:gd name="T22" fmla="*/ 27 w 81"/>
                <a:gd name="T23" fmla="*/ 0 h 60"/>
                <a:gd name="T24" fmla="*/ 45 w 81"/>
                <a:gd name="T25" fmla="*/ 0 h 60"/>
                <a:gd name="T26" fmla="*/ 49 w 81"/>
                <a:gd name="T27" fmla="*/ 1 h 60"/>
                <a:gd name="T28" fmla="*/ 54 w 81"/>
                <a:gd name="T29" fmla="*/ 2 h 60"/>
                <a:gd name="T30" fmla="*/ 58 w 81"/>
                <a:gd name="T31" fmla="*/ 5 h 60"/>
                <a:gd name="T32" fmla="*/ 61 w 81"/>
                <a:gd name="T33" fmla="*/ 9 h 60"/>
                <a:gd name="T34" fmla="*/ 64 w 81"/>
                <a:gd name="T35" fmla="*/ 14 h 60"/>
                <a:gd name="T36" fmla="*/ 67 w 81"/>
                <a:gd name="T37" fmla="*/ 19 h 60"/>
                <a:gd name="T38" fmla="*/ 70 w 81"/>
                <a:gd name="T39" fmla="*/ 26 h 60"/>
                <a:gd name="T40" fmla="*/ 72 w 81"/>
                <a:gd name="T41" fmla="*/ 33 h 60"/>
                <a:gd name="T42" fmla="*/ 67 w 81"/>
                <a:gd name="T43" fmla="*/ 58 h 60"/>
                <a:gd name="T44" fmla="*/ 55 w 81"/>
                <a:gd name="T45" fmla="*/ 33 h 60"/>
                <a:gd name="T46" fmla="*/ 54 w 81"/>
                <a:gd name="T47" fmla="*/ 28 h 60"/>
                <a:gd name="T48" fmla="*/ 52 w 81"/>
                <a:gd name="T49" fmla="*/ 23 h 60"/>
                <a:gd name="T50" fmla="*/ 50 w 81"/>
                <a:gd name="T51" fmla="*/ 18 h 60"/>
                <a:gd name="T52" fmla="*/ 48 w 81"/>
                <a:gd name="T53" fmla="*/ 14 h 60"/>
                <a:gd name="T54" fmla="*/ 45 w 81"/>
                <a:gd name="T55" fmla="*/ 10 h 60"/>
                <a:gd name="T56" fmla="*/ 43 w 81"/>
                <a:gd name="T57" fmla="*/ 7 h 60"/>
                <a:gd name="T58" fmla="*/ 40 w 81"/>
                <a:gd name="T59" fmla="*/ 4 h 60"/>
                <a:gd name="T60" fmla="*/ 37 w 81"/>
                <a:gd name="T61" fmla="*/ 2 h 60"/>
                <a:gd name="T62" fmla="*/ 33 w 81"/>
                <a:gd name="T63" fmla="*/ 6 h 60"/>
                <a:gd name="T64" fmla="*/ 29 w 81"/>
                <a:gd name="T65" fmla="*/ 11 h 60"/>
                <a:gd name="T66" fmla="*/ 25 w 81"/>
                <a:gd name="T67" fmla="*/ 17 h 60"/>
                <a:gd name="T68" fmla="*/ 23 w 81"/>
                <a:gd name="T69" fmla="*/ 24 h 60"/>
                <a:gd name="T70" fmla="*/ 20 w 81"/>
                <a:gd name="T71" fmla="*/ 31 h 60"/>
                <a:gd name="T72" fmla="*/ 18 w 81"/>
                <a:gd name="T73" fmla="*/ 40 h 60"/>
                <a:gd name="T74" fmla="*/ 17 w 81"/>
                <a:gd name="T75" fmla="*/ 49 h 60"/>
                <a:gd name="T76" fmla="*/ 17 w 81"/>
                <a:gd name="T77" fmla="*/ 58 h 60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81"/>
                <a:gd name="T118" fmla="*/ 0 h 60"/>
                <a:gd name="T119" fmla="*/ 81 w 81"/>
                <a:gd name="T120" fmla="*/ 60 h 60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81" h="60">
                  <a:moveTo>
                    <a:pt x="0" y="59"/>
                  </a:moveTo>
                  <a:lnTo>
                    <a:pt x="0" y="53"/>
                  </a:lnTo>
                  <a:lnTo>
                    <a:pt x="1" y="47"/>
                  </a:lnTo>
                  <a:lnTo>
                    <a:pt x="1" y="42"/>
                  </a:lnTo>
                  <a:lnTo>
                    <a:pt x="2" y="36"/>
                  </a:lnTo>
                  <a:lnTo>
                    <a:pt x="3" y="31"/>
                  </a:lnTo>
                  <a:lnTo>
                    <a:pt x="5" y="26"/>
                  </a:lnTo>
                  <a:lnTo>
                    <a:pt x="7" y="22"/>
                  </a:lnTo>
                  <a:lnTo>
                    <a:pt x="9" y="17"/>
                  </a:lnTo>
                  <a:lnTo>
                    <a:pt x="9" y="16"/>
                  </a:lnTo>
                  <a:lnTo>
                    <a:pt x="10" y="14"/>
                  </a:lnTo>
                  <a:lnTo>
                    <a:pt x="12" y="12"/>
                  </a:lnTo>
                  <a:lnTo>
                    <a:pt x="13" y="10"/>
                  </a:lnTo>
                  <a:lnTo>
                    <a:pt x="14" y="9"/>
                  </a:lnTo>
                  <a:lnTo>
                    <a:pt x="15" y="7"/>
                  </a:lnTo>
                  <a:lnTo>
                    <a:pt x="16" y="6"/>
                  </a:lnTo>
                  <a:lnTo>
                    <a:pt x="18" y="5"/>
                  </a:lnTo>
                  <a:lnTo>
                    <a:pt x="19" y="4"/>
                  </a:lnTo>
                  <a:lnTo>
                    <a:pt x="20" y="3"/>
                  </a:lnTo>
                  <a:lnTo>
                    <a:pt x="22" y="2"/>
                  </a:lnTo>
                  <a:lnTo>
                    <a:pt x="23" y="1"/>
                  </a:lnTo>
                  <a:lnTo>
                    <a:pt x="25" y="1"/>
                  </a:lnTo>
                  <a:lnTo>
                    <a:pt x="26" y="0"/>
                  </a:lnTo>
                  <a:lnTo>
                    <a:pt x="27" y="0"/>
                  </a:lnTo>
                  <a:lnTo>
                    <a:pt x="29" y="0"/>
                  </a:lnTo>
                  <a:lnTo>
                    <a:pt x="45" y="0"/>
                  </a:lnTo>
                  <a:lnTo>
                    <a:pt x="47" y="0"/>
                  </a:lnTo>
                  <a:lnTo>
                    <a:pt x="49" y="1"/>
                  </a:lnTo>
                  <a:lnTo>
                    <a:pt x="52" y="1"/>
                  </a:lnTo>
                  <a:lnTo>
                    <a:pt x="54" y="2"/>
                  </a:lnTo>
                  <a:lnTo>
                    <a:pt x="56" y="4"/>
                  </a:lnTo>
                  <a:lnTo>
                    <a:pt x="58" y="5"/>
                  </a:lnTo>
                  <a:lnTo>
                    <a:pt x="59" y="7"/>
                  </a:lnTo>
                  <a:lnTo>
                    <a:pt x="61" y="9"/>
                  </a:lnTo>
                  <a:lnTo>
                    <a:pt x="63" y="11"/>
                  </a:lnTo>
                  <a:lnTo>
                    <a:pt x="64" y="14"/>
                  </a:lnTo>
                  <a:lnTo>
                    <a:pt x="66" y="17"/>
                  </a:lnTo>
                  <a:lnTo>
                    <a:pt x="67" y="19"/>
                  </a:lnTo>
                  <a:lnTo>
                    <a:pt x="69" y="23"/>
                  </a:lnTo>
                  <a:lnTo>
                    <a:pt x="70" y="26"/>
                  </a:lnTo>
                  <a:lnTo>
                    <a:pt x="71" y="29"/>
                  </a:lnTo>
                  <a:lnTo>
                    <a:pt x="72" y="33"/>
                  </a:lnTo>
                  <a:lnTo>
                    <a:pt x="80" y="33"/>
                  </a:lnTo>
                  <a:lnTo>
                    <a:pt x="67" y="58"/>
                  </a:lnTo>
                  <a:lnTo>
                    <a:pt x="47" y="34"/>
                  </a:lnTo>
                  <a:lnTo>
                    <a:pt x="55" y="33"/>
                  </a:lnTo>
                  <a:lnTo>
                    <a:pt x="54" y="30"/>
                  </a:lnTo>
                  <a:lnTo>
                    <a:pt x="54" y="28"/>
                  </a:lnTo>
                  <a:lnTo>
                    <a:pt x="53" y="25"/>
                  </a:lnTo>
                  <a:lnTo>
                    <a:pt x="52" y="23"/>
                  </a:lnTo>
                  <a:lnTo>
                    <a:pt x="51" y="20"/>
                  </a:lnTo>
                  <a:lnTo>
                    <a:pt x="50" y="18"/>
                  </a:lnTo>
                  <a:lnTo>
                    <a:pt x="49" y="16"/>
                  </a:lnTo>
                  <a:lnTo>
                    <a:pt x="48" y="14"/>
                  </a:lnTo>
                  <a:lnTo>
                    <a:pt x="47" y="12"/>
                  </a:lnTo>
                  <a:lnTo>
                    <a:pt x="45" y="10"/>
                  </a:lnTo>
                  <a:lnTo>
                    <a:pt x="44" y="8"/>
                  </a:lnTo>
                  <a:lnTo>
                    <a:pt x="43" y="7"/>
                  </a:lnTo>
                  <a:lnTo>
                    <a:pt x="41" y="5"/>
                  </a:lnTo>
                  <a:lnTo>
                    <a:pt x="40" y="4"/>
                  </a:lnTo>
                  <a:lnTo>
                    <a:pt x="38" y="3"/>
                  </a:lnTo>
                  <a:lnTo>
                    <a:pt x="37" y="2"/>
                  </a:lnTo>
                  <a:lnTo>
                    <a:pt x="35" y="4"/>
                  </a:lnTo>
                  <a:lnTo>
                    <a:pt x="33" y="6"/>
                  </a:lnTo>
                  <a:lnTo>
                    <a:pt x="31" y="8"/>
                  </a:lnTo>
                  <a:lnTo>
                    <a:pt x="29" y="11"/>
                  </a:lnTo>
                  <a:lnTo>
                    <a:pt x="27" y="14"/>
                  </a:lnTo>
                  <a:lnTo>
                    <a:pt x="25" y="17"/>
                  </a:lnTo>
                  <a:lnTo>
                    <a:pt x="24" y="20"/>
                  </a:lnTo>
                  <a:lnTo>
                    <a:pt x="23" y="24"/>
                  </a:lnTo>
                  <a:lnTo>
                    <a:pt x="21" y="27"/>
                  </a:lnTo>
                  <a:lnTo>
                    <a:pt x="20" y="31"/>
                  </a:lnTo>
                  <a:lnTo>
                    <a:pt x="19" y="36"/>
                  </a:lnTo>
                  <a:lnTo>
                    <a:pt x="18" y="40"/>
                  </a:lnTo>
                  <a:lnTo>
                    <a:pt x="18" y="44"/>
                  </a:lnTo>
                  <a:lnTo>
                    <a:pt x="17" y="49"/>
                  </a:lnTo>
                  <a:lnTo>
                    <a:pt x="17" y="53"/>
                  </a:lnTo>
                  <a:lnTo>
                    <a:pt x="17" y="58"/>
                  </a:lnTo>
                  <a:lnTo>
                    <a:pt x="0" y="59"/>
                  </a:lnTo>
                </a:path>
              </a:pathLst>
            </a:custGeom>
            <a:solidFill>
              <a:srgbClr val="FFFFFF"/>
            </a:solidFill>
            <a:ln w="12700" cap="rnd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en-US"/>
            </a:p>
          </p:txBody>
        </p:sp>
      </p:grpSp>
      <p:grpSp>
        <p:nvGrpSpPr>
          <p:cNvPr id="5" name="Group 60"/>
          <p:cNvGrpSpPr>
            <a:grpSpLocks/>
          </p:cNvGrpSpPr>
          <p:nvPr/>
        </p:nvGrpSpPr>
        <p:grpSpPr bwMode="auto">
          <a:xfrm>
            <a:off x="3746500" y="3740150"/>
            <a:ext cx="225425" cy="123825"/>
            <a:chOff x="2360" y="2356"/>
            <a:chExt cx="142" cy="78"/>
          </a:xfrm>
        </p:grpSpPr>
        <p:sp>
          <p:nvSpPr>
            <p:cNvPr id="26799" name="Oval 61"/>
            <p:cNvSpPr>
              <a:spLocks noChangeArrowheads="1"/>
            </p:cNvSpPr>
            <p:nvPr/>
          </p:nvSpPr>
          <p:spPr bwMode="auto">
            <a:xfrm rot="60000">
              <a:off x="2360" y="2356"/>
              <a:ext cx="142" cy="78"/>
            </a:xfrm>
            <a:prstGeom prst="ellipse">
              <a:avLst/>
            </a:prstGeom>
            <a:solidFill>
              <a:srgbClr val="FFCC00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en-US"/>
            </a:p>
          </p:txBody>
        </p:sp>
        <p:sp>
          <p:nvSpPr>
            <p:cNvPr id="26800" name="Freeform 62"/>
            <p:cNvSpPr>
              <a:spLocks/>
            </p:cNvSpPr>
            <p:nvPr/>
          </p:nvSpPr>
          <p:spPr bwMode="auto">
            <a:xfrm>
              <a:off x="2393" y="2365"/>
              <a:ext cx="83" cy="62"/>
            </a:xfrm>
            <a:custGeom>
              <a:avLst/>
              <a:gdLst>
                <a:gd name="T0" fmla="*/ 1 w 83"/>
                <a:gd name="T1" fmla="*/ 50 h 62"/>
                <a:gd name="T2" fmla="*/ 2 w 83"/>
                <a:gd name="T3" fmla="*/ 39 h 62"/>
                <a:gd name="T4" fmla="*/ 5 w 83"/>
                <a:gd name="T5" fmla="*/ 29 h 62"/>
                <a:gd name="T6" fmla="*/ 9 w 83"/>
                <a:gd name="T7" fmla="*/ 20 h 62"/>
                <a:gd name="T8" fmla="*/ 12 w 83"/>
                <a:gd name="T9" fmla="*/ 14 h 62"/>
                <a:gd name="T10" fmla="*/ 15 w 83"/>
                <a:gd name="T11" fmla="*/ 10 h 62"/>
                <a:gd name="T12" fmla="*/ 17 w 83"/>
                <a:gd name="T13" fmla="*/ 7 h 62"/>
                <a:gd name="T14" fmla="*/ 20 w 83"/>
                <a:gd name="T15" fmla="*/ 5 h 62"/>
                <a:gd name="T16" fmla="*/ 23 w 83"/>
                <a:gd name="T17" fmla="*/ 3 h 62"/>
                <a:gd name="T18" fmla="*/ 26 w 83"/>
                <a:gd name="T19" fmla="*/ 1 h 62"/>
                <a:gd name="T20" fmla="*/ 29 w 83"/>
                <a:gd name="T21" fmla="*/ 0 h 62"/>
                <a:gd name="T22" fmla="*/ 31 w 83"/>
                <a:gd name="T23" fmla="*/ 0 h 62"/>
                <a:gd name="T24" fmla="*/ 50 w 83"/>
                <a:gd name="T25" fmla="*/ 1 h 62"/>
                <a:gd name="T26" fmla="*/ 54 w 83"/>
                <a:gd name="T27" fmla="*/ 2 h 62"/>
                <a:gd name="T28" fmla="*/ 58 w 83"/>
                <a:gd name="T29" fmla="*/ 4 h 62"/>
                <a:gd name="T30" fmla="*/ 61 w 83"/>
                <a:gd name="T31" fmla="*/ 7 h 62"/>
                <a:gd name="T32" fmla="*/ 65 w 83"/>
                <a:gd name="T33" fmla="*/ 11 h 62"/>
                <a:gd name="T34" fmla="*/ 68 w 83"/>
                <a:gd name="T35" fmla="*/ 17 h 62"/>
                <a:gd name="T36" fmla="*/ 70 w 83"/>
                <a:gd name="T37" fmla="*/ 23 h 62"/>
                <a:gd name="T38" fmla="*/ 72 w 83"/>
                <a:gd name="T39" fmla="*/ 29 h 62"/>
                <a:gd name="T40" fmla="*/ 74 w 83"/>
                <a:gd name="T41" fmla="*/ 37 h 62"/>
                <a:gd name="T42" fmla="*/ 66 w 83"/>
                <a:gd name="T43" fmla="*/ 61 h 62"/>
                <a:gd name="T44" fmla="*/ 57 w 83"/>
                <a:gd name="T45" fmla="*/ 36 h 62"/>
                <a:gd name="T46" fmla="*/ 56 w 83"/>
                <a:gd name="T47" fmla="*/ 30 h 62"/>
                <a:gd name="T48" fmla="*/ 55 w 83"/>
                <a:gd name="T49" fmla="*/ 25 h 62"/>
                <a:gd name="T50" fmla="*/ 53 w 83"/>
                <a:gd name="T51" fmla="*/ 20 h 62"/>
                <a:gd name="T52" fmla="*/ 51 w 83"/>
                <a:gd name="T53" fmla="*/ 15 h 62"/>
                <a:gd name="T54" fmla="*/ 49 w 83"/>
                <a:gd name="T55" fmla="*/ 11 h 62"/>
                <a:gd name="T56" fmla="*/ 47 w 83"/>
                <a:gd name="T57" fmla="*/ 8 h 62"/>
                <a:gd name="T58" fmla="*/ 44 w 83"/>
                <a:gd name="T59" fmla="*/ 5 h 62"/>
                <a:gd name="T60" fmla="*/ 41 w 83"/>
                <a:gd name="T61" fmla="*/ 3 h 62"/>
                <a:gd name="T62" fmla="*/ 36 w 83"/>
                <a:gd name="T63" fmla="*/ 6 h 62"/>
                <a:gd name="T64" fmla="*/ 32 w 83"/>
                <a:gd name="T65" fmla="*/ 11 h 62"/>
                <a:gd name="T66" fmla="*/ 28 w 83"/>
                <a:gd name="T67" fmla="*/ 17 h 62"/>
                <a:gd name="T68" fmla="*/ 25 w 83"/>
                <a:gd name="T69" fmla="*/ 23 h 62"/>
                <a:gd name="T70" fmla="*/ 22 w 83"/>
                <a:gd name="T71" fmla="*/ 31 h 62"/>
                <a:gd name="T72" fmla="*/ 19 w 83"/>
                <a:gd name="T73" fmla="*/ 39 h 62"/>
                <a:gd name="T74" fmla="*/ 18 w 83"/>
                <a:gd name="T75" fmla="*/ 48 h 62"/>
                <a:gd name="T76" fmla="*/ 17 w 83"/>
                <a:gd name="T77" fmla="*/ 57 h 62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83"/>
                <a:gd name="T118" fmla="*/ 0 h 62"/>
                <a:gd name="T119" fmla="*/ 83 w 83"/>
                <a:gd name="T120" fmla="*/ 62 h 62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83" h="62">
                  <a:moveTo>
                    <a:pt x="0" y="56"/>
                  </a:moveTo>
                  <a:lnTo>
                    <a:pt x="1" y="50"/>
                  </a:lnTo>
                  <a:lnTo>
                    <a:pt x="1" y="44"/>
                  </a:lnTo>
                  <a:lnTo>
                    <a:pt x="2" y="39"/>
                  </a:lnTo>
                  <a:lnTo>
                    <a:pt x="4" y="34"/>
                  </a:lnTo>
                  <a:lnTo>
                    <a:pt x="5" y="29"/>
                  </a:lnTo>
                  <a:lnTo>
                    <a:pt x="7" y="24"/>
                  </a:lnTo>
                  <a:lnTo>
                    <a:pt x="9" y="20"/>
                  </a:lnTo>
                  <a:lnTo>
                    <a:pt x="11" y="16"/>
                  </a:lnTo>
                  <a:lnTo>
                    <a:pt x="12" y="14"/>
                  </a:lnTo>
                  <a:lnTo>
                    <a:pt x="14" y="12"/>
                  </a:lnTo>
                  <a:lnTo>
                    <a:pt x="15" y="10"/>
                  </a:lnTo>
                  <a:lnTo>
                    <a:pt x="16" y="9"/>
                  </a:lnTo>
                  <a:lnTo>
                    <a:pt x="17" y="7"/>
                  </a:lnTo>
                  <a:lnTo>
                    <a:pt x="19" y="6"/>
                  </a:lnTo>
                  <a:lnTo>
                    <a:pt x="20" y="5"/>
                  </a:lnTo>
                  <a:lnTo>
                    <a:pt x="21" y="4"/>
                  </a:lnTo>
                  <a:lnTo>
                    <a:pt x="23" y="3"/>
                  </a:lnTo>
                  <a:lnTo>
                    <a:pt x="24" y="2"/>
                  </a:lnTo>
                  <a:lnTo>
                    <a:pt x="26" y="1"/>
                  </a:lnTo>
                  <a:lnTo>
                    <a:pt x="27" y="1"/>
                  </a:lnTo>
                  <a:lnTo>
                    <a:pt x="29" y="0"/>
                  </a:lnTo>
                  <a:lnTo>
                    <a:pt x="30" y="0"/>
                  </a:lnTo>
                  <a:lnTo>
                    <a:pt x="31" y="0"/>
                  </a:lnTo>
                  <a:lnTo>
                    <a:pt x="33" y="0"/>
                  </a:lnTo>
                  <a:lnTo>
                    <a:pt x="50" y="1"/>
                  </a:lnTo>
                  <a:lnTo>
                    <a:pt x="52" y="1"/>
                  </a:lnTo>
                  <a:lnTo>
                    <a:pt x="54" y="2"/>
                  </a:lnTo>
                  <a:lnTo>
                    <a:pt x="56" y="3"/>
                  </a:lnTo>
                  <a:lnTo>
                    <a:pt x="58" y="4"/>
                  </a:lnTo>
                  <a:lnTo>
                    <a:pt x="60" y="6"/>
                  </a:lnTo>
                  <a:lnTo>
                    <a:pt x="61" y="7"/>
                  </a:lnTo>
                  <a:lnTo>
                    <a:pt x="63" y="9"/>
                  </a:lnTo>
                  <a:lnTo>
                    <a:pt x="65" y="11"/>
                  </a:lnTo>
                  <a:lnTo>
                    <a:pt x="66" y="14"/>
                  </a:lnTo>
                  <a:lnTo>
                    <a:pt x="68" y="17"/>
                  </a:lnTo>
                  <a:lnTo>
                    <a:pt x="69" y="20"/>
                  </a:lnTo>
                  <a:lnTo>
                    <a:pt x="70" y="23"/>
                  </a:lnTo>
                  <a:lnTo>
                    <a:pt x="71" y="26"/>
                  </a:lnTo>
                  <a:lnTo>
                    <a:pt x="72" y="29"/>
                  </a:lnTo>
                  <a:lnTo>
                    <a:pt x="73" y="33"/>
                  </a:lnTo>
                  <a:lnTo>
                    <a:pt x="74" y="37"/>
                  </a:lnTo>
                  <a:lnTo>
                    <a:pt x="82" y="37"/>
                  </a:lnTo>
                  <a:lnTo>
                    <a:pt x="66" y="61"/>
                  </a:lnTo>
                  <a:lnTo>
                    <a:pt x="49" y="35"/>
                  </a:lnTo>
                  <a:lnTo>
                    <a:pt x="57" y="36"/>
                  </a:lnTo>
                  <a:lnTo>
                    <a:pt x="57" y="33"/>
                  </a:lnTo>
                  <a:lnTo>
                    <a:pt x="56" y="30"/>
                  </a:lnTo>
                  <a:lnTo>
                    <a:pt x="56" y="27"/>
                  </a:lnTo>
                  <a:lnTo>
                    <a:pt x="55" y="25"/>
                  </a:lnTo>
                  <a:lnTo>
                    <a:pt x="54" y="22"/>
                  </a:lnTo>
                  <a:lnTo>
                    <a:pt x="53" y="20"/>
                  </a:lnTo>
                  <a:lnTo>
                    <a:pt x="52" y="18"/>
                  </a:lnTo>
                  <a:lnTo>
                    <a:pt x="51" y="15"/>
                  </a:lnTo>
                  <a:lnTo>
                    <a:pt x="50" y="13"/>
                  </a:lnTo>
                  <a:lnTo>
                    <a:pt x="49" y="11"/>
                  </a:lnTo>
                  <a:lnTo>
                    <a:pt x="48" y="10"/>
                  </a:lnTo>
                  <a:lnTo>
                    <a:pt x="47" y="8"/>
                  </a:lnTo>
                  <a:lnTo>
                    <a:pt x="45" y="7"/>
                  </a:lnTo>
                  <a:lnTo>
                    <a:pt x="44" y="5"/>
                  </a:lnTo>
                  <a:lnTo>
                    <a:pt x="42" y="4"/>
                  </a:lnTo>
                  <a:lnTo>
                    <a:pt x="41" y="3"/>
                  </a:lnTo>
                  <a:lnTo>
                    <a:pt x="39" y="5"/>
                  </a:lnTo>
                  <a:lnTo>
                    <a:pt x="36" y="6"/>
                  </a:lnTo>
                  <a:lnTo>
                    <a:pt x="34" y="8"/>
                  </a:lnTo>
                  <a:lnTo>
                    <a:pt x="32" y="11"/>
                  </a:lnTo>
                  <a:lnTo>
                    <a:pt x="30" y="14"/>
                  </a:lnTo>
                  <a:lnTo>
                    <a:pt x="28" y="17"/>
                  </a:lnTo>
                  <a:lnTo>
                    <a:pt x="26" y="20"/>
                  </a:lnTo>
                  <a:lnTo>
                    <a:pt x="25" y="23"/>
                  </a:lnTo>
                  <a:lnTo>
                    <a:pt x="23" y="27"/>
                  </a:lnTo>
                  <a:lnTo>
                    <a:pt x="22" y="31"/>
                  </a:lnTo>
                  <a:lnTo>
                    <a:pt x="20" y="35"/>
                  </a:lnTo>
                  <a:lnTo>
                    <a:pt x="19" y="39"/>
                  </a:lnTo>
                  <a:lnTo>
                    <a:pt x="18" y="43"/>
                  </a:lnTo>
                  <a:lnTo>
                    <a:pt x="18" y="48"/>
                  </a:lnTo>
                  <a:lnTo>
                    <a:pt x="17" y="52"/>
                  </a:lnTo>
                  <a:lnTo>
                    <a:pt x="17" y="57"/>
                  </a:lnTo>
                  <a:lnTo>
                    <a:pt x="0" y="56"/>
                  </a:lnTo>
                </a:path>
              </a:pathLst>
            </a:custGeom>
            <a:solidFill>
              <a:srgbClr val="FFFFFF"/>
            </a:solidFill>
            <a:ln w="12700" cap="rnd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en-US"/>
            </a:p>
          </p:txBody>
        </p:sp>
      </p:grpSp>
      <p:grpSp>
        <p:nvGrpSpPr>
          <p:cNvPr id="6" name="Group 63"/>
          <p:cNvGrpSpPr>
            <a:grpSpLocks/>
          </p:cNvGrpSpPr>
          <p:nvPr/>
        </p:nvGrpSpPr>
        <p:grpSpPr bwMode="auto">
          <a:xfrm>
            <a:off x="2171700" y="3525838"/>
            <a:ext cx="225425" cy="123825"/>
            <a:chOff x="1368" y="2221"/>
            <a:chExt cx="142" cy="78"/>
          </a:xfrm>
        </p:grpSpPr>
        <p:sp>
          <p:nvSpPr>
            <p:cNvPr id="26797" name="Oval 64"/>
            <p:cNvSpPr>
              <a:spLocks noChangeArrowheads="1"/>
            </p:cNvSpPr>
            <p:nvPr/>
          </p:nvSpPr>
          <p:spPr bwMode="auto">
            <a:xfrm rot="780000">
              <a:off x="1368" y="2221"/>
              <a:ext cx="142" cy="78"/>
            </a:xfrm>
            <a:prstGeom prst="ellipse">
              <a:avLst/>
            </a:prstGeom>
            <a:solidFill>
              <a:srgbClr val="FFCC00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en-US"/>
            </a:p>
          </p:txBody>
        </p:sp>
        <p:sp>
          <p:nvSpPr>
            <p:cNvPr id="26798" name="Freeform 65"/>
            <p:cNvSpPr>
              <a:spLocks/>
            </p:cNvSpPr>
            <p:nvPr/>
          </p:nvSpPr>
          <p:spPr bwMode="auto">
            <a:xfrm>
              <a:off x="1396" y="2229"/>
              <a:ext cx="85" cy="68"/>
            </a:xfrm>
            <a:custGeom>
              <a:avLst/>
              <a:gdLst>
                <a:gd name="T0" fmla="*/ 2 w 85"/>
                <a:gd name="T1" fmla="*/ 42 h 68"/>
                <a:gd name="T2" fmla="*/ 6 w 85"/>
                <a:gd name="T3" fmla="*/ 32 h 68"/>
                <a:gd name="T4" fmla="*/ 11 w 85"/>
                <a:gd name="T5" fmla="*/ 23 h 68"/>
                <a:gd name="T6" fmla="*/ 16 w 85"/>
                <a:gd name="T7" fmla="*/ 15 h 68"/>
                <a:gd name="T8" fmla="*/ 22 w 85"/>
                <a:gd name="T9" fmla="*/ 8 h 68"/>
                <a:gd name="T10" fmla="*/ 25 w 85"/>
                <a:gd name="T11" fmla="*/ 6 h 68"/>
                <a:gd name="T12" fmla="*/ 28 w 85"/>
                <a:gd name="T13" fmla="*/ 4 h 68"/>
                <a:gd name="T14" fmla="*/ 32 w 85"/>
                <a:gd name="T15" fmla="*/ 2 h 68"/>
                <a:gd name="T16" fmla="*/ 35 w 85"/>
                <a:gd name="T17" fmla="*/ 1 h 68"/>
                <a:gd name="T18" fmla="*/ 38 w 85"/>
                <a:gd name="T19" fmla="*/ 0 h 68"/>
                <a:gd name="T20" fmla="*/ 41 w 85"/>
                <a:gd name="T21" fmla="*/ 0 h 68"/>
                <a:gd name="T22" fmla="*/ 44 w 85"/>
                <a:gd name="T23" fmla="*/ 1 h 68"/>
                <a:gd name="T24" fmla="*/ 62 w 85"/>
                <a:gd name="T25" fmla="*/ 6 h 68"/>
                <a:gd name="T26" fmla="*/ 65 w 85"/>
                <a:gd name="T27" fmla="*/ 8 h 68"/>
                <a:gd name="T28" fmla="*/ 68 w 85"/>
                <a:gd name="T29" fmla="*/ 11 h 68"/>
                <a:gd name="T30" fmla="*/ 71 w 85"/>
                <a:gd name="T31" fmla="*/ 16 h 68"/>
                <a:gd name="T32" fmla="*/ 73 w 85"/>
                <a:gd name="T33" fmla="*/ 21 h 68"/>
                <a:gd name="T34" fmla="*/ 75 w 85"/>
                <a:gd name="T35" fmla="*/ 27 h 68"/>
                <a:gd name="T36" fmla="*/ 76 w 85"/>
                <a:gd name="T37" fmla="*/ 34 h 68"/>
                <a:gd name="T38" fmla="*/ 76 w 85"/>
                <a:gd name="T39" fmla="*/ 41 h 68"/>
                <a:gd name="T40" fmla="*/ 84 w 85"/>
                <a:gd name="T41" fmla="*/ 47 h 68"/>
                <a:gd name="T42" fmla="*/ 52 w 85"/>
                <a:gd name="T43" fmla="*/ 38 h 68"/>
                <a:gd name="T44" fmla="*/ 60 w 85"/>
                <a:gd name="T45" fmla="*/ 34 h 68"/>
                <a:gd name="T46" fmla="*/ 59 w 85"/>
                <a:gd name="T47" fmla="*/ 24 h 68"/>
                <a:gd name="T48" fmla="*/ 56 w 85"/>
                <a:gd name="T49" fmla="*/ 15 h 68"/>
                <a:gd name="T50" fmla="*/ 55 w 85"/>
                <a:gd name="T51" fmla="*/ 11 h 68"/>
                <a:gd name="T52" fmla="*/ 53 w 85"/>
                <a:gd name="T53" fmla="*/ 8 h 68"/>
                <a:gd name="T54" fmla="*/ 51 w 85"/>
                <a:gd name="T55" fmla="*/ 5 h 68"/>
                <a:gd name="T56" fmla="*/ 46 w 85"/>
                <a:gd name="T57" fmla="*/ 7 h 68"/>
                <a:gd name="T58" fmla="*/ 41 w 85"/>
                <a:gd name="T59" fmla="*/ 11 h 68"/>
                <a:gd name="T60" fmla="*/ 36 w 85"/>
                <a:gd name="T61" fmla="*/ 15 h 68"/>
                <a:gd name="T62" fmla="*/ 31 w 85"/>
                <a:gd name="T63" fmla="*/ 21 h 68"/>
                <a:gd name="T64" fmla="*/ 27 w 85"/>
                <a:gd name="T65" fmla="*/ 28 h 68"/>
                <a:gd name="T66" fmla="*/ 22 w 85"/>
                <a:gd name="T67" fmla="*/ 36 h 68"/>
                <a:gd name="T68" fmla="*/ 19 w 85"/>
                <a:gd name="T69" fmla="*/ 44 h 68"/>
                <a:gd name="T70" fmla="*/ 16 w 85"/>
                <a:gd name="T71" fmla="*/ 53 h 68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85"/>
                <a:gd name="T109" fmla="*/ 0 h 68"/>
                <a:gd name="T110" fmla="*/ 85 w 85"/>
                <a:gd name="T111" fmla="*/ 68 h 68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85" h="68">
                  <a:moveTo>
                    <a:pt x="0" y="48"/>
                  </a:moveTo>
                  <a:lnTo>
                    <a:pt x="2" y="42"/>
                  </a:lnTo>
                  <a:lnTo>
                    <a:pt x="4" y="37"/>
                  </a:lnTo>
                  <a:lnTo>
                    <a:pt x="6" y="32"/>
                  </a:lnTo>
                  <a:lnTo>
                    <a:pt x="8" y="27"/>
                  </a:lnTo>
                  <a:lnTo>
                    <a:pt x="11" y="23"/>
                  </a:lnTo>
                  <a:lnTo>
                    <a:pt x="13" y="19"/>
                  </a:lnTo>
                  <a:lnTo>
                    <a:pt x="16" y="15"/>
                  </a:lnTo>
                  <a:lnTo>
                    <a:pt x="19" y="11"/>
                  </a:lnTo>
                  <a:lnTo>
                    <a:pt x="22" y="8"/>
                  </a:lnTo>
                  <a:lnTo>
                    <a:pt x="24" y="7"/>
                  </a:lnTo>
                  <a:lnTo>
                    <a:pt x="25" y="6"/>
                  </a:lnTo>
                  <a:lnTo>
                    <a:pt x="27" y="5"/>
                  </a:lnTo>
                  <a:lnTo>
                    <a:pt x="28" y="4"/>
                  </a:lnTo>
                  <a:lnTo>
                    <a:pt x="30" y="3"/>
                  </a:lnTo>
                  <a:lnTo>
                    <a:pt x="32" y="2"/>
                  </a:lnTo>
                  <a:lnTo>
                    <a:pt x="33" y="1"/>
                  </a:lnTo>
                  <a:lnTo>
                    <a:pt x="35" y="1"/>
                  </a:lnTo>
                  <a:lnTo>
                    <a:pt x="36" y="0"/>
                  </a:lnTo>
                  <a:lnTo>
                    <a:pt x="38" y="0"/>
                  </a:lnTo>
                  <a:lnTo>
                    <a:pt x="39" y="0"/>
                  </a:lnTo>
                  <a:lnTo>
                    <a:pt x="41" y="0"/>
                  </a:lnTo>
                  <a:lnTo>
                    <a:pt x="43" y="1"/>
                  </a:lnTo>
                  <a:lnTo>
                    <a:pt x="44" y="1"/>
                  </a:lnTo>
                  <a:lnTo>
                    <a:pt x="60" y="5"/>
                  </a:lnTo>
                  <a:lnTo>
                    <a:pt x="62" y="6"/>
                  </a:lnTo>
                  <a:lnTo>
                    <a:pt x="64" y="7"/>
                  </a:lnTo>
                  <a:lnTo>
                    <a:pt x="65" y="8"/>
                  </a:lnTo>
                  <a:lnTo>
                    <a:pt x="67" y="10"/>
                  </a:lnTo>
                  <a:lnTo>
                    <a:pt x="68" y="11"/>
                  </a:lnTo>
                  <a:lnTo>
                    <a:pt x="70" y="13"/>
                  </a:lnTo>
                  <a:lnTo>
                    <a:pt x="71" y="16"/>
                  </a:lnTo>
                  <a:lnTo>
                    <a:pt x="72" y="18"/>
                  </a:lnTo>
                  <a:lnTo>
                    <a:pt x="73" y="21"/>
                  </a:lnTo>
                  <a:lnTo>
                    <a:pt x="74" y="24"/>
                  </a:lnTo>
                  <a:lnTo>
                    <a:pt x="75" y="27"/>
                  </a:lnTo>
                  <a:lnTo>
                    <a:pt x="75" y="30"/>
                  </a:lnTo>
                  <a:lnTo>
                    <a:pt x="76" y="34"/>
                  </a:lnTo>
                  <a:lnTo>
                    <a:pt x="76" y="37"/>
                  </a:lnTo>
                  <a:lnTo>
                    <a:pt x="76" y="41"/>
                  </a:lnTo>
                  <a:lnTo>
                    <a:pt x="76" y="45"/>
                  </a:lnTo>
                  <a:lnTo>
                    <a:pt x="84" y="47"/>
                  </a:lnTo>
                  <a:lnTo>
                    <a:pt x="63" y="67"/>
                  </a:lnTo>
                  <a:lnTo>
                    <a:pt x="52" y="38"/>
                  </a:lnTo>
                  <a:lnTo>
                    <a:pt x="60" y="40"/>
                  </a:lnTo>
                  <a:lnTo>
                    <a:pt x="60" y="34"/>
                  </a:lnTo>
                  <a:lnTo>
                    <a:pt x="59" y="29"/>
                  </a:lnTo>
                  <a:lnTo>
                    <a:pt x="59" y="24"/>
                  </a:lnTo>
                  <a:lnTo>
                    <a:pt x="58" y="20"/>
                  </a:lnTo>
                  <a:lnTo>
                    <a:pt x="56" y="15"/>
                  </a:lnTo>
                  <a:lnTo>
                    <a:pt x="56" y="13"/>
                  </a:lnTo>
                  <a:lnTo>
                    <a:pt x="55" y="11"/>
                  </a:lnTo>
                  <a:lnTo>
                    <a:pt x="54" y="10"/>
                  </a:lnTo>
                  <a:lnTo>
                    <a:pt x="53" y="8"/>
                  </a:lnTo>
                  <a:lnTo>
                    <a:pt x="52" y="6"/>
                  </a:lnTo>
                  <a:lnTo>
                    <a:pt x="51" y="5"/>
                  </a:lnTo>
                  <a:lnTo>
                    <a:pt x="48" y="6"/>
                  </a:lnTo>
                  <a:lnTo>
                    <a:pt x="46" y="7"/>
                  </a:lnTo>
                  <a:lnTo>
                    <a:pt x="43" y="9"/>
                  </a:lnTo>
                  <a:lnTo>
                    <a:pt x="41" y="11"/>
                  </a:lnTo>
                  <a:lnTo>
                    <a:pt x="38" y="13"/>
                  </a:lnTo>
                  <a:lnTo>
                    <a:pt x="36" y="15"/>
                  </a:lnTo>
                  <a:lnTo>
                    <a:pt x="33" y="18"/>
                  </a:lnTo>
                  <a:lnTo>
                    <a:pt x="31" y="21"/>
                  </a:lnTo>
                  <a:lnTo>
                    <a:pt x="29" y="24"/>
                  </a:lnTo>
                  <a:lnTo>
                    <a:pt x="27" y="28"/>
                  </a:lnTo>
                  <a:lnTo>
                    <a:pt x="24" y="32"/>
                  </a:lnTo>
                  <a:lnTo>
                    <a:pt x="22" y="36"/>
                  </a:lnTo>
                  <a:lnTo>
                    <a:pt x="21" y="40"/>
                  </a:lnTo>
                  <a:lnTo>
                    <a:pt x="19" y="44"/>
                  </a:lnTo>
                  <a:lnTo>
                    <a:pt x="17" y="48"/>
                  </a:lnTo>
                  <a:lnTo>
                    <a:pt x="16" y="53"/>
                  </a:lnTo>
                  <a:lnTo>
                    <a:pt x="0" y="48"/>
                  </a:lnTo>
                </a:path>
              </a:pathLst>
            </a:custGeom>
            <a:solidFill>
              <a:srgbClr val="FFFFFF"/>
            </a:solidFill>
            <a:ln w="12700" cap="rnd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en-US"/>
            </a:p>
          </p:txBody>
        </p:sp>
      </p:grpSp>
      <p:grpSp>
        <p:nvGrpSpPr>
          <p:cNvPr id="7" name="Group 66"/>
          <p:cNvGrpSpPr>
            <a:grpSpLocks/>
          </p:cNvGrpSpPr>
          <p:nvPr/>
        </p:nvGrpSpPr>
        <p:grpSpPr bwMode="auto">
          <a:xfrm>
            <a:off x="2057400" y="3643313"/>
            <a:ext cx="225425" cy="123825"/>
            <a:chOff x="1296" y="2295"/>
            <a:chExt cx="142" cy="78"/>
          </a:xfrm>
        </p:grpSpPr>
        <p:sp>
          <p:nvSpPr>
            <p:cNvPr id="26795" name="Oval 67"/>
            <p:cNvSpPr>
              <a:spLocks noChangeArrowheads="1"/>
            </p:cNvSpPr>
            <p:nvPr/>
          </p:nvSpPr>
          <p:spPr bwMode="auto">
            <a:xfrm rot="1020000">
              <a:off x="1296" y="2295"/>
              <a:ext cx="142" cy="78"/>
            </a:xfrm>
            <a:prstGeom prst="ellipse">
              <a:avLst/>
            </a:prstGeom>
            <a:solidFill>
              <a:srgbClr val="6699FF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en-US"/>
            </a:p>
          </p:txBody>
        </p:sp>
        <p:sp>
          <p:nvSpPr>
            <p:cNvPr id="26796" name="Freeform 68"/>
            <p:cNvSpPr>
              <a:spLocks/>
            </p:cNvSpPr>
            <p:nvPr/>
          </p:nvSpPr>
          <p:spPr bwMode="auto">
            <a:xfrm>
              <a:off x="1325" y="2299"/>
              <a:ext cx="84" cy="70"/>
            </a:xfrm>
            <a:custGeom>
              <a:avLst/>
              <a:gdLst>
                <a:gd name="T0" fmla="*/ 2 w 84"/>
                <a:gd name="T1" fmla="*/ 41 h 70"/>
                <a:gd name="T2" fmla="*/ 7 w 84"/>
                <a:gd name="T3" fmla="*/ 30 h 70"/>
                <a:gd name="T4" fmla="*/ 13 w 84"/>
                <a:gd name="T5" fmla="*/ 21 h 70"/>
                <a:gd name="T6" fmla="*/ 19 w 84"/>
                <a:gd name="T7" fmla="*/ 14 h 70"/>
                <a:gd name="T8" fmla="*/ 25 w 84"/>
                <a:gd name="T9" fmla="*/ 7 h 70"/>
                <a:gd name="T10" fmla="*/ 30 w 84"/>
                <a:gd name="T11" fmla="*/ 4 h 70"/>
                <a:gd name="T12" fmla="*/ 33 w 84"/>
                <a:gd name="T13" fmla="*/ 2 h 70"/>
                <a:gd name="T14" fmla="*/ 36 w 84"/>
                <a:gd name="T15" fmla="*/ 1 h 70"/>
                <a:gd name="T16" fmla="*/ 40 w 84"/>
                <a:gd name="T17" fmla="*/ 0 h 70"/>
                <a:gd name="T18" fmla="*/ 43 w 84"/>
                <a:gd name="T19" fmla="*/ 0 h 70"/>
                <a:gd name="T20" fmla="*/ 46 w 84"/>
                <a:gd name="T21" fmla="*/ 1 h 70"/>
                <a:gd name="T22" fmla="*/ 62 w 84"/>
                <a:gd name="T23" fmla="*/ 7 h 70"/>
                <a:gd name="T24" fmla="*/ 66 w 84"/>
                <a:gd name="T25" fmla="*/ 9 h 70"/>
                <a:gd name="T26" fmla="*/ 69 w 84"/>
                <a:gd name="T27" fmla="*/ 12 h 70"/>
                <a:gd name="T28" fmla="*/ 72 w 84"/>
                <a:gd name="T29" fmla="*/ 16 h 70"/>
                <a:gd name="T30" fmla="*/ 74 w 84"/>
                <a:gd name="T31" fmla="*/ 21 h 70"/>
                <a:gd name="T32" fmla="*/ 75 w 84"/>
                <a:gd name="T33" fmla="*/ 27 h 70"/>
                <a:gd name="T34" fmla="*/ 76 w 84"/>
                <a:gd name="T35" fmla="*/ 33 h 70"/>
                <a:gd name="T36" fmla="*/ 76 w 84"/>
                <a:gd name="T37" fmla="*/ 40 h 70"/>
                <a:gd name="T38" fmla="*/ 76 w 84"/>
                <a:gd name="T39" fmla="*/ 48 h 70"/>
                <a:gd name="T40" fmla="*/ 62 w 84"/>
                <a:gd name="T41" fmla="*/ 69 h 70"/>
                <a:gd name="T42" fmla="*/ 60 w 84"/>
                <a:gd name="T43" fmla="*/ 42 h 70"/>
                <a:gd name="T44" fmla="*/ 61 w 84"/>
                <a:gd name="T45" fmla="*/ 31 h 70"/>
                <a:gd name="T46" fmla="*/ 60 w 84"/>
                <a:gd name="T47" fmla="*/ 22 h 70"/>
                <a:gd name="T48" fmla="*/ 58 w 84"/>
                <a:gd name="T49" fmla="*/ 13 h 70"/>
                <a:gd name="T50" fmla="*/ 56 w 84"/>
                <a:gd name="T51" fmla="*/ 10 h 70"/>
                <a:gd name="T52" fmla="*/ 54 w 84"/>
                <a:gd name="T53" fmla="*/ 7 h 70"/>
                <a:gd name="T54" fmla="*/ 49 w 84"/>
                <a:gd name="T55" fmla="*/ 9 h 70"/>
                <a:gd name="T56" fmla="*/ 43 w 84"/>
                <a:gd name="T57" fmla="*/ 12 h 70"/>
                <a:gd name="T58" fmla="*/ 38 w 84"/>
                <a:gd name="T59" fmla="*/ 16 h 70"/>
                <a:gd name="T60" fmla="*/ 33 w 84"/>
                <a:gd name="T61" fmla="*/ 21 h 70"/>
                <a:gd name="T62" fmla="*/ 28 w 84"/>
                <a:gd name="T63" fmla="*/ 28 h 70"/>
                <a:gd name="T64" fmla="*/ 23 w 84"/>
                <a:gd name="T65" fmla="*/ 35 h 70"/>
                <a:gd name="T66" fmla="*/ 19 w 84"/>
                <a:gd name="T67" fmla="*/ 43 h 70"/>
                <a:gd name="T68" fmla="*/ 15 w 84"/>
                <a:gd name="T69" fmla="*/ 52 h 70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84"/>
                <a:gd name="T106" fmla="*/ 0 h 70"/>
                <a:gd name="T107" fmla="*/ 84 w 84"/>
                <a:gd name="T108" fmla="*/ 70 h 70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84" h="70">
                  <a:moveTo>
                    <a:pt x="0" y="46"/>
                  </a:moveTo>
                  <a:lnTo>
                    <a:pt x="2" y="41"/>
                  </a:lnTo>
                  <a:lnTo>
                    <a:pt x="5" y="35"/>
                  </a:lnTo>
                  <a:lnTo>
                    <a:pt x="7" y="30"/>
                  </a:lnTo>
                  <a:lnTo>
                    <a:pt x="10" y="26"/>
                  </a:lnTo>
                  <a:lnTo>
                    <a:pt x="13" y="21"/>
                  </a:lnTo>
                  <a:lnTo>
                    <a:pt x="16" y="17"/>
                  </a:lnTo>
                  <a:lnTo>
                    <a:pt x="19" y="14"/>
                  </a:lnTo>
                  <a:lnTo>
                    <a:pt x="22" y="10"/>
                  </a:lnTo>
                  <a:lnTo>
                    <a:pt x="25" y="7"/>
                  </a:lnTo>
                  <a:lnTo>
                    <a:pt x="28" y="5"/>
                  </a:lnTo>
                  <a:lnTo>
                    <a:pt x="30" y="4"/>
                  </a:lnTo>
                  <a:lnTo>
                    <a:pt x="32" y="3"/>
                  </a:lnTo>
                  <a:lnTo>
                    <a:pt x="33" y="2"/>
                  </a:lnTo>
                  <a:lnTo>
                    <a:pt x="35" y="2"/>
                  </a:lnTo>
                  <a:lnTo>
                    <a:pt x="36" y="1"/>
                  </a:lnTo>
                  <a:lnTo>
                    <a:pt x="38" y="1"/>
                  </a:lnTo>
                  <a:lnTo>
                    <a:pt x="40" y="0"/>
                  </a:lnTo>
                  <a:lnTo>
                    <a:pt x="41" y="0"/>
                  </a:lnTo>
                  <a:lnTo>
                    <a:pt x="43" y="0"/>
                  </a:lnTo>
                  <a:lnTo>
                    <a:pt x="44" y="0"/>
                  </a:lnTo>
                  <a:lnTo>
                    <a:pt x="46" y="1"/>
                  </a:lnTo>
                  <a:lnTo>
                    <a:pt x="47" y="1"/>
                  </a:lnTo>
                  <a:lnTo>
                    <a:pt x="62" y="7"/>
                  </a:lnTo>
                  <a:lnTo>
                    <a:pt x="64" y="8"/>
                  </a:lnTo>
                  <a:lnTo>
                    <a:pt x="66" y="9"/>
                  </a:lnTo>
                  <a:lnTo>
                    <a:pt x="67" y="10"/>
                  </a:lnTo>
                  <a:lnTo>
                    <a:pt x="69" y="12"/>
                  </a:lnTo>
                  <a:lnTo>
                    <a:pt x="71" y="14"/>
                  </a:lnTo>
                  <a:lnTo>
                    <a:pt x="72" y="16"/>
                  </a:lnTo>
                  <a:lnTo>
                    <a:pt x="73" y="19"/>
                  </a:lnTo>
                  <a:lnTo>
                    <a:pt x="74" y="21"/>
                  </a:lnTo>
                  <a:lnTo>
                    <a:pt x="75" y="24"/>
                  </a:lnTo>
                  <a:lnTo>
                    <a:pt x="75" y="27"/>
                  </a:lnTo>
                  <a:lnTo>
                    <a:pt x="76" y="30"/>
                  </a:lnTo>
                  <a:lnTo>
                    <a:pt x="76" y="33"/>
                  </a:lnTo>
                  <a:lnTo>
                    <a:pt x="76" y="37"/>
                  </a:lnTo>
                  <a:lnTo>
                    <a:pt x="76" y="40"/>
                  </a:lnTo>
                  <a:lnTo>
                    <a:pt x="76" y="44"/>
                  </a:lnTo>
                  <a:lnTo>
                    <a:pt x="76" y="48"/>
                  </a:lnTo>
                  <a:lnTo>
                    <a:pt x="83" y="51"/>
                  </a:lnTo>
                  <a:lnTo>
                    <a:pt x="62" y="69"/>
                  </a:lnTo>
                  <a:lnTo>
                    <a:pt x="52" y="39"/>
                  </a:lnTo>
                  <a:lnTo>
                    <a:pt x="60" y="42"/>
                  </a:lnTo>
                  <a:lnTo>
                    <a:pt x="60" y="36"/>
                  </a:lnTo>
                  <a:lnTo>
                    <a:pt x="61" y="31"/>
                  </a:lnTo>
                  <a:lnTo>
                    <a:pt x="60" y="26"/>
                  </a:lnTo>
                  <a:lnTo>
                    <a:pt x="60" y="22"/>
                  </a:lnTo>
                  <a:lnTo>
                    <a:pt x="59" y="17"/>
                  </a:lnTo>
                  <a:lnTo>
                    <a:pt x="58" y="13"/>
                  </a:lnTo>
                  <a:lnTo>
                    <a:pt x="57" y="12"/>
                  </a:lnTo>
                  <a:lnTo>
                    <a:pt x="56" y="10"/>
                  </a:lnTo>
                  <a:lnTo>
                    <a:pt x="55" y="8"/>
                  </a:lnTo>
                  <a:lnTo>
                    <a:pt x="54" y="7"/>
                  </a:lnTo>
                  <a:lnTo>
                    <a:pt x="51" y="8"/>
                  </a:lnTo>
                  <a:lnTo>
                    <a:pt x="49" y="9"/>
                  </a:lnTo>
                  <a:lnTo>
                    <a:pt x="46" y="10"/>
                  </a:lnTo>
                  <a:lnTo>
                    <a:pt x="43" y="12"/>
                  </a:lnTo>
                  <a:lnTo>
                    <a:pt x="41" y="14"/>
                  </a:lnTo>
                  <a:lnTo>
                    <a:pt x="38" y="16"/>
                  </a:lnTo>
                  <a:lnTo>
                    <a:pt x="35" y="18"/>
                  </a:lnTo>
                  <a:lnTo>
                    <a:pt x="33" y="21"/>
                  </a:lnTo>
                  <a:lnTo>
                    <a:pt x="30" y="24"/>
                  </a:lnTo>
                  <a:lnTo>
                    <a:pt x="28" y="28"/>
                  </a:lnTo>
                  <a:lnTo>
                    <a:pt x="25" y="31"/>
                  </a:lnTo>
                  <a:lnTo>
                    <a:pt x="23" y="35"/>
                  </a:lnTo>
                  <a:lnTo>
                    <a:pt x="21" y="39"/>
                  </a:lnTo>
                  <a:lnTo>
                    <a:pt x="19" y="43"/>
                  </a:lnTo>
                  <a:lnTo>
                    <a:pt x="17" y="48"/>
                  </a:lnTo>
                  <a:lnTo>
                    <a:pt x="15" y="52"/>
                  </a:lnTo>
                  <a:lnTo>
                    <a:pt x="0" y="46"/>
                  </a:lnTo>
                </a:path>
              </a:pathLst>
            </a:custGeom>
            <a:solidFill>
              <a:srgbClr val="FFFFFF"/>
            </a:solidFill>
            <a:ln w="12700" cap="rnd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en-US"/>
            </a:p>
          </p:txBody>
        </p:sp>
      </p:grpSp>
      <p:grpSp>
        <p:nvGrpSpPr>
          <p:cNvPr id="8" name="Group 69"/>
          <p:cNvGrpSpPr>
            <a:grpSpLocks/>
          </p:cNvGrpSpPr>
          <p:nvPr/>
        </p:nvGrpSpPr>
        <p:grpSpPr bwMode="auto">
          <a:xfrm>
            <a:off x="1606550" y="3268663"/>
            <a:ext cx="225425" cy="123825"/>
            <a:chOff x="1012" y="2059"/>
            <a:chExt cx="142" cy="78"/>
          </a:xfrm>
        </p:grpSpPr>
        <p:sp>
          <p:nvSpPr>
            <p:cNvPr id="26793" name="Oval 70"/>
            <p:cNvSpPr>
              <a:spLocks noChangeArrowheads="1"/>
            </p:cNvSpPr>
            <p:nvPr/>
          </p:nvSpPr>
          <p:spPr bwMode="auto">
            <a:xfrm rot="1860000">
              <a:off x="1012" y="2059"/>
              <a:ext cx="142" cy="78"/>
            </a:xfrm>
            <a:prstGeom prst="ellipse">
              <a:avLst/>
            </a:prstGeom>
            <a:solidFill>
              <a:srgbClr val="6699FF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en-US"/>
            </a:p>
          </p:txBody>
        </p:sp>
        <p:sp>
          <p:nvSpPr>
            <p:cNvPr id="26794" name="Freeform 71"/>
            <p:cNvSpPr>
              <a:spLocks/>
            </p:cNvSpPr>
            <p:nvPr/>
          </p:nvSpPr>
          <p:spPr bwMode="auto">
            <a:xfrm>
              <a:off x="1039" y="2064"/>
              <a:ext cx="81" cy="73"/>
            </a:xfrm>
            <a:custGeom>
              <a:avLst/>
              <a:gdLst>
                <a:gd name="T0" fmla="*/ 3 w 81"/>
                <a:gd name="T1" fmla="*/ 29 h 73"/>
                <a:gd name="T2" fmla="*/ 11 w 81"/>
                <a:gd name="T3" fmla="*/ 21 h 73"/>
                <a:gd name="T4" fmla="*/ 18 w 81"/>
                <a:gd name="T5" fmla="*/ 13 h 73"/>
                <a:gd name="T6" fmla="*/ 26 w 81"/>
                <a:gd name="T7" fmla="*/ 8 h 73"/>
                <a:gd name="T8" fmla="*/ 34 w 81"/>
                <a:gd name="T9" fmla="*/ 3 h 73"/>
                <a:gd name="T10" fmla="*/ 41 w 81"/>
                <a:gd name="T11" fmla="*/ 1 h 73"/>
                <a:gd name="T12" fmla="*/ 48 w 81"/>
                <a:gd name="T13" fmla="*/ 0 h 73"/>
                <a:gd name="T14" fmla="*/ 51 w 81"/>
                <a:gd name="T15" fmla="*/ 1 h 73"/>
                <a:gd name="T16" fmla="*/ 54 w 81"/>
                <a:gd name="T17" fmla="*/ 2 h 73"/>
                <a:gd name="T18" fmla="*/ 57 w 81"/>
                <a:gd name="T19" fmla="*/ 3 h 73"/>
                <a:gd name="T20" fmla="*/ 72 w 81"/>
                <a:gd name="T21" fmla="*/ 13 h 73"/>
                <a:gd name="T22" fmla="*/ 75 w 81"/>
                <a:gd name="T23" fmla="*/ 17 h 73"/>
                <a:gd name="T24" fmla="*/ 77 w 81"/>
                <a:gd name="T25" fmla="*/ 21 h 73"/>
                <a:gd name="T26" fmla="*/ 78 w 81"/>
                <a:gd name="T27" fmla="*/ 26 h 73"/>
                <a:gd name="T28" fmla="*/ 78 w 81"/>
                <a:gd name="T29" fmla="*/ 31 h 73"/>
                <a:gd name="T30" fmla="*/ 78 w 81"/>
                <a:gd name="T31" fmla="*/ 38 h 73"/>
                <a:gd name="T32" fmla="*/ 76 w 81"/>
                <a:gd name="T33" fmla="*/ 44 h 73"/>
                <a:gd name="T34" fmla="*/ 74 w 81"/>
                <a:gd name="T35" fmla="*/ 51 h 73"/>
                <a:gd name="T36" fmla="*/ 80 w 81"/>
                <a:gd name="T37" fmla="*/ 60 h 73"/>
                <a:gd name="T38" fmla="*/ 53 w 81"/>
                <a:gd name="T39" fmla="*/ 41 h 73"/>
                <a:gd name="T40" fmla="*/ 61 w 81"/>
                <a:gd name="T41" fmla="*/ 41 h 73"/>
                <a:gd name="T42" fmla="*/ 64 w 81"/>
                <a:gd name="T43" fmla="*/ 30 h 73"/>
                <a:gd name="T44" fmla="*/ 64 w 81"/>
                <a:gd name="T45" fmla="*/ 21 h 73"/>
                <a:gd name="T46" fmla="*/ 63 w 81"/>
                <a:gd name="T47" fmla="*/ 13 h 73"/>
                <a:gd name="T48" fmla="*/ 59 w 81"/>
                <a:gd name="T49" fmla="*/ 10 h 73"/>
                <a:gd name="T50" fmla="*/ 54 w 81"/>
                <a:gd name="T51" fmla="*/ 11 h 73"/>
                <a:gd name="T52" fmla="*/ 47 w 81"/>
                <a:gd name="T53" fmla="*/ 13 h 73"/>
                <a:gd name="T54" fmla="*/ 41 w 81"/>
                <a:gd name="T55" fmla="*/ 17 h 73"/>
                <a:gd name="T56" fmla="*/ 35 w 81"/>
                <a:gd name="T57" fmla="*/ 21 h 73"/>
                <a:gd name="T58" fmla="*/ 28 w 81"/>
                <a:gd name="T59" fmla="*/ 27 h 73"/>
                <a:gd name="T60" fmla="*/ 22 w 81"/>
                <a:gd name="T61" fmla="*/ 33 h 73"/>
                <a:gd name="T62" fmla="*/ 17 w 81"/>
                <a:gd name="T63" fmla="*/ 40 h 73"/>
                <a:gd name="T64" fmla="*/ 0 w 81"/>
                <a:gd name="T65" fmla="*/ 34 h 73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81"/>
                <a:gd name="T100" fmla="*/ 0 h 73"/>
                <a:gd name="T101" fmla="*/ 81 w 81"/>
                <a:gd name="T102" fmla="*/ 73 h 73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81" h="73">
                  <a:moveTo>
                    <a:pt x="0" y="34"/>
                  </a:moveTo>
                  <a:lnTo>
                    <a:pt x="3" y="29"/>
                  </a:lnTo>
                  <a:lnTo>
                    <a:pt x="7" y="25"/>
                  </a:lnTo>
                  <a:lnTo>
                    <a:pt x="11" y="21"/>
                  </a:lnTo>
                  <a:lnTo>
                    <a:pt x="15" y="17"/>
                  </a:lnTo>
                  <a:lnTo>
                    <a:pt x="18" y="13"/>
                  </a:lnTo>
                  <a:lnTo>
                    <a:pt x="22" y="10"/>
                  </a:lnTo>
                  <a:lnTo>
                    <a:pt x="26" y="8"/>
                  </a:lnTo>
                  <a:lnTo>
                    <a:pt x="30" y="5"/>
                  </a:lnTo>
                  <a:lnTo>
                    <a:pt x="34" y="3"/>
                  </a:lnTo>
                  <a:lnTo>
                    <a:pt x="38" y="2"/>
                  </a:lnTo>
                  <a:lnTo>
                    <a:pt x="41" y="1"/>
                  </a:lnTo>
                  <a:lnTo>
                    <a:pt x="45" y="0"/>
                  </a:lnTo>
                  <a:lnTo>
                    <a:pt x="48" y="0"/>
                  </a:lnTo>
                  <a:lnTo>
                    <a:pt x="50" y="0"/>
                  </a:lnTo>
                  <a:lnTo>
                    <a:pt x="51" y="1"/>
                  </a:lnTo>
                  <a:lnTo>
                    <a:pt x="53" y="1"/>
                  </a:lnTo>
                  <a:lnTo>
                    <a:pt x="54" y="2"/>
                  </a:lnTo>
                  <a:lnTo>
                    <a:pt x="56" y="2"/>
                  </a:lnTo>
                  <a:lnTo>
                    <a:pt x="57" y="3"/>
                  </a:lnTo>
                  <a:lnTo>
                    <a:pt x="70" y="12"/>
                  </a:lnTo>
                  <a:lnTo>
                    <a:pt x="72" y="13"/>
                  </a:lnTo>
                  <a:lnTo>
                    <a:pt x="73" y="15"/>
                  </a:lnTo>
                  <a:lnTo>
                    <a:pt x="75" y="17"/>
                  </a:lnTo>
                  <a:lnTo>
                    <a:pt x="76" y="19"/>
                  </a:lnTo>
                  <a:lnTo>
                    <a:pt x="77" y="21"/>
                  </a:lnTo>
                  <a:lnTo>
                    <a:pt x="77" y="23"/>
                  </a:lnTo>
                  <a:lnTo>
                    <a:pt x="78" y="26"/>
                  </a:lnTo>
                  <a:lnTo>
                    <a:pt x="78" y="29"/>
                  </a:lnTo>
                  <a:lnTo>
                    <a:pt x="78" y="31"/>
                  </a:lnTo>
                  <a:lnTo>
                    <a:pt x="78" y="34"/>
                  </a:lnTo>
                  <a:lnTo>
                    <a:pt x="78" y="38"/>
                  </a:lnTo>
                  <a:lnTo>
                    <a:pt x="77" y="41"/>
                  </a:lnTo>
                  <a:lnTo>
                    <a:pt x="76" y="44"/>
                  </a:lnTo>
                  <a:lnTo>
                    <a:pt x="76" y="48"/>
                  </a:lnTo>
                  <a:lnTo>
                    <a:pt x="74" y="51"/>
                  </a:lnTo>
                  <a:lnTo>
                    <a:pt x="73" y="55"/>
                  </a:lnTo>
                  <a:lnTo>
                    <a:pt x="80" y="60"/>
                  </a:lnTo>
                  <a:lnTo>
                    <a:pt x="55" y="72"/>
                  </a:lnTo>
                  <a:lnTo>
                    <a:pt x="53" y="41"/>
                  </a:lnTo>
                  <a:lnTo>
                    <a:pt x="59" y="46"/>
                  </a:lnTo>
                  <a:lnTo>
                    <a:pt x="61" y="41"/>
                  </a:lnTo>
                  <a:lnTo>
                    <a:pt x="63" y="35"/>
                  </a:lnTo>
                  <a:lnTo>
                    <a:pt x="64" y="30"/>
                  </a:lnTo>
                  <a:lnTo>
                    <a:pt x="64" y="25"/>
                  </a:lnTo>
                  <a:lnTo>
                    <a:pt x="64" y="21"/>
                  </a:lnTo>
                  <a:lnTo>
                    <a:pt x="64" y="17"/>
                  </a:lnTo>
                  <a:lnTo>
                    <a:pt x="63" y="13"/>
                  </a:lnTo>
                  <a:lnTo>
                    <a:pt x="62" y="10"/>
                  </a:lnTo>
                  <a:lnTo>
                    <a:pt x="59" y="10"/>
                  </a:lnTo>
                  <a:lnTo>
                    <a:pt x="57" y="10"/>
                  </a:lnTo>
                  <a:lnTo>
                    <a:pt x="54" y="11"/>
                  </a:lnTo>
                  <a:lnTo>
                    <a:pt x="51" y="12"/>
                  </a:lnTo>
                  <a:lnTo>
                    <a:pt x="47" y="13"/>
                  </a:lnTo>
                  <a:lnTo>
                    <a:pt x="44" y="15"/>
                  </a:lnTo>
                  <a:lnTo>
                    <a:pt x="41" y="17"/>
                  </a:lnTo>
                  <a:lnTo>
                    <a:pt x="38" y="19"/>
                  </a:lnTo>
                  <a:lnTo>
                    <a:pt x="35" y="21"/>
                  </a:lnTo>
                  <a:lnTo>
                    <a:pt x="32" y="24"/>
                  </a:lnTo>
                  <a:lnTo>
                    <a:pt x="28" y="27"/>
                  </a:lnTo>
                  <a:lnTo>
                    <a:pt x="25" y="30"/>
                  </a:lnTo>
                  <a:lnTo>
                    <a:pt x="22" y="33"/>
                  </a:lnTo>
                  <a:lnTo>
                    <a:pt x="20" y="36"/>
                  </a:lnTo>
                  <a:lnTo>
                    <a:pt x="17" y="40"/>
                  </a:lnTo>
                  <a:lnTo>
                    <a:pt x="14" y="44"/>
                  </a:lnTo>
                  <a:lnTo>
                    <a:pt x="0" y="34"/>
                  </a:lnTo>
                </a:path>
              </a:pathLst>
            </a:custGeom>
            <a:solidFill>
              <a:srgbClr val="FFFFFF"/>
            </a:solidFill>
            <a:ln w="12700" cap="rnd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en-US"/>
            </a:p>
          </p:txBody>
        </p:sp>
      </p:grpSp>
      <p:grpSp>
        <p:nvGrpSpPr>
          <p:cNvPr id="9" name="Group 72"/>
          <p:cNvGrpSpPr>
            <a:grpSpLocks/>
          </p:cNvGrpSpPr>
          <p:nvPr/>
        </p:nvGrpSpPr>
        <p:grpSpPr bwMode="auto">
          <a:xfrm>
            <a:off x="1506538" y="3379788"/>
            <a:ext cx="225425" cy="125412"/>
            <a:chOff x="949" y="2129"/>
            <a:chExt cx="142" cy="79"/>
          </a:xfrm>
        </p:grpSpPr>
        <p:sp>
          <p:nvSpPr>
            <p:cNvPr id="26791" name="Oval 73"/>
            <p:cNvSpPr>
              <a:spLocks noChangeArrowheads="1"/>
            </p:cNvSpPr>
            <p:nvPr/>
          </p:nvSpPr>
          <p:spPr bwMode="auto">
            <a:xfrm rot="1560000">
              <a:off x="949" y="2129"/>
              <a:ext cx="142" cy="78"/>
            </a:xfrm>
            <a:prstGeom prst="ellipse">
              <a:avLst/>
            </a:prstGeom>
            <a:solidFill>
              <a:srgbClr val="FFCC00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en-US"/>
            </a:p>
          </p:txBody>
        </p:sp>
        <p:sp>
          <p:nvSpPr>
            <p:cNvPr id="26792" name="Freeform 74"/>
            <p:cNvSpPr>
              <a:spLocks/>
            </p:cNvSpPr>
            <p:nvPr/>
          </p:nvSpPr>
          <p:spPr bwMode="auto">
            <a:xfrm>
              <a:off x="974" y="2137"/>
              <a:ext cx="83" cy="71"/>
            </a:xfrm>
            <a:custGeom>
              <a:avLst/>
              <a:gdLst>
                <a:gd name="T0" fmla="*/ 3 w 83"/>
                <a:gd name="T1" fmla="*/ 33 h 71"/>
                <a:gd name="T2" fmla="*/ 10 w 83"/>
                <a:gd name="T3" fmla="*/ 24 h 71"/>
                <a:gd name="T4" fmla="*/ 17 w 83"/>
                <a:gd name="T5" fmla="*/ 16 h 71"/>
                <a:gd name="T6" fmla="*/ 24 w 83"/>
                <a:gd name="T7" fmla="*/ 9 h 71"/>
                <a:gd name="T8" fmla="*/ 31 w 83"/>
                <a:gd name="T9" fmla="*/ 4 h 71"/>
                <a:gd name="T10" fmla="*/ 39 w 83"/>
                <a:gd name="T11" fmla="*/ 1 h 71"/>
                <a:gd name="T12" fmla="*/ 44 w 83"/>
                <a:gd name="T13" fmla="*/ 0 h 71"/>
                <a:gd name="T14" fmla="*/ 47 w 83"/>
                <a:gd name="T15" fmla="*/ 0 h 71"/>
                <a:gd name="T16" fmla="*/ 50 w 83"/>
                <a:gd name="T17" fmla="*/ 0 h 71"/>
                <a:gd name="T18" fmla="*/ 53 w 83"/>
                <a:gd name="T19" fmla="*/ 1 h 71"/>
                <a:gd name="T20" fmla="*/ 68 w 83"/>
                <a:gd name="T21" fmla="*/ 10 h 71"/>
                <a:gd name="T22" fmla="*/ 71 w 83"/>
                <a:gd name="T23" fmla="*/ 12 h 71"/>
                <a:gd name="T24" fmla="*/ 74 w 83"/>
                <a:gd name="T25" fmla="*/ 16 h 71"/>
                <a:gd name="T26" fmla="*/ 76 w 83"/>
                <a:gd name="T27" fmla="*/ 20 h 71"/>
                <a:gd name="T28" fmla="*/ 78 w 83"/>
                <a:gd name="T29" fmla="*/ 25 h 71"/>
                <a:gd name="T30" fmla="*/ 78 w 83"/>
                <a:gd name="T31" fmla="*/ 31 h 71"/>
                <a:gd name="T32" fmla="*/ 78 w 83"/>
                <a:gd name="T33" fmla="*/ 38 h 71"/>
                <a:gd name="T34" fmla="*/ 77 w 83"/>
                <a:gd name="T35" fmla="*/ 45 h 71"/>
                <a:gd name="T36" fmla="*/ 75 w 83"/>
                <a:gd name="T37" fmla="*/ 52 h 71"/>
                <a:gd name="T38" fmla="*/ 58 w 83"/>
                <a:gd name="T39" fmla="*/ 70 h 71"/>
                <a:gd name="T40" fmla="*/ 60 w 83"/>
                <a:gd name="T41" fmla="*/ 44 h 71"/>
                <a:gd name="T42" fmla="*/ 62 w 83"/>
                <a:gd name="T43" fmla="*/ 38 h 71"/>
                <a:gd name="T44" fmla="*/ 63 w 83"/>
                <a:gd name="T45" fmla="*/ 28 h 71"/>
                <a:gd name="T46" fmla="*/ 63 w 83"/>
                <a:gd name="T47" fmla="*/ 19 h 71"/>
                <a:gd name="T48" fmla="*/ 61 w 83"/>
                <a:gd name="T49" fmla="*/ 11 h 71"/>
                <a:gd name="T50" fmla="*/ 57 w 83"/>
                <a:gd name="T51" fmla="*/ 8 h 71"/>
                <a:gd name="T52" fmla="*/ 51 w 83"/>
                <a:gd name="T53" fmla="*/ 10 h 71"/>
                <a:gd name="T54" fmla="*/ 45 w 83"/>
                <a:gd name="T55" fmla="*/ 12 h 71"/>
                <a:gd name="T56" fmla="*/ 39 w 83"/>
                <a:gd name="T57" fmla="*/ 16 h 71"/>
                <a:gd name="T58" fmla="*/ 33 w 83"/>
                <a:gd name="T59" fmla="*/ 21 h 71"/>
                <a:gd name="T60" fmla="*/ 28 w 83"/>
                <a:gd name="T61" fmla="*/ 28 h 71"/>
                <a:gd name="T62" fmla="*/ 22 w 83"/>
                <a:gd name="T63" fmla="*/ 34 h 71"/>
                <a:gd name="T64" fmla="*/ 17 w 83"/>
                <a:gd name="T65" fmla="*/ 42 h 71"/>
                <a:gd name="T66" fmla="*/ 0 w 83"/>
                <a:gd name="T67" fmla="*/ 38 h 71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83"/>
                <a:gd name="T103" fmla="*/ 0 h 71"/>
                <a:gd name="T104" fmla="*/ 83 w 83"/>
                <a:gd name="T105" fmla="*/ 71 h 71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83" h="71">
                  <a:moveTo>
                    <a:pt x="0" y="38"/>
                  </a:moveTo>
                  <a:lnTo>
                    <a:pt x="3" y="33"/>
                  </a:lnTo>
                  <a:lnTo>
                    <a:pt x="6" y="28"/>
                  </a:lnTo>
                  <a:lnTo>
                    <a:pt x="10" y="24"/>
                  </a:lnTo>
                  <a:lnTo>
                    <a:pt x="13" y="20"/>
                  </a:lnTo>
                  <a:lnTo>
                    <a:pt x="17" y="16"/>
                  </a:lnTo>
                  <a:lnTo>
                    <a:pt x="20" y="12"/>
                  </a:lnTo>
                  <a:lnTo>
                    <a:pt x="24" y="9"/>
                  </a:lnTo>
                  <a:lnTo>
                    <a:pt x="28" y="7"/>
                  </a:lnTo>
                  <a:lnTo>
                    <a:pt x="31" y="4"/>
                  </a:lnTo>
                  <a:lnTo>
                    <a:pt x="35" y="3"/>
                  </a:lnTo>
                  <a:lnTo>
                    <a:pt x="39" y="1"/>
                  </a:lnTo>
                  <a:lnTo>
                    <a:pt x="42" y="0"/>
                  </a:lnTo>
                  <a:lnTo>
                    <a:pt x="44" y="0"/>
                  </a:lnTo>
                  <a:lnTo>
                    <a:pt x="45" y="0"/>
                  </a:lnTo>
                  <a:lnTo>
                    <a:pt x="47" y="0"/>
                  </a:lnTo>
                  <a:lnTo>
                    <a:pt x="48" y="0"/>
                  </a:lnTo>
                  <a:lnTo>
                    <a:pt x="50" y="0"/>
                  </a:lnTo>
                  <a:lnTo>
                    <a:pt x="51" y="1"/>
                  </a:lnTo>
                  <a:lnTo>
                    <a:pt x="53" y="1"/>
                  </a:lnTo>
                  <a:lnTo>
                    <a:pt x="54" y="2"/>
                  </a:lnTo>
                  <a:lnTo>
                    <a:pt x="68" y="10"/>
                  </a:lnTo>
                  <a:lnTo>
                    <a:pt x="70" y="11"/>
                  </a:lnTo>
                  <a:lnTo>
                    <a:pt x="71" y="12"/>
                  </a:lnTo>
                  <a:lnTo>
                    <a:pt x="73" y="14"/>
                  </a:lnTo>
                  <a:lnTo>
                    <a:pt x="74" y="16"/>
                  </a:lnTo>
                  <a:lnTo>
                    <a:pt x="75" y="18"/>
                  </a:lnTo>
                  <a:lnTo>
                    <a:pt x="76" y="20"/>
                  </a:lnTo>
                  <a:lnTo>
                    <a:pt x="77" y="23"/>
                  </a:lnTo>
                  <a:lnTo>
                    <a:pt x="78" y="25"/>
                  </a:lnTo>
                  <a:lnTo>
                    <a:pt x="78" y="28"/>
                  </a:lnTo>
                  <a:lnTo>
                    <a:pt x="78" y="31"/>
                  </a:lnTo>
                  <a:lnTo>
                    <a:pt x="78" y="34"/>
                  </a:lnTo>
                  <a:lnTo>
                    <a:pt x="78" y="38"/>
                  </a:lnTo>
                  <a:lnTo>
                    <a:pt x="77" y="41"/>
                  </a:lnTo>
                  <a:lnTo>
                    <a:pt x="77" y="45"/>
                  </a:lnTo>
                  <a:lnTo>
                    <a:pt x="76" y="48"/>
                  </a:lnTo>
                  <a:lnTo>
                    <a:pt x="75" y="52"/>
                  </a:lnTo>
                  <a:lnTo>
                    <a:pt x="82" y="56"/>
                  </a:lnTo>
                  <a:lnTo>
                    <a:pt x="58" y="70"/>
                  </a:lnTo>
                  <a:lnTo>
                    <a:pt x="53" y="40"/>
                  </a:lnTo>
                  <a:lnTo>
                    <a:pt x="60" y="44"/>
                  </a:lnTo>
                  <a:lnTo>
                    <a:pt x="61" y="41"/>
                  </a:lnTo>
                  <a:lnTo>
                    <a:pt x="62" y="38"/>
                  </a:lnTo>
                  <a:lnTo>
                    <a:pt x="63" y="33"/>
                  </a:lnTo>
                  <a:lnTo>
                    <a:pt x="63" y="28"/>
                  </a:lnTo>
                  <a:lnTo>
                    <a:pt x="63" y="23"/>
                  </a:lnTo>
                  <a:lnTo>
                    <a:pt x="63" y="19"/>
                  </a:lnTo>
                  <a:lnTo>
                    <a:pt x="62" y="15"/>
                  </a:lnTo>
                  <a:lnTo>
                    <a:pt x="61" y="11"/>
                  </a:lnTo>
                  <a:lnTo>
                    <a:pt x="60" y="8"/>
                  </a:lnTo>
                  <a:lnTo>
                    <a:pt x="57" y="8"/>
                  </a:lnTo>
                  <a:lnTo>
                    <a:pt x="54" y="9"/>
                  </a:lnTo>
                  <a:lnTo>
                    <a:pt x="51" y="10"/>
                  </a:lnTo>
                  <a:lnTo>
                    <a:pt x="48" y="11"/>
                  </a:lnTo>
                  <a:lnTo>
                    <a:pt x="45" y="12"/>
                  </a:lnTo>
                  <a:lnTo>
                    <a:pt x="42" y="14"/>
                  </a:lnTo>
                  <a:lnTo>
                    <a:pt x="39" y="16"/>
                  </a:lnTo>
                  <a:lnTo>
                    <a:pt x="36" y="19"/>
                  </a:lnTo>
                  <a:lnTo>
                    <a:pt x="33" y="21"/>
                  </a:lnTo>
                  <a:lnTo>
                    <a:pt x="31" y="24"/>
                  </a:lnTo>
                  <a:lnTo>
                    <a:pt x="28" y="28"/>
                  </a:lnTo>
                  <a:lnTo>
                    <a:pt x="25" y="31"/>
                  </a:lnTo>
                  <a:lnTo>
                    <a:pt x="22" y="34"/>
                  </a:lnTo>
                  <a:lnTo>
                    <a:pt x="20" y="38"/>
                  </a:lnTo>
                  <a:lnTo>
                    <a:pt x="17" y="42"/>
                  </a:lnTo>
                  <a:lnTo>
                    <a:pt x="15" y="46"/>
                  </a:lnTo>
                  <a:lnTo>
                    <a:pt x="0" y="38"/>
                  </a:lnTo>
                </a:path>
              </a:pathLst>
            </a:custGeom>
            <a:solidFill>
              <a:srgbClr val="FFFFFF"/>
            </a:solidFill>
            <a:ln w="12700" cap="rnd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en-US"/>
            </a:p>
          </p:txBody>
        </p:sp>
      </p:grpSp>
      <p:grpSp>
        <p:nvGrpSpPr>
          <p:cNvPr id="10" name="Group 75"/>
          <p:cNvGrpSpPr>
            <a:grpSpLocks/>
          </p:cNvGrpSpPr>
          <p:nvPr/>
        </p:nvGrpSpPr>
        <p:grpSpPr bwMode="auto">
          <a:xfrm>
            <a:off x="1392238" y="2781300"/>
            <a:ext cx="225425" cy="133350"/>
            <a:chOff x="877" y="1752"/>
            <a:chExt cx="142" cy="84"/>
          </a:xfrm>
        </p:grpSpPr>
        <p:sp>
          <p:nvSpPr>
            <p:cNvPr id="26789" name="Oval 76"/>
            <p:cNvSpPr>
              <a:spLocks noChangeArrowheads="1"/>
            </p:cNvSpPr>
            <p:nvPr/>
          </p:nvSpPr>
          <p:spPr bwMode="auto">
            <a:xfrm rot="-2640000">
              <a:off x="877" y="1752"/>
              <a:ext cx="142" cy="78"/>
            </a:xfrm>
            <a:prstGeom prst="ellipse">
              <a:avLst/>
            </a:prstGeom>
            <a:solidFill>
              <a:srgbClr val="FFCC00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en-US"/>
            </a:p>
          </p:txBody>
        </p:sp>
        <p:sp>
          <p:nvSpPr>
            <p:cNvPr id="26790" name="Freeform 77"/>
            <p:cNvSpPr>
              <a:spLocks/>
            </p:cNvSpPr>
            <p:nvPr/>
          </p:nvSpPr>
          <p:spPr bwMode="auto">
            <a:xfrm>
              <a:off x="917" y="1758"/>
              <a:ext cx="73" cy="78"/>
            </a:xfrm>
            <a:custGeom>
              <a:avLst/>
              <a:gdLst>
                <a:gd name="T0" fmla="*/ 19 w 73"/>
                <a:gd name="T1" fmla="*/ 72 h 78"/>
                <a:gd name="T2" fmla="*/ 12 w 73"/>
                <a:gd name="T3" fmla="*/ 63 h 78"/>
                <a:gd name="T4" fmla="*/ 7 w 73"/>
                <a:gd name="T5" fmla="*/ 54 h 78"/>
                <a:gd name="T6" fmla="*/ 3 w 73"/>
                <a:gd name="T7" fmla="*/ 45 h 78"/>
                <a:gd name="T8" fmla="*/ 1 w 73"/>
                <a:gd name="T9" fmla="*/ 37 h 78"/>
                <a:gd name="T10" fmla="*/ 0 w 73"/>
                <a:gd name="T11" fmla="*/ 29 h 78"/>
                <a:gd name="T12" fmla="*/ 1 w 73"/>
                <a:gd name="T13" fmla="*/ 22 h 78"/>
                <a:gd name="T14" fmla="*/ 4 w 73"/>
                <a:gd name="T15" fmla="*/ 17 h 78"/>
                <a:gd name="T16" fmla="*/ 18 w 73"/>
                <a:gd name="T17" fmla="*/ 4 h 78"/>
                <a:gd name="T18" fmla="*/ 22 w 73"/>
                <a:gd name="T19" fmla="*/ 2 h 78"/>
                <a:gd name="T20" fmla="*/ 26 w 73"/>
                <a:gd name="T21" fmla="*/ 0 h 78"/>
                <a:gd name="T22" fmla="*/ 31 w 73"/>
                <a:gd name="T23" fmla="*/ 0 h 78"/>
                <a:gd name="T24" fmla="*/ 36 w 73"/>
                <a:gd name="T25" fmla="*/ 0 h 78"/>
                <a:gd name="T26" fmla="*/ 42 w 73"/>
                <a:gd name="T27" fmla="*/ 1 h 78"/>
                <a:gd name="T28" fmla="*/ 48 w 73"/>
                <a:gd name="T29" fmla="*/ 4 h 78"/>
                <a:gd name="T30" fmla="*/ 54 w 73"/>
                <a:gd name="T31" fmla="*/ 7 h 78"/>
                <a:gd name="T32" fmla="*/ 60 w 73"/>
                <a:gd name="T33" fmla="*/ 11 h 78"/>
                <a:gd name="T34" fmla="*/ 72 w 73"/>
                <a:gd name="T35" fmla="*/ 33 h 78"/>
                <a:gd name="T36" fmla="*/ 48 w 73"/>
                <a:gd name="T37" fmla="*/ 22 h 78"/>
                <a:gd name="T38" fmla="*/ 38 w 73"/>
                <a:gd name="T39" fmla="*/ 16 h 78"/>
                <a:gd name="T40" fmla="*/ 30 w 73"/>
                <a:gd name="T41" fmla="*/ 12 h 78"/>
                <a:gd name="T42" fmla="*/ 23 w 73"/>
                <a:gd name="T43" fmla="*/ 11 h 78"/>
                <a:gd name="T44" fmla="*/ 19 w 73"/>
                <a:gd name="T45" fmla="*/ 10 h 78"/>
                <a:gd name="T46" fmla="*/ 16 w 73"/>
                <a:gd name="T47" fmla="*/ 11 h 78"/>
                <a:gd name="T48" fmla="*/ 13 w 73"/>
                <a:gd name="T49" fmla="*/ 14 h 78"/>
                <a:gd name="T50" fmla="*/ 13 w 73"/>
                <a:gd name="T51" fmla="*/ 20 h 78"/>
                <a:gd name="T52" fmla="*/ 13 w 73"/>
                <a:gd name="T53" fmla="*/ 26 h 78"/>
                <a:gd name="T54" fmla="*/ 15 w 73"/>
                <a:gd name="T55" fmla="*/ 33 h 78"/>
                <a:gd name="T56" fmla="*/ 18 w 73"/>
                <a:gd name="T57" fmla="*/ 40 h 78"/>
                <a:gd name="T58" fmla="*/ 22 w 73"/>
                <a:gd name="T59" fmla="*/ 48 h 78"/>
                <a:gd name="T60" fmla="*/ 26 w 73"/>
                <a:gd name="T61" fmla="*/ 55 h 78"/>
                <a:gd name="T62" fmla="*/ 32 w 73"/>
                <a:gd name="T63" fmla="*/ 63 h 78"/>
                <a:gd name="T64" fmla="*/ 23 w 73"/>
                <a:gd name="T65" fmla="*/ 77 h 78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73"/>
                <a:gd name="T100" fmla="*/ 0 h 78"/>
                <a:gd name="T101" fmla="*/ 73 w 73"/>
                <a:gd name="T102" fmla="*/ 78 h 78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73" h="78">
                  <a:moveTo>
                    <a:pt x="23" y="77"/>
                  </a:moveTo>
                  <a:lnTo>
                    <a:pt x="19" y="72"/>
                  </a:lnTo>
                  <a:lnTo>
                    <a:pt x="15" y="68"/>
                  </a:lnTo>
                  <a:lnTo>
                    <a:pt x="12" y="63"/>
                  </a:lnTo>
                  <a:lnTo>
                    <a:pt x="9" y="59"/>
                  </a:lnTo>
                  <a:lnTo>
                    <a:pt x="7" y="54"/>
                  </a:lnTo>
                  <a:lnTo>
                    <a:pt x="5" y="49"/>
                  </a:lnTo>
                  <a:lnTo>
                    <a:pt x="3" y="45"/>
                  </a:lnTo>
                  <a:lnTo>
                    <a:pt x="2" y="41"/>
                  </a:lnTo>
                  <a:lnTo>
                    <a:pt x="1" y="37"/>
                  </a:lnTo>
                  <a:lnTo>
                    <a:pt x="0" y="33"/>
                  </a:lnTo>
                  <a:lnTo>
                    <a:pt x="0" y="29"/>
                  </a:lnTo>
                  <a:lnTo>
                    <a:pt x="0" y="26"/>
                  </a:lnTo>
                  <a:lnTo>
                    <a:pt x="1" y="22"/>
                  </a:lnTo>
                  <a:lnTo>
                    <a:pt x="2" y="20"/>
                  </a:lnTo>
                  <a:lnTo>
                    <a:pt x="4" y="17"/>
                  </a:lnTo>
                  <a:lnTo>
                    <a:pt x="6" y="15"/>
                  </a:lnTo>
                  <a:lnTo>
                    <a:pt x="18" y="4"/>
                  </a:lnTo>
                  <a:lnTo>
                    <a:pt x="20" y="3"/>
                  </a:lnTo>
                  <a:lnTo>
                    <a:pt x="22" y="2"/>
                  </a:lnTo>
                  <a:lnTo>
                    <a:pt x="24" y="1"/>
                  </a:lnTo>
                  <a:lnTo>
                    <a:pt x="26" y="0"/>
                  </a:lnTo>
                  <a:lnTo>
                    <a:pt x="28" y="0"/>
                  </a:lnTo>
                  <a:lnTo>
                    <a:pt x="31" y="0"/>
                  </a:lnTo>
                  <a:lnTo>
                    <a:pt x="33" y="0"/>
                  </a:lnTo>
                  <a:lnTo>
                    <a:pt x="36" y="0"/>
                  </a:lnTo>
                  <a:lnTo>
                    <a:pt x="39" y="1"/>
                  </a:lnTo>
                  <a:lnTo>
                    <a:pt x="42" y="1"/>
                  </a:lnTo>
                  <a:lnTo>
                    <a:pt x="45" y="2"/>
                  </a:lnTo>
                  <a:lnTo>
                    <a:pt x="48" y="4"/>
                  </a:lnTo>
                  <a:lnTo>
                    <a:pt x="51" y="5"/>
                  </a:lnTo>
                  <a:lnTo>
                    <a:pt x="54" y="7"/>
                  </a:lnTo>
                  <a:lnTo>
                    <a:pt x="57" y="9"/>
                  </a:lnTo>
                  <a:lnTo>
                    <a:pt x="60" y="11"/>
                  </a:lnTo>
                  <a:lnTo>
                    <a:pt x="67" y="6"/>
                  </a:lnTo>
                  <a:lnTo>
                    <a:pt x="72" y="33"/>
                  </a:lnTo>
                  <a:lnTo>
                    <a:pt x="42" y="28"/>
                  </a:lnTo>
                  <a:lnTo>
                    <a:pt x="48" y="22"/>
                  </a:lnTo>
                  <a:lnTo>
                    <a:pt x="43" y="19"/>
                  </a:lnTo>
                  <a:lnTo>
                    <a:pt x="38" y="16"/>
                  </a:lnTo>
                  <a:lnTo>
                    <a:pt x="34" y="14"/>
                  </a:lnTo>
                  <a:lnTo>
                    <a:pt x="30" y="12"/>
                  </a:lnTo>
                  <a:lnTo>
                    <a:pt x="25" y="11"/>
                  </a:lnTo>
                  <a:lnTo>
                    <a:pt x="23" y="11"/>
                  </a:lnTo>
                  <a:lnTo>
                    <a:pt x="21" y="11"/>
                  </a:lnTo>
                  <a:lnTo>
                    <a:pt x="19" y="10"/>
                  </a:lnTo>
                  <a:lnTo>
                    <a:pt x="18" y="11"/>
                  </a:lnTo>
                  <a:lnTo>
                    <a:pt x="16" y="11"/>
                  </a:lnTo>
                  <a:lnTo>
                    <a:pt x="14" y="11"/>
                  </a:lnTo>
                  <a:lnTo>
                    <a:pt x="13" y="14"/>
                  </a:lnTo>
                  <a:lnTo>
                    <a:pt x="13" y="17"/>
                  </a:lnTo>
                  <a:lnTo>
                    <a:pt x="13" y="20"/>
                  </a:lnTo>
                  <a:lnTo>
                    <a:pt x="13" y="23"/>
                  </a:lnTo>
                  <a:lnTo>
                    <a:pt x="13" y="26"/>
                  </a:lnTo>
                  <a:lnTo>
                    <a:pt x="14" y="30"/>
                  </a:lnTo>
                  <a:lnTo>
                    <a:pt x="15" y="33"/>
                  </a:lnTo>
                  <a:lnTo>
                    <a:pt x="16" y="37"/>
                  </a:lnTo>
                  <a:lnTo>
                    <a:pt x="18" y="40"/>
                  </a:lnTo>
                  <a:lnTo>
                    <a:pt x="20" y="44"/>
                  </a:lnTo>
                  <a:lnTo>
                    <a:pt x="22" y="48"/>
                  </a:lnTo>
                  <a:lnTo>
                    <a:pt x="24" y="51"/>
                  </a:lnTo>
                  <a:lnTo>
                    <a:pt x="26" y="55"/>
                  </a:lnTo>
                  <a:lnTo>
                    <a:pt x="29" y="59"/>
                  </a:lnTo>
                  <a:lnTo>
                    <a:pt x="32" y="63"/>
                  </a:lnTo>
                  <a:lnTo>
                    <a:pt x="35" y="66"/>
                  </a:lnTo>
                  <a:lnTo>
                    <a:pt x="23" y="77"/>
                  </a:lnTo>
                </a:path>
              </a:pathLst>
            </a:custGeom>
            <a:solidFill>
              <a:srgbClr val="FFFFFF"/>
            </a:solidFill>
            <a:ln w="12700" cap="rnd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en-US"/>
            </a:p>
          </p:txBody>
        </p:sp>
      </p:grpSp>
      <p:grpSp>
        <p:nvGrpSpPr>
          <p:cNvPr id="11" name="Group 78"/>
          <p:cNvGrpSpPr>
            <a:grpSpLocks/>
          </p:cNvGrpSpPr>
          <p:nvPr/>
        </p:nvGrpSpPr>
        <p:grpSpPr bwMode="auto">
          <a:xfrm>
            <a:off x="1544638" y="2828925"/>
            <a:ext cx="225425" cy="130175"/>
            <a:chOff x="973" y="1782"/>
            <a:chExt cx="142" cy="82"/>
          </a:xfrm>
        </p:grpSpPr>
        <p:sp>
          <p:nvSpPr>
            <p:cNvPr id="26787" name="Oval 79"/>
            <p:cNvSpPr>
              <a:spLocks noChangeArrowheads="1"/>
            </p:cNvSpPr>
            <p:nvPr/>
          </p:nvSpPr>
          <p:spPr bwMode="auto">
            <a:xfrm rot="-2700000">
              <a:off x="973" y="1782"/>
              <a:ext cx="142" cy="78"/>
            </a:xfrm>
            <a:prstGeom prst="ellipse">
              <a:avLst/>
            </a:prstGeom>
            <a:solidFill>
              <a:srgbClr val="6699FF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en-US"/>
            </a:p>
          </p:txBody>
        </p:sp>
        <p:sp>
          <p:nvSpPr>
            <p:cNvPr id="26788" name="Freeform 80"/>
            <p:cNvSpPr>
              <a:spLocks/>
            </p:cNvSpPr>
            <p:nvPr/>
          </p:nvSpPr>
          <p:spPr bwMode="auto">
            <a:xfrm>
              <a:off x="1010" y="1786"/>
              <a:ext cx="73" cy="78"/>
            </a:xfrm>
            <a:custGeom>
              <a:avLst/>
              <a:gdLst>
                <a:gd name="T0" fmla="*/ 20 w 73"/>
                <a:gd name="T1" fmla="*/ 73 h 78"/>
                <a:gd name="T2" fmla="*/ 13 w 73"/>
                <a:gd name="T3" fmla="*/ 64 h 78"/>
                <a:gd name="T4" fmla="*/ 8 w 73"/>
                <a:gd name="T5" fmla="*/ 55 h 78"/>
                <a:gd name="T6" fmla="*/ 4 w 73"/>
                <a:gd name="T7" fmla="*/ 46 h 78"/>
                <a:gd name="T8" fmla="*/ 1 w 73"/>
                <a:gd name="T9" fmla="*/ 37 h 78"/>
                <a:gd name="T10" fmla="*/ 0 w 73"/>
                <a:gd name="T11" fmla="*/ 30 h 78"/>
                <a:gd name="T12" fmla="*/ 1 w 73"/>
                <a:gd name="T13" fmla="*/ 23 h 78"/>
                <a:gd name="T14" fmla="*/ 4 w 73"/>
                <a:gd name="T15" fmla="*/ 17 h 78"/>
                <a:gd name="T16" fmla="*/ 18 w 73"/>
                <a:gd name="T17" fmla="*/ 4 h 78"/>
                <a:gd name="T18" fmla="*/ 21 w 73"/>
                <a:gd name="T19" fmla="*/ 2 h 78"/>
                <a:gd name="T20" fmla="*/ 26 w 73"/>
                <a:gd name="T21" fmla="*/ 0 h 78"/>
                <a:gd name="T22" fmla="*/ 30 w 73"/>
                <a:gd name="T23" fmla="*/ 0 h 78"/>
                <a:gd name="T24" fmla="*/ 36 w 73"/>
                <a:gd name="T25" fmla="*/ 0 h 78"/>
                <a:gd name="T26" fmla="*/ 41 w 73"/>
                <a:gd name="T27" fmla="*/ 1 h 78"/>
                <a:gd name="T28" fmla="*/ 47 w 73"/>
                <a:gd name="T29" fmla="*/ 4 h 78"/>
                <a:gd name="T30" fmla="*/ 54 w 73"/>
                <a:gd name="T31" fmla="*/ 7 h 78"/>
                <a:gd name="T32" fmla="*/ 60 w 73"/>
                <a:gd name="T33" fmla="*/ 11 h 78"/>
                <a:gd name="T34" fmla="*/ 72 w 73"/>
                <a:gd name="T35" fmla="*/ 32 h 78"/>
                <a:gd name="T36" fmla="*/ 48 w 73"/>
                <a:gd name="T37" fmla="*/ 22 h 78"/>
                <a:gd name="T38" fmla="*/ 38 w 73"/>
                <a:gd name="T39" fmla="*/ 16 h 78"/>
                <a:gd name="T40" fmla="*/ 29 w 73"/>
                <a:gd name="T41" fmla="*/ 12 h 78"/>
                <a:gd name="T42" fmla="*/ 22 w 73"/>
                <a:gd name="T43" fmla="*/ 11 h 78"/>
                <a:gd name="T44" fmla="*/ 19 w 73"/>
                <a:gd name="T45" fmla="*/ 10 h 78"/>
                <a:gd name="T46" fmla="*/ 15 w 73"/>
                <a:gd name="T47" fmla="*/ 11 h 78"/>
                <a:gd name="T48" fmla="*/ 12 w 73"/>
                <a:gd name="T49" fmla="*/ 14 h 78"/>
                <a:gd name="T50" fmla="*/ 12 w 73"/>
                <a:gd name="T51" fmla="*/ 20 h 78"/>
                <a:gd name="T52" fmla="*/ 13 w 73"/>
                <a:gd name="T53" fmla="*/ 26 h 78"/>
                <a:gd name="T54" fmla="*/ 15 w 73"/>
                <a:gd name="T55" fmla="*/ 33 h 78"/>
                <a:gd name="T56" fmla="*/ 18 w 73"/>
                <a:gd name="T57" fmla="*/ 40 h 78"/>
                <a:gd name="T58" fmla="*/ 22 w 73"/>
                <a:gd name="T59" fmla="*/ 48 h 78"/>
                <a:gd name="T60" fmla="*/ 27 w 73"/>
                <a:gd name="T61" fmla="*/ 55 h 78"/>
                <a:gd name="T62" fmla="*/ 33 w 73"/>
                <a:gd name="T63" fmla="*/ 63 h 78"/>
                <a:gd name="T64" fmla="*/ 24 w 73"/>
                <a:gd name="T65" fmla="*/ 77 h 78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73"/>
                <a:gd name="T100" fmla="*/ 0 h 78"/>
                <a:gd name="T101" fmla="*/ 73 w 73"/>
                <a:gd name="T102" fmla="*/ 78 h 78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73" h="78">
                  <a:moveTo>
                    <a:pt x="24" y="77"/>
                  </a:moveTo>
                  <a:lnTo>
                    <a:pt x="20" y="73"/>
                  </a:lnTo>
                  <a:lnTo>
                    <a:pt x="16" y="68"/>
                  </a:lnTo>
                  <a:lnTo>
                    <a:pt x="13" y="64"/>
                  </a:lnTo>
                  <a:lnTo>
                    <a:pt x="10" y="59"/>
                  </a:lnTo>
                  <a:lnTo>
                    <a:pt x="8" y="55"/>
                  </a:lnTo>
                  <a:lnTo>
                    <a:pt x="6" y="50"/>
                  </a:lnTo>
                  <a:lnTo>
                    <a:pt x="4" y="46"/>
                  </a:lnTo>
                  <a:lnTo>
                    <a:pt x="2" y="42"/>
                  </a:lnTo>
                  <a:lnTo>
                    <a:pt x="1" y="37"/>
                  </a:lnTo>
                  <a:lnTo>
                    <a:pt x="1" y="33"/>
                  </a:lnTo>
                  <a:lnTo>
                    <a:pt x="0" y="30"/>
                  </a:lnTo>
                  <a:lnTo>
                    <a:pt x="1" y="26"/>
                  </a:lnTo>
                  <a:lnTo>
                    <a:pt x="1" y="23"/>
                  </a:lnTo>
                  <a:lnTo>
                    <a:pt x="2" y="20"/>
                  </a:lnTo>
                  <a:lnTo>
                    <a:pt x="4" y="17"/>
                  </a:lnTo>
                  <a:lnTo>
                    <a:pt x="6" y="15"/>
                  </a:lnTo>
                  <a:lnTo>
                    <a:pt x="18" y="4"/>
                  </a:lnTo>
                  <a:lnTo>
                    <a:pt x="20" y="3"/>
                  </a:lnTo>
                  <a:lnTo>
                    <a:pt x="21" y="2"/>
                  </a:lnTo>
                  <a:lnTo>
                    <a:pt x="23" y="1"/>
                  </a:lnTo>
                  <a:lnTo>
                    <a:pt x="26" y="0"/>
                  </a:lnTo>
                  <a:lnTo>
                    <a:pt x="28" y="0"/>
                  </a:lnTo>
                  <a:lnTo>
                    <a:pt x="30" y="0"/>
                  </a:lnTo>
                  <a:lnTo>
                    <a:pt x="33" y="0"/>
                  </a:lnTo>
                  <a:lnTo>
                    <a:pt x="36" y="0"/>
                  </a:lnTo>
                  <a:lnTo>
                    <a:pt x="38" y="1"/>
                  </a:lnTo>
                  <a:lnTo>
                    <a:pt x="41" y="1"/>
                  </a:lnTo>
                  <a:lnTo>
                    <a:pt x="44" y="2"/>
                  </a:lnTo>
                  <a:lnTo>
                    <a:pt x="47" y="4"/>
                  </a:lnTo>
                  <a:lnTo>
                    <a:pt x="51" y="5"/>
                  </a:lnTo>
                  <a:lnTo>
                    <a:pt x="54" y="7"/>
                  </a:lnTo>
                  <a:lnTo>
                    <a:pt x="57" y="9"/>
                  </a:lnTo>
                  <a:lnTo>
                    <a:pt x="60" y="11"/>
                  </a:lnTo>
                  <a:lnTo>
                    <a:pt x="66" y="5"/>
                  </a:lnTo>
                  <a:lnTo>
                    <a:pt x="72" y="32"/>
                  </a:lnTo>
                  <a:lnTo>
                    <a:pt x="42" y="28"/>
                  </a:lnTo>
                  <a:lnTo>
                    <a:pt x="48" y="22"/>
                  </a:lnTo>
                  <a:lnTo>
                    <a:pt x="43" y="19"/>
                  </a:lnTo>
                  <a:lnTo>
                    <a:pt x="38" y="16"/>
                  </a:lnTo>
                  <a:lnTo>
                    <a:pt x="34" y="14"/>
                  </a:lnTo>
                  <a:lnTo>
                    <a:pt x="29" y="12"/>
                  </a:lnTo>
                  <a:lnTo>
                    <a:pt x="25" y="11"/>
                  </a:lnTo>
                  <a:lnTo>
                    <a:pt x="22" y="11"/>
                  </a:lnTo>
                  <a:lnTo>
                    <a:pt x="20" y="11"/>
                  </a:lnTo>
                  <a:lnTo>
                    <a:pt x="19" y="10"/>
                  </a:lnTo>
                  <a:lnTo>
                    <a:pt x="16" y="11"/>
                  </a:lnTo>
                  <a:lnTo>
                    <a:pt x="15" y="11"/>
                  </a:lnTo>
                  <a:lnTo>
                    <a:pt x="13" y="11"/>
                  </a:lnTo>
                  <a:lnTo>
                    <a:pt x="12" y="14"/>
                  </a:lnTo>
                  <a:lnTo>
                    <a:pt x="12" y="17"/>
                  </a:lnTo>
                  <a:lnTo>
                    <a:pt x="12" y="20"/>
                  </a:lnTo>
                  <a:lnTo>
                    <a:pt x="13" y="23"/>
                  </a:lnTo>
                  <a:lnTo>
                    <a:pt x="13" y="26"/>
                  </a:lnTo>
                  <a:lnTo>
                    <a:pt x="14" y="30"/>
                  </a:lnTo>
                  <a:lnTo>
                    <a:pt x="15" y="33"/>
                  </a:lnTo>
                  <a:lnTo>
                    <a:pt x="17" y="37"/>
                  </a:lnTo>
                  <a:lnTo>
                    <a:pt x="18" y="40"/>
                  </a:lnTo>
                  <a:lnTo>
                    <a:pt x="20" y="44"/>
                  </a:lnTo>
                  <a:lnTo>
                    <a:pt x="22" y="48"/>
                  </a:lnTo>
                  <a:lnTo>
                    <a:pt x="25" y="51"/>
                  </a:lnTo>
                  <a:lnTo>
                    <a:pt x="27" y="55"/>
                  </a:lnTo>
                  <a:lnTo>
                    <a:pt x="30" y="59"/>
                  </a:lnTo>
                  <a:lnTo>
                    <a:pt x="33" y="63"/>
                  </a:lnTo>
                  <a:lnTo>
                    <a:pt x="36" y="66"/>
                  </a:lnTo>
                  <a:lnTo>
                    <a:pt x="24" y="77"/>
                  </a:lnTo>
                </a:path>
              </a:pathLst>
            </a:custGeom>
            <a:solidFill>
              <a:srgbClr val="FFFFFF"/>
            </a:solidFill>
            <a:ln w="12700" cap="rnd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en-US"/>
            </a:p>
          </p:txBody>
        </p:sp>
      </p:grpSp>
      <p:grpSp>
        <p:nvGrpSpPr>
          <p:cNvPr id="12" name="Group 81"/>
          <p:cNvGrpSpPr>
            <a:grpSpLocks/>
          </p:cNvGrpSpPr>
          <p:nvPr/>
        </p:nvGrpSpPr>
        <p:grpSpPr bwMode="auto">
          <a:xfrm>
            <a:off x="6867525" y="3213100"/>
            <a:ext cx="125413" cy="225425"/>
            <a:chOff x="4326" y="2024"/>
            <a:chExt cx="79" cy="142"/>
          </a:xfrm>
        </p:grpSpPr>
        <p:sp>
          <p:nvSpPr>
            <p:cNvPr id="26785" name="Oval 82"/>
            <p:cNvSpPr>
              <a:spLocks noChangeArrowheads="1"/>
            </p:cNvSpPr>
            <p:nvPr/>
          </p:nvSpPr>
          <p:spPr bwMode="auto">
            <a:xfrm rot="-2880000">
              <a:off x="4294" y="2056"/>
              <a:ext cx="142" cy="78"/>
            </a:xfrm>
            <a:prstGeom prst="ellipse">
              <a:avLst/>
            </a:prstGeom>
            <a:solidFill>
              <a:srgbClr val="6699FF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en-US"/>
            </a:p>
          </p:txBody>
        </p:sp>
        <p:sp>
          <p:nvSpPr>
            <p:cNvPr id="26786" name="Freeform 83"/>
            <p:cNvSpPr>
              <a:spLocks/>
            </p:cNvSpPr>
            <p:nvPr/>
          </p:nvSpPr>
          <p:spPr bwMode="auto">
            <a:xfrm>
              <a:off x="4332" y="2058"/>
              <a:ext cx="73" cy="79"/>
            </a:xfrm>
            <a:custGeom>
              <a:avLst/>
              <a:gdLst>
                <a:gd name="T0" fmla="*/ 22 w 73"/>
                <a:gd name="T1" fmla="*/ 74 h 79"/>
                <a:gd name="T2" fmla="*/ 15 w 73"/>
                <a:gd name="T3" fmla="*/ 65 h 79"/>
                <a:gd name="T4" fmla="*/ 8 w 73"/>
                <a:gd name="T5" fmla="*/ 56 h 79"/>
                <a:gd name="T6" fmla="*/ 4 w 73"/>
                <a:gd name="T7" fmla="*/ 48 h 79"/>
                <a:gd name="T8" fmla="*/ 1 w 73"/>
                <a:gd name="T9" fmla="*/ 39 h 79"/>
                <a:gd name="T10" fmla="*/ 0 w 73"/>
                <a:gd name="T11" fmla="*/ 32 h 79"/>
                <a:gd name="T12" fmla="*/ 1 w 73"/>
                <a:gd name="T13" fmla="*/ 25 h 79"/>
                <a:gd name="T14" fmla="*/ 3 w 73"/>
                <a:gd name="T15" fmla="*/ 19 h 79"/>
                <a:gd name="T16" fmla="*/ 5 w 73"/>
                <a:gd name="T17" fmla="*/ 17 h 79"/>
                <a:gd name="T18" fmla="*/ 18 w 73"/>
                <a:gd name="T19" fmla="*/ 4 h 79"/>
                <a:gd name="T20" fmla="*/ 21 w 73"/>
                <a:gd name="T21" fmla="*/ 2 h 79"/>
                <a:gd name="T22" fmla="*/ 26 w 73"/>
                <a:gd name="T23" fmla="*/ 0 h 79"/>
                <a:gd name="T24" fmla="*/ 31 w 73"/>
                <a:gd name="T25" fmla="*/ 0 h 79"/>
                <a:gd name="T26" fmla="*/ 37 w 73"/>
                <a:gd name="T27" fmla="*/ 1 h 79"/>
                <a:gd name="T28" fmla="*/ 43 w 73"/>
                <a:gd name="T29" fmla="*/ 2 h 79"/>
                <a:gd name="T30" fmla="*/ 49 w 73"/>
                <a:gd name="T31" fmla="*/ 5 h 79"/>
                <a:gd name="T32" fmla="*/ 56 w 73"/>
                <a:gd name="T33" fmla="*/ 8 h 79"/>
                <a:gd name="T34" fmla="*/ 65 w 73"/>
                <a:gd name="T35" fmla="*/ 4 h 79"/>
                <a:gd name="T36" fmla="*/ 41 w 73"/>
                <a:gd name="T37" fmla="*/ 28 h 79"/>
                <a:gd name="T38" fmla="*/ 42 w 73"/>
                <a:gd name="T39" fmla="*/ 19 h 79"/>
                <a:gd name="T40" fmla="*/ 33 w 73"/>
                <a:gd name="T41" fmla="*/ 15 h 79"/>
                <a:gd name="T42" fmla="*/ 26 w 73"/>
                <a:gd name="T43" fmla="*/ 13 h 79"/>
                <a:gd name="T44" fmla="*/ 21 w 73"/>
                <a:gd name="T45" fmla="*/ 12 h 79"/>
                <a:gd name="T46" fmla="*/ 17 w 73"/>
                <a:gd name="T47" fmla="*/ 12 h 79"/>
                <a:gd name="T48" fmla="*/ 14 w 73"/>
                <a:gd name="T49" fmla="*/ 12 h 79"/>
                <a:gd name="T50" fmla="*/ 12 w 73"/>
                <a:gd name="T51" fmla="*/ 16 h 79"/>
                <a:gd name="T52" fmla="*/ 12 w 73"/>
                <a:gd name="T53" fmla="*/ 22 h 79"/>
                <a:gd name="T54" fmla="*/ 13 w 73"/>
                <a:gd name="T55" fmla="*/ 28 h 79"/>
                <a:gd name="T56" fmla="*/ 15 w 73"/>
                <a:gd name="T57" fmla="*/ 35 h 79"/>
                <a:gd name="T58" fmla="*/ 18 w 73"/>
                <a:gd name="T59" fmla="*/ 42 h 79"/>
                <a:gd name="T60" fmla="*/ 23 w 73"/>
                <a:gd name="T61" fmla="*/ 49 h 79"/>
                <a:gd name="T62" fmla="*/ 28 w 73"/>
                <a:gd name="T63" fmla="*/ 57 h 79"/>
                <a:gd name="T64" fmla="*/ 34 w 73"/>
                <a:gd name="T65" fmla="*/ 64 h 79"/>
                <a:gd name="T66" fmla="*/ 26 w 73"/>
                <a:gd name="T67" fmla="*/ 78 h 79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73"/>
                <a:gd name="T103" fmla="*/ 0 h 79"/>
                <a:gd name="T104" fmla="*/ 73 w 73"/>
                <a:gd name="T105" fmla="*/ 79 h 79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73" h="79">
                  <a:moveTo>
                    <a:pt x="26" y="78"/>
                  </a:moveTo>
                  <a:lnTo>
                    <a:pt x="22" y="74"/>
                  </a:lnTo>
                  <a:lnTo>
                    <a:pt x="18" y="70"/>
                  </a:lnTo>
                  <a:lnTo>
                    <a:pt x="15" y="65"/>
                  </a:lnTo>
                  <a:lnTo>
                    <a:pt x="11" y="61"/>
                  </a:lnTo>
                  <a:lnTo>
                    <a:pt x="8" y="56"/>
                  </a:lnTo>
                  <a:lnTo>
                    <a:pt x="6" y="52"/>
                  </a:lnTo>
                  <a:lnTo>
                    <a:pt x="4" y="48"/>
                  </a:lnTo>
                  <a:lnTo>
                    <a:pt x="2" y="43"/>
                  </a:lnTo>
                  <a:lnTo>
                    <a:pt x="1" y="39"/>
                  </a:lnTo>
                  <a:lnTo>
                    <a:pt x="0" y="35"/>
                  </a:lnTo>
                  <a:lnTo>
                    <a:pt x="0" y="32"/>
                  </a:lnTo>
                  <a:lnTo>
                    <a:pt x="0" y="28"/>
                  </a:lnTo>
                  <a:lnTo>
                    <a:pt x="1" y="25"/>
                  </a:lnTo>
                  <a:lnTo>
                    <a:pt x="2" y="22"/>
                  </a:lnTo>
                  <a:lnTo>
                    <a:pt x="3" y="19"/>
                  </a:lnTo>
                  <a:lnTo>
                    <a:pt x="4" y="18"/>
                  </a:lnTo>
                  <a:lnTo>
                    <a:pt x="5" y="17"/>
                  </a:lnTo>
                  <a:lnTo>
                    <a:pt x="16" y="5"/>
                  </a:lnTo>
                  <a:lnTo>
                    <a:pt x="18" y="4"/>
                  </a:lnTo>
                  <a:lnTo>
                    <a:pt x="19" y="3"/>
                  </a:lnTo>
                  <a:lnTo>
                    <a:pt x="21" y="2"/>
                  </a:lnTo>
                  <a:lnTo>
                    <a:pt x="24" y="1"/>
                  </a:lnTo>
                  <a:lnTo>
                    <a:pt x="26" y="0"/>
                  </a:lnTo>
                  <a:lnTo>
                    <a:pt x="28" y="0"/>
                  </a:lnTo>
                  <a:lnTo>
                    <a:pt x="31" y="0"/>
                  </a:lnTo>
                  <a:lnTo>
                    <a:pt x="34" y="0"/>
                  </a:lnTo>
                  <a:lnTo>
                    <a:pt x="37" y="1"/>
                  </a:lnTo>
                  <a:lnTo>
                    <a:pt x="40" y="1"/>
                  </a:lnTo>
                  <a:lnTo>
                    <a:pt x="43" y="2"/>
                  </a:lnTo>
                  <a:lnTo>
                    <a:pt x="46" y="3"/>
                  </a:lnTo>
                  <a:lnTo>
                    <a:pt x="49" y="5"/>
                  </a:lnTo>
                  <a:lnTo>
                    <a:pt x="52" y="6"/>
                  </a:lnTo>
                  <a:lnTo>
                    <a:pt x="56" y="8"/>
                  </a:lnTo>
                  <a:lnTo>
                    <a:pt x="59" y="10"/>
                  </a:lnTo>
                  <a:lnTo>
                    <a:pt x="65" y="4"/>
                  </a:lnTo>
                  <a:lnTo>
                    <a:pt x="72" y="31"/>
                  </a:lnTo>
                  <a:lnTo>
                    <a:pt x="41" y="28"/>
                  </a:lnTo>
                  <a:lnTo>
                    <a:pt x="47" y="22"/>
                  </a:lnTo>
                  <a:lnTo>
                    <a:pt x="42" y="19"/>
                  </a:lnTo>
                  <a:lnTo>
                    <a:pt x="37" y="17"/>
                  </a:lnTo>
                  <a:lnTo>
                    <a:pt x="33" y="15"/>
                  </a:lnTo>
                  <a:lnTo>
                    <a:pt x="28" y="13"/>
                  </a:lnTo>
                  <a:lnTo>
                    <a:pt x="26" y="13"/>
                  </a:lnTo>
                  <a:lnTo>
                    <a:pt x="24" y="12"/>
                  </a:lnTo>
                  <a:lnTo>
                    <a:pt x="21" y="12"/>
                  </a:lnTo>
                  <a:lnTo>
                    <a:pt x="19" y="12"/>
                  </a:lnTo>
                  <a:lnTo>
                    <a:pt x="17" y="12"/>
                  </a:lnTo>
                  <a:lnTo>
                    <a:pt x="16" y="12"/>
                  </a:lnTo>
                  <a:lnTo>
                    <a:pt x="14" y="12"/>
                  </a:lnTo>
                  <a:lnTo>
                    <a:pt x="12" y="13"/>
                  </a:lnTo>
                  <a:lnTo>
                    <a:pt x="12" y="16"/>
                  </a:lnTo>
                  <a:lnTo>
                    <a:pt x="11" y="19"/>
                  </a:lnTo>
                  <a:lnTo>
                    <a:pt x="12" y="22"/>
                  </a:lnTo>
                  <a:lnTo>
                    <a:pt x="12" y="25"/>
                  </a:lnTo>
                  <a:lnTo>
                    <a:pt x="13" y="28"/>
                  </a:lnTo>
                  <a:lnTo>
                    <a:pt x="14" y="32"/>
                  </a:lnTo>
                  <a:lnTo>
                    <a:pt x="15" y="35"/>
                  </a:lnTo>
                  <a:lnTo>
                    <a:pt x="17" y="38"/>
                  </a:lnTo>
                  <a:lnTo>
                    <a:pt x="18" y="42"/>
                  </a:lnTo>
                  <a:lnTo>
                    <a:pt x="20" y="46"/>
                  </a:lnTo>
                  <a:lnTo>
                    <a:pt x="23" y="49"/>
                  </a:lnTo>
                  <a:lnTo>
                    <a:pt x="25" y="53"/>
                  </a:lnTo>
                  <a:lnTo>
                    <a:pt x="28" y="57"/>
                  </a:lnTo>
                  <a:lnTo>
                    <a:pt x="31" y="60"/>
                  </a:lnTo>
                  <a:lnTo>
                    <a:pt x="34" y="64"/>
                  </a:lnTo>
                  <a:lnTo>
                    <a:pt x="37" y="67"/>
                  </a:lnTo>
                  <a:lnTo>
                    <a:pt x="26" y="78"/>
                  </a:lnTo>
                </a:path>
              </a:pathLst>
            </a:custGeom>
            <a:solidFill>
              <a:srgbClr val="FFFFFF"/>
            </a:solidFill>
            <a:ln w="12700" cap="rnd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en-US"/>
            </a:p>
          </p:txBody>
        </p:sp>
      </p:grpSp>
      <p:grpSp>
        <p:nvGrpSpPr>
          <p:cNvPr id="13" name="Group 84"/>
          <p:cNvGrpSpPr>
            <a:grpSpLocks/>
          </p:cNvGrpSpPr>
          <p:nvPr/>
        </p:nvGrpSpPr>
        <p:grpSpPr bwMode="auto">
          <a:xfrm>
            <a:off x="6623050" y="3205163"/>
            <a:ext cx="225425" cy="133350"/>
            <a:chOff x="4172" y="2019"/>
            <a:chExt cx="142" cy="84"/>
          </a:xfrm>
        </p:grpSpPr>
        <p:sp>
          <p:nvSpPr>
            <p:cNvPr id="26783" name="Oval 85"/>
            <p:cNvSpPr>
              <a:spLocks noChangeArrowheads="1"/>
            </p:cNvSpPr>
            <p:nvPr/>
          </p:nvSpPr>
          <p:spPr bwMode="auto">
            <a:xfrm rot="-2700000">
              <a:off x="4172" y="2019"/>
              <a:ext cx="142" cy="78"/>
            </a:xfrm>
            <a:prstGeom prst="ellipse">
              <a:avLst/>
            </a:prstGeom>
            <a:solidFill>
              <a:srgbClr val="FFCC00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en-US"/>
            </a:p>
          </p:txBody>
        </p:sp>
        <p:sp>
          <p:nvSpPr>
            <p:cNvPr id="26784" name="Freeform 86"/>
            <p:cNvSpPr>
              <a:spLocks/>
            </p:cNvSpPr>
            <p:nvPr/>
          </p:nvSpPr>
          <p:spPr bwMode="auto">
            <a:xfrm>
              <a:off x="4212" y="2025"/>
              <a:ext cx="73" cy="78"/>
            </a:xfrm>
            <a:custGeom>
              <a:avLst/>
              <a:gdLst>
                <a:gd name="T0" fmla="*/ 19 w 73"/>
                <a:gd name="T1" fmla="*/ 73 h 78"/>
                <a:gd name="T2" fmla="*/ 13 w 73"/>
                <a:gd name="T3" fmla="*/ 64 h 78"/>
                <a:gd name="T4" fmla="*/ 7 w 73"/>
                <a:gd name="T5" fmla="*/ 55 h 78"/>
                <a:gd name="T6" fmla="*/ 3 w 73"/>
                <a:gd name="T7" fmla="*/ 46 h 78"/>
                <a:gd name="T8" fmla="*/ 1 w 73"/>
                <a:gd name="T9" fmla="*/ 37 h 78"/>
                <a:gd name="T10" fmla="*/ 0 w 73"/>
                <a:gd name="T11" fmla="*/ 30 h 78"/>
                <a:gd name="T12" fmla="*/ 1 w 73"/>
                <a:gd name="T13" fmla="*/ 23 h 78"/>
                <a:gd name="T14" fmla="*/ 4 w 73"/>
                <a:gd name="T15" fmla="*/ 17 h 78"/>
                <a:gd name="T16" fmla="*/ 18 w 73"/>
                <a:gd name="T17" fmla="*/ 4 h 78"/>
                <a:gd name="T18" fmla="*/ 21 w 73"/>
                <a:gd name="T19" fmla="*/ 2 h 78"/>
                <a:gd name="T20" fmla="*/ 26 w 73"/>
                <a:gd name="T21" fmla="*/ 0 h 78"/>
                <a:gd name="T22" fmla="*/ 30 w 73"/>
                <a:gd name="T23" fmla="*/ 0 h 78"/>
                <a:gd name="T24" fmla="*/ 36 w 73"/>
                <a:gd name="T25" fmla="*/ 0 h 78"/>
                <a:gd name="T26" fmla="*/ 41 w 73"/>
                <a:gd name="T27" fmla="*/ 1 h 78"/>
                <a:gd name="T28" fmla="*/ 47 w 73"/>
                <a:gd name="T29" fmla="*/ 4 h 78"/>
                <a:gd name="T30" fmla="*/ 54 w 73"/>
                <a:gd name="T31" fmla="*/ 7 h 78"/>
                <a:gd name="T32" fmla="*/ 60 w 73"/>
                <a:gd name="T33" fmla="*/ 11 h 78"/>
                <a:gd name="T34" fmla="*/ 72 w 73"/>
                <a:gd name="T35" fmla="*/ 33 h 78"/>
                <a:gd name="T36" fmla="*/ 48 w 73"/>
                <a:gd name="T37" fmla="*/ 22 h 78"/>
                <a:gd name="T38" fmla="*/ 38 w 73"/>
                <a:gd name="T39" fmla="*/ 16 h 78"/>
                <a:gd name="T40" fmla="*/ 30 w 73"/>
                <a:gd name="T41" fmla="*/ 12 h 78"/>
                <a:gd name="T42" fmla="*/ 23 w 73"/>
                <a:gd name="T43" fmla="*/ 11 h 78"/>
                <a:gd name="T44" fmla="*/ 19 w 73"/>
                <a:gd name="T45" fmla="*/ 10 h 78"/>
                <a:gd name="T46" fmla="*/ 16 w 73"/>
                <a:gd name="T47" fmla="*/ 11 h 78"/>
                <a:gd name="T48" fmla="*/ 13 w 73"/>
                <a:gd name="T49" fmla="*/ 14 h 78"/>
                <a:gd name="T50" fmla="*/ 13 w 73"/>
                <a:gd name="T51" fmla="*/ 20 h 78"/>
                <a:gd name="T52" fmla="*/ 13 w 73"/>
                <a:gd name="T53" fmla="*/ 26 h 78"/>
                <a:gd name="T54" fmla="*/ 15 w 73"/>
                <a:gd name="T55" fmla="*/ 33 h 78"/>
                <a:gd name="T56" fmla="*/ 18 w 73"/>
                <a:gd name="T57" fmla="*/ 40 h 78"/>
                <a:gd name="T58" fmla="*/ 22 w 73"/>
                <a:gd name="T59" fmla="*/ 48 h 78"/>
                <a:gd name="T60" fmla="*/ 27 w 73"/>
                <a:gd name="T61" fmla="*/ 55 h 78"/>
                <a:gd name="T62" fmla="*/ 33 w 73"/>
                <a:gd name="T63" fmla="*/ 63 h 78"/>
                <a:gd name="T64" fmla="*/ 23 w 73"/>
                <a:gd name="T65" fmla="*/ 77 h 78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73"/>
                <a:gd name="T100" fmla="*/ 0 h 78"/>
                <a:gd name="T101" fmla="*/ 73 w 73"/>
                <a:gd name="T102" fmla="*/ 78 h 78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73" h="78">
                  <a:moveTo>
                    <a:pt x="23" y="77"/>
                  </a:moveTo>
                  <a:lnTo>
                    <a:pt x="19" y="73"/>
                  </a:lnTo>
                  <a:lnTo>
                    <a:pt x="16" y="68"/>
                  </a:lnTo>
                  <a:lnTo>
                    <a:pt x="13" y="64"/>
                  </a:lnTo>
                  <a:lnTo>
                    <a:pt x="10" y="59"/>
                  </a:lnTo>
                  <a:lnTo>
                    <a:pt x="7" y="55"/>
                  </a:lnTo>
                  <a:lnTo>
                    <a:pt x="5" y="50"/>
                  </a:lnTo>
                  <a:lnTo>
                    <a:pt x="3" y="46"/>
                  </a:lnTo>
                  <a:lnTo>
                    <a:pt x="2" y="42"/>
                  </a:lnTo>
                  <a:lnTo>
                    <a:pt x="1" y="37"/>
                  </a:lnTo>
                  <a:lnTo>
                    <a:pt x="1" y="33"/>
                  </a:lnTo>
                  <a:lnTo>
                    <a:pt x="0" y="30"/>
                  </a:lnTo>
                  <a:lnTo>
                    <a:pt x="1" y="26"/>
                  </a:lnTo>
                  <a:lnTo>
                    <a:pt x="1" y="23"/>
                  </a:lnTo>
                  <a:lnTo>
                    <a:pt x="2" y="20"/>
                  </a:lnTo>
                  <a:lnTo>
                    <a:pt x="4" y="17"/>
                  </a:lnTo>
                  <a:lnTo>
                    <a:pt x="6" y="15"/>
                  </a:lnTo>
                  <a:lnTo>
                    <a:pt x="18" y="4"/>
                  </a:lnTo>
                  <a:lnTo>
                    <a:pt x="20" y="3"/>
                  </a:lnTo>
                  <a:lnTo>
                    <a:pt x="21" y="2"/>
                  </a:lnTo>
                  <a:lnTo>
                    <a:pt x="23" y="1"/>
                  </a:lnTo>
                  <a:lnTo>
                    <a:pt x="26" y="0"/>
                  </a:lnTo>
                  <a:lnTo>
                    <a:pt x="28" y="0"/>
                  </a:lnTo>
                  <a:lnTo>
                    <a:pt x="30" y="0"/>
                  </a:lnTo>
                  <a:lnTo>
                    <a:pt x="33" y="0"/>
                  </a:lnTo>
                  <a:lnTo>
                    <a:pt x="36" y="0"/>
                  </a:lnTo>
                  <a:lnTo>
                    <a:pt x="38" y="1"/>
                  </a:lnTo>
                  <a:lnTo>
                    <a:pt x="41" y="1"/>
                  </a:lnTo>
                  <a:lnTo>
                    <a:pt x="44" y="2"/>
                  </a:lnTo>
                  <a:lnTo>
                    <a:pt x="47" y="4"/>
                  </a:lnTo>
                  <a:lnTo>
                    <a:pt x="51" y="5"/>
                  </a:lnTo>
                  <a:lnTo>
                    <a:pt x="54" y="7"/>
                  </a:lnTo>
                  <a:lnTo>
                    <a:pt x="57" y="9"/>
                  </a:lnTo>
                  <a:lnTo>
                    <a:pt x="60" y="11"/>
                  </a:lnTo>
                  <a:lnTo>
                    <a:pt x="66" y="5"/>
                  </a:lnTo>
                  <a:lnTo>
                    <a:pt x="72" y="33"/>
                  </a:lnTo>
                  <a:lnTo>
                    <a:pt x="42" y="28"/>
                  </a:lnTo>
                  <a:lnTo>
                    <a:pt x="48" y="22"/>
                  </a:lnTo>
                  <a:lnTo>
                    <a:pt x="43" y="19"/>
                  </a:lnTo>
                  <a:lnTo>
                    <a:pt x="38" y="16"/>
                  </a:lnTo>
                  <a:lnTo>
                    <a:pt x="34" y="14"/>
                  </a:lnTo>
                  <a:lnTo>
                    <a:pt x="30" y="12"/>
                  </a:lnTo>
                  <a:lnTo>
                    <a:pt x="25" y="11"/>
                  </a:lnTo>
                  <a:lnTo>
                    <a:pt x="23" y="11"/>
                  </a:lnTo>
                  <a:lnTo>
                    <a:pt x="21" y="11"/>
                  </a:lnTo>
                  <a:lnTo>
                    <a:pt x="19" y="10"/>
                  </a:lnTo>
                  <a:lnTo>
                    <a:pt x="18" y="11"/>
                  </a:lnTo>
                  <a:lnTo>
                    <a:pt x="16" y="11"/>
                  </a:lnTo>
                  <a:lnTo>
                    <a:pt x="14" y="11"/>
                  </a:lnTo>
                  <a:lnTo>
                    <a:pt x="13" y="14"/>
                  </a:lnTo>
                  <a:lnTo>
                    <a:pt x="13" y="17"/>
                  </a:lnTo>
                  <a:lnTo>
                    <a:pt x="13" y="20"/>
                  </a:lnTo>
                  <a:lnTo>
                    <a:pt x="13" y="23"/>
                  </a:lnTo>
                  <a:lnTo>
                    <a:pt x="13" y="26"/>
                  </a:lnTo>
                  <a:lnTo>
                    <a:pt x="14" y="30"/>
                  </a:lnTo>
                  <a:lnTo>
                    <a:pt x="15" y="33"/>
                  </a:lnTo>
                  <a:lnTo>
                    <a:pt x="16" y="37"/>
                  </a:lnTo>
                  <a:lnTo>
                    <a:pt x="18" y="40"/>
                  </a:lnTo>
                  <a:lnTo>
                    <a:pt x="20" y="44"/>
                  </a:lnTo>
                  <a:lnTo>
                    <a:pt x="22" y="48"/>
                  </a:lnTo>
                  <a:lnTo>
                    <a:pt x="24" y="51"/>
                  </a:lnTo>
                  <a:lnTo>
                    <a:pt x="27" y="55"/>
                  </a:lnTo>
                  <a:lnTo>
                    <a:pt x="30" y="59"/>
                  </a:lnTo>
                  <a:lnTo>
                    <a:pt x="33" y="63"/>
                  </a:lnTo>
                  <a:lnTo>
                    <a:pt x="36" y="66"/>
                  </a:lnTo>
                  <a:lnTo>
                    <a:pt x="23" y="77"/>
                  </a:lnTo>
                </a:path>
              </a:pathLst>
            </a:custGeom>
            <a:solidFill>
              <a:srgbClr val="FFFFFF"/>
            </a:solidFill>
            <a:ln w="12700" cap="rnd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en-US"/>
            </a:p>
          </p:txBody>
        </p:sp>
      </p:grpSp>
      <p:sp>
        <p:nvSpPr>
          <p:cNvPr id="26690" name="Freeform 87"/>
          <p:cNvSpPr>
            <a:spLocks/>
          </p:cNvSpPr>
          <p:nvPr/>
        </p:nvSpPr>
        <p:spPr bwMode="auto">
          <a:xfrm>
            <a:off x="2463800" y="4903788"/>
            <a:ext cx="282575" cy="142875"/>
          </a:xfrm>
          <a:custGeom>
            <a:avLst/>
            <a:gdLst>
              <a:gd name="T0" fmla="*/ 280988 w 178"/>
              <a:gd name="T1" fmla="*/ 0 h 90"/>
              <a:gd name="T2" fmla="*/ 219075 w 178"/>
              <a:gd name="T3" fmla="*/ 69850 h 90"/>
              <a:gd name="T4" fmla="*/ 246063 w 178"/>
              <a:gd name="T5" fmla="*/ 141288 h 90"/>
              <a:gd name="T6" fmla="*/ 0 w 178"/>
              <a:gd name="T7" fmla="*/ 57150 h 90"/>
              <a:gd name="T8" fmla="*/ 0 60000 65536"/>
              <a:gd name="T9" fmla="*/ 0 60000 65536"/>
              <a:gd name="T10" fmla="*/ 0 60000 65536"/>
              <a:gd name="T11" fmla="*/ 0 60000 65536"/>
              <a:gd name="T12" fmla="*/ 0 w 178"/>
              <a:gd name="T13" fmla="*/ 0 h 90"/>
              <a:gd name="T14" fmla="*/ 178 w 178"/>
              <a:gd name="T15" fmla="*/ 90 h 9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78" h="90">
                <a:moveTo>
                  <a:pt x="177" y="0"/>
                </a:moveTo>
                <a:lnTo>
                  <a:pt x="138" y="44"/>
                </a:lnTo>
                <a:lnTo>
                  <a:pt x="155" y="89"/>
                </a:lnTo>
                <a:lnTo>
                  <a:pt x="0" y="36"/>
                </a:lnTo>
              </a:path>
            </a:pathLst>
          </a:custGeom>
          <a:noFill/>
          <a:ln w="25400" cap="rnd">
            <a:solidFill>
              <a:srgbClr val="FF0000"/>
            </a:solidFill>
            <a:round/>
            <a:headEnd type="none" w="sm" len="sm"/>
            <a:tailEnd type="none" w="sm" len="sm"/>
          </a:ln>
        </p:spPr>
        <p:txBody>
          <a:bodyPr>
            <a:prstTxWarp prst="textNoShape">
              <a:avLst/>
            </a:prstTxWarp>
          </a:bodyPr>
          <a:lstStyle/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/>
          </a:p>
        </p:txBody>
      </p:sp>
      <p:sp>
        <p:nvSpPr>
          <p:cNvPr id="26691" name="Line 88"/>
          <p:cNvSpPr>
            <a:spLocks noChangeShapeType="1"/>
          </p:cNvSpPr>
          <p:nvPr/>
        </p:nvSpPr>
        <p:spPr bwMode="auto">
          <a:xfrm>
            <a:off x="1651000" y="4679950"/>
            <a:ext cx="201613" cy="6350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 type="none" w="sm" len="sm"/>
            <a:tailEnd type="none" w="sm" len="sm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6692" name="Freeform 89"/>
          <p:cNvSpPr>
            <a:spLocks/>
          </p:cNvSpPr>
          <p:nvPr/>
        </p:nvSpPr>
        <p:spPr bwMode="auto">
          <a:xfrm>
            <a:off x="1595438" y="4721225"/>
            <a:ext cx="165100" cy="146050"/>
          </a:xfrm>
          <a:custGeom>
            <a:avLst/>
            <a:gdLst>
              <a:gd name="T0" fmla="*/ 0 w 104"/>
              <a:gd name="T1" fmla="*/ 106363 h 92"/>
              <a:gd name="T2" fmla="*/ 115888 w 104"/>
              <a:gd name="T3" fmla="*/ 144463 h 92"/>
              <a:gd name="T4" fmla="*/ 163513 w 104"/>
              <a:gd name="T5" fmla="*/ 0 h 92"/>
              <a:gd name="T6" fmla="*/ 0 60000 65536"/>
              <a:gd name="T7" fmla="*/ 0 60000 65536"/>
              <a:gd name="T8" fmla="*/ 0 60000 65536"/>
              <a:gd name="T9" fmla="*/ 0 w 104"/>
              <a:gd name="T10" fmla="*/ 0 h 92"/>
              <a:gd name="T11" fmla="*/ 104 w 104"/>
              <a:gd name="T12" fmla="*/ 92 h 9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04" h="92">
                <a:moveTo>
                  <a:pt x="0" y="67"/>
                </a:moveTo>
                <a:lnTo>
                  <a:pt x="73" y="91"/>
                </a:lnTo>
                <a:lnTo>
                  <a:pt x="103" y="0"/>
                </a:lnTo>
              </a:path>
            </a:pathLst>
          </a:custGeom>
          <a:noFill/>
          <a:ln w="25400" cap="rnd">
            <a:solidFill>
              <a:srgbClr val="FF0000"/>
            </a:solidFill>
            <a:round/>
            <a:headEnd type="none" w="sm" len="sm"/>
            <a:tailEnd type="none" w="sm" len="sm"/>
          </a:ln>
        </p:spPr>
        <p:txBody>
          <a:bodyPr>
            <a:prstTxWarp prst="textNoShape">
              <a:avLst/>
            </a:prstTxWarp>
          </a:bodyPr>
          <a:lstStyle/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/>
          </a:p>
        </p:txBody>
      </p:sp>
      <p:sp>
        <p:nvSpPr>
          <p:cNvPr id="26693" name="Freeform 90"/>
          <p:cNvSpPr>
            <a:spLocks/>
          </p:cNvSpPr>
          <p:nvPr/>
        </p:nvSpPr>
        <p:spPr bwMode="auto">
          <a:xfrm>
            <a:off x="3016250" y="4860925"/>
            <a:ext cx="82550" cy="268288"/>
          </a:xfrm>
          <a:custGeom>
            <a:avLst/>
            <a:gdLst>
              <a:gd name="T0" fmla="*/ 12700 w 52"/>
              <a:gd name="T1" fmla="*/ 0 h 169"/>
              <a:gd name="T2" fmla="*/ 80963 w 52"/>
              <a:gd name="T3" fmla="*/ 85725 h 169"/>
              <a:gd name="T4" fmla="*/ 0 w 52"/>
              <a:gd name="T5" fmla="*/ 266700 h 169"/>
              <a:gd name="T6" fmla="*/ 0 60000 65536"/>
              <a:gd name="T7" fmla="*/ 0 60000 65536"/>
              <a:gd name="T8" fmla="*/ 0 60000 65536"/>
              <a:gd name="T9" fmla="*/ 0 w 52"/>
              <a:gd name="T10" fmla="*/ 0 h 169"/>
              <a:gd name="T11" fmla="*/ 52 w 52"/>
              <a:gd name="T12" fmla="*/ 169 h 169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52" h="169">
                <a:moveTo>
                  <a:pt x="8" y="0"/>
                </a:moveTo>
                <a:lnTo>
                  <a:pt x="51" y="54"/>
                </a:lnTo>
                <a:lnTo>
                  <a:pt x="0" y="168"/>
                </a:lnTo>
              </a:path>
            </a:pathLst>
          </a:custGeom>
          <a:noFill/>
          <a:ln w="25400" cap="rnd">
            <a:solidFill>
              <a:srgbClr val="FF0000"/>
            </a:solidFill>
            <a:round/>
            <a:headEnd type="none" w="sm" len="sm"/>
            <a:tailEnd type="none" w="sm" len="sm"/>
          </a:ln>
        </p:spPr>
        <p:txBody>
          <a:bodyPr>
            <a:prstTxWarp prst="textNoShape">
              <a:avLst/>
            </a:prstTxWarp>
          </a:bodyPr>
          <a:lstStyle/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/>
          </a:p>
        </p:txBody>
      </p:sp>
      <p:sp>
        <p:nvSpPr>
          <p:cNvPr id="26694" name="Oval 91"/>
          <p:cNvSpPr>
            <a:spLocks noChangeArrowheads="1"/>
          </p:cNvSpPr>
          <p:nvPr/>
        </p:nvSpPr>
        <p:spPr bwMode="auto">
          <a:xfrm>
            <a:off x="2743200" y="4835525"/>
            <a:ext cx="325438" cy="174625"/>
          </a:xfrm>
          <a:prstGeom prst="ellips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/>
          </a:p>
        </p:txBody>
      </p:sp>
      <p:sp>
        <p:nvSpPr>
          <p:cNvPr id="26695" name="Freeform 92"/>
          <p:cNvSpPr>
            <a:spLocks/>
          </p:cNvSpPr>
          <p:nvPr/>
        </p:nvSpPr>
        <p:spPr bwMode="auto">
          <a:xfrm>
            <a:off x="4202113" y="4408488"/>
            <a:ext cx="388937" cy="601662"/>
          </a:xfrm>
          <a:custGeom>
            <a:avLst/>
            <a:gdLst>
              <a:gd name="T0" fmla="*/ 387350 w 245"/>
              <a:gd name="T1" fmla="*/ 600075 h 379"/>
              <a:gd name="T2" fmla="*/ 142875 w 245"/>
              <a:gd name="T3" fmla="*/ 400050 h 379"/>
              <a:gd name="T4" fmla="*/ 66675 w 245"/>
              <a:gd name="T5" fmla="*/ 285750 h 379"/>
              <a:gd name="T6" fmla="*/ 0 w 245"/>
              <a:gd name="T7" fmla="*/ 0 h 379"/>
              <a:gd name="T8" fmla="*/ 0 60000 65536"/>
              <a:gd name="T9" fmla="*/ 0 60000 65536"/>
              <a:gd name="T10" fmla="*/ 0 60000 65536"/>
              <a:gd name="T11" fmla="*/ 0 60000 65536"/>
              <a:gd name="T12" fmla="*/ 0 w 245"/>
              <a:gd name="T13" fmla="*/ 0 h 379"/>
              <a:gd name="T14" fmla="*/ 245 w 245"/>
              <a:gd name="T15" fmla="*/ 379 h 379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45" h="379">
                <a:moveTo>
                  <a:pt x="244" y="378"/>
                </a:moveTo>
                <a:lnTo>
                  <a:pt x="90" y="252"/>
                </a:lnTo>
                <a:lnTo>
                  <a:pt x="42" y="180"/>
                </a:lnTo>
                <a:lnTo>
                  <a:pt x="0" y="0"/>
                </a:lnTo>
              </a:path>
            </a:pathLst>
          </a:custGeom>
          <a:noFill/>
          <a:ln w="25400" cap="rnd">
            <a:solidFill>
              <a:srgbClr val="FF0000"/>
            </a:solidFill>
            <a:round/>
            <a:headEnd type="none" w="sm" len="sm"/>
            <a:tailEnd type="none" w="sm" len="sm"/>
          </a:ln>
        </p:spPr>
        <p:txBody>
          <a:bodyPr>
            <a:prstTxWarp prst="textNoShape">
              <a:avLst/>
            </a:prstTxWarp>
          </a:bodyPr>
          <a:lstStyle/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/>
          </a:p>
        </p:txBody>
      </p:sp>
      <p:sp>
        <p:nvSpPr>
          <p:cNvPr id="26696" name="Rectangle 93"/>
          <p:cNvSpPr>
            <a:spLocks noChangeArrowheads="1"/>
          </p:cNvSpPr>
          <p:nvPr/>
        </p:nvSpPr>
        <p:spPr bwMode="auto">
          <a:xfrm rot="1140000">
            <a:off x="1422400" y="4746625"/>
            <a:ext cx="176213" cy="106363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/>
          </a:p>
        </p:txBody>
      </p:sp>
      <p:sp>
        <p:nvSpPr>
          <p:cNvPr id="26697" name="Rectangle 94"/>
          <p:cNvSpPr>
            <a:spLocks noChangeArrowheads="1"/>
          </p:cNvSpPr>
          <p:nvPr/>
        </p:nvSpPr>
        <p:spPr bwMode="auto">
          <a:xfrm rot="1140000">
            <a:off x="1474788" y="4597400"/>
            <a:ext cx="179387" cy="106363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/>
          </a:p>
        </p:txBody>
      </p:sp>
      <p:sp>
        <p:nvSpPr>
          <p:cNvPr id="26698" name="Rectangle 95"/>
          <p:cNvSpPr>
            <a:spLocks noChangeArrowheads="1"/>
          </p:cNvSpPr>
          <p:nvPr/>
        </p:nvSpPr>
        <p:spPr bwMode="auto">
          <a:xfrm rot="1140000">
            <a:off x="1831975" y="4805363"/>
            <a:ext cx="676275" cy="106362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/>
          </a:p>
        </p:txBody>
      </p:sp>
      <p:sp>
        <p:nvSpPr>
          <p:cNvPr id="26699" name="Rectangle 96"/>
          <p:cNvSpPr>
            <a:spLocks noChangeArrowheads="1"/>
          </p:cNvSpPr>
          <p:nvPr/>
        </p:nvSpPr>
        <p:spPr bwMode="auto">
          <a:xfrm>
            <a:off x="0" y="4495800"/>
            <a:ext cx="1381125" cy="19208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0" bIns="0">
            <a:prstTxWarp prst="textNoShape">
              <a:avLst/>
            </a:prstTxWarp>
            <a:spAutoFit/>
          </a:bodyPr>
          <a:lstStyle/>
          <a:p>
            <a:pPr eaLnBrk="0" hangingPunct="0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sz="1200">
                <a:solidFill>
                  <a:srgbClr val="000000"/>
                </a:solidFill>
              </a:rPr>
              <a:t>  Polarized Source</a:t>
            </a:r>
          </a:p>
        </p:txBody>
      </p:sp>
      <p:sp>
        <p:nvSpPr>
          <p:cNvPr id="26700" name="Rectangle 97"/>
          <p:cNvSpPr>
            <a:spLocks noChangeArrowheads="1"/>
          </p:cNvSpPr>
          <p:nvPr/>
        </p:nvSpPr>
        <p:spPr bwMode="auto">
          <a:xfrm>
            <a:off x="1630363" y="3979863"/>
            <a:ext cx="1271587" cy="3175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lIns="92075" tIns="46038" rIns="92075" bIns="46038">
            <a:prstTxWarp prst="textNoShape">
              <a:avLst/>
            </a:prstTxWarp>
            <a:spAutoFit/>
          </a:bodyPr>
          <a:lstStyle/>
          <a:p>
            <a:pPr eaLnBrk="0" hangingPunct="0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sz="1400"/>
              <a:t>Spin Rotators</a:t>
            </a:r>
          </a:p>
        </p:txBody>
      </p:sp>
      <p:grpSp>
        <p:nvGrpSpPr>
          <p:cNvPr id="14" name="Group 98"/>
          <p:cNvGrpSpPr>
            <a:grpSpLocks/>
          </p:cNvGrpSpPr>
          <p:nvPr/>
        </p:nvGrpSpPr>
        <p:grpSpPr bwMode="auto">
          <a:xfrm>
            <a:off x="3879850" y="4748213"/>
            <a:ext cx="225425" cy="123825"/>
            <a:chOff x="2444" y="2991"/>
            <a:chExt cx="142" cy="78"/>
          </a:xfrm>
        </p:grpSpPr>
        <p:sp>
          <p:nvSpPr>
            <p:cNvPr id="26781" name="Oval 99"/>
            <p:cNvSpPr>
              <a:spLocks noChangeArrowheads="1"/>
            </p:cNvSpPr>
            <p:nvPr/>
          </p:nvSpPr>
          <p:spPr bwMode="auto">
            <a:xfrm rot="240000">
              <a:off x="2444" y="2991"/>
              <a:ext cx="142" cy="78"/>
            </a:xfrm>
            <a:prstGeom prst="ellipse">
              <a:avLst/>
            </a:prstGeom>
            <a:solidFill>
              <a:srgbClr val="FF0000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en-US"/>
            </a:p>
          </p:txBody>
        </p:sp>
        <p:sp>
          <p:nvSpPr>
            <p:cNvPr id="26782" name="Freeform 100"/>
            <p:cNvSpPr>
              <a:spLocks/>
            </p:cNvSpPr>
            <p:nvPr/>
          </p:nvSpPr>
          <p:spPr bwMode="auto">
            <a:xfrm>
              <a:off x="2476" y="2995"/>
              <a:ext cx="83" cy="63"/>
            </a:xfrm>
            <a:custGeom>
              <a:avLst/>
              <a:gdLst>
                <a:gd name="T0" fmla="*/ 1 w 83"/>
                <a:gd name="T1" fmla="*/ 48 h 63"/>
                <a:gd name="T2" fmla="*/ 3 w 83"/>
                <a:gd name="T3" fmla="*/ 37 h 63"/>
                <a:gd name="T4" fmla="*/ 7 w 83"/>
                <a:gd name="T5" fmla="*/ 27 h 63"/>
                <a:gd name="T6" fmla="*/ 11 w 83"/>
                <a:gd name="T7" fmla="*/ 18 h 63"/>
                <a:gd name="T8" fmla="*/ 15 w 83"/>
                <a:gd name="T9" fmla="*/ 12 h 63"/>
                <a:gd name="T10" fmla="*/ 17 w 83"/>
                <a:gd name="T11" fmla="*/ 9 h 63"/>
                <a:gd name="T12" fmla="*/ 20 w 83"/>
                <a:gd name="T13" fmla="*/ 6 h 63"/>
                <a:gd name="T14" fmla="*/ 23 w 83"/>
                <a:gd name="T15" fmla="*/ 4 h 63"/>
                <a:gd name="T16" fmla="*/ 26 w 83"/>
                <a:gd name="T17" fmla="*/ 2 h 63"/>
                <a:gd name="T18" fmla="*/ 29 w 83"/>
                <a:gd name="T19" fmla="*/ 1 h 63"/>
                <a:gd name="T20" fmla="*/ 31 w 83"/>
                <a:gd name="T21" fmla="*/ 0 h 63"/>
                <a:gd name="T22" fmla="*/ 35 w 83"/>
                <a:gd name="T23" fmla="*/ 0 h 63"/>
                <a:gd name="T24" fmla="*/ 52 w 83"/>
                <a:gd name="T25" fmla="*/ 2 h 63"/>
                <a:gd name="T26" fmla="*/ 56 w 83"/>
                <a:gd name="T27" fmla="*/ 3 h 63"/>
                <a:gd name="T28" fmla="*/ 60 w 83"/>
                <a:gd name="T29" fmla="*/ 5 h 63"/>
                <a:gd name="T30" fmla="*/ 63 w 83"/>
                <a:gd name="T31" fmla="*/ 8 h 63"/>
                <a:gd name="T32" fmla="*/ 66 w 83"/>
                <a:gd name="T33" fmla="*/ 13 h 63"/>
                <a:gd name="T34" fmla="*/ 69 w 83"/>
                <a:gd name="T35" fmla="*/ 18 h 63"/>
                <a:gd name="T36" fmla="*/ 71 w 83"/>
                <a:gd name="T37" fmla="*/ 24 h 63"/>
                <a:gd name="T38" fmla="*/ 73 w 83"/>
                <a:gd name="T39" fmla="*/ 31 h 63"/>
                <a:gd name="T40" fmla="*/ 74 w 83"/>
                <a:gd name="T41" fmla="*/ 38 h 63"/>
                <a:gd name="T42" fmla="*/ 66 w 83"/>
                <a:gd name="T43" fmla="*/ 62 h 63"/>
                <a:gd name="T44" fmla="*/ 58 w 83"/>
                <a:gd name="T45" fmla="*/ 36 h 63"/>
                <a:gd name="T46" fmla="*/ 56 w 83"/>
                <a:gd name="T47" fmla="*/ 25 h 63"/>
                <a:gd name="T48" fmla="*/ 54 w 83"/>
                <a:gd name="T49" fmla="*/ 18 h 63"/>
                <a:gd name="T50" fmla="*/ 52 w 83"/>
                <a:gd name="T51" fmla="*/ 14 h 63"/>
                <a:gd name="T52" fmla="*/ 50 w 83"/>
                <a:gd name="T53" fmla="*/ 10 h 63"/>
                <a:gd name="T54" fmla="*/ 48 w 83"/>
                <a:gd name="T55" fmla="*/ 7 h 63"/>
                <a:gd name="T56" fmla="*/ 45 w 83"/>
                <a:gd name="T57" fmla="*/ 4 h 63"/>
                <a:gd name="T58" fmla="*/ 42 w 83"/>
                <a:gd name="T59" fmla="*/ 4 h 63"/>
                <a:gd name="T60" fmla="*/ 37 w 83"/>
                <a:gd name="T61" fmla="*/ 8 h 63"/>
                <a:gd name="T62" fmla="*/ 32 w 83"/>
                <a:gd name="T63" fmla="*/ 13 h 63"/>
                <a:gd name="T64" fmla="*/ 28 w 83"/>
                <a:gd name="T65" fmla="*/ 19 h 63"/>
                <a:gd name="T66" fmla="*/ 24 w 83"/>
                <a:gd name="T67" fmla="*/ 26 h 63"/>
                <a:gd name="T68" fmla="*/ 21 w 83"/>
                <a:gd name="T69" fmla="*/ 33 h 63"/>
                <a:gd name="T70" fmla="*/ 19 w 83"/>
                <a:gd name="T71" fmla="*/ 42 h 63"/>
                <a:gd name="T72" fmla="*/ 17 w 83"/>
                <a:gd name="T73" fmla="*/ 51 h 63"/>
                <a:gd name="T74" fmla="*/ 0 w 83"/>
                <a:gd name="T75" fmla="*/ 54 h 63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83"/>
                <a:gd name="T115" fmla="*/ 0 h 63"/>
                <a:gd name="T116" fmla="*/ 83 w 83"/>
                <a:gd name="T117" fmla="*/ 63 h 63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83" h="63">
                  <a:moveTo>
                    <a:pt x="0" y="54"/>
                  </a:moveTo>
                  <a:lnTo>
                    <a:pt x="1" y="48"/>
                  </a:lnTo>
                  <a:lnTo>
                    <a:pt x="2" y="42"/>
                  </a:lnTo>
                  <a:lnTo>
                    <a:pt x="3" y="37"/>
                  </a:lnTo>
                  <a:lnTo>
                    <a:pt x="5" y="32"/>
                  </a:lnTo>
                  <a:lnTo>
                    <a:pt x="7" y="27"/>
                  </a:lnTo>
                  <a:lnTo>
                    <a:pt x="9" y="22"/>
                  </a:lnTo>
                  <a:lnTo>
                    <a:pt x="11" y="18"/>
                  </a:lnTo>
                  <a:lnTo>
                    <a:pt x="14" y="14"/>
                  </a:lnTo>
                  <a:lnTo>
                    <a:pt x="15" y="12"/>
                  </a:lnTo>
                  <a:lnTo>
                    <a:pt x="16" y="11"/>
                  </a:lnTo>
                  <a:lnTo>
                    <a:pt x="17" y="9"/>
                  </a:lnTo>
                  <a:lnTo>
                    <a:pt x="19" y="8"/>
                  </a:lnTo>
                  <a:lnTo>
                    <a:pt x="20" y="6"/>
                  </a:lnTo>
                  <a:lnTo>
                    <a:pt x="21" y="5"/>
                  </a:lnTo>
                  <a:lnTo>
                    <a:pt x="23" y="4"/>
                  </a:lnTo>
                  <a:lnTo>
                    <a:pt x="24" y="3"/>
                  </a:lnTo>
                  <a:lnTo>
                    <a:pt x="26" y="2"/>
                  </a:lnTo>
                  <a:lnTo>
                    <a:pt x="27" y="2"/>
                  </a:lnTo>
                  <a:lnTo>
                    <a:pt x="29" y="1"/>
                  </a:lnTo>
                  <a:lnTo>
                    <a:pt x="30" y="0"/>
                  </a:lnTo>
                  <a:lnTo>
                    <a:pt x="31" y="0"/>
                  </a:lnTo>
                  <a:lnTo>
                    <a:pt x="33" y="0"/>
                  </a:lnTo>
                  <a:lnTo>
                    <a:pt x="35" y="0"/>
                  </a:lnTo>
                  <a:lnTo>
                    <a:pt x="36" y="0"/>
                  </a:lnTo>
                  <a:lnTo>
                    <a:pt x="52" y="2"/>
                  </a:lnTo>
                  <a:lnTo>
                    <a:pt x="54" y="2"/>
                  </a:lnTo>
                  <a:lnTo>
                    <a:pt x="56" y="3"/>
                  </a:lnTo>
                  <a:lnTo>
                    <a:pt x="58" y="4"/>
                  </a:lnTo>
                  <a:lnTo>
                    <a:pt x="60" y="5"/>
                  </a:lnTo>
                  <a:lnTo>
                    <a:pt x="62" y="7"/>
                  </a:lnTo>
                  <a:lnTo>
                    <a:pt x="63" y="8"/>
                  </a:lnTo>
                  <a:lnTo>
                    <a:pt x="65" y="10"/>
                  </a:lnTo>
                  <a:lnTo>
                    <a:pt x="66" y="13"/>
                  </a:lnTo>
                  <a:lnTo>
                    <a:pt x="68" y="15"/>
                  </a:lnTo>
                  <a:lnTo>
                    <a:pt x="69" y="18"/>
                  </a:lnTo>
                  <a:lnTo>
                    <a:pt x="70" y="21"/>
                  </a:lnTo>
                  <a:lnTo>
                    <a:pt x="71" y="24"/>
                  </a:lnTo>
                  <a:lnTo>
                    <a:pt x="72" y="27"/>
                  </a:lnTo>
                  <a:lnTo>
                    <a:pt x="73" y="31"/>
                  </a:lnTo>
                  <a:lnTo>
                    <a:pt x="74" y="34"/>
                  </a:lnTo>
                  <a:lnTo>
                    <a:pt x="74" y="38"/>
                  </a:lnTo>
                  <a:lnTo>
                    <a:pt x="82" y="39"/>
                  </a:lnTo>
                  <a:lnTo>
                    <a:pt x="66" y="62"/>
                  </a:lnTo>
                  <a:lnTo>
                    <a:pt x="49" y="35"/>
                  </a:lnTo>
                  <a:lnTo>
                    <a:pt x="58" y="36"/>
                  </a:lnTo>
                  <a:lnTo>
                    <a:pt x="57" y="30"/>
                  </a:lnTo>
                  <a:lnTo>
                    <a:pt x="56" y="25"/>
                  </a:lnTo>
                  <a:lnTo>
                    <a:pt x="55" y="21"/>
                  </a:lnTo>
                  <a:lnTo>
                    <a:pt x="54" y="18"/>
                  </a:lnTo>
                  <a:lnTo>
                    <a:pt x="53" y="16"/>
                  </a:lnTo>
                  <a:lnTo>
                    <a:pt x="52" y="14"/>
                  </a:lnTo>
                  <a:lnTo>
                    <a:pt x="51" y="12"/>
                  </a:lnTo>
                  <a:lnTo>
                    <a:pt x="50" y="10"/>
                  </a:lnTo>
                  <a:lnTo>
                    <a:pt x="49" y="9"/>
                  </a:lnTo>
                  <a:lnTo>
                    <a:pt x="48" y="7"/>
                  </a:lnTo>
                  <a:lnTo>
                    <a:pt x="46" y="5"/>
                  </a:lnTo>
                  <a:lnTo>
                    <a:pt x="45" y="4"/>
                  </a:lnTo>
                  <a:lnTo>
                    <a:pt x="44" y="3"/>
                  </a:lnTo>
                  <a:lnTo>
                    <a:pt x="42" y="4"/>
                  </a:lnTo>
                  <a:lnTo>
                    <a:pt x="39" y="6"/>
                  </a:lnTo>
                  <a:lnTo>
                    <a:pt x="37" y="8"/>
                  </a:lnTo>
                  <a:lnTo>
                    <a:pt x="35" y="10"/>
                  </a:lnTo>
                  <a:lnTo>
                    <a:pt x="32" y="13"/>
                  </a:lnTo>
                  <a:lnTo>
                    <a:pt x="30" y="16"/>
                  </a:lnTo>
                  <a:lnTo>
                    <a:pt x="28" y="19"/>
                  </a:lnTo>
                  <a:lnTo>
                    <a:pt x="26" y="22"/>
                  </a:lnTo>
                  <a:lnTo>
                    <a:pt x="24" y="26"/>
                  </a:lnTo>
                  <a:lnTo>
                    <a:pt x="23" y="29"/>
                  </a:lnTo>
                  <a:lnTo>
                    <a:pt x="21" y="33"/>
                  </a:lnTo>
                  <a:lnTo>
                    <a:pt x="20" y="38"/>
                  </a:lnTo>
                  <a:lnTo>
                    <a:pt x="19" y="42"/>
                  </a:lnTo>
                  <a:lnTo>
                    <a:pt x="18" y="47"/>
                  </a:lnTo>
                  <a:lnTo>
                    <a:pt x="17" y="51"/>
                  </a:lnTo>
                  <a:lnTo>
                    <a:pt x="16" y="56"/>
                  </a:lnTo>
                  <a:lnTo>
                    <a:pt x="0" y="54"/>
                  </a:lnTo>
                </a:path>
              </a:pathLst>
            </a:custGeom>
            <a:solidFill>
              <a:srgbClr val="FFFFFF"/>
            </a:solidFill>
            <a:ln w="12700" cap="rnd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en-US"/>
            </a:p>
          </p:txBody>
        </p:sp>
      </p:grpSp>
      <p:sp>
        <p:nvSpPr>
          <p:cNvPr id="26702" name="Line 101"/>
          <p:cNvSpPr>
            <a:spLocks noChangeShapeType="1"/>
          </p:cNvSpPr>
          <p:nvPr/>
        </p:nvSpPr>
        <p:spPr bwMode="auto">
          <a:xfrm>
            <a:off x="3733800" y="4419600"/>
            <a:ext cx="144463" cy="3175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stealth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6703" name="Line 102"/>
          <p:cNvSpPr>
            <a:spLocks noChangeShapeType="1"/>
          </p:cNvSpPr>
          <p:nvPr/>
        </p:nvSpPr>
        <p:spPr bwMode="auto">
          <a:xfrm flipV="1">
            <a:off x="2971800" y="3886200"/>
            <a:ext cx="609600" cy="152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stealth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6704" name="Line 103"/>
          <p:cNvSpPr>
            <a:spLocks noChangeShapeType="1"/>
          </p:cNvSpPr>
          <p:nvPr/>
        </p:nvSpPr>
        <p:spPr bwMode="auto">
          <a:xfrm flipV="1">
            <a:off x="2971800" y="3962400"/>
            <a:ext cx="1447800" cy="152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stealth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6705" name="Line 104"/>
          <p:cNvSpPr>
            <a:spLocks noChangeShapeType="1"/>
          </p:cNvSpPr>
          <p:nvPr/>
        </p:nvSpPr>
        <p:spPr bwMode="auto">
          <a:xfrm flipH="1">
            <a:off x="7010400" y="3048000"/>
            <a:ext cx="228600" cy="228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stealth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15" name="Group 105"/>
          <p:cNvGrpSpPr>
            <a:grpSpLocks/>
          </p:cNvGrpSpPr>
          <p:nvPr/>
        </p:nvGrpSpPr>
        <p:grpSpPr bwMode="auto">
          <a:xfrm>
            <a:off x="4419600" y="5332413"/>
            <a:ext cx="155575" cy="153987"/>
            <a:chOff x="2834" y="3316"/>
            <a:chExt cx="98" cy="97"/>
          </a:xfrm>
        </p:grpSpPr>
        <p:sp>
          <p:nvSpPr>
            <p:cNvPr id="26776" name="Oval 106"/>
            <p:cNvSpPr>
              <a:spLocks noChangeArrowheads="1"/>
            </p:cNvSpPr>
            <p:nvPr/>
          </p:nvSpPr>
          <p:spPr bwMode="auto">
            <a:xfrm rot="2640000">
              <a:off x="2834" y="3367"/>
              <a:ext cx="47" cy="46"/>
            </a:xfrm>
            <a:prstGeom prst="ellipse">
              <a:avLst/>
            </a:prstGeom>
            <a:solidFill>
              <a:srgbClr val="CC00CC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en-US"/>
            </a:p>
          </p:txBody>
        </p:sp>
        <p:sp>
          <p:nvSpPr>
            <p:cNvPr id="26777" name="Line 107"/>
            <p:cNvSpPr>
              <a:spLocks noChangeShapeType="1"/>
            </p:cNvSpPr>
            <p:nvPr/>
          </p:nvSpPr>
          <p:spPr bwMode="auto">
            <a:xfrm>
              <a:off x="2905" y="3370"/>
              <a:ext cx="1" cy="33"/>
            </a:xfrm>
            <a:prstGeom prst="line">
              <a:avLst/>
            </a:prstGeom>
            <a:noFill/>
            <a:ln w="12700">
              <a:solidFill>
                <a:srgbClr val="CC00CC"/>
              </a:solidFill>
              <a:round/>
              <a:headEnd type="none" w="sm" len="sm"/>
              <a:tailEnd type="none" w="sm" len="sm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778" name="Line 108"/>
            <p:cNvSpPr>
              <a:spLocks noChangeShapeType="1"/>
            </p:cNvSpPr>
            <p:nvPr/>
          </p:nvSpPr>
          <p:spPr bwMode="auto">
            <a:xfrm>
              <a:off x="2931" y="3370"/>
              <a:ext cx="1" cy="33"/>
            </a:xfrm>
            <a:prstGeom prst="line">
              <a:avLst/>
            </a:prstGeom>
            <a:noFill/>
            <a:ln w="12700">
              <a:solidFill>
                <a:srgbClr val="CC00CC"/>
              </a:solidFill>
              <a:round/>
              <a:headEnd type="none" w="sm" len="sm"/>
              <a:tailEnd type="none" w="sm" len="sm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779" name="Line 109"/>
            <p:cNvSpPr>
              <a:spLocks noChangeShapeType="1"/>
            </p:cNvSpPr>
            <p:nvPr/>
          </p:nvSpPr>
          <p:spPr bwMode="auto">
            <a:xfrm>
              <a:off x="2848" y="3341"/>
              <a:ext cx="32" cy="0"/>
            </a:xfrm>
            <a:prstGeom prst="line">
              <a:avLst/>
            </a:prstGeom>
            <a:noFill/>
            <a:ln w="12700">
              <a:solidFill>
                <a:srgbClr val="CC00CC"/>
              </a:solidFill>
              <a:round/>
              <a:headEnd type="none" w="sm" len="sm"/>
              <a:tailEnd type="none" w="sm" len="sm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780" name="Line 110"/>
            <p:cNvSpPr>
              <a:spLocks noChangeShapeType="1"/>
            </p:cNvSpPr>
            <p:nvPr/>
          </p:nvSpPr>
          <p:spPr bwMode="auto">
            <a:xfrm>
              <a:off x="2848" y="3316"/>
              <a:ext cx="32" cy="0"/>
            </a:xfrm>
            <a:prstGeom prst="line">
              <a:avLst/>
            </a:prstGeom>
            <a:noFill/>
            <a:ln w="12700">
              <a:solidFill>
                <a:srgbClr val="CC00CC"/>
              </a:solidFill>
              <a:round/>
              <a:headEnd type="none" w="sm" len="sm"/>
              <a:tailEnd type="none" w="sm" len="sm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16" name="Group 111"/>
          <p:cNvGrpSpPr>
            <a:grpSpLocks/>
          </p:cNvGrpSpPr>
          <p:nvPr/>
        </p:nvGrpSpPr>
        <p:grpSpPr bwMode="auto">
          <a:xfrm>
            <a:off x="2808288" y="5033963"/>
            <a:ext cx="153987" cy="174625"/>
            <a:chOff x="1769" y="3171"/>
            <a:chExt cx="97" cy="110"/>
          </a:xfrm>
        </p:grpSpPr>
        <p:sp>
          <p:nvSpPr>
            <p:cNvPr id="26771" name="Oval 112"/>
            <p:cNvSpPr>
              <a:spLocks noChangeArrowheads="1"/>
            </p:cNvSpPr>
            <p:nvPr/>
          </p:nvSpPr>
          <p:spPr bwMode="auto">
            <a:xfrm rot="6480000">
              <a:off x="1769" y="3186"/>
              <a:ext cx="46" cy="45"/>
            </a:xfrm>
            <a:prstGeom prst="ellipse">
              <a:avLst/>
            </a:prstGeom>
            <a:solidFill>
              <a:srgbClr val="CC00CC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en-US"/>
            </a:p>
          </p:txBody>
        </p:sp>
        <p:sp>
          <p:nvSpPr>
            <p:cNvPr id="26772" name="Line 113"/>
            <p:cNvSpPr>
              <a:spLocks noChangeShapeType="1"/>
            </p:cNvSpPr>
            <p:nvPr/>
          </p:nvSpPr>
          <p:spPr bwMode="auto">
            <a:xfrm flipH="1">
              <a:off x="1799" y="3244"/>
              <a:ext cx="28" cy="14"/>
            </a:xfrm>
            <a:prstGeom prst="line">
              <a:avLst/>
            </a:prstGeom>
            <a:noFill/>
            <a:ln w="12700">
              <a:solidFill>
                <a:srgbClr val="CC00CC"/>
              </a:solidFill>
              <a:round/>
              <a:headEnd type="none" w="sm" len="sm"/>
              <a:tailEnd type="none" w="sm" len="sm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773" name="Line 114"/>
            <p:cNvSpPr>
              <a:spLocks noChangeShapeType="1"/>
            </p:cNvSpPr>
            <p:nvPr/>
          </p:nvSpPr>
          <p:spPr bwMode="auto">
            <a:xfrm flipH="1">
              <a:off x="1811" y="3267"/>
              <a:ext cx="28" cy="14"/>
            </a:xfrm>
            <a:prstGeom prst="line">
              <a:avLst/>
            </a:prstGeom>
            <a:noFill/>
            <a:ln w="12700">
              <a:solidFill>
                <a:srgbClr val="CC00CC"/>
              </a:solidFill>
              <a:round/>
              <a:headEnd type="none" w="sm" len="sm"/>
              <a:tailEnd type="none" w="sm" len="sm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774" name="Line 115"/>
            <p:cNvSpPr>
              <a:spLocks noChangeShapeType="1"/>
            </p:cNvSpPr>
            <p:nvPr/>
          </p:nvSpPr>
          <p:spPr bwMode="auto">
            <a:xfrm>
              <a:off x="1829" y="3182"/>
              <a:ext cx="14" cy="28"/>
            </a:xfrm>
            <a:prstGeom prst="line">
              <a:avLst/>
            </a:prstGeom>
            <a:noFill/>
            <a:ln w="12700">
              <a:solidFill>
                <a:srgbClr val="CC00CC"/>
              </a:solidFill>
              <a:round/>
              <a:headEnd type="none" w="sm" len="sm"/>
              <a:tailEnd type="none" w="sm" len="sm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775" name="Line 116"/>
            <p:cNvSpPr>
              <a:spLocks noChangeShapeType="1"/>
            </p:cNvSpPr>
            <p:nvPr/>
          </p:nvSpPr>
          <p:spPr bwMode="auto">
            <a:xfrm>
              <a:off x="1852" y="3171"/>
              <a:ext cx="14" cy="28"/>
            </a:xfrm>
            <a:prstGeom prst="line">
              <a:avLst/>
            </a:prstGeom>
            <a:noFill/>
            <a:ln w="12700">
              <a:solidFill>
                <a:srgbClr val="CC00CC"/>
              </a:solidFill>
              <a:round/>
              <a:headEnd type="none" w="sm" len="sm"/>
              <a:tailEnd type="none" w="sm" len="sm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17" name="Group 117"/>
          <p:cNvGrpSpPr>
            <a:grpSpLocks/>
          </p:cNvGrpSpPr>
          <p:nvPr/>
        </p:nvGrpSpPr>
        <p:grpSpPr bwMode="auto">
          <a:xfrm>
            <a:off x="4495800" y="2276475"/>
            <a:ext cx="144463" cy="188913"/>
            <a:chOff x="2832" y="1434"/>
            <a:chExt cx="91" cy="119"/>
          </a:xfrm>
        </p:grpSpPr>
        <p:sp>
          <p:nvSpPr>
            <p:cNvPr id="26766" name="Oval 118"/>
            <p:cNvSpPr>
              <a:spLocks noChangeArrowheads="1"/>
            </p:cNvSpPr>
            <p:nvPr/>
          </p:nvSpPr>
          <p:spPr bwMode="auto">
            <a:xfrm>
              <a:off x="2832" y="1468"/>
              <a:ext cx="46" cy="46"/>
            </a:xfrm>
            <a:prstGeom prst="ellipse">
              <a:avLst/>
            </a:prstGeom>
            <a:solidFill>
              <a:srgbClr val="CC00CC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en-US"/>
            </a:p>
          </p:txBody>
        </p:sp>
        <p:sp>
          <p:nvSpPr>
            <p:cNvPr id="26767" name="Line 119"/>
            <p:cNvSpPr>
              <a:spLocks noChangeShapeType="1"/>
            </p:cNvSpPr>
            <p:nvPr/>
          </p:nvSpPr>
          <p:spPr bwMode="auto">
            <a:xfrm flipH="1">
              <a:off x="2878" y="1512"/>
              <a:ext cx="23" cy="23"/>
            </a:xfrm>
            <a:prstGeom prst="line">
              <a:avLst/>
            </a:prstGeom>
            <a:noFill/>
            <a:ln w="12700">
              <a:solidFill>
                <a:srgbClr val="CC00CC"/>
              </a:solidFill>
              <a:round/>
              <a:headEnd type="none" w="sm" len="sm"/>
              <a:tailEnd type="none" w="sm" len="sm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768" name="Line 120"/>
            <p:cNvSpPr>
              <a:spLocks noChangeShapeType="1"/>
            </p:cNvSpPr>
            <p:nvPr/>
          </p:nvSpPr>
          <p:spPr bwMode="auto">
            <a:xfrm flipH="1">
              <a:off x="2896" y="1530"/>
              <a:ext cx="23" cy="23"/>
            </a:xfrm>
            <a:prstGeom prst="line">
              <a:avLst/>
            </a:prstGeom>
            <a:noFill/>
            <a:ln w="12700">
              <a:solidFill>
                <a:srgbClr val="CC00CC"/>
              </a:solidFill>
              <a:round/>
              <a:headEnd type="none" w="sm" len="sm"/>
              <a:tailEnd type="none" w="sm" len="sm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769" name="Line 121"/>
            <p:cNvSpPr>
              <a:spLocks noChangeShapeType="1"/>
            </p:cNvSpPr>
            <p:nvPr/>
          </p:nvSpPr>
          <p:spPr bwMode="auto">
            <a:xfrm>
              <a:off x="2882" y="1452"/>
              <a:ext cx="23" cy="23"/>
            </a:xfrm>
            <a:prstGeom prst="line">
              <a:avLst/>
            </a:prstGeom>
            <a:noFill/>
            <a:ln w="12700">
              <a:solidFill>
                <a:srgbClr val="CC00CC"/>
              </a:solidFill>
              <a:round/>
              <a:headEnd type="none" w="sm" len="sm"/>
              <a:tailEnd type="none" w="sm" len="sm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770" name="Line 122"/>
            <p:cNvSpPr>
              <a:spLocks noChangeShapeType="1"/>
            </p:cNvSpPr>
            <p:nvPr/>
          </p:nvSpPr>
          <p:spPr bwMode="auto">
            <a:xfrm>
              <a:off x="2900" y="1434"/>
              <a:ext cx="23" cy="23"/>
            </a:xfrm>
            <a:prstGeom prst="line">
              <a:avLst/>
            </a:prstGeom>
            <a:noFill/>
            <a:ln w="12700">
              <a:solidFill>
                <a:srgbClr val="CC00CC"/>
              </a:solidFill>
              <a:round/>
              <a:headEnd type="none" w="sm" len="sm"/>
              <a:tailEnd type="none" w="sm" len="sm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18" name="Group 123"/>
          <p:cNvGrpSpPr>
            <a:grpSpLocks/>
          </p:cNvGrpSpPr>
          <p:nvPr/>
        </p:nvGrpSpPr>
        <p:grpSpPr bwMode="auto">
          <a:xfrm>
            <a:off x="4397375" y="2151063"/>
            <a:ext cx="152400" cy="188912"/>
            <a:chOff x="2770" y="1355"/>
            <a:chExt cx="96" cy="119"/>
          </a:xfrm>
        </p:grpSpPr>
        <p:sp>
          <p:nvSpPr>
            <p:cNvPr id="26761" name="Oval 124"/>
            <p:cNvSpPr>
              <a:spLocks noChangeArrowheads="1"/>
            </p:cNvSpPr>
            <p:nvPr/>
          </p:nvSpPr>
          <p:spPr bwMode="auto">
            <a:xfrm>
              <a:off x="2819" y="1396"/>
              <a:ext cx="47" cy="46"/>
            </a:xfrm>
            <a:prstGeom prst="ellipse">
              <a:avLst/>
            </a:prstGeom>
            <a:solidFill>
              <a:srgbClr val="CC00CC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en-US"/>
            </a:p>
          </p:txBody>
        </p:sp>
        <p:sp>
          <p:nvSpPr>
            <p:cNvPr id="26762" name="Line 125"/>
            <p:cNvSpPr>
              <a:spLocks noChangeShapeType="1"/>
            </p:cNvSpPr>
            <p:nvPr/>
          </p:nvSpPr>
          <p:spPr bwMode="auto">
            <a:xfrm flipV="1">
              <a:off x="2792" y="1373"/>
              <a:ext cx="23" cy="23"/>
            </a:xfrm>
            <a:prstGeom prst="line">
              <a:avLst/>
            </a:prstGeom>
            <a:noFill/>
            <a:ln w="12700">
              <a:solidFill>
                <a:srgbClr val="CC00CC"/>
              </a:solidFill>
              <a:round/>
              <a:headEnd type="none" w="sm" len="sm"/>
              <a:tailEnd type="none" w="sm" len="sm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763" name="Line 126"/>
            <p:cNvSpPr>
              <a:spLocks noChangeShapeType="1"/>
            </p:cNvSpPr>
            <p:nvPr/>
          </p:nvSpPr>
          <p:spPr bwMode="auto">
            <a:xfrm flipV="1">
              <a:off x="2774" y="1355"/>
              <a:ext cx="23" cy="23"/>
            </a:xfrm>
            <a:prstGeom prst="line">
              <a:avLst/>
            </a:prstGeom>
            <a:noFill/>
            <a:ln w="12700">
              <a:solidFill>
                <a:srgbClr val="CC00CC"/>
              </a:solidFill>
              <a:round/>
              <a:headEnd type="none" w="sm" len="sm"/>
              <a:tailEnd type="none" w="sm" len="sm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764" name="Line 127"/>
            <p:cNvSpPr>
              <a:spLocks noChangeShapeType="1"/>
            </p:cNvSpPr>
            <p:nvPr/>
          </p:nvSpPr>
          <p:spPr bwMode="auto">
            <a:xfrm flipH="1" flipV="1">
              <a:off x="2788" y="1433"/>
              <a:ext cx="23" cy="23"/>
            </a:xfrm>
            <a:prstGeom prst="line">
              <a:avLst/>
            </a:prstGeom>
            <a:noFill/>
            <a:ln w="12700">
              <a:solidFill>
                <a:srgbClr val="CC00CC"/>
              </a:solidFill>
              <a:round/>
              <a:headEnd type="none" w="sm" len="sm"/>
              <a:tailEnd type="none" w="sm" len="sm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765" name="Line 128"/>
            <p:cNvSpPr>
              <a:spLocks noChangeShapeType="1"/>
            </p:cNvSpPr>
            <p:nvPr/>
          </p:nvSpPr>
          <p:spPr bwMode="auto">
            <a:xfrm flipH="1" flipV="1">
              <a:off x="2770" y="1451"/>
              <a:ext cx="23" cy="23"/>
            </a:xfrm>
            <a:prstGeom prst="line">
              <a:avLst/>
            </a:prstGeom>
            <a:noFill/>
            <a:ln w="12700">
              <a:solidFill>
                <a:srgbClr val="CC00CC"/>
              </a:solidFill>
              <a:round/>
              <a:headEnd type="none" w="sm" len="sm"/>
              <a:tailEnd type="none" w="sm" len="sm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6710" name="Rectangle 129"/>
          <p:cNvSpPr>
            <a:spLocks noChangeArrowheads="1"/>
          </p:cNvSpPr>
          <p:nvPr/>
        </p:nvSpPr>
        <p:spPr bwMode="auto">
          <a:xfrm>
            <a:off x="228600" y="5257800"/>
            <a:ext cx="1677988" cy="19208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0" bIns="0">
            <a:prstTxWarp prst="textNoShape">
              <a:avLst/>
            </a:prstTxWarp>
            <a:spAutoFit/>
          </a:bodyPr>
          <a:lstStyle/>
          <a:p>
            <a:pPr eaLnBrk="0" hangingPunct="0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sz="1200">
                <a:solidFill>
                  <a:srgbClr val="000000"/>
                </a:solidFill>
              </a:rPr>
              <a:t>  200 MeV Polarimeter</a:t>
            </a:r>
          </a:p>
        </p:txBody>
      </p:sp>
      <p:sp>
        <p:nvSpPr>
          <p:cNvPr id="26711" name="Rectangle 130"/>
          <p:cNvSpPr>
            <a:spLocks noChangeArrowheads="1"/>
          </p:cNvSpPr>
          <p:nvPr/>
        </p:nvSpPr>
        <p:spPr bwMode="auto">
          <a:xfrm>
            <a:off x="4343400" y="5903913"/>
            <a:ext cx="1905000" cy="192087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0" bIns="0">
            <a:prstTxWarp prst="textNoShape">
              <a:avLst/>
            </a:prstTxWarp>
            <a:spAutoFit/>
          </a:bodyPr>
          <a:lstStyle/>
          <a:p>
            <a:pPr eaLnBrk="0" hangingPunct="0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sz="1200">
                <a:solidFill>
                  <a:srgbClr val="000000"/>
                </a:solidFill>
              </a:rPr>
              <a:t> AGS Internal Polarimeter</a:t>
            </a:r>
          </a:p>
        </p:txBody>
      </p:sp>
      <p:sp>
        <p:nvSpPr>
          <p:cNvPr id="26712" name="Rectangle 131"/>
          <p:cNvSpPr>
            <a:spLocks noChangeArrowheads="1"/>
          </p:cNvSpPr>
          <p:nvPr/>
        </p:nvSpPr>
        <p:spPr bwMode="auto">
          <a:xfrm>
            <a:off x="3756025" y="5500688"/>
            <a:ext cx="144463" cy="85725"/>
          </a:xfrm>
          <a:prstGeom prst="rect">
            <a:avLst/>
          </a:prstGeom>
          <a:solidFill>
            <a:srgbClr val="33CC33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/>
          </a:p>
        </p:txBody>
      </p:sp>
      <p:sp>
        <p:nvSpPr>
          <p:cNvPr id="26713" name="Rectangle 132"/>
          <p:cNvSpPr>
            <a:spLocks noChangeArrowheads="1"/>
          </p:cNvSpPr>
          <p:nvPr/>
        </p:nvSpPr>
        <p:spPr bwMode="auto">
          <a:xfrm>
            <a:off x="2590800" y="5684838"/>
            <a:ext cx="923925" cy="19208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0" bIns="0">
            <a:prstTxWarp prst="textNoShape">
              <a:avLst/>
            </a:prstTxWarp>
            <a:spAutoFit/>
          </a:bodyPr>
          <a:lstStyle/>
          <a:p>
            <a:pPr eaLnBrk="0" hangingPunct="0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sz="1200">
                <a:solidFill>
                  <a:srgbClr val="000000"/>
                </a:solidFill>
              </a:rPr>
              <a:t>  Rf Dipole</a:t>
            </a:r>
          </a:p>
        </p:txBody>
      </p:sp>
      <p:sp>
        <p:nvSpPr>
          <p:cNvPr id="26714" name="Line 133"/>
          <p:cNvSpPr>
            <a:spLocks noChangeShapeType="1"/>
          </p:cNvSpPr>
          <p:nvPr/>
        </p:nvSpPr>
        <p:spPr bwMode="auto">
          <a:xfrm flipV="1">
            <a:off x="3581400" y="5638800"/>
            <a:ext cx="228600" cy="152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stealth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6715" name="Line 134"/>
          <p:cNvSpPr>
            <a:spLocks noChangeShapeType="1"/>
          </p:cNvSpPr>
          <p:nvPr/>
        </p:nvSpPr>
        <p:spPr bwMode="auto">
          <a:xfrm flipH="1" flipV="1">
            <a:off x="4572000" y="5486400"/>
            <a:ext cx="381000" cy="3810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stealth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6716" name="Line 135"/>
          <p:cNvSpPr>
            <a:spLocks noChangeShapeType="1"/>
          </p:cNvSpPr>
          <p:nvPr/>
        </p:nvSpPr>
        <p:spPr bwMode="auto">
          <a:xfrm flipV="1">
            <a:off x="1905000" y="5105400"/>
            <a:ext cx="838200" cy="152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stealth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6717" name="Rectangle 136"/>
          <p:cNvSpPr>
            <a:spLocks noChangeArrowheads="1"/>
          </p:cNvSpPr>
          <p:nvPr/>
        </p:nvSpPr>
        <p:spPr bwMode="auto">
          <a:xfrm>
            <a:off x="5943600" y="1562100"/>
            <a:ext cx="2286000" cy="287338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0" bIns="0" anchor="ctr" anchorCtr="1">
            <a:prstTxWarp prst="textNoShape">
              <a:avLst/>
            </a:prstTxWarp>
            <a:spAutoFit/>
          </a:bodyPr>
          <a:lstStyle/>
          <a:p>
            <a:pPr eaLnBrk="0" hangingPunct="0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>
                <a:solidFill>
                  <a:srgbClr val="000000"/>
                </a:solidFill>
              </a:rPr>
              <a:t> </a:t>
            </a:r>
            <a:r>
              <a:rPr lang="en-US" sz="1600">
                <a:solidFill>
                  <a:srgbClr val="000000"/>
                </a:solidFill>
              </a:rPr>
              <a:t>RHIC pC Polarimeters</a:t>
            </a:r>
          </a:p>
        </p:txBody>
      </p:sp>
      <p:grpSp>
        <p:nvGrpSpPr>
          <p:cNvPr id="19" name="Group 137"/>
          <p:cNvGrpSpPr>
            <a:grpSpLocks/>
          </p:cNvGrpSpPr>
          <p:nvPr/>
        </p:nvGrpSpPr>
        <p:grpSpPr bwMode="auto">
          <a:xfrm>
            <a:off x="6216650" y="2465388"/>
            <a:ext cx="139700" cy="223837"/>
            <a:chOff x="3916" y="1553"/>
            <a:chExt cx="88" cy="141"/>
          </a:xfrm>
        </p:grpSpPr>
        <p:sp>
          <p:nvSpPr>
            <p:cNvPr id="26754" name="Oval 138"/>
            <p:cNvSpPr>
              <a:spLocks noChangeArrowheads="1"/>
            </p:cNvSpPr>
            <p:nvPr/>
          </p:nvSpPr>
          <p:spPr bwMode="auto">
            <a:xfrm rot="9540000">
              <a:off x="3939" y="1600"/>
              <a:ext cx="45" cy="46"/>
            </a:xfrm>
            <a:prstGeom prst="ellipse">
              <a:avLst/>
            </a:prstGeom>
            <a:solidFill>
              <a:srgbClr val="CC00CC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en-US"/>
            </a:p>
          </p:txBody>
        </p:sp>
        <p:grpSp>
          <p:nvGrpSpPr>
            <p:cNvPr id="20" name="Group 139"/>
            <p:cNvGrpSpPr>
              <a:grpSpLocks/>
            </p:cNvGrpSpPr>
            <p:nvPr/>
          </p:nvGrpSpPr>
          <p:grpSpPr bwMode="auto">
            <a:xfrm>
              <a:off x="3916" y="1658"/>
              <a:ext cx="40" cy="36"/>
              <a:chOff x="3916" y="1658"/>
              <a:chExt cx="40" cy="36"/>
            </a:xfrm>
          </p:grpSpPr>
          <p:sp>
            <p:nvSpPr>
              <p:cNvPr id="26759" name="Line 140"/>
              <p:cNvSpPr>
                <a:spLocks noChangeShapeType="1"/>
              </p:cNvSpPr>
              <p:nvPr/>
            </p:nvSpPr>
            <p:spPr bwMode="auto">
              <a:xfrm flipH="1" flipV="1">
                <a:off x="3927" y="1658"/>
                <a:ext cx="29" cy="13"/>
              </a:xfrm>
              <a:prstGeom prst="line">
                <a:avLst/>
              </a:prstGeom>
              <a:noFill/>
              <a:ln w="12700">
                <a:solidFill>
                  <a:srgbClr val="CC00CC"/>
                </a:solidFill>
                <a:round/>
                <a:headEnd type="none" w="sm" len="sm"/>
                <a:tailEnd type="none" w="sm" len="sm"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760" name="Line 141"/>
              <p:cNvSpPr>
                <a:spLocks noChangeShapeType="1"/>
              </p:cNvSpPr>
              <p:nvPr/>
            </p:nvSpPr>
            <p:spPr bwMode="auto">
              <a:xfrm flipH="1" flipV="1">
                <a:off x="3916" y="1681"/>
                <a:ext cx="29" cy="13"/>
              </a:xfrm>
              <a:prstGeom prst="line">
                <a:avLst/>
              </a:prstGeom>
              <a:noFill/>
              <a:ln w="12700">
                <a:solidFill>
                  <a:srgbClr val="CC00CC"/>
                </a:solidFill>
                <a:round/>
                <a:headEnd type="none" w="sm" len="sm"/>
                <a:tailEnd type="none" w="sm" len="sm"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21" name="Group 142"/>
            <p:cNvGrpSpPr>
              <a:grpSpLocks/>
            </p:cNvGrpSpPr>
            <p:nvPr/>
          </p:nvGrpSpPr>
          <p:grpSpPr bwMode="auto">
            <a:xfrm>
              <a:off x="3964" y="1553"/>
              <a:ext cx="40" cy="36"/>
              <a:chOff x="3964" y="1553"/>
              <a:chExt cx="40" cy="36"/>
            </a:xfrm>
          </p:grpSpPr>
          <p:sp>
            <p:nvSpPr>
              <p:cNvPr id="26757" name="Line 143"/>
              <p:cNvSpPr>
                <a:spLocks noChangeShapeType="1"/>
              </p:cNvSpPr>
              <p:nvPr/>
            </p:nvSpPr>
            <p:spPr bwMode="auto">
              <a:xfrm flipH="1" flipV="1">
                <a:off x="3975" y="1553"/>
                <a:ext cx="29" cy="13"/>
              </a:xfrm>
              <a:prstGeom prst="line">
                <a:avLst/>
              </a:prstGeom>
              <a:noFill/>
              <a:ln w="12700">
                <a:solidFill>
                  <a:srgbClr val="CC00CC"/>
                </a:solidFill>
                <a:round/>
                <a:headEnd type="none" w="sm" len="sm"/>
                <a:tailEnd type="none" w="sm" len="sm"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758" name="Line 144"/>
              <p:cNvSpPr>
                <a:spLocks noChangeShapeType="1"/>
              </p:cNvSpPr>
              <p:nvPr/>
            </p:nvSpPr>
            <p:spPr bwMode="auto">
              <a:xfrm flipH="1" flipV="1">
                <a:off x="3964" y="1576"/>
                <a:ext cx="29" cy="13"/>
              </a:xfrm>
              <a:prstGeom prst="line">
                <a:avLst/>
              </a:prstGeom>
              <a:noFill/>
              <a:ln w="12700">
                <a:solidFill>
                  <a:srgbClr val="CC00CC"/>
                </a:solidFill>
                <a:round/>
                <a:headEnd type="none" w="sm" len="sm"/>
                <a:tailEnd type="none" w="sm" len="sm"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22" name="Group 145"/>
          <p:cNvGrpSpPr>
            <a:grpSpLocks/>
          </p:cNvGrpSpPr>
          <p:nvPr/>
        </p:nvGrpSpPr>
        <p:grpSpPr bwMode="auto">
          <a:xfrm>
            <a:off x="2438400" y="1600200"/>
            <a:ext cx="2971800" cy="609600"/>
            <a:chOff x="1536" y="1008"/>
            <a:chExt cx="1872" cy="384"/>
          </a:xfrm>
        </p:grpSpPr>
        <p:sp>
          <p:nvSpPr>
            <p:cNvPr id="26752" name="Line 146"/>
            <p:cNvSpPr>
              <a:spLocks noChangeShapeType="1"/>
            </p:cNvSpPr>
            <p:nvPr/>
          </p:nvSpPr>
          <p:spPr bwMode="auto">
            <a:xfrm>
              <a:off x="2543" y="1232"/>
              <a:ext cx="97" cy="1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stealth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753" name="Rectangle 147"/>
            <p:cNvSpPr>
              <a:spLocks noChangeArrowheads="1"/>
            </p:cNvSpPr>
            <p:nvPr/>
          </p:nvSpPr>
          <p:spPr bwMode="auto">
            <a:xfrm>
              <a:off x="1536" y="1008"/>
              <a:ext cx="1872" cy="181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  <a:spAutoFit/>
            </a:bodyPr>
            <a:lstStyle/>
            <a:p>
              <a:pPr eaLnBrk="0" hangingPunct="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dirty="0"/>
                <a:t> </a:t>
              </a:r>
              <a:r>
                <a:rPr lang="en-US" sz="1600" dirty="0"/>
                <a:t>Absolute </a:t>
              </a:r>
              <a:r>
                <a:rPr lang="en-US" sz="1600" dirty="0" err="1"/>
                <a:t>Polarimeter</a:t>
              </a:r>
              <a:r>
                <a:rPr lang="en-US" sz="1600" dirty="0"/>
                <a:t> (H jet)</a:t>
              </a:r>
            </a:p>
          </p:txBody>
        </p:sp>
      </p:grpSp>
      <p:sp>
        <p:nvSpPr>
          <p:cNvPr id="26720" name="Line 148"/>
          <p:cNvSpPr>
            <a:spLocks noChangeShapeType="1"/>
          </p:cNvSpPr>
          <p:nvPr/>
        </p:nvSpPr>
        <p:spPr bwMode="auto">
          <a:xfrm flipH="1">
            <a:off x="4648200" y="1905000"/>
            <a:ext cx="129540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stealth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6721" name="Rectangle 149"/>
          <p:cNvSpPr>
            <a:spLocks noChangeArrowheads="1"/>
          </p:cNvSpPr>
          <p:nvPr/>
        </p:nvSpPr>
        <p:spPr bwMode="auto">
          <a:xfrm>
            <a:off x="685800" y="3581400"/>
            <a:ext cx="881063" cy="366713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prstTxWarp prst="textNoShape">
              <a:avLst/>
            </a:prstTxWarp>
            <a:sp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b="1">
                <a:solidFill>
                  <a:srgbClr val="FFFF99"/>
                </a:solidFill>
              </a:rPr>
              <a:t>P</a:t>
            </a:r>
            <a:r>
              <a:rPr lang="en-US" sz="1400" b="1">
                <a:solidFill>
                  <a:srgbClr val="FFFF99"/>
                </a:solidFill>
              </a:rPr>
              <a:t>HENIX</a:t>
            </a:r>
          </a:p>
        </p:txBody>
      </p:sp>
      <p:sp>
        <p:nvSpPr>
          <p:cNvPr id="26722" name="Rectangle 150"/>
          <p:cNvSpPr>
            <a:spLocks noChangeArrowheads="1"/>
          </p:cNvSpPr>
          <p:nvPr/>
        </p:nvSpPr>
        <p:spPr bwMode="auto">
          <a:xfrm>
            <a:off x="1130300" y="2133600"/>
            <a:ext cx="989013" cy="366713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prstTxWarp prst="textNoShape">
              <a:avLst/>
            </a:prstTxWarp>
            <a:sp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b="1">
                <a:solidFill>
                  <a:srgbClr val="FFFF99"/>
                </a:solidFill>
              </a:rPr>
              <a:t>P</a:t>
            </a:r>
            <a:r>
              <a:rPr lang="en-US" sz="1400" b="1">
                <a:solidFill>
                  <a:srgbClr val="FFFF99"/>
                </a:solidFill>
              </a:rPr>
              <a:t>HOBOS</a:t>
            </a:r>
          </a:p>
        </p:txBody>
      </p:sp>
      <p:sp>
        <p:nvSpPr>
          <p:cNvPr id="26723" name="Rectangle 151"/>
          <p:cNvSpPr>
            <a:spLocks noChangeArrowheads="1"/>
          </p:cNvSpPr>
          <p:nvPr/>
        </p:nvSpPr>
        <p:spPr bwMode="auto">
          <a:xfrm>
            <a:off x="6502400" y="2133600"/>
            <a:ext cx="880249" cy="369974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prstTxWarp prst="textNoShape">
              <a:avLst/>
            </a:prstTxWarp>
            <a:sp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b="1" dirty="0" smtClean="0">
                <a:solidFill>
                  <a:srgbClr val="FFFF99"/>
                </a:solidFill>
              </a:rPr>
              <a:t>B</a:t>
            </a:r>
            <a:r>
              <a:rPr lang="en-US" sz="1400" b="1" dirty="0" smtClean="0">
                <a:solidFill>
                  <a:srgbClr val="FFFF99"/>
                </a:solidFill>
              </a:rPr>
              <a:t>RAHMS</a:t>
            </a:r>
            <a:endParaRPr lang="en-US" sz="1400" b="1" dirty="0">
              <a:solidFill>
                <a:srgbClr val="FFFF99"/>
              </a:solidFill>
            </a:endParaRPr>
          </a:p>
        </p:txBody>
      </p:sp>
      <p:sp>
        <p:nvSpPr>
          <p:cNvPr id="26724" name="Rectangle 152"/>
          <p:cNvSpPr>
            <a:spLocks noChangeArrowheads="1"/>
          </p:cNvSpPr>
          <p:nvPr/>
        </p:nvSpPr>
        <p:spPr bwMode="auto">
          <a:xfrm>
            <a:off x="3873500" y="3276600"/>
            <a:ext cx="1263742" cy="369974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prstTxWarp prst="textNoShape">
              <a:avLst/>
            </a:prstTxWarp>
            <a:sp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b="1" dirty="0" smtClean="0">
                <a:solidFill>
                  <a:srgbClr val="FFFF99"/>
                </a:solidFill>
              </a:rPr>
              <a:t>S</a:t>
            </a:r>
            <a:r>
              <a:rPr lang="en-US" sz="1400" b="1" dirty="0" smtClean="0">
                <a:solidFill>
                  <a:srgbClr val="FFFF99"/>
                </a:solidFill>
              </a:rPr>
              <a:t>TAR &amp; pp2pp</a:t>
            </a:r>
            <a:endParaRPr lang="en-US" sz="1400" b="1" dirty="0">
              <a:solidFill>
                <a:srgbClr val="FFFF99"/>
              </a:solidFill>
            </a:endParaRPr>
          </a:p>
        </p:txBody>
      </p:sp>
      <p:sp>
        <p:nvSpPr>
          <p:cNvPr id="26725" name="Line 153"/>
          <p:cNvSpPr>
            <a:spLocks noChangeShapeType="1"/>
          </p:cNvSpPr>
          <p:nvPr/>
        </p:nvSpPr>
        <p:spPr bwMode="auto">
          <a:xfrm>
            <a:off x="685800" y="2057400"/>
            <a:ext cx="685800" cy="7620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stealth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6726" name="Rectangle 160"/>
          <p:cNvSpPr>
            <a:spLocks noChangeArrowheads="1"/>
          </p:cNvSpPr>
          <p:nvPr/>
        </p:nvSpPr>
        <p:spPr bwMode="auto">
          <a:xfrm>
            <a:off x="3429000" y="6172200"/>
            <a:ext cx="1574800" cy="287338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lIns="92075" tIns="46038" rIns="92075" bIns="46038">
            <a:prstTxWarp prst="textNoShape">
              <a:avLst/>
            </a:prstTxWarp>
            <a:spAutoFit/>
          </a:bodyPr>
          <a:lstStyle/>
          <a:p>
            <a:pPr eaLnBrk="0" hangingPunct="0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sz="1200"/>
              <a:t>AGS pC Polarimeter</a:t>
            </a:r>
          </a:p>
        </p:txBody>
      </p:sp>
      <p:grpSp>
        <p:nvGrpSpPr>
          <p:cNvPr id="23" name="Group 161"/>
          <p:cNvGrpSpPr>
            <a:grpSpLocks/>
          </p:cNvGrpSpPr>
          <p:nvPr/>
        </p:nvGrpSpPr>
        <p:grpSpPr bwMode="auto">
          <a:xfrm>
            <a:off x="3432175" y="4752975"/>
            <a:ext cx="225425" cy="123825"/>
            <a:chOff x="2444" y="2991"/>
            <a:chExt cx="142" cy="78"/>
          </a:xfrm>
        </p:grpSpPr>
        <p:sp>
          <p:nvSpPr>
            <p:cNvPr id="26750" name="Oval 162"/>
            <p:cNvSpPr>
              <a:spLocks noChangeArrowheads="1"/>
            </p:cNvSpPr>
            <p:nvPr/>
          </p:nvSpPr>
          <p:spPr bwMode="auto">
            <a:xfrm rot="240000">
              <a:off x="2444" y="2991"/>
              <a:ext cx="142" cy="78"/>
            </a:xfrm>
            <a:prstGeom prst="ellipse">
              <a:avLst/>
            </a:prstGeom>
            <a:solidFill>
              <a:srgbClr val="FF0000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en-US"/>
            </a:p>
          </p:txBody>
        </p:sp>
        <p:sp>
          <p:nvSpPr>
            <p:cNvPr id="26751" name="Freeform 163"/>
            <p:cNvSpPr>
              <a:spLocks/>
            </p:cNvSpPr>
            <p:nvPr/>
          </p:nvSpPr>
          <p:spPr bwMode="auto">
            <a:xfrm>
              <a:off x="2476" y="2995"/>
              <a:ext cx="83" cy="63"/>
            </a:xfrm>
            <a:custGeom>
              <a:avLst/>
              <a:gdLst>
                <a:gd name="T0" fmla="*/ 1 w 83"/>
                <a:gd name="T1" fmla="*/ 48 h 63"/>
                <a:gd name="T2" fmla="*/ 3 w 83"/>
                <a:gd name="T3" fmla="*/ 37 h 63"/>
                <a:gd name="T4" fmla="*/ 7 w 83"/>
                <a:gd name="T5" fmla="*/ 27 h 63"/>
                <a:gd name="T6" fmla="*/ 11 w 83"/>
                <a:gd name="T7" fmla="*/ 18 h 63"/>
                <a:gd name="T8" fmla="*/ 15 w 83"/>
                <a:gd name="T9" fmla="*/ 12 h 63"/>
                <a:gd name="T10" fmla="*/ 17 w 83"/>
                <a:gd name="T11" fmla="*/ 9 h 63"/>
                <a:gd name="T12" fmla="*/ 20 w 83"/>
                <a:gd name="T13" fmla="*/ 6 h 63"/>
                <a:gd name="T14" fmla="*/ 23 w 83"/>
                <a:gd name="T15" fmla="*/ 4 h 63"/>
                <a:gd name="T16" fmla="*/ 26 w 83"/>
                <a:gd name="T17" fmla="*/ 2 h 63"/>
                <a:gd name="T18" fmla="*/ 29 w 83"/>
                <a:gd name="T19" fmla="*/ 1 h 63"/>
                <a:gd name="T20" fmla="*/ 31 w 83"/>
                <a:gd name="T21" fmla="*/ 0 h 63"/>
                <a:gd name="T22" fmla="*/ 35 w 83"/>
                <a:gd name="T23" fmla="*/ 0 h 63"/>
                <a:gd name="T24" fmla="*/ 52 w 83"/>
                <a:gd name="T25" fmla="*/ 2 h 63"/>
                <a:gd name="T26" fmla="*/ 56 w 83"/>
                <a:gd name="T27" fmla="*/ 3 h 63"/>
                <a:gd name="T28" fmla="*/ 60 w 83"/>
                <a:gd name="T29" fmla="*/ 5 h 63"/>
                <a:gd name="T30" fmla="*/ 63 w 83"/>
                <a:gd name="T31" fmla="*/ 8 h 63"/>
                <a:gd name="T32" fmla="*/ 66 w 83"/>
                <a:gd name="T33" fmla="*/ 13 h 63"/>
                <a:gd name="T34" fmla="*/ 69 w 83"/>
                <a:gd name="T35" fmla="*/ 18 h 63"/>
                <a:gd name="T36" fmla="*/ 71 w 83"/>
                <a:gd name="T37" fmla="*/ 24 h 63"/>
                <a:gd name="T38" fmla="*/ 73 w 83"/>
                <a:gd name="T39" fmla="*/ 31 h 63"/>
                <a:gd name="T40" fmla="*/ 74 w 83"/>
                <a:gd name="T41" fmla="*/ 38 h 63"/>
                <a:gd name="T42" fmla="*/ 66 w 83"/>
                <a:gd name="T43" fmla="*/ 62 h 63"/>
                <a:gd name="T44" fmla="*/ 58 w 83"/>
                <a:gd name="T45" fmla="*/ 36 h 63"/>
                <a:gd name="T46" fmla="*/ 56 w 83"/>
                <a:gd name="T47" fmla="*/ 25 h 63"/>
                <a:gd name="T48" fmla="*/ 54 w 83"/>
                <a:gd name="T49" fmla="*/ 18 h 63"/>
                <a:gd name="T50" fmla="*/ 52 w 83"/>
                <a:gd name="T51" fmla="*/ 14 h 63"/>
                <a:gd name="T52" fmla="*/ 50 w 83"/>
                <a:gd name="T53" fmla="*/ 10 h 63"/>
                <a:gd name="T54" fmla="*/ 48 w 83"/>
                <a:gd name="T55" fmla="*/ 7 h 63"/>
                <a:gd name="T56" fmla="*/ 45 w 83"/>
                <a:gd name="T57" fmla="*/ 4 h 63"/>
                <a:gd name="T58" fmla="*/ 42 w 83"/>
                <a:gd name="T59" fmla="*/ 4 h 63"/>
                <a:gd name="T60" fmla="*/ 37 w 83"/>
                <a:gd name="T61" fmla="*/ 8 h 63"/>
                <a:gd name="T62" fmla="*/ 32 w 83"/>
                <a:gd name="T63" fmla="*/ 13 h 63"/>
                <a:gd name="T64" fmla="*/ 28 w 83"/>
                <a:gd name="T65" fmla="*/ 19 h 63"/>
                <a:gd name="T66" fmla="*/ 24 w 83"/>
                <a:gd name="T67" fmla="*/ 26 h 63"/>
                <a:gd name="T68" fmla="*/ 21 w 83"/>
                <a:gd name="T69" fmla="*/ 33 h 63"/>
                <a:gd name="T70" fmla="*/ 19 w 83"/>
                <a:gd name="T71" fmla="*/ 42 h 63"/>
                <a:gd name="T72" fmla="*/ 17 w 83"/>
                <a:gd name="T73" fmla="*/ 51 h 63"/>
                <a:gd name="T74" fmla="*/ 0 w 83"/>
                <a:gd name="T75" fmla="*/ 54 h 63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83"/>
                <a:gd name="T115" fmla="*/ 0 h 63"/>
                <a:gd name="T116" fmla="*/ 83 w 83"/>
                <a:gd name="T117" fmla="*/ 63 h 63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83" h="63">
                  <a:moveTo>
                    <a:pt x="0" y="54"/>
                  </a:moveTo>
                  <a:lnTo>
                    <a:pt x="1" y="48"/>
                  </a:lnTo>
                  <a:lnTo>
                    <a:pt x="2" y="42"/>
                  </a:lnTo>
                  <a:lnTo>
                    <a:pt x="3" y="37"/>
                  </a:lnTo>
                  <a:lnTo>
                    <a:pt x="5" y="32"/>
                  </a:lnTo>
                  <a:lnTo>
                    <a:pt x="7" y="27"/>
                  </a:lnTo>
                  <a:lnTo>
                    <a:pt x="9" y="22"/>
                  </a:lnTo>
                  <a:lnTo>
                    <a:pt x="11" y="18"/>
                  </a:lnTo>
                  <a:lnTo>
                    <a:pt x="14" y="14"/>
                  </a:lnTo>
                  <a:lnTo>
                    <a:pt x="15" y="12"/>
                  </a:lnTo>
                  <a:lnTo>
                    <a:pt x="16" y="11"/>
                  </a:lnTo>
                  <a:lnTo>
                    <a:pt x="17" y="9"/>
                  </a:lnTo>
                  <a:lnTo>
                    <a:pt x="19" y="8"/>
                  </a:lnTo>
                  <a:lnTo>
                    <a:pt x="20" y="6"/>
                  </a:lnTo>
                  <a:lnTo>
                    <a:pt x="21" y="5"/>
                  </a:lnTo>
                  <a:lnTo>
                    <a:pt x="23" y="4"/>
                  </a:lnTo>
                  <a:lnTo>
                    <a:pt x="24" y="3"/>
                  </a:lnTo>
                  <a:lnTo>
                    <a:pt x="26" y="2"/>
                  </a:lnTo>
                  <a:lnTo>
                    <a:pt x="27" y="2"/>
                  </a:lnTo>
                  <a:lnTo>
                    <a:pt x="29" y="1"/>
                  </a:lnTo>
                  <a:lnTo>
                    <a:pt x="30" y="0"/>
                  </a:lnTo>
                  <a:lnTo>
                    <a:pt x="31" y="0"/>
                  </a:lnTo>
                  <a:lnTo>
                    <a:pt x="33" y="0"/>
                  </a:lnTo>
                  <a:lnTo>
                    <a:pt x="35" y="0"/>
                  </a:lnTo>
                  <a:lnTo>
                    <a:pt x="36" y="0"/>
                  </a:lnTo>
                  <a:lnTo>
                    <a:pt x="52" y="2"/>
                  </a:lnTo>
                  <a:lnTo>
                    <a:pt x="54" y="2"/>
                  </a:lnTo>
                  <a:lnTo>
                    <a:pt x="56" y="3"/>
                  </a:lnTo>
                  <a:lnTo>
                    <a:pt x="58" y="4"/>
                  </a:lnTo>
                  <a:lnTo>
                    <a:pt x="60" y="5"/>
                  </a:lnTo>
                  <a:lnTo>
                    <a:pt x="62" y="7"/>
                  </a:lnTo>
                  <a:lnTo>
                    <a:pt x="63" y="8"/>
                  </a:lnTo>
                  <a:lnTo>
                    <a:pt x="65" y="10"/>
                  </a:lnTo>
                  <a:lnTo>
                    <a:pt x="66" y="13"/>
                  </a:lnTo>
                  <a:lnTo>
                    <a:pt x="68" y="15"/>
                  </a:lnTo>
                  <a:lnTo>
                    <a:pt x="69" y="18"/>
                  </a:lnTo>
                  <a:lnTo>
                    <a:pt x="70" y="21"/>
                  </a:lnTo>
                  <a:lnTo>
                    <a:pt x="71" y="24"/>
                  </a:lnTo>
                  <a:lnTo>
                    <a:pt x="72" y="27"/>
                  </a:lnTo>
                  <a:lnTo>
                    <a:pt x="73" y="31"/>
                  </a:lnTo>
                  <a:lnTo>
                    <a:pt x="74" y="34"/>
                  </a:lnTo>
                  <a:lnTo>
                    <a:pt x="74" y="38"/>
                  </a:lnTo>
                  <a:lnTo>
                    <a:pt x="82" y="39"/>
                  </a:lnTo>
                  <a:lnTo>
                    <a:pt x="66" y="62"/>
                  </a:lnTo>
                  <a:lnTo>
                    <a:pt x="49" y="35"/>
                  </a:lnTo>
                  <a:lnTo>
                    <a:pt x="58" y="36"/>
                  </a:lnTo>
                  <a:lnTo>
                    <a:pt x="57" y="30"/>
                  </a:lnTo>
                  <a:lnTo>
                    <a:pt x="56" y="25"/>
                  </a:lnTo>
                  <a:lnTo>
                    <a:pt x="55" y="21"/>
                  </a:lnTo>
                  <a:lnTo>
                    <a:pt x="54" y="18"/>
                  </a:lnTo>
                  <a:lnTo>
                    <a:pt x="53" y="16"/>
                  </a:lnTo>
                  <a:lnTo>
                    <a:pt x="52" y="14"/>
                  </a:lnTo>
                  <a:lnTo>
                    <a:pt x="51" y="12"/>
                  </a:lnTo>
                  <a:lnTo>
                    <a:pt x="50" y="10"/>
                  </a:lnTo>
                  <a:lnTo>
                    <a:pt x="49" y="9"/>
                  </a:lnTo>
                  <a:lnTo>
                    <a:pt x="48" y="7"/>
                  </a:lnTo>
                  <a:lnTo>
                    <a:pt x="46" y="5"/>
                  </a:lnTo>
                  <a:lnTo>
                    <a:pt x="45" y="4"/>
                  </a:lnTo>
                  <a:lnTo>
                    <a:pt x="44" y="3"/>
                  </a:lnTo>
                  <a:lnTo>
                    <a:pt x="42" y="4"/>
                  </a:lnTo>
                  <a:lnTo>
                    <a:pt x="39" y="6"/>
                  </a:lnTo>
                  <a:lnTo>
                    <a:pt x="37" y="8"/>
                  </a:lnTo>
                  <a:lnTo>
                    <a:pt x="35" y="10"/>
                  </a:lnTo>
                  <a:lnTo>
                    <a:pt x="32" y="13"/>
                  </a:lnTo>
                  <a:lnTo>
                    <a:pt x="30" y="16"/>
                  </a:lnTo>
                  <a:lnTo>
                    <a:pt x="28" y="19"/>
                  </a:lnTo>
                  <a:lnTo>
                    <a:pt x="26" y="22"/>
                  </a:lnTo>
                  <a:lnTo>
                    <a:pt x="24" y="26"/>
                  </a:lnTo>
                  <a:lnTo>
                    <a:pt x="23" y="29"/>
                  </a:lnTo>
                  <a:lnTo>
                    <a:pt x="21" y="33"/>
                  </a:lnTo>
                  <a:lnTo>
                    <a:pt x="20" y="38"/>
                  </a:lnTo>
                  <a:lnTo>
                    <a:pt x="19" y="42"/>
                  </a:lnTo>
                  <a:lnTo>
                    <a:pt x="18" y="47"/>
                  </a:lnTo>
                  <a:lnTo>
                    <a:pt x="17" y="51"/>
                  </a:lnTo>
                  <a:lnTo>
                    <a:pt x="16" y="56"/>
                  </a:lnTo>
                  <a:lnTo>
                    <a:pt x="0" y="54"/>
                  </a:lnTo>
                </a:path>
              </a:pathLst>
            </a:custGeom>
            <a:solidFill>
              <a:srgbClr val="FFFFFF"/>
            </a:solidFill>
            <a:ln w="12700" cap="rnd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en-US"/>
            </a:p>
          </p:txBody>
        </p:sp>
      </p:grpSp>
      <p:grpSp>
        <p:nvGrpSpPr>
          <p:cNvPr id="24" name="Group 164"/>
          <p:cNvGrpSpPr>
            <a:grpSpLocks/>
          </p:cNvGrpSpPr>
          <p:nvPr/>
        </p:nvGrpSpPr>
        <p:grpSpPr bwMode="auto">
          <a:xfrm>
            <a:off x="4191000" y="5410200"/>
            <a:ext cx="155575" cy="153988"/>
            <a:chOff x="2834" y="3316"/>
            <a:chExt cx="98" cy="97"/>
          </a:xfrm>
        </p:grpSpPr>
        <p:sp>
          <p:nvSpPr>
            <p:cNvPr id="26745" name="Oval 165"/>
            <p:cNvSpPr>
              <a:spLocks noChangeArrowheads="1"/>
            </p:cNvSpPr>
            <p:nvPr/>
          </p:nvSpPr>
          <p:spPr bwMode="auto">
            <a:xfrm rot="2640000">
              <a:off x="2834" y="3367"/>
              <a:ext cx="47" cy="46"/>
            </a:xfrm>
            <a:prstGeom prst="ellipse">
              <a:avLst/>
            </a:prstGeom>
            <a:solidFill>
              <a:srgbClr val="CC00CC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en-US"/>
            </a:p>
          </p:txBody>
        </p:sp>
        <p:sp>
          <p:nvSpPr>
            <p:cNvPr id="26746" name="Line 166"/>
            <p:cNvSpPr>
              <a:spLocks noChangeShapeType="1"/>
            </p:cNvSpPr>
            <p:nvPr/>
          </p:nvSpPr>
          <p:spPr bwMode="auto">
            <a:xfrm>
              <a:off x="2905" y="3370"/>
              <a:ext cx="1" cy="33"/>
            </a:xfrm>
            <a:prstGeom prst="line">
              <a:avLst/>
            </a:prstGeom>
            <a:noFill/>
            <a:ln w="12700">
              <a:solidFill>
                <a:srgbClr val="CC00CC"/>
              </a:solidFill>
              <a:round/>
              <a:headEnd type="none" w="sm" len="sm"/>
              <a:tailEnd type="none" w="sm" len="sm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747" name="Line 167"/>
            <p:cNvSpPr>
              <a:spLocks noChangeShapeType="1"/>
            </p:cNvSpPr>
            <p:nvPr/>
          </p:nvSpPr>
          <p:spPr bwMode="auto">
            <a:xfrm>
              <a:off x="2931" y="3370"/>
              <a:ext cx="1" cy="33"/>
            </a:xfrm>
            <a:prstGeom prst="line">
              <a:avLst/>
            </a:prstGeom>
            <a:noFill/>
            <a:ln w="12700">
              <a:solidFill>
                <a:srgbClr val="CC00CC"/>
              </a:solidFill>
              <a:round/>
              <a:headEnd type="none" w="sm" len="sm"/>
              <a:tailEnd type="none" w="sm" len="sm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748" name="Line 168"/>
            <p:cNvSpPr>
              <a:spLocks noChangeShapeType="1"/>
            </p:cNvSpPr>
            <p:nvPr/>
          </p:nvSpPr>
          <p:spPr bwMode="auto">
            <a:xfrm>
              <a:off x="2848" y="3341"/>
              <a:ext cx="32" cy="0"/>
            </a:xfrm>
            <a:prstGeom prst="line">
              <a:avLst/>
            </a:prstGeom>
            <a:noFill/>
            <a:ln w="12700">
              <a:solidFill>
                <a:srgbClr val="CC00CC"/>
              </a:solidFill>
              <a:round/>
              <a:headEnd type="none" w="sm" len="sm"/>
              <a:tailEnd type="none" w="sm" len="sm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749" name="Line 169"/>
            <p:cNvSpPr>
              <a:spLocks noChangeShapeType="1"/>
            </p:cNvSpPr>
            <p:nvPr/>
          </p:nvSpPr>
          <p:spPr bwMode="auto">
            <a:xfrm>
              <a:off x="2848" y="3316"/>
              <a:ext cx="32" cy="0"/>
            </a:xfrm>
            <a:prstGeom prst="line">
              <a:avLst/>
            </a:prstGeom>
            <a:noFill/>
            <a:ln w="12700">
              <a:solidFill>
                <a:srgbClr val="CC00CC"/>
              </a:solidFill>
              <a:round/>
              <a:headEnd type="none" w="sm" len="sm"/>
              <a:tailEnd type="none" w="sm" len="sm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6729" name="Line 170"/>
          <p:cNvSpPr>
            <a:spLocks noChangeShapeType="1"/>
          </p:cNvSpPr>
          <p:nvPr/>
        </p:nvSpPr>
        <p:spPr bwMode="auto">
          <a:xfrm flipH="1" flipV="1">
            <a:off x="4225925" y="5638800"/>
            <a:ext cx="0" cy="457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stealth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25" name="Group 171"/>
          <p:cNvGrpSpPr>
            <a:grpSpLocks/>
          </p:cNvGrpSpPr>
          <p:nvPr/>
        </p:nvGrpSpPr>
        <p:grpSpPr bwMode="auto">
          <a:xfrm>
            <a:off x="4575175" y="5057775"/>
            <a:ext cx="225425" cy="123825"/>
            <a:chOff x="2444" y="2991"/>
            <a:chExt cx="142" cy="78"/>
          </a:xfrm>
        </p:grpSpPr>
        <p:sp>
          <p:nvSpPr>
            <p:cNvPr id="26743" name="Oval 172"/>
            <p:cNvSpPr>
              <a:spLocks noChangeArrowheads="1"/>
            </p:cNvSpPr>
            <p:nvPr/>
          </p:nvSpPr>
          <p:spPr bwMode="auto">
            <a:xfrm rot="240000">
              <a:off x="2444" y="2991"/>
              <a:ext cx="142" cy="78"/>
            </a:xfrm>
            <a:prstGeom prst="ellipse">
              <a:avLst/>
            </a:prstGeom>
            <a:solidFill>
              <a:srgbClr val="FF0000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en-US"/>
            </a:p>
          </p:txBody>
        </p:sp>
        <p:sp>
          <p:nvSpPr>
            <p:cNvPr id="26744" name="Freeform 173"/>
            <p:cNvSpPr>
              <a:spLocks/>
            </p:cNvSpPr>
            <p:nvPr/>
          </p:nvSpPr>
          <p:spPr bwMode="auto">
            <a:xfrm>
              <a:off x="2476" y="2995"/>
              <a:ext cx="83" cy="63"/>
            </a:xfrm>
            <a:custGeom>
              <a:avLst/>
              <a:gdLst>
                <a:gd name="T0" fmla="*/ 1 w 83"/>
                <a:gd name="T1" fmla="*/ 48 h 63"/>
                <a:gd name="T2" fmla="*/ 3 w 83"/>
                <a:gd name="T3" fmla="*/ 37 h 63"/>
                <a:gd name="T4" fmla="*/ 7 w 83"/>
                <a:gd name="T5" fmla="*/ 27 h 63"/>
                <a:gd name="T6" fmla="*/ 11 w 83"/>
                <a:gd name="T7" fmla="*/ 18 h 63"/>
                <a:gd name="T8" fmla="*/ 15 w 83"/>
                <a:gd name="T9" fmla="*/ 12 h 63"/>
                <a:gd name="T10" fmla="*/ 17 w 83"/>
                <a:gd name="T11" fmla="*/ 9 h 63"/>
                <a:gd name="T12" fmla="*/ 20 w 83"/>
                <a:gd name="T13" fmla="*/ 6 h 63"/>
                <a:gd name="T14" fmla="*/ 23 w 83"/>
                <a:gd name="T15" fmla="*/ 4 h 63"/>
                <a:gd name="T16" fmla="*/ 26 w 83"/>
                <a:gd name="T17" fmla="*/ 2 h 63"/>
                <a:gd name="T18" fmla="*/ 29 w 83"/>
                <a:gd name="T19" fmla="*/ 1 h 63"/>
                <a:gd name="T20" fmla="*/ 31 w 83"/>
                <a:gd name="T21" fmla="*/ 0 h 63"/>
                <a:gd name="T22" fmla="*/ 35 w 83"/>
                <a:gd name="T23" fmla="*/ 0 h 63"/>
                <a:gd name="T24" fmla="*/ 52 w 83"/>
                <a:gd name="T25" fmla="*/ 2 h 63"/>
                <a:gd name="T26" fmla="*/ 56 w 83"/>
                <a:gd name="T27" fmla="*/ 3 h 63"/>
                <a:gd name="T28" fmla="*/ 60 w 83"/>
                <a:gd name="T29" fmla="*/ 5 h 63"/>
                <a:gd name="T30" fmla="*/ 63 w 83"/>
                <a:gd name="T31" fmla="*/ 8 h 63"/>
                <a:gd name="T32" fmla="*/ 66 w 83"/>
                <a:gd name="T33" fmla="*/ 13 h 63"/>
                <a:gd name="T34" fmla="*/ 69 w 83"/>
                <a:gd name="T35" fmla="*/ 18 h 63"/>
                <a:gd name="T36" fmla="*/ 71 w 83"/>
                <a:gd name="T37" fmla="*/ 24 h 63"/>
                <a:gd name="T38" fmla="*/ 73 w 83"/>
                <a:gd name="T39" fmla="*/ 31 h 63"/>
                <a:gd name="T40" fmla="*/ 74 w 83"/>
                <a:gd name="T41" fmla="*/ 38 h 63"/>
                <a:gd name="T42" fmla="*/ 66 w 83"/>
                <a:gd name="T43" fmla="*/ 62 h 63"/>
                <a:gd name="T44" fmla="*/ 58 w 83"/>
                <a:gd name="T45" fmla="*/ 36 h 63"/>
                <a:gd name="T46" fmla="*/ 56 w 83"/>
                <a:gd name="T47" fmla="*/ 25 h 63"/>
                <a:gd name="T48" fmla="*/ 54 w 83"/>
                <a:gd name="T49" fmla="*/ 18 h 63"/>
                <a:gd name="T50" fmla="*/ 52 w 83"/>
                <a:gd name="T51" fmla="*/ 14 h 63"/>
                <a:gd name="T52" fmla="*/ 50 w 83"/>
                <a:gd name="T53" fmla="*/ 10 h 63"/>
                <a:gd name="T54" fmla="*/ 48 w 83"/>
                <a:gd name="T55" fmla="*/ 7 h 63"/>
                <a:gd name="T56" fmla="*/ 45 w 83"/>
                <a:gd name="T57" fmla="*/ 4 h 63"/>
                <a:gd name="T58" fmla="*/ 42 w 83"/>
                <a:gd name="T59" fmla="*/ 4 h 63"/>
                <a:gd name="T60" fmla="*/ 37 w 83"/>
                <a:gd name="T61" fmla="*/ 8 h 63"/>
                <a:gd name="T62" fmla="*/ 32 w 83"/>
                <a:gd name="T63" fmla="*/ 13 h 63"/>
                <a:gd name="T64" fmla="*/ 28 w 83"/>
                <a:gd name="T65" fmla="*/ 19 h 63"/>
                <a:gd name="T66" fmla="*/ 24 w 83"/>
                <a:gd name="T67" fmla="*/ 26 h 63"/>
                <a:gd name="T68" fmla="*/ 21 w 83"/>
                <a:gd name="T69" fmla="*/ 33 h 63"/>
                <a:gd name="T70" fmla="*/ 19 w 83"/>
                <a:gd name="T71" fmla="*/ 42 h 63"/>
                <a:gd name="T72" fmla="*/ 17 w 83"/>
                <a:gd name="T73" fmla="*/ 51 h 63"/>
                <a:gd name="T74" fmla="*/ 0 w 83"/>
                <a:gd name="T75" fmla="*/ 54 h 63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83"/>
                <a:gd name="T115" fmla="*/ 0 h 63"/>
                <a:gd name="T116" fmla="*/ 83 w 83"/>
                <a:gd name="T117" fmla="*/ 63 h 63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83" h="63">
                  <a:moveTo>
                    <a:pt x="0" y="54"/>
                  </a:moveTo>
                  <a:lnTo>
                    <a:pt x="1" y="48"/>
                  </a:lnTo>
                  <a:lnTo>
                    <a:pt x="2" y="42"/>
                  </a:lnTo>
                  <a:lnTo>
                    <a:pt x="3" y="37"/>
                  </a:lnTo>
                  <a:lnTo>
                    <a:pt x="5" y="32"/>
                  </a:lnTo>
                  <a:lnTo>
                    <a:pt x="7" y="27"/>
                  </a:lnTo>
                  <a:lnTo>
                    <a:pt x="9" y="22"/>
                  </a:lnTo>
                  <a:lnTo>
                    <a:pt x="11" y="18"/>
                  </a:lnTo>
                  <a:lnTo>
                    <a:pt x="14" y="14"/>
                  </a:lnTo>
                  <a:lnTo>
                    <a:pt x="15" y="12"/>
                  </a:lnTo>
                  <a:lnTo>
                    <a:pt x="16" y="11"/>
                  </a:lnTo>
                  <a:lnTo>
                    <a:pt x="17" y="9"/>
                  </a:lnTo>
                  <a:lnTo>
                    <a:pt x="19" y="8"/>
                  </a:lnTo>
                  <a:lnTo>
                    <a:pt x="20" y="6"/>
                  </a:lnTo>
                  <a:lnTo>
                    <a:pt x="21" y="5"/>
                  </a:lnTo>
                  <a:lnTo>
                    <a:pt x="23" y="4"/>
                  </a:lnTo>
                  <a:lnTo>
                    <a:pt x="24" y="3"/>
                  </a:lnTo>
                  <a:lnTo>
                    <a:pt x="26" y="2"/>
                  </a:lnTo>
                  <a:lnTo>
                    <a:pt x="27" y="2"/>
                  </a:lnTo>
                  <a:lnTo>
                    <a:pt x="29" y="1"/>
                  </a:lnTo>
                  <a:lnTo>
                    <a:pt x="30" y="0"/>
                  </a:lnTo>
                  <a:lnTo>
                    <a:pt x="31" y="0"/>
                  </a:lnTo>
                  <a:lnTo>
                    <a:pt x="33" y="0"/>
                  </a:lnTo>
                  <a:lnTo>
                    <a:pt x="35" y="0"/>
                  </a:lnTo>
                  <a:lnTo>
                    <a:pt x="36" y="0"/>
                  </a:lnTo>
                  <a:lnTo>
                    <a:pt x="52" y="2"/>
                  </a:lnTo>
                  <a:lnTo>
                    <a:pt x="54" y="2"/>
                  </a:lnTo>
                  <a:lnTo>
                    <a:pt x="56" y="3"/>
                  </a:lnTo>
                  <a:lnTo>
                    <a:pt x="58" y="4"/>
                  </a:lnTo>
                  <a:lnTo>
                    <a:pt x="60" y="5"/>
                  </a:lnTo>
                  <a:lnTo>
                    <a:pt x="62" y="7"/>
                  </a:lnTo>
                  <a:lnTo>
                    <a:pt x="63" y="8"/>
                  </a:lnTo>
                  <a:lnTo>
                    <a:pt x="65" y="10"/>
                  </a:lnTo>
                  <a:lnTo>
                    <a:pt x="66" y="13"/>
                  </a:lnTo>
                  <a:lnTo>
                    <a:pt x="68" y="15"/>
                  </a:lnTo>
                  <a:lnTo>
                    <a:pt x="69" y="18"/>
                  </a:lnTo>
                  <a:lnTo>
                    <a:pt x="70" y="21"/>
                  </a:lnTo>
                  <a:lnTo>
                    <a:pt x="71" y="24"/>
                  </a:lnTo>
                  <a:lnTo>
                    <a:pt x="72" y="27"/>
                  </a:lnTo>
                  <a:lnTo>
                    <a:pt x="73" y="31"/>
                  </a:lnTo>
                  <a:lnTo>
                    <a:pt x="74" y="34"/>
                  </a:lnTo>
                  <a:lnTo>
                    <a:pt x="74" y="38"/>
                  </a:lnTo>
                  <a:lnTo>
                    <a:pt x="82" y="39"/>
                  </a:lnTo>
                  <a:lnTo>
                    <a:pt x="66" y="62"/>
                  </a:lnTo>
                  <a:lnTo>
                    <a:pt x="49" y="35"/>
                  </a:lnTo>
                  <a:lnTo>
                    <a:pt x="58" y="36"/>
                  </a:lnTo>
                  <a:lnTo>
                    <a:pt x="57" y="30"/>
                  </a:lnTo>
                  <a:lnTo>
                    <a:pt x="56" y="25"/>
                  </a:lnTo>
                  <a:lnTo>
                    <a:pt x="55" y="21"/>
                  </a:lnTo>
                  <a:lnTo>
                    <a:pt x="54" y="18"/>
                  </a:lnTo>
                  <a:lnTo>
                    <a:pt x="53" y="16"/>
                  </a:lnTo>
                  <a:lnTo>
                    <a:pt x="52" y="14"/>
                  </a:lnTo>
                  <a:lnTo>
                    <a:pt x="51" y="12"/>
                  </a:lnTo>
                  <a:lnTo>
                    <a:pt x="50" y="10"/>
                  </a:lnTo>
                  <a:lnTo>
                    <a:pt x="49" y="9"/>
                  </a:lnTo>
                  <a:lnTo>
                    <a:pt x="48" y="7"/>
                  </a:lnTo>
                  <a:lnTo>
                    <a:pt x="46" y="5"/>
                  </a:lnTo>
                  <a:lnTo>
                    <a:pt x="45" y="4"/>
                  </a:lnTo>
                  <a:lnTo>
                    <a:pt x="44" y="3"/>
                  </a:lnTo>
                  <a:lnTo>
                    <a:pt x="42" y="4"/>
                  </a:lnTo>
                  <a:lnTo>
                    <a:pt x="39" y="6"/>
                  </a:lnTo>
                  <a:lnTo>
                    <a:pt x="37" y="8"/>
                  </a:lnTo>
                  <a:lnTo>
                    <a:pt x="35" y="10"/>
                  </a:lnTo>
                  <a:lnTo>
                    <a:pt x="32" y="13"/>
                  </a:lnTo>
                  <a:lnTo>
                    <a:pt x="30" y="16"/>
                  </a:lnTo>
                  <a:lnTo>
                    <a:pt x="28" y="19"/>
                  </a:lnTo>
                  <a:lnTo>
                    <a:pt x="26" y="22"/>
                  </a:lnTo>
                  <a:lnTo>
                    <a:pt x="24" y="26"/>
                  </a:lnTo>
                  <a:lnTo>
                    <a:pt x="23" y="29"/>
                  </a:lnTo>
                  <a:lnTo>
                    <a:pt x="21" y="33"/>
                  </a:lnTo>
                  <a:lnTo>
                    <a:pt x="20" y="38"/>
                  </a:lnTo>
                  <a:lnTo>
                    <a:pt x="19" y="42"/>
                  </a:lnTo>
                  <a:lnTo>
                    <a:pt x="18" y="47"/>
                  </a:lnTo>
                  <a:lnTo>
                    <a:pt x="17" y="51"/>
                  </a:lnTo>
                  <a:lnTo>
                    <a:pt x="16" y="56"/>
                  </a:lnTo>
                  <a:lnTo>
                    <a:pt x="0" y="54"/>
                  </a:lnTo>
                </a:path>
              </a:pathLst>
            </a:custGeom>
            <a:solidFill>
              <a:srgbClr val="FFFFFF"/>
            </a:solidFill>
            <a:ln w="12700" cap="rnd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en-US"/>
            </a:p>
          </p:txBody>
        </p:sp>
      </p:grpSp>
      <p:sp>
        <p:nvSpPr>
          <p:cNvPr id="26731" name="Rectangle 174"/>
          <p:cNvSpPr>
            <a:spLocks noChangeArrowheads="1"/>
          </p:cNvSpPr>
          <p:nvPr/>
        </p:nvSpPr>
        <p:spPr bwMode="auto">
          <a:xfrm>
            <a:off x="3057525" y="4135438"/>
            <a:ext cx="1133475" cy="28416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92075" tIns="46038" rIns="92075" bIns="46038">
            <a:prstTxWarp prst="textNoShape">
              <a:avLst/>
            </a:prstTxWarp>
            <a:spAutoFit/>
          </a:bodyPr>
          <a:lstStyle/>
          <a:p>
            <a:pPr eaLnBrk="0" hangingPunct="0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sz="1200"/>
              <a:t>Partial Snake</a:t>
            </a:r>
          </a:p>
        </p:txBody>
      </p:sp>
      <p:sp>
        <p:nvSpPr>
          <p:cNvPr id="26732" name="Rectangle 175"/>
          <p:cNvSpPr>
            <a:spLocks noChangeArrowheads="1"/>
          </p:cNvSpPr>
          <p:nvPr/>
        </p:nvSpPr>
        <p:spPr bwMode="auto">
          <a:xfrm>
            <a:off x="7239000" y="2743200"/>
            <a:ext cx="1301750" cy="287338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lIns="92075" tIns="46038" rIns="92075" bIns="46038">
            <a:prstTxWarp prst="textNoShape">
              <a:avLst/>
            </a:prstTxWarp>
            <a:spAutoFit/>
          </a:bodyPr>
          <a:lstStyle/>
          <a:p>
            <a:pPr eaLnBrk="0" hangingPunct="0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sz="1200"/>
              <a:t>Siberian Snakes</a:t>
            </a:r>
          </a:p>
        </p:txBody>
      </p:sp>
      <p:sp>
        <p:nvSpPr>
          <p:cNvPr id="26733" name="Rectangle 176"/>
          <p:cNvSpPr>
            <a:spLocks noChangeArrowheads="1"/>
          </p:cNvSpPr>
          <p:nvPr/>
        </p:nvSpPr>
        <p:spPr bwMode="auto">
          <a:xfrm>
            <a:off x="152400" y="1770063"/>
            <a:ext cx="1371600" cy="287337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92075" tIns="46038" rIns="92075" bIns="46038">
            <a:prstTxWarp prst="textNoShape">
              <a:avLst/>
            </a:prstTxWarp>
            <a:spAutoFit/>
          </a:bodyPr>
          <a:lstStyle/>
          <a:p>
            <a:pPr eaLnBrk="0" hangingPunct="0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sz="1200"/>
              <a:t>Siberian Snakes</a:t>
            </a:r>
          </a:p>
        </p:txBody>
      </p:sp>
      <p:sp>
        <p:nvSpPr>
          <p:cNvPr id="26734" name="Rectangle 178"/>
          <p:cNvSpPr>
            <a:spLocks noChangeArrowheads="1"/>
          </p:cNvSpPr>
          <p:nvPr/>
        </p:nvSpPr>
        <p:spPr bwMode="auto">
          <a:xfrm>
            <a:off x="4765675" y="4267200"/>
            <a:ext cx="1120775" cy="466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2075" tIns="46038" rIns="92075" bIns="46038">
            <a:prstTxWarp prst="textNoShape">
              <a:avLst/>
            </a:prstTxWarp>
            <a:spAutoFit/>
          </a:bodyPr>
          <a:lstStyle/>
          <a:p>
            <a:pPr eaLnBrk="0" hangingPunct="0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sz="1200"/>
              <a:t>Helical Partial</a:t>
            </a:r>
          </a:p>
          <a:p>
            <a:pPr eaLnBrk="0" hangingPunct="0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sz="1200"/>
              <a:t>  Snake</a:t>
            </a:r>
          </a:p>
        </p:txBody>
      </p:sp>
      <p:sp>
        <p:nvSpPr>
          <p:cNvPr id="26735" name="Line 179"/>
          <p:cNvSpPr>
            <a:spLocks noChangeShapeType="1"/>
          </p:cNvSpPr>
          <p:nvPr/>
        </p:nvSpPr>
        <p:spPr bwMode="auto">
          <a:xfrm flipH="1">
            <a:off x="4800600" y="4724400"/>
            <a:ext cx="38100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stealth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6736" name="Rectangle 181"/>
          <p:cNvSpPr>
            <a:spLocks noChangeArrowheads="1"/>
          </p:cNvSpPr>
          <p:nvPr/>
        </p:nvSpPr>
        <p:spPr bwMode="auto">
          <a:xfrm>
            <a:off x="2057400" y="4440238"/>
            <a:ext cx="1285875" cy="28416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92075" tIns="46038" rIns="92075" bIns="46038">
            <a:prstTxWarp prst="textNoShape">
              <a:avLst/>
            </a:prstTxWarp>
            <a:spAutoFit/>
          </a:bodyPr>
          <a:lstStyle/>
          <a:p>
            <a:pPr eaLnBrk="0" hangingPunct="0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sz="1200"/>
              <a:t>Strong Snake</a:t>
            </a:r>
          </a:p>
        </p:txBody>
      </p:sp>
      <p:sp>
        <p:nvSpPr>
          <p:cNvPr id="26737" name="Line 182"/>
          <p:cNvSpPr>
            <a:spLocks noChangeShapeType="1"/>
          </p:cNvSpPr>
          <p:nvPr/>
        </p:nvSpPr>
        <p:spPr bwMode="auto">
          <a:xfrm>
            <a:off x="2971800" y="4724400"/>
            <a:ext cx="381000" cy="76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stealth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6738" name="Rectangle 183"/>
          <p:cNvSpPr>
            <a:spLocks noChangeArrowheads="1"/>
          </p:cNvSpPr>
          <p:nvPr/>
        </p:nvSpPr>
        <p:spPr bwMode="auto">
          <a:xfrm>
            <a:off x="5638800" y="3124200"/>
            <a:ext cx="936625" cy="192088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0" bIns="0">
            <a:prstTxWarp prst="textNoShape">
              <a:avLst/>
            </a:prstTxWarp>
            <a:spAutoFit/>
          </a:bodyPr>
          <a:lstStyle/>
          <a:p>
            <a:pPr eaLnBrk="0" hangingPunct="0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sz="1200">
                <a:solidFill>
                  <a:srgbClr val="000000"/>
                </a:solidFill>
              </a:rPr>
              <a:t> Spin Flipper</a:t>
            </a:r>
          </a:p>
        </p:txBody>
      </p:sp>
      <p:sp>
        <p:nvSpPr>
          <p:cNvPr id="26739" name="Line 184"/>
          <p:cNvSpPr>
            <a:spLocks noChangeShapeType="1"/>
          </p:cNvSpPr>
          <p:nvPr/>
        </p:nvSpPr>
        <p:spPr bwMode="auto">
          <a:xfrm>
            <a:off x="6096000" y="3352800"/>
            <a:ext cx="304800" cy="152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stealth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6740" name="Line 185"/>
          <p:cNvSpPr>
            <a:spLocks noChangeShapeType="1"/>
          </p:cNvSpPr>
          <p:nvPr/>
        </p:nvSpPr>
        <p:spPr bwMode="auto">
          <a:xfrm flipV="1">
            <a:off x="2057400" y="3746500"/>
            <a:ext cx="76200" cy="228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stealth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6741" name="Text Box 189"/>
          <p:cNvSpPr txBox="1">
            <a:spLocks noChangeArrowheads="1"/>
          </p:cNvSpPr>
          <p:nvPr/>
        </p:nvSpPr>
        <p:spPr bwMode="auto">
          <a:xfrm>
            <a:off x="6248400" y="4264025"/>
            <a:ext cx="2819400" cy="784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/>
              <a:t>Energy: up to 500GeV</a:t>
            </a:r>
          </a:p>
          <a:p>
            <a:pPr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/>
              <a:t>Pol: 70%</a:t>
            </a:r>
          </a:p>
        </p:txBody>
      </p:sp>
      <p:sp>
        <p:nvSpPr>
          <p:cNvPr id="179" name="Slide Number Placeholder 17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801372-6EC5-504D-A4C6-C0943D8922CB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Picture 3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3733799"/>
            <a:ext cx="4042069" cy="2878799"/>
          </a:xfrm>
          <a:prstGeom prst="rect">
            <a:avLst/>
          </a:prstGeom>
        </p:spPr>
      </p:pic>
      <p:sp>
        <p:nvSpPr>
          <p:cNvPr id="49154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1200" dirty="0" smtClean="0">
                <a:solidFill>
                  <a:schemeClr val="tx1"/>
                </a:solidFill>
                <a:ea typeface="ＭＳ Ｐゴシック" pitchFamily="-80" charset="-128"/>
                <a:cs typeface="ＭＳ Ｐゴシック" pitchFamily="-80" charset="-128"/>
              </a:rPr>
              <a:t>                                                          (DOE Milestone HP8, 2013)</a:t>
            </a:r>
            <a:endParaRPr lang="en-US" sz="1200" baseline="30000" dirty="0" smtClean="0">
              <a:solidFill>
                <a:schemeClr val="tx1"/>
              </a:solidFill>
              <a:ea typeface="ＭＳ Ｐゴシック" pitchFamily="-80" charset="-128"/>
              <a:cs typeface="ＭＳ Ｐゴシック" pitchFamily="-80" charset="-128"/>
            </a:endParaRPr>
          </a:p>
        </p:txBody>
      </p:sp>
      <p:sp>
        <p:nvSpPr>
          <p:cNvPr id="25" name="Slide Number Placeholder 2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3D4BD6-2AAB-4165-9B5C-AED92E89807D}" type="slidenum">
              <a:rPr lang="en-US" smtClean="0"/>
              <a:pPr/>
              <a:t>30</a:t>
            </a:fld>
            <a:endParaRPr lang="en-US" dirty="0"/>
          </a:p>
        </p:txBody>
      </p:sp>
      <p:graphicFrame>
        <p:nvGraphicFramePr>
          <p:cNvPr id="29" name="Object 28"/>
          <p:cNvGraphicFramePr>
            <a:graphicFrameLocks noChangeAspect="1"/>
          </p:cNvGraphicFramePr>
          <p:nvPr/>
        </p:nvGraphicFramePr>
        <p:xfrm>
          <a:off x="1752600" y="228600"/>
          <a:ext cx="4152754" cy="457200"/>
        </p:xfrm>
        <a:graphic>
          <a:graphicData uri="http://schemas.openxmlformats.org/presentationml/2006/ole">
            <p:oleObj spid="_x0000_s130050" name="Equation" r:id="rId4" imgW="1841500" imgH="203200" progId="Equation.3">
              <p:embed/>
            </p:oleObj>
          </a:graphicData>
        </a:graphic>
      </p:graphicFrame>
      <p:grpSp>
        <p:nvGrpSpPr>
          <p:cNvPr id="2" name="Group 66"/>
          <p:cNvGrpSpPr>
            <a:grpSpLocks noChangeAspect="1"/>
          </p:cNvGrpSpPr>
          <p:nvPr/>
        </p:nvGrpSpPr>
        <p:grpSpPr>
          <a:xfrm>
            <a:off x="5394148" y="1610886"/>
            <a:ext cx="3512410" cy="1310114"/>
            <a:chOff x="781050" y="546100"/>
            <a:chExt cx="7524749" cy="2806700"/>
          </a:xfrm>
        </p:grpSpPr>
        <p:pic>
          <p:nvPicPr>
            <p:cNvPr id="68" name="Picture 67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781050" y="546100"/>
              <a:ext cx="3607248" cy="2743200"/>
            </a:xfrm>
            <a:prstGeom prst="rect">
              <a:avLst/>
            </a:prstGeom>
          </p:spPr>
        </p:pic>
        <p:pic>
          <p:nvPicPr>
            <p:cNvPr id="69" name="Picture 68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4571828" y="609601"/>
              <a:ext cx="3733971" cy="2743199"/>
            </a:xfrm>
            <a:prstGeom prst="rect">
              <a:avLst/>
            </a:prstGeom>
          </p:spPr>
        </p:pic>
      </p:grpSp>
      <p:graphicFrame>
        <p:nvGraphicFramePr>
          <p:cNvPr id="70663" name="Object 7"/>
          <p:cNvGraphicFramePr>
            <a:graphicFrameLocks noChangeAspect="1"/>
          </p:cNvGraphicFramePr>
          <p:nvPr/>
        </p:nvGraphicFramePr>
        <p:xfrm>
          <a:off x="637567" y="1417638"/>
          <a:ext cx="4706204" cy="1804624"/>
        </p:xfrm>
        <a:graphic>
          <a:graphicData uri="http://schemas.openxmlformats.org/presentationml/2006/ole">
            <p:oleObj spid="_x0000_s130051" name="Equation" r:id="rId7" imgW="2768600" imgH="1079500" progId="Equation.3">
              <p:embed/>
            </p:oleObj>
          </a:graphicData>
        </a:graphic>
      </p:graphicFrame>
      <p:pic>
        <p:nvPicPr>
          <p:cNvPr id="33" name="Picture 3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708769" y="3725137"/>
            <a:ext cx="4054231" cy="288746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EE76F2-DDDB-3842-8FA4-A7E3626923F8}" type="slidenum">
              <a:rPr lang="en-US"/>
              <a:pPr/>
              <a:t>31</a:t>
            </a:fld>
            <a:endParaRPr lang="en-US"/>
          </a:p>
        </p:txBody>
      </p:sp>
      <p:sp>
        <p:nvSpPr>
          <p:cNvPr id="20486" name="Rectangle 2"/>
          <p:cNvSpPr>
            <a:spLocks noGrp="1" noChangeArrowheads="1"/>
          </p:cNvSpPr>
          <p:nvPr>
            <p:ph type="title"/>
          </p:nvPr>
        </p:nvSpPr>
        <p:spPr>
          <a:xfrm>
            <a:off x="3175" y="112257"/>
            <a:ext cx="7110428" cy="1481138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sz="3556" dirty="0" smtClean="0">
                <a:ea typeface="ＭＳ Ｐゴシック" charset="-128"/>
                <a:cs typeface="ＭＳ Ｐゴシック" charset="-128"/>
              </a:rPr>
              <a:t>Part II: Transverse Spin Physics Program </a:t>
            </a:r>
            <a:r>
              <a:rPr lang="en-US" sz="4000" dirty="0" smtClean="0">
                <a:ea typeface="ＭＳ Ｐゴシック" charset="-128"/>
                <a:cs typeface="ＭＳ Ｐゴシック" charset="-128"/>
              </a:rPr>
              <a:t/>
            </a:r>
            <a:br>
              <a:rPr lang="en-US" sz="4000" dirty="0" smtClean="0">
                <a:ea typeface="ＭＳ Ｐゴシック" charset="-128"/>
                <a:cs typeface="ＭＳ Ｐゴシック" charset="-128"/>
              </a:rPr>
            </a:br>
            <a:endParaRPr lang="en-US" sz="2400" dirty="0">
              <a:solidFill>
                <a:schemeClr val="hlink"/>
              </a:solidFill>
              <a:ea typeface="ＭＳ Ｐゴシック" charset="-128"/>
              <a:cs typeface="ＭＳ Ｐゴシック" charset="-128"/>
            </a:endParaRPr>
          </a:p>
        </p:txBody>
      </p:sp>
      <p:pic>
        <p:nvPicPr>
          <p:cNvPr id="20487" name="Picture 4" descr="zgs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3238500"/>
            <a:ext cx="2525713" cy="2524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20482" name="Object 2"/>
          <p:cNvGraphicFramePr>
            <a:graphicFrameLocks noChangeAspect="1"/>
          </p:cNvGraphicFramePr>
          <p:nvPr/>
        </p:nvGraphicFramePr>
        <p:xfrm>
          <a:off x="4683125" y="2070100"/>
          <a:ext cx="2070100" cy="2573338"/>
        </p:xfrm>
        <a:graphic>
          <a:graphicData uri="http://schemas.openxmlformats.org/presentationml/2006/ole">
            <p:oleObj spid="_x0000_s48130" name="Picture" r:id="rId5" imgW="2187747" imgH="2141307" progId="Word.Picture.8">
              <p:embed/>
            </p:oleObj>
          </a:graphicData>
        </a:graphic>
      </p:graphicFrame>
      <p:pic>
        <p:nvPicPr>
          <p:cNvPr id="20488" name="Picture 6"/>
          <p:cNvPicPr>
            <a:picLocks noChangeAspect="1" noChangeArrowheads="1"/>
          </p:cNvPicPr>
          <p:nvPr/>
        </p:nvPicPr>
        <p:blipFill>
          <a:blip r:embed="rId6"/>
          <a:srcRect l="32813" t="25000" r="23438" b="17500"/>
          <a:stretch>
            <a:fillRect/>
          </a:stretch>
        </p:blipFill>
        <p:spPr bwMode="auto">
          <a:xfrm>
            <a:off x="2525713" y="2708275"/>
            <a:ext cx="2157412" cy="2128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9" name="Rectangle 8"/>
          <p:cNvSpPr>
            <a:spLocks noChangeArrowheads="1"/>
          </p:cNvSpPr>
          <p:nvPr/>
        </p:nvSpPr>
        <p:spPr bwMode="auto">
          <a:xfrm>
            <a:off x="2678113" y="4837113"/>
            <a:ext cx="2141537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FontTx/>
              <a:buNone/>
            </a:pPr>
            <a:r>
              <a:rPr lang="en-US" sz="1600"/>
              <a:t>PRD65, 092008 (2002)</a:t>
            </a:r>
          </a:p>
        </p:txBody>
      </p:sp>
      <p:sp>
        <p:nvSpPr>
          <p:cNvPr id="20490" name="Text Box 10"/>
          <p:cNvSpPr txBox="1">
            <a:spLocks noChangeArrowheads="1"/>
          </p:cNvSpPr>
          <p:nvPr/>
        </p:nvSpPr>
        <p:spPr bwMode="auto">
          <a:xfrm>
            <a:off x="290513" y="5611813"/>
            <a:ext cx="1681162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sz="1600"/>
              <a:t>PRL36, 929 (1976)</a:t>
            </a:r>
          </a:p>
        </p:txBody>
      </p:sp>
      <p:sp>
        <p:nvSpPr>
          <p:cNvPr id="20491" name="Text Box 11"/>
          <p:cNvSpPr txBox="1">
            <a:spLocks noChangeArrowheads="1"/>
          </p:cNvSpPr>
          <p:nvPr/>
        </p:nvSpPr>
        <p:spPr bwMode="auto">
          <a:xfrm>
            <a:off x="681038" y="2824163"/>
            <a:ext cx="184467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/>
              <a:t>ZGS 12 GeV beam</a:t>
            </a:r>
          </a:p>
        </p:txBody>
      </p:sp>
      <p:sp>
        <p:nvSpPr>
          <p:cNvPr id="20492" name="Text Box 12"/>
          <p:cNvSpPr txBox="1">
            <a:spLocks noChangeArrowheads="1"/>
          </p:cNvSpPr>
          <p:nvPr/>
        </p:nvSpPr>
        <p:spPr bwMode="auto">
          <a:xfrm>
            <a:off x="2525713" y="2251075"/>
            <a:ext cx="18700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/>
              <a:t>AGS 22 GeV beam</a:t>
            </a:r>
          </a:p>
        </p:txBody>
      </p:sp>
      <p:sp>
        <p:nvSpPr>
          <p:cNvPr id="20493" name="Text Box 13"/>
          <p:cNvSpPr txBox="1">
            <a:spLocks noChangeArrowheads="1"/>
          </p:cNvSpPr>
          <p:nvPr/>
        </p:nvSpPr>
        <p:spPr bwMode="auto">
          <a:xfrm>
            <a:off x="4667250" y="1706563"/>
            <a:ext cx="208597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/>
              <a:t>FNAL 200 GeV beam</a:t>
            </a:r>
          </a:p>
        </p:txBody>
      </p:sp>
      <p:sp>
        <p:nvSpPr>
          <p:cNvPr id="20494" name="Text Box 14"/>
          <p:cNvSpPr txBox="1">
            <a:spLocks noChangeArrowheads="1"/>
          </p:cNvSpPr>
          <p:nvPr/>
        </p:nvSpPr>
        <p:spPr bwMode="auto">
          <a:xfrm>
            <a:off x="4819650" y="4692650"/>
            <a:ext cx="1784350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sz="1600"/>
              <a:t>PLB261, 201 (1991)</a:t>
            </a: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sz="1600"/>
              <a:t>PLB264, 462 (1991)</a:t>
            </a:r>
          </a:p>
        </p:txBody>
      </p:sp>
      <p:sp>
        <p:nvSpPr>
          <p:cNvPr id="20495" name="Text Box 13"/>
          <p:cNvSpPr txBox="1">
            <a:spLocks noChangeArrowheads="1"/>
          </p:cNvSpPr>
          <p:nvPr/>
        </p:nvSpPr>
        <p:spPr bwMode="auto">
          <a:xfrm>
            <a:off x="6804025" y="225425"/>
            <a:ext cx="23399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/>
              <a:t>RHIC 20,000 GeV beam</a:t>
            </a:r>
          </a:p>
        </p:txBody>
      </p:sp>
      <p:pic>
        <p:nvPicPr>
          <p:cNvPr id="20496" name="Picture 16" descr="prl_fig3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848430" y="728663"/>
            <a:ext cx="2266950" cy="2217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97" name="Text Box 17"/>
          <p:cNvSpPr txBox="1">
            <a:spLocks noChangeArrowheads="1"/>
          </p:cNvSpPr>
          <p:nvPr/>
        </p:nvSpPr>
        <p:spPr bwMode="auto">
          <a:xfrm>
            <a:off x="119063" y="5975350"/>
            <a:ext cx="330993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defTabSz="914400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sz="2000">
                <a:solidFill>
                  <a:srgbClr val="008000"/>
                </a:solidFill>
                <a:latin typeface="Times New Roman" charset="0"/>
              </a:rPr>
              <a:t>Non-Perturbative cross section</a:t>
            </a:r>
          </a:p>
        </p:txBody>
      </p:sp>
      <p:sp>
        <p:nvSpPr>
          <p:cNvPr id="20498" name="Text Box 18"/>
          <p:cNvSpPr txBox="1">
            <a:spLocks noChangeArrowheads="1"/>
          </p:cNvSpPr>
          <p:nvPr/>
        </p:nvSpPr>
        <p:spPr bwMode="auto">
          <a:xfrm>
            <a:off x="6051550" y="5927725"/>
            <a:ext cx="27876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defTabSz="914400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sz="2000">
                <a:solidFill>
                  <a:srgbClr val="008000"/>
                </a:solidFill>
                <a:latin typeface="Times New Roman" charset="0"/>
              </a:rPr>
              <a:t>Perturbative cross section</a:t>
            </a:r>
          </a:p>
        </p:txBody>
      </p:sp>
      <p:sp>
        <p:nvSpPr>
          <p:cNvPr id="20499" name="Line 19"/>
          <p:cNvSpPr>
            <a:spLocks noChangeShapeType="1"/>
          </p:cNvSpPr>
          <p:nvPr/>
        </p:nvSpPr>
        <p:spPr bwMode="auto">
          <a:xfrm>
            <a:off x="3581400" y="6172200"/>
            <a:ext cx="2133600" cy="0"/>
          </a:xfrm>
          <a:prstGeom prst="line">
            <a:avLst/>
          </a:prstGeom>
          <a:noFill/>
          <a:ln w="22225">
            <a:solidFill>
              <a:srgbClr val="008000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500" name="Text Box 20"/>
          <p:cNvSpPr txBox="1">
            <a:spLocks noChangeArrowheads="1"/>
          </p:cNvSpPr>
          <p:nvPr/>
        </p:nvSpPr>
        <p:spPr bwMode="auto">
          <a:xfrm>
            <a:off x="7269163" y="3021013"/>
            <a:ext cx="1177925" cy="311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PRL (2004)</a:t>
            </a:r>
          </a:p>
        </p:txBody>
      </p:sp>
      <p:sp>
        <p:nvSpPr>
          <p:cNvPr id="22" name="TextBox 55"/>
          <p:cNvSpPr txBox="1">
            <a:spLocks noChangeArrowheads="1"/>
          </p:cNvSpPr>
          <p:nvPr/>
        </p:nvSpPr>
        <p:spPr bwMode="auto">
          <a:xfrm>
            <a:off x="290513" y="1275676"/>
            <a:ext cx="4105276" cy="861774"/>
          </a:xfrm>
          <a:prstGeom prst="rect">
            <a:avLst/>
          </a:prstGeom>
          <a:solidFill>
            <a:srgbClr val="FFFF00"/>
          </a:solidFill>
          <a:ln w="19050">
            <a:solidFill>
              <a:srgbClr val="00B050"/>
            </a:solidFill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US" sz="1600" dirty="0" smtClean="0"/>
              <a:t>Large </a:t>
            </a:r>
            <a:r>
              <a:rPr lang="en-US" sz="1600" dirty="0"/>
              <a:t>Transverse Single Spin </a:t>
            </a:r>
            <a:r>
              <a:rPr lang="en-US" sz="1600" dirty="0" smtClean="0"/>
              <a:t>Asymmetry (</a:t>
            </a:r>
            <a:r>
              <a:rPr lang="en-US" sz="1600" dirty="0"/>
              <a:t>SSA) in forward meson production persists up to RHIC energy.</a:t>
            </a:r>
          </a:p>
        </p:txBody>
      </p:sp>
      <p:pic>
        <p:nvPicPr>
          <p:cNvPr id="23" name="Picture 3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 rot="378377">
            <a:off x="6702548" y="3873611"/>
            <a:ext cx="2408727" cy="1927004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3317B8-3C5E-1141-9C3C-C4BC8025D6D9}" type="slidenum">
              <a:rPr lang="en-US"/>
              <a:pPr/>
              <a:t>32</a:t>
            </a:fld>
            <a:endParaRPr lang="en-US"/>
          </a:p>
        </p:txBody>
      </p:sp>
      <p:sp>
        <p:nvSpPr>
          <p:cNvPr id="22533" name="Text Box 2"/>
          <p:cNvSpPr txBox="1">
            <a:spLocks noChangeArrowheads="1"/>
          </p:cNvSpPr>
          <p:nvPr/>
        </p:nvSpPr>
        <p:spPr bwMode="auto">
          <a:xfrm>
            <a:off x="4648200" y="2101850"/>
            <a:ext cx="4191000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defTabSz="914400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sz="2000" b="1">
                <a:solidFill>
                  <a:srgbClr val="0000CC"/>
                </a:solidFill>
                <a:latin typeface="Arial" charset="0"/>
              </a:rPr>
              <a:t>Collins mechanism:</a:t>
            </a:r>
            <a:r>
              <a:rPr lang="en-US" sz="2000">
                <a:latin typeface="Arial" charset="0"/>
              </a:rPr>
              <a:t> </a:t>
            </a:r>
            <a:r>
              <a:rPr lang="en-US">
                <a:solidFill>
                  <a:srgbClr val="006600"/>
                </a:solidFill>
                <a:latin typeface="Arial" charset="0"/>
              </a:rPr>
              <a:t>Transversity (quark polarization) * asymmetry in the jet fragmentation</a:t>
            </a:r>
          </a:p>
        </p:txBody>
      </p:sp>
      <p:sp>
        <p:nvSpPr>
          <p:cNvPr id="22534" name="Text Box 3"/>
          <p:cNvSpPr txBox="1">
            <a:spLocks noChangeArrowheads="1"/>
          </p:cNvSpPr>
          <p:nvPr/>
        </p:nvSpPr>
        <p:spPr bwMode="auto">
          <a:xfrm>
            <a:off x="304800" y="2133600"/>
            <a:ext cx="3886200" cy="671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defTabSz="914400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sz="2000" b="1">
                <a:solidFill>
                  <a:srgbClr val="0000CC"/>
                </a:solidFill>
                <a:latin typeface="Arial" charset="0"/>
              </a:rPr>
              <a:t>Sivers mechanism:</a:t>
            </a:r>
            <a:r>
              <a:rPr lang="en-US" sz="2000">
                <a:solidFill>
                  <a:srgbClr val="0000CC"/>
                </a:solidFill>
                <a:latin typeface="Arial" charset="0"/>
              </a:rPr>
              <a:t> </a:t>
            </a:r>
            <a:r>
              <a:rPr lang="en-US">
                <a:solidFill>
                  <a:srgbClr val="006600"/>
                </a:solidFill>
                <a:latin typeface="Arial" charset="0"/>
              </a:rPr>
              <a:t>Correlation between nucleon spin and parton k</a:t>
            </a:r>
            <a:r>
              <a:rPr lang="en-US" baseline="-25000">
                <a:solidFill>
                  <a:srgbClr val="006600"/>
                </a:solidFill>
                <a:latin typeface="Arial" charset="0"/>
              </a:rPr>
              <a:t>T</a:t>
            </a:r>
            <a:endParaRPr lang="en-US">
              <a:solidFill>
                <a:srgbClr val="006600"/>
              </a:solidFill>
              <a:latin typeface="Symbol" charset="2"/>
            </a:endParaRPr>
          </a:p>
        </p:txBody>
      </p:sp>
      <p:sp>
        <p:nvSpPr>
          <p:cNvPr id="22535" name="Rectang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defTabSz="914400" eaLnBrk="1" hangingPunct="1"/>
            <a:r>
              <a:rPr lang="en-US" sz="4000">
                <a:ea typeface="ＭＳ Ｐゴシック" charset="-128"/>
                <a:cs typeface="ＭＳ Ｐゴシック" charset="-128"/>
              </a:rPr>
              <a:t>Possible Mechanisms …</a:t>
            </a:r>
          </a:p>
        </p:txBody>
      </p:sp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381000" y="3276600"/>
            <a:ext cx="4046538" cy="2890838"/>
            <a:chOff x="192" y="960"/>
            <a:chExt cx="2549" cy="1821"/>
          </a:xfrm>
        </p:grpSpPr>
        <p:sp>
          <p:nvSpPr>
            <p:cNvPr id="22562" name="Line 6"/>
            <p:cNvSpPr>
              <a:spLocks noChangeShapeType="1"/>
            </p:cNvSpPr>
            <p:nvPr/>
          </p:nvSpPr>
          <p:spPr bwMode="auto">
            <a:xfrm>
              <a:off x="192" y="1296"/>
              <a:ext cx="864" cy="384"/>
            </a:xfrm>
            <a:prstGeom prst="line">
              <a:avLst/>
            </a:prstGeom>
            <a:noFill/>
            <a:ln w="101600">
              <a:solidFill>
                <a:srgbClr val="0000FF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563" name="Line 7"/>
            <p:cNvSpPr>
              <a:spLocks noChangeShapeType="1"/>
            </p:cNvSpPr>
            <p:nvPr/>
          </p:nvSpPr>
          <p:spPr bwMode="auto">
            <a:xfrm flipV="1">
              <a:off x="384" y="1200"/>
              <a:ext cx="0" cy="336"/>
            </a:xfrm>
            <a:prstGeom prst="line">
              <a:avLst/>
            </a:prstGeom>
            <a:noFill/>
            <a:ln w="50800" cmpd="dbl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564" name="Text Box 8"/>
            <p:cNvSpPr txBox="1">
              <a:spLocks noChangeArrowheads="1"/>
            </p:cNvSpPr>
            <p:nvPr/>
          </p:nvSpPr>
          <p:spPr bwMode="auto">
            <a:xfrm>
              <a:off x="240" y="960"/>
              <a:ext cx="384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defTabSz="914400">
                <a:lnSpc>
                  <a:spcPct val="100000"/>
                </a:lnSpc>
                <a:spcBef>
                  <a:spcPct val="50000"/>
                </a:spcBef>
                <a:buFontTx/>
                <a:buNone/>
              </a:pPr>
              <a:r>
                <a:rPr lang="en-US" sz="2000" b="1">
                  <a:solidFill>
                    <a:srgbClr val="FF0000"/>
                  </a:solidFill>
                  <a:latin typeface="Arial" charset="0"/>
                </a:rPr>
                <a:t>S</a:t>
              </a:r>
              <a:r>
                <a:rPr lang="en-US" sz="2000" b="1" baseline="-25000">
                  <a:solidFill>
                    <a:srgbClr val="FF0000"/>
                  </a:solidFill>
                  <a:latin typeface="Arial" charset="0"/>
                </a:rPr>
                <a:t>P</a:t>
              </a:r>
              <a:endParaRPr lang="en-US" sz="2000" b="1">
                <a:solidFill>
                  <a:srgbClr val="FF0000"/>
                </a:solidFill>
                <a:latin typeface="Arial" charset="0"/>
              </a:endParaRPr>
            </a:p>
          </p:txBody>
        </p:sp>
        <p:sp>
          <p:nvSpPr>
            <p:cNvPr id="22565" name="Text Box 9"/>
            <p:cNvSpPr txBox="1">
              <a:spLocks noChangeArrowheads="1"/>
            </p:cNvSpPr>
            <p:nvPr/>
          </p:nvSpPr>
          <p:spPr bwMode="auto">
            <a:xfrm>
              <a:off x="1488" y="1430"/>
              <a:ext cx="384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defTabSz="914400">
                <a:lnSpc>
                  <a:spcPct val="100000"/>
                </a:lnSpc>
                <a:spcBef>
                  <a:spcPct val="50000"/>
                </a:spcBef>
                <a:buFontTx/>
                <a:buNone/>
              </a:pPr>
              <a:r>
                <a:rPr lang="en-US" sz="2000" b="1">
                  <a:solidFill>
                    <a:srgbClr val="006600"/>
                  </a:solidFill>
                  <a:latin typeface="Arial" charset="0"/>
                </a:rPr>
                <a:t>k</a:t>
              </a:r>
              <a:r>
                <a:rPr lang="en-US" sz="2000" b="1" baseline="-25000">
                  <a:solidFill>
                    <a:srgbClr val="006600"/>
                  </a:solidFill>
                  <a:latin typeface="Arial" charset="0"/>
                </a:rPr>
                <a:t>T,q</a:t>
              </a:r>
              <a:endParaRPr lang="en-US" sz="2000" b="1">
                <a:solidFill>
                  <a:srgbClr val="006600"/>
                </a:solidFill>
                <a:latin typeface="Arial" charset="0"/>
              </a:endParaRPr>
            </a:p>
          </p:txBody>
        </p:sp>
        <p:sp>
          <p:nvSpPr>
            <p:cNvPr id="22566" name="Line 10"/>
            <p:cNvSpPr>
              <a:spLocks noChangeShapeType="1"/>
            </p:cNvSpPr>
            <p:nvPr/>
          </p:nvSpPr>
          <p:spPr bwMode="auto">
            <a:xfrm>
              <a:off x="1056" y="1680"/>
              <a:ext cx="1008" cy="192"/>
            </a:xfrm>
            <a:prstGeom prst="line">
              <a:avLst/>
            </a:prstGeom>
            <a:noFill/>
            <a:ln w="76200">
              <a:solidFill>
                <a:srgbClr val="33CCCC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567" name="Line 11"/>
            <p:cNvSpPr>
              <a:spLocks noChangeShapeType="1"/>
            </p:cNvSpPr>
            <p:nvPr/>
          </p:nvSpPr>
          <p:spPr bwMode="auto">
            <a:xfrm>
              <a:off x="2064" y="1872"/>
              <a:ext cx="677" cy="53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568" name="Line 12"/>
            <p:cNvSpPr>
              <a:spLocks noChangeShapeType="1"/>
            </p:cNvSpPr>
            <p:nvPr/>
          </p:nvSpPr>
          <p:spPr bwMode="auto">
            <a:xfrm rot="2215248" flipV="1">
              <a:off x="2069" y="1852"/>
              <a:ext cx="620" cy="236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569" name="Line 13"/>
            <p:cNvSpPr>
              <a:spLocks noChangeShapeType="1"/>
            </p:cNvSpPr>
            <p:nvPr/>
          </p:nvSpPr>
          <p:spPr bwMode="auto">
            <a:xfrm rot="1381992">
              <a:off x="976" y="1876"/>
              <a:ext cx="1008" cy="19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570" name="Line 14"/>
            <p:cNvSpPr>
              <a:spLocks noChangeShapeType="1"/>
            </p:cNvSpPr>
            <p:nvPr/>
          </p:nvSpPr>
          <p:spPr bwMode="auto">
            <a:xfrm rot="1381992">
              <a:off x="1868" y="2389"/>
              <a:ext cx="677" cy="53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571" name="Line 15"/>
            <p:cNvSpPr>
              <a:spLocks noChangeShapeType="1"/>
            </p:cNvSpPr>
            <p:nvPr/>
          </p:nvSpPr>
          <p:spPr bwMode="auto">
            <a:xfrm rot="3597241" flipV="1">
              <a:off x="1848" y="2353"/>
              <a:ext cx="620" cy="23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572" name="Line 16"/>
            <p:cNvSpPr>
              <a:spLocks noChangeShapeType="1"/>
            </p:cNvSpPr>
            <p:nvPr/>
          </p:nvSpPr>
          <p:spPr bwMode="auto">
            <a:xfrm rot="10800000">
              <a:off x="1056" y="1680"/>
              <a:ext cx="816" cy="33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573" name="Text Box 17"/>
            <p:cNvSpPr txBox="1">
              <a:spLocks noChangeArrowheads="1"/>
            </p:cNvSpPr>
            <p:nvPr/>
          </p:nvSpPr>
          <p:spPr bwMode="auto">
            <a:xfrm>
              <a:off x="432" y="1452"/>
              <a:ext cx="214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defTabSz="91440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sz="2000" b="1">
                  <a:solidFill>
                    <a:srgbClr val="0000CC"/>
                  </a:solidFill>
                  <a:latin typeface="Arial" charset="0"/>
                </a:rPr>
                <a:t>p</a:t>
              </a:r>
            </a:p>
          </p:txBody>
        </p:sp>
        <p:sp>
          <p:nvSpPr>
            <p:cNvPr id="22574" name="Text Box 18"/>
            <p:cNvSpPr txBox="1">
              <a:spLocks noChangeArrowheads="1"/>
            </p:cNvSpPr>
            <p:nvPr/>
          </p:nvSpPr>
          <p:spPr bwMode="auto">
            <a:xfrm>
              <a:off x="1824" y="1872"/>
              <a:ext cx="14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defTabSz="914400">
                <a:lnSpc>
                  <a:spcPct val="100000"/>
                </a:lnSpc>
                <a:spcBef>
                  <a:spcPct val="50000"/>
                </a:spcBef>
                <a:buFontTx/>
                <a:buNone/>
              </a:pPr>
              <a:r>
                <a:rPr lang="en-US">
                  <a:latin typeface="Arial" charset="0"/>
                </a:rPr>
                <a:t>p</a:t>
              </a:r>
            </a:p>
          </p:txBody>
        </p:sp>
        <p:sp>
          <p:nvSpPr>
            <p:cNvPr id="22575" name="Line 19"/>
            <p:cNvSpPr>
              <a:spLocks noChangeShapeType="1"/>
            </p:cNvSpPr>
            <p:nvPr/>
          </p:nvSpPr>
          <p:spPr bwMode="auto">
            <a:xfrm flipV="1">
              <a:off x="1200" y="1632"/>
              <a:ext cx="336" cy="288"/>
            </a:xfrm>
            <a:prstGeom prst="line">
              <a:avLst/>
            </a:prstGeom>
            <a:noFill/>
            <a:ln w="38100">
              <a:solidFill>
                <a:srgbClr val="006600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3" name="Group 20"/>
          <p:cNvGrpSpPr>
            <a:grpSpLocks/>
          </p:cNvGrpSpPr>
          <p:nvPr/>
        </p:nvGrpSpPr>
        <p:grpSpPr bwMode="auto">
          <a:xfrm>
            <a:off x="4724400" y="3276600"/>
            <a:ext cx="4114800" cy="2890838"/>
            <a:chOff x="2976" y="2064"/>
            <a:chExt cx="2592" cy="1821"/>
          </a:xfrm>
        </p:grpSpPr>
        <p:grpSp>
          <p:nvGrpSpPr>
            <p:cNvPr id="4" name="Group 21"/>
            <p:cNvGrpSpPr>
              <a:grpSpLocks/>
            </p:cNvGrpSpPr>
            <p:nvPr/>
          </p:nvGrpSpPr>
          <p:grpSpPr bwMode="auto">
            <a:xfrm>
              <a:off x="2976" y="2064"/>
              <a:ext cx="2592" cy="1821"/>
              <a:chOff x="2976" y="1104"/>
              <a:chExt cx="2592" cy="1821"/>
            </a:xfrm>
          </p:grpSpPr>
          <p:sp>
            <p:nvSpPr>
              <p:cNvPr id="22545" name="Line 22"/>
              <p:cNvSpPr>
                <a:spLocks noChangeShapeType="1"/>
              </p:cNvSpPr>
              <p:nvPr/>
            </p:nvSpPr>
            <p:spPr bwMode="auto">
              <a:xfrm>
                <a:off x="2976" y="1440"/>
                <a:ext cx="864" cy="384"/>
              </a:xfrm>
              <a:prstGeom prst="line">
                <a:avLst/>
              </a:prstGeom>
              <a:noFill/>
              <a:ln w="101600">
                <a:solidFill>
                  <a:srgbClr val="0000FF"/>
                </a:solidFill>
                <a:round/>
                <a:headEnd/>
                <a:tailEnd type="triangle" w="med" len="med"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546" name="Line 23"/>
              <p:cNvSpPr>
                <a:spLocks noChangeShapeType="1"/>
              </p:cNvSpPr>
              <p:nvPr/>
            </p:nvSpPr>
            <p:spPr bwMode="auto">
              <a:xfrm flipV="1">
                <a:off x="3168" y="1344"/>
                <a:ext cx="0" cy="336"/>
              </a:xfrm>
              <a:prstGeom prst="line">
                <a:avLst/>
              </a:prstGeom>
              <a:noFill/>
              <a:ln w="50800" cmpd="dbl">
                <a:solidFill>
                  <a:srgbClr val="FF0000"/>
                </a:solidFill>
                <a:round/>
                <a:headEnd/>
                <a:tailEnd type="triangle" w="med" len="med"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547" name="Text Box 24"/>
              <p:cNvSpPr txBox="1">
                <a:spLocks noChangeArrowheads="1"/>
              </p:cNvSpPr>
              <p:nvPr/>
            </p:nvSpPr>
            <p:spPr bwMode="auto">
              <a:xfrm>
                <a:off x="3024" y="1104"/>
                <a:ext cx="384" cy="2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  <a:spAutoFit/>
              </a:bodyPr>
              <a:lstStyle/>
              <a:p>
                <a:pPr defTabSz="914400">
                  <a:lnSpc>
                    <a:spcPct val="100000"/>
                  </a:lnSpc>
                  <a:spcBef>
                    <a:spcPct val="50000"/>
                  </a:spcBef>
                  <a:buFontTx/>
                  <a:buNone/>
                </a:pPr>
                <a:r>
                  <a:rPr lang="en-US" sz="2000" b="1">
                    <a:solidFill>
                      <a:srgbClr val="FF0000"/>
                    </a:solidFill>
                    <a:latin typeface="Arial" charset="0"/>
                  </a:rPr>
                  <a:t>S</a:t>
                </a:r>
                <a:r>
                  <a:rPr lang="en-US" sz="2000" b="1" baseline="-25000">
                    <a:solidFill>
                      <a:srgbClr val="FF0000"/>
                    </a:solidFill>
                    <a:latin typeface="Arial" charset="0"/>
                  </a:rPr>
                  <a:t>P</a:t>
                </a:r>
                <a:endParaRPr lang="en-US" sz="2000" b="1">
                  <a:solidFill>
                    <a:srgbClr val="FF0000"/>
                  </a:solidFill>
                  <a:latin typeface="Arial" charset="0"/>
                </a:endParaRPr>
              </a:p>
            </p:txBody>
          </p:sp>
          <p:sp>
            <p:nvSpPr>
              <p:cNvPr id="22548" name="Line 25"/>
              <p:cNvSpPr>
                <a:spLocks noChangeShapeType="1"/>
              </p:cNvSpPr>
              <p:nvPr/>
            </p:nvSpPr>
            <p:spPr bwMode="auto">
              <a:xfrm rot="20678397" flipV="1">
                <a:off x="4800" y="2496"/>
                <a:ext cx="432" cy="192"/>
              </a:xfrm>
              <a:prstGeom prst="line">
                <a:avLst/>
              </a:prstGeom>
              <a:noFill/>
              <a:ln w="38100">
                <a:solidFill>
                  <a:srgbClr val="006600"/>
                </a:solidFill>
                <a:round/>
                <a:headEnd/>
                <a:tailEnd type="triangle" w="med" len="med"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549" name="Line 26"/>
              <p:cNvSpPr>
                <a:spLocks noChangeShapeType="1"/>
              </p:cNvSpPr>
              <p:nvPr/>
            </p:nvSpPr>
            <p:spPr bwMode="auto">
              <a:xfrm>
                <a:off x="4704" y="1872"/>
                <a:ext cx="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550" name="Line 27"/>
              <p:cNvSpPr>
                <a:spLocks noChangeShapeType="1"/>
              </p:cNvSpPr>
              <p:nvPr/>
            </p:nvSpPr>
            <p:spPr bwMode="auto">
              <a:xfrm>
                <a:off x="3840" y="1824"/>
                <a:ext cx="1008" cy="192"/>
              </a:xfrm>
              <a:prstGeom prst="line">
                <a:avLst/>
              </a:prstGeom>
              <a:noFill/>
              <a:ln w="57150">
                <a:solidFill>
                  <a:srgbClr val="33CCCC"/>
                </a:solidFill>
                <a:round/>
                <a:headEnd/>
                <a:tailEnd type="triangle" w="med" len="med"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551" name="Line 28"/>
              <p:cNvSpPr>
                <a:spLocks noChangeShapeType="1"/>
              </p:cNvSpPr>
              <p:nvPr/>
            </p:nvSpPr>
            <p:spPr bwMode="auto">
              <a:xfrm>
                <a:off x="4848" y="2016"/>
                <a:ext cx="677" cy="53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  <a:headEnd/>
                <a:tailEnd type="triangle" w="med" len="med"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552" name="Line 29"/>
              <p:cNvSpPr>
                <a:spLocks noChangeShapeType="1"/>
              </p:cNvSpPr>
              <p:nvPr/>
            </p:nvSpPr>
            <p:spPr bwMode="auto">
              <a:xfrm rot="2215248" flipV="1">
                <a:off x="4853" y="1996"/>
                <a:ext cx="620" cy="23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553" name="Line 30"/>
              <p:cNvSpPr>
                <a:spLocks noChangeShapeType="1"/>
              </p:cNvSpPr>
              <p:nvPr/>
            </p:nvSpPr>
            <p:spPr bwMode="auto">
              <a:xfrm rot="1381992">
                <a:off x="3760" y="2020"/>
                <a:ext cx="1008" cy="192"/>
              </a:xfrm>
              <a:prstGeom prst="line">
                <a:avLst/>
              </a:prstGeom>
              <a:noFill/>
              <a:ln w="57150">
                <a:solidFill>
                  <a:srgbClr val="33CCCC"/>
                </a:solidFill>
                <a:round/>
                <a:headEnd/>
                <a:tailEnd type="triangle" w="med" len="med"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554" name="Line 31"/>
              <p:cNvSpPr>
                <a:spLocks noChangeShapeType="1"/>
              </p:cNvSpPr>
              <p:nvPr/>
            </p:nvSpPr>
            <p:spPr bwMode="auto">
              <a:xfrm rot="1381992">
                <a:off x="4652" y="2533"/>
                <a:ext cx="677" cy="53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  <a:headEnd/>
                <a:tailEnd type="triangle" w="med" len="med"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555" name="Line 32"/>
              <p:cNvSpPr>
                <a:spLocks noChangeShapeType="1"/>
              </p:cNvSpPr>
              <p:nvPr/>
            </p:nvSpPr>
            <p:spPr bwMode="auto">
              <a:xfrm rot="3597241" flipV="1">
                <a:off x="4632" y="2497"/>
                <a:ext cx="620" cy="23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556" name="Line 33"/>
              <p:cNvSpPr>
                <a:spLocks noChangeShapeType="1"/>
              </p:cNvSpPr>
              <p:nvPr/>
            </p:nvSpPr>
            <p:spPr bwMode="auto">
              <a:xfrm rot="10800000">
                <a:off x="3840" y="1824"/>
                <a:ext cx="816" cy="33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557" name="Text Box 34"/>
              <p:cNvSpPr txBox="1">
                <a:spLocks noChangeArrowheads="1"/>
              </p:cNvSpPr>
              <p:nvPr/>
            </p:nvSpPr>
            <p:spPr bwMode="auto">
              <a:xfrm>
                <a:off x="3216" y="1596"/>
                <a:ext cx="214" cy="2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pPr defTabSz="914400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lang="en-US" sz="2000" b="1">
                    <a:solidFill>
                      <a:srgbClr val="0000CC"/>
                    </a:solidFill>
                    <a:latin typeface="Arial" charset="0"/>
                  </a:rPr>
                  <a:t>p</a:t>
                </a:r>
              </a:p>
            </p:txBody>
          </p:sp>
          <p:sp>
            <p:nvSpPr>
              <p:cNvPr id="22558" name="Text Box 35"/>
              <p:cNvSpPr txBox="1">
                <a:spLocks noChangeArrowheads="1"/>
              </p:cNvSpPr>
              <p:nvPr/>
            </p:nvSpPr>
            <p:spPr bwMode="auto">
              <a:xfrm>
                <a:off x="4608" y="2016"/>
                <a:ext cx="144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  <a:spAutoFit/>
              </a:bodyPr>
              <a:lstStyle/>
              <a:p>
                <a:pPr defTabSz="914400">
                  <a:lnSpc>
                    <a:spcPct val="100000"/>
                  </a:lnSpc>
                  <a:spcBef>
                    <a:spcPct val="50000"/>
                  </a:spcBef>
                  <a:buFontTx/>
                  <a:buNone/>
                </a:pPr>
                <a:r>
                  <a:rPr lang="en-US">
                    <a:latin typeface="Arial" charset="0"/>
                  </a:rPr>
                  <a:t>p</a:t>
                </a:r>
              </a:p>
            </p:txBody>
          </p:sp>
          <p:sp>
            <p:nvSpPr>
              <p:cNvPr id="22559" name="Line 36"/>
              <p:cNvSpPr>
                <a:spLocks noChangeShapeType="1"/>
              </p:cNvSpPr>
              <p:nvPr/>
            </p:nvSpPr>
            <p:spPr bwMode="auto">
              <a:xfrm flipV="1">
                <a:off x="4272" y="1968"/>
                <a:ext cx="0" cy="336"/>
              </a:xfrm>
              <a:prstGeom prst="line">
                <a:avLst/>
              </a:prstGeom>
              <a:noFill/>
              <a:ln w="50800" cmpd="dbl">
                <a:solidFill>
                  <a:srgbClr val="FF0000"/>
                </a:solidFill>
                <a:round/>
                <a:headEnd/>
                <a:tailEnd type="triangle" w="med" len="med"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560" name="Text Box 37"/>
              <p:cNvSpPr txBox="1">
                <a:spLocks noChangeArrowheads="1"/>
              </p:cNvSpPr>
              <p:nvPr/>
            </p:nvSpPr>
            <p:spPr bwMode="auto">
              <a:xfrm>
                <a:off x="4176" y="2256"/>
                <a:ext cx="288" cy="2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  <a:spAutoFit/>
              </a:bodyPr>
              <a:lstStyle/>
              <a:p>
                <a:pPr defTabSz="914400">
                  <a:lnSpc>
                    <a:spcPct val="100000"/>
                  </a:lnSpc>
                  <a:spcBef>
                    <a:spcPct val="50000"/>
                  </a:spcBef>
                  <a:buFontTx/>
                  <a:buNone/>
                </a:pPr>
                <a:r>
                  <a:rPr lang="en-US" sz="2000" b="1">
                    <a:solidFill>
                      <a:srgbClr val="FF0000"/>
                    </a:solidFill>
                    <a:latin typeface="Arial" charset="0"/>
                  </a:rPr>
                  <a:t>S</a:t>
                </a:r>
                <a:r>
                  <a:rPr lang="en-US" sz="2000" b="1" baseline="-25000">
                    <a:solidFill>
                      <a:srgbClr val="FF0000"/>
                    </a:solidFill>
                    <a:latin typeface="Arial" charset="0"/>
                  </a:rPr>
                  <a:t>q</a:t>
                </a:r>
                <a:endParaRPr lang="en-US" sz="2000" b="1">
                  <a:solidFill>
                    <a:srgbClr val="FF0000"/>
                  </a:solidFill>
                  <a:latin typeface="Arial" charset="0"/>
                </a:endParaRPr>
              </a:p>
            </p:txBody>
          </p:sp>
          <p:sp>
            <p:nvSpPr>
              <p:cNvPr id="22561" name="Text Box 38"/>
              <p:cNvSpPr txBox="1">
                <a:spLocks noChangeArrowheads="1"/>
              </p:cNvSpPr>
              <p:nvPr/>
            </p:nvSpPr>
            <p:spPr bwMode="auto">
              <a:xfrm>
                <a:off x="5184" y="2304"/>
                <a:ext cx="384" cy="44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  <a:spAutoFit/>
              </a:bodyPr>
              <a:lstStyle/>
              <a:p>
                <a:pPr defTabSz="914400">
                  <a:lnSpc>
                    <a:spcPct val="100000"/>
                  </a:lnSpc>
                  <a:spcBef>
                    <a:spcPct val="50000"/>
                  </a:spcBef>
                  <a:buFontTx/>
                  <a:buNone/>
                </a:pPr>
                <a:r>
                  <a:rPr lang="en-US" sz="2000" b="1">
                    <a:solidFill>
                      <a:srgbClr val="006600"/>
                    </a:solidFill>
                    <a:latin typeface="Arial" charset="0"/>
                  </a:rPr>
                  <a:t>k</a:t>
                </a:r>
                <a:r>
                  <a:rPr lang="en-US" sz="2000" b="1" baseline="-25000">
                    <a:solidFill>
                      <a:srgbClr val="006600"/>
                    </a:solidFill>
                    <a:latin typeface="Arial" charset="0"/>
                  </a:rPr>
                  <a:t>T,</a:t>
                </a:r>
                <a:r>
                  <a:rPr lang="el-GR" sz="2000" b="1" baseline="-25000">
                    <a:solidFill>
                      <a:srgbClr val="006600"/>
                    </a:solidFill>
                    <a:latin typeface="Times New Roman" charset="0"/>
                    <a:ea typeface="Times New Roman" charset="0"/>
                    <a:cs typeface="Times New Roman" charset="0"/>
                  </a:rPr>
                  <a:t>π</a:t>
                </a:r>
                <a:endParaRPr lang="en-US" sz="2000" b="1">
                  <a:solidFill>
                    <a:srgbClr val="006600"/>
                  </a:solidFill>
                  <a:latin typeface="Arial" charset="0"/>
                </a:endParaRPr>
              </a:p>
            </p:txBody>
          </p:sp>
        </p:grpSp>
        <p:sp>
          <p:nvSpPr>
            <p:cNvPr id="22543" name="Line 39"/>
            <p:cNvSpPr>
              <a:spLocks noChangeShapeType="1"/>
            </p:cNvSpPr>
            <p:nvPr/>
          </p:nvSpPr>
          <p:spPr bwMode="auto">
            <a:xfrm flipV="1">
              <a:off x="4464" y="2640"/>
              <a:ext cx="0" cy="336"/>
            </a:xfrm>
            <a:prstGeom prst="line">
              <a:avLst/>
            </a:prstGeom>
            <a:noFill/>
            <a:ln w="50800" cmpd="dbl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544" name="Text Box 40"/>
            <p:cNvSpPr txBox="1">
              <a:spLocks noChangeArrowheads="1"/>
            </p:cNvSpPr>
            <p:nvPr/>
          </p:nvSpPr>
          <p:spPr bwMode="auto">
            <a:xfrm>
              <a:off x="4320" y="2352"/>
              <a:ext cx="288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defTabSz="914400">
                <a:lnSpc>
                  <a:spcPct val="100000"/>
                </a:lnSpc>
                <a:spcBef>
                  <a:spcPct val="50000"/>
                </a:spcBef>
                <a:buFontTx/>
                <a:buNone/>
              </a:pPr>
              <a:r>
                <a:rPr lang="en-US" sz="2000" b="1">
                  <a:solidFill>
                    <a:srgbClr val="FF0000"/>
                  </a:solidFill>
                  <a:latin typeface="Arial" charset="0"/>
                </a:rPr>
                <a:t>S</a:t>
              </a:r>
              <a:r>
                <a:rPr lang="en-US" sz="2000" b="1" baseline="-25000">
                  <a:solidFill>
                    <a:srgbClr val="FF0000"/>
                  </a:solidFill>
                  <a:latin typeface="Arial" charset="0"/>
                </a:rPr>
                <a:t>q</a:t>
              </a:r>
              <a:endParaRPr lang="en-US" sz="2000" b="1">
                <a:solidFill>
                  <a:srgbClr val="FF0000"/>
                </a:solidFill>
                <a:latin typeface="Arial" charset="0"/>
              </a:endParaRPr>
            </a:p>
          </p:txBody>
        </p:sp>
      </p:grpSp>
      <p:sp>
        <p:nvSpPr>
          <p:cNvPr id="22538" name="Rectangle 41"/>
          <p:cNvSpPr>
            <a:spLocks noChangeArrowheads="1"/>
          </p:cNvSpPr>
          <p:nvPr/>
        </p:nvSpPr>
        <p:spPr bwMode="auto">
          <a:xfrm>
            <a:off x="381000" y="2819400"/>
            <a:ext cx="30924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defTabSz="914400" eaLnBrk="0" hangingPunct="0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sz="1400" b="1">
                <a:latin typeface="Times" charset="0"/>
              </a:rPr>
              <a:t>Phys Rev D41 (1990) 83; 43 (1991) 261</a:t>
            </a:r>
          </a:p>
        </p:txBody>
      </p:sp>
      <p:sp>
        <p:nvSpPr>
          <p:cNvPr id="22539" name="Rectangle 42"/>
          <p:cNvSpPr>
            <a:spLocks noChangeArrowheads="1"/>
          </p:cNvSpPr>
          <p:nvPr/>
        </p:nvSpPr>
        <p:spPr bwMode="auto">
          <a:xfrm>
            <a:off x="6553200" y="2819400"/>
            <a:ext cx="2209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defTabSz="914400" eaLnBrk="0" hangingPunct="0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sz="1400" b="1">
                <a:latin typeface="Times" charset="0"/>
              </a:rPr>
              <a:t>Nucl Phys B396 (1993) 161</a:t>
            </a:r>
          </a:p>
        </p:txBody>
      </p:sp>
      <p:sp>
        <p:nvSpPr>
          <p:cNvPr id="22540" name="Text Box 43"/>
          <p:cNvSpPr txBox="1">
            <a:spLocks noChangeArrowheads="1"/>
          </p:cNvSpPr>
          <p:nvPr/>
        </p:nvSpPr>
        <p:spPr bwMode="auto">
          <a:xfrm>
            <a:off x="304800" y="5562600"/>
            <a:ext cx="30416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defTabSz="914400">
              <a:lnSpc>
                <a:spcPct val="100000"/>
              </a:lnSpc>
              <a:buFontTx/>
              <a:buNone/>
            </a:pPr>
            <a:r>
              <a:rPr lang="en-US">
                <a:solidFill>
                  <a:srgbClr val="FD1711"/>
                </a:solidFill>
                <a:latin typeface="Arial" charset="0"/>
                <a:ea typeface="宋体" charset="-122"/>
                <a:cs typeface="宋体" charset="-122"/>
              </a:rPr>
              <a:t>Orbital Angular Momentum?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B3E7D8-3761-CE45-9E80-06685FE1C59C}" type="slidenum">
              <a:rPr lang="en-US"/>
              <a:pPr/>
              <a:t>33</a:t>
            </a:fld>
            <a:endParaRPr lang="en-US"/>
          </a:p>
        </p:txBody>
      </p:sp>
      <p:sp>
        <p:nvSpPr>
          <p:cNvPr id="24583" name="Title 1"/>
          <p:cNvSpPr>
            <a:spLocks noGrp="1"/>
          </p:cNvSpPr>
          <p:nvPr>
            <p:ph type="title"/>
          </p:nvPr>
        </p:nvSpPr>
        <p:spPr>
          <a:xfrm>
            <a:off x="66675" y="42863"/>
            <a:ext cx="8967788" cy="1143000"/>
          </a:xfrm>
        </p:spPr>
        <p:txBody>
          <a:bodyPr/>
          <a:lstStyle/>
          <a:p>
            <a:pPr eaLnBrk="1" hangingPunct="1"/>
            <a:r>
              <a:rPr lang="en-US" sz="4000" dirty="0" smtClean="0">
                <a:ea typeface="ＭＳ Ｐゴシック" charset="-128"/>
                <a:cs typeface="ＭＳ Ｐゴシック" charset="-128"/>
              </a:rPr>
              <a:t>Theory: K</a:t>
            </a:r>
            <a:r>
              <a:rPr lang="en-US" sz="4000" baseline="-25000" dirty="0" smtClean="0">
                <a:ea typeface="ＭＳ Ｐゴシック" charset="-128"/>
                <a:cs typeface="ＭＳ Ｐゴシック" charset="-128"/>
              </a:rPr>
              <a:t>T</a:t>
            </a:r>
            <a:r>
              <a:rPr lang="en-US" sz="4000" dirty="0" smtClean="0">
                <a:ea typeface="ＭＳ Ｐゴシック" charset="-128"/>
                <a:cs typeface="ＭＳ Ｐゴシック" charset="-128"/>
              </a:rPr>
              <a:t> </a:t>
            </a:r>
            <a:r>
              <a:rPr lang="en-US" sz="4000" dirty="0" err="1" smtClean="0">
                <a:ea typeface="ＭＳ Ｐゴシック" charset="-128"/>
                <a:cs typeface="ＭＳ Ｐゴシック" charset="-128"/>
              </a:rPr>
              <a:t>vs</a:t>
            </a:r>
            <a:r>
              <a:rPr lang="en-US" sz="4000" dirty="0" smtClean="0">
                <a:ea typeface="ＭＳ Ｐゴシック" charset="-128"/>
                <a:cs typeface="ＭＳ Ｐゴシック" charset="-128"/>
              </a:rPr>
              <a:t> Collinear Factorization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90650"/>
            <a:ext cx="4410075" cy="3241675"/>
          </a:xfrm>
        </p:spPr>
        <p:txBody>
          <a:bodyPr>
            <a:normAutofit/>
          </a:bodyPr>
          <a:lstStyle/>
          <a:p>
            <a:pPr eaLnBrk="1" hangingPunct="1">
              <a:lnSpc>
                <a:spcPct val="70000"/>
              </a:lnSpc>
            </a:pPr>
            <a:r>
              <a:rPr lang="en-US" sz="3000" smtClean="0">
                <a:ea typeface="ＭＳ Ｐゴシック" charset="-128"/>
                <a:cs typeface="ＭＳ Ｐゴシック" charset="-128"/>
              </a:rPr>
              <a:t>Tran. Mom. Dep. Funs</a:t>
            </a:r>
          </a:p>
          <a:p>
            <a:pPr lvl="1" eaLnBrk="1" hangingPunct="1">
              <a:lnSpc>
                <a:spcPct val="70000"/>
              </a:lnSpc>
            </a:pPr>
            <a:r>
              <a:rPr lang="en-US" sz="2200" smtClean="0"/>
              <a:t>Sivers Fun</a:t>
            </a:r>
          </a:p>
          <a:p>
            <a:pPr lvl="1" eaLnBrk="1" hangingPunct="1">
              <a:lnSpc>
                <a:spcPct val="70000"/>
              </a:lnSpc>
            </a:pPr>
            <a:r>
              <a:rPr lang="en-US" sz="2200" smtClean="0"/>
              <a:t>Collins Fun</a:t>
            </a:r>
          </a:p>
          <a:p>
            <a:pPr eaLnBrk="1" hangingPunct="1">
              <a:lnSpc>
                <a:spcPct val="70000"/>
              </a:lnSpc>
            </a:pPr>
            <a:endParaRPr lang="en-US" sz="2200" smtClean="0">
              <a:ea typeface="ＭＳ Ｐゴシック" charset="-128"/>
              <a:cs typeface="ＭＳ Ｐゴシック" charset="-128"/>
            </a:endParaRPr>
          </a:p>
          <a:p>
            <a:pPr eaLnBrk="1" hangingPunct="1">
              <a:lnSpc>
                <a:spcPct val="70000"/>
              </a:lnSpc>
            </a:pPr>
            <a:endParaRPr lang="en-US" sz="3000" smtClean="0">
              <a:ea typeface="ＭＳ Ｐゴシック" charset="-128"/>
              <a:cs typeface="ＭＳ Ｐゴシック" charset="-128"/>
            </a:endParaRPr>
          </a:p>
          <a:p>
            <a:pPr eaLnBrk="1" hangingPunct="1">
              <a:lnSpc>
                <a:spcPct val="70000"/>
              </a:lnSpc>
            </a:pPr>
            <a:endParaRPr lang="en-US" sz="3000" smtClean="0">
              <a:ea typeface="ＭＳ Ｐゴシック" charset="-128"/>
              <a:cs typeface="ＭＳ Ｐゴシック" charset="-128"/>
            </a:endParaRPr>
          </a:p>
          <a:p>
            <a:pPr eaLnBrk="1" hangingPunct="1">
              <a:lnSpc>
                <a:spcPct val="70000"/>
              </a:lnSpc>
            </a:pPr>
            <a:r>
              <a:rPr lang="en-US" sz="3000" smtClean="0">
                <a:ea typeface="ＭＳ Ｐゴシック" charset="-128"/>
                <a:cs typeface="ＭＳ Ｐゴシック" charset="-128"/>
              </a:rPr>
              <a:t>Twist-3 collinear</a:t>
            </a:r>
          </a:p>
          <a:p>
            <a:pPr lvl="1" eaLnBrk="1" hangingPunct="1">
              <a:lnSpc>
                <a:spcPct val="70000"/>
              </a:lnSpc>
            </a:pPr>
            <a:r>
              <a:rPr lang="en-US" sz="2200" smtClean="0"/>
              <a:t>Quark-gluon correl.</a:t>
            </a:r>
          </a:p>
          <a:p>
            <a:pPr lvl="1" eaLnBrk="1" hangingPunct="1">
              <a:lnSpc>
                <a:spcPct val="70000"/>
              </a:lnSpc>
            </a:pPr>
            <a:r>
              <a:rPr lang="en-US" sz="2200" smtClean="0"/>
              <a:t>Gluon-gluon correl.</a:t>
            </a:r>
          </a:p>
        </p:txBody>
      </p:sp>
      <p:graphicFrame>
        <p:nvGraphicFramePr>
          <p:cNvPr id="24578" name="Object 2"/>
          <p:cNvGraphicFramePr>
            <a:graphicFrameLocks noChangeAspect="1"/>
          </p:cNvGraphicFramePr>
          <p:nvPr/>
        </p:nvGraphicFramePr>
        <p:xfrm>
          <a:off x="4521200" y="3340100"/>
          <a:ext cx="101600" cy="177800"/>
        </p:xfrm>
        <a:graphic>
          <a:graphicData uri="http://schemas.openxmlformats.org/presentationml/2006/ole">
            <p:oleObj spid="_x0000_s52226" name="Equation" r:id="rId4" imgW="101600" imgH="177800" progId="Equation.3">
              <p:embed/>
            </p:oleObj>
          </a:graphicData>
        </a:graphic>
      </p:graphicFrame>
      <p:grpSp>
        <p:nvGrpSpPr>
          <p:cNvPr id="2" name="Group 240"/>
          <p:cNvGrpSpPr>
            <a:grpSpLocks/>
          </p:cNvGrpSpPr>
          <p:nvPr/>
        </p:nvGrpSpPr>
        <p:grpSpPr bwMode="auto">
          <a:xfrm>
            <a:off x="4867275" y="1233488"/>
            <a:ext cx="3325813" cy="1838325"/>
            <a:chOff x="480" y="1872"/>
            <a:chExt cx="3264" cy="1931"/>
          </a:xfrm>
        </p:grpSpPr>
        <p:sp>
          <p:nvSpPr>
            <p:cNvPr id="24610" name="Line 241"/>
            <p:cNvSpPr>
              <a:spLocks noChangeShapeType="1"/>
            </p:cNvSpPr>
            <p:nvPr/>
          </p:nvSpPr>
          <p:spPr bwMode="auto">
            <a:xfrm>
              <a:off x="3168" y="2160"/>
              <a:ext cx="38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611" name="Line 242"/>
            <p:cNvSpPr>
              <a:spLocks noChangeShapeType="1"/>
            </p:cNvSpPr>
            <p:nvPr/>
          </p:nvSpPr>
          <p:spPr bwMode="auto">
            <a:xfrm>
              <a:off x="3120" y="2064"/>
              <a:ext cx="24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612" name="Line 243"/>
            <p:cNvSpPr>
              <a:spLocks noChangeShapeType="1"/>
            </p:cNvSpPr>
            <p:nvPr/>
          </p:nvSpPr>
          <p:spPr bwMode="auto">
            <a:xfrm>
              <a:off x="3216" y="2304"/>
              <a:ext cx="192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613" name="Line 244"/>
            <p:cNvSpPr>
              <a:spLocks noChangeShapeType="1"/>
            </p:cNvSpPr>
            <p:nvPr/>
          </p:nvSpPr>
          <p:spPr bwMode="auto">
            <a:xfrm>
              <a:off x="3168" y="2352"/>
              <a:ext cx="144" cy="10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614" name="Text Box 245"/>
            <p:cNvSpPr txBox="1">
              <a:spLocks noChangeArrowheads="1"/>
            </p:cNvSpPr>
            <p:nvPr/>
          </p:nvSpPr>
          <p:spPr bwMode="auto">
            <a:xfrm>
              <a:off x="3456" y="1872"/>
              <a:ext cx="288" cy="38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>
                <a:lnSpc>
                  <a:spcPct val="100000"/>
                </a:lnSpc>
                <a:spcBef>
                  <a:spcPct val="50000"/>
                </a:spcBef>
                <a:buFontTx/>
                <a:buNone/>
              </a:pPr>
              <a:r>
                <a:rPr lang="en-US"/>
                <a:t>h</a:t>
              </a:r>
            </a:p>
          </p:txBody>
        </p:sp>
        <p:sp>
          <p:nvSpPr>
            <p:cNvPr id="24615" name="Line 246"/>
            <p:cNvSpPr>
              <a:spLocks noChangeShapeType="1"/>
            </p:cNvSpPr>
            <p:nvPr/>
          </p:nvSpPr>
          <p:spPr bwMode="auto">
            <a:xfrm>
              <a:off x="2448" y="2784"/>
              <a:ext cx="384" cy="52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616" name="Line 247"/>
            <p:cNvSpPr>
              <a:spLocks noChangeShapeType="1"/>
            </p:cNvSpPr>
            <p:nvPr/>
          </p:nvSpPr>
          <p:spPr bwMode="auto">
            <a:xfrm>
              <a:off x="2496" y="2784"/>
              <a:ext cx="384" cy="43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617" name="Line 248"/>
            <p:cNvSpPr>
              <a:spLocks noChangeShapeType="1"/>
            </p:cNvSpPr>
            <p:nvPr/>
          </p:nvSpPr>
          <p:spPr bwMode="auto">
            <a:xfrm>
              <a:off x="2496" y="2736"/>
              <a:ext cx="432" cy="3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618" name="Text Box 249"/>
            <p:cNvSpPr txBox="1">
              <a:spLocks noChangeArrowheads="1"/>
            </p:cNvSpPr>
            <p:nvPr/>
          </p:nvSpPr>
          <p:spPr bwMode="auto">
            <a:xfrm>
              <a:off x="2879" y="3129"/>
              <a:ext cx="337" cy="6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>
                <a:lnSpc>
                  <a:spcPct val="100000"/>
                </a:lnSpc>
                <a:spcBef>
                  <a:spcPct val="50000"/>
                </a:spcBef>
                <a:buFontTx/>
                <a:buNone/>
              </a:pPr>
              <a:r>
                <a:rPr lang="en-US"/>
                <a:t>X’</a:t>
              </a:r>
            </a:p>
          </p:txBody>
        </p:sp>
        <p:sp>
          <p:nvSpPr>
            <p:cNvPr id="24619" name="Line 250"/>
            <p:cNvSpPr>
              <a:spLocks noChangeShapeType="1"/>
            </p:cNvSpPr>
            <p:nvPr/>
          </p:nvSpPr>
          <p:spPr bwMode="auto">
            <a:xfrm>
              <a:off x="2400" y="2671"/>
              <a:ext cx="336" cy="38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620" name="Line 251"/>
            <p:cNvSpPr>
              <a:spLocks noChangeShapeType="1"/>
            </p:cNvSpPr>
            <p:nvPr/>
          </p:nvSpPr>
          <p:spPr bwMode="auto">
            <a:xfrm flipV="1">
              <a:off x="2400" y="2304"/>
              <a:ext cx="336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621" name="Line 252"/>
            <p:cNvSpPr>
              <a:spLocks noChangeShapeType="1"/>
            </p:cNvSpPr>
            <p:nvPr/>
          </p:nvSpPr>
          <p:spPr bwMode="auto">
            <a:xfrm>
              <a:off x="480" y="2064"/>
              <a:ext cx="148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622" name="Line 253"/>
            <p:cNvSpPr>
              <a:spLocks noChangeShapeType="1"/>
            </p:cNvSpPr>
            <p:nvPr/>
          </p:nvSpPr>
          <p:spPr bwMode="auto">
            <a:xfrm>
              <a:off x="480" y="2160"/>
              <a:ext cx="148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623" name="Line 254"/>
            <p:cNvSpPr>
              <a:spLocks noChangeShapeType="1"/>
            </p:cNvSpPr>
            <p:nvPr/>
          </p:nvSpPr>
          <p:spPr bwMode="auto">
            <a:xfrm>
              <a:off x="480" y="2256"/>
              <a:ext cx="100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624" name="Line 255"/>
            <p:cNvSpPr>
              <a:spLocks noChangeShapeType="1"/>
            </p:cNvSpPr>
            <p:nvPr/>
          </p:nvSpPr>
          <p:spPr bwMode="auto">
            <a:xfrm>
              <a:off x="480" y="3024"/>
              <a:ext cx="96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625" name="Line 256"/>
            <p:cNvSpPr>
              <a:spLocks noChangeShapeType="1"/>
            </p:cNvSpPr>
            <p:nvPr/>
          </p:nvSpPr>
          <p:spPr bwMode="auto">
            <a:xfrm>
              <a:off x="480" y="3120"/>
              <a:ext cx="148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626" name="Line 257"/>
            <p:cNvSpPr>
              <a:spLocks noChangeShapeType="1"/>
            </p:cNvSpPr>
            <p:nvPr/>
          </p:nvSpPr>
          <p:spPr bwMode="auto">
            <a:xfrm>
              <a:off x="480" y="3216"/>
              <a:ext cx="148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627" name="Line 258"/>
            <p:cNvSpPr>
              <a:spLocks noChangeShapeType="1"/>
            </p:cNvSpPr>
            <p:nvPr/>
          </p:nvSpPr>
          <p:spPr bwMode="auto">
            <a:xfrm>
              <a:off x="1584" y="2256"/>
              <a:ext cx="384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628" name="Line 259"/>
            <p:cNvSpPr>
              <a:spLocks noChangeShapeType="1"/>
            </p:cNvSpPr>
            <p:nvPr/>
          </p:nvSpPr>
          <p:spPr bwMode="auto">
            <a:xfrm flipV="1">
              <a:off x="1584" y="2784"/>
              <a:ext cx="384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629" name="Line 260"/>
            <p:cNvSpPr>
              <a:spLocks noChangeShapeType="1"/>
            </p:cNvSpPr>
            <p:nvPr/>
          </p:nvSpPr>
          <p:spPr bwMode="auto">
            <a:xfrm>
              <a:off x="480" y="3120"/>
              <a:ext cx="52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630" name="Line 261"/>
            <p:cNvSpPr>
              <a:spLocks noChangeShapeType="1"/>
            </p:cNvSpPr>
            <p:nvPr/>
          </p:nvSpPr>
          <p:spPr bwMode="auto">
            <a:xfrm>
              <a:off x="480" y="2160"/>
              <a:ext cx="52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631" name="Line 262"/>
            <p:cNvSpPr>
              <a:spLocks noChangeShapeType="1"/>
            </p:cNvSpPr>
            <p:nvPr/>
          </p:nvSpPr>
          <p:spPr bwMode="auto">
            <a:xfrm flipV="1">
              <a:off x="2400" y="2208"/>
              <a:ext cx="576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632" name="Text Box 263"/>
            <p:cNvSpPr txBox="1">
              <a:spLocks noChangeArrowheads="1"/>
            </p:cNvSpPr>
            <p:nvPr/>
          </p:nvSpPr>
          <p:spPr bwMode="auto">
            <a:xfrm>
              <a:off x="2544" y="2074"/>
              <a:ext cx="192" cy="38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>
                <a:lnSpc>
                  <a:spcPct val="100000"/>
                </a:lnSpc>
                <a:spcBef>
                  <a:spcPct val="50000"/>
                </a:spcBef>
                <a:buFontTx/>
                <a:buNone/>
              </a:pPr>
              <a:r>
                <a:rPr lang="en-US"/>
                <a:t>q</a:t>
              </a:r>
            </a:p>
          </p:txBody>
        </p:sp>
        <p:sp>
          <p:nvSpPr>
            <p:cNvPr id="24633" name="Oval 264"/>
            <p:cNvSpPr>
              <a:spLocks noChangeArrowheads="1"/>
            </p:cNvSpPr>
            <p:nvPr/>
          </p:nvSpPr>
          <p:spPr bwMode="auto">
            <a:xfrm>
              <a:off x="1392" y="2880"/>
              <a:ext cx="192" cy="432"/>
            </a:xfrm>
            <a:prstGeom prst="ellipse">
              <a:avLst/>
            </a:prstGeom>
            <a:solidFill>
              <a:srgbClr val="0000FF"/>
            </a:solidFill>
            <a:ln w="9525">
              <a:noFill/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b="1">
                  <a:solidFill>
                    <a:schemeClr val="bg1"/>
                  </a:solidFill>
                </a:rPr>
                <a:t>f</a:t>
              </a:r>
              <a:r>
                <a:rPr lang="en-US" b="1" baseline="-25000">
                  <a:solidFill>
                    <a:schemeClr val="bg1"/>
                  </a:solidFill>
                </a:rPr>
                <a:t>b</a:t>
              </a:r>
            </a:p>
          </p:txBody>
        </p:sp>
        <p:sp>
          <p:nvSpPr>
            <p:cNvPr id="24634" name="Oval 265"/>
            <p:cNvSpPr>
              <a:spLocks noChangeArrowheads="1"/>
            </p:cNvSpPr>
            <p:nvPr/>
          </p:nvSpPr>
          <p:spPr bwMode="auto">
            <a:xfrm>
              <a:off x="1392" y="1968"/>
              <a:ext cx="192" cy="432"/>
            </a:xfrm>
            <a:prstGeom prst="ellipse">
              <a:avLst/>
            </a:prstGeom>
            <a:solidFill>
              <a:srgbClr val="0000FF"/>
            </a:solidFill>
            <a:ln w="9525">
              <a:noFill/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b="1">
                  <a:solidFill>
                    <a:schemeClr val="bg1"/>
                  </a:solidFill>
                </a:rPr>
                <a:t>f</a:t>
              </a:r>
              <a:r>
                <a:rPr lang="en-US" b="1" baseline="-25000">
                  <a:solidFill>
                    <a:schemeClr val="bg1"/>
                  </a:solidFill>
                </a:rPr>
                <a:t>a</a:t>
              </a:r>
            </a:p>
          </p:txBody>
        </p:sp>
        <p:sp>
          <p:nvSpPr>
            <p:cNvPr id="24635" name="Oval 266"/>
            <p:cNvSpPr>
              <a:spLocks noChangeArrowheads="1"/>
            </p:cNvSpPr>
            <p:nvPr/>
          </p:nvSpPr>
          <p:spPr bwMode="auto">
            <a:xfrm>
              <a:off x="1872" y="2304"/>
              <a:ext cx="672" cy="672"/>
            </a:xfrm>
            <a:prstGeom prst="ellipse">
              <a:avLst/>
            </a:prstGeom>
            <a:solidFill>
              <a:srgbClr val="99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en-US"/>
            </a:p>
          </p:txBody>
        </p:sp>
        <p:sp>
          <p:nvSpPr>
            <p:cNvPr id="24636" name="Oval 267"/>
            <p:cNvSpPr>
              <a:spLocks noChangeArrowheads="1"/>
            </p:cNvSpPr>
            <p:nvPr/>
          </p:nvSpPr>
          <p:spPr bwMode="auto">
            <a:xfrm>
              <a:off x="2832" y="1920"/>
              <a:ext cx="384" cy="624"/>
            </a:xfrm>
            <a:prstGeom prst="ellipse">
              <a:avLst/>
            </a:prstGeom>
            <a:solidFill>
              <a:srgbClr val="008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en-US"/>
            </a:p>
          </p:txBody>
        </p:sp>
        <p:sp>
          <p:nvSpPr>
            <p:cNvPr id="24637" name="Text Box 268"/>
            <p:cNvSpPr txBox="1">
              <a:spLocks noChangeArrowheads="1"/>
            </p:cNvSpPr>
            <p:nvPr/>
          </p:nvSpPr>
          <p:spPr bwMode="auto">
            <a:xfrm>
              <a:off x="2079" y="2496"/>
              <a:ext cx="334" cy="4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>
                <a:lnSpc>
                  <a:spcPct val="100000"/>
                </a:lnSpc>
                <a:spcBef>
                  <a:spcPct val="50000"/>
                </a:spcBef>
                <a:buFontTx/>
                <a:buNone/>
              </a:pPr>
              <a:r>
                <a:rPr lang="el-GR" sz="2400" b="1">
                  <a:solidFill>
                    <a:schemeClr val="bg1"/>
                  </a:solidFill>
                </a:rPr>
                <a:t>σ</a:t>
              </a:r>
            </a:p>
          </p:txBody>
        </p:sp>
        <p:sp>
          <p:nvSpPr>
            <p:cNvPr id="24638" name="Line 269"/>
            <p:cNvSpPr>
              <a:spLocks noChangeShapeType="1"/>
            </p:cNvSpPr>
            <p:nvPr/>
          </p:nvSpPr>
          <p:spPr bwMode="auto">
            <a:xfrm flipH="1">
              <a:off x="2160" y="2496"/>
              <a:ext cx="48" cy="48"/>
            </a:xfrm>
            <a:prstGeom prst="line">
              <a:avLst/>
            </a:prstGeom>
            <a:noFill/>
            <a:ln w="31750">
              <a:solidFill>
                <a:schemeClr val="bg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639" name="Line 270"/>
            <p:cNvSpPr>
              <a:spLocks noChangeShapeType="1"/>
            </p:cNvSpPr>
            <p:nvPr/>
          </p:nvSpPr>
          <p:spPr bwMode="auto">
            <a:xfrm flipH="1" flipV="1">
              <a:off x="2208" y="2496"/>
              <a:ext cx="48" cy="48"/>
            </a:xfrm>
            <a:prstGeom prst="line">
              <a:avLst/>
            </a:prstGeom>
            <a:noFill/>
            <a:ln w="31750">
              <a:solidFill>
                <a:schemeClr val="bg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640" name="Line 271"/>
            <p:cNvSpPr>
              <a:spLocks noChangeShapeType="1"/>
            </p:cNvSpPr>
            <p:nvPr/>
          </p:nvSpPr>
          <p:spPr bwMode="auto">
            <a:xfrm>
              <a:off x="3168" y="2064"/>
              <a:ext cx="38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641" name="Text Box 272"/>
            <p:cNvSpPr txBox="1">
              <a:spLocks noChangeArrowheads="1"/>
            </p:cNvSpPr>
            <p:nvPr/>
          </p:nvSpPr>
          <p:spPr bwMode="auto">
            <a:xfrm>
              <a:off x="2833" y="2112"/>
              <a:ext cx="431" cy="5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>
                <a:lnSpc>
                  <a:spcPct val="100000"/>
                </a:lnSpc>
                <a:spcBef>
                  <a:spcPct val="50000"/>
                </a:spcBef>
                <a:buFontTx/>
                <a:buNone/>
              </a:pPr>
              <a:r>
                <a:rPr lang="en-US" b="1">
                  <a:solidFill>
                    <a:schemeClr val="bg1"/>
                  </a:solidFill>
                </a:rPr>
                <a:t>FF</a:t>
              </a:r>
              <a:r>
                <a:rPr lang="en-US" b="1" baseline="-25000">
                  <a:solidFill>
                    <a:schemeClr val="bg1"/>
                  </a:solidFill>
                </a:rPr>
                <a:t>q</a:t>
              </a:r>
            </a:p>
          </p:txBody>
        </p:sp>
      </p:grpSp>
      <p:graphicFrame>
        <p:nvGraphicFramePr>
          <p:cNvPr id="24579" name="Object 41"/>
          <p:cNvGraphicFramePr>
            <a:graphicFrameLocks noChangeAspect="1"/>
          </p:cNvGraphicFramePr>
          <p:nvPr/>
        </p:nvGraphicFramePr>
        <p:xfrm>
          <a:off x="1008063" y="2735263"/>
          <a:ext cx="6646862" cy="673100"/>
        </p:xfrm>
        <a:graphic>
          <a:graphicData uri="http://schemas.openxmlformats.org/presentationml/2006/ole">
            <p:oleObj spid="_x0000_s52227" name="Equation" r:id="rId5" imgW="4648200" imgH="469900" progId="Equation.3">
              <p:embed/>
            </p:oleObj>
          </a:graphicData>
        </a:graphic>
      </p:graphicFrame>
      <p:pic>
        <p:nvPicPr>
          <p:cNvPr id="24586" name="Picture 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321175" y="3698875"/>
            <a:ext cx="2306638" cy="2266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4" name="Group 12"/>
          <p:cNvGrpSpPr>
            <a:grpSpLocks/>
          </p:cNvGrpSpPr>
          <p:nvPr/>
        </p:nvGrpSpPr>
        <p:grpSpPr bwMode="auto">
          <a:xfrm>
            <a:off x="6970713" y="4433888"/>
            <a:ext cx="1855787" cy="1531937"/>
            <a:chOff x="4656" y="3264"/>
            <a:chExt cx="912" cy="528"/>
          </a:xfrm>
        </p:grpSpPr>
        <p:sp>
          <p:nvSpPr>
            <p:cNvPr id="24604" name="Oval 13"/>
            <p:cNvSpPr>
              <a:spLocks noChangeArrowheads="1"/>
            </p:cNvSpPr>
            <p:nvPr/>
          </p:nvSpPr>
          <p:spPr bwMode="auto">
            <a:xfrm>
              <a:off x="4800" y="3552"/>
              <a:ext cx="624" cy="9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eaLnBrk="0" hangingPunct="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en-US"/>
            </a:p>
          </p:txBody>
        </p:sp>
        <p:sp>
          <p:nvSpPr>
            <p:cNvPr id="24605" name="Line 14"/>
            <p:cNvSpPr>
              <a:spLocks noChangeShapeType="1"/>
            </p:cNvSpPr>
            <p:nvPr/>
          </p:nvSpPr>
          <p:spPr bwMode="auto">
            <a:xfrm flipV="1">
              <a:off x="4848" y="3264"/>
              <a:ext cx="0" cy="33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606" name="Line 15"/>
            <p:cNvSpPr>
              <a:spLocks noChangeShapeType="1"/>
            </p:cNvSpPr>
            <p:nvPr/>
          </p:nvSpPr>
          <p:spPr bwMode="auto">
            <a:xfrm>
              <a:off x="5376" y="3264"/>
              <a:ext cx="0" cy="33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pic>
          <p:nvPicPr>
            <p:cNvPr id="24607" name="Picture 16"/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4964" y="3264"/>
              <a:ext cx="76" cy="3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4608" name="Line 17"/>
            <p:cNvSpPr>
              <a:spLocks noChangeShapeType="1"/>
            </p:cNvSpPr>
            <p:nvPr/>
          </p:nvSpPr>
          <p:spPr bwMode="auto">
            <a:xfrm flipV="1">
              <a:off x="4656" y="3600"/>
              <a:ext cx="192" cy="192"/>
            </a:xfrm>
            <a:prstGeom prst="line">
              <a:avLst/>
            </a:prstGeom>
            <a:noFill/>
            <a:ln w="57150">
              <a:solidFill>
                <a:srgbClr val="0033CC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609" name="Line 18"/>
            <p:cNvSpPr>
              <a:spLocks noChangeShapeType="1"/>
            </p:cNvSpPr>
            <p:nvPr/>
          </p:nvSpPr>
          <p:spPr bwMode="auto">
            <a:xfrm>
              <a:off x="5376" y="3600"/>
              <a:ext cx="192" cy="192"/>
            </a:xfrm>
            <a:prstGeom prst="line">
              <a:avLst/>
            </a:prstGeom>
            <a:noFill/>
            <a:ln w="57150">
              <a:solidFill>
                <a:srgbClr val="0033CC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5" name="Group 51"/>
          <p:cNvGrpSpPr>
            <a:grpSpLocks/>
          </p:cNvGrpSpPr>
          <p:nvPr/>
        </p:nvGrpSpPr>
        <p:grpSpPr bwMode="auto">
          <a:xfrm>
            <a:off x="465408" y="4692141"/>
            <a:ext cx="3695700" cy="1806575"/>
            <a:chOff x="5757323" y="4572009"/>
            <a:chExt cx="2984771" cy="1370351"/>
          </a:xfrm>
        </p:grpSpPr>
        <p:sp>
          <p:nvSpPr>
            <p:cNvPr id="24593" name="TextBox 52"/>
            <p:cNvSpPr txBox="1">
              <a:spLocks noChangeArrowheads="1"/>
            </p:cNvSpPr>
            <p:nvPr/>
          </p:nvSpPr>
          <p:spPr bwMode="auto">
            <a:xfrm>
              <a:off x="5757323" y="4572009"/>
              <a:ext cx="334633" cy="2781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/>
                <a:t>A</a:t>
              </a:r>
              <a:r>
                <a:rPr lang="en-US" baseline="-25000"/>
                <a:t>N</a:t>
              </a:r>
            </a:p>
          </p:txBody>
        </p:sp>
        <p:sp>
          <p:nvSpPr>
            <p:cNvPr id="24594" name="TextBox 53"/>
            <p:cNvSpPr txBox="1">
              <a:spLocks noChangeArrowheads="1"/>
            </p:cNvSpPr>
            <p:nvPr/>
          </p:nvSpPr>
          <p:spPr bwMode="auto">
            <a:xfrm>
              <a:off x="8406179" y="5664196"/>
              <a:ext cx="335915" cy="2781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/>
                <a:t>pT</a:t>
              </a:r>
            </a:p>
          </p:txBody>
        </p:sp>
        <p:grpSp>
          <p:nvGrpSpPr>
            <p:cNvPr id="6" name="Group 33"/>
            <p:cNvGrpSpPr>
              <a:grpSpLocks/>
            </p:cNvGrpSpPr>
            <p:nvPr/>
          </p:nvGrpSpPr>
          <p:grpSpPr bwMode="auto">
            <a:xfrm>
              <a:off x="6185561" y="4597399"/>
              <a:ext cx="2221176" cy="1237722"/>
              <a:chOff x="6185561" y="4597399"/>
              <a:chExt cx="2221176" cy="1237722"/>
            </a:xfrm>
          </p:grpSpPr>
          <p:grpSp>
            <p:nvGrpSpPr>
              <p:cNvPr id="7" name="Group 29"/>
              <p:cNvGrpSpPr>
                <a:grpSpLocks/>
              </p:cNvGrpSpPr>
              <p:nvPr/>
            </p:nvGrpSpPr>
            <p:grpSpPr bwMode="auto">
              <a:xfrm>
                <a:off x="6185562" y="4597399"/>
                <a:ext cx="2221175" cy="1237722"/>
                <a:chOff x="6185562" y="4597399"/>
                <a:chExt cx="2221175" cy="1237722"/>
              </a:xfrm>
            </p:grpSpPr>
            <p:grpSp>
              <p:nvGrpSpPr>
                <p:cNvPr id="8" name="Group 24"/>
                <p:cNvGrpSpPr>
                  <a:grpSpLocks/>
                </p:cNvGrpSpPr>
                <p:nvPr/>
              </p:nvGrpSpPr>
              <p:grpSpPr bwMode="auto">
                <a:xfrm>
                  <a:off x="6185562" y="4597399"/>
                  <a:ext cx="2221175" cy="1237722"/>
                  <a:chOff x="6358468" y="4174067"/>
                  <a:chExt cx="2221175" cy="1237722"/>
                </a:xfrm>
              </p:grpSpPr>
              <p:cxnSp>
                <p:nvCxnSpPr>
                  <p:cNvPr id="62" name="Straight Arrow Connector 61"/>
                  <p:cNvCxnSpPr>
                    <a:cxnSpLocks noChangeShapeType="1"/>
                  </p:cNvCxnSpPr>
                  <p:nvPr/>
                </p:nvCxnSpPr>
                <p:spPr bwMode="auto">
                  <a:xfrm rot="16200000" flipV="1">
                    <a:off x="5744600" y="4787822"/>
                    <a:ext cx="1236687" cy="8974"/>
                  </a:xfrm>
                  <a:prstGeom prst="straightConnector1">
                    <a:avLst/>
                  </a:prstGeom>
                  <a:noFill/>
                  <a:ln w="25400">
                    <a:solidFill>
                      <a:schemeClr val="accent1"/>
                    </a:solidFill>
                    <a:round/>
                    <a:headEnd/>
                    <a:tailEnd type="arrow" w="med" len="med"/>
                  </a:ln>
                  <a:effectLst>
                    <a:outerShdw blurRad="40000" dist="20000" dir="5400000" rotWithShape="0">
                      <a:srgbClr val="000000">
                        <a:alpha val="37999"/>
                      </a:srgbClr>
                    </a:outerShdw>
                  </a:effectLst>
                </p:spPr>
              </p:cxnSp>
              <p:cxnSp>
                <p:nvCxnSpPr>
                  <p:cNvPr id="63" name="Straight Arrow Connector 62"/>
                  <p:cNvCxnSpPr/>
                  <p:nvPr/>
                </p:nvCxnSpPr>
                <p:spPr>
                  <a:xfrm>
                    <a:off x="6367431" y="5410653"/>
                    <a:ext cx="2211654" cy="1205"/>
                  </a:xfrm>
                  <a:prstGeom prst="straightConnector1">
                    <a:avLst/>
                  </a:prstGeom>
                  <a:ln>
                    <a:tailEnd type="arrow"/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61" name="Freeform 60"/>
                <p:cNvSpPr/>
                <p:nvPr/>
              </p:nvSpPr>
              <p:spPr bwMode="auto">
                <a:xfrm>
                  <a:off x="6194525" y="4597297"/>
                  <a:ext cx="2060364" cy="1236687"/>
                </a:xfrm>
                <a:custGeom>
                  <a:avLst/>
                  <a:gdLst>
                    <a:gd name="connsiteX0" fmla="*/ 0 w 4135272"/>
                    <a:gd name="connsiteY0" fmla="*/ 2556680 h 2597623"/>
                    <a:gd name="connsiteX1" fmla="*/ 955343 w 4135272"/>
                    <a:gd name="connsiteY1" fmla="*/ 113731 h 2597623"/>
                    <a:gd name="connsiteX2" fmla="*/ 2306472 w 4135272"/>
                    <a:gd name="connsiteY2" fmla="*/ 1874292 h 2597623"/>
                    <a:gd name="connsiteX3" fmla="*/ 4135272 w 4135272"/>
                    <a:gd name="connsiteY3" fmla="*/ 2597623 h 2597623"/>
                    <a:gd name="connsiteX4" fmla="*/ 4135272 w 4135272"/>
                    <a:gd name="connsiteY4" fmla="*/ 2597623 h 2597623"/>
                    <a:gd name="connsiteX5" fmla="*/ 4135272 w 4135272"/>
                    <a:gd name="connsiteY5" fmla="*/ 2597623 h 25976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4135272" h="2597623">
                      <a:moveTo>
                        <a:pt x="0" y="2556680"/>
                      </a:moveTo>
                      <a:cubicBezTo>
                        <a:pt x="285465" y="1392071"/>
                        <a:pt x="570931" y="227462"/>
                        <a:pt x="955343" y="113731"/>
                      </a:cubicBezTo>
                      <a:cubicBezTo>
                        <a:pt x="1339755" y="0"/>
                        <a:pt x="1776484" y="1460310"/>
                        <a:pt x="2306472" y="1874292"/>
                      </a:cubicBezTo>
                      <a:cubicBezTo>
                        <a:pt x="2836460" y="2288274"/>
                        <a:pt x="4135272" y="2597623"/>
                        <a:pt x="4135272" y="2597623"/>
                      </a:cubicBezTo>
                      <a:lnTo>
                        <a:pt x="4135272" y="2597623"/>
                      </a:lnTo>
                      <a:lnTo>
                        <a:pt x="4135272" y="2597623"/>
                      </a:lnTo>
                    </a:path>
                  </a:pathLst>
                </a:custGeom>
                <a:solidFill>
                  <a:schemeClr val="bg1">
                    <a:lumMod val="95000"/>
                  </a:schemeClr>
                </a:solidFill>
                <a:ln w="28575" cap="flat" cmpd="sng" algn="ctr">
                  <a:solidFill>
                    <a:srgbClr val="FF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pPr eaLnBrk="0" hangingPunct="0">
                    <a:lnSpc>
                      <a:spcPct val="100000"/>
                    </a:lnSpc>
                    <a:spcBef>
                      <a:spcPct val="0"/>
                    </a:spcBef>
                    <a:buFontTx/>
                    <a:buNone/>
                  </a:pPr>
                  <a:endParaRPr lang="en-US">
                    <a:ea typeface="Arial" charset="0"/>
                    <a:cs typeface="Arial" charset="0"/>
                  </a:endParaRPr>
                </a:p>
              </p:txBody>
            </p:sp>
          </p:grpSp>
          <p:grpSp>
            <p:nvGrpSpPr>
              <p:cNvPr id="9" name="Group 25"/>
              <p:cNvGrpSpPr>
                <a:grpSpLocks/>
              </p:cNvGrpSpPr>
              <p:nvPr/>
            </p:nvGrpSpPr>
            <p:grpSpPr bwMode="auto">
              <a:xfrm>
                <a:off x="6185561" y="4597399"/>
                <a:ext cx="2069439" cy="1236134"/>
                <a:chOff x="6185561" y="4597399"/>
                <a:chExt cx="2069439" cy="1236134"/>
              </a:xfrm>
            </p:grpSpPr>
            <p:sp>
              <p:nvSpPr>
                <p:cNvPr id="58" name="Rectangle 57"/>
                <p:cNvSpPr/>
                <p:nvPr/>
              </p:nvSpPr>
              <p:spPr>
                <a:xfrm>
                  <a:off x="6185551" y="4597297"/>
                  <a:ext cx="1110314" cy="1236688"/>
                </a:xfrm>
                <a:prstGeom prst="rect">
                  <a:avLst/>
                </a:prstGeom>
                <a:solidFill>
                  <a:schemeClr val="tx2">
                    <a:lumMod val="40000"/>
                    <a:lumOff val="60000"/>
                    <a:alpha val="45000"/>
                  </a:schemeClr>
                </a:solidFill>
                <a:ln>
                  <a:solidFill>
                    <a:schemeClr val="accent5">
                      <a:lumMod val="60000"/>
                      <a:lumOff val="40000"/>
                      <a:alpha val="33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>
                  <a:prstTxWarp prst="textNoShape">
                    <a:avLst/>
                  </a:prstTxWarp>
                </a:bodyPr>
                <a:lstStyle/>
                <a:p>
                  <a:pPr algn="ctr">
                    <a:lnSpc>
                      <a:spcPct val="100000"/>
                    </a:lnSpc>
                    <a:spcBef>
                      <a:spcPct val="0"/>
                    </a:spcBef>
                    <a:buFontTx/>
                    <a:buNone/>
                  </a:pPr>
                  <a:r>
                    <a:rPr lang="en-US">
                      <a:solidFill>
                        <a:srgbClr val="000000"/>
                      </a:solidFill>
                      <a:ea typeface="ＭＳ Ｐゴシック" charset="-128"/>
                      <a:cs typeface="ＭＳ Ｐゴシック" charset="-128"/>
                    </a:rPr>
                    <a:t>TMD</a:t>
                  </a:r>
                </a:p>
              </p:txBody>
            </p:sp>
            <p:sp>
              <p:nvSpPr>
                <p:cNvPr id="59" name="Rectangle 58"/>
                <p:cNvSpPr/>
                <p:nvPr/>
              </p:nvSpPr>
              <p:spPr>
                <a:xfrm>
                  <a:off x="6807377" y="4597297"/>
                  <a:ext cx="1447512" cy="1236688"/>
                </a:xfrm>
                <a:prstGeom prst="rect">
                  <a:avLst/>
                </a:prstGeom>
                <a:solidFill>
                  <a:schemeClr val="accent6">
                    <a:lumMod val="60000"/>
                    <a:lumOff val="40000"/>
                    <a:alpha val="34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>
                  <a:prstTxWarp prst="textNoShape">
                    <a:avLst/>
                  </a:prstTxWarp>
                </a:bodyPr>
                <a:lstStyle/>
                <a:p>
                  <a:pPr algn="ctr">
                    <a:lnSpc>
                      <a:spcPct val="100000"/>
                    </a:lnSpc>
                    <a:spcBef>
                      <a:spcPct val="0"/>
                    </a:spcBef>
                    <a:buFontTx/>
                    <a:buNone/>
                  </a:pPr>
                  <a:r>
                    <a:rPr lang="en-US">
                      <a:solidFill>
                        <a:srgbClr val="0000FF"/>
                      </a:solidFill>
                      <a:ea typeface="ＭＳ Ｐゴシック" charset="-128"/>
                      <a:cs typeface="ＭＳ Ｐゴシック" charset="-128"/>
                    </a:rPr>
                    <a:t>Collinear/Twist-3</a:t>
                  </a:r>
                </a:p>
              </p:txBody>
            </p:sp>
          </p:grpSp>
        </p:grpSp>
      </p:grpSp>
      <p:sp>
        <p:nvSpPr>
          <p:cNvPr id="24590" name="Rectangle 60"/>
          <p:cNvSpPr>
            <a:spLocks noChangeArrowheads="1"/>
          </p:cNvSpPr>
          <p:nvPr/>
        </p:nvSpPr>
        <p:spPr bwMode="auto">
          <a:xfrm>
            <a:off x="2911475" y="2781300"/>
            <a:ext cx="1100138" cy="73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591" name="Oval 61"/>
          <p:cNvSpPr>
            <a:spLocks noChangeArrowheads="1"/>
          </p:cNvSpPr>
          <p:nvPr/>
        </p:nvSpPr>
        <p:spPr bwMode="auto">
          <a:xfrm>
            <a:off x="2911475" y="2781300"/>
            <a:ext cx="1100138" cy="736600"/>
          </a:xfrm>
          <a:prstGeom prst="ellipse">
            <a:avLst/>
          </a:prstGeom>
          <a:noFill/>
          <a:ln w="9525">
            <a:solidFill>
              <a:srgbClr val="FD171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592" name="Oval 62"/>
          <p:cNvSpPr>
            <a:spLocks noChangeArrowheads="1"/>
          </p:cNvSpPr>
          <p:nvPr/>
        </p:nvSpPr>
        <p:spPr bwMode="auto">
          <a:xfrm>
            <a:off x="6524625" y="2790825"/>
            <a:ext cx="1100138" cy="736600"/>
          </a:xfrm>
          <a:prstGeom prst="ellipse">
            <a:avLst/>
          </a:prstGeom>
          <a:noFill/>
          <a:ln w="9525">
            <a:solidFill>
              <a:srgbClr val="FD171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67200" y="2895600"/>
            <a:ext cx="4702175" cy="3962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1028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6200" y="4114800"/>
            <a:ext cx="4267200" cy="257016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25400" y="850900"/>
            <a:ext cx="3251200" cy="3198813"/>
            <a:chOff x="16" y="536"/>
            <a:chExt cx="1905" cy="2015"/>
          </a:xfrm>
        </p:grpSpPr>
        <p:pic>
          <p:nvPicPr>
            <p:cNvPr id="1041" name="Picture 4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16" y="536"/>
              <a:ext cx="1906" cy="1873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</p:pic>
        <p:pic>
          <p:nvPicPr>
            <p:cNvPr id="1042" name="Picture 5"/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397" y="2407"/>
              <a:ext cx="1351" cy="145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</p:pic>
      </p:grpSp>
      <p:grpSp>
        <p:nvGrpSpPr>
          <p:cNvPr id="3" name="Group 6"/>
          <p:cNvGrpSpPr>
            <a:grpSpLocks/>
          </p:cNvGrpSpPr>
          <p:nvPr/>
        </p:nvGrpSpPr>
        <p:grpSpPr bwMode="auto">
          <a:xfrm>
            <a:off x="152400" y="150813"/>
            <a:ext cx="1065213" cy="608012"/>
            <a:chOff x="96" y="95"/>
            <a:chExt cx="671" cy="383"/>
          </a:xfrm>
        </p:grpSpPr>
        <p:sp>
          <p:nvSpPr>
            <p:cNvPr id="1039" name="AutoShape 7"/>
            <p:cNvSpPr>
              <a:spLocks noChangeArrowheads="1"/>
            </p:cNvSpPr>
            <p:nvPr/>
          </p:nvSpPr>
          <p:spPr bwMode="auto">
            <a:xfrm>
              <a:off x="96" y="95"/>
              <a:ext cx="467" cy="384"/>
            </a:xfrm>
            <a:custGeom>
              <a:avLst/>
              <a:gdLst>
                <a:gd name="T0" fmla="*/ 67 w 600"/>
                <a:gd name="T1" fmla="*/ 0 h 528"/>
                <a:gd name="T2" fmla="*/ 0 w 600"/>
                <a:gd name="T3" fmla="*/ 30 h 528"/>
                <a:gd name="T4" fmla="*/ 26 w 600"/>
                <a:gd name="T5" fmla="*/ 79 h 528"/>
                <a:gd name="T6" fmla="*/ 107 w 600"/>
                <a:gd name="T7" fmla="*/ 79 h 528"/>
                <a:gd name="T8" fmla="*/ 133 w 600"/>
                <a:gd name="T9" fmla="*/ 30 h 52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185 w 600"/>
                <a:gd name="T16" fmla="*/ 202 h 528"/>
                <a:gd name="T17" fmla="*/ 415 w 600"/>
                <a:gd name="T18" fmla="*/ 403 h 52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00" h="528">
                  <a:moveTo>
                    <a:pt x="0" y="202"/>
                  </a:moveTo>
                  <a:lnTo>
                    <a:pt x="229" y="202"/>
                  </a:lnTo>
                  <a:lnTo>
                    <a:pt x="300" y="0"/>
                  </a:lnTo>
                  <a:lnTo>
                    <a:pt x="371" y="202"/>
                  </a:lnTo>
                  <a:lnTo>
                    <a:pt x="600" y="202"/>
                  </a:lnTo>
                  <a:lnTo>
                    <a:pt x="415" y="326"/>
                  </a:lnTo>
                  <a:lnTo>
                    <a:pt x="485" y="528"/>
                  </a:lnTo>
                  <a:lnTo>
                    <a:pt x="300" y="403"/>
                  </a:lnTo>
                  <a:lnTo>
                    <a:pt x="115" y="528"/>
                  </a:lnTo>
                  <a:lnTo>
                    <a:pt x="185" y="326"/>
                  </a:lnTo>
                  <a:close/>
                </a:path>
              </a:pathLst>
            </a:custGeom>
            <a:solidFill>
              <a:srgbClr val="FF0000"/>
            </a:solidFill>
            <a:ln w="9360">
              <a:solidFill>
                <a:srgbClr val="000080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200" name="Text Box 8"/>
            <p:cNvSpPr txBox="1">
              <a:spLocks noChangeArrowheads="1"/>
            </p:cNvSpPr>
            <p:nvPr/>
          </p:nvSpPr>
          <p:spPr bwMode="auto">
            <a:xfrm>
              <a:off x="260" y="201"/>
              <a:ext cx="508" cy="232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lIns="90000" tIns="46800" rIns="90000" bIns="46800">
              <a:prstTxWarp prst="textNoShape">
                <a:avLst/>
              </a:prstTxWarp>
              <a:spAutoFit/>
            </a:bodyPr>
            <a:lstStyle/>
            <a:p>
              <a: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b="1" i="1">
                  <a:solidFill>
                    <a:srgbClr val="1C0E81"/>
                  </a:solidFill>
                  <a:effectLst>
                    <a:outerShdw blurRad="38100" dist="38100" dir="2700000" algn="tl">
                      <a:srgbClr val="DDDDDD"/>
                    </a:outerShdw>
                  </a:effectLst>
                  <a:ea typeface="MS PGothic" pitchFamily="34" charset="-128"/>
                  <a:cs typeface="MS PGothic" pitchFamily="34" charset="-128"/>
                </a:rPr>
                <a:t>STAR</a:t>
              </a:r>
            </a:p>
          </p:txBody>
        </p:sp>
      </p:grpSp>
      <p:sp>
        <p:nvSpPr>
          <p:cNvPr id="1031" name="Text Box 9"/>
          <p:cNvSpPr txBox="1">
            <a:spLocks noChangeArrowheads="1"/>
          </p:cNvSpPr>
          <p:nvPr/>
        </p:nvSpPr>
        <p:spPr bwMode="auto">
          <a:xfrm>
            <a:off x="952500" y="228600"/>
            <a:ext cx="8191500" cy="5207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prstTxWarp prst="textNoShape">
              <a:avLst/>
            </a:prstTxWarp>
            <a:sp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800">
                <a:solidFill>
                  <a:srgbClr val="000000"/>
                </a:solidFill>
                <a:latin typeface="Century Gothic" charset="0"/>
              </a:rPr>
              <a:t>Forward </a:t>
            </a:r>
            <a:r>
              <a:rPr lang="en-US" sz="2800">
                <a:solidFill>
                  <a:srgbClr val="000000"/>
                </a:solidFill>
                <a:latin typeface="Symbol" charset="2"/>
              </a:rPr>
              <a:t></a:t>
            </a:r>
            <a:r>
              <a:rPr lang="en-US" sz="2800" baseline="30000">
                <a:solidFill>
                  <a:srgbClr val="000000"/>
                </a:solidFill>
                <a:latin typeface="Century Gothic" charset="0"/>
              </a:rPr>
              <a:t>0</a:t>
            </a:r>
            <a:r>
              <a:rPr lang="en-US" sz="2800">
                <a:solidFill>
                  <a:srgbClr val="000000"/>
                </a:solidFill>
                <a:latin typeface="Century Gothic" charset="0"/>
              </a:rPr>
              <a:t> Single Spin Asymmetry(SSA)</a:t>
            </a:r>
          </a:p>
        </p:txBody>
      </p:sp>
      <p:sp>
        <p:nvSpPr>
          <p:cNvPr id="1032" name="Rectangle 11"/>
          <p:cNvSpPr>
            <a:spLocks noChangeArrowheads="1"/>
          </p:cNvSpPr>
          <p:nvPr/>
        </p:nvSpPr>
        <p:spPr bwMode="auto">
          <a:xfrm>
            <a:off x="0" y="3048000"/>
            <a:ext cx="9144000" cy="15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graphicFrame>
        <p:nvGraphicFramePr>
          <p:cNvPr id="1026" name="Object 2"/>
          <p:cNvGraphicFramePr>
            <a:graphicFrameLocks noChangeAspect="1"/>
          </p:cNvGraphicFramePr>
          <p:nvPr/>
        </p:nvGraphicFramePr>
        <p:xfrm>
          <a:off x="4452938" y="2133600"/>
          <a:ext cx="3243262" cy="673100"/>
        </p:xfrm>
        <a:graphic>
          <a:graphicData uri="http://schemas.openxmlformats.org/presentationml/2006/ole">
            <p:oleObj spid="_x0000_s144386" r:id="rId8" imgW="2463480" imgH="507960" progId="">
              <p:embed/>
            </p:oleObj>
          </a:graphicData>
        </a:graphic>
      </p:graphicFrame>
      <p:sp>
        <p:nvSpPr>
          <p:cNvPr id="1033" name="Text Box 13"/>
          <p:cNvSpPr txBox="1">
            <a:spLocks noChangeArrowheads="1"/>
          </p:cNvSpPr>
          <p:nvPr/>
        </p:nvSpPr>
        <p:spPr bwMode="auto">
          <a:xfrm>
            <a:off x="3276600" y="990600"/>
            <a:ext cx="5943600" cy="10795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prstTxWarp prst="textNoShape">
              <a:avLst/>
            </a:prstTxWarp>
            <a:spAutoFit/>
          </a:bodyPr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600">
                <a:solidFill>
                  <a:srgbClr val="000000"/>
                </a:solidFill>
              </a:rPr>
              <a:t>At √s=200GeV, </a:t>
            </a:r>
            <a:r>
              <a:rPr lang="en-US" sz="1600">
                <a:solidFill>
                  <a:srgbClr val="000000"/>
                </a:solidFill>
                <a:latin typeface="Symbol" charset="2"/>
              </a:rPr>
              <a:t></a:t>
            </a:r>
            <a:r>
              <a:rPr lang="en-US" sz="1600" baseline="30000">
                <a:solidFill>
                  <a:srgbClr val="000000"/>
                </a:solidFill>
              </a:rPr>
              <a:t>0</a:t>
            </a:r>
            <a:r>
              <a:rPr lang="en-US" sz="1600">
                <a:solidFill>
                  <a:srgbClr val="000000"/>
                </a:solidFill>
              </a:rPr>
              <a:t> cross-section measured by STAR FPD is consistent with the NLO pQCD calculation. Results at &lt;</a:t>
            </a:r>
            <a:r>
              <a:rPr lang="en-US" sz="1600">
                <a:solidFill>
                  <a:srgbClr val="000000"/>
                </a:solidFill>
                <a:latin typeface="Symbol" charset="2"/>
              </a:rPr>
              <a:t></a:t>
            </a:r>
            <a:r>
              <a:rPr lang="en-US" sz="1600">
                <a:solidFill>
                  <a:srgbClr val="000000"/>
                </a:solidFill>
              </a:rPr>
              <a:t>&gt;=3.3 and &lt;</a:t>
            </a:r>
            <a:r>
              <a:rPr lang="en-US" sz="1600">
                <a:solidFill>
                  <a:srgbClr val="000000"/>
                </a:solidFill>
                <a:latin typeface="Symbol" charset="2"/>
              </a:rPr>
              <a:t></a:t>
            </a:r>
            <a:r>
              <a:rPr lang="en-US" sz="1600">
                <a:solidFill>
                  <a:srgbClr val="000000"/>
                </a:solidFill>
              </a:rPr>
              <a:t>&gt;=3.8 have been included in the DSS global pion fragmentation function analysis. </a:t>
            </a:r>
            <a:r>
              <a:rPr lang="en-US" sz="1600" i="1">
                <a:solidFill>
                  <a:srgbClr val="000000"/>
                </a:solidFill>
              </a:rPr>
              <a:t>(Phys.Rev.D75(2007) 114010)</a:t>
            </a:r>
          </a:p>
        </p:txBody>
      </p:sp>
      <p:sp>
        <p:nvSpPr>
          <p:cNvPr id="1034" name="Text Box 15"/>
          <p:cNvSpPr txBox="1">
            <a:spLocks noChangeArrowheads="1"/>
          </p:cNvSpPr>
          <p:nvPr/>
        </p:nvSpPr>
        <p:spPr bwMode="auto">
          <a:xfrm>
            <a:off x="7010400" y="6172200"/>
            <a:ext cx="2133600" cy="3651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ctr">
            <a:prstTxWarp prst="textNoShape">
              <a:avLst/>
            </a:prstTxWarp>
          </a:bodyPr>
          <a:lstStyle/>
          <a:p>
            <a: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572CDAD3-2643-41EE-B254-2029D86CCE9E}" type="slidenum">
              <a:rPr lang="en-US" sz="1200">
                <a:solidFill>
                  <a:srgbClr val="898989"/>
                </a:solidFill>
                <a:latin typeface="Calibri" charset="0"/>
              </a:rPr>
              <a:pPr algn="r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t>34</a:t>
            </a:fld>
            <a:endParaRPr lang="en-US" sz="1200">
              <a:solidFill>
                <a:srgbClr val="898989"/>
              </a:solidFill>
              <a:latin typeface="Calibri" charset="0"/>
            </a:endParaRPr>
          </a:p>
        </p:txBody>
      </p:sp>
      <p:sp>
        <p:nvSpPr>
          <p:cNvPr id="1035" name="Rectangle 16"/>
          <p:cNvSpPr>
            <a:spLocks noChangeArrowheads="1"/>
          </p:cNvSpPr>
          <p:nvPr/>
        </p:nvSpPr>
        <p:spPr bwMode="auto">
          <a:xfrm>
            <a:off x="6729413" y="3352800"/>
            <a:ext cx="2092325" cy="2476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prstTxWarp prst="textNoShape">
              <a:avLst/>
            </a:prstTxWarp>
            <a:spAutoFit/>
          </a:bodyPr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000">
                <a:solidFill>
                  <a:srgbClr val="000000"/>
                </a:solidFill>
              </a:rPr>
              <a:t> </a:t>
            </a:r>
            <a:r>
              <a:rPr lang="en-US" sz="1000" b="1">
                <a:solidFill>
                  <a:srgbClr val="000000"/>
                </a:solidFill>
              </a:rPr>
              <a:t>Phys.Rev.Lett.101:222001,2008</a:t>
            </a:r>
            <a:endParaRPr lang="en-US" sz="1000">
              <a:solidFill>
                <a:srgbClr val="000000"/>
              </a:solidFill>
            </a:endParaRPr>
          </a:p>
        </p:txBody>
      </p:sp>
      <p:sp>
        <p:nvSpPr>
          <p:cNvPr id="1036" name="Text Box 22"/>
          <p:cNvSpPr txBox="1">
            <a:spLocks noChangeArrowheads="1"/>
          </p:cNvSpPr>
          <p:nvPr/>
        </p:nvSpPr>
        <p:spPr bwMode="auto">
          <a:xfrm>
            <a:off x="8875713" y="-49213"/>
            <a:ext cx="296862" cy="336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600" b="1"/>
              <a:t>4</a:t>
            </a:r>
          </a:p>
        </p:txBody>
      </p:sp>
      <p:sp>
        <p:nvSpPr>
          <p:cNvPr id="1037" name="Rectangle 16"/>
          <p:cNvSpPr>
            <a:spLocks noChangeArrowheads="1"/>
          </p:cNvSpPr>
          <p:nvPr/>
        </p:nvSpPr>
        <p:spPr bwMode="auto">
          <a:xfrm>
            <a:off x="1377950" y="5402263"/>
            <a:ext cx="2865438" cy="2476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prstTxWarp prst="textNoShape">
              <a:avLst/>
            </a:prstTxWarp>
            <a:spAutoFit/>
          </a:bodyPr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000">
                <a:solidFill>
                  <a:srgbClr val="000000"/>
                </a:solidFill>
              </a:rPr>
              <a:t> Black Points: </a:t>
            </a:r>
            <a:r>
              <a:rPr lang="en-US" sz="1000" b="1">
                <a:solidFill>
                  <a:srgbClr val="000000"/>
                </a:solidFill>
              </a:rPr>
              <a:t>Phys.Rev.Lett.101:222001,2008</a:t>
            </a:r>
            <a:endParaRPr lang="en-US" sz="1000">
              <a:solidFill>
                <a:srgbClr val="000000"/>
              </a:solidFill>
            </a:endParaRPr>
          </a:p>
        </p:txBody>
      </p:sp>
      <p:sp>
        <p:nvSpPr>
          <p:cNvPr id="1038" name="Text Box 10"/>
          <p:cNvSpPr txBox="1">
            <a:spLocks noChangeArrowheads="1"/>
          </p:cNvSpPr>
          <p:nvPr/>
        </p:nvSpPr>
        <p:spPr bwMode="auto">
          <a:xfrm>
            <a:off x="381000" y="6400800"/>
            <a:ext cx="2536825" cy="401638"/>
          </a:xfrm>
          <a:prstGeom prst="rect">
            <a:avLst/>
          </a:pr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prstTxWarp prst="textNoShape">
              <a:avLst/>
            </a:prstTxWarp>
            <a:spAutoFit/>
          </a:bodyPr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000" b="1">
                <a:solidFill>
                  <a:srgbClr val="000000"/>
                </a:solidFill>
              </a:rPr>
              <a:t>From Spin2008 talk by J.Drachenberg, </a:t>
            </a:r>
          </a:p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000" b="1"/>
              <a:t>arXiv:0901.2763</a:t>
            </a:r>
            <a:r>
              <a:rPr lang="en-US" sz="1000" b="1">
                <a:latin typeface="Calibri" charset="0"/>
                <a:sym typeface="Calibri" charset="0"/>
              </a:rPr>
              <a:t> </a:t>
            </a:r>
            <a:endParaRPr lang="en-US" sz="1000" b="1"/>
          </a:p>
        </p:txBody>
      </p:sp>
      <p:sp>
        <p:nvSpPr>
          <p:cNvPr id="20" name="Slide Number Placeholder 1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801372-6EC5-504D-A4C6-C0943D8922CB}" type="slidenum">
              <a:rPr lang="en-US" smtClean="0"/>
              <a:pPr/>
              <a:t>34</a:t>
            </a:fld>
            <a:endParaRPr lang="en-US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462088"/>
            <a:ext cx="5562600" cy="48625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19459" name="Text Box 3"/>
          <p:cNvSpPr txBox="1">
            <a:spLocks noChangeArrowheads="1"/>
          </p:cNvSpPr>
          <p:nvPr/>
        </p:nvSpPr>
        <p:spPr bwMode="auto">
          <a:xfrm>
            <a:off x="392113" y="990600"/>
            <a:ext cx="8440737" cy="6492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prstTxWarp prst="textNoShape">
              <a:avLst/>
            </a:prstTxWarp>
            <a:spAutoFit/>
          </a:bodyPr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b="1"/>
              <a:t>For Fixed X</a:t>
            </a:r>
            <a:r>
              <a:rPr lang="en-US" b="1" baseline="-25000"/>
              <a:t>F</a:t>
            </a:r>
            <a:r>
              <a:rPr lang="en-US" b="1"/>
              <a:t>, the asymmetry A</a:t>
            </a:r>
            <a:r>
              <a:rPr lang="en-US" b="1" baseline="-25000"/>
              <a:t>N</a:t>
            </a:r>
            <a:r>
              <a:rPr lang="en-US" b="1"/>
              <a:t> does not fall with p</a:t>
            </a:r>
            <a:r>
              <a:rPr lang="en-US" b="1" baseline="-25000"/>
              <a:t>T</a:t>
            </a:r>
            <a:r>
              <a:rPr lang="en-US" b="1"/>
              <a:t> as predicted by models</a:t>
            </a:r>
          </a:p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b="1"/>
              <a:t>and perhaps expected on very general grounds. </a:t>
            </a:r>
          </a:p>
        </p:txBody>
      </p:sp>
      <p:pic>
        <p:nvPicPr>
          <p:cNvPr id="19460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71475" y="6229350"/>
            <a:ext cx="4886325" cy="2286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19461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71475" y="6457950"/>
            <a:ext cx="4676775" cy="2476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grpSp>
        <p:nvGrpSpPr>
          <p:cNvPr id="2" name="Group 6"/>
          <p:cNvGrpSpPr>
            <a:grpSpLocks/>
          </p:cNvGrpSpPr>
          <p:nvPr/>
        </p:nvGrpSpPr>
        <p:grpSpPr bwMode="auto">
          <a:xfrm>
            <a:off x="152400" y="150813"/>
            <a:ext cx="1065213" cy="608012"/>
            <a:chOff x="96" y="95"/>
            <a:chExt cx="671" cy="383"/>
          </a:xfrm>
        </p:grpSpPr>
        <p:sp>
          <p:nvSpPr>
            <p:cNvPr id="19468" name="AutoShape 7"/>
            <p:cNvSpPr>
              <a:spLocks noChangeArrowheads="1"/>
            </p:cNvSpPr>
            <p:nvPr/>
          </p:nvSpPr>
          <p:spPr bwMode="auto">
            <a:xfrm>
              <a:off x="96" y="95"/>
              <a:ext cx="467" cy="384"/>
            </a:xfrm>
            <a:custGeom>
              <a:avLst/>
              <a:gdLst>
                <a:gd name="T0" fmla="*/ 67 w 600"/>
                <a:gd name="T1" fmla="*/ 0 h 528"/>
                <a:gd name="T2" fmla="*/ 0 w 600"/>
                <a:gd name="T3" fmla="*/ 30 h 528"/>
                <a:gd name="T4" fmla="*/ 26 w 600"/>
                <a:gd name="T5" fmla="*/ 79 h 528"/>
                <a:gd name="T6" fmla="*/ 107 w 600"/>
                <a:gd name="T7" fmla="*/ 79 h 528"/>
                <a:gd name="T8" fmla="*/ 133 w 600"/>
                <a:gd name="T9" fmla="*/ 30 h 52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185 w 600"/>
                <a:gd name="T16" fmla="*/ 202 h 528"/>
                <a:gd name="T17" fmla="*/ 415 w 600"/>
                <a:gd name="T18" fmla="*/ 403 h 52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00" h="528">
                  <a:moveTo>
                    <a:pt x="0" y="202"/>
                  </a:moveTo>
                  <a:lnTo>
                    <a:pt x="229" y="202"/>
                  </a:lnTo>
                  <a:lnTo>
                    <a:pt x="300" y="0"/>
                  </a:lnTo>
                  <a:lnTo>
                    <a:pt x="371" y="202"/>
                  </a:lnTo>
                  <a:lnTo>
                    <a:pt x="600" y="202"/>
                  </a:lnTo>
                  <a:lnTo>
                    <a:pt x="415" y="326"/>
                  </a:lnTo>
                  <a:lnTo>
                    <a:pt x="485" y="528"/>
                  </a:lnTo>
                  <a:lnTo>
                    <a:pt x="300" y="403"/>
                  </a:lnTo>
                  <a:lnTo>
                    <a:pt x="115" y="528"/>
                  </a:lnTo>
                  <a:lnTo>
                    <a:pt x="185" y="326"/>
                  </a:lnTo>
                  <a:close/>
                </a:path>
              </a:pathLst>
            </a:custGeom>
            <a:solidFill>
              <a:srgbClr val="FF0000"/>
            </a:solidFill>
            <a:ln w="9360">
              <a:solidFill>
                <a:srgbClr val="000080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Text Box 8"/>
            <p:cNvSpPr txBox="1">
              <a:spLocks noChangeArrowheads="1"/>
            </p:cNvSpPr>
            <p:nvPr/>
          </p:nvSpPr>
          <p:spPr bwMode="auto">
            <a:xfrm>
              <a:off x="260" y="201"/>
              <a:ext cx="508" cy="232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lIns="90000" tIns="46800" rIns="90000" bIns="46800">
              <a:prstTxWarp prst="textNoShape">
                <a:avLst/>
              </a:prstTxWarp>
              <a:spAutoFit/>
            </a:bodyPr>
            <a:lstStyle/>
            <a:p>
              <a: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b="1" i="1">
                  <a:solidFill>
                    <a:srgbClr val="1C0E81"/>
                  </a:solidFill>
                  <a:effectLst>
                    <a:outerShdw blurRad="38100" dist="38100" dir="2700000" algn="tl">
                      <a:srgbClr val="DDDDDD"/>
                    </a:outerShdw>
                  </a:effectLst>
                  <a:ea typeface="MS PGothic" pitchFamily="34" charset="-128"/>
                  <a:cs typeface="MS PGothic" pitchFamily="34" charset="-128"/>
                </a:rPr>
                <a:t>STAR</a:t>
              </a:r>
            </a:p>
          </p:txBody>
        </p:sp>
      </p:grpSp>
      <p:sp>
        <p:nvSpPr>
          <p:cNvPr id="19463" name="Text Box 9"/>
          <p:cNvSpPr txBox="1">
            <a:spLocks noChangeArrowheads="1"/>
          </p:cNvSpPr>
          <p:nvPr/>
        </p:nvSpPr>
        <p:spPr bwMode="auto">
          <a:xfrm>
            <a:off x="952500" y="228600"/>
            <a:ext cx="8191500" cy="5207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prstTxWarp prst="textNoShape">
              <a:avLst/>
            </a:prstTxWarp>
            <a:sp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800">
                <a:solidFill>
                  <a:srgbClr val="000000"/>
                </a:solidFill>
                <a:latin typeface="Century Gothic" charset="0"/>
              </a:rPr>
              <a:t>p</a:t>
            </a:r>
            <a:r>
              <a:rPr lang="en-US" sz="2800" baseline="-25000">
                <a:solidFill>
                  <a:srgbClr val="000000"/>
                </a:solidFill>
                <a:latin typeface="Century Gothic" charset="0"/>
              </a:rPr>
              <a:t>T</a:t>
            </a:r>
            <a:r>
              <a:rPr lang="en-US" sz="2800">
                <a:solidFill>
                  <a:srgbClr val="000000"/>
                </a:solidFill>
                <a:latin typeface="Century Gothic" charset="0"/>
              </a:rPr>
              <a:t> Dependence of A</a:t>
            </a:r>
            <a:r>
              <a:rPr lang="en-US" sz="2800" baseline="-25000">
                <a:solidFill>
                  <a:srgbClr val="000000"/>
                </a:solidFill>
                <a:latin typeface="Century Gothic" charset="0"/>
              </a:rPr>
              <a:t>N</a:t>
            </a:r>
            <a:r>
              <a:rPr lang="en-US" sz="2800">
                <a:solidFill>
                  <a:srgbClr val="000000"/>
                </a:solidFill>
                <a:latin typeface="Century Gothic" charset="0"/>
              </a:rPr>
              <a:t> </a:t>
            </a:r>
            <a:endParaRPr lang="en-US" sz="2800" baseline="-25000">
              <a:solidFill>
                <a:srgbClr val="000000"/>
              </a:solidFill>
              <a:latin typeface="Century Gothic" charset="0"/>
            </a:endParaRPr>
          </a:p>
        </p:txBody>
      </p:sp>
      <p:sp>
        <p:nvSpPr>
          <p:cNvPr id="12" name="Text Box 6"/>
          <p:cNvSpPr txBox="1">
            <a:spLocks noChangeArrowheads="1"/>
          </p:cNvSpPr>
          <p:nvPr/>
        </p:nvSpPr>
        <p:spPr bwMode="auto">
          <a:xfrm>
            <a:off x="5410200" y="2057400"/>
            <a:ext cx="3616325" cy="37353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prstTxWarp prst="textNoShape">
              <a:avLst/>
            </a:prstTxWarp>
            <a:spAutoFit/>
          </a:bodyPr>
          <a:lstStyle/>
          <a:p>
            <a:pPr>
              <a:buFont typeface="Wingdings" charset="2"/>
              <a:buChar char="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>
                <a:solidFill>
                  <a:srgbClr val="000000"/>
                </a:solidFill>
              </a:rPr>
              <a:t> NLO PQCD </a:t>
            </a:r>
            <a:r>
              <a:rPr lang="en-US" b="1" u="sng">
                <a:solidFill>
                  <a:srgbClr val="000000"/>
                </a:solidFill>
              </a:rPr>
              <a:t>does describe</a:t>
            </a:r>
            <a:br>
              <a:rPr lang="en-US" b="1" u="sng">
                <a:solidFill>
                  <a:srgbClr val="000000"/>
                </a:solidFill>
              </a:rPr>
            </a:br>
            <a:r>
              <a:rPr lang="en-US">
                <a:solidFill>
                  <a:srgbClr val="000000"/>
                </a:solidFill>
              </a:rPr>
              <a:t>    the size and shape of this</a:t>
            </a:r>
          </a:p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>
                <a:solidFill>
                  <a:srgbClr val="000000"/>
                </a:solidFill>
              </a:rPr>
              <a:t>    forward </a:t>
            </a:r>
            <a:r>
              <a:rPr lang="en-US">
                <a:solidFill>
                  <a:srgbClr val="000000"/>
                </a:solidFill>
                <a:latin typeface="Symbol" charset="2"/>
              </a:rPr>
              <a:t>p</a:t>
            </a:r>
            <a:r>
              <a:rPr lang="en-US" baseline="30000">
                <a:solidFill>
                  <a:srgbClr val="000000"/>
                </a:solidFill>
              </a:rPr>
              <a:t>0</a:t>
            </a:r>
            <a:r>
              <a:rPr lang="en-US">
                <a:solidFill>
                  <a:srgbClr val="000000"/>
                </a:solidFill>
              </a:rPr>
              <a:t> cross section.</a:t>
            </a:r>
          </a:p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>
              <a:solidFill>
                <a:srgbClr val="000000"/>
              </a:solidFill>
            </a:endParaRPr>
          </a:p>
          <a:p>
            <a:pPr>
              <a:buFont typeface="Wingdings" charset="2"/>
              <a:buChar char="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>
                <a:solidFill>
                  <a:srgbClr val="000000"/>
                </a:solidFill>
              </a:rPr>
              <a:t> Model calculations (Sivers, </a:t>
            </a:r>
          </a:p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>
                <a:solidFill>
                  <a:srgbClr val="000000"/>
                </a:solidFill>
              </a:rPr>
              <a:t>   Collins or twist-3) </a:t>
            </a:r>
            <a:r>
              <a:rPr lang="en-US" b="1" u="sng">
                <a:solidFill>
                  <a:srgbClr val="000000"/>
                </a:solidFill>
              </a:rPr>
              <a:t>can explain</a:t>
            </a:r>
            <a:br>
              <a:rPr lang="en-US" b="1" u="sng">
                <a:solidFill>
                  <a:srgbClr val="000000"/>
                </a:solidFill>
              </a:rPr>
            </a:br>
            <a:r>
              <a:rPr lang="en-US">
                <a:solidFill>
                  <a:srgbClr val="000000"/>
                </a:solidFill>
              </a:rPr>
              <a:t>   the X</a:t>
            </a:r>
            <a:r>
              <a:rPr lang="en-US" baseline="-25000">
                <a:solidFill>
                  <a:srgbClr val="000000"/>
                </a:solidFill>
              </a:rPr>
              <a:t>F</a:t>
            </a:r>
            <a:r>
              <a:rPr lang="en-US">
                <a:solidFill>
                  <a:srgbClr val="000000"/>
                </a:solidFill>
              </a:rPr>
              <a:t> dependence of A</a:t>
            </a:r>
            <a:r>
              <a:rPr lang="en-US" baseline="-25000">
                <a:solidFill>
                  <a:srgbClr val="000000"/>
                </a:solidFill>
              </a:rPr>
              <a:t>N</a:t>
            </a:r>
            <a:r>
              <a:rPr lang="en-US">
                <a:solidFill>
                  <a:srgbClr val="000000"/>
                </a:solidFill>
              </a:rPr>
              <a:t>.</a:t>
            </a:r>
          </a:p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>
              <a:solidFill>
                <a:srgbClr val="000000"/>
              </a:solidFill>
            </a:endParaRPr>
          </a:p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b="1">
                <a:solidFill>
                  <a:srgbClr val="FF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Informal Roman" pitchFamily="64" charset="0"/>
              </a:rPr>
              <a:t>X</a:t>
            </a:r>
            <a:r>
              <a:rPr lang="en-US">
                <a:solidFill>
                  <a:srgbClr val="FF0000"/>
                </a:solidFill>
              </a:rPr>
              <a:t>  Flat or increasing dependence </a:t>
            </a:r>
          </a:p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>
                <a:solidFill>
                  <a:srgbClr val="FF0000"/>
                </a:solidFill>
              </a:rPr>
              <a:t>     of A</a:t>
            </a:r>
            <a:r>
              <a:rPr lang="en-US" baseline="-25000">
                <a:solidFill>
                  <a:srgbClr val="FF0000"/>
                </a:solidFill>
              </a:rPr>
              <a:t>N</a:t>
            </a:r>
            <a:r>
              <a:rPr lang="en-US">
                <a:solidFill>
                  <a:srgbClr val="FF0000"/>
                </a:solidFill>
              </a:rPr>
              <a:t> on p</a:t>
            </a:r>
            <a:r>
              <a:rPr lang="en-US" baseline="-25000">
                <a:solidFill>
                  <a:srgbClr val="FF0000"/>
                </a:solidFill>
              </a:rPr>
              <a:t>T</a:t>
            </a:r>
            <a:r>
              <a:rPr lang="en-US">
                <a:solidFill>
                  <a:srgbClr val="FF0000"/>
                </a:solidFill>
              </a:rPr>
              <a:t> </a:t>
            </a:r>
            <a:r>
              <a:rPr lang="en-US" b="1" u="sng">
                <a:solidFill>
                  <a:srgbClr val="FF0000"/>
                </a:solidFill>
              </a:rPr>
              <a:t>is very difficult</a:t>
            </a:r>
          </a:p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b="1">
                <a:solidFill>
                  <a:srgbClr val="FF0000"/>
                </a:solidFill>
              </a:rPr>
              <a:t>    </a:t>
            </a:r>
            <a:r>
              <a:rPr lang="en-US" b="1" u="sng">
                <a:solidFill>
                  <a:srgbClr val="FF0000"/>
                </a:solidFill>
              </a:rPr>
              <a:t>to understand</a:t>
            </a:r>
            <a:r>
              <a:rPr lang="en-US">
                <a:solidFill>
                  <a:srgbClr val="FF0000"/>
                </a:solidFill>
              </a:rPr>
              <a:t> within any of </a:t>
            </a:r>
          </a:p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>
                <a:solidFill>
                  <a:srgbClr val="FF0000"/>
                </a:solidFill>
              </a:rPr>
              <a:t>    these frameworks!</a:t>
            </a:r>
          </a:p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>
              <a:solidFill>
                <a:srgbClr val="FF0000"/>
              </a:solidFill>
            </a:endParaRPr>
          </a:p>
        </p:txBody>
      </p:sp>
      <p:pic>
        <p:nvPicPr>
          <p:cNvPr id="19465" name="Picture 21" descr="psu_logo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773988" y="6230938"/>
            <a:ext cx="1370012" cy="627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66" name="Text Box 22"/>
          <p:cNvSpPr txBox="1">
            <a:spLocks noChangeArrowheads="1"/>
          </p:cNvSpPr>
          <p:nvPr/>
        </p:nvSpPr>
        <p:spPr bwMode="auto">
          <a:xfrm>
            <a:off x="8875713" y="-49213"/>
            <a:ext cx="296862" cy="336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600" b="1"/>
              <a:t>5</a:t>
            </a:r>
          </a:p>
        </p:txBody>
      </p:sp>
      <p:sp>
        <p:nvSpPr>
          <p:cNvPr id="19467" name="Rectangle 16"/>
          <p:cNvSpPr>
            <a:spLocks noChangeArrowheads="1"/>
          </p:cNvSpPr>
          <p:nvPr/>
        </p:nvSpPr>
        <p:spPr bwMode="auto">
          <a:xfrm>
            <a:off x="685800" y="5943600"/>
            <a:ext cx="2181225" cy="24606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prstTxWarp prst="textNoShape">
              <a:avLst/>
            </a:prstTxWarp>
            <a:spAutoFit/>
          </a:bodyPr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000">
                <a:solidFill>
                  <a:srgbClr val="000000"/>
                </a:solidFill>
              </a:rPr>
              <a:t> </a:t>
            </a:r>
            <a:r>
              <a:rPr lang="en-US" sz="1000" b="1">
                <a:solidFill>
                  <a:srgbClr val="000000"/>
                </a:solidFill>
              </a:rPr>
              <a:t>Phys.Rev.Lett.101:222001,2008</a:t>
            </a:r>
            <a:r>
              <a:rPr lang="en-US" sz="1000">
                <a:solidFill>
                  <a:srgbClr val="000000"/>
                </a:solidFill>
              </a:rPr>
              <a:t>  </a:t>
            </a:r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801372-6EC5-504D-A4C6-C0943D8922CB}" type="slidenum">
              <a:rPr lang="en-US" smtClean="0"/>
              <a:pPr/>
              <a:t>35</a:t>
            </a:fld>
            <a:endParaRPr lang="en-US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17"/>
          <p:cNvGrpSpPr>
            <a:grpSpLocks/>
          </p:cNvGrpSpPr>
          <p:nvPr/>
        </p:nvGrpSpPr>
        <p:grpSpPr bwMode="auto">
          <a:xfrm>
            <a:off x="242888" y="1116013"/>
            <a:ext cx="4648200" cy="4348162"/>
            <a:chOff x="76200" y="1066800"/>
            <a:chExt cx="4648200" cy="4349340"/>
          </a:xfrm>
        </p:grpSpPr>
        <p:pic>
          <p:nvPicPr>
            <p:cNvPr id="24592" name="Picture 7" descr="xfptrun6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76200" y="1066800"/>
              <a:ext cx="4648200" cy="43493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4593" name="TextBox 5"/>
            <p:cNvSpPr txBox="1">
              <a:spLocks noChangeArrowheads="1"/>
            </p:cNvSpPr>
            <p:nvPr/>
          </p:nvSpPr>
          <p:spPr bwMode="auto">
            <a:xfrm>
              <a:off x="2449513" y="4186237"/>
              <a:ext cx="1893887" cy="4619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/>
                <a:t>Run3+5+6</a:t>
              </a:r>
            </a:p>
          </p:txBody>
        </p:sp>
      </p:grpSp>
      <p:sp>
        <p:nvSpPr>
          <p:cNvPr id="24579" name="Text Box 16"/>
          <p:cNvSpPr txBox="1">
            <a:spLocks noChangeArrowheads="1"/>
          </p:cNvSpPr>
          <p:nvPr/>
        </p:nvSpPr>
        <p:spPr bwMode="auto">
          <a:xfrm>
            <a:off x="8763000" y="-49213"/>
            <a:ext cx="41275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600" b="1"/>
              <a:t>17</a:t>
            </a:r>
          </a:p>
        </p:txBody>
      </p:sp>
      <p:grpSp>
        <p:nvGrpSpPr>
          <p:cNvPr id="4" name="Group 5"/>
          <p:cNvGrpSpPr>
            <a:grpSpLocks/>
          </p:cNvGrpSpPr>
          <p:nvPr/>
        </p:nvGrpSpPr>
        <p:grpSpPr bwMode="auto">
          <a:xfrm>
            <a:off x="152400" y="152400"/>
            <a:ext cx="1066800" cy="609600"/>
            <a:chOff x="2640" y="912"/>
            <a:chExt cx="864" cy="528"/>
          </a:xfrm>
        </p:grpSpPr>
        <p:sp>
          <p:nvSpPr>
            <p:cNvPr id="11" name="AutoShape 6"/>
            <p:cNvSpPr>
              <a:spLocks noChangeArrowheads="1"/>
            </p:cNvSpPr>
            <p:nvPr/>
          </p:nvSpPr>
          <p:spPr bwMode="auto">
            <a:xfrm>
              <a:off x="2640" y="912"/>
              <a:ext cx="600" cy="528"/>
            </a:xfrm>
            <a:prstGeom prst="star5">
              <a:avLst/>
            </a:prstGeom>
            <a:solidFill>
              <a:srgbClr val="FF0000"/>
            </a:solidFill>
            <a:ln w="9525">
              <a:solidFill>
                <a:srgbClr val="000080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 eaLnBrk="0" hangingPunct="0">
                <a:defRPr/>
              </a:pPr>
              <a:endParaRPr lang="en-US" sz="2400" b="1" i="1">
                <a:latin typeface="Arial" pitchFamily="34" charset="0"/>
                <a:ea typeface="MS PGothic" pitchFamily="34" charset="-128"/>
                <a:cs typeface="Arial" pitchFamily="34" charset="0"/>
              </a:endParaRPr>
            </a:p>
          </p:txBody>
        </p:sp>
        <p:sp>
          <p:nvSpPr>
            <p:cNvPr id="12" name="Text Box 7"/>
            <p:cNvSpPr txBox="1">
              <a:spLocks noChangeArrowheads="1"/>
            </p:cNvSpPr>
            <p:nvPr/>
          </p:nvSpPr>
          <p:spPr bwMode="auto">
            <a:xfrm>
              <a:off x="2851" y="1058"/>
              <a:ext cx="653" cy="318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eaLnBrk="0" hangingPunct="0"/>
              <a:r>
                <a:rPr lang="en-US" b="1" i="1">
                  <a:solidFill>
                    <a:srgbClr val="1C0E81"/>
                  </a:solidFill>
                  <a:effectLst>
                    <a:outerShdw blurRad="38100" dist="38100" dir="2700000" algn="tl">
                      <a:srgbClr val="DDDDDD"/>
                    </a:outerShdw>
                  </a:effectLst>
                  <a:ea typeface="MS PGothic" pitchFamily="34" charset="-128"/>
                  <a:cs typeface="MS PGothic" pitchFamily="34" charset="-128"/>
                </a:rPr>
                <a:t>STAR</a:t>
              </a:r>
            </a:p>
          </p:txBody>
        </p:sp>
      </p:grpSp>
      <p:sp>
        <p:nvSpPr>
          <p:cNvPr id="24581" name="Text Box 8"/>
          <p:cNvSpPr txBox="1">
            <a:spLocks noChangeArrowheads="1"/>
          </p:cNvSpPr>
          <p:nvPr/>
        </p:nvSpPr>
        <p:spPr bwMode="auto">
          <a:xfrm>
            <a:off x="1007533" y="230188"/>
            <a:ext cx="794173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800" dirty="0" smtClean="0">
                <a:latin typeface="Century Gothic" charset="0"/>
              </a:rPr>
              <a:t>Latest Run 8 </a:t>
            </a:r>
            <a:r>
              <a:rPr lang="en-US" sz="2800" dirty="0" err="1" smtClean="0">
                <a:latin typeface="Century Gothic" charset="0"/>
              </a:rPr>
              <a:t>REsults</a:t>
            </a:r>
            <a:r>
              <a:rPr lang="en-US" sz="2800" dirty="0" smtClean="0">
                <a:latin typeface="Century Gothic" charset="0"/>
              </a:rPr>
              <a:t>: </a:t>
            </a:r>
            <a:r>
              <a:rPr lang="en-US" sz="2800" dirty="0" err="1" smtClean="0">
                <a:latin typeface="Century Gothic" charset="0"/>
              </a:rPr>
              <a:t>p</a:t>
            </a:r>
            <a:r>
              <a:rPr lang="en-US" sz="2800" baseline="-25000" dirty="0" err="1" smtClean="0">
                <a:latin typeface="Century Gothic" charset="0"/>
              </a:rPr>
              <a:t>T</a:t>
            </a:r>
            <a:r>
              <a:rPr lang="en-US" sz="2800" dirty="0">
                <a:latin typeface="Century Gothic" charset="0"/>
              </a:rPr>
              <a:t>-dependence of </a:t>
            </a:r>
            <a:r>
              <a:rPr lang="el-GR" sz="2800" dirty="0">
                <a:latin typeface="Century Gothic" charset="0"/>
                <a:ea typeface="Times New Roman" charset="0"/>
                <a:cs typeface="Times New Roman" charset="0"/>
              </a:rPr>
              <a:t>π</a:t>
            </a:r>
            <a:r>
              <a:rPr lang="en-US" sz="2800" baseline="30000" dirty="0">
                <a:latin typeface="Century Gothic" charset="0"/>
                <a:ea typeface="Times New Roman" charset="0"/>
                <a:cs typeface="Times New Roman" charset="0"/>
              </a:rPr>
              <a:t>0</a:t>
            </a:r>
            <a:r>
              <a:rPr lang="en-US" sz="2800" dirty="0">
                <a:latin typeface="Century Gothic" charset="0"/>
              </a:rPr>
              <a:t> A</a:t>
            </a:r>
            <a:r>
              <a:rPr lang="en-US" sz="2800" baseline="-25000" dirty="0">
                <a:latin typeface="Century Gothic" charset="0"/>
              </a:rPr>
              <a:t>N</a:t>
            </a:r>
            <a:r>
              <a:rPr lang="en-US" sz="2800" dirty="0">
                <a:latin typeface="Century Gothic" charset="0"/>
              </a:rPr>
              <a:t> </a:t>
            </a:r>
          </a:p>
        </p:txBody>
      </p:sp>
      <p:pic>
        <p:nvPicPr>
          <p:cNvPr id="2" name="Content Placeholder 5" descr="xfpt.gif"/>
          <p:cNvPicPr>
            <a:picLocks noGrp="1" noChangeAspect="1"/>
          </p:cNvPicPr>
          <p:nvPr>
            <p:ph sz="half"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211138" y="1131888"/>
            <a:ext cx="4283075" cy="4343400"/>
          </a:xfrm>
        </p:spPr>
      </p:pic>
      <p:sp>
        <p:nvSpPr>
          <p:cNvPr id="17" name="Rectangle 16"/>
          <p:cNvSpPr/>
          <p:nvPr/>
        </p:nvSpPr>
        <p:spPr>
          <a:xfrm>
            <a:off x="4422775" y="1355725"/>
            <a:ext cx="609600" cy="37242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algn="ctr"/>
            <a:endParaRPr lang="en-US">
              <a:solidFill>
                <a:srgbClr val="FFFFFF"/>
              </a:solidFill>
              <a:ea typeface="Arial" charset="0"/>
              <a:cs typeface="Arial" charset="0"/>
            </a:endParaRPr>
          </a:p>
        </p:txBody>
      </p:sp>
      <p:sp>
        <p:nvSpPr>
          <p:cNvPr id="19" name="TextBox 18"/>
          <p:cNvSpPr txBox="1">
            <a:spLocks noChangeArrowheads="1"/>
          </p:cNvSpPr>
          <p:nvPr/>
        </p:nvSpPr>
        <p:spPr bwMode="auto">
          <a:xfrm>
            <a:off x="2954338" y="4332288"/>
            <a:ext cx="735012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Run8</a:t>
            </a:r>
          </a:p>
        </p:txBody>
      </p:sp>
      <p:sp>
        <p:nvSpPr>
          <p:cNvPr id="24585" name="TextBox 19"/>
          <p:cNvSpPr txBox="1">
            <a:spLocks noChangeArrowheads="1"/>
          </p:cNvSpPr>
          <p:nvPr/>
        </p:nvSpPr>
        <p:spPr bwMode="auto">
          <a:xfrm>
            <a:off x="4876800" y="1219200"/>
            <a:ext cx="419100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buFont typeface="Arial" charset="0"/>
              <a:buChar char="•"/>
            </a:pPr>
            <a:r>
              <a:rPr lang="en-US"/>
              <a:t> Large solid angle of FMS allows simultaneous mapping of x</a:t>
            </a:r>
            <a:r>
              <a:rPr lang="en-US" baseline="-25000"/>
              <a:t>F</a:t>
            </a:r>
            <a:r>
              <a:rPr lang="en-US"/>
              <a:t> vs p</a:t>
            </a:r>
            <a:r>
              <a:rPr lang="en-US" baseline="-25000"/>
              <a:t>T</a:t>
            </a:r>
            <a:r>
              <a:rPr lang="en-US"/>
              <a:t> with greater statistics</a:t>
            </a:r>
          </a:p>
        </p:txBody>
      </p:sp>
      <p:pic>
        <p:nvPicPr>
          <p:cNvPr id="24586" name="Content Placeholder 11" descr="anp_pt.gif"/>
          <p:cNvPicPr>
            <a:picLocks noGrp="1" noChangeAspect="1"/>
          </p:cNvPicPr>
          <p:nvPr>
            <p:ph sz="quarter" idx="2"/>
          </p:nvPr>
        </p:nvPicPr>
        <p:blipFill>
          <a:blip r:embed="rId4"/>
          <a:srcRect/>
          <a:stretch>
            <a:fillRect/>
          </a:stretch>
        </p:blipFill>
        <p:spPr>
          <a:xfrm>
            <a:off x="4648200" y="2514600"/>
            <a:ext cx="4114800" cy="4219575"/>
          </a:xfrm>
        </p:spPr>
      </p:pic>
      <p:sp>
        <p:nvSpPr>
          <p:cNvPr id="24587" name="Text Box 10"/>
          <p:cNvSpPr txBox="1">
            <a:spLocks noChangeArrowheads="1"/>
          </p:cNvSpPr>
          <p:nvPr/>
        </p:nvSpPr>
        <p:spPr bwMode="auto">
          <a:xfrm>
            <a:off x="5257800" y="5791200"/>
            <a:ext cx="2892425" cy="40163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prstTxWarp prst="textNoShape">
              <a:avLst/>
            </a:prstTxWarp>
            <a:spAutoFit/>
          </a:bodyPr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000" b="1">
                <a:solidFill>
                  <a:srgbClr val="000000"/>
                </a:solidFill>
              </a:rPr>
              <a:t>Blue: From Spin2008 talk by J.Drachenberg, </a:t>
            </a:r>
          </a:p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000" b="1"/>
              <a:t>           arXiv:0901.2763</a:t>
            </a:r>
            <a:r>
              <a:rPr lang="en-US" sz="1000" b="1">
                <a:latin typeface="Calibri" charset="0"/>
                <a:sym typeface="Calibri" charset="0"/>
              </a:rPr>
              <a:t> </a:t>
            </a:r>
            <a:endParaRPr lang="en-US" sz="1000" b="1"/>
          </a:p>
        </p:txBody>
      </p:sp>
      <p:sp>
        <p:nvSpPr>
          <p:cNvPr id="24588" name="Rectangle 16"/>
          <p:cNvSpPr>
            <a:spLocks noChangeArrowheads="1"/>
          </p:cNvSpPr>
          <p:nvPr/>
        </p:nvSpPr>
        <p:spPr bwMode="auto">
          <a:xfrm>
            <a:off x="5229225" y="5607050"/>
            <a:ext cx="2511425" cy="24923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prstTxWarp prst="textNoShape">
              <a:avLst/>
            </a:prstTxWarp>
            <a:spAutoFit/>
          </a:bodyPr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000" b="1">
                <a:solidFill>
                  <a:srgbClr val="000000"/>
                </a:solidFill>
              </a:rPr>
              <a:t> Black: Phys.Rev.Lett.101:222001,2008</a:t>
            </a:r>
            <a:endParaRPr lang="en-US" sz="1000">
              <a:solidFill>
                <a:srgbClr val="000000"/>
              </a:solidFill>
            </a:endParaRPr>
          </a:p>
        </p:txBody>
      </p:sp>
      <p:sp>
        <p:nvSpPr>
          <p:cNvPr id="24589" name="TextBox 24"/>
          <p:cNvSpPr txBox="1">
            <a:spLocks noChangeArrowheads="1"/>
          </p:cNvSpPr>
          <p:nvPr/>
        </p:nvSpPr>
        <p:spPr bwMode="auto">
          <a:xfrm>
            <a:off x="381000" y="5715000"/>
            <a:ext cx="4148138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F.o.M. was smaller in run8 than in run6</a:t>
            </a:r>
          </a:p>
          <a:p>
            <a:r>
              <a:rPr lang="en-US">
                <a:sym typeface="Wingdings" charset="2"/>
              </a:rPr>
              <a:t> More statistics needed</a:t>
            </a:r>
            <a:endParaRPr lang="en-US"/>
          </a:p>
        </p:txBody>
      </p:sp>
      <p:sp>
        <p:nvSpPr>
          <p:cNvPr id="20" name="Slide Number Placeholder 1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5B7AF8-037D-47D3-AEF3-947BAEBCC9C4}" type="slidenum">
              <a:rPr lang="en-US" smtClean="0"/>
              <a:pPr/>
              <a:t>36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9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itle 2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76210"/>
          </a:xfrm>
        </p:spPr>
        <p:txBody>
          <a:bodyPr>
            <a:normAutofit fontScale="90000"/>
          </a:bodyPr>
          <a:lstStyle/>
          <a:p>
            <a:r>
              <a:rPr lang="en-US" sz="3556" dirty="0" smtClean="0"/>
              <a:t>A</a:t>
            </a:r>
            <a:r>
              <a:rPr lang="en-US" sz="3556" baseline="-25000" dirty="0" smtClean="0"/>
              <a:t>N</a:t>
            </a:r>
            <a:r>
              <a:rPr lang="en-US" sz="3556" dirty="0" smtClean="0"/>
              <a:t> P</a:t>
            </a:r>
            <a:r>
              <a:rPr lang="en-US" sz="3556" baseline="-25000" dirty="0" smtClean="0"/>
              <a:t>T</a:t>
            </a:r>
            <a:r>
              <a:rPr lang="en-US" sz="3556" dirty="0" smtClean="0"/>
              <a:t> Dependence Remains as a Challenge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pic>
        <p:nvPicPr>
          <p:cNvPr id="35843" name="Content Placeholder 3" descr="asy-xf.gif"/>
          <p:cNvPicPr>
            <a:picLocks noGrp="1" noChangeAspect="1"/>
          </p:cNvPicPr>
          <p:nvPr>
            <p:ph idx="1"/>
          </p:nvPr>
        </p:nvPicPr>
        <p:blipFill>
          <a:blip r:embed="rId4"/>
          <a:srcRect l="-41079" r="-41079"/>
          <a:stretch>
            <a:fillRect/>
          </a:stretch>
        </p:blipFill>
        <p:spPr>
          <a:xfrm>
            <a:off x="-1003866" y="3107898"/>
            <a:ext cx="5728498" cy="3150453"/>
          </a:xfrm>
        </p:spPr>
      </p:pic>
      <p:sp>
        <p:nvSpPr>
          <p:cNvPr id="19" name="Slide Number Placeholder 1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D8CF5D-5E51-455F-8C79-C75031DC0540}" type="slidenum">
              <a:rPr lang="en-US" smtClean="0"/>
              <a:pPr/>
              <a:t>37</a:t>
            </a:fld>
            <a:endParaRPr lang="en-US"/>
          </a:p>
        </p:txBody>
      </p:sp>
      <p:graphicFrame>
        <p:nvGraphicFramePr>
          <p:cNvPr id="35842" name="Object 2"/>
          <p:cNvGraphicFramePr>
            <a:graphicFrameLocks noChangeAspect="1"/>
          </p:cNvGraphicFramePr>
          <p:nvPr/>
        </p:nvGraphicFramePr>
        <p:xfrm>
          <a:off x="6211888" y="4683125"/>
          <a:ext cx="2443162" cy="750888"/>
        </p:xfrm>
        <a:graphic>
          <a:graphicData uri="http://schemas.openxmlformats.org/presentationml/2006/ole">
            <p:oleObj spid="_x0000_s89090" name="Equation" r:id="rId5" imgW="1320800" imgH="406400" progId="Equation.3">
              <p:embed/>
            </p:oleObj>
          </a:graphicData>
        </a:graphic>
      </p:graphicFrame>
      <p:grpSp>
        <p:nvGrpSpPr>
          <p:cNvPr id="15" name="Group 14"/>
          <p:cNvGrpSpPr/>
          <p:nvPr/>
        </p:nvGrpSpPr>
        <p:grpSpPr>
          <a:xfrm>
            <a:off x="4756150" y="2038776"/>
            <a:ext cx="4114800" cy="4219575"/>
            <a:chOff x="4756150" y="1751013"/>
            <a:chExt cx="4114800" cy="4219575"/>
          </a:xfrm>
        </p:grpSpPr>
        <p:grpSp>
          <p:nvGrpSpPr>
            <p:cNvPr id="14" name="Group 13"/>
            <p:cNvGrpSpPr/>
            <p:nvPr/>
          </p:nvGrpSpPr>
          <p:grpSpPr>
            <a:xfrm>
              <a:off x="4756150" y="1751013"/>
              <a:ext cx="4114800" cy="4219575"/>
              <a:chOff x="4756150" y="1751013"/>
              <a:chExt cx="4114800" cy="4219575"/>
            </a:xfrm>
          </p:grpSpPr>
          <p:pic>
            <p:nvPicPr>
              <p:cNvPr id="35848" name="Content Placeholder 11" descr="anp_pt.gif"/>
              <p:cNvPicPr>
                <a:picLocks noChangeAspect="1"/>
              </p:cNvPicPr>
              <p:nvPr/>
            </p:nvPicPr>
            <p:blipFill>
              <a:blip r:embed="rId6"/>
              <a:srcRect/>
              <a:stretch>
                <a:fillRect/>
              </a:stretch>
            </p:blipFill>
            <p:spPr bwMode="auto">
              <a:xfrm>
                <a:off x="4756150" y="1751013"/>
                <a:ext cx="4114800" cy="42195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7" name="Freeform 16"/>
              <p:cNvSpPr/>
              <p:nvPr/>
            </p:nvSpPr>
            <p:spPr>
              <a:xfrm>
                <a:off x="5219473" y="3307053"/>
                <a:ext cx="3512725" cy="1216995"/>
              </a:xfrm>
              <a:custGeom>
                <a:avLst/>
                <a:gdLst>
                  <a:gd name="connsiteX0" fmla="*/ 0 w 3512725"/>
                  <a:gd name="connsiteY0" fmla="*/ 1216995 h 1216995"/>
                  <a:gd name="connsiteX1" fmla="*/ 853373 w 3512725"/>
                  <a:gd name="connsiteY1" fmla="*/ 601883 h 1216995"/>
                  <a:gd name="connsiteX2" fmla="*/ 1587672 w 3512725"/>
                  <a:gd name="connsiteY2" fmla="*/ 125667 h 1216995"/>
                  <a:gd name="connsiteX3" fmla="*/ 2063974 w 3512725"/>
                  <a:gd name="connsiteY3" fmla="*/ 6614 h 1216995"/>
                  <a:gd name="connsiteX4" fmla="*/ 2659351 w 3512725"/>
                  <a:gd name="connsiteY4" fmla="*/ 165352 h 1216995"/>
                  <a:gd name="connsiteX5" fmla="*/ 3215036 w 3512725"/>
                  <a:gd name="connsiteY5" fmla="*/ 601883 h 1216995"/>
                  <a:gd name="connsiteX6" fmla="*/ 3512725 w 3512725"/>
                  <a:gd name="connsiteY6" fmla="*/ 859833 h 12169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512725" h="1216995">
                    <a:moveTo>
                      <a:pt x="0" y="1216995"/>
                    </a:moveTo>
                    <a:cubicBezTo>
                      <a:pt x="294380" y="1000383"/>
                      <a:pt x="588761" y="783771"/>
                      <a:pt x="853373" y="601883"/>
                    </a:cubicBezTo>
                    <a:cubicBezTo>
                      <a:pt x="1117985" y="419995"/>
                      <a:pt x="1385905" y="224878"/>
                      <a:pt x="1587672" y="125667"/>
                    </a:cubicBezTo>
                    <a:cubicBezTo>
                      <a:pt x="1789439" y="26456"/>
                      <a:pt x="1885361" y="0"/>
                      <a:pt x="2063974" y="6614"/>
                    </a:cubicBezTo>
                    <a:cubicBezTo>
                      <a:pt x="2242587" y="13228"/>
                      <a:pt x="2467507" y="66141"/>
                      <a:pt x="2659351" y="165352"/>
                    </a:cubicBezTo>
                    <a:cubicBezTo>
                      <a:pt x="2851195" y="264563"/>
                      <a:pt x="3072807" y="486136"/>
                      <a:pt x="3215036" y="601883"/>
                    </a:cubicBezTo>
                    <a:cubicBezTo>
                      <a:pt x="3357265" y="717630"/>
                      <a:pt x="3512725" y="859833"/>
                      <a:pt x="3512725" y="859833"/>
                    </a:cubicBezTo>
                  </a:path>
                </a:pathLst>
              </a:cu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cxnSp>
          <p:nvCxnSpPr>
            <p:cNvPr id="13" name="Straight Connector 12"/>
            <p:cNvCxnSpPr/>
            <p:nvPr/>
          </p:nvCxnSpPr>
          <p:spPr>
            <a:xfrm flipV="1">
              <a:off x="7031722" y="3114675"/>
              <a:ext cx="1623328" cy="192380"/>
            </a:xfrm>
            <a:prstGeom prst="line">
              <a:avLst/>
            </a:prstGeom>
            <a:ln>
              <a:prstDash val="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6" name="Picture 16" descr="prl_fig3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457682" y="1322274"/>
            <a:ext cx="2266950" cy="2217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" name="TextBox 25"/>
          <p:cNvSpPr txBox="1"/>
          <p:nvPr/>
        </p:nvSpPr>
        <p:spPr>
          <a:xfrm>
            <a:off x="457200" y="1907923"/>
            <a:ext cx="1403183" cy="52322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A</a:t>
            </a:r>
            <a:r>
              <a:rPr lang="en-US" sz="2800" baseline="-25000" dirty="0" smtClean="0"/>
              <a:t>N</a:t>
            </a:r>
            <a:r>
              <a:rPr lang="en-US" sz="2800" dirty="0" smtClean="0"/>
              <a:t> </a:t>
            </a:r>
            <a:r>
              <a:rPr lang="en-US" sz="2800" dirty="0" err="1" smtClean="0"/>
              <a:t>vs</a:t>
            </a:r>
            <a:r>
              <a:rPr lang="en-US" sz="2800" dirty="0" smtClean="0"/>
              <a:t> </a:t>
            </a:r>
            <a:r>
              <a:rPr lang="en-US" sz="2800" dirty="0" err="1" smtClean="0"/>
              <a:t>x</a:t>
            </a:r>
            <a:r>
              <a:rPr lang="en-US" sz="2800" baseline="-25000" dirty="0" err="1" smtClean="0"/>
              <a:t>F</a:t>
            </a:r>
            <a:endParaRPr lang="en-US" sz="2800" baseline="-25000" dirty="0"/>
          </a:p>
        </p:txBody>
      </p:sp>
      <p:sp>
        <p:nvSpPr>
          <p:cNvPr id="27" name="TextBox 26"/>
          <p:cNvSpPr txBox="1"/>
          <p:nvPr/>
        </p:nvSpPr>
        <p:spPr>
          <a:xfrm>
            <a:off x="6330130" y="1150848"/>
            <a:ext cx="1403183" cy="52322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A</a:t>
            </a:r>
            <a:r>
              <a:rPr lang="en-US" sz="2800" baseline="-25000" dirty="0" smtClean="0"/>
              <a:t>N</a:t>
            </a:r>
            <a:r>
              <a:rPr lang="en-US" sz="2800" dirty="0" smtClean="0"/>
              <a:t> </a:t>
            </a:r>
            <a:r>
              <a:rPr lang="en-US" sz="2800" dirty="0" err="1" smtClean="0"/>
              <a:t>vs</a:t>
            </a:r>
            <a:r>
              <a:rPr lang="en-US" sz="2800" dirty="0" smtClean="0"/>
              <a:t> </a:t>
            </a:r>
            <a:r>
              <a:rPr lang="en-US" sz="2800" dirty="0" err="1" smtClean="0"/>
              <a:t>p</a:t>
            </a:r>
            <a:r>
              <a:rPr lang="en-US" sz="2800" baseline="-25000" dirty="0" err="1" smtClean="0"/>
              <a:t>T</a:t>
            </a:r>
            <a:endParaRPr lang="en-US" sz="2800" baseline="-25000" dirty="0"/>
          </a:p>
        </p:txBody>
      </p:sp>
      <p:sp>
        <p:nvSpPr>
          <p:cNvPr id="28" name="TextBox 27"/>
          <p:cNvSpPr txBox="1"/>
          <p:nvPr/>
        </p:nvSpPr>
        <p:spPr>
          <a:xfrm>
            <a:off x="1860383" y="3900714"/>
            <a:ext cx="6719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Run8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6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773988" y="6230938"/>
            <a:ext cx="1370012" cy="62706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10247" name="Text Box 6"/>
          <p:cNvSpPr txBox="1">
            <a:spLocks noChangeArrowheads="1"/>
          </p:cNvSpPr>
          <p:nvPr/>
        </p:nvSpPr>
        <p:spPr bwMode="auto">
          <a:xfrm>
            <a:off x="0" y="1074738"/>
            <a:ext cx="2895600" cy="57261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prstTxWarp prst="textNoShape">
              <a:avLst/>
            </a:prstTxWarp>
            <a:spAutoFit/>
          </a:bodyPr>
          <a:lstStyle/>
          <a:p>
            <a:pPr marL="341313" indent="-341313">
              <a:buFont typeface="Times New Roman" charset="0"/>
              <a:buAutoNum type="arabicPeriod"/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</a:pPr>
            <a:r>
              <a:rPr lang="en-US">
                <a:solidFill>
                  <a:srgbClr val="000000"/>
                </a:solidFill>
              </a:rPr>
              <a:t>Majority valence quark in polarized proton.</a:t>
            </a:r>
          </a:p>
          <a:p>
            <a:pPr marL="798513" lvl="1" indent="-341313">
              <a:buFont typeface="Arial" charset="0"/>
              <a:buChar char="•"/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</a:pPr>
            <a:r>
              <a:rPr lang="en-US">
                <a:solidFill>
                  <a:srgbClr val="000000"/>
                </a:solidFill>
              </a:rPr>
              <a:t>   for  proton </a:t>
            </a:r>
          </a:p>
          <a:p>
            <a:pPr marL="798513" lvl="1" indent="-341313">
              <a:buFont typeface="Arial" charset="0"/>
              <a:buChar char="•"/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</a:pPr>
            <a:r>
              <a:rPr lang="en-US">
                <a:solidFill>
                  <a:srgbClr val="000000"/>
                </a:solidFill>
              </a:rPr>
              <a:t>   for antiproton.</a:t>
            </a:r>
            <a:br>
              <a:rPr lang="en-US">
                <a:solidFill>
                  <a:srgbClr val="000000"/>
                </a:solidFill>
              </a:rPr>
            </a:br>
            <a:endParaRPr lang="en-US">
              <a:solidFill>
                <a:srgbClr val="000000"/>
              </a:solidFill>
            </a:endParaRPr>
          </a:p>
          <a:p>
            <a:pPr marL="341313" indent="-341313">
              <a:buFont typeface="Arial" charset="0"/>
              <a:buAutoNum type="arabicPeriod"/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</a:pPr>
            <a:r>
              <a:rPr lang="en-US">
                <a:solidFill>
                  <a:srgbClr val="000000"/>
                </a:solidFill>
              </a:rPr>
              <a:t>Minority valence quark</a:t>
            </a:r>
          </a:p>
          <a:p>
            <a:pPr marL="798513" lvl="1" indent="-341313">
              <a:buFont typeface="Arial" charset="0"/>
              <a:buChar char="•"/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</a:pPr>
            <a:r>
              <a:rPr lang="en-US">
                <a:solidFill>
                  <a:srgbClr val="000000"/>
                </a:solidFill>
              </a:rPr>
              <a:t>    for  proton </a:t>
            </a:r>
          </a:p>
          <a:p>
            <a:pPr marL="798513" lvl="1" indent="-341313">
              <a:buFont typeface="Arial" charset="0"/>
              <a:buChar char="•"/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</a:pPr>
            <a:r>
              <a:rPr lang="en-US">
                <a:solidFill>
                  <a:srgbClr val="000000"/>
                </a:solidFill>
              </a:rPr>
              <a:t>    for antiproton.</a:t>
            </a:r>
          </a:p>
          <a:p>
            <a:pPr marL="341313" indent="-341313"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</a:pPr>
            <a:endParaRPr lang="en-US" sz="1200">
              <a:solidFill>
                <a:srgbClr val="000000"/>
              </a:solidFill>
            </a:endParaRPr>
          </a:p>
          <a:p>
            <a:pPr marL="341313" indent="-341313">
              <a:buFont typeface="Arial" charset="0"/>
              <a:buAutoNum type="arabicPeriod"/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</a:pPr>
            <a:r>
              <a:rPr lang="en-US">
                <a:solidFill>
                  <a:srgbClr val="000000"/>
                </a:solidFill>
              </a:rPr>
              <a:t>Pion containing only </a:t>
            </a:r>
            <a:r>
              <a:rPr lang="en-US">
                <a:solidFill>
                  <a:srgbClr val="FF0000"/>
                </a:solidFill>
              </a:rPr>
              <a:t>majority quarks: </a:t>
            </a:r>
            <a:r>
              <a:rPr lang="en-US" b="1">
                <a:solidFill>
                  <a:srgbClr val="000000"/>
                </a:solidFill>
              </a:rPr>
              <a:t>large positive A</a:t>
            </a:r>
            <a:r>
              <a:rPr lang="en-US" sz="1400" b="1">
                <a:solidFill>
                  <a:srgbClr val="000000"/>
                </a:solidFill>
              </a:rPr>
              <a:t>N</a:t>
            </a:r>
            <a:r>
              <a:rPr lang="en-US">
                <a:solidFill>
                  <a:srgbClr val="000000"/>
                </a:solidFill>
              </a:rPr>
              <a:t>.</a:t>
            </a:r>
            <a:br>
              <a:rPr lang="en-US">
                <a:solidFill>
                  <a:srgbClr val="000000"/>
                </a:solidFill>
              </a:rPr>
            </a:br>
            <a:r>
              <a:rPr lang="en-US" sz="1200">
                <a:solidFill>
                  <a:srgbClr val="000000"/>
                </a:solidFill>
              </a:rPr>
              <a:t> </a:t>
            </a:r>
          </a:p>
          <a:p>
            <a:pPr marL="341313" indent="-341313">
              <a:buFont typeface="Arial" charset="0"/>
              <a:buAutoNum type="arabicPeriod"/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</a:pPr>
            <a:r>
              <a:rPr lang="en-US">
                <a:solidFill>
                  <a:srgbClr val="000000"/>
                </a:solidFill>
              </a:rPr>
              <a:t>Pion containing only </a:t>
            </a:r>
            <a:r>
              <a:rPr lang="en-US">
                <a:solidFill>
                  <a:srgbClr val="FF33CC"/>
                </a:solidFill>
              </a:rPr>
              <a:t>minority quarks:</a:t>
            </a:r>
            <a:r>
              <a:rPr lang="en-US">
                <a:solidFill>
                  <a:srgbClr val="000000"/>
                </a:solidFill>
              </a:rPr>
              <a:t> </a:t>
            </a:r>
            <a:r>
              <a:rPr lang="en-US" b="1">
                <a:solidFill>
                  <a:srgbClr val="000000"/>
                </a:solidFill>
              </a:rPr>
              <a:t>large negative A</a:t>
            </a:r>
            <a:r>
              <a:rPr lang="en-US" sz="2000" b="1" baseline="-25000">
                <a:solidFill>
                  <a:srgbClr val="000000"/>
                </a:solidFill>
              </a:rPr>
              <a:t>N</a:t>
            </a:r>
            <a:r>
              <a:rPr lang="en-US" b="1">
                <a:solidFill>
                  <a:srgbClr val="000000"/>
                </a:solidFill>
              </a:rPr>
              <a:t>.</a:t>
            </a:r>
            <a:br>
              <a:rPr lang="en-US" b="1">
                <a:solidFill>
                  <a:srgbClr val="000000"/>
                </a:solidFill>
              </a:rPr>
            </a:br>
            <a:endParaRPr lang="en-US" b="1">
              <a:solidFill>
                <a:srgbClr val="000000"/>
              </a:solidFill>
            </a:endParaRPr>
          </a:p>
          <a:p>
            <a:pPr marL="341313" indent="-341313">
              <a:buFont typeface="Arial" charset="0"/>
              <a:buAutoNum type="arabicPeriod"/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</a:pPr>
            <a:r>
              <a:rPr lang="en-US">
                <a:solidFill>
                  <a:srgbClr val="000000"/>
                </a:solidFill>
              </a:rPr>
              <a:t>Pion containing both </a:t>
            </a:r>
            <a:r>
              <a:rPr lang="en-US">
                <a:solidFill>
                  <a:srgbClr val="FF0000"/>
                </a:solidFill>
              </a:rPr>
              <a:t>majority</a:t>
            </a:r>
            <a:r>
              <a:rPr lang="en-US">
                <a:solidFill>
                  <a:srgbClr val="000000"/>
                </a:solidFill>
              </a:rPr>
              <a:t> and </a:t>
            </a:r>
            <a:r>
              <a:rPr lang="en-US">
                <a:solidFill>
                  <a:srgbClr val="FF33CC"/>
                </a:solidFill>
              </a:rPr>
              <a:t>minority </a:t>
            </a:r>
            <a:r>
              <a:rPr lang="en-US">
                <a:solidFill>
                  <a:srgbClr val="000000"/>
                </a:solidFill>
              </a:rPr>
              <a:t>quarks:</a:t>
            </a:r>
            <a:r>
              <a:rPr lang="en-US" b="1">
                <a:solidFill>
                  <a:srgbClr val="000000"/>
                </a:solidFill>
              </a:rPr>
              <a:t> intermediate positive  A</a:t>
            </a:r>
            <a:r>
              <a:rPr lang="en-US" b="1" baseline="-25000">
                <a:solidFill>
                  <a:srgbClr val="000000"/>
                </a:solidFill>
              </a:rPr>
              <a:t>N</a:t>
            </a:r>
            <a:r>
              <a:rPr lang="en-US" b="1">
                <a:solidFill>
                  <a:srgbClr val="000000"/>
                </a:solidFill>
              </a:rPr>
              <a:t>.</a:t>
            </a:r>
            <a:endParaRPr lang="en-US">
              <a:solidFill>
                <a:srgbClr val="000000"/>
              </a:solidFill>
            </a:endParaRPr>
          </a:p>
        </p:txBody>
      </p:sp>
      <p:graphicFrame>
        <p:nvGraphicFramePr>
          <p:cNvPr id="10242" name="Object 2"/>
          <p:cNvGraphicFramePr>
            <a:graphicFrameLocks noChangeAspect="1"/>
          </p:cNvGraphicFramePr>
          <p:nvPr/>
        </p:nvGraphicFramePr>
        <p:xfrm>
          <a:off x="762000" y="1905000"/>
          <a:ext cx="257175" cy="304800"/>
        </p:xfrm>
        <a:graphic>
          <a:graphicData uri="http://schemas.openxmlformats.org/presentationml/2006/ole">
            <p:oleObj spid="_x0000_s151554" r:id="rId5" imgW="139680" imgH="164880" progId="">
              <p:embed/>
            </p:oleObj>
          </a:graphicData>
        </a:graphic>
      </p:graphicFrame>
      <p:graphicFrame>
        <p:nvGraphicFramePr>
          <p:cNvPr id="10243" name="Object 3"/>
          <p:cNvGraphicFramePr>
            <a:graphicFrameLocks noChangeAspect="1"/>
          </p:cNvGraphicFramePr>
          <p:nvPr/>
        </p:nvGraphicFramePr>
        <p:xfrm>
          <a:off x="762000" y="1724025"/>
          <a:ext cx="234950" cy="257175"/>
        </p:xfrm>
        <a:graphic>
          <a:graphicData uri="http://schemas.openxmlformats.org/presentationml/2006/ole">
            <p:oleObj spid="_x0000_s151555" r:id="rId6" imgW="126720" imgH="139680" progId="">
              <p:embed/>
            </p:oleObj>
          </a:graphicData>
        </a:graphic>
      </p:graphicFrame>
      <p:graphicFrame>
        <p:nvGraphicFramePr>
          <p:cNvPr id="10244" name="Object 4"/>
          <p:cNvGraphicFramePr>
            <a:graphicFrameLocks noChangeAspect="1"/>
          </p:cNvGraphicFramePr>
          <p:nvPr/>
        </p:nvGraphicFramePr>
        <p:xfrm>
          <a:off x="762000" y="2743200"/>
          <a:ext cx="238125" cy="304800"/>
        </p:xfrm>
        <a:graphic>
          <a:graphicData uri="http://schemas.openxmlformats.org/presentationml/2006/ole">
            <p:oleObj spid="_x0000_s151556" r:id="rId7" imgW="139680" imgH="177480" progId="">
              <p:embed/>
            </p:oleObj>
          </a:graphicData>
        </a:graphic>
      </p:graphicFrame>
      <p:graphicFrame>
        <p:nvGraphicFramePr>
          <p:cNvPr id="10245" name="Object 5"/>
          <p:cNvGraphicFramePr>
            <a:graphicFrameLocks noChangeAspect="1"/>
          </p:cNvGraphicFramePr>
          <p:nvPr/>
        </p:nvGraphicFramePr>
        <p:xfrm>
          <a:off x="762000" y="2971800"/>
          <a:ext cx="285750" cy="381000"/>
        </p:xfrm>
        <a:graphic>
          <a:graphicData uri="http://schemas.openxmlformats.org/presentationml/2006/ole">
            <p:oleObj spid="_x0000_s151557" r:id="rId8" imgW="152280" imgH="203040" progId="">
              <p:embed/>
            </p:oleObj>
          </a:graphicData>
        </a:graphic>
      </p:graphicFrame>
      <p:pic>
        <p:nvPicPr>
          <p:cNvPr id="10248" name="Picture 11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2825750" y="1143000"/>
            <a:ext cx="6318250" cy="48006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10249" name="Text Box 22"/>
          <p:cNvSpPr txBox="1">
            <a:spLocks noChangeArrowheads="1"/>
          </p:cNvSpPr>
          <p:nvPr/>
        </p:nvSpPr>
        <p:spPr bwMode="auto">
          <a:xfrm>
            <a:off x="1371600" y="28575"/>
            <a:ext cx="7696200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000" i="1">
                <a:solidFill>
                  <a:srgbClr val="000000"/>
                </a:solidFill>
                <a:latin typeface="Century Gothic" charset="0"/>
              </a:rPr>
              <a:t>Pattern from Previous Transverse SSA Measurements of Forward Pion / Eta Production with High Energy Polarized Proton / Antiproton Beams</a:t>
            </a:r>
            <a:endParaRPr lang="en-US" sz="2000">
              <a:solidFill>
                <a:srgbClr val="000000"/>
              </a:solidFill>
              <a:latin typeface="Century Gothic" charset="0"/>
            </a:endParaRPr>
          </a:p>
        </p:txBody>
      </p:sp>
      <p:grpSp>
        <p:nvGrpSpPr>
          <p:cNvPr id="2" name="Group 6"/>
          <p:cNvGrpSpPr>
            <a:grpSpLocks/>
          </p:cNvGrpSpPr>
          <p:nvPr/>
        </p:nvGrpSpPr>
        <p:grpSpPr bwMode="auto">
          <a:xfrm>
            <a:off x="152400" y="150813"/>
            <a:ext cx="1065213" cy="608012"/>
            <a:chOff x="96" y="95"/>
            <a:chExt cx="671" cy="383"/>
          </a:xfrm>
        </p:grpSpPr>
        <p:sp>
          <p:nvSpPr>
            <p:cNvPr id="10252" name="AutoShape 7"/>
            <p:cNvSpPr>
              <a:spLocks noChangeArrowheads="1"/>
            </p:cNvSpPr>
            <p:nvPr/>
          </p:nvSpPr>
          <p:spPr bwMode="auto">
            <a:xfrm>
              <a:off x="96" y="95"/>
              <a:ext cx="467" cy="384"/>
            </a:xfrm>
            <a:custGeom>
              <a:avLst/>
              <a:gdLst>
                <a:gd name="T0" fmla="*/ 67 w 600"/>
                <a:gd name="T1" fmla="*/ 0 h 528"/>
                <a:gd name="T2" fmla="*/ 0 w 600"/>
                <a:gd name="T3" fmla="*/ 30 h 528"/>
                <a:gd name="T4" fmla="*/ 26 w 600"/>
                <a:gd name="T5" fmla="*/ 79 h 528"/>
                <a:gd name="T6" fmla="*/ 107 w 600"/>
                <a:gd name="T7" fmla="*/ 79 h 528"/>
                <a:gd name="T8" fmla="*/ 133 w 600"/>
                <a:gd name="T9" fmla="*/ 30 h 52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185 w 600"/>
                <a:gd name="T16" fmla="*/ 202 h 528"/>
                <a:gd name="T17" fmla="*/ 415 w 600"/>
                <a:gd name="T18" fmla="*/ 403 h 52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00" h="528">
                  <a:moveTo>
                    <a:pt x="0" y="202"/>
                  </a:moveTo>
                  <a:lnTo>
                    <a:pt x="229" y="202"/>
                  </a:lnTo>
                  <a:lnTo>
                    <a:pt x="300" y="0"/>
                  </a:lnTo>
                  <a:lnTo>
                    <a:pt x="371" y="202"/>
                  </a:lnTo>
                  <a:lnTo>
                    <a:pt x="600" y="202"/>
                  </a:lnTo>
                  <a:lnTo>
                    <a:pt x="415" y="326"/>
                  </a:lnTo>
                  <a:lnTo>
                    <a:pt x="485" y="528"/>
                  </a:lnTo>
                  <a:lnTo>
                    <a:pt x="300" y="403"/>
                  </a:lnTo>
                  <a:lnTo>
                    <a:pt x="115" y="528"/>
                  </a:lnTo>
                  <a:lnTo>
                    <a:pt x="185" y="326"/>
                  </a:lnTo>
                  <a:close/>
                </a:path>
              </a:pathLst>
            </a:custGeom>
            <a:solidFill>
              <a:srgbClr val="FF0000"/>
            </a:solidFill>
            <a:ln w="9360">
              <a:solidFill>
                <a:srgbClr val="000080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" name="Text Box 8"/>
            <p:cNvSpPr txBox="1">
              <a:spLocks noChangeArrowheads="1"/>
            </p:cNvSpPr>
            <p:nvPr/>
          </p:nvSpPr>
          <p:spPr bwMode="auto">
            <a:xfrm>
              <a:off x="260" y="201"/>
              <a:ext cx="508" cy="232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lIns="90000" tIns="46800" rIns="90000" bIns="46800">
              <a:prstTxWarp prst="textNoShape">
                <a:avLst/>
              </a:prstTxWarp>
              <a:spAutoFit/>
            </a:bodyPr>
            <a:lstStyle/>
            <a:p>
              <a: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b="1" i="1">
                  <a:solidFill>
                    <a:srgbClr val="1C0E81"/>
                  </a:solidFill>
                  <a:effectLst>
                    <a:outerShdw blurRad="38100" dist="38100" dir="2700000" algn="tl">
                      <a:srgbClr val="DDDDDD"/>
                    </a:outerShdw>
                  </a:effectLst>
                  <a:ea typeface="MS PGothic" pitchFamily="34" charset="-128"/>
                  <a:cs typeface="MS PGothic" pitchFamily="34" charset="-128"/>
                </a:rPr>
                <a:t>STAR</a:t>
              </a:r>
            </a:p>
          </p:txBody>
        </p:sp>
      </p:grpSp>
      <p:sp>
        <p:nvSpPr>
          <p:cNvPr id="10251" name="Text Box 22"/>
          <p:cNvSpPr txBox="1">
            <a:spLocks noChangeArrowheads="1"/>
          </p:cNvSpPr>
          <p:nvPr/>
        </p:nvSpPr>
        <p:spPr bwMode="auto">
          <a:xfrm>
            <a:off x="8875713" y="-49213"/>
            <a:ext cx="296862" cy="336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600" b="1"/>
              <a:t>6</a:t>
            </a:r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801372-6EC5-504D-A4C6-C0943D8922CB}" type="slidenum">
              <a:rPr lang="en-US" smtClean="0"/>
              <a:pPr/>
              <a:t>38</a:t>
            </a:fld>
            <a:endParaRPr lang="en-US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BA9411E-8CA8-4EFF-B623-F6EA411D3591}" type="slidenum">
              <a:rPr lang="en-US"/>
              <a:pPr>
                <a:defRPr/>
              </a:pPr>
              <a:t>39</a:t>
            </a:fld>
            <a:endParaRPr lang="en-US"/>
          </a:p>
        </p:txBody>
      </p:sp>
      <p:sp>
        <p:nvSpPr>
          <p:cNvPr id="34821" name="Rectangle 14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eaLnBrk="1" hangingPunct="1"/>
            <a:r>
              <a:rPr lang="en-US" sz="4000" dirty="0">
                <a:ea typeface="ＭＳ Ｐゴシック" charset="-128"/>
                <a:cs typeface="ＭＳ Ｐゴシック" charset="-128"/>
              </a:rPr>
              <a:t>New Channels: Heavy Quark</a:t>
            </a:r>
          </a:p>
        </p:txBody>
      </p:sp>
      <p:pic>
        <p:nvPicPr>
          <p:cNvPr id="34822" name="Picture 32" descr="AN_xF_D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4114800" y="2397125"/>
            <a:ext cx="4572000" cy="3100388"/>
          </a:xfrm>
        </p:spPr>
      </p:pic>
      <p:sp>
        <p:nvSpPr>
          <p:cNvPr id="34823" name="Text Box 16"/>
          <p:cNvSpPr txBox="1">
            <a:spLocks noChangeArrowheads="1"/>
          </p:cNvSpPr>
          <p:nvPr/>
        </p:nvSpPr>
        <p:spPr bwMode="auto">
          <a:xfrm>
            <a:off x="152400" y="990600"/>
            <a:ext cx="3987800" cy="4857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b="1"/>
              <a:t>     </a:t>
            </a:r>
            <a:r>
              <a:rPr lang="en-US" sz="2400" b="1"/>
              <a:t>D meson A</a:t>
            </a:r>
            <a:r>
              <a:rPr lang="en-US" sz="2400" b="1" baseline="-25000"/>
              <a:t>N</a:t>
            </a:r>
          </a:p>
          <a:p>
            <a:pPr>
              <a:lnSpc>
                <a:spcPct val="100000"/>
              </a:lnSpc>
              <a:spcBef>
                <a:spcPct val="50000"/>
              </a:spcBef>
              <a:buFontTx/>
              <a:buChar char="•"/>
            </a:pPr>
            <a:r>
              <a:rPr lang="en-US"/>
              <a:t> </a:t>
            </a:r>
            <a:r>
              <a:rPr lang="en-US">
                <a:solidFill>
                  <a:schemeClr val="hlink"/>
                </a:solidFill>
              </a:rPr>
              <a:t>Production dominated by gluon-gluon fusion at RHIC energy</a:t>
            </a:r>
          </a:p>
          <a:p>
            <a:pPr>
              <a:lnSpc>
                <a:spcPct val="100000"/>
              </a:lnSpc>
              <a:spcBef>
                <a:spcPct val="50000"/>
              </a:spcBef>
              <a:buFontTx/>
              <a:buChar char="•"/>
            </a:pPr>
            <a:endParaRPr lang="en-US">
              <a:solidFill>
                <a:schemeClr val="hlink"/>
              </a:solidFill>
            </a:endParaRPr>
          </a:p>
          <a:p>
            <a:pPr>
              <a:lnSpc>
                <a:spcPct val="100000"/>
              </a:lnSpc>
              <a:spcBef>
                <a:spcPct val="50000"/>
              </a:spcBef>
              <a:buFontTx/>
              <a:buChar char="•"/>
            </a:pPr>
            <a:endParaRPr lang="en-US"/>
          </a:p>
          <a:p>
            <a:pPr>
              <a:lnSpc>
                <a:spcPct val="100000"/>
              </a:lnSpc>
              <a:spcBef>
                <a:spcPct val="50000"/>
              </a:spcBef>
              <a:buFontTx/>
              <a:buChar char="•"/>
            </a:pPr>
            <a:endParaRPr lang="en-US"/>
          </a:p>
          <a:p>
            <a:pPr>
              <a:lnSpc>
                <a:spcPct val="100000"/>
              </a:lnSpc>
              <a:spcBef>
                <a:spcPct val="50000"/>
              </a:spcBef>
              <a:buFontTx/>
              <a:buChar char="•"/>
            </a:pPr>
            <a:endParaRPr lang="en-US"/>
          </a:p>
          <a:p>
            <a:pPr>
              <a:lnSpc>
                <a:spcPct val="100000"/>
              </a:lnSpc>
              <a:spcBef>
                <a:spcPct val="50000"/>
              </a:spcBef>
              <a:buFontTx/>
              <a:buChar char="•"/>
            </a:pPr>
            <a:endParaRPr lang="en-US"/>
          </a:p>
          <a:p>
            <a:pPr>
              <a:lnSpc>
                <a:spcPct val="100000"/>
              </a:lnSpc>
              <a:spcBef>
                <a:spcPct val="50000"/>
              </a:spcBef>
              <a:buFontTx/>
              <a:buChar char="•"/>
            </a:pPr>
            <a:r>
              <a:rPr lang="en-US"/>
              <a:t> </a:t>
            </a:r>
            <a:r>
              <a:rPr lang="en-US">
                <a:solidFill>
                  <a:schemeClr val="hlink"/>
                </a:solidFill>
              </a:rPr>
              <a:t>Gluon transversity zero</a:t>
            </a:r>
            <a:r>
              <a:rPr lang="en-US"/>
              <a:t> </a:t>
            </a:r>
            <a:br>
              <a:rPr lang="en-US"/>
            </a:br>
            <a:r>
              <a:rPr lang="en-US">
                <a:sym typeface="Wingdings" charset="2"/>
              </a:rPr>
              <a:t>Asymmetry c</a:t>
            </a:r>
            <a:r>
              <a:rPr lang="en-US"/>
              <a:t>annot originate from Transversity x  Collins</a:t>
            </a:r>
          </a:p>
          <a:p>
            <a:pPr>
              <a:lnSpc>
                <a:spcPct val="100000"/>
              </a:lnSpc>
              <a:spcBef>
                <a:spcPct val="50000"/>
              </a:spcBef>
              <a:buFontTx/>
              <a:buChar char="•"/>
            </a:pPr>
            <a:r>
              <a:rPr lang="en-US"/>
              <a:t> </a:t>
            </a:r>
            <a:r>
              <a:rPr lang="en-US">
                <a:solidFill>
                  <a:srgbClr val="FD1711"/>
                </a:solidFill>
              </a:rPr>
              <a:t>Sensitive to gluon Sivers effect (poorly constrained by pol DIS)</a:t>
            </a:r>
          </a:p>
        </p:txBody>
      </p:sp>
      <p:sp>
        <p:nvSpPr>
          <p:cNvPr id="34824" name="Rectangle 24"/>
          <p:cNvSpPr>
            <a:spLocks noChangeArrowheads="1"/>
          </p:cNvSpPr>
          <p:nvPr/>
        </p:nvSpPr>
        <p:spPr bwMode="auto">
          <a:xfrm>
            <a:off x="4724400" y="4572000"/>
            <a:ext cx="34798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sz="1200"/>
              <a:t>Anselmino et al, Phys. Rev. D 70, 074025 (2004)</a:t>
            </a:r>
          </a:p>
        </p:txBody>
      </p:sp>
      <p:sp>
        <p:nvSpPr>
          <p:cNvPr id="34825" name="Text Box 29"/>
          <p:cNvSpPr txBox="1">
            <a:spLocks noChangeArrowheads="1"/>
          </p:cNvSpPr>
          <p:nvPr/>
        </p:nvSpPr>
        <p:spPr bwMode="auto">
          <a:xfrm>
            <a:off x="5638800" y="1676400"/>
            <a:ext cx="2667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sz="2400"/>
              <a:t>p</a:t>
            </a:r>
            <a:r>
              <a:rPr lang="en-US" sz="2400" baseline="30000"/>
              <a:t>↑</a:t>
            </a:r>
            <a:r>
              <a:rPr lang="en-US" sz="2400"/>
              <a:t>p</a:t>
            </a:r>
            <a:r>
              <a:rPr lang="en-US" sz="2400">
                <a:sym typeface="Wingdings" charset="2"/>
              </a:rPr>
              <a:t>DX</a:t>
            </a:r>
            <a:endParaRPr lang="en-US" sz="2400"/>
          </a:p>
        </p:txBody>
      </p:sp>
      <p:sp>
        <p:nvSpPr>
          <p:cNvPr id="34826" name="Text Box 34"/>
          <p:cNvSpPr txBox="1">
            <a:spLocks noChangeArrowheads="1"/>
          </p:cNvSpPr>
          <p:nvPr/>
        </p:nvSpPr>
        <p:spPr bwMode="auto">
          <a:xfrm>
            <a:off x="0" y="3581400"/>
            <a:ext cx="4572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lnSpc>
                <a:spcPct val="100000"/>
              </a:lnSpc>
              <a:spcBef>
                <a:spcPct val="50000"/>
              </a:spcBef>
              <a:buFontTx/>
              <a:buNone/>
            </a:pPr>
            <a:endParaRPr lang="en-US"/>
          </a:p>
        </p:txBody>
      </p:sp>
      <p:sp>
        <p:nvSpPr>
          <p:cNvPr id="34827" name="Text Box 35"/>
          <p:cNvSpPr txBox="1">
            <a:spLocks noChangeArrowheads="1"/>
          </p:cNvSpPr>
          <p:nvPr/>
        </p:nvSpPr>
        <p:spPr bwMode="auto">
          <a:xfrm>
            <a:off x="4419600" y="1295400"/>
            <a:ext cx="457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sz="2400" b="1"/>
              <a:t>Theoretical prediction:</a:t>
            </a:r>
          </a:p>
        </p:txBody>
      </p:sp>
      <p:pic>
        <p:nvPicPr>
          <p:cNvPr id="34828" name="Picture 36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/>
          <a:srcRect/>
          <a:stretch>
            <a:fillRect/>
          </a:stretch>
        </p:blipFill>
        <p:spPr>
          <a:xfrm>
            <a:off x="228600" y="2057400"/>
            <a:ext cx="3911600" cy="2162175"/>
          </a:xfrm>
        </p:spPr>
      </p:pic>
      <p:pic>
        <p:nvPicPr>
          <p:cNvPr id="34829" name="Picture 6" descr="PHENIX big logo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886700" y="42863"/>
            <a:ext cx="1143000" cy="37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7AB68B-1968-A442-B18A-C572AFB42CDE}" type="slidenum">
              <a:rPr lang="en-US" smtClean="0"/>
              <a:pPr/>
              <a:t>4</a:t>
            </a:fld>
            <a:endParaRPr lang="en-US" smtClean="0"/>
          </a:p>
        </p:txBody>
      </p:sp>
      <p:sp>
        <p:nvSpPr>
          <p:cNvPr id="52235" name="Rectangle 2"/>
          <p:cNvSpPr>
            <a:spLocks noGrp="1" noChangeArrowheads="1"/>
          </p:cNvSpPr>
          <p:nvPr>
            <p:ph type="title"/>
          </p:nvPr>
        </p:nvSpPr>
        <p:spPr>
          <a:xfrm>
            <a:off x="9525" y="228600"/>
            <a:ext cx="6934200" cy="1143000"/>
          </a:xfrm>
        </p:spPr>
        <p:txBody>
          <a:bodyPr/>
          <a:lstStyle/>
          <a:p>
            <a:pPr eaLnBrk="1" hangingPunct="1"/>
            <a:r>
              <a:rPr lang="en-US" dirty="0"/>
              <a:t>Experimental Observables</a:t>
            </a:r>
          </a:p>
        </p:txBody>
      </p:sp>
      <p:graphicFrame>
        <p:nvGraphicFramePr>
          <p:cNvPr id="52226" name="Object 2"/>
          <p:cNvGraphicFramePr>
            <a:graphicFrameLocks noChangeAspect="1"/>
          </p:cNvGraphicFramePr>
          <p:nvPr/>
        </p:nvGraphicFramePr>
        <p:xfrm>
          <a:off x="1219200" y="2743200"/>
          <a:ext cx="2257425" cy="2286000"/>
        </p:xfrm>
        <a:graphic>
          <a:graphicData uri="http://schemas.openxmlformats.org/presentationml/2006/ole">
            <p:oleObj spid="_x0000_s29698" name="Equation" r:id="rId4" imgW="978297" imgH="990997" progId="Equation.3">
              <p:embed/>
            </p:oleObj>
          </a:graphicData>
        </a:graphic>
      </p:graphicFrame>
      <p:sp>
        <p:nvSpPr>
          <p:cNvPr id="52236" name="Rectangle 4"/>
          <p:cNvSpPr>
            <a:spLocks noChangeArrowheads="1"/>
          </p:cNvSpPr>
          <p:nvPr/>
        </p:nvSpPr>
        <p:spPr bwMode="auto">
          <a:xfrm>
            <a:off x="1143000" y="1371600"/>
            <a:ext cx="54102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marL="342900" indent="-342900"/>
            <a:r>
              <a:rPr lang="en-US" sz="3200">
                <a:solidFill>
                  <a:srgbClr val="0000FF"/>
                </a:solidFill>
                <a:ea typeface="ＭＳ Ｐゴシック" charset="-128"/>
                <a:cs typeface="ＭＳ Ｐゴシック" charset="-128"/>
              </a:rPr>
              <a:t>Asymmetries</a:t>
            </a:r>
          </a:p>
          <a:p>
            <a:pPr marL="742950" lvl="1" indent="-285750">
              <a:buFontTx/>
              <a:buChar char="–"/>
            </a:pPr>
            <a:r>
              <a:rPr lang="en-US" sz="1800">
                <a:ea typeface="ＭＳ Ｐゴシック" charset="-128"/>
                <a:cs typeface="ＭＳ Ｐゴシック" charset="-128"/>
              </a:rPr>
              <a:t>PHENIX and STAR: all</a:t>
            </a:r>
          </a:p>
          <a:p>
            <a:pPr marL="742950" lvl="1" indent="-285750">
              <a:buFontTx/>
              <a:buChar char="–"/>
            </a:pPr>
            <a:r>
              <a:rPr lang="en-US" sz="1800">
                <a:ea typeface="ＭＳ Ｐゴシック" charset="-128"/>
                <a:cs typeface="ＭＳ Ｐゴシック" charset="-128"/>
              </a:rPr>
              <a:t>BRAHMS: transverse beams only</a:t>
            </a:r>
            <a:endParaRPr lang="en-US">
              <a:solidFill>
                <a:srgbClr val="0000FF"/>
              </a:solidFill>
              <a:ea typeface="ＭＳ Ｐゴシック" charset="-128"/>
              <a:cs typeface="ＭＳ Ｐゴシック" charset="-128"/>
            </a:endParaRPr>
          </a:p>
        </p:txBody>
      </p:sp>
      <p:graphicFrame>
        <p:nvGraphicFramePr>
          <p:cNvPr id="52227" name="Object 3"/>
          <p:cNvGraphicFramePr>
            <a:graphicFrameLocks noChangeAspect="1"/>
          </p:cNvGraphicFramePr>
          <p:nvPr/>
        </p:nvGraphicFramePr>
        <p:xfrm>
          <a:off x="1524000" y="3352800"/>
          <a:ext cx="1824038" cy="887413"/>
        </p:xfrm>
        <a:graphic>
          <a:graphicData uri="http://schemas.openxmlformats.org/presentationml/2006/ole">
            <p:oleObj spid="_x0000_s29699" name="Bitmap Image" r:id="rId5" imgW="4991150" imgH="2428727" progId="">
              <p:embed/>
            </p:oleObj>
          </a:graphicData>
        </a:graphic>
      </p:graphicFrame>
      <p:graphicFrame>
        <p:nvGraphicFramePr>
          <p:cNvPr id="52228" name="Object 4"/>
          <p:cNvGraphicFramePr>
            <a:graphicFrameLocks noChangeAspect="1"/>
          </p:cNvGraphicFramePr>
          <p:nvPr/>
        </p:nvGraphicFramePr>
        <p:xfrm>
          <a:off x="1525588" y="5181600"/>
          <a:ext cx="1903412" cy="838200"/>
        </p:xfrm>
        <a:graphic>
          <a:graphicData uri="http://schemas.openxmlformats.org/presentationml/2006/ole">
            <p:oleObj spid="_x0000_s29700" name="Bitmap Image" r:id="rId6" imgW="4886266" imgH="2152922" progId="">
              <p:embed/>
            </p:oleObj>
          </a:graphicData>
        </a:graphic>
      </p:graphicFrame>
      <p:graphicFrame>
        <p:nvGraphicFramePr>
          <p:cNvPr id="52229" name="Object 5"/>
          <p:cNvGraphicFramePr>
            <a:graphicFrameLocks noChangeAspect="1"/>
          </p:cNvGraphicFramePr>
          <p:nvPr/>
        </p:nvGraphicFramePr>
        <p:xfrm>
          <a:off x="5868988" y="3352800"/>
          <a:ext cx="1674812" cy="981075"/>
        </p:xfrm>
        <a:graphic>
          <a:graphicData uri="http://schemas.openxmlformats.org/presentationml/2006/ole">
            <p:oleObj spid="_x0000_s29701" name="Bitmap Image" r:id="rId7" imgW="4876609" imgH="2857762" progId="">
              <p:embed/>
            </p:oleObj>
          </a:graphicData>
        </a:graphic>
      </p:graphicFrame>
      <p:graphicFrame>
        <p:nvGraphicFramePr>
          <p:cNvPr id="52230" name="Object 6"/>
          <p:cNvGraphicFramePr>
            <a:graphicFrameLocks noChangeAspect="1"/>
          </p:cNvGraphicFramePr>
          <p:nvPr/>
        </p:nvGraphicFramePr>
        <p:xfrm>
          <a:off x="5791200" y="5029200"/>
          <a:ext cx="1677988" cy="1014413"/>
        </p:xfrm>
        <a:graphic>
          <a:graphicData uri="http://schemas.openxmlformats.org/presentationml/2006/ole">
            <p:oleObj spid="_x0000_s29702" name="Bitmap Image" r:id="rId8" imgW="4915236" imgH="2971583" progId="">
              <p:embed/>
            </p:oleObj>
          </a:graphicData>
        </a:graphic>
      </p:graphicFrame>
      <p:graphicFrame>
        <p:nvGraphicFramePr>
          <p:cNvPr id="52231" name="Object 7"/>
          <p:cNvGraphicFramePr>
            <a:graphicFrameLocks noChangeAspect="1"/>
          </p:cNvGraphicFramePr>
          <p:nvPr/>
        </p:nvGraphicFramePr>
        <p:xfrm>
          <a:off x="5486400" y="2667000"/>
          <a:ext cx="2198688" cy="2309813"/>
        </p:xfrm>
        <a:graphic>
          <a:graphicData uri="http://schemas.openxmlformats.org/presentationml/2006/ole">
            <p:oleObj spid="_x0000_s29703" name="Equation" r:id="rId9" imgW="990567" imgH="1041345" progId="Equation.3">
              <p:embed/>
            </p:oleObj>
          </a:graphicData>
        </a:graphic>
      </p:graphicFrame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>
          <a:xfrm>
            <a:off x="5247786" y="1176215"/>
            <a:ext cx="3391877" cy="109531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Theoretical Models: J/Psi SSA</a:t>
            </a:r>
            <a:br>
              <a:rPr lang="en-US" dirty="0" smtClean="0"/>
            </a:br>
            <a:r>
              <a:rPr lang="en-US" sz="2400" dirty="0" smtClean="0">
                <a:solidFill>
                  <a:schemeClr val="tx1"/>
                </a:solidFill>
              </a:rPr>
              <a:t>can be measured @RHIC/PHENIX!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Singlet </a:t>
            </a:r>
            <a:r>
              <a:rPr lang="en-US" dirty="0" err="1" smtClean="0"/>
              <a:t>vs</a:t>
            </a:r>
            <a:r>
              <a:rPr lang="en-US" dirty="0" smtClean="0"/>
              <a:t> Octet channels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6424" y="2760664"/>
            <a:ext cx="8887532" cy="3365499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307726-212B-7D4D-8520-A893381008E7}" type="slidenum">
              <a:rPr lang="en-US" smtClean="0"/>
              <a:pPr/>
              <a:t>40</a:t>
            </a:fld>
            <a:endParaRPr lang="en-US"/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/>
        </p:nvGraphicFramePr>
        <p:xfrm>
          <a:off x="996952" y="2416042"/>
          <a:ext cx="1433133" cy="573253"/>
        </p:xfrm>
        <a:graphic>
          <a:graphicData uri="http://schemas.openxmlformats.org/presentationml/2006/ole">
            <p:oleObj spid="_x0000_s210946" name="Equation" r:id="rId4" imgW="444500" imgH="177800" progId="Equation.3">
              <p:embed/>
            </p:oleObj>
          </a:graphicData>
        </a:graphic>
      </p:graphicFrame>
      <p:graphicFrame>
        <p:nvGraphicFramePr>
          <p:cNvPr id="205827" name="Object 3"/>
          <p:cNvGraphicFramePr>
            <a:graphicFrameLocks noChangeAspect="1"/>
          </p:cNvGraphicFramePr>
          <p:nvPr/>
        </p:nvGraphicFramePr>
        <p:xfrm>
          <a:off x="5302911" y="2416043"/>
          <a:ext cx="1433777" cy="573253"/>
        </p:xfrm>
        <a:graphic>
          <a:graphicData uri="http://schemas.openxmlformats.org/presentationml/2006/ole">
            <p:oleObj spid="_x0000_s210947" name="Equation" r:id="rId5" imgW="444500" imgH="177800" progId="Equation.3">
              <p:embed/>
            </p:oleObj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7128933" y="1828800"/>
            <a:ext cx="14945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F. Yuan (2008)</a:t>
            </a:r>
            <a:endParaRPr lang="en-US" dirty="0"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3F5B2F-002D-6649-AC5C-7A8C9E2F8B78}" type="slidenum">
              <a:rPr lang="en-US"/>
              <a:pPr/>
              <a:t>41</a:t>
            </a:fld>
            <a:endParaRPr lang="en-US"/>
          </a:p>
        </p:txBody>
      </p:sp>
      <p:sp>
        <p:nvSpPr>
          <p:cNvPr id="36869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0"/>
            <a:ext cx="8229600" cy="1139825"/>
          </a:xfrm>
        </p:spPr>
        <p:txBody>
          <a:bodyPr/>
          <a:lstStyle/>
          <a:p>
            <a:pPr eaLnBrk="1" hangingPunct="1"/>
            <a:r>
              <a:rPr lang="en-US" sz="3600" smtClean="0">
                <a:ea typeface="Arial" charset="0"/>
                <a:cs typeface="Arial" charset="0"/>
              </a:rPr>
              <a:t>Latest Results of Heavy Quark SSA</a:t>
            </a:r>
            <a:r>
              <a:rPr lang="en-US" sz="4000" baseline="-25000" smtClean="0">
                <a:ea typeface="Arial" charset="0"/>
                <a:cs typeface="Arial" charset="0"/>
              </a:rPr>
              <a:t/>
            </a:r>
            <a:br>
              <a:rPr lang="en-US" sz="4000" baseline="-25000" smtClean="0">
                <a:ea typeface="Arial" charset="0"/>
                <a:cs typeface="Arial" charset="0"/>
              </a:rPr>
            </a:br>
            <a:r>
              <a:rPr lang="en-US" sz="2800" smtClean="0">
                <a:solidFill>
                  <a:srgbClr val="0000FF"/>
                </a:solidFill>
                <a:ea typeface="Arial" charset="0"/>
                <a:cs typeface="Arial" charset="0"/>
              </a:rPr>
              <a:t>Probing Gluon’s Sivers Asymmetry</a:t>
            </a:r>
            <a:endParaRPr lang="zh-CN" altLang="en-US" sz="2800" baseline="-25000" smtClean="0">
              <a:solidFill>
                <a:srgbClr val="0000FF"/>
              </a:solidFill>
              <a:ea typeface="Arial" charset="0"/>
              <a:cs typeface="Arial" charset="0"/>
            </a:endParaRPr>
          </a:p>
        </p:txBody>
      </p:sp>
      <p:sp>
        <p:nvSpPr>
          <p:cNvPr id="36873" name="TextBox 11"/>
          <p:cNvSpPr txBox="1">
            <a:spLocks noChangeArrowheads="1"/>
          </p:cNvSpPr>
          <p:nvPr/>
        </p:nvSpPr>
        <p:spPr bwMode="auto">
          <a:xfrm>
            <a:off x="1834023" y="5145819"/>
            <a:ext cx="5310187" cy="1038225"/>
          </a:xfrm>
          <a:prstGeom prst="rect">
            <a:avLst/>
          </a:prstGeom>
          <a:solidFill>
            <a:srgbClr val="FFFF00">
              <a:alpha val="38039"/>
            </a:srgbClr>
          </a:solidFill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  <a:buFont typeface="Arial" charset="0"/>
              <a:buChar char="•"/>
            </a:pPr>
            <a:r>
              <a:rPr lang="en-US" sz="1600" dirty="0">
                <a:solidFill>
                  <a:srgbClr val="FF0000"/>
                </a:solidFill>
              </a:rPr>
              <a:t> Gluon’s </a:t>
            </a:r>
            <a:r>
              <a:rPr lang="en-US" sz="1600" dirty="0" err="1">
                <a:solidFill>
                  <a:srgbClr val="FF0000"/>
                </a:solidFill>
              </a:rPr>
              <a:t>Sivers</a:t>
            </a:r>
            <a:r>
              <a:rPr lang="en-US" sz="1600" dirty="0">
                <a:solidFill>
                  <a:srgbClr val="FF0000"/>
                </a:solidFill>
              </a:rPr>
              <a:t> fun was not constrained well by DIS data</a:t>
            </a:r>
          </a:p>
          <a:p>
            <a:pPr>
              <a:lnSpc>
                <a:spcPct val="100000"/>
              </a:lnSpc>
              <a:spcBef>
                <a:spcPct val="0"/>
              </a:spcBef>
              <a:buFont typeface="Arial" charset="0"/>
              <a:buChar char="•"/>
            </a:pPr>
            <a:r>
              <a:rPr lang="en-US" sz="1600" dirty="0">
                <a:solidFill>
                  <a:srgbClr val="0000FF"/>
                </a:solidFill>
              </a:rPr>
              <a:t> PHENIX Charm data exclude the maximum gluon </a:t>
            </a:r>
            <a:r>
              <a:rPr lang="en-US" sz="1600" dirty="0" err="1">
                <a:solidFill>
                  <a:srgbClr val="0000FF"/>
                </a:solidFill>
              </a:rPr>
              <a:t>Sivers</a:t>
            </a:r>
            <a:r>
              <a:rPr lang="en-US" sz="1600" dirty="0">
                <a:solidFill>
                  <a:srgbClr val="0000FF"/>
                </a:solidFill>
              </a:rPr>
              <a:t> Fun   </a:t>
            </a:r>
            <a:r>
              <a:rPr lang="en-US" sz="1200" dirty="0">
                <a:solidFill>
                  <a:srgbClr val="0000FF"/>
                </a:solidFill>
              </a:rPr>
              <a:t>(</a:t>
            </a:r>
            <a:r>
              <a:rPr lang="en-US" sz="1200" dirty="0" err="1">
                <a:solidFill>
                  <a:srgbClr val="0000FF"/>
                </a:solidFill>
              </a:rPr>
              <a:t>Anselmino</a:t>
            </a:r>
            <a:r>
              <a:rPr lang="en-US" sz="1200" dirty="0">
                <a:solidFill>
                  <a:srgbClr val="0000FF"/>
                </a:solidFill>
              </a:rPr>
              <a:t> et al, 06) </a:t>
            </a:r>
            <a:endParaRPr lang="en-US" sz="1200" dirty="0"/>
          </a:p>
          <a:p>
            <a:pPr>
              <a:lnSpc>
                <a:spcPct val="100000"/>
              </a:lnSpc>
              <a:spcBef>
                <a:spcPct val="0"/>
              </a:spcBef>
              <a:buFont typeface="Arial" charset="0"/>
              <a:buChar char="•"/>
            </a:pPr>
            <a:r>
              <a:rPr lang="en-US" dirty="0">
                <a:solidFill>
                  <a:srgbClr val="0000FF"/>
                </a:solidFill>
              </a:rPr>
              <a:t>Much improved results expected soon (Run6+Run8)</a:t>
            </a:r>
          </a:p>
        </p:txBody>
      </p:sp>
      <p:pic>
        <p:nvPicPr>
          <p:cNvPr id="36874" name="Picture 16" descr="AN_pT_Dmeson_Siver_Forward.gif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" y="1409700"/>
            <a:ext cx="4578350" cy="3300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875" name="TextBox 17"/>
          <p:cNvSpPr txBox="1">
            <a:spLocks noChangeArrowheads="1"/>
          </p:cNvSpPr>
          <p:nvPr/>
        </p:nvSpPr>
        <p:spPr bwMode="auto">
          <a:xfrm>
            <a:off x="938213" y="2400300"/>
            <a:ext cx="784225" cy="366713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/>
              <a:t>D-&gt;μ</a:t>
            </a:r>
            <a:r>
              <a:rPr lang="en-US" baseline="30000"/>
              <a:t>-</a:t>
            </a:r>
          </a:p>
        </p:txBody>
      </p:sp>
      <p:pic>
        <p:nvPicPr>
          <p:cNvPr id="36876" name="Picture 6" descr="PHENIX big logo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886700" y="42863"/>
            <a:ext cx="1143000" cy="37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12" descr="AN_xF_run680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96724" y="1674337"/>
            <a:ext cx="4040150" cy="2943708"/>
          </a:xfrm>
          <a:prstGeom prst="rect">
            <a:avLst/>
          </a:prstGeom>
        </p:spPr>
      </p:pic>
      <p:sp>
        <p:nvSpPr>
          <p:cNvPr id="14" name="TextBox 9"/>
          <p:cNvSpPr txBox="1">
            <a:spLocks noChangeArrowheads="1"/>
          </p:cNvSpPr>
          <p:nvPr/>
        </p:nvSpPr>
        <p:spPr bwMode="auto">
          <a:xfrm>
            <a:off x="5455784" y="3677946"/>
            <a:ext cx="3291515" cy="307777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sz="1400" dirty="0"/>
              <a:t>J/</a:t>
            </a:r>
            <a:r>
              <a:rPr lang="en-US" sz="1400" dirty="0" smtClean="0"/>
              <a:t>Psi A</a:t>
            </a:r>
            <a:r>
              <a:rPr lang="en-US" sz="1400" baseline="-25000" dirty="0" smtClean="0"/>
              <a:t>N</a:t>
            </a:r>
            <a:r>
              <a:rPr lang="en-US" sz="1400" dirty="0" smtClean="0"/>
              <a:t> sensitivity, expect results spin2010</a:t>
            </a:r>
            <a:endParaRPr lang="en-US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77DEA63-82BF-4201-863D-D0E5F6E2AF8C}" type="slidenum">
              <a:rPr lang="en-US"/>
              <a:pPr>
                <a:defRPr/>
              </a:pPr>
              <a:t>42</a:t>
            </a:fld>
            <a:endParaRPr lang="en-US"/>
          </a:p>
        </p:txBody>
      </p:sp>
      <p:sp>
        <p:nvSpPr>
          <p:cNvPr id="43013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28600" y="228600"/>
            <a:ext cx="8686800" cy="762000"/>
          </a:xfrm>
        </p:spPr>
        <p:txBody>
          <a:bodyPr/>
          <a:lstStyle/>
          <a:p>
            <a:pPr eaLnBrk="1" hangingPunct="1"/>
            <a:r>
              <a:rPr lang="en-US" smtClean="0">
                <a:ea typeface="ＭＳ Ｐゴシック" charset="-128"/>
                <a:cs typeface="ＭＳ Ｐゴシック" charset="-128"/>
              </a:rPr>
              <a:t>Future Opportunity</a:t>
            </a:r>
          </a:p>
        </p:txBody>
      </p:sp>
      <p:sp>
        <p:nvSpPr>
          <p:cNvPr id="43014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152400" y="1169988"/>
            <a:ext cx="5632450" cy="4297362"/>
          </a:xfrm>
        </p:spPr>
        <p:txBody>
          <a:bodyPr/>
          <a:lstStyle/>
          <a:p>
            <a:pPr eaLnBrk="1" hangingPunct="1"/>
            <a:r>
              <a:rPr lang="en-US" sz="2800">
                <a:ea typeface="ＭＳ Ｐゴシック" charset="-128"/>
                <a:cs typeface="ＭＳ Ｐゴシック" charset="-128"/>
              </a:rPr>
              <a:t>Vertex Detectors (2011-2012)</a:t>
            </a:r>
          </a:p>
          <a:p>
            <a:pPr eaLnBrk="1" hangingPunct="1">
              <a:buFont typeface="Wingdings" charset="2"/>
              <a:buNone/>
            </a:pPr>
            <a:r>
              <a:rPr lang="en-US" sz="2000">
                <a:ea typeface="ＭＳ Ｐゴシック" charset="-128"/>
                <a:cs typeface="ＭＳ Ｐゴシック" charset="-128"/>
              </a:rPr>
              <a:t>      Large acceptance precision tracking</a:t>
            </a:r>
          </a:p>
          <a:p>
            <a:pPr lvl="1" eaLnBrk="1" hangingPunct="1"/>
            <a:r>
              <a:rPr lang="en-US" sz="2000"/>
              <a:t>Drell-Yan</a:t>
            </a:r>
          </a:p>
          <a:p>
            <a:pPr lvl="1" eaLnBrk="1" hangingPunct="1"/>
            <a:r>
              <a:rPr lang="en-US" sz="2000"/>
              <a:t>Heavy quarks</a:t>
            </a:r>
          </a:p>
          <a:p>
            <a:pPr lvl="1" eaLnBrk="1" hangingPunct="1"/>
            <a:r>
              <a:rPr lang="en-US" sz="2000"/>
              <a:t>Jets</a:t>
            </a:r>
            <a:endParaRPr lang="en-US" sz="2000">
              <a:solidFill>
                <a:srgbClr val="FD1711"/>
              </a:solidFill>
            </a:endParaRPr>
          </a:p>
          <a:p>
            <a:pPr lvl="1" eaLnBrk="1" hangingPunct="1">
              <a:buFont typeface="Arial" charset="0"/>
              <a:buNone/>
            </a:pPr>
            <a:endParaRPr lang="en-US" sz="2000"/>
          </a:p>
          <a:p>
            <a:pPr eaLnBrk="1" hangingPunct="1"/>
            <a:r>
              <a:rPr lang="en-US" sz="2800">
                <a:ea typeface="ＭＳ Ｐゴシック" charset="-128"/>
                <a:cs typeface="ＭＳ Ｐゴシック" charset="-128"/>
              </a:rPr>
              <a:t>Forward Calorimeter(2012-2013?)</a:t>
            </a:r>
          </a:p>
          <a:p>
            <a:pPr eaLnBrk="1" hangingPunct="1">
              <a:buFont typeface="Wingdings" charset="2"/>
              <a:buNone/>
            </a:pPr>
            <a:r>
              <a:rPr lang="en-US" sz="2000" i="1">
                <a:ea typeface="ＭＳ Ｐゴシック" charset="-128"/>
                <a:cs typeface="ＭＳ Ｐゴシック" charset="-128"/>
              </a:rPr>
              <a:t>     Proposed</a:t>
            </a:r>
            <a:r>
              <a:rPr lang="en-US" sz="2000">
                <a:ea typeface="ＭＳ Ｐゴシック" charset="-128"/>
                <a:cs typeface="ＭＳ Ｐゴシック" charset="-128"/>
              </a:rPr>
              <a:t> PHENIX Upgrade ( 1 &lt; eta &lt; 3 )</a:t>
            </a:r>
          </a:p>
          <a:p>
            <a:pPr lvl="1" eaLnBrk="1" hangingPunct="1"/>
            <a:r>
              <a:rPr lang="en-US" sz="2000"/>
              <a:t>A</a:t>
            </a:r>
            <a:r>
              <a:rPr lang="en-US" sz="2000" baseline="-25000"/>
              <a:t>N  </a:t>
            </a:r>
            <a:r>
              <a:rPr lang="en-US" sz="2000">
                <a:sym typeface="Symbol" charset="2"/>
              </a:rPr>
              <a:t></a:t>
            </a:r>
            <a:r>
              <a:rPr lang="en-US" sz="2000" baseline="30000">
                <a:sym typeface="Symbol" charset="2"/>
              </a:rPr>
              <a:t>0</a:t>
            </a:r>
            <a:r>
              <a:rPr lang="en-US" sz="2000">
                <a:sym typeface="Symbol" charset="2"/>
              </a:rPr>
              <a:t>, Di</a:t>
            </a:r>
            <a:r>
              <a:rPr lang="en-US" sz="2000"/>
              <a:t>rect </a:t>
            </a:r>
            <a:r>
              <a:rPr lang="el-GR" sz="2000">
                <a:sym typeface="Symbol" charset="2"/>
              </a:rPr>
              <a:t>γ</a:t>
            </a:r>
            <a:r>
              <a:rPr lang="en-US" sz="2000"/>
              <a:t>, </a:t>
            </a:r>
            <a:r>
              <a:rPr lang="el-GR" sz="2000">
                <a:sym typeface="Symbol" charset="2"/>
              </a:rPr>
              <a:t>γ</a:t>
            </a:r>
            <a:r>
              <a:rPr lang="en-US" sz="2000"/>
              <a:t>-Jet</a:t>
            </a:r>
          </a:p>
          <a:p>
            <a:pPr lvl="1" eaLnBrk="1" hangingPunct="1"/>
            <a:r>
              <a:rPr lang="en-US" sz="2000"/>
              <a:t>Collins-type measurements</a:t>
            </a:r>
          </a:p>
        </p:txBody>
      </p:sp>
      <p:pic>
        <p:nvPicPr>
          <p:cNvPr id="43015" name="Picture 8" descr="svtx top assembly with FVTX exploded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3"/>
          <a:srcRect l="23326" t="11476" r="15871" b="11731"/>
          <a:stretch>
            <a:fillRect/>
          </a:stretch>
        </p:blipFill>
        <p:spPr>
          <a:xfrm>
            <a:off x="5561013" y="1066800"/>
            <a:ext cx="3354387" cy="2514600"/>
          </a:xfrm>
        </p:spPr>
      </p:pic>
      <p:pic>
        <p:nvPicPr>
          <p:cNvPr id="43016" name="Picture 10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4"/>
          <a:srcRect/>
          <a:stretch>
            <a:fillRect/>
          </a:stretch>
        </p:blipFill>
        <p:spPr>
          <a:xfrm>
            <a:off x="5784850" y="3581400"/>
            <a:ext cx="2906713" cy="2514600"/>
          </a:xfrm>
        </p:spPr>
      </p:pic>
      <p:pic>
        <p:nvPicPr>
          <p:cNvPr id="43017" name="Picture 6" descr="PHENIX big logo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886700" y="42863"/>
            <a:ext cx="1143000" cy="37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38E9B44-F426-4BD8-8377-1483A1512032}" type="slidenum">
              <a:rPr lang="en-US"/>
              <a:pPr>
                <a:defRPr/>
              </a:pPr>
              <a:t>43</a:t>
            </a:fld>
            <a:endParaRPr lang="en-US"/>
          </a:p>
        </p:txBody>
      </p:sp>
      <p:sp>
        <p:nvSpPr>
          <p:cNvPr id="45061" name="Text Box 2"/>
          <p:cNvSpPr txBox="1">
            <a:spLocks noChangeArrowheads="1"/>
          </p:cNvSpPr>
          <p:nvPr/>
        </p:nvSpPr>
        <p:spPr bwMode="auto">
          <a:xfrm>
            <a:off x="1752600" y="2133600"/>
            <a:ext cx="2151063" cy="485775"/>
          </a:xfrm>
          <a:prstGeom prst="rect">
            <a:avLst/>
          </a:prstGeom>
          <a:noFill/>
          <a:ln w="28575">
            <a:solidFill>
              <a:srgbClr val="0000FF"/>
            </a:solidFill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defTabSz="914400" eaLnBrk="0" hangingPunct="0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sz="2400" b="1">
                <a:solidFill>
                  <a:srgbClr val="CD1416"/>
                </a:solidFill>
                <a:latin typeface="Times" charset="0"/>
              </a:rPr>
              <a:t>DIS: attractive</a:t>
            </a:r>
          </a:p>
        </p:txBody>
      </p:sp>
      <p:sp>
        <p:nvSpPr>
          <p:cNvPr id="45062" name="Text Box 3"/>
          <p:cNvSpPr txBox="1">
            <a:spLocks noChangeArrowheads="1"/>
          </p:cNvSpPr>
          <p:nvPr/>
        </p:nvSpPr>
        <p:spPr bwMode="auto">
          <a:xfrm>
            <a:off x="5257800" y="2133600"/>
            <a:ext cx="2878138" cy="485775"/>
          </a:xfrm>
          <a:prstGeom prst="rect">
            <a:avLst/>
          </a:prstGeom>
          <a:noFill/>
          <a:ln w="28575">
            <a:solidFill>
              <a:srgbClr val="0000FF"/>
            </a:solidFill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defTabSz="914400" eaLnBrk="0" hangingPunct="0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sz="2400" b="1">
                <a:solidFill>
                  <a:srgbClr val="CD1416"/>
                </a:solidFill>
                <a:latin typeface="Times" charset="0"/>
              </a:rPr>
              <a:t>Drell-Yan: repulsive</a:t>
            </a:r>
          </a:p>
        </p:txBody>
      </p:sp>
      <p:pic>
        <p:nvPicPr>
          <p:cNvPr id="45063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71600" y="2667000"/>
            <a:ext cx="6451600" cy="177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064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590800" y="5181600"/>
            <a:ext cx="40513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5065" name="Text Box 6"/>
          <p:cNvSpPr txBox="1">
            <a:spLocks noChangeArrowheads="1"/>
          </p:cNvSpPr>
          <p:nvPr/>
        </p:nvSpPr>
        <p:spPr bwMode="auto">
          <a:xfrm>
            <a:off x="415925" y="246063"/>
            <a:ext cx="7072313" cy="944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 defTabSz="914400" eaLnBrk="0" hangingPunct="0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sz="3200" b="1">
                <a:solidFill>
                  <a:srgbClr val="E63F29"/>
                </a:solidFill>
                <a:latin typeface="Times" charset="0"/>
              </a:rPr>
              <a:t>Attractive vs Repulsive “Sivers” Effects</a:t>
            </a:r>
          </a:p>
          <a:p>
            <a:pPr algn="ctr" defTabSz="914400" eaLnBrk="0" hangingPunct="0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sz="2400" b="1">
                <a:solidFill>
                  <a:schemeClr val="hlink"/>
                </a:solidFill>
                <a:latin typeface="Times" charset="0"/>
              </a:rPr>
              <a:t>Unique Prediction of Gauge Theory !</a:t>
            </a:r>
          </a:p>
        </p:txBody>
      </p:sp>
      <p:sp>
        <p:nvSpPr>
          <p:cNvPr id="45066" name="Rectangle 7"/>
          <p:cNvSpPr>
            <a:spLocks noChangeArrowheads="1"/>
          </p:cNvSpPr>
          <p:nvPr/>
        </p:nvSpPr>
        <p:spPr bwMode="auto">
          <a:xfrm>
            <a:off x="2286000" y="4876800"/>
            <a:ext cx="4648200" cy="914400"/>
          </a:xfrm>
          <a:prstGeom prst="rect">
            <a:avLst/>
          </a:prstGeom>
          <a:noFill/>
          <a:ln w="38100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45067" name="Picture 6" descr="PHENIX big logo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886700" y="42863"/>
            <a:ext cx="1143000" cy="37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A912981-042B-4D80-8B0D-CE1549048B42}" type="slidenum">
              <a:rPr lang="en-US"/>
              <a:pPr>
                <a:defRPr/>
              </a:pPr>
              <a:t>44</a:t>
            </a:fld>
            <a:endParaRPr lang="en-US"/>
          </a:p>
        </p:txBody>
      </p:sp>
      <p:sp>
        <p:nvSpPr>
          <p:cNvPr id="49157" name="Title 25"/>
          <p:cNvSpPr>
            <a:spLocks noGrp="1"/>
          </p:cNvSpPr>
          <p:nvPr>
            <p:ph type="title"/>
          </p:nvPr>
        </p:nvSpPr>
        <p:spPr>
          <a:xfrm>
            <a:off x="74613" y="63500"/>
            <a:ext cx="8229600" cy="922338"/>
          </a:xfrm>
        </p:spPr>
        <p:txBody>
          <a:bodyPr/>
          <a:lstStyle/>
          <a:p>
            <a:pPr eaLnBrk="1" hangingPunct="1"/>
            <a:r>
              <a:rPr lang="en-US" sz="3600" smtClean="0">
                <a:ea typeface="ＭＳ Ｐゴシック" charset="-128"/>
                <a:cs typeface="ＭＳ Ｐゴシック" charset="-128"/>
              </a:rPr>
              <a:t>Critical Role of VTX/FVTX for Drell-Yan</a:t>
            </a:r>
          </a:p>
        </p:txBody>
      </p:sp>
      <p:sp>
        <p:nvSpPr>
          <p:cNvPr id="49158" name="Content Placeholder 26"/>
          <p:cNvSpPr>
            <a:spLocks noGrp="1"/>
          </p:cNvSpPr>
          <p:nvPr>
            <p:ph idx="1"/>
          </p:nvPr>
        </p:nvSpPr>
        <p:spPr>
          <a:xfrm>
            <a:off x="82550" y="1230313"/>
            <a:ext cx="4902200" cy="1585912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400" smtClean="0">
                <a:ea typeface="ＭＳ Ｐゴシック" charset="-128"/>
                <a:cs typeface="ＭＳ Ｐゴシック" charset="-128"/>
              </a:rPr>
              <a:t>Tracking muons with MuTr+FVTX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 smtClean="0"/>
              <a:t>Prompt muons from DY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 smtClean="0"/>
              <a:t>Displaced tracks from π/K and heavy quark decays</a:t>
            </a:r>
          </a:p>
          <a:p>
            <a:pPr lvl="1" eaLnBrk="1" hangingPunct="1">
              <a:lnSpc>
                <a:spcPct val="80000"/>
              </a:lnSpc>
            </a:pPr>
            <a:endParaRPr lang="en-US" sz="2000" smtClean="0"/>
          </a:p>
        </p:txBody>
      </p:sp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4806950" y="3179763"/>
            <a:ext cx="4229100" cy="3159125"/>
            <a:chOff x="2881" y="432"/>
            <a:chExt cx="2879" cy="1930"/>
          </a:xfrm>
        </p:grpSpPr>
        <p:pic>
          <p:nvPicPr>
            <p:cNvPr id="49176" name="Picture 3"/>
            <p:cNvPicPr>
              <a:picLocks noChangeAspect="1" noChangeArrowheads="1"/>
            </p:cNvPicPr>
            <p:nvPr/>
          </p:nvPicPr>
          <p:blipFill>
            <a:blip r:embed="rId3"/>
            <a:srcRect l="795" t="6668" r="795" b="1111"/>
            <a:stretch>
              <a:fillRect/>
            </a:stretch>
          </p:blipFill>
          <p:spPr bwMode="auto">
            <a:xfrm>
              <a:off x="2881" y="432"/>
              <a:ext cx="2879" cy="19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9177" name="Text Box 4"/>
            <p:cNvSpPr txBox="1">
              <a:spLocks noChangeArrowheads="1"/>
            </p:cNvSpPr>
            <p:nvPr/>
          </p:nvSpPr>
          <p:spPr bwMode="auto">
            <a:xfrm>
              <a:off x="3881" y="1248"/>
              <a:ext cx="774" cy="207"/>
            </a:xfrm>
            <a:prstGeom prst="rect">
              <a:avLst/>
            </a:prstGeom>
            <a:noFill/>
            <a:ln w="38100">
              <a:noFill/>
              <a:miter lim="800000"/>
              <a:headEnd/>
              <a:tailEnd type="none" w="lg" len="lg"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zh-CN" sz="1600">
                  <a:solidFill>
                    <a:schemeClr val="hlink"/>
                  </a:solidFill>
                  <a:latin typeface="Arial Unicode MS" pitchFamily="34" charset="-128"/>
                  <a:ea typeface="宋体" charset="-122"/>
                  <a:cs typeface="宋体" charset="-122"/>
                </a:rPr>
                <a:t>Drell Yan</a:t>
              </a:r>
            </a:p>
          </p:txBody>
        </p:sp>
        <p:sp>
          <p:nvSpPr>
            <p:cNvPr id="49178" name="Rectangle 5"/>
            <p:cNvSpPr>
              <a:spLocks noChangeArrowheads="1"/>
            </p:cNvSpPr>
            <p:nvPr/>
          </p:nvSpPr>
          <p:spPr bwMode="auto">
            <a:xfrm>
              <a:off x="3442" y="1859"/>
              <a:ext cx="545" cy="2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eaLnBrk="0" hangingPunct="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zh-CN" sz="1600">
                  <a:solidFill>
                    <a:srgbClr val="FF3399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rPr>
                <a:t>beauty</a:t>
              </a:r>
            </a:p>
          </p:txBody>
        </p:sp>
        <p:sp>
          <p:nvSpPr>
            <p:cNvPr id="49179" name="Text Box 6"/>
            <p:cNvSpPr txBox="1">
              <a:spLocks noChangeArrowheads="1"/>
            </p:cNvSpPr>
            <p:nvPr/>
          </p:nvSpPr>
          <p:spPr bwMode="auto">
            <a:xfrm>
              <a:off x="4384" y="1728"/>
              <a:ext cx="464" cy="188"/>
            </a:xfrm>
            <a:prstGeom prst="rect">
              <a:avLst/>
            </a:prstGeom>
            <a:noFill/>
            <a:ln w="38100">
              <a:noFill/>
              <a:miter lim="800000"/>
              <a:headEnd/>
              <a:tailEnd type="none" w="lg" len="lg"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zh-CN" sz="1400">
                  <a:solidFill>
                    <a:srgbClr val="0000CC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rPr>
                <a:t>charm</a:t>
              </a:r>
              <a:endParaRPr lang="el-GR" sz="1400">
                <a:solidFill>
                  <a:srgbClr val="0000CC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endParaRPr>
            </a:p>
          </p:txBody>
        </p:sp>
        <p:sp>
          <p:nvSpPr>
            <p:cNvPr id="49180" name="Text Box 7"/>
            <p:cNvSpPr txBox="1">
              <a:spLocks noChangeArrowheads="1"/>
            </p:cNvSpPr>
            <p:nvPr/>
          </p:nvSpPr>
          <p:spPr bwMode="auto">
            <a:xfrm>
              <a:off x="3666" y="2029"/>
              <a:ext cx="1520" cy="188"/>
            </a:xfrm>
            <a:prstGeom prst="rect">
              <a:avLst/>
            </a:prstGeom>
            <a:noFill/>
            <a:ln w="38100">
              <a:noFill/>
              <a:miter lim="800000"/>
              <a:headEnd/>
              <a:tailEnd type="none" w="lg" len="lg"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zh-CN" sz="1400"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rPr>
                <a:t>combinatorial background</a:t>
              </a:r>
              <a:endParaRPr lang="el-GR" sz="1400">
                <a:latin typeface="Arial Unicode MS" pitchFamily="34" charset="-128"/>
                <a:ea typeface="Arial Unicode MS" pitchFamily="34" charset="-128"/>
                <a:cs typeface="Arial Unicode MS" pitchFamily="34" charset="-128"/>
              </a:endParaRPr>
            </a:p>
          </p:txBody>
        </p:sp>
      </p:grpSp>
      <p:sp>
        <p:nvSpPr>
          <p:cNvPr id="49160" name="Rectangle 14"/>
          <p:cNvSpPr>
            <a:spLocks noChangeArrowheads="1"/>
          </p:cNvSpPr>
          <p:nvPr/>
        </p:nvSpPr>
        <p:spPr bwMode="auto">
          <a:xfrm>
            <a:off x="5470525" y="3779838"/>
            <a:ext cx="3124200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eaLnBrk="0" hangingPunct="0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1600">
                <a:ea typeface="宋体" charset="-122"/>
                <a:cs typeface="宋体" charset="-122"/>
              </a:rPr>
              <a:t>DCA &lt; 1 </a:t>
            </a:r>
            <a:r>
              <a:rPr lang="el-GR" altLang="zh-CN" sz="1600">
                <a:ea typeface="宋体" charset="-122"/>
                <a:cs typeface="宋体" charset="-122"/>
              </a:rPr>
              <a:t>σ</a:t>
            </a:r>
            <a:r>
              <a:rPr lang="en-US" altLang="zh-CN" sz="1600">
                <a:ea typeface="宋体" charset="-122"/>
                <a:cs typeface="宋体" charset="-122"/>
              </a:rPr>
              <a:t> cut: </a:t>
            </a:r>
          </a:p>
          <a:p>
            <a:pPr eaLnBrk="0" hangingPunct="0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1600">
                <a:ea typeface="宋体" charset="-122"/>
                <a:cs typeface="宋体" charset="-122"/>
              </a:rPr>
              <a:t>Increase </a:t>
            </a:r>
            <a:r>
              <a:rPr lang="en-US" altLang="zh-CN" sz="1600">
                <a:solidFill>
                  <a:srgbClr val="009999"/>
                </a:solidFill>
                <a:ea typeface="宋体" charset="-122"/>
                <a:cs typeface="宋体" charset="-122"/>
              </a:rPr>
              <a:t>DY</a:t>
            </a:r>
            <a:r>
              <a:rPr lang="en-US" altLang="zh-CN" sz="1600">
                <a:ea typeface="宋体" charset="-122"/>
                <a:cs typeface="宋体" charset="-122"/>
              </a:rPr>
              <a:t>/</a:t>
            </a:r>
            <a:r>
              <a:rPr lang="en-US" altLang="zh-CN" sz="1600">
                <a:solidFill>
                  <a:srgbClr val="FF33CC"/>
                </a:solidFill>
                <a:ea typeface="宋体" charset="-122"/>
                <a:cs typeface="宋体" charset="-122"/>
              </a:rPr>
              <a:t>bb</a:t>
            </a:r>
            <a:r>
              <a:rPr lang="en-US" altLang="zh-CN" sz="1600">
                <a:ea typeface="宋体" charset="-122"/>
                <a:cs typeface="宋体" charset="-122"/>
              </a:rPr>
              <a:t> ~ 5</a:t>
            </a:r>
          </a:p>
        </p:txBody>
      </p:sp>
      <p:grpSp>
        <p:nvGrpSpPr>
          <p:cNvPr id="3" name="Group 18"/>
          <p:cNvGrpSpPr>
            <a:grpSpLocks/>
          </p:cNvGrpSpPr>
          <p:nvPr/>
        </p:nvGrpSpPr>
        <p:grpSpPr bwMode="auto">
          <a:xfrm>
            <a:off x="0" y="2466975"/>
            <a:ext cx="4806950" cy="3660775"/>
            <a:chOff x="1410" y="1071"/>
            <a:chExt cx="3006" cy="2599"/>
          </a:xfrm>
        </p:grpSpPr>
        <p:pic>
          <p:nvPicPr>
            <p:cNvPr id="49165" name="Picture 19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1410" y="1337"/>
              <a:ext cx="3006" cy="2083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/>
            </a:ln>
          </p:spPr>
        </p:pic>
        <p:grpSp>
          <p:nvGrpSpPr>
            <p:cNvPr id="4" name="Group 20"/>
            <p:cNvGrpSpPr>
              <a:grpSpLocks/>
            </p:cNvGrpSpPr>
            <p:nvPr/>
          </p:nvGrpSpPr>
          <p:grpSpPr bwMode="auto">
            <a:xfrm>
              <a:off x="1440" y="1071"/>
              <a:ext cx="2625" cy="2599"/>
              <a:chOff x="2807" y="1087"/>
              <a:chExt cx="2625" cy="2599"/>
            </a:xfrm>
          </p:grpSpPr>
          <p:sp>
            <p:nvSpPr>
              <p:cNvPr id="49167" name="Text Box 21"/>
              <p:cNvSpPr txBox="1">
                <a:spLocks noChangeArrowheads="1"/>
              </p:cNvSpPr>
              <p:nvPr/>
            </p:nvSpPr>
            <p:spPr bwMode="auto">
              <a:xfrm>
                <a:off x="2807" y="1087"/>
                <a:ext cx="119" cy="282"/>
              </a:xfrm>
              <a:prstGeom prst="rect">
                <a:avLst/>
              </a:prstGeom>
              <a:noFill/>
              <a:ln w="38100">
                <a:noFill/>
                <a:miter lim="800000"/>
                <a:headEnd/>
                <a:tailEnd type="none" w="lg" len="lg"/>
              </a:ln>
            </p:spPr>
            <p:txBody>
              <a:bodyPr>
                <a:prstTxWarp prst="textNoShape">
                  <a:avLst/>
                </a:prstTxWarp>
                <a:spAutoFit/>
              </a:bodyPr>
              <a:lstStyle/>
              <a:p>
                <a:pPr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zh-CN" sz="2000"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</p:txBody>
          </p:sp>
          <p:sp>
            <p:nvSpPr>
              <p:cNvPr id="49168" name="Text Box 22"/>
              <p:cNvSpPr txBox="1">
                <a:spLocks noChangeArrowheads="1"/>
              </p:cNvSpPr>
              <p:nvPr/>
            </p:nvSpPr>
            <p:spPr bwMode="auto">
              <a:xfrm>
                <a:off x="4676" y="2329"/>
                <a:ext cx="756" cy="240"/>
              </a:xfrm>
              <a:prstGeom prst="rect">
                <a:avLst/>
              </a:prstGeom>
              <a:noFill/>
              <a:ln w="38100">
                <a:noFill/>
                <a:miter lim="800000"/>
                <a:headEnd/>
                <a:tailEnd type="none" w="lg" len="lg"/>
              </a:ln>
            </p:spPr>
            <p:txBody>
              <a:bodyPr>
                <a:prstTxWarp prst="textNoShape">
                  <a:avLst/>
                </a:prstTxWarp>
                <a:spAutoFit/>
              </a:bodyPr>
              <a:lstStyle/>
              <a:p>
                <a:pPr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lang="el-GR" sz="1600">
                    <a:solidFill>
                      <a:srgbClr val="996600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ϒ</a:t>
                </a:r>
                <a:r>
                  <a:rPr lang="en-US" altLang="zh-CN" sz="1600">
                    <a:solidFill>
                      <a:srgbClr val="996600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-states</a:t>
                </a:r>
                <a:endParaRPr lang="el-GR" sz="1600">
                  <a:solidFill>
                    <a:srgbClr val="996600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</p:txBody>
          </p:sp>
          <p:sp>
            <p:nvSpPr>
              <p:cNvPr id="49169" name="Line 23"/>
              <p:cNvSpPr>
                <a:spLocks noChangeShapeType="1"/>
              </p:cNvSpPr>
              <p:nvPr/>
            </p:nvSpPr>
            <p:spPr bwMode="auto">
              <a:xfrm flipH="1">
                <a:off x="4912" y="2595"/>
                <a:ext cx="73" cy="339"/>
              </a:xfrm>
              <a:prstGeom prst="line">
                <a:avLst/>
              </a:prstGeom>
              <a:noFill/>
              <a:ln w="38100">
                <a:solidFill>
                  <a:srgbClr val="996600"/>
                </a:solidFill>
                <a:round/>
                <a:headEnd/>
                <a:tailEnd type="stealth" w="lg" len="lg"/>
              </a:ln>
            </p:spPr>
            <p:txBody>
              <a:bodyPr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49170" name="Text Box 24"/>
              <p:cNvSpPr txBox="1">
                <a:spLocks noChangeArrowheads="1"/>
              </p:cNvSpPr>
              <p:nvPr/>
            </p:nvSpPr>
            <p:spPr bwMode="auto">
              <a:xfrm>
                <a:off x="3261" y="2620"/>
                <a:ext cx="455" cy="240"/>
              </a:xfrm>
              <a:prstGeom prst="rect">
                <a:avLst/>
              </a:prstGeom>
              <a:noFill/>
              <a:ln w="38100">
                <a:noFill/>
                <a:miter lim="800000"/>
                <a:headEnd/>
                <a:tailEnd type="none" w="lg" len="lg"/>
              </a:ln>
            </p:spPr>
            <p:txBody>
              <a:bodyPr>
                <a:prstTxWarp prst="textNoShape">
                  <a:avLst/>
                </a:prstTxWarp>
                <a:spAutoFit/>
              </a:bodyPr>
              <a:lstStyle/>
              <a:p>
                <a:pPr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lang="en-US" altLang="zh-CN" sz="1600">
                    <a:solidFill>
                      <a:srgbClr val="3333FF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J/</a:t>
                </a:r>
                <a:r>
                  <a:rPr lang="el-GR" sz="1600">
                    <a:solidFill>
                      <a:srgbClr val="3333FF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Ψ</a:t>
                </a:r>
              </a:p>
            </p:txBody>
          </p:sp>
          <p:sp>
            <p:nvSpPr>
              <p:cNvPr id="49171" name="Text Box 25"/>
              <p:cNvSpPr txBox="1">
                <a:spLocks noChangeArrowheads="1"/>
              </p:cNvSpPr>
              <p:nvPr/>
            </p:nvSpPr>
            <p:spPr bwMode="auto">
              <a:xfrm>
                <a:off x="4056" y="1954"/>
                <a:ext cx="743" cy="240"/>
              </a:xfrm>
              <a:prstGeom prst="rect">
                <a:avLst/>
              </a:prstGeom>
              <a:noFill/>
              <a:ln w="38100">
                <a:noFill/>
                <a:miter lim="800000"/>
                <a:headEnd/>
                <a:tailEnd type="none" w="lg" len="lg"/>
              </a:ln>
            </p:spPr>
            <p:txBody>
              <a:bodyPr>
                <a:prstTxWarp prst="textNoShape">
                  <a:avLst/>
                </a:prstTxWarp>
                <a:spAutoFit/>
              </a:bodyPr>
              <a:lstStyle/>
              <a:p>
                <a:pPr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lang="en-US" altLang="zh-CN" sz="1600">
                    <a:solidFill>
                      <a:schemeClr val="hlink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Drell Yan</a:t>
                </a:r>
              </a:p>
            </p:txBody>
          </p:sp>
          <p:sp>
            <p:nvSpPr>
              <p:cNvPr id="49172" name="Line 26"/>
              <p:cNvSpPr>
                <a:spLocks noChangeShapeType="1"/>
              </p:cNvSpPr>
              <p:nvPr/>
            </p:nvSpPr>
            <p:spPr bwMode="auto">
              <a:xfrm>
                <a:off x="4461" y="2184"/>
                <a:ext cx="48" cy="678"/>
              </a:xfrm>
              <a:prstGeom prst="line">
                <a:avLst/>
              </a:prstGeom>
              <a:noFill/>
              <a:ln w="25400">
                <a:solidFill>
                  <a:srgbClr val="339966"/>
                </a:solidFill>
                <a:round/>
                <a:headEnd/>
                <a:tailEnd type="stealth" w="lg" len="lg"/>
              </a:ln>
            </p:spPr>
            <p:txBody>
              <a:bodyPr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49173" name="Text Box 27"/>
              <p:cNvSpPr txBox="1">
                <a:spLocks noChangeArrowheads="1"/>
              </p:cNvSpPr>
              <p:nvPr/>
            </p:nvSpPr>
            <p:spPr bwMode="auto">
              <a:xfrm rot="3110566">
                <a:off x="3813" y="2833"/>
                <a:ext cx="539" cy="210"/>
              </a:xfrm>
              <a:prstGeom prst="rect">
                <a:avLst/>
              </a:prstGeom>
              <a:noFill/>
              <a:ln w="38100">
                <a:noFill/>
                <a:miter lim="800000"/>
                <a:headEnd/>
                <a:tailEnd type="none" w="lg" len="lg"/>
              </a:ln>
            </p:spPr>
            <p:txBody>
              <a:bodyPr>
                <a:prstTxWarp prst="textNoShape">
                  <a:avLst/>
                </a:prstTxWarp>
                <a:spAutoFit/>
              </a:bodyPr>
              <a:lstStyle/>
              <a:p>
                <a:pPr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lang="en-US" altLang="zh-CN" sz="1600">
                    <a:solidFill>
                      <a:srgbClr val="0000CC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charm</a:t>
                </a:r>
                <a:endParaRPr lang="el-GR" sz="1600">
                  <a:solidFill>
                    <a:srgbClr val="0000CC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</p:txBody>
          </p:sp>
          <p:sp>
            <p:nvSpPr>
              <p:cNvPr id="49174" name="Text Box 28"/>
              <p:cNvSpPr txBox="1">
                <a:spLocks noChangeArrowheads="1"/>
              </p:cNvSpPr>
              <p:nvPr/>
            </p:nvSpPr>
            <p:spPr bwMode="auto">
              <a:xfrm rot="2013217">
                <a:off x="4041" y="2851"/>
                <a:ext cx="578" cy="240"/>
              </a:xfrm>
              <a:prstGeom prst="rect">
                <a:avLst/>
              </a:prstGeom>
              <a:noFill/>
              <a:ln w="38100">
                <a:noFill/>
                <a:miter lim="800000"/>
                <a:headEnd/>
                <a:tailEnd type="none" w="lg" len="lg"/>
              </a:ln>
            </p:spPr>
            <p:txBody>
              <a:bodyPr>
                <a:prstTxWarp prst="textNoShape">
                  <a:avLst/>
                </a:prstTxWarp>
                <a:spAutoFit/>
              </a:bodyPr>
              <a:lstStyle/>
              <a:p>
                <a:pPr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lang="en-US" altLang="zh-CN" sz="1600">
                    <a:solidFill>
                      <a:srgbClr val="FF3399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beauty</a:t>
                </a:r>
                <a:endParaRPr lang="el-GR" sz="1600">
                  <a:solidFill>
                    <a:srgbClr val="FF3399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</p:txBody>
          </p:sp>
          <p:sp>
            <p:nvSpPr>
              <p:cNvPr id="49175" name="Text Box 29"/>
              <p:cNvSpPr txBox="1">
                <a:spLocks noChangeArrowheads="1"/>
              </p:cNvSpPr>
              <p:nvPr/>
            </p:nvSpPr>
            <p:spPr bwMode="auto">
              <a:xfrm>
                <a:off x="2829" y="3491"/>
                <a:ext cx="2603" cy="195"/>
              </a:xfrm>
              <a:prstGeom prst="rect">
                <a:avLst/>
              </a:prstGeom>
              <a:noFill/>
              <a:ln w="38100">
                <a:noFill/>
                <a:miter lim="800000"/>
                <a:headEnd/>
                <a:tailEnd type="none" w="lg" len="lg"/>
              </a:ln>
            </p:spPr>
            <p:txBody>
              <a:bodyPr>
                <a:prstTxWarp prst="textNoShape">
                  <a:avLst/>
                </a:prstTxWarp>
                <a:spAutoFit/>
              </a:bodyPr>
              <a:lstStyle/>
              <a:p>
                <a:pPr>
                  <a:lnSpc>
                    <a:spcPct val="100000"/>
                  </a:lnSpc>
                  <a:spcBef>
                    <a:spcPct val="0"/>
                  </a:spcBef>
                  <a:buFont typeface="Wingdings" charset="2"/>
                  <a:buChar char="è"/>
                </a:pPr>
                <a:r>
                  <a:rPr lang="en-US" altLang="zh-CN" sz="1200"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DY: 4 GeV &lt; M &lt; 9 GeV;     B</a:t>
                </a:r>
                <a:r>
                  <a:rPr lang="en-US" altLang="zh-CN" sz="1200"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  <a:sym typeface="Wingdings" charset="2"/>
                  </a:rPr>
                  <a:t>-background: use FVTX </a:t>
                </a:r>
                <a:endParaRPr lang="en-US" altLang="zh-CN" sz="1200"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</p:txBody>
          </p:sp>
        </p:grpSp>
      </p:grpSp>
      <p:pic>
        <p:nvPicPr>
          <p:cNvPr id="49162" name="Picture 8" descr="dmu_big_straight_a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514975" y="985838"/>
            <a:ext cx="3336925" cy="1862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" name="Rectangle 27"/>
          <p:cNvSpPr/>
          <p:nvPr/>
        </p:nvSpPr>
        <p:spPr>
          <a:xfrm>
            <a:off x="1714500" y="4333875"/>
            <a:ext cx="1247775" cy="1143000"/>
          </a:xfrm>
          <a:prstGeom prst="rect">
            <a:avLst/>
          </a:prstGeom>
          <a:solidFill>
            <a:srgbClr val="FFFF00">
              <a:alpha val="40000"/>
            </a:srgb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en-US">
              <a:solidFill>
                <a:srgbClr val="FFFFFF"/>
              </a:solidFill>
            </a:endParaRPr>
          </a:p>
        </p:txBody>
      </p:sp>
      <p:pic>
        <p:nvPicPr>
          <p:cNvPr id="49164" name="Picture 6" descr="PHENIX big logo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886700" y="42863"/>
            <a:ext cx="1143000" cy="37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2841DD2-872E-473F-9C0D-46D59CA676F3}" type="slidenum">
              <a:rPr lang="en-US"/>
              <a:pPr>
                <a:defRPr/>
              </a:pPr>
              <a:t>45</a:t>
            </a:fld>
            <a:endParaRPr lang="en-US"/>
          </a:p>
        </p:txBody>
      </p:sp>
      <p:sp>
        <p:nvSpPr>
          <p:cNvPr id="47109" name="Title 1"/>
          <p:cNvSpPr>
            <a:spLocks noGrp="1"/>
          </p:cNvSpPr>
          <p:nvPr>
            <p:ph type="title"/>
          </p:nvPr>
        </p:nvSpPr>
        <p:spPr>
          <a:xfrm>
            <a:off x="427038" y="109538"/>
            <a:ext cx="8229600" cy="787400"/>
          </a:xfrm>
        </p:spPr>
        <p:txBody>
          <a:bodyPr>
            <a:normAutofit/>
          </a:bodyPr>
          <a:lstStyle/>
          <a:p>
            <a:pPr algn="l" eaLnBrk="1" hangingPunct="1"/>
            <a:r>
              <a:rPr lang="en-US" sz="2800" dirty="0" smtClean="0">
                <a:ea typeface="ＭＳ Ｐゴシック" charset="-128"/>
                <a:cs typeface="ＭＳ Ｐゴシック" charset="-128"/>
              </a:rPr>
              <a:t>Future Transverse Spin Physics: A</a:t>
            </a:r>
            <a:r>
              <a:rPr lang="en-US" sz="2800" baseline="-25000" dirty="0" smtClean="0">
                <a:ea typeface="ＭＳ Ｐゴシック" charset="-128"/>
                <a:cs typeface="ＭＳ Ｐゴシック" charset="-128"/>
              </a:rPr>
              <a:t>N</a:t>
            </a:r>
            <a:r>
              <a:rPr lang="en-US" sz="2800" dirty="0" smtClean="0">
                <a:ea typeface="ＭＳ Ｐゴシック" charset="-128"/>
                <a:cs typeface="ＭＳ Ｐゴシック" charset="-128"/>
              </a:rPr>
              <a:t> (</a:t>
            </a:r>
            <a:r>
              <a:rPr lang="en-US" sz="2800" dirty="0" err="1" smtClean="0">
                <a:ea typeface="ＭＳ Ｐゴシック" charset="-128"/>
                <a:cs typeface="ＭＳ Ｐゴシック" charset="-128"/>
              </a:rPr>
              <a:t>Drell</a:t>
            </a:r>
            <a:r>
              <a:rPr lang="en-US" sz="2800" dirty="0" smtClean="0">
                <a:ea typeface="ＭＳ Ｐゴシック" charset="-128"/>
                <a:cs typeface="ＭＳ Ｐゴシック" charset="-128"/>
              </a:rPr>
              <a:t>-Yan -&gt;</a:t>
            </a:r>
            <a:r>
              <a:rPr lang="en-US" sz="2800" dirty="0" err="1" smtClean="0">
                <a:ea typeface="ＭＳ Ｐゴシック" charset="-128"/>
                <a:cs typeface="ＭＳ Ｐゴシック" charset="-128"/>
              </a:rPr>
              <a:t>μ</a:t>
            </a:r>
            <a:r>
              <a:rPr lang="en-US" sz="2800" baseline="30000" dirty="0" err="1" smtClean="0">
                <a:ea typeface="ＭＳ Ｐゴシック" charset="-128"/>
                <a:cs typeface="ＭＳ Ｐゴシック" charset="-128"/>
              </a:rPr>
              <a:t>+</a:t>
            </a:r>
            <a:r>
              <a:rPr lang="en-US" sz="2800" dirty="0" err="1" smtClean="0">
                <a:ea typeface="ＭＳ Ｐゴシック" charset="-128"/>
                <a:cs typeface="ＭＳ Ｐゴシック" charset="-128"/>
              </a:rPr>
              <a:t>μ</a:t>
            </a:r>
            <a:r>
              <a:rPr lang="en-US" sz="2800" baseline="30000" dirty="0" smtClean="0">
                <a:ea typeface="ＭＳ Ｐゴシック" charset="-128"/>
                <a:cs typeface="ＭＳ Ｐゴシック" charset="-128"/>
              </a:rPr>
              <a:t>-</a:t>
            </a:r>
            <a:r>
              <a:rPr lang="en-US" sz="2800" dirty="0" smtClean="0">
                <a:ea typeface="ＭＳ Ｐゴシック" charset="-128"/>
                <a:cs typeface="ＭＳ Ｐゴシック" charset="-128"/>
              </a:rPr>
              <a:t>)</a:t>
            </a:r>
            <a:endParaRPr lang="en-US" sz="2800" baseline="30000" dirty="0" smtClean="0">
              <a:solidFill>
                <a:srgbClr val="0000FF"/>
              </a:solidFill>
              <a:ea typeface="ＭＳ Ｐゴシック" charset="-128"/>
              <a:cs typeface="ＭＳ Ｐゴシック" charset="-128"/>
            </a:endParaRPr>
          </a:p>
        </p:txBody>
      </p:sp>
      <p:sp>
        <p:nvSpPr>
          <p:cNvPr id="47110" name="Content Placeholder 2"/>
          <p:cNvSpPr>
            <a:spLocks noGrp="1"/>
          </p:cNvSpPr>
          <p:nvPr>
            <p:ph idx="1"/>
          </p:nvPr>
        </p:nvSpPr>
        <p:spPr>
          <a:xfrm>
            <a:off x="457200" y="1330325"/>
            <a:ext cx="8229600" cy="4081463"/>
          </a:xfrm>
        </p:spPr>
        <p:txBody>
          <a:bodyPr/>
          <a:lstStyle/>
          <a:p>
            <a:pPr eaLnBrk="1" hangingPunct="1"/>
            <a:r>
              <a:rPr lang="en-US" sz="1800" smtClean="0">
                <a:ea typeface="ＭＳ Ｐゴシック" charset="-128"/>
                <a:cs typeface="ＭＳ Ｐゴシック" charset="-128"/>
              </a:rPr>
              <a:t>Important test at RHIC of recent </a:t>
            </a:r>
            <a:r>
              <a:rPr lang="en-US" sz="1800" u="sng" smtClean="0">
                <a:ea typeface="ＭＳ Ｐゴシック" charset="-128"/>
                <a:cs typeface="ＭＳ Ｐゴシック" charset="-128"/>
              </a:rPr>
              <a:t>fundamental QCD predictions</a:t>
            </a:r>
            <a:r>
              <a:rPr lang="en-US" sz="1800" smtClean="0">
                <a:ea typeface="ＭＳ Ｐゴシック" charset="-128"/>
                <a:cs typeface="ＭＳ Ｐゴシック" charset="-128"/>
              </a:rPr>
              <a:t> for the Sivers effect, demonstrating… </a:t>
            </a:r>
            <a:r>
              <a:rPr lang="en-US" sz="1800" b="1" u="sng" smtClean="0">
                <a:solidFill>
                  <a:srgbClr val="E63F29"/>
                </a:solidFill>
                <a:ea typeface="ＭＳ Ｐゴシック" charset="-128"/>
                <a:cs typeface="ＭＳ Ｐゴシック" charset="-128"/>
              </a:rPr>
              <a:t>attractive vs repulsive </a:t>
            </a:r>
            <a:r>
              <a:rPr lang="en-US" sz="1800" b="1" u="sng" smtClean="0">
                <a:solidFill>
                  <a:srgbClr val="2130C9"/>
                </a:solidFill>
                <a:ea typeface="ＭＳ Ｐゴシック" charset="-128"/>
                <a:cs typeface="ＭＳ Ｐゴシック" charset="-128"/>
              </a:rPr>
              <a:t>c</a:t>
            </a:r>
            <a:r>
              <a:rPr lang="en-US" sz="1800" b="1" u="sng" smtClean="0">
                <a:solidFill>
                  <a:srgbClr val="18B920"/>
                </a:solidFill>
                <a:ea typeface="ＭＳ Ｐゴシック" charset="-128"/>
                <a:cs typeface="ＭＳ Ｐゴシック" charset="-128"/>
              </a:rPr>
              <a:t>o</a:t>
            </a:r>
            <a:r>
              <a:rPr lang="en-US" sz="1800" b="1" u="sng" smtClean="0">
                <a:solidFill>
                  <a:srgbClr val="E63F29"/>
                </a:solidFill>
                <a:ea typeface="ＭＳ Ｐゴシック" charset="-128"/>
                <a:cs typeface="ＭＳ Ｐゴシック" charset="-128"/>
              </a:rPr>
              <a:t>l</a:t>
            </a:r>
            <a:r>
              <a:rPr lang="en-US" sz="1800" b="1" u="sng" smtClean="0">
                <a:solidFill>
                  <a:srgbClr val="18B920"/>
                </a:solidFill>
                <a:ea typeface="ＭＳ Ｐゴシック" charset="-128"/>
                <a:cs typeface="ＭＳ Ｐゴシック" charset="-128"/>
              </a:rPr>
              <a:t>o</a:t>
            </a:r>
            <a:r>
              <a:rPr lang="en-US" sz="1800" b="1" u="sng" smtClean="0">
                <a:solidFill>
                  <a:srgbClr val="2130C9"/>
                </a:solidFill>
                <a:ea typeface="ＭＳ Ｐゴシック" charset="-128"/>
                <a:cs typeface="ＭＳ Ｐゴシック" charset="-128"/>
              </a:rPr>
              <a:t>r</a:t>
            </a:r>
            <a:r>
              <a:rPr lang="en-US" sz="1800" b="1" u="sng" smtClean="0">
                <a:solidFill>
                  <a:srgbClr val="E63F29"/>
                </a:solidFill>
                <a:ea typeface="ＭＳ Ｐゴシック" charset="-128"/>
                <a:cs typeface="ＭＳ Ｐゴシック" charset="-128"/>
              </a:rPr>
              <a:t> charge forces</a:t>
            </a:r>
          </a:p>
        </p:txBody>
      </p:sp>
      <p:pic>
        <p:nvPicPr>
          <p:cNvPr id="47111" name="Picture 1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21238" y="2135188"/>
            <a:ext cx="4322762" cy="4570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Rectangle 16"/>
          <p:cNvSpPr/>
          <p:nvPr/>
        </p:nvSpPr>
        <p:spPr>
          <a:xfrm>
            <a:off x="6553200" y="2767013"/>
            <a:ext cx="966788" cy="3392487"/>
          </a:xfrm>
          <a:prstGeom prst="rect">
            <a:avLst/>
          </a:prstGeom>
          <a:solidFill>
            <a:srgbClr val="FFFF00">
              <a:alpha val="40000"/>
            </a:srgb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47113" name="TextBox 18"/>
          <p:cNvSpPr txBox="1">
            <a:spLocks noChangeArrowheads="1"/>
          </p:cNvSpPr>
          <p:nvPr/>
        </p:nvSpPr>
        <p:spPr bwMode="auto">
          <a:xfrm>
            <a:off x="941388" y="1054100"/>
            <a:ext cx="6799262" cy="276225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sz="1200"/>
              <a:t>“Transverse-Spin Drell-Yan Physics at RHIC”  (http://spin.riken.bnl.gov/rsc/write-up/dy_final.pdf)</a:t>
            </a:r>
          </a:p>
        </p:txBody>
      </p:sp>
      <p:pic>
        <p:nvPicPr>
          <p:cNvPr id="47114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11163" y="2133600"/>
            <a:ext cx="3779837" cy="403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7115" name="Text Box 5"/>
          <p:cNvSpPr txBox="1">
            <a:spLocks noChangeArrowheads="1"/>
          </p:cNvSpPr>
          <p:nvPr/>
        </p:nvSpPr>
        <p:spPr bwMode="auto">
          <a:xfrm>
            <a:off x="1924050" y="6019800"/>
            <a:ext cx="2770188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defTabSz="914400" eaLnBrk="0" hangingPunct="0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sz="2400">
                <a:latin typeface="Times" charset="0"/>
              </a:rPr>
              <a:t>  </a:t>
            </a:r>
            <a:r>
              <a:rPr lang="en-US" sz="2000" b="1" i="1">
                <a:latin typeface="Times" charset="0"/>
              </a:rPr>
              <a:t>0.1        0.2        0.3   </a:t>
            </a:r>
            <a:r>
              <a:rPr lang="en-US" sz="2800" b="1" i="1">
                <a:latin typeface="Times" charset="0"/>
              </a:rPr>
              <a:t>x</a:t>
            </a:r>
          </a:p>
        </p:txBody>
      </p:sp>
      <p:sp>
        <p:nvSpPr>
          <p:cNvPr id="47116" name="Text Box 6"/>
          <p:cNvSpPr txBox="1">
            <a:spLocks noChangeArrowheads="1"/>
          </p:cNvSpPr>
          <p:nvPr/>
        </p:nvSpPr>
        <p:spPr bwMode="auto">
          <a:xfrm rot="-5400000">
            <a:off x="-601663" y="2963863"/>
            <a:ext cx="21177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defTabSz="914400" eaLnBrk="0" hangingPunct="0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sz="2400">
                <a:latin typeface="Times" charset="0"/>
              </a:rPr>
              <a:t>  </a:t>
            </a:r>
            <a:r>
              <a:rPr lang="en-US" sz="2000" b="1" i="1">
                <a:latin typeface="Times" charset="0"/>
              </a:rPr>
              <a:t>Sivers Amplitude</a:t>
            </a:r>
          </a:p>
        </p:txBody>
      </p:sp>
      <p:sp>
        <p:nvSpPr>
          <p:cNvPr id="47117" name="Text Box 12"/>
          <p:cNvSpPr txBox="1">
            <a:spLocks noChangeArrowheads="1"/>
          </p:cNvSpPr>
          <p:nvPr/>
        </p:nvSpPr>
        <p:spPr bwMode="auto">
          <a:xfrm>
            <a:off x="2590800" y="2767013"/>
            <a:ext cx="1433513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defTabSz="914400" eaLnBrk="0" hangingPunct="0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sz="2400">
                <a:latin typeface="Times" charset="0"/>
              </a:rPr>
              <a:t>HERMES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Picture 3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4964748" y="1143000"/>
            <a:ext cx="3722052" cy="2057400"/>
          </a:xfrm>
          <a:prstGeom prst="rect">
            <a:avLst/>
          </a:prstGeom>
        </p:spPr>
      </p:pic>
      <p:sp>
        <p:nvSpPr>
          <p:cNvPr id="47106" name="Title 1"/>
          <p:cNvSpPr>
            <a:spLocks noGrp="1"/>
          </p:cNvSpPr>
          <p:nvPr>
            <p:ph type="title"/>
          </p:nvPr>
        </p:nvSpPr>
        <p:spPr>
          <a:xfrm>
            <a:off x="457200" y="72241"/>
            <a:ext cx="8229600" cy="114300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Charm SSA to Probe Gluon </a:t>
            </a:r>
            <a:r>
              <a:rPr lang="en-US" sz="3200" dirty="0" err="1" smtClean="0"/>
              <a:t>Sivers</a:t>
            </a:r>
            <a:r>
              <a:rPr lang="en-US" sz="3200" dirty="0" smtClean="0"/>
              <a:t> Distribution</a:t>
            </a:r>
            <a:endParaRPr lang="en-US" sz="3200" dirty="0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3D4BD6-2AAB-4165-9B5C-AED92E89807D}" type="slidenum">
              <a:rPr lang="en-US" smtClean="0"/>
              <a:pPr/>
              <a:t>46</a:t>
            </a:fld>
            <a:endParaRPr lang="en-US"/>
          </a:p>
        </p:txBody>
      </p:sp>
      <p:sp>
        <p:nvSpPr>
          <p:cNvPr id="51206" name="Text Box 32"/>
          <p:cNvSpPr txBox="1">
            <a:spLocks noChangeArrowheads="1"/>
          </p:cNvSpPr>
          <p:nvPr/>
        </p:nvSpPr>
        <p:spPr bwMode="auto">
          <a:xfrm>
            <a:off x="5686054" y="3289756"/>
            <a:ext cx="3124200" cy="215444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US" altLang="zh-CN" sz="800" dirty="0"/>
              <a:t>Kang, </a:t>
            </a:r>
            <a:r>
              <a:rPr lang="en-US" altLang="zh-CN" sz="800" dirty="0" err="1"/>
              <a:t>Qiu</a:t>
            </a:r>
            <a:r>
              <a:rPr lang="en-US" altLang="zh-CN" sz="800" dirty="0"/>
              <a:t>, Yuan, </a:t>
            </a:r>
            <a:r>
              <a:rPr lang="en-US" altLang="zh-CN" sz="800" dirty="0" err="1"/>
              <a:t>Vogelsang</a:t>
            </a:r>
            <a:r>
              <a:rPr lang="en-US" altLang="zh-CN" sz="800" dirty="0"/>
              <a:t>, Phys. Rev. D 78,114013(2008)</a:t>
            </a:r>
          </a:p>
        </p:txBody>
      </p:sp>
      <p:sp>
        <p:nvSpPr>
          <p:cNvPr id="32" name="Text Box 16"/>
          <p:cNvSpPr txBox="1">
            <a:spLocks noChangeArrowheads="1"/>
          </p:cNvSpPr>
          <p:nvPr/>
        </p:nvSpPr>
        <p:spPr bwMode="auto">
          <a:xfrm>
            <a:off x="336169" y="1215241"/>
            <a:ext cx="4660473" cy="1877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 smtClean="0">
                <a:solidFill>
                  <a:srgbClr val="0000FF"/>
                </a:solidFill>
                <a:latin typeface="Calibri" charset="0"/>
              </a:rPr>
              <a:t> </a:t>
            </a:r>
            <a:r>
              <a:rPr lang="en-US" sz="2000" b="1" dirty="0" smtClean="0">
                <a:solidFill>
                  <a:srgbClr val="0000FF"/>
                </a:solidFill>
                <a:latin typeface="Calibri" charset="0"/>
              </a:rPr>
              <a:t>D </a:t>
            </a:r>
            <a:r>
              <a:rPr lang="en-US" sz="2000" b="1" dirty="0">
                <a:solidFill>
                  <a:srgbClr val="0000FF"/>
                </a:solidFill>
                <a:latin typeface="Calibri" charset="0"/>
              </a:rPr>
              <a:t>meson</a:t>
            </a:r>
            <a:r>
              <a:rPr lang="en-US" sz="2000" b="1" dirty="0" smtClean="0">
                <a:solidFill>
                  <a:srgbClr val="0000FF"/>
                </a:solidFill>
                <a:latin typeface="Calibri" charset="0"/>
              </a:rPr>
              <a:t> Single-Spin Asymmetry:</a:t>
            </a:r>
            <a:endParaRPr lang="en-US" sz="2000" b="1" baseline="-25000" dirty="0" smtClean="0">
              <a:solidFill>
                <a:srgbClr val="0000FF"/>
              </a:solidFill>
              <a:latin typeface="Calibri" charset="0"/>
            </a:endParaRP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dirty="0">
                <a:latin typeface="Calibri" charset="0"/>
              </a:rPr>
              <a:t> Production dominated by gluon-gluon </a:t>
            </a:r>
            <a:r>
              <a:rPr lang="en-US" dirty="0" smtClean="0">
                <a:latin typeface="Calibri" charset="0"/>
              </a:rPr>
              <a:t>fusion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dirty="0" smtClean="0">
                <a:latin typeface="Calibri" charset="0"/>
              </a:rPr>
              <a:t> Sensitive </a:t>
            </a:r>
            <a:r>
              <a:rPr lang="en-US" dirty="0">
                <a:latin typeface="Calibri" charset="0"/>
              </a:rPr>
              <a:t>to gluon </a:t>
            </a:r>
            <a:r>
              <a:rPr lang="en-US" dirty="0" err="1">
                <a:latin typeface="Calibri" charset="0"/>
              </a:rPr>
              <a:t>Sivers</a:t>
            </a:r>
            <a:r>
              <a:rPr lang="en-US" dirty="0" smtClean="0">
                <a:latin typeface="Calibri" charset="0"/>
              </a:rPr>
              <a:t> distribution</a:t>
            </a:r>
          </a:p>
          <a:p>
            <a:pPr lvl="1">
              <a:spcBef>
                <a:spcPct val="50000"/>
              </a:spcBef>
              <a:buFontTx/>
              <a:buChar char="•"/>
            </a:pPr>
            <a:r>
              <a:rPr lang="en-US" sz="1400" dirty="0" smtClean="0">
                <a:solidFill>
                  <a:srgbClr val="008000"/>
                </a:solidFill>
                <a:latin typeface="Calibri" charset="0"/>
              </a:rPr>
              <a:t> PHENIX-2006 data ruled out the max. gluon </a:t>
            </a:r>
            <a:r>
              <a:rPr lang="en-US" sz="1400" dirty="0" err="1" smtClean="0">
                <a:solidFill>
                  <a:srgbClr val="008000"/>
                </a:solidFill>
                <a:latin typeface="Calibri" charset="0"/>
              </a:rPr>
              <a:t>Sivers</a:t>
            </a:r>
            <a:endParaRPr lang="en-US" sz="1400" dirty="0" smtClean="0">
              <a:solidFill>
                <a:srgbClr val="008000"/>
              </a:solidFill>
              <a:latin typeface="Calibri" charset="0"/>
            </a:endParaRPr>
          </a:p>
          <a:p>
            <a:pPr lvl="1">
              <a:spcBef>
                <a:spcPct val="50000"/>
              </a:spcBef>
              <a:buFontTx/>
              <a:buChar char="•"/>
            </a:pPr>
            <a:r>
              <a:rPr lang="en-US" sz="1400" dirty="0" smtClean="0">
                <a:solidFill>
                  <a:srgbClr val="008000"/>
                </a:solidFill>
                <a:latin typeface="Calibri" charset="0"/>
              </a:rPr>
              <a:t> Much improved results expected (Run2006+2008)</a:t>
            </a:r>
            <a:endParaRPr lang="en-US" sz="1400" dirty="0">
              <a:solidFill>
                <a:srgbClr val="008000"/>
              </a:solidFill>
              <a:latin typeface="Calibri" charset="0"/>
            </a:endParaRPr>
          </a:p>
        </p:txBody>
      </p:sp>
      <p:sp>
        <p:nvSpPr>
          <p:cNvPr id="35" name="Content Placeholder 2"/>
          <p:cNvSpPr txBox="1">
            <a:spLocks/>
          </p:cNvSpPr>
          <p:nvPr/>
        </p:nvSpPr>
        <p:spPr bwMode="auto">
          <a:xfrm>
            <a:off x="4724400" y="2971800"/>
            <a:ext cx="44958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srgbClr val="24459C"/>
              </a:buClr>
              <a:buSzPct val="110000"/>
              <a:buFont typeface="Times" pitchFamily="-112" charset="0"/>
              <a:buNone/>
              <a:tabLst/>
              <a:defRPr/>
            </a:pPr>
            <a:endParaRPr kumimoji="0" lang="en-US" sz="1400" b="1" i="0" u="none" strike="noStrike" kern="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ＭＳ Ｐゴシック" pitchFamily="41" charset="-128"/>
              <a:cs typeface="ＭＳ Ｐゴシック" pitchFamily="41" charset="-128"/>
            </a:endParaRPr>
          </a:p>
        </p:txBody>
      </p:sp>
      <p:grpSp>
        <p:nvGrpSpPr>
          <p:cNvPr id="2" name="Group 38"/>
          <p:cNvGrpSpPr>
            <a:grpSpLocks noChangeAspect="1"/>
          </p:cNvGrpSpPr>
          <p:nvPr/>
        </p:nvGrpSpPr>
        <p:grpSpPr>
          <a:xfrm>
            <a:off x="336169" y="3505200"/>
            <a:ext cx="3610330" cy="2743200"/>
            <a:chOff x="76200" y="3810000"/>
            <a:chExt cx="3008613" cy="2286000"/>
          </a:xfrm>
        </p:grpSpPr>
        <p:pic>
          <p:nvPicPr>
            <p:cNvPr id="40" name="Picture 39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6200" y="3810000"/>
              <a:ext cx="3008613" cy="2286000"/>
            </a:xfrm>
            <a:prstGeom prst="rect">
              <a:avLst/>
            </a:prstGeom>
          </p:spPr>
        </p:pic>
        <p:graphicFrame>
          <p:nvGraphicFramePr>
            <p:cNvPr id="41" name="Object 40"/>
            <p:cNvGraphicFramePr>
              <a:graphicFrameLocks noChangeAspect="1"/>
            </p:cNvGraphicFramePr>
            <p:nvPr/>
          </p:nvGraphicFramePr>
          <p:xfrm>
            <a:off x="2624667" y="3886200"/>
            <a:ext cx="423333" cy="381000"/>
          </p:xfrm>
          <a:graphic>
            <a:graphicData uri="http://schemas.openxmlformats.org/presentationml/2006/ole">
              <p:oleObj spid="_x0000_s100354" name="Equation" r:id="rId5" imgW="254000" imgH="228600" progId="Equation.3">
                <p:embed/>
              </p:oleObj>
            </a:graphicData>
          </a:graphic>
        </p:graphicFrame>
      </p:grpSp>
      <p:pic>
        <p:nvPicPr>
          <p:cNvPr id="44" name="Picture 4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84818" y="3530854"/>
            <a:ext cx="3736763" cy="2825496"/>
          </a:xfrm>
          <a:prstGeom prst="rect">
            <a:avLst/>
          </a:prstGeom>
        </p:spPr>
      </p:pic>
      <p:graphicFrame>
        <p:nvGraphicFramePr>
          <p:cNvPr id="100355" name="Object 3"/>
          <p:cNvGraphicFramePr>
            <a:graphicFrameLocks noChangeAspect="1"/>
          </p:cNvGraphicFramePr>
          <p:nvPr/>
        </p:nvGraphicFramePr>
        <p:xfrm>
          <a:off x="6975237" y="2665403"/>
          <a:ext cx="1835017" cy="534997"/>
        </p:xfrm>
        <a:graphic>
          <a:graphicData uri="http://schemas.openxmlformats.org/presentationml/2006/ole">
            <p:oleObj spid="_x0000_s100355" name="Equation" r:id="rId7" imgW="914400" imgH="26670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4832993-03A8-403A-963C-AA976B2FDCB1}" type="slidenum">
              <a:rPr lang="en-US"/>
              <a:pPr>
                <a:defRPr/>
              </a:pPr>
              <a:t>47</a:t>
            </a:fld>
            <a:endParaRPr lang="en-US"/>
          </a:p>
        </p:txBody>
      </p:sp>
      <p:sp>
        <p:nvSpPr>
          <p:cNvPr id="53254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60425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sz="4000" smtClean="0">
                <a:ea typeface="ＭＳ Ｐゴシック" charset="-128"/>
                <a:cs typeface="ＭＳ Ｐゴシック" charset="-128"/>
              </a:rPr>
              <a:t>Transverse Physics </a:t>
            </a:r>
            <a:br>
              <a:rPr lang="en-US" sz="4000" smtClean="0">
                <a:ea typeface="ＭＳ Ｐゴシック" charset="-128"/>
                <a:cs typeface="ＭＳ Ｐゴシック" charset="-128"/>
              </a:rPr>
            </a:br>
            <a:r>
              <a:rPr lang="en-US" sz="2400" smtClean="0">
                <a:solidFill>
                  <a:srgbClr val="0000FF"/>
                </a:solidFill>
                <a:ea typeface="ＭＳ Ｐゴシック" charset="-128"/>
                <a:cs typeface="ＭＳ Ｐゴシック" charset="-128"/>
              </a:rPr>
              <a:t>W</a:t>
            </a:r>
            <a:r>
              <a:rPr lang="en-US" sz="2400" baseline="30000" smtClean="0">
                <a:solidFill>
                  <a:srgbClr val="0000FF"/>
                </a:solidFill>
                <a:ea typeface="ＭＳ Ｐゴシック" charset="-128"/>
                <a:cs typeface="ＭＳ Ｐゴシック" charset="-128"/>
              </a:rPr>
              <a:t>+/-</a:t>
            </a:r>
            <a:r>
              <a:rPr lang="en-US" sz="2400" smtClean="0">
                <a:solidFill>
                  <a:srgbClr val="0000FF"/>
                </a:solidFill>
                <a:ea typeface="ＭＳ Ｐゴシック" charset="-128"/>
                <a:cs typeface="ＭＳ Ｐゴシック" charset="-128"/>
              </a:rPr>
              <a:t> &amp; Z</a:t>
            </a:r>
            <a:r>
              <a:rPr lang="en-US" sz="2400" baseline="30000" smtClean="0">
                <a:solidFill>
                  <a:srgbClr val="0000FF"/>
                </a:solidFill>
                <a:ea typeface="ＭＳ Ｐゴシック" charset="-128"/>
                <a:cs typeface="ＭＳ Ｐゴシック" charset="-128"/>
              </a:rPr>
              <a:t>0</a:t>
            </a:r>
            <a:r>
              <a:rPr lang="en-US" sz="2400" smtClean="0">
                <a:solidFill>
                  <a:srgbClr val="0000FF"/>
                </a:solidFill>
                <a:ea typeface="ＭＳ Ｐゴシック" charset="-128"/>
                <a:cs typeface="ＭＳ Ｐゴシック" charset="-128"/>
              </a:rPr>
              <a:t> SSA @500GeV ? </a:t>
            </a:r>
          </a:p>
        </p:txBody>
      </p:sp>
      <p:sp>
        <p:nvSpPr>
          <p:cNvPr id="53255" name="Content Placeholder 2"/>
          <p:cNvSpPr>
            <a:spLocks noGrp="1"/>
          </p:cNvSpPr>
          <p:nvPr>
            <p:ph idx="1"/>
          </p:nvPr>
        </p:nvSpPr>
        <p:spPr>
          <a:xfrm>
            <a:off x="719138" y="1257300"/>
            <a:ext cx="4086225" cy="2987675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1800" smtClean="0">
                <a:ea typeface="ＭＳ Ｐゴシック" charset="-128"/>
                <a:cs typeface="ＭＳ Ｐゴシック" charset="-128"/>
              </a:rPr>
              <a:t>Latest theoretical progress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1500" smtClean="0"/>
              <a:t>Test time-reversal universality of Sivers functions with W/Z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1500" smtClean="0"/>
              <a:t>Expect large asymmetry (from DIS fit)</a:t>
            </a:r>
          </a:p>
          <a:p>
            <a:pPr eaLnBrk="1" hangingPunct="1">
              <a:lnSpc>
                <a:spcPct val="80000"/>
              </a:lnSpc>
            </a:pPr>
            <a:endParaRPr lang="en-US" sz="1800" smtClean="0">
              <a:ea typeface="ＭＳ Ｐゴシック" charset="-128"/>
              <a:cs typeface="ＭＳ Ｐゴシック" charset="-128"/>
            </a:endParaRPr>
          </a:p>
          <a:p>
            <a:pPr eaLnBrk="1" hangingPunct="1">
              <a:lnSpc>
                <a:spcPct val="80000"/>
              </a:lnSpc>
            </a:pPr>
            <a:r>
              <a:rPr lang="en-US" sz="1800" smtClean="0">
                <a:ea typeface="ＭＳ Ｐゴシック" charset="-128"/>
                <a:cs typeface="ＭＳ Ｐゴシック" charset="-128"/>
              </a:rPr>
              <a:t>Flavor-identified  Sivers Funs</a:t>
            </a:r>
          </a:p>
          <a:p>
            <a:pPr eaLnBrk="1" hangingPunct="1">
              <a:lnSpc>
                <a:spcPct val="80000"/>
              </a:lnSpc>
            </a:pPr>
            <a:endParaRPr lang="en-US" sz="1800" smtClean="0">
              <a:ea typeface="ＭＳ Ｐゴシック" charset="-128"/>
              <a:cs typeface="ＭＳ Ｐゴシック" charset="-128"/>
            </a:endParaRPr>
          </a:p>
          <a:p>
            <a:pPr eaLnBrk="1" hangingPunct="1">
              <a:lnSpc>
                <a:spcPct val="80000"/>
              </a:lnSpc>
            </a:pPr>
            <a:r>
              <a:rPr lang="en-US" sz="1800" smtClean="0">
                <a:ea typeface="ＭＳ Ｐゴシック" charset="-128"/>
                <a:cs typeface="ＭＳ Ｐゴシック" charset="-128"/>
              </a:rPr>
              <a:t>Expected Statistics @1fb</a:t>
            </a:r>
            <a:r>
              <a:rPr lang="en-US" sz="1800" baseline="30000" smtClean="0">
                <a:ea typeface="ＭＳ Ｐゴシック" charset="-128"/>
                <a:cs typeface="ＭＳ Ｐゴシック" charset="-128"/>
              </a:rPr>
              <a:t>-1</a:t>
            </a:r>
            <a:r>
              <a:rPr lang="en-US" sz="1800" smtClean="0">
                <a:ea typeface="ＭＳ Ｐゴシック" charset="-128"/>
                <a:cs typeface="ＭＳ Ｐゴシック" charset="-128"/>
              </a:rPr>
              <a:t> 500GeV</a:t>
            </a:r>
            <a:endParaRPr lang="en-US" sz="1800" baseline="30000" smtClean="0">
              <a:ea typeface="ＭＳ Ｐゴシック" charset="-128"/>
              <a:cs typeface="ＭＳ Ｐゴシック" charset="-128"/>
            </a:endParaRPr>
          </a:p>
          <a:p>
            <a:pPr eaLnBrk="1" hangingPunct="1">
              <a:lnSpc>
                <a:spcPct val="80000"/>
              </a:lnSpc>
            </a:pPr>
            <a:endParaRPr lang="en-US" sz="1800" baseline="30000" smtClean="0">
              <a:ea typeface="ＭＳ Ｐゴシック" charset="-128"/>
              <a:cs typeface="ＭＳ Ｐゴシック" charset="-128"/>
            </a:endParaRPr>
          </a:p>
          <a:p>
            <a:pPr lvl="1" eaLnBrk="1" hangingPunct="1">
              <a:lnSpc>
                <a:spcPct val="80000"/>
              </a:lnSpc>
            </a:pPr>
            <a:r>
              <a:rPr lang="en-US" sz="1500" smtClean="0"/>
              <a:t>W</a:t>
            </a:r>
            <a:r>
              <a:rPr lang="en-US" sz="1500" baseline="30000" smtClean="0"/>
              <a:t>+/- </a:t>
            </a:r>
            <a:r>
              <a:rPr lang="en-US" sz="1500" smtClean="0">
                <a:sym typeface="Wingdings" charset="2"/>
              </a:rPr>
              <a:t>μ</a:t>
            </a:r>
            <a:r>
              <a:rPr lang="en-US" sz="1500" baseline="30000" smtClean="0">
                <a:sym typeface="Wingdings" charset="2"/>
              </a:rPr>
              <a:t>+/-</a:t>
            </a:r>
            <a:r>
              <a:rPr lang="en-US" sz="1500" smtClean="0">
                <a:sym typeface="Wingdings" charset="2"/>
              </a:rPr>
              <a:t>       ~20K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1500" smtClean="0">
                <a:sym typeface="Wingdings" charset="2"/>
              </a:rPr>
              <a:t>Z</a:t>
            </a:r>
            <a:r>
              <a:rPr lang="en-US" sz="1500" baseline="30000" smtClean="0">
                <a:sym typeface="Wingdings" charset="2"/>
              </a:rPr>
              <a:t>0</a:t>
            </a:r>
            <a:r>
              <a:rPr lang="en-US" sz="1500" smtClean="0">
                <a:sym typeface="Wingdings" charset="2"/>
              </a:rPr>
              <a:t> -&gt; μ</a:t>
            </a:r>
            <a:r>
              <a:rPr lang="en-US" sz="1500" baseline="30000" smtClean="0">
                <a:sym typeface="Wingdings" charset="2"/>
              </a:rPr>
              <a:t>+</a:t>
            </a:r>
            <a:r>
              <a:rPr lang="en-US" sz="1500" smtClean="0">
                <a:sym typeface="Wingdings" charset="2"/>
              </a:rPr>
              <a:t>μ</a:t>
            </a:r>
            <a:r>
              <a:rPr lang="en-US" sz="1500" baseline="30000" smtClean="0">
                <a:sym typeface="Wingdings" charset="2"/>
              </a:rPr>
              <a:t>-</a:t>
            </a:r>
            <a:r>
              <a:rPr lang="en-US" sz="1500" smtClean="0">
                <a:sym typeface="Wingdings" charset="2"/>
              </a:rPr>
              <a:t>         ~  1K</a:t>
            </a:r>
            <a:endParaRPr lang="en-US" sz="1500" smtClean="0"/>
          </a:p>
        </p:txBody>
      </p:sp>
      <p:pic>
        <p:nvPicPr>
          <p:cNvPr id="53256" name="Picture 5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81588" y="1135063"/>
            <a:ext cx="3200400" cy="157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3257" name="Picture 6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005388" y="2709863"/>
            <a:ext cx="3289300" cy="173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3258" name="Picture 7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454400" y="4522788"/>
            <a:ext cx="5594350" cy="2120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3259" name="TextBox 8"/>
          <p:cNvSpPr txBox="1">
            <a:spLocks noChangeArrowheads="1"/>
          </p:cNvSpPr>
          <p:nvPr/>
        </p:nvSpPr>
        <p:spPr bwMode="auto">
          <a:xfrm>
            <a:off x="5681663" y="949325"/>
            <a:ext cx="2763837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sz="1400"/>
              <a:t>Kang &amp; Qiu PRL 103, 172001 (2009)</a:t>
            </a:r>
          </a:p>
        </p:txBody>
      </p:sp>
      <p:sp>
        <p:nvSpPr>
          <p:cNvPr id="53260" name="TextBox 9"/>
          <p:cNvSpPr txBox="1">
            <a:spLocks noChangeArrowheads="1"/>
          </p:cNvSpPr>
          <p:nvPr/>
        </p:nvSpPr>
        <p:spPr bwMode="auto">
          <a:xfrm>
            <a:off x="6365875" y="4337050"/>
            <a:ext cx="1824038" cy="277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sz="1200"/>
              <a:t>Kang &amp; Qiu arX 0912.1319</a:t>
            </a:r>
          </a:p>
        </p:txBody>
      </p:sp>
      <p:sp>
        <p:nvSpPr>
          <p:cNvPr id="12" name="Slide Number Placeholder 11"/>
          <p:cNvSpPr txBox="1">
            <a:spLocks noGrp="1"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fld id="{728247B3-3A38-425A-B203-912DDB33171E}" type="slidenum">
              <a:rPr lang="en-US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rPr>
              <a:pPr algn="r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t>47</a:t>
            </a:fld>
            <a:endParaRPr lang="en-US" sz="1200">
              <a:solidFill>
                <a:schemeClr val="tx1">
                  <a:tint val="75000"/>
                </a:schemeClr>
              </a:solidFill>
              <a:latin typeface="+mn-lt"/>
              <a:ea typeface="+mn-ea"/>
              <a:cs typeface="+mn-cs"/>
            </a:endParaRPr>
          </a:p>
        </p:txBody>
      </p:sp>
      <p:graphicFrame>
        <p:nvGraphicFramePr>
          <p:cNvPr id="53250" name="Object 2"/>
          <p:cNvGraphicFramePr>
            <a:graphicFrameLocks noChangeAspect="1"/>
          </p:cNvGraphicFramePr>
          <p:nvPr/>
        </p:nvGraphicFramePr>
        <p:xfrm>
          <a:off x="684213" y="4321175"/>
          <a:ext cx="3481387" cy="1355725"/>
        </p:xfrm>
        <a:graphic>
          <a:graphicData uri="http://schemas.openxmlformats.org/presentationml/2006/ole">
            <p:oleObj spid="_x0000_s74754" name="Equation" r:id="rId7" imgW="3327400" imgH="1295400" progId="Equation.3">
              <p:embed/>
            </p:oleObj>
          </a:graphicData>
        </a:graphic>
      </p:graphicFrame>
      <p:sp>
        <p:nvSpPr>
          <p:cNvPr id="53262" name="TextBox 13"/>
          <p:cNvSpPr txBox="1">
            <a:spLocks noChangeArrowheads="1"/>
          </p:cNvSpPr>
          <p:nvPr/>
        </p:nvSpPr>
        <p:spPr bwMode="auto">
          <a:xfrm>
            <a:off x="4610100" y="2400300"/>
            <a:ext cx="573088" cy="369888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/>
              <a:t>W</a:t>
            </a:r>
            <a:r>
              <a:rPr lang="en-US" baseline="30000"/>
              <a:t>+/-</a:t>
            </a:r>
          </a:p>
        </p:txBody>
      </p:sp>
      <p:sp>
        <p:nvSpPr>
          <p:cNvPr id="53263" name="TextBox 14"/>
          <p:cNvSpPr txBox="1">
            <a:spLocks noChangeArrowheads="1"/>
          </p:cNvSpPr>
          <p:nvPr/>
        </p:nvSpPr>
        <p:spPr bwMode="auto">
          <a:xfrm>
            <a:off x="4719638" y="4244975"/>
            <a:ext cx="369887" cy="369888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/>
              <a:t>Z</a:t>
            </a:r>
            <a:r>
              <a:rPr lang="en-US" baseline="30000"/>
              <a:t>0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61FEE38-50C5-4652-A3AE-735C14AADB66}" type="slidenum">
              <a:rPr lang="en-US"/>
              <a:pPr>
                <a:defRPr/>
              </a:pPr>
              <a:t>48</a:t>
            </a:fld>
            <a:endParaRPr lang="en-US"/>
          </a:p>
        </p:txBody>
      </p:sp>
      <p:sp>
        <p:nvSpPr>
          <p:cNvPr id="55301" name="Title 1"/>
          <p:cNvSpPr>
            <a:spLocks noGrp="1"/>
          </p:cNvSpPr>
          <p:nvPr>
            <p:ph type="title"/>
          </p:nvPr>
        </p:nvSpPr>
        <p:spPr>
          <a:xfrm>
            <a:off x="92075" y="0"/>
            <a:ext cx="8229600" cy="931863"/>
          </a:xfrm>
        </p:spPr>
        <p:txBody>
          <a:bodyPr/>
          <a:lstStyle/>
          <a:p>
            <a:pPr eaLnBrk="1" hangingPunct="1"/>
            <a:r>
              <a:rPr lang="en-US" sz="3600" smtClean="0">
                <a:ea typeface="ＭＳ Ｐゴシック" charset="-128"/>
                <a:cs typeface="ＭＳ Ｐゴシック" charset="-128"/>
              </a:rPr>
              <a:t>Renaissance of Transverse Spin Physics</a:t>
            </a:r>
          </a:p>
        </p:txBody>
      </p:sp>
      <p:sp>
        <p:nvSpPr>
          <p:cNvPr id="55302" name="Content Placeholder 3"/>
          <p:cNvSpPr>
            <a:spLocks noGrp="1"/>
          </p:cNvSpPr>
          <p:nvPr>
            <p:ph idx="1"/>
          </p:nvPr>
        </p:nvSpPr>
        <p:spPr>
          <a:xfrm>
            <a:off x="457200" y="931863"/>
            <a:ext cx="4968875" cy="5789612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altLang="zh-CN" sz="2000" dirty="0" smtClean="0">
                <a:ea typeface="宋体" charset="-122"/>
                <a:cs typeface="宋体" charset="-122"/>
              </a:rPr>
              <a:t>Recent experimental observation of non-Zero </a:t>
            </a:r>
            <a:r>
              <a:rPr lang="en-US" altLang="zh-CN" sz="2000" dirty="0" err="1" smtClean="0">
                <a:ea typeface="宋体" charset="-122"/>
                <a:cs typeface="宋体" charset="-122"/>
              </a:rPr>
              <a:t>Sivers</a:t>
            </a:r>
            <a:r>
              <a:rPr lang="en-US" altLang="zh-CN" sz="2000" dirty="0" smtClean="0">
                <a:ea typeface="宋体" charset="-122"/>
                <a:cs typeface="宋体" charset="-122"/>
              </a:rPr>
              <a:t> and Collins effects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1600" dirty="0" smtClean="0"/>
              <a:t>HERMES, 05,09;      COMPASS, 05,09 ;   BELLE 06</a:t>
            </a:r>
          </a:p>
          <a:p>
            <a:pPr eaLnBrk="1" hangingPunct="1">
              <a:lnSpc>
                <a:spcPct val="80000"/>
              </a:lnSpc>
            </a:pPr>
            <a:r>
              <a:rPr lang="en-US" sz="2000" dirty="0" smtClean="0">
                <a:ea typeface="ＭＳ Ｐゴシック" charset="-128"/>
                <a:cs typeface="ＭＳ Ｐゴシック" charset="-128"/>
              </a:rPr>
              <a:t>Very active/rapid theoretical progress 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1600" dirty="0" smtClean="0"/>
              <a:t>Spin-dependent TMD</a:t>
            </a:r>
          </a:p>
          <a:p>
            <a:pPr lvl="2" eaLnBrk="1" hangingPunct="1">
              <a:lnSpc>
                <a:spcPct val="80000"/>
              </a:lnSpc>
            </a:pPr>
            <a:r>
              <a:rPr lang="en-US" sz="1100" dirty="0" smtClean="0">
                <a:ea typeface="ＭＳ Ｐゴシック" charset="-128"/>
              </a:rPr>
              <a:t> </a:t>
            </a:r>
            <a:r>
              <a:rPr lang="en-US" sz="1100" dirty="0" err="1" smtClean="0">
                <a:ea typeface="ＭＳ Ｐゴシック" charset="-128"/>
              </a:rPr>
              <a:t>Sivers</a:t>
            </a:r>
            <a:r>
              <a:rPr lang="en-US" sz="1100" dirty="0" smtClean="0">
                <a:ea typeface="ＭＳ Ｐゴシック" charset="-128"/>
              </a:rPr>
              <a:t> 90; </a:t>
            </a:r>
            <a:r>
              <a:rPr lang="en-US" sz="1100" dirty="0" err="1" smtClean="0">
                <a:ea typeface="ＭＳ Ｐゴシック" charset="-128"/>
              </a:rPr>
              <a:t>Colllins</a:t>
            </a:r>
            <a:r>
              <a:rPr lang="en-US" sz="1100" dirty="0" smtClean="0">
                <a:ea typeface="ＭＳ Ｐゴシック" charset="-128"/>
              </a:rPr>
              <a:t> 93; Brodsky-Hwang-Schmidt, 02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1600" dirty="0" smtClean="0"/>
              <a:t>Twist-3 quark-gluon correlations (coll.) in DIS</a:t>
            </a:r>
          </a:p>
          <a:p>
            <a:pPr lvl="2" eaLnBrk="1" hangingPunct="1">
              <a:lnSpc>
                <a:spcPct val="80000"/>
              </a:lnSpc>
            </a:pPr>
            <a:r>
              <a:rPr lang="en-US" sz="1200" dirty="0" err="1" smtClean="0">
                <a:ea typeface="ＭＳ Ｐゴシック" charset="-128"/>
              </a:rPr>
              <a:t>Efremov-Teryaev</a:t>
            </a:r>
            <a:r>
              <a:rPr lang="en-US" sz="1200" dirty="0" smtClean="0">
                <a:ea typeface="ＭＳ Ｐゴシック" charset="-128"/>
              </a:rPr>
              <a:t>, 82, 84;  </a:t>
            </a:r>
            <a:r>
              <a:rPr lang="en-US" sz="1200" dirty="0" err="1" smtClean="0">
                <a:ea typeface="ＭＳ Ｐゴシック" charset="-128"/>
              </a:rPr>
              <a:t>Qiu-Sterman</a:t>
            </a:r>
            <a:r>
              <a:rPr lang="en-US" sz="1200" dirty="0" smtClean="0">
                <a:ea typeface="ＭＳ Ｐゴシック" charset="-128"/>
              </a:rPr>
              <a:t>, 91,98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1600" dirty="0" smtClean="0"/>
              <a:t>Twist-3 tri-gluon correlations in </a:t>
            </a:r>
            <a:r>
              <a:rPr lang="en-US" sz="1600" dirty="0" err="1" smtClean="0"/>
              <a:t>p+p</a:t>
            </a:r>
            <a:endParaRPr lang="en-US" sz="1600" dirty="0" smtClean="0"/>
          </a:p>
          <a:p>
            <a:pPr lvl="2" eaLnBrk="1" hangingPunct="1">
              <a:lnSpc>
                <a:spcPct val="80000"/>
              </a:lnSpc>
            </a:pPr>
            <a:r>
              <a:rPr lang="en-US" sz="1100" dirty="0" smtClean="0">
                <a:ea typeface="ＭＳ Ｐゴシック" charset="-128"/>
              </a:rPr>
              <a:t>Kang-</a:t>
            </a:r>
            <a:r>
              <a:rPr lang="en-US" sz="1100" dirty="0" err="1" smtClean="0">
                <a:ea typeface="ＭＳ Ｐゴシック" charset="-128"/>
              </a:rPr>
              <a:t>Qiu-Vogelsang-Yuan</a:t>
            </a:r>
            <a:r>
              <a:rPr lang="en-US" sz="1100" dirty="0" smtClean="0">
                <a:ea typeface="ＭＳ Ｐゴシック" charset="-128"/>
              </a:rPr>
              <a:t> 08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1600" dirty="0" smtClean="0"/>
              <a:t>Unified picture of TMD and Twist-3</a:t>
            </a:r>
          </a:p>
          <a:p>
            <a:pPr lvl="2" eaLnBrk="1" hangingPunct="1">
              <a:lnSpc>
                <a:spcPct val="80000"/>
              </a:lnSpc>
            </a:pPr>
            <a:r>
              <a:rPr lang="en-US" sz="1100" dirty="0" err="1" smtClean="0">
                <a:ea typeface="ＭＳ Ｐゴシック" charset="-128"/>
              </a:rPr>
              <a:t>Ji-Qiu-Vogelsang-Yuan</a:t>
            </a:r>
            <a:r>
              <a:rPr lang="en-US" sz="1100" dirty="0" smtClean="0">
                <a:ea typeface="ＭＳ Ｐゴシック" charset="-128"/>
              </a:rPr>
              <a:t> 06; Yuan-Zhou, 09</a:t>
            </a:r>
          </a:p>
          <a:p>
            <a:pPr eaLnBrk="1" hangingPunct="1">
              <a:lnSpc>
                <a:spcPct val="80000"/>
              </a:lnSpc>
            </a:pPr>
            <a:r>
              <a:rPr lang="en-US" sz="2000" dirty="0" smtClean="0">
                <a:ea typeface="ＭＳ Ｐゴシック" charset="-128"/>
                <a:cs typeface="ＭＳ Ｐゴシック" charset="-128"/>
              </a:rPr>
              <a:t>Opportunity for new study of QCD dynamics 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1600" dirty="0" err="1" smtClean="0"/>
              <a:t>Sivers</a:t>
            </a:r>
            <a:r>
              <a:rPr lang="en-US" sz="1600" dirty="0" smtClean="0"/>
              <a:t> Funs in DIS &amp; DY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1600" dirty="0" smtClean="0"/>
              <a:t>Flavor Dep. </a:t>
            </a:r>
            <a:r>
              <a:rPr lang="en-US" sz="1600" dirty="0" err="1" smtClean="0"/>
              <a:t>Sivers</a:t>
            </a:r>
            <a:r>
              <a:rPr lang="en-US" sz="1600" dirty="0" smtClean="0"/>
              <a:t> Fun &amp; OAM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1600" dirty="0" smtClean="0"/>
              <a:t>quark-gluon and tri-gluon correlation </a:t>
            </a:r>
          </a:p>
          <a:p>
            <a:pPr eaLnBrk="1" hangingPunct="1">
              <a:lnSpc>
                <a:spcPct val="80000"/>
              </a:lnSpc>
            </a:pPr>
            <a:r>
              <a:rPr lang="en-US" sz="2000" dirty="0" smtClean="0">
                <a:ea typeface="ＭＳ Ｐゴシック" charset="-128"/>
                <a:cs typeface="ＭＳ Ｐゴシック" charset="-128"/>
              </a:rPr>
              <a:t>Future direction @RHIC-SPIN?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1600" dirty="0" smtClean="0"/>
              <a:t>Large SSA observed at forward rapidity @RHIC 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1600" dirty="0" smtClean="0"/>
              <a:t>Open charm and beauty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1600" dirty="0" err="1" smtClean="0"/>
              <a:t>Drell</a:t>
            </a:r>
            <a:r>
              <a:rPr lang="en-US" sz="1600" dirty="0" smtClean="0"/>
              <a:t>-Yan and Vector mesons 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1600" dirty="0" smtClean="0"/>
              <a:t>Light hadrons at forward rapidity</a:t>
            </a:r>
          </a:p>
          <a:p>
            <a:pPr eaLnBrk="1" hangingPunct="1">
              <a:lnSpc>
                <a:spcPct val="80000"/>
              </a:lnSpc>
              <a:buFont typeface="Arial" charset="0"/>
              <a:buNone/>
            </a:pPr>
            <a:endParaRPr lang="en-US" sz="1600" dirty="0" smtClean="0">
              <a:ea typeface="ＭＳ Ｐゴシック" charset="-128"/>
              <a:cs typeface="ＭＳ Ｐゴシック" charset="-128"/>
            </a:endParaRPr>
          </a:p>
          <a:p>
            <a:pPr lvl="2" eaLnBrk="1" hangingPunct="1">
              <a:lnSpc>
                <a:spcPct val="80000"/>
              </a:lnSpc>
              <a:buFont typeface="Arial" charset="0"/>
              <a:buNone/>
            </a:pPr>
            <a:endParaRPr lang="en-US" sz="1100" dirty="0" smtClean="0">
              <a:ea typeface="ＭＳ Ｐゴシック" charset="-128"/>
            </a:endParaRPr>
          </a:p>
        </p:txBody>
      </p:sp>
      <p:sp>
        <p:nvSpPr>
          <p:cNvPr id="9" name="Slide Number Placeholder 8"/>
          <p:cNvSpPr txBox="1">
            <a:spLocks noGrp="1"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fld id="{B2295BDC-03CD-4231-8223-DFD9C55C8941}" type="slidenum">
              <a:rPr lang="en-US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rPr>
              <a:pPr algn="r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t>48</a:t>
            </a:fld>
            <a:endParaRPr lang="en-US" sz="1200" dirty="0">
              <a:solidFill>
                <a:schemeClr val="tx1">
                  <a:tint val="75000"/>
                </a:schemeClr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5530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37150" y="2311400"/>
            <a:ext cx="1590675" cy="1563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12"/>
          <p:cNvGrpSpPr>
            <a:grpSpLocks/>
          </p:cNvGrpSpPr>
          <p:nvPr/>
        </p:nvGrpSpPr>
        <p:grpSpPr bwMode="auto">
          <a:xfrm>
            <a:off x="7013575" y="3319463"/>
            <a:ext cx="1447800" cy="838200"/>
            <a:chOff x="4656" y="3264"/>
            <a:chExt cx="912" cy="528"/>
          </a:xfrm>
        </p:grpSpPr>
        <p:sp>
          <p:nvSpPr>
            <p:cNvPr id="55317" name="Oval 13"/>
            <p:cNvSpPr>
              <a:spLocks noChangeArrowheads="1"/>
            </p:cNvSpPr>
            <p:nvPr/>
          </p:nvSpPr>
          <p:spPr bwMode="auto">
            <a:xfrm>
              <a:off x="4800" y="3552"/>
              <a:ext cx="624" cy="9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eaLnBrk="0" hangingPunct="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en-US"/>
            </a:p>
          </p:txBody>
        </p:sp>
        <p:sp>
          <p:nvSpPr>
            <p:cNvPr id="55318" name="Line 14"/>
            <p:cNvSpPr>
              <a:spLocks noChangeShapeType="1"/>
            </p:cNvSpPr>
            <p:nvPr/>
          </p:nvSpPr>
          <p:spPr bwMode="auto">
            <a:xfrm flipV="1">
              <a:off x="4848" y="3264"/>
              <a:ext cx="0" cy="33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319" name="Line 15"/>
            <p:cNvSpPr>
              <a:spLocks noChangeShapeType="1"/>
            </p:cNvSpPr>
            <p:nvPr/>
          </p:nvSpPr>
          <p:spPr bwMode="auto">
            <a:xfrm>
              <a:off x="5376" y="3264"/>
              <a:ext cx="0" cy="33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pic>
          <p:nvPicPr>
            <p:cNvPr id="55320" name="Picture 16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4964" y="3264"/>
              <a:ext cx="76" cy="3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5321" name="Line 17"/>
            <p:cNvSpPr>
              <a:spLocks noChangeShapeType="1"/>
            </p:cNvSpPr>
            <p:nvPr/>
          </p:nvSpPr>
          <p:spPr bwMode="auto">
            <a:xfrm flipV="1">
              <a:off x="4656" y="3600"/>
              <a:ext cx="192" cy="192"/>
            </a:xfrm>
            <a:prstGeom prst="line">
              <a:avLst/>
            </a:prstGeom>
            <a:noFill/>
            <a:ln w="57150">
              <a:solidFill>
                <a:srgbClr val="0033CC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322" name="Line 18"/>
            <p:cNvSpPr>
              <a:spLocks noChangeShapeType="1"/>
            </p:cNvSpPr>
            <p:nvPr/>
          </p:nvSpPr>
          <p:spPr bwMode="auto">
            <a:xfrm>
              <a:off x="5376" y="3600"/>
              <a:ext cx="192" cy="192"/>
            </a:xfrm>
            <a:prstGeom prst="line">
              <a:avLst/>
            </a:prstGeom>
            <a:noFill/>
            <a:ln w="57150">
              <a:solidFill>
                <a:srgbClr val="0033CC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3" name="Group 29"/>
          <p:cNvGrpSpPr>
            <a:grpSpLocks/>
          </p:cNvGrpSpPr>
          <p:nvPr/>
        </p:nvGrpSpPr>
        <p:grpSpPr bwMode="auto">
          <a:xfrm>
            <a:off x="6184900" y="4597400"/>
            <a:ext cx="2222500" cy="1238250"/>
            <a:chOff x="6185562" y="4597399"/>
            <a:chExt cx="2221175" cy="1237722"/>
          </a:xfrm>
        </p:grpSpPr>
        <p:grpSp>
          <p:nvGrpSpPr>
            <p:cNvPr id="4" name="Group 24"/>
            <p:cNvGrpSpPr>
              <a:grpSpLocks/>
            </p:cNvGrpSpPr>
            <p:nvPr/>
          </p:nvGrpSpPr>
          <p:grpSpPr bwMode="auto">
            <a:xfrm>
              <a:off x="6185562" y="4597399"/>
              <a:ext cx="2221175" cy="1237722"/>
              <a:chOff x="6358468" y="4174067"/>
              <a:chExt cx="2221175" cy="1237722"/>
            </a:xfrm>
          </p:grpSpPr>
          <p:cxnSp>
            <p:nvCxnSpPr>
              <p:cNvPr id="22" name="Straight Arrow Connector 21"/>
              <p:cNvCxnSpPr/>
              <p:nvPr/>
            </p:nvCxnSpPr>
            <p:spPr>
              <a:xfrm rot="16200000" flipV="1">
                <a:off x="5744366" y="4788169"/>
                <a:ext cx="1236136" cy="7933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Straight Arrow Connector 23"/>
              <p:cNvCxnSpPr/>
              <p:nvPr/>
            </p:nvCxnSpPr>
            <p:spPr>
              <a:xfrm>
                <a:off x="6366401" y="5410203"/>
                <a:ext cx="2213242" cy="1586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7" name="Freeform 26"/>
            <p:cNvSpPr/>
            <p:nvPr/>
          </p:nvSpPr>
          <p:spPr bwMode="auto">
            <a:xfrm>
              <a:off x="6193495" y="4597399"/>
              <a:ext cx="2060933" cy="1236136"/>
            </a:xfrm>
            <a:custGeom>
              <a:avLst/>
              <a:gdLst>
                <a:gd name="connsiteX0" fmla="*/ 0 w 4135272"/>
                <a:gd name="connsiteY0" fmla="*/ 2556680 h 2597623"/>
                <a:gd name="connsiteX1" fmla="*/ 955343 w 4135272"/>
                <a:gd name="connsiteY1" fmla="*/ 113731 h 2597623"/>
                <a:gd name="connsiteX2" fmla="*/ 2306472 w 4135272"/>
                <a:gd name="connsiteY2" fmla="*/ 1874292 h 2597623"/>
                <a:gd name="connsiteX3" fmla="*/ 4135272 w 4135272"/>
                <a:gd name="connsiteY3" fmla="*/ 2597623 h 2597623"/>
                <a:gd name="connsiteX4" fmla="*/ 4135272 w 4135272"/>
                <a:gd name="connsiteY4" fmla="*/ 2597623 h 2597623"/>
                <a:gd name="connsiteX5" fmla="*/ 4135272 w 4135272"/>
                <a:gd name="connsiteY5" fmla="*/ 2597623 h 25976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35272" h="2597623">
                  <a:moveTo>
                    <a:pt x="0" y="2556680"/>
                  </a:moveTo>
                  <a:cubicBezTo>
                    <a:pt x="285465" y="1392071"/>
                    <a:pt x="570931" y="227462"/>
                    <a:pt x="955343" y="113731"/>
                  </a:cubicBezTo>
                  <a:cubicBezTo>
                    <a:pt x="1339755" y="0"/>
                    <a:pt x="1776484" y="1460310"/>
                    <a:pt x="2306472" y="1874292"/>
                  </a:cubicBezTo>
                  <a:cubicBezTo>
                    <a:pt x="2836460" y="2288274"/>
                    <a:pt x="4135272" y="2597623"/>
                    <a:pt x="4135272" y="2597623"/>
                  </a:cubicBezTo>
                  <a:lnTo>
                    <a:pt x="4135272" y="2597623"/>
                  </a:lnTo>
                  <a:lnTo>
                    <a:pt x="4135272" y="2597623"/>
                  </a:lnTo>
                </a:path>
              </a:pathLst>
            </a:custGeom>
            <a:solidFill>
              <a:schemeClr val="bg1">
                <a:lumMod val="95000"/>
              </a:schemeClr>
            </a:solidFill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fontAlgn="auto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en-US">
                <a:latin typeface="+mn-lt"/>
                <a:ea typeface="+mn-ea"/>
                <a:cs typeface="Arial" pitchFamily="34" charset="0"/>
              </a:endParaRPr>
            </a:p>
          </p:txBody>
        </p:sp>
      </p:grpSp>
      <p:sp>
        <p:nvSpPr>
          <p:cNvPr id="55307" name="TextBox 27"/>
          <p:cNvSpPr txBox="1">
            <a:spLocks noChangeArrowheads="1"/>
          </p:cNvSpPr>
          <p:nvPr/>
        </p:nvSpPr>
        <p:spPr bwMode="auto">
          <a:xfrm>
            <a:off x="5757863" y="4572000"/>
            <a:ext cx="417512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/>
              <a:t>A</a:t>
            </a:r>
            <a:r>
              <a:rPr lang="en-US" baseline="-25000"/>
              <a:t>N</a:t>
            </a:r>
          </a:p>
        </p:txBody>
      </p:sp>
      <p:sp>
        <p:nvSpPr>
          <p:cNvPr id="55308" name="TextBox 28"/>
          <p:cNvSpPr txBox="1">
            <a:spLocks noChangeArrowheads="1"/>
          </p:cNvSpPr>
          <p:nvPr/>
        </p:nvSpPr>
        <p:spPr bwMode="auto">
          <a:xfrm>
            <a:off x="8407400" y="5664200"/>
            <a:ext cx="417513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/>
              <a:t>pT</a:t>
            </a:r>
          </a:p>
        </p:txBody>
      </p:sp>
      <p:sp>
        <p:nvSpPr>
          <p:cNvPr id="31" name="Rectangle 30"/>
          <p:cNvSpPr/>
          <p:nvPr/>
        </p:nvSpPr>
        <p:spPr>
          <a:xfrm>
            <a:off x="6184900" y="4597400"/>
            <a:ext cx="1111250" cy="1236663"/>
          </a:xfrm>
          <a:prstGeom prst="rect">
            <a:avLst/>
          </a:prstGeom>
          <a:solidFill>
            <a:schemeClr val="tx2">
              <a:lumMod val="40000"/>
              <a:lumOff val="60000"/>
              <a:alpha val="45000"/>
            </a:schemeClr>
          </a:solidFill>
          <a:ln>
            <a:solidFill>
              <a:schemeClr val="accent5">
                <a:lumMod val="60000"/>
                <a:lumOff val="40000"/>
                <a:alpha val="33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en-US" dirty="0">
                <a:solidFill>
                  <a:srgbClr val="000000"/>
                </a:solidFill>
              </a:rPr>
              <a:t>TMD</a:t>
            </a:r>
          </a:p>
        </p:txBody>
      </p:sp>
      <p:sp>
        <p:nvSpPr>
          <p:cNvPr id="32" name="Rectangle 31"/>
          <p:cNvSpPr/>
          <p:nvPr/>
        </p:nvSpPr>
        <p:spPr>
          <a:xfrm>
            <a:off x="6807200" y="4597400"/>
            <a:ext cx="1447800" cy="1236663"/>
          </a:xfrm>
          <a:prstGeom prst="rect">
            <a:avLst/>
          </a:prstGeom>
          <a:solidFill>
            <a:schemeClr val="accent6">
              <a:lumMod val="60000"/>
              <a:lumOff val="40000"/>
              <a:alpha val="34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en-US" dirty="0">
                <a:solidFill>
                  <a:srgbClr val="0000FF"/>
                </a:solidFill>
              </a:rPr>
              <a:t>Collinear/Twist-3</a:t>
            </a:r>
          </a:p>
        </p:txBody>
      </p:sp>
      <p:pic>
        <p:nvPicPr>
          <p:cNvPr id="55311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192838" y="931863"/>
            <a:ext cx="2913062" cy="1843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5312" name="Picture 6" descr="PHENIX big logo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886700" y="42863"/>
            <a:ext cx="1143000" cy="37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Rectangle 118"/>
          <p:cNvSpPr/>
          <p:nvPr/>
        </p:nvSpPr>
        <p:spPr>
          <a:xfrm>
            <a:off x="518916" y="3254908"/>
            <a:ext cx="990603" cy="2412981"/>
          </a:xfrm>
          <a:prstGeom prst="rect">
            <a:avLst/>
          </a:prstGeom>
          <a:solidFill>
            <a:srgbClr val="FFFCC1"/>
          </a:solidFill>
          <a:ln>
            <a:solidFill>
              <a:srgbClr val="FFFF00"/>
            </a:solidFill>
          </a:ln>
          <a:effectLst>
            <a:glow rad="114300">
              <a:srgbClr val="FFFF66">
                <a:alpha val="45000"/>
              </a:srgbClr>
            </a:glo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algn="ctr"/>
            <a:endParaRPr lang="en-US">
              <a:solidFill>
                <a:schemeClr val="bg1"/>
              </a:solidFill>
              <a:latin typeface="Comic Sans MS" charset="0"/>
              <a:ea typeface="Comic Sans MS" charset="0"/>
              <a:cs typeface="Comic Sans MS" charset="0"/>
            </a:endParaRPr>
          </a:p>
          <a:p>
            <a:pPr algn="ctr"/>
            <a:endParaRPr lang="en-US">
              <a:solidFill>
                <a:schemeClr val="bg1"/>
              </a:solidFill>
              <a:latin typeface="Comic Sans MS" charset="0"/>
              <a:ea typeface="Comic Sans MS" charset="0"/>
              <a:cs typeface="Comic Sans MS" charset="0"/>
            </a:endParaRPr>
          </a:p>
          <a:p>
            <a:pPr algn="ctr"/>
            <a:endParaRPr lang="en-US">
              <a:solidFill>
                <a:schemeClr val="bg1"/>
              </a:solidFill>
              <a:latin typeface="Comic Sans MS" charset="0"/>
              <a:ea typeface="Comic Sans MS" charset="0"/>
              <a:cs typeface="Comic Sans MS" charset="0"/>
            </a:endParaRPr>
          </a:p>
          <a:p>
            <a:pPr algn="ctr"/>
            <a:endParaRPr lang="en-US">
              <a:solidFill>
                <a:schemeClr val="bg1"/>
              </a:solidFill>
              <a:latin typeface="Comic Sans MS" charset="0"/>
              <a:ea typeface="Comic Sans MS" charset="0"/>
              <a:cs typeface="Comic Sans MS" charset="0"/>
            </a:endParaRPr>
          </a:p>
          <a:p>
            <a:pPr algn="ctr"/>
            <a:endParaRPr lang="en-US">
              <a:solidFill>
                <a:schemeClr val="bg1"/>
              </a:solidFill>
              <a:latin typeface="Comic Sans MS" charset="0"/>
              <a:ea typeface="Comic Sans MS" charset="0"/>
              <a:cs typeface="Comic Sans MS" charset="0"/>
            </a:endParaRPr>
          </a:p>
          <a:p>
            <a:pPr algn="ctr"/>
            <a:endParaRPr lang="en-US">
              <a:solidFill>
                <a:schemeClr val="bg1"/>
              </a:solidFill>
              <a:latin typeface="Comic Sans MS" charset="0"/>
              <a:ea typeface="Comic Sans MS" charset="0"/>
              <a:cs typeface="Comic Sans MS" charset="0"/>
            </a:endParaRPr>
          </a:p>
          <a:p>
            <a:pPr algn="ctr"/>
            <a:endParaRPr lang="en-US">
              <a:solidFill>
                <a:schemeClr val="bg1"/>
              </a:solidFill>
              <a:latin typeface="Comic Sans MS" charset="0"/>
              <a:ea typeface="Comic Sans MS" charset="0"/>
              <a:cs typeface="Comic Sans MS" charset="0"/>
            </a:endParaRPr>
          </a:p>
          <a:p>
            <a:pPr algn="ctr"/>
            <a:r>
              <a:rPr lang="en-US">
                <a:solidFill>
                  <a:schemeClr val="tx1"/>
                </a:solidFill>
                <a:ea typeface="Comic Sans MS" charset="0"/>
                <a:cs typeface="Comic Sans MS" charset="0"/>
              </a:rPr>
              <a:t>H</a:t>
            </a:r>
          </a:p>
          <a:p>
            <a:pPr algn="ctr"/>
            <a:r>
              <a:rPr lang="en-US">
                <a:solidFill>
                  <a:schemeClr val="tx1"/>
                </a:solidFill>
                <a:ea typeface="Comic Sans MS" charset="0"/>
                <a:cs typeface="Comic Sans MS" charset="0"/>
              </a:rPr>
              <a:t>C</a:t>
            </a:r>
          </a:p>
          <a:p>
            <a:pPr algn="ctr"/>
            <a:r>
              <a:rPr lang="en-US">
                <a:solidFill>
                  <a:schemeClr val="tx1"/>
                </a:solidFill>
                <a:ea typeface="Comic Sans MS" charset="0"/>
                <a:cs typeface="Comic Sans MS" charset="0"/>
              </a:rPr>
              <a:t>A</a:t>
            </a:r>
          </a:p>
          <a:p>
            <a:pPr algn="ctr"/>
            <a:r>
              <a:rPr lang="en-US">
                <a:solidFill>
                  <a:schemeClr val="tx1"/>
                </a:solidFill>
                <a:ea typeface="Comic Sans MS" charset="0"/>
                <a:cs typeface="Comic Sans MS" charset="0"/>
              </a:rPr>
              <a:t>L</a:t>
            </a:r>
          </a:p>
          <a:p>
            <a:pPr algn="ctr"/>
            <a:endParaRPr lang="en-US">
              <a:solidFill>
                <a:schemeClr val="bg1"/>
              </a:solidFill>
              <a:latin typeface="Comic Sans MS" charset="0"/>
              <a:ea typeface="Comic Sans MS" charset="0"/>
              <a:cs typeface="Comic Sans MS" charset="0"/>
            </a:endParaRPr>
          </a:p>
          <a:p>
            <a:pPr algn="ctr"/>
            <a:endParaRPr lang="en-US">
              <a:solidFill>
                <a:schemeClr val="bg1"/>
              </a:solidFill>
              <a:latin typeface="Comic Sans MS" charset="0"/>
              <a:ea typeface="Comic Sans MS" charset="0"/>
              <a:cs typeface="Comic Sans MS" charset="0"/>
            </a:endParaRPr>
          </a:p>
          <a:p>
            <a:pPr algn="ctr"/>
            <a:endParaRPr lang="en-US">
              <a:solidFill>
                <a:schemeClr val="bg1"/>
              </a:solidFill>
              <a:latin typeface="Comic Sans MS" charset="0"/>
              <a:ea typeface="Comic Sans MS" charset="0"/>
              <a:cs typeface="Comic Sans MS" charset="0"/>
            </a:endParaRPr>
          </a:p>
          <a:p>
            <a:pPr algn="ctr"/>
            <a:endParaRPr lang="en-US">
              <a:solidFill>
                <a:schemeClr val="bg1"/>
              </a:solidFill>
              <a:latin typeface="Comic Sans MS" charset="0"/>
              <a:ea typeface="Comic Sans MS" charset="0"/>
              <a:cs typeface="Comic Sans MS" charset="0"/>
            </a:endParaRPr>
          </a:p>
          <a:p>
            <a:pPr algn="ctr"/>
            <a:endParaRPr lang="en-US">
              <a:solidFill>
                <a:schemeClr val="bg1"/>
              </a:solidFill>
              <a:latin typeface="Comic Sans MS" charset="0"/>
              <a:ea typeface="Comic Sans MS" charset="0"/>
              <a:cs typeface="Comic Sans MS" charset="0"/>
            </a:endParaRPr>
          </a:p>
          <a:p>
            <a:pPr algn="ctr"/>
            <a:endParaRPr lang="en-US">
              <a:solidFill>
                <a:schemeClr val="bg1"/>
              </a:solidFill>
              <a:latin typeface="Comic Sans MS" charset="0"/>
              <a:ea typeface="Comic Sans MS" charset="0"/>
              <a:cs typeface="Comic Sans MS" charset="0"/>
            </a:endParaRPr>
          </a:p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114" name="Rectangle 113"/>
          <p:cNvSpPr/>
          <p:nvPr/>
        </p:nvSpPr>
        <p:spPr>
          <a:xfrm>
            <a:off x="1594190" y="3529840"/>
            <a:ext cx="542636" cy="1867123"/>
          </a:xfrm>
          <a:prstGeom prst="rect">
            <a:avLst/>
          </a:prstGeom>
          <a:solidFill>
            <a:srgbClr val="3366FF"/>
          </a:solidFill>
          <a:ln>
            <a:solidFill>
              <a:srgbClr val="0000FF"/>
            </a:solidFill>
          </a:ln>
          <a:effectLst>
            <a:glow rad="63500">
              <a:srgbClr val="3366FF">
                <a:alpha val="45000"/>
              </a:srgbClr>
            </a:glo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algn="ctr"/>
            <a:endParaRPr lang="en-US" sz="1400">
              <a:solidFill>
                <a:srgbClr val="FFFFFF"/>
              </a:solidFill>
              <a:latin typeface="Comic Sans MS" charset="0"/>
              <a:ea typeface="Comic Sans MS" charset="0"/>
              <a:cs typeface="Comic Sans MS" charset="0"/>
            </a:endParaRPr>
          </a:p>
          <a:p>
            <a:pPr algn="ctr"/>
            <a:endParaRPr lang="en-US" sz="1400">
              <a:solidFill>
                <a:srgbClr val="FFFFFF"/>
              </a:solidFill>
              <a:latin typeface="Comic Sans MS" charset="0"/>
              <a:ea typeface="Comic Sans MS" charset="0"/>
              <a:cs typeface="Comic Sans MS" charset="0"/>
            </a:endParaRPr>
          </a:p>
          <a:p>
            <a:pPr algn="ctr"/>
            <a:endParaRPr lang="en-US" sz="1400">
              <a:solidFill>
                <a:srgbClr val="FFFFFF"/>
              </a:solidFill>
              <a:latin typeface="Comic Sans MS" charset="0"/>
              <a:ea typeface="Comic Sans MS" charset="0"/>
              <a:cs typeface="Comic Sans MS" charset="0"/>
            </a:endParaRPr>
          </a:p>
          <a:p>
            <a:pPr algn="ctr"/>
            <a:endParaRPr lang="en-US" sz="1400">
              <a:solidFill>
                <a:srgbClr val="FFFFFF"/>
              </a:solidFill>
              <a:latin typeface="Comic Sans MS" charset="0"/>
              <a:ea typeface="Comic Sans MS" charset="0"/>
              <a:cs typeface="Comic Sans MS" charset="0"/>
            </a:endParaRPr>
          </a:p>
          <a:p>
            <a:pPr algn="ctr"/>
            <a:endParaRPr lang="en-US" sz="1400">
              <a:solidFill>
                <a:srgbClr val="FFFFFF"/>
              </a:solidFill>
              <a:latin typeface="Comic Sans MS" charset="0"/>
              <a:ea typeface="Comic Sans MS" charset="0"/>
              <a:cs typeface="Comic Sans MS" charset="0"/>
            </a:endParaRPr>
          </a:p>
          <a:p>
            <a:pPr algn="ctr"/>
            <a:r>
              <a:rPr lang="en-US" sz="1400">
                <a:solidFill>
                  <a:schemeClr val="tx1"/>
                </a:solidFill>
                <a:ea typeface="Comic Sans MS" charset="0"/>
                <a:cs typeface="Comic Sans MS" charset="0"/>
              </a:rPr>
              <a:t>E</a:t>
            </a:r>
          </a:p>
          <a:p>
            <a:pPr algn="ctr"/>
            <a:r>
              <a:rPr lang="en-US" sz="1400">
                <a:solidFill>
                  <a:schemeClr val="tx1"/>
                </a:solidFill>
                <a:ea typeface="Comic Sans MS" charset="0"/>
                <a:cs typeface="Comic Sans MS" charset="0"/>
              </a:rPr>
              <a:t>M</a:t>
            </a:r>
          </a:p>
          <a:p>
            <a:pPr algn="ctr"/>
            <a:r>
              <a:rPr lang="en-US" sz="1400">
                <a:solidFill>
                  <a:schemeClr val="tx1"/>
                </a:solidFill>
                <a:ea typeface="Comic Sans MS" charset="0"/>
                <a:cs typeface="Comic Sans MS" charset="0"/>
              </a:rPr>
              <a:t>C</a:t>
            </a:r>
          </a:p>
          <a:p>
            <a:pPr algn="ctr"/>
            <a:r>
              <a:rPr lang="en-US" sz="1400">
                <a:solidFill>
                  <a:schemeClr val="tx1"/>
                </a:solidFill>
                <a:ea typeface="Comic Sans MS" charset="0"/>
                <a:cs typeface="Comic Sans MS" charset="0"/>
              </a:rPr>
              <a:t>A</a:t>
            </a:r>
          </a:p>
          <a:p>
            <a:pPr algn="ctr"/>
            <a:r>
              <a:rPr lang="en-US" sz="1400">
                <a:solidFill>
                  <a:schemeClr val="tx1"/>
                </a:solidFill>
                <a:ea typeface="Comic Sans MS" charset="0"/>
                <a:cs typeface="Comic Sans MS" charset="0"/>
              </a:rPr>
              <a:t>L</a:t>
            </a:r>
          </a:p>
          <a:p>
            <a:pPr algn="ctr"/>
            <a:endParaRPr lang="en-US">
              <a:solidFill>
                <a:srgbClr val="FFFFFF"/>
              </a:solidFill>
              <a:latin typeface="Comic Sans MS" charset="0"/>
              <a:ea typeface="Comic Sans MS" charset="0"/>
              <a:cs typeface="Comic Sans MS" charset="0"/>
            </a:endParaRPr>
          </a:p>
          <a:p>
            <a:pPr algn="ctr"/>
            <a:endParaRPr lang="en-US">
              <a:solidFill>
                <a:srgbClr val="FFFFFF"/>
              </a:solidFill>
              <a:latin typeface="Comic Sans MS" charset="0"/>
              <a:ea typeface="Comic Sans MS" charset="0"/>
              <a:cs typeface="Comic Sans MS" charset="0"/>
            </a:endParaRPr>
          </a:p>
          <a:p>
            <a:pPr algn="ctr"/>
            <a:endParaRPr lang="en-US">
              <a:solidFill>
                <a:srgbClr val="FFFFFF"/>
              </a:solidFill>
              <a:latin typeface="Comic Sans MS" charset="0"/>
              <a:ea typeface="Comic Sans MS" charset="0"/>
              <a:cs typeface="Comic Sans MS" charset="0"/>
            </a:endParaRPr>
          </a:p>
          <a:p>
            <a:pPr algn="ctr"/>
            <a:endParaRPr lang="en-US">
              <a:solidFill>
                <a:srgbClr val="FFFFFF"/>
              </a:solidFill>
              <a:latin typeface="Comic Sans MS" charset="0"/>
              <a:ea typeface="Comic Sans MS" charset="0"/>
              <a:cs typeface="Comic Sans MS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3296016" y="3780634"/>
            <a:ext cx="2705460" cy="109368"/>
          </a:xfrm>
          <a:prstGeom prst="rect">
            <a:avLst/>
          </a:prstGeom>
          <a:solidFill>
            <a:srgbClr val="3366FF"/>
          </a:solidFill>
          <a:ln>
            <a:solidFill>
              <a:srgbClr val="0000FF"/>
            </a:solidFill>
          </a:ln>
          <a:effectLst>
            <a:glow rad="63500">
              <a:srgbClr val="3366FF">
                <a:alpha val="45000"/>
              </a:srgbClr>
            </a:glo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100" dirty="0">
              <a:latin typeface="Comic Sans MS"/>
              <a:cs typeface="Comic Sans M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66675"/>
            <a:ext cx="9144000" cy="91440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sz="4000" dirty="0" smtClean="0">
                <a:latin typeface="+mn-lt"/>
              </a:rPr>
              <a:t>The Forward S-PHENIX Spectrometer </a:t>
            </a:r>
            <a:r>
              <a:rPr lang="en-US" dirty="0" smtClean="0">
                <a:latin typeface="+mn-lt"/>
              </a:rPr>
              <a:t>(2016+x)</a:t>
            </a: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3236913" y="3406775"/>
            <a:ext cx="2852737" cy="2127250"/>
          </a:xfrm>
          <a:prstGeom prst="rect">
            <a:avLst/>
          </a:prstGeom>
          <a:noFill/>
          <a:ln w="101600">
            <a:solidFill>
              <a:srgbClr val="B6DCDF"/>
            </a:solidFill>
            <a:miter lim="800000"/>
            <a:headEnd/>
            <a:tailEnd/>
          </a:ln>
          <a:effectLst>
            <a:outerShdw blurRad="63500" dist="23000" dir="5400000" rotWithShape="0">
              <a:srgbClr val="000000">
                <a:alpha val="34999"/>
              </a:srgbClr>
            </a:outerShdw>
          </a:effectLst>
        </p:spPr>
        <p:txBody>
          <a:bodyPr anchor="ctr">
            <a:prstTxWarp prst="textNoShape">
              <a:avLst/>
            </a:prstTxWarp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</a:endParaRPr>
          </a:p>
        </p:txBody>
      </p:sp>
      <p:cxnSp>
        <p:nvCxnSpPr>
          <p:cNvPr id="8" name="Straight Connector 7"/>
          <p:cNvCxnSpPr>
            <a:cxnSpLocks noChangeShapeType="1"/>
          </p:cNvCxnSpPr>
          <p:nvPr/>
        </p:nvCxnSpPr>
        <p:spPr bwMode="auto">
          <a:xfrm flipV="1">
            <a:off x="384175" y="4437063"/>
            <a:ext cx="8509000" cy="1587"/>
          </a:xfrm>
          <a:prstGeom prst="line">
            <a:avLst/>
          </a:prstGeom>
          <a:noFill/>
          <a:ln w="6350">
            <a:solidFill>
              <a:srgbClr val="FFFCC1"/>
            </a:solidFill>
            <a:round/>
            <a:headEnd/>
            <a:tailEnd/>
          </a:ln>
          <a:effectLst>
            <a:outerShdw blurRad="63500" dist="20000" dir="5400000" rotWithShape="0">
              <a:srgbClr val="000000">
                <a:alpha val="37999"/>
              </a:srgbClr>
            </a:outerShdw>
          </a:effectLst>
        </p:spPr>
      </p:cxnSp>
      <p:cxnSp>
        <p:nvCxnSpPr>
          <p:cNvPr id="11" name="Straight Arrow Connector 10"/>
          <p:cNvCxnSpPr/>
          <p:nvPr/>
        </p:nvCxnSpPr>
        <p:spPr>
          <a:xfrm rot="16200000" flipH="1">
            <a:off x="5287203" y="4199386"/>
            <a:ext cx="534096" cy="1"/>
          </a:xfrm>
          <a:prstGeom prst="straightConnector1">
            <a:avLst/>
          </a:prstGeom>
          <a:ln w="6350">
            <a:solidFill>
              <a:schemeClr val="tx1"/>
            </a:solidFill>
            <a:headEnd type="arrow"/>
            <a:tailEnd type="arrow"/>
          </a:ln>
          <a:effectLst>
            <a:glow rad="63500">
              <a:schemeClr val="tx1">
                <a:alpha val="45000"/>
              </a:schemeClr>
            </a:glo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Rectangle 16"/>
          <p:cNvSpPr/>
          <p:nvPr/>
        </p:nvSpPr>
        <p:spPr>
          <a:xfrm>
            <a:off x="3296016" y="3487505"/>
            <a:ext cx="2705460" cy="258641"/>
          </a:xfrm>
          <a:prstGeom prst="rect">
            <a:avLst/>
          </a:prstGeom>
          <a:solidFill>
            <a:srgbClr val="3366FF"/>
          </a:solidFill>
          <a:ln>
            <a:solidFill>
              <a:srgbClr val="0000FF"/>
            </a:solidFill>
          </a:ln>
          <a:effectLst>
            <a:glow rad="63500">
              <a:srgbClr val="3366FF">
                <a:alpha val="45000"/>
              </a:srgbClr>
            </a:glo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chemeClr val="tx1"/>
                </a:solidFill>
                <a:latin typeface="+mj-lt"/>
                <a:cs typeface="Comic Sans MS"/>
              </a:rPr>
              <a:t>EMCAL</a:t>
            </a:r>
          </a:p>
        </p:txBody>
      </p:sp>
      <p:sp>
        <p:nvSpPr>
          <p:cNvPr id="18" name="Rectangle 17"/>
          <p:cNvSpPr/>
          <p:nvPr/>
        </p:nvSpPr>
        <p:spPr>
          <a:xfrm>
            <a:off x="3296016" y="5203040"/>
            <a:ext cx="2743196" cy="244726"/>
          </a:xfrm>
          <a:prstGeom prst="rect">
            <a:avLst/>
          </a:prstGeom>
          <a:solidFill>
            <a:srgbClr val="3366FF"/>
          </a:solidFill>
          <a:ln>
            <a:solidFill>
              <a:srgbClr val="0000FF"/>
            </a:solidFill>
          </a:ln>
          <a:effectLst>
            <a:glow rad="63500">
              <a:srgbClr val="3366FF">
                <a:alpha val="45000"/>
              </a:srgbClr>
            </a:glo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2838813" y="5618074"/>
            <a:ext cx="3708399" cy="583234"/>
          </a:xfrm>
          <a:prstGeom prst="rect">
            <a:avLst/>
          </a:prstGeom>
          <a:solidFill>
            <a:srgbClr val="FFFF66"/>
          </a:solidFill>
          <a:ln>
            <a:solidFill>
              <a:srgbClr val="FFFF00"/>
            </a:solidFill>
          </a:ln>
          <a:effectLst>
            <a:glow rad="63500">
              <a:srgbClr val="FFFF00">
                <a:alpha val="45000"/>
              </a:srgbClr>
            </a:glo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2838813" y="2751625"/>
            <a:ext cx="3708400" cy="583234"/>
          </a:xfrm>
          <a:prstGeom prst="rect">
            <a:avLst/>
          </a:prstGeom>
          <a:solidFill>
            <a:srgbClr val="FFFF66"/>
          </a:solidFill>
          <a:ln>
            <a:solidFill>
              <a:srgbClr val="FFFF00"/>
            </a:solidFill>
          </a:ln>
          <a:effectLst>
            <a:glow rad="63500">
              <a:srgbClr val="FFFF00">
                <a:alpha val="45000"/>
              </a:srgbClr>
            </a:glo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algn="ctr"/>
            <a:r>
              <a:rPr lang="en-US">
                <a:solidFill>
                  <a:schemeClr val="tx1"/>
                </a:solidFill>
                <a:ea typeface="Comic Sans MS" charset="0"/>
                <a:cs typeface="Comic Sans MS" charset="0"/>
              </a:rPr>
              <a:t>HCAL</a:t>
            </a:r>
            <a:endParaRPr lang="en-US">
              <a:solidFill>
                <a:schemeClr val="tx1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 flipV="1">
            <a:off x="3304483" y="5041362"/>
            <a:ext cx="2705460" cy="117462"/>
          </a:xfrm>
          <a:prstGeom prst="rect">
            <a:avLst/>
          </a:prstGeom>
          <a:solidFill>
            <a:srgbClr val="3366FF"/>
          </a:solidFill>
          <a:ln>
            <a:solidFill>
              <a:srgbClr val="0000FF"/>
            </a:solidFill>
          </a:ln>
          <a:effectLst>
            <a:glow rad="63500">
              <a:srgbClr val="3366FF">
                <a:alpha val="45000"/>
              </a:srgbClr>
            </a:glo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24" name="Straight Connector 23"/>
          <p:cNvCxnSpPr/>
          <p:nvPr/>
        </p:nvCxnSpPr>
        <p:spPr>
          <a:xfrm>
            <a:off x="4328951" y="4408818"/>
            <a:ext cx="685802" cy="1588"/>
          </a:xfrm>
          <a:prstGeom prst="line">
            <a:avLst/>
          </a:prstGeom>
          <a:ln>
            <a:solidFill>
              <a:schemeClr val="tx1">
                <a:lumMod val="50000"/>
              </a:schemeClr>
            </a:solidFill>
          </a:ln>
          <a:effectLst>
            <a:glow rad="63500">
              <a:schemeClr val="tx1">
                <a:lumMod val="75000"/>
                <a:alpha val="45000"/>
              </a:schemeClr>
            </a:glo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4185017" y="4322554"/>
            <a:ext cx="982129" cy="1588"/>
          </a:xfrm>
          <a:prstGeom prst="line">
            <a:avLst/>
          </a:prstGeom>
          <a:ln>
            <a:solidFill>
              <a:schemeClr val="tx1">
                <a:lumMod val="50000"/>
              </a:schemeClr>
            </a:solidFill>
          </a:ln>
          <a:effectLst>
            <a:glow rad="63500">
              <a:schemeClr val="tx1">
                <a:lumMod val="75000"/>
                <a:alpha val="45000"/>
              </a:schemeClr>
            </a:glo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4020325" y="4240071"/>
            <a:ext cx="1299221" cy="1588"/>
          </a:xfrm>
          <a:prstGeom prst="line">
            <a:avLst/>
          </a:prstGeom>
          <a:ln>
            <a:solidFill>
              <a:schemeClr val="tx1">
                <a:lumMod val="50000"/>
              </a:schemeClr>
            </a:solidFill>
          </a:ln>
          <a:effectLst>
            <a:glow rad="63500">
              <a:schemeClr val="tx1">
                <a:lumMod val="75000"/>
                <a:alpha val="45000"/>
              </a:schemeClr>
            </a:glo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3795548" y="4069143"/>
            <a:ext cx="1676400" cy="1588"/>
          </a:xfrm>
          <a:prstGeom prst="line">
            <a:avLst/>
          </a:prstGeom>
          <a:ln>
            <a:solidFill>
              <a:schemeClr val="tx1">
                <a:lumMod val="50000"/>
              </a:schemeClr>
            </a:solidFill>
          </a:ln>
          <a:effectLst>
            <a:glow rad="63500">
              <a:schemeClr val="tx1">
                <a:lumMod val="75000"/>
                <a:alpha val="45000"/>
              </a:schemeClr>
            </a:glo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4328951" y="4526102"/>
            <a:ext cx="685802" cy="1588"/>
          </a:xfrm>
          <a:prstGeom prst="line">
            <a:avLst/>
          </a:prstGeom>
          <a:ln>
            <a:solidFill>
              <a:schemeClr val="tx1">
                <a:lumMod val="50000"/>
              </a:schemeClr>
            </a:solidFill>
          </a:ln>
          <a:effectLst>
            <a:glow rad="63500">
              <a:schemeClr val="tx1">
                <a:lumMod val="75000"/>
                <a:alpha val="45000"/>
              </a:schemeClr>
            </a:glo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>
            <a:off x="4176550" y="4617985"/>
            <a:ext cx="982129" cy="1588"/>
          </a:xfrm>
          <a:prstGeom prst="line">
            <a:avLst/>
          </a:prstGeom>
          <a:ln>
            <a:solidFill>
              <a:schemeClr val="tx1">
                <a:lumMod val="50000"/>
              </a:schemeClr>
            </a:solidFill>
          </a:ln>
          <a:effectLst>
            <a:glow rad="63500">
              <a:schemeClr val="tx1">
                <a:lumMod val="75000"/>
                <a:alpha val="45000"/>
              </a:schemeClr>
            </a:glo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>
            <a:off x="4028792" y="4701119"/>
            <a:ext cx="1299221" cy="1588"/>
          </a:xfrm>
          <a:prstGeom prst="line">
            <a:avLst/>
          </a:prstGeom>
          <a:ln>
            <a:solidFill>
              <a:schemeClr val="tx1">
                <a:lumMod val="50000"/>
              </a:schemeClr>
            </a:solidFill>
          </a:ln>
          <a:effectLst>
            <a:glow rad="63500">
              <a:schemeClr val="tx1">
                <a:lumMod val="75000"/>
                <a:alpha val="45000"/>
              </a:schemeClr>
            </a:glo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3829417" y="4880514"/>
            <a:ext cx="1676400" cy="1588"/>
          </a:xfrm>
          <a:prstGeom prst="line">
            <a:avLst/>
          </a:prstGeom>
          <a:ln>
            <a:solidFill>
              <a:schemeClr val="tx1">
                <a:lumMod val="50000"/>
              </a:schemeClr>
            </a:solidFill>
          </a:ln>
          <a:effectLst>
            <a:glow rad="63500">
              <a:schemeClr val="tx1">
                <a:lumMod val="75000"/>
                <a:alpha val="45000"/>
              </a:schemeClr>
            </a:glo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/>
        </p:nvCxnSpPr>
        <p:spPr>
          <a:xfrm flipV="1">
            <a:off x="5361882" y="4115636"/>
            <a:ext cx="1329266" cy="109089"/>
          </a:xfrm>
          <a:prstGeom prst="line">
            <a:avLst/>
          </a:prstGeom>
          <a:ln>
            <a:solidFill>
              <a:schemeClr val="tx1">
                <a:lumMod val="50000"/>
              </a:schemeClr>
            </a:solidFill>
            <a:headEnd type="triangle"/>
            <a:tailEnd type="none"/>
          </a:ln>
          <a:effectLst>
            <a:glow rad="63500">
              <a:schemeClr val="tx1">
                <a:lumMod val="75000"/>
                <a:alpha val="45000"/>
              </a:schemeClr>
            </a:glo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1772" name="TextBox 46"/>
          <p:cNvSpPr txBox="1">
            <a:spLocks noChangeArrowheads="1"/>
          </p:cNvSpPr>
          <p:nvPr/>
        </p:nvSpPr>
        <p:spPr bwMode="auto">
          <a:xfrm>
            <a:off x="6767513" y="3954463"/>
            <a:ext cx="1544637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1600" dirty="0">
                <a:latin typeface="+mj-lt"/>
              </a:rPr>
              <a:t>Silicon Tracker</a:t>
            </a:r>
          </a:p>
        </p:txBody>
      </p:sp>
      <p:cxnSp>
        <p:nvCxnSpPr>
          <p:cNvPr id="90" name="Straight Connector 89"/>
          <p:cNvCxnSpPr/>
          <p:nvPr/>
        </p:nvCxnSpPr>
        <p:spPr>
          <a:xfrm>
            <a:off x="5443518" y="4579655"/>
            <a:ext cx="1518563" cy="162456"/>
          </a:xfrm>
          <a:prstGeom prst="line">
            <a:avLst/>
          </a:prstGeom>
          <a:ln cap="sq">
            <a:solidFill>
              <a:srgbClr val="80FF00"/>
            </a:solidFill>
            <a:headEnd type="triangle"/>
            <a:tailEnd type="none"/>
          </a:ln>
          <a:effectLst>
            <a:glow rad="63500">
              <a:srgbClr val="80FF00">
                <a:alpha val="45000"/>
              </a:srgbClr>
            </a:glo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1774" name="TextBox 91"/>
          <p:cNvSpPr txBox="1">
            <a:spLocks noChangeArrowheads="1"/>
          </p:cNvSpPr>
          <p:nvPr/>
        </p:nvSpPr>
        <p:spPr bwMode="auto">
          <a:xfrm>
            <a:off x="6892925" y="4579938"/>
            <a:ext cx="1543050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600"/>
              <a:t>Forward</a:t>
            </a:r>
          </a:p>
          <a:p>
            <a:pPr algn="ctr"/>
            <a:r>
              <a:rPr lang="en-US" sz="1600"/>
              <a:t>Silicon Tracker</a:t>
            </a:r>
          </a:p>
          <a:p>
            <a:pPr algn="ctr"/>
            <a:r>
              <a:rPr lang="en-US" sz="1600"/>
              <a:t>  </a:t>
            </a:r>
            <a:endParaRPr lang="en-US" sz="1600" baseline="30000"/>
          </a:p>
        </p:txBody>
      </p:sp>
      <p:cxnSp>
        <p:nvCxnSpPr>
          <p:cNvPr id="94" name="Straight Connector 93"/>
          <p:cNvCxnSpPr>
            <a:cxnSpLocks noChangeShapeType="1"/>
          </p:cNvCxnSpPr>
          <p:nvPr/>
        </p:nvCxnSpPr>
        <p:spPr bwMode="auto">
          <a:xfrm rot="5400000">
            <a:off x="4102100" y="4462463"/>
            <a:ext cx="217487" cy="1588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>
            <a:outerShdw blurRad="63500" dist="20000" dir="5400000" rotWithShape="0">
              <a:srgbClr val="000000">
                <a:alpha val="37999"/>
              </a:srgbClr>
            </a:outerShdw>
          </a:effectLst>
        </p:spPr>
      </p:cxnSp>
      <p:cxnSp>
        <p:nvCxnSpPr>
          <p:cNvPr id="96" name="Straight Connector 95"/>
          <p:cNvCxnSpPr>
            <a:cxnSpLocks noChangeShapeType="1"/>
          </p:cNvCxnSpPr>
          <p:nvPr/>
        </p:nvCxnSpPr>
        <p:spPr bwMode="auto">
          <a:xfrm rot="5400000">
            <a:off x="3876675" y="4465638"/>
            <a:ext cx="338137" cy="1588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>
            <a:outerShdw blurRad="63500" dist="20000" dir="5400000" rotWithShape="0">
              <a:srgbClr val="000000">
                <a:alpha val="37999"/>
              </a:srgbClr>
            </a:outerShdw>
          </a:effectLst>
        </p:spPr>
      </p:cxnSp>
      <p:cxnSp>
        <p:nvCxnSpPr>
          <p:cNvPr id="97" name="Straight Connector 96"/>
          <p:cNvCxnSpPr>
            <a:cxnSpLocks noChangeShapeType="1"/>
          </p:cNvCxnSpPr>
          <p:nvPr/>
        </p:nvCxnSpPr>
        <p:spPr bwMode="auto">
          <a:xfrm rot="5400000">
            <a:off x="3695700" y="4465638"/>
            <a:ext cx="338137" cy="1588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>
            <a:outerShdw blurRad="63500" dist="20000" dir="5400000" rotWithShape="0">
              <a:srgbClr val="000000">
                <a:alpha val="37999"/>
              </a:srgbClr>
            </a:outerShdw>
          </a:effectLst>
        </p:spPr>
      </p:cxnSp>
      <p:cxnSp>
        <p:nvCxnSpPr>
          <p:cNvPr id="98" name="Straight Connector 97"/>
          <p:cNvCxnSpPr>
            <a:cxnSpLocks noChangeShapeType="1"/>
          </p:cNvCxnSpPr>
          <p:nvPr/>
        </p:nvCxnSpPr>
        <p:spPr bwMode="auto">
          <a:xfrm rot="5400000">
            <a:off x="3789363" y="4465638"/>
            <a:ext cx="338137" cy="1587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>
            <a:outerShdw blurRad="63500" dist="20000" dir="5400000" rotWithShape="0">
              <a:srgbClr val="000000">
                <a:alpha val="37999"/>
              </a:srgbClr>
            </a:outerShdw>
          </a:effectLst>
        </p:spPr>
      </p:cxnSp>
      <p:cxnSp>
        <p:nvCxnSpPr>
          <p:cNvPr id="99" name="Straight Connector 98"/>
          <p:cNvCxnSpPr>
            <a:cxnSpLocks noChangeShapeType="1"/>
          </p:cNvCxnSpPr>
          <p:nvPr/>
        </p:nvCxnSpPr>
        <p:spPr bwMode="auto">
          <a:xfrm rot="5400000">
            <a:off x="5273675" y="4456113"/>
            <a:ext cx="338137" cy="1588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>
            <a:outerShdw blurRad="63500" dist="20000" dir="5400000" rotWithShape="0">
              <a:srgbClr val="000000">
                <a:alpha val="37999"/>
              </a:srgbClr>
            </a:outerShdw>
          </a:effectLst>
        </p:spPr>
      </p:cxnSp>
      <p:cxnSp>
        <p:nvCxnSpPr>
          <p:cNvPr id="100" name="Straight Connector 99"/>
          <p:cNvCxnSpPr>
            <a:cxnSpLocks noChangeShapeType="1"/>
          </p:cNvCxnSpPr>
          <p:nvPr/>
        </p:nvCxnSpPr>
        <p:spPr bwMode="auto">
          <a:xfrm rot="5400000">
            <a:off x="5092700" y="4456113"/>
            <a:ext cx="338137" cy="1588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>
            <a:outerShdw blurRad="63500" dist="20000" dir="5400000" rotWithShape="0">
              <a:srgbClr val="000000">
                <a:alpha val="37999"/>
              </a:srgbClr>
            </a:outerShdw>
          </a:effectLst>
        </p:spPr>
      </p:cxnSp>
      <p:cxnSp>
        <p:nvCxnSpPr>
          <p:cNvPr id="101" name="Straight Connector 100"/>
          <p:cNvCxnSpPr>
            <a:cxnSpLocks noChangeShapeType="1"/>
          </p:cNvCxnSpPr>
          <p:nvPr/>
        </p:nvCxnSpPr>
        <p:spPr bwMode="auto">
          <a:xfrm rot="5400000">
            <a:off x="5186363" y="4456113"/>
            <a:ext cx="338137" cy="1587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>
            <a:outerShdw blurRad="63500" dist="20000" dir="5400000" rotWithShape="0">
              <a:srgbClr val="000000">
                <a:alpha val="37999"/>
              </a:srgbClr>
            </a:outerShdw>
          </a:effectLst>
        </p:spPr>
      </p:cxnSp>
      <p:cxnSp>
        <p:nvCxnSpPr>
          <p:cNvPr id="102" name="Straight Connector 101"/>
          <p:cNvCxnSpPr>
            <a:cxnSpLocks noChangeShapeType="1"/>
          </p:cNvCxnSpPr>
          <p:nvPr/>
        </p:nvCxnSpPr>
        <p:spPr bwMode="auto">
          <a:xfrm rot="5400000">
            <a:off x="5014913" y="4462463"/>
            <a:ext cx="217487" cy="1587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>
            <a:outerShdw blurRad="63500" dist="20000" dir="5400000" rotWithShape="0">
              <a:srgbClr val="000000">
                <a:alpha val="37999"/>
              </a:srgbClr>
            </a:outerShdw>
          </a:effectLst>
        </p:spPr>
      </p:cxnSp>
      <p:sp>
        <p:nvSpPr>
          <p:cNvPr id="108" name="Rectangle 107"/>
          <p:cNvSpPr/>
          <p:nvPr/>
        </p:nvSpPr>
        <p:spPr>
          <a:xfrm>
            <a:off x="6581080" y="2751625"/>
            <a:ext cx="1890361" cy="3449683"/>
          </a:xfrm>
          <a:prstGeom prst="rect">
            <a:avLst/>
          </a:prstGeom>
          <a:noFill/>
          <a:ln>
            <a:solidFill>
              <a:schemeClr val="tx1"/>
            </a:solidFill>
          </a:ln>
          <a:effectLst>
            <a:glow rad="63500">
              <a:schemeClr val="tx1">
                <a:alpha val="45000"/>
              </a:schemeClr>
            </a:glo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1784" name="TextBox 108"/>
          <p:cNvSpPr txBox="1">
            <a:spLocks noChangeArrowheads="1"/>
          </p:cNvSpPr>
          <p:nvPr/>
        </p:nvSpPr>
        <p:spPr bwMode="auto">
          <a:xfrm>
            <a:off x="6696075" y="2789238"/>
            <a:ext cx="1598613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dirty="0">
                <a:latin typeface="+mn-lt"/>
              </a:rPr>
              <a:t>North </a:t>
            </a:r>
            <a:r>
              <a:rPr lang="en-US" dirty="0" err="1">
                <a:latin typeface="+mn-lt"/>
              </a:rPr>
              <a:t>Muon</a:t>
            </a:r>
            <a:r>
              <a:rPr lang="en-US" dirty="0">
                <a:latin typeface="+mn-lt"/>
              </a:rPr>
              <a:t> </a:t>
            </a:r>
          </a:p>
          <a:p>
            <a:pPr>
              <a:defRPr/>
            </a:pPr>
            <a:r>
              <a:rPr lang="en-US" dirty="0">
                <a:latin typeface="+mn-lt"/>
              </a:rPr>
              <a:t>      Arm</a:t>
            </a:r>
          </a:p>
        </p:txBody>
      </p:sp>
      <p:cxnSp>
        <p:nvCxnSpPr>
          <p:cNvPr id="111" name="Straight Connector 110"/>
          <p:cNvCxnSpPr/>
          <p:nvPr/>
        </p:nvCxnSpPr>
        <p:spPr>
          <a:xfrm rot="5400000">
            <a:off x="3108480" y="4455465"/>
            <a:ext cx="900000" cy="1588"/>
          </a:xfrm>
          <a:prstGeom prst="line">
            <a:avLst/>
          </a:prstGeom>
          <a:ln>
            <a:solidFill>
              <a:srgbClr val="FF66FF"/>
            </a:solidFill>
          </a:ln>
          <a:effectLst>
            <a:glow rad="63500">
              <a:srgbClr val="CC66FF">
                <a:alpha val="45000"/>
              </a:srgbClr>
            </a:glo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2" name="Straight Connector 111"/>
          <p:cNvCxnSpPr/>
          <p:nvPr/>
        </p:nvCxnSpPr>
        <p:spPr>
          <a:xfrm rot="5400000">
            <a:off x="3007675" y="4455465"/>
            <a:ext cx="900000" cy="1588"/>
          </a:xfrm>
          <a:prstGeom prst="line">
            <a:avLst/>
          </a:prstGeom>
          <a:ln>
            <a:solidFill>
              <a:srgbClr val="FF66FF"/>
            </a:solidFill>
          </a:ln>
          <a:effectLst>
            <a:glow rad="63500">
              <a:srgbClr val="CC66FF">
                <a:alpha val="45000"/>
              </a:srgbClr>
            </a:glo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3" name="Straight Connector 112"/>
          <p:cNvCxnSpPr/>
          <p:nvPr/>
        </p:nvCxnSpPr>
        <p:spPr>
          <a:xfrm rot="5400000">
            <a:off x="2914546" y="4455836"/>
            <a:ext cx="900000" cy="1588"/>
          </a:xfrm>
          <a:prstGeom prst="line">
            <a:avLst/>
          </a:prstGeom>
          <a:ln>
            <a:solidFill>
              <a:srgbClr val="FF66FF"/>
            </a:solidFill>
          </a:ln>
          <a:effectLst>
            <a:glow rad="63500">
              <a:srgbClr val="CC66FF">
                <a:alpha val="45000"/>
              </a:srgbClr>
            </a:glo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/>
          <p:cNvCxnSpPr/>
          <p:nvPr/>
        </p:nvCxnSpPr>
        <p:spPr>
          <a:xfrm rot="5400000">
            <a:off x="2522056" y="4486045"/>
            <a:ext cx="1260000" cy="1588"/>
          </a:xfrm>
          <a:prstGeom prst="line">
            <a:avLst/>
          </a:prstGeom>
          <a:ln>
            <a:solidFill>
              <a:srgbClr val="FF66FF"/>
            </a:solidFill>
          </a:ln>
          <a:effectLst>
            <a:glow rad="63500">
              <a:srgbClr val="CC66FF">
                <a:alpha val="45000"/>
              </a:srgbClr>
            </a:glo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/>
          <p:cNvCxnSpPr/>
          <p:nvPr/>
        </p:nvCxnSpPr>
        <p:spPr>
          <a:xfrm rot="5400000">
            <a:off x="2421250" y="4486044"/>
            <a:ext cx="1260000" cy="1588"/>
          </a:xfrm>
          <a:prstGeom prst="line">
            <a:avLst/>
          </a:prstGeom>
          <a:ln>
            <a:solidFill>
              <a:srgbClr val="FF66FF"/>
            </a:solidFill>
          </a:ln>
          <a:effectLst>
            <a:glow rad="63500">
              <a:srgbClr val="CC66FF">
                <a:alpha val="45000"/>
              </a:srgbClr>
            </a:glo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/>
          <p:cNvCxnSpPr/>
          <p:nvPr/>
        </p:nvCxnSpPr>
        <p:spPr>
          <a:xfrm rot="5400000">
            <a:off x="2328120" y="4493808"/>
            <a:ext cx="1260000" cy="1588"/>
          </a:xfrm>
          <a:prstGeom prst="line">
            <a:avLst/>
          </a:prstGeom>
          <a:ln>
            <a:solidFill>
              <a:srgbClr val="FF66FF"/>
            </a:solidFill>
          </a:ln>
          <a:effectLst>
            <a:glow rad="63500">
              <a:srgbClr val="CC66FF">
                <a:alpha val="45000"/>
              </a:srgbClr>
            </a:glo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8" name="Rectangle 57"/>
          <p:cNvSpPr/>
          <p:nvPr/>
        </p:nvSpPr>
        <p:spPr>
          <a:xfrm>
            <a:off x="2417097" y="3668413"/>
            <a:ext cx="464051" cy="1616949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wordArtVert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>
                <a:solidFill>
                  <a:schemeClr val="tx1"/>
                </a:solidFill>
                <a:latin typeface="+mj-lt"/>
                <a:cs typeface="Comic Sans MS"/>
              </a:rPr>
              <a:t>RICH</a:t>
            </a:r>
          </a:p>
        </p:txBody>
      </p:sp>
      <p:cxnSp>
        <p:nvCxnSpPr>
          <p:cNvPr id="86" name="Straight Arrow Connector 85"/>
          <p:cNvCxnSpPr/>
          <p:nvPr/>
        </p:nvCxnSpPr>
        <p:spPr>
          <a:xfrm rot="5400000">
            <a:off x="5253803" y="3974224"/>
            <a:ext cx="1015768" cy="8463"/>
          </a:xfrm>
          <a:prstGeom prst="straightConnector1">
            <a:avLst/>
          </a:prstGeom>
          <a:ln w="6350">
            <a:solidFill>
              <a:schemeClr val="tx1"/>
            </a:solidFill>
            <a:headEnd type="arrow"/>
            <a:tailEnd type="arrow"/>
          </a:ln>
          <a:effectLst>
            <a:glow rad="63500">
              <a:schemeClr val="tx1">
                <a:alpha val="45000"/>
              </a:schemeClr>
            </a:glo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2046" name="TextBox 87"/>
          <p:cNvSpPr txBox="1">
            <a:spLocks noChangeArrowheads="1"/>
          </p:cNvSpPr>
          <p:nvPr/>
        </p:nvSpPr>
        <p:spPr bwMode="auto">
          <a:xfrm>
            <a:off x="5221288" y="3435350"/>
            <a:ext cx="5715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200">
                <a:latin typeface="Comic Sans MS" charset="0"/>
              </a:rPr>
              <a:t>68cm</a:t>
            </a:r>
          </a:p>
        </p:txBody>
      </p:sp>
      <p:cxnSp>
        <p:nvCxnSpPr>
          <p:cNvPr id="59" name="Straight Connector 58"/>
          <p:cNvCxnSpPr/>
          <p:nvPr/>
        </p:nvCxnSpPr>
        <p:spPr>
          <a:xfrm>
            <a:off x="4028786" y="4768849"/>
            <a:ext cx="1299221" cy="1588"/>
          </a:xfrm>
          <a:prstGeom prst="line">
            <a:avLst/>
          </a:prstGeom>
          <a:ln>
            <a:solidFill>
              <a:schemeClr val="tx1">
                <a:lumMod val="50000"/>
              </a:schemeClr>
            </a:solidFill>
          </a:ln>
          <a:effectLst>
            <a:glow rad="63500">
              <a:schemeClr val="tx1">
                <a:lumMod val="75000"/>
                <a:alpha val="45000"/>
              </a:schemeClr>
            </a:glo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/>
          <p:nvPr/>
        </p:nvCxnSpPr>
        <p:spPr>
          <a:xfrm>
            <a:off x="4009537" y="4183935"/>
            <a:ext cx="1299221" cy="1588"/>
          </a:xfrm>
          <a:prstGeom prst="line">
            <a:avLst/>
          </a:prstGeom>
          <a:ln>
            <a:solidFill>
              <a:schemeClr val="tx1">
                <a:lumMod val="50000"/>
              </a:schemeClr>
            </a:solidFill>
          </a:ln>
          <a:effectLst>
            <a:glow rad="63500">
              <a:schemeClr val="tx1">
                <a:lumMod val="75000"/>
                <a:alpha val="45000"/>
              </a:schemeClr>
            </a:glo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>
            <a:cxnSpLocks noChangeShapeType="1"/>
          </p:cNvCxnSpPr>
          <p:nvPr/>
        </p:nvCxnSpPr>
        <p:spPr bwMode="auto">
          <a:xfrm rot="10800000">
            <a:off x="2838450" y="3043238"/>
            <a:ext cx="1828800" cy="1423987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>
            <a:outerShdw blurRad="63500" dist="20000" dir="5400000" rotWithShape="0">
              <a:srgbClr val="000000">
                <a:alpha val="37999"/>
              </a:srgbClr>
            </a:outerShdw>
          </a:effectLst>
        </p:spPr>
      </p:cxnSp>
      <p:cxnSp>
        <p:nvCxnSpPr>
          <p:cNvPr id="31" name="Straight Connector 30"/>
          <p:cNvCxnSpPr>
            <a:cxnSpLocks noChangeShapeType="1"/>
          </p:cNvCxnSpPr>
          <p:nvPr/>
        </p:nvCxnSpPr>
        <p:spPr bwMode="auto">
          <a:xfrm flipV="1">
            <a:off x="4667250" y="3043238"/>
            <a:ext cx="1879600" cy="1423987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>
            <a:outerShdw blurRad="63500" dist="20000" dir="5400000" rotWithShape="0">
              <a:srgbClr val="000000">
                <a:alpha val="37999"/>
              </a:srgbClr>
            </a:outerShdw>
          </a:effectLst>
        </p:spPr>
      </p:cxnSp>
      <p:sp>
        <p:nvSpPr>
          <p:cNvPr id="42051" name="TextBox 12"/>
          <p:cNvSpPr txBox="1">
            <a:spLocks noChangeArrowheads="1"/>
          </p:cNvSpPr>
          <p:nvPr/>
        </p:nvSpPr>
        <p:spPr bwMode="auto">
          <a:xfrm>
            <a:off x="4465638" y="4295775"/>
            <a:ext cx="406400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600">
                <a:solidFill>
                  <a:srgbClr val="FF0000"/>
                </a:solidFill>
                <a:latin typeface="Comic Sans MS" charset="0"/>
              </a:rPr>
              <a:t>IP</a:t>
            </a:r>
          </a:p>
        </p:txBody>
      </p:sp>
      <p:cxnSp>
        <p:nvCxnSpPr>
          <p:cNvPr id="63" name="Straight Arrow Connector 62"/>
          <p:cNvCxnSpPr/>
          <p:nvPr/>
        </p:nvCxnSpPr>
        <p:spPr>
          <a:xfrm rot="5400000">
            <a:off x="2947011" y="3608630"/>
            <a:ext cx="1714011" cy="1588"/>
          </a:xfrm>
          <a:prstGeom prst="straightConnector1">
            <a:avLst/>
          </a:prstGeom>
          <a:ln w="6350">
            <a:solidFill>
              <a:schemeClr val="tx1"/>
            </a:solidFill>
            <a:headEnd type="arrow"/>
            <a:tailEnd type="arrow"/>
          </a:ln>
          <a:effectLst>
            <a:glow rad="63500">
              <a:schemeClr val="tx1">
                <a:alpha val="45000"/>
              </a:schemeClr>
            </a:glo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2053" name="TextBox 65"/>
          <p:cNvSpPr txBox="1">
            <a:spLocks noChangeArrowheads="1"/>
          </p:cNvSpPr>
          <p:nvPr/>
        </p:nvSpPr>
        <p:spPr bwMode="auto">
          <a:xfrm>
            <a:off x="2987675" y="2754313"/>
            <a:ext cx="744538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400">
                <a:latin typeface="Comic Sans MS" charset="0"/>
              </a:rPr>
              <a:t>145cm</a:t>
            </a:r>
          </a:p>
        </p:txBody>
      </p:sp>
      <p:sp>
        <p:nvSpPr>
          <p:cNvPr id="67" name="Rectangle 66"/>
          <p:cNvSpPr/>
          <p:nvPr/>
        </p:nvSpPr>
        <p:spPr>
          <a:xfrm>
            <a:off x="2174926" y="3529840"/>
            <a:ext cx="180000" cy="1867123"/>
          </a:xfrm>
          <a:prstGeom prst="rect">
            <a:avLst/>
          </a:prstGeom>
          <a:solidFill>
            <a:srgbClr val="3366FF"/>
          </a:solidFill>
          <a:ln>
            <a:solidFill>
              <a:srgbClr val="0000FF"/>
            </a:solidFill>
          </a:ln>
          <a:effectLst>
            <a:glow rad="63500">
              <a:srgbClr val="66CCFF">
                <a:alpha val="45000"/>
              </a:srgbClr>
            </a:glo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31806" name="Content Placeholder 4"/>
          <p:cNvSpPr>
            <a:spLocks noGrp="1"/>
          </p:cNvSpPr>
          <p:nvPr>
            <p:ph idx="1"/>
          </p:nvPr>
        </p:nvSpPr>
        <p:spPr>
          <a:xfrm>
            <a:off x="355600" y="1119188"/>
            <a:ext cx="8712200" cy="1517650"/>
          </a:xfrm>
        </p:spPr>
        <p:txBody>
          <a:bodyPr/>
          <a:lstStyle/>
          <a:p>
            <a:pPr>
              <a:buFontTx/>
              <a:buNone/>
            </a:pPr>
            <a:r>
              <a:rPr lang="en-US" sz="1600"/>
              <a:t>o Acceptance:  -1 &lt; η &lt; 4  and -2.4 &lt; </a:t>
            </a:r>
            <a:r>
              <a:rPr lang="el-GR" sz="1600"/>
              <a:t>η</a:t>
            </a:r>
            <a:r>
              <a:rPr lang="en-US" sz="1600"/>
              <a:t> &lt; -1.2</a:t>
            </a:r>
          </a:p>
          <a:p>
            <a:pPr>
              <a:buFontTx/>
              <a:buNone/>
            </a:pPr>
            <a:r>
              <a:rPr lang="en-US" sz="1600"/>
              <a:t>o  Full jet capability: electromagnetic + hadronic calorimetery</a:t>
            </a:r>
          </a:p>
          <a:p>
            <a:pPr>
              <a:buFontTx/>
              <a:buNone/>
            </a:pPr>
            <a:r>
              <a:rPr lang="en-US" sz="1600"/>
              <a:t>o Heavy flavor tagging, PID for :  1 &lt; η &lt; 4</a:t>
            </a:r>
          </a:p>
          <a:p>
            <a:pPr>
              <a:buFontTx/>
              <a:buNone/>
            </a:pPr>
            <a:r>
              <a:rPr lang="en-US" sz="1600"/>
              <a:t>o W-physics: a) reconstruct missing mass, b) access to hadronic final states</a:t>
            </a:r>
          </a:p>
          <a:p>
            <a:pPr>
              <a:buFontTx/>
              <a:buNone/>
            </a:pPr>
            <a:r>
              <a:rPr lang="en-US" sz="1600">
                <a:sym typeface="Wingdings" charset="2"/>
              </a:rPr>
              <a:t>o Opportunity to improve relative luminosity measurement  access to asymmetries &lt; 10</a:t>
            </a:r>
            <a:r>
              <a:rPr lang="en-US" sz="1600" baseline="30000">
                <a:sym typeface="Wingdings" charset="2"/>
              </a:rPr>
              <a:t>-3</a:t>
            </a:r>
          </a:p>
        </p:txBody>
      </p:sp>
      <p:sp>
        <p:nvSpPr>
          <p:cNvPr id="42058" name="Slide Number Placeholder 2"/>
          <p:cNvSpPr txBox="1">
            <a:spLocks/>
          </p:cNvSpPr>
          <p:nvPr/>
        </p:nvSpPr>
        <p:spPr bwMode="auto">
          <a:xfrm>
            <a:off x="7924800" y="6561138"/>
            <a:ext cx="5334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algn="r"/>
            <a:fld id="{78A9C9F3-795D-7546-A332-89668656F1D5}" type="slidenum">
              <a:rPr lang="en-US" sz="1400" b="0"/>
              <a:pPr algn="r"/>
              <a:t>49</a:t>
            </a:fld>
            <a:endParaRPr lang="en-US" sz="1400" b="0"/>
          </a:p>
        </p:txBody>
      </p:sp>
      <p:sp>
        <p:nvSpPr>
          <p:cNvPr id="42059" name="TextBox 68"/>
          <p:cNvSpPr txBox="1">
            <a:spLocks noChangeArrowheads="1"/>
          </p:cNvSpPr>
          <p:nvPr/>
        </p:nvSpPr>
        <p:spPr bwMode="auto">
          <a:xfrm>
            <a:off x="6551613" y="728663"/>
            <a:ext cx="2547937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600"/>
              <a:t>(Courtesy E. Aschenauer)</a:t>
            </a:r>
          </a:p>
        </p:txBody>
      </p:sp>
      <p:sp>
        <p:nvSpPr>
          <p:cNvPr id="42060" name="Oval 60"/>
          <p:cNvSpPr>
            <a:spLocks noChangeArrowheads="1"/>
          </p:cNvSpPr>
          <p:nvPr/>
        </p:nvSpPr>
        <p:spPr bwMode="auto">
          <a:xfrm>
            <a:off x="0" y="2852738"/>
            <a:ext cx="4319588" cy="3168650"/>
          </a:xfrm>
          <a:prstGeom prst="ellipse">
            <a:avLst/>
          </a:prstGeom>
          <a:noFill/>
          <a:ln w="38100">
            <a:solidFill>
              <a:srgbClr val="FF0000"/>
            </a:solidFill>
            <a:prstDash val="sysDash"/>
            <a:round/>
            <a:headEnd/>
            <a:tailEnd type="stealth" w="lg" len="lg"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61" name="Slide Number Placeholder 6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801372-6EC5-504D-A4C6-C0943D8922CB}" type="slidenum">
              <a:rPr lang="en-US" smtClean="0"/>
              <a:pPr/>
              <a:t>49</a:t>
            </a:fld>
            <a:endParaRPr lang="en-US"/>
          </a:p>
        </p:txBody>
      </p:sp>
    </p:spTree>
  </p:cSld>
  <p:clrMapOvr>
    <a:masterClrMapping/>
  </p:clrMapOvr>
  <mc:AlternateContent>
    <mc:Choice xmlns:mp="http://schemas.microsoft.com/office/mac/powerpoint/2008/main" Requires="mp">
      <mc:AlternateContent>
        <mc:Choice Requires="mp">
          <mp:transition>
            <mp:cube/>
          </mp:transition>
        </mc:Choice>
        <mc:Fallback xmlns:mp="http://schemas.microsoft.com/office/mac/powerpoint/2008/main" xmlns=""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>
          <p:transition>
            <p:cover/>
          </p:transition>
        </mc:Fallback>
      </mc:AlternateContent>
    </mc:Choice>
    <mc:Fallback>
      <mc:AlternateContent>
        <mc:Choice Requires="mp">
          <p:transition>
            <p:cover/>
          </p:transition>
        </mc:Choice>
        <mc:Fallback xmlns:mp="http://schemas.microsoft.com/office/mac/powerpoint/2008/main" xmlns=""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>
          <p:transition>
            <p:cover/>
          </p:transition>
        </mc:Fallback>
      </mc:AlternateContent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6EA90-7B45-BC4A-9759-572B275B8CAC}" type="slidenum">
              <a:rPr lang="en-US" smtClean="0"/>
              <a:pPr/>
              <a:t>5</a:t>
            </a:fld>
            <a:endParaRPr lang="en-US" smtClean="0"/>
          </a:p>
        </p:txBody>
      </p:sp>
      <p:pic>
        <p:nvPicPr>
          <p:cNvPr id="44040" name="Picture 2" descr="Phenix_2008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84725" y="685800"/>
            <a:ext cx="4359275" cy="563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4041" name="Rectangle 3"/>
          <p:cNvSpPr>
            <a:spLocks noGrp="1" noChangeArrowheads="1"/>
          </p:cNvSpPr>
          <p:nvPr>
            <p:ph type="title"/>
          </p:nvPr>
        </p:nvSpPr>
        <p:spPr>
          <a:xfrm>
            <a:off x="533400" y="0"/>
            <a:ext cx="7772400" cy="914400"/>
          </a:xfrm>
        </p:spPr>
        <p:txBody>
          <a:bodyPr/>
          <a:lstStyle/>
          <a:p>
            <a:pPr eaLnBrk="1" hangingPunct="1"/>
            <a:r>
              <a:rPr lang="en-US" sz="4000" dirty="0"/>
              <a:t>The PHENIX</a:t>
            </a:r>
            <a:r>
              <a:rPr lang="en-US" sz="4000" dirty="0" smtClean="0"/>
              <a:t> Detectors</a:t>
            </a:r>
            <a:endParaRPr lang="en-US" sz="4000" dirty="0"/>
          </a:p>
        </p:txBody>
      </p:sp>
      <p:sp>
        <p:nvSpPr>
          <p:cNvPr id="44042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228600" y="2362200"/>
            <a:ext cx="4267200" cy="3962400"/>
          </a:xfrm>
          <a:noFill/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1600"/>
              <a:t>2 central spectrometers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1400"/>
              <a:t>Track charged particles and detect electromagnetic processes </a:t>
            </a:r>
          </a:p>
          <a:p>
            <a:pPr eaLnBrk="1" hangingPunct="1">
              <a:lnSpc>
                <a:spcPct val="80000"/>
              </a:lnSpc>
            </a:pPr>
            <a:endParaRPr lang="en-US" sz="1400"/>
          </a:p>
          <a:p>
            <a:pPr eaLnBrk="1" hangingPunct="1">
              <a:lnSpc>
                <a:spcPct val="80000"/>
              </a:lnSpc>
            </a:pPr>
            <a:endParaRPr lang="en-US" sz="1600"/>
          </a:p>
          <a:p>
            <a:pPr eaLnBrk="1" hangingPunct="1">
              <a:lnSpc>
                <a:spcPct val="80000"/>
              </a:lnSpc>
            </a:pPr>
            <a:r>
              <a:rPr lang="en-US" sz="1600"/>
              <a:t>2 forward muon spectrometers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1400"/>
              <a:t>Identify and track muons</a:t>
            </a:r>
          </a:p>
          <a:p>
            <a:pPr eaLnBrk="1" hangingPunct="1">
              <a:lnSpc>
                <a:spcPct val="80000"/>
              </a:lnSpc>
            </a:pPr>
            <a:endParaRPr lang="en-US" sz="1400"/>
          </a:p>
          <a:p>
            <a:pPr eaLnBrk="1" hangingPunct="1">
              <a:lnSpc>
                <a:spcPct val="80000"/>
              </a:lnSpc>
            </a:pPr>
            <a:endParaRPr lang="en-US" sz="1600">
              <a:solidFill>
                <a:srgbClr val="EAEAEA"/>
              </a:solidFill>
            </a:endParaRPr>
          </a:p>
          <a:p>
            <a:pPr eaLnBrk="1" hangingPunct="1">
              <a:lnSpc>
                <a:spcPct val="80000"/>
              </a:lnSpc>
            </a:pPr>
            <a:r>
              <a:rPr lang="en-US" sz="1600"/>
              <a:t>2 forward calorimeters (as of 2007!)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1400"/>
              <a:t>Measure forward pions</a:t>
            </a:r>
          </a:p>
          <a:p>
            <a:pPr lvl="1" eaLnBrk="1" hangingPunct="1">
              <a:lnSpc>
                <a:spcPct val="80000"/>
              </a:lnSpc>
            </a:pPr>
            <a:endParaRPr lang="en-US" sz="1400"/>
          </a:p>
          <a:p>
            <a:pPr eaLnBrk="1" hangingPunct="1">
              <a:lnSpc>
                <a:spcPct val="80000"/>
              </a:lnSpc>
            </a:pPr>
            <a:endParaRPr lang="en-US" sz="1600">
              <a:solidFill>
                <a:srgbClr val="EAEAEA"/>
              </a:solidFill>
            </a:endParaRPr>
          </a:p>
          <a:p>
            <a:pPr eaLnBrk="1" hangingPunct="1">
              <a:lnSpc>
                <a:spcPct val="80000"/>
              </a:lnSpc>
            </a:pPr>
            <a:r>
              <a:rPr lang="en-US" sz="1600"/>
              <a:t>Relative Luminosity</a:t>
            </a:r>
            <a:endParaRPr lang="en-US" sz="1600">
              <a:latin typeface="Symbol" charset="2"/>
            </a:endParaRPr>
          </a:p>
          <a:p>
            <a:pPr lvl="1" eaLnBrk="1" hangingPunct="1">
              <a:lnSpc>
                <a:spcPct val="80000"/>
              </a:lnSpc>
            </a:pPr>
            <a:r>
              <a:rPr lang="en-US" sz="1400"/>
              <a:t>Beam-Beam Counter (BBC) 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1400"/>
              <a:t>Zero-Degree Calorimeter (ZDC)</a:t>
            </a:r>
            <a:endParaRPr lang="en-US" sz="1400">
              <a:solidFill>
                <a:srgbClr val="EAEAEA"/>
              </a:solidFill>
            </a:endParaRPr>
          </a:p>
        </p:txBody>
      </p:sp>
      <p:graphicFrame>
        <p:nvGraphicFramePr>
          <p:cNvPr id="44034" name="Object 2"/>
          <p:cNvGraphicFramePr>
            <a:graphicFrameLocks noChangeAspect="1"/>
          </p:cNvGraphicFramePr>
          <p:nvPr>
            <p:ph sz="quarter" idx="2"/>
          </p:nvPr>
        </p:nvGraphicFramePr>
        <p:xfrm>
          <a:off x="3276600" y="3733800"/>
          <a:ext cx="1042988" cy="517525"/>
        </p:xfrm>
        <a:graphic>
          <a:graphicData uri="http://schemas.openxmlformats.org/presentationml/2006/ole">
            <p:oleObj spid="_x0000_s36866" name="Equation" r:id="rId5" imgW="838233" imgH="406620" progId="Equation.3">
              <p:embed/>
            </p:oleObj>
          </a:graphicData>
        </a:graphic>
      </p:graphicFrame>
      <p:pic>
        <p:nvPicPr>
          <p:cNvPr id="44043" name="Picture 6" descr="PHENIX big logo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869880" y="0"/>
            <a:ext cx="1143000" cy="373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44035" name="Object 3"/>
          <p:cNvGraphicFramePr>
            <a:graphicFrameLocks noChangeAspect="1"/>
          </p:cNvGraphicFramePr>
          <p:nvPr/>
        </p:nvGraphicFramePr>
        <p:xfrm>
          <a:off x="3276600" y="2895600"/>
          <a:ext cx="1538288" cy="601663"/>
        </p:xfrm>
        <a:graphic>
          <a:graphicData uri="http://schemas.openxmlformats.org/presentationml/2006/ole">
            <p:oleObj spid="_x0000_s36867" name="Equation" r:id="rId7" imgW="1105297" imgH="432197" progId="Equation.3">
              <p:embed/>
            </p:oleObj>
          </a:graphicData>
        </a:graphic>
      </p:graphicFrame>
      <p:graphicFrame>
        <p:nvGraphicFramePr>
          <p:cNvPr id="44036" name="Object 4"/>
          <p:cNvGraphicFramePr>
            <a:graphicFrameLocks noChangeAspect="1"/>
          </p:cNvGraphicFramePr>
          <p:nvPr>
            <p:ph sz="quarter" idx="3"/>
          </p:nvPr>
        </p:nvGraphicFramePr>
        <p:xfrm>
          <a:off x="3276600" y="4800600"/>
          <a:ext cx="1074738" cy="533400"/>
        </p:xfrm>
        <a:graphic>
          <a:graphicData uri="http://schemas.openxmlformats.org/presentationml/2006/ole">
            <p:oleObj spid="_x0000_s36868" name="Equation" r:id="rId8" imgW="838233" imgH="406620" progId="Equation.3">
              <p:embed/>
            </p:oleObj>
          </a:graphicData>
        </a:graphic>
      </p:graphicFrame>
      <p:sp>
        <p:nvSpPr>
          <p:cNvPr id="44044" name="Text Box 9"/>
          <p:cNvSpPr txBox="1">
            <a:spLocks noChangeArrowheads="1"/>
          </p:cNvSpPr>
          <p:nvPr/>
        </p:nvSpPr>
        <p:spPr bwMode="auto">
          <a:xfrm>
            <a:off x="228600" y="914400"/>
            <a:ext cx="4724400" cy="1209675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eaLnBrk="0" hangingPunct="0">
              <a:lnSpc>
                <a:spcPct val="140000"/>
              </a:lnSpc>
              <a:spcBef>
                <a:spcPct val="0"/>
              </a:spcBef>
              <a:buFontTx/>
              <a:buNone/>
            </a:pPr>
            <a:r>
              <a:rPr lang="en-US" b="1" u="sng">
                <a:solidFill>
                  <a:srgbClr val="F41E08"/>
                </a:solidFill>
                <a:latin typeface="Comic Sans MS" charset="0"/>
                <a:ea typeface="ＭＳ Ｐゴシック" charset="-128"/>
                <a:cs typeface="ＭＳ Ｐゴシック" charset="-128"/>
              </a:rPr>
              <a:t>Philosophy:</a:t>
            </a:r>
            <a:endParaRPr lang="en-US" u="sng">
              <a:latin typeface="Comic Sans MS" charset="0"/>
              <a:ea typeface="ＭＳ Ｐゴシック" charset="-128"/>
              <a:cs typeface="ＭＳ Ｐゴシック" charset="-128"/>
            </a:endParaRPr>
          </a:p>
          <a:p>
            <a:pPr lvl="1" eaLnBrk="0" hangingPunct="0">
              <a:lnSpc>
                <a:spcPct val="140000"/>
              </a:lnSpc>
              <a:spcBef>
                <a:spcPct val="0"/>
              </a:spcBef>
              <a:buFont typeface="Wingdings" charset="2"/>
              <a:buNone/>
            </a:pPr>
            <a:r>
              <a:rPr lang="en-US" sz="1400" b="1">
                <a:latin typeface="Comic Sans MS" charset="0"/>
                <a:ea typeface="ＭＳ Ｐゴシック" charset="-128"/>
                <a:cs typeface="ＭＳ Ｐゴシック" charset="-128"/>
              </a:rPr>
              <a:t>High rate capability to measure rare probes, </a:t>
            </a:r>
          </a:p>
          <a:p>
            <a:pPr lvl="1" eaLnBrk="0" hangingPunct="0">
              <a:lnSpc>
                <a:spcPct val="140000"/>
              </a:lnSpc>
              <a:spcBef>
                <a:spcPct val="0"/>
              </a:spcBef>
              <a:buFont typeface="Wingdings" charset="2"/>
              <a:buNone/>
            </a:pPr>
            <a:r>
              <a:rPr lang="en-US" sz="1400" b="1">
                <a:latin typeface="Comic Sans MS" charset="0"/>
                <a:ea typeface="ＭＳ Ｐゴシック" charset="-128"/>
                <a:cs typeface="ＭＳ Ｐゴシック" charset="-128"/>
              </a:rPr>
              <a:t>limited acceptance.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9508" y="0"/>
            <a:ext cx="8229600" cy="1143000"/>
          </a:xfrm>
        </p:spPr>
        <p:txBody>
          <a:bodyPr/>
          <a:lstStyle/>
          <a:p>
            <a:r>
              <a:rPr lang="en-US" dirty="0" smtClean="0"/>
              <a:t>Summary and Outlook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8462" y="1134119"/>
            <a:ext cx="3796754" cy="5351227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Spin puzzle</a:t>
            </a:r>
          </a:p>
          <a:p>
            <a:pPr lvl="1"/>
            <a:r>
              <a:rPr lang="en-US" dirty="0" smtClean="0"/>
              <a:t>Gluon polarization</a:t>
            </a:r>
          </a:p>
          <a:p>
            <a:pPr lvl="2"/>
            <a:r>
              <a:rPr lang="en-US" dirty="0" smtClean="0">
                <a:solidFill>
                  <a:srgbClr val="FF6600"/>
                </a:solidFill>
              </a:rPr>
              <a:t>Large </a:t>
            </a:r>
            <a:r>
              <a:rPr lang="en-US" dirty="0" err="1" smtClean="0">
                <a:solidFill>
                  <a:srgbClr val="FF6600"/>
                </a:solidFill>
              </a:rPr>
              <a:t>Δg</a:t>
            </a:r>
            <a:r>
              <a:rPr lang="en-US" dirty="0" smtClean="0">
                <a:solidFill>
                  <a:srgbClr val="FF6600"/>
                </a:solidFill>
              </a:rPr>
              <a:t> ruled out</a:t>
            </a:r>
          </a:p>
          <a:p>
            <a:pPr lvl="2"/>
            <a:r>
              <a:rPr lang="en-US" dirty="0" smtClean="0">
                <a:solidFill>
                  <a:srgbClr val="FF6600"/>
                </a:solidFill>
              </a:rPr>
              <a:t>New probes, direct-photon, open charm …</a:t>
            </a:r>
          </a:p>
          <a:p>
            <a:pPr lvl="2"/>
            <a:r>
              <a:rPr lang="en-US" dirty="0" smtClean="0">
                <a:solidFill>
                  <a:srgbClr val="FF6600"/>
                </a:solidFill>
              </a:rPr>
              <a:t>Larger </a:t>
            </a:r>
            <a:r>
              <a:rPr lang="en-US" dirty="0" err="1" smtClean="0">
                <a:solidFill>
                  <a:srgbClr val="FF6600"/>
                </a:solidFill>
              </a:rPr>
              <a:t>x</a:t>
            </a:r>
            <a:r>
              <a:rPr lang="en-US" dirty="0" smtClean="0">
                <a:solidFill>
                  <a:srgbClr val="FF6600"/>
                </a:solidFill>
              </a:rPr>
              <a:t>-range in the future </a:t>
            </a:r>
          </a:p>
          <a:p>
            <a:r>
              <a:rPr lang="en-US" dirty="0" smtClean="0"/>
              <a:t>Sea quark polarization </a:t>
            </a:r>
          </a:p>
          <a:p>
            <a:pPr lvl="1"/>
            <a:r>
              <a:rPr lang="en-US" dirty="0" smtClean="0"/>
              <a:t>First W asymmetry observed </a:t>
            </a:r>
          </a:p>
          <a:p>
            <a:pPr lvl="1"/>
            <a:r>
              <a:rPr lang="en-US" dirty="0" smtClean="0"/>
              <a:t>Much improved results in the future</a:t>
            </a:r>
          </a:p>
          <a:p>
            <a:r>
              <a:rPr lang="en-US" dirty="0" smtClean="0"/>
              <a:t>Transverse spin physics</a:t>
            </a:r>
          </a:p>
          <a:p>
            <a:pPr lvl="1"/>
            <a:r>
              <a:rPr lang="en-US" dirty="0" smtClean="0"/>
              <a:t>Large </a:t>
            </a:r>
            <a:r>
              <a:rPr lang="en-US" dirty="0" err="1" smtClean="0"/>
              <a:t>SSAs</a:t>
            </a:r>
            <a:r>
              <a:rPr lang="en-US" dirty="0" smtClean="0"/>
              <a:t> observed at RHIC</a:t>
            </a:r>
          </a:p>
          <a:p>
            <a:pPr lvl="1"/>
            <a:r>
              <a:rPr lang="en-US" dirty="0" smtClean="0"/>
              <a:t>New study of QCD dynamics </a:t>
            </a:r>
          </a:p>
          <a:p>
            <a:pPr lvl="2"/>
            <a:r>
              <a:rPr lang="en-US" dirty="0" smtClean="0">
                <a:solidFill>
                  <a:srgbClr val="FF6600"/>
                </a:solidFill>
              </a:rPr>
              <a:t>Charm SSA</a:t>
            </a:r>
          </a:p>
          <a:p>
            <a:pPr lvl="2"/>
            <a:r>
              <a:rPr lang="en-US" dirty="0" err="1" smtClean="0">
                <a:solidFill>
                  <a:srgbClr val="FF6600"/>
                </a:solidFill>
              </a:rPr>
              <a:t>Drell</a:t>
            </a:r>
            <a:r>
              <a:rPr lang="en-US" dirty="0" smtClean="0">
                <a:solidFill>
                  <a:srgbClr val="FF6600"/>
                </a:solidFill>
              </a:rPr>
              <a:t>-Yan SSA</a:t>
            </a:r>
            <a:endParaRPr lang="en-US" dirty="0">
              <a:solidFill>
                <a:srgbClr val="FF6600"/>
              </a:solidFill>
            </a:endParaRPr>
          </a:p>
        </p:txBody>
      </p:sp>
      <p:grpSp>
        <p:nvGrpSpPr>
          <p:cNvPr id="22" name="Group 21"/>
          <p:cNvGrpSpPr/>
          <p:nvPr/>
        </p:nvGrpSpPr>
        <p:grpSpPr>
          <a:xfrm>
            <a:off x="4041106" y="1256092"/>
            <a:ext cx="2517504" cy="2138453"/>
            <a:chOff x="4041106" y="1256092"/>
            <a:chExt cx="2517504" cy="2138453"/>
          </a:xfrm>
        </p:grpSpPr>
        <p:pic>
          <p:nvPicPr>
            <p:cNvPr id="12" name="Picture 21"/>
            <p:cNvPicPr>
              <a:picLocks noChangeAspect="1" noChangeArrowheads="1"/>
            </p:cNvPicPr>
            <p:nvPr/>
          </p:nvPicPr>
          <p:blipFill>
            <a:blip r:embed="rId2">
              <a:lum bright="-10000" contrast="30000"/>
            </a:blip>
            <a:srcRect/>
            <a:stretch>
              <a:fillRect/>
            </a:stretch>
          </p:blipFill>
          <p:spPr bwMode="auto">
            <a:xfrm>
              <a:off x="4041106" y="1256092"/>
              <a:ext cx="2517504" cy="2138453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</p:pic>
        <p:sp>
          <p:nvSpPr>
            <p:cNvPr id="10" name="AutoShape 22"/>
            <p:cNvSpPr>
              <a:spLocks noChangeArrowheads="1"/>
            </p:cNvSpPr>
            <p:nvPr/>
          </p:nvSpPr>
          <p:spPr bwMode="auto">
            <a:xfrm>
              <a:off x="5275256" y="1264974"/>
              <a:ext cx="426284" cy="1870258"/>
            </a:xfrm>
            <a:prstGeom prst="roundRect">
              <a:avLst>
                <a:gd name="adj" fmla="val 264"/>
              </a:avLst>
            </a:prstGeom>
            <a:solidFill>
              <a:srgbClr val="0000FF">
                <a:alpha val="29803"/>
              </a:srgbClr>
            </a:solidFill>
            <a:ln w="9525">
              <a:noFill/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Text Box 23"/>
            <p:cNvSpPr txBox="1">
              <a:spLocks noChangeArrowheads="1"/>
            </p:cNvSpPr>
            <p:nvPr/>
          </p:nvSpPr>
          <p:spPr bwMode="auto">
            <a:xfrm>
              <a:off x="4819838" y="1359709"/>
              <a:ext cx="1048374" cy="183697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lIns="81639" tIns="40820" rIns="81639" bIns="40820">
              <a:prstTxWarp prst="textNoShape">
                <a:avLst/>
              </a:prstTxWarp>
            </a:bodyPr>
            <a:lstStyle/>
            <a:p>
              <a:pPr defTabSz="414338" hangingPunct="0">
                <a:lnSpc>
                  <a:spcPct val="93000"/>
                </a:lnSpc>
                <a:spcBef>
                  <a:spcPct val="0"/>
                </a:spcBef>
                <a:buClr>
                  <a:srgbClr val="000000"/>
                </a:buClr>
                <a:buSzPct val="45000"/>
                <a:buFont typeface="Wingdings" charset="2"/>
                <a:buNone/>
                <a:tabLst>
                  <a:tab pos="657225" algn="l"/>
                  <a:tab pos="1312863" algn="l"/>
                </a:tabLst>
              </a:pPr>
              <a:r>
                <a:rPr lang="en-GB" sz="1300" i="1" dirty="0">
                  <a:solidFill>
                    <a:srgbClr val="0000FF"/>
                  </a:solidFill>
                  <a:ea typeface="Arial" charset="0"/>
                  <a:cs typeface="Arial" charset="0"/>
                </a:rPr>
                <a:t>RHIC constraints</a:t>
              </a:r>
            </a:p>
          </p:txBody>
        </p:sp>
      </p:grpSp>
      <p:sp>
        <p:nvSpPr>
          <p:cNvPr id="6" name="Text Box 24"/>
          <p:cNvSpPr txBox="1">
            <a:spLocks noChangeArrowheads="1"/>
          </p:cNvSpPr>
          <p:nvPr/>
        </p:nvSpPr>
        <p:spPr bwMode="auto">
          <a:xfrm>
            <a:off x="5476875" y="5608798"/>
            <a:ext cx="3668565" cy="116960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81639" tIns="40820" rIns="81639" bIns="40820">
            <a:prstTxWarp prst="textNoShape">
              <a:avLst/>
            </a:prstTxWarp>
          </a:bodyPr>
          <a:lstStyle/>
          <a:p>
            <a:pPr defTabSz="414338" hangingPunct="0">
              <a:lnSpc>
                <a:spcPct val="93000"/>
              </a:lnSpc>
              <a:spcBef>
                <a:spcPct val="0"/>
              </a:spcBef>
              <a:buClr>
                <a:srgbClr val="000000"/>
              </a:buClr>
              <a:buSzPct val="45000"/>
              <a:buFont typeface="Wingdings" charset="2"/>
              <a:buNone/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</a:tabLst>
            </a:pPr>
            <a:endParaRPr lang="en-GB" sz="1500" dirty="0">
              <a:solidFill>
                <a:srgbClr val="000000"/>
              </a:solidFill>
              <a:ea typeface="Arial" charset="0"/>
              <a:cs typeface="Arial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11896" y="1035067"/>
            <a:ext cx="2506465" cy="2521041"/>
          </a:xfrm>
          <a:prstGeom prst="rect">
            <a:avLst/>
          </a:prstGeom>
        </p:spPr>
      </p:pic>
      <p:pic>
        <p:nvPicPr>
          <p:cNvPr id="14" name="Picture 1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697062" y="3796336"/>
            <a:ext cx="2421299" cy="25600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Slide Number Placeholder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801372-6EC5-504D-A4C6-C0943D8922CB}" type="slidenum">
              <a:rPr lang="en-US" smtClean="0"/>
              <a:pPr/>
              <a:t>50</a:t>
            </a:fld>
            <a:endParaRPr lang="en-US"/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28547" y="3943093"/>
            <a:ext cx="2630063" cy="2189001"/>
          </a:xfrm>
          <a:prstGeom prst="rect">
            <a:avLst/>
          </a:prstGeom>
        </p:spPr>
      </p:pic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backup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801372-6EC5-504D-A4C6-C0943D8922CB}" type="slidenum">
              <a:rPr lang="en-US" smtClean="0"/>
              <a:pPr/>
              <a:t>51</a:t>
            </a:fld>
            <a:endParaRPr lang="en-US"/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41B18-83EB-6D4A-8C95-C8B598D875F2}" type="slidenum">
              <a:rPr lang="en-US"/>
              <a:pPr/>
              <a:t>52</a:t>
            </a:fld>
            <a:endParaRPr lang="en-US"/>
          </a:p>
        </p:txBody>
      </p:sp>
      <p:sp>
        <p:nvSpPr>
          <p:cNvPr id="6" name="Slide Number Placeholder 5"/>
          <p:cNvSpPr txBox="1">
            <a:spLocks noGrp="1"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</p:spPr>
        <p:txBody>
          <a:bodyPr anchor="ctr">
            <a:prstTxWarp prst="textNoShape">
              <a:avLst/>
            </a:prstTxWarp>
          </a:bodyPr>
          <a:lstStyle/>
          <a:p>
            <a:pPr algn="r">
              <a:lnSpc>
                <a:spcPct val="100000"/>
              </a:lnSpc>
              <a:spcBef>
                <a:spcPct val="0"/>
              </a:spcBef>
              <a:buFontTx/>
              <a:buNone/>
            </a:pPr>
            <a:fld id="{AE47D166-5917-FD4E-B128-058466B048C7}" type="slidenum">
              <a:rPr lang="en-US" sz="1200">
                <a:solidFill>
                  <a:srgbClr val="898989"/>
                </a:solidFill>
              </a:rPr>
              <a:pPr algn="r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52</a:t>
            </a:fld>
            <a:endParaRPr lang="en-US" sz="1200">
              <a:solidFill>
                <a:srgbClr val="898989"/>
              </a:solidFill>
            </a:endParaRPr>
          </a:p>
        </p:txBody>
      </p:sp>
      <p:sp>
        <p:nvSpPr>
          <p:cNvPr id="6963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42863"/>
            <a:ext cx="7213600" cy="944563"/>
          </a:xfrm>
        </p:spPr>
        <p:txBody>
          <a:bodyPr/>
          <a:lstStyle/>
          <a:p>
            <a:pPr eaLnBrk="1" hangingPunct="1"/>
            <a:r>
              <a:rPr lang="en-US" sz="2900" dirty="0" smtClean="0">
                <a:ea typeface="ＭＳ Ｐゴシック" charset="-128"/>
                <a:cs typeface="ＭＳ Ｐゴシック" charset="-128"/>
              </a:rPr>
              <a:t>RHIC/PHENIX Spin Run History and Prospect</a:t>
            </a:r>
          </a:p>
        </p:txBody>
      </p:sp>
      <p:sp>
        <p:nvSpPr>
          <p:cNvPr id="69639" name="Content Placeholder 6"/>
          <p:cNvSpPr>
            <a:spLocks noGrp="1"/>
          </p:cNvSpPr>
          <p:nvPr>
            <p:ph idx="1"/>
          </p:nvPr>
        </p:nvSpPr>
        <p:spPr>
          <a:xfrm>
            <a:off x="457200" y="944563"/>
            <a:ext cx="8331200" cy="3406775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Arial" charset="0"/>
              <a:buNone/>
            </a:pPr>
            <a:r>
              <a:rPr lang="en-US" sz="1600" dirty="0" smtClean="0">
                <a:ea typeface="ＭＳ Ｐゴシック" charset="-128"/>
                <a:cs typeface="ＭＳ Ｐゴシック" charset="-128"/>
              </a:rPr>
              <a:t>RHIC-RUN		</a:t>
            </a:r>
            <a:r>
              <a:rPr lang="en-US" sz="1600" dirty="0" err="1" smtClean="0">
                <a:ea typeface="ＭＳ Ｐゴシック" charset="-128"/>
                <a:cs typeface="ＭＳ Ｐゴシック" charset="-128"/>
              </a:rPr>
              <a:t>Pol</a:t>
            </a:r>
            <a:r>
              <a:rPr lang="en-US" sz="1600" dirty="0" smtClean="0">
                <a:ea typeface="ＭＳ Ｐゴシック" charset="-128"/>
                <a:cs typeface="ＭＳ Ｐゴシック" charset="-128"/>
              </a:rPr>
              <a:t>(%)	L(pb</a:t>
            </a:r>
            <a:r>
              <a:rPr lang="en-US" sz="1600" baseline="30000" dirty="0" smtClean="0">
                <a:ea typeface="ＭＳ Ｐゴシック" charset="-128"/>
                <a:cs typeface="ＭＳ Ｐゴシック" charset="-128"/>
              </a:rPr>
              <a:t>-1</a:t>
            </a:r>
            <a:r>
              <a:rPr lang="en-US" sz="1600" dirty="0" smtClean="0">
                <a:ea typeface="ＭＳ Ｐゴシック" charset="-128"/>
                <a:cs typeface="ＭＳ Ｐゴシック" charset="-128"/>
              </a:rPr>
              <a:t>)  		Results</a:t>
            </a:r>
          </a:p>
          <a:p>
            <a:pPr eaLnBrk="1" hangingPunct="1">
              <a:lnSpc>
                <a:spcPct val="90000"/>
              </a:lnSpc>
              <a:buFont typeface="Arial" charset="0"/>
              <a:buNone/>
            </a:pPr>
            <a:endParaRPr lang="en-US" sz="1600" dirty="0" smtClean="0">
              <a:ea typeface="ＭＳ Ｐゴシック" charset="-128"/>
              <a:cs typeface="ＭＳ Ｐゴシック" charset="-128"/>
            </a:endParaRPr>
          </a:p>
          <a:p>
            <a:pPr eaLnBrk="1" hangingPunct="1">
              <a:lnSpc>
                <a:spcPct val="90000"/>
              </a:lnSpc>
              <a:buFont typeface="Arial" charset="0"/>
              <a:buAutoNum type="arabicPlain" startAt="2002"/>
            </a:pPr>
            <a:r>
              <a:rPr lang="en-US" sz="1600" dirty="0" smtClean="0">
                <a:ea typeface="ＭＳ Ｐゴシック" charset="-128"/>
                <a:cs typeface="ＭＳ Ｐゴシック" charset="-128"/>
              </a:rPr>
              <a:t> 		</a:t>
            </a:r>
            <a:r>
              <a:rPr lang="en-US" sz="1600" dirty="0" smtClean="0">
                <a:solidFill>
                  <a:srgbClr val="008000"/>
                </a:solidFill>
                <a:ea typeface="ＭＳ Ｐゴシック" charset="-128"/>
                <a:cs typeface="ＭＳ Ｐゴシック" charset="-128"/>
              </a:rPr>
              <a:t>15%		0.15</a:t>
            </a:r>
            <a:r>
              <a:rPr lang="en-US" sz="1600" dirty="0" smtClean="0">
                <a:ea typeface="ＭＳ Ｐゴシック" charset="-128"/>
                <a:cs typeface="ＭＳ Ｐゴシック" charset="-128"/>
              </a:rPr>
              <a:t>		first </a:t>
            </a:r>
            <a:r>
              <a:rPr lang="en-US" sz="1600" dirty="0" err="1" smtClean="0">
                <a:ea typeface="ＭＳ Ｐゴシック" charset="-128"/>
                <a:cs typeface="ＭＳ Ｐゴシック" charset="-128"/>
              </a:rPr>
              <a:t>pol</a:t>
            </a:r>
            <a:r>
              <a:rPr lang="en-US" sz="1600" dirty="0" smtClean="0">
                <a:ea typeface="ＭＳ Ｐゴシック" charset="-128"/>
                <a:cs typeface="ＭＳ Ｐゴシック" charset="-128"/>
              </a:rPr>
              <a:t> </a:t>
            </a:r>
            <a:r>
              <a:rPr lang="en-US" sz="1600" dirty="0" err="1" smtClean="0">
                <a:ea typeface="ＭＳ Ｐゴシック" charset="-128"/>
                <a:cs typeface="ＭＳ Ｐゴシック" charset="-128"/>
              </a:rPr>
              <a:t>p+p</a:t>
            </a:r>
            <a:r>
              <a:rPr lang="en-US" sz="1600" dirty="0" smtClean="0">
                <a:ea typeface="ＭＳ Ｐゴシック" charset="-128"/>
                <a:cs typeface="ＭＳ Ｐゴシック" charset="-128"/>
              </a:rPr>
              <a:t> </a:t>
            </a:r>
            <a:r>
              <a:rPr lang="en-US" sz="1600" dirty="0" err="1" smtClean="0">
                <a:ea typeface="ＭＳ Ｐゴシック" charset="-128"/>
                <a:cs typeface="ＭＳ Ｐゴシック" charset="-128"/>
              </a:rPr>
              <a:t>run@RHIC</a:t>
            </a:r>
            <a:r>
              <a:rPr lang="en-US" sz="1600" dirty="0" smtClean="0">
                <a:ea typeface="ＭＳ Ｐゴシック" charset="-128"/>
                <a:cs typeface="ＭＳ Ｐゴシック" charset="-128"/>
              </a:rPr>
              <a:t>! </a:t>
            </a:r>
            <a:r>
              <a:rPr lang="en-US" sz="1600" dirty="0" smtClean="0">
                <a:solidFill>
                  <a:srgbClr val="008000"/>
                </a:solidFill>
                <a:ea typeface="ＭＳ Ｐゴシック" charset="-128"/>
                <a:cs typeface="ＭＳ Ｐゴシック" charset="-128"/>
              </a:rPr>
              <a:t>Transverse</a:t>
            </a:r>
          </a:p>
          <a:p>
            <a:pPr eaLnBrk="1" hangingPunct="1">
              <a:lnSpc>
                <a:spcPct val="90000"/>
              </a:lnSpc>
              <a:buFont typeface="Arial" charset="0"/>
              <a:buAutoNum type="arabicPlain" startAt="2002"/>
            </a:pPr>
            <a:r>
              <a:rPr lang="en-US" sz="1600" dirty="0" smtClean="0">
                <a:ea typeface="ＭＳ Ｐゴシック" charset="-128"/>
                <a:cs typeface="ＭＳ Ｐゴシック" charset="-128"/>
              </a:rPr>
              <a:t> 		30%		0.35		π</a:t>
            </a:r>
            <a:r>
              <a:rPr lang="en-US" sz="1600" baseline="30000" dirty="0" smtClean="0">
                <a:ea typeface="ＭＳ Ｐゴシック" charset="-128"/>
                <a:cs typeface="ＭＳ Ｐゴシック" charset="-128"/>
              </a:rPr>
              <a:t>0</a:t>
            </a:r>
            <a:r>
              <a:rPr lang="en-US" sz="1600" dirty="0" smtClean="0">
                <a:ea typeface="ＭＳ Ｐゴシック" charset="-128"/>
                <a:cs typeface="ＭＳ Ｐゴシック" charset="-128"/>
              </a:rPr>
              <a:t> cross section, A</a:t>
            </a:r>
            <a:r>
              <a:rPr lang="en-US" sz="1600" baseline="-25000" dirty="0" smtClean="0">
                <a:ea typeface="ＭＳ Ｐゴシック" charset="-128"/>
                <a:cs typeface="ＭＳ Ｐゴシック" charset="-128"/>
              </a:rPr>
              <a:t>LL</a:t>
            </a:r>
            <a:r>
              <a:rPr lang="en-US" sz="1600" dirty="0" smtClean="0">
                <a:ea typeface="ＭＳ Ｐゴシック" charset="-128"/>
                <a:cs typeface="ＭＳ Ｐゴシック" charset="-128"/>
              </a:rPr>
              <a:t>(π</a:t>
            </a:r>
            <a:r>
              <a:rPr lang="en-US" sz="1600" baseline="30000" dirty="0" smtClean="0">
                <a:ea typeface="ＭＳ Ｐゴシック" charset="-128"/>
                <a:cs typeface="ＭＳ Ｐゴシック" charset="-128"/>
              </a:rPr>
              <a:t>0</a:t>
            </a:r>
            <a:r>
              <a:rPr lang="en-US" sz="1600" dirty="0" smtClean="0">
                <a:ea typeface="ＭＳ Ｐゴシック" charset="-128"/>
                <a:cs typeface="ＭＳ Ｐゴシック" charset="-128"/>
              </a:rPr>
              <a:t>)</a:t>
            </a:r>
          </a:p>
          <a:p>
            <a:pPr eaLnBrk="1" hangingPunct="1">
              <a:lnSpc>
                <a:spcPct val="90000"/>
              </a:lnSpc>
              <a:buFont typeface="Arial" charset="0"/>
              <a:buAutoNum type="arabicPlain" startAt="2002"/>
            </a:pPr>
            <a:r>
              <a:rPr lang="en-US" sz="1600" dirty="0" smtClean="0">
                <a:ea typeface="ＭＳ Ｐゴシック" charset="-128"/>
                <a:cs typeface="ＭＳ Ｐゴシック" charset="-128"/>
              </a:rPr>
              <a:t> 		40%	 	0.12	 	</a:t>
            </a:r>
            <a:r>
              <a:rPr lang="en-US" sz="1600" dirty="0" err="1" smtClean="0">
                <a:ea typeface="ＭＳ Ｐゴシック" charset="-128"/>
                <a:cs typeface="ＭＳ Ｐゴシック" charset="-128"/>
              </a:rPr>
              <a:t>Pol</a:t>
            </a:r>
            <a:r>
              <a:rPr lang="en-US" sz="1600" dirty="0" smtClean="0">
                <a:ea typeface="ＭＳ Ｐゴシック" charset="-128"/>
                <a:cs typeface="ＭＳ Ｐゴシック" charset="-128"/>
              </a:rPr>
              <a:t> H-Jet, absolute beam polarization</a:t>
            </a:r>
          </a:p>
          <a:p>
            <a:pPr eaLnBrk="1" hangingPunct="1">
              <a:lnSpc>
                <a:spcPct val="90000"/>
              </a:lnSpc>
              <a:buFont typeface="Arial" charset="0"/>
              <a:buAutoNum type="arabicPlain" startAt="2002"/>
            </a:pPr>
            <a:r>
              <a:rPr lang="en-US" sz="1600" dirty="0" smtClean="0">
                <a:ea typeface="ＭＳ Ｐゴシック" charset="-128"/>
                <a:cs typeface="ＭＳ Ｐゴシック" charset="-128"/>
              </a:rPr>
              <a:t> 	 	50% 		3.5 		A</a:t>
            </a:r>
            <a:r>
              <a:rPr lang="en-US" sz="1600" baseline="-25000" dirty="0" smtClean="0">
                <a:ea typeface="ＭＳ Ｐゴシック" charset="-128"/>
                <a:cs typeface="ＭＳ Ｐゴシック" charset="-128"/>
              </a:rPr>
              <a:t>LL</a:t>
            </a:r>
            <a:r>
              <a:rPr lang="en-US" sz="1600" dirty="0" smtClean="0">
                <a:ea typeface="ＭＳ Ｐゴシック" charset="-128"/>
                <a:cs typeface="ＭＳ Ｐゴシック" charset="-128"/>
              </a:rPr>
              <a:t>(π</a:t>
            </a:r>
            <a:r>
              <a:rPr lang="en-US" sz="1600" baseline="30000" dirty="0" smtClean="0">
                <a:ea typeface="ＭＳ Ｐゴシック" charset="-128"/>
                <a:cs typeface="ＭＳ Ｐゴシック" charset="-128"/>
              </a:rPr>
              <a:t>0</a:t>
            </a:r>
            <a:r>
              <a:rPr lang="en-US" sz="1600" dirty="0" smtClean="0">
                <a:ea typeface="ＭＳ Ｐゴシック" charset="-128"/>
                <a:cs typeface="ＭＳ Ｐゴシック" charset="-128"/>
              </a:rPr>
              <a:t>) ruled out large </a:t>
            </a:r>
            <a:r>
              <a:rPr lang="en-US" sz="1600" dirty="0" err="1" smtClean="0">
                <a:ea typeface="ＭＳ Ｐゴシック" charset="-128"/>
                <a:cs typeface="ＭＳ Ｐゴシック" charset="-128"/>
              </a:rPr>
              <a:t>Δg</a:t>
            </a:r>
            <a:r>
              <a:rPr lang="en-US" sz="1600" dirty="0" smtClean="0">
                <a:ea typeface="ＭＳ Ｐゴシック" charset="-128"/>
                <a:cs typeface="ＭＳ Ｐゴシック" charset="-128"/>
              </a:rPr>
              <a:t>, GRSV-Max-Like</a:t>
            </a:r>
          </a:p>
          <a:p>
            <a:pPr eaLnBrk="1" hangingPunct="1">
              <a:lnSpc>
                <a:spcPct val="90000"/>
              </a:lnSpc>
              <a:buFont typeface="Arial" charset="0"/>
              <a:buAutoNum type="arabicPlain" startAt="2002"/>
            </a:pPr>
            <a:r>
              <a:rPr lang="en-US" sz="1600" dirty="0" smtClean="0">
                <a:ea typeface="ＭＳ Ｐゴシック" charset="-128"/>
                <a:cs typeface="ＭＳ Ｐゴシック" charset="-128"/>
              </a:rPr>
              <a:t> 		60% 	 	7.5   		first dedicated long spin run</a:t>
            </a:r>
          </a:p>
          <a:p>
            <a:pPr eaLnBrk="1" hangingPunct="1">
              <a:lnSpc>
                <a:spcPct val="90000"/>
              </a:lnSpc>
              <a:buFont typeface="Arial" charset="0"/>
              <a:buNone/>
            </a:pPr>
            <a:r>
              <a:rPr lang="en-US" sz="1600" dirty="0" smtClean="0">
                <a:ea typeface="ＭＳ Ｐゴシック" charset="-128"/>
                <a:cs typeface="ＭＳ Ｐゴシック" charset="-128"/>
              </a:rPr>
              <a:t>    					</a:t>
            </a:r>
            <a:r>
              <a:rPr lang="en-US" sz="1600" dirty="0" smtClean="0">
                <a:solidFill>
                  <a:srgbClr val="008000"/>
                </a:solidFill>
                <a:ea typeface="ＭＳ Ｐゴシック" charset="-128"/>
                <a:cs typeface="ＭＳ Ｐゴシック" charset="-128"/>
              </a:rPr>
              <a:t>2.7         	Transverse run</a:t>
            </a:r>
          </a:p>
          <a:p>
            <a:pPr eaLnBrk="1" hangingPunct="1">
              <a:lnSpc>
                <a:spcPct val="90000"/>
              </a:lnSpc>
              <a:buFont typeface="Arial" charset="0"/>
              <a:buNone/>
            </a:pPr>
            <a:r>
              <a:rPr lang="en-US" sz="1600" dirty="0" smtClean="0">
                <a:ea typeface="ＭＳ Ｐゴシック" charset="-128"/>
                <a:cs typeface="ＭＳ Ｐゴシック" charset="-128"/>
              </a:rPr>
              <a:t>2007  		--  		--	 	NO spin run </a:t>
            </a:r>
          </a:p>
          <a:p>
            <a:pPr eaLnBrk="1" hangingPunct="1">
              <a:lnSpc>
                <a:spcPct val="90000"/>
              </a:lnSpc>
              <a:buFont typeface="Arial" charset="0"/>
              <a:buNone/>
            </a:pPr>
            <a:r>
              <a:rPr lang="en-US" sz="1600" dirty="0" smtClean="0">
                <a:ea typeface="ＭＳ Ｐゴシック" charset="-128"/>
                <a:cs typeface="ＭＳ Ｐゴシック" charset="-128"/>
              </a:rPr>
              <a:t>2008  		</a:t>
            </a:r>
            <a:r>
              <a:rPr lang="en-US" sz="1600" dirty="0" smtClean="0">
                <a:solidFill>
                  <a:srgbClr val="008000"/>
                </a:solidFill>
                <a:ea typeface="ＭＳ Ｐゴシック" charset="-128"/>
                <a:cs typeface="ＭＳ Ｐゴシック" charset="-128"/>
              </a:rPr>
              <a:t>45% 		5.2</a:t>
            </a:r>
            <a:r>
              <a:rPr lang="en-US" sz="1600" dirty="0" smtClean="0">
                <a:ea typeface="ＭＳ Ｐゴシック" charset="-128"/>
                <a:cs typeface="ＭＳ Ｐゴシック" charset="-128"/>
              </a:rPr>
              <a:t>	 	short run for HI baseline pp physics</a:t>
            </a:r>
          </a:p>
          <a:p>
            <a:pPr eaLnBrk="1" hangingPunct="1">
              <a:lnSpc>
                <a:spcPct val="90000"/>
              </a:lnSpc>
              <a:buFont typeface="Arial" charset="0"/>
              <a:buNone/>
            </a:pPr>
            <a:r>
              <a:rPr lang="en-US" sz="1600" dirty="0" smtClean="0">
                <a:ea typeface="ＭＳ Ｐゴシック" charset="-128"/>
                <a:cs typeface="ＭＳ Ｐゴシック" charset="-128"/>
              </a:rPr>
              <a:t>2009 	 	</a:t>
            </a:r>
            <a:r>
              <a:rPr lang="en-US" sz="1600" dirty="0" smtClean="0">
                <a:solidFill>
                  <a:srgbClr val="FF0000"/>
                </a:solidFill>
                <a:ea typeface="ＭＳ Ｐゴシック" charset="-128"/>
                <a:cs typeface="ＭＳ Ｐゴシック" charset="-128"/>
              </a:rPr>
              <a:t>35%	 	14		first 500GeV run!</a:t>
            </a:r>
          </a:p>
          <a:p>
            <a:pPr eaLnBrk="1" hangingPunct="1">
              <a:lnSpc>
                <a:spcPct val="90000"/>
              </a:lnSpc>
              <a:buFont typeface="Arial" charset="0"/>
              <a:buNone/>
            </a:pPr>
            <a:r>
              <a:rPr lang="en-US" sz="1600" dirty="0" smtClean="0">
                <a:ea typeface="ＭＳ Ｐゴシック" charset="-128"/>
                <a:cs typeface="ＭＳ Ｐゴシック" charset="-128"/>
              </a:rPr>
              <a:t>  	 		          55% 		16 		200GeV </a:t>
            </a:r>
          </a:p>
          <a:p>
            <a:pPr eaLnBrk="1" hangingPunct="1">
              <a:lnSpc>
                <a:spcPct val="90000"/>
              </a:lnSpc>
              <a:buFont typeface="Arial" charset="0"/>
              <a:buAutoNum type="arabicPlain" startAt="2002"/>
            </a:pPr>
            <a:endParaRPr lang="en-US" sz="1900" dirty="0">
              <a:ea typeface="ＭＳ Ｐゴシック" charset="-128"/>
              <a:cs typeface="ＭＳ Ｐゴシック" charset="-128"/>
            </a:endParaRPr>
          </a:p>
        </p:txBody>
      </p:sp>
      <p:sp>
        <p:nvSpPr>
          <p:cNvPr id="69641" name="TextBox 8"/>
          <p:cNvSpPr txBox="1">
            <a:spLocks noChangeArrowheads="1"/>
          </p:cNvSpPr>
          <p:nvPr/>
        </p:nvSpPr>
        <p:spPr bwMode="auto">
          <a:xfrm>
            <a:off x="6015083" y="3903663"/>
            <a:ext cx="301461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dirty="0"/>
              <a:t>CAD </a:t>
            </a:r>
            <a:r>
              <a:rPr lang="en-US" dirty="0" smtClean="0"/>
              <a:t>Delivered Run9@500GeV</a:t>
            </a:r>
            <a:endParaRPr lang="en-US" dirty="0"/>
          </a:p>
        </p:txBody>
      </p:sp>
      <p:sp>
        <p:nvSpPr>
          <p:cNvPr id="69642" name="Text Box 12"/>
          <p:cNvSpPr txBox="1">
            <a:spLocks noChangeArrowheads="1"/>
          </p:cNvSpPr>
          <p:nvPr/>
        </p:nvSpPr>
        <p:spPr bwMode="auto">
          <a:xfrm>
            <a:off x="258763" y="4287838"/>
            <a:ext cx="5507037" cy="2139950"/>
          </a:xfrm>
          <a:prstGeom prst="rect">
            <a:avLst/>
          </a:prstGeom>
          <a:solidFill>
            <a:srgbClr val="FFFF00">
              <a:alpha val="49019"/>
            </a:srgbClr>
          </a:solidFill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sz="1400" b="1" i="1">
                <a:solidFill>
                  <a:srgbClr val="D60093"/>
                </a:solidFill>
              </a:rPr>
              <a:t>CAD(10.2009):  From Run9 experience, reduced the </a:t>
            </a:r>
            <a:r>
              <a:rPr lang="en-US" sz="1400" b="1" i="1">
                <a:solidFill>
                  <a:srgbClr val="D60093"/>
                </a:solidFill>
                <a:sym typeface="Symbol" charset="2"/>
              </a:rPr>
              <a:t>“enhanced” design goals: P=70%,  </a:t>
            </a:r>
            <a:r>
              <a:rPr lang="en-US" sz="1400" b="1" i="1">
                <a:solidFill>
                  <a:srgbClr val="D60093"/>
                </a:solidFill>
                <a:latin typeface="Monotype Corsiva" charset="0"/>
                <a:sym typeface="Symbol" charset="2"/>
              </a:rPr>
              <a:t>L </a:t>
            </a:r>
            <a:r>
              <a:rPr lang="en-US" sz="1400" b="1" i="1">
                <a:solidFill>
                  <a:srgbClr val="D60093"/>
                </a:solidFill>
                <a:sym typeface="Symbol" charset="2"/>
              </a:rPr>
              <a:t>= 3  10</a:t>
            </a:r>
            <a:r>
              <a:rPr lang="en-US" sz="1400" b="1" i="1" baseline="36000">
                <a:solidFill>
                  <a:srgbClr val="D60093"/>
                </a:solidFill>
                <a:sym typeface="Symbol" charset="2"/>
              </a:rPr>
              <a:t>31</a:t>
            </a:r>
            <a:r>
              <a:rPr lang="en-US" sz="1400" b="1" i="1">
                <a:solidFill>
                  <a:srgbClr val="D60093"/>
                </a:solidFill>
                <a:sym typeface="Symbol" charset="2"/>
              </a:rPr>
              <a:t> cm</a:t>
            </a:r>
            <a:r>
              <a:rPr lang="en-US" sz="1400" b="1" i="1" baseline="36000">
                <a:solidFill>
                  <a:srgbClr val="D60093"/>
                </a:solidFill>
                <a:sym typeface="Symbol" charset="2"/>
              </a:rPr>
              <a:t>2</a:t>
            </a:r>
            <a:r>
              <a:rPr lang="en-US" sz="1400" b="1" i="1">
                <a:solidFill>
                  <a:srgbClr val="D60093"/>
                </a:solidFill>
                <a:sym typeface="Symbol" charset="2"/>
              </a:rPr>
              <a:t>s</a:t>
            </a:r>
            <a:r>
              <a:rPr lang="en-US" sz="1400" b="1" i="1" baseline="36000">
                <a:solidFill>
                  <a:srgbClr val="D60093"/>
                </a:solidFill>
                <a:sym typeface="Symbol" charset="2"/>
              </a:rPr>
              <a:t>1</a:t>
            </a:r>
            <a:r>
              <a:rPr lang="en-US" sz="1400" b="1" i="1">
                <a:solidFill>
                  <a:srgbClr val="D60093"/>
                </a:solidFill>
                <a:sym typeface="Symbol" charset="2"/>
              </a:rPr>
              <a:t> (or  7.5 pb</a:t>
            </a:r>
            <a:r>
              <a:rPr lang="en-US" sz="1400" b="1" i="1" baseline="36000">
                <a:solidFill>
                  <a:srgbClr val="D60093"/>
                </a:solidFill>
                <a:sym typeface="Symbol" charset="2"/>
              </a:rPr>
              <a:t>1</a:t>
            </a:r>
            <a:r>
              <a:rPr lang="en-US" sz="1400" b="1" i="1">
                <a:solidFill>
                  <a:srgbClr val="D60093"/>
                </a:solidFill>
                <a:sym typeface="Symbol" charset="2"/>
              </a:rPr>
              <a:t>/week) at s = 200 GeV</a:t>
            </a:r>
          </a:p>
          <a:p>
            <a:pPr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sz="1400" b="1" i="1">
                <a:solidFill>
                  <a:srgbClr val="D60093"/>
                </a:solidFill>
                <a:sym typeface="Symbol" charset="2"/>
              </a:rPr>
              <a:t>	</a:t>
            </a:r>
            <a:r>
              <a:rPr lang="en-US" sz="1400" b="1" i="1">
                <a:solidFill>
                  <a:srgbClr val="0000FF"/>
                </a:solidFill>
                <a:sym typeface="Symbol" charset="2"/>
              </a:rPr>
              <a:t>12-week Run Delivered: 90pb</a:t>
            </a:r>
            <a:r>
              <a:rPr lang="en-US" sz="1400" b="1" i="1" baseline="30000">
                <a:solidFill>
                  <a:srgbClr val="0000FF"/>
                </a:solidFill>
                <a:sym typeface="Symbol" charset="2"/>
              </a:rPr>
              <a:t>-1</a:t>
            </a:r>
            <a:r>
              <a:rPr lang="en-US" sz="1400" b="1" i="1">
                <a:solidFill>
                  <a:srgbClr val="0000FF"/>
                </a:solidFill>
                <a:sym typeface="Symbol" charset="2"/>
              </a:rPr>
              <a:t>  </a:t>
            </a:r>
          </a:p>
          <a:p>
            <a:pPr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sz="1400" b="1" i="1">
                <a:solidFill>
                  <a:srgbClr val="0000FF"/>
                </a:solidFill>
                <a:sym typeface="Symbol" charset="2"/>
              </a:rPr>
              <a:t>	PHENIX(ε=1/3) = 30pb</a:t>
            </a:r>
            <a:r>
              <a:rPr lang="en-US" sz="1400" b="1" i="1" baseline="30000">
                <a:solidFill>
                  <a:srgbClr val="0000FF"/>
                </a:solidFill>
                <a:sym typeface="Symbol" charset="2"/>
              </a:rPr>
              <a:t>-1</a:t>
            </a:r>
          </a:p>
          <a:p>
            <a:pPr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sz="1400" b="1" i="1">
                <a:solidFill>
                  <a:srgbClr val="D60093"/>
                </a:solidFill>
              </a:rPr>
              <a:t>With hardware upgrade, expect to achieve:  18~83 pb</a:t>
            </a:r>
            <a:r>
              <a:rPr lang="en-US" sz="1400" b="1" i="1" baseline="30000">
                <a:solidFill>
                  <a:srgbClr val="D60093"/>
                </a:solidFill>
              </a:rPr>
              <a:t>-1</a:t>
            </a:r>
            <a:r>
              <a:rPr lang="en-US" sz="1400" b="1" i="1">
                <a:solidFill>
                  <a:srgbClr val="D60093"/>
                </a:solidFill>
              </a:rPr>
              <a:t>/week@500GeV</a:t>
            </a:r>
            <a:endParaRPr lang="en-US" sz="1400" b="1" i="1">
              <a:solidFill>
                <a:srgbClr val="D60093"/>
              </a:solidFill>
              <a:sym typeface="Symbol" charset="2"/>
            </a:endParaRPr>
          </a:p>
          <a:p>
            <a:pPr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sz="1400" b="1" i="1">
                <a:solidFill>
                  <a:srgbClr val="D60093"/>
                </a:solidFill>
                <a:sym typeface="Symbol" charset="2"/>
              </a:rPr>
              <a:t>           </a:t>
            </a:r>
            <a:r>
              <a:rPr lang="en-US" sz="1400" b="1" i="1">
                <a:solidFill>
                  <a:srgbClr val="0000FF"/>
                </a:solidFill>
                <a:sym typeface="Symbol" charset="2"/>
              </a:rPr>
              <a:t>12-week Run Delivered: 220~1000pb</a:t>
            </a:r>
            <a:r>
              <a:rPr lang="en-US" sz="1400" b="1" i="1" baseline="30000">
                <a:solidFill>
                  <a:srgbClr val="0000FF"/>
                </a:solidFill>
                <a:sym typeface="Symbol" charset="2"/>
              </a:rPr>
              <a:t>-1</a:t>
            </a:r>
            <a:r>
              <a:rPr lang="en-US" sz="1400" b="1" i="1">
                <a:solidFill>
                  <a:srgbClr val="0000FF"/>
                </a:solidFill>
                <a:sym typeface="Symbol" charset="2"/>
              </a:rPr>
              <a:t>  </a:t>
            </a:r>
          </a:p>
          <a:p>
            <a:pPr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sz="1400" b="1" i="1">
                <a:solidFill>
                  <a:srgbClr val="0000FF"/>
                </a:solidFill>
                <a:sym typeface="Symbol" charset="2"/>
              </a:rPr>
              <a:t>           PHENIX(ε=1/2) = 100~500pb</a:t>
            </a:r>
            <a:r>
              <a:rPr lang="en-US" sz="1400" b="1" i="1" baseline="30000">
                <a:solidFill>
                  <a:srgbClr val="0000FF"/>
                </a:solidFill>
                <a:sym typeface="Symbol" charset="2"/>
              </a:rPr>
              <a:t>-1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581900" y="1697038"/>
            <a:ext cx="1333500" cy="46196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sz="1200"/>
              <a:t>800pb</a:t>
            </a:r>
            <a:r>
              <a:rPr lang="en-US" sz="1200" baseline="30000"/>
              <a:t>-1</a:t>
            </a:r>
            <a:r>
              <a:rPr lang="en-US" sz="1200"/>
              <a:t>@500GeV</a:t>
            </a: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sz="1200"/>
              <a:t>300pb</a:t>
            </a:r>
            <a:r>
              <a:rPr lang="en-US" sz="1200" baseline="30000"/>
              <a:t>-1</a:t>
            </a:r>
            <a:r>
              <a:rPr lang="en-US" sz="1200"/>
              <a:t>@200GeV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7594600" y="2700338"/>
            <a:ext cx="1333500" cy="461962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sz="1200"/>
              <a:t>300pb</a:t>
            </a:r>
            <a:r>
              <a:rPr lang="en-US" sz="1200" baseline="30000"/>
              <a:t>-1</a:t>
            </a:r>
            <a:r>
              <a:rPr lang="en-US" sz="1200"/>
              <a:t>@500GeV</a:t>
            </a: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sz="1200"/>
              <a:t>70pb</a:t>
            </a:r>
            <a:r>
              <a:rPr lang="en-US" sz="1200" baseline="30000"/>
              <a:t>-1</a:t>
            </a:r>
            <a:r>
              <a:rPr lang="en-US" sz="1200"/>
              <a:t>@200GeV</a:t>
            </a:r>
          </a:p>
        </p:txBody>
      </p:sp>
      <p:sp>
        <p:nvSpPr>
          <p:cNvPr id="14" name="Down Arrow 13"/>
          <p:cNvSpPr/>
          <p:nvPr/>
        </p:nvSpPr>
        <p:spPr>
          <a:xfrm>
            <a:off x="8110538" y="2362200"/>
            <a:ext cx="263525" cy="261938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>
              <a:solidFill>
                <a:srgbClr val="FFFFFF"/>
              </a:solidFill>
              <a:ea typeface="ＭＳ Ｐゴシック" charset="-128"/>
              <a:cs typeface="ＭＳ Ｐゴシック" charset="-128"/>
            </a:endParaRPr>
          </a:p>
        </p:txBody>
      </p:sp>
      <p:sp>
        <p:nvSpPr>
          <p:cNvPr id="69646" name="TextBox 12"/>
          <p:cNvSpPr txBox="1">
            <a:spLocks noChangeArrowheads="1"/>
          </p:cNvSpPr>
          <p:nvPr/>
        </p:nvSpPr>
        <p:spPr bwMode="auto">
          <a:xfrm>
            <a:off x="7848600" y="1371600"/>
            <a:ext cx="7112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/>
              <a:t>Goals</a:t>
            </a:r>
          </a:p>
        </p:txBody>
      </p:sp>
      <p:pic>
        <p:nvPicPr>
          <p:cNvPr id="69647" name="Picture 6" descr="PHENIX big logo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886700" y="42863"/>
            <a:ext cx="1143000" cy="37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14" descr="pic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92799" y="4351339"/>
            <a:ext cx="3219901" cy="20764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5154" name="Picture 1026" descr="PrelimBoth_allPi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965825" y="3717925"/>
            <a:ext cx="2971800" cy="2525713"/>
          </a:xfrm>
          <a:prstGeom prst="rect">
            <a:avLst/>
          </a:prstGeom>
          <a:noFill/>
        </p:spPr>
      </p:pic>
      <p:sp>
        <p:nvSpPr>
          <p:cNvPr id="305155" name="Rectangle 1027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6934200" cy="1143000"/>
          </a:xfrm>
        </p:spPr>
        <p:txBody>
          <a:bodyPr/>
          <a:lstStyle/>
          <a:p>
            <a:r>
              <a:rPr lang="en-US" dirty="0"/>
              <a:t>Charged </a:t>
            </a:r>
            <a:r>
              <a:rPr lang="en-US" dirty="0" err="1"/>
              <a:t>Pion</a:t>
            </a:r>
            <a:r>
              <a:rPr lang="en-US" dirty="0"/>
              <a:t> A</a:t>
            </a:r>
            <a:r>
              <a:rPr lang="en-US" baseline="-25000" dirty="0"/>
              <a:t>LL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05156" name="Rectangle 1028"/>
          <p:cNvSpPr>
            <a:spLocks noGrp="1" noChangeArrowheads="1"/>
          </p:cNvSpPr>
          <p:nvPr>
            <p:ph type="body" idx="1"/>
          </p:nvPr>
        </p:nvSpPr>
        <p:spPr>
          <a:xfrm>
            <a:off x="671513" y="1023938"/>
            <a:ext cx="4953000" cy="2590800"/>
          </a:xfrm>
        </p:spPr>
        <p:txBody>
          <a:bodyPr/>
          <a:lstStyle/>
          <a:p>
            <a:r>
              <a:rPr lang="en-US" sz="1800" dirty="0"/>
              <a:t>Use RICH (|</a:t>
            </a:r>
            <a:r>
              <a:rPr lang="en-US" sz="1800" dirty="0" err="1">
                <a:latin typeface="Symbol" charset="2"/>
                <a:sym typeface="Symbol" charset="2"/>
              </a:rPr>
              <a:t></a:t>
            </a:r>
            <a:r>
              <a:rPr lang="en-US" sz="1800" dirty="0"/>
              <a:t>|&lt;0.35) to identify </a:t>
            </a:r>
            <a:r>
              <a:rPr lang="en-US" sz="1800" dirty="0" err="1"/>
              <a:t>pions</a:t>
            </a:r>
            <a:r>
              <a:rPr lang="en-US" sz="1800" dirty="0"/>
              <a:t> with </a:t>
            </a:r>
            <a:r>
              <a:rPr lang="en-US" sz="1800" dirty="0" err="1"/>
              <a:t>p</a:t>
            </a:r>
            <a:r>
              <a:rPr lang="en-US" sz="1800" baseline="-25000" dirty="0" err="1"/>
              <a:t>T</a:t>
            </a:r>
            <a:r>
              <a:rPr lang="en-US" sz="1800" dirty="0"/>
              <a:t>&gt;4.7 </a:t>
            </a:r>
            <a:r>
              <a:rPr lang="en-US" sz="1800" dirty="0" err="1"/>
              <a:t>GeV</a:t>
            </a:r>
            <a:endParaRPr lang="en-US" sz="1800" dirty="0"/>
          </a:p>
          <a:p>
            <a:pPr lvl="1"/>
            <a:r>
              <a:rPr lang="en-US" sz="1600" dirty="0"/>
              <a:t>Cross section in this region is dominated by </a:t>
            </a:r>
            <a:r>
              <a:rPr lang="en-US" sz="1600" dirty="0" err="1"/>
              <a:t>qg</a:t>
            </a:r>
            <a:r>
              <a:rPr lang="en-US" sz="1600" dirty="0"/>
              <a:t> scattering</a:t>
            </a:r>
          </a:p>
          <a:p>
            <a:r>
              <a:rPr lang="en-US" sz="1800" dirty="0"/>
              <a:t>Favored/Disfavored FF </a:t>
            </a:r>
            <a:r>
              <a:rPr lang="en-US" altLang="ja-JP" sz="1800" dirty="0" err="1">
                <a:ea typeface="ＭＳ Ｐゴシック" charset="-128"/>
                <a:cs typeface="ＭＳ Ｐゴシック" charset="-128"/>
                <a:sym typeface="Wingdings" charset="2"/>
              </a:rPr>
              <a:t></a:t>
            </a:r>
            <a:r>
              <a:rPr lang="en-US" sz="1800" dirty="0"/>
              <a:t> different </a:t>
            </a:r>
            <a:r>
              <a:rPr lang="en-US" sz="1800" i="1" dirty="0" err="1"/>
              <a:t>qg</a:t>
            </a:r>
            <a:r>
              <a:rPr lang="en-US" sz="1800" dirty="0"/>
              <a:t> contributions for </a:t>
            </a:r>
            <a:r>
              <a:rPr lang="en-US" sz="1800" dirty="0" err="1">
                <a:latin typeface="Symbol" charset="2"/>
                <a:sym typeface="Symbol" charset="2"/>
              </a:rPr>
              <a:t></a:t>
            </a:r>
            <a:r>
              <a:rPr lang="en-US" sz="1800" baseline="30000" dirty="0"/>
              <a:t>+</a:t>
            </a:r>
            <a:r>
              <a:rPr lang="en-US" sz="1800" dirty="0"/>
              <a:t>,  </a:t>
            </a:r>
            <a:r>
              <a:rPr lang="en-US" sz="1800" dirty="0">
                <a:latin typeface="Symbol" charset="2"/>
                <a:sym typeface="Symbol" charset="2"/>
              </a:rPr>
              <a:t></a:t>
            </a:r>
            <a:r>
              <a:rPr lang="en-US" sz="1800" baseline="30000" dirty="0"/>
              <a:t>0</a:t>
            </a:r>
            <a:r>
              <a:rPr lang="en-US" sz="1800" dirty="0"/>
              <a:t>, </a:t>
            </a:r>
            <a:r>
              <a:rPr lang="en-US" sz="1800" dirty="0" err="1">
                <a:latin typeface="Symbol" charset="2"/>
                <a:sym typeface="Symbol" charset="2"/>
              </a:rPr>
              <a:t></a:t>
            </a:r>
            <a:r>
              <a:rPr lang="en-US" sz="1800" baseline="30000" dirty="0"/>
              <a:t>-</a:t>
            </a:r>
            <a:r>
              <a:rPr lang="en-US" sz="1800" dirty="0"/>
              <a:t> due to sign of    </a:t>
            </a:r>
            <a:r>
              <a:rPr lang="en-US" sz="1800" dirty="0" err="1">
                <a:latin typeface="Symbol" charset="2"/>
                <a:sym typeface="Symbol" charset="2"/>
              </a:rPr>
              <a:t></a:t>
            </a:r>
            <a:r>
              <a:rPr lang="en-US" sz="1800" dirty="0" err="1"/>
              <a:t>u</a:t>
            </a:r>
            <a:r>
              <a:rPr lang="en-US" sz="1800" dirty="0"/>
              <a:t> and </a:t>
            </a:r>
            <a:r>
              <a:rPr lang="en-US" sz="1800" dirty="0" err="1">
                <a:latin typeface="Symbol" charset="2"/>
                <a:sym typeface="Symbol" charset="2"/>
              </a:rPr>
              <a:t></a:t>
            </a:r>
            <a:r>
              <a:rPr lang="en-US" sz="1800" dirty="0" err="1"/>
              <a:t>d</a:t>
            </a:r>
            <a:endParaRPr lang="en-US" sz="1800" baseline="30000" dirty="0"/>
          </a:p>
          <a:p>
            <a:pPr>
              <a:buFontTx/>
              <a:buNone/>
            </a:pPr>
            <a:r>
              <a:rPr lang="en-US" altLang="ja-JP" sz="1800" dirty="0" err="1">
                <a:ea typeface="ＭＳ Ｐゴシック" charset="-128"/>
                <a:cs typeface="ＭＳ Ｐゴシック" charset="-128"/>
                <a:sym typeface="Wingdings" charset="2"/>
              </a:rPr>
              <a:t></a:t>
            </a:r>
            <a:r>
              <a:rPr lang="en-US" altLang="ja-JP" sz="1800" dirty="0">
                <a:ea typeface="ＭＳ Ｐゴシック" charset="-128"/>
                <a:cs typeface="ＭＳ Ｐゴシック" charset="-128"/>
                <a:sym typeface="Wingdings" charset="2"/>
              </a:rPr>
              <a:t> access sign of </a:t>
            </a:r>
            <a:r>
              <a:rPr lang="en-US" altLang="ja-JP" sz="1800" dirty="0">
                <a:latin typeface="Symbol" charset="2"/>
                <a:ea typeface="ＭＳ Ｐゴシック" charset="-128"/>
                <a:cs typeface="ＭＳ Ｐゴシック" charset="-128"/>
                <a:sym typeface="Symbol" charset="2"/>
              </a:rPr>
              <a:t></a:t>
            </a:r>
            <a:r>
              <a:rPr lang="en-US" altLang="ja-JP" sz="1800" dirty="0">
                <a:ea typeface="ＭＳ Ｐゴシック" charset="-128"/>
                <a:cs typeface="ＭＳ Ｐゴシック" charset="-128"/>
                <a:sym typeface="Wingdings" charset="2"/>
              </a:rPr>
              <a:t>G</a:t>
            </a:r>
            <a:endParaRPr lang="en-US" sz="1800" dirty="0">
              <a:ea typeface="ＭＳ Ｐゴシック" charset="-128"/>
              <a:cs typeface="ＭＳ Ｐゴシック" charset="-128"/>
              <a:sym typeface="Wingdings" charset="2"/>
            </a:endParaRPr>
          </a:p>
        </p:txBody>
      </p:sp>
      <p:pic>
        <p:nvPicPr>
          <p:cNvPr id="305157" name="Picture 1029" descr="astrid_cp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0963" y="3727450"/>
            <a:ext cx="6015037" cy="2528888"/>
          </a:xfrm>
          <a:prstGeom prst="rect">
            <a:avLst/>
          </a:prstGeom>
          <a:noFill/>
        </p:spPr>
      </p:pic>
      <p:sp>
        <p:nvSpPr>
          <p:cNvPr id="305158" name="Rectangle 1030"/>
          <p:cNvSpPr>
            <a:spLocks noChangeArrowheads="1"/>
          </p:cNvSpPr>
          <p:nvPr/>
        </p:nvSpPr>
        <p:spPr bwMode="auto">
          <a:xfrm>
            <a:off x="860425" y="4114800"/>
            <a:ext cx="51117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800">
                <a:solidFill>
                  <a:schemeClr val="tx2"/>
                </a:solidFill>
                <a:latin typeface="Symbol" charset="2"/>
                <a:ea typeface="Osaka" charset="-128"/>
                <a:cs typeface="Osaka" charset="-128"/>
                <a:sym typeface="Symbol" charset="2"/>
              </a:rPr>
              <a:t></a:t>
            </a:r>
            <a:r>
              <a:rPr lang="en-US" sz="2800" baseline="30000">
                <a:solidFill>
                  <a:schemeClr val="tx2"/>
                </a:solidFill>
                <a:latin typeface="Symbol" charset="2"/>
                <a:ea typeface="Osaka" charset="-128"/>
                <a:cs typeface="Osaka" charset="-128"/>
                <a:sym typeface="Symbol" charset="2"/>
              </a:rPr>
              <a:t></a:t>
            </a:r>
            <a:endParaRPr lang="en-US" sz="4000">
              <a:solidFill>
                <a:schemeClr val="tx2"/>
              </a:solidFill>
              <a:latin typeface="Symbol" charset="2"/>
              <a:ea typeface="Osaka" charset="-128"/>
              <a:cs typeface="Osaka" charset="-128"/>
              <a:sym typeface="Symbol" charset="2"/>
            </a:endParaRPr>
          </a:p>
        </p:txBody>
      </p:sp>
      <p:sp>
        <p:nvSpPr>
          <p:cNvPr id="305159" name="Rectangle 1031"/>
          <p:cNvSpPr>
            <a:spLocks noChangeArrowheads="1"/>
          </p:cNvSpPr>
          <p:nvPr/>
        </p:nvSpPr>
        <p:spPr bwMode="auto">
          <a:xfrm>
            <a:off x="3657600" y="4191000"/>
            <a:ext cx="51117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800">
                <a:solidFill>
                  <a:schemeClr val="tx2"/>
                </a:solidFill>
                <a:latin typeface="Symbol" charset="2"/>
                <a:ea typeface="Osaka" charset="-128"/>
                <a:cs typeface="Osaka" charset="-128"/>
                <a:sym typeface="Symbol" charset="2"/>
              </a:rPr>
              <a:t></a:t>
            </a:r>
            <a:r>
              <a:rPr lang="en-US" sz="2800" baseline="30000">
                <a:solidFill>
                  <a:schemeClr val="tx2"/>
                </a:solidFill>
                <a:latin typeface="Symbol" charset="2"/>
                <a:ea typeface="Osaka" charset="-128"/>
                <a:cs typeface="Osaka" charset="-128"/>
                <a:sym typeface="Symbol" charset="2"/>
              </a:rPr>
              <a:t></a:t>
            </a:r>
            <a:endParaRPr lang="en-US" sz="4000">
              <a:solidFill>
                <a:schemeClr val="tx2"/>
              </a:solidFill>
              <a:latin typeface="Symbol" charset="2"/>
              <a:ea typeface="Osaka" charset="-128"/>
              <a:cs typeface="Osaka" charset="-128"/>
              <a:sym typeface="Symbol" charset="2"/>
            </a:endParaRPr>
          </a:p>
        </p:txBody>
      </p:sp>
      <p:grpSp>
        <p:nvGrpSpPr>
          <p:cNvPr id="2" name="Group 1032"/>
          <p:cNvGrpSpPr>
            <a:grpSpLocks/>
          </p:cNvGrpSpPr>
          <p:nvPr/>
        </p:nvGrpSpPr>
        <p:grpSpPr bwMode="auto">
          <a:xfrm>
            <a:off x="6324600" y="838200"/>
            <a:ext cx="2514600" cy="2244725"/>
            <a:chOff x="3984" y="528"/>
            <a:chExt cx="1584" cy="1414"/>
          </a:xfrm>
        </p:grpSpPr>
        <p:grpSp>
          <p:nvGrpSpPr>
            <p:cNvPr id="3" name="Group 1033"/>
            <p:cNvGrpSpPr>
              <a:grpSpLocks noChangeAspect="1"/>
            </p:cNvGrpSpPr>
            <p:nvPr/>
          </p:nvGrpSpPr>
          <p:grpSpPr bwMode="auto">
            <a:xfrm>
              <a:off x="3984" y="528"/>
              <a:ext cx="1584" cy="1414"/>
              <a:chOff x="3" y="1045"/>
              <a:chExt cx="2011" cy="1851"/>
            </a:xfrm>
          </p:grpSpPr>
          <p:pic>
            <p:nvPicPr>
              <p:cNvPr id="305162" name="Picture 1034"/>
              <p:cNvPicPr>
                <a:picLocks noChangeAspect="1" noChangeArrowheads="1"/>
              </p:cNvPicPr>
              <p:nvPr/>
            </p:nvPicPr>
            <p:blipFill>
              <a:blip r:embed="rId5"/>
              <a:srcRect/>
              <a:stretch>
                <a:fillRect/>
              </a:stretch>
            </p:blipFill>
            <p:spPr bwMode="auto">
              <a:xfrm>
                <a:off x="3" y="1062"/>
                <a:ext cx="2011" cy="183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sp>
            <p:nvSpPr>
              <p:cNvPr id="305163" name="Rectangle 1035"/>
              <p:cNvSpPr>
                <a:spLocks noChangeAspect="1" noChangeArrowheads="1"/>
              </p:cNvSpPr>
              <p:nvPr/>
            </p:nvSpPr>
            <p:spPr bwMode="auto">
              <a:xfrm>
                <a:off x="609" y="1045"/>
                <a:ext cx="101" cy="56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305164" name="Rectangle 1036"/>
            <p:cNvSpPr>
              <a:spLocks noChangeArrowheads="1"/>
            </p:cNvSpPr>
            <p:nvPr/>
          </p:nvSpPr>
          <p:spPr bwMode="auto">
            <a:xfrm>
              <a:off x="4704" y="536"/>
              <a:ext cx="864" cy="96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305165" name="Rectangle 1037"/>
          <p:cNvSpPr>
            <a:spLocks noChangeArrowheads="1"/>
          </p:cNvSpPr>
          <p:nvPr/>
        </p:nvSpPr>
        <p:spPr bwMode="auto">
          <a:xfrm>
            <a:off x="7391400" y="1023938"/>
            <a:ext cx="798513" cy="1770062"/>
          </a:xfrm>
          <a:prstGeom prst="rect">
            <a:avLst/>
          </a:prstGeom>
          <a:solidFill>
            <a:srgbClr val="FF0000">
              <a:alpha val="50999"/>
            </a:srgbClr>
          </a:solidFill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4" name="Group 1040"/>
          <p:cNvGrpSpPr>
            <a:grpSpLocks/>
          </p:cNvGrpSpPr>
          <p:nvPr/>
        </p:nvGrpSpPr>
        <p:grpSpPr bwMode="auto">
          <a:xfrm>
            <a:off x="0" y="3694113"/>
            <a:ext cx="6400800" cy="2390775"/>
            <a:chOff x="0" y="2327"/>
            <a:chExt cx="4032" cy="1506"/>
          </a:xfrm>
        </p:grpSpPr>
        <p:pic>
          <p:nvPicPr>
            <p:cNvPr id="305166" name="Picture 1038" descr="preliminaryPosRun09Logo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0" y="2328"/>
              <a:ext cx="2112" cy="1505"/>
            </a:xfrm>
            <a:prstGeom prst="rect">
              <a:avLst/>
            </a:prstGeom>
            <a:noFill/>
          </p:spPr>
        </p:pic>
        <p:pic>
          <p:nvPicPr>
            <p:cNvPr id="305167" name="Picture 1039" descr="preliminaryNegRun09Logo"/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1920" y="2327"/>
              <a:ext cx="2112" cy="1505"/>
            </a:xfrm>
            <a:prstGeom prst="rect">
              <a:avLst/>
            </a:prstGeom>
            <a:noFill/>
          </p:spPr>
        </p:pic>
      </p:grpSp>
      <p:pic>
        <p:nvPicPr>
          <p:cNvPr id="305169" name="Picture 1041" descr="preliminaryPosCombinedRunsLogo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25400" y="3859213"/>
            <a:ext cx="3122613" cy="2225675"/>
          </a:xfrm>
          <a:prstGeom prst="rect">
            <a:avLst/>
          </a:prstGeom>
          <a:noFill/>
        </p:spPr>
      </p:pic>
      <p:pic>
        <p:nvPicPr>
          <p:cNvPr id="305170" name="Picture 1042" descr="preliminaryNegCombinedRunsLogo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2998788" y="3859213"/>
            <a:ext cx="3122612" cy="2225675"/>
          </a:xfrm>
          <a:prstGeom prst="rect">
            <a:avLst/>
          </a:prstGeom>
          <a:noFill/>
        </p:spPr>
      </p:pic>
      <p:pic>
        <p:nvPicPr>
          <p:cNvPr id="305171" name="Picture 1043" descr="preliminaryAllPionsCombinedRunsLogo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5892800" y="3844925"/>
            <a:ext cx="3124200" cy="2225675"/>
          </a:xfrm>
          <a:prstGeom prst="rect">
            <a:avLst/>
          </a:prstGeom>
          <a:noFill/>
        </p:spPr>
      </p:pic>
      <p:sp>
        <p:nvSpPr>
          <p:cNvPr id="21" name="Slide Number Placeholder 2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801372-6EC5-504D-A4C6-C0943D8922CB}" type="slidenum">
              <a:rPr lang="en-US" smtClean="0"/>
              <a:pPr/>
              <a:t>53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6" dur="500"/>
                                        <p:tgtEl>
                                          <p:spTgt spid="3051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5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305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305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305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0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/>
              <a:t>Direct photon and </a:t>
            </a:r>
            <a:r>
              <a:rPr lang="en-US" dirty="0" err="1">
                <a:latin typeface="Symbol" charset="2"/>
                <a:sym typeface="Symbol" charset="2"/>
              </a:rPr>
              <a:t></a:t>
            </a:r>
            <a:r>
              <a:rPr lang="en-US" dirty="0"/>
              <a:t> A</a:t>
            </a:r>
            <a:r>
              <a:rPr lang="en-US" baseline="-25000" dirty="0"/>
              <a:t>LL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0720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28600" y="2286000"/>
            <a:ext cx="4191000" cy="1981200"/>
          </a:xfrm>
        </p:spPr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r>
              <a:rPr lang="en-US" sz="1800" b="1" u="sng"/>
              <a:t>Direct Photon</a:t>
            </a:r>
            <a:endParaRPr lang="en-US" sz="1800"/>
          </a:p>
          <a:p>
            <a:pPr lvl="1">
              <a:lnSpc>
                <a:spcPct val="90000"/>
              </a:lnSpc>
            </a:pPr>
            <a:r>
              <a:rPr lang="en-US" sz="1600"/>
              <a:t>|</a:t>
            </a:r>
            <a:r>
              <a:rPr lang="en-US" sz="1600">
                <a:latin typeface="Symbol" charset="2"/>
                <a:sym typeface="Symbol" charset="2"/>
              </a:rPr>
              <a:t></a:t>
            </a:r>
            <a:r>
              <a:rPr lang="en-US" sz="1600"/>
              <a:t>|&lt;0.35</a:t>
            </a:r>
            <a:endParaRPr lang="en-US" sz="1400"/>
          </a:p>
          <a:p>
            <a:pPr lvl="1"/>
            <a:r>
              <a:rPr lang="en-US" sz="1600"/>
              <a:t>Quark-gluon compton scattering process dominates (~80%)</a:t>
            </a:r>
          </a:p>
          <a:p>
            <a:pPr lvl="1"/>
            <a:r>
              <a:rPr lang="en-US" sz="1600"/>
              <a:t>Limited statistics, but unique access to </a:t>
            </a:r>
            <a:r>
              <a:rPr lang="en-US" sz="1600">
                <a:latin typeface="Symbol" charset="2"/>
                <a:sym typeface="Symbol" charset="2"/>
              </a:rPr>
              <a:t></a:t>
            </a:r>
            <a:r>
              <a:rPr lang="en-US" sz="1600"/>
              <a:t>G</a:t>
            </a:r>
          </a:p>
        </p:txBody>
      </p:sp>
      <p:pic>
        <p:nvPicPr>
          <p:cNvPr id="307204" name="Picture 4" descr="rob_dp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81200" y="990600"/>
            <a:ext cx="2590800" cy="1741488"/>
          </a:xfrm>
          <a:prstGeom prst="rect">
            <a:avLst/>
          </a:prstGeom>
          <a:noFill/>
        </p:spPr>
      </p:pic>
      <p:pic>
        <p:nvPicPr>
          <p:cNvPr id="307205" name="Picture 5" descr="rob_dp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33400" y="1143000"/>
            <a:ext cx="1295400" cy="766763"/>
          </a:xfrm>
          <a:prstGeom prst="rect">
            <a:avLst/>
          </a:prstGeom>
          <a:noFill/>
        </p:spPr>
      </p:pic>
      <p:pic>
        <p:nvPicPr>
          <p:cNvPr id="307208" name="Picture 8" descr="DirectPhoton_3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295400" y="4495800"/>
            <a:ext cx="2362200" cy="1847850"/>
          </a:xfrm>
          <a:prstGeom prst="rect">
            <a:avLst/>
          </a:prstGeom>
          <a:noFill/>
        </p:spPr>
      </p:pic>
      <p:pic>
        <p:nvPicPr>
          <p:cNvPr id="307210" name="Picture 10" descr="DirectPhoton_1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990600" y="3990975"/>
            <a:ext cx="2949575" cy="352425"/>
          </a:xfrm>
          <a:prstGeom prst="rect">
            <a:avLst/>
          </a:prstGeom>
          <a:noFill/>
        </p:spPr>
      </p:pic>
      <p:pic>
        <p:nvPicPr>
          <p:cNvPr id="307211" name="Picture 11" descr="joe_eta1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019800" y="4038600"/>
            <a:ext cx="2052638" cy="2160588"/>
          </a:xfrm>
          <a:prstGeom prst="rect">
            <a:avLst/>
          </a:prstGeom>
          <a:noFill/>
        </p:spPr>
      </p:pic>
      <p:pic>
        <p:nvPicPr>
          <p:cNvPr id="307209" name="Picture 9" descr="etaALLtheo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4953000" y="3733800"/>
            <a:ext cx="3810000" cy="2698750"/>
          </a:xfrm>
          <a:prstGeom prst="rect">
            <a:avLst/>
          </a:prstGeom>
          <a:noFill/>
        </p:spPr>
      </p:pic>
      <p:sp>
        <p:nvSpPr>
          <p:cNvPr id="307212" name="Rectangle 12"/>
          <p:cNvSpPr>
            <a:spLocks noGrp="1" noChangeArrowheads="1"/>
          </p:cNvSpPr>
          <p:nvPr>
            <p:ph type="body" sz="half" idx="2"/>
          </p:nvPr>
        </p:nvSpPr>
        <p:spPr>
          <a:xfrm>
            <a:off x="5029200" y="1219200"/>
            <a:ext cx="3657600" cy="2667000"/>
          </a:xfrm>
        </p:spPr>
        <p:txBody>
          <a:bodyPr/>
          <a:lstStyle/>
          <a:p>
            <a:pPr>
              <a:buFontTx/>
              <a:buNone/>
            </a:pPr>
            <a:r>
              <a:rPr lang="en-US" b="1" u="sng">
                <a:solidFill>
                  <a:schemeClr val="tx2"/>
                </a:solidFill>
                <a:latin typeface="Symbol" charset="2"/>
                <a:sym typeface="Symbol" charset="2"/>
              </a:rPr>
              <a:t></a:t>
            </a:r>
            <a:endParaRPr lang="en-US" sz="2000"/>
          </a:p>
          <a:p>
            <a:pPr lvl="1"/>
            <a:r>
              <a:rPr lang="en-US" sz="1800"/>
              <a:t>(|</a:t>
            </a:r>
            <a:r>
              <a:rPr lang="en-US" sz="1800">
                <a:latin typeface="Symbol" charset="2"/>
                <a:sym typeface="Symbol" charset="2"/>
              </a:rPr>
              <a:t></a:t>
            </a:r>
            <a:r>
              <a:rPr lang="en-US" sz="1800"/>
              <a:t>|&lt;0.35) </a:t>
            </a:r>
          </a:p>
          <a:p>
            <a:pPr lvl="1"/>
            <a:r>
              <a:rPr lang="en-US" sz="1800"/>
              <a:t>Analysis similar to </a:t>
            </a:r>
            <a:r>
              <a:rPr lang="en-US" sz="1800">
                <a:latin typeface="Symbol" charset="2"/>
                <a:sym typeface="Symbol" charset="2"/>
              </a:rPr>
              <a:t></a:t>
            </a:r>
            <a:r>
              <a:rPr lang="en-US" sz="1800" baseline="30000"/>
              <a:t>0</a:t>
            </a:r>
            <a:endParaRPr lang="en-US" sz="1800"/>
          </a:p>
          <a:p>
            <a:pPr lvl="1"/>
            <a:r>
              <a:rPr lang="en-US" sz="1800"/>
              <a:t>Fractional subprocess differ somewhat</a:t>
            </a:r>
          </a:p>
          <a:p>
            <a:pPr lvl="1"/>
            <a:r>
              <a:rPr lang="en-US" sz="1800"/>
              <a:t>Independent confirmation of </a:t>
            </a:r>
            <a:r>
              <a:rPr lang="en-US" sz="1800">
                <a:latin typeface="Symbol" charset="2"/>
                <a:sym typeface="Symbol" charset="2"/>
              </a:rPr>
              <a:t></a:t>
            </a:r>
            <a:r>
              <a:rPr lang="en-US" sz="1800"/>
              <a:t>G</a:t>
            </a:r>
          </a:p>
        </p:txBody>
      </p:sp>
      <p:sp>
        <p:nvSpPr>
          <p:cNvPr id="307213" name="Rectangle 13"/>
          <p:cNvSpPr>
            <a:spLocks noChangeArrowheads="1"/>
          </p:cNvSpPr>
          <p:nvPr/>
        </p:nvSpPr>
        <p:spPr bwMode="auto">
          <a:xfrm>
            <a:off x="2743200" y="5791200"/>
            <a:ext cx="114458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600"/>
              <a:t>R. Bennett</a:t>
            </a:r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801372-6EC5-504D-A4C6-C0943D8922CB}" type="slidenum">
              <a:rPr lang="en-US" smtClean="0"/>
              <a:pPr/>
              <a:t>54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072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801372-6EC5-504D-A4C6-C0943D8922CB}" type="slidenum">
              <a:rPr lang="en-US" smtClean="0"/>
              <a:pPr/>
              <a:t>55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1980"/>
            <a:ext cx="9144000" cy="6853527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350000" y="1433286"/>
            <a:ext cx="25120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Daniel de </a:t>
            </a:r>
            <a:r>
              <a:rPr lang="en-US" dirty="0" err="1" smtClean="0"/>
              <a:t>Florian</a:t>
            </a:r>
            <a:r>
              <a:rPr lang="en-US" dirty="0" smtClean="0"/>
              <a:t>, RSC’09</a:t>
            </a:r>
            <a:endParaRPr lang="en-US" dirty="0"/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Content Placeholder 3" descr="asy-xf.gif"/>
          <p:cNvPicPr>
            <a:picLocks noGrp="1" noChangeAspect="1"/>
          </p:cNvPicPr>
          <p:nvPr>
            <p:ph idx="1"/>
          </p:nvPr>
        </p:nvPicPr>
        <p:blipFill>
          <a:blip r:embed="rId2"/>
          <a:srcRect l="5180" t="9048" r="11655" b="7756"/>
          <a:stretch>
            <a:fillRect/>
          </a:stretch>
        </p:blipFill>
        <p:spPr>
          <a:xfrm>
            <a:off x="4572000" y="1751013"/>
            <a:ext cx="4343400" cy="4352925"/>
          </a:xfrm>
        </p:spPr>
      </p:pic>
      <p:pic>
        <p:nvPicPr>
          <p:cNvPr id="23555" name="Picture 4" descr="asy-cphi-2.gif"/>
          <p:cNvPicPr>
            <a:picLocks noChangeAspect="1"/>
          </p:cNvPicPr>
          <p:nvPr/>
        </p:nvPicPr>
        <p:blipFill>
          <a:blip r:embed="rId3"/>
          <a:srcRect l="2589" t="6464" r="11655" b="6464"/>
          <a:stretch>
            <a:fillRect/>
          </a:stretch>
        </p:blipFill>
        <p:spPr bwMode="auto">
          <a:xfrm>
            <a:off x="0" y="1598613"/>
            <a:ext cx="4572000" cy="4649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6" name="Rectangle 3"/>
          <p:cNvSpPr>
            <a:spLocks/>
          </p:cNvSpPr>
          <p:nvPr/>
        </p:nvSpPr>
        <p:spPr bwMode="auto">
          <a:xfrm>
            <a:off x="76200" y="6477000"/>
            <a:ext cx="3581400" cy="381000"/>
          </a:xfrm>
          <a:prstGeom prst="rect">
            <a:avLst/>
          </a:prstGeom>
          <a:noFill/>
          <a:ln w="12700" cap="rnd">
            <a:noFill/>
            <a:round/>
            <a:headEnd/>
            <a:tailEnd/>
          </a:ln>
        </p:spPr>
        <p:txBody>
          <a:bodyPr lIns="38100" tIns="38100" rIns="38100" bIns="38100">
            <a:prstTxWarp prst="textNoShape">
              <a:avLst/>
            </a:prstTxWarp>
          </a:bodyPr>
          <a:lstStyle/>
          <a:p>
            <a:r>
              <a:rPr lang="en-US" sz="1200" b="1">
                <a:latin typeface="Calibri" charset="0"/>
                <a:sym typeface="Calibri" charset="0"/>
              </a:rPr>
              <a:t>From SPIN08 talk by N. Poljack, </a:t>
            </a:r>
            <a:r>
              <a:rPr lang="en-US" sz="1200" b="1"/>
              <a:t>arXiv:0901.2828</a:t>
            </a:r>
            <a:endParaRPr lang="en-US" sz="1200" b="1">
              <a:latin typeface="Calibri" charset="0"/>
              <a:sym typeface="Calibri" charset="0"/>
            </a:endParaRPr>
          </a:p>
        </p:txBody>
      </p:sp>
      <p:sp>
        <p:nvSpPr>
          <p:cNvPr id="23557" name="Rectangle 6"/>
          <p:cNvSpPr>
            <a:spLocks noChangeArrowheads="1"/>
          </p:cNvSpPr>
          <p:nvPr/>
        </p:nvSpPr>
        <p:spPr bwMode="auto">
          <a:xfrm>
            <a:off x="6096000" y="5180013"/>
            <a:ext cx="2376488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hr-HR" sz="1600"/>
              <a:t>Estimate </a:t>
            </a:r>
            <a:r>
              <a:rPr lang="hr-HR" sz="1600">
                <a:latin typeface="Symbol" charset="2"/>
              </a:rPr>
              <a:t>s</a:t>
            </a:r>
            <a:r>
              <a:rPr lang="hr-HR" sz="1600" baseline="-25000"/>
              <a:t>tot.  </a:t>
            </a:r>
            <a:r>
              <a:rPr lang="hr-HR" sz="1600"/>
              <a:t>≤</a:t>
            </a:r>
            <a:r>
              <a:rPr lang="hr-HR" sz="1600" baseline="-25000"/>
              <a:t> </a:t>
            </a:r>
            <a:r>
              <a:rPr lang="hr-HR" sz="1600"/>
              <a:t>1.2 </a:t>
            </a:r>
            <a:r>
              <a:rPr lang="hr-HR" sz="1600">
                <a:latin typeface="Symbol" charset="2"/>
              </a:rPr>
              <a:t>s</a:t>
            </a:r>
            <a:r>
              <a:rPr lang="hr-HR" sz="1600" baseline="-25000"/>
              <a:t>stat.</a:t>
            </a:r>
            <a:endParaRPr lang="en-US" sz="1600"/>
          </a:p>
        </p:txBody>
      </p:sp>
      <p:sp>
        <p:nvSpPr>
          <p:cNvPr id="23558" name="Text Box 12"/>
          <p:cNvSpPr txBox="1">
            <a:spLocks noChangeArrowheads="1"/>
          </p:cNvSpPr>
          <p:nvPr/>
        </p:nvSpPr>
        <p:spPr bwMode="auto">
          <a:xfrm>
            <a:off x="7162800" y="4981575"/>
            <a:ext cx="1584325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hr-HR" sz="1200"/>
              <a:t>stat.errors only</a:t>
            </a:r>
            <a:endParaRPr lang="en-US" sz="1200"/>
          </a:p>
        </p:txBody>
      </p:sp>
      <p:sp>
        <p:nvSpPr>
          <p:cNvPr id="23559" name="Text Box 7"/>
          <p:cNvSpPr txBox="1">
            <a:spLocks noChangeArrowheads="1"/>
          </p:cNvSpPr>
          <p:nvPr/>
        </p:nvSpPr>
        <p:spPr bwMode="auto">
          <a:xfrm>
            <a:off x="5334000" y="2284413"/>
            <a:ext cx="1981200" cy="83026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1600" b="1">
                <a:solidFill>
                  <a:schemeClr val="accent2"/>
                </a:solidFill>
              </a:rPr>
              <a:t>STAR Preliminary</a:t>
            </a:r>
          </a:p>
          <a:p>
            <a:endParaRPr lang="en-US" sz="1600">
              <a:solidFill>
                <a:schemeClr val="accent2"/>
              </a:solidFill>
            </a:endParaRPr>
          </a:p>
          <a:p>
            <a:endParaRPr lang="en-US" sz="1600">
              <a:solidFill>
                <a:schemeClr val="accent2"/>
              </a:solidFill>
            </a:endParaRPr>
          </a:p>
        </p:txBody>
      </p:sp>
      <p:sp>
        <p:nvSpPr>
          <p:cNvPr id="23560" name="Text Box 16"/>
          <p:cNvSpPr txBox="1">
            <a:spLocks noChangeArrowheads="1"/>
          </p:cNvSpPr>
          <p:nvPr/>
        </p:nvSpPr>
        <p:spPr bwMode="auto">
          <a:xfrm>
            <a:off x="8763000" y="-49213"/>
            <a:ext cx="41275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600" b="1"/>
              <a:t>16</a:t>
            </a:r>
          </a:p>
        </p:txBody>
      </p:sp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152400" y="152400"/>
            <a:ext cx="1066800" cy="609600"/>
            <a:chOff x="2640" y="912"/>
            <a:chExt cx="864" cy="528"/>
          </a:xfrm>
        </p:grpSpPr>
        <p:sp>
          <p:nvSpPr>
            <p:cNvPr id="12" name="AutoShape 6"/>
            <p:cNvSpPr>
              <a:spLocks noChangeArrowheads="1"/>
            </p:cNvSpPr>
            <p:nvPr/>
          </p:nvSpPr>
          <p:spPr bwMode="auto">
            <a:xfrm>
              <a:off x="2640" y="912"/>
              <a:ext cx="600" cy="528"/>
            </a:xfrm>
            <a:prstGeom prst="star5">
              <a:avLst/>
            </a:prstGeom>
            <a:solidFill>
              <a:srgbClr val="FF0000"/>
            </a:solidFill>
            <a:ln w="9525">
              <a:solidFill>
                <a:srgbClr val="000080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 eaLnBrk="0" hangingPunct="0">
                <a:defRPr/>
              </a:pPr>
              <a:endParaRPr lang="en-US" sz="2400" b="1" i="1">
                <a:latin typeface="Arial" pitchFamily="34" charset="0"/>
                <a:ea typeface="MS PGothic" pitchFamily="34" charset="-128"/>
                <a:cs typeface="Arial" pitchFamily="34" charset="0"/>
              </a:endParaRPr>
            </a:p>
          </p:txBody>
        </p:sp>
        <p:sp>
          <p:nvSpPr>
            <p:cNvPr id="13" name="Text Box 7"/>
            <p:cNvSpPr txBox="1">
              <a:spLocks noChangeArrowheads="1"/>
            </p:cNvSpPr>
            <p:nvPr/>
          </p:nvSpPr>
          <p:spPr bwMode="auto">
            <a:xfrm>
              <a:off x="2851" y="1058"/>
              <a:ext cx="653" cy="318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eaLnBrk="0" hangingPunct="0"/>
              <a:r>
                <a:rPr lang="en-US" b="1" i="1">
                  <a:solidFill>
                    <a:srgbClr val="1C0E81"/>
                  </a:solidFill>
                  <a:effectLst>
                    <a:outerShdw blurRad="38100" dist="38100" dir="2700000" algn="tl">
                      <a:srgbClr val="DDDDDD"/>
                    </a:outerShdw>
                  </a:effectLst>
                  <a:ea typeface="MS PGothic" pitchFamily="34" charset="-128"/>
                  <a:cs typeface="MS PGothic" pitchFamily="34" charset="-128"/>
                </a:rPr>
                <a:t>STAR</a:t>
              </a:r>
            </a:p>
          </p:txBody>
        </p:sp>
      </p:grpSp>
      <p:sp>
        <p:nvSpPr>
          <p:cNvPr id="23562" name="Text Box 8"/>
          <p:cNvSpPr txBox="1">
            <a:spLocks noChangeArrowheads="1"/>
          </p:cNvSpPr>
          <p:nvPr/>
        </p:nvSpPr>
        <p:spPr bwMode="auto">
          <a:xfrm>
            <a:off x="1447800" y="230188"/>
            <a:ext cx="68199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n-US" sz="2800">
                <a:latin typeface="Century Gothic" charset="0"/>
              </a:rPr>
              <a:t>  Preliminary Run8 FMS </a:t>
            </a:r>
            <a:r>
              <a:rPr lang="el-GR" sz="2800">
                <a:latin typeface="Century Gothic" charset="0"/>
                <a:ea typeface="Times New Roman" charset="0"/>
                <a:cs typeface="Times New Roman" charset="0"/>
              </a:rPr>
              <a:t>π</a:t>
            </a:r>
            <a:r>
              <a:rPr lang="en-US" sz="2800" baseline="30000">
                <a:latin typeface="Century Gothic" charset="0"/>
                <a:ea typeface="Times New Roman" charset="0"/>
                <a:cs typeface="Times New Roman" charset="0"/>
              </a:rPr>
              <a:t>0</a:t>
            </a:r>
            <a:r>
              <a:rPr lang="en-US" sz="2800">
                <a:latin typeface="Century Gothic" charset="0"/>
              </a:rPr>
              <a:t> A</a:t>
            </a:r>
            <a:r>
              <a:rPr lang="en-US" sz="2800" baseline="-25000">
                <a:latin typeface="Century Gothic" charset="0"/>
              </a:rPr>
              <a:t>N</a:t>
            </a:r>
            <a:endParaRPr lang="en-US" sz="2800">
              <a:latin typeface="Century Gothic" charset="0"/>
            </a:endParaRPr>
          </a:p>
        </p:txBody>
      </p:sp>
      <p:pic>
        <p:nvPicPr>
          <p:cNvPr id="23563" name="Picture 31" descr="psu_logo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773988" y="6230938"/>
            <a:ext cx="1370012" cy="627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64" name="TextBox 14"/>
          <p:cNvSpPr txBox="1">
            <a:spLocks noChangeArrowheads="1"/>
          </p:cNvSpPr>
          <p:nvPr/>
        </p:nvSpPr>
        <p:spPr bwMode="auto">
          <a:xfrm>
            <a:off x="533400" y="1143000"/>
            <a:ext cx="3783013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Azimuthal Angle Dependence of A</a:t>
            </a:r>
            <a:r>
              <a:rPr lang="en-US" baseline="-25000"/>
              <a:t>N</a:t>
            </a:r>
          </a:p>
        </p:txBody>
      </p:sp>
      <p:sp>
        <p:nvSpPr>
          <p:cNvPr id="23565" name="TextBox 15"/>
          <p:cNvSpPr txBox="1">
            <a:spLocks noChangeArrowheads="1"/>
          </p:cNvSpPr>
          <p:nvPr/>
        </p:nvSpPr>
        <p:spPr bwMode="auto">
          <a:xfrm>
            <a:off x="4654550" y="1106488"/>
            <a:ext cx="4565650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/>
              <a:t>A</a:t>
            </a:r>
            <a:r>
              <a:rPr lang="en-US" baseline="-25000"/>
              <a:t>N</a:t>
            </a:r>
            <a:r>
              <a:rPr lang="en-US"/>
              <a:t> vs. xF </a:t>
            </a:r>
          </a:p>
          <a:p>
            <a:pPr algn="ctr"/>
            <a:r>
              <a:rPr lang="en-US">
                <a:sym typeface="Wingdings" charset="2"/>
              </a:rPr>
              <a:t> </a:t>
            </a:r>
            <a:r>
              <a:rPr lang="en-US">
                <a:solidFill>
                  <a:srgbClr val="0033CC"/>
                </a:solidFill>
                <a:sym typeface="Wingdings" charset="2"/>
              </a:rPr>
              <a:t>Consistent with previous measurements</a:t>
            </a:r>
            <a:endParaRPr lang="en-US">
              <a:solidFill>
                <a:srgbClr val="0033CC"/>
              </a:solidFill>
            </a:endParaRPr>
          </a:p>
        </p:txBody>
      </p:sp>
      <p:pic>
        <p:nvPicPr>
          <p:cNvPr id="17" name="Picture 4" descr="geom2_20080829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52400" y="1600200"/>
            <a:ext cx="4198938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Slide Number Placeholder 1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801372-6EC5-504D-A4C6-C0943D8922CB}" type="slidenum">
              <a:rPr lang="en-US" smtClean="0"/>
              <a:pPr/>
              <a:t>56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lide Number Placeholder 1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E659333B-1232-F04A-826D-7ED41AF59819}" type="slidenum">
              <a:rPr lang="en-US"/>
              <a:pPr/>
              <a:t>57</a:t>
            </a:fld>
            <a:endParaRPr lang="en-US"/>
          </a:p>
        </p:txBody>
      </p:sp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-30163" y="0"/>
            <a:ext cx="9170988" cy="1143000"/>
          </a:xfrm>
          <a:prstGeom prst="rect">
            <a:avLst/>
          </a:prstGeom>
          <a:noFill/>
        </p:spPr>
        <p:txBody>
          <a:bodyPr/>
          <a:lstStyle/>
          <a:p>
            <a:pPr>
              <a:defRPr/>
            </a:pPr>
            <a:r>
              <a:rPr lang="en-US" sz="3200" b="0" kern="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       </a:t>
            </a:r>
            <a:r>
              <a:rPr lang="en-US" sz="3600" b="0" kern="0" dirty="0" err="1">
                <a:solidFill>
                  <a:schemeClr val="tx2"/>
                </a:solidFill>
                <a:latin typeface="+mj-lt"/>
                <a:ea typeface="+mj-ea"/>
                <a:cs typeface="+mj-cs"/>
              </a:rPr>
              <a:t>Sivers</a:t>
            </a:r>
            <a:r>
              <a:rPr lang="en-US" sz="3600" b="0" kern="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Asymmetries in </a:t>
            </a:r>
            <a:r>
              <a:rPr lang="en-US" sz="3600" b="0" kern="0" dirty="0" err="1">
                <a:solidFill>
                  <a:schemeClr val="tx2"/>
                </a:solidFill>
                <a:latin typeface="+mj-lt"/>
                <a:ea typeface="+mj-ea"/>
                <a:cs typeface="+mj-cs"/>
              </a:rPr>
              <a:t>Drell</a:t>
            </a:r>
            <a:r>
              <a:rPr lang="en-US" sz="3600" b="0" kern="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Yan</a:t>
            </a:r>
            <a:br>
              <a:rPr lang="en-US" sz="3600" b="0" kern="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</a:br>
            <a:r>
              <a:rPr lang="en-US" sz="3600" b="0" kern="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3600" b="0" kern="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     </a:t>
            </a:r>
            <a:r>
              <a:rPr lang="en-US" sz="3600" b="0" kern="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(IV) Sensitivities with S-PHENIX</a:t>
            </a:r>
          </a:p>
        </p:txBody>
      </p:sp>
      <p:pic>
        <p:nvPicPr>
          <p:cNvPr id="4096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23963" y="1471613"/>
            <a:ext cx="4527550" cy="4802187"/>
          </a:xfrm>
          <a:prstGeom prst="rect">
            <a:avLst/>
          </a:prstGeom>
          <a:noFill/>
          <a:ln w="38100">
            <a:noFill/>
            <a:miter lim="800000"/>
            <a:headEnd/>
            <a:tailEnd type="none" w="lg" len="lg"/>
          </a:ln>
        </p:spPr>
      </p:pic>
      <p:sp>
        <p:nvSpPr>
          <p:cNvPr id="40965" name="TextBox 5"/>
          <p:cNvSpPr txBox="1">
            <a:spLocks noChangeArrowheads="1"/>
          </p:cNvSpPr>
          <p:nvPr/>
        </p:nvSpPr>
        <p:spPr bwMode="auto">
          <a:xfrm>
            <a:off x="5580063" y="1639888"/>
            <a:ext cx="3560762" cy="4708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A</a:t>
            </a:r>
            <a:r>
              <a:rPr lang="en-US" baseline="-25000"/>
              <a:t>UT</a:t>
            </a:r>
            <a:r>
              <a:rPr lang="en-US"/>
              <a:t> prediciton</a:t>
            </a:r>
          </a:p>
          <a:p>
            <a:r>
              <a:rPr lang="en-US"/>
              <a:t>from Feng Yuan</a:t>
            </a:r>
          </a:p>
          <a:p>
            <a:r>
              <a:rPr lang="en-US"/>
              <a:t>and Werner Vogelsang</a:t>
            </a:r>
          </a:p>
          <a:p>
            <a:r>
              <a:rPr lang="en-US"/>
              <a:t>based on Hermes</a:t>
            </a:r>
          </a:p>
          <a:p>
            <a:r>
              <a:rPr lang="en-US"/>
              <a:t>data.</a:t>
            </a:r>
          </a:p>
          <a:p>
            <a:endParaRPr lang="en-US"/>
          </a:p>
          <a:p>
            <a:r>
              <a:rPr lang="en-US"/>
              <a:t>Acceptance assumed to</a:t>
            </a:r>
          </a:p>
          <a:p>
            <a:r>
              <a:rPr lang="en-US"/>
              <a:t>be 2.5 &lt; </a:t>
            </a:r>
            <a:r>
              <a:rPr lang="el-GR"/>
              <a:t>η</a:t>
            </a:r>
            <a:r>
              <a:rPr lang="en-US"/>
              <a:t> &lt; 4 . Backgrounds </a:t>
            </a:r>
          </a:p>
          <a:p>
            <a:r>
              <a:rPr lang="en-US"/>
              <a:t>assumed to be identical to</a:t>
            </a:r>
          </a:p>
          <a:p>
            <a:r>
              <a:rPr lang="en-US"/>
              <a:t>background in PHENIX</a:t>
            </a:r>
          </a:p>
          <a:p>
            <a:r>
              <a:rPr lang="en-US"/>
              <a:t>muon arms for Drell-Yan.</a:t>
            </a:r>
          </a:p>
          <a:p>
            <a:endParaRPr lang="en-US"/>
          </a:p>
          <a:p>
            <a:r>
              <a:rPr lang="en-US">
                <a:solidFill>
                  <a:srgbClr val="FF0000"/>
                </a:solidFill>
              </a:rPr>
              <a:t>Presently the S-PHENIX </a:t>
            </a:r>
          </a:p>
          <a:p>
            <a:r>
              <a:rPr lang="en-US">
                <a:solidFill>
                  <a:srgbClr val="FF0000"/>
                </a:solidFill>
              </a:rPr>
              <a:t>forward acceptance is </a:t>
            </a:r>
          </a:p>
          <a:p>
            <a:r>
              <a:rPr lang="en-US">
                <a:solidFill>
                  <a:srgbClr val="FF0000"/>
                </a:solidFill>
              </a:rPr>
              <a:t>assumed to be 1 &lt; </a:t>
            </a:r>
            <a:r>
              <a:rPr lang="el-GR">
                <a:solidFill>
                  <a:srgbClr val="FF0000"/>
                </a:solidFill>
              </a:rPr>
              <a:t>η</a:t>
            </a:r>
            <a:r>
              <a:rPr lang="en-US">
                <a:solidFill>
                  <a:srgbClr val="FF0000"/>
                </a:solidFill>
              </a:rPr>
              <a:t> &lt; 4</a:t>
            </a:r>
          </a:p>
        </p:txBody>
      </p:sp>
      <p:sp>
        <p:nvSpPr>
          <p:cNvPr id="40966" name="Rectangle 5"/>
          <p:cNvSpPr>
            <a:spLocks noChangeArrowheads="1"/>
          </p:cNvSpPr>
          <p:nvPr/>
        </p:nvSpPr>
        <p:spPr bwMode="auto">
          <a:xfrm>
            <a:off x="2087563" y="4760913"/>
            <a:ext cx="1260475" cy="431800"/>
          </a:xfrm>
          <a:prstGeom prst="rect">
            <a:avLst/>
          </a:prstGeom>
          <a:solidFill>
            <a:schemeClr val="bg1"/>
          </a:solidFill>
          <a:ln w="38100">
            <a:noFill/>
            <a:round/>
            <a:headEnd/>
            <a:tailEnd type="stealth" w="lg" len="lg"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07666"/>
            <a:ext cx="8229600" cy="1143000"/>
          </a:xfrm>
        </p:spPr>
        <p:txBody>
          <a:bodyPr/>
          <a:lstStyle/>
          <a:p>
            <a:r>
              <a:rPr lang="en-US" dirty="0" smtClean="0"/>
              <a:t>Color Flow in Twist-3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1748373"/>
            <a:ext cx="9173759" cy="443556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911095" y="981334"/>
            <a:ext cx="22162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Kang @this workshop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307726-212B-7D4D-8520-A893381008E7}" type="slidenum">
              <a:rPr lang="en-US" smtClean="0"/>
              <a:pPr/>
              <a:t>58</a:t>
            </a:fld>
            <a:endParaRPr lang="en-US"/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Generalized Parton Model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4525963"/>
          </a:xfrm>
        </p:spPr>
        <p:txBody>
          <a:bodyPr/>
          <a:lstStyle/>
          <a:p>
            <a:r>
              <a:rPr lang="en-US" dirty="0" smtClean="0"/>
              <a:t>Assume TMD factorization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594" y="3864982"/>
            <a:ext cx="5372823" cy="155283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66417" y="3562180"/>
            <a:ext cx="3569603" cy="203180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62910" y="1767154"/>
            <a:ext cx="4138721" cy="1795026"/>
          </a:xfrm>
          <a:prstGeom prst="rect">
            <a:avLst/>
          </a:prstGeom>
        </p:spPr>
      </p:pic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307726-212B-7D4D-8520-A893381008E7}" type="slidenum">
              <a:rPr lang="en-US" smtClean="0"/>
              <a:pPr/>
              <a:t>59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6843713" y="2127975"/>
            <a:ext cx="16951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Anselmino</a:t>
            </a:r>
            <a:r>
              <a:rPr lang="en-US" dirty="0" smtClean="0"/>
              <a:t> et al.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457200" y="5946317"/>
            <a:ext cx="5805007" cy="369332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TMD factorization breakdown…  a failure or an opportunity? 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6831315" y="5946317"/>
            <a:ext cx="119989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err="1" smtClean="0"/>
              <a:t>Mulders</a:t>
            </a:r>
            <a:r>
              <a:rPr lang="en-US" sz="1200" dirty="0" smtClean="0"/>
              <a:t>, Xiao.. </a:t>
            </a:r>
          </a:p>
          <a:p>
            <a:r>
              <a:rPr lang="en-US" sz="1200" dirty="0" smtClean="0"/>
              <a:t>@this workshop</a:t>
            </a:r>
            <a:endParaRPr lang="en-US" sz="12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AC36DD-F692-5447-9468-7D991BDC2A30}" type="slidenum">
              <a:rPr lang="en-US" smtClean="0"/>
              <a:pPr/>
              <a:t>6</a:t>
            </a:fld>
            <a:endParaRPr lang="en-US" smtClean="0"/>
          </a:p>
        </p:txBody>
      </p:sp>
      <p:sp>
        <p:nvSpPr>
          <p:cNvPr id="46085" name="Line 4"/>
          <p:cNvSpPr>
            <a:spLocks noChangeShapeType="1"/>
          </p:cNvSpPr>
          <p:nvPr/>
        </p:nvSpPr>
        <p:spPr bwMode="auto">
          <a:xfrm flipV="1">
            <a:off x="4800600" y="2667000"/>
            <a:ext cx="1066800" cy="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6086" name="Rectangle 8"/>
          <p:cNvSpPr>
            <a:spLocks noChangeArrowheads="1"/>
          </p:cNvSpPr>
          <p:nvPr/>
        </p:nvSpPr>
        <p:spPr bwMode="auto">
          <a:xfrm>
            <a:off x="4267200" y="2101850"/>
            <a:ext cx="8763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>
              <a:spcBef>
                <a:spcPct val="0"/>
              </a:spcBef>
              <a:buFontTx/>
              <a:buNone/>
            </a:pPr>
            <a:r>
              <a:rPr lang="en-US" sz="1600">
                <a:solidFill>
                  <a:schemeClr val="bg1"/>
                </a:solidFill>
                <a:latin typeface="Tahoma" charset="0"/>
                <a:ea typeface="ＭＳ Ｐゴシック" charset="-128"/>
                <a:cs typeface="ＭＳ Ｐゴシック" charset="-128"/>
              </a:rPr>
              <a:t>PHENIX</a:t>
            </a:r>
          </a:p>
        </p:txBody>
      </p:sp>
      <p:sp>
        <p:nvSpPr>
          <p:cNvPr id="46087" name="Rectangle 9"/>
          <p:cNvSpPr>
            <a:spLocks noChangeArrowheads="1"/>
          </p:cNvSpPr>
          <p:nvPr/>
        </p:nvSpPr>
        <p:spPr bwMode="auto">
          <a:xfrm>
            <a:off x="7427913" y="1676400"/>
            <a:ext cx="171767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>
              <a:spcBef>
                <a:spcPct val="0"/>
              </a:spcBef>
              <a:buFontTx/>
              <a:buNone/>
            </a:pPr>
            <a:r>
              <a:rPr lang="en-US" sz="1600">
                <a:solidFill>
                  <a:schemeClr val="bg1"/>
                </a:solidFill>
                <a:latin typeface="Tahoma" charset="0"/>
                <a:ea typeface="ＭＳ Ｐゴシック" charset="-128"/>
                <a:cs typeface="ＭＳ Ｐゴシック" charset="-128"/>
              </a:rPr>
              <a:t>BRAHMS &amp;PP2PP</a:t>
            </a:r>
            <a:endParaRPr lang="en-US" sz="2000">
              <a:solidFill>
                <a:schemeClr val="bg1"/>
              </a:solidFill>
              <a:latin typeface="Tahoma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46088" name="Rectangle 10"/>
          <p:cNvSpPr>
            <a:spLocks noChangeArrowheads="1"/>
          </p:cNvSpPr>
          <p:nvPr/>
        </p:nvSpPr>
        <p:spPr bwMode="auto">
          <a:xfrm>
            <a:off x="5257800" y="1676400"/>
            <a:ext cx="95408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>
              <a:spcBef>
                <a:spcPct val="0"/>
              </a:spcBef>
              <a:buFontTx/>
              <a:buNone/>
            </a:pPr>
            <a:r>
              <a:rPr lang="en-US" sz="1600">
                <a:solidFill>
                  <a:schemeClr val="bg1"/>
                </a:solidFill>
                <a:latin typeface="Tahoma" charset="0"/>
                <a:ea typeface="ＭＳ Ｐゴシック" charset="-128"/>
                <a:cs typeface="ＭＳ Ｐゴシック" charset="-128"/>
              </a:rPr>
              <a:t>PHOBOS</a:t>
            </a:r>
          </a:p>
        </p:txBody>
      </p:sp>
      <p:sp>
        <p:nvSpPr>
          <p:cNvPr id="46089" name="Rectangle 11"/>
          <p:cNvSpPr>
            <a:spLocks noChangeArrowheads="1"/>
          </p:cNvSpPr>
          <p:nvPr/>
        </p:nvSpPr>
        <p:spPr bwMode="auto">
          <a:xfrm>
            <a:off x="4137025" y="2514600"/>
            <a:ext cx="66357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>
              <a:spcBef>
                <a:spcPct val="0"/>
              </a:spcBef>
              <a:buFontTx/>
              <a:buNone/>
            </a:pPr>
            <a:r>
              <a:rPr lang="en-US" sz="1600">
                <a:solidFill>
                  <a:schemeClr val="bg1"/>
                </a:solidFill>
                <a:latin typeface="Tahoma" charset="0"/>
                <a:ea typeface="ＭＳ Ｐゴシック" charset="-128"/>
                <a:cs typeface="ＭＳ Ｐゴシック" charset="-128"/>
              </a:rPr>
              <a:t>STAR</a:t>
            </a:r>
            <a:endParaRPr lang="en-US" sz="1600">
              <a:solidFill>
                <a:srgbClr val="8BFFA0"/>
              </a:solidFill>
              <a:latin typeface="Tahoma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46090" name="Line 12"/>
          <p:cNvSpPr>
            <a:spLocks noChangeShapeType="1"/>
          </p:cNvSpPr>
          <p:nvPr/>
        </p:nvSpPr>
        <p:spPr bwMode="auto">
          <a:xfrm>
            <a:off x="5410200" y="2362200"/>
            <a:ext cx="3048000" cy="0"/>
          </a:xfrm>
          <a:prstGeom prst="line">
            <a:avLst/>
          </a:prstGeom>
          <a:noFill/>
          <a:ln w="9525">
            <a:solidFill>
              <a:schemeClr val="bg1"/>
            </a:solidFill>
            <a:prstDash val="dash"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6091" name="Rectangle 13"/>
          <p:cNvSpPr>
            <a:spLocks noChangeArrowheads="1"/>
          </p:cNvSpPr>
          <p:nvPr/>
        </p:nvSpPr>
        <p:spPr bwMode="auto">
          <a:xfrm>
            <a:off x="6478588" y="2362200"/>
            <a:ext cx="80327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>
              <a:spcBef>
                <a:spcPct val="0"/>
              </a:spcBef>
              <a:buFontTx/>
              <a:buNone/>
            </a:pPr>
            <a:r>
              <a:rPr lang="en-US" sz="1600">
                <a:solidFill>
                  <a:schemeClr val="bg1"/>
                </a:solidFill>
                <a:latin typeface="Tahoma" charset="0"/>
                <a:ea typeface="ＭＳ Ｐゴシック" charset="-128"/>
                <a:cs typeface="ＭＳ Ｐゴシック" charset="-128"/>
              </a:rPr>
              <a:t>1.2 km</a:t>
            </a:r>
          </a:p>
        </p:txBody>
      </p:sp>
      <p:sp>
        <p:nvSpPr>
          <p:cNvPr id="46092" name="Rectangle 14"/>
          <p:cNvSpPr>
            <a:spLocks noChangeArrowheads="1"/>
          </p:cNvSpPr>
          <p:nvPr/>
        </p:nvSpPr>
        <p:spPr bwMode="auto">
          <a:xfrm>
            <a:off x="6477000" y="1981200"/>
            <a:ext cx="76041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>
              <a:spcBef>
                <a:spcPct val="0"/>
              </a:spcBef>
              <a:buFontTx/>
              <a:buNone/>
            </a:pPr>
            <a:r>
              <a:rPr lang="en-US" sz="2000">
                <a:solidFill>
                  <a:schemeClr val="bg1"/>
                </a:solidFill>
                <a:latin typeface="Tahoma" charset="0"/>
                <a:ea typeface="ＭＳ Ｐゴシック" charset="-128"/>
                <a:cs typeface="ＭＳ Ｐゴシック" charset="-128"/>
              </a:rPr>
              <a:t>RHIC</a:t>
            </a:r>
          </a:p>
        </p:txBody>
      </p:sp>
      <p:sp>
        <p:nvSpPr>
          <p:cNvPr id="46093" name="Line 15"/>
          <p:cNvSpPr>
            <a:spLocks noChangeShapeType="1"/>
          </p:cNvSpPr>
          <p:nvPr/>
        </p:nvSpPr>
        <p:spPr bwMode="auto">
          <a:xfrm flipH="1" flipV="1">
            <a:off x="2590800" y="1143000"/>
            <a:ext cx="228600" cy="53340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6094" name="Rectangle 18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686800" cy="609600"/>
          </a:xfrm>
          <a:solidFill>
            <a:schemeClr val="bg1"/>
          </a:solidFill>
        </p:spPr>
        <p:txBody>
          <a:bodyPr>
            <a:normAutofit fontScale="90000"/>
          </a:bodyPr>
          <a:lstStyle/>
          <a:p>
            <a:pPr eaLnBrk="1" hangingPunct="1"/>
            <a:r>
              <a:rPr lang="en-US">
                <a:latin typeface="Tahoma" charset="0"/>
              </a:rPr>
              <a:t>The STAR Detectors</a:t>
            </a:r>
            <a:endParaRPr lang="en-US" sz="2400">
              <a:solidFill>
                <a:srgbClr val="008080"/>
              </a:solidFill>
              <a:latin typeface="Comic Sans MS" charset="0"/>
            </a:endParaRPr>
          </a:p>
        </p:txBody>
      </p:sp>
      <p:pic>
        <p:nvPicPr>
          <p:cNvPr id="46096" name="Picture 23" descr="STAR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685800"/>
            <a:ext cx="4191000" cy="307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6097" name="Text Box 24"/>
          <p:cNvSpPr txBox="1">
            <a:spLocks noChangeArrowheads="1"/>
          </p:cNvSpPr>
          <p:nvPr/>
        </p:nvSpPr>
        <p:spPr bwMode="auto">
          <a:xfrm>
            <a:off x="-1" y="3810000"/>
            <a:ext cx="3766693" cy="1896416"/>
          </a:xfrm>
          <a:prstGeom prst="rect">
            <a:avLst/>
          </a:prstGeom>
          <a:noFill/>
          <a:ln w="22225">
            <a:noFill/>
            <a:miter lim="800000"/>
            <a:headEnd/>
            <a:tailEnd type="none" w="lg" len="lg"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marL="342900" indent="-342900">
              <a:lnSpc>
                <a:spcPct val="90000"/>
              </a:lnSpc>
              <a:buSzPct val="80000"/>
              <a:buFontTx/>
              <a:buNone/>
            </a:pPr>
            <a:endParaRPr lang="en-US" sz="1800" dirty="0">
              <a:solidFill>
                <a:srgbClr val="172BAE"/>
              </a:solidFill>
              <a:latin typeface="Tahoma" charset="0"/>
              <a:ea typeface="ＭＳ Ｐゴシック" charset="-128"/>
              <a:cs typeface="ＭＳ Ｐゴシック" charset="-128"/>
            </a:endParaRPr>
          </a:p>
          <a:p>
            <a:pPr marL="342900" indent="-342900">
              <a:lnSpc>
                <a:spcPct val="90000"/>
              </a:lnSpc>
              <a:buSzPct val="110000"/>
              <a:buFont typeface="Times" charset="0"/>
              <a:buChar char="•"/>
            </a:pPr>
            <a:r>
              <a:rPr lang="en-US" sz="1400" dirty="0">
                <a:solidFill>
                  <a:srgbClr val="9A1818"/>
                </a:solidFill>
                <a:latin typeface="Tahoma" charset="0"/>
                <a:ea typeface="ＭＳ Ｐゴシック" charset="-128"/>
                <a:cs typeface="ＭＳ Ｐゴシック" charset="-128"/>
              </a:rPr>
              <a:t>Time Projection Chamber  </a:t>
            </a:r>
            <a:r>
              <a:rPr lang="en-US" sz="1400" dirty="0" smtClean="0">
                <a:solidFill>
                  <a:srgbClr val="9A1818"/>
                </a:solidFill>
                <a:latin typeface="Tahoma" charset="0"/>
                <a:ea typeface="ＭＳ Ｐゴシック" charset="-128"/>
                <a:cs typeface="ＭＳ Ｐゴシック" charset="-128"/>
              </a:rPr>
              <a:t>   |</a:t>
            </a:r>
            <a:r>
              <a:rPr lang="en-US" sz="1400" dirty="0" err="1">
                <a:solidFill>
                  <a:srgbClr val="9A1818"/>
                </a:solidFill>
                <a:latin typeface="Symbol" charset="2"/>
                <a:ea typeface="ＭＳ Ｐゴシック" charset="-128"/>
                <a:cs typeface="ＭＳ Ｐゴシック" charset="-128"/>
              </a:rPr>
              <a:t>h</a:t>
            </a:r>
            <a:r>
              <a:rPr lang="en-US" sz="1400" dirty="0">
                <a:solidFill>
                  <a:srgbClr val="9A1818"/>
                </a:solidFill>
                <a:latin typeface="Tahoma" charset="0"/>
                <a:ea typeface="ＭＳ Ｐゴシック" charset="-128"/>
                <a:cs typeface="ＭＳ Ｐゴシック" charset="-128"/>
              </a:rPr>
              <a:t>|&lt;1.6</a:t>
            </a:r>
            <a:r>
              <a:rPr lang="en-US" sz="1400" dirty="0">
                <a:latin typeface="Tahoma" charset="0"/>
                <a:ea typeface="ＭＳ Ｐゴシック" charset="-128"/>
                <a:cs typeface="ＭＳ Ｐゴシック" charset="-128"/>
              </a:rPr>
              <a:t>    </a:t>
            </a:r>
          </a:p>
          <a:p>
            <a:pPr marL="342900" indent="-342900">
              <a:lnSpc>
                <a:spcPct val="90000"/>
              </a:lnSpc>
              <a:buSzPct val="110000"/>
              <a:buFont typeface="Times" charset="0"/>
              <a:buChar char="•"/>
            </a:pPr>
            <a:r>
              <a:rPr lang="en-US" sz="1400" dirty="0">
                <a:latin typeface="Tahoma" charset="0"/>
                <a:ea typeface="ＭＳ Ｐゴシック" charset="-128"/>
                <a:cs typeface="ＭＳ Ｐゴシック" charset="-128"/>
              </a:rPr>
              <a:t>Forward TPC             </a:t>
            </a:r>
            <a:r>
              <a:rPr lang="en-US" sz="1400" dirty="0" smtClean="0">
                <a:latin typeface="Tahoma" charset="0"/>
                <a:ea typeface="ＭＳ Ｐゴシック" charset="-128"/>
                <a:cs typeface="ＭＳ Ｐゴシック" charset="-128"/>
              </a:rPr>
              <a:t>   2.5</a:t>
            </a:r>
            <a:r>
              <a:rPr lang="en-US" sz="1400" dirty="0">
                <a:latin typeface="Tahoma" charset="0"/>
                <a:ea typeface="ＭＳ Ｐゴシック" charset="-128"/>
                <a:cs typeface="ＭＳ Ｐゴシック" charset="-128"/>
              </a:rPr>
              <a:t>&lt;|</a:t>
            </a:r>
            <a:r>
              <a:rPr lang="en-US" sz="1400" dirty="0" err="1">
                <a:latin typeface="Symbol" charset="2"/>
                <a:ea typeface="ＭＳ Ｐゴシック" charset="-128"/>
                <a:cs typeface="ＭＳ Ｐゴシック" charset="-128"/>
              </a:rPr>
              <a:t>h</a:t>
            </a:r>
            <a:r>
              <a:rPr lang="en-US" sz="1400" dirty="0">
                <a:latin typeface="Tahoma" charset="0"/>
                <a:ea typeface="ＭＳ Ｐゴシック" charset="-128"/>
                <a:cs typeface="ＭＳ Ｐゴシック" charset="-128"/>
              </a:rPr>
              <a:t>|&lt;4.0 </a:t>
            </a:r>
          </a:p>
          <a:p>
            <a:pPr marL="342900" indent="-342900">
              <a:lnSpc>
                <a:spcPct val="90000"/>
              </a:lnSpc>
              <a:buSzPct val="110000"/>
              <a:buFont typeface="Times" charset="0"/>
              <a:buChar char="•"/>
            </a:pPr>
            <a:r>
              <a:rPr lang="en-US" sz="1400" dirty="0">
                <a:latin typeface="Tahoma" charset="0"/>
                <a:ea typeface="ＭＳ Ｐゴシック" charset="-128"/>
                <a:cs typeface="ＭＳ Ｐゴシック" charset="-128"/>
              </a:rPr>
              <a:t>Silicon Vertex Tracker   </a:t>
            </a:r>
            <a:r>
              <a:rPr lang="en-US" sz="1400" dirty="0" smtClean="0">
                <a:latin typeface="Tahoma" charset="0"/>
                <a:ea typeface="ＭＳ Ｐゴシック" charset="-128"/>
                <a:cs typeface="ＭＳ Ｐゴシック" charset="-128"/>
              </a:rPr>
              <a:t>        </a:t>
            </a:r>
            <a:r>
              <a:rPr lang="en-US" sz="1400" dirty="0">
                <a:latin typeface="Tahoma" charset="0"/>
                <a:ea typeface="ＭＳ Ｐゴシック" charset="-128"/>
                <a:cs typeface="ＭＳ Ｐゴシック" charset="-128"/>
              </a:rPr>
              <a:t>|</a:t>
            </a:r>
            <a:r>
              <a:rPr lang="en-US" sz="1400" dirty="0" err="1">
                <a:latin typeface="Symbol" charset="2"/>
                <a:ea typeface="ＭＳ Ｐゴシック" charset="-128"/>
                <a:cs typeface="ＭＳ Ｐゴシック" charset="-128"/>
              </a:rPr>
              <a:t>h</a:t>
            </a:r>
            <a:r>
              <a:rPr lang="en-US" sz="1400" dirty="0">
                <a:latin typeface="Tahoma" charset="0"/>
                <a:ea typeface="ＭＳ Ｐゴシック" charset="-128"/>
                <a:cs typeface="ＭＳ Ｐゴシック" charset="-128"/>
              </a:rPr>
              <a:t>|&lt;1 </a:t>
            </a:r>
          </a:p>
          <a:p>
            <a:pPr marL="342900" indent="-342900">
              <a:lnSpc>
                <a:spcPct val="90000"/>
              </a:lnSpc>
              <a:buSzPct val="110000"/>
              <a:buFont typeface="Times" charset="0"/>
              <a:buChar char="•"/>
            </a:pPr>
            <a:r>
              <a:rPr lang="en-US" sz="1400" dirty="0">
                <a:solidFill>
                  <a:srgbClr val="9A1818"/>
                </a:solidFill>
                <a:latin typeface="Tahoma" charset="0"/>
                <a:ea typeface="ＭＳ Ｐゴシック" charset="-128"/>
                <a:cs typeface="ＭＳ Ｐゴシック" charset="-128"/>
              </a:rPr>
              <a:t>Barrel EMC                  </a:t>
            </a:r>
            <a:r>
              <a:rPr lang="en-US" sz="1400" dirty="0" smtClean="0">
                <a:solidFill>
                  <a:srgbClr val="9A1818"/>
                </a:solidFill>
                <a:latin typeface="Tahoma" charset="0"/>
                <a:ea typeface="ＭＳ Ｐゴシック" charset="-128"/>
                <a:cs typeface="ＭＳ Ｐゴシック" charset="-128"/>
              </a:rPr>
              <a:t>        </a:t>
            </a:r>
            <a:r>
              <a:rPr lang="en-US" sz="1400" dirty="0">
                <a:solidFill>
                  <a:srgbClr val="9A1818"/>
                </a:solidFill>
                <a:latin typeface="Tahoma" charset="0"/>
                <a:ea typeface="ＭＳ Ｐゴシック" charset="-128"/>
                <a:cs typeface="ＭＳ Ｐゴシック" charset="-128"/>
              </a:rPr>
              <a:t>|</a:t>
            </a:r>
            <a:r>
              <a:rPr lang="en-US" sz="1400" dirty="0" err="1">
                <a:solidFill>
                  <a:srgbClr val="9A1818"/>
                </a:solidFill>
                <a:latin typeface="Symbol" charset="2"/>
                <a:ea typeface="ＭＳ Ｐゴシック" charset="-128"/>
                <a:cs typeface="ＭＳ Ｐゴシック" charset="-128"/>
              </a:rPr>
              <a:t>h</a:t>
            </a:r>
            <a:r>
              <a:rPr lang="en-US" sz="1400" dirty="0">
                <a:solidFill>
                  <a:srgbClr val="9A1818"/>
                </a:solidFill>
                <a:latin typeface="Tahoma" charset="0"/>
                <a:ea typeface="ＭＳ Ｐゴシック" charset="-128"/>
                <a:cs typeface="ＭＳ Ｐゴシック" charset="-128"/>
              </a:rPr>
              <a:t>|&lt;1 </a:t>
            </a:r>
          </a:p>
          <a:p>
            <a:pPr marL="342900" indent="-342900">
              <a:lnSpc>
                <a:spcPct val="90000"/>
              </a:lnSpc>
              <a:buSzPct val="110000"/>
              <a:buFont typeface="Times" charset="0"/>
              <a:buChar char="•"/>
            </a:pPr>
            <a:r>
              <a:rPr lang="en-US" sz="1400" dirty="0" err="1">
                <a:latin typeface="Tahoma" charset="0"/>
                <a:ea typeface="ＭＳ Ｐゴシック" charset="-128"/>
                <a:cs typeface="ＭＳ Ｐゴシック" charset="-128"/>
              </a:rPr>
              <a:t>Endcap</a:t>
            </a:r>
            <a:r>
              <a:rPr lang="en-US" sz="1400" dirty="0">
                <a:latin typeface="Tahoma" charset="0"/>
                <a:ea typeface="ＭＳ Ｐゴシック" charset="-128"/>
                <a:cs typeface="ＭＳ Ｐゴシック" charset="-128"/>
              </a:rPr>
              <a:t> EMC               </a:t>
            </a:r>
            <a:r>
              <a:rPr lang="en-US" sz="1400" dirty="0" smtClean="0">
                <a:latin typeface="Tahoma" charset="0"/>
                <a:ea typeface="ＭＳ Ｐゴシック" charset="-128"/>
                <a:cs typeface="ＭＳ Ｐゴシック" charset="-128"/>
              </a:rPr>
              <a:t>   1.0</a:t>
            </a:r>
            <a:r>
              <a:rPr lang="en-US" sz="1400" dirty="0">
                <a:latin typeface="Tahoma" charset="0"/>
                <a:ea typeface="ＭＳ Ｐゴシック" charset="-128"/>
                <a:cs typeface="ＭＳ Ｐゴシック" charset="-128"/>
              </a:rPr>
              <a:t>&lt; </a:t>
            </a:r>
            <a:r>
              <a:rPr lang="en-US" sz="1400" dirty="0" err="1">
                <a:latin typeface="Symbol" charset="2"/>
                <a:ea typeface="ＭＳ Ｐゴシック" charset="-128"/>
                <a:cs typeface="ＭＳ Ｐゴシック" charset="-128"/>
              </a:rPr>
              <a:t>h</a:t>
            </a:r>
            <a:r>
              <a:rPr lang="en-US" sz="1400" dirty="0">
                <a:latin typeface="Tahoma" charset="0"/>
                <a:ea typeface="ＭＳ Ｐゴシック" charset="-128"/>
                <a:cs typeface="ＭＳ Ｐゴシック" charset="-128"/>
              </a:rPr>
              <a:t> &lt;2.0 </a:t>
            </a:r>
          </a:p>
          <a:p>
            <a:pPr marL="342900" indent="-342900">
              <a:lnSpc>
                <a:spcPct val="90000"/>
              </a:lnSpc>
              <a:buSzPct val="110000"/>
              <a:buFont typeface="Times" charset="0"/>
              <a:buChar char="•"/>
            </a:pPr>
            <a:r>
              <a:rPr lang="en-US" sz="1400" dirty="0">
                <a:latin typeface="Tahoma" charset="0"/>
                <a:ea typeface="ＭＳ Ｐゴシック" charset="-128"/>
                <a:cs typeface="ＭＳ Ｐゴシック" charset="-128"/>
              </a:rPr>
              <a:t>Forward </a:t>
            </a:r>
            <a:r>
              <a:rPr lang="en-US" sz="1400" dirty="0" err="1">
                <a:latin typeface="Tahoma" charset="0"/>
                <a:ea typeface="ＭＳ Ｐゴシック" charset="-128"/>
                <a:cs typeface="ＭＳ Ｐゴシック" charset="-128"/>
              </a:rPr>
              <a:t>Pion</a:t>
            </a:r>
            <a:r>
              <a:rPr lang="en-US" sz="1400" dirty="0">
                <a:latin typeface="Tahoma" charset="0"/>
                <a:ea typeface="ＭＳ Ｐゴシック" charset="-128"/>
                <a:cs typeface="ＭＳ Ｐゴシック" charset="-128"/>
              </a:rPr>
              <a:t> Detector </a:t>
            </a:r>
            <a:r>
              <a:rPr lang="en-US" sz="1400" dirty="0" smtClean="0">
                <a:latin typeface="Tahoma" charset="0"/>
                <a:ea typeface="ＭＳ Ｐゴシック" charset="-128"/>
                <a:cs typeface="ＭＳ Ｐゴシック" charset="-128"/>
              </a:rPr>
              <a:t>   3.3</a:t>
            </a:r>
            <a:r>
              <a:rPr lang="en-US" sz="1400" dirty="0">
                <a:latin typeface="Tahoma" charset="0"/>
                <a:ea typeface="ＭＳ Ｐゴシック" charset="-128"/>
                <a:cs typeface="ＭＳ Ｐゴシック" charset="-128"/>
              </a:rPr>
              <a:t>&lt;|</a:t>
            </a:r>
            <a:r>
              <a:rPr lang="en-US" sz="1400" dirty="0" err="1">
                <a:latin typeface="Symbol" charset="2"/>
                <a:ea typeface="ＭＳ Ｐゴシック" charset="-128"/>
                <a:cs typeface="ＭＳ Ｐゴシック" charset="-128"/>
              </a:rPr>
              <a:t>h</a:t>
            </a:r>
            <a:r>
              <a:rPr lang="en-US" sz="1400" dirty="0">
                <a:latin typeface="Symbol" charset="2"/>
                <a:ea typeface="ＭＳ Ｐゴシック" charset="-128"/>
                <a:cs typeface="ＭＳ Ｐゴシック" charset="-128"/>
              </a:rPr>
              <a:t>|</a:t>
            </a:r>
            <a:r>
              <a:rPr lang="en-US" sz="1400" dirty="0">
                <a:latin typeface="Tahoma" charset="0"/>
                <a:ea typeface="ＭＳ Ｐゴシック" charset="-128"/>
                <a:cs typeface="ＭＳ Ｐゴシック" charset="-128"/>
              </a:rPr>
              <a:t>&lt;</a:t>
            </a:r>
            <a:r>
              <a:rPr lang="en-US" sz="1400" dirty="0" smtClean="0">
                <a:latin typeface="Tahoma" charset="0"/>
                <a:ea typeface="ＭＳ Ｐゴシック" charset="-128"/>
                <a:cs typeface="ＭＳ Ｐゴシック" charset="-128"/>
              </a:rPr>
              <a:t>4.1</a:t>
            </a:r>
          </a:p>
          <a:p>
            <a:pPr marL="342900" indent="-342900">
              <a:lnSpc>
                <a:spcPct val="90000"/>
              </a:lnSpc>
              <a:buSzPct val="110000"/>
              <a:buFont typeface="Times" charset="0"/>
              <a:buChar char="•"/>
            </a:pPr>
            <a:r>
              <a:rPr lang="en-US" sz="1400" dirty="0" smtClean="0">
                <a:latin typeface="Tahoma" charset="0"/>
                <a:ea typeface="ＭＳ Ｐゴシック" charset="-128"/>
                <a:cs typeface="ＭＳ Ｐゴシック" charset="-128"/>
              </a:rPr>
              <a:t>Forward Meson </a:t>
            </a:r>
            <a:r>
              <a:rPr lang="en-US" sz="1400" dirty="0" err="1" smtClean="0">
                <a:latin typeface="Tahoma" charset="0"/>
                <a:ea typeface="ＭＳ Ｐゴシック" charset="-128"/>
                <a:cs typeface="ＭＳ Ｐゴシック" charset="-128"/>
              </a:rPr>
              <a:t>Spectr</a:t>
            </a:r>
            <a:r>
              <a:rPr lang="en-US" sz="1400" dirty="0" smtClean="0">
                <a:latin typeface="Tahoma" charset="0"/>
                <a:ea typeface="ＭＳ Ｐゴシック" charset="-128"/>
                <a:cs typeface="ＭＳ Ｐゴシック" charset="-128"/>
              </a:rPr>
              <a:t>.   2.5 &lt; </a:t>
            </a:r>
            <a:r>
              <a:rPr lang="en-US" sz="1400" dirty="0" err="1" smtClean="0">
                <a:latin typeface="Symbol" charset="2"/>
                <a:ea typeface="ＭＳ Ｐゴシック" charset="-128"/>
                <a:cs typeface="ＭＳ Ｐゴシック" charset="-128"/>
              </a:rPr>
              <a:t>h</a:t>
            </a:r>
            <a:r>
              <a:rPr lang="en-US" sz="1400" dirty="0" smtClean="0">
                <a:latin typeface="Tahoma" charset="0"/>
                <a:ea typeface="ＭＳ Ｐゴシック" charset="-128"/>
                <a:cs typeface="ＭＳ Ｐゴシック" charset="-128"/>
              </a:rPr>
              <a:t> &lt; 4</a:t>
            </a:r>
          </a:p>
          <a:p>
            <a:pPr marL="342900" indent="-342900">
              <a:lnSpc>
                <a:spcPct val="90000"/>
              </a:lnSpc>
              <a:buSzPct val="110000"/>
              <a:buFont typeface="Times" charset="0"/>
              <a:buChar char="•"/>
            </a:pPr>
            <a:endParaRPr lang="en-US" sz="1400" dirty="0">
              <a:latin typeface="Tahoma" charset="0"/>
              <a:ea typeface="ＭＳ Ｐゴシック" charset="-128"/>
              <a:cs typeface="ＭＳ Ｐゴシック" charset="-128"/>
            </a:endParaRPr>
          </a:p>
        </p:txBody>
      </p:sp>
      <p:pic>
        <p:nvPicPr>
          <p:cNvPr id="20" name="Picture 13" descr="C:\Documents and Settings\Administrator\Desktop\QM09\topview_20090325.gi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419600" y="1518145"/>
            <a:ext cx="4514084" cy="38645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9025601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878943" y="931333"/>
            <a:ext cx="170807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Gamberg</a:t>
            </a:r>
            <a:r>
              <a:rPr lang="en-US" dirty="0" smtClean="0"/>
              <a:t>, Kang </a:t>
            </a:r>
          </a:p>
          <a:p>
            <a:r>
              <a:rPr lang="en-US" dirty="0" smtClean="0"/>
              <a:t>@this workshop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6307656" y="1816746"/>
            <a:ext cx="283634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Generalizing GPM…   with modified hard cross sections (</a:t>
            </a:r>
            <a:r>
              <a:rPr lang="en-US" sz="1200" dirty="0" err="1" smtClean="0"/>
              <a:t>gluonic</a:t>
            </a:r>
            <a:r>
              <a:rPr lang="en-US" sz="1200" dirty="0"/>
              <a:t>-</a:t>
            </a:r>
            <a:r>
              <a:rPr lang="en-US" sz="1200" dirty="0" smtClean="0"/>
              <a:t>pole cross sections)</a:t>
            </a:r>
          </a:p>
          <a:p>
            <a:r>
              <a:rPr lang="en-US" sz="1200" dirty="0" smtClean="0"/>
              <a:t>PRL 99 (2007) A. </a:t>
            </a:r>
            <a:r>
              <a:rPr lang="en-US" sz="1200" dirty="0" err="1" smtClean="0"/>
              <a:t>Bacchetta</a:t>
            </a:r>
            <a:r>
              <a:rPr lang="en-US" sz="1200" dirty="0" smtClean="0"/>
              <a:t> et al, </a:t>
            </a:r>
          </a:p>
          <a:p>
            <a:r>
              <a:rPr lang="en-US" sz="1200" dirty="0" smtClean="0"/>
              <a:t>PRD 72 (2005) A. </a:t>
            </a:r>
            <a:r>
              <a:rPr lang="en-US" sz="1200" dirty="0" err="1" smtClean="0"/>
              <a:t>Bacchetta</a:t>
            </a:r>
            <a:r>
              <a:rPr lang="en-US" sz="1200" dirty="0" smtClean="0"/>
              <a:t>, C.J. </a:t>
            </a:r>
            <a:r>
              <a:rPr lang="en-US" sz="1200" dirty="0" err="1" smtClean="0"/>
              <a:t>Bomhof</a:t>
            </a:r>
            <a:r>
              <a:rPr lang="en-US" sz="1200" dirty="0" smtClean="0"/>
              <a:t>, </a:t>
            </a:r>
            <a:r>
              <a:rPr lang="en-US" sz="1200" dirty="0" err="1" smtClean="0"/>
              <a:t>P.J.Mulders</a:t>
            </a:r>
            <a:r>
              <a:rPr lang="en-US" sz="1200" dirty="0" smtClean="0"/>
              <a:t>, </a:t>
            </a:r>
            <a:r>
              <a:rPr lang="en-US" sz="1200" dirty="0" err="1" smtClean="0"/>
              <a:t>F.Pijlman</a:t>
            </a:r>
            <a:endParaRPr lang="en-US" dirty="0" smtClean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307726-212B-7D4D-8520-A893381008E7}" type="slidenum">
              <a:rPr lang="en-US" smtClean="0"/>
              <a:pPr/>
              <a:t>60</a:t>
            </a:fld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3749844" y="4993877"/>
            <a:ext cx="832346" cy="386124"/>
          </a:xfrm>
          <a:prstGeom prst="ellipse">
            <a:avLst/>
          </a:prstGeom>
          <a:solidFill>
            <a:srgbClr val="FFFF00">
              <a:alpha val="39000"/>
            </a:srgb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Heavy Quark TSSA (I)</a:t>
            </a:r>
            <a:br>
              <a:rPr lang="en-US" dirty="0" smtClean="0"/>
            </a:br>
            <a:r>
              <a:rPr lang="en-US" dirty="0" smtClean="0"/>
              <a:t>Twist-3 quark-gluon cor</a:t>
            </a:r>
            <a:r>
              <a:rPr lang="en-US" altLang="zh-CN" dirty="0" smtClean="0"/>
              <a:t>r</a:t>
            </a:r>
            <a:r>
              <a:rPr lang="en-US" dirty="0" smtClean="0"/>
              <a:t>elation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64308"/>
            <a:ext cx="8229600" cy="4761856"/>
          </a:xfrm>
        </p:spPr>
        <p:txBody>
          <a:bodyPr/>
          <a:lstStyle/>
          <a:p>
            <a:r>
              <a:rPr lang="en-US" dirty="0" smtClean="0"/>
              <a:t>Different color factors for charm and anti-charm</a:t>
            </a:r>
            <a:endParaRPr lang="en-US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/>
        </p:nvGraphicFramePr>
        <p:xfrm>
          <a:off x="1520825" y="4651375"/>
          <a:ext cx="623888" cy="538163"/>
        </p:xfrm>
        <a:graphic>
          <a:graphicData uri="http://schemas.openxmlformats.org/presentationml/2006/ole">
            <p:oleObj spid="_x0000_s202754" name="Equation" r:id="rId3" imgW="457200" imgH="393700" progId="Equation.3">
              <p:embed/>
            </p:oleObj>
          </a:graphicData>
        </a:graphic>
      </p:graphicFrame>
      <p:graphicFrame>
        <p:nvGraphicFramePr>
          <p:cNvPr id="17411" name="Object 3"/>
          <p:cNvGraphicFramePr>
            <a:graphicFrameLocks noChangeAspect="1"/>
          </p:cNvGraphicFramePr>
          <p:nvPr/>
        </p:nvGraphicFramePr>
        <p:xfrm>
          <a:off x="4156075" y="4683125"/>
          <a:ext cx="895350" cy="628650"/>
        </p:xfrm>
        <a:graphic>
          <a:graphicData uri="http://schemas.openxmlformats.org/presentationml/2006/ole">
            <p:oleObj spid="_x0000_s202755" name="Equation" r:id="rId4" imgW="596900" imgH="419100" progId="Equation.3">
              <p:embed/>
            </p:oleObj>
          </a:graphicData>
        </a:graphic>
      </p:graphicFrame>
      <p:graphicFrame>
        <p:nvGraphicFramePr>
          <p:cNvPr id="17412" name="Object 4"/>
          <p:cNvGraphicFramePr>
            <a:graphicFrameLocks noChangeAspect="1"/>
          </p:cNvGraphicFramePr>
          <p:nvPr/>
        </p:nvGraphicFramePr>
        <p:xfrm>
          <a:off x="6932613" y="4648200"/>
          <a:ext cx="685800" cy="590550"/>
        </p:xfrm>
        <a:graphic>
          <a:graphicData uri="http://schemas.openxmlformats.org/presentationml/2006/ole">
            <p:oleObj spid="_x0000_s202756" name="Equation" r:id="rId5" imgW="457200" imgH="393700" progId="Equation.3">
              <p:embed/>
            </p:oleObj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4210675" y="5448646"/>
            <a:ext cx="8044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Charm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6607278" y="5448646"/>
            <a:ext cx="12309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Anti-charm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1321599" y="5448646"/>
            <a:ext cx="12217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Initial state</a:t>
            </a:r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90938" y="2949238"/>
            <a:ext cx="7429500" cy="156210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5806234" y="2151636"/>
            <a:ext cx="288056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F. Yuan and J. Zhou PLB 668 (2008) 216-220</a:t>
            </a:r>
            <a:endParaRPr lang="en-US" sz="1200" dirty="0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307726-212B-7D4D-8520-A893381008E7}" type="slidenum">
              <a:rPr lang="en-US" smtClean="0"/>
              <a:pPr/>
              <a:t>61</a:t>
            </a:fld>
            <a:endParaRPr lang="en-US"/>
          </a:p>
        </p:txBody>
      </p:sp>
      <p:graphicFrame>
        <p:nvGraphicFramePr>
          <p:cNvPr id="16" name="Object 15"/>
          <p:cNvGraphicFramePr>
            <a:graphicFrameLocks noChangeAspect="1"/>
          </p:cNvGraphicFramePr>
          <p:nvPr/>
        </p:nvGraphicFramePr>
        <p:xfrm>
          <a:off x="2765990" y="2152796"/>
          <a:ext cx="2249149" cy="551678"/>
        </p:xfrm>
        <a:graphic>
          <a:graphicData uri="http://schemas.openxmlformats.org/presentationml/2006/ole">
            <p:oleObj spid="_x0000_s202757" name="Equation" r:id="rId7" imgW="673100" imgH="165100" progId="Equation.3">
              <p:embed/>
            </p:oleObj>
          </a:graphicData>
        </a:graphic>
      </p:graphicFrame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/>
          <p:cNvGraphicFramePr>
            <a:graphicFrameLocks noChangeAspect="1"/>
          </p:cNvGraphicFramePr>
          <p:nvPr/>
        </p:nvGraphicFramePr>
        <p:xfrm>
          <a:off x="2100263" y="128588"/>
          <a:ext cx="4271962" cy="796925"/>
        </p:xfrm>
        <a:graphic>
          <a:graphicData uri="http://schemas.openxmlformats.org/presentationml/2006/ole">
            <p:oleObj spid="_x0000_s203778" name="Equation" r:id="rId3" imgW="952500" imgH="177800" progId="Equation.3">
              <p:embed/>
            </p:oleObj>
          </a:graphicData>
        </a:graphic>
      </p:graphicFrame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63006" y="1382452"/>
            <a:ext cx="6677880" cy="233919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63006" y="4222211"/>
            <a:ext cx="6426936" cy="225129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369023" y="1085296"/>
            <a:ext cx="11501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JPARC </a:t>
            </a:r>
            <a:r>
              <a:rPr lang="en-US" dirty="0" err="1" smtClean="0"/>
              <a:t>p+</a:t>
            </a:r>
            <a:r>
              <a:rPr lang="en-US" dirty="0" err="1"/>
              <a:t>p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1369023" y="3950060"/>
            <a:ext cx="12783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GSI: </a:t>
            </a:r>
            <a:r>
              <a:rPr lang="en-US" dirty="0" err="1" smtClean="0"/>
              <a:t>p+pbar</a:t>
            </a:r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307726-212B-7D4D-8520-A893381008E7}" type="slidenum">
              <a:rPr lang="en-US" smtClean="0"/>
              <a:pPr/>
              <a:t>62</a:t>
            </a:fld>
            <a:endParaRPr lang="en-US"/>
          </a:p>
        </p:txBody>
      </p:sp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6201563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Heavy Quark SSA (II)</a:t>
            </a:r>
            <a:br>
              <a:rPr lang="en-US" dirty="0" smtClean="0"/>
            </a:br>
            <a:r>
              <a:rPr lang="en-US" sz="3111" dirty="0" smtClean="0"/>
              <a:t>Twist-3 tri-gluon correlation </a:t>
            </a:r>
            <a:endParaRPr lang="en-US" sz="311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504651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Consequence of different color factors for charm and anti-charm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5440" y="1501781"/>
            <a:ext cx="7095168" cy="500664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520802" y="2506807"/>
            <a:ext cx="16231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Kang, Spin2008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307726-212B-7D4D-8520-A893381008E7}" type="slidenum">
              <a:rPr lang="en-US" smtClean="0"/>
              <a:pPr/>
              <a:t>63</a:t>
            </a:fld>
            <a:endParaRPr lang="en-US"/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/>
        </p:nvGraphicFramePr>
        <p:xfrm>
          <a:off x="6218133" y="276923"/>
          <a:ext cx="2605338" cy="521067"/>
        </p:xfrm>
        <a:graphic>
          <a:graphicData uri="http://schemas.openxmlformats.org/presentationml/2006/ole">
            <p:oleObj spid="_x0000_s204802" name="Equation" r:id="rId4" imgW="825500" imgH="165100" progId="Equation.3">
              <p:embed/>
            </p:oleObj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2756" name="Picture 4"/>
          <p:cNvPicPr preferRelativeResize="0"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685800"/>
            <a:ext cx="8839200" cy="59436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pic>
      <p:sp>
        <p:nvSpPr>
          <p:cNvPr id="202757" name="Text Box 5"/>
          <p:cNvSpPr txBox="1">
            <a:spLocks noChangeArrowheads="1"/>
          </p:cNvSpPr>
          <p:nvPr/>
        </p:nvSpPr>
        <p:spPr bwMode="auto">
          <a:xfrm>
            <a:off x="8626475" y="0"/>
            <a:ext cx="5175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400"/>
              <a:t>14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801372-6EC5-504D-A4C6-C0943D8922CB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ECE9B1-AD11-2041-860D-85E2A8F12D44}" type="slidenum">
              <a:rPr lang="en-US" smtClean="0"/>
              <a:pPr/>
              <a:t>8</a:t>
            </a:fld>
            <a:endParaRPr lang="en-US" smtClean="0"/>
          </a:p>
        </p:txBody>
      </p:sp>
      <p:sp>
        <p:nvSpPr>
          <p:cNvPr id="54277" name="Rectangle 2"/>
          <p:cNvSpPr>
            <a:spLocks noGrp="1" noChangeArrowheads="1"/>
          </p:cNvSpPr>
          <p:nvPr>
            <p:ph type="title"/>
          </p:nvPr>
        </p:nvSpPr>
        <p:spPr>
          <a:xfrm>
            <a:off x="2057400" y="0"/>
            <a:ext cx="4953000" cy="944563"/>
          </a:xfrm>
        </p:spPr>
        <p:txBody>
          <a:bodyPr/>
          <a:lstStyle/>
          <a:p>
            <a:pPr eaLnBrk="1" hangingPunct="1"/>
            <a:r>
              <a:rPr lang="en-US" sz="3200"/>
              <a:t>RHIC Spin Run History</a:t>
            </a:r>
          </a:p>
        </p:txBody>
      </p:sp>
      <p:sp>
        <p:nvSpPr>
          <p:cNvPr id="5427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78424" y="930275"/>
            <a:ext cx="8686800" cy="5791200"/>
          </a:xfrm>
        </p:spPr>
        <p:txBody>
          <a:bodyPr/>
          <a:lstStyle/>
          <a:p>
            <a:pPr marL="609600" indent="-609600" eaLnBrk="1" hangingPunct="1">
              <a:buFontTx/>
              <a:buNone/>
            </a:pPr>
            <a:r>
              <a:rPr lang="en-US" sz="2000" b="1" dirty="0"/>
              <a:t>		       </a:t>
            </a:r>
            <a:r>
              <a:rPr lang="en-US" sz="2000" b="1" dirty="0" err="1"/>
              <a:t>Pol</a:t>
            </a:r>
            <a:r>
              <a:rPr lang="en-US" sz="2000" b="1" dirty="0"/>
              <a:t>            L</a:t>
            </a:r>
            <a:r>
              <a:rPr lang="en-US" sz="2000" dirty="0"/>
              <a:t>(pb^-1)     </a:t>
            </a:r>
            <a:r>
              <a:rPr lang="en-US" sz="2000" b="1" dirty="0"/>
              <a:t>Results</a:t>
            </a:r>
          </a:p>
          <a:p>
            <a:pPr marL="609600" indent="-609600" eaLnBrk="1" hangingPunct="1">
              <a:buFontTx/>
              <a:buNone/>
            </a:pPr>
            <a:r>
              <a:rPr lang="en-US" sz="2000" b="1" dirty="0">
                <a:solidFill>
                  <a:srgbClr val="0033CC"/>
                </a:solidFill>
              </a:rPr>
              <a:t>2002            15%           0.15           </a:t>
            </a:r>
            <a:r>
              <a:rPr lang="en-US" sz="2000" b="1" dirty="0">
                <a:solidFill>
                  <a:srgbClr val="FF0000"/>
                </a:solidFill>
              </a:rPr>
              <a:t>first pol. pp collisions!</a:t>
            </a:r>
            <a:endParaRPr lang="en-US" sz="2000" b="1" dirty="0">
              <a:solidFill>
                <a:srgbClr val="0033CC"/>
              </a:solidFill>
            </a:endParaRPr>
          </a:p>
          <a:p>
            <a:pPr marL="609600" indent="-609600" eaLnBrk="1" hangingPunct="1">
              <a:buFontTx/>
              <a:buNone/>
            </a:pPr>
            <a:r>
              <a:rPr lang="en-US" sz="2000" b="1" dirty="0">
                <a:solidFill>
                  <a:srgbClr val="0033CC"/>
                </a:solidFill>
              </a:rPr>
              <a:t>                                               </a:t>
            </a:r>
          </a:p>
          <a:p>
            <a:pPr marL="609600" indent="-609600" eaLnBrk="1" hangingPunct="1">
              <a:buFontTx/>
              <a:buNone/>
            </a:pPr>
            <a:r>
              <a:rPr lang="en-US" sz="2000" b="1" dirty="0">
                <a:solidFill>
                  <a:srgbClr val="0033CC"/>
                </a:solidFill>
              </a:rPr>
              <a:t>2003</a:t>
            </a:r>
            <a:r>
              <a:rPr lang="en-US" sz="2000" b="1" dirty="0">
                <a:solidFill>
                  <a:srgbClr val="FF0000"/>
                </a:solidFill>
              </a:rPr>
              <a:t>            </a:t>
            </a:r>
            <a:r>
              <a:rPr lang="en-US" sz="2000" b="1" dirty="0">
                <a:solidFill>
                  <a:srgbClr val="0033CC"/>
                </a:solidFill>
              </a:rPr>
              <a:t>30%</a:t>
            </a:r>
            <a:r>
              <a:rPr lang="en-US" sz="2000" b="1" dirty="0" smtClean="0">
                <a:solidFill>
                  <a:srgbClr val="0033CC"/>
                </a:solidFill>
              </a:rPr>
              <a:t>	           1.6</a:t>
            </a:r>
            <a:r>
              <a:rPr lang="en-US" sz="2000" b="1" dirty="0">
                <a:solidFill>
                  <a:srgbClr val="0033CC"/>
                </a:solidFill>
              </a:rPr>
              <a:t>	 </a:t>
            </a:r>
            <a:r>
              <a:rPr lang="en-US" sz="2000" b="1" dirty="0" smtClean="0">
                <a:solidFill>
                  <a:srgbClr val="0033CC"/>
                </a:solidFill>
              </a:rPr>
              <a:t> </a:t>
            </a:r>
            <a:r>
              <a:rPr lang="en-US" sz="2000" b="1" dirty="0" smtClean="0">
                <a:solidFill>
                  <a:srgbClr val="FF0000"/>
                </a:solidFill>
              </a:rPr>
              <a:t>pi</a:t>
            </a:r>
            <a:r>
              <a:rPr lang="en-US" sz="2000" b="1" dirty="0">
                <a:solidFill>
                  <a:srgbClr val="FF0000"/>
                </a:solidFill>
              </a:rPr>
              <a:t>^0, photon cross section,</a:t>
            </a:r>
          </a:p>
          <a:p>
            <a:pPr marL="609600" indent="-609600" eaLnBrk="1" hangingPunct="1">
              <a:buFontTx/>
              <a:buNone/>
            </a:pPr>
            <a:r>
              <a:rPr lang="en-US" sz="2000" b="1" dirty="0">
                <a:solidFill>
                  <a:srgbClr val="0033CC"/>
                </a:solidFill>
              </a:rPr>
              <a:t>					   </a:t>
            </a:r>
            <a:r>
              <a:rPr lang="en-US" sz="2000" b="1" dirty="0" smtClean="0">
                <a:solidFill>
                  <a:srgbClr val="0033CC"/>
                </a:solidFill>
              </a:rPr>
              <a:t>                </a:t>
            </a:r>
            <a:r>
              <a:rPr lang="en-US" sz="2000" b="1" dirty="0" smtClean="0">
                <a:solidFill>
                  <a:srgbClr val="FF0000"/>
                </a:solidFill>
              </a:rPr>
              <a:t>A_LL</a:t>
            </a:r>
            <a:r>
              <a:rPr lang="en-US" sz="2000" b="1" dirty="0">
                <a:solidFill>
                  <a:srgbClr val="FF0000"/>
                </a:solidFill>
              </a:rPr>
              <a:t>(pi^0)</a:t>
            </a:r>
            <a:endParaRPr lang="en-US" sz="2000" b="1" dirty="0">
              <a:solidFill>
                <a:srgbClr val="0033CC"/>
              </a:solidFill>
            </a:endParaRPr>
          </a:p>
          <a:p>
            <a:pPr marL="609600" indent="-609600" eaLnBrk="1" hangingPunct="1">
              <a:buFontTx/>
              <a:buNone/>
            </a:pPr>
            <a:r>
              <a:rPr lang="en-US" sz="2000" b="1" dirty="0">
                <a:solidFill>
                  <a:srgbClr val="0033CC"/>
                </a:solidFill>
              </a:rPr>
              <a:t>2004	           40%</a:t>
            </a:r>
            <a:r>
              <a:rPr lang="en-US" sz="2000" b="1" dirty="0" smtClean="0">
                <a:solidFill>
                  <a:srgbClr val="0033CC"/>
                </a:solidFill>
              </a:rPr>
              <a:t>	          3.0</a:t>
            </a:r>
            <a:r>
              <a:rPr lang="en-US" sz="2000" b="1" dirty="0">
                <a:solidFill>
                  <a:srgbClr val="0033CC"/>
                </a:solidFill>
              </a:rPr>
              <a:t>	   </a:t>
            </a:r>
            <a:r>
              <a:rPr lang="en-US" sz="2000" b="1" dirty="0" smtClean="0">
                <a:solidFill>
                  <a:srgbClr val="0033CC"/>
                </a:solidFill>
              </a:rPr>
              <a:t>       </a:t>
            </a:r>
            <a:r>
              <a:rPr lang="en-US" sz="2000" b="1" dirty="0" smtClean="0">
                <a:solidFill>
                  <a:srgbClr val="FF0000"/>
                </a:solidFill>
              </a:rPr>
              <a:t>absolute </a:t>
            </a:r>
            <a:r>
              <a:rPr lang="en-US" sz="2000" b="1" dirty="0">
                <a:solidFill>
                  <a:srgbClr val="FF0000"/>
                </a:solidFill>
              </a:rPr>
              <a:t>beam polarization</a:t>
            </a:r>
          </a:p>
          <a:p>
            <a:pPr marL="609600" indent="-609600" eaLnBrk="1" hangingPunct="1">
              <a:buFontTx/>
              <a:buNone/>
            </a:pPr>
            <a:r>
              <a:rPr lang="en-US" sz="2000" b="1" dirty="0">
                <a:solidFill>
                  <a:srgbClr val="0033CC"/>
                </a:solidFill>
              </a:rPr>
              <a:t>                                                        </a:t>
            </a:r>
            <a:r>
              <a:rPr lang="en-US" sz="2000" b="1" dirty="0" smtClean="0">
                <a:solidFill>
                  <a:srgbClr val="0033CC"/>
                </a:solidFill>
              </a:rPr>
              <a:t>  </a:t>
            </a:r>
            <a:r>
              <a:rPr lang="en-US" sz="2000" b="1" dirty="0" smtClean="0">
                <a:solidFill>
                  <a:srgbClr val="FF0000"/>
                </a:solidFill>
              </a:rPr>
              <a:t>with </a:t>
            </a:r>
            <a:r>
              <a:rPr lang="en-US" sz="2000" b="1" dirty="0">
                <a:solidFill>
                  <a:srgbClr val="FF0000"/>
                </a:solidFill>
              </a:rPr>
              <a:t>polarized H jet</a:t>
            </a:r>
            <a:endParaRPr lang="en-US" sz="2000" b="1" dirty="0">
              <a:solidFill>
                <a:srgbClr val="0033CC"/>
              </a:solidFill>
            </a:endParaRPr>
          </a:p>
          <a:p>
            <a:pPr marL="609600" indent="-609600" eaLnBrk="1" hangingPunct="1">
              <a:buFontTx/>
              <a:buNone/>
            </a:pPr>
            <a:r>
              <a:rPr lang="en-US" sz="2000" b="1" dirty="0">
                <a:solidFill>
                  <a:srgbClr val="0033CC"/>
                </a:solidFill>
              </a:rPr>
              <a:t>2005	           50%             13          </a:t>
            </a:r>
            <a:r>
              <a:rPr lang="en-US" sz="2000" b="1" dirty="0" smtClean="0">
                <a:solidFill>
                  <a:srgbClr val="0033CC"/>
                </a:solidFill>
              </a:rPr>
              <a:t>  </a:t>
            </a:r>
            <a:r>
              <a:rPr lang="en-US" sz="2000" b="1" dirty="0">
                <a:solidFill>
                  <a:srgbClr val="FF0000"/>
                </a:solidFill>
              </a:rPr>
              <a:t>large gluon pol. ruled out</a:t>
            </a:r>
          </a:p>
          <a:p>
            <a:pPr marL="609600" indent="-609600" eaLnBrk="1" hangingPunct="1">
              <a:buFontTx/>
              <a:buNone/>
            </a:pPr>
            <a:r>
              <a:rPr lang="en-US" sz="2000" b="1" dirty="0">
                <a:solidFill>
                  <a:srgbClr val="FF0000"/>
                </a:solidFill>
              </a:rPr>
              <a:t>                                                         </a:t>
            </a:r>
            <a:r>
              <a:rPr lang="en-US" sz="2000" b="1" dirty="0"/>
              <a:t>(P^4 </a:t>
            </a:r>
            <a:r>
              <a:rPr lang="en-US" sz="2000" b="1" dirty="0" err="1"/>
              <a:t>x</a:t>
            </a:r>
            <a:r>
              <a:rPr lang="en-US" sz="2000" b="1" dirty="0"/>
              <a:t> L = 0.8)     </a:t>
            </a:r>
            <a:endParaRPr lang="en-US" sz="2000" b="1" dirty="0">
              <a:solidFill>
                <a:srgbClr val="FF0000"/>
              </a:solidFill>
            </a:endParaRPr>
          </a:p>
          <a:p>
            <a:pPr marL="609600" indent="-609600" eaLnBrk="1" hangingPunct="1">
              <a:buFontTx/>
              <a:buNone/>
            </a:pPr>
            <a:r>
              <a:rPr lang="en-US" sz="2000" b="1" dirty="0">
                <a:solidFill>
                  <a:srgbClr val="FF0000"/>
                </a:solidFill>
              </a:rPr>
              <a:t>2006	           60%             46	    </a:t>
            </a:r>
            <a:r>
              <a:rPr lang="en-US" sz="2000" b="1" dirty="0" smtClean="0">
                <a:solidFill>
                  <a:srgbClr val="FF0000"/>
                </a:solidFill>
              </a:rPr>
              <a:t>     first </a:t>
            </a:r>
            <a:r>
              <a:rPr lang="en-US" sz="2000" b="1" dirty="0">
                <a:solidFill>
                  <a:srgbClr val="FF0000"/>
                </a:solidFill>
              </a:rPr>
              <a:t>long spin run</a:t>
            </a:r>
          </a:p>
          <a:p>
            <a:pPr marL="609600" indent="-609600" eaLnBrk="1" hangingPunct="1">
              <a:buFontTx/>
              <a:buNone/>
            </a:pPr>
            <a:r>
              <a:rPr lang="en-US" sz="2000" b="1" dirty="0">
                <a:solidFill>
                  <a:srgbClr val="FF0000"/>
                </a:solidFill>
              </a:rPr>
              <a:t>                                                         </a:t>
            </a:r>
            <a:r>
              <a:rPr lang="en-US" sz="2000" b="1" dirty="0"/>
              <a:t>(P^4 </a:t>
            </a:r>
            <a:r>
              <a:rPr lang="en-US" sz="2000" b="1" dirty="0" err="1"/>
              <a:t>x</a:t>
            </a:r>
            <a:r>
              <a:rPr lang="en-US" sz="2000" b="1" dirty="0"/>
              <a:t> L = 6)        </a:t>
            </a:r>
            <a:r>
              <a:rPr lang="en-US" sz="2000" b="1" dirty="0">
                <a:solidFill>
                  <a:srgbClr val="0033CC"/>
                </a:solidFill>
              </a:rPr>
              <a:t>            		</a:t>
            </a:r>
          </a:p>
          <a:p>
            <a:pPr marL="609600" indent="-609600" eaLnBrk="1" hangingPunct="1">
              <a:buFontTx/>
              <a:buNone/>
            </a:pPr>
            <a:r>
              <a:rPr lang="en-US" sz="2000" b="1" dirty="0">
                <a:solidFill>
                  <a:schemeClr val="tx1"/>
                </a:solidFill>
              </a:rPr>
              <a:t>2007             ---               ---              no spin running</a:t>
            </a:r>
            <a:endParaRPr lang="en-US" sz="2000" b="1" dirty="0" smtClean="0">
              <a:solidFill>
                <a:schemeClr val="tx1"/>
              </a:solidFill>
            </a:endParaRPr>
          </a:p>
          <a:p>
            <a:pPr marL="609600" indent="-609600" eaLnBrk="1" hangingPunct="1">
              <a:buFontTx/>
              <a:buAutoNum type="arabicPlain" startAt="2008"/>
            </a:pPr>
            <a:r>
              <a:rPr lang="en-US" sz="2000" b="1" dirty="0" smtClean="0">
                <a:solidFill>
                  <a:srgbClr val="0000CC"/>
                </a:solidFill>
              </a:rPr>
              <a:t>            50</a:t>
            </a:r>
            <a:r>
              <a:rPr lang="en-US" sz="2000" b="1" dirty="0">
                <a:solidFill>
                  <a:srgbClr val="0000CC"/>
                </a:solidFill>
              </a:rPr>
              <a:t>%           </a:t>
            </a:r>
            <a:r>
              <a:rPr lang="en-US" sz="2000" b="1" dirty="0" smtClean="0">
                <a:solidFill>
                  <a:srgbClr val="0000CC"/>
                </a:solidFill>
              </a:rPr>
              <a:t> 20            </a:t>
            </a:r>
            <a:r>
              <a:rPr lang="en-US" sz="2000" b="1" dirty="0">
                <a:solidFill>
                  <a:srgbClr val="0000CC"/>
                </a:solidFill>
              </a:rPr>
              <a:t>(short) </a:t>
            </a:r>
            <a:r>
              <a:rPr lang="en-US" sz="2000" b="1" dirty="0" smtClean="0">
                <a:solidFill>
                  <a:srgbClr val="FF0000"/>
                </a:solidFill>
              </a:rPr>
              <a:t>run</a:t>
            </a:r>
          </a:p>
          <a:p>
            <a:pPr marL="609600" indent="-609600" eaLnBrk="1" hangingPunct="1">
              <a:buFontTx/>
              <a:buAutoNum type="arabicPlain" startAt="2008"/>
            </a:pPr>
            <a:r>
              <a:rPr lang="en-US" sz="2000" b="1" dirty="0" smtClean="0">
                <a:solidFill>
                  <a:srgbClr val="FF0000"/>
                </a:solidFill>
              </a:rPr>
              <a:t>           500GeV/200GeV        first W measurements  </a:t>
            </a:r>
            <a:endParaRPr lang="en-US" sz="2000" b="1" dirty="0" smtClean="0">
              <a:solidFill>
                <a:srgbClr val="006666"/>
              </a:solidFill>
            </a:endParaRPr>
          </a:p>
          <a:p>
            <a:pPr marL="609600" indent="-609600" eaLnBrk="1" hangingPunct="1">
              <a:buFontTx/>
              <a:buNone/>
            </a:pPr>
            <a:endParaRPr lang="en-US" sz="2000" b="1" dirty="0">
              <a:solidFill>
                <a:srgbClr val="0033CC"/>
              </a:solidFill>
            </a:endParaRPr>
          </a:p>
        </p:txBody>
      </p:sp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2"/>
          <a:srcRect l="2554" r="4715"/>
          <a:stretch>
            <a:fillRect/>
          </a:stretch>
        </p:blipFill>
        <p:spPr bwMode="auto">
          <a:xfrm>
            <a:off x="6270454" y="3907692"/>
            <a:ext cx="2873545" cy="29503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7" descr="pic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73273" y="2524556"/>
            <a:ext cx="2470726" cy="1593322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7625635" y="2232182"/>
            <a:ext cx="15183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Run9 500 </a:t>
            </a:r>
            <a:r>
              <a:rPr lang="en-US" dirty="0" err="1" smtClean="0"/>
              <a:t>GeV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10B971-8F67-9546-935D-C5018A6630C8}" type="slidenum">
              <a:rPr lang="en-US" smtClean="0"/>
              <a:pPr/>
              <a:t>9</a:t>
            </a:fld>
            <a:endParaRPr lang="en-US" smtClean="0"/>
          </a:p>
        </p:txBody>
      </p:sp>
      <p:graphicFrame>
        <p:nvGraphicFramePr>
          <p:cNvPr id="80898" name="Object 2"/>
          <p:cNvGraphicFramePr>
            <a:graphicFrameLocks noChangeAspect="1"/>
          </p:cNvGraphicFramePr>
          <p:nvPr/>
        </p:nvGraphicFramePr>
        <p:xfrm>
          <a:off x="982663" y="3675063"/>
          <a:ext cx="3976687" cy="977900"/>
        </p:xfrm>
        <a:graphic>
          <a:graphicData uri="http://schemas.openxmlformats.org/presentationml/2006/ole">
            <p:oleObj spid="_x0000_s41986" name="Equation" r:id="rId4" imgW="1447800" imgH="355600" progId="Equation.3">
              <p:embed/>
            </p:oleObj>
          </a:graphicData>
        </a:graphic>
      </p:graphicFrame>
      <p:sp>
        <p:nvSpPr>
          <p:cNvPr id="80903" name="Text Box 4"/>
          <p:cNvSpPr txBox="1">
            <a:spLocks noChangeArrowheads="1"/>
          </p:cNvSpPr>
          <p:nvPr/>
        </p:nvSpPr>
        <p:spPr bwMode="auto">
          <a:xfrm>
            <a:off x="762000" y="4953000"/>
            <a:ext cx="260032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 eaLnBrk="0" hangingPunct="0">
              <a:spcBef>
                <a:spcPct val="0"/>
              </a:spcBef>
              <a:buFontTx/>
              <a:buNone/>
            </a:pPr>
            <a:r>
              <a:rPr lang="en-US" sz="2000">
                <a:latin typeface="Comic Sans MS" charset="0"/>
                <a:ea typeface="ＭＳ Ｐゴシック" charset="-128"/>
                <a:cs typeface="ＭＳ Ｐゴシック" charset="-128"/>
              </a:rPr>
              <a:t>Fairly well measured</a:t>
            </a:r>
          </a:p>
          <a:p>
            <a:pPr algn="ctr" eaLnBrk="0" hangingPunct="0">
              <a:spcBef>
                <a:spcPct val="0"/>
              </a:spcBef>
              <a:buFontTx/>
              <a:buNone/>
            </a:pPr>
            <a:r>
              <a:rPr lang="en-US" sz="2000">
                <a:latin typeface="Comic Sans MS" charset="0"/>
                <a:ea typeface="ＭＳ Ｐゴシック" charset="-128"/>
                <a:cs typeface="ＭＳ Ｐゴシック" charset="-128"/>
              </a:rPr>
              <a:t>only ~30% of spin</a:t>
            </a:r>
          </a:p>
        </p:txBody>
      </p:sp>
      <p:sp>
        <p:nvSpPr>
          <p:cNvPr id="80904" name="Line 5"/>
          <p:cNvSpPr>
            <a:spLocks noChangeShapeType="1"/>
          </p:cNvSpPr>
          <p:nvPr/>
        </p:nvSpPr>
        <p:spPr bwMode="auto">
          <a:xfrm flipV="1">
            <a:off x="2209800" y="4419600"/>
            <a:ext cx="0" cy="609600"/>
          </a:xfrm>
          <a:prstGeom prst="line">
            <a:avLst/>
          </a:prstGeom>
          <a:noFill/>
          <a:ln w="38100">
            <a:solidFill>
              <a:srgbClr val="008000"/>
            </a:solidFill>
            <a:round/>
            <a:headEnd/>
            <a:tailEnd type="triangle" w="lg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2" name="Group 6"/>
          <p:cNvGrpSpPr>
            <a:grpSpLocks/>
          </p:cNvGrpSpPr>
          <p:nvPr/>
        </p:nvGrpSpPr>
        <p:grpSpPr bwMode="auto">
          <a:xfrm>
            <a:off x="3505200" y="4495800"/>
            <a:ext cx="4902200" cy="1692275"/>
            <a:chOff x="2064" y="2832"/>
            <a:chExt cx="3088" cy="1066"/>
          </a:xfrm>
        </p:grpSpPr>
        <p:sp>
          <p:nvSpPr>
            <p:cNvPr id="80920" name="Text Box 7"/>
            <p:cNvSpPr txBox="1">
              <a:spLocks noChangeArrowheads="1"/>
            </p:cNvSpPr>
            <p:nvPr/>
          </p:nvSpPr>
          <p:spPr bwMode="auto">
            <a:xfrm>
              <a:off x="3648" y="3648"/>
              <a:ext cx="1504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 eaLnBrk="0" hangingPunct="0">
                <a:spcBef>
                  <a:spcPct val="0"/>
                </a:spcBef>
                <a:buFontTx/>
                <a:buNone/>
              </a:pPr>
              <a:r>
                <a:rPr lang="en-US" sz="2000">
                  <a:latin typeface="Comic Sans MS" charset="0"/>
                  <a:ea typeface="ＭＳ Ｐゴシック" charset="-128"/>
                  <a:cs typeface="ＭＳ Ｐゴシック" charset="-128"/>
                </a:rPr>
                <a:t>A future challenge</a:t>
              </a:r>
            </a:p>
          </p:txBody>
        </p:sp>
        <p:sp>
          <p:nvSpPr>
            <p:cNvPr id="80921" name="Line 8"/>
            <p:cNvSpPr>
              <a:spLocks noChangeShapeType="1"/>
            </p:cNvSpPr>
            <p:nvPr/>
          </p:nvSpPr>
          <p:spPr bwMode="auto">
            <a:xfrm flipH="1" flipV="1">
              <a:off x="3024" y="2832"/>
              <a:ext cx="672" cy="768"/>
            </a:xfrm>
            <a:prstGeom prst="line">
              <a:avLst/>
            </a:prstGeom>
            <a:noFill/>
            <a:ln w="38100">
              <a:solidFill>
                <a:srgbClr val="3366FF">
                  <a:alpha val="72940"/>
                </a:srgbClr>
              </a:solidFill>
              <a:round/>
              <a:headEnd/>
              <a:tailEnd type="triangle" w="lg" len="med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0922" name="Line 9"/>
            <p:cNvSpPr>
              <a:spLocks noChangeShapeType="1"/>
            </p:cNvSpPr>
            <p:nvPr/>
          </p:nvSpPr>
          <p:spPr bwMode="auto">
            <a:xfrm flipH="1" flipV="1">
              <a:off x="2064" y="2880"/>
              <a:ext cx="1632" cy="72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 type="triangle" w="lg" len="med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3" name="Group 10"/>
          <p:cNvGrpSpPr>
            <a:grpSpLocks/>
          </p:cNvGrpSpPr>
          <p:nvPr/>
        </p:nvGrpSpPr>
        <p:grpSpPr bwMode="auto">
          <a:xfrm>
            <a:off x="6172200" y="3581400"/>
            <a:ext cx="2209800" cy="2133600"/>
            <a:chOff x="3600" y="672"/>
            <a:chExt cx="1920" cy="1776"/>
          </a:xfrm>
        </p:grpSpPr>
        <p:pic>
          <p:nvPicPr>
            <p:cNvPr id="80913" name="Picture 11" descr="puzzle_LP01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3600" y="672"/>
              <a:ext cx="1779" cy="15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80914" name="Rectangle 12"/>
            <p:cNvSpPr>
              <a:spLocks noChangeArrowheads="1"/>
            </p:cNvSpPr>
            <p:nvPr/>
          </p:nvSpPr>
          <p:spPr bwMode="auto">
            <a:xfrm>
              <a:off x="4608" y="1488"/>
              <a:ext cx="864" cy="336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0915" name="Rectangle 13"/>
            <p:cNvSpPr>
              <a:spLocks noChangeArrowheads="1"/>
            </p:cNvSpPr>
            <p:nvPr/>
          </p:nvSpPr>
          <p:spPr bwMode="auto">
            <a:xfrm>
              <a:off x="5088" y="1200"/>
              <a:ext cx="288" cy="1056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0916" name="AutoShape 14"/>
            <p:cNvSpPr>
              <a:spLocks noChangeArrowheads="1"/>
            </p:cNvSpPr>
            <p:nvPr/>
          </p:nvSpPr>
          <p:spPr bwMode="auto">
            <a:xfrm flipH="1">
              <a:off x="4992" y="1008"/>
              <a:ext cx="528" cy="240"/>
            </a:xfrm>
            <a:prstGeom prst="rtTriangle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0917" name="AutoShape 15"/>
            <p:cNvSpPr>
              <a:spLocks noChangeArrowheads="1"/>
            </p:cNvSpPr>
            <p:nvPr/>
          </p:nvSpPr>
          <p:spPr bwMode="auto">
            <a:xfrm flipH="1" flipV="1">
              <a:off x="4704" y="1692"/>
              <a:ext cx="432" cy="756"/>
            </a:xfrm>
            <a:prstGeom prst="rtTriangle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0918" name="AutoShape 16"/>
            <p:cNvSpPr>
              <a:spLocks noChangeArrowheads="1"/>
            </p:cNvSpPr>
            <p:nvPr/>
          </p:nvSpPr>
          <p:spPr bwMode="auto">
            <a:xfrm flipH="1">
              <a:off x="4704" y="1248"/>
              <a:ext cx="624" cy="240"/>
            </a:xfrm>
            <a:prstGeom prst="rtTriangle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0919" name="Rectangle 17"/>
            <p:cNvSpPr>
              <a:spLocks noChangeArrowheads="1"/>
            </p:cNvSpPr>
            <p:nvPr/>
          </p:nvSpPr>
          <p:spPr bwMode="auto">
            <a:xfrm>
              <a:off x="4608" y="1728"/>
              <a:ext cx="192" cy="144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pic>
        <p:nvPicPr>
          <p:cNvPr id="80907" name="Picture 18" descr="uli_nucleon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62000" y="1143000"/>
            <a:ext cx="1687513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0908" name="Text Box 19"/>
          <p:cNvSpPr txBox="1">
            <a:spLocks noChangeArrowheads="1"/>
          </p:cNvSpPr>
          <p:nvPr/>
        </p:nvSpPr>
        <p:spPr bwMode="auto">
          <a:xfrm>
            <a:off x="2743200" y="1524000"/>
            <a:ext cx="544195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 eaLnBrk="0" hangingPunct="0">
              <a:spcBef>
                <a:spcPct val="0"/>
              </a:spcBef>
              <a:buFontTx/>
              <a:buNone/>
            </a:pPr>
            <a:r>
              <a:rPr lang="en-US" sz="2000">
                <a:latin typeface="Comic Sans MS" charset="0"/>
                <a:ea typeface="ＭＳ Ｐゴシック" charset="-128"/>
                <a:cs typeface="ＭＳ Ｐゴシック" charset="-128"/>
              </a:rPr>
              <a:t>The proton is viewed as being a “bag” of </a:t>
            </a:r>
          </a:p>
          <a:p>
            <a:pPr algn="ctr" eaLnBrk="0" hangingPunct="0">
              <a:spcBef>
                <a:spcPct val="0"/>
              </a:spcBef>
              <a:buFontTx/>
              <a:buNone/>
            </a:pPr>
            <a:r>
              <a:rPr lang="en-US" sz="2000">
                <a:latin typeface="Comic Sans MS" charset="0"/>
                <a:ea typeface="ＭＳ Ｐゴシック" charset="-128"/>
                <a:cs typeface="ＭＳ Ｐゴシック" charset="-128"/>
              </a:rPr>
              <a:t>bound quarks and gluons interacting via QCD</a:t>
            </a:r>
          </a:p>
        </p:txBody>
      </p:sp>
      <p:sp>
        <p:nvSpPr>
          <p:cNvPr id="80909" name="Text Box 20"/>
          <p:cNvSpPr txBox="1">
            <a:spLocks noChangeArrowheads="1"/>
          </p:cNvSpPr>
          <p:nvPr/>
        </p:nvSpPr>
        <p:spPr bwMode="auto">
          <a:xfrm>
            <a:off x="3276600" y="2209800"/>
            <a:ext cx="49784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 eaLnBrk="0" hangingPunct="0">
              <a:spcBef>
                <a:spcPct val="0"/>
              </a:spcBef>
              <a:buFontTx/>
              <a:buNone/>
            </a:pPr>
            <a:r>
              <a:rPr lang="en-US" sz="2000">
                <a:latin typeface="Comic Sans MS" charset="0"/>
                <a:ea typeface="ＭＳ Ｐゴシック" charset="-128"/>
                <a:cs typeface="ＭＳ Ｐゴシック" charset="-128"/>
              </a:rPr>
              <a:t>Spins + orbital angular momentum need</a:t>
            </a:r>
          </a:p>
          <a:p>
            <a:pPr algn="ctr" eaLnBrk="0" hangingPunct="0">
              <a:spcBef>
                <a:spcPct val="0"/>
              </a:spcBef>
              <a:buFontTx/>
              <a:buNone/>
            </a:pPr>
            <a:r>
              <a:rPr lang="en-US" sz="2000">
                <a:latin typeface="Comic Sans MS" charset="0"/>
                <a:ea typeface="ＭＳ Ｐゴシック" charset="-128"/>
                <a:cs typeface="ＭＳ Ｐゴシック" charset="-128"/>
              </a:rPr>
              <a:t>to give the observed spin 1/2 of proton  </a:t>
            </a:r>
          </a:p>
        </p:txBody>
      </p:sp>
      <p:grpSp>
        <p:nvGrpSpPr>
          <p:cNvPr id="4" name="Group 21"/>
          <p:cNvGrpSpPr>
            <a:grpSpLocks/>
          </p:cNvGrpSpPr>
          <p:nvPr/>
        </p:nvGrpSpPr>
        <p:grpSpPr bwMode="auto">
          <a:xfrm>
            <a:off x="2514600" y="4114800"/>
            <a:ext cx="3201988" cy="2149475"/>
            <a:chOff x="1444" y="2784"/>
            <a:chExt cx="2017" cy="1354"/>
          </a:xfrm>
        </p:grpSpPr>
        <p:sp>
          <p:nvSpPr>
            <p:cNvPr id="80911" name="Text Box 22"/>
            <p:cNvSpPr txBox="1">
              <a:spLocks noChangeArrowheads="1"/>
            </p:cNvSpPr>
            <p:nvPr/>
          </p:nvSpPr>
          <p:spPr bwMode="auto">
            <a:xfrm>
              <a:off x="1444" y="3696"/>
              <a:ext cx="2017" cy="4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 eaLnBrk="0" hangingPunct="0">
                <a:spcBef>
                  <a:spcPct val="0"/>
                </a:spcBef>
                <a:buFontTx/>
                <a:buNone/>
              </a:pPr>
              <a:r>
                <a:rPr lang="en-US" sz="2000">
                  <a:solidFill>
                    <a:srgbClr val="00FF00"/>
                  </a:solidFill>
                  <a:latin typeface="Comic Sans MS" charset="0"/>
                  <a:ea typeface="ＭＳ Ｐゴシック" charset="-128"/>
                  <a:cs typeface="ＭＳ Ｐゴシック" charset="-128"/>
                </a:rPr>
                <a:t>Beginning to be measured</a:t>
              </a:r>
            </a:p>
            <a:p>
              <a:pPr algn="ctr" eaLnBrk="0" hangingPunct="0">
                <a:spcBef>
                  <a:spcPct val="0"/>
                </a:spcBef>
                <a:buFontTx/>
                <a:buNone/>
              </a:pPr>
              <a:r>
                <a:rPr lang="en-US" sz="2000">
                  <a:solidFill>
                    <a:srgbClr val="00FF00"/>
                  </a:solidFill>
                  <a:latin typeface="Comic Sans MS" charset="0"/>
                  <a:ea typeface="ＭＳ Ｐゴシック" charset="-128"/>
                  <a:cs typeface="ＭＳ Ｐゴシック" charset="-128"/>
                </a:rPr>
                <a:t>at RHIC</a:t>
              </a:r>
            </a:p>
          </p:txBody>
        </p:sp>
        <p:sp>
          <p:nvSpPr>
            <p:cNvPr id="80912" name="Line 23"/>
            <p:cNvSpPr>
              <a:spLocks noChangeShapeType="1"/>
            </p:cNvSpPr>
            <p:nvPr/>
          </p:nvSpPr>
          <p:spPr bwMode="auto">
            <a:xfrm flipV="1">
              <a:off x="2448" y="2784"/>
              <a:ext cx="0" cy="912"/>
            </a:xfrm>
            <a:prstGeom prst="line">
              <a:avLst/>
            </a:prstGeom>
            <a:noFill/>
            <a:ln w="38100">
              <a:solidFill>
                <a:srgbClr val="D3D37F"/>
              </a:solidFill>
              <a:round/>
              <a:headEnd/>
              <a:tailEnd type="triangle" w="lg" len="med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8" name="Title 1"/>
          <p:cNvSpPr txBox="1">
            <a:spLocks/>
          </p:cNvSpPr>
          <p:nvPr/>
        </p:nvSpPr>
        <p:spPr>
          <a:xfrm>
            <a:off x="609600" y="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Part I: Longitudinal Spin Physics Program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 advTm="670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6129</TotalTime>
  <Words>3832</Words>
  <Application>Microsoft Macintosh PowerPoint</Application>
  <PresentationFormat>On-screen Show (4:3)</PresentationFormat>
  <Paragraphs>771</Paragraphs>
  <Slides>63</Slides>
  <Notes>38</Notes>
  <HiddenSlides>0</HiddenSlides>
  <MMClips>0</MMClips>
  <ScaleCrop>false</ScaleCrop>
  <HeadingPairs>
    <vt:vector size="6" baseType="variant">
      <vt:variant>
        <vt:lpstr>Design Template</vt:lpstr>
      </vt:variant>
      <vt:variant>
        <vt:i4>1</vt:i4>
      </vt:variant>
      <vt:variant>
        <vt:lpstr>Embedded OLE Servers</vt:lpstr>
      </vt:variant>
      <vt:variant>
        <vt:i4>6</vt:i4>
      </vt:variant>
      <vt:variant>
        <vt:lpstr>Slide Titles</vt:lpstr>
      </vt:variant>
      <vt:variant>
        <vt:i4>63</vt:i4>
      </vt:variant>
    </vt:vector>
  </HeadingPairs>
  <TitlesOfParts>
    <vt:vector size="70" baseType="lpstr">
      <vt:lpstr>Office Theme</vt:lpstr>
      <vt:lpstr>Equation</vt:lpstr>
      <vt:lpstr>Bitmap Image</vt:lpstr>
      <vt:lpstr>Image</vt:lpstr>
      <vt:lpstr>ビットマップ イメージ</vt:lpstr>
      <vt:lpstr>ﾋﾞｯﾄﾏｯﾌﾟ ｲﾒｰｼﾞ</vt:lpstr>
      <vt:lpstr>Picture</vt:lpstr>
      <vt:lpstr>Highlights from RHIC Spin Program </vt:lpstr>
      <vt:lpstr>Slide 2</vt:lpstr>
      <vt:lpstr>Highest Energy Polarized Proton Collider @RHIC</vt:lpstr>
      <vt:lpstr>Experimental Observables</vt:lpstr>
      <vt:lpstr>The PHENIX Detectors</vt:lpstr>
      <vt:lpstr>The STAR Detectors</vt:lpstr>
      <vt:lpstr>Slide 7</vt:lpstr>
      <vt:lpstr>RHIC Spin Run History</vt:lpstr>
      <vt:lpstr>Slide 9</vt:lpstr>
      <vt:lpstr>Δg and Polarized p+p Collisions</vt:lpstr>
      <vt:lpstr>Pion production and NLO pQCD </vt:lpstr>
      <vt:lpstr>Measuring ALL</vt:lpstr>
      <vt:lpstr>Neutral Pion ALL</vt:lpstr>
      <vt:lpstr>Slide 14</vt:lpstr>
      <vt:lpstr>Essential benchmark – unpolarized cross sections</vt:lpstr>
      <vt:lpstr>STAR inclusive jet ALL from Run 6</vt:lpstr>
      <vt:lpstr>RHIC data and Δg</vt:lpstr>
      <vt:lpstr>Impact of RHIC-Spin Program on Δg</vt:lpstr>
      <vt:lpstr>Future New Probes @RHIC: g</vt:lpstr>
      <vt:lpstr>Latest News: W± Production and AL @500GeV</vt:lpstr>
      <vt:lpstr>Polarized Parton Distributions</vt:lpstr>
      <vt:lpstr>Two ways to get W+/--&gt;l+/-+v in PHENIX</vt:lpstr>
      <vt:lpstr>First Results (W+/-e+/-)      </vt:lpstr>
      <vt:lpstr>Measuring AL</vt:lpstr>
      <vt:lpstr>STAR W+/- -&gt; e+/- +v Measurements</vt:lpstr>
      <vt:lpstr>STAR W+/- Results</vt:lpstr>
      <vt:lpstr>W+/- Cross Sections</vt:lpstr>
      <vt:lpstr>Slide 28</vt:lpstr>
      <vt:lpstr>W+/-+/-</vt:lpstr>
      <vt:lpstr>                                                          (DOE Milestone HP8, 2013)</vt:lpstr>
      <vt:lpstr>Part II: Transverse Spin Physics Program  </vt:lpstr>
      <vt:lpstr>Possible Mechanisms …</vt:lpstr>
      <vt:lpstr>Theory: KT vs Collinear Factorization</vt:lpstr>
      <vt:lpstr>Slide 34</vt:lpstr>
      <vt:lpstr>Slide 35</vt:lpstr>
      <vt:lpstr>Slide 36</vt:lpstr>
      <vt:lpstr>AN PT Dependence Remains as a Challenge </vt:lpstr>
      <vt:lpstr>Slide 38</vt:lpstr>
      <vt:lpstr>New Channels: Heavy Quark</vt:lpstr>
      <vt:lpstr>Theoretical Models: J/Psi SSA can be measured @RHIC/PHENIX!</vt:lpstr>
      <vt:lpstr>Latest Results of Heavy Quark SSA Probing Gluon’s Sivers Asymmetry</vt:lpstr>
      <vt:lpstr>Future Opportunity</vt:lpstr>
      <vt:lpstr>Slide 43</vt:lpstr>
      <vt:lpstr>Critical Role of VTX/FVTX for Drell-Yan</vt:lpstr>
      <vt:lpstr>Future Transverse Spin Physics: AN (Drell-Yan -&gt;μ+μ-)</vt:lpstr>
      <vt:lpstr>Charm SSA to Probe Gluon Sivers Distribution</vt:lpstr>
      <vt:lpstr>Transverse Physics  W+/- &amp; Z0 SSA @500GeV ? </vt:lpstr>
      <vt:lpstr>Renaissance of Transverse Spin Physics</vt:lpstr>
      <vt:lpstr>The Forward S-PHENIX Spectrometer (2016+x)</vt:lpstr>
      <vt:lpstr>Summary and Outlook</vt:lpstr>
      <vt:lpstr>backup</vt:lpstr>
      <vt:lpstr>RHIC/PHENIX Spin Run History and Prospect</vt:lpstr>
      <vt:lpstr>Charged Pion ALL</vt:lpstr>
      <vt:lpstr>Direct photon and  ALL</vt:lpstr>
      <vt:lpstr>Slide 55</vt:lpstr>
      <vt:lpstr>Slide 56</vt:lpstr>
      <vt:lpstr>Slide 57</vt:lpstr>
      <vt:lpstr>Color Flow in Twist-3</vt:lpstr>
      <vt:lpstr>Generalized Parton Model</vt:lpstr>
      <vt:lpstr>Slide 60</vt:lpstr>
      <vt:lpstr>Heavy Quark TSSA (I) Twist-3 quark-gluon correlation </vt:lpstr>
      <vt:lpstr>Slide 62</vt:lpstr>
      <vt:lpstr>Heavy Quark SSA (II) Twist-3 tri-gluon correlation 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Spin Physics at RHIC </dc:title>
  <dc:creator>Ming Liu</dc:creator>
  <cp:lastModifiedBy>Ming Liu</cp:lastModifiedBy>
  <cp:revision>187</cp:revision>
  <dcterms:created xsi:type="dcterms:W3CDTF">2010-08-19T16:53:28Z</dcterms:created>
  <dcterms:modified xsi:type="dcterms:W3CDTF">2010-08-19T16:56:14Z</dcterms:modified>
</cp:coreProperties>
</file>