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553" r:id="rId2"/>
    <p:sldId id="257" r:id="rId3"/>
    <p:sldId id="549" r:id="rId4"/>
    <p:sldId id="550" r:id="rId5"/>
    <p:sldId id="551" r:id="rId6"/>
    <p:sldId id="552" r:id="rId7"/>
    <p:sldId id="557" r:id="rId8"/>
    <p:sldId id="558" r:id="rId9"/>
    <p:sldId id="565" r:id="rId10"/>
    <p:sldId id="560" r:id="rId11"/>
    <p:sldId id="559" r:id="rId12"/>
    <p:sldId id="561" r:id="rId13"/>
    <p:sldId id="562" r:id="rId14"/>
    <p:sldId id="564" r:id="rId15"/>
    <p:sldId id="563" r:id="rId16"/>
    <p:sldId id="566" r:id="rId17"/>
    <p:sldId id="567" r:id="rId18"/>
    <p:sldId id="568" r:id="rId19"/>
    <p:sldId id="569" r:id="rId20"/>
    <p:sldId id="570" r:id="rId21"/>
    <p:sldId id="571" r:id="rId22"/>
    <p:sldId id="572" r:id="rId23"/>
    <p:sldId id="573" r:id="rId24"/>
    <p:sldId id="574" r:id="rId25"/>
    <p:sldId id="575" r:id="rId26"/>
    <p:sldId id="576" r:id="rId27"/>
    <p:sldId id="577" r:id="rId28"/>
    <p:sldId id="578" r:id="rId29"/>
    <p:sldId id="579" r:id="rId30"/>
    <p:sldId id="580" r:id="rId31"/>
    <p:sldId id="585" r:id="rId32"/>
    <p:sldId id="583" r:id="rId33"/>
    <p:sldId id="582" r:id="rId34"/>
    <p:sldId id="586" r:id="rId35"/>
    <p:sldId id="587" r:id="rId36"/>
    <p:sldId id="554" r:id="rId37"/>
    <p:sldId id="256" r:id="rId38"/>
    <p:sldId id="556" r:id="rId39"/>
    <p:sldId id="264" r:id="rId40"/>
    <p:sldId id="548" r:id="rId41"/>
    <p:sldId id="581" r:id="rId42"/>
    <p:sldId id="55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6"/>
    <p:restoredTop sz="96405"/>
  </p:normalViewPr>
  <p:slideViewPr>
    <p:cSldViewPr snapToGrid="0" snapToObjects="1">
      <p:cViewPr varScale="1">
        <p:scale>
          <a:sx n="150" d="100"/>
          <a:sy n="150" d="100"/>
        </p:scale>
        <p:origin x="192" y="2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C8261-13DB-594F-9320-E46EEE825D3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B376B-5DE1-3E44-B503-CEDA9BAC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0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1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3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b15bdadc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b15bdadc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935F3-255B-AE43-A7EC-DCAA0E1B4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94290-E22A-7846-AC40-26A2E21E0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2EDB3-0475-304D-9041-D335C618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EF913-CC43-314F-A3BD-759336B70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35C75-CEFB-BD4C-8A81-21CACFF6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os Alamos National Laboratory logo - HukariAscendent">
            <a:extLst>
              <a:ext uri="{FF2B5EF4-FFF2-40B4-BE49-F238E27FC236}">
                <a16:creationId xmlns:a16="http://schemas.microsoft.com/office/drawing/2014/main" id="{CF6C2E37-F2F7-6C49-84CF-FEFA3C348B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9D34D-26EE-CC43-9099-A7D3E08F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6D275-5A05-374E-B64D-CE603F998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01346-4CEE-8C41-BC34-9E4933F6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EC1B7-5BB6-6F41-B094-E02D4F0A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0DF3B-E6E9-1640-A88E-9DA0089F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6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FB97D-9F12-C54C-863B-E534754F8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64933-E799-A54A-8D5B-7F8F590CC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F826B-6BAA-C041-8DE8-563EB23F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D0897-8D1A-7742-94EF-F102D584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20E41-DE86-D64B-AF75-74B6D6E2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54F27-D38F-834B-A69F-AA6B2436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05B96-E96A-8D46-ADE2-F0E8D42C6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55ECC-2F35-1049-9E28-D980A3CC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57495-7BA6-0A4C-831A-093C2B29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E7823-045D-CD4E-96D7-39424163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os Alamos National Laboratory logo - HukariAscendent">
            <a:extLst>
              <a:ext uri="{FF2B5EF4-FFF2-40B4-BE49-F238E27FC236}">
                <a16:creationId xmlns:a16="http://schemas.microsoft.com/office/drawing/2014/main" id="{9DEC11BB-66DE-8F41-A4A0-37763F4E3A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8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B585-23C4-C741-9DFC-53C3D3D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6F55A-2A84-CC44-A318-13B1576A7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C7C83-D1A8-8646-B5B0-3DCA1F21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C8A18-46CE-0A4C-AC54-53D7DE54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649E0-52F6-D54B-9BA1-55C56584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1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9072-1319-B64E-8205-109E95DDD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5A759-3B85-EF4D-B11C-FB73BA949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CF8D1-6390-3541-ABDD-601A0A4A2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F5612-5C8C-BB48-B669-859BD3559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1BBDA-581D-D641-9CD9-45A981D9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CA68F-9E8E-4343-959B-A2FB584A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DBBA1-B4F0-A04E-9EB8-2351D6B1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33819-6C4B-2E48-8805-1A228C002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00578-7DB5-6145-846D-339EAFF67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3AC05-C4A7-194D-A25A-EE23DA563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3A86A-962B-E440-B63B-E2BD0831A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3FA87B-F70C-5F46-B3F4-A0B1BB69E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468DF6-86A3-A44C-B8C2-72CF0C46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59E696-4481-DB43-9338-30BD9198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1503-8BEC-2D4D-9B8A-5609F9C2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EDDFCA-DF28-A342-BD89-2DFA0CCE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97F68-7611-824E-AF2F-724B8C61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FA3FB-5382-B347-88B7-1E8C9199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Los Alamos National Laboratory logo - HukariAscendent">
            <a:extLst>
              <a:ext uri="{FF2B5EF4-FFF2-40B4-BE49-F238E27FC236}">
                <a16:creationId xmlns:a16="http://schemas.microsoft.com/office/drawing/2014/main" id="{3953ABB8-792D-FB42-A8D4-678182E0A0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10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5E212-AA76-A94E-ACCD-765C8F1C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0494A-1AC3-DC40-A8F3-DA21607D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4AB58-1ADA-5344-9DAE-C8934B42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Los Alamos National Laboratory logo - HukariAscendent">
            <a:extLst>
              <a:ext uri="{FF2B5EF4-FFF2-40B4-BE49-F238E27FC236}">
                <a16:creationId xmlns:a16="http://schemas.microsoft.com/office/drawing/2014/main" id="{3E02E935-6EAD-9048-A42F-D63A5192C9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8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A3D21-E779-644A-9BE0-75355974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8C54E-5228-804B-A148-616E2CA87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F95CD-2B49-AC46-90B0-887B38EEF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AE55-585C-034E-86BA-377661C8F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BE7A-9722-CD4F-889F-F611CA0F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294A5-3A65-BB4F-9BC2-1C33342C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49A2-5B47-1C42-A33A-D76C98D8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FD005-A04A-1149-8408-C2026E4A5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17DA4-FEF3-6242-B4AC-BCED20A9E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393A7-3966-314D-9171-27797521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8D747-9A5E-E849-AF41-5A63A83E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55DA3-1CD3-6E43-A771-9072A1C4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6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AE0025-977E-144A-94E9-F776697D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D0090-B101-A545-B0D2-A57A69CCB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35321-22CE-FA4C-A4DF-DC4A5B436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7F14-C6AF-6447-864C-7290EFB52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0D9EE-E658-3D4A-B5F7-2358676A1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02BDD-BD6F-9E48-ABED-17BE044B68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os Alamos National Laboratory logo - HukariAscendent">
            <a:extLst>
              <a:ext uri="{FF2B5EF4-FFF2-40B4-BE49-F238E27FC236}">
                <a16:creationId xmlns:a16="http://schemas.microsoft.com/office/drawing/2014/main" id="{F161B894-0FBA-0547-8B09-7F5342E99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0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-11517" y="0"/>
            <a:ext cx="12192937" cy="6858000"/>
            <a:chOff x="92734" y="1219200"/>
            <a:chExt cx="9045919" cy="5087938"/>
          </a:xfrm>
        </p:grpSpPr>
        <p:pic>
          <p:nvPicPr>
            <p:cNvPr id="6" name="Picture 11" descr="fermilab_03-0390-22D"/>
            <p:cNvPicPr preferRelativeResize="0">
              <a:picLocks noChangeAspect="1" noChangeArrowheads="1"/>
            </p:cNvPicPr>
            <p:nvPr/>
          </p:nvPicPr>
          <p:blipFill>
            <a:blip r:embed="rId3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4" y="1219200"/>
              <a:ext cx="9045919" cy="508793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7" name="Text Box 12"/>
            <p:cNvSpPr txBox="1">
              <a:spLocks noChangeAspect="1" noChangeArrowheads="1"/>
            </p:cNvSpPr>
            <p:nvPr/>
          </p:nvSpPr>
          <p:spPr bwMode="auto">
            <a:xfrm rot="20073686">
              <a:off x="6236148" y="1680075"/>
              <a:ext cx="1641315" cy="60578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dirty="0">
                  <a:solidFill>
                    <a:srgbClr val="FFCCCC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Fixed Target Beam lines</a:t>
              </a: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5623231" y="2050975"/>
              <a:ext cx="2912771" cy="803524"/>
              <a:chOff x="4642" y="2567"/>
              <a:chExt cx="928" cy="256"/>
            </a:xfrm>
          </p:grpSpPr>
          <p:sp>
            <p:nvSpPr>
              <p:cNvPr id="11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532" cy="25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928" cy="25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5627159" y="2234014"/>
              <a:ext cx="2209800" cy="6223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CE39C28-0A86-B346-87EF-70DC8014FC9D}"/>
              </a:ext>
            </a:extLst>
          </p:cNvPr>
          <p:cNvSpPr/>
          <p:nvPr/>
        </p:nvSpPr>
        <p:spPr>
          <a:xfrm rot="176946">
            <a:off x="197830" y="3079481"/>
            <a:ext cx="7973596" cy="270783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634703BE-DFB8-4E41-A853-885DB297E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325" y="1131836"/>
            <a:ext cx="2163336" cy="104897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0A42136-0FB5-8E49-9B78-AFEEE20CDA46}"/>
              </a:ext>
            </a:extLst>
          </p:cNvPr>
          <p:cNvSpPr/>
          <p:nvPr/>
        </p:nvSpPr>
        <p:spPr>
          <a:xfrm rot="240000">
            <a:off x="6610908" y="1837793"/>
            <a:ext cx="9351264" cy="2816352"/>
          </a:xfrm>
          <a:prstGeom prst="arc">
            <a:avLst>
              <a:gd name="adj1" fmla="val 10148485"/>
              <a:gd name="adj2" fmla="val 11537576"/>
            </a:avLst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E4CBDD-F662-B246-9747-574A55D3E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056" y="1787099"/>
            <a:ext cx="1371600" cy="122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54FC7E-C102-8F4B-962E-74CD3A17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2292" y="3250444"/>
            <a:ext cx="1529128" cy="1227937"/>
          </a:xfrm>
          <a:prstGeom prst="ellipse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27" name="Picture 5" descr="droppedImage.pdf">
            <a:extLst>
              <a:ext uri="{FF2B5EF4-FFF2-40B4-BE49-F238E27FC236}">
                <a16:creationId xmlns:a16="http://schemas.microsoft.com/office/drawing/2014/main" id="{658904D2-68D3-8B4B-92C8-1AFF5F181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259" y="685313"/>
            <a:ext cx="1937631" cy="95000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8613C33-D310-2545-8F04-2644C4D0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0" name="Google Shape;467;p50">
            <a:extLst>
              <a:ext uri="{FF2B5EF4-FFF2-40B4-BE49-F238E27FC236}">
                <a16:creationId xmlns:a16="http://schemas.microsoft.com/office/drawing/2014/main" id="{3633240D-94FF-0D44-9D51-04BD14D43EA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056" y="4638640"/>
            <a:ext cx="1534335" cy="1083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91EED88F-BDF8-5A40-B229-A4281EDF3C9E}"/>
              </a:ext>
            </a:extLst>
          </p:cNvPr>
          <p:cNvSpPr txBox="1">
            <a:spLocks/>
          </p:cNvSpPr>
          <p:nvPr/>
        </p:nvSpPr>
        <p:spPr>
          <a:xfrm>
            <a:off x="437349" y="588046"/>
            <a:ext cx="7144294" cy="348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+mn-lt"/>
              </a:rPr>
              <a:t>The Asymmetry of Antimatter 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+mn-lt"/>
              </a:rPr>
              <a:t>in the Proton</a:t>
            </a:r>
          </a:p>
          <a:p>
            <a:pPr algn="ctr"/>
            <a:endParaRPr lang="en-US" sz="2800" b="1" dirty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en-US" sz="3900" b="1" dirty="0">
                <a:solidFill>
                  <a:srgbClr val="C00000"/>
                </a:solidFill>
                <a:latin typeface="+mn-lt"/>
              </a:rPr>
              <a:t>Ming X. Liu</a:t>
            </a:r>
          </a:p>
          <a:p>
            <a:pPr algn="ctr"/>
            <a:r>
              <a:rPr lang="en-US" sz="3900" b="1" dirty="0">
                <a:solidFill>
                  <a:srgbClr val="C00000"/>
                </a:solidFill>
                <a:latin typeface="+mn-lt"/>
              </a:rPr>
              <a:t>Los Alamos National Laboratory</a:t>
            </a:r>
          </a:p>
          <a:p>
            <a:pPr algn="ctr"/>
            <a:r>
              <a:rPr lang="en-US" sz="3900" b="1" dirty="0">
                <a:solidFill>
                  <a:srgbClr val="C00000"/>
                </a:solidFill>
                <a:latin typeface="+mn-lt"/>
              </a:rPr>
              <a:t>Nov. 8, 2021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B3675-44BC-214C-8074-B8442663A3CE}"/>
              </a:ext>
            </a:extLst>
          </p:cNvPr>
          <p:cNvSpPr txBox="1"/>
          <p:nvPr/>
        </p:nvSpPr>
        <p:spPr>
          <a:xfrm>
            <a:off x="1563328" y="4441511"/>
            <a:ext cx="2317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Fermilab Main Injector</a:t>
            </a:r>
          </a:p>
          <a:p>
            <a:r>
              <a:rPr lang="en-US" dirty="0">
                <a:solidFill>
                  <a:srgbClr val="FFFF00"/>
                </a:solidFill>
              </a:rPr>
              <a:t>120GeV proton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3C89D-285A-B14F-BC94-314FF952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3BC4-BD13-094A-BBBC-C3C7CF8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E59D1C-4862-5844-84C1-F463E994C1A2}"/>
              </a:ext>
            </a:extLst>
          </p:cNvPr>
          <p:cNvSpPr txBox="1"/>
          <p:nvPr/>
        </p:nvSpPr>
        <p:spPr>
          <a:xfrm>
            <a:off x="-11517" y="-17364"/>
            <a:ext cx="1379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LA-UR-21-29976</a:t>
            </a:r>
          </a:p>
        </p:txBody>
      </p:sp>
    </p:spTree>
    <p:extLst>
      <p:ext uri="{BB962C8B-B14F-4D97-AF65-F5344CB8AC3E}">
        <p14:creationId xmlns:p14="http://schemas.microsoft.com/office/powerpoint/2010/main" val="132759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0" y="3163"/>
            <a:ext cx="12192937" cy="6858000"/>
            <a:chOff x="92734" y="1219200"/>
            <a:chExt cx="9045919" cy="5087938"/>
          </a:xfrm>
        </p:grpSpPr>
        <p:pic>
          <p:nvPicPr>
            <p:cNvPr id="6" name="Picture 11" descr="fermilab_03-0390-22D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4" y="1219200"/>
              <a:ext cx="9045919" cy="5087938"/>
            </a:xfrm>
            <a:prstGeom prst="rect">
              <a:avLst/>
            </a:prstGeom>
            <a:noFill/>
          </p:spPr>
        </p:pic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5623231" y="2050975"/>
              <a:ext cx="2912771" cy="803524"/>
              <a:chOff x="4642" y="2567"/>
              <a:chExt cx="928" cy="256"/>
            </a:xfrm>
          </p:grpSpPr>
          <p:sp>
            <p:nvSpPr>
              <p:cNvPr id="11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532" cy="25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928" cy="25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Text Box 20"/>
            <p:cNvSpPr txBox="1">
              <a:spLocks noChangeAspect="1" noChangeArrowheads="1"/>
            </p:cNvSpPr>
            <p:nvPr/>
          </p:nvSpPr>
          <p:spPr bwMode="auto">
            <a:xfrm>
              <a:off x="2039511" y="3874152"/>
              <a:ext cx="2187075" cy="2557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Main Injector 120 GeV</a:t>
              </a: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5627159" y="2234014"/>
              <a:ext cx="2209800" cy="6223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CE39C28-0A86-B346-87EF-70DC8014FC9D}"/>
              </a:ext>
            </a:extLst>
          </p:cNvPr>
          <p:cNvSpPr/>
          <p:nvPr/>
        </p:nvSpPr>
        <p:spPr>
          <a:xfrm rot="176946">
            <a:off x="197830" y="3079481"/>
            <a:ext cx="7973596" cy="270783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634703BE-DFB8-4E41-A853-885DB297E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325" y="1113906"/>
            <a:ext cx="2163336" cy="104897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0A42136-0FB5-8E49-9B78-AFEEE20CDA46}"/>
              </a:ext>
            </a:extLst>
          </p:cNvPr>
          <p:cNvSpPr/>
          <p:nvPr/>
        </p:nvSpPr>
        <p:spPr>
          <a:xfrm rot="240000">
            <a:off x="6610908" y="1837793"/>
            <a:ext cx="9351264" cy="2816352"/>
          </a:xfrm>
          <a:prstGeom prst="arc">
            <a:avLst>
              <a:gd name="adj1" fmla="val 10148485"/>
              <a:gd name="adj2" fmla="val 11537576"/>
            </a:avLst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E4CBDD-F662-B246-9747-574A55D3E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961" y="1732388"/>
            <a:ext cx="2163336" cy="1927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643C86-B363-B140-971F-FC0E9EFAA57F}"/>
              </a:ext>
            </a:extLst>
          </p:cNvPr>
          <p:cNvSpPr txBox="1"/>
          <p:nvPr/>
        </p:nvSpPr>
        <p:spPr>
          <a:xfrm>
            <a:off x="10174689" y="1845220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2009-2017+</a:t>
            </a:r>
          </a:p>
        </p:txBody>
      </p:sp>
      <p:pic>
        <p:nvPicPr>
          <p:cNvPr id="27" name="Picture 5" descr="droppedImage.pdf">
            <a:extLst>
              <a:ext uri="{FF2B5EF4-FFF2-40B4-BE49-F238E27FC236}">
                <a16:creationId xmlns:a16="http://schemas.microsoft.com/office/drawing/2014/main" id="{658904D2-68D3-8B4B-92C8-1AFF5F181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259" y="685313"/>
            <a:ext cx="1937631" cy="95000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8613C33-D310-2545-8F04-2644C4D0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A0337-A456-C743-B71F-C8491CA6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E74EA-D3A2-8940-A3F6-39F4496F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00B3A67-BAC6-D34E-9630-05357DC6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72" y="-46275"/>
            <a:ext cx="9704228" cy="1325563"/>
          </a:xfrm>
        </p:spPr>
        <p:txBody>
          <a:bodyPr/>
          <a:lstStyle/>
          <a:p>
            <a:r>
              <a:rPr lang="en-US" b="1" dirty="0" err="1">
                <a:solidFill>
                  <a:srgbClr val="FFFF00"/>
                </a:solidFill>
              </a:rPr>
              <a:t>SeaQuest</a:t>
            </a:r>
            <a:r>
              <a:rPr lang="en-US" b="1" dirty="0">
                <a:solidFill>
                  <a:srgbClr val="FFFF00"/>
                </a:solidFill>
              </a:rPr>
              <a:t>/E906 Experiment</a:t>
            </a:r>
          </a:p>
        </p:txBody>
      </p:sp>
    </p:spTree>
    <p:extLst>
      <p:ext uri="{BB962C8B-B14F-4D97-AF65-F5344CB8AC3E}">
        <p14:creationId xmlns:p14="http://schemas.microsoft.com/office/powerpoint/2010/main" val="354383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19D0-A731-8243-AD15-D5A83519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/E906 Dimuon Spectrometer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26569-7A3D-9146-B9B8-4857E6A6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24CE0-9840-3A4C-B98E-ED0E09BE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13604-65A2-9A46-8049-59172049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11</a:t>
            </a:fld>
            <a:endParaRPr lang="en-US"/>
          </a:p>
        </p:txBody>
      </p:sp>
      <p:sp>
        <p:nvSpPr>
          <p:cNvPr id="13" name="Google Shape;259;p37">
            <a:extLst>
              <a:ext uri="{FF2B5EF4-FFF2-40B4-BE49-F238E27FC236}">
                <a16:creationId xmlns:a16="http://schemas.microsoft.com/office/drawing/2014/main" id="{AC56E685-1AD5-3541-BA99-1935E62B7CF3}"/>
              </a:ext>
            </a:extLst>
          </p:cNvPr>
          <p:cNvSpPr txBox="1"/>
          <p:nvPr/>
        </p:nvSpPr>
        <p:spPr>
          <a:xfrm>
            <a:off x="200761" y="1671606"/>
            <a:ext cx="4018077" cy="23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120 GeV protons from the Main Injector</a:t>
            </a:r>
            <a:endParaRPr dirty="0"/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4s beam spill very 60 sec </a:t>
            </a:r>
            <a:endParaRPr sz="1300" dirty="0"/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19ns RF, ~10s K protons per RF bucket</a:t>
            </a:r>
            <a:endParaRPr sz="1300" dirty="0"/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5x10</a:t>
            </a:r>
            <a:r>
              <a:rPr lang="en" sz="13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Proton On Target (POT) per spill</a:t>
            </a:r>
            <a:endParaRPr sz="1300" dirty="0"/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integrated POT for E906: 1.4x10</a:t>
            </a:r>
            <a:r>
              <a:rPr lang="en" sz="13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POT</a:t>
            </a:r>
          </a:p>
          <a:p>
            <a:pPr marL="214308" marR="0" lvl="0" indent="-2301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endParaRPr lang="en" sz="1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en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Thin targets:</a:t>
            </a:r>
          </a:p>
          <a:p>
            <a:pPr marL="285750" indent="-285750">
              <a:buClr>
                <a:srgbClr val="000000"/>
              </a:buClr>
              <a:buSzPts val="1300"/>
              <a:buFontTx/>
              <a:buChar char="-"/>
            </a:pP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D,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C,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Fe,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184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  <a:p>
            <a:pPr marL="285750" indent="-285750">
              <a:buClr>
                <a:srgbClr val="000000"/>
              </a:buClr>
              <a:buSzPts val="1300"/>
              <a:buFontTx/>
              <a:buChar char="-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About 10% of nuclear interaction length </a:t>
            </a:r>
            <a:endParaRPr lang="en-US" sz="14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en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 dirty="0"/>
          </a:p>
          <a:p>
            <a:pPr marL="214308" marR="0" lvl="0" indent="-1476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D73C93-3C19-AE4A-AB9C-361AB233AF01}"/>
              </a:ext>
            </a:extLst>
          </p:cNvPr>
          <p:cNvGrpSpPr/>
          <p:nvPr/>
        </p:nvGrpSpPr>
        <p:grpSpPr>
          <a:xfrm>
            <a:off x="2506133" y="1159409"/>
            <a:ext cx="9180456" cy="4833386"/>
            <a:chOff x="1914907" y="1325563"/>
            <a:chExt cx="10120410" cy="49756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7A2D17-93FB-C943-BCC9-13BC32C0F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4907" y="1325563"/>
              <a:ext cx="10120410" cy="4975667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0B6FEF-62DB-9C4D-BD22-70B64C3461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7089" y="2441448"/>
              <a:ext cx="7598228" cy="2557773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B1F9C2C-5BFF-B947-B8BC-1C7D7DC6731A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V="1">
              <a:off x="4437089" y="3813397"/>
              <a:ext cx="7598228" cy="1185824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7443DF-6449-6F48-BC69-6D13B71BF1DD}"/>
                  </a:ext>
                </a:extLst>
              </p:cNvPr>
              <p:cNvSpPr txBox="1"/>
              <p:nvPr/>
            </p:nvSpPr>
            <p:spPr>
              <a:xfrm>
                <a:off x="11419621" y="1792408"/>
                <a:ext cx="6788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7443DF-6449-6F48-BC69-6D13B71BF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621" y="1792408"/>
                <a:ext cx="678839" cy="523220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0C9429-5E68-124F-903E-A29C6DA890FC}"/>
                  </a:ext>
                </a:extLst>
              </p:cNvPr>
              <p:cNvSpPr txBox="1"/>
              <p:nvPr/>
            </p:nvSpPr>
            <p:spPr>
              <a:xfrm>
                <a:off x="11419620" y="3136291"/>
                <a:ext cx="6788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0C9429-5E68-124F-903E-A29C6DA89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620" y="3136291"/>
                <a:ext cx="678839" cy="523220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3E2A969F-BB39-B04E-99DC-080F6918F088}"/>
              </a:ext>
            </a:extLst>
          </p:cNvPr>
          <p:cNvGrpSpPr/>
          <p:nvPr/>
        </p:nvGrpSpPr>
        <p:grpSpPr>
          <a:xfrm>
            <a:off x="255117" y="5307107"/>
            <a:ext cx="3694210" cy="1162193"/>
            <a:chOff x="255117" y="5378823"/>
            <a:chExt cx="3694210" cy="116219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17A372E-0D46-7846-92D7-C0709F34E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872" y="5698592"/>
              <a:ext cx="3568700" cy="6223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44D732-DD44-7845-86FE-EC97402A2AEF}"/>
                </a:ext>
              </a:extLst>
            </p:cNvPr>
            <p:cNvSpPr txBox="1"/>
            <p:nvPr/>
          </p:nvSpPr>
          <p:spPr>
            <a:xfrm>
              <a:off x="255117" y="5378823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345457-F15E-EC48-ACDC-1977A72D9717}"/>
                </a:ext>
              </a:extLst>
            </p:cNvPr>
            <p:cNvSpPr txBox="1"/>
            <p:nvPr/>
          </p:nvSpPr>
          <p:spPr>
            <a:xfrm>
              <a:off x="479009" y="6135075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60s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01C6FE-8061-484D-9888-B4EFA914B054}"/>
                </a:ext>
              </a:extLst>
            </p:cNvPr>
            <p:cNvSpPr txBox="1"/>
            <p:nvPr/>
          </p:nvSpPr>
          <p:spPr>
            <a:xfrm>
              <a:off x="3299790" y="6171684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063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41CB-A35D-4544-B0D1-7189186D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3272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/E906 Experimental Hall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95825-15D6-734E-A7C2-FFE5716D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A7AD3-AF88-D24E-B6D3-00800FEC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1D138-B05B-C841-93A1-71A180C4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3ED72-5EDC-B04E-922C-75862A32A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32" y="919303"/>
            <a:ext cx="9178723" cy="55510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219E47-B8F1-C848-98B2-B2AE00792566}"/>
              </a:ext>
            </a:extLst>
          </p:cNvPr>
          <p:cNvCxnSpPr/>
          <p:nvPr/>
        </p:nvCxnSpPr>
        <p:spPr>
          <a:xfrm flipH="1">
            <a:off x="6867144" y="2596896"/>
            <a:ext cx="1005840" cy="640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8D6BD3-1D51-4B4C-869C-6824DF6C1E9E}"/>
              </a:ext>
            </a:extLst>
          </p:cNvPr>
          <p:cNvCxnSpPr>
            <a:cxnSpLocks/>
          </p:cNvCxnSpPr>
          <p:nvPr/>
        </p:nvCxnSpPr>
        <p:spPr>
          <a:xfrm flipH="1" flipV="1">
            <a:off x="6443472" y="3545763"/>
            <a:ext cx="1356360" cy="34043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A5A6B9-D80C-E447-B529-0E80581B07B0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5605272"/>
            <a:ext cx="3761232" cy="52075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90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69FC-3692-3048-A4DD-ED500E8FB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36639"/>
            <a:ext cx="10515600" cy="1325563"/>
          </a:xfrm>
        </p:spPr>
        <p:txBody>
          <a:bodyPr/>
          <a:lstStyle/>
          <a:p>
            <a:r>
              <a:rPr lang="en-US" dirty="0"/>
              <a:t>Study Anti-quarks (Sea-quarks) at </a:t>
            </a:r>
            <a:r>
              <a:rPr lang="en-US" dirty="0" err="1"/>
              <a:t>SeaQuest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3F182-CD66-D040-B829-D2107513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15634-6BED-7941-BC7C-FFAF6231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385EF-41B4-C74D-8544-BE2054C3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13</a:t>
            </a:fld>
            <a:endParaRPr lang="en-US"/>
          </a:p>
        </p:txBody>
      </p:sp>
      <p:sp>
        <p:nvSpPr>
          <p:cNvPr id="7" name="Google Shape;291;p39">
            <a:extLst>
              <a:ext uri="{FF2B5EF4-FFF2-40B4-BE49-F238E27FC236}">
                <a16:creationId xmlns:a16="http://schemas.microsoft.com/office/drawing/2014/main" id="{AE8DA19A-8883-AE46-9D94-E97BF5B7BB78}"/>
              </a:ext>
            </a:extLst>
          </p:cNvPr>
          <p:cNvSpPr/>
          <p:nvPr/>
        </p:nvSpPr>
        <p:spPr>
          <a:xfrm>
            <a:off x="4342566" y="4179143"/>
            <a:ext cx="1110326" cy="1065255"/>
          </a:xfrm>
          <a:prstGeom prst="mathMultiply">
            <a:avLst>
              <a:gd name="adj1" fmla="val 10143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9EAE62-C954-0B4F-939B-D77BD387222C}"/>
              </a:ext>
            </a:extLst>
          </p:cNvPr>
          <p:cNvGrpSpPr/>
          <p:nvPr/>
        </p:nvGrpSpPr>
        <p:grpSpPr>
          <a:xfrm>
            <a:off x="-108291" y="1193800"/>
            <a:ext cx="11798267" cy="5118122"/>
            <a:chOff x="-108291" y="1193800"/>
            <a:chExt cx="11798267" cy="51181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E4158A-60AC-E34E-B1A6-D22B875EC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8291" y="1193800"/>
              <a:ext cx="11798267" cy="511812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B1EEB8-A116-5547-BEB2-137292F71CEE}"/>
                    </a:ext>
                  </a:extLst>
                </p:cNvPr>
                <p:cNvSpPr txBox="1"/>
                <p:nvPr/>
              </p:nvSpPr>
              <p:spPr>
                <a:xfrm>
                  <a:off x="2640464" y="2039701"/>
                  <a:ext cx="751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B1EEB8-A116-5547-BEB2-137292F71C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0464" y="2039701"/>
                  <a:ext cx="751936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C4A802F-F106-F74E-BCE8-5C338919BF3C}"/>
                    </a:ext>
                  </a:extLst>
                </p:cNvPr>
                <p:cNvSpPr txBox="1"/>
                <p:nvPr/>
              </p:nvSpPr>
              <p:spPr>
                <a:xfrm>
                  <a:off x="2618598" y="2828347"/>
                  <a:ext cx="7738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C4A802F-F106-F74E-BCE8-5C338919BF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8598" y="2828347"/>
                  <a:ext cx="773802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0847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338C-7036-6748-8FFF-1ABCFFAB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67" y="200233"/>
            <a:ext cx="10515600" cy="976495"/>
          </a:xfrm>
        </p:spPr>
        <p:txBody>
          <a:bodyPr>
            <a:normAutofit/>
          </a:bodyPr>
          <a:lstStyle/>
          <a:p>
            <a:r>
              <a:rPr lang="en-US" sz="3600" dirty="0"/>
              <a:t>Study Anti-quark Distributions with </a:t>
            </a:r>
            <a:r>
              <a:rPr lang="en-US" sz="3600" dirty="0" err="1"/>
              <a:t>Drell</a:t>
            </a:r>
            <a:r>
              <a:rPr lang="en-US" sz="3600" dirty="0"/>
              <a:t>-Yan Process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BCF6E-8CFC-FB41-87AC-616B44AC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BFDA5-E822-2D4D-9BDF-A1975B7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D942B-4265-2348-94A2-0DB69E01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14</a:t>
            </a:fld>
            <a:endParaRPr lang="en-US"/>
          </a:p>
        </p:txBody>
      </p:sp>
      <p:pic>
        <p:nvPicPr>
          <p:cNvPr id="6" name="Google Shape;219;p34" descr="Drell–Yan process - Wikipedia">
            <a:extLst>
              <a:ext uri="{FF2B5EF4-FFF2-40B4-BE49-F238E27FC236}">
                <a16:creationId xmlns:a16="http://schemas.microsoft.com/office/drawing/2014/main" id="{52D21E6C-7762-5C47-ACD4-7F4FDFE980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294" y="3818112"/>
            <a:ext cx="3424173" cy="167461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220;p34">
                <a:extLst>
                  <a:ext uri="{FF2B5EF4-FFF2-40B4-BE49-F238E27FC236}">
                    <a16:creationId xmlns:a16="http://schemas.microsoft.com/office/drawing/2014/main" id="{B18D4655-2713-E14D-9273-2FAFEA1426C1}"/>
                  </a:ext>
                </a:extLst>
              </p:cNvPr>
              <p:cNvSpPr txBox="1"/>
              <p:nvPr/>
            </p:nvSpPr>
            <p:spPr>
              <a:xfrm>
                <a:off x="1152482" y="1314938"/>
                <a:ext cx="10515600" cy="145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800" b="1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Drell</a:t>
                </a:r>
                <a:r>
                  <a:rPr lang="en" sz="2800" b="1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-Yan process in </a:t>
                </a:r>
                <a:r>
                  <a:rPr lang="en" sz="2800" b="1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p+p</a:t>
                </a:r>
                <a:r>
                  <a:rPr lang="en" sz="2800" b="1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and </a:t>
                </a:r>
                <a:r>
                  <a:rPr lang="en" sz="2800" b="1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p+d</a:t>
                </a:r>
                <a:r>
                  <a:rPr lang="en" sz="2800" b="1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collisions:</a:t>
                </a:r>
                <a:endParaRPr sz="3600" dirty="0"/>
              </a:p>
              <a:p>
                <a:pPr marL="171450" marR="0" lvl="0" indent="-171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Char char="-"/>
                </a:pPr>
                <a:r>
                  <a:rPr lang="en" sz="2000" b="0" i="0" u="none" strike="noStrike" cap="none" dirty="0">
                    <a:solidFill>
                      <a:srgbClr val="C00000"/>
                    </a:solidFill>
                    <a:ea typeface="Arial"/>
                    <a:cs typeface="Arial"/>
                    <a:sym typeface="Arial"/>
                  </a:rPr>
                  <a:t>quark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and </a:t>
                </a:r>
                <a:r>
                  <a:rPr lang="en" sz="2000" b="0" i="0" u="none" strike="noStrike" cap="none" dirty="0">
                    <a:solidFill>
                      <a:srgbClr val="C00000"/>
                    </a:solidFill>
                    <a:ea typeface="Arial"/>
                    <a:cs typeface="Arial"/>
                    <a:sym typeface="Arial"/>
                  </a:rPr>
                  <a:t>anti-quark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annihilation to create a high energy lepton pair</a:t>
                </a:r>
                <a:endParaRPr sz="2000" dirty="0"/>
              </a:p>
              <a:p>
                <a:pPr marL="171450" marR="0" lvl="0" indent="-171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Char char="-"/>
                </a:pPr>
                <a:r>
                  <a:rPr lang="en" sz="200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s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ensitive to anti-quarks inside the </a:t>
                </a:r>
                <a:r>
                  <a:rPr lang="en" sz="200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nucleon</a:t>
                </a:r>
              </a:p>
              <a:p>
                <a:pPr marL="171450" lvl="0" indent="-171450">
                  <a:buClr>
                    <a:srgbClr val="000000"/>
                  </a:buClr>
                  <a:buSzPts val="1000"/>
                  <a:buFont typeface="Arial"/>
                  <a:buChar char="-"/>
                </a:pPr>
                <a:r>
                  <a:rPr lang="en-US" sz="2000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p</a:t>
                </a:r>
                <a:r>
                  <a:rPr lang="en" sz="2000" b="0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roton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and deuteron(~[</a:t>
                </a:r>
                <a:r>
                  <a:rPr lang="en" sz="2000" b="0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p,n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]) targets to </a:t>
                </a:r>
                <a:r>
                  <a:rPr lang="en" sz="2000" b="0" i="0" u="none" strike="noStrike" cap="none" dirty="0" err="1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seperate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 sea-quark flavors </a:t>
                </a:r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</a:t>
                </a:r>
                <a:endParaRPr lang="en" sz="2000" i="0" u="none" strike="noStrike" cap="none" dirty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7" name="Google Shape;220;p34">
                <a:extLst>
                  <a:ext uri="{FF2B5EF4-FFF2-40B4-BE49-F238E27FC236}">
                    <a16:creationId xmlns:a16="http://schemas.microsoft.com/office/drawing/2014/main" id="{B18D4655-2713-E14D-9273-2FAFEA142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482" y="1314938"/>
                <a:ext cx="10515600" cy="1453371"/>
              </a:xfrm>
              <a:prstGeom prst="rect">
                <a:avLst/>
              </a:prstGeom>
              <a:blipFill>
                <a:blip r:embed="rId3"/>
                <a:stretch>
                  <a:fillRect l="-1206" t="-4348" b="-6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336;p42" descr="txp_fig">
            <a:extLst>
              <a:ext uri="{FF2B5EF4-FFF2-40B4-BE49-F238E27FC236}">
                <a16:creationId xmlns:a16="http://schemas.microsoft.com/office/drawing/2014/main" id="{B4A2D92B-12C0-4149-9442-7A15FDAE4AD9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683" y="3850331"/>
            <a:ext cx="5829050" cy="17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F52A0B3-B28E-754B-BF0A-2104AA04729D}"/>
              </a:ext>
            </a:extLst>
          </p:cNvPr>
          <p:cNvSpPr/>
          <p:nvPr/>
        </p:nvSpPr>
        <p:spPr>
          <a:xfrm>
            <a:off x="4513481" y="4175809"/>
            <a:ext cx="968188" cy="959223"/>
          </a:xfrm>
          <a:prstGeom prst="rightArrow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99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94355-AAA2-DE44-91BC-7CC8673D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11" y="24490"/>
            <a:ext cx="11082389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SeaQuest</a:t>
            </a:r>
            <a:r>
              <a:rPr lang="en-US" sz="4000" dirty="0"/>
              <a:t> Target System: 2 Liquid and 3 Solid Targets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CAB591-41D9-4146-8292-028B8FD6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82" y="1420374"/>
            <a:ext cx="6291211" cy="4647335"/>
          </a:xfrm>
        </p:spPr>
        <p:txBody>
          <a:bodyPr>
            <a:normAutofit/>
          </a:bodyPr>
          <a:lstStyle/>
          <a:p>
            <a:r>
              <a:rPr lang="en-US" b="1" dirty="0"/>
              <a:t>Thin nuclear target on a motion table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~10% nuclear interaction length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Liquid H</a:t>
            </a:r>
            <a:r>
              <a:rPr lang="en-US" baseline="-25000" dirty="0"/>
              <a:t>2</a:t>
            </a:r>
            <a:r>
              <a:rPr lang="en-US" dirty="0"/>
              <a:t> and D</a:t>
            </a:r>
            <a:r>
              <a:rPr lang="en-US" baseline="-25000" dirty="0"/>
              <a:t>2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Solid C, Fe and W</a:t>
            </a:r>
          </a:p>
          <a:p>
            <a:r>
              <a:rPr lang="en-US" b="1" dirty="0"/>
              <a:t>Physics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Sea-quark flavor asymmetry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Quark energy loss in nuclear matter </a:t>
            </a:r>
          </a:p>
          <a:p>
            <a:r>
              <a:rPr lang="en-US" b="1" dirty="0"/>
              <a:t>Operation – 6 years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Commissioning, 2012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Last run, 2017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FF05B-4598-1B4B-A71A-D4192F33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2A194-DB86-4944-810D-B30DAC19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1D19C-2F06-6B4A-873C-E7D24CFA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15</a:t>
            </a:fld>
            <a:endParaRPr lang="en-US"/>
          </a:p>
        </p:txBody>
      </p:sp>
      <p:pic>
        <p:nvPicPr>
          <p:cNvPr id="6" name="Google Shape;312;p40">
            <a:extLst>
              <a:ext uri="{FF2B5EF4-FFF2-40B4-BE49-F238E27FC236}">
                <a16:creationId xmlns:a16="http://schemas.microsoft.com/office/drawing/2014/main" id="{8123F034-88DC-7D44-A6B3-7484E0E99F4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693" y="1131734"/>
            <a:ext cx="4791178" cy="522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348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6C6D-49C1-DD46-8A27-BEB9CE41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00" y="17650"/>
            <a:ext cx="10515600" cy="1325563"/>
          </a:xfrm>
        </p:spPr>
        <p:txBody>
          <a:bodyPr/>
          <a:lstStyle/>
          <a:p>
            <a:r>
              <a:rPr lang="en-US" dirty="0"/>
              <a:t>Dimuons Invariant Mass Spectra and </a:t>
            </a:r>
            <a:r>
              <a:rPr lang="en-US" dirty="0" err="1"/>
              <a:t>Drell</a:t>
            </a:r>
            <a:r>
              <a:rPr lang="en-US" dirty="0"/>
              <a:t>-Yan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C3B7C-A44E-4044-BA5F-96EA865B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B377-2FEB-3248-83E4-C07918B5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C8B84-52C3-CF4F-BD5C-02D6A6E7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16</a:t>
            </a:fld>
            <a:endParaRPr lang="en-US"/>
          </a:p>
        </p:txBody>
      </p:sp>
      <p:grpSp>
        <p:nvGrpSpPr>
          <p:cNvPr id="7" name="Google Shape;322;p41">
            <a:extLst>
              <a:ext uri="{FF2B5EF4-FFF2-40B4-BE49-F238E27FC236}">
                <a16:creationId xmlns:a16="http://schemas.microsoft.com/office/drawing/2014/main" id="{CA7CAD3A-D42A-8040-B170-F9E2B2E9B557}"/>
              </a:ext>
            </a:extLst>
          </p:cNvPr>
          <p:cNvGrpSpPr/>
          <p:nvPr/>
        </p:nvGrpSpPr>
        <p:grpSpPr>
          <a:xfrm>
            <a:off x="313300" y="1817505"/>
            <a:ext cx="6023907" cy="4190664"/>
            <a:chOff x="2438401" y="1044475"/>
            <a:chExt cx="7600951" cy="5280893"/>
          </a:xfrm>
        </p:grpSpPr>
        <p:pic>
          <p:nvPicPr>
            <p:cNvPr id="8" name="Google Shape;323;p41">
              <a:extLst>
                <a:ext uri="{FF2B5EF4-FFF2-40B4-BE49-F238E27FC236}">
                  <a16:creationId xmlns:a16="http://schemas.microsoft.com/office/drawing/2014/main" id="{667276F8-3DA1-A340-B8E9-3EC108EC5053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8401" y="1044475"/>
              <a:ext cx="7600951" cy="5280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24;p41">
              <a:extLst>
                <a:ext uri="{FF2B5EF4-FFF2-40B4-BE49-F238E27FC236}">
                  <a16:creationId xmlns:a16="http://schemas.microsoft.com/office/drawing/2014/main" id="{D69899F1-A643-F649-85C9-B8EFB16A98C1}"/>
                </a:ext>
              </a:extLst>
            </p:cNvPr>
            <p:cNvSpPr/>
            <p:nvPr/>
          </p:nvSpPr>
          <p:spPr>
            <a:xfrm>
              <a:off x="6046727" y="4437321"/>
              <a:ext cx="2670544" cy="1417672"/>
            </a:xfrm>
            <a:prstGeom prst="rect">
              <a:avLst/>
            </a:prstGeom>
            <a:solidFill>
              <a:srgbClr val="43EF9A">
                <a:alpha val="2666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Signal region</a:t>
              </a:r>
              <a:endParaRPr/>
            </a:p>
          </p:txBody>
        </p:sp>
      </p:grpSp>
      <p:pic>
        <p:nvPicPr>
          <p:cNvPr id="10" name="Google Shape;313;p40">
            <a:extLst>
              <a:ext uri="{FF2B5EF4-FFF2-40B4-BE49-F238E27FC236}">
                <a16:creationId xmlns:a16="http://schemas.microsoft.com/office/drawing/2014/main" id="{EFCD9F4B-473C-0B4A-AF55-4445E43660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7318" y="2689413"/>
            <a:ext cx="5253318" cy="325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9B795-7EE5-F747-811C-0EF0BB5EE4E8}"/>
              </a:ext>
            </a:extLst>
          </p:cNvPr>
          <p:cNvSpPr txBox="1"/>
          <p:nvPr/>
        </p:nvSpPr>
        <p:spPr>
          <a:xfrm>
            <a:off x="7458635" y="1736497"/>
            <a:ext cx="4217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Target time optimized for physics goals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5D4FCC-028D-8A4E-AA94-045B4F519C5E}"/>
              </a:ext>
            </a:extLst>
          </p:cNvPr>
          <p:cNvSpPr txBox="1"/>
          <p:nvPr/>
        </p:nvSpPr>
        <p:spPr>
          <a:xfrm>
            <a:off x="6777318" y="2362875"/>
            <a:ext cx="80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912343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FE2D-88B0-A647-A077-539B387C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Flavor Asymmetry of Anti-quarks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D6E6-5BA4-434A-B2B2-9D288CBF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0585D-6D29-AF4E-A879-4477BDA3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C8A5-1578-F347-BEB0-B33F5B95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17</a:t>
            </a:fld>
            <a:endParaRPr lang="en-US"/>
          </a:p>
        </p:txBody>
      </p:sp>
      <p:sp>
        <p:nvSpPr>
          <p:cNvPr id="7" name="Google Shape;334;p42">
            <a:extLst>
              <a:ext uri="{FF2B5EF4-FFF2-40B4-BE49-F238E27FC236}">
                <a16:creationId xmlns:a16="http://schemas.microsoft.com/office/drawing/2014/main" id="{A4510C02-8580-B846-8CC7-1DDFA6929016}"/>
              </a:ext>
            </a:extLst>
          </p:cNvPr>
          <p:cNvSpPr txBox="1"/>
          <p:nvPr/>
        </p:nvSpPr>
        <p:spPr>
          <a:xfrm>
            <a:off x="704701" y="1246685"/>
            <a:ext cx="597400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Proton and “neutron” targets data from 2014-2015 runs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 about 30~40% of the full data set</a:t>
            </a:r>
            <a:endParaRPr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1D075D-E156-4B4A-A466-858670B18536}"/>
              </a:ext>
            </a:extLst>
          </p:cNvPr>
          <p:cNvGrpSpPr/>
          <p:nvPr/>
        </p:nvGrpSpPr>
        <p:grpSpPr>
          <a:xfrm>
            <a:off x="336680" y="2163936"/>
            <a:ext cx="6930655" cy="4192414"/>
            <a:chOff x="2070847" y="2163936"/>
            <a:chExt cx="6930655" cy="4192414"/>
          </a:xfrm>
        </p:grpSpPr>
        <p:pic>
          <p:nvPicPr>
            <p:cNvPr id="11" name="Google Shape;335;p42">
              <a:extLst>
                <a:ext uri="{FF2B5EF4-FFF2-40B4-BE49-F238E27FC236}">
                  <a16:creationId xmlns:a16="http://schemas.microsoft.com/office/drawing/2014/main" id="{4DA66505-CF0D-9A4F-85A4-D633C7560D59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0847" y="2163936"/>
              <a:ext cx="6930655" cy="4192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337;p42">
              <a:extLst>
                <a:ext uri="{FF2B5EF4-FFF2-40B4-BE49-F238E27FC236}">
                  <a16:creationId xmlns:a16="http://schemas.microsoft.com/office/drawing/2014/main" id="{4208A1AC-3A3D-4649-BB9B-2E90AA697655}"/>
                </a:ext>
              </a:extLst>
            </p:cNvPr>
            <p:cNvSpPr txBox="1"/>
            <p:nvPr/>
          </p:nvSpPr>
          <p:spPr>
            <a:xfrm>
              <a:off x="6274639" y="2380430"/>
              <a:ext cx="24705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Nature</a:t>
              </a: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590, 561-565 (2021)</a:t>
              </a:r>
              <a:endParaRPr dirty="0"/>
            </a:p>
          </p:txBody>
        </p:sp>
      </p:grpSp>
      <p:pic>
        <p:nvPicPr>
          <p:cNvPr id="14" name="Google Shape;336;p42" descr="txp_fig">
            <a:extLst>
              <a:ext uri="{FF2B5EF4-FFF2-40B4-BE49-F238E27FC236}">
                <a16:creationId xmlns:a16="http://schemas.microsoft.com/office/drawing/2014/main" id="{E46BE5E3-2939-C74B-ADBE-51720713E06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2264" y="4133610"/>
            <a:ext cx="3648450" cy="10879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F52DD9-0AC3-4F44-8342-776578C6D462}"/>
              </a:ext>
            </a:extLst>
          </p:cNvPr>
          <p:cNvSpPr txBox="1"/>
          <p:nvPr/>
        </p:nvSpPr>
        <p:spPr>
          <a:xfrm>
            <a:off x="7567652" y="2721372"/>
            <a:ext cx="4377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Derive the anti-quark asymmetry </a:t>
            </a:r>
          </a:p>
          <a:p>
            <a:r>
              <a:rPr lang="en-US" sz="2400" dirty="0">
                <a:solidFill>
                  <a:srgbClr val="0432FF"/>
                </a:solidFill>
              </a:rPr>
              <a:t>from the ratios:</a:t>
            </a:r>
          </a:p>
        </p:txBody>
      </p:sp>
    </p:spTree>
    <p:extLst>
      <p:ext uri="{BB962C8B-B14F-4D97-AF65-F5344CB8AC3E}">
        <p14:creationId xmlns:p14="http://schemas.microsoft.com/office/powerpoint/2010/main" val="409008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22F4-20C8-DF42-A97D-23EF4C4C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297"/>
            <a:ext cx="10515600" cy="1325563"/>
          </a:xfrm>
        </p:spPr>
        <p:txBody>
          <a:bodyPr/>
          <a:lstStyle/>
          <a:p>
            <a:r>
              <a:rPr lang="en-US" dirty="0" err="1"/>
              <a:t>SeaQuest</a:t>
            </a:r>
            <a:r>
              <a:rPr lang="en-US" dirty="0"/>
              <a:t> Data vs CT18NLO Global Fitting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684ED1-5879-294C-BD0E-522495288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ECFAC-C71F-AA45-837E-72543735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5A6F5-5E3C-8241-891E-4CB6ABFB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E99D0-F5F9-7E45-928D-F17692C4E848}"/>
              </a:ext>
            </a:extLst>
          </p:cNvPr>
          <p:cNvGrpSpPr/>
          <p:nvPr/>
        </p:nvGrpSpPr>
        <p:grpSpPr>
          <a:xfrm>
            <a:off x="1160769" y="1566396"/>
            <a:ext cx="10116830" cy="4972516"/>
            <a:chOff x="1160769" y="1566396"/>
            <a:chExt cx="10116830" cy="49725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85213B-B462-0A42-B450-83F469675F00}"/>
                </a:ext>
              </a:extLst>
            </p:cNvPr>
            <p:cNvGrpSpPr/>
            <p:nvPr/>
          </p:nvGrpSpPr>
          <p:grpSpPr>
            <a:xfrm>
              <a:off x="1160769" y="1566396"/>
              <a:ext cx="10116830" cy="4972516"/>
              <a:chOff x="842682" y="1856391"/>
              <a:chExt cx="8902271" cy="4334256"/>
            </a:xfrm>
          </p:grpSpPr>
          <p:pic>
            <p:nvPicPr>
              <p:cNvPr id="6" name="Google Shape;346;p43">
                <a:extLst>
                  <a:ext uri="{FF2B5EF4-FFF2-40B4-BE49-F238E27FC236}">
                    <a16:creationId xmlns:a16="http://schemas.microsoft.com/office/drawing/2014/main" id="{A94A7978-1986-5945-BF1D-3C0D3AD3EC82}"/>
                  </a:ext>
                </a:extLst>
              </p:cNvPr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2682" y="1856391"/>
                <a:ext cx="8902271" cy="43342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Google Shape;350;p43">
                <a:extLst>
                  <a:ext uri="{FF2B5EF4-FFF2-40B4-BE49-F238E27FC236}">
                    <a16:creationId xmlns:a16="http://schemas.microsoft.com/office/drawing/2014/main" id="{10846456-ED8C-FE49-B554-293CEC1BA076}"/>
                  </a:ext>
                </a:extLst>
              </p:cNvPr>
              <p:cNvSpPr txBox="1"/>
              <p:nvPr/>
            </p:nvSpPr>
            <p:spPr>
              <a:xfrm>
                <a:off x="6981497" y="2115430"/>
                <a:ext cx="247054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Nature</a:t>
                </a:r>
                <a:r>
                  <a:rPr lang="en" sz="1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, 590, 561-565 (2021)</a:t>
                </a:r>
                <a:endParaRPr dirty="0"/>
              </a:p>
            </p:txBody>
          </p:sp>
        </p:grpSp>
        <p:sp>
          <p:nvSpPr>
            <p:cNvPr id="9" name="Google Shape;351;p43">
              <a:extLst>
                <a:ext uri="{FF2B5EF4-FFF2-40B4-BE49-F238E27FC236}">
                  <a16:creationId xmlns:a16="http://schemas.microsoft.com/office/drawing/2014/main" id="{293184CA-ABA7-4142-95F8-AEEBF3E31820}"/>
                </a:ext>
              </a:extLst>
            </p:cNvPr>
            <p:cNvSpPr txBox="1"/>
            <p:nvPr/>
          </p:nvSpPr>
          <p:spPr>
            <a:xfrm>
              <a:off x="8513616" y="5386413"/>
              <a:ext cx="2431113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Roboto"/>
                  <a:ea typeface="Roboto"/>
                  <a:cs typeface="Roboto"/>
                  <a:sym typeface="Roboto"/>
                </a:rPr>
                <a:t>Note: E866 data used in CT18 fit</a:t>
              </a: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767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C27A-0519-B24B-BD07-793D0B8B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89"/>
            <a:ext cx="10515600" cy="1325563"/>
          </a:xfrm>
        </p:spPr>
        <p:txBody>
          <a:bodyPr/>
          <a:lstStyle/>
          <a:p>
            <a:r>
              <a:rPr lang="en-US" dirty="0"/>
              <a:t>Latest Pion-Cloud and Statistical Models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4FA46-8627-384D-BC44-AD639A6C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4D2A8-39EF-7643-A694-2EF44A31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633C4-BE30-7F46-B1ED-F9A4E3F3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A0682-421A-3F42-B642-526B3E25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6" y="1253938"/>
            <a:ext cx="10318607" cy="50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Alamos National Laboratory logo - HukariAscendent">
            <a:extLst>
              <a:ext uri="{FF2B5EF4-FFF2-40B4-BE49-F238E27FC236}">
                <a16:creationId xmlns:a16="http://schemas.microsoft.com/office/drawing/2014/main" id="{A33679FF-8225-BB4F-AD66-A1D08C64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11" y="0"/>
            <a:ext cx="880588" cy="5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8777C-57DE-7A4D-AE8C-A340EE64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E7B0F-128C-E741-AE57-BFB5CCE8C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Proton internal structure - antiquarks</a:t>
            </a:r>
          </a:p>
          <a:p>
            <a:pPr lvl="1"/>
            <a:r>
              <a:rPr lang="en-US" dirty="0" err="1"/>
              <a:t>SeaQuest</a:t>
            </a:r>
            <a:r>
              <a:rPr lang="en-US" dirty="0"/>
              <a:t>/E906 experiment at Fermilab, 2009-2017+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Polarized proton structure – antiquark OAM</a:t>
            </a:r>
          </a:p>
          <a:p>
            <a:pPr lvl="1"/>
            <a:r>
              <a:rPr lang="en-US" dirty="0" err="1"/>
              <a:t>SpinQuest</a:t>
            </a:r>
            <a:r>
              <a:rPr lang="en-US" dirty="0"/>
              <a:t>/E1039 experiment at Fermilab, 2018 – 2023+</a:t>
            </a:r>
          </a:p>
          <a:p>
            <a:endParaRPr lang="en-US" dirty="0"/>
          </a:p>
          <a:p>
            <a:r>
              <a:rPr lang="en-US" dirty="0"/>
              <a:t>Dark sector physics search – dark photon/Higgs </a:t>
            </a:r>
          </a:p>
          <a:p>
            <a:pPr lvl="1"/>
            <a:r>
              <a:rPr lang="en-US" dirty="0"/>
              <a:t>Parasitic run with </a:t>
            </a:r>
            <a:r>
              <a:rPr lang="en-US" dirty="0" err="1"/>
              <a:t>SpinQuest</a:t>
            </a:r>
            <a:r>
              <a:rPr lang="en-US" dirty="0"/>
              <a:t>, 2022-2023</a:t>
            </a:r>
          </a:p>
          <a:p>
            <a:pPr lvl="1"/>
            <a:r>
              <a:rPr lang="en-US" dirty="0" err="1"/>
              <a:t>DarkQuest</a:t>
            </a:r>
            <a:r>
              <a:rPr lang="en-US" dirty="0"/>
              <a:t> proposal, 2023+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79C1-7244-3344-8D89-958E481B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5526-322F-4E43-BE3D-606DA4F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1EF1A-EDD1-B24C-845A-78C85971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</a:t>
            </a:fld>
            <a:endParaRPr lang="en-US"/>
          </a:p>
        </p:txBody>
      </p:sp>
      <p:pic>
        <p:nvPicPr>
          <p:cNvPr id="8" name="Google Shape;149;p29">
            <a:extLst>
              <a:ext uri="{FF2B5EF4-FFF2-40B4-BE49-F238E27FC236}">
                <a16:creationId xmlns:a16="http://schemas.microsoft.com/office/drawing/2014/main" id="{72641190-9425-154B-BB38-84EFCF8B703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830" y="1690688"/>
            <a:ext cx="1569720" cy="13985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9" name="Google Shape;150;p29">
            <a:extLst>
              <a:ext uri="{FF2B5EF4-FFF2-40B4-BE49-F238E27FC236}">
                <a16:creationId xmlns:a16="http://schemas.microsoft.com/office/drawing/2014/main" id="{935E96FE-2B61-1649-9105-565667F255D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599" y="3429000"/>
            <a:ext cx="1569720" cy="126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7;p50">
            <a:extLst>
              <a:ext uri="{FF2B5EF4-FFF2-40B4-BE49-F238E27FC236}">
                <a16:creationId xmlns:a16="http://schemas.microsoft.com/office/drawing/2014/main" id="{5173B15D-2680-BC4F-A80A-728384FC08C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696" y="5066745"/>
            <a:ext cx="1769525" cy="122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894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9CE2E-B543-174E-8150-9A76F626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53" y="35450"/>
            <a:ext cx="10515600" cy="1325563"/>
          </a:xfrm>
        </p:spPr>
        <p:txBody>
          <a:bodyPr/>
          <a:lstStyle/>
          <a:p>
            <a:r>
              <a:rPr lang="en-US" dirty="0"/>
              <a:t>What Have We Learnt from the New Data?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DD920F3-87E5-1545-974E-367FD741DD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0825"/>
                <a:ext cx="7315200" cy="463792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Rich QCD dynamics inside the nucleon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More than simple gluon splitting </a:t>
                </a:r>
              </a:p>
              <a:p>
                <a:r>
                  <a:rPr lang="en-US" dirty="0"/>
                  <a:t>Anti-quark flavor asymmetry remains large at intermediate x range, no sign of getting smaller as speculated before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Already excluded some early proton models  </a:t>
                </a:r>
              </a:p>
              <a:p>
                <a:r>
                  <a:rPr lang="en-US" dirty="0"/>
                  <a:t>Various mechanisms could contribute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Pion could models, with mesonic degree of freedom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Statistical models, quark and gluon degree of freedom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Pauli blocking more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dirty="0"/>
                  <a:t>) pair creation than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dirty="0"/>
                  <a:t>) pair inside the proton(</a:t>
                </a:r>
                <a:r>
                  <a:rPr lang="en-US" dirty="0" err="1"/>
                  <a:t>uud</a:t>
                </a:r>
                <a:r>
                  <a:rPr lang="en-US" dirty="0"/>
                  <a:t>)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Chiral soliton models etc. </a:t>
                </a:r>
              </a:p>
              <a:p>
                <a:r>
                  <a:rPr lang="en-US" dirty="0"/>
                  <a:t>Future measurements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 err="1"/>
                  <a:t>SpinQuest</a:t>
                </a:r>
                <a:r>
                  <a:rPr lang="en-US" dirty="0"/>
                  <a:t> - new experiment with polarized proton and neutron targets</a:t>
                </a:r>
              </a:p>
              <a:p>
                <a:pPr lvl="2"/>
                <a:r>
                  <a:rPr lang="en-US" dirty="0"/>
                  <a:t>Pion-cloud model motivated 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DD920F3-87E5-1545-974E-367FD741D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0825"/>
                <a:ext cx="7315200" cy="4637928"/>
              </a:xfrm>
              <a:blipFill>
                <a:blip r:embed="rId2"/>
                <a:stretch>
                  <a:fillRect l="-1213" t="-3005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DE160-DC07-7243-9369-A5661737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11813-BDA9-5349-B8BB-FBCB2751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5607C-0C4E-6D41-9BE7-89BA264C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20</a:t>
            </a:fld>
            <a:endParaRPr lang="en-US"/>
          </a:p>
        </p:txBody>
      </p:sp>
      <p:pic>
        <p:nvPicPr>
          <p:cNvPr id="8" name="Google Shape;370;p45">
            <a:extLst>
              <a:ext uri="{FF2B5EF4-FFF2-40B4-BE49-F238E27FC236}">
                <a16:creationId xmlns:a16="http://schemas.microsoft.com/office/drawing/2014/main" id="{C68ED828-A14E-3A4A-9735-7E3BD64DB26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6553" y="4826825"/>
            <a:ext cx="2577842" cy="155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1;p45">
            <a:extLst>
              <a:ext uri="{FF2B5EF4-FFF2-40B4-BE49-F238E27FC236}">
                <a16:creationId xmlns:a16="http://schemas.microsoft.com/office/drawing/2014/main" id="{476107B3-BA55-1741-9E13-C591C23619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3875" y="2822225"/>
            <a:ext cx="2743199" cy="169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2;p45" descr="How did the Proton Get Its Spin?">
            <a:extLst>
              <a:ext uri="{FF2B5EF4-FFF2-40B4-BE49-F238E27FC236}">
                <a16:creationId xmlns:a16="http://schemas.microsoft.com/office/drawing/2014/main" id="{EC0F89E3-A590-954B-AD05-34C4BE7353F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1262" y="1349289"/>
            <a:ext cx="2228425" cy="1182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70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4D5D-61EE-9447-87AD-A0F84C67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Media Responses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CBE11-7A2A-3A42-A8E2-8D1BF260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B4E28-6489-354A-A44B-2C291AC7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6114D-9244-904C-85EA-27DB1D25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FF809-6E5B-554A-BEEE-077644A5129D}"/>
              </a:ext>
            </a:extLst>
          </p:cNvPr>
          <p:cNvGrpSpPr/>
          <p:nvPr/>
        </p:nvGrpSpPr>
        <p:grpSpPr>
          <a:xfrm>
            <a:off x="1039719" y="892214"/>
            <a:ext cx="10112562" cy="5829261"/>
            <a:chOff x="1241238" y="709651"/>
            <a:chExt cx="10112562" cy="58292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467FFD-1040-C94A-B0FD-02A5202B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1238" y="709651"/>
              <a:ext cx="10112562" cy="5829261"/>
            </a:xfrm>
            <a:prstGeom prst="rect">
              <a:avLst/>
            </a:prstGeom>
          </p:spPr>
        </p:pic>
        <p:pic>
          <p:nvPicPr>
            <p:cNvPr id="8" name="Google Shape;382;p46">
              <a:extLst>
                <a:ext uri="{FF2B5EF4-FFF2-40B4-BE49-F238E27FC236}">
                  <a16:creationId xmlns:a16="http://schemas.microsoft.com/office/drawing/2014/main" id="{266CD695-7C31-7844-BFAA-D13D8E65153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879657">
              <a:off x="4762311" y="4024986"/>
              <a:ext cx="2667378" cy="8226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94061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C59A-0491-314E-BB11-2921E483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82875"/>
          </a:xfrm>
        </p:spPr>
        <p:txBody>
          <a:bodyPr/>
          <a:lstStyle/>
          <a:p>
            <a:r>
              <a:rPr lang="en-US" dirty="0"/>
              <a:t>What is the Next?</a:t>
            </a:r>
            <a:br>
              <a:rPr lang="en-US" dirty="0"/>
            </a:br>
            <a:r>
              <a:rPr lang="en-US" dirty="0"/>
              <a:t>- From </a:t>
            </a:r>
            <a:r>
              <a:rPr lang="en-US" dirty="0" err="1"/>
              <a:t>SeaQuest</a:t>
            </a:r>
            <a:r>
              <a:rPr lang="en-US" dirty="0"/>
              <a:t>/E906 to </a:t>
            </a:r>
            <a:r>
              <a:rPr lang="en-US" dirty="0" err="1"/>
              <a:t>SpinQuest</a:t>
            </a:r>
            <a:r>
              <a:rPr lang="en-US" dirty="0"/>
              <a:t>/E1039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DEEF5-9500-6B47-A28F-F3801661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7A73F-9D27-4A41-90D1-E99F3A7B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E2956-5504-A24B-9790-2A25441D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22</a:t>
            </a:fld>
            <a:endParaRPr lang="en-US"/>
          </a:p>
        </p:txBody>
      </p:sp>
      <p:pic>
        <p:nvPicPr>
          <p:cNvPr id="6" name="Google Shape;149;p29">
            <a:extLst>
              <a:ext uri="{FF2B5EF4-FFF2-40B4-BE49-F238E27FC236}">
                <a16:creationId xmlns:a16="http://schemas.microsoft.com/office/drawing/2014/main" id="{12E84DE5-41F2-EB4E-BC5B-D0E484F0F10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47" y="3063875"/>
            <a:ext cx="2281518" cy="210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0;p29">
            <a:extLst>
              <a:ext uri="{FF2B5EF4-FFF2-40B4-BE49-F238E27FC236}">
                <a16:creationId xmlns:a16="http://schemas.microsoft.com/office/drawing/2014/main" id="{C2BBCD8E-5564-8D41-BEF1-E4EEC73D38B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481" y="2703259"/>
            <a:ext cx="3729767" cy="28283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40F511-0849-DB49-B8D9-8183CA239686}"/>
              </a:ext>
            </a:extLst>
          </p:cNvPr>
          <p:cNvSpPr txBox="1"/>
          <p:nvPr/>
        </p:nvSpPr>
        <p:spPr>
          <a:xfrm>
            <a:off x="3110753" y="342900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+</a:t>
            </a:r>
          </a:p>
        </p:txBody>
      </p:sp>
      <p:pic>
        <p:nvPicPr>
          <p:cNvPr id="9" name="Google Shape;576;p59">
            <a:extLst>
              <a:ext uri="{FF2B5EF4-FFF2-40B4-BE49-F238E27FC236}">
                <a16:creationId xmlns:a16="http://schemas.microsoft.com/office/drawing/2014/main" id="{691BA525-6604-3D4E-BAC7-E56281734D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600" y="2848749"/>
            <a:ext cx="1519976" cy="26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85CE0A-0EFB-2A49-A529-53BC3078627D}"/>
              </a:ext>
            </a:extLst>
          </p:cNvPr>
          <p:cNvSpPr txBox="1"/>
          <p:nvPr/>
        </p:nvSpPr>
        <p:spPr>
          <a:xfrm>
            <a:off x="623047" y="5748803"/>
            <a:ext cx="5130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 spectrometer + Polarized proton/d targets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EB0A04A-A375-914B-8291-88B7B1B19E60}"/>
              </a:ext>
            </a:extLst>
          </p:cNvPr>
          <p:cNvSpPr/>
          <p:nvPr/>
        </p:nvSpPr>
        <p:spPr>
          <a:xfrm>
            <a:off x="6955881" y="3234417"/>
            <a:ext cx="717177" cy="1766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8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C5CB-B2A0-8443-84C3-4F632960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Pion Cloud Model: </a:t>
            </a:r>
            <a:br>
              <a:rPr lang="en-US" dirty="0"/>
            </a:br>
            <a:r>
              <a:rPr lang="en-US" sz="3600" dirty="0"/>
              <a:t>Mesonic Degree of Freedom in Quantum Fluctuation 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75B25-CF02-1149-9D86-9A095315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826C2-BBAF-1B48-8D71-EABC6346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ABECD-C906-064C-B3D4-2D0347E8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DECA2-8A6E-C046-89B9-B6FCDEAD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4" y="2697724"/>
            <a:ext cx="4166931" cy="2666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08B3C-2E9E-5846-A7EA-368404E17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158" y="2577026"/>
            <a:ext cx="6484229" cy="2776445"/>
          </a:xfrm>
          <a:prstGeom prst="rect">
            <a:avLst/>
          </a:prstGeom>
        </p:spPr>
      </p:pic>
      <p:sp>
        <p:nvSpPr>
          <p:cNvPr id="8" name="Google Shape;533;p55">
            <a:extLst>
              <a:ext uri="{FF2B5EF4-FFF2-40B4-BE49-F238E27FC236}">
                <a16:creationId xmlns:a16="http://schemas.microsoft.com/office/drawing/2014/main" id="{2B465CEE-6169-CD41-91EA-B9FB9D6AE9FA}"/>
              </a:ext>
            </a:extLst>
          </p:cNvPr>
          <p:cNvSpPr txBox="1"/>
          <p:nvPr/>
        </p:nvSpPr>
        <p:spPr>
          <a:xfrm>
            <a:off x="5629722" y="5363977"/>
            <a:ext cx="12910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latin typeface="Arial"/>
                <a:ea typeface="Arial"/>
                <a:cs typeface="Arial"/>
                <a:sym typeface="Arial"/>
              </a:rPr>
              <a:t>Sz</a:t>
            </a:r>
            <a:r>
              <a:rPr lang="en" sz="2000" b="1" dirty="0">
                <a:latin typeface="Arial"/>
                <a:ea typeface="Arial"/>
                <a:cs typeface="Arial"/>
                <a:sym typeface="Arial"/>
              </a:rPr>
              <a:t>  = 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2000" b="1" i="0" u="none" strike="noStrike" cap="none" baseline="-25000" dirty="0"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b="1" i="0" u="none" strike="noStrike" cap="none" dirty="0">
                <a:latin typeface="Arial"/>
                <a:ea typeface="Arial"/>
                <a:cs typeface="Arial"/>
                <a:sym typeface="Arial"/>
              </a:rPr>
              <a:t>   =  0</a:t>
            </a:r>
            <a:endParaRPr dirty="0"/>
          </a:p>
        </p:txBody>
      </p:sp>
      <p:sp>
        <p:nvSpPr>
          <p:cNvPr id="9" name="Google Shape;533;p55">
            <a:extLst>
              <a:ext uri="{FF2B5EF4-FFF2-40B4-BE49-F238E27FC236}">
                <a16:creationId xmlns:a16="http://schemas.microsoft.com/office/drawing/2014/main" id="{5E94D1A9-B8AB-A54E-A6A8-2D493B842AC3}"/>
              </a:ext>
            </a:extLst>
          </p:cNvPr>
          <p:cNvSpPr txBox="1"/>
          <p:nvPr/>
        </p:nvSpPr>
        <p:spPr>
          <a:xfrm>
            <a:off x="5629722" y="1971670"/>
            <a:ext cx="52246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Proton total spin: </a:t>
            </a:r>
            <a:r>
              <a:rPr lang="en" sz="2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Jz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" sz="2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Sz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+ L</a:t>
            </a:r>
            <a:r>
              <a:rPr lang="en" sz="2000" b="1" i="0" u="none" strike="noStrike" cap="none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= 1/2</a:t>
            </a:r>
            <a:endParaRPr dirty="0"/>
          </a:p>
        </p:txBody>
      </p:sp>
      <p:sp>
        <p:nvSpPr>
          <p:cNvPr id="10" name="Google Shape;533;p55">
            <a:extLst>
              <a:ext uri="{FF2B5EF4-FFF2-40B4-BE49-F238E27FC236}">
                <a16:creationId xmlns:a16="http://schemas.microsoft.com/office/drawing/2014/main" id="{712E0CD3-CD18-2347-9320-E8F417EEA55C}"/>
              </a:ext>
            </a:extLst>
          </p:cNvPr>
          <p:cNvSpPr txBox="1"/>
          <p:nvPr/>
        </p:nvSpPr>
        <p:spPr>
          <a:xfrm>
            <a:off x="8610600" y="5363977"/>
            <a:ext cx="12910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Sz</a:t>
            </a:r>
            <a:r>
              <a:rPr lang="en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= -1/2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2000" b="1" i="0" u="none" strike="noStrike" cap="none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= +1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49F41-4634-D744-9D60-CE095DCEF390}"/>
              </a:ext>
            </a:extLst>
          </p:cNvPr>
          <p:cNvSpPr txBox="1"/>
          <p:nvPr/>
        </p:nvSpPr>
        <p:spPr>
          <a:xfrm>
            <a:off x="466165" y="2171704"/>
            <a:ext cx="286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Pion: pseudo scaler particle </a:t>
            </a:r>
          </a:p>
        </p:txBody>
      </p:sp>
    </p:spTree>
    <p:extLst>
      <p:ext uri="{BB962C8B-B14F-4D97-AF65-F5344CB8AC3E}">
        <p14:creationId xmlns:p14="http://schemas.microsoft.com/office/powerpoint/2010/main" val="936905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B33E-F8E4-C946-BBD9-1DC11A339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Pion Cloud and Orbital Motion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3A6469-8012-B942-BAC2-1301C827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1D726-FF3F-F14E-841C-6168CBA8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E9CDD-DAC1-A042-B482-4926109A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24</a:t>
            </a:fld>
            <a:endParaRPr lang="en-US"/>
          </a:p>
        </p:txBody>
      </p:sp>
      <p:pic>
        <p:nvPicPr>
          <p:cNvPr id="1030" name="Picture 6" descr="Supercell tornado in Nebraska: GIF | Boing Boing">
            <a:extLst>
              <a:ext uri="{FF2B5EF4-FFF2-40B4-BE49-F238E27FC236}">
                <a16:creationId xmlns:a16="http://schemas.microsoft.com/office/drawing/2014/main" id="{17C772D4-61E9-6042-80C5-F7BCE27F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55" y="1428288"/>
            <a:ext cx="5907245" cy="39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now round cloud? . : alexwallbaum vIa @rentalmagazine #subfoldr  @SUBFOLDR | Clouds, Instagram posts, Instagram">
            <a:extLst>
              <a:ext uri="{FF2B5EF4-FFF2-40B4-BE49-F238E27FC236}">
                <a16:creationId xmlns:a16="http://schemas.microsoft.com/office/drawing/2014/main" id="{5BABD198-D658-4B41-AAB8-3EC25577D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11242"/>
          <a:stretch/>
        </p:blipFill>
        <p:spPr bwMode="auto">
          <a:xfrm>
            <a:off x="76198" y="1325563"/>
            <a:ext cx="4114799" cy="39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86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113D-F4DA-BB41-9668-79F9F543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82" y="1"/>
            <a:ext cx="10515600" cy="762000"/>
          </a:xfrm>
        </p:spPr>
        <p:txBody>
          <a:bodyPr/>
          <a:lstStyle/>
          <a:p>
            <a:r>
              <a:rPr lang="en-US" dirty="0"/>
              <a:t>The Proton Spin Puzzle and Orbital Motion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FB945-2B3B-C04E-B35D-4A18645D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95F5F-4E6D-9D4A-9BBE-41A9BC89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F64D3-407E-4147-9BE0-F135BEEA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EE3E9-CA8C-D44C-A000-7C58CDC1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687" y="907386"/>
            <a:ext cx="8333513" cy="20252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2A3BE-55F1-EF4B-AB06-AD18605804CC}"/>
              </a:ext>
            </a:extLst>
          </p:cNvPr>
          <p:cNvGrpSpPr/>
          <p:nvPr/>
        </p:nvGrpSpPr>
        <p:grpSpPr>
          <a:xfrm>
            <a:off x="2251572" y="3110616"/>
            <a:ext cx="7955713" cy="3259158"/>
            <a:chOff x="500050" y="3097192"/>
            <a:chExt cx="7955713" cy="3259158"/>
          </a:xfrm>
        </p:grpSpPr>
        <p:pic>
          <p:nvPicPr>
            <p:cNvPr id="7" name="Google Shape;541;p56">
              <a:extLst>
                <a:ext uri="{FF2B5EF4-FFF2-40B4-BE49-F238E27FC236}">
                  <a16:creationId xmlns:a16="http://schemas.microsoft.com/office/drawing/2014/main" id="{DD57DF5C-7803-0846-B704-704F32B7B904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050" y="3453100"/>
              <a:ext cx="7653350" cy="290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96C85B-6222-EB46-AE68-42DD41BA283D}"/>
                </a:ext>
              </a:extLst>
            </p:cNvPr>
            <p:cNvSpPr txBox="1"/>
            <p:nvPr/>
          </p:nvSpPr>
          <p:spPr>
            <a:xfrm>
              <a:off x="6020866" y="5650428"/>
              <a:ext cx="24348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Large anti-quark OAM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expected in Lattice QCD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F4244F-5C16-594B-A548-D07976A1802B}"/>
                </a:ext>
              </a:extLst>
            </p:cNvPr>
            <p:cNvSpPr txBox="1"/>
            <p:nvPr/>
          </p:nvSpPr>
          <p:spPr>
            <a:xfrm>
              <a:off x="1585809" y="3097192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Quark spin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2B50FC-D97C-234E-981A-A1DA8C49C410}"/>
                </a:ext>
              </a:extLst>
            </p:cNvPr>
            <p:cNvSpPr txBox="1"/>
            <p:nvPr/>
          </p:nvSpPr>
          <p:spPr>
            <a:xfrm>
              <a:off x="4712093" y="3097192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Gluon spin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6FF0C4-5379-AF4C-9BC1-89081238A1FD}"/>
              </a:ext>
            </a:extLst>
          </p:cNvPr>
          <p:cNvSpPr txBox="1"/>
          <p:nvPr/>
        </p:nvSpPr>
        <p:spPr>
          <a:xfrm>
            <a:off x="8993377" y="3110616"/>
            <a:ext cx="78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OAM?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04F9DC-AE0B-CF41-AD08-1BD2B03DA6EE}"/>
              </a:ext>
            </a:extLst>
          </p:cNvPr>
          <p:cNvCxnSpPr/>
          <p:nvPr/>
        </p:nvCxnSpPr>
        <p:spPr>
          <a:xfrm flipH="1">
            <a:off x="4038600" y="2563906"/>
            <a:ext cx="156882" cy="5467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EB6C14-D547-8441-8FF0-983329CA2D0C}"/>
              </a:ext>
            </a:extLst>
          </p:cNvPr>
          <p:cNvCxnSpPr>
            <a:cxnSpLocks/>
          </p:cNvCxnSpPr>
          <p:nvPr/>
        </p:nvCxnSpPr>
        <p:spPr>
          <a:xfrm>
            <a:off x="5840011" y="2622523"/>
            <a:ext cx="238236" cy="5475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44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AC66-EB1A-2645-8FB9-011087F7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914529" cy="1015440"/>
          </a:xfrm>
        </p:spPr>
        <p:txBody>
          <a:bodyPr>
            <a:normAutofit/>
          </a:bodyPr>
          <a:lstStyle/>
          <a:p>
            <a:r>
              <a:rPr lang="en-US" dirty="0"/>
              <a:t>Accessing the Internal Orbital Motion </a:t>
            </a:r>
            <a:br>
              <a:rPr lang="en-US" dirty="0"/>
            </a:br>
            <a:r>
              <a:rPr lang="en-US" sz="2000" dirty="0"/>
              <a:t>– Leading twist Transverse Momentum Dependent </a:t>
            </a:r>
            <a:r>
              <a:rPr lang="en-US" sz="2000" dirty="0" err="1"/>
              <a:t>parton</a:t>
            </a:r>
            <a:r>
              <a:rPr lang="en-US" sz="2000" dirty="0"/>
              <a:t> distribution functions (TMDs)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EC047-6251-3B43-B4A5-E02E446D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4A6E5-0248-5743-BEB9-FD3E9FA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54171-EB51-1247-B28E-306AE345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26</a:t>
            </a:fld>
            <a:endParaRPr lang="en-US"/>
          </a:p>
        </p:txBody>
      </p:sp>
      <p:pic>
        <p:nvPicPr>
          <p:cNvPr id="6" name="Google Shape;552;p57">
            <a:extLst>
              <a:ext uri="{FF2B5EF4-FFF2-40B4-BE49-F238E27FC236}">
                <a16:creationId xmlns:a16="http://schemas.microsoft.com/office/drawing/2014/main" id="{EBC9A6A3-0C03-124D-8D83-8AB66597F4B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18" y="1714121"/>
            <a:ext cx="5031935" cy="39699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53;p57">
            <a:extLst>
              <a:ext uri="{FF2B5EF4-FFF2-40B4-BE49-F238E27FC236}">
                <a16:creationId xmlns:a16="http://schemas.microsoft.com/office/drawing/2014/main" id="{801526E7-67CF-634F-B69A-697EE5AE1F90}"/>
              </a:ext>
            </a:extLst>
          </p:cNvPr>
          <p:cNvSpPr txBox="1"/>
          <p:nvPr/>
        </p:nvSpPr>
        <p:spPr>
          <a:xfrm>
            <a:off x="432053" y="5754241"/>
            <a:ext cx="520226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dirty="0" err="1">
                <a:latin typeface="Roboto"/>
                <a:ea typeface="Roboto"/>
                <a:cs typeface="Roboto"/>
                <a:sym typeface="Roboto"/>
              </a:rPr>
              <a:t>Sivers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function vanishes if the quarks have no </a:t>
            </a:r>
            <a:r>
              <a:rPr lang="en" b="1" i="1" dirty="0">
                <a:latin typeface="Roboto"/>
                <a:ea typeface="Roboto"/>
                <a:cs typeface="Roboto"/>
                <a:sym typeface="Roboto"/>
              </a:rPr>
              <a:t>orbital motion</a:t>
            </a:r>
            <a:endParaRPr b="1"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5379D-9708-E44D-BCE1-A67062AC336A}"/>
              </a:ext>
            </a:extLst>
          </p:cNvPr>
          <p:cNvSpPr txBox="1"/>
          <p:nvPr/>
        </p:nvSpPr>
        <p:spPr>
          <a:xfrm>
            <a:off x="6392364" y="1768958"/>
            <a:ext cx="2434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Left-Right Transverse </a:t>
            </a:r>
          </a:p>
          <a:p>
            <a:r>
              <a:rPr lang="en-US" dirty="0"/>
              <a:t>Single Spin Asymmetry: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C2AA9-8512-5844-BF61-4A0FC1D0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64" y="2862826"/>
            <a:ext cx="4443946" cy="1933292"/>
          </a:xfrm>
          <a:prstGeom prst="rect">
            <a:avLst/>
          </a:prstGeom>
        </p:spPr>
      </p:pic>
      <p:pic>
        <p:nvPicPr>
          <p:cNvPr id="16" name="Google Shape;606;p62">
            <a:extLst>
              <a:ext uri="{FF2B5EF4-FFF2-40B4-BE49-F238E27FC236}">
                <a16:creationId xmlns:a16="http://schemas.microsoft.com/office/drawing/2014/main" id="{DD965C73-BE95-144F-93F3-1D89A64959F6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915" y="5127675"/>
            <a:ext cx="3396664" cy="11126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90273F-F0D0-3C4B-ACBA-B646460FE261}"/>
                  </a:ext>
                </a:extLst>
              </p:cNvPr>
              <p:cNvSpPr txBox="1"/>
              <p:nvPr/>
            </p:nvSpPr>
            <p:spPr>
              <a:xfrm>
                <a:off x="9008616" y="1813951"/>
                <a:ext cx="1947167" cy="615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90273F-F0D0-3C4B-ACBA-B646460FE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8616" y="1813951"/>
                <a:ext cx="1947167" cy="615490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420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1055-CAC8-B746-A1B9-1FDA5B4C0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98" y="27499"/>
            <a:ext cx="11183471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SpinQuest</a:t>
            </a:r>
            <a:r>
              <a:rPr lang="en-US" sz="3200" dirty="0"/>
              <a:t>/E1039 with a New Polarized Target System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CBBD1-2712-7546-B3F0-B72D280ED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FC5AB-351B-ED44-9C86-A1D0A725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E2551-FCE3-8747-A291-F0F01112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2A4BF6-AC89-914D-8468-092C2234D167}"/>
              </a:ext>
            </a:extLst>
          </p:cNvPr>
          <p:cNvGrpSpPr/>
          <p:nvPr/>
        </p:nvGrpSpPr>
        <p:grpSpPr>
          <a:xfrm>
            <a:off x="479884" y="1428009"/>
            <a:ext cx="10479469" cy="4853393"/>
            <a:chOff x="417131" y="1353062"/>
            <a:chExt cx="10479469" cy="4853393"/>
          </a:xfrm>
        </p:grpSpPr>
        <p:pic>
          <p:nvPicPr>
            <p:cNvPr id="6" name="Google Shape;565;p58">
              <a:extLst>
                <a:ext uri="{FF2B5EF4-FFF2-40B4-BE49-F238E27FC236}">
                  <a16:creationId xmlns:a16="http://schemas.microsoft.com/office/drawing/2014/main" id="{4ECB1A09-A081-6748-95F7-ECB4531DC1E6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17131" y="1353062"/>
              <a:ext cx="10215010" cy="4853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A6FE934-FDD6-4D4E-B26E-EAA685DC8576}"/>
                </a:ext>
              </a:extLst>
            </p:cNvPr>
            <p:cNvSpPr/>
            <p:nvPr/>
          </p:nvSpPr>
          <p:spPr>
            <a:xfrm>
              <a:off x="5907741" y="1353062"/>
              <a:ext cx="4988859" cy="3756820"/>
            </a:xfrm>
            <a:prstGeom prst="roundRect">
              <a:avLst/>
            </a:prstGeom>
            <a:noFill/>
            <a:ln w="38100">
              <a:solidFill>
                <a:srgbClr val="0432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03D477-8E4E-0E4E-962F-550FEA5ED6DD}"/>
                </a:ext>
              </a:extLst>
            </p:cNvPr>
            <p:cNvSpPr txBox="1"/>
            <p:nvPr/>
          </p:nvSpPr>
          <p:spPr>
            <a:xfrm>
              <a:off x="9190925" y="1733813"/>
              <a:ext cx="1582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New polarized 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target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163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6C9E-961B-8A4A-8CA2-F6CF3E9E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47" y="136525"/>
            <a:ext cx="11219329" cy="1325563"/>
          </a:xfrm>
        </p:spPr>
        <p:txBody>
          <a:bodyPr/>
          <a:lstStyle/>
          <a:p>
            <a:r>
              <a:rPr lang="en-US" dirty="0"/>
              <a:t>Transversely Polarized Proton/Deuteron Target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A7822-9194-0447-AE3F-4D0281E5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8A580-85A3-374A-8D41-26C836D9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25A41-32F9-0546-B6EC-0B9B6572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28</a:t>
            </a:fld>
            <a:endParaRPr lang="en-US"/>
          </a:p>
        </p:txBody>
      </p:sp>
      <p:sp>
        <p:nvSpPr>
          <p:cNvPr id="7" name="Google Shape;577;p59">
            <a:extLst>
              <a:ext uri="{FF2B5EF4-FFF2-40B4-BE49-F238E27FC236}">
                <a16:creationId xmlns:a16="http://schemas.microsoft.com/office/drawing/2014/main" id="{4C7068FA-B820-464E-B7FC-56599C5234C2}"/>
              </a:ext>
            </a:extLst>
          </p:cNvPr>
          <p:cNvSpPr txBox="1"/>
          <p:nvPr/>
        </p:nvSpPr>
        <p:spPr>
          <a:xfrm>
            <a:off x="614840" y="1658241"/>
            <a:ext cx="6504414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Transversely polarized proton/</a:t>
            </a:r>
            <a:r>
              <a:rPr lang="en" sz="2000" dirty="0" err="1">
                <a:ea typeface="Roboto"/>
                <a:cs typeface="Roboto"/>
                <a:sym typeface="Roboto"/>
              </a:rPr>
              <a:t>deuter</a:t>
            </a:r>
            <a:r>
              <a:rPr lang="en-US" sz="2000" dirty="0">
                <a:ea typeface="Roboto"/>
                <a:cs typeface="Roboto"/>
                <a:sym typeface="Roboto"/>
              </a:rPr>
              <a:t>on</a:t>
            </a:r>
            <a:r>
              <a:rPr lang="en" sz="2000" dirty="0">
                <a:ea typeface="Roboto"/>
                <a:cs typeface="Roboto"/>
                <a:sym typeface="Roboto"/>
              </a:rPr>
              <a:t> target</a:t>
            </a:r>
          </a:p>
          <a:p>
            <a:pPr marL="825500" lvl="1" indent="-342900">
              <a:buSzPts val="1400"/>
              <a:buFont typeface="Wingdings" pitchFamily="2" charset="2"/>
              <a:buChar char="Ø"/>
            </a:pPr>
            <a:r>
              <a:rPr lang="en" sz="2000" dirty="0">
                <a:ea typeface="Roboto"/>
                <a:cs typeface="Roboto"/>
                <a:sym typeface="Roboto"/>
              </a:rPr>
              <a:t>Dynamic Nuclear Polarization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Precise measurement of the polarization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ea typeface="Roboto"/>
                <a:cs typeface="Roboto"/>
                <a:sym typeface="Roboto"/>
              </a:rPr>
              <a:t>Key specs:</a:t>
            </a:r>
            <a:endParaRPr sz="2000" b="1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Materials: </a:t>
            </a:r>
          </a:p>
          <a:p>
            <a:pPr marL="825500" lvl="1" indent="-342900">
              <a:buSzPts val="1400"/>
              <a:buFont typeface="Wingdings" pitchFamily="2" charset="2"/>
              <a:buChar char="Ø"/>
            </a:pPr>
            <a:r>
              <a:rPr lang="en" sz="2000" dirty="0">
                <a:ea typeface="Roboto"/>
                <a:cs typeface="Roboto"/>
                <a:sym typeface="Roboto"/>
              </a:rPr>
              <a:t>frozen beads of NH</a:t>
            </a:r>
            <a:r>
              <a:rPr lang="en" sz="2000" baseline="-25000" dirty="0">
                <a:ea typeface="Roboto"/>
                <a:cs typeface="Roboto"/>
                <a:sym typeface="Roboto"/>
              </a:rPr>
              <a:t>3</a:t>
            </a:r>
            <a:r>
              <a:rPr lang="en" sz="2000" dirty="0">
                <a:ea typeface="Roboto"/>
                <a:cs typeface="Roboto"/>
                <a:sym typeface="Roboto"/>
              </a:rPr>
              <a:t>/ND</a:t>
            </a:r>
            <a:r>
              <a:rPr lang="en" sz="2000" baseline="-25000" dirty="0">
                <a:ea typeface="Roboto"/>
                <a:cs typeface="Roboto"/>
                <a:sym typeface="Roboto"/>
              </a:rPr>
              <a:t>3</a:t>
            </a:r>
            <a:r>
              <a:rPr lang="en" sz="2000" dirty="0">
                <a:ea typeface="Roboto"/>
                <a:cs typeface="Roboto"/>
                <a:sym typeface="Roboto"/>
              </a:rPr>
              <a:t> (7.9 cm long caps)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5T vertical superconducting magnet </a:t>
            </a:r>
          </a:p>
          <a:p>
            <a:pPr marL="825500" lvl="1" indent="-342900">
              <a:buSzPts val="1400"/>
              <a:buFont typeface="Wingdings" pitchFamily="2" charset="2"/>
              <a:buChar char="Ø"/>
            </a:pPr>
            <a:r>
              <a:rPr lang="en" sz="2000" dirty="0">
                <a:ea typeface="Roboto"/>
                <a:cs typeface="Roboto"/>
                <a:sym typeface="Roboto"/>
              </a:rPr>
              <a:t>&lt;10</a:t>
            </a:r>
            <a:r>
              <a:rPr lang="en" sz="2000" baseline="30000" dirty="0">
                <a:ea typeface="Roboto"/>
                <a:cs typeface="Roboto"/>
                <a:sym typeface="Roboto"/>
              </a:rPr>
              <a:t>-4</a:t>
            </a:r>
            <a:r>
              <a:rPr lang="en" sz="2000" dirty="0">
                <a:ea typeface="Roboto"/>
                <a:cs typeface="Roboto"/>
                <a:sym typeface="Roboto"/>
              </a:rPr>
              <a:t> homogeneity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High cooling capacity 1K </a:t>
            </a:r>
            <a:r>
              <a:rPr lang="en" sz="2000" baseline="30000" dirty="0">
                <a:ea typeface="Roboto"/>
                <a:cs typeface="Roboto"/>
                <a:sym typeface="Roboto"/>
              </a:rPr>
              <a:t>4</a:t>
            </a:r>
            <a:r>
              <a:rPr lang="en" sz="2000" dirty="0">
                <a:ea typeface="Roboto"/>
                <a:cs typeface="Roboto"/>
                <a:sym typeface="Roboto"/>
              </a:rPr>
              <a:t>He evaporation refrigerator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High power microwave system</a:t>
            </a:r>
            <a:endParaRPr sz="2000" dirty="0"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2000" dirty="0">
                <a:ea typeface="Roboto"/>
                <a:cs typeface="Roboto"/>
                <a:sym typeface="Roboto"/>
              </a:rPr>
              <a:t>3 NMR coils per cup</a:t>
            </a:r>
            <a:endParaRPr sz="2000" dirty="0">
              <a:ea typeface="Roboto"/>
              <a:cs typeface="Roboto"/>
              <a:sym typeface="Roboto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354711-478E-F94B-9A84-D98FDF7104D0}"/>
              </a:ext>
            </a:extLst>
          </p:cNvPr>
          <p:cNvGrpSpPr/>
          <p:nvPr/>
        </p:nvGrpSpPr>
        <p:grpSpPr>
          <a:xfrm>
            <a:off x="7413811" y="1120588"/>
            <a:ext cx="4473389" cy="5235762"/>
            <a:chOff x="7413811" y="1120588"/>
            <a:chExt cx="4473389" cy="5235762"/>
          </a:xfrm>
        </p:grpSpPr>
        <p:pic>
          <p:nvPicPr>
            <p:cNvPr id="6" name="Google Shape;576;p59">
              <a:extLst>
                <a:ext uri="{FF2B5EF4-FFF2-40B4-BE49-F238E27FC236}">
                  <a16:creationId xmlns:a16="http://schemas.microsoft.com/office/drawing/2014/main" id="{2B6B0316-D853-FF48-876A-393A0FA14F9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413811" y="1120588"/>
              <a:ext cx="4473389" cy="5235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E6FD87F-A59F-5248-8AC1-2272C055E021}"/>
                </a:ext>
              </a:extLst>
            </p:cNvPr>
            <p:cNvSpPr/>
            <p:nvPr/>
          </p:nvSpPr>
          <p:spPr>
            <a:xfrm>
              <a:off x="10090310" y="4858869"/>
              <a:ext cx="600635" cy="806824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D375F6-0544-4445-ADBD-46A740F3502F}"/>
                </a:ext>
              </a:extLst>
            </p:cNvPr>
            <p:cNvSpPr txBox="1"/>
            <p:nvPr/>
          </p:nvSpPr>
          <p:spPr>
            <a:xfrm>
              <a:off x="10539514" y="4597259"/>
              <a:ext cx="8919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Polarized 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target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975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A61BF-CC5A-1941-88D6-09AC0784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</a:t>
            </a:r>
            <a:r>
              <a:rPr lang="en-US" dirty="0" err="1"/>
              <a:t>SpinQuest</a:t>
            </a:r>
            <a:r>
              <a:rPr lang="en-US" dirty="0"/>
              <a:t>/E1039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A707D-28A9-9345-8CC5-1D7EFA03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24E24-6140-964E-9382-2DF11169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EE38A-5A4C-5E41-8C19-911E3254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29</a:t>
            </a:fld>
            <a:endParaRPr lang="en-US"/>
          </a:p>
        </p:txBody>
      </p:sp>
      <p:pic>
        <p:nvPicPr>
          <p:cNvPr id="6" name="Google Shape;596;p61">
            <a:extLst>
              <a:ext uri="{FF2B5EF4-FFF2-40B4-BE49-F238E27FC236}">
                <a16:creationId xmlns:a16="http://schemas.microsoft.com/office/drawing/2014/main" id="{B04C291C-B796-D346-9150-1849973DC658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986040"/>
            <a:ext cx="3758050" cy="28336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94;p61">
            <a:extLst>
              <a:ext uri="{FF2B5EF4-FFF2-40B4-BE49-F238E27FC236}">
                <a16:creationId xmlns:a16="http://schemas.microsoft.com/office/drawing/2014/main" id="{E2701C61-D9E2-FF4F-8563-3B60E29DB48A}"/>
              </a:ext>
            </a:extLst>
          </p:cNvPr>
          <p:cNvSpPr txBox="1"/>
          <p:nvPr/>
        </p:nvSpPr>
        <p:spPr>
          <a:xfrm>
            <a:off x="641257" y="2079419"/>
            <a:ext cx="7368428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May 2018              E906/</a:t>
            </a:r>
            <a:r>
              <a:rPr lang="en" sz="2000" dirty="0" err="1">
                <a:latin typeface="Roboto"/>
                <a:ea typeface="Roboto"/>
                <a:cs typeface="Roboto"/>
                <a:sym typeface="Roboto"/>
              </a:rPr>
              <a:t>SeaQuest</a:t>
            </a: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 decommissioned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May 2018              E1039 granted stage-2 approval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June 2019             Target system shipped to FNAL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2019 - 2020          Spectrometer </a:t>
            </a:r>
            <a:r>
              <a:rPr lang="en" sz="2000" dirty="0" err="1">
                <a:latin typeface="Roboto"/>
                <a:ea typeface="Roboto"/>
                <a:cs typeface="Roboto"/>
                <a:sym typeface="Roboto"/>
              </a:rPr>
              <a:t>commissionioned</a:t>
            </a: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2020 - 2021          Target/He liquefaction plant installation</a:t>
            </a:r>
            <a:endParaRPr sz="2000" i="1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C5ADB"/>
                </a:solidFill>
                <a:latin typeface="Roboto"/>
                <a:ea typeface="Roboto"/>
                <a:cs typeface="Roboto"/>
                <a:sym typeface="Roboto"/>
              </a:rPr>
              <a:t>Early 2022            Initial beam commissioning</a:t>
            </a:r>
            <a:endParaRPr sz="2000" dirty="0">
              <a:solidFill>
                <a:srgbClr val="0C5AD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C5ADB"/>
                </a:solidFill>
                <a:latin typeface="Roboto"/>
                <a:ea typeface="Roboto"/>
                <a:cs typeface="Roboto"/>
                <a:sym typeface="Roboto"/>
              </a:rPr>
              <a:t>2022 - 2023          2-year production data taking</a:t>
            </a:r>
            <a:endParaRPr sz="2000" dirty="0">
              <a:solidFill>
                <a:srgbClr val="0C5AD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4421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05B9B-C021-E94D-8EE9-16503946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94" y="30975"/>
            <a:ext cx="10515600" cy="1325563"/>
          </a:xfrm>
        </p:spPr>
        <p:txBody>
          <a:bodyPr/>
          <a:lstStyle/>
          <a:p>
            <a:r>
              <a:rPr lang="en-US" dirty="0"/>
              <a:t>Proton Structure: Quarks and Gluons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1D64-9EB6-6E45-8BB2-0EE010FC1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DFD05-DB0F-BE47-BFB6-775DEC76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DB1CB-7068-F043-A946-D91F9F33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</a:t>
            </a:fld>
            <a:endParaRPr lang="en-US"/>
          </a:p>
        </p:txBody>
      </p:sp>
      <p:pic>
        <p:nvPicPr>
          <p:cNvPr id="7" name="Google Shape;159;p30">
            <a:extLst>
              <a:ext uri="{FF2B5EF4-FFF2-40B4-BE49-F238E27FC236}">
                <a16:creationId xmlns:a16="http://schemas.microsoft.com/office/drawing/2014/main" id="{2DDB46E0-B176-9B43-A55F-0515CA4FAA6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75" y="1380346"/>
            <a:ext cx="5476187" cy="1395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62;p30">
            <a:extLst>
              <a:ext uri="{FF2B5EF4-FFF2-40B4-BE49-F238E27FC236}">
                <a16:creationId xmlns:a16="http://schemas.microsoft.com/office/drawing/2014/main" id="{4DD168D4-BFF9-774F-8F79-58CA1DC4B835}"/>
              </a:ext>
            </a:extLst>
          </p:cNvPr>
          <p:cNvGrpSpPr/>
          <p:nvPr/>
        </p:nvGrpSpPr>
        <p:grpSpPr>
          <a:xfrm>
            <a:off x="224118" y="3283005"/>
            <a:ext cx="5476187" cy="2974702"/>
            <a:chOff x="733096" y="2423400"/>
            <a:chExt cx="4221265" cy="2374462"/>
          </a:xfrm>
        </p:grpSpPr>
        <p:pic>
          <p:nvPicPr>
            <p:cNvPr id="11" name="Google Shape;163;p30" descr="How did the Proton Get Its Spin?">
              <a:extLst>
                <a:ext uri="{FF2B5EF4-FFF2-40B4-BE49-F238E27FC236}">
                  <a16:creationId xmlns:a16="http://schemas.microsoft.com/office/drawing/2014/main" id="{3D1E110C-5A34-9547-B1E8-6755D94820C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3096" y="2423400"/>
              <a:ext cx="4221265" cy="2374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64;p30">
              <a:extLst>
                <a:ext uri="{FF2B5EF4-FFF2-40B4-BE49-F238E27FC236}">
                  <a16:creationId xmlns:a16="http://schemas.microsoft.com/office/drawing/2014/main" id="{16BED191-3FC9-E044-951A-F96C59C9C69B}"/>
                </a:ext>
              </a:extLst>
            </p:cNvPr>
            <p:cNvSpPr txBox="1"/>
            <p:nvPr/>
          </p:nvSpPr>
          <p:spPr>
            <a:xfrm>
              <a:off x="1371600" y="2943481"/>
              <a:ext cx="2984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0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u</a:t>
              </a:r>
              <a:endParaRPr/>
            </a:p>
          </p:txBody>
        </p:sp>
        <p:sp>
          <p:nvSpPr>
            <p:cNvPr id="13" name="Google Shape;165;p30">
              <a:extLst>
                <a:ext uri="{FF2B5EF4-FFF2-40B4-BE49-F238E27FC236}">
                  <a16:creationId xmlns:a16="http://schemas.microsoft.com/office/drawing/2014/main" id="{5CCCD7C1-1E26-D244-862F-9C4F88BF9A3C}"/>
                </a:ext>
              </a:extLst>
            </p:cNvPr>
            <p:cNvSpPr txBox="1"/>
            <p:nvPr/>
          </p:nvSpPr>
          <p:spPr>
            <a:xfrm>
              <a:off x="1764665" y="2943481"/>
              <a:ext cx="2984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0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u</a:t>
              </a:r>
              <a:endParaRPr/>
            </a:p>
          </p:txBody>
        </p:sp>
        <p:sp>
          <p:nvSpPr>
            <p:cNvPr id="14" name="Google Shape;166;p30">
              <a:extLst>
                <a:ext uri="{FF2B5EF4-FFF2-40B4-BE49-F238E27FC236}">
                  <a16:creationId xmlns:a16="http://schemas.microsoft.com/office/drawing/2014/main" id="{FE4EC41B-677D-8645-8B8C-DA092FEAE535}"/>
                </a:ext>
              </a:extLst>
            </p:cNvPr>
            <p:cNvSpPr txBox="1"/>
            <p:nvPr/>
          </p:nvSpPr>
          <p:spPr>
            <a:xfrm>
              <a:off x="1913905" y="3935434"/>
              <a:ext cx="2984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0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  <p:pic>
        <p:nvPicPr>
          <p:cNvPr id="15" name="Google Shape;161;p30" descr="confused-1">
            <a:extLst>
              <a:ext uri="{FF2B5EF4-FFF2-40B4-BE49-F238E27FC236}">
                <a16:creationId xmlns:a16="http://schemas.microsoft.com/office/drawing/2014/main" id="{B5D97C4B-B462-2E4B-912E-0742097107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0600" y="1931269"/>
            <a:ext cx="3357282" cy="390540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6" name="Google Shape;168;p30">
            <a:extLst>
              <a:ext uri="{FF2B5EF4-FFF2-40B4-BE49-F238E27FC236}">
                <a16:creationId xmlns:a16="http://schemas.microsoft.com/office/drawing/2014/main" id="{671AE932-E2DE-4C4A-91F4-E6DEB583293B}"/>
              </a:ext>
            </a:extLst>
          </p:cNvPr>
          <p:cNvSpPr txBox="1"/>
          <p:nvPr/>
        </p:nvSpPr>
        <p:spPr>
          <a:xfrm>
            <a:off x="5352916" y="2361467"/>
            <a:ext cx="329403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 dirty="0">
                <a:solidFill>
                  <a:srgbClr val="4A57DB"/>
                </a:solidFill>
                <a:latin typeface="Arial"/>
                <a:ea typeface="Arial"/>
                <a:cs typeface="Arial"/>
                <a:sym typeface="Arial"/>
              </a:rPr>
              <a:t>Quantum fluctuations inside the proton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600" b="1" dirty="0">
                <a:solidFill>
                  <a:srgbClr val="4A57DB"/>
                </a:solidFill>
                <a:latin typeface="Arial"/>
                <a:cs typeface="Arial"/>
                <a:sym typeface="Arial"/>
              </a:rPr>
              <a:t>q</a:t>
            </a:r>
            <a:r>
              <a:rPr lang="en" sz="1600" b="1" dirty="0" err="1">
                <a:solidFill>
                  <a:srgbClr val="4A57DB"/>
                </a:solidFill>
                <a:latin typeface="Arial"/>
                <a:cs typeface="Arial"/>
                <a:sym typeface="Arial"/>
              </a:rPr>
              <a:t>uark</a:t>
            </a:r>
            <a:r>
              <a:rPr lang="en" sz="1600" b="1" dirty="0">
                <a:solidFill>
                  <a:srgbClr val="4A57DB"/>
                </a:solidFill>
                <a:latin typeface="Arial"/>
                <a:cs typeface="Arial"/>
                <a:sym typeface="Arial"/>
              </a:rPr>
              <a:t>-antiquark(sea-quark) pair creation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600" b="1" dirty="0">
                <a:solidFill>
                  <a:srgbClr val="4A57DB"/>
                </a:solidFill>
                <a:latin typeface="Arial"/>
                <a:cs typeface="Arial"/>
                <a:sym typeface="Arial"/>
              </a:rPr>
              <a:t>gluons </a:t>
            </a:r>
            <a:endParaRPr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168877-3CF6-554E-9A89-473C0C4BC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836" y="3988129"/>
            <a:ext cx="2195564" cy="4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2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72E92-4F04-5D48-A433-1EED5133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Projected </a:t>
            </a:r>
            <a:r>
              <a:rPr lang="en-US" dirty="0" err="1"/>
              <a:t>Drell</a:t>
            </a:r>
            <a:r>
              <a:rPr lang="en-US" dirty="0"/>
              <a:t>-Yan Left-Right Spin Asymmetry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7D133-4AD4-FC49-8589-6175BEDC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74FED-C7D0-7746-9887-617815E3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5849C-12C5-0A44-BCD0-D616E9A7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30</a:t>
            </a:fld>
            <a:endParaRPr lang="en-US"/>
          </a:p>
        </p:txBody>
      </p:sp>
      <p:pic>
        <p:nvPicPr>
          <p:cNvPr id="6" name="Google Shape;603;p62">
            <a:extLst>
              <a:ext uri="{FF2B5EF4-FFF2-40B4-BE49-F238E27FC236}">
                <a16:creationId xmlns:a16="http://schemas.microsoft.com/office/drawing/2014/main" id="{75B310C0-BB8F-2649-825F-9F58E3C5B8FB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94" y="1843523"/>
            <a:ext cx="4686224" cy="440610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605;p62">
                <a:extLst>
                  <a:ext uri="{FF2B5EF4-FFF2-40B4-BE49-F238E27FC236}">
                    <a16:creationId xmlns:a16="http://schemas.microsoft.com/office/drawing/2014/main" id="{AA903CF0-9C8F-0542-8265-DF8ED0A3E103}"/>
                  </a:ext>
                </a:extLst>
              </p:cNvPr>
              <p:cNvSpPr txBox="1"/>
              <p:nvPr/>
            </p:nvSpPr>
            <p:spPr>
              <a:xfrm>
                <a:off x="853273" y="1325563"/>
                <a:ext cx="3878066" cy="62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i="1" dirty="0">
                    <a:solidFill>
                      <a:srgbClr val="0432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Simultaneous measurement of both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sz="1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</m:ctrlPr>
                      </m:accPr>
                      <m:e>
                        <m:r>
                          <a:rPr lang="ar-AE" sz="1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  <m:t>𝑢</m:t>
                        </m:r>
                      </m:e>
                    </m:acc>
                  </m:oMath>
                </a14:m>
                <a:r>
                  <a:rPr lang="ar-AE" sz="1400" i="1" dirty="0">
                    <a:solidFill>
                      <a:srgbClr val="0432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400" i="1" dirty="0">
                    <a:solidFill>
                      <a:srgbClr val="0432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</m:ctrlPr>
                      </m:accPr>
                      <m:e>
                        <m:r>
                          <a:rPr lang="en-US" sz="1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  <m:t>𝑑</m:t>
                        </m:r>
                      </m:e>
                    </m:acc>
                  </m:oMath>
                </a14:m>
                <a:endParaRPr lang="en-US" sz="1400" i="1" dirty="0">
                  <a:solidFill>
                    <a:srgbClr val="0432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i="1" dirty="0">
                    <a:solidFill>
                      <a:srgbClr val="FF2600"/>
                    </a:solidFill>
                    <a:latin typeface="Roboto"/>
                    <a:ea typeface="Roboto"/>
                    <a:cs typeface="Roboto"/>
                    <a:sym typeface="Roboto"/>
                  </a:rPr>
                  <a:t>Statistics shown for 2 calendar years of running</a:t>
                </a:r>
                <a:endParaRPr sz="1400" i="1" dirty="0">
                  <a:solidFill>
                    <a:srgbClr val="FF26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mc:Choice>
        <mc:Fallback>
          <p:sp>
            <p:nvSpPr>
              <p:cNvPr id="7" name="Google Shape;605;p62">
                <a:extLst>
                  <a:ext uri="{FF2B5EF4-FFF2-40B4-BE49-F238E27FC236}">
                    <a16:creationId xmlns:a16="http://schemas.microsoft.com/office/drawing/2014/main" id="{AA903CF0-9C8F-0542-8265-DF8ED0A3E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73" y="1325563"/>
                <a:ext cx="3878066" cy="620268"/>
              </a:xfrm>
              <a:prstGeom prst="rect">
                <a:avLst/>
              </a:prstGeom>
              <a:blipFill>
                <a:blip r:embed="rId3"/>
                <a:stretch>
                  <a:fillRect l="-6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606;p62">
            <a:extLst>
              <a:ext uri="{FF2B5EF4-FFF2-40B4-BE49-F238E27FC236}">
                <a16:creationId xmlns:a16="http://schemas.microsoft.com/office/drawing/2014/main" id="{B46811B5-54A9-A143-AD93-96046B11C609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628" y="1652983"/>
            <a:ext cx="3878065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08;p62">
            <a:extLst>
              <a:ext uri="{FF2B5EF4-FFF2-40B4-BE49-F238E27FC236}">
                <a16:creationId xmlns:a16="http://schemas.microsoft.com/office/drawing/2014/main" id="{8A74BBD0-1938-1F45-A9E0-83843FBB7027}"/>
              </a:ext>
            </a:extLst>
          </p:cNvPr>
          <p:cNvSpPr txBox="1"/>
          <p:nvPr/>
        </p:nvSpPr>
        <p:spPr>
          <a:xfrm>
            <a:off x="6383628" y="3305966"/>
            <a:ext cx="3912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If A</a:t>
            </a:r>
            <a:r>
              <a:rPr lang="en" b="1" baseline="-25000" dirty="0"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 ≠ 0, major discovery: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“Smoking gun” evidence for </a:t>
            </a:r>
            <a:r>
              <a:rPr lang="en" sz="1300" dirty="0" err="1"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 sz="1300" baseline="-25000" dirty="0" err="1">
                <a:latin typeface="Roboto"/>
                <a:ea typeface="Roboto"/>
                <a:cs typeface="Roboto"/>
                <a:sym typeface="Roboto"/>
              </a:rPr>
              <a:t>sea</a:t>
            </a: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 ≠ 0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Determine sign and value for sea quark </a:t>
            </a:r>
            <a:r>
              <a:rPr lang="en" sz="1300" dirty="0" err="1">
                <a:latin typeface="Roboto"/>
                <a:ea typeface="Roboto"/>
                <a:cs typeface="Roboto"/>
                <a:sym typeface="Roboto"/>
              </a:rPr>
              <a:t>Sivers</a:t>
            </a: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 function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Confirm global analysis expectations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Google Shape;609;p62">
                <a:extLst>
                  <a:ext uri="{FF2B5EF4-FFF2-40B4-BE49-F238E27FC236}">
                    <a16:creationId xmlns:a16="http://schemas.microsoft.com/office/drawing/2014/main" id="{17CC7A9B-9DA2-F842-9ED6-79059872C7FA}"/>
                  </a:ext>
                </a:extLst>
              </p:cNvPr>
              <p:cNvSpPr txBox="1"/>
              <p:nvPr/>
            </p:nvSpPr>
            <p:spPr>
              <a:xfrm>
                <a:off x="6383628" y="4767076"/>
                <a:ext cx="3912900" cy="87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latin typeface="Roboto"/>
                    <a:ea typeface="Roboto"/>
                    <a:cs typeface="Roboto"/>
                    <a:sym typeface="Roboto"/>
                  </a:rPr>
                  <a:t>If A</a:t>
                </a:r>
                <a:r>
                  <a:rPr lang="en-US" b="1" baseline="-25000" dirty="0">
                    <a:latin typeface="Roboto"/>
                    <a:ea typeface="Roboto"/>
                    <a:cs typeface="Roboto"/>
                    <a:sym typeface="Roboto"/>
                  </a:rPr>
                  <a:t>N</a:t>
                </a:r>
                <a:r>
                  <a:rPr lang="en-US" b="1" dirty="0">
                    <a:latin typeface="Roboto"/>
                    <a:ea typeface="Roboto"/>
                    <a:cs typeface="Roboto"/>
                    <a:sym typeface="Roboto"/>
                  </a:rPr>
                  <a:t> = 0:</a:t>
                </a:r>
              </a:p>
              <a:p>
                <a:pPr marL="342900" lvl="0" indent="-254000" algn="l" rtl="0">
                  <a:spcBef>
                    <a:spcPts val="0"/>
                  </a:spcBef>
                  <a:spcAft>
                    <a:spcPts val="0"/>
                  </a:spcAft>
                  <a:buSzPts val="1300"/>
                  <a:buFont typeface="Roboto"/>
                  <a:buChar char="●"/>
                </a:pPr>
                <a:r>
                  <a:rPr lang="en-US" sz="1300" dirty="0">
                    <a:latin typeface="Roboto"/>
                    <a:ea typeface="Roboto"/>
                    <a:cs typeface="Roboto"/>
                    <a:sym typeface="Roboto"/>
                  </a:rPr>
                  <a:t>L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sz="1300" i="1" smtClean="0"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</m:ctrlPr>
                      </m:accPr>
                      <m:e>
                        <m:r>
                          <a:rPr lang="ar-AE" sz="1300" b="0" i="1" smtClean="0">
                            <a:latin typeface="Cambria Math" panose="02040503050406030204" pitchFamily="18" charset="0"/>
                            <a:ea typeface="Roboto"/>
                            <a:sym typeface="Roboto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300" dirty="0">
                    <a:latin typeface="Roboto"/>
                    <a:ea typeface="Roboto"/>
                    <a:cs typeface="Roboto"/>
                    <a:sym typeface="Roboto"/>
                  </a:rPr>
                  <a:t> = 0, spin puzzle more dramatic?</a:t>
                </a:r>
              </a:p>
              <a:p>
                <a:pPr marL="342900" lvl="0" indent="-254000" algn="l" rtl="0">
                  <a:spcBef>
                    <a:spcPts val="0"/>
                  </a:spcBef>
                  <a:spcAft>
                    <a:spcPts val="0"/>
                  </a:spcAft>
                  <a:buSzPts val="1300"/>
                  <a:buFont typeface="Roboto"/>
                  <a:buChar char="●"/>
                </a:pPr>
                <a:r>
                  <a:rPr lang="en-US" sz="1300" dirty="0">
                    <a:latin typeface="Roboto"/>
                    <a:ea typeface="Roboto"/>
                    <a:cs typeface="Roboto"/>
                    <a:sym typeface="Roboto"/>
                  </a:rPr>
                  <a:t>Sea quark flavor asymmetry hard to explain</a:t>
                </a:r>
                <a:endParaRPr sz="13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mc:Choice>
        <mc:Fallback>
          <p:sp>
            <p:nvSpPr>
              <p:cNvPr id="10" name="Google Shape;609;p62">
                <a:extLst>
                  <a:ext uri="{FF2B5EF4-FFF2-40B4-BE49-F238E27FC236}">
                    <a16:creationId xmlns:a16="http://schemas.microsoft.com/office/drawing/2014/main" id="{17CC7A9B-9DA2-F842-9ED6-79059872C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628" y="4767076"/>
                <a:ext cx="3912900" cy="879441"/>
              </a:xfrm>
              <a:prstGeom prst="rect">
                <a:avLst/>
              </a:prstGeom>
              <a:blipFill>
                <a:blip r:embed="rId5"/>
                <a:stretch>
                  <a:fillRect l="-1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182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ysics in the Dark: Searching for the Universe&amp;#39;s Missing Matter - YouTube">
            <a:extLst>
              <a:ext uri="{FF2B5EF4-FFF2-40B4-BE49-F238E27FC236}">
                <a16:creationId xmlns:a16="http://schemas.microsoft.com/office/drawing/2014/main" id="{9B8344E5-489C-F646-B5DA-866102DDF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27821" r="16704"/>
          <a:stretch/>
        </p:blipFill>
        <p:spPr bwMode="auto">
          <a:xfrm>
            <a:off x="1" y="-107172"/>
            <a:ext cx="12192000" cy="7170925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A02B4-06C2-4E4B-98EC-3189F89D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94" y="67468"/>
            <a:ext cx="11694459" cy="2195441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DarkQuest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- A new beam dump experiment proposal for Dark Sector Physics search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90C67-C126-0543-8921-9F792D05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67972-369F-FB48-A34F-E3E8824E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D28B7-4D63-D542-AF16-C32DA4E8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222A5-FC4F-764B-AB48-FD2ADEDD37B5}"/>
              </a:ext>
            </a:extLst>
          </p:cNvPr>
          <p:cNvSpPr txBox="1"/>
          <p:nvPr/>
        </p:nvSpPr>
        <p:spPr>
          <a:xfrm>
            <a:off x="7862045" y="2863955"/>
            <a:ext cx="424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World highest intensity high energy </a:t>
            </a:r>
          </a:p>
          <a:p>
            <a:r>
              <a:rPr lang="en-US" dirty="0">
                <a:solidFill>
                  <a:srgbClr val="FFFF00"/>
                </a:solidFill>
              </a:rPr>
              <a:t>proton beam</a:t>
            </a:r>
          </a:p>
        </p:txBody>
      </p:sp>
      <p:grpSp>
        <p:nvGrpSpPr>
          <p:cNvPr id="9" name="Google Shape;245;p36">
            <a:extLst>
              <a:ext uri="{FF2B5EF4-FFF2-40B4-BE49-F238E27FC236}">
                <a16:creationId xmlns:a16="http://schemas.microsoft.com/office/drawing/2014/main" id="{A6B35E5C-91CF-D148-8183-828D57CD6367}"/>
              </a:ext>
            </a:extLst>
          </p:cNvPr>
          <p:cNvGrpSpPr/>
          <p:nvPr/>
        </p:nvGrpSpPr>
        <p:grpSpPr>
          <a:xfrm>
            <a:off x="7862045" y="3529399"/>
            <a:ext cx="4240309" cy="3009513"/>
            <a:chOff x="0" y="0"/>
            <a:chExt cx="9144002" cy="5134806"/>
          </a:xfrm>
        </p:grpSpPr>
        <p:pic>
          <p:nvPicPr>
            <p:cNvPr id="10" name="Google Shape;246;p36">
              <a:extLst>
                <a:ext uri="{FF2B5EF4-FFF2-40B4-BE49-F238E27FC236}">
                  <a16:creationId xmlns:a16="http://schemas.microsoft.com/office/drawing/2014/main" id="{33C1D568-DA67-2844-B59A-40725B51F92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2" cy="5134806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11" name="Google Shape;247;p36">
              <a:extLst>
                <a:ext uri="{FF2B5EF4-FFF2-40B4-BE49-F238E27FC236}">
                  <a16:creationId xmlns:a16="http://schemas.microsoft.com/office/drawing/2014/main" id="{6D008B51-8EFE-5C45-B33E-67CE4924318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24400" y="1571625"/>
              <a:ext cx="1123950" cy="12899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08293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6B79-27A0-C745-B817-1DE65903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8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DarkQuest</a:t>
            </a:r>
            <a:r>
              <a:rPr lang="en-US" sz="3600" dirty="0"/>
              <a:t>: Search for Dark Photon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FF59B7-53D6-974D-B6F6-4C4A7D864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545"/>
            <a:ext cx="6064624" cy="176414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2022 – 2023+: parasitic run with </a:t>
            </a:r>
            <a:r>
              <a:rPr lang="en-US" dirty="0" err="1"/>
              <a:t>SpinQuest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dimuons</a:t>
            </a:r>
          </a:p>
          <a:p>
            <a:r>
              <a:rPr lang="en-US" dirty="0"/>
              <a:t>2024+: high intensity run after E1039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Moderate detector upgrade: add </a:t>
            </a:r>
            <a:r>
              <a:rPr lang="en-US" b="1" dirty="0" err="1">
                <a:solidFill>
                  <a:srgbClr val="C00000"/>
                </a:solidFill>
              </a:rPr>
              <a:t>EMCal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 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Dimuons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Di-electrons, photons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6164D-E49D-D54E-AA47-CB7E19DA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7493F-CAF2-9D4C-8075-FD12CA5B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68B07-25D4-CE48-B4AF-55D2CD3A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32</a:t>
            </a:fld>
            <a:endParaRPr lang="en-US"/>
          </a:p>
        </p:txBody>
      </p:sp>
      <p:pic>
        <p:nvPicPr>
          <p:cNvPr id="7" name="Google Shape;467;p50">
            <a:extLst>
              <a:ext uri="{FF2B5EF4-FFF2-40B4-BE49-F238E27FC236}">
                <a16:creationId xmlns:a16="http://schemas.microsoft.com/office/drawing/2014/main" id="{4A4BDD1B-8348-DD44-AD68-5298E2C786E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7400" y="1861217"/>
            <a:ext cx="2287674" cy="124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D96FD-E9DB-6041-8B42-EF6EB09A4479}"/>
              </a:ext>
            </a:extLst>
          </p:cNvPr>
          <p:cNvGrpSpPr/>
          <p:nvPr/>
        </p:nvGrpSpPr>
        <p:grpSpPr>
          <a:xfrm>
            <a:off x="1427517" y="3046182"/>
            <a:ext cx="8752744" cy="3168623"/>
            <a:chOff x="1579917" y="3240895"/>
            <a:chExt cx="8752744" cy="3168623"/>
          </a:xfrm>
        </p:grpSpPr>
        <p:pic>
          <p:nvPicPr>
            <p:cNvPr id="9" name="Google Shape;465;p50">
              <a:extLst>
                <a:ext uri="{FF2B5EF4-FFF2-40B4-BE49-F238E27FC236}">
                  <a16:creationId xmlns:a16="http://schemas.microsoft.com/office/drawing/2014/main" id="{4323C337-3570-0649-A5BF-B932C77A480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79917" y="3375832"/>
              <a:ext cx="8752744" cy="3033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9D1DCB-5A91-494C-BCCE-17769E9938F0}"/>
                </a:ext>
              </a:extLst>
            </p:cNvPr>
            <p:cNvSpPr txBox="1"/>
            <p:nvPr/>
          </p:nvSpPr>
          <p:spPr>
            <a:xfrm>
              <a:off x="8274424" y="3240895"/>
              <a:ext cx="12998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</a:rPr>
                <a:t>EMCal</a:t>
              </a:r>
              <a:endParaRPr lang="en-US" b="1" dirty="0">
                <a:solidFill>
                  <a:srgbClr val="C00000"/>
                </a:solidFill>
              </a:endParaRPr>
            </a:p>
            <a:p>
              <a:r>
                <a:rPr lang="en-US" b="1" dirty="0">
                  <a:solidFill>
                    <a:srgbClr val="C00000"/>
                  </a:solidFill>
                </a:rPr>
                <a:t>upgrade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879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CA6B4D-9DEE-1643-95DA-103EDECB6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04"/>
            <a:ext cx="10977282" cy="795697"/>
          </a:xfrm>
        </p:spPr>
        <p:txBody>
          <a:bodyPr>
            <a:normAutofit/>
          </a:bodyPr>
          <a:lstStyle/>
          <a:p>
            <a:r>
              <a:rPr lang="en-US" sz="4000" dirty="0"/>
              <a:t>Dark Sector Physics at </a:t>
            </a:r>
            <a:r>
              <a:rPr lang="en-US" sz="4000" dirty="0" err="1"/>
              <a:t>SeaQuest</a:t>
            </a:r>
            <a:r>
              <a:rPr lang="en-US" sz="4000" dirty="0"/>
              <a:t>/</a:t>
            </a:r>
            <a:r>
              <a:rPr lang="en-US" sz="4000" dirty="0" err="1"/>
              <a:t>SpinQuest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D7042-9277-C84C-8EA6-58DA0287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4BC6B-9574-CE41-B648-9FAD870C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8314B-FBA8-1C4B-88BD-2520127D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84C9D6-9AAD-BB4D-82B0-E768E55E5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5315"/>
            <a:ext cx="10024767" cy="43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24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E210EB-707A-FA46-886C-E1A4B5C36E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5925" y="0"/>
                <a:ext cx="11660863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Dark Photon Search Projection: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and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E210EB-707A-FA46-886C-E1A4B5C36E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5925" y="0"/>
                <a:ext cx="11660863" cy="1325563"/>
              </a:xfrm>
              <a:blipFill>
                <a:blip r:embed="rId2"/>
                <a:stretch>
                  <a:fillRect l="-2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D55C3-BA44-BA4B-83B4-631304A3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FE654-6E97-3F4A-A891-D57D725A3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4D894-4F25-074E-BA6F-E3B8CB12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34</a:t>
            </a:fld>
            <a:endParaRPr lang="en-US"/>
          </a:p>
        </p:txBody>
      </p:sp>
      <p:pic>
        <p:nvPicPr>
          <p:cNvPr id="6" name="Google Shape;476;p51">
            <a:extLst>
              <a:ext uri="{FF2B5EF4-FFF2-40B4-BE49-F238E27FC236}">
                <a16:creationId xmlns:a16="http://schemas.microsoft.com/office/drawing/2014/main" id="{906C9D16-92B9-A94B-9F36-C7FC849BC4FA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450" y="1741343"/>
            <a:ext cx="5443568" cy="43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7;p51">
            <a:extLst>
              <a:ext uri="{FF2B5EF4-FFF2-40B4-BE49-F238E27FC236}">
                <a16:creationId xmlns:a16="http://schemas.microsoft.com/office/drawing/2014/main" id="{B4C4CA70-D001-8E44-9555-32F13D4E83E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41344"/>
            <a:ext cx="5755375" cy="4378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245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0CA726-08B8-2640-B4D9-B233DC81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6" y="0"/>
            <a:ext cx="10515600" cy="1325563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4C5B28-D61D-6E4E-A3E0-028B8D3A5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60" y="1517807"/>
            <a:ext cx="8541190" cy="4351338"/>
          </a:xfrm>
        </p:spPr>
        <p:txBody>
          <a:bodyPr>
            <a:normAutofit fontScale="92500" lnSpcReduction="10000"/>
          </a:bodyPr>
          <a:lstStyle/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First precision measurements of large sea-quark flavor asymmetry at high x region, and more coming </a:t>
            </a:r>
            <a:r>
              <a:rPr lang="en-US" b="1" dirty="0"/>
              <a:t>[</a:t>
            </a:r>
            <a:r>
              <a:rPr lang="en-US" b="1" dirty="0" err="1"/>
              <a:t>SeaQuest</a:t>
            </a:r>
            <a:r>
              <a:rPr lang="en-US" b="1" dirty="0"/>
              <a:t>]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b="1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Expect first determination of sea-quark </a:t>
            </a:r>
            <a:r>
              <a:rPr lang="en-US" dirty="0" err="1"/>
              <a:t>Sivers</a:t>
            </a:r>
            <a:r>
              <a:rPr lang="en-US" dirty="0"/>
              <a:t> functions, probe OAM </a:t>
            </a:r>
            <a:r>
              <a:rPr lang="en-US" b="1" dirty="0"/>
              <a:t>[</a:t>
            </a:r>
            <a:r>
              <a:rPr lang="en-US" b="1" dirty="0" err="1"/>
              <a:t>SpinQuest</a:t>
            </a:r>
            <a:r>
              <a:rPr lang="en-US" b="1" dirty="0"/>
              <a:t>]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 err="1"/>
              <a:t>SeaQuest</a:t>
            </a:r>
            <a:r>
              <a:rPr lang="en-US" dirty="0"/>
              <a:t>/</a:t>
            </a:r>
            <a:r>
              <a:rPr lang="en-US" dirty="0" err="1"/>
              <a:t>SpinQuest</a:t>
            </a:r>
            <a:r>
              <a:rPr lang="en-US" dirty="0"/>
              <a:t> results shed new light on the proton structure, spin puzzle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US" dirty="0"/>
              <a:t>high impacts on the future EIC nucleon structure physics program</a:t>
            </a:r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Direct search for dark photon and dark Higgs with the world’s highest intensity proton beam at the Main Injector at Fermilab </a:t>
            </a:r>
            <a:r>
              <a:rPr lang="en-US" b="1" dirty="0"/>
              <a:t>[</a:t>
            </a:r>
            <a:r>
              <a:rPr lang="en-US" b="1" dirty="0" err="1"/>
              <a:t>SpinQuest</a:t>
            </a:r>
            <a:r>
              <a:rPr lang="en-US" b="1" dirty="0"/>
              <a:t>/</a:t>
            </a:r>
            <a:r>
              <a:rPr lang="en-US" b="1" dirty="0" err="1"/>
              <a:t>DarkQuest</a:t>
            </a:r>
            <a:r>
              <a:rPr lang="en-US" b="1" dirty="0"/>
              <a:t>] </a:t>
            </a:r>
            <a:r>
              <a:rPr lang="en-US" dirty="0"/>
              <a:t>     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C8574-7566-1E40-946B-98BC07CD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8AEE1-7A34-4444-BA00-259431E6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94C58-52E6-F248-A2AC-D8EFE18D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35</a:t>
            </a:fld>
            <a:endParaRPr lang="en-US"/>
          </a:p>
        </p:txBody>
      </p:sp>
      <p:pic>
        <p:nvPicPr>
          <p:cNvPr id="8" name="Google Shape;616;p63">
            <a:extLst>
              <a:ext uri="{FF2B5EF4-FFF2-40B4-BE49-F238E27FC236}">
                <a16:creationId xmlns:a16="http://schemas.microsoft.com/office/drawing/2014/main" id="{3E1CE891-EDA4-4F46-93EC-00676A282ED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137" y="607643"/>
            <a:ext cx="2670772" cy="182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18;p63">
            <a:extLst>
              <a:ext uri="{FF2B5EF4-FFF2-40B4-BE49-F238E27FC236}">
                <a16:creationId xmlns:a16="http://schemas.microsoft.com/office/drawing/2014/main" id="{F4FA80DE-4DA1-EF4A-B3C4-4A92573918CF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390" y="2569994"/>
            <a:ext cx="2738519" cy="182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20;p63">
            <a:extLst>
              <a:ext uri="{FF2B5EF4-FFF2-40B4-BE49-F238E27FC236}">
                <a16:creationId xmlns:a16="http://schemas.microsoft.com/office/drawing/2014/main" id="{92B33E4E-5BEE-874A-80AC-3012DBDF25A4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915" y="4532345"/>
            <a:ext cx="2915215" cy="2084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723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8E7E-5F64-8F4D-8015-890659C6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8C425-B323-5847-BD12-ECACE9F1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B4875-C798-344F-82DF-DF74F22D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FBA8D-CFB6-4641-A98A-924427F9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1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9381-BEFC-0048-B4B0-A5131AAF0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Asymmetry of Antimatter in the Proton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FA0AB-E652-8F41-BB7A-18C44A5358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 National </a:t>
            </a:r>
            <a:r>
              <a:rPr lang="en-US" dirty="0" err="1"/>
              <a:t>Laboraotry</a:t>
            </a:r>
            <a:r>
              <a:rPr lang="en-US" dirty="0"/>
              <a:t> </a:t>
            </a:r>
          </a:p>
          <a:p>
            <a:r>
              <a:rPr lang="en-US" dirty="0"/>
              <a:t>11/08/2021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2DD64-6791-2B4D-8962-3596BDFF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93C39-BEF3-1C45-BEDE-311AC87F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84439-0E8A-9042-90D5-30F4E717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A8EFF-E91B-F244-B8BE-33B8DCE46EC6}"/>
              </a:ext>
            </a:extLst>
          </p:cNvPr>
          <p:cNvSpPr txBox="1"/>
          <p:nvPr/>
        </p:nvSpPr>
        <p:spPr>
          <a:xfrm>
            <a:off x="107004" y="136525"/>
            <a:ext cx="1379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LA-UR-21-29976</a:t>
            </a:r>
          </a:p>
        </p:txBody>
      </p:sp>
    </p:spTree>
    <p:extLst>
      <p:ext uri="{BB962C8B-B14F-4D97-AF65-F5344CB8AC3E}">
        <p14:creationId xmlns:p14="http://schemas.microsoft.com/office/powerpoint/2010/main" val="4274741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338C-7036-6748-8FFF-1ABCFFAB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67" y="200233"/>
            <a:ext cx="10515600" cy="976495"/>
          </a:xfrm>
        </p:spPr>
        <p:txBody>
          <a:bodyPr>
            <a:normAutofit/>
          </a:bodyPr>
          <a:lstStyle/>
          <a:p>
            <a:r>
              <a:rPr lang="en-US" sz="3600" dirty="0"/>
              <a:t>Study Anti-quark Distributions with </a:t>
            </a:r>
            <a:r>
              <a:rPr lang="en-US" sz="3600" dirty="0" err="1"/>
              <a:t>Drell</a:t>
            </a:r>
            <a:r>
              <a:rPr lang="en-US" sz="3600" dirty="0"/>
              <a:t>-Yan Process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BCF6E-8CFC-FB41-87AC-616B44AC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BFDA5-E822-2D4D-9BDF-A1975B7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D942B-4265-2348-94A2-0DB69E01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38</a:t>
            </a:fld>
            <a:endParaRPr lang="en-US"/>
          </a:p>
        </p:txBody>
      </p:sp>
      <p:pic>
        <p:nvPicPr>
          <p:cNvPr id="6" name="Google Shape;219;p34" descr="Drell–Yan process - Wikipedia">
            <a:extLst>
              <a:ext uri="{FF2B5EF4-FFF2-40B4-BE49-F238E27FC236}">
                <a16:creationId xmlns:a16="http://schemas.microsoft.com/office/drawing/2014/main" id="{52D21E6C-7762-5C47-ACD4-7F4FDFE980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57638" y="2864221"/>
            <a:ext cx="6747091" cy="30973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0;p34">
            <a:extLst>
              <a:ext uri="{FF2B5EF4-FFF2-40B4-BE49-F238E27FC236}">
                <a16:creationId xmlns:a16="http://schemas.microsoft.com/office/drawing/2014/main" id="{B18D4655-2713-E14D-9273-2FAFEA1426C1}"/>
              </a:ext>
            </a:extLst>
          </p:cNvPr>
          <p:cNvSpPr txBox="1"/>
          <p:nvPr/>
        </p:nvSpPr>
        <p:spPr>
          <a:xfrm>
            <a:off x="1511070" y="1314939"/>
            <a:ext cx="105156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Drell</a:t>
            </a:r>
            <a:r>
              <a:rPr lang="en" sz="3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-Yan process:</a:t>
            </a:r>
            <a:endParaRPr sz="40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en" sz="2400" b="0" i="0" u="none" strike="noStrike" cap="none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quark</a:t>
            </a:r>
            <a:r>
              <a:rPr lang="en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and </a:t>
            </a:r>
            <a:r>
              <a:rPr lang="en" sz="2400" b="0" i="0" u="none" strike="noStrike" cap="none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anti-quark</a:t>
            </a:r>
            <a:r>
              <a:rPr lang="en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annihilation to create a high energy lepton pair</a:t>
            </a:r>
            <a:endParaRPr sz="24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en" sz="2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</a:t>
            </a:r>
            <a:r>
              <a:rPr lang="en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ensitive to anti-quarks inside the proton</a:t>
            </a:r>
          </a:p>
        </p:txBody>
      </p:sp>
    </p:spTree>
    <p:extLst>
      <p:ext uri="{BB962C8B-B14F-4D97-AF65-F5344CB8AC3E}">
        <p14:creationId xmlns:p14="http://schemas.microsoft.com/office/powerpoint/2010/main" val="3300204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1000"/>
              </a:pPr>
              <a:t>39</a:t>
            </a:fld>
            <a:endParaRPr/>
          </a:p>
        </p:txBody>
      </p:sp>
      <p:sp>
        <p:nvSpPr>
          <p:cNvPr id="244" name="Google Shape;244;p36"/>
          <p:cNvSpPr txBox="1"/>
          <p:nvPr/>
        </p:nvSpPr>
        <p:spPr>
          <a:xfrm>
            <a:off x="1239033" y="1679367"/>
            <a:ext cx="809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5" name="Google Shape;245;p36"/>
          <p:cNvGrpSpPr/>
          <p:nvPr/>
        </p:nvGrpSpPr>
        <p:grpSpPr>
          <a:xfrm>
            <a:off x="0" y="0"/>
            <a:ext cx="12192003" cy="6846408"/>
            <a:chOff x="0" y="0"/>
            <a:chExt cx="9144002" cy="5134806"/>
          </a:xfrm>
        </p:grpSpPr>
        <p:pic>
          <p:nvPicPr>
            <p:cNvPr id="246" name="Google Shape;246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2" cy="5134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24400" y="1571625"/>
              <a:ext cx="1123950" cy="1289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684F6-947F-E54D-8961-ACEA35F8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97"/>
            <a:ext cx="10515600" cy="968286"/>
          </a:xfrm>
        </p:spPr>
        <p:txBody>
          <a:bodyPr/>
          <a:lstStyle/>
          <a:p>
            <a:r>
              <a:rPr lang="en-US" dirty="0"/>
              <a:t>Nucleon Parton Model: Quarks and Gluons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35C0F-EAAC-2245-8248-48CF2D6E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AD208-AF1F-3849-A25D-BEE231AE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4BF89-622D-AE43-B57A-783A36BF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4</a:t>
            </a:fld>
            <a:endParaRPr lang="en-US"/>
          </a:p>
        </p:txBody>
      </p:sp>
      <p:pic>
        <p:nvPicPr>
          <p:cNvPr id="7" name="Google Shape;174;p31">
            <a:extLst>
              <a:ext uri="{FF2B5EF4-FFF2-40B4-BE49-F238E27FC236}">
                <a16:creationId xmlns:a16="http://schemas.microsoft.com/office/drawing/2014/main" id="{0280310A-B537-6E46-BF13-D2F9C9A36BD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89"/>
          <a:stretch/>
        </p:blipFill>
        <p:spPr>
          <a:xfrm>
            <a:off x="0" y="1462565"/>
            <a:ext cx="6649404" cy="196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5;p31">
            <a:extLst>
              <a:ext uri="{FF2B5EF4-FFF2-40B4-BE49-F238E27FC236}">
                <a16:creationId xmlns:a16="http://schemas.microsoft.com/office/drawing/2014/main" id="{472C52E6-C962-A74B-91A5-EA29C6D59CB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>
          <a:xfrm>
            <a:off x="3190549" y="4099418"/>
            <a:ext cx="2478843" cy="138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6;p31">
            <a:extLst>
              <a:ext uri="{FF2B5EF4-FFF2-40B4-BE49-F238E27FC236}">
                <a16:creationId xmlns:a16="http://schemas.microsoft.com/office/drawing/2014/main" id="{4CF71285-4D72-8B48-897E-0AEAD24F187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184550" y="4099123"/>
            <a:ext cx="2478843" cy="1387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7;p31">
            <a:extLst>
              <a:ext uri="{FF2B5EF4-FFF2-40B4-BE49-F238E27FC236}">
                <a16:creationId xmlns:a16="http://schemas.microsoft.com/office/drawing/2014/main" id="{E4EDE889-BC43-A948-97A4-9B4234FBDCE8}"/>
              </a:ext>
            </a:extLst>
          </p:cNvPr>
          <p:cNvSpPr txBox="1"/>
          <p:nvPr/>
        </p:nvSpPr>
        <p:spPr>
          <a:xfrm>
            <a:off x="184550" y="5690640"/>
            <a:ext cx="160172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energy scattering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valence quarks</a:t>
            </a:r>
            <a:endParaRPr dirty="0"/>
          </a:p>
        </p:txBody>
      </p:sp>
      <p:sp>
        <p:nvSpPr>
          <p:cNvPr id="11" name="Google Shape;178;p31">
            <a:extLst>
              <a:ext uri="{FF2B5EF4-FFF2-40B4-BE49-F238E27FC236}">
                <a16:creationId xmlns:a16="http://schemas.microsoft.com/office/drawing/2014/main" id="{36FC947A-FA91-4F45-BB78-8F9B8E3484E1}"/>
              </a:ext>
            </a:extLst>
          </p:cNvPr>
          <p:cNvSpPr txBox="1"/>
          <p:nvPr/>
        </p:nvSpPr>
        <p:spPr>
          <a:xfrm>
            <a:off x="3548959" y="5675252"/>
            <a:ext cx="17620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energy scattering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sea quarks</a:t>
            </a:r>
            <a:endParaRPr dirty="0"/>
          </a:p>
        </p:txBody>
      </p:sp>
      <p:pic>
        <p:nvPicPr>
          <p:cNvPr id="12" name="Google Shape;180;p31">
            <a:extLst>
              <a:ext uri="{FF2B5EF4-FFF2-40B4-BE49-F238E27FC236}">
                <a16:creationId xmlns:a16="http://schemas.microsoft.com/office/drawing/2014/main" id="{176DC6EA-C445-2D4C-B965-634F971C39B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012" y="1806632"/>
            <a:ext cx="4114800" cy="1913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1;p31">
            <a:extLst>
              <a:ext uri="{FF2B5EF4-FFF2-40B4-BE49-F238E27FC236}">
                <a16:creationId xmlns:a16="http://schemas.microsoft.com/office/drawing/2014/main" id="{C1845B97-29D2-4546-B226-2DAD4090A004}"/>
              </a:ext>
            </a:extLst>
          </p:cNvPr>
          <p:cNvSpPr txBox="1"/>
          <p:nvPr/>
        </p:nvSpPr>
        <p:spPr>
          <a:xfrm>
            <a:off x="7794435" y="1280204"/>
            <a:ext cx="355936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 Nobel Prize, “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SLAC-MIT experiment”</a:t>
            </a:r>
          </a:p>
          <a:p>
            <a:pPr lvl="0"/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circa 1970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@SLAC, </a:t>
            </a:r>
            <a:r>
              <a:rPr lang="en-US" b="1" dirty="0"/>
              <a:t>e + p -&gt; e + X</a:t>
            </a:r>
            <a:endParaRPr b="1" dirty="0"/>
          </a:p>
        </p:txBody>
      </p:sp>
      <p:pic>
        <p:nvPicPr>
          <p:cNvPr id="14" name="Google Shape;182;p31">
            <a:extLst>
              <a:ext uri="{FF2B5EF4-FFF2-40B4-BE49-F238E27FC236}">
                <a16:creationId xmlns:a16="http://schemas.microsoft.com/office/drawing/2014/main" id="{F4A3B204-2017-1C4C-A7EA-A4624D0656B7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3859665"/>
            <a:ext cx="2478843" cy="23074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3;p31">
            <a:extLst>
              <a:ext uri="{FF2B5EF4-FFF2-40B4-BE49-F238E27FC236}">
                <a16:creationId xmlns:a16="http://schemas.microsoft.com/office/drawing/2014/main" id="{B4372F96-8973-4142-A8E3-0FCD25F92A74}"/>
              </a:ext>
            </a:extLst>
          </p:cNvPr>
          <p:cNvSpPr txBox="1"/>
          <p:nvPr/>
        </p:nvSpPr>
        <p:spPr>
          <a:xfrm>
            <a:off x="7408935" y="4782561"/>
            <a:ext cx="22493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 of quarks @SLAC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 Inelastic Scattering(DIS)</a:t>
            </a:r>
            <a:endParaRPr/>
          </a:p>
        </p:txBody>
      </p:sp>
      <p:sp>
        <p:nvSpPr>
          <p:cNvPr id="16" name="Google Shape;184;p31">
            <a:extLst>
              <a:ext uri="{FF2B5EF4-FFF2-40B4-BE49-F238E27FC236}">
                <a16:creationId xmlns:a16="http://schemas.microsoft.com/office/drawing/2014/main" id="{BFB3C99E-1ADF-7541-AE9C-DC2667716D5D}"/>
              </a:ext>
            </a:extLst>
          </p:cNvPr>
          <p:cNvSpPr txBox="1"/>
          <p:nvPr/>
        </p:nvSpPr>
        <p:spPr>
          <a:xfrm>
            <a:off x="7484573" y="4261840"/>
            <a:ext cx="18565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(Feynman Diagram)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30F07-3ADB-6141-8616-140C28191FC6}"/>
              </a:ext>
            </a:extLst>
          </p:cNvPr>
          <p:cNvSpPr txBox="1"/>
          <p:nvPr/>
        </p:nvSpPr>
        <p:spPr>
          <a:xfrm>
            <a:off x="7315012" y="6121527"/>
            <a:ext cx="3638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momentum of quark q: </a:t>
            </a:r>
            <a:r>
              <a:rPr lang="en-US" sz="2000" dirty="0" err="1">
                <a:solidFill>
                  <a:srgbClr val="0432FF"/>
                </a:solidFill>
              </a:rPr>
              <a:t>P</a:t>
            </a:r>
            <a:r>
              <a:rPr lang="en-US" sz="2000" baseline="-25000" dirty="0" err="1">
                <a:solidFill>
                  <a:srgbClr val="0432FF"/>
                </a:solidFill>
              </a:rPr>
              <a:t>q</a:t>
            </a:r>
            <a:r>
              <a:rPr lang="en-US" sz="2000" dirty="0">
                <a:solidFill>
                  <a:srgbClr val="0432FF"/>
                </a:solidFill>
              </a:rPr>
              <a:t> = x*P</a:t>
            </a:r>
            <a:r>
              <a:rPr lang="en-US" sz="2000" baseline="-25000" dirty="0">
                <a:solidFill>
                  <a:srgbClr val="0432FF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304163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" y="15153"/>
            <a:ext cx="12192937" cy="6858000"/>
            <a:chOff x="92734" y="1219200"/>
            <a:chExt cx="9045919" cy="5087938"/>
          </a:xfrm>
        </p:grpSpPr>
        <p:pic>
          <p:nvPicPr>
            <p:cNvPr id="6" name="Picture 11" descr="fermilab_03-0390-22D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4" y="1219200"/>
              <a:ext cx="9045919" cy="5087938"/>
            </a:xfrm>
            <a:prstGeom prst="rect">
              <a:avLst/>
            </a:prstGeom>
            <a:noFill/>
          </p:spPr>
        </p:pic>
        <p:sp>
          <p:nvSpPr>
            <p:cNvPr id="7" name="Text Box 12"/>
            <p:cNvSpPr txBox="1">
              <a:spLocks noChangeAspect="1" noChangeArrowheads="1"/>
            </p:cNvSpPr>
            <p:nvPr/>
          </p:nvSpPr>
          <p:spPr bwMode="auto">
            <a:xfrm rot="20073686">
              <a:off x="6236148" y="1680075"/>
              <a:ext cx="1641315" cy="6057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dirty="0">
                  <a:solidFill>
                    <a:srgbClr val="FFCCCC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Fixed Target Beam lines</a:t>
              </a: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5623233" y="2050980"/>
              <a:ext cx="3471471" cy="2928470"/>
              <a:chOff x="4642" y="2567"/>
              <a:chExt cx="1106" cy="933"/>
            </a:xfrm>
          </p:grpSpPr>
          <p:sp>
            <p:nvSpPr>
              <p:cNvPr id="9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5113" y="3284"/>
                <a:ext cx="635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133" dirty="0">
                    <a:solidFill>
                      <a:srgbClr val="FF00FF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Tevatron Ring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2133" dirty="0">
                    <a:solidFill>
                      <a:srgbClr val="FF00FF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800 GeV</a:t>
                </a:r>
              </a:p>
            </p:txBody>
          </p:sp>
          <p:sp>
            <p:nvSpPr>
              <p:cNvPr id="11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532" cy="25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642" y="2567"/>
                <a:ext cx="928" cy="25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Text Box 20"/>
            <p:cNvSpPr txBox="1">
              <a:spLocks noChangeAspect="1" noChangeArrowheads="1"/>
            </p:cNvSpPr>
            <p:nvPr/>
          </p:nvSpPr>
          <p:spPr bwMode="auto">
            <a:xfrm>
              <a:off x="2039511" y="3874152"/>
              <a:ext cx="2187075" cy="2557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Main Injector 120 GeV</a:t>
              </a: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5627159" y="2234014"/>
              <a:ext cx="2209800" cy="6223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10600" y="2571916"/>
            <a:ext cx="3560088" cy="95410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  <a:t>SeaQuest &amp; SpinQuest Experiments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9854285" y="1720112"/>
            <a:ext cx="456935" cy="804267"/>
          </a:xfrm>
          <a:prstGeom prst="straightConnector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CE39C28-0A86-B346-87EF-70DC8014FC9D}"/>
              </a:ext>
            </a:extLst>
          </p:cNvPr>
          <p:cNvSpPr/>
          <p:nvPr/>
        </p:nvSpPr>
        <p:spPr>
          <a:xfrm rot="176946">
            <a:off x="197830" y="3079481"/>
            <a:ext cx="7973596" cy="270783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634703BE-DFB8-4E41-A853-885DB297E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325" y="1131836"/>
            <a:ext cx="2163336" cy="104897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0A42136-0FB5-8E49-9B78-AFEEE20CDA46}"/>
              </a:ext>
            </a:extLst>
          </p:cNvPr>
          <p:cNvSpPr/>
          <p:nvPr/>
        </p:nvSpPr>
        <p:spPr>
          <a:xfrm rot="240000">
            <a:off x="6610908" y="1837793"/>
            <a:ext cx="9351264" cy="2816352"/>
          </a:xfrm>
          <a:prstGeom prst="arc">
            <a:avLst>
              <a:gd name="adj1" fmla="val 10148485"/>
              <a:gd name="adj2" fmla="val 11537576"/>
            </a:avLst>
          </a:prstGeom>
          <a:ln w="508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9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E4CBDD-F662-B246-9747-574A55D3E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794"/>
            <a:ext cx="1371600" cy="122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54FC7E-C102-8F4B-962E-74CD3A17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023" y="10654"/>
            <a:ext cx="1529128" cy="1227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643C86-B363-B140-971F-FC0E9EFAA57F}"/>
              </a:ext>
            </a:extLst>
          </p:cNvPr>
          <p:cNvSpPr txBox="1"/>
          <p:nvPr/>
        </p:nvSpPr>
        <p:spPr>
          <a:xfrm>
            <a:off x="-9774" y="1198585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2009-2017+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57AA73-0A17-5B48-A20D-A2DE821A5920}"/>
              </a:ext>
            </a:extLst>
          </p:cNvPr>
          <p:cNvSpPr txBox="1"/>
          <p:nvPr/>
        </p:nvSpPr>
        <p:spPr>
          <a:xfrm>
            <a:off x="1689027" y="1198585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2017-2023+</a:t>
            </a:r>
          </a:p>
        </p:txBody>
      </p:sp>
      <p:pic>
        <p:nvPicPr>
          <p:cNvPr id="27" name="Picture 5" descr="droppedImage.pdf">
            <a:extLst>
              <a:ext uri="{FF2B5EF4-FFF2-40B4-BE49-F238E27FC236}">
                <a16:creationId xmlns:a16="http://schemas.microsoft.com/office/drawing/2014/main" id="{658904D2-68D3-8B4B-92C8-1AFF5F181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259" y="685313"/>
            <a:ext cx="1937631" cy="95000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8613C33-D310-2545-8F04-2644C4D0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CA0F81-09AE-6C48-93E5-83FC2D528F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32039" y="3636042"/>
            <a:ext cx="3747589" cy="331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Google Shape;467;p50">
            <a:extLst>
              <a:ext uri="{FF2B5EF4-FFF2-40B4-BE49-F238E27FC236}">
                <a16:creationId xmlns:a16="http://schemas.microsoft.com/office/drawing/2014/main" id="{3633240D-94FF-0D44-9D51-04BD14D43EA5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866" y="10653"/>
            <a:ext cx="1769525" cy="122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F33D11F-949B-7842-9746-43121A6146AC}"/>
              </a:ext>
            </a:extLst>
          </p:cNvPr>
          <p:cNvSpPr txBox="1"/>
          <p:nvPr/>
        </p:nvSpPr>
        <p:spPr>
          <a:xfrm>
            <a:off x="3845190" y="1206613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2023+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A0337-A456-C743-B71F-C8491CA6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E74EA-D3A2-8940-A3F6-39F4496F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</p:spTree>
    <p:extLst>
      <p:ext uri="{BB962C8B-B14F-4D97-AF65-F5344CB8AC3E}">
        <p14:creationId xmlns:p14="http://schemas.microsoft.com/office/powerpoint/2010/main" val="106849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AC66-EB1A-2645-8FB9-011087F7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914529" cy="1015440"/>
          </a:xfrm>
        </p:spPr>
        <p:txBody>
          <a:bodyPr>
            <a:normAutofit/>
          </a:bodyPr>
          <a:lstStyle/>
          <a:p>
            <a:r>
              <a:rPr lang="en-US" dirty="0"/>
              <a:t>Accessing the Internal Orbital Motion </a:t>
            </a:r>
            <a:br>
              <a:rPr lang="en-US" dirty="0"/>
            </a:br>
            <a:r>
              <a:rPr lang="en-US" sz="2000" dirty="0"/>
              <a:t>– Leading twist Transverse Momentum Dependent </a:t>
            </a:r>
            <a:r>
              <a:rPr lang="en-US" sz="2000" dirty="0" err="1"/>
              <a:t>parton</a:t>
            </a:r>
            <a:r>
              <a:rPr lang="en-US" sz="2000" dirty="0"/>
              <a:t> distribution functions (TMDs)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EC047-6251-3B43-B4A5-E02E446D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4A6E5-0248-5743-BEB9-FD3E9FA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54171-EB51-1247-B28E-306AE345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41</a:t>
            </a:fld>
            <a:endParaRPr lang="en-US"/>
          </a:p>
        </p:txBody>
      </p:sp>
      <p:pic>
        <p:nvPicPr>
          <p:cNvPr id="6" name="Google Shape;552;p57">
            <a:extLst>
              <a:ext uri="{FF2B5EF4-FFF2-40B4-BE49-F238E27FC236}">
                <a16:creationId xmlns:a16="http://schemas.microsoft.com/office/drawing/2014/main" id="{EBC9A6A3-0C03-124D-8D83-8AB66597F4B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18" y="1714121"/>
            <a:ext cx="5031935" cy="396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E1FFFE-9463-9946-BEFE-A889E515A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217" y="1714121"/>
            <a:ext cx="4858270" cy="3969901"/>
          </a:xfrm>
          <a:prstGeom prst="rect">
            <a:avLst/>
          </a:prstGeom>
        </p:spPr>
      </p:pic>
      <p:sp>
        <p:nvSpPr>
          <p:cNvPr id="9" name="Google Shape;553;p57">
            <a:extLst>
              <a:ext uri="{FF2B5EF4-FFF2-40B4-BE49-F238E27FC236}">
                <a16:creationId xmlns:a16="http://schemas.microsoft.com/office/drawing/2014/main" id="{801526E7-67CF-634F-B69A-697EE5AE1F90}"/>
              </a:ext>
            </a:extLst>
          </p:cNvPr>
          <p:cNvSpPr txBox="1"/>
          <p:nvPr/>
        </p:nvSpPr>
        <p:spPr>
          <a:xfrm>
            <a:off x="430078" y="5786757"/>
            <a:ext cx="8722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dirty="0" err="1">
                <a:latin typeface="Roboto"/>
                <a:ea typeface="Roboto"/>
                <a:cs typeface="Roboto"/>
                <a:sym typeface="Roboto"/>
              </a:rPr>
              <a:t>Sivers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function vanishes if the quarks have no </a:t>
            </a:r>
            <a:r>
              <a:rPr lang="en" b="1" i="1" dirty="0">
                <a:latin typeface="Roboto"/>
                <a:ea typeface="Roboto"/>
                <a:cs typeface="Roboto"/>
                <a:sym typeface="Roboto"/>
              </a:rPr>
              <a:t>orbital motion</a:t>
            </a:r>
            <a:endParaRPr b="1" i="1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8389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90C67-C126-0543-8921-9F792D05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67972-369F-FB48-A34F-E3E8824E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D28B7-4D63-D542-AF16-C32DA4E8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14" descr="http://www.treasury.gov.au/PublicationsAndMedia/Speeches/2010/%7E/media/Treasury/Publications%20and%20Media/Speeches/2010/Measuring%20what%20we%20do%20or%20doing%20what%20we%20measure/Images/slide_Page_05.ashx">
            <a:extLst>
              <a:ext uri="{FF2B5EF4-FFF2-40B4-BE49-F238E27FC236}">
                <a16:creationId xmlns:a16="http://schemas.microsoft.com/office/drawing/2014/main" id="{1129C044-3C8C-5E4D-9CE8-3BF5FA21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482294"/>
            <a:ext cx="5340645" cy="4874056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40000"/>
              </a:schemeClr>
            </a:glow>
            <a:softEdge rad="188319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2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2432-5ABB-674E-8216-177A28AA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3722"/>
          </a:xfrm>
        </p:spPr>
        <p:txBody>
          <a:bodyPr>
            <a:normAutofit/>
          </a:bodyPr>
          <a:lstStyle/>
          <a:p>
            <a:r>
              <a:rPr lang="en-US" sz="3600" dirty="0"/>
              <a:t>Universal Parton Structure Functions at High Energy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F3BF9-838F-9C41-96C7-061B927D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372C8-6D9E-EF46-80BE-BC209CF5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93493-FCE3-5944-8D42-A12324A4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5</a:t>
            </a:fld>
            <a:endParaRPr lang="en-US"/>
          </a:p>
        </p:txBody>
      </p:sp>
      <p:pic>
        <p:nvPicPr>
          <p:cNvPr id="6" name="Google Shape;194;p32">
            <a:extLst>
              <a:ext uri="{FF2B5EF4-FFF2-40B4-BE49-F238E27FC236}">
                <a16:creationId xmlns:a16="http://schemas.microsoft.com/office/drawing/2014/main" id="{86132BA7-78C2-DE4D-BEA0-A3346D6106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728" y="1569207"/>
            <a:ext cx="10311897" cy="4899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A49D83-B6A1-5A4F-95DF-F0C9EC83CCFB}"/>
              </a:ext>
            </a:extLst>
          </p:cNvPr>
          <p:cNvGrpSpPr/>
          <p:nvPr/>
        </p:nvGrpSpPr>
        <p:grpSpPr>
          <a:xfrm>
            <a:off x="561464" y="1569207"/>
            <a:ext cx="892127" cy="4787142"/>
            <a:chOff x="273284" y="1001503"/>
            <a:chExt cx="892127" cy="5112426"/>
          </a:xfrm>
        </p:grpSpPr>
        <p:sp>
          <p:nvSpPr>
            <p:cNvPr id="8" name="Google Shape;193;p32">
              <a:extLst>
                <a:ext uri="{FF2B5EF4-FFF2-40B4-BE49-F238E27FC236}">
                  <a16:creationId xmlns:a16="http://schemas.microsoft.com/office/drawing/2014/main" id="{18CFE382-F16C-FD49-926F-4480A1DD1271}"/>
                </a:ext>
              </a:extLst>
            </p:cNvPr>
            <p:cNvSpPr/>
            <p:nvPr/>
          </p:nvSpPr>
          <p:spPr>
            <a:xfrm>
              <a:off x="273284" y="1001503"/>
              <a:ext cx="892127" cy="5112426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EEF7FF"/>
                </a:gs>
                <a:gs pos="74000">
                  <a:srgbClr val="6EC8FF"/>
                </a:gs>
                <a:gs pos="83000">
                  <a:srgbClr val="6EC8FF"/>
                </a:gs>
                <a:gs pos="100000">
                  <a:srgbClr val="9DDA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00;p32">
              <a:extLst>
                <a:ext uri="{FF2B5EF4-FFF2-40B4-BE49-F238E27FC236}">
                  <a16:creationId xmlns:a16="http://schemas.microsoft.com/office/drawing/2014/main" id="{0657C566-4B59-1348-922A-691773C9927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5375" y="1243147"/>
              <a:ext cx="613774" cy="4303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91D8045-60B8-2B40-844D-444B49AE7725}"/>
              </a:ext>
            </a:extLst>
          </p:cNvPr>
          <p:cNvSpPr/>
          <p:nvPr/>
        </p:nvSpPr>
        <p:spPr>
          <a:xfrm>
            <a:off x="3478306" y="1721223"/>
            <a:ext cx="1999130" cy="155985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7CD876-5C71-F347-B6C2-0EB18F41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399" y="855752"/>
            <a:ext cx="5745201" cy="637447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31553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34B1-E64C-3343-ADBA-E7963F63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224"/>
            <a:ext cx="10515600" cy="1325563"/>
          </a:xfrm>
        </p:spPr>
        <p:txBody>
          <a:bodyPr/>
          <a:lstStyle/>
          <a:p>
            <a:r>
              <a:rPr lang="en-US" dirty="0"/>
              <a:t>QCD Dynamics and Parton Distributions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9D94C-A290-7440-80A9-5EFB6110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4AB2E-5EAC-EF47-8784-9FE9C660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C7159-1547-824A-8340-6B34030E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207;p33" descr="How did the Proton Get Its Spin?">
            <a:extLst>
              <a:ext uri="{FF2B5EF4-FFF2-40B4-BE49-F238E27FC236}">
                <a16:creationId xmlns:a16="http://schemas.microsoft.com/office/drawing/2014/main" id="{4C786F85-05D3-2C45-95F8-8C87E1867BD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986" y="1857522"/>
            <a:ext cx="2885606" cy="34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9;p33" descr="Discovery of the Higgs Boson Gavin Lawes Department of Physics and  Astronomy. - ppt download">
            <a:extLst>
              <a:ext uri="{FF2B5EF4-FFF2-40B4-BE49-F238E27FC236}">
                <a16:creationId xmlns:a16="http://schemas.microsoft.com/office/drawing/2014/main" id="{C71DD131-7A8D-AA43-A477-5187EBADBEC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266" y="1721224"/>
            <a:ext cx="7015945" cy="34761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B4BEBD-8BA7-5646-AEE3-299C1DB5AA5C}"/>
              </a:ext>
            </a:extLst>
          </p:cNvPr>
          <p:cNvSpPr txBox="1"/>
          <p:nvPr/>
        </p:nvSpPr>
        <p:spPr>
          <a:xfrm>
            <a:off x="5120905" y="5372975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 = mc</a:t>
            </a:r>
            <a:r>
              <a:rPr lang="en-US" sz="36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1093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9029-2337-F046-A912-B43C4D2C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0438"/>
          </a:xfrm>
        </p:spPr>
        <p:txBody>
          <a:bodyPr/>
          <a:lstStyle/>
          <a:p>
            <a:r>
              <a:rPr lang="en-US" dirty="0"/>
              <a:t>Anti-quarks (Sea-quarks) inside the Proton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079628-6CB6-DA4F-A307-5D5C035D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1C7A6-2157-224C-9BB4-1B648887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1B466-622F-504D-B72B-10E5D381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BE9393-FD37-3C43-8754-8AEB86266EAC}"/>
              </a:ext>
            </a:extLst>
          </p:cNvPr>
          <p:cNvGrpSpPr/>
          <p:nvPr/>
        </p:nvGrpSpPr>
        <p:grpSpPr>
          <a:xfrm>
            <a:off x="5989056" y="960439"/>
            <a:ext cx="6112110" cy="5377174"/>
            <a:chOff x="4306054" y="979176"/>
            <a:chExt cx="6112110" cy="5377174"/>
          </a:xfrm>
        </p:grpSpPr>
        <p:pic>
          <p:nvPicPr>
            <p:cNvPr id="6" name="Google Shape;217;p34">
              <a:extLst>
                <a:ext uri="{FF2B5EF4-FFF2-40B4-BE49-F238E27FC236}">
                  <a16:creationId xmlns:a16="http://schemas.microsoft.com/office/drawing/2014/main" id="{22A6F823-BA44-314C-8176-067D830FF091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6054" y="979176"/>
              <a:ext cx="6112110" cy="5377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18;p34">
              <a:extLst>
                <a:ext uri="{FF2B5EF4-FFF2-40B4-BE49-F238E27FC236}">
                  <a16:creationId xmlns:a16="http://schemas.microsoft.com/office/drawing/2014/main" id="{2584F55A-2991-F446-AC92-29D5BD768435}"/>
                </a:ext>
              </a:extLst>
            </p:cNvPr>
            <p:cNvSpPr txBox="1"/>
            <p:nvPr/>
          </p:nvSpPr>
          <p:spPr>
            <a:xfrm>
              <a:off x="8075823" y="1325563"/>
              <a:ext cx="2018803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Probe anti-quarks w/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Drell</a:t>
              </a:r>
              <a:r>
                <a:rPr lang="en" sz="1400" b="0" i="0" u="none" strike="noStrike" cap="none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-Yan process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0" i="0" u="none" strike="noStrike" cap="none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in </a:t>
              </a:r>
              <a:r>
                <a:rPr lang="en" sz="1400" b="0" i="0" u="none" strike="noStrike" cap="none" dirty="0" err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p+p</a:t>
              </a:r>
              <a:r>
                <a:rPr lang="en" sz="1400" b="0" i="0" u="none" strike="noStrike" cap="none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 collisions</a:t>
              </a:r>
              <a:endParaRPr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6906403-D1D1-F34D-81E7-CCD9BB4FD51E}"/>
              </a:ext>
            </a:extLst>
          </p:cNvPr>
          <p:cNvSpPr txBox="1"/>
          <p:nvPr/>
        </p:nvSpPr>
        <p:spPr>
          <a:xfrm>
            <a:off x="90834" y="1442556"/>
            <a:ext cx="35011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Gluon splitting: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Virtual pion: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5303FA-E1A3-2842-971E-2DEE977CB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39" y="3444005"/>
            <a:ext cx="3030724" cy="629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BA394D-457A-744D-A973-79D3B8666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121" y="2190647"/>
            <a:ext cx="2649479" cy="5195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F1FD10-9C49-ED49-8CCF-C3932A5892BE}"/>
                  </a:ext>
                </a:extLst>
              </p:cNvPr>
              <p:cNvSpPr txBox="1"/>
              <p:nvPr/>
            </p:nvSpPr>
            <p:spPr>
              <a:xfrm>
                <a:off x="301553" y="4993168"/>
                <a:ext cx="5531979" cy="83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432FF"/>
                    </a:solidFill>
                  </a:rPr>
                  <a:t>Anti-quark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en-US" sz="2400" b="1" dirty="0">
                    <a:solidFill>
                      <a:srgbClr val="0432FF"/>
                    </a:solidFill>
                  </a:rPr>
                  <a:t>) distributions reveal the quantum dynamics inside the proton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F1FD10-9C49-ED49-8CCF-C3932A589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53" y="4993168"/>
                <a:ext cx="5531979" cy="839397"/>
              </a:xfrm>
              <a:prstGeom prst="rect">
                <a:avLst/>
              </a:prstGeom>
              <a:blipFill>
                <a:blip r:embed="rId5"/>
                <a:stretch>
                  <a:fillRect l="-1602" t="-4478" r="-686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64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79D9-55ED-F94D-984A-8B1A5DA6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0938"/>
          </a:xfrm>
        </p:spPr>
        <p:txBody>
          <a:bodyPr/>
          <a:lstStyle/>
          <a:p>
            <a:r>
              <a:rPr lang="en-US" dirty="0"/>
              <a:t>Anti-quark Flavor Asymmetry: a Brief History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005CA-EBB1-6A4C-BDE6-D84B4D12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FFFA4-72FD-5541-BEDF-DF9BDEA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9BA98-0C8C-3047-AEEE-F4C6DD5C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8</a:t>
            </a:fld>
            <a:endParaRPr lang="en-US"/>
          </a:p>
        </p:txBody>
      </p:sp>
      <p:sp>
        <p:nvSpPr>
          <p:cNvPr id="7" name="Google Shape;232;p35">
            <a:extLst>
              <a:ext uri="{FF2B5EF4-FFF2-40B4-BE49-F238E27FC236}">
                <a16:creationId xmlns:a16="http://schemas.microsoft.com/office/drawing/2014/main" id="{EB91B2E8-0DEB-EA4C-9D08-B38AC28A3132}"/>
              </a:ext>
            </a:extLst>
          </p:cNvPr>
          <p:cNvSpPr txBox="1"/>
          <p:nvPr/>
        </p:nvSpPr>
        <p:spPr>
          <a:xfrm>
            <a:off x="1147499" y="4024345"/>
            <a:ext cx="325755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5007" marR="0" lvl="0" indent="-392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50"/>
              <a:buFont typeface="Noto Sans Symbols"/>
              <a:buNone/>
            </a:pP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F05E8A-4623-B243-8128-77A4FDC01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30" y="1256827"/>
            <a:ext cx="4384437" cy="4344345"/>
          </a:xfrm>
          <a:prstGeom prst="rect">
            <a:avLst/>
          </a:prstGeom>
        </p:spPr>
      </p:pic>
      <p:pic>
        <p:nvPicPr>
          <p:cNvPr id="13" name="Google Shape;229;p35" descr="dbub_e866_cteq6_slide.png">
            <a:extLst>
              <a:ext uri="{FF2B5EF4-FFF2-40B4-BE49-F238E27FC236}">
                <a16:creationId xmlns:a16="http://schemas.microsoft.com/office/drawing/2014/main" id="{91759B45-4920-D240-A352-D7D64695F07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650" y="1127968"/>
            <a:ext cx="5929720" cy="522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7;p35" descr="UPDATE LIST OF ALL SAMSUNG SMARTPHONES - Samsung Members">
            <a:extLst>
              <a:ext uri="{FF2B5EF4-FFF2-40B4-BE49-F238E27FC236}">
                <a16:creationId xmlns:a16="http://schemas.microsoft.com/office/drawing/2014/main" id="{F849A406-3C0D-2643-A84B-C1520617E96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428" y="2895401"/>
            <a:ext cx="1219772" cy="124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777A3A-0AD7-FE45-82C6-1F8A2E9E00DE}"/>
              </a:ext>
            </a:extLst>
          </p:cNvPr>
          <p:cNvSpPr txBox="1"/>
          <p:nvPr/>
        </p:nvSpPr>
        <p:spPr>
          <a:xfrm>
            <a:off x="838200" y="5762394"/>
            <a:ext cx="219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The trend at large x ?</a:t>
            </a:r>
          </a:p>
        </p:txBody>
      </p:sp>
    </p:spTree>
    <p:extLst>
      <p:ext uri="{BB962C8B-B14F-4D97-AF65-F5344CB8AC3E}">
        <p14:creationId xmlns:p14="http://schemas.microsoft.com/office/powerpoint/2010/main" val="129682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D288-A3EF-F041-8335-D3CAD8FC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2242608"/>
          </a:xfrm>
        </p:spPr>
        <p:txBody>
          <a:bodyPr/>
          <a:lstStyle/>
          <a:p>
            <a:r>
              <a:rPr lang="en-US" dirty="0"/>
              <a:t>How do we probe the anti-quarks </a:t>
            </a:r>
            <a:br>
              <a:rPr lang="en-US" dirty="0"/>
            </a:br>
            <a:r>
              <a:rPr lang="en-US" dirty="0"/>
              <a:t>inside the proton?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B4F0B-4BBF-FB43-8C65-E7150658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E0861-D094-4741-A347-C1CA79ED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@SLAC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2AC93-2A36-5142-BCCB-C1433515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2BDD-BD6F-9E48-ABED-17BE044B688F}" type="slidenum">
              <a:rPr lang="en-US" smtClean="0"/>
              <a:t>9</a:t>
            </a:fld>
            <a:endParaRPr lang="en-US"/>
          </a:p>
        </p:txBody>
      </p:sp>
      <p:pic>
        <p:nvPicPr>
          <p:cNvPr id="6" name="Google Shape;207;p33" descr="How did the Proton Get Its Spin?">
            <a:extLst>
              <a:ext uri="{FF2B5EF4-FFF2-40B4-BE49-F238E27FC236}">
                <a16:creationId xmlns:a16="http://schemas.microsoft.com/office/drawing/2014/main" id="{FE881157-0329-FA44-BFBA-D42B35B282E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720" y="2379133"/>
            <a:ext cx="2885606" cy="34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5;p31">
            <a:extLst>
              <a:ext uri="{FF2B5EF4-FFF2-40B4-BE49-F238E27FC236}">
                <a16:creationId xmlns:a16="http://schemas.microsoft.com/office/drawing/2014/main" id="{26A37FBC-AB9F-3A4D-BD7C-81C40179F73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>
          <a:xfrm>
            <a:off x="6484774" y="2855585"/>
            <a:ext cx="3337251" cy="17615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8;p31">
            <a:extLst>
              <a:ext uri="{FF2B5EF4-FFF2-40B4-BE49-F238E27FC236}">
                <a16:creationId xmlns:a16="http://schemas.microsoft.com/office/drawing/2014/main" id="{CC061A93-3AAF-C94D-BCA4-FAE8555E1F35}"/>
              </a:ext>
            </a:extLst>
          </p:cNvPr>
          <p:cNvSpPr txBox="1"/>
          <p:nvPr/>
        </p:nvSpPr>
        <p:spPr>
          <a:xfrm>
            <a:off x="6952559" y="4932733"/>
            <a:ext cx="36392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High energy scattering </a:t>
            </a:r>
            <a:endParaRPr sz="3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– sea quarks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511288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4704</TotalTime>
  <Words>1528</Words>
  <Application>Microsoft Macintosh PowerPoint</Application>
  <PresentationFormat>Widescreen</PresentationFormat>
  <Paragraphs>352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Noto Sans Symbols</vt:lpstr>
      <vt:lpstr>Arial</vt:lpstr>
      <vt:lpstr>Calibri</vt:lpstr>
      <vt:lpstr>Calibri Light</vt:lpstr>
      <vt:lpstr>Cambria Math</vt:lpstr>
      <vt:lpstr>Roboto</vt:lpstr>
      <vt:lpstr>Wingdings</vt:lpstr>
      <vt:lpstr>Office Theme</vt:lpstr>
      <vt:lpstr>PowerPoint Presentation</vt:lpstr>
      <vt:lpstr>Outline</vt:lpstr>
      <vt:lpstr>Proton Structure: Quarks and Gluons</vt:lpstr>
      <vt:lpstr>Nucleon Parton Model: Quarks and Gluons</vt:lpstr>
      <vt:lpstr>Universal Parton Structure Functions at High Energy </vt:lpstr>
      <vt:lpstr>QCD Dynamics and Parton Distributions </vt:lpstr>
      <vt:lpstr>Anti-quarks (Sea-quarks) inside the Proton</vt:lpstr>
      <vt:lpstr>Anti-quark Flavor Asymmetry: a Brief History</vt:lpstr>
      <vt:lpstr>How do we probe the anti-quarks  inside the proton?</vt:lpstr>
      <vt:lpstr>SeaQuest/E906 Experiment</vt:lpstr>
      <vt:lpstr>SeaQuest/E906 Dimuon Spectrometer</vt:lpstr>
      <vt:lpstr>SeaQuest/E906 Experimental Hall</vt:lpstr>
      <vt:lpstr>Study Anti-quarks (Sea-quarks) at SeaQuest</vt:lpstr>
      <vt:lpstr>Study Anti-quark Distributions with Drell-Yan Process </vt:lpstr>
      <vt:lpstr>SeaQuest Target System: 2 Liquid and 3 Solid Targets</vt:lpstr>
      <vt:lpstr>Dimuons Invariant Mass Spectra and Drell-Yan </vt:lpstr>
      <vt:lpstr>Flavor Asymmetry of Anti-quarks at Intermediate x</vt:lpstr>
      <vt:lpstr>SeaQuest Data vs CT18NLO Global Fitting</vt:lpstr>
      <vt:lpstr>Latest Pion-Cloud and Statistical Models </vt:lpstr>
      <vt:lpstr>What Have We Learnt from the New Data?</vt:lpstr>
      <vt:lpstr>Media Responses</vt:lpstr>
      <vt:lpstr>What is the Next? - From SeaQuest/E906 to SpinQuest/E1039 </vt:lpstr>
      <vt:lpstr>Pion Cloud Model:  Mesonic Degree of Freedom in Quantum Fluctuation  </vt:lpstr>
      <vt:lpstr>Pion Cloud and Orbital Motion </vt:lpstr>
      <vt:lpstr>The Proton Spin Puzzle and Orbital Motion</vt:lpstr>
      <vt:lpstr>Accessing the Internal Orbital Motion  – Leading twist Transverse Momentum Dependent parton distribution functions (TMDs)</vt:lpstr>
      <vt:lpstr>SpinQuest/E1039 with a New Polarized Target System</vt:lpstr>
      <vt:lpstr>Transversely Polarized Proton/Deuteron Target</vt:lpstr>
      <vt:lpstr>Timeline of SpinQuest/E1039</vt:lpstr>
      <vt:lpstr>Projected Drell-Yan Left-Right Spin Asymmetry  </vt:lpstr>
      <vt:lpstr>DarkQuest:  - A new beam dump experiment proposal for Dark Sector Physics search</vt:lpstr>
      <vt:lpstr>DarkQuest: Search for Dark Photon </vt:lpstr>
      <vt:lpstr>Dark Sector Physics at SeaQuest/SpinQuest</vt:lpstr>
      <vt:lpstr>Dark Photon Search Projection:〖  μ〗^+ μ^- and〖 e〗^+ e^-</vt:lpstr>
      <vt:lpstr>Summary and Outlook</vt:lpstr>
      <vt:lpstr>Backup slides</vt:lpstr>
      <vt:lpstr>The Asymmetry of Antimatter in the Proton</vt:lpstr>
      <vt:lpstr>Study Anti-quark Distributions with Drell-Yan Process </vt:lpstr>
      <vt:lpstr>PowerPoint Presentation</vt:lpstr>
      <vt:lpstr>PowerPoint Presentation</vt:lpstr>
      <vt:lpstr>Accessing the Internal Orbital Motion  – Leading twist Transverse Momentum Dependent parton distribution functions (TMDs)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Asymmetry of Antimatter in the Proton</dc:title>
  <dc:creator>Ming Liu</dc:creator>
  <cp:lastModifiedBy>Ming Liu</cp:lastModifiedBy>
  <cp:revision>91</cp:revision>
  <dcterms:created xsi:type="dcterms:W3CDTF">2021-10-06T23:04:58Z</dcterms:created>
  <dcterms:modified xsi:type="dcterms:W3CDTF">2021-11-08T04:44:30Z</dcterms:modified>
</cp:coreProperties>
</file>