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73" r:id="rId4"/>
    <p:sldId id="278" r:id="rId5"/>
    <p:sldId id="276" r:id="rId6"/>
    <p:sldId id="287" r:id="rId7"/>
    <p:sldId id="274" r:id="rId8"/>
    <p:sldId id="275" r:id="rId9"/>
    <p:sldId id="259" r:id="rId10"/>
    <p:sldId id="279" r:id="rId11"/>
    <p:sldId id="260" r:id="rId12"/>
    <p:sldId id="288" r:id="rId13"/>
    <p:sldId id="261" r:id="rId14"/>
    <p:sldId id="272" r:id="rId15"/>
    <p:sldId id="267" r:id="rId16"/>
    <p:sldId id="268" r:id="rId17"/>
    <p:sldId id="269" r:id="rId18"/>
    <p:sldId id="270" r:id="rId19"/>
    <p:sldId id="277" r:id="rId20"/>
    <p:sldId id="282" r:id="rId21"/>
    <p:sldId id="283" r:id="rId22"/>
    <p:sldId id="284" r:id="rId23"/>
    <p:sldId id="281" r:id="rId24"/>
    <p:sldId id="271" r:id="rId25"/>
    <p:sldId id="286" r:id="rId26"/>
    <p:sldId id="257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9874-A1A5-2C4B-892D-C99050C903C6}" type="datetimeFigureOut">
              <a:rPr lang="en-US" smtClean="0"/>
              <a:pPr/>
              <a:t>7/26/10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CFE1D-DCB6-9B41-AF95-07BDFE268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D411-0714-E849-8424-C7FB7176434B}" type="datetimeFigureOut">
              <a:rPr lang="en-US" smtClean="0"/>
              <a:pPr/>
              <a:t>7/26/10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4EEE-0061-9C4D-9C3D-DAD10FD5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23594BE-0339-0F42-B8F3-C9EE3BAC4A81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76825" cy="412908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F1F-E6DB-D14D-93D2-C2A0D6497521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8EA-6375-A74B-A1C1-28D22622975C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DA5A-F2AE-8043-A727-CC90B03BAB4E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888A-B618-DB4A-94A8-E28B5E4DDA09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9D1-9577-3C49-BCEB-28EE07C4314B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1629-3B2C-D64C-832C-9B6A303619B0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D14-A0B0-A045-8713-80BB9160142D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553F-0CBD-6A40-899C-702026476CF9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0AAC-364F-A641-8395-DCFE3E18DE12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32DA-F580-0743-95B5-1AB95F02581D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5E93-BAA5-8647-BF37-4B75D57E911B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DCD0-FFCF-6B4F-89E9-096C5E1580AF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07726-212B-7D4D-8520-A89338100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21.png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wmf"/><Relationship Id="rId5" Type="http://schemas.openxmlformats.org/officeDocument/2006/relationships/image" Target="../media/image39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44.png"/><Relationship Id="rId7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19" y="677863"/>
            <a:ext cx="857433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TSSA in Heavy Quark Production</a:t>
            </a:r>
            <a:endParaRPr lang="en-US" sz="311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20" y="2431047"/>
            <a:ext cx="7086600" cy="3576882"/>
          </a:xfrm>
        </p:spPr>
        <p:txBody>
          <a:bodyPr>
            <a:normAutofit fontScale="47500" lnSpcReduction="20000"/>
          </a:bodyPr>
          <a:lstStyle/>
          <a:p>
            <a:r>
              <a:rPr lang="en-US" sz="5818" dirty="0" smtClean="0">
                <a:solidFill>
                  <a:srgbClr val="0000FF"/>
                </a:solidFill>
              </a:rPr>
              <a:t>Ming </a:t>
            </a:r>
            <a:r>
              <a:rPr lang="en-US" sz="5818" dirty="0">
                <a:solidFill>
                  <a:srgbClr val="0000FF"/>
                </a:solidFill>
              </a:rPr>
              <a:t>X</a:t>
            </a:r>
            <a:r>
              <a:rPr lang="en-US" sz="5818" dirty="0" smtClean="0">
                <a:solidFill>
                  <a:srgbClr val="0000FF"/>
                </a:solidFill>
              </a:rPr>
              <a:t>. Liu</a:t>
            </a:r>
          </a:p>
          <a:p>
            <a:r>
              <a:rPr lang="en-US" sz="5818" dirty="0" smtClean="0">
                <a:solidFill>
                  <a:srgbClr val="0000FF"/>
                </a:solidFill>
              </a:rPr>
              <a:t>Los Alamos National Lab</a:t>
            </a:r>
          </a:p>
          <a:p>
            <a:endParaRPr lang="en-US" sz="4571" dirty="0" smtClean="0">
              <a:solidFill>
                <a:srgbClr val="0000FF"/>
              </a:solidFill>
            </a:endParaRPr>
          </a:p>
          <a:p>
            <a:r>
              <a:rPr lang="en-US" sz="4571" dirty="0" smtClean="0">
                <a:solidFill>
                  <a:srgbClr val="0000FF"/>
                </a:solidFill>
              </a:rPr>
              <a:t>BNL/RBRC Summer Spin Workshop 07/2010</a:t>
            </a:r>
          </a:p>
          <a:p>
            <a:endParaRPr lang="en-US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 new </a:t>
            </a:r>
            <a:r>
              <a:rPr lang="en-US" dirty="0" smtClean="0">
                <a:solidFill>
                  <a:srgbClr val="FF0000"/>
                </a:solidFill>
              </a:rPr>
              <a:t>Experimental Test</a:t>
            </a:r>
            <a:r>
              <a:rPr lang="en-US" dirty="0" smtClean="0">
                <a:solidFill>
                  <a:schemeClr val="tx1"/>
                </a:solidFill>
              </a:rPr>
              <a:t> of color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ynamics in hard scattering </a:t>
            </a:r>
          </a:p>
          <a:p>
            <a:pPr algn="l"/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 Color flow,  DIS</a:t>
            </a:r>
            <a:r>
              <a:rPr lang="en-US" altLang="zh-CN" dirty="0" smtClean="0"/>
              <a:t> and DY </a:t>
            </a:r>
          </a:p>
          <a:p>
            <a:pPr algn="l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Open charm TSSA</a:t>
            </a:r>
          </a:p>
          <a:p>
            <a:pPr algn="l">
              <a:buFontTx/>
              <a:buChar char="-"/>
            </a:pPr>
            <a:r>
              <a:rPr lang="en-US" dirty="0" smtClean="0"/>
              <a:t> J/Psi  TSSA</a:t>
            </a:r>
          </a:p>
          <a:p>
            <a:pPr algn="l">
              <a:buFontTx/>
              <a:buChar char="-"/>
            </a:pPr>
            <a:r>
              <a:rPr lang="en-US" dirty="0" smtClean="0"/>
              <a:t> Experimental prospects: PHENIX@RHIC and other new Exp’s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8C80-D1EF-E142-B0A0-C4770A7F6D40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4529" y="5823263"/>
            <a:ext cx="3365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 experimentalist’s point of view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96" y="629336"/>
            <a:ext cx="7677442" cy="577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4E92-DD1B-4346-A4F8-8AABE2271944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978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Charm TSSA in Twist-3 Approach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TSSA (I)</a:t>
            </a:r>
            <a:br>
              <a:rPr lang="en-US" dirty="0" smtClean="0"/>
            </a:br>
            <a:r>
              <a:rPr lang="en-US" dirty="0" smtClean="0"/>
              <a:t>Twist-3 quark-gluon cor</a:t>
            </a:r>
            <a:r>
              <a:rPr lang="en-US" altLang="zh-CN" dirty="0" smtClean="0"/>
              <a:t>r</a:t>
            </a:r>
            <a:r>
              <a:rPr lang="en-US" dirty="0" smtClean="0"/>
              <a:t>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308"/>
            <a:ext cx="8229600" cy="4761856"/>
          </a:xfrm>
        </p:spPr>
        <p:txBody>
          <a:bodyPr/>
          <a:lstStyle/>
          <a:p>
            <a:r>
              <a:rPr lang="en-US" dirty="0" smtClean="0"/>
              <a:t>Different color factors for charm and anti-charm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0825" y="4651375"/>
          <a:ext cx="623888" cy="538163"/>
        </p:xfrm>
        <a:graphic>
          <a:graphicData uri="http://schemas.openxmlformats.org/presentationml/2006/ole">
            <p:oleObj spid="_x0000_s17410" name="Equation" r:id="rId3" imgW="457200" imgH="3937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156075" y="4683125"/>
          <a:ext cx="895350" cy="628650"/>
        </p:xfrm>
        <a:graphic>
          <a:graphicData uri="http://schemas.openxmlformats.org/presentationml/2006/ole">
            <p:oleObj spid="_x0000_s17411" name="Equation" r:id="rId4" imgW="596900" imgH="41910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932613" y="4648200"/>
          <a:ext cx="685800" cy="590550"/>
        </p:xfrm>
        <a:graphic>
          <a:graphicData uri="http://schemas.openxmlformats.org/presentationml/2006/ole">
            <p:oleObj spid="_x0000_s17412" name="Equation" r:id="rId5" imgW="457200" imgH="3937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0675" y="5448646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7278" y="5448646"/>
            <a:ext cx="123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Anti-charm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1599" y="5448646"/>
            <a:ext cx="122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38" y="2949238"/>
            <a:ext cx="7429500" cy="156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06234" y="2151636"/>
            <a:ext cx="2880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F. Yuan and J. Zhou PLB 668 (2008) 216-220</a:t>
            </a:r>
            <a:endParaRPr lang="en-US" sz="12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B7AF-9209-2847-B50E-3BA31044517F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65990" y="2152796"/>
          <a:ext cx="2249149" cy="551678"/>
        </p:xfrm>
        <a:graphic>
          <a:graphicData uri="http://schemas.openxmlformats.org/presentationml/2006/ole">
            <p:oleObj spid="_x0000_s17413" name="Equation" r:id="rId7" imgW="673100" imgH="165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00263" y="128588"/>
          <a:ext cx="4271962" cy="796925"/>
        </p:xfrm>
        <a:graphic>
          <a:graphicData uri="http://schemas.openxmlformats.org/presentationml/2006/ole">
            <p:oleObj spid="_x0000_s51202" name="Equation" r:id="rId3" imgW="952500" imgH="1778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06" y="1382452"/>
            <a:ext cx="6677880" cy="2339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06" y="4222211"/>
            <a:ext cx="6426936" cy="2251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9023" y="1085296"/>
            <a:ext cx="11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JPARC </a:t>
            </a:r>
            <a:r>
              <a:rPr lang="en-US" dirty="0" err="1" smtClean="0"/>
              <a:t>p+</a:t>
            </a:r>
            <a:r>
              <a:rPr lang="en-US" dirty="0" err="1"/>
              <a:t>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9023" y="3950060"/>
            <a:ext cx="127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GSI: </a:t>
            </a:r>
            <a:r>
              <a:rPr lang="en-US" dirty="0" err="1" smtClean="0"/>
              <a:t>p+pbar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6A16-6471-1A46-9685-90AEA63122BC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015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SSA (II)</a:t>
            </a:r>
            <a:br>
              <a:rPr lang="en-US" dirty="0" smtClean="0"/>
            </a:br>
            <a:r>
              <a:rPr lang="en-US" sz="3111" dirty="0" smtClean="0"/>
              <a:t>Twist-3 tri-gluon correlation 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6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Consequence of different color factors for charm and anti-charm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0" y="1501781"/>
            <a:ext cx="7095168" cy="5006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0802" y="2506807"/>
            <a:ext cx="162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Kang, Spin2008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ACF9-1BCF-DA4F-8A76-356624744B4F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18133" y="276923"/>
          <a:ext cx="2605338" cy="521067"/>
        </p:xfrm>
        <a:graphic>
          <a:graphicData uri="http://schemas.openxmlformats.org/presentationml/2006/ole">
            <p:oleObj spid="_x0000_s18434" name="Equation" r:id="rId4" imgW="825500" imgH="165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Experimentally Test Color Flow via Open Heavy Quark TSSA</a:t>
            </a:r>
            <a:br>
              <a:rPr lang="en-US" sz="2800" dirty="0" smtClean="0"/>
            </a:br>
            <a:r>
              <a:rPr lang="en-US" sz="2800" dirty="0" smtClean="0"/>
              <a:t>- mini summary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69" y="1321405"/>
            <a:ext cx="7480114" cy="37840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understanding of TSSA based on the color gauge invariant QCD formalism</a:t>
            </a:r>
          </a:p>
          <a:p>
            <a:pPr lvl="1"/>
            <a:r>
              <a:rPr lang="en-US" dirty="0" smtClean="0"/>
              <a:t>Twist-3, GPM …  </a:t>
            </a:r>
          </a:p>
          <a:p>
            <a:r>
              <a:rPr lang="en-US" dirty="0" smtClean="0"/>
              <a:t>The different color charge will generate the process dependent asymmetry/correlation </a:t>
            </a:r>
            <a:r>
              <a:rPr lang="en-US" dirty="0" err="1" smtClean="0"/>
              <a:t>funcs</a:t>
            </a:r>
            <a:endParaRPr lang="en-US" dirty="0" smtClean="0"/>
          </a:p>
          <a:p>
            <a:r>
              <a:rPr lang="en-US" dirty="0" smtClean="0"/>
              <a:t>The process dependence of TSSA can be tested experimentally</a:t>
            </a:r>
          </a:p>
          <a:p>
            <a:pPr lvl="1"/>
            <a:r>
              <a:rPr lang="en-US" dirty="0" smtClean="0"/>
              <a:t>DY </a:t>
            </a:r>
            <a:r>
              <a:rPr lang="en-US" dirty="0" err="1" smtClean="0"/>
              <a:t>vs</a:t>
            </a:r>
            <a:r>
              <a:rPr lang="en-US" dirty="0" smtClean="0"/>
              <a:t> DIS</a:t>
            </a:r>
          </a:p>
          <a:p>
            <a:pPr lvl="1"/>
            <a:r>
              <a:rPr lang="en-US" dirty="0" smtClean="0"/>
              <a:t>Charm (quark) </a:t>
            </a:r>
            <a:r>
              <a:rPr lang="en-US" dirty="0" err="1" smtClean="0"/>
              <a:t>vs</a:t>
            </a:r>
            <a:r>
              <a:rPr lang="en-US" dirty="0" smtClean="0"/>
              <a:t> anti-charm (anti-quark)</a:t>
            </a:r>
          </a:p>
          <a:p>
            <a:pPr lvl="1"/>
            <a:r>
              <a:rPr lang="en-US" dirty="0" smtClean="0"/>
              <a:t>Other processes ..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36F0-2A39-F548-8560-362D10CAF0C3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J/Psi TSSA: </a:t>
            </a:r>
            <a:r>
              <a:rPr lang="en-US" dirty="0" err="1" smtClean="0"/>
              <a:t>e+p</a:t>
            </a:r>
            <a:r>
              <a:rPr lang="en-US" dirty="0" smtClean="0"/>
              <a:t> (I)</a:t>
            </a:r>
            <a:br>
              <a:rPr lang="en-US" dirty="0" smtClean="0"/>
            </a:br>
            <a:r>
              <a:rPr lang="en-US" sz="3111" dirty="0" smtClean="0">
                <a:solidFill>
                  <a:schemeClr val="tx1"/>
                </a:solidFill>
              </a:rPr>
              <a:t>important for future EIC</a:t>
            </a:r>
            <a:endParaRPr lang="en-US" sz="311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221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TSSA is closely related to J/Psi production mechanisms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8" y="2012950"/>
            <a:ext cx="68580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4920" y="2035670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Yuan PRD 70, 074025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33E-8468-6C46-B2FA-19C074DDE576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708"/>
            <a:ext cx="8229600" cy="1143000"/>
          </a:xfrm>
        </p:spPr>
        <p:txBody>
          <a:bodyPr/>
          <a:lstStyle/>
          <a:p>
            <a:r>
              <a:rPr lang="en-US" dirty="0" smtClean="0"/>
              <a:t>J/Psi SSA: </a:t>
            </a:r>
            <a:r>
              <a:rPr lang="en-US" dirty="0" err="1" smtClean="0"/>
              <a:t>e+p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octet channel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" y="2642603"/>
            <a:ext cx="9041849" cy="301948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9AC4-B18E-D94C-AE85-B024FE8FA5A0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J/Psi SSA: </a:t>
            </a:r>
            <a:r>
              <a:rPr lang="en-US" dirty="0" err="1" smtClean="0"/>
              <a:t>p+p</a:t>
            </a:r>
            <a:r>
              <a:rPr lang="en-US" dirty="0" smtClean="0"/>
              <a:t> (III)</a:t>
            </a:r>
            <a:br>
              <a:rPr lang="en-US" dirty="0" smtClean="0"/>
            </a:br>
            <a:r>
              <a:rPr lang="en-US" sz="3556" dirty="0" smtClean="0">
                <a:solidFill>
                  <a:srgbClr val="000000"/>
                </a:solidFill>
              </a:rPr>
              <a:t>@RHIC/PHENIX!</a:t>
            </a:r>
            <a:endParaRPr lang="en-US" sz="3556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 </a:t>
            </a:r>
            <a:r>
              <a:rPr lang="en-US" dirty="0" err="1" smtClean="0"/>
              <a:t>vs</a:t>
            </a:r>
            <a:r>
              <a:rPr lang="en-US" dirty="0" smtClean="0"/>
              <a:t> Octet channels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4" y="2420756"/>
            <a:ext cx="8887532" cy="33654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5963-7E8C-4E4C-A630-4055BF7C4FE9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03" y="1600200"/>
            <a:ext cx="8229600" cy="4525963"/>
          </a:xfrm>
        </p:spPr>
        <p:txBody>
          <a:bodyPr/>
          <a:lstStyle/>
          <a:p>
            <a:r>
              <a:rPr lang="en-US" dirty="0" smtClean="0"/>
              <a:t>RHIC – PHENIX @high energy</a:t>
            </a:r>
          </a:p>
          <a:p>
            <a:r>
              <a:rPr lang="en-US" dirty="0" smtClean="0"/>
              <a:t>Other facilities @lower energy </a:t>
            </a:r>
          </a:p>
          <a:p>
            <a:pPr lvl="1"/>
            <a:r>
              <a:rPr lang="en-US" dirty="0" smtClean="0"/>
              <a:t>Jlab-12?</a:t>
            </a:r>
          </a:p>
          <a:p>
            <a:pPr lvl="1"/>
            <a:r>
              <a:rPr lang="en-US" dirty="0" smtClean="0"/>
              <a:t>JPARC ?</a:t>
            </a:r>
          </a:p>
          <a:p>
            <a:pPr lvl="1"/>
            <a:r>
              <a:rPr lang="en-US" dirty="0" smtClean="0"/>
              <a:t>GSI/FAIR?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0DE3-0170-D34F-AEB7-B3675B76062E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786" y="4976716"/>
            <a:ext cx="17363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Production </a:t>
            </a:r>
            <a:r>
              <a:rPr lang="en-US" dirty="0" err="1" smtClean="0"/>
              <a:t>p+p</a:t>
            </a:r>
            <a:r>
              <a:rPr lang="en-US" dirty="0" smtClean="0"/>
              <a:t> @200GeV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low </a:t>
            </a:r>
            <a:r>
              <a:rPr lang="en-US" dirty="0" err="1" smtClean="0"/>
              <a:t>pT</a:t>
            </a:r>
            <a:r>
              <a:rPr lang="en-US" dirty="0" smtClean="0"/>
              <a:t>, </a:t>
            </a:r>
            <a:r>
              <a:rPr lang="en-US" dirty="0" err="1" smtClean="0"/>
              <a:t>g+g</a:t>
            </a:r>
            <a:r>
              <a:rPr lang="en-US" dirty="0" smtClean="0"/>
              <a:t> dominates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4" y="2509733"/>
            <a:ext cx="3125313" cy="2839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52" y="2509733"/>
            <a:ext cx="3143326" cy="288138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D371-D03B-5942-9C57-AEB527199048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0367" y="5648464"/>
            <a:ext cx="728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5648464"/>
            <a:ext cx="1059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NLO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X. Liu  BNL/RBRC Summer Workshop</a:t>
            </a:r>
            <a:endParaRPr lang="en-US" dirty="0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76F2-DDDB-3842-8FA4-A7E3626923F8}" type="slidenum">
              <a:rPr lang="en-US"/>
              <a:pPr/>
              <a:t>2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112257"/>
            <a:ext cx="6016625" cy="1481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556" dirty="0" smtClean="0">
                <a:ea typeface="ＭＳ Ｐゴシック" charset="-128"/>
                <a:cs typeface="ＭＳ Ｐゴシック" charset="-128"/>
              </a:rPr>
              <a:t>The Challenge of “Too Large”</a:t>
            </a:r>
            <a:br>
              <a:rPr lang="en-US" sz="3556" dirty="0" smtClean="0">
                <a:ea typeface="ＭＳ Ｐゴシック" charset="-128"/>
                <a:cs typeface="ＭＳ Ｐゴシック" charset="-128"/>
              </a:rPr>
            </a:br>
            <a:r>
              <a:rPr lang="en-US" sz="3556" dirty="0" smtClean="0">
                <a:ea typeface="ＭＳ Ｐゴシック" charset="-128"/>
                <a:cs typeface="ＭＳ Ｐゴシック" charset="-128"/>
              </a:rPr>
              <a:t>- do we understand this? 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endParaRPr lang="en-US" sz="2400" dirty="0">
              <a:solidFill>
                <a:schemeClr val="hlink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487" name="Picture 4" descr="z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0"/>
            <a:ext cx="25257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83125" y="2070100"/>
          <a:ext cx="2070100" cy="2573338"/>
        </p:xfrm>
        <a:graphic>
          <a:graphicData uri="http://schemas.openxmlformats.org/presentationml/2006/ole">
            <p:oleObj spid="_x0000_s37890" name="Picture" r:id="rId5" imgW="2187747" imgH="2141307" progId="Word.Picture.8">
              <p:embed/>
            </p:oleObj>
          </a:graphicData>
        </a:graphic>
      </p:graphicFrame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/>
          <a:srcRect l="32813" t="25000" r="23438" b="17500"/>
          <a:stretch>
            <a:fillRect/>
          </a:stretch>
        </p:blipFill>
        <p:spPr bwMode="auto">
          <a:xfrm>
            <a:off x="2525713" y="2708275"/>
            <a:ext cx="215741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678113" y="4837113"/>
            <a:ext cx="214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1600"/>
              <a:t>PRD65, 092008 (2002)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0513" y="5611813"/>
            <a:ext cx="168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PRL36, 929 (1976)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1038" y="2824163"/>
            <a:ext cx="184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ZGS 12 GeV beam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25713" y="2251075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AGS 22 GeV beam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67250" y="170656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FNAL 200 GeV beam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19650" y="4692650"/>
            <a:ext cx="178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PLB261, 201 (1991)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PLB264, 462 (1991)</a:t>
            </a: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6804025" y="225425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RHIC 20,000 GeV beam</a:t>
            </a:r>
          </a:p>
        </p:txBody>
      </p:sp>
      <p:pic>
        <p:nvPicPr>
          <p:cNvPr id="20496" name="Picture 16" descr="prl_fi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8430" y="728663"/>
            <a:ext cx="22669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9063" y="5975350"/>
            <a:ext cx="330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Non-Perturbative cross section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51550" y="5927725"/>
            <a:ext cx="278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Perturbative cross section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581400" y="6172200"/>
            <a:ext cx="21336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69163" y="3021013"/>
            <a:ext cx="1177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PRL (2004)</a:t>
            </a:r>
          </a:p>
        </p:txBody>
      </p:sp>
      <p:sp>
        <p:nvSpPr>
          <p:cNvPr id="22" name="TextBox 55"/>
          <p:cNvSpPr txBox="1">
            <a:spLocks noChangeArrowheads="1"/>
          </p:cNvSpPr>
          <p:nvPr/>
        </p:nvSpPr>
        <p:spPr bwMode="auto">
          <a:xfrm>
            <a:off x="290513" y="1335743"/>
            <a:ext cx="4105276" cy="86177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Large </a:t>
            </a:r>
            <a:r>
              <a:rPr lang="en-US" sz="1600" dirty="0"/>
              <a:t>Transverse Single Spin </a:t>
            </a:r>
            <a:r>
              <a:rPr lang="en-US" sz="1600" dirty="0" smtClean="0"/>
              <a:t>Asymmetry (</a:t>
            </a:r>
            <a:r>
              <a:rPr lang="en-US" sz="1600" dirty="0"/>
              <a:t>SSA) in forward meson production persists up to RHIC energy.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8377">
            <a:off x="6702548" y="3873611"/>
            <a:ext cx="2408727" cy="1927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B32-8866-164A-813F-97161856B278}" type="datetime1">
              <a:rPr lang="en-US" smtClean="0"/>
              <a:pPr/>
              <a:t>7/26/10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93DB085-0772-C94A-875C-0727DA2F5485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X. Liu  BNL/RBRC Summer Workshop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5B2F-002D-6649-AC5C-7A8C9E2F8B78}" type="slidenum">
              <a:rPr lang="en-US"/>
              <a:pPr/>
              <a:t>20</a:t>
            </a:fld>
            <a:endParaRPr lang="en-US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Arial" charset="0"/>
                <a:cs typeface="Arial" charset="0"/>
              </a:rPr>
              <a:t>Latest Results of Heavy Quark SSA</a:t>
            </a:r>
            <a:r>
              <a:rPr lang="en-US" sz="4000" baseline="-25000" smtClean="0">
                <a:ea typeface="Arial" charset="0"/>
                <a:cs typeface="Arial" charset="0"/>
              </a:rPr>
              <a:t/>
            </a:r>
            <a:br>
              <a:rPr lang="en-US" sz="4000" baseline="-25000" smtClean="0">
                <a:ea typeface="Arial" charset="0"/>
                <a:cs typeface="Arial" charset="0"/>
              </a:rPr>
            </a:br>
            <a:r>
              <a:rPr lang="en-US" sz="2800" smtClean="0">
                <a:solidFill>
                  <a:srgbClr val="0000FF"/>
                </a:solidFill>
                <a:ea typeface="Arial" charset="0"/>
                <a:cs typeface="Arial" charset="0"/>
              </a:rPr>
              <a:t>Probing Gluon’s Sivers Asymmetry</a:t>
            </a:r>
            <a:endParaRPr lang="zh-CN" altLang="en-US" sz="2800" baseline="-25000" smtClean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1834023" y="5145819"/>
            <a:ext cx="5310187" cy="1038225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Gluon’s </a:t>
            </a:r>
            <a:r>
              <a:rPr lang="en-US" sz="1600" dirty="0" err="1">
                <a:solidFill>
                  <a:srgbClr val="FF0000"/>
                </a:solidFill>
              </a:rPr>
              <a:t>Sivers</a:t>
            </a:r>
            <a:r>
              <a:rPr lang="en-US" sz="1600" dirty="0">
                <a:solidFill>
                  <a:srgbClr val="FF0000"/>
                </a:solidFill>
              </a:rPr>
              <a:t> fun was not constrained well by DIS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 PHENIX Charm data exclude the maximum gluon </a:t>
            </a:r>
            <a:r>
              <a:rPr lang="en-US" sz="1600" dirty="0" err="1">
                <a:solidFill>
                  <a:srgbClr val="0000FF"/>
                </a:solidFill>
              </a:rPr>
              <a:t>Sivers</a:t>
            </a:r>
            <a:r>
              <a:rPr lang="en-US" sz="1600" dirty="0">
                <a:solidFill>
                  <a:srgbClr val="0000FF"/>
                </a:solidFill>
              </a:rPr>
              <a:t> Fun   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Anselmino</a:t>
            </a:r>
            <a:r>
              <a:rPr lang="en-US" sz="1200" dirty="0">
                <a:solidFill>
                  <a:srgbClr val="0000FF"/>
                </a:solidFill>
              </a:rPr>
              <a:t> et al, 06) </a:t>
            </a:r>
            <a:endParaRPr lang="en-US" sz="12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Much improved results expected soon (Run6+Run8)</a:t>
            </a:r>
          </a:p>
        </p:txBody>
      </p:sp>
      <p:pic>
        <p:nvPicPr>
          <p:cNvPr id="36874" name="Picture 16" descr="AN_pT_Dmeson_Siver_Forwar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09700"/>
            <a:ext cx="45783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Box 17"/>
          <p:cNvSpPr txBox="1">
            <a:spLocks noChangeArrowheads="1"/>
          </p:cNvSpPr>
          <p:nvPr/>
        </p:nvSpPr>
        <p:spPr bwMode="auto">
          <a:xfrm>
            <a:off x="938213" y="2400300"/>
            <a:ext cx="7842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D-&gt;μ</a:t>
            </a:r>
            <a:r>
              <a:rPr lang="en-US" baseline="30000"/>
              <a:t>-</a:t>
            </a:r>
          </a:p>
        </p:txBody>
      </p:sp>
      <p:pic>
        <p:nvPicPr>
          <p:cNvPr id="36876" name="Picture 6" descr="PHENIX big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N_xF_run68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724" y="1674337"/>
            <a:ext cx="4040150" cy="2943708"/>
          </a:xfrm>
          <a:prstGeom prst="rect">
            <a:avLst/>
          </a:prstGeom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455784" y="3677946"/>
            <a:ext cx="3291515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dirty="0"/>
              <a:t>J/</a:t>
            </a:r>
            <a:r>
              <a:rPr lang="en-US" sz="1400" dirty="0" smtClean="0"/>
              <a:t>Psi A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sensitivity, expect results spin2010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9A2E40A-D279-914F-9952-99F49A51E4B2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X. Liu  BNL/RBRC Summer Workshop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45A-CF05-8047-9119-C7C4C6FF072A}" type="slidenum">
              <a:rPr lang="en-US"/>
              <a:pPr/>
              <a:t>21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5332413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Future Opportunity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169988"/>
            <a:ext cx="5632450" cy="429736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Vertex Detectors (2011-2012)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ea typeface="ＭＳ Ｐゴシック" charset="-128"/>
                <a:cs typeface="ＭＳ Ｐゴシック" charset="-128"/>
              </a:rPr>
              <a:t>      Large acceptance precision tracking</a:t>
            </a:r>
          </a:p>
          <a:p>
            <a:pPr lvl="1" eaLnBrk="1" hangingPunct="1"/>
            <a:r>
              <a:rPr lang="en-US" sz="2000"/>
              <a:t>Drell-Yan</a:t>
            </a:r>
          </a:p>
          <a:p>
            <a:pPr lvl="1" eaLnBrk="1" hangingPunct="1"/>
            <a:r>
              <a:rPr lang="en-US" sz="2000"/>
              <a:t>Heavy quarks</a:t>
            </a:r>
          </a:p>
          <a:p>
            <a:pPr lvl="1" eaLnBrk="1" hangingPunct="1"/>
            <a:r>
              <a:rPr lang="en-US" sz="2000"/>
              <a:t>Jets</a:t>
            </a:r>
            <a:endParaRPr lang="en-US" sz="2000">
              <a:solidFill>
                <a:srgbClr val="FD1711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sz="2000"/>
          </a:p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Forward Calorimeter(2012-2013?)</a:t>
            </a:r>
          </a:p>
          <a:p>
            <a:pPr eaLnBrk="1" hangingPunct="1">
              <a:buFont typeface="Wingdings" charset="2"/>
              <a:buNone/>
            </a:pPr>
            <a:r>
              <a:rPr lang="en-US" sz="2000" i="1">
                <a:ea typeface="ＭＳ Ｐゴシック" charset="-128"/>
                <a:cs typeface="ＭＳ Ｐゴシック" charset="-128"/>
              </a:rPr>
              <a:t>     Proposed</a:t>
            </a:r>
            <a:r>
              <a:rPr lang="en-US" sz="2000">
                <a:ea typeface="ＭＳ Ｐゴシック" charset="-128"/>
                <a:cs typeface="ＭＳ Ｐゴシック" charset="-128"/>
              </a:rPr>
              <a:t> PHENIX Upgrade ( 1 &lt; eta &lt; 3 )</a:t>
            </a:r>
          </a:p>
          <a:p>
            <a:pPr lvl="1" eaLnBrk="1" hangingPunct="1"/>
            <a:r>
              <a:rPr lang="en-US" sz="2000"/>
              <a:t>A</a:t>
            </a:r>
            <a:r>
              <a:rPr lang="en-US" sz="2000" baseline="-25000"/>
              <a:t>N  </a:t>
            </a:r>
            <a:r>
              <a:rPr lang="en-US" sz="2000">
                <a:sym typeface="Symbol" charset="2"/>
              </a:rPr>
              <a:t></a:t>
            </a:r>
            <a:r>
              <a:rPr lang="en-US" sz="2000" baseline="30000">
                <a:sym typeface="Symbol" charset="2"/>
              </a:rPr>
              <a:t>0</a:t>
            </a:r>
            <a:r>
              <a:rPr lang="en-US" sz="2000">
                <a:sym typeface="Symbol" charset="2"/>
              </a:rPr>
              <a:t>, Di</a:t>
            </a:r>
            <a:r>
              <a:rPr lang="en-US" sz="2000"/>
              <a:t>rect </a:t>
            </a:r>
            <a:r>
              <a:rPr lang="el-GR" sz="2000">
                <a:sym typeface="Symbol" charset="2"/>
              </a:rPr>
              <a:t>γ</a:t>
            </a:r>
            <a:r>
              <a:rPr lang="en-US" sz="2000"/>
              <a:t>, </a:t>
            </a:r>
            <a:r>
              <a:rPr lang="el-GR" sz="2000">
                <a:sym typeface="Symbol" charset="2"/>
              </a:rPr>
              <a:t>γ</a:t>
            </a:r>
            <a:r>
              <a:rPr lang="en-US" sz="2000"/>
              <a:t>-Jet</a:t>
            </a:r>
          </a:p>
          <a:p>
            <a:pPr lvl="1" eaLnBrk="1" hangingPunct="1"/>
            <a:r>
              <a:rPr lang="en-US" sz="2000"/>
              <a:t>Collins-type measurements</a:t>
            </a:r>
          </a:p>
        </p:txBody>
      </p:sp>
      <p:pic>
        <p:nvPicPr>
          <p:cNvPr id="43015" name="Picture 8" descr="svtx top assembly with FVTX explod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23326" t="11476" r="15871" b="11731"/>
          <a:stretch>
            <a:fillRect/>
          </a:stretch>
        </p:blipFill>
        <p:spPr>
          <a:xfrm>
            <a:off x="5561013" y="770467"/>
            <a:ext cx="3354387" cy="2514600"/>
          </a:xfrm>
        </p:spPr>
      </p:pic>
      <p:pic>
        <p:nvPicPr>
          <p:cNvPr id="4301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784850" y="3581400"/>
            <a:ext cx="2906713" cy="2514600"/>
          </a:xfrm>
        </p:spPr>
      </p:pic>
      <p:pic>
        <p:nvPicPr>
          <p:cNvPr id="43017" name="Picture 6" descr="PHENIX big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A7F8B54-829F-1D40-93F6-9702D2744A77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X. Liu  BNL/RBRC Summer Workshop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5B3A-E498-F64F-8A53-AD4D23049729}" type="slidenum">
              <a:rPr lang="en-US"/>
              <a:pPr/>
              <a:t>22</a:t>
            </a:fld>
            <a:endParaRPr lang="en-US"/>
          </a:p>
        </p:txBody>
      </p:sp>
      <p:sp>
        <p:nvSpPr>
          <p:cNvPr id="49157" name="Title 25"/>
          <p:cNvSpPr>
            <a:spLocks noGrp="1"/>
          </p:cNvSpPr>
          <p:nvPr>
            <p:ph type="title"/>
          </p:nvPr>
        </p:nvSpPr>
        <p:spPr>
          <a:xfrm>
            <a:off x="74613" y="63500"/>
            <a:ext cx="8229600" cy="922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Critical Role of VTX/FVTX for </a:t>
            </a:r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Drell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-Yan and Open Charm</a:t>
            </a:r>
          </a:p>
        </p:txBody>
      </p:sp>
      <p:sp>
        <p:nvSpPr>
          <p:cNvPr id="49158" name="Content Placeholder 26"/>
          <p:cNvSpPr>
            <a:spLocks noGrp="1"/>
          </p:cNvSpPr>
          <p:nvPr>
            <p:ph idx="1"/>
          </p:nvPr>
        </p:nvSpPr>
        <p:spPr>
          <a:xfrm>
            <a:off x="82550" y="1230313"/>
            <a:ext cx="4902200" cy="1585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charset="-128"/>
                <a:cs typeface="ＭＳ Ｐゴシック" charset="-128"/>
              </a:rPr>
              <a:t>Tracking muons with MuTr+FVTX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Prompt muons from 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Displaced tracks from π/K and heavy quark decays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6950" y="3179763"/>
            <a:ext cx="4229100" cy="3159125"/>
            <a:chOff x="2881" y="432"/>
            <a:chExt cx="2879" cy="1930"/>
          </a:xfrm>
        </p:grpSpPr>
        <p:pic>
          <p:nvPicPr>
            <p:cNvPr id="49176" name="Picture 3"/>
            <p:cNvPicPr>
              <a:picLocks noChangeAspect="1" noChangeArrowheads="1"/>
            </p:cNvPicPr>
            <p:nvPr/>
          </p:nvPicPr>
          <p:blipFill>
            <a:blip r:embed="rId3"/>
            <a:srcRect l="795" t="6668" r="795" b="1111"/>
            <a:stretch>
              <a:fillRect/>
            </a:stretch>
          </p:blipFill>
          <p:spPr bwMode="auto">
            <a:xfrm>
              <a:off x="2881" y="432"/>
              <a:ext cx="2879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7" name="Text Box 4"/>
            <p:cNvSpPr txBox="1">
              <a:spLocks noChangeArrowheads="1"/>
            </p:cNvSpPr>
            <p:nvPr/>
          </p:nvSpPr>
          <p:spPr bwMode="auto">
            <a:xfrm>
              <a:off x="3881" y="1248"/>
              <a:ext cx="774" cy="2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hlink"/>
                  </a:solidFill>
                  <a:latin typeface="Arial Unicode MS" charset="0"/>
                  <a:ea typeface="宋体" charset="-122"/>
                  <a:cs typeface="宋体" charset="-122"/>
                </a:rPr>
                <a:t>Drell Yan</a:t>
              </a:r>
            </a:p>
          </p:txBody>
        </p:sp>
        <p:sp>
          <p:nvSpPr>
            <p:cNvPr id="49178" name="Rectangle 5"/>
            <p:cNvSpPr>
              <a:spLocks noChangeArrowheads="1"/>
            </p:cNvSpPr>
            <p:nvPr/>
          </p:nvSpPr>
          <p:spPr bwMode="auto">
            <a:xfrm>
              <a:off x="3442" y="1859"/>
              <a:ext cx="54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beauty</a:t>
              </a:r>
            </a:p>
          </p:txBody>
        </p:sp>
        <p:sp>
          <p:nvSpPr>
            <p:cNvPr id="49179" name="Text Box 6"/>
            <p:cNvSpPr txBox="1">
              <a:spLocks noChangeArrowheads="1"/>
            </p:cNvSpPr>
            <p:nvPr/>
          </p:nvSpPr>
          <p:spPr bwMode="auto">
            <a:xfrm>
              <a:off x="4384" y="1728"/>
              <a:ext cx="464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charm</a:t>
              </a:r>
              <a:endParaRPr lang="el-GR" sz="140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49180" name="Text Box 7"/>
            <p:cNvSpPr txBox="1">
              <a:spLocks noChangeArrowheads="1"/>
            </p:cNvSpPr>
            <p:nvPr/>
          </p:nvSpPr>
          <p:spPr bwMode="auto">
            <a:xfrm>
              <a:off x="3666" y="2029"/>
              <a:ext cx="1520" cy="1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Arial Unicode MS" charset="0"/>
                  <a:ea typeface="Arial Unicode MS" charset="0"/>
                  <a:cs typeface="Arial Unicode MS" charset="0"/>
                </a:rPr>
                <a:t>combinatorial background</a:t>
              </a:r>
              <a:endParaRPr lang="el-GR" sz="14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sp>
        <p:nvSpPr>
          <p:cNvPr id="49160" name="Rectangle 14"/>
          <p:cNvSpPr>
            <a:spLocks noChangeArrowheads="1"/>
          </p:cNvSpPr>
          <p:nvPr/>
        </p:nvSpPr>
        <p:spPr bwMode="auto">
          <a:xfrm>
            <a:off x="5470525" y="3779838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-122"/>
                <a:cs typeface="宋体" charset="-122"/>
              </a:rPr>
              <a:t>DCA &lt; 1 </a:t>
            </a:r>
            <a:r>
              <a:rPr lang="el-GR" altLang="zh-CN" sz="1600">
                <a:ea typeface="宋体" charset="-122"/>
                <a:cs typeface="宋体" charset="-122"/>
              </a:rPr>
              <a:t>σ</a:t>
            </a:r>
            <a:r>
              <a:rPr lang="en-US" altLang="zh-CN" sz="1600">
                <a:ea typeface="宋体" charset="-122"/>
                <a:cs typeface="宋体" charset="-122"/>
              </a:rPr>
              <a:t> cut: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-122"/>
                <a:cs typeface="宋体" charset="-122"/>
              </a:rPr>
              <a:t>Increase </a:t>
            </a:r>
            <a:r>
              <a:rPr lang="en-US" altLang="zh-CN" sz="1600">
                <a:solidFill>
                  <a:srgbClr val="009999"/>
                </a:solidFill>
                <a:ea typeface="宋体" charset="-122"/>
                <a:cs typeface="宋体" charset="-122"/>
              </a:rPr>
              <a:t>DY</a:t>
            </a:r>
            <a:r>
              <a:rPr lang="en-US" altLang="zh-CN" sz="1600">
                <a:ea typeface="宋体" charset="-122"/>
                <a:cs typeface="宋体" charset="-122"/>
              </a:rPr>
              <a:t>/</a:t>
            </a:r>
            <a:r>
              <a:rPr lang="en-US" altLang="zh-CN" sz="1600">
                <a:solidFill>
                  <a:srgbClr val="FF33CC"/>
                </a:solidFill>
                <a:ea typeface="宋体" charset="-122"/>
                <a:cs typeface="宋体" charset="-122"/>
              </a:rPr>
              <a:t>bb</a:t>
            </a:r>
            <a:r>
              <a:rPr lang="en-US" altLang="zh-CN" sz="1600">
                <a:ea typeface="宋体" charset="-122"/>
                <a:cs typeface="宋体" charset="-122"/>
              </a:rPr>
              <a:t> ~ 5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2466975"/>
            <a:ext cx="4806950" cy="3660775"/>
            <a:chOff x="1410" y="1071"/>
            <a:chExt cx="3006" cy="2599"/>
          </a:xfrm>
        </p:grpSpPr>
        <p:pic>
          <p:nvPicPr>
            <p:cNvPr id="49165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0" y="1337"/>
              <a:ext cx="3006" cy="20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440" y="1071"/>
              <a:ext cx="2625" cy="2599"/>
              <a:chOff x="2807" y="1087"/>
              <a:chExt cx="2625" cy="2599"/>
            </a:xfrm>
          </p:grpSpPr>
          <p:sp>
            <p:nvSpPr>
              <p:cNvPr id="49167" name="Text Box 21"/>
              <p:cNvSpPr txBox="1">
                <a:spLocks noChangeArrowheads="1"/>
              </p:cNvSpPr>
              <p:nvPr/>
            </p:nvSpPr>
            <p:spPr bwMode="auto">
              <a:xfrm>
                <a:off x="2807" y="1087"/>
                <a:ext cx="119" cy="28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000"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9168" name="Text Box 22"/>
              <p:cNvSpPr txBox="1">
                <a:spLocks noChangeArrowheads="1"/>
              </p:cNvSpPr>
              <p:nvPr/>
            </p:nvSpPr>
            <p:spPr bwMode="auto">
              <a:xfrm>
                <a:off x="4676" y="2329"/>
                <a:ext cx="756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sz="1600">
                    <a:solidFill>
                      <a:srgbClr val="9966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ϒ</a:t>
                </a:r>
                <a:r>
                  <a:rPr lang="en-US" altLang="zh-CN" sz="1600">
                    <a:solidFill>
                      <a:srgbClr val="9966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-states</a:t>
                </a:r>
                <a:endParaRPr lang="el-GR" sz="1600">
                  <a:solidFill>
                    <a:srgbClr val="996600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9169" name="Line 23"/>
              <p:cNvSpPr>
                <a:spLocks noChangeShapeType="1"/>
              </p:cNvSpPr>
              <p:nvPr/>
            </p:nvSpPr>
            <p:spPr bwMode="auto">
              <a:xfrm flipH="1">
                <a:off x="4912" y="2595"/>
                <a:ext cx="73" cy="339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70" name="Text Box 24"/>
              <p:cNvSpPr txBox="1">
                <a:spLocks noChangeArrowheads="1"/>
              </p:cNvSpPr>
              <p:nvPr/>
            </p:nvSpPr>
            <p:spPr bwMode="auto">
              <a:xfrm>
                <a:off x="3261" y="2620"/>
                <a:ext cx="455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rgbClr val="3333FF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J/</a:t>
                </a:r>
                <a:r>
                  <a:rPr lang="el-GR" sz="1600">
                    <a:solidFill>
                      <a:srgbClr val="3333FF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Ψ</a:t>
                </a:r>
              </a:p>
            </p:txBody>
          </p:sp>
          <p:sp>
            <p:nvSpPr>
              <p:cNvPr id="49171" name="Text Box 25"/>
              <p:cNvSpPr txBox="1">
                <a:spLocks noChangeArrowheads="1"/>
              </p:cNvSpPr>
              <p:nvPr/>
            </p:nvSpPr>
            <p:spPr bwMode="auto">
              <a:xfrm>
                <a:off x="4056" y="1954"/>
                <a:ext cx="743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chemeClr val="hlink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Drell Yan</a:t>
                </a:r>
              </a:p>
            </p:txBody>
          </p:sp>
          <p:sp>
            <p:nvSpPr>
              <p:cNvPr id="49172" name="Line 26"/>
              <p:cNvSpPr>
                <a:spLocks noChangeShapeType="1"/>
              </p:cNvSpPr>
              <p:nvPr/>
            </p:nvSpPr>
            <p:spPr bwMode="auto">
              <a:xfrm>
                <a:off x="4461" y="2184"/>
                <a:ext cx="48" cy="67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73" name="Text Box 27"/>
              <p:cNvSpPr txBox="1">
                <a:spLocks noChangeArrowheads="1"/>
              </p:cNvSpPr>
              <p:nvPr/>
            </p:nvSpPr>
            <p:spPr bwMode="auto">
              <a:xfrm rot="3110566">
                <a:off x="3813" y="2833"/>
                <a:ext cx="539" cy="2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rgbClr val="0000CC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charm</a:t>
                </a:r>
                <a:endParaRPr lang="el-GR" sz="1600">
                  <a:solidFill>
                    <a:srgbClr val="0000CC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9174" name="Text Box 28"/>
              <p:cNvSpPr txBox="1">
                <a:spLocks noChangeArrowheads="1"/>
              </p:cNvSpPr>
              <p:nvPr/>
            </p:nvSpPr>
            <p:spPr bwMode="auto">
              <a:xfrm rot="2013217">
                <a:off x="4041" y="2851"/>
                <a:ext cx="578" cy="2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>
                    <a:solidFill>
                      <a:srgbClr val="FF3399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beauty</a:t>
                </a:r>
                <a:endParaRPr lang="el-GR" sz="1600">
                  <a:solidFill>
                    <a:srgbClr val="FF3399"/>
                  </a:solidFill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9175" name="Text Box 29"/>
              <p:cNvSpPr txBox="1">
                <a:spLocks noChangeArrowheads="1"/>
              </p:cNvSpPr>
              <p:nvPr/>
            </p:nvSpPr>
            <p:spPr bwMode="auto">
              <a:xfrm>
                <a:off x="2829" y="3491"/>
                <a:ext cx="2603" cy="19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Wingdings" charset="2"/>
                  <a:buChar char="è"/>
                </a:pPr>
                <a:r>
                  <a:rPr lang="en-US" altLang="zh-CN" sz="1200">
                    <a:latin typeface="Arial Unicode MS" charset="0"/>
                    <a:ea typeface="Arial Unicode MS" charset="0"/>
                    <a:cs typeface="Arial Unicode MS" charset="0"/>
                  </a:rPr>
                  <a:t>DY: 4 GeV &lt; M &lt; 9 GeV;     B</a:t>
                </a:r>
                <a:r>
                  <a:rPr lang="en-US" altLang="zh-CN" sz="1200">
                    <a:latin typeface="Arial Unicode MS" charset="0"/>
                    <a:ea typeface="Arial Unicode MS" charset="0"/>
                    <a:cs typeface="Arial Unicode MS" charset="0"/>
                    <a:sym typeface="Wingdings" charset="2"/>
                  </a:rPr>
                  <a:t>-background: use FVTX </a:t>
                </a:r>
                <a:endParaRPr lang="en-US" altLang="zh-CN" sz="1200"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</p:grpSp>
      </p:grpSp>
      <p:pic>
        <p:nvPicPr>
          <p:cNvPr id="49162" name="Picture 8" descr="dmu_big_straight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0525" y="954088"/>
            <a:ext cx="33369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714500" y="4333875"/>
            <a:ext cx="1247775" cy="11430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64" name="Picture 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6700" y="42863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64748" y="1143000"/>
            <a:ext cx="3722052" cy="2057400"/>
          </a:xfrm>
          <a:prstGeom prst="rect">
            <a:avLst/>
          </a:prstGeo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722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Charm SSA to Probe Gluon </a:t>
            </a:r>
            <a:r>
              <a:rPr lang="en-US" sz="3200" dirty="0" err="1" smtClean="0"/>
              <a:t>Sivers</a:t>
            </a:r>
            <a:r>
              <a:rPr lang="en-US" sz="3200" dirty="0" smtClean="0"/>
              <a:t> Distribution</a:t>
            </a:r>
            <a:endParaRPr lang="en-US" sz="3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4BD6-2AAB-4165-9B5C-AED92E8980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1206" name="Text Box 32"/>
          <p:cNvSpPr txBox="1">
            <a:spLocks noChangeArrowheads="1"/>
          </p:cNvSpPr>
          <p:nvPr/>
        </p:nvSpPr>
        <p:spPr bwMode="auto">
          <a:xfrm>
            <a:off x="5686054" y="3289756"/>
            <a:ext cx="3124200" cy="215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800" dirty="0"/>
              <a:t>Kang, </a:t>
            </a:r>
            <a:r>
              <a:rPr lang="en-US" altLang="zh-CN" sz="800" dirty="0" err="1"/>
              <a:t>Qiu</a:t>
            </a:r>
            <a:r>
              <a:rPr lang="en-US" altLang="zh-CN" sz="800" dirty="0"/>
              <a:t>, Yuan, </a:t>
            </a:r>
            <a:r>
              <a:rPr lang="en-US" altLang="zh-CN" sz="800" dirty="0" err="1"/>
              <a:t>Vogelsang</a:t>
            </a:r>
            <a:r>
              <a:rPr lang="en-US" altLang="zh-CN" sz="800" dirty="0"/>
              <a:t>, Phys. Rev. D 78,114013(2008)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36169" y="1215241"/>
            <a:ext cx="466047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charset="0"/>
              </a:rPr>
              <a:t>D </a:t>
            </a:r>
            <a:r>
              <a:rPr lang="en-US" sz="2000" b="1" dirty="0">
                <a:solidFill>
                  <a:srgbClr val="0000FF"/>
                </a:solidFill>
                <a:latin typeface="Calibri" charset="0"/>
              </a:rPr>
              <a:t>meson</a:t>
            </a:r>
            <a:r>
              <a:rPr lang="en-US" sz="2000" b="1" dirty="0" smtClean="0">
                <a:solidFill>
                  <a:srgbClr val="0000FF"/>
                </a:solidFill>
                <a:latin typeface="Calibri" charset="0"/>
              </a:rPr>
              <a:t> Single-Spin Asymmetry:</a:t>
            </a:r>
            <a:endParaRPr lang="en-US" sz="2000" b="1" baseline="-25000" dirty="0" smtClean="0">
              <a:solidFill>
                <a:srgbClr val="0000FF"/>
              </a:solidFill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charset="0"/>
              </a:rPr>
              <a:t> Production dominated by gluon-gluon </a:t>
            </a:r>
            <a:r>
              <a:rPr lang="en-US" dirty="0" smtClean="0">
                <a:latin typeface="Calibri" charset="0"/>
              </a:rPr>
              <a:t>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Calibri" charset="0"/>
              </a:rPr>
              <a:t> Sensitive </a:t>
            </a:r>
            <a:r>
              <a:rPr lang="en-US" dirty="0">
                <a:latin typeface="Calibri" charset="0"/>
              </a:rPr>
              <a:t>to gluon </a:t>
            </a:r>
            <a:r>
              <a:rPr lang="en-US" dirty="0" err="1">
                <a:latin typeface="Calibri" charset="0"/>
              </a:rPr>
              <a:t>Sivers</a:t>
            </a:r>
            <a:r>
              <a:rPr lang="en-US" dirty="0" smtClean="0">
                <a:latin typeface="Calibri" charset="0"/>
              </a:rPr>
              <a:t> distribution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Calibri" charset="0"/>
              </a:rPr>
              <a:t> PHENIX-2006 data ruled out the max. gluon </a:t>
            </a:r>
            <a:r>
              <a:rPr lang="en-US" sz="1400" dirty="0" err="1" smtClean="0">
                <a:solidFill>
                  <a:srgbClr val="008000"/>
                </a:solidFill>
                <a:latin typeface="Calibri" charset="0"/>
              </a:rPr>
              <a:t>Sivers</a:t>
            </a:r>
            <a:endParaRPr lang="en-US" sz="1400" dirty="0" smtClean="0">
              <a:solidFill>
                <a:srgbClr val="008000"/>
              </a:solidFill>
              <a:latin typeface="Calibri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Calibri" charset="0"/>
              </a:rPr>
              <a:t> Much improved results expected with VTX detectors</a:t>
            </a:r>
            <a:endParaRPr lang="en-US" sz="14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724400" y="29718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4459C"/>
              </a:buClr>
              <a:buSzPct val="110000"/>
              <a:buFont typeface="Times" pitchFamily="-112" charset="0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41" charset="-128"/>
              <a:cs typeface="ＭＳ Ｐゴシック" pitchFamily="41" charset="-128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>
          <a:xfrm>
            <a:off x="336169" y="3505200"/>
            <a:ext cx="3610330" cy="2743200"/>
            <a:chOff x="76200" y="3810000"/>
            <a:chExt cx="3008613" cy="2286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3810000"/>
              <a:ext cx="3008613" cy="2286000"/>
            </a:xfrm>
            <a:prstGeom prst="rect">
              <a:avLst/>
            </a:prstGeom>
          </p:spPr>
        </p:pic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2624667" y="3886200"/>
            <a:ext cx="423333" cy="381000"/>
          </p:xfrm>
          <a:graphic>
            <a:graphicData uri="http://schemas.openxmlformats.org/presentationml/2006/ole">
              <p:oleObj spid="_x0000_s40962" name="Equation" r:id="rId5" imgW="254000" imgH="228600" progId="Equation.3">
                <p:embed/>
              </p:oleObj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818" y="3530854"/>
            <a:ext cx="3736763" cy="2825496"/>
          </a:xfrm>
          <a:prstGeom prst="rect">
            <a:avLst/>
          </a:prstGeom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6975237" y="2665403"/>
          <a:ext cx="1835017" cy="534997"/>
        </p:xfrm>
        <a:graphic>
          <a:graphicData uri="http://schemas.openxmlformats.org/presentationml/2006/ole">
            <p:oleObj spid="_x0000_s40963" name="Equation" r:id="rId7" imgW="914400" imgH="266700" progId="Equation.3">
              <p:embed/>
            </p:oleObj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207D-61BC-F64D-BAE4-20299B452BE4}" type="datetime1">
              <a:rPr lang="en-US" smtClean="0"/>
              <a:pPr/>
              <a:t>7/26/10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Open Charm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/>
          <a:p>
            <a:r>
              <a:rPr lang="en-US" dirty="0" smtClean="0"/>
              <a:t>Fixed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/>
          <a:lstStyle/>
          <a:p>
            <a:r>
              <a:rPr lang="en-US" dirty="0" smtClean="0"/>
              <a:t>Collider mode @RHIC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74802"/>
            <a:ext cx="4495800" cy="394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50" y="2474802"/>
            <a:ext cx="3289300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259" y="4624359"/>
            <a:ext cx="3098800" cy="219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5900" y="2197803"/>
            <a:ext cx="342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PRL 95, 122001 (2005) M. </a:t>
            </a:r>
            <a:r>
              <a:rPr lang="en-US" sz="1200" dirty="0" err="1" smtClean="0"/>
              <a:t>Cacciari</a:t>
            </a:r>
            <a:r>
              <a:rPr lang="en-US" sz="1200" dirty="0" smtClean="0"/>
              <a:t>, P. </a:t>
            </a:r>
            <a:r>
              <a:rPr lang="en-US" sz="1200" dirty="0" err="1" smtClean="0"/>
              <a:t>Nason</a:t>
            </a:r>
            <a:r>
              <a:rPr lang="en-US" sz="1200" dirty="0" smtClean="0"/>
              <a:t>, R. Vogt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5913" y="2279969"/>
            <a:ext cx="3520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EPJ C 52, 987 (2007) J. </a:t>
            </a:r>
            <a:r>
              <a:rPr lang="en-US" sz="1200" dirty="0" err="1" smtClean="0"/>
              <a:t>Riedl</a:t>
            </a:r>
            <a:r>
              <a:rPr lang="en-US" sz="1200" dirty="0" smtClean="0"/>
              <a:t>, A. Schafer, M. </a:t>
            </a:r>
            <a:r>
              <a:rPr lang="en-US" sz="1200" dirty="0" err="1" smtClean="0"/>
              <a:t>Stratmann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36B-2411-884D-BB1E-1D76530E349F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47"/>
            <a:ext cx="8229600" cy="1291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Charm Production in </a:t>
            </a:r>
            <a:r>
              <a:rPr lang="en-US" dirty="0" err="1" smtClean="0"/>
              <a:t>p+p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PYTHIA (LO) </a:t>
            </a:r>
            <a:endParaRPr lang="en-US" dirty="0"/>
          </a:p>
        </p:txBody>
      </p:sp>
      <p:pic>
        <p:nvPicPr>
          <p:cNvPr id="7" name="Picture 6" descr="total_char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3" y="1544637"/>
            <a:ext cx="6832710" cy="516357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3E3F-1429-C74F-A715-9A80AFAB53FC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351160" y="4993877"/>
            <a:ext cx="266007" cy="3518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88124" y="5289713"/>
            <a:ext cx="64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E906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4768913" y="3747652"/>
            <a:ext cx="266007" cy="3518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07597" y="410149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 62GeV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71216" y="5637602"/>
            <a:ext cx="266007" cy="3518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5670" y="583494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JAPRC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Observations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44" y="1417638"/>
            <a:ext cx="7051070" cy="47561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Twist-3 and Generalized TMD Parton Model</a:t>
            </a:r>
          </a:p>
          <a:p>
            <a:pPr lvl="1"/>
            <a:r>
              <a:rPr lang="en-US" dirty="0" smtClean="0"/>
              <a:t>Color gauge approach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Quark sector: </a:t>
            </a:r>
            <a:r>
              <a:rPr lang="en-US" dirty="0" smtClean="0">
                <a:solidFill>
                  <a:srgbClr val="FF0000"/>
                </a:solidFill>
              </a:rPr>
              <a:t>some knowledge</a:t>
            </a:r>
          </a:p>
          <a:p>
            <a:pPr lvl="1"/>
            <a:r>
              <a:rPr lang="en-US" dirty="0" smtClean="0"/>
              <a:t>Quark </a:t>
            </a:r>
            <a:r>
              <a:rPr lang="en-US" dirty="0" err="1" smtClean="0"/>
              <a:t>Sivers</a:t>
            </a:r>
            <a:r>
              <a:rPr lang="en-US" dirty="0" smtClean="0"/>
              <a:t> and Collins functions</a:t>
            </a:r>
          </a:p>
          <a:p>
            <a:pPr lvl="1"/>
            <a:r>
              <a:rPr lang="en-US" dirty="0" smtClean="0"/>
              <a:t>Twist-3 quark-gluon correlation functions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Gluon sector: </a:t>
            </a:r>
            <a:r>
              <a:rPr lang="en-US" dirty="0" smtClean="0">
                <a:solidFill>
                  <a:srgbClr val="FF0000"/>
                </a:solidFill>
              </a:rPr>
              <a:t>largely unknown</a:t>
            </a:r>
          </a:p>
          <a:p>
            <a:pPr lvl="1"/>
            <a:r>
              <a:rPr lang="en-US" dirty="0" smtClean="0"/>
              <a:t>Gluon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function(s</a:t>
            </a:r>
            <a:r>
              <a:rPr lang="en-US" dirty="0" smtClean="0"/>
              <a:t>)??</a:t>
            </a:r>
          </a:p>
          <a:p>
            <a:pPr lvl="1"/>
            <a:r>
              <a:rPr lang="en-US" dirty="0" smtClean="0"/>
              <a:t>Twist-3 tri-gluon correlation functions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next experimental step? </a:t>
            </a:r>
          </a:p>
          <a:p>
            <a:pPr lvl="1"/>
            <a:r>
              <a:rPr lang="en-US" dirty="0" smtClean="0"/>
              <a:t>Heavy quark probe!</a:t>
            </a:r>
          </a:p>
          <a:p>
            <a:pPr lvl="1"/>
            <a:r>
              <a:rPr lang="en-US" dirty="0" smtClean="0"/>
              <a:t>Directly access the color charge coupling to quark and anti-quark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all about the color flow in hard scattering</a:t>
            </a:r>
          </a:p>
          <a:p>
            <a:pPr lvl="1"/>
            <a:r>
              <a:rPr lang="en-US" dirty="0" smtClean="0"/>
              <a:t>TSSA @RHIC-SPIN</a:t>
            </a:r>
          </a:p>
          <a:p>
            <a:pPr lvl="1"/>
            <a:r>
              <a:rPr lang="en-US" dirty="0" err="1" smtClean="0"/>
              <a:t>p/d+A</a:t>
            </a:r>
            <a:r>
              <a:rPr lang="en-US" dirty="0" smtClean="0"/>
              <a:t> @RHIC           Xiao @ this workshop!</a:t>
            </a:r>
          </a:p>
          <a:p>
            <a:pPr lvl="1"/>
            <a:r>
              <a:rPr lang="en-US" dirty="0" smtClean="0"/>
              <a:t>Jlab-12, EIC…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2F5D-DF6F-FD4D-8313-6BA00AF72BB9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Experimental confirmation (or disproval) of color flow in hard scattering is a critical step toward understanding the mechanisms of SSA</a:t>
            </a:r>
          </a:p>
          <a:p>
            <a:endParaRPr lang="en-US" dirty="0" smtClean="0"/>
          </a:p>
          <a:p>
            <a:r>
              <a:rPr lang="en-US" dirty="0" smtClean="0"/>
              <a:t>Color charge dependence is originated from the Gauge formulism. Experimental study of SSA in charm and anti-charm is as important as the test of sign change in DY SSA.</a:t>
            </a:r>
          </a:p>
          <a:p>
            <a:endParaRPr lang="en-US" dirty="0" smtClean="0"/>
          </a:p>
          <a:p>
            <a:r>
              <a:rPr lang="en-US" dirty="0" smtClean="0"/>
              <a:t>Future experimental prospects – exciting opportunity!</a:t>
            </a:r>
          </a:p>
          <a:p>
            <a:pPr lvl="1"/>
            <a:r>
              <a:rPr lang="en-US" dirty="0" smtClean="0"/>
              <a:t>RHIC, high energy </a:t>
            </a:r>
          </a:p>
          <a:p>
            <a:pPr lvl="1"/>
            <a:r>
              <a:rPr lang="en-US" dirty="0" smtClean="0"/>
              <a:t>Low energy fixed target</a:t>
            </a:r>
          </a:p>
          <a:p>
            <a:pPr lvl="1"/>
            <a:r>
              <a:rPr lang="en-US" dirty="0" smtClean="0"/>
              <a:t>Jlab-12</a:t>
            </a:r>
          </a:p>
          <a:p>
            <a:pPr lvl="1"/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E244-1722-6A40-9DDD-92BEC35FBB76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Color Interaction and TSSA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288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we understand the underlying physics?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Sivers</a:t>
            </a:r>
            <a:r>
              <a:rPr lang="en-US" dirty="0" smtClean="0"/>
              <a:t> asymmetry, for example </a:t>
            </a:r>
          </a:p>
          <a:p>
            <a:r>
              <a:rPr lang="en-US" dirty="0" smtClean="0"/>
              <a:t>What can we learn more from future data?</a:t>
            </a:r>
          </a:p>
          <a:p>
            <a:pPr lvl="1"/>
            <a:r>
              <a:rPr lang="en-US" dirty="0" smtClean="0"/>
              <a:t>DY, charm, direct-photon…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1" name="Picture 4" descr="bohmaharono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3539068"/>
            <a:ext cx="2794000" cy="2285260"/>
          </a:xfrm>
          <a:prstGeom prst="rect">
            <a:avLst/>
          </a:prstGeom>
          <a:noFill/>
        </p:spPr>
      </p:pic>
      <p:pic>
        <p:nvPicPr>
          <p:cNvPr id="82" name="Picture 4" descr="fact_theor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03613"/>
            <a:ext cx="3733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2359743" y="6006012"/>
            <a:ext cx="3777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are colliding hadrons, not </a:t>
            </a:r>
            <a:r>
              <a:rPr lang="en-US" dirty="0" err="1" smtClean="0"/>
              <a:t>partons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13-F2A4-0142-8F0D-98726685520A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7666"/>
            <a:ext cx="8229600" cy="1143000"/>
          </a:xfrm>
        </p:spPr>
        <p:txBody>
          <a:bodyPr/>
          <a:lstStyle/>
          <a:p>
            <a:r>
              <a:rPr lang="en-US" dirty="0" smtClean="0"/>
              <a:t>Color Flow in Twist-3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8373"/>
            <a:ext cx="9173759" cy="443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1095" y="981334"/>
            <a:ext cx="221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@this workshop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C0D4-390E-9C42-9E4F-48389B64D81B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Generalized Parton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Assume TMD factorization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" y="3864982"/>
            <a:ext cx="5372823" cy="155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17" y="3562180"/>
            <a:ext cx="3569603" cy="2031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10" y="1767154"/>
            <a:ext cx="4138721" cy="179502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B838-C3CA-4D4F-81D0-5E9C9C52D4BB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3713" y="2127975"/>
            <a:ext cx="16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Anselmino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946317"/>
            <a:ext cx="58050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TMD factorization breakdown…  a failure or an opportunity?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1315" y="5946317"/>
            <a:ext cx="119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Mulders</a:t>
            </a:r>
            <a:r>
              <a:rPr lang="en-US" sz="1200" dirty="0" smtClean="0"/>
              <a:t>, Xiao.. </a:t>
            </a:r>
          </a:p>
          <a:p>
            <a:r>
              <a:rPr lang="en-US" sz="1200" dirty="0" smtClean="0"/>
              <a:t>@this workshop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25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8943" y="931333"/>
            <a:ext cx="170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Gamberg</a:t>
            </a:r>
            <a:r>
              <a:rPr lang="en-US" dirty="0" smtClean="0"/>
              <a:t>, Kang </a:t>
            </a:r>
          </a:p>
          <a:p>
            <a:r>
              <a:rPr lang="en-US" dirty="0" smtClean="0"/>
              <a:t>@this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7656" y="1816746"/>
            <a:ext cx="283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Generalizing GPM…   with modified hard cross sections (</a:t>
            </a:r>
            <a:r>
              <a:rPr lang="en-US" sz="1200" dirty="0" err="1" smtClean="0"/>
              <a:t>gluonic</a:t>
            </a:r>
            <a:r>
              <a:rPr lang="en-US" sz="1200" dirty="0"/>
              <a:t>-</a:t>
            </a:r>
            <a:r>
              <a:rPr lang="en-US" sz="1200" dirty="0" smtClean="0"/>
              <a:t>pole cross sections)</a:t>
            </a:r>
          </a:p>
          <a:p>
            <a:r>
              <a:rPr lang="en-US" sz="1200" dirty="0" smtClean="0"/>
              <a:t>PRL 99 (2007) A. </a:t>
            </a:r>
            <a:r>
              <a:rPr lang="en-US" sz="1200" dirty="0" err="1" smtClean="0"/>
              <a:t>Bacchetta</a:t>
            </a:r>
            <a:r>
              <a:rPr lang="en-US" sz="1200" dirty="0" smtClean="0"/>
              <a:t> et al, </a:t>
            </a:r>
          </a:p>
          <a:p>
            <a:r>
              <a:rPr lang="en-US" sz="1200" dirty="0" smtClean="0"/>
              <a:t>PRD 72 (2005) A. </a:t>
            </a:r>
            <a:r>
              <a:rPr lang="en-US" sz="1200" dirty="0" err="1" smtClean="0"/>
              <a:t>Bacchetta</a:t>
            </a:r>
            <a:r>
              <a:rPr lang="en-US" sz="1200" dirty="0" smtClean="0"/>
              <a:t>, C.J. </a:t>
            </a:r>
            <a:r>
              <a:rPr lang="en-US" sz="1200" dirty="0" err="1" smtClean="0"/>
              <a:t>Bomhof</a:t>
            </a:r>
            <a:r>
              <a:rPr lang="en-US" sz="1200" dirty="0" smtClean="0"/>
              <a:t>, </a:t>
            </a:r>
            <a:r>
              <a:rPr lang="en-US" sz="1200" dirty="0" err="1" smtClean="0"/>
              <a:t>P.J.Mulders</a:t>
            </a:r>
            <a:r>
              <a:rPr lang="en-US" sz="1200" dirty="0" smtClean="0"/>
              <a:t>, </a:t>
            </a:r>
            <a:r>
              <a:rPr lang="en-US" sz="1200" dirty="0" err="1" smtClean="0"/>
              <a:t>F.Pijlman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EB46-B8F9-DC45-91E8-46BC29AEEC44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9844" y="4993877"/>
            <a:ext cx="832346" cy="386124"/>
          </a:xfrm>
          <a:prstGeom prst="ellipse">
            <a:avLst/>
          </a:prstGeom>
          <a:solidFill>
            <a:srgbClr val="FFFF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Color Flow in DY and 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540704" cy="10277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sign change – a new fundamental test of color gauge formalism</a:t>
            </a:r>
          </a:p>
          <a:p>
            <a:r>
              <a:rPr lang="en-US" dirty="0" smtClean="0"/>
              <a:t>Charm TSSA could provides a new independent experimental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2" y="1818980"/>
            <a:ext cx="7371082" cy="3524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4390" y="5343456"/>
            <a:ext cx="5019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Twist-3: sign change from </a:t>
            </a:r>
            <a:r>
              <a:rPr lang="en-US" dirty="0" err="1" smtClean="0">
                <a:solidFill>
                  <a:srgbClr val="0000FF"/>
                </a:solidFill>
              </a:rPr>
              <a:t>gluonic</a:t>
            </a:r>
            <a:r>
              <a:rPr lang="en-US" dirty="0" smtClean="0">
                <a:solidFill>
                  <a:srgbClr val="0000FF"/>
                </a:solidFill>
              </a:rPr>
              <a:t>-pole in hard parts</a:t>
            </a:r>
          </a:p>
          <a:p>
            <a:endParaRPr lang="en-US" dirty="0" smtClean="0"/>
          </a:p>
          <a:p>
            <a:r>
              <a:rPr lang="en-US" dirty="0" smtClean="0"/>
              <a:t>In the overlapped region – consistent description  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2C86-3AD3-2143-862D-BBF45B969B24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9225" y="4787935"/>
            <a:ext cx="81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Collins ‘02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3913" y="5805121"/>
            <a:ext cx="236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</a:t>
            </a:r>
            <a:r>
              <a:rPr lang="en-US" sz="1200" dirty="0" smtClean="0"/>
              <a:t>, </a:t>
            </a:r>
            <a:r>
              <a:rPr lang="en-US" sz="1200" dirty="0" err="1" smtClean="0"/>
              <a:t>Qiu</a:t>
            </a:r>
            <a:r>
              <a:rPr lang="en-US" sz="1200" dirty="0" smtClean="0"/>
              <a:t>, </a:t>
            </a:r>
            <a:r>
              <a:rPr lang="en-US" sz="1200" dirty="0" err="1" smtClean="0"/>
              <a:t>Vogelsang</a:t>
            </a:r>
            <a:r>
              <a:rPr lang="en-US" sz="1200" dirty="0" smtClean="0"/>
              <a:t>, Yuan ‘06</a:t>
            </a:r>
          </a:p>
          <a:p>
            <a:r>
              <a:rPr lang="en-US" sz="1200" dirty="0" err="1" smtClean="0"/>
              <a:t>Bacchetta</a:t>
            </a:r>
            <a:r>
              <a:rPr lang="en-US" sz="1200" dirty="0" smtClean="0"/>
              <a:t>, Boer, Diehl, </a:t>
            </a:r>
            <a:r>
              <a:rPr lang="en-US" sz="1200" dirty="0" err="1" smtClean="0"/>
              <a:t>Mulders</a:t>
            </a:r>
            <a:r>
              <a:rPr lang="en-US" sz="1200" dirty="0" smtClean="0"/>
              <a:t> ‘08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6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Charm and anti-Charm TSSA and Color 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035"/>
            <a:ext cx="8229600" cy="40629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Quark and </a:t>
            </a:r>
            <a:r>
              <a:rPr lang="en-US" dirty="0" err="1" smtClean="0"/>
              <a:t>antiquark</a:t>
            </a:r>
            <a:r>
              <a:rPr lang="en-US" dirty="0" smtClean="0"/>
              <a:t> could have different color flow structure in hard scattering </a:t>
            </a:r>
          </a:p>
          <a:p>
            <a:endParaRPr lang="en-US" dirty="0"/>
          </a:p>
          <a:p>
            <a:r>
              <a:rPr lang="en-US" dirty="0" smtClean="0"/>
              <a:t> Experimentally Charm and anti-Charm can be cleanly identified,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/>
              <a:t>(charm</a:t>
            </a:r>
            <a:r>
              <a:rPr lang="en-US" dirty="0" smtClean="0"/>
              <a:t>) provide new insight to the underlying physics of TSSA</a:t>
            </a:r>
          </a:p>
          <a:p>
            <a:pPr lvl="1"/>
            <a:r>
              <a:rPr lang="en-US" dirty="0" smtClean="0"/>
              <a:t>Directly test the different </a:t>
            </a:r>
            <a:r>
              <a:rPr lang="en-US" dirty="0"/>
              <a:t>c</a:t>
            </a:r>
            <a:r>
              <a:rPr lang="en-US" dirty="0" smtClean="0"/>
              <a:t>olor coupling for quark and anti-quark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3477" y="2740325"/>
          <a:ext cx="2147063" cy="1536251"/>
        </p:xfrm>
        <a:graphic>
          <a:graphicData uri="http://schemas.openxmlformats.org/presentationml/2006/ole">
            <p:oleObj spid="_x0000_s32770" name="Equation" r:id="rId3" imgW="1295400" imgH="927100" progId="Equation.3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6BE3-82C5-1748-A5F1-F1ACE359C807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2336" y="3831616"/>
            <a:ext cx="44496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new experimental test of the color coupling</a:t>
            </a:r>
          </a:p>
          <a:p>
            <a:r>
              <a:rPr lang="en-US" dirty="0" smtClean="0"/>
              <a:t>to quark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antiquark</a:t>
            </a:r>
            <a:r>
              <a:rPr lang="en-US" dirty="0" smtClean="0"/>
              <a:t> in hard scatterings!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TSSA in Heavy Quark Production at LO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9" y="1114631"/>
            <a:ext cx="7761731" cy="5743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313" y="775139"/>
            <a:ext cx="372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Kang, </a:t>
            </a:r>
            <a:r>
              <a:rPr lang="en-US" dirty="0" err="1" smtClean="0"/>
              <a:t>Qiu</a:t>
            </a:r>
            <a:r>
              <a:rPr lang="en-US" dirty="0" smtClean="0"/>
              <a:t>, </a:t>
            </a:r>
            <a:r>
              <a:rPr lang="en-US" dirty="0" err="1" smtClean="0"/>
              <a:t>Vogelsang</a:t>
            </a:r>
            <a:r>
              <a:rPr lang="en-US" dirty="0" smtClean="0"/>
              <a:t>, Yuan, PRD 2008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1FB9-71D5-984E-9807-98A0546818E2}" type="datetime1">
              <a:rPr lang="en-US" smtClean="0"/>
              <a:pPr/>
              <a:t>7/26/10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7726-212B-7D4D-8520-A893381008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X. Liu  BNL/RBRC Summer Workshop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1522</Words>
  <Application>Microsoft Macintosh PowerPoint</Application>
  <PresentationFormat>On-screen Show (4:3)</PresentationFormat>
  <Paragraphs>271</Paragraphs>
  <Slides>27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Picture</vt:lpstr>
      <vt:lpstr>Equation</vt:lpstr>
      <vt:lpstr>TSSA in Heavy Quark Production</vt:lpstr>
      <vt:lpstr>The Challenge of “Too Large” - do we understand this?  </vt:lpstr>
      <vt:lpstr>Color Interaction and TSSA</vt:lpstr>
      <vt:lpstr>Color Flow in Twist-3</vt:lpstr>
      <vt:lpstr>Generalized Parton Model</vt:lpstr>
      <vt:lpstr>Slide 6</vt:lpstr>
      <vt:lpstr>Color Flow in DY and DIS</vt:lpstr>
      <vt:lpstr>Charm and anti-Charm TSSA and Color Flow</vt:lpstr>
      <vt:lpstr>TSSA in Heavy Quark Production at LO</vt:lpstr>
      <vt:lpstr>Slide 10</vt:lpstr>
      <vt:lpstr>Heavy Quark TSSA (I) Twist-3 quark-gluon correlation </vt:lpstr>
      <vt:lpstr>Slide 12</vt:lpstr>
      <vt:lpstr>Heavy Quark SSA (II) Twist-3 tri-gluon correlation </vt:lpstr>
      <vt:lpstr>Experimentally Test Color Flow via Open Heavy Quark TSSA - mini summary </vt:lpstr>
      <vt:lpstr>J/Psi TSSA: e+p (I) important for future EIC</vt:lpstr>
      <vt:lpstr>J/Psi SSA: e+p (II)</vt:lpstr>
      <vt:lpstr>J/Psi SSA: p+p (III) @RHIC/PHENIX!</vt:lpstr>
      <vt:lpstr>Experimental Prospects</vt:lpstr>
      <vt:lpstr>Charm Production p+p @200GeV </vt:lpstr>
      <vt:lpstr>Latest Results of Heavy Quark SSA Probing Gluon’s Sivers Asymmetry</vt:lpstr>
      <vt:lpstr>Future Opportunity</vt:lpstr>
      <vt:lpstr>Critical Role of VTX/FVTX for Drell-Yan and Open Charm</vt:lpstr>
      <vt:lpstr>Charm SSA to Probe Gluon Sivers Distribution</vt:lpstr>
      <vt:lpstr>More on Open Charm Production</vt:lpstr>
      <vt:lpstr>Open Charm Production in p+p with PYTHIA (LO) </vt:lpstr>
      <vt:lpstr>A few Observations and Comments</vt:lpstr>
      <vt:lpstr>Summary and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Quark and Gluons </dc:title>
  <dc:creator>Ming Liu</dc:creator>
  <cp:lastModifiedBy>Ming Liu</cp:lastModifiedBy>
  <cp:revision>191</cp:revision>
  <cp:lastPrinted>2010-07-23T17:46:00Z</cp:lastPrinted>
  <dcterms:created xsi:type="dcterms:W3CDTF">2010-07-26T19:20:30Z</dcterms:created>
  <dcterms:modified xsi:type="dcterms:W3CDTF">2010-07-26T19:20:49Z</dcterms:modified>
</cp:coreProperties>
</file>