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745" r:id="rId3"/>
    <p:sldId id="258" r:id="rId4"/>
    <p:sldId id="747" r:id="rId5"/>
    <p:sldId id="749" r:id="rId6"/>
    <p:sldId id="333" r:id="rId7"/>
    <p:sldId id="357" r:id="rId8"/>
    <p:sldId id="399" r:id="rId9"/>
    <p:sldId id="390" r:id="rId10"/>
    <p:sldId id="387" r:id="rId11"/>
    <p:sldId id="400" r:id="rId12"/>
    <p:sldId id="397" r:id="rId13"/>
    <p:sldId id="351" r:id="rId14"/>
    <p:sldId id="755" r:id="rId15"/>
    <p:sldId id="260" r:id="rId16"/>
    <p:sldId id="361" r:id="rId17"/>
    <p:sldId id="757" r:id="rId18"/>
    <p:sldId id="758" r:id="rId19"/>
    <p:sldId id="760" r:id="rId20"/>
    <p:sldId id="743" r:id="rId21"/>
    <p:sldId id="320" r:id="rId22"/>
    <p:sldId id="437" r:id="rId23"/>
    <p:sldId id="445" r:id="rId24"/>
    <p:sldId id="349" r:id="rId25"/>
    <p:sldId id="328" r:id="rId26"/>
    <p:sldId id="355" r:id="rId27"/>
    <p:sldId id="370" r:id="rId28"/>
    <p:sldId id="762" r:id="rId29"/>
    <p:sldId id="754" r:id="rId30"/>
    <p:sldId id="259" r:id="rId31"/>
    <p:sldId id="746" r:id="rId32"/>
    <p:sldId id="381" r:id="rId33"/>
    <p:sldId id="4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834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16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F9A5-2B30-BF4D-A765-2519B726A0DF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5CA5-389C-A145-8A23-263BF669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0238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31EF-B50E-264D-BD99-A7304F5FE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FBC93-A21F-E948-AD81-54B8A7F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B785A-CE0E-B644-88EC-5D3D7371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FDF6-B73C-BA47-BC96-3F3B0ACD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9E6-5100-EE47-BF4D-A8D0A07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18C4-7532-C34C-8D51-338BF52E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B58FD-9CD8-A84A-9C0E-636325213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93FC-1200-2E47-B3F7-1148320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0EB9-A97A-BD47-AB66-22301BD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059F-14AF-F443-B37A-5611596C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5E96F-FF19-374C-8CEE-7C84FBC4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8E7BF-FC7B-0548-A5F7-C7AA93CD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5B10-807F-4643-B31A-3C55ED2B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F0A9-AD76-F44D-AFB1-FBE81B1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C476-F861-1F4E-80EA-E569EDC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8B1D-D599-B649-91E5-2973A96D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CADB-A33E-6F4C-BFB7-4D8DC026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7682-2A09-144D-BB5D-679D3598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2E59-3002-7847-A960-BEE94054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F05D-1F41-EA42-8F2D-8DEF8C9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A187-42D8-BA4E-8B75-546A5C25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E95F-EC32-8940-AE26-B39D870D3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F153-2D1F-FC47-A510-50D04D5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1A4A-8F79-D649-99A7-189FA8F3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6645-E299-A04F-94E5-857A6F7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871A-16AB-EE49-BD0D-BCA9538A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CBEA-9889-6246-95FD-AD4EE97BC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7627-4AE1-5D4F-A01C-0C8F040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5128-69C8-D84F-9EBB-4900D0BD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C53-8D5F-354E-964C-8A9C84CD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298E-4C5A-FA47-9E61-A51B4EC4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F841-92D6-AB47-9443-9ACADEE5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2790-72F7-154C-AF1F-995ADD9D3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BDD0C-3773-DA47-9AE8-1A7C8822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B065D-13CF-964C-B7B7-79BED2EC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C19D-6583-BE45-A971-55EC0B9DC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CCB04-18B2-E747-A295-5F814C48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9FC4-5428-484B-8900-7CADB00D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57A-DA25-0B4F-9C99-1D79EC6B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4F0-0BA3-824A-B58D-1F656FB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20EE-4777-7743-AF82-8C37A586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C5946-4A65-454B-95D0-4D4729B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2901-4E4E-5A40-82EB-9B5CBAD8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64A2B-8FD6-E04F-9986-5C4D55A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56EE3-4065-E048-B0F0-3E824A2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19B9-767D-5C4A-8093-832ED47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FDAC-EA2A-5644-8063-DEDDD18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6F44-0B4F-5543-8E37-393C941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A5434-08AF-2248-B51B-66D1B22E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066DA-8721-FF45-B80B-2944E85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60271-D0D2-D248-B58C-C056A90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5772-4C1F-EC4A-BAF1-894F49E8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D308-B7FF-C242-B026-052ACDA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F11B6-ADF1-194F-A4AA-9FA02176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97F89-6001-6E4D-89F5-876ECBFE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9D2C-5C31-D44B-8855-336E1DDF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B0EE-7DF5-204D-861F-90310F64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10E7-23A4-434C-9617-CC71AB5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0591-4F1A-E049-ADBE-7187B641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30C6-7BE5-E649-8BFA-0280FEB5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42ED-8FE9-394C-BAD4-EF5051706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7871-3018-6B4B-BF7D-AC33A6BE6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6673-95C7-6F41-BEC8-BFB89806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4.emf"/><Relationship Id="rId9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5.emf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9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25-3588-5C4A-9839-40D5D5A0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71" y="547176"/>
            <a:ext cx="10022541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Nucleon-Structure Physics by Proton-Proton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158F-71F6-894F-B375-99C815F4D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959"/>
            <a:ext cx="9144000" cy="22272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Ming X. Liu</a:t>
            </a:r>
          </a:p>
          <a:p>
            <a:r>
              <a:rPr lang="en-US" sz="3200" dirty="0"/>
              <a:t>Los Alamos National Laboratory </a:t>
            </a:r>
          </a:p>
          <a:p>
            <a:r>
              <a:rPr lang="en-US" sz="3200" dirty="0"/>
              <a:t>QNP 2018</a:t>
            </a:r>
          </a:p>
          <a:p>
            <a:r>
              <a:rPr lang="en-US" sz="3200" dirty="0"/>
              <a:t>Tsukuba, Japan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28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43" y="91918"/>
            <a:ext cx="11012616" cy="94392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Near Future: Projected Gluon Polarization 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3" y="1035844"/>
            <a:ext cx="5209498" cy="21844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Favors positive gluon polarization</a:t>
            </a:r>
            <a:r>
              <a:rPr lang="en-US" sz="2400" dirty="0"/>
              <a:t>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62-510GeV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i="1" dirty="0">
                <a:solidFill>
                  <a:srgbClr val="92D050"/>
                </a:solidFill>
              </a:rPr>
              <a:t>and more … </a:t>
            </a:r>
            <a:endParaRPr lang="en-US" sz="1600" dirty="0">
              <a:solidFill>
                <a:srgbClr val="92D05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2027+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11" y="1437107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7169791" y="1238951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68058-F7BD-1F45-97D7-FAB2A389608D}"/>
              </a:ext>
            </a:extLst>
          </p:cNvPr>
          <p:cNvGrpSpPr/>
          <p:nvPr/>
        </p:nvGrpSpPr>
        <p:grpSpPr>
          <a:xfrm>
            <a:off x="770013" y="3165783"/>
            <a:ext cx="4880757" cy="3555692"/>
            <a:chOff x="6878241" y="4091340"/>
            <a:chExt cx="3005301" cy="22650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40047-BF33-9940-8077-101D955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16F55-FF7A-D048-8239-19E842A7F59E}"/>
                </a:ext>
              </a:extLst>
            </p:cNvPr>
            <p:cNvSpPr txBox="1"/>
            <p:nvPr/>
          </p:nvSpPr>
          <p:spPr>
            <a:xfrm>
              <a:off x="8273405" y="4091340"/>
              <a:ext cx="1549852" cy="196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NNPDF: 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65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38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Electroweak Probes for (anti)Quarks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42" y="2657838"/>
            <a:ext cx="3407858" cy="254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06" y="1297531"/>
            <a:ext cx="6442387" cy="50014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7348" y="2053489"/>
            <a:ext cx="6869119" cy="3876509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53" y="5489670"/>
            <a:ext cx="4909305" cy="94166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B9977-3A7F-0349-B029-437B3494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493" y="2358876"/>
            <a:ext cx="2045983" cy="74291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20D3A-A883-884B-A1C0-FC857A62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436" y="2440531"/>
            <a:ext cx="2129640" cy="74149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001B40-5C2A-0844-A638-DC4464AD1F0E}"/>
              </a:ext>
            </a:extLst>
          </p:cNvPr>
          <p:cNvSpPr txBox="1"/>
          <p:nvPr/>
        </p:nvSpPr>
        <p:spPr>
          <a:xfrm>
            <a:off x="689013" y="2329123"/>
            <a:ext cx="230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“left-hand coupling”</a:t>
            </a:r>
          </a:p>
        </p:txBody>
      </p:sp>
    </p:spTree>
    <p:extLst>
      <p:ext uri="{BB962C8B-B14F-4D97-AF65-F5344CB8AC3E}">
        <p14:creationId xmlns:p14="http://schemas.microsoft.com/office/powerpoint/2010/main" val="183519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1098" y="82687"/>
            <a:ext cx="11869804" cy="95368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First Measurements of Flavor Identified Sea-Quark </a:t>
            </a:r>
            <a:r>
              <a:rPr lang="en-US" sz="3600" dirty="0"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119091"/>
            <a:ext cx="8229600" cy="465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RHIC has unique access to flavor identified sea-quarks via real W</a:t>
            </a:r>
            <a:r>
              <a:rPr lang="en-US" baseline="30000" dirty="0">
                <a:solidFill>
                  <a:srgbClr val="0432FF"/>
                </a:solidFill>
              </a:rPr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3539713" y="1877948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38" y="2114384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5962318" y="2630524"/>
            <a:ext cx="2382084" cy="526152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5956315" y="4800550"/>
            <a:ext cx="2239970" cy="54186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292400" y="4135904"/>
            <a:ext cx="2192311" cy="62058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362193" y="3068363"/>
            <a:ext cx="2122518" cy="578905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68EFF-279F-EB43-8714-6BEE5B134904}"/>
              </a:ext>
            </a:extLst>
          </p:cNvPr>
          <p:cNvGrpSpPr/>
          <p:nvPr/>
        </p:nvGrpSpPr>
        <p:grpSpPr>
          <a:xfrm>
            <a:off x="8848144" y="1116623"/>
            <a:ext cx="3049654" cy="5139484"/>
            <a:chOff x="7594097" y="1700910"/>
            <a:chExt cx="3049654" cy="51394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8FAE-5A1E-2E4F-99B3-849C42B3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097" y="4297909"/>
              <a:ext cx="2942350" cy="254248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0359B9-6A3D-BF43-9F43-71CD7AEF18D3}"/>
                </a:ext>
              </a:extLst>
            </p:cNvPr>
            <p:cNvGrpSpPr/>
            <p:nvPr/>
          </p:nvGrpSpPr>
          <p:grpSpPr>
            <a:xfrm>
              <a:off x="7594098" y="1700910"/>
              <a:ext cx="3049653" cy="2593077"/>
              <a:chOff x="5951472" y="4128398"/>
              <a:chExt cx="3049653" cy="2593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61F84-B76C-224C-8525-E3FEB29B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1472" y="4128398"/>
                <a:ext cx="3049653" cy="259307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CB55FD-84C5-D74F-9D39-8863FD890919}"/>
                  </a:ext>
                </a:extLst>
              </p:cNvPr>
              <p:cNvSpPr txBox="1"/>
              <p:nvPr/>
            </p:nvSpPr>
            <p:spPr>
              <a:xfrm>
                <a:off x="6245906" y="5411676"/>
                <a:ext cx="1374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arXiv:1406.7122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AB7BE3-9876-D64B-A0BD-77B46D5427B4}"/>
              </a:ext>
            </a:extLst>
          </p:cNvPr>
          <p:cNvSpPr txBox="1"/>
          <p:nvPr/>
        </p:nvSpPr>
        <p:spPr>
          <a:xfrm>
            <a:off x="914870" y="2167180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4F497-CB41-B54B-AB8C-D9A2D92521AF}"/>
              </a:ext>
            </a:extLst>
          </p:cNvPr>
          <p:cNvSpPr txBox="1"/>
          <p:nvPr/>
        </p:nvSpPr>
        <p:spPr>
          <a:xfrm>
            <a:off x="6386553" y="2145972"/>
            <a:ext cx="15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91685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1999" cy="14791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Physics with Transversely Polarized </a:t>
            </a:r>
            <a:r>
              <a:rPr lang="en-US" sz="4000" dirty="0" err="1">
                <a:latin typeface="+mn-lt"/>
              </a:rPr>
              <a:t>p+p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0397"/>
              </p:ext>
            </p:extLst>
          </p:nvPr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358392"/>
              </p:ext>
            </p:extLst>
          </p:nvPr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2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0"/>
            <a:ext cx="11725835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+mn-lt"/>
              </a:rPr>
              <a:t>“TMD” phenomena: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2018068" y="1951294"/>
            <a:ext cx="4592282" cy="44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888602" y="1183342"/>
            <a:ext cx="10414796" cy="7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939004" y="2335512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74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374058" y="0"/>
            <a:ext cx="10096499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72711"/>
              </p:ext>
            </p:extLst>
          </p:nvPr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7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38284"/>
              </p:ext>
            </p:extLst>
          </p:nvPr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8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38356" y="5595913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pp: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259109"/>
            <a:ext cx="4474322" cy="54623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508688"/>
            <a:ext cx="6954016" cy="4116156"/>
            <a:chOff x="4904992" y="2579565"/>
            <a:chExt cx="6954016" cy="41161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9939" y="257956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8280596" y="796571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1039871" y="1912396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7114" y="318403"/>
            <a:ext cx="7746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Collins Asymmetry Observed </a:t>
            </a:r>
          </a:p>
          <a:p>
            <a:r>
              <a:rPr lang="en-US" dirty="0">
                <a:latin typeface="+mn-lt"/>
              </a:rPr>
              <a:t>in Jet in </a:t>
            </a:r>
            <a:r>
              <a:rPr lang="en-US" dirty="0" err="1">
                <a:latin typeface="+mn-lt"/>
              </a:rPr>
              <a:t>p+p</a:t>
            </a:r>
            <a:r>
              <a:rPr lang="en-US" dirty="0">
                <a:latin typeface="+mn-lt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4468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904B-51CC-9140-B925-79C4910F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20"/>
            <a:ext cx="10515600" cy="1325563"/>
          </a:xfrm>
        </p:spPr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 – Initial State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    Non-universality, process dependent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FBE1-EBB2-064C-8CD0-E3000E3C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13" y="1628015"/>
            <a:ext cx="6565173" cy="10602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Sign change prediction, QCD factorization</a:t>
            </a:r>
          </a:p>
          <a:p>
            <a:pPr marL="0" indent="0">
              <a:buNone/>
            </a:pPr>
            <a:r>
              <a:rPr lang="en-US" dirty="0"/>
              <a:t>Can be tested in Drell-Yan and W/Z in </a:t>
            </a: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4E8F-67D1-7D4A-AE08-0F4783EF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F2DA-CDBB-F944-835B-5B40363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63B3-7F0F-104B-9C5F-95DE523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8ACDA-606D-0D45-92F1-C46490BD0AF3}"/>
              </a:ext>
            </a:extLst>
          </p:cNvPr>
          <p:cNvGrpSpPr/>
          <p:nvPr/>
        </p:nvGrpSpPr>
        <p:grpSpPr>
          <a:xfrm>
            <a:off x="275432" y="3210313"/>
            <a:ext cx="5130675" cy="2861961"/>
            <a:chOff x="2686050" y="1490776"/>
            <a:chExt cx="6028612" cy="28918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DDA34F-CF9B-4146-9B98-395BE9079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D22FF-0AF3-E641-9A8A-A7591A8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648F5-8326-5A4A-8ACD-0EBB2300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768" y="692048"/>
            <a:ext cx="2509855" cy="1871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F10C36-7BF3-1746-8818-E7A9F3C92C08}"/>
              </a:ext>
            </a:extLst>
          </p:cNvPr>
          <p:cNvSpPr txBox="1"/>
          <p:nvPr/>
        </p:nvSpPr>
        <p:spPr>
          <a:xfrm>
            <a:off x="6069175" y="2563982"/>
            <a:ext cx="352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hint of sign change from RHIC</a:t>
            </a:r>
          </a:p>
          <a:p>
            <a:r>
              <a:rPr lang="en-US" dirty="0"/>
              <a:t>More data, 350pb</a:t>
            </a:r>
            <a:r>
              <a:rPr lang="en-US" baseline="30000" dirty="0"/>
              <a:t>-1</a:t>
            </a:r>
            <a:r>
              <a:rPr lang="en-US" dirty="0"/>
              <a:t>, from 2017 run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7930F-EDDC-0F4A-AED4-095B92032E91}"/>
              </a:ext>
            </a:extLst>
          </p:cNvPr>
          <p:cNvSpPr txBox="1"/>
          <p:nvPr/>
        </p:nvSpPr>
        <p:spPr>
          <a:xfrm>
            <a:off x="10575008" y="326923"/>
            <a:ext cx="15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</a:t>
            </a:r>
            <a:r>
              <a:rPr lang="en-US" dirty="0" err="1"/>
              <a:t>Barish’s</a:t>
            </a:r>
            <a:r>
              <a:rPr lang="en-US" dirty="0"/>
              <a:t> Talk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F0C0BF-5DAF-9B49-9418-BB526DE59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715" y="3210313"/>
            <a:ext cx="6380989" cy="3146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73689A-75D0-614C-9435-FBB0ABFE1C01}"/>
              </a:ext>
            </a:extLst>
          </p:cNvPr>
          <p:cNvSpPr txBox="1"/>
          <p:nvPr/>
        </p:nvSpPr>
        <p:spPr>
          <a:xfrm>
            <a:off x="10166178" y="2927339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PRL 116, 132301 (2016)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250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11" y="116941"/>
            <a:ext cx="11130429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Drell-Yan A</a:t>
            </a:r>
            <a:r>
              <a:rPr lang="en-US" baseline="-25000" dirty="0">
                <a:latin typeface="+mn-lt"/>
              </a:rPr>
              <a:t>N</a:t>
            </a:r>
            <a:r>
              <a:rPr lang="en-US" dirty="0">
                <a:latin typeface="+mn-lt"/>
              </a:rPr>
              <a:t>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2503101" y="1160973"/>
            <a:ext cx="6916990" cy="2156874"/>
            <a:chOff x="2783794" y="1552725"/>
            <a:chExt cx="6267860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/>
                <p:nvPr/>
              </p:nvSpPr>
              <p:spPr>
                <a:xfrm>
                  <a:off x="2783794" y="1606006"/>
                  <a:ext cx="1352225" cy="639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432FF"/>
                      </a:solidFill>
                    </a:rPr>
                    <a:t>Beam: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432FF"/>
                              </a:solidFill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</a:rPr>
                            <m:t>𝜋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432FF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  <a:p>
                  <a:r>
                    <a:rPr lang="en-US" sz="2400" dirty="0">
                      <a:solidFill>
                        <a:srgbClr val="0432FF"/>
                      </a:solidFill>
                    </a:rPr>
                    <a:t>190GeV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794" y="1606006"/>
                  <a:ext cx="1352225" cy="639831"/>
                </a:xfrm>
                <a:prstGeom prst="rect">
                  <a:avLst/>
                </a:prstGeom>
                <a:blipFill>
                  <a:blip r:embed="rId3"/>
                  <a:stretch>
                    <a:fillRect l="-5882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783794" y="2464376"/>
              <a:ext cx="1672777" cy="59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sz="2400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5561287" y="3244077"/>
            <a:ext cx="6259802" cy="3155084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910870" y="3311133"/>
            <a:ext cx="29506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- J</a:t>
            </a:r>
            <a:r>
              <a:rPr lang="en-GB" sz="2000" dirty="0">
                <a:solidFill>
                  <a:srgbClr val="FF0000"/>
                </a:solidFill>
              </a:rPr>
              <a:t>/</a:t>
            </a:r>
            <a:r>
              <a:rPr lang="en-GB" sz="2000" i="1" dirty="0">
                <a:solidFill>
                  <a:srgbClr val="FF0000"/>
                </a:solidFill>
              </a:rPr>
              <a:t>ψ </a:t>
            </a:r>
            <a:r>
              <a:rPr lang="en-GB" sz="2000" dirty="0">
                <a:solidFill>
                  <a:srgbClr val="FF0000"/>
                </a:solidFill>
              </a:rPr>
              <a:t>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       </a:t>
            </a:r>
            <a:r>
              <a:rPr lang="en-GB" sz="2000" b="1" dirty="0">
                <a:solidFill>
                  <a:srgbClr val="FF0000"/>
                </a:solidFill>
              </a:rPr>
              <a:t>~1.5M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- HM DY 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 ~35K</a:t>
            </a:r>
            <a:endParaRPr lang="en-GB" sz="20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57" y="4019019"/>
            <a:ext cx="4028038" cy="2788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28EEA-EDA9-7148-95DC-7305277D9506}"/>
              </a:ext>
            </a:extLst>
          </p:cNvPr>
          <p:cNvSpPr txBox="1"/>
          <p:nvPr/>
        </p:nvSpPr>
        <p:spPr>
          <a:xfrm>
            <a:off x="10040471" y="1208014"/>
            <a:ext cx="198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Quaresma’s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42192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>
                <a:latin typeface="+mn-lt"/>
              </a:rPr>
              <a:t>Nucleon Structure and Parton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6"/>
            <a:ext cx="10515600" cy="16441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“3-D” tomography</a:t>
            </a:r>
          </a:p>
          <a:p>
            <a:pPr lvl="1"/>
            <a:r>
              <a:rPr lang="en-US" dirty="0"/>
              <a:t>Probe scale-dependence, QCD evolution  </a:t>
            </a:r>
          </a:p>
          <a:p>
            <a:r>
              <a:rPr lang="en-US" dirty="0"/>
              <a:t>Source of many novel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4"/>
          <a:stretch/>
        </p:blipFill>
        <p:spPr>
          <a:xfrm>
            <a:off x="3722333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A24C6-0AB3-814A-BE48-985129C06CCD}"/>
              </a:ext>
            </a:extLst>
          </p:cNvPr>
          <p:cNvSpPr txBox="1"/>
          <p:nvPr/>
        </p:nvSpPr>
        <p:spPr>
          <a:xfrm>
            <a:off x="3722333" y="5894685"/>
            <a:ext cx="107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Q</a:t>
            </a:r>
            <a:r>
              <a:rPr lang="en-US" sz="24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F3B04-C21D-8946-A102-5E76C79F5ACD}"/>
              </a:ext>
            </a:extLst>
          </p:cNvPr>
          <p:cNvSpPr txBox="1"/>
          <p:nvPr/>
        </p:nvSpPr>
        <p:spPr>
          <a:xfrm>
            <a:off x="8337403" y="5885427"/>
            <a:ext cx="124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Q</a:t>
            </a:r>
            <a:r>
              <a:rPr lang="en-US" sz="2400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/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a:t>Probe resolution:</a:t>
                </a:r>
              </a:p>
              <a:p>
                <a:endParaRPr lang="en-US" sz="3200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4000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type m:val="lin"/>
                          <m:ctrlP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  <a:blipFill>
                <a:blip r:embed="rId3"/>
                <a:stretch>
                  <a:fillRect l="-3516" t="-4651" b="-91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1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047750" y="35206"/>
            <a:ext cx="9277350" cy="94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000" dirty="0">
                <a:ea typeface="+mj-ea"/>
                <a:cs typeface="+mj-cs"/>
              </a:rPr>
              <a:t>COMPASS Drell-Yan Run 2015 Results</a:t>
            </a:r>
            <a:endParaRPr lang="en-GB" sz="3600" dirty="0"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36" y="1943621"/>
            <a:ext cx="6152856" cy="4047604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1079605"/>
            <a:ext cx="5506192" cy="766133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597856" y="5771575"/>
            <a:ext cx="10015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600" dirty="0">
                <a:latin typeface="Arial"/>
                <a:cs typeface="Arial"/>
              </a:rPr>
              <a:t>Verification of the sign change by reducing of the error by a factor of ~1.5.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7790652" y="2038814"/>
            <a:ext cx="2946922" cy="647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Sign change</a:t>
            </a:r>
            <a:endParaRPr lang="en-US" sz="2000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7871803" y="4690122"/>
            <a:ext cx="2829913" cy="647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Sign change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61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2635" cy="766302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 err="1">
                <a:ea typeface="ＭＳ Ｐゴシック" panose="020B0600070205080204" pitchFamily="34" charset="-128"/>
              </a:rPr>
              <a:t>Fermilab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SeaQuest</a:t>
            </a:r>
            <a:r>
              <a:rPr lang="en-US" altLang="en-US" sz="4000" dirty="0">
                <a:ea typeface="ＭＳ Ｐゴシック" panose="020B0600070205080204" pitchFamily="34" charset="-128"/>
              </a:rPr>
              <a:t> Fixed Target Drell-Yan 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Liu, QNP2018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8511024" y="0"/>
            <a:ext cx="3883890" cy="17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92356"/>
              </p:ext>
            </p:extLst>
          </p:nvPr>
        </p:nvGraphicFramePr>
        <p:xfrm>
          <a:off x="452923" y="4011374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6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23" y="4011374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536873" y="5465921"/>
            <a:ext cx="43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166255" y="3838157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A28FB-C5F4-864B-81A8-B1DDB1C3980E}"/>
              </a:ext>
            </a:extLst>
          </p:cNvPr>
          <p:cNvGrpSpPr/>
          <p:nvPr/>
        </p:nvGrpSpPr>
        <p:grpSpPr>
          <a:xfrm>
            <a:off x="7326373" y="2080780"/>
            <a:ext cx="4274504" cy="3362792"/>
            <a:chOff x="7326373" y="1126996"/>
            <a:chExt cx="4274504" cy="3362792"/>
          </a:xfrm>
        </p:grpSpPr>
        <p:pic>
          <p:nvPicPr>
            <p:cNvPr id="8" name="Picture 8" descr="x1x2_accept">
              <a:extLst>
                <a:ext uri="{FF2B5EF4-FFF2-40B4-BE49-F238E27FC236}">
                  <a16:creationId xmlns:a16="http://schemas.microsoft.com/office/drawing/2014/main" id="{A08C4402-7A00-A549-BD57-EE5CBDD2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6373" y="1126996"/>
              <a:ext cx="4274504" cy="336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FF0B07-41EF-5648-9B9B-CF33AB310D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873" y="2976749"/>
              <a:ext cx="0" cy="922865"/>
            </a:xfrm>
            <a:prstGeom prst="straightConnector1">
              <a:avLst/>
            </a:prstGeom>
            <a:ln w="57150">
              <a:solidFill>
                <a:srgbClr val="1F2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704941"/>
            <a:ext cx="743197" cy="0"/>
          </a:xfrm>
          <a:prstGeom prst="line">
            <a:avLst/>
          </a:prstGeom>
          <a:ln w="44450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410198" y="6296918"/>
            <a:ext cx="743197" cy="0"/>
          </a:xfrm>
          <a:prstGeom prst="line">
            <a:avLst/>
          </a:prstGeom>
          <a:ln w="44450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5154A-4AFD-954C-8D4D-4F4E20246E82}"/>
              </a:ext>
            </a:extLst>
          </p:cNvPr>
          <p:cNvGrpSpPr/>
          <p:nvPr/>
        </p:nvGrpSpPr>
        <p:grpSpPr>
          <a:xfrm>
            <a:off x="764209" y="955597"/>
            <a:ext cx="5331791" cy="2961578"/>
            <a:chOff x="8137639" y="4224123"/>
            <a:chExt cx="3817516" cy="20868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4EC8AC-E5CA-E940-8067-A4F4D69F5D53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BD3902-D5C5-F84E-878B-F399EFF5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18E90F1-5AD1-3E42-BEBE-C58086F6E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9A860-A1D7-5B45-A1FA-6020E324A0B4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9416FE-F630-E240-996D-94AADC339329}"/>
              </a:ext>
            </a:extLst>
          </p:cNvPr>
          <p:cNvSpPr txBox="1"/>
          <p:nvPr/>
        </p:nvSpPr>
        <p:spPr>
          <a:xfrm>
            <a:off x="325923" y="321310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120 GeV</a:t>
            </a:r>
          </a:p>
        </p:txBody>
      </p:sp>
    </p:spTree>
    <p:extLst>
      <p:ext uri="{BB962C8B-B14F-4D97-AF65-F5344CB8AC3E}">
        <p14:creationId xmlns:p14="http://schemas.microsoft.com/office/powerpoint/2010/main" val="95130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487884"/>
            <a:ext cx="6133651" cy="469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7" y="236881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76016" y="1485061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5778" y="1570607"/>
            <a:ext cx="321733" cy="50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2615" y="404913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2" name="Picture 2" descr="NaiveProtonSpinPionCloud">
            <a:extLst>
              <a:ext uri="{FF2B5EF4-FFF2-40B4-BE49-F238E27FC236}">
                <a16:creationId xmlns:a16="http://schemas.microsoft.com/office/drawing/2014/main" id="{1AE67B24-43E0-EA4A-8951-8E996A31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0189" b="36464"/>
          <a:stretch/>
        </p:blipFill>
        <p:spPr>
          <a:xfrm>
            <a:off x="1211101" y="4448097"/>
            <a:ext cx="3501057" cy="1443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1545D-B065-1144-93F6-28DE723F8CD2}"/>
              </a:ext>
            </a:extLst>
          </p:cNvPr>
          <p:cNvSpPr txBox="1"/>
          <p:nvPr/>
        </p:nvSpPr>
        <p:spPr>
          <a:xfrm>
            <a:off x="371605" y="5852815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7FBB99-24F3-094B-A0AE-FBCB4AD1E448}"/>
              </a:ext>
            </a:extLst>
          </p:cNvPr>
          <p:cNvSpPr/>
          <p:nvPr/>
        </p:nvSpPr>
        <p:spPr>
          <a:xfrm>
            <a:off x="10344150" y="995730"/>
            <a:ext cx="184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Kei Nagai’s talk</a:t>
            </a:r>
          </a:p>
        </p:txBody>
      </p:sp>
    </p:spTree>
    <p:extLst>
      <p:ext uri="{BB962C8B-B14F-4D97-AF65-F5344CB8AC3E}">
        <p14:creationId xmlns:p14="http://schemas.microsoft.com/office/powerpoint/2010/main" val="73274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095" y="1192531"/>
            <a:ext cx="6142627" cy="5135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09" y="235889"/>
            <a:ext cx="5708364" cy="1483027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SeaQuest</a:t>
            </a:r>
            <a:r>
              <a:rPr lang="en-US" sz="4000" b="1" dirty="0"/>
              <a:t>/E1039 Projected Drell-Yan A</a:t>
            </a:r>
            <a:r>
              <a:rPr lang="en-US" sz="4000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65" y="2545139"/>
            <a:ext cx="4328359" cy="12506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428588" y="1811805"/>
            <a:ext cx="242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Sea quark  </a:t>
            </a:r>
            <a:r>
              <a:rPr lang="en-US" sz="2400" dirty="0" err="1">
                <a:solidFill>
                  <a:srgbClr val="FF0000"/>
                </a:solidFill>
              </a:rPr>
              <a:t>Sivers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054C1B-58A1-624C-A42D-149CF444998E}"/>
              </a:ext>
            </a:extLst>
          </p:cNvPr>
          <p:cNvSpPr/>
          <p:nvPr/>
        </p:nvSpPr>
        <p:spPr>
          <a:xfrm>
            <a:off x="9870041" y="449281"/>
            <a:ext cx="196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Y. Miyachi’s talk</a:t>
            </a:r>
          </a:p>
        </p:txBody>
      </p:sp>
      <p:pic>
        <p:nvPicPr>
          <p:cNvPr id="25" name="Picture 2" descr="NaiveProtonSpinPionCloud">
            <a:extLst>
              <a:ext uri="{FF2B5EF4-FFF2-40B4-BE49-F238E27FC236}">
                <a16:creationId xmlns:a16="http://schemas.microsoft.com/office/drawing/2014/main" id="{03154052-01C6-BE4D-8E92-D17D67519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0189" b="36464"/>
          <a:stretch/>
        </p:blipFill>
        <p:spPr>
          <a:xfrm>
            <a:off x="838200" y="4539002"/>
            <a:ext cx="3501057" cy="1443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71B39-5000-C346-8D6B-5C57A2317217}"/>
              </a:ext>
            </a:extLst>
          </p:cNvPr>
          <p:cNvSpPr txBox="1"/>
          <p:nvPr/>
        </p:nvSpPr>
        <p:spPr>
          <a:xfrm>
            <a:off x="460269" y="416967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 cloud model:</a:t>
            </a:r>
          </a:p>
        </p:txBody>
      </p:sp>
    </p:spTree>
    <p:extLst>
      <p:ext uri="{BB962C8B-B14F-4D97-AF65-F5344CB8AC3E}">
        <p14:creationId xmlns:p14="http://schemas.microsoft.com/office/powerpoint/2010/main" val="370886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661" y="94462"/>
            <a:ext cx="10275822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First Transversely Polarized </a:t>
            </a:r>
            <a:r>
              <a:rPr lang="en-US" sz="4000" dirty="0" err="1">
                <a:latin typeface="+mn-lt"/>
              </a:rPr>
              <a:t>p+A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44687" y="1371004"/>
            <a:ext cx="7966324" cy="4472203"/>
            <a:chOff x="480798" y="1386414"/>
            <a:chExt cx="8308008" cy="455718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80798" y="1657804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165471"/>
              </p:ext>
            </p:extLst>
          </p:nvPr>
        </p:nvGraphicFramePr>
        <p:xfrm>
          <a:off x="7889322" y="4686319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84350" y="154446"/>
            <a:ext cx="6837178" cy="91459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Run15 </a:t>
            </a:r>
            <a:r>
              <a:rPr lang="en-US" dirty="0" err="1">
                <a:latin typeface="+mn-lt"/>
              </a:rPr>
              <a:t>p+Au</a:t>
            </a:r>
            <a:r>
              <a:rPr lang="en-US" dirty="0">
                <a:latin typeface="+mn-lt"/>
              </a:rPr>
              <a:t>: a Surprise!  </a:t>
            </a:r>
            <a:endParaRPr lang="en-US" sz="2800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931104" y="1082987"/>
            <a:ext cx="9301581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Unexpected  large </a:t>
            </a:r>
            <a:r>
              <a:rPr lang="en-US" altLang="ja-JP" sz="2000" b="1" dirty="0" err="1">
                <a:solidFill>
                  <a:srgbClr val="FF0000"/>
                </a:solidFill>
              </a:rPr>
              <a:t>pAu</a:t>
            </a:r>
            <a:r>
              <a:rPr lang="en-US" altLang="ja-JP" sz="2000" b="1" dirty="0">
                <a:solidFill>
                  <a:srgbClr val="FF0000"/>
                </a:solidFill>
              </a:rPr>
              <a:t> and </a:t>
            </a:r>
            <a:r>
              <a:rPr lang="en-US" altLang="ja-JP" sz="2000" b="1" dirty="0" err="1">
                <a:solidFill>
                  <a:srgbClr val="FF0000"/>
                </a:solidFill>
              </a:rPr>
              <a:t>pAl</a:t>
            </a:r>
            <a:r>
              <a:rPr lang="en-US" altLang="ja-JP" sz="2000" b="1" dirty="0">
                <a:solidFill>
                  <a:srgbClr val="FF0000"/>
                </a:solidFill>
              </a:rPr>
              <a:t> asymmetries observed compared to that of pp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grpSp>
        <p:nvGrpSpPr>
          <p:cNvPr id="57" name="図形グループ 87"/>
          <p:cNvGrpSpPr/>
          <p:nvPr/>
        </p:nvGrpSpPr>
        <p:grpSpPr>
          <a:xfrm>
            <a:off x="6332594" y="2772689"/>
            <a:ext cx="2477329" cy="1324052"/>
            <a:chOff x="5641534" y="1724955"/>
            <a:chExt cx="2785219" cy="1589461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438302" cy="70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541030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3"/>
              <a:ext cx="598701" cy="62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𝜋</a:t>
              </a:r>
              <a:r>
                <a:rPr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37377" cy="44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555448" cy="62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𝛾</a:t>
              </a:r>
              <a:r>
                <a:rPr kumimoji="1"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438302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4931231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4933597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/>
          </p:nvPr>
        </p:nvGraphicFramePr>
        <p:xfrm>
          <a:off x="9007136" y="3278144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9" name="数式" r:id="rId4" imgW="457200" imgH="241300" progId="Equation.3">
                  <p:embed/>
                </p:oleObj>
              </mc:Choice>
              <mc:Fallback>
                <p:oleObj name="数式" r:id="rId4" imgW="457200" imgH="241300" progId="Equation.3">
                  <p:embed/>
                  <p:pic>
                    <p:nvPicPr>
                      <p:cNvPr id="94" name="オブジェクト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7136" y="3278144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/>
          </p:nvPr>
        </p:nvGraphicFramePr>
        <p:xfrm>
          <a:off x="9023849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0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95" name="オブジェクト 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3849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94437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8"/>
              <a:ext cx="2255298" cy="1354504"/>
              <a:chOff x="4531895" y="4645698"/>
              <a:chExt cx="2255298" cy="1354504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8"/>
                <a:ext cx="2255298" cy="1329986"/>
                <a:chOff x="4948087" y="4075644"/>
                <a:chExt cx="3180817" cy="206306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10"/>
                  <a:ext cx="549835" cy="9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678704" cy="9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549835" cy="1002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423228" cy="572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1" y="5231609"/>
                  <a:ext cx="479083" cy="9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254" y="1650625"/>
            <a:ext cx="5523089" cy="729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FC9534-4A67-E540-A1CD-F4F52408BD70}"/>
              </a:ext>
            </a:extLst>
          </p:cNvPr>
          <p:cNvGrpSpPr/>
          <p:nvPr/>
        </p:nvGrpSpPr>
        <p:grpSpPr>
          <a:xfrm>
            <a:off x="40591" y="1832150"/>
            <a:ext cx="4723881" cy="4524200"/>
            <a:chOff x="40591" y="1832150"/>
            <a:chExt cx="4723881" cy="452420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882DA76-B544-6845-98E5-EBD8FA2B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91" y="1924490"/>
              <a:ext cx="4723881" cy="443186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F81F58C-A890-F74E-8200-6E934D30E6A8}"/>
                </a:ext>
              </a:extLst>
            </p:cNvPr>
            <p:cNvSpPr/>
            <p:nvPr/>
          </p:nvSpPr>
          <p:spPr>
            <a:xfrm>
              <a:off x="822509" y="1832150"/>
              <a:ext cx="206469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[PRL 120 (2018) 022001]</a:t>
              </a:r>
              <a:endParaRPr lang="en-US" sz="1350" dirty="0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2994E09B-125B-454B-8956-98414D59B27A}"/>
              </a:ext>
            </a:extLst>
          </p:cNvPr>
          <p:cNvSpPr txBox="1"/>
          <p:nvPr/>
        </p:nvSpPr>
        <p:spPr>
          <a:xfrm>
            <a:off x="10375904" y="413836"/>
            <a:ext cx="1652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I. Nakagawa’s talk</a:t>
            </a:r>
          </a:p>
        </p:txBody>
      </p:sp>
    </p:spTree>
    <p:extLst>
      <p:ext uri="{BB962C8B-B14F-4D97-AF65-F5344CB8AC3E}">
        <p14:creationId xmlns:p14="http://schemas.microsoft.com/office/powerpoint/2010/main" val="35170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2" y="3299792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QNP2018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3032" y="163075"/>
            <a:ext cx="1040295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 at RHIC: PHENIX -&gt; </a:t>
            </a:r>
            <a:r>
              <a:rPr lang="en-US" sz="3600" dirty="0" err="1"/>
              <a:t>sPHENIX</a:t>
            </a:r>
            <a:r>
              <a:rPr lang="en-US" sz="3600" dirty="0"/>
              <a:t> (-&gt; EIC@RHIC)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86548" y="5385088"/>
            <a:ext cx="5801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596348" y="1699592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13990" y="553309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3738" y="5533092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54149" y="553309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6348" y="1394792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87148" y="1394792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Forward</a:t>
            </a:r>
            <a:r>
              <a:rPr lang="en-US" i="1" dirty="0">
                <a:solidFill>
                  <a:srgbClr val="1C3EBD"/>
                </a:solidFill>
              </a:rPr>
              <a:t> </a:t>
            </a:r>
            <a:r>
              <a:rPr lang="en-US" i="1" dirty="0" err="1"/>
              <a:t>s</a:t>
            </a:r>
            <a:r>
              <a:rPr lang="en-US" dirty="0" err="1"/>
              <a:t>PHENIX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72548" y="1928192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528048" y="1891181"/>
            <a:ext cx="2819400" cy="829811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3110948" y="1851992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6158948" y="1851992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348" y="3375992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520148" y="5814392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158948" y="5852492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2273164-887F-0C4C-8633-59D1E1F91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22"/>
          <a:stretch/>
        </p:blipFill>
        <p:spPr>
          <a:xfrm>
            <a:off x="6819224" y="1290285"/>
            <a:ext cx="2908117" cy="50501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44DCF2-7C7B-9644-9AC0-F63524885C07}"/>
              </a:ext>
            </a:extLst>
          </p:cNvPr>
          <p:cNvSpPr txBox="1"/>
          <p:nvPr/>
        </p:nvSpPr>
        <p:spPr>
          <a:xfrm>
            <a:off x="9518144" y="2658155"/>
            <a:ext cx="25983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783165-4EB1-BC4D-8DBD-A9C05FD3B125}"/>
              </a:ext>
            </a:extLst>
          </p:cNvPr>
          <p:cNvSpPr/>
          <p:nvPr/>
        </p:nvSpPr>
        <p:spPr>
          <a:xfrm>
            <a:off x="9518144" y="4933565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process-dependence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46915-813A-A345-B2C4-1220186ECFC5}"/>
              </a:ext>
            </a:extLst>
          </p:cNvPr>
          <p:cNvSpPr txBox="1"/>
          <p:nvPr/>
        </p:nvSpPr>
        <p:spPr>
          <a:xfrm>
            <a:off x="9621644" y="1374938"/>
            <a:ext cx="2391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Sign change in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Jet A</a:t>
            </a:r>
            <a:r>
              <a:rPr lang="en-US" sz="2800" b="1" baseline="-25000" dirty="0">
                <a:solidFill>
                  <a:srgbClr val="FF0000"/>
                </a:solidFill>
              </a:rPr>
              <a:t>N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87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4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STAR Forward Upgrade Proposal</a:t>
            </a:r>
            <a:br>
              <a:rPr lang="en-US" dirty="0">
                <a:latin typeface="+mn-lt"/>
              </a:rPr>
            </a:br>
            <a:r>
              <a:rPr lang="en-US" sz="3200" dirty="0">
                <a:solidFill>
                  <a:srgbClr val="0432FF"/>
                </a:solidFill>
                <a:latin typeface="+mn-lt"/>
              </a:rPr>
              <a:t>To 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66" y="1023267"/>
            <a:ext cx="5227433" cy="4940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1037733" y="1410645"/>
            <a:ext cx="5087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52"/>
          <a:stretch/>
        </p:blipFill>
        <p:spPr>
          <a:xfrm>
            <a:off x="-613" y="3229738"/>
            <a:ext cx="7130282" cy="2929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4207528" y="1847749"/>
            <a:ext cx="2219737" cy="10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7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6EDF-1889-F240-8E93-57DA83A1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Other Future Facilities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A28C5-E975-DD4C-9716-93348AEE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679D2-9A68-EE45-826C-52983250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6E62D-DAE9-1D45-937D-424D22AD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 descr="Image result for NIKA SPD">
            <a:extLst>
              <a:ext uri="{FF2B5EF4-FFF2-40B4-BE49-F238E27FC236}">
                <a16:creationId xmlns:a16="http://schemas.microsoft.com/office/drawing/2014/main" id="{6CF4C769-14A7-024D-AB0C-6C279AB92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502" r="5706" b="12201"/>
          <a:stretch/>
        </p:blipFill>
        <p:spPr bwMode="auto">
          <a:xfrm>
            <a:off x="6225898" y="2316048"/>
            <a:ext cx="5780641" cy="36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8B220-791F-3143-BDF3-FE89AE9E2350}"/>
              </a:ext>
            </a:extLst>
          </p:cNvPr>
          <p:cNvSpPr txBox="1"/>
          <p:nvPr/>
        </p:nvSpPr>
        <p:spPr>
          <a:xfrm>
            <a:off x="7346248" y="1528417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SPD @NIKA</a:t>
            </a: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B4093B6E-4BDF-A149-8693-CAEB11F01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5" t="62855" b="16813"/>
          <a:stretch/>
        </p:blipFill>
        <p:spPr>
          <a:xfrm>
            <a:off x="774893" y="2108123"/>
            <a:ext cx="4950460" cy="754348"/>
          </a:xfrm>
          <a:prstGeom prst="rect">
            <a:avLst/>
          </a:prstGeom>
        </p:spPr>
      </p:pic>
      <p:sp>
        <p:nvSpPr>
          <p:cNvPr id="9" name="CasellaDiTesto 10">
            <a:extLst>
              <a:ext uri="{FF2B5EF4-FFF2-40B4-BE49-F238E27FC236}">
                <a16:creationId xmlns:a16="http://schemas.microsoft.com/office/drawing/2014/main" id="{AADFA4BA-A044-3048-AC97-EBF56300780B}"/>
              </a:ext>
            </a:extLst>
          </p:cNvPr>
          <p:cNvSpPr txBox="1"/>
          <p:nvPr/>
        </p:nvSpPr>
        <p:spPr>
          <a:xfrm>
            <a:off x="838200" y="2762156"/>
            <a:ext cx="438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>
                <a:solidFill>
                  <a:srgbClr val="993300"/>
                </a:solidFill>
              </a:rPr>
              <a:t>http://</a:t>
            </a:r>
            <a:r>
              <a:rPr lang="it-IT" sz="2400" u="sng" dirty="0" err="1">
                <a:solidFill>
                  <a:srgbClr val="993300"/>
                </a:solidFill>
              </a:rPr>
              <a:t>arxiv.org</a:t>
            </a:r>
            <a:r>
              <a:rPr lang="it-IT" sz="2400" u="sng" dirty="0">
                <a:solidFill>
                  <a:srgbClr val="993300"/>
                </a:solidFill>
              </a:rPr>
              <a:t>/</a:t>
            </a:r>
            <a:r>
              <a:rPr lang="it-IT" sz="2400" u="sng" dirty="0" err="1">
                <a:solidFill>
                  <a:srgbClr val="993300"/>
                </a:solidFill>
              </a:rPr>
              <a:t>abs</a:t>
            </a:r>
            <a:r>
              <a:rPr lang="it-IT" sz="2400" u="sng" dirty="0">
                <a:solidFill>
                  <a:srgbClr val="993300"/>
                </a:solidFill>
              </a:rPr>
              <a:t>/1808.00848</a:t>
            </a:r>
            <a:endParaRPr lang="en-GB" sz="2400" dirty="0">
              <a:solidFill>
                <a:srgbClr val="99330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CADD5C8-7595-0444-A25D-CC2A64E9AB25}"/>
              </a:ext>
            </a:extLst>
          </p:cNvPr>
          <p:cNvSpPr txBox="1">
            <a:spLocks/>
          </p:cNvSpPr>
          <p:nvPr/>
        </p:nvSpPr>
        <p:spPr>
          <a:xfrm>
            <a:off x="551143" y="1237768"/>
            <a:ext cx="6096000" cy="954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0090"/>
                </a:solidFill>
                <a:latin typeface="+mn-lt"/>
              </a:rPr>
              <a:t>A New QCD Facility at M2 beam line of the SPS CERN (to be submitted in January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43163-556D-5746-AC50-544D344B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432" y="571384"/>
            <a:ext cx="1906346" cy="166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448D-4EE2-4641-AC28-FD059A916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753" y="3687579"/>
            <a:ext cx="4128054" cy="2487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2E0DB-85B3-744E-B11C-34F86E8493E2}"/>
              </a:ext>
            </a:extLst>
          </p:cNvPr>
          <p:cNvSpPr txBox="1"/>
          <p:nvPr/>
        </p:nvSpPr>
        <p:spPr>
          <a:xfrm>
            <a:off x="2047262" y="3548160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COMPASS-Like</a:t>
            </a:r>
          </a:p>
        </p:txBody>
      </p:sp>
    </p:spTree>
    <p:extLst>
      <p:ext uri="{BB962C8B-B14F-4D97-AF65-F5344CB8AC3E}">
        <p14:creationId xmlns:p14="http://schemas.microsoft.com/office/powerpoint/2010/main" val="815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336D-0E9C-C64A-9B38-8E80285C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85"/>
            <a:ext cx="5820005" cy="1325563"/>
          </a:xfrm>
        </p:spPr>
        <p:txBody>
          <a:bodyPr>
            <a:normAutofit/>
          </a:bodyPr>
          <a:lstStyle/>
          <a:p>
            <a:r>
              <a:rPr lang="en-US" sz="4800" dirty="0"/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964B-9BB1-F14B-97B5-C651E9C5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12" y="1378219"/>
            <a:ext cx="7898294" cy="4638140"/>
          </a:xfrm>
        </p:spPr>
        <p:txBody>
          <a:bodyPr>
            <a:normAutofit/>
          </a:bodyPr>
          <a:lstStyle/>
          <a:p>
            <a:r>
              <a:rPr lang="en-US" dirty="0"/>
              <a:t>Proton(hadron) collisions have provided:</a:t>
            </a:r>
          </a:p>
          <a:p>
            <a:pPr lvl="1"/>
            <a:r>
              <a:rPr lang="en-US" dirty="0"/>
              <a:t>Very rich &amp; active nucleon structure physics program 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RHIC, </a:t>
            </a:r>
            <a:r>
              <a:rPr lang="en-US" dirty="0" err="1">
                <a:solidFill>
                  <a:srgbClr val="0432FF"/>
                </a:solidFill>
              </a:rPr>
              <a:t>Fermilab</a:t>
            </a:r>
            <a:r>
              <a:rPr lang="en-US" dirty="0">
                <a:solidFill>
                  <a:srgbClr val="0432FF"/>
                </a:solidFill>
              </a:rPr>
              <a:t>, COMPASS … </a:t>
            </a:r>
          </a:p>
          <a:p>
            <a:pPr lvl="1"/>
            <a:r>
              <a:rPr lang="en-US" dirty="0"/>
              <a:t>Unique electroweak probes at high energy @RHIC </a:t>
            </a:r>
          </a:p>
          <a:p>
            <a:pPr lvl="1"/>
            <a:r>
              <a:rPr lang="en-US" dirty="0"/>
              <a:t>Independent test of the universality of QCD description of strong phenomena in pp and DIS</a:t>
            </a:r>
          </a:p>
          <a:p>
            <a:pPr lvl="1"/>
            <a:endParaRPr lang="en-US" dirty="0"/>
          </a:p>
          <a:p>
            <a:r>
              <a:rPr lang="en-US" dirty="0"/>
              <a:t>Will continue playing a key role in exploring the fundamental nature of nucleon structure and strong interactions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Complementary to future EIC program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8B9A-09AC-EC4A-9B5B-CC5C6209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69B4-2EBA-354E-97D4-D4F04753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391B-3032-5A4D-A72B-E22DD016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A8AED72-7798-C04D-90DE-77F118DA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4" y="2258144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proton-proton scattering">
            <a:extLst>
              <a:ext uri="{FF2B5EF4-FFF2-40B4-BE49-F238E27FC236}">
                <a16:creationId xmlns:a16="http://schemas.microsoft.com/office/drawing/2014/main" id="{48AAC56D-77C2-C54A-9976-BFFEA46F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183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lectron positron scattering feynman diagram">
            <a:extLst>
              <a:ext uri="{FF2B5EF4-FFF2-40B4-BE49-F238E27FC236}">
                <a16:creationId xmlns:a16="http://schemas.microsoft.com/office/drawing/2014/main" id="{BF4DD430-D1EB-6947-8BC6-C47864B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89" y="4674630"/>
            <a:ext cx="3360258" cy="17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BF65D63-819E-BB42-8822-8F11801BB8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95403">
            <a:off x="7054937" y="623518"/>
            <a:ext cx="1057788" cy="8294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BAA-4BB5-9542-AA63-EE1C3F9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8" y="100571"/>
            <a:ext cx="9088349" cy="1325563"/>
          </a:xfrm>
        </p:spPr>
        <p:txBody>
          <a:bodyPr/>
          <a:lstStyle/>
          <a:p>
            <a:r>
              <a:rPr lang="en-US" dirty="0"/>
              <a:t>Physics of Nucleon Parton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0161-5B80-0C4C-A177-289A3D00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69" y="1516517"/>
            <a:ext cx="8657318" cy="4839833"/>
          </a:xfrm>
        </p:spPr>
        <p:txBody>
          <a:bodyPr>
            <a:normAutofit/>
          </a:bodyPr>
          <a:lstStyle/>
          <a:p>
            <a:r>
              <a:rPr lang="en-US" dirty="0"/>
              <a:t>How hadrons formed and interact at fundamental level</a:t>
            </a:r>
          </a:p>
          <a:p>
            <a:pPr lvl="1"/>
            <a:r>
              <a:rPr lang="en-US" dirty="0"/>
              <a:t>Space and momentum distributions of quarks and gluons</a:t>
            </a:r>
          </a:p>
          <a:p>
            <a:pPr lvl="1"/>
            <a:r>
              <a:rPr lang="en-US" dirty="0"/>
              <a:t>Scale Q</a:t>
            </a:r>
            <a:r>
              <a:rPr lang="en-US" baseline="30000" dirty="0"/>
              <a:t>2</a:t>
            </a:r>
            <a:r>
              <a:rPr lang="en-US" dirty="0"/>
              <a:t> QCD evolution etc.</a:t>
            </a:r>
          </a:p>
          <a:p>
            <a:pPr lvl="1"/>
            <a:r>
              <a:rPr lang="en-US" dirty="0"/>
              <a:t>Parton correlations, spin degree of freedom etc. </a:t>
            </a:r>
          </a:p>
          <a:p>
            <a:pPr lvl="1"/>
            <a:endParaRPr lang="en-US" dirty="0"/>
          </a:p>
          <a:p>
            <a:r>
              <a:rPr lang="en-US" dirty="0"/>
              <a:t>Tools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Lepton probes </a:t>
            </a:r>
            <a:r>
              <a:rPr lang="en-US" dirty="0"/>
              <a:t>– DIS</a:t>
            </a:r>
          </a:p>
          <a:p>
            <a:pPr lvl="2"/>
            <a:r>
              <a:rPr lang="en-US" dirty="0"/>
              <a:t>HERMIES, COMPASS, HERA, EIC…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Hadron probes </a:t>
            </a:r>
            <a:r>
              <a:rPr lang="en-US" dirty="0"/>
              <a:t>– proton, pion/Kaon beams</a:t>
            </a:r>
          </a:p>
          <a:p>
            <a:pPr lvl="2"/>
            <a:r>
              <a:rPr lang="en-US" dirty="0"/>
              <a:t>RHIC, </a:t>
            </a:r>
            <a:r>
              <a:rPr lang="en-US" dirty="0" err="1"/>
              <a:t>Fermilab</a:t>
            </a:r>
            <a:r>
              <a:rPr lang="en-US" dirty="0"/>
              <a:t>, CERN, NIKA …</a:t>
            </a:r>
          </a:p>
          <a:p>
            <a:pPr lvl="1"/>
            <a:r>
              <a:rPr lang="en-US" dirty="0"/>
              <a:t>Lattice QCD, </a:t>
            </a:r>
            <a:r>
              <a:rPr lang="en-US" dirty="0" err="1"/>
              <a:t>pQCD</a:t>
            </a:r>
            <a:r>
              <a:rPr lang="en-US" dirty="0"/>
              <a:t> …  </a:t>
            </a:r>
          </a:p>
          <a:p>
            <a:pPr lvl="2"/>
            <a:endParaRPr lang="en-US" dirty="0"/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12429F5D-FE56-284F-90F3-0B6534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18" y="0"/>
            <a:ext cx="1574032" cy="20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3DC98FFA-A492-C045-B33D-4FC135F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7" y="2122954"/>
            <a:ext cx="3217482" cy="26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roton-proton scattering">
            <a:extLst>
              <a:ext uri="{FF2B5EF4-FFF2-40B4-BE49-F238E27FC236}">
                <a16:creationId xmlns:a16="http://schemas.microsoft.com/office/drawing/2014/main" id="{14FF6DDD-33A5-FD4D-8AFB-630E0AE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39" y="4441070"/>
            <a:ext cx="3338420" cy="22423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15AE2-6719-2644-B70E-BEC27B7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B3EB43-A703-2B48-8F97-2EBEE831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F3716C-A836-8C48-B67B-DEEA309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85A14-DF80-064A-8248-5B8095A37A21}"/>
              </a:ext>
            </a:extLst>
          </p:cNvPr>
          <p:cNvSpPr txBox="1"/>
          <p:nvPr/>
        </p:nvSpPr>
        <p:spPr>
          <a:xfrm>
            <a:off x="10535947" y="2485953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DIS</a:t>
            </a:r>
            <a:endParaRPr lang="en-US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8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986-0762-3C45-8DD8-91F81186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01E-EAFD-8E4C-8D97-065423AE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A09-1E55-8943-850D-722909C4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6AA0-62CF-4143-8CF9-4D348AB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AC12-9407-444A-A447-5D49819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28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645"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3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864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1265447" y="1110838"/>
            <a:ext cx="6416155" cy="5610637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79087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49765" y="229833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33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7"/>
            <a:ext cx="5096830" cy="1663729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67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249-D2EC-BE48-9BD1-E8B40C43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2" y="-37627"/>
            <a:ext cx="11246177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Study Nucleon Structures in Hadronic Collisions </a:t>
            </a:r>
          </a:p>
        </p:txBody>
      </p:sp>
      <p:pic>
        <p:nvPicPr>
          <p:cNvPr id="3" name="Picture 12" descr="Image result for proton-proton scattering">
            <a:extLst>
              <a:ext uri="{FF2B5EF4-FFF2-40B4-BE49-F238E27FC236}">
                <a16:creationId xmlns:a16="http://schemas.microsoft.com/office/drawing/2014/main" id="{DC17F77F-5040-9448-B018-1837FDF9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799027"/>
            <a:ext cx="5174722" cy="34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08C6890-AA36-F84C-BE41-92A50803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11"/>
            <a:ext cx="5699835" cy="30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8EB0FB6-F8C4-CD4C-B710-C4ED2BF11A78}"/>
              </a:ext>
            </a:extLst>
          </p:cNvPr>
          <p:cNvSpPr/>
          <p:nvPr/>
        </p:nvSpPr>
        <p:spPr>
          <a:xfrm>
            <a:off x="5623725" y="2369678"/>
            <a:ext cx="1321854" cy="2152403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E5F0C-4E67-C34B-9749-F8200BDE6E21}"/>
              </a:ext>
            </a:extLst>
          </p:cNvPr>
          <p:cNvSpPr txBox="1"/>
          <p:nvPr/>
        </p:nvSpPr>
        <p:spPr>
          <a:xfrm>
            <a:off x="1582614" y="1150553"/>
            <a:ext cx="897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complex p-p collisions could be simplified for hard-scattering processes, </a:t>
            </a:r>
            <a:r>
              <a:rPr lang="en-US" dirty="0" err="1">
                <a:solidFill>
                  <a:srgbClr val="0432FF"/>
                </a:solidFill>
              </a:rPr>
              <a:t>pQCD</a:t>
            </a:r>
            <a:r>
              <a:rPr lang="en-US" dirty="0">
                <a:solidFill>
                  <a:srgbClr val="0432FF"/>
                </a:solidFill>
              </a:rPr>
              <a:t> applicable</a:t>
            </a:r>
          </a:p>
        </p:txBody>
      </p:sp>
      <p:pic>
        <p:nvPicPr>
          <p:cNvPr id="7" name="Picture 12" descr="Related image">
            <a:extLst>
              <a:ext uri="{FF2B5EF4-FFF2-40B4-BE49-F238E27FC236}">
                <a16:creationId xmlns:a16="http://schemas.microsoft.com/office/drawing/2014/main" id="{7E73FFEA-E4A1-F44C-86B6-6360116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023" y="2768135"/>
            <a:ext cx="579499" cy="7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612A4C71-43C5-D54A-81FF-CFFCBF52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" y="2725947"/>
            <a:ext cx="540701" cy="6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0D4A-601B-D144-97B0-3647591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4" y="5485801"/>
            <a:ext cx="9169947" cy="70409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93246A-DD6B-4142-8E84-1B8EE72C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800374-FC9F-A249-AC11-2FFD1AD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F991748-4765-2845-A716-029A40B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977161-CEB4-4F4E-BB58-6E9CF887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09351"/>
            <a:ext cx="7061889" cy="1325563"/>
          </a:xfrm>
        </p:spPr>
        <p:txBody>
          <a:bodyPr>
            <a:normAutofit/>
          </a:bodyPr>
          <a:lstStyle/>
          <a:p>
            <a:r>
              <a:rPr lang="en-US" sz="4800" dirty="0"/>
              <a:t>Selected Recent Highlights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DB745-6DC8-7E48-8B19-989FD241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9" y="1699322"/>
            <a:ext cx="5153217" cy="4657028"/>
          </a:xfrm>
        </p:spPr>
        <p:txBody>
          <a:bodyPr>
            <a:normAutofit/>
          </a:bodyPr>
          <a:lstStyle/>
          <a:p>
            <a:r>
              <a:rPr lang="en-US" sz="3600" dirty="0"/>
              <a:t>Proton spin puzzle </a:t>
            </a:r>
          </a:p>
          <a:p>
            <a:pPr lvl="1"/>
            <a:r>
              <a:rPr lang="en-US" dirty="0"/>
              <a:t>RHIC –PHENIX, STAR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“Longitudinal spin phenomena”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600" dirty="0"/>
              <a:t>Transvers spin challenge</a:t>
            </a:r>
          </a:p>
          <a:p>
            <a:pPr lvl="1"/>
            <a:r>
              <a:rPr lang="en-US" dirty="0"/>
              <a:t>RHIC/PHENIX, STAR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“Transverse spin phenomena”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6C3DF-8430-DE48-8124-C9EDC94C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59DBB-15C6-8C4B-9528-8A5A2199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52290-F0FC-A84E-95FA-820C63AA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EE84A-1EE6-1C48-B699-2FF277341452}"/>
              </a:ext>
            </a:extLst>
          </p:cNvPr>
          <p:cNvGrpSpPr/>
          <p:nvPr/>
        </p:nvGrpSpPr>
        <p:grpSpPr>
          <a:xfrm>
            <a:off x="9779369" y="2408765"/>
            <a:ext cx="2030681" cy="1531917"/>
            <a:chOff x="6802161" y="534390"/>
            <a:chExt cx="2331182" cy="162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39822-F43C-5247-B1D9-049DE274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2161" y="534390"/>
              <a:ext cx="2331182" cy="16230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AFE9C-8576-A841-9F34-9DF70458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536" y="1646237"/>
              <a:ext cx="595302" cy="4892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EBE95-851C-AB42-85BC-A5B26D8F59BE}"/>
              </a:ext>
            </a:extLst>
          </p:cNvPr>
          <p:cNvGrpSpPr/>
          <p:nvPr/>
        </p:nvGrpSpPr>
        <p:grpSpPr>
          <a:xfrm>
            <a:off x="6481813" y="2408765"/>
            <a:ext cx="2256828" cy="1726354"/>
            <a:chOff x="5569526" y="2242333"/>
            <a:chExt cx="4042970" cy="2946256"/>
          </a:xfrm>
        </p:grpSpPr>
        <p:pic>
          <p:nvPicPr>
            <p:cNvPr id="16" name="Picture 1" descr="E:\Dropbox\PHENIX\sPHENIX\ePHENIX DOC\phenix_quartercut.png">
              <a:extLst>
                <a:ext uri="{FF2B5EF4-FFF2-40B4-BE49-F238E27FC236}">
                  <a16:creationId xmlns:a16="http://schemas.microsoft.com/office/drawing/2014/main" id="{823BD4BB-F3B0-254F-AB5B-DE293C41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9527" y="2242333"/>
              <a:ext cx="4042969" cy="2946256"/>
            </a:xfrm>
            <a:prstGeom prst="rect">
              <a:avLst/>
            </a:prstGeom>
            <a:noFill/>
          </p:spPr>
        </p:pic>
        <p:pic>
          <p:nvPicPr>
            <p:cNvPr id="16386" name="Picture 2" descr="PHENIX big logo">
              <a:extLst>
                <a:ext uri="{FF2B5EF4-FFF2-40B4-BE49-F238E27FC236}">
                  <a16:creationId xmlns:a16="http://schemas.microsoft.com/office/drawing/2014/main" id="{365C6903-FEA8-6E43-9FEF-6E67545F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526" y="2242333"/>
              <a:ext cx="1203366" cy="39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01DA3-4BC7-9A49-A150-8722D5CA18F8}"/>
              </a:ext>
            </a:extLst>
          </p:cNvPr>
          <p:cNvGrpSpPr/>
          <p:nvPr/>
        </p:nvGrpSpPr>
        <p:grpSpPr>
          <a:xfrm>
            <a:off x="6380920" y="4897647"/>
            <a:ext cx="2461156" cy="1430735"/>
            <a:chOff x="4928260" y="3857601"/>
            <a:chExt cx="4054845" cy="2409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B4DD3-7352-D04B-A8E2-062663AB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8260" y="3857601"/>
              <a:ext cx="4054845" cy="2409055"/>
            </a:xfrm>
            <a:prstGeom prst="rect">
              <a:avLst/>
            </a:prstGeom>
          </p:spPr>
        </p:pic>
        <p:pic>
          <p:nvPicPr>
            <p:cNvPr id="16388" name="Picture 4" descr="Image result for cern compass logo">
              <a:extLst>
                <a:ext uri="{FF2B5EF4-FFF2-40B4-BE49-F238E27FC236}">
                  <a16:creationId xmlns:a16="http://schemas.microsoft.com/office/drawing/2014/main" id="{04806650-5851-9A4C-A260-500EF9CF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00" y="3954483"/>
              <a:ext cx="629782" cy="6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5357A-9940-7D49-9295-CBE3871A4FD9}"/>
              </a:ext>
            </a:extLst>
          </p:cNvPr>
          <p:cNvGrpSpPr/>
          <p:nvPr/>
        </p:nvGrpSpPr>
        <p:grpSpPr>
          <a:xfrm>
            <a:off x="9261820" y="4925615"/>
            <a:ext cx="2620488" cy="1430735"/>
            <a:chOff x="8137639" y="4224123"/>
            <a:chExt cx="3817516" cy="2086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46942D-37B3-E64E-93FA-0E013F7C93E8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3FBE6DF-4F36-E149-9AC0-E1A27036B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9C0809-E023-A241-B057-0EC8F4F8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79ED3-73D5-9B49-B03B-DD389F02FC7E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BDC5A6-4A1F-7149-B944-DA2AABFA4971}"/>
              </a:ext>
            </a:extLst>
          </p:cNvPr>
          <p:cNvSpPr txBox="1"/>
          <p:nvPr/>
        </p:nvSpPr>
        <p:spPr>
          <a:xfrm>
            <a:off x="6384795" y="4500347"/>
            <a:ext cx="24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Marcia </a:t>
            </a:r>
            <a:r>
              <a:rPr lang="en-US" dirty="0" err="1"/>
              <a:t>Quaresma</a:t>
            </a:r>
            <a:r>
              <a:rPr lang="en-US" dirty="0"/>
              <a:t>, Wed.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AF6D-42C8-4849-BDCB-20BF6043E3A8}"/>
              </a:ext>
            </a:extLst>
          </p:cNvPr>
          <p:cNvSpPr txBox="1"/>
          <p:nvPr/>
        </p:nvSpPr>
        <p:spPr>
          <a:xfrm>
            <a:off x="6644924" y="2000625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Itaru</a:t>
            </a:r>
            <a:r>
              <a:rPr lang="en-US" dirty="0"/>
              <a:t> Nakagawa, Fri.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5CD83-1C9D-1E46-B57C-324B35EB3C10}"/>
              </a:ext>
            </a:extLst>
          </p:cNvPr>
          <p:cNvSpPr txBox="1"/>
          <p:nvPr/>
        </p:nvSpPr>
        <p:spPr>
          <a:xfrm>
            <a:off x="10229347" y="2068849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</a:t>
            </a:r>
            <a:r>
              <a:rPr lang="en-US" dirty="0" err="1"/>
              <a:t>Barish</a:t>
            </a:r>
            <a:r>
              <a:rPr lang="en-US" dirty="0"/>
              <a:t>, Fri.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B09F3-0EB0-D748-BDA5-37CE2542EC2C}"/>
              </a:ext>
            </a:extLst>
          </p:cNvPr>
          <p:cNvSpPr txBox="1"/>
          <p:nvPr/>
        </p:nvSpPr>
        <p:spPr>
          <a:xfrm>
            <a:off x="9551572" y="4247248"/>
            <a:ext cx="24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Kei Nagai &amp; </a:t>
            </a:r>
          </a:p>
          <a:p>
            <a:r>
              <a:rPr lang="en-US" dirty="0"/>
              <a:t>Yoshiyuki Miyachi, Wed.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E2CD08-BEC1-CC42-8A90-362AE423AE9C}"/>
              </a:ext>
            </a:extLst>
          </p:cNvPr>
          <p:cNvSpPr/>
          <p:nvPr/>
        </p:nvSpPr>
        <p:spPr>
          <a:xfrm>
            <a:off x="9899374" y="236710"/>
            <a:ext cx="1723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Alexey </a:t>
            </a:r>
            <a:r>
              <a:rPr lang="en-US" sz="1600" dirty="0" err="1"/>
              <a:t>Guskov</a:t>
            </a:r>
            <a:r>
              <a:rPr lang="en-US" sz="1600" dirty="0"/>
              <a:t>, Fri.</a:t>
            </a:r>
          </a:p>
        </p:txBody>
      </p:sp>
      <p:pic>
        <p:nvPicPr>
          <p:cNvPr id="17410" name="Picture 2" descr="Image result for NIKA SPD">
            <a:extLst>
              <a:ext uri="{FF2B5EF4-FFF2-40B4-BE49-F238E27FC236}">
                <a16:creationId xmlns:a16="http://schemas.microsoft.com/office/drawing/2014/main" id="{15D5C4A1-544A-3445-8636-7A1626FF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502" r="5706" b="12201"/>
          <a:stretch/>
        </p:blipFill>
        <p:spPr bwMode="auto">
          <a:xfrm>
            <a:off x="9733115" y="566348"/>
            <a:ext cx="2159084" cy="13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179294" y="19440"/>
            <a:ext cx="11528611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dirty="0"/>
              <a:t>Proton Spin Puzzle: the Challenge of “Too Small”</a:t>
            </a:r>
            <a:endParaRPr sz="4400" dirty="0"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892259" y="5212737"/>
            <a:ext cx="1231388" cy="1212333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343715" y="3113871"/>
            <a:ext cx="2770188" cy="69651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Early expectation: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Possible large gluon polarization,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Axial anomaly,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000000"/>
                </a:solidFill>
              </a:rPr>
              <a:t>Cheng &amp; Li, PRL (1989)</a:t>
            </a:r>
            <a:endParaRPr sz="120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861213" y="2657063"/>
            <a:ext cx="1638093" cy="1065616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7936"/>
              </p:ext>
            </p:extLst>
          </p:nvPr>
        </p:nvGraphicFramePr>
        <p:xfrm>
          <a:off x="6698067" y="1581070"/>
          <a:ext cx="4585920" cy="371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15"/>
              </p:ext>
            </p:extLst>
          </p:nvPr>
        </p:nvGraphicFramePr>
        <p:xfrm>
          <a:off x="8262240" y="5395151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6058" y="1548725"/>
            <a:ext cx="3636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“Spin Crisis”: EMC (1987)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Quark contribution “small”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1DAD3-D232-B44D-BC99-F46AC7AE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46" y="4522306"/>
            <a:ext cx="3076301" cy="20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5C1F-B250-164D-8E85-67F703C59664}"/>
              </a:ext>
            </a:extLst>
          </p:cNvPr>
          <p:cNvSpPr txBox="1"/>
          <p:nvPr/>
        </p:nvSpPr>
        <p:spPr>
          <a:xfrm>
            <a:off x="676895" y="4522306"/>
            <a:ext cx="87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Today: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0ABBA-F299-BF40-A6EE-4DA47DEE7ACF}"/>
              </a:ext>
            </a:extLst>
          </p:cNvPr>
          <p:cNvSpPr txBox="1"/>
          <p:nvPr/>
        </p:nvSpPr>
        <p:spPr>
          <a:xfrm>
            <a:off x="1885270" y="3863391"/>
            <a:ext cx="449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Led to very active spin physics program in 90’s</a:t>
            </a:r>
          </a:p>
          <a:p>
            <a:r>
              <a:rPr lang="en-US" dirty="0">
                <a:solidFill>
                  <a:srgbClr val="FF0000"/>
                </a:solidFill>
              </a:rPr>
              <a:t>Development of RHIC-Spin program </a:t>
            </a:r>
          </a:p>
        </p:txBody>
      </p:sp>
      <p:pic>
        <p:nvPicPr>
          <p:cNvPr id="20482" name="Picture 2" descr="Image result for proton spin">
            <a:extLst>
              <a:ext uri="{FF2B5EF4-FFF2-40B4-BE49-F238E27FC236}">
                <a16:creationId xmlns:a16="http://schemas.microsoft.com/office/drawing/2014/main" id="{355A440B-56A4-1A44-9840-39DCB716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54529"/>
          <a:stretch/>
        </p:blipFill>
        <p:spPr bwMode="auto">
          <a:xfrm>
            <a:off x="592365" y="1189679"/>
            <a:ext cx="1734702" cy="23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43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Liu, QNP2018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0" y="38292"/>
            <a:ext cx="878774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The World First High-Energy Polarized Proton Collider at Relativistic Heavy Ion Collider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892490" y="1270925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432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0432FF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432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0432FF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4585253" y="2601127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Polarized </a:t>
            </a:r>
            <a:r>
              <a:rPr lang="en-US" b="1" dirty="0" err="1">
                <a:solidFill>
                  <a:srgbClr val="FF0000"/>
                </a:solidFill>
              </a:rPr>
              <a:t>p+p</a:t>
            </a:r>
            <a:r>
              <a:rPr lang="en-US" b="1" dirty="0">
                <a:solidFill>
                  <a:srgbClr val="FF0000"/>
                </a:solidFill>
              </a:rPr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62 </a:t>
            </a:r>
            <a:r>
              <a:rPr lang="en-US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 </a:t>
            </a:r>
            <a:r>
              <a:rPr lang="en-US" b="1" dirty="0">
                <a:solidFill>
                  <a:srgbClr val="FF0000"/>
                </a:solidFill>
                <a:sym typeface="Symbol" charset="2"/>
              </a:rPr>
              <a:t>s  510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94998" y="38292"/>
            <a:ext cx="2343540" cy="201862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D4C80-486F-7846-9249-F029C7AD9A58}"/>
              </a:ext>
            </a:extLst>
          </p:cNvPr>
          <p:cNvSpPr txBox="1"/>
          <p:nvPr/>
        </p:nvSpPr>
        <p:spPr>
          <a:xfrm>
            <a:off x="9564679" y="2795116"/>
            <a:ext cx="21820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RHIC-Spin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Program: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2000-2017+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DB42D77-A7F9-CF4C-B2D5-C236A05F24A3}"/>
              </a:ext>
            </a:extLst>
          </p:cNvPr>
          <p:cNvGrpSpPr/>
          <p:nvPr/>
        </p:nvGrpSpPr>
        <p:grpSpPr>
          <a:xfrm>
            <a:off x="7311287" y="268941"/>
            <a:ext cx="4564037" cy="3431429"/>
            <a:chOff x="7011563" y="4217257"/>
            <a:chExt cx="3294110" cy="225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193C2C-FEE9-584C-AEB9-C7EEEB8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3756" y="4217257"/>
              <a:ext cx="3071917" cy="22569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586A5-86E9-0940-812A-F22B93CAA5DF}"/>
                </a:ext>
              </a:extLst>
            </p:cNvPr>
            <p:cNvSpPr txBox="1"/>
            <p:nvPr/>
          </p:nvSpPr>
          <p:spPr>
            <a:xfrm rot="16200000">
              <a:off x="6295886" y="4971487"/>
              <a:ext cx="1800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 fractions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" y="102736"/>
            <a:ext cx="7963682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Study Gluon Polarization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212977" y="1357121"/>
            <a:ext cx="6460645" cy="3730958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A8E77D77-9B21-5543-8ABD-22289026F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4" y="5619802"/>
            <a:ext cx="8736325" cy="6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4DB9A-FBD4-7C47-B990-AB0705D0A73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10600" y="4100116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C1E6E7-2CB8-FD45-9BF0-957DD5CB3A13}"/>
              </a:ext>
            </a:extLst>
          </p:cNvPr>
          <p:cNvSpPr txBox="1"/>
          <p:nvPr/>
        </p:nvSpPr>
        <p:spPr>
          <a:xfrm>
            <a:off x="4879949" y="4564859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FA80A-89B3-1447-ACEF-11061B36DF87}"/>
              </a:ext>
            </a:extLst>
          </p:cNvPr>
          <p:cNvSpPr/>
          <p:nvPr/>
        </p:nvSpPr>
        <p:spPr>
          <a:xfrm>
            <a:off x="5161935" y="5619802"/>
            <a:ext cx="1047136" cy="736548"/>
          </a:xfrm>
          <a:prstGeom prst="ellipse">
            <a:avLst/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56"/>
            <a:ext cx="11863449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First Hints of Non-zero Gluon Polarization from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183583" y="2271760"/>
            <a:ext cx="4692028" cy="4336366"/>
            <a:chOff x="5214937" y="2660945"/>
            <a:chExt cx="3850481" cy="37546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5808908" y="2853481"/>
              <a:ext cx="2019309" cy="266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5454"/>
            <a:ext cx="4562251" cy="1309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90" y="1332398"/>
            <a:ext cx="1432780" cy="221277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290" y="4435443"/>
            <a:ext cx="2752393" cy="1876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4555399" y="4107371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87" y="5171418"/>
            <a:ext cx="936447" cy="2021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137B38-299A-7D4D-9AB8-4A542D8BD926}"/>
              </a:ext>
            </a:extLst>
          </p:cNvPr>
          <p:cNvGrpSpPr/>
          <p:nvPr/>
        </p:nvGrpSpPr>
        <p:grpSpPr>
          <a:xfrm>
            <a:off x="670240" y="980666"/>
            <a:ext cx="3500191" cy="2983005"/>
            <a:chOff x="1840822" y="1604471"/>
            <a:chExt cx="3186349" cy="26426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FADF-221C-1A4E-BA85-E8153F65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0822" y="1763660"/>
              <a:ext cx="3186349" cy="24834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80C20D-4626-584D-B605-D13298AB7C55}"/>
                </a:ext>
              </a:extLst>
            </p:cNvPr>
            <p:cNvSpPr txBox="1"/>
            <p:nvPr/>
          </p:nvSpPr>
          <p:spPr>
            <a:xfrm>
              <a:off x="2315352" y="1604471"/>
              <a:ext cx="1869384" cy="245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STAR: PRL 115, 092002 (2015)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C68B3-1F65-A244-97BE-7F5961F5B23C}"/>
              </a:ext>
            </a:extLst>
          </p:cNvPr>
          <p:cNvGrpSpPr/>
          <p:nvPr/>
        </p:nvGrpSpPr>
        <p:grpSpPr>
          <a:xfrm>
            <a:off x="573739" y="3839675"/>
            <a:ext cx="3607209" cy="2973503"/>
            <a:chOff x="1732790" y="4311681"/>
            <a:chExt cx="3186349" cy="25915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0F8F2-9F91-0143-92D3-229E5756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2790" y="4397444"/>
              <a:ext cx="3186349" cy="2505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309AA-0F11-2444-B84D-FE5DE6F09AE9}"/>
                </a:ext>
              </a:extLst>
            </p:cNvPr>
            <p:cNvSpPr txBox="1"/>
            <p:nvPr/>
          </p:nvSpPr>
          <p:spPr>
            <a:xfrm>
              <a:off x="2200177" y="4311681"/>
              <a:ext cx="1916101" cy="241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PHENIX: PRD 90, 012007 (2014)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EB91AA-272D-A04F-BCE4-77015C4B8B70}"/>
              </a:ext>
            </a:extLst>
          </p:cNvPr>
          <p:cNvSpPr txBox="1"/>
          <p:nvPr/>
        </p:nvSpPr>
        <p:spPr>
          <a:xfrm>
            <a:off x="10983181" y="1033411"/>
            <a:ext cx="113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I. Nakagawa;</a:t>
            </a:r>
          </a:p>
          <a:p>
            <a:r>
              <a:rPr lang="en-US" sz="1200" dirty="0"/>
              <a:t>K. </a:t>
            </a:r>
            <a:r>
              <a:rPr lang="en-US" sz="1200" dirty="0" err="1"/>
              <a:t>Barish’s</a:t>
            </a:r>
            <a:r>
              <a:rPr lang="en-US" sz="1200" dirty="0"/>
              <a:t> talks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A897D-5685-7946-A247-46F655901FED}"/>
              </a:ext>
            </a:extLst>
          </p:cNvPr>
          <p:cNvSpPr txBox="1"/>
          <p:nvPr/>
        </p:nvSpPr>
        <p:spPr>
          <a:xfrm>
            <a:off x="259678" y="2278906"/>
            <a:ext cx="44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80E-D2EC-9A46-B5ED-8A36A32584D2}"/>
              </a:ext>
            </a:extLst>
          </p:cNvPr>
          <p:cNvSpPr txBox="1"/>
          <p:nvPr/>
        </p:nvSpPr>
        <p:spPr>
          <a:xfrm>
            <a:off x="199288" y="527251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pi0</a:t>
            </a:r>
          </a:p>
        </p:txBody>
      </p:sp>
    </p:spTree>
    <p:extLst>
      <p:ext uri="{BB962C8B-B14F-4D97-AF65-F5344CB8AC3E}">
        <p14:creationId xmlns:p14="http://schemas.microsoft.com/office/powerpoint/2010/main" val="29136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9317</TotalTime>
  <Words>1606</Words>
  <Application>Microsoft Macintosh PowerPoint</Application>
  <PresentationFormat>Widescreen</PresentationFormat>
  <Paragraphs>402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Wingdings</vt:lpstr>
      <vt:lpstr>Wingdings 3</vt:lpstr>
      <vt:lpstr>Office Theme</vt:lpstr>
      <vt:lpstr>ﾋﾞｯﾄﾏｯﾌﾟ ｲﾒｰｼﾞ</vt:lpstr>
      <vt:lpstr>Equation</vt:lpstr>
      <vt:lpstr>数式</vt:lpstr>
      <vt:lpstr>Nucleon-Structure Physics by Proton-Proton Collisions</vt:lpstr>
      <vt:lpstr>Nucleon Structure and Parton Interaction </vt:lpstr>
      <vt:lpstr>Physics of Nucleon Parton Structures </vt:lpstr>
      <vt:lpstr>Study Nucleon Structures in Hadronic Collisions </vt:lpstr>
      <vt:lpstr>Selected Recent Highlights</vt:lpstr>
      <vt:lpstr>PowerPoint Presentation</vt:lpstr>
      <vt:lpstr>The World First High-Energy Polarized Proton Collider at Relativistic Heavy Ion Collider</vt:lpstr>
      <vt:lpstr>Study Gluon Polarization at RHIC</vt:lpstr>
      <vt:lpstr>First Hints of Non-zero Gluon Polarization from RHIC</vt:lpstr>
      <vt:lpstr>Near Future: Projected Gluon Polarization Measurements </vt:lpstr>
      <vt:lpstr>Electroweak Probes for (anti)Quarks at High Energy at RHIC</vt:lpstr>
      <vt:lpstr>First Measurements of Flavor Identified Sea-Quark Polarization</vt:lpstr>
      <vt:lpstr>Physics with Transversely Polarized p+p Collisions at RHIC</vt:lpstr>
      <vt:lpstr>“TMD” phenomena: The Challenge of “Too Large”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PowerPoint Presentation</vt:lpstr>
      <vt:lpstr>Sivers Asymmetry – Initial State     Non-universality, process dependent </vt:lpstr>
      <vt:lpstr>Drell-Yan AN from COMPASS Polarized Target</vt:lpstr>
      <vt:lpstr>PowerPoint Presentation</vt:lpstr>
      <vt:lpstr>Fermilab SeaQuest Fixed Target Drell-Yan </vt:lpstr>
      <vt:lpstr>Flavor Asymmetry of Sea Quarks at Intermediate x</vt:lpstr>
      <vt:lpstr>SeaQuest/E1039 Projected Drell-Yan AN</vt:lpstr>
      <vt:lpstr>First Transversely Polarized p+A collisions at RHIC</vt:lpstr>
      <vt:lpstr>Run15 p+Au: a Surprise!  </vt:lpstr>
      <vt:lpstr>Future at RHIC: PHENIX -&gt; sPHENIX (-&gt; EIC@RHIC)</vt:lpstr>
      <vt:lpstr>STAR Forward Upgrade Proposal To access small-x gluons</vt:lpstr>
      <vt:lpstr>Other Future Facilities </vt:lpstr>
      <vt:lpstr>Summary </vt:lpstr>
      <vt:lpstr>backup</vt:lpstr>
      <vt:lpstr>Toward a Unified Picture of Nucleon Structure</vt:lpstr>
      <vt:lpstr>Latest Pol NNPDFPol Global Fit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415</cp:revision>
  <cp:lastPrinted>2018-11-14T14:49:53Z</cp:lastPrinted>
  <dcterms:created xsi:type="dcterms:W3CDTF">2018-11-07T23:15:58Z</dcterms:created>
  <dcterms:modified xsi:type="dcterms:W3CDTF">2018-11-15T02:01:47Z</dcterms:modified>
</cp:coreProperties>
</file>