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745" r:id="rId3"/>
    <p:sldId id="258" r:id="rId4"/>
    <p:sldId id="747" r:id="rId5"/>
    <p:sldId id="749" r:id="rId6"/>
    <p:sldId id="333" r:id="rId7"/>
    <p:sldId id="357" r:id="rId8"/>
    <p:sldId id="399" r:id="rId9"/>
    <p:sldId id="390" r:id="rId10"/>
    <p:sldId id="387" r:id="rId11"/>
    <p:sldId id="400" r:id="rId12"/>
    <p:sldId id="397" r:id="rId13"/>
    <p:sldId id="351" r:id="rId14"/>
    <p:sldId id="755" r:id="rId15"/>
    <p:sldId id="260" r:id="rId16"/>
    <p:sldId id="361" r:id="rId17"/>
    <p:sldId id="757" r:id="rId18"/>
    <p:sldId id="758" r:id="rId19"/>
    <p:sldId id="760" r:id="rId20"/>
    <p:sldId id="743" r:id="rId21"/>
    <p:sldId id="320" r:id="rId22"/>
    <p:sldId id="437" r:id="rId23"/>
    <p:sldId id="445" r:id="rId24"/>
    <p:sldId id="349" r:id="rId25"/>
    <p:sldId id="328" r:id="rId26"/>
    <p:sldId id="355" r:id="rId27"/>
    <p:sldId id="362" r:id="rId28"/>
    <p:sldId id="754" r:id="rId29"/>
    <p:sldId id="259" r:id="rId30"/>
    <p:sldId id="401" r:id="rId31"/>
    <p:sldId id="402" r:id="rId32"/>
    <p:sldId id="763" r:id="rId33"/>
    <p:sldId id="372" r:id="rId34"/>
    <p:sldId id="346" r:id="rId35"/>
    <p:sldId id="388" r:id="rId36"/>
    <p:sldId id="385" r:id="rId37"/>
    <p:sldId id="322" r:id="rId38"/>
    <p:sldId id="370" r:id="rId39"/>
    <p:sldId id="746" r:id="rId40"/>
    <p:sldId id="332" r:id="rId41"/>
    <p:sldId id="756" r:id="rId42"/>
    <p:sldId id="336" r:id="rId43"/>
    <p:sldId id="381" r:id="rId44"/>
    <p:sldId id="733" r:id="rId45"/>
    <p:sldId id="734" r:id="rId46"/>
    <p:sldId id="727" r:id="rId47"/>
    <p:sldId id="750" r:id="rId48"/>
    <p:sldId id="3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7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F9A5-2B30-BF4D-A765-2519B726A0DF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5CA5-389C-A145-8A23-263BF669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0238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71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74688"/>
            <a:ext cx="6138862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31EF-B50E-264D-BD99-A7304F5FE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FBC93-A21F-E948-AD81-54B8A7F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B785A-CE0E-B644-88EC-5D3D7371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FDF6-B73C-BA47-BC96-3F3B0ACD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9E6-5100-EE47-BF4D-A8D0A07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18C4-7532-C34C-8D51-338BF52E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B58FD-9CD8-A84A-9C0E-636325213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93FC-1200-2E47-B3F7-1148320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0EB9-A97A-BD47-AB66-22301BD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059F-14AF-F443-B37A-5611596C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5E96F-FF19-374C-8CEE-7C84FBC4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8E7BF-FC7B-0548-A5F7-C7AA93CD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5B10-807F-4643-B31A-3C55ED2B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F0A9-AD76-F44D-AFB1-FBE81B1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C476-F861-1F4E-80EA-E569EDC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8B1D-D599-B649-91E5-2973A96D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CADB-A33E-6F4C-BFB7-4D8DC026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7682-2A09-144D-BB5D-679D3598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2E59-3002-7847-A960-BEE94054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F05D-1F41-EA42-8F2D-8DEF8C9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A187-42D8-BA4E-8B75-546A5C25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E95F-EC32-8940-AE26-B39D870D3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F153-2D1F-FC47-A510-50D04D5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1A4A-8F79-D649-99A7-189FA8F3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6645-E299-A04F-94E5-857A6F7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871A-16AB-EE49-BD0D-BCA9538A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CBEA-9889-6246-95FD-AD4EE97BC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7627-4AE1-5D4F-A01C-0C8F040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5128-69C8-D84F-9EBB-4900D0BD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C53-8D5F-354E-964C-8A9C84CD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298E-4C5A-FA47-9E61-A51B4EC4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F841-92D6-AB47-9443-9ACADEE5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2790-72F7-154C-AF1F-995ADD9D3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BDD0C-3773-DA47-9AE8-1A7C8822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B065D-13CF-964C-B7B7-79BED2EC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C19D-6583-BE45-A971-55EC0B9DC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CCB04-18B2-E747-A295-5F814C48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9FC4-5428-484B-8900-7CADB00D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57A-DA25-0B4F-9C99-1D79EC6B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4F0-0BA3-824A-B58D-1F656FB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20EE-4777-7743-AF82-8C37A586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C5946-4A65-454B-95D0-4D4729B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2901-4E4E-5A40-82EB-9B5CBAD8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64A2B-8FD6-E04F-9986-5C4D55A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56EE3-4065-E048-B0F0-3E824A2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19B9-767D-5C4A-8093-832ED47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FDAC-EA2A-5644-8063-DEDDD18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6F44-0B4F-5543-8E37-393C941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A5434-08AF-2248-B51B-66D1B22E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066DA-8721-FF45-B80B-2944E85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60271-D0D2-D248-B58C-C056A90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5772-4C1F-EC4A-BAF1-894F49E8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D308-B7FF-C242-B026-052ACDA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F11B6-ADF1-194F-A4AA-9FA02176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97F89-6001-6E4D-89F5-876ECBFE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9D2C-5C31-D44B-8855-336E1DDF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B0EE-7DF5-204D-861F-90310F64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10E7-23A4-434C-9617-CC71AB5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0591-4F1A-E049-ADBE-7187B641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30C6-7BE5-E649-8BFA-0280FEB5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42ED-8FE9-394C-BAD4-EF5051706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7871-3018-6B4B-BF7D-AC33A6BE6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6673-95C7-6F41-BEC8-BFB89806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emf"/><Relationship Id="rId9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5.emf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8.png"/><Relationship Id="rId7" Type="http://schemas.openxmlformats.org/officeDocument/2006/relationships/image" Target="../media/image4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25-3588-5C4A-9839-40D5D5A0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176"/>
            <a:ext cx="9144000" cy="2387600"/>
          </a:xfrm>
        </p:spPr>
        <p:txBody>
          <a:bodyPr/>
          <a:lstStyle/>
          <a:p>
            <a:r>
              <a:rPr lang="en-US" dirty="0"/>
              <a:t>Nucleon-Structure Physics by Proton-Proton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158F-71F6-894F-B375-99C815F4D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959"/>
            <a:ext cx="9144000" cy="22272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Ming X. Liu</a:t>
            </a:r>
          </a:p>
          <a:p>
            <a:r>
              <a:rPr lang="en-US" sz="3200" dirty="0"/>
              <a:t>Los Alamos National Laboratory </a:t>
            </a:r>
          </a:p>
          <a:p>
            <a:r>
              <a:rPr lang="en-US" sz="3200" dirty="0"/>
              <a:t>QNP2018</a:t>
            </a:r>
          </a:p>
          <a:p>
            <a:r>
              <a:rPr lang="en-US" sz="3200" dirty="0"/>
              <a:t>Tsukuba, Japan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28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918"/>
            <a:ext cx="9144000" cy="9439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Projected Impact of RHIC data on Gluon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3" y="1035844"/>
            <a:ext cx="5209498" cy="304664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Favors positive gluon polarization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Statistically limited but could be improved in the future high luminosity program: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charged hadron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HF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 𝐽/𝜓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2027+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39" y="1376154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6255893" y="1129330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68058-F7BD-1F45-97D7-FAB2A389608D}"/>
              </a:ext>
            </a:extLst>
          </p:cNvPr>
          <p:cNvGrpSpPr/>
          <p:nvPr/>
        </p:nvGrpSpPr>
        <p:grpSpPr>
          <a:xfrm>
            <a:off x="1069062" y="4058351"/>
            <a:ext cx="3799958" cy="2663124"/>
            <a:chOff x="6878241" y="4189370"/>
            <a:chExt cx="3005301" cy="21669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40047-BF33-9940-8077-101D955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16F55-FF7A-D048-8239-19E842A7F59E}"/>
                </a:ext>
              </a:extLst>
            </p:cNvPr>
            <p:cNvSpPr txBox="1"/>
            <p:nvPr/>
          </p:nvSpPr>
          <p:spPr>
            <a:xfrm>
              <a:off x="7907582" y="4228020"/>
              <a:ext cx="1912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65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75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13" y="1379615"/>
            <a:ext cx="8368977" cy="649718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6710" y="2289013"/>
            <a:ext cx="3480717" cy="1964303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16" y="4682016"/>
            <a:ext cx="8729004" cy="167433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B9977-3A7F-0349-B029-437B3494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917" y="2452037"/>
            <a:ext cx="1271868" cy="400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20D3A-A883-884B-A1C0-FC857A62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03" y="2421456"/>
            <a:ext cx="1326403" cy="4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77008" y="102737"/>
            <a:ext cx="9037983" cy="9536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 Direct Measurements of Flavor Identified Sea Quark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35765"/>
            <a:ext cx="8229600" cy="465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RHIC has unique access to flavor identified sea-quarks via real W</a:t>
            </a:r>
            <a:r>
              <a:rPr lang="en-US" baseline="30000" dirty="0"/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3791504" y="1877948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18" y="2198246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6228516" y="2786064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6228516" y="4996711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1761220" y="4199062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1761220" y="3371851"/>
            <a:ext cx="1162747" cy="317133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68EFF-279F-EB43-8714-6BEE5B134904}"/>
              </a:ext>
            </a:extLst>
          </p:cNvPr>
          <p:cNvGrpSpPr/>
          <p:nvPr/>
        </p:nvGrpSpPr>
        <p:grpSpPr>
          <a:xfrm>
            <a:off x="8610600" y="1629320"/>
            <a:ext cx="3049654" cy="5139484"/>
            <a:chOff x="7594097" y="1700910"/>
            <a:chExt cx="3049654" cy="51394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8FAE-5A1E-2E4F-99B3-849C42B3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097" y="4297909"/>
              <a:ext cx="2942350" cy="254248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0359B9-6A3D-BF43-9F43-71CD7AEF18D3}"/>
                </a:ext>
              </a:extLst>
            </p:cNvPr>
            <p:cNvGrpSpPr/>
            <p:nvPr/>
          </p:nvGrpSpPr>
          <p:grpSpPr>
            <a:xfrm>
              <a:off x="7594098" y="1700910"/>
              <a:ext cx="3049653" cy="2593077"/>
              <a:chOff x="5951472" y="4128398"/>
              <a:chExt cx="3049653" cy="2593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61F84-B76C-224C-8525-E3FEB29B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1472" y="4128398"/>
                <a:ext cx="3049653" cy="259307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CB55FD-84C5-D74F-9D39-8863FD890919}"/>
                  </a:ext>
                </a:extLst>
              </p:cNvPr>
              <p:cNvSpPr txBox="1"/>
              <p:nvPr/>
            </p:nvSpPr>
            <p:spPr>
              <a:xfrm>
                <a:off x="6245906" y="5411676"/>
                <a:ext cx="1374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arXiv:1406.7122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AB7BE3-9876-D64B-A0BD-77B46D5427B4}"/>
              </a:ext>
            </a:extLst>
          </p:cNvPr>
          <p:cNvSpPr txBox="1"/>
          <p:nvPr/>
        </p:nvSpPr>
        <p:spPr>
          <a:xfrm>
            <a:off x="914870" y="2167180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4F497-CB41-B54B-AB8C-D9A2D92521AF}"/>
              </a:ext>
            </a:extLst>
          </p:cNvPr>
          <p:cNvSpPr txBox="1"/>
          <p:nvPr/>
        </p:nvSpPr>
        <p:spPr>
          <a:xfrm>
            <a:off x="6386553" y="2145972"/>
            <a:ext cx="15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91685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274638"/>
            <a:ext cx="11111093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Transversely Polarized </a:t>
            </a:r>
            <a:r>
              <a:rPr lang="en-US" sz="3600" dirty="0" err="1"/>
              <a:t>p+p</a:t>
            </a:r>
            <a:r>
              <a:rPr lang="en-US" sz="3600" dirty="0"/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0397"/>
              </p:ext>
            </p:extLst>
          </p:nvPr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358392"/>
              </p:ext>
            </p:extLst>
          </p:nvPr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8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99"/>
            <a:ext cx="10515600" cy="1325563"/>
          </a:xfrm>
        </p:spPr>
        <p:txBody>
          <a:bodyPr/>
          <a:lstStyle/>
          <a:p>
            <a:r>
              <a:rPr lang="en-US" dirty="0"/>
              <a:t>Part-II: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2018068" y="2352236"/>
            <a:ext cx="4179156" cy="40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939004" y="1163471"/>
            <a:ext cx="10414796" cy="644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2000" dirty="0">
              <a:solidFill>
                <a:srgbClr val="0432FF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1169970" y="2199101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74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524001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3200" dirty="0"/>
              <a:t>TMD vs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72711"/>
              </p:ext>
            </p:extLst>
          </p:nvPr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38284"/>
              </p:ext>
            </p:extLst>
          </p:nvPr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4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</p:spTree>
    <p:extLst>
      <p:ext uri="{BB962C8B-B14F-4D97-AF65-F5344CB8AC3E}">
        <p14:creationId xmlns:p14="http://schemas.microsoft.com/office/powerpoint/2010/main" val="21469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Access </a:t>
            </a:r>
            <a:r>
              <a:rPr lang="en-US" sz="2800" dirty="0" err="1"/>
              <a:t>Sivers</a:t>
            </a:r>
            <a:r>
              <a:rPr lang="en-US" sz="2800" dirty="0"/>
              <a:t> and Collins with Jet and Hadron Azimuthal Distributions in Transversely Polarized </a:t>
            </a:r>
            <a:r>
              <a:rPr lang="en-US" sz="2800" dirty="0" err="1"/>
              <a:t>p+p</a:t>
            </a:r>
            <a:r>
              <a:rPr lang="en-US" sz="2800" dirty="0"/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92" y="2405138"/>
            <a:ext cx="4906108" cy="4048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00" y="1865977"/>
            <a:ext cx="5341438" cy="1871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0616" y="3839309"/>
            <a:ext cx="238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Experimental variables: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Jet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baseline="-25000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xF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Hadron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, PID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Beam polarization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539" y="2063206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507" y="5249876"/>
            <a:ext cx="1046010" cy="577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933" y="5888755"/>
            <a:ext cx="1499335" cy="509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4268" y="5277767"/>
            <a:ext cx="20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err="1">
                <a:solidFill>
                  <a:srgbClr val="0000FF"/>
                </a:solidFill>
              </a:rPr>
              <a:t>Sivers</a:t>
            </a:r>
            <a:r>
              <a:rPr lang="en-US" sz="2400" dirty="0">
                <a:solidFill>
                  <a:srgbClr val="0000FF"/>
                </a:solidFill>
              </a:rPr>
              <a:t>-like”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4267" y="5930026"/>
            <a:ext cx="22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>
                <a:solidFill>
                  <a:srgbClr val="0000FF"/>
                </a:solidFill>
              </a:rPr>
              <a:t>Collins-like”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404974"/>
            <a:ext cx="4474322" cy="5462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AC80C8-7558-994A-B561-12789ED93384}"/>
              </a:ext>
            </a:extLst>
          </p:cNvPr>
          <p:cNvGrpSpPr/>
          <p:nvPr/>
        </p:nvGrpSpPr>
        <p:grpSpPr>
          <a:xfrm>
            <a:off x="5568349" y="863732"/>
            <a:ext cx="2265385" cy="2014881"/>
            <a:chOff x="838200" y="1439719"/>
            <a:chExt cx="4470399" cy="3479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952E7C-64D9-1A42-A554-B39CB09F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439719"/>
              <a:ext cx="4330700" cy="3479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71647-4E1A-F246-836A-AB324C1173F0}"/>
                </a:ext>
              </a:extLst>
            </p:cNvPr>
            <p:cNvSpPr/>
            <p:nvPr/>
          </p:nvSpPr>
          <p:spPr>
            <a:xfrm>
              <a:off x="4726379" y="1439719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4646A1-B8F1-2D4E-89A3-52C7122DA473}"/>
                </a:ext>
              </a:extLst>
            </p:cNvPr>
            <p:cNvSpPr/>
            <p:nvPr/>
          </p:nvSpPr>
          <p:spPr>
            <a:xfrm>
              <a:off x="4866078" y="3739913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371228"/>
            <a:ext cx="6954016" cy="4253616"/>
            <a:chOff x="4904992" y="2442105"/>
            <a:chExt cx="6954016" cy="42536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300" y="244210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7950784" y="734243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340933" y="1621424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0382" y="143060"/>
            <a:ext cx="6233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Collins Asymmetry in Jet</a:t>
            </a:r>
          </a:p>
        </p:txBody>
      </p:sp>
    </p:spTree>
    <p:extLst>
      <p:ext uri="{BB962C8B-B14F-4D97-AF65-F5344CB8AC3E}">
        <p14:creationId xmlns:p14="http://schemas.microsoft.com/office/powerpoint/2010/main" val="4468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904B-51CC-9140-B925-79C4910F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20"/>
            <a:ext cx="10515600" cy="1325563"/>
          </a:xfrm>
        </p:spPr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- non-Universality, process dependent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FBE1-EBB2-064C-8CD0-E3000E3C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265" y="1506724"/>
            <a:ext cx="5072270" cy="12003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Sign change prediction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Drell-Yan and W/Z in </a:t>
            </a:r>
            <a:r>
              <a:rPr lang="en-US" sz="2400" dirty="0" err="1">
                <a:solidFill>
                  <a:srgbClr val="FF0000"/>
                </a:solidFill>
              </a:rPr>
              <a:t>p+p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4E8F-67D1-7D4A-AE08-0F4783EF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F2DA-CDBB-F944-835B-5B40363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63B3-7F0F-104B-9C5F-95DE523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2C711-2EB7-0440-8D44-5E0DA055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497" y="2517350"/>
            <a:ext cx="5718147" cy="39778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08ACDA-606D-0D45-92F1-C46490BD0AF3}"/>
              </a:ext>
            </a:extLst>
          </p:cNvPr>
          <p:cNvGrpSpPr/>
          <p:nvPr/>
        </p:nvGrpSpPr>
        <p:grpSpPr>
          <a:xfrm>
            <a:off x="460299" y="2907867"/>
            <a:ext cx="5828071" cy="3191051"/>
            <a:chOff x="2686050" y="1490776"/>
            <a:chExt cx="6028612" cy="28918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DDA34F-CF9B-4146-9B98-395BE9079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D22FF-0AF3-E641-9A8A-A7591A8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648F5-8326-5A4A-8ACD-0EBB23006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909" y="104120"/>
            <a:ext cx="2886891" cy="21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40" y="116941"/>
            <a:ext cx="10515600" cy="1325563"/>
          </a:xfrm>
        </p:spPr>
        <p:txBody>
          <a:bodyPr/>
          <a:lstStyle/>
          <a:p>
            <a:r>
              <a:rPr lang="en-US" dirty="0"/>
              <a:t>Drell-Yan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2794229" y="1431067"/>
            <a:ext cx="6116379" cy="1546168"/>
            <a:chOff x="2935275" y="1552725"/>
            <a:chExt cx="6116379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3CFCB-2F32-924B-8C2A-ED76ABFD81ED}"/>
                </a:ext>
              </a:extLst>
            </p:cNvPr>
            <p:cNvSpPr txBox="1"/>
            <p:nvPr/>
          </p:nvSpPr>
          <p:spPr>
            <a:xfrm>
              <a:off x="2996885" y="1623100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Beam: pi-</a:t>
              </a:r>
              <a:endParaRPr lang="en-US" baseline="30000" dirty="0">
                <a:solidFill>
                  <a:srgbClr val="0432F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935275" y="2325809"/>
              <a:ext cx="1432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5561287" y="3244077"/>
            <a:ext cx="6259802" cy="3155084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910870" y="3311133"/>
            <a:ext cx="29506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- J</a:t>
            </a:r>
            <a:r>
              <a:rPr lang="en-GB" sz="2000" dirty="0">
                <a:solidFill>
                  <a:srgbClr val="FF0000"/>
                </a:solidFill>
              </a:rPr>
              <a:t>/</a:t>
            </a:r>
            <a:r>
              <a:rPr lang="en-GB" sz="2000" i="1" dirty="0">
                <a:solidFill>
                  <a:srgbClr val="FF0000"/>
                </a:solidFill>
              </a:rPr>
              <a:t>ψ </a:t>
            </a:r>
            <a:r>
              <a:rPr lang="en-GB" sz="2000" dirty="0">
                <a:solidFill>
                  <a:srgbClr val="FF0000"/>
                </a:solidFill>
              </a:rPr>
              <a:t>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 </a:t>
            </a:r>
            <a:r>
              <a:rPr lang="en-GB" sz="2000" b="1" dirty="0">
                <a:solidFill>
                  <a:srgbClr val="FF0000"/>
                </a:solidFill>
              </a:rPr>
              <a:t>~ 1.5M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- HM DY 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 ~40K</a:t>
            </a:r>
            <a:endParaRPr lang="en-GB" sz="20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1" y="3934925"/>
            <a:ext cx="4028038" cy="2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/>
              <a:t>Nucleon Structure and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7"/>
            <a:ext cx="10515600" cy="11609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3-D</a:t>
            </a:r>
          </a:p>
          <a:p>
            <a:pPr lvl="1"/>
            <a:r>
              <a:rPr lang="en-US" dirty="0"/>
              <a:t>scale-dependent  </a:t>
            </a:r>
          </a:p>
          <a:p>
            <a:r>
              <a:rPr lang="en-US" dirty="0"/>
              <a:t>Primary source of our knowledge about QCD and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4"/>
          <a:stretch/>
        </p:blipFill>
        <p:spPr>
          <a:xfrm>
            <a:off x="1826095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261259" y="230227"/>
            <a:ext cx="685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COMPASS Drell-Yan Run 2015 results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56" y="1943621"/>
            <a:ext cx="5945235" cy="391102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1079605"/>
            <a:ext cx="5506192" cy="766133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597856" y="5678063"/>
            <a:ext cx="8996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Unambiguous verification of the Sivers asymmetry sign change by reducing of the statistical error on Sivers TSA by a factor of ~2.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7647220" y="2200175"/>
            <a:ext cx="2946922" cy="647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Sign change</a:t>
            </a:r>
            <a:endParaRPr lang="en-US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7764229" y="4725980"/>
            <a:ext cx="2829913" cy="647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Sign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2635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Fixed Target 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Liu, QNP2018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8511024" y="0"/>
            <a:ext cx="3883890" cy="17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92356"/>
              </p:ext>
            </p:extLst>
          </p:nvPr>
        </p:nvGraphicFramePr>
        <p:xfrm>
          <a:off x="452923" y="4011374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23" y="4011374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536873" y="5465921"/>
            <a:ext cx="43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166255" y="3838157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A28FB-C5F4-864B-81A8-B1DDB1C3980E}"/>
              </a:ext>
            </a:extLst>
          </p:cNvPr>
          <p:cNvGrpSpPr/>
          <p:nvPr/>
        </p:nvGrpSpPr>
        <p:grpSpPr>
          <a:xfrm>
            <a:off x="7326373" y="2080780"/>
            <a:ext cx="4274504" cy="3362792"/>
            <a:chOff x="7326373" y="1126996"/>
            <a:chExt cx="4274504" cy="3362792"/>
          </a:xfrm>
        </p:grpSpPr>
        <p:pic>
          <p:nvPicPr>
            <p:cNvPr id="8" name="Picture 8" descr="x1x2_accept">
              <a:extLst>
                <a:ext uri="{FF2B5EF4-FFF2-40B4-BE49-F238E27FC236}">
                  <a16:creationId xmlns:a16="http://schemas.microsoft.com/office/drawing/2014/main" id="{A08C4402-7A00-A549-BD57-EE5CBDD2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6373" y="1126996"/>
              <a:ext cx="4274504" cy="336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FF0B07-41EF-5648-9B9B-CF33AB310D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873" y="2976749"/>
              <a:ext cx="0" cy="922865"/>
            </a:xfrm>
            <a:prstGeom prst="straightConnector1">
              <a:avLst/>
            </a:prstGeom>
            <a:ln w="25400">
              <a:solidFill>
                <a:srgbClr val="1F2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704941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410198" y="629691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5154A-4AFD-954C-8D4D-4F4E20246E82}"/>
              </a:ext>
            </a:extLst>
          </p:cNvPr>
          <p:cNvGrpSpPr/>
          <p:nvPr/>
        </p:nvGrpSpPr>
        <p:grpSpPr>
          <a:xfrm>
            <a:off x="764209" y="955597"/>
            <a:ext cx="5331791" cy="2961578"/>
            <a:chOff x="8137639" y="4224123"/>
            <a:chExt cx="3817516" cy="20868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4EC8AC-E5CA-E940-8067-A4F4D69F5D53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BD3902-D5C5-F84E-878B-F399EFF5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18E90F1-5AD1-3E42-BEBE-C58086F6E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9A860-A1D7-5B45-A1FA-6020E324A0B4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130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487884"/>
            <a:ext cx="6133651" cy="469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7" y="236881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76016" y="1485061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5778" y="1570607"/>
            <a:ext cx="321733" cy="50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2615" y="404913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2" name="Picture 2" descr="NaiveProtonSpinPionCloud">
            <a:extLst>
              <a:ext uri="{FF2B5EF4-FFF2-40B4-BE49-F238E27FC236}">
                <a16:creationId xmlns:a16="http://schemas.microsoft.com/office/drawing/2014/main" id="{1AE67B24-43E0-EA4A-8951-8E996A31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0189" b="36464"/>
          <a:stretch/>
        </p:blipFill>
        <p:spPr>
          <a:xfrm>
            <a:off x="1211101" y="4448097"/>
            <a:ext cx="3501057" cy="1443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1545D-B065-1144-93F6-28DE723F8CD2}"/>
              </a:ext>
            </a:extLst>
          </p:cNvPr>
          <p:cNvSpPr txBox="1"/>
          <p:nvPr/>
        </p:nvSpPr>
        <p:spPr>
          <a:xfrm>
            <a:off x="371605" y="5852815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</p:spTree>
    <p:extLst>
      <p:ext uri="{BB962C8B-B14F-4D97-AF65-F5344CB8AC3E}">
        <p14:creationId xmlns:p14="http://schemas.microsoft.com/office/powerpoint/2010/main" val="73274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050911"/>
          </a:xfrm>
        </p:spPr>
        <p:txBody>
          <a:bodyPr>
            <a:normAutofit/>
          </a:bodyPr>
          <a:lstStyle/>
          <a:p>
            <a:r>
              <a:rPr lang="en-US" b="1" dirty="0"/>
              <a:t>Projected Drell-Yan A</a:t>
            </a:r>
            <a:r>
              <a:rPr lang="en-US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0BACFD-6AF7-C241-868C-C6E6989C97E7}"/>
              </a:ext>
            </a:extLst>
          </p:cNvPr>
          <p:cNvGrpSpPr/>
          <p:nvPr/>
        </p:nvGrpSpPr>
        <p:grpSpPr>
          <a:xfrm>
            <a:off x="6771861" y="237978"/>
            <a:ext cx="4823791" cy="3085522"/>
            <a:chOff x="6771861" y="237978"/>
            <a:chExt cx="4823791" cy="30855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7F7732-A016-7847-8569-7C1F5B309BDA}"/>
                </a:ext>
              </a:extLst>
            </p:cNvPr>
            <p:cNvGrpSpPr/>
            <p:nvPr/>
          </p:nvGrpSpPr>
          <p:grpSpPr>
            <a:xfrm>
              <a:off x="6771861" y="237978"/>
              <a:ext cx="4823791" cy="3085522"/>
              <a:chOff x="249487" y="3287383"/>
              <a:chExt cx="4215487" cy="35999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240C26-0A4A-EC48-BFEF-37EC9947FFA8}"/>
                  </a:ext>
                </a:extLst>
              </p:cNvPr>
              <p:cNvGrpSpPr/>
              <p:nvPr/>
            </p:nvGrpSpPr>
            <p:grpSpPr>
              <a:xfrm>
                <a:off x="249487" y="3287383"/>
                <a:ext cx="4215487" cy="3599912"/>
                <a:chOff x="4772966" y="3258089"/>
                <a:chExt cx="4215487" cy="359991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267B919-EFFC-4246-91AB-9CDD19EC1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521"/>
                <a:stretch/>
              </p:blipFill>
              <p:spPr>
                <a:xfrm>
                  <a:off x="4772966" y="3258089"/>
                  <a:ext cx="4215487" cy="3599912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0F7D10E-5D3A-6541-8F28-C27E02C1B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0462" y="5058045"/>
                  <a:ext cx="930306" cy="0"/>
                </a:xfrm>
                <a:prstGeom prst="straightConnector1">
                  <a:avLst/>
                </a:prstGeom>
                <a:ln w="41275">
                  <a:solidFill>
                    <a:srgbClr val="1F28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6AA27A-A572-D748-9688-F4FB9E0A0021}"/>
                  </a:ext>
                </a:extLst>
              </p:cNvPr>
              <p:cNvSpPr txBox="1"/>
              <p:nvPr/>
            </p:nvSpPr>
            <p:spPr>
              <a:xfrm>
                <a:off x="1820546" y="3657544"/>
                <a:ext cx="2233670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b="1" dirty="0" err="1">
                    <a:solidFill>
                      <a:srgbClr val="FF0000"/>
                    </a:solidFill>
                  </a:rPr>
                  <a:t>SeaQuest</a:t>
                </a:r>
                <a:r>
                  <a:rPr lang="en-US" sz="2667" b="1" dirty="0">
                    <a:solidFill>
                      <a:srgbClr val="FF0000"/>
                    </a:solidFill>
                  </a:rPr>
                  <a:t>: p+NH</a:t>
                </a:r>
                <a:r>
                  <a:rPr lang="en-US" sz="2667" b="1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79DC49-DCC8-5641-AC89-D14567C1A4F7}"/>
                </a:ext>
              </a:extLst>
            </p:cNvPr>
            <p:cNvSpPr txBox="1"/>
            <p:nvPr/>
          </p:nvSpPr>
          <p:spPr>
            <a:xfrm>
              <a:off x="8488558" y="2058586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Sea quarks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C4BC98-9B3F-2644-80E8-73C159B7337A}"/>
              </a:ext>
            </a:extLst>
          </p:cNvPr>
          <p:cNvGrpSpPr/>
          <p:nvPr/>
        </p:nvGrpSpPr>
        <p:grpSpPr>
          <a:xfrm>
            <a:off x="6771861" y="3285015"/>
            <a:ext cx="4835702" cy="3572985"/>
            <a:chOff x="6771861" y="3285015"/>
            <a:chExt cx="4835702" cy="35729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7D4A09-F10B-E44A-8431-3B4405C8631A}"/>
                </a:ext>
              </a:extLst>
            </p:cNvPr>
            <p:cNvGrpSpPr/>
            <p:nvPr/>
          </p:nvGrpSpPr>
          <p:grpSpPr>
            <a:xfrm>
              <a:off x="6771861" y="3285015"/>
              <a:ext cx="4835702" cy="3572985"/>
              <a:chOff x="4724763" y="3258088"/>
              <a:chExt cx="4278132" cy="359991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8B9F926-EE06-6D41-87C0-829190B4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9786"/>
              <a:stretch/>
            </p:blipFill>
            <p:spPr>
              <a:xfrm>
                <a:off x="4724763" y="3258088"/>
                <a:ext cx="4278132" cy="359991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B0B9B-0027-464B-B9B4-844D6D2AF68D}"/>
                  </a:ext>
                </a:extLst>
              </p:cNvPr>
              <p:cNvSpPr txBox="1"/>
              <p:nvPr/>
            </p:nvSpPr>
            <p:spPr>
              <a:xfrm>
                <a:off x="6109351" y="3961613"/>
                <a:ext cx="1121637" cy="37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COMPASS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84BD90B-9A93-2D43-9B43-D9B43E600258}"/>
                  </a:ext>
                </a:extLst>
              </p:cNvPr>
              <p:cNvCxnSpPr/>
              <p:nvPr/>
            </p:nvCxnSpPr>
            <p:spPr>
              <a:xfrm>
                <a:off x="6109352" y="4998578"/>
                <a:ext cx="79381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A01DA7-F25B-6749-8BF0-33FB162CA8EC}"/>
                </a:ext>
              </a:extLst>
            </p:cNvPr>
            <p:cNvSpPr txBox="1"/>
            <p:nvPr/>
          </p:nvSpPr>
          <p:spPr>
            <a:xfrm>
              <a:off x="8336255" y="4444258"/>
              <a:ext cx="15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Valence quarks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86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3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First Polarized </a:t>
            </a:r>
            <a:r>
              <a:rPr lang="en-US" sz="4000" dirty="0" err="1"/>
              <a:t>p+A</a:t>
            </a:r>
            <a:r>
              <a:rPr lang="en-US" sz="4000" dirty="0"/>
              <a:t>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9035" y="1322320"/>
            <a:ext cx="7151975" cy="3610102"/>
            <a:chOff x="464178" y="1336805"/>
            <a:chExt cx="8324628" cy="461203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64178" y="1336805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701933" y="5477006"/>
              <a:ext cx="2013609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/>
          </p:nvPr>
        </p:nvGraphicFramePr>
        <p:xfrm>
          <a:off x="6843640" y="4675068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61669"/>
            <a:ext cx="6837178" cy="914590"/>
          </a:xfrm>
        </p:spPr>
        <p:txBody>
          <a:bodyPr>
            <a:normAutofit/>
          </a:bodyPr>
          <a:lstStyle/>
          <a:p>
            <a:r>
              <a:rPr lang="en-US" sz="4000" dirty="0"/>
              <a:t>Run15 </a:t>
            </a:r>
            <a:r>
              <a:rPr lang="en-US" sz="4000" dirty="0" err="1"/>
              <a:t>p+Au</a:t>
            </a:r>
            <a:r>
              <a:rPr lang="en-US" sz="4000" dirty="0"/>
              <a:t>: a Surprise!  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660857" y="1097691"/>
            <a:ext cx="8092744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Unexpected  </a:t>
            </a:r>
            <a:r>
              <a:rPr lang="en-US" altLang="ja-JP" sz="2000" b="1" dirty="0" err="1">
                <a:solidFill>
                  <a:srgbClr val="002060"/>
                </a:solidFill>
              </a:rPr>
              <a:t>pAu</a:t>
            </a:r>
            <a:r>
              <a:rPr lang="en-US" altLang="ja-JP" sz="2000" b="1" dirty="0">
                <a:solidFill>
                  <a:srgbClr val="002060"/>
                </a:solidFill>
              </a:rPr>
              <a:t> and </a:t>
            </a:r>
            <a:r>
              <a:rPr lang="en-US" altLang="ja-JP" sz="2000" b="1" dirty="0" err="1">
                <a:solidFill>
                  <a:srgbClr val="002060"/>
                </a:solidFill>
              </a:rPr>
              <a:t>pAl</a:t>
            </a:r>
            <a:r>
              <a:rPr lang="en-US" altLang="ja-JP" sz="2000" b="1" dirty="0">
                <a:solidFill>
                  <a:srgbClr val="002060"/>
                </a:solidFill>
              </a:rPr>
              <a:t> asymmetries observed compared to that of pp</a:t>
            </a:r>
            <a:endParaRPr kumimoji="1" lang="en-US" altLang="ja-JP" sz="2000" b="1" dirty="0">
              <a:solidFill>
                <a:srgbClr val="002060"/>
              </a:solidFill>
            </a:endParaRPr>
          </a:p>
        </p:txBody>
      </p:sp>
      <p:grpSp>
        <p:nvGrpSpPr>
          <p:cNvPr id="57" name="図形グループ 87"/>
          <p:cNvGrpSpPr/>
          <p:nvPr/>
        </p:nvGrpSpPr>
        <p:grpSpPr>
          <a:xfrm>
            <a:off x="6332594" y="2772689"/>
            <a:ext cx="2477329" cy="1324052"/>
            <a:chOff x="5641534" y="1724955"/>
            <a:chExt cx="2785219" cy="1589461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438302" cy="70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541030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3"/>
              <a:ext cx="598701" cy="62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𝜋</a:t>
              </a:r>
              <a:r>
                <a:rPr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37377" cy="44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555448" cy="62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𝛾</a:t>
              </a:r>
              <a:r>
                <a:rPr kumimoji="1"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438302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4931231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4933597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/>
          </p:nvPr>
        </p:nvGraphicFramePr>
        <p:xfrm>
          <a:off x="9007136" y="3278144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" name="数式" r:id="rId4" imgW="457200" imgH="241300" progId="Equation.3">
                  <p:embed/>
                </p:oleObj>
              </mc:Choice>
              <mc:Fallback>
                <p:oleObj name="数式" r:id="rId4" imgW="457200" imgH="241300" progId="Equation.3">
                  <p:embed/>
                  <p:pic>
                    <p:nvPicPr>
                      <p:cNvPr id="94" name="オブジェクト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7136" y="3278144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/>
          </p:nvPr>
        </p:nvGraphicFramePr>
        <p:xfrm>
          <a:off x="9023849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95" name="オブジェクト 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3849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94437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8"/>
              <a:ext cx="2255298" cy="1354504"/>
              <a:chOff x="4531895" y="4645698"/>
              <a:chExt cx="2255298" cy="1354504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8"/>
                <a:ext cx="2255298" cy="1329986"/>
                <a:chOff x="4948087" y="4075644"/>
                <a:chExt cx="3180817" cy="206306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10"/>
                  <a:ext cx="549835" cy="9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678704" cy="9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549835" cy="1002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423228" cy="572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1" y="5231609"/>
                  <a:ext cx="479083" cy="9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254" y="1650625"/>
            <a:ext cx="5523089" cy="72917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882DA76-B544-6845-98E5-EBD8FA2B6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1" y="1924490"/>
            <a:ext cx="4723881" cy="443186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F81F58C-A890-F74E-8200-6E934D30E6A8}"/>
              </a:ext>
            </a:extLst>
          </p:cNvPr>
          <p:cNvSpPr/>
          <p:nvPr/>
        </p:nvSpPr>
        <p:spPr>
          <a:xfrm>
            <a:off x="1355909" y="1622600"/>
            <a:ext cx="206469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[PRL 120 (2018) 022001]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170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QNP2018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0845" y="183200"/>
            <a:ext cx="1040295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 at RHIC: PHENIX -&gt; sPHENIX -&gt; EIC@RHIC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19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28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76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Forward</a:t>
            </a:r>
            <a:r>
              <a:rPr lang="en-US" i="1" dirty="0">
                <a:solidFill>
                  <a:srgbClr val="1C3EBD"/>
                </a:solidFill>
              </a:rPr>
              <a:t> </a:t>
            </a:r>
            <a:r>
              <a:rPr lang="en-US" i="1" dirty="0" err="1"/>
              <a:t>s</a:t>
            </a:r>
            <a:r>
              <a:rPr lang="en-US" dirty="0" err="1"/>
              <a:t>PHENIX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60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sPHENIX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eRHIC: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7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601200" cy="981334"/>
          </a:xfrm>
        </p:spPr>
        <p:txBody>
          <a:bodyPr>
            <a:normAutofit/>
          </a:bodyPr>
          <a:lstStyle/>
          <a:p>
            <a:r>
              <a:rPr lang="en-US" sz="3600" dirty="0"/>
              <a:t>Forward </a:t>
            </a:r>
            <a:r>
              <a:rPr lang="en-US" sz="3600" dirty="0" err="1"/>
              <a:t>sPHENIX</a:t>
            </a:r>
            <a:r>
              <a:rPr lang="en-US" sz="3600" dirty="0"/>
              <a:t> Projected Jet </a:t>
            </a:r>
            <a:r>
              <a:rPr lang="en-US" sz="3600" dirty="0" err="1"/>
              <a:t>Sivers</a:t>
            </a:r>
            <a:r>
              <a:rPr lang="en-US" sz="3600" dirty="0"/>
              <a:t> Asymmetries</a:t>
            </a:r>
            <a:br>
              <a:rPr lang="en-US" sz="3600" dirty="0"/>
            </a:br>
            <a:r>
              <a:rPr lang="en-US" sz="2000" dirty="0">
                <a:solidFill>
                  <a:srgbClr val="0000FF"/>
                </a:solidFill>
              </a:rPr>
              <a:t>Test the universality of QCD description of TSSA: pp vs SIDIS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158D-73DB-A049-920D-BBE7C6DFBE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14" y="1033396"/>
            <a:ext cx="6182718" cy="5322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5174" y="1175148"/>
            <a:ext cx="24198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9" name="Rectangle 8"/>
          <p:cNvSpPr/>
          <p:nvPr/>
        </p:nvSpPr>
        <p:spPr>
          <a:xfrm>
            <a:off x="7865089" y="5106434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</a:t>
            </a:r>
            <a:r>
              <a:rPr lang="en-US" dirty="0" err="1"/>
              <a:t>dep</a:t>
            </a:r>
            <a:r>
              <a:rPr lang="en-US" dirty="0"/>
              <a:t>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40" r="48852"/>
          <a:stretch/>
        </p:blipFill>
        <p:spPr>
          <a:xfrm>
            <a:off x="8077200" y="2360388"/>
            <a:ext cx="2133600" cy="2929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2852" y="2190525"/>
            <a:ext cx="12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Sivers</a:t>
            </a:r>
            <a:r>
              <a:rPr lang="en-US" sz="1400" dirty="0">
                <a:solidFill>
                  <a:srgbClr val="0000FF"/>
                </a:solidFill>
              </a:rPr>
              <a:t>, SIDIS fit</a:t>
            </a:r>
          </a:p>
        </p:txBody>
      </p:sp>
    </p:spTree>
    <p:extLst>
      <p:ext uri="{BB962C8B-B14F-4D97-AF65-F5344CB8AC3E}">
        <p14:creationId xmlns:p14="http://schemas.microsoft.com/office/powerpoint/2010/main" val="27523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336D-0E9C-C64A-9B38-8E80285C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45"/>
            <a:ext cx="5820005" cy="1325563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964B-9BB1-F14B-97B5-C651E9C5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391478"/>
            <a:ext cx="8481141" cy="44459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QCD has been very successful in consistently interpreting and predicting high energy phenomena in </a:t>
            </a:r>
          </a:p>
          <a:p>
            <a:pPr lvl="1"/>
            <a:r>
              <a:rPr lang="en-US" dirty="0"/>
              <a:t>DIS vs </a:t>
            </a:r>
            <a:r>
              <a:rPr lang="en-US" dirty="0" err="1"/>
              <a:t>p+p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Unified partonic description of nucleon structures and interactions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Proton/Hadron collisions </a:t>
            </a:r>
          </a:p>
          <a:p>
            <a:pPr lvl="1"/>
            <a:r>
              <a:rPr lang="en-US" dirty="0"/>
              <a:t>Versatile physics program </a:t>
            </a:r>
          </a:p>
          <a:p>
            <a:pPr lvl="1"/>
            <a:r>
              <a:rPr lang="en-US" dirty="0"/>
              <a:t>Access a broad (x,Q</a:t>
            </a:r>
            <a:r>
              <a:rPr lang="en-US" baseline="30000" dirty="0"/>
              <a:t>2</a:t>
            </a:r>
            <a:r>
              <a:rPr lang="en-US" dirty="0"/>
              <a:t>) range </a:t>
            </a:r>
          </a:p>
          <a:p>
            <a:pPr lvl="1"/>
            <a:endParaRPr lang="en-US" dirty="0"/>
          </a:p>
          <a:p>
            <a:r>
              <a:rPr lang="en-US" dirty="0"/>
              <a:t>Will continue playing a key role in exploring the fundamental nature of nucleon structure and strong interactions   </a:t>
            </a:r>
          </a:p>
          <a:p>
            <a:pPr lvl="1"/>
            <a:r>
              <a:rPr lang="en-US" dirty="0"/>
              <a:t>Need all three experimental tools to complete the program </a:t>
            </a:r>
          </a:p>
          <a:p>
            <a:pPr lvl="2"/>
            <a:r>
              <a:rPr lang="en-US" dirty="0" err="1"/>
              <a:t>p+p</a:t>
            </a:r>
            <a:r>
              <a:rPr lang="en-US" dirty="0"/>
              <a:t>, DIS,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8B9A-09AC-EC4A-9B5B-CC5C6209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69B4-2EBA-354E-97D4-D4F04753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391B-3032-5A4D-A72B-E22DD016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D9866-734F-244E-A717-E6BDD63F0D94}"/>
              </a:ext>
            </a:extLst>
          </p:cNvPr>
          <p:cNvSpPr/>
          <p:nvPr/>
        </p:nvSpPr>
        <p:spPr>
          <a:xfrm>
            <a:off x="627414" y="5896837"/>
            <a:ext cx="7918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Complementary test and validation of QCD description of hard processes</a:t>
            </a:r>
          </a:p>
        </p:txBody>
      </p:sp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A8AED72-7798-C04D-90DE-77F118DA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4" y="2364160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proton-proton scattering">
            <a:extLst>
              <a:ext uri="{FF2B5EF4-FFF2-40B4-BE49-F238E27FC236}">
                <a16:creationId xmlns:a16="http://schemas.microsoft.com/office/drawing/2014/main" id="{48AAC56D-77C2-C54A-9976-BFFEA46F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7184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lectron positron scattering feynman diagram">
            <a:extLst>
              <a:ext uri="{FF2B5EF4-FFF2-40B4-BE49-F238E27FC236}">
                <a16:creationId xmlns:a16="http://schemas.microsoft.com/office/drawing/2014/main" id="{BF4DD430-D1EB-6947-8BC6-C47864B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828860"/>
            <a:ext cx="3360258" cy="17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BF65D63-819E-BB42-8822-8F11801BB8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95403">
            <a:off x="7095695" y="111732"/>
            <a:ext cx="1605990" cy="12229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986-0762-3C45-8DD8-91F81186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01E-EAFD-8E4C-8D97-065423AE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A09-1E55-8943-850D-722909C4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6AA0-62CF-4143-8CF9-4D348AB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AC12-9407-444A-A447-5D49819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2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BAA-4BB5-9542-AA63-EE1C3F9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54"/>
            <a:ext cx="10515600" cy="1325563"/>
          </a:xfrm>
        </p:spPr>
        <p:txBody>
          <a:bodyPr/>
          <a:lstStyle/>
          <a:p>
            <a:r>
              <a:rPr lang="en-US" dirty="0"/>
              <a:t>Physics of Nucleon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0161-5B80-0C4C-A177-289A3D00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69" y="1516517"/>
            <a:ext cx="8657318" cy="4839833"/>
          </a:xfrm>
        </p:spPr>
        <p:txBody>
          <a:bodyPr>
            <a:normAutofit/>
          </a:bodyPr>
          <a:lstStyle/>
          <a:p>
            <a:r>
              <a:rPr lang="en-US" dirty="0"/>
              <a:t>How hadrons formed and interact? </a:t>
            </a:r>
          </a:p>
          <a:p>
            <a:pPr lvl="1"/>
            <a:r>
              <a:rPr lang="en-US" dirty="0"/>
              <a:t>Space and momentum distributions of quarks and gluons</a:t>
            </a:r>
          </a:p>
          <a:p>
            <a:pPr lvl="1"/>
            <a:r>
              <a:rPr lang="en-US" dirty="0"/>
              <a:t>Spin degree of freedom, correlations  </a:t>
            </a:r>
          </a:p>
          <a:p>
            <a:pPr lvl="1"/>
            <a:r>
              <a:rPr lang="en-US" dirty="0"/>
              <a:t>Probe scale Q</a:t>
            </a:r>
            <a:r>
              <a:rPr lang="en-US" baseline="30000" dirty="0"/>
              <a:t>2</a:t>
            </a:r>
            <a:r>
              <a:rPr lang="en-US" dirty="0"/>
              <a:t> evolution etc.</a:t>
            </a:r>
          </a:p>
          <a:p>
            <a:r>
              <a:rPr lang="en-US" dirty="0"/>
              <a:t>Our tools</a:t>
            </a:r>
          </a:p>
          <a:p>
            <a:pPr lvl="1"/>
            <a:r>
              <a:rPr lang="en-US" dirty="0"/>
              <a:t>Lepton probes - electrons, muons, neutrinos …</a:t>
            </a:r>
          </a:p>
          <a:p>
            <a:pPr lvl="2"/>
            <a:r>
              <a:rPr lang="en-US" dirty="0"/>
              <a:t>(Polarized) DIS experiments, HERMIES, COMPASS, EIC…</a:t>
            </a:r>
          </a:p>
          <a:p>
            <a:pPr lvl="1"/>
            <a:r>
              <a:rPr lang="en-US" dirty="0"/>
              <a:t>Hadron probes - proton, pion/Kaon…</a:t>
            </a:r>
          </a:p>
          <a:p>
            <a:pPr lvl="2"/>
            <a:r>
              <a:rPr lang="en-US" dirty="0"/>
              <a:t>(Polarized) RHIC, </a:t>
            </a:r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r>
              <a:rPr lang="en-US" dirty="0"/>
              <a:t>, CERN/COMPASS, NIKA/SPD …</a:t>
            </a:r>
          </a:p>
          <a:p>
            <a:pPr lvl="1"/>
            <a:r>
              <a:rPr lang="en-US" dirty="0"/>
              <a:t>Lattice QCD, </a:t>
            </a:r>
            <a:r>
              <a:rPr lang="en-US" dirty="0" err="1"/>
              <a:t>pQCD</a:t>
            </a:r>
            <a:r>
              <a:rPr lang="en-US" dirty="0"/>
              <a:t> …  </a:t>
            </a:r>
          </a:p>
          <a:p>
            <a:pPr lvl="2"/>
            <a:endParaRPr lang="en-US" dirty="0"/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12429F5D-FE56-284F-90F3-0B6534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0"/>
            <a:ext cx="1574032" cy="20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3DC98FFA-A492-C045-B33D-4FC135F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2296459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roton-proton scattering">
            <a:extLst>
              <a:ext uri="{FF2B5EF4-FFF2-40B4-BE49-F238E27FC236}">
                <a16:creationId xmlns:a16="http://schemas.microsoft.com/office/drawing/2014/main" id="{14FF6DDD-33A5-FD4D-8AFB-630E0AE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4695582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15AE2-6719-2644-B70E-BEC27B7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B3EB43-A703-2B48-8F97-2EBEE831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F3716C-A836-8C48-B67B-DEEA309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8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9133962" y="0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67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2357575" y="1176535"/>
            <a:ext cx="2784837" cy="1680214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1770970" y="3260769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4735619" y="34678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806240"/>
            <a:ext cx="2044700" cy="1041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A9B7DA-5D81-0D46-BB73-BA4863322DA4}"/>
              </a:ext>
            </a:extLst>
          </p:cNvPr>
          <p:cNvSpPr txBox="1"/>
          <p:nvPr/>
        </p:nvSpPr>
        <p:spPr>
          <a:xfrm>
            <a:off x="7656086" y="2922064"/>
            <a:ext cx="27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/E906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E7F3AF-BB88-1F4E-8BA7-F34BD0C75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891" y="3308740"/>
            <a:ext cx="4453874" cy="298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2A10ED-26D9-EE4A-9C90-9A22AF607585}"/>
              </a:ext>
            </a:extLst>
          </p:cNvPr>
          <p:cNvSpPr txBox="1"/>
          <p:nvPr/>
        </p:nvSpPr>
        <p:spPr>
          <a:xfrm>
            <a:off x="6799909" y="1185167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 flavor asymmetry and </a:t>
            </a:r>
          </a:p>
          <a:p>
            <a:r>
              <a:rPr lang="en-US" dirty="0"/>
              <a:t>pion cloud model </a:t>
            </a:r>
          </a:p>
        </p:txBody>
      </p:sp>
    </p:spTree>
    <p:extLst>
      <p:ext uri="{BB962C8B-B14F-4D97-AF65-F5344CB8AC3E}">
        <p14:creationId xmlns:p14="http://schemas.microsoft.com/office/powerpoint/2010/main" val="4031729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23367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81751" y="2416923"/>
            <a:ext cx="20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 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265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2C55-69A3-5941-BAD9-F1BCDA1A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W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 </a:t>
            </a:r>
            <a:r>
              <a:rPr lang="en-US" dirty="0"/>
              <a:t>from STAR and 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FF240-3972-5247-BAC3-AA29D99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E044C-3966-2045-8FD9-A1EABF4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4EEC5-0387-2143-90C6-181DA794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EEEB5-C208-DE43-A478-3F2EF93FA603}"/>
              </a:ext>
            </a:extLst>
          </p:cNvPr>
          <p:cNvGrpSpPr/>
          <p:nvPr/>
        </p:nvGrpSpPr>
        <p:grpSpPr>
          <a:xfrm>
            <a:off x="1018720" y="1253356"/>
            <a:ext cx="4449336" cy="4775610"/>
            <a:chOff x="122664" y="1632497"/>
            <a:chExt cx="4449336" cy="4775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737E9-5153-C241-B182-DB836E2A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4" y="1632497"/>
              <a:ext cx="4449336" cy="477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58456-B385-E941-957C-AE8161F4F961}"/>
                </a:ext>
              </a:extLst>
            </p:cNvPr>
            <p:cNvSpPr txBox="1"/>
            <p:nvPr/>
          </p:nvSpPr>
          <p:spPr>
            <a:xfrm>
              <a:off x="2869581" y="1874193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arXiv:1702.05077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4F13C-AA59-3644-A11D-C1F6C88C1BEE}"/>
              </a:ext>
            </a:extLst>
          </p:cNvPr>
          <p:cNvGrpSpPr/>
          <p:nvPr/>
        </p:nvGrpSpPr>
        <p:grpSpPr>
          <a:xfrm>
            <a:off x="5859048" y="1297960"/>
            <a:ext cx="4709538" cy="4731006"/>
            <a:chOff x="4661210" y="1512238"/>
            <a:chExt cx="4372224" cy="44315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828CD-E232-094C-9B51-567C2A5F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210" y="1512238"/>
              <a:ext cx="4372224" cy="44315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7930-CB2E-7748-8484-2606B7895984}"/>
                </a:ext>
              </a:extLst>
            </p:cNvPr>
            <p:cNvSpPr txBox="1"/>
            <p:nvPr/>
          </p:nvSpPr>
          <p:spPr>
            <a:xfrm>
              <a:off x="7318917" y="1720304"/>
              <a:ext cx="1360504" cy="288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arXiv:1804.04181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404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3082"/>
            <a:ext cx="8229600" cy="10294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Projected 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on Sea Quark Polarization Determination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635" y="1343884"/>
            <a:ext cx="8229600" cy="4503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Expect significant improvement of flavor identified sea quark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34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2111745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05" y="2123565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05" y="4165552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6115097" y="1702439"/>
            <a:ext cx="415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RHIC Spin Program, </a:t>
            </a:r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B88C3-BBED-7944-8B78-A45752422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30"/>
          <a:stretch/>
        </p:blipFill>
        <p:spPr>
          <a:xfrm>
            <a:off x="5390957" y="2751303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2AF67-65CD-7149-9DA4-D4732BBE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602" b="-1403"/>
          <a:stretch/>
        </p:blipFill>
        <p:spPr>
          <a:xfrm>
            <a:off x="5390957" y="5031305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81D0-841B-9246-AA89-CBB292E6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36"/>
          <a:stretch/>
        </p:blipFill>
        <p:spPr>
          <a:xfrm>
            <a:off x="509357" y="4201830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DABF9-D24C-DA42-9288-53C35EA75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" t="-5208" r="49442" b="-1656"/>
          <a:stretch/>
        </p:blipFill>
        <p:spPr>
          <a:xfrm>
            <a:off x="447651" y="3348203"/>
            <a:ext cx="1162747" cy="317133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10438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BAD-83E4-AC4B-A5B6-2B9A872B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12"/>
            <a:ext cx="6553200" cy="1143000"/>
          </a:xfrm>
        </p:spPr>
        <p:txBody>
          <a:bodyPr/>
          <a:lstStyle/>
          <a:p>
            <a:r>
              <a:rPr lang="en-US" dirty="0"/>
              <a:t>sPHENIX at RHIC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F1F-8FAC-C944-953E-28D9C2C0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85" y="1144013"/>
            <a:ext cx="4642247" cy="535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Large acceptance, high rate next generation experiment at RHIC</a:t>
            </a:r>
          </a:p>
          <a:p>
            <a:pPr lvl="1"/>
            <a:r>
              <a:rPr lang="en-US" dirty="0"/>
              <a:t>QGP and Cold QCD physics with,  </a:t>
            </a:r>
          </a:p>
          <a:p>
            <a:pPr lvl="2"/>
            <a:r>
              <a:rPr lang="en-US" dirty="0"/>
              <a:t>Jets</a:t>
            </a:r>
          </a:p>
          <a:p>
            <a:pPr lvl="2"/>
            <a:r>
              <a:rPr lang="en-US" dirty="0"/>
              <a:t>Heavy </a:t>
            </a:r>
            <a:r>
              <a:rPr lang="en-US" dirty="0" err="1"/>
              <a:t>quarkonia</a:t>
            </a:r>
            <a:endParaRPr lang="en-US" dirty="0"/>
          </a:p>
          <a:p>
            <a:pPr lvl="2"/>
            <a:r>
              <a:rPr lang="en-US" dirty="0"/>
              <a:t>Open heavy flavor 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 collisions at top energy 200GeV </a:t>
            </a:r>
          </a:p>
          <a:p>
            <a:pPr lvl="2"/>
            <a:r>
              <a:rPr lang="en-US" dirty="0"/>
              <a:t>Central barrel: |eta|&lt;1, 2pi coverage</a:t>
            </a:r>
          </a:p>
          <a:p>
            <a:pPr lvl="3"/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  <a:p>
            <a:pPr lvl="3"/>
            <a:r>
              <a:rPr lang="en-US" dirty="0"/>
              <a:t>MVTX/INTT/TPC</a:t>
            </a:r>
          </a:p>
          <a:p>
            <a:pPr lvl="2"/>
            <a:r>
              <a:rPr lang="en-US" dirty="0"/>
              <a:t>Forward upgrade being developed</a:t>
            </a:r>
          </a:p>
          <a:p>
            <a:pPr lvl="2"/>
            <a:r>
              <a:rPr lang="en-US" dirty="0"/>
              <a:t>DAQ rate: 15kHz</a:t>
            </a:r>
          </a:p>
          <a:p>
            <a:pPr lvl="2"/>
            <a:endParaRPr lang="en-US" dirty="0"/>
          </a:p>
          <a:p>
            <a:r>
              <a:rPr lang="en-US" dirty="0"/>
              <a:t>Project Status </a:t>
            </a:r>
          </a:p>
          <a:p>
            <a:pPr lvl="1"/>
            <a:r>
              <a:rPr lang="en-US" dirty="0"/>
              <a:t>Granted DOE CD-0, 10/2016	</a:t>
            </a:r>
          </a:p>
          <a:p>
            <a:pPr lvl="1"/>
            <a:r>
              <a:rPr lang="en-US" dirty="0"/>
              <a:t>CD-1 reviewed, 8/2018 </a:t>
            </a:r>
          </a:p>
          <a:p>
            <a:pPr lvl="1"/>
            <a:r>
              <a:rPr lang="en-US" dirty="0"/>
              <a:t>Construction: 2018-2022</a:t>
            </a:r>
          </a:p>
          <a:p>
            <a:pPr lvl="1"/>
            <a:r>
              <a:rPr lang="en-US" dirty="0"/>
              <a:t>Day-1 physics,  ~1/2023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DF4-D9F3-8649-94CE-3A9CF299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F4D6-BB82-3E40-A3A4-69EEDCC2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26A9-8949-194C-9AD1-7105D540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B836-A011-F04E-A5B3-46BB2D44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164" y="1013"/>
            <a:ext cx="2128837" cy="22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D8481-BB23-004C-8D26-3DD2B417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32" y="2268594"/>
            <a:ext cx="4321969" cy="4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BA36-5BC6-9B45-BE71-0EF523A0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85755"/>
            <a:ext cx="8229600" cy="4239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Jets, hadrons and heavy flavor and 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6F8AC-6296-054E-9BA7-294D1314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68" y="1768693"/>
            <a:ext cx="2758282" cy="2964417"/>
          </a:xfrm>
          <a:prstGeom prst="rect">
            <a:avLst/>
          </a:prstGeom>
        </p:spPr>
      </p:pic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FED0FC85-DDC4-324F-B48C-6E49D86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3609" y="1609726"/>
            <a:ext cx="2828120" cy="284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58B86-0E8D-2C47-831F-5B7004ED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73275"/>
            <a:ext cx="9144000" cy="2203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32109C-6A5D-1E45-A85F-30B1657476A6}"/>
              </a:ext>
            </a:extLst>
          </p:cNvPr>
          <p:cNvSpPr/>
          <p:nvPr/>
        </p:nvSpPr>
        <p:spPr>
          <a:xfrm>
            <a:off x="1628504" y="5329647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87595-0F67-794E-8EFB-1446A331552A}"/>
              </a:ext>
            </a:extLst>
          </p:cNvPr>
          <p:cNvSpPr/>
          <p:nvPr/>
        </p:nvSpPr>
        <p:spPr>
          <a:xfrm>
            <a:off x="1624148" y="6187441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5102019" y="2950955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BB76F-2343-034F-B4C8-81413D401583}"/>
              </a:ext>
            </a:extLst>
          </p:cNvPr>
          <p:cNvSpPr/>
          <p:nvPr/>
        </p:nvSpPr>
        <p:spPr>
          <a:xfrm>
            <a:off x="1624962" y="5611864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3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components, </a:t>
            </a:r>
            <a:r>
              <a:rPr lang="en-US" dirty="0" err="1"/>
              <a:t>sPHENIX</a:t>
            </a:r>
            <a:r>
              <a:rPr lang="en-US" dirty="0"/>
              <a:t> and EIC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sPHENIX</a:t>
            </a:r>
            <a:endParaRPr lang="en-US" dirty="0"/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/>
              <a:t>Silicon strip tracking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MVTX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EIC detector</a:t>
            </a:r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Extended</a:t>
            </a:r>
            <a:r>
              <a:rPr lang="en-US" dirty="0"/>
              <a:t> 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Central hadron PID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tracking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hadron PID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Backward crystal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HCal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8" name="Model_sPHENIX.jpg" descr="Model_sPHENIX.jpg"/>
          <p:cNvPicPr>
            <a:picLocks noChangeAspect="1"/>
          </p:cNvPicPr>
          <p:nvPr/>
        </p:nvPicPr>
        <p:blipFill>
          <a:blip r:embed="rId2">
            <a:extLst/>
          </a:blip>
          <a:srcRect l="11487" t="9616" r="27993" b="10936"/>
          <a:stretch>
            <a:fillRect/>
          </a:stretch>
        </p:blipFill>
        <p:spPr>
          <a:xfrm>
            <a:off x="2586186" y="3769277"/>
            <a:ext cx="3401133" cy="2511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4144" y="6"/>
                </a:moveTo>
                <a:cubicBezTo>
                  <a:pt x="3707" y="-13"/>
                  <a:pt x="3502" y="14"/>
                  <a:pt x="3338" y="81"/>
                </a:cubicBezTo>
                <a:cubicBezTo>
                  <a:pt x="3100" y="177"/>
                  <a:pt x="3099" y="-58"/>
                  <a:pt x="3344" y="2204"/>
                </a:cubicBezTo>
                <a:cubicBezTo>
                  <a:pt x="3442" y="3103"/>
                  <a:pt x="3614" y="4710"/>
                  <a:pt x="3727" y="5775"/>
                </a:cubicBezTo>
                <a:cubicBezTo>
                  <a:pt x="3840" y="6841"/>
                  <a:pt x="3947" y="7734"/>
                  <a:pt x="3965" y="7761"/>
                </a:cubicBezTo>
                <a:cubicBezTo>
                  <a:pt x="3983" y="7787"/>
                  <a:pt x="4054" y="7814"/>
                  <a:pt x="4124" y="7821"/>
                </a:cubicBezTo>
                <a:cubicBezTo>
                  <a:pt x="4491" y="7859"/>
                  <a:pt x="4534" y="9144"/>
                  <a:pt x="4184" y="9617"/>
                </a:cubicBezTo>
                <a:cubicBezTo>
                  <a:pt x="4026" y="9831"/>
                  <a:pt x="3953" y="9796"/>
                  <a:pt x="3847" y="9452"/>
                </a:cubicBezTo>
                <a:cubicBezTo>
                  <a:pt x="3808" y="9325"/>
                  <a:pt x="3756" y="9255"/>
                  <a:pt x="3698" y="9255"/>
                </a:cubicBezTo>
                <a:cubicBezTo>
                  <a:pt x="3625" y="9255"/>
                  <a:pt x="314" y="12556"/>
                  <a:pt x="56" y="12886"/>
                </a:cubicBezTo>
                <a:cubicBezTo>
                  <a:pt x="-23" y="12986"/>
                  <a:pt x="-22" y="13007"/>
                  <a:pt x="84" y="13498"/>
                </a:cubicBezTo>
                <a:cubicBezTo>
                  <a:pt x="583" y="15800"/>
                  <a:pt x="1380" y="17024"/>
                  <a:pt x="2562" y="17300"/>
                </a:cubicBezTo>
                <a:cubicBezTo>
                  <a:pt x="2773" y="17349"/>
                  <a:pt x="6192" y="18210"/>
                  <a:pt x="14605" y="20331"/>
                </a:cubicBezTo>
                <a:cubicBezTo>
                  <a:pt x="16822" y="20890"/>
                  <a:pt x="18692" y="21350"/>
                  <a:pt x="18760" y="21353"/>
                </a:cubicBezTo>
                <a:cubicBezTo>
                  <a:pt x="18916" y="21362"/>
                  <a:pt x="18929" y="21317"/>
                  <a:pt x="19106" y="20165"/>
                </a:cubicBezTo>
                <a:cubicBezTo>
                  <a:pt x="19743" y="16030"/>
                  <a:pt x="20806" y="4892"/>
                  <a:pt x="20807" y="2341"/>
                </a:cubicBezTo>
                <a:cubicBezTo>
                  <a:pt x="20808" y="1730"/>
                  <a:pt x="20802" y="1690"/>
                  <a:pt x="20718" y="1690"/>
                </a:cubicBezTo>
                <a:cubicBezTo>
                  <a:pt x="20629" y="1690"/>
                  <a:pt x="7922" y="380"/>
                  <a:pt x="6341" y="208"/>
                </a:cubicBezTo>
                <a:cubicBezTo>
                  <a:pt x="5250" y="89"/>
                  <a:pt x="4581" y="24"/>
                  <a:pt x="4144" y="6"/>
                </a:cubicBezTo>
                <a:close/>
                <a:moveTo>
                  <a:pt x="21445" y="1750"/>
                </a:moveTo>
                <a:cubicBezTo>
                  <a:pt x="21331" y="1750"/>
                  <a:pt x="21307" y="1778"/>
                  <a:pt x="21283" y="1946"/>
                </a:cubicBezTo>
                <a:cubicBezTo>
                  <a:pt x="21250" y="2166"/>
                  <a:pt x="20532" y="10365"/>
                  <a:pt x="20454" y="11406"/>
                </a:cubicBezTo>
                <a:cubicBezTo>
                  <a:pt x="20427" y="11773"/>
                  <a:pt x="20384" y="12155"/>
                  <a:pt x="20359" y="12254"/>
                </a:cubicBezTo>
                <a:cubicBezTo>
                  <a:pt x="20334" y="12353"/>
                  <a:pt x="20182" y="13427"/>
                  <a:pt x="20021" y="14642"/>
                </a:cubicBezTo>
                <a:cubicBezTo>
                  <a:pt x="19860" y="15857"/>
                  <a:pt x="19710" y="16947"/>
                  <a:pt x="19688" y="17063"/>
                </a:cubicBezTo>
                <a:cubicBezTo>
                  <a:pt x="19620" y="17425"/>
                  <a:pt x="19375" y="20698"/>
                  <a:pt x="19375" y="21254"/>
                </a:cubicBezTo>
                <a:cubicBezTo>
                  <a:pt x="19375" y="21519"/>
                  <a:pt x="19383" y="21542"/>
                  <a:pt x="19484" y="21542"/>
                </a:cubicBezTo>
                <a:cubicBezTo>
                  <a:pt x="19544" y="21542"/>
                  <a:pt x="19605" y="21517"/>
                  <a:pt x="19618" y="21488"/>
                </a:cubicBezTo>
                <a:cubicBezTo>
                  <a:pt x="19781" y="21131"/>
                  <a:pt x="21326" y="5709"/>
                  <a:pt x="21547" y="2220"/>
                </a:cubicBezTo>
                <a:lnTo>
                  <a:pt x="21577" y="1750"/>
                </a:lnTo>
                <a:lnTo>
                  <a:pt x="21445" y="17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Model_sPHENIX_EIC.jpg" descr="Model_sPHENIX_EIC.jpg"/>
          <p:cNvPicPr>
            <a:picLocks noChangeAspect="1"/>
          </p:cNvPicPr>
          <p:nvPr/>
        </p:nvPicPr>
        <p:blipFill>
          <a:blip r:embed="rId3">
            <a:extLst/>
          </a:blip>
          <a:srcRect l="11535" t="9819" r="18334" b="8045"/>
          <a:stretch>
            <a:fillRect/>
          </a:stretch>
        </p:blipFill>
        <p:spPr>
          <a:xfrm>
            <a:off x="2586696" y="3766514"/>
            <a:ext cx="3950365" cy="260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extrusionOk="0">
                <a:moveTo>
                  <a:pt x="3391" y="4"/>
                </a:moveTo>
                <a:cubicBezTo>
                  <a:pt x="2903" y="-15"/>
                  <a:pt x="2800" y="31"/>
                  <a:pt x="2745" y="114"/>
                </a:cubicBezTo>
                <a:cubicBezTo>
                  <a:pt x="2712" y="164"/>
                  <a:pt x="3139" y="4917"/>
                  <a:pt x="3378" y="7182"/>
                </a:cubicBezTo>
                <a:cubicBezTo>
                  <a:pt x="3407" y="7452"/>
                  <a:pt x="3431" y="7502"/>
                  <a:pt x="3543" y="7522"/>
                </a:cubicBezTo>
                <a:cubicBezTo>
                  <a:pt x="3879" y="7581"/>
                  <a:pt x="3942" y="8683"/>
                  <a:pt x="3638" y="9207"/>
                </a:cubicBezTo>
                <a:cubicBezTo>
                  <a:pt x="3513" y="9422"/>
                  <a:pt x="3475" y="9452"/>
                  <a:pt x="3414" y="9375"/>
                </a:cubicBezTo>
                <a:cubicBezTo>
                  <a:pt x="3373" y="9324"/>
                  <a:pt x="3320" y="9205"/>
                  <a:pt x="3297" y="9110"/>
                </a:cubicBezTo>
                <a:cubicBezTo>
                  <a:pt x="3273" y="9015"/>
                  <a:pt x="3221" y="8938"/>
                  <a:pt x="3180" y="8938"/>
                </a:cubicBezTo>
                <a:cubicBezTo>
                  <a:pt x="3127" y="8938"/>
                  <a:pt x="321" y="12066"/>
                  <a:pt x="12" y="12471"/>
                </a:cubicBezTo>
                <a:cubicBezTo>
                  <a:pt x="4" y="12482"/>
                  <a:pt x="0" y="12508"/>
                  <a:pt x="0" y="12547"/>
                </a:cubicBezTo>
                <a:cubicBezTo>
                  <a:pt x="3" y="12820"/>
                  <a:pt x="204" y="13724"/>
                  <a:pt x="423" y="14411"/>
                </a:cubicBezTo>
                <a:cubicBezTo>
                  <a:pt x="600" y="14961"/>
                  <a:pt x="755" y="15319"/>
                  <a:pt x="972" y="15670"/>
                </a:cubicBezTo>
                <a:cubicBezTo>
                  <a:pt x="1455" y="16453"/>
                  <a:pt x="1589" y="16524"/>
                  <a:pt x="3648" y="17102"/>
                </a:cubicBezTo>
                <a:cubicBezTo>
                  <a:pt x="4617" y="17374"/>
                  <a:pt x="6136" y="17801"/>
                  <a:pt x="7024" y="18051"/>
                </a:cubicBezTo>
                <a:cubicBezTo>
                  <a:pt x="7911" y="18302"/>
                  <a:pt x="10354" y="18989"/>
                  <a:pt x="12452" y="19580"/>
                </a:cubicBezTo>
                <a:lnTo>
                  <a:pt x="16267" y="20653"/>
                </a:lnTo>
                <a:lnTo>
                  <a:pt x="16316" y="20459"/>
                </a:lnTo>
                <a:cubicBezTo>
                  <a:pt x="16342" y="20353"/>
                  <a:pt x="16443" y="19656"/>
                  <a:pt x="16539" y="18911"/>
                </a:cubicBezTo>
                <a:cubicBezTo>
                  <a:pt x="16636" y="18166"/>
                  <a:pt x="16735" y="17523"/>
                  <a:pt x="16760" y="17484"/>
                </a:cubicBezTo>
                <a:cubicBezTo>
                  <a:pt x="16866" y="17313"/>
                  <a:pt x="16900" y="17573"/>
                  <a:pt x="16854" y="18199"/>
                </a:cubicBezTo>
                <a:cubicBezTo>
                  <a:pt x="16730" y="19903"/>
                  <a:pt x="16702" y="20707"/>
                  <a:pt x="16766" y="20768"/>
                </a:cubicBezTo>
                <a:cubicBezTo>
                  <a:pt x="16914" y="20910"/>
                  <a:pt x="16913" y="20915"/>
                  <a:pt x="17073" y="19476"/>
                </a:cubicBezTo>
                <a:cubicBezTo>
                  <a:pt x="17450" y="16104"/>
                  <a:pt x="18591" y="2876"/>
                  <a:pt x="18591" y="1880"/>
                </a:cubicBezTo>
                <a:cubicBezTo>
                  <a:pt x="18591" y="1647"/>
                  <a:pt x="18404" y="1647"/>
                  <a:pt x="18368" y="1880"/>
                </a:cubicBezTo>
                <a:cubicBezTo>
                  <a:pt x="18354" y="1973"/>
                  <a:pt x="18280" y="2838"/>
                  <a:pt x="18205" y="3802"/>
                </a:cubicBezTo>
                <a:cubicBezTo>
                  <a:pt x="18078" y="5425"/>
                  <a:pt x="17990" y="5966"/>
                  <a:pt x="17957" y="5324"/>
                </a:cubicBezTo>
                <a:cubicBezTo>
                  <a:pt x="17949" y="5179"/>
                  <a:pt x="17918" y="4986"/>
                  <a:pt x="17887" y="4895"/>
                </a:cubicBezTo>
                <a:cubicBezTo>
                  <a:pt x="17846" y="4772"/>
                  <a:pt x="17847" y="4442"/>
                  <a:pt x="17889" y="3641"/>
                </a:cubicBezTo>
                <a:cubicBezTo>
                  <a:pt x="17941" y="2643"/>
                  <a:pt x="17963" y="1638"/>
                  <a:pt x="17933" y="1635"/>
                </a:cubicBezTo>
                <a:cubicBezTo>
                  <a:pt x="17927" y="1634"/>
                  <a:pt x="14633" y="1249"/>
                  <a:pt x="10615" y="780"/>
                </a:cubicBezTo>
                <a:cubicBezTo>
                  <a:pt x="6091" y="251"/>
                  <a:pt x="4206" y="36"/>
                  <a:pt x="3391" y="4"/>
                </a:cubicBezTo>
                <a:close/>
                <a:moveTo>
                  <a:pt x="19078" y="1847"/>
                </a:moveTo>
                <a:cubicBezTo>
                  <a:pt x="19018" y="1846"/>
                  <a:pt x="18983" y="1848"/>
                  <a:pt x="18978" y="1854"/>
                </a:cubicBezTo>
                <a:cubicBezTo>
                  <a:pt x="18960" y="1879"/>
                  <a:pt x="18888" y="2559"/>
                  <a:pt x="18819" y="3366"/>
                </a:cubicBezTo>
                <a:cubicBezTo>
                  <a:pt x="18750" y="4174"/>
                  <a:pt x="18547" y="6540"/>
                  <a:pt x="18369" y="8624"/>
                </a:cubicBezTo>
                <a:cubicBezTo>
                  <a:pt x="18190" y="10708"/>
                  <a:pt x="17933" y="13554"/>
                  <a:pt x="17797" y="14948"/>
                </a:cubicBezTo>
                <a:cubicBezTo>
                  <a:pt x="17548" y="17493"/>
                  <a:pt x="17385" y="19354"/>
                  <a:pt x="17322" y="20349"/>
                </a:cubicBezTo>
                <a:lnTo>
                  <a:pt x="17289" y="20885"/>
                </a:lnTo>
                <a:lnTo>
                  <a:pt x="17778" y="21018"/>
                </a:lnTo>
                <a:cubicBezTo>
                  <a:pt x="18048" y="21092"/>
                  <a:pt x="18592" y="21246"/>
                  <a:pt x="18988" y="21361"/>
                </a:cubicBezTo>
                <a:cubicBezTo>
                  <a:pt x="19384" y="21476"/>
                  <a:pt x="19745" y="21574"/>
                  <a:pt x="19791" y="21577"/>
                </a:cubicBezTo>
                <a:cubicBezTo>
                  <a:pt x="19892" y="21585"/>
                  <a:pt x="20029" y="21066"/>
                  <a:pt x="20233" y="19890"/>
                </a:cubicBezTo>
                <a:cubicBezTo>
                  <a:pt x="20583" y="17877"/>
                  <a:pt x="20585" y="17836"/>
                  <a:pt x="20536" y="14762"/>
                </a:cubicBezTo>
                <a:lnTo>
                  <a:pt x="20491" y="11985"/>
                </a:lnTo>
                <a:lnTo>
                  <a:pt x="21052" y="7194"/>
                </a:lnTo>
                <a:cubicBezTo>
                  <a:pt x="21360" y="4559"/>
                  <a:pt x="21600" y="2332"/>
                  <a:pt x="21585" y="2245"/>
                </a:cubicBezTo>
                <a:cubicBezTo>
                  <a:pt x="21564" y="2123"/>
                  <a:pt x="21518" y="2087"/>
                  <a:pt x="21378" y="2084"/>
                </a:cubicBezTo>
                <a:cubicBezTo>
                  <a:pt x="21279" y="2081"/>
                  <a:pt x="20706" y="2019"/>
                  <a:pt x="20105" y="1944"/>
                </a:cubicBezTo>
                <a:cubicBezTo>
                  <a:pt x="19655" y="1889"/>
                  <a:pt x="19257" y="1852"/>
                  <a:pt x="19078" y="18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8E2E4-A8C4-7249-BCA3-1DDB35E8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</p:spTree>
    <p:extLst>
      <p:ext uri="{BB962C8B-B14F-4D97-AF65-F5344CB8AC3E}">
        <p14:creationId xmlns:p14="http://schemas.microsoft.com/office/powerpoint/2010/main" val="299929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STAR Forward Upgrade</a:t>
            </a:r>
            <a:br>
              <a:rPr lang="en-US" dirty="0"/>
            </a:br>
            <a:r>
              <a:rPr lang="en-US" dirty="0"/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28" y="1928265"/>
            <a:ext cx="4446573" cy="420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1766761" y="1507998"/>
            <a:ext cx="44602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Di-jet in the forward region (2.8&lt;eta&lt;3.7)</a:t>
            </a:r>
          </a:p>
          <a:p>
            <a:r>
              <a:rPr lang="en-US" dirty="0"/>
              <a:t>Access gluon polarization at low x:</a:t>
            </a:r>
          </a:p>
          <a:p>
            <a:pPr marL="285750" indent="-285750">
              <a:buFontTx/>
              <a:buChar char="-"/>
            </a:pPr>
            <a:r>
              <a:rPr lang="en-US" dirty="0"/>
              <a:t>X ~ 5x10^-3 (central + forward)</a:t>
            </a:r>
          </a:p>
          <a:p>
            <a:pPr marL="285750" indent="-285750">
              <a:buFontTx/>
              <a:buChar char="-"/>
            </a:pPr>
            <a:r>
              <a:rPr lang="en-US" dirty="0"/>
              <a:t>X~ &lt;1x 10^-3 (forward - forward)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4544188"/>
            <a:ext cx="53467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4114801" y="1928265"/>
            <a:ext cx="1739731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7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645"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249-D2EC-BE48-9BD1-E8B40C43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07" y="-37627"/>
            <a:ext cx="10515600" cy="1325563"/>
          </a:xfrm>
        </p:spPr>
        <p:txBody>
          <a:bodyPr/>
          <a:lstStyle/>
          <a:p>
            <a:r>
              <a:rPr lang="en-US" dirty="0"/>
              <a:t>Study Nucleon Structure in Hadron Collisions </a:t>
            </a:r>
          </a:p>
        </p:txBody>
      </p:sp>
      <p:pic>
        <p:nvPicPr>
          <p:cNvPr id="3" name="Picture 12" descr="Image result for proton-proton scattering">
            <a:extLst>
              <a:ext uri="{FF2B5EF4-FFF2-40B4-BE49-F238E27FC236}">
                <a16:creationId xmlns:a16="http://schemas.microsoft.com/office/drawing/2014/main" id="{DC17F77F-5040-9448-B018-1837FDF9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799027"/>
            <a:ext cx="5174722" cy="34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08C6890-AA36-F84C-BE41-92A50803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11"/>
            <a:ext cx="5699835" cy="30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8EB0FB6-F8C4-CD4C-B710-C4ED2BF11A78}"/>
              </a:ext>
            </a:extLst>
          </p:cNvPr>
          <p:cNvSpPr/>
          <p:nvPr/>
        </p:nvSpPr>
        <p:spPr>
          <a:xfrm>
            <a:off x="5623725" y="2369678"/>
            <a:ext cx="1321854" cy="2152403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E5F0C-4E67-C34B-9749-F8200BDE6E21}"/>
              </a:ext>
            </a:extLst>
          </p:cNvPr>
          <p:cNvSpPr txBox="1"/>
          <p:nvPr/>
        </p:nvSpPr>
        <p:spPr>
          <a:xfrm>
            <a:off x="1582614" y="1150553"/>
            <a:ext cx="876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massy p-p collisions could be simplified for hard-scattering processes, </a:t>
            </a:r>
            <a:r>
              <a:rPr lang="en-US" dirty="0" err="1">
                <a:solidFill>
                  <a:srgbClr val="0432FF"/>
                </a:solidFill>
              </a:rPr>
              <a:t>pQCD</a:t>
            </a:r>
            <a:r>
              <a:rPr lang="en-US" dirty="0">
                <a:solidFill>
                  <a:srgbClr val="0432FF"/>
                </a:solidFill>
              </a:rPr>
              <a:t> applicable</a:t>
            </a:r>
          </a:p>
        </p:txBody>
      </p:sp>
      <p:pic>
        <p:nvPicPr>
          <p:cNvPr id="7" name="Picture 12" descr="Related image">
            <a:extLst>
              <a:ext uri="{FF2B5EF4-FFF2-40B4-BE49-F238E27FC236}">
                <a16:creationId xmlns:a16="http://schemas.microsoft.com/office/drawing/2014/main" id="{7E73FFEA-E4A1-F44C-86B6-6360116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023" y="2768135"/>
            <a:ext cx="579499" cy="7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612A4C71-43C5-D54A-81FF-CFFCBF52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" y="2725947"/>
            <a:ext cx="540701" cy="6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0D4A-601B-D144-97B0-3647591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4" y="5485801"/>
            <a:ext cx="9169947" cy="70409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93246A-DD6B-4142-8E84-1B8EE72C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800374-FC9F-A249-AC11-2FFD1AD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F991748-4765-2845-A716-029A40B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7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1601330" y="89101"/>
            <a:ext cx="886320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of RHIC Spin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1854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Outstanding Heavy Ion machine performance from the beginning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31" y="1230746"/>
            <a:ext cx="4395611" cy="382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33260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46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2235-F276-E64F-800B-97612B15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93"/>
            <a:ext cx="10515600" cy="1325563"/>
          </a:xfrm>
        </p:spPr>
        <p:txBody>
          <a:bodyPr/>
          <a:lstStyle/>
          <a:p>
            <a:r>
              <a:rPr lang="en-US" dirty="0"/>
              <a:t>Work Wide Collins – (x, Q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F9B5C-923B-3743-9A9C-F15809C9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D57B2-E034-A74C-B2EE-3FF0DF3E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5324D-6E81-C340-A50A-E2467674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AFB60-BA7C-1E48-BC54-7B854E50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55712"/>
            <a:ext cx="7023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4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7914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782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820462" y="2261672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/>
          </p:nvPr>
        </p:nvGraphicFramePr>
        <p:xfrm>
          <a:off x="1885721" y="4668644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12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721" y="4668644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9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2489306" y="1110838"/>
            <a:ext cx="5587894" cy="5245512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79087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New QCD Facility at M2 beam line of the SPS CERN (to be submitted in January 2019)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514600" y="1066800"/>
            <a:ext cx="72390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A New QCD Facility at M2 beam line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LoI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is under preparation now. The goal is to bring together new Collaboration enthusiastic about  opportunities of doing physics at CERN with conventional and newly designed RF separated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kaon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and antiproton beams. The total duration of the program reaches 10 years of running with hadron and muon beams.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8077200" cy="530632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733800" y="3048001"/>
            <a:ext cx="422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>
                <a:solidFill>
                  <a:srgbClr val="993300"/>
                </a:solidFill>
              </a:rPr>
              <a:t>http://</a:t>
            </a:r>
            <a:r>
              <a:rPr lang="it-IT" sz="2400" u="sng" dirty="0" err="1">
                <a:solidFill>
                  <a:srgbClr val="993300"/>
                </a:solidFill>
              </a:rPr>
              <a:t>arxiv.org</a:t>
            </a:r>
            <a:r>
              <a:rPr lang="it-IT" sz="2400" u="sng" dirty="0">
                <a:solidFill>
                  <a:srgbClr val="993300"/>
                </a:solidFill>
              </a:rPr>
              <a:t>/</a:t>
            </a:r>
            <a:r>
              <a:rPr lang="it-IT" sz="2400" u="sng" dirty="0" err="1">
                <a:solidFill>
                  <a:srgbClr val="993300"/>
                </a:solidFill>
              </a:rPr>
              <a:t>abs</a:t>
            </a:r>
            <a:r>
              <a:rPr lang="it-IT" sz="2400" u="sng" dirty="0">
                <a:solidFill>
                  <a:srgbClr val="993300"/>
                </a:solidFill>
              </a:rPr>
              <a:t>/1808.00848</a:t>
            </a:r>
            <a:endParaRPr lang="en-GB" sz="24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NQF@M2 beam line of the SPS CERN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60" y="762000"/>
            <a:ext cx="64394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43200" y="0"/>
            <a:ext cx="6553200" cy="990600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QCD facility – future fixed target experiment at M2</a:t>
            </a:r>
            <a:br>
              <a:rPr lang="en-GB" sz="2400" dirty="0">
                <a:solidFill>
                  <a:srgbClr val="000090"/>
                </a:solidFill>
              </a:rPr>
            </a:br>
            <a:r>
              <a:rPr lang="en-GB" sz="2400" dirty="0">
                <a:solidFill>
                  <a:srgbClr val="000090"/>
                </a:solidFill>
              </a:rPr>
              <a:t>Spectrometer upgrades for Drell-Yan measurements with RF-separated beam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048000" y="9906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267200"/>
            <a:ext cx="8547877" cy="2159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1"/>
            <a:ext cx="7264400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4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QNP2018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9431" y="35063"/>
            <a:ext cx="7508569" cy="96239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chemeClr val="hlink"/>
                </a:solidFill>
              </a:rPr>
              <a:t>Do We Understand the Physics?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21155-0959-854D-BF32-67AAF94B2E7E}"/>
              </a:ext>
            </a:extLst>
          </p:cNvPr>
          <p:cNvGrpSpPr/>
          <p:nvPr/>
        </p:nvGrpSpPr>
        <p:grpSpPr>
          <a:xfrm>
            <a:off x="447378" y="2824163"/>
            <a:ext cx="2525713" cy="3124200"/>
            <a:chOff x="1524001" y="2824163"/>
            <a:chExt cx="2525713" cy="3124200"/>
          </a:xfrm>
        </p:grpSpPr>
        <p:pic>
          <p:nvPicPr>
            <p:cNvPr id="16390" name="Picture 4" descr="z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1" y="3238501"/>
              <a:ext cx="2525713" cy="252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>
              <a:off x="1814513" y="5611813"/>
              <a:ext cx="16811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PRL36, 929 (1976)</a:t>
              </a:r>
            </a:p>
          </p:txBody>
        </p:sp>
        <p:sp>
          <p:nvSpPr>
            <p:cNvPr id="16394" name="Text Box 11"/>
            <p:cNvSpPr txBox="1">
              <a:spLocks noChangeArrowheads="1"/>
            </p:cNvSpPr>
            <p:nvPr/>
          </p:nvSpPr>
          <p:spPr bwMode="auto">
            <a:xfrm>
              <a:off x="2205039" y="2824163"/>
              <a:ext cx="18446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ZGS 12 GeV beam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57E2E6-AD4D-964F-9DC1-162F5F9A0C97}"/>
              </a:ext>
            </a:extLst>
          </p:cNvPr>
          <p:cNvGrpSpPr/>
          <p:nvPr/>
        </p:nvGrpSpPr>
        <p:grpSpPr>
          <a:xfrm>
            <a:off x="3354775" y="2326592"/>
            <a:ext cx="2293938" cy="2922587"/>
            <a:chOff x="4049713" y="2251076"/>
            <a:chExt cx="2293938" cy="2922587"/>
          </a:xfrm>
        </p:grpSpPr>
        <p:pic>
          <p:nvPicPr>
            <p:cNvPr id="16391" name="Picture 6"/>
            <p:cNvPicPr>
              <a:picLocks noChangeAspect="1" noChangeArrowheads="1"/>
            </p:cNvPicPr>
            <p:nvPr/>
          </p:nvPicPr>
          <p:blipFill>
            <a:blip r:embed="rId5"/>
            <a:srcRect l="32813" t="25000" r="23438" b="17500"/>
            <a:stretch>
              <a:fillRect/>
            </a:stretch>
          </p:blipFill>
          <p:spPr bwMode="auto">
            <a:xfrm>
              <a:off x="4049713" y="2708275"/>
              <a:ext cx="2157412" cy="212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4202114" y="4837113"/>
              <a:ext cx="21415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600">
                  <a:latin typeface="Calibri" charset="0"/>
                </a:rPr>
                <a:t>PRD65, 092008 (2002)</a:t>
              </a:r>
            </a:p>
          </p:txBody>
        </p:sp>
        <p:sp>
          <p:nvSpPr>
            <p:cNvPr id="16395" name="Text Box 12"/>
            <p:cNvSpPr txBox="1">
              <a:spLocks noChangeArrowheads="1"/>
            </p:cNvSpPr>
            <p:nvPr/>
          </p:nvSpPr>
          <p:spPr bwMode="auto">
            <a:xfrm>
              <a:off x="4049714" y="2251076"/>
              <a:ext cx="18700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AGS 22 GeV beam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2D9BD2-1BF1-DE45-9849-A6C869DAD1C4}"/>
              </a:ext>
            </a:extLst>
          </p:cNvPr>
          <p:cNvGrpSpPr/>
          <p:nvPr/>
        </p:nvGrpSpPr>
        <p:grpSpPr>
          <a:xfrm>
            <a:off x="5868701" y="1596796"/>
            <a:ext cx="2085975" cy="3611357"/>
            <a:chOff x="6191251" y="1662319"/>
            <a:chExt cx="2085975" cy="3611357"/>
          </a:xfrm>
        </p:grpSpPr>
        <p:graphicFrame>
          <p:nvGraphicFramePr>
            <p:cNvPr id="1638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220673"/>
                </p:ext>
              </p:extLst>
            </p:nvPr>
          </p:nvGraphicFramePr>
          <p:xfrm>
            <a:off x="6207125" y="2070100"/>
            <a:ext cx="2070100" cy="2573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4" name="Picture" r:id="rId6" imgW="2187747" imgH="2141307" progId="Word.Picture.8">
                    <p:embed/>
                  </p:oleObj>
                </mc:Choice>
                <mc:Fallback>
                  <p:oleObj name="Picture" r:id="rId6" imgW="2187747" imgH="2141307" progId="Word.Picture.8">
                    <p:embed/>
                    <p:pic>
                      <p:nvPicPr>
                        <p:cNvPr id="1638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540"/>
                        <a:stretch>
                          <a:fillRect/>
                        </a:stretch>
                      </p:blipFill>
                      <p:spPr bwMode="auto">
                        <a:xfrm>
                          <a:off x="6207125" y="2070100"/>
                          <a:ext cx="2070100" cy="2573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6" name="Text Box 13"/>
            <p:cNvSpPr txBox="1">
              <a:spLocks noChangeArrowheads="1"/>
            </p:cNvSpPr>
            <p:nvPr/>
          </p:nvSpPr>
          <p:spPr bwMode="auto">
            <a:xfrm>
              <a:off x="6191251" y="1662319"/>
              <a:ext cx="20859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FNAL 200 GeV beam</a:t>
              </a:r>
            </a:p>
          </p:txBody>
        </p:sp>
        <p:sp>
          <p:nvSpPr>
            <p:cNvPr id="16397" name="Text Box 14"/>
            <p:cNvSpPr txBox="1">
              <a:spLocks noChangeArrowheads="1"/>
            </p:cNvSpPr>
            <p:nvPr/>
          </p:nvSpPr>
          <p:spPr bwMode="auto">
            <a:xfrm>
              <a:off x="6343650" y="4692651"/>
              <a:ext cx="17843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PLB261, 201 (1991)</a:t>
              </a:r>
            </a:p>
            <a:p>
              <a:r>
                <a:rPr lang="en-US" sz="1600" dirty="0">
                  <a:latin typeface="Calibri" charset="0"/>
                </a:rPr>
                <a:t>PLB264, 462 (1991)</a:t>
              </a:r>
            </a:p>
          </p:txBody>
        </p:sp>
      </p:grp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643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7575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5105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7FBBB-348C-2B41-8B6E-7FAFAAFDC2BD}"/>
              </a:ext>
            </a:extLst>
          </p:cNvPr>
          <p:cNvGrpSpPr/>
          <p:nvPr/>
        </p:nvGrpSpPr>
        <p:grpSpPr>
          <a:xfrm>
            <a:off x="8277225" y="705611"/>
            <a:ext cx="2266950" cy="2798034"/>
            <a:chOff x="8372475" y="818087"/>
            <a:chExt cx="2266950" cy="2798034"/>
          </a:xfrm>
        </p:grpSpPr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8621099" y="818087"/>
              <a:ext cx="1960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RHIC 200 </a:t>
              </a:r>
              <a:r>
                <a:rPr lang="en-US" dirty="0" err="1">
                  <a:latin typeface="Calibri" charset="0"/>
                </a:rPr>
                <a:t>GeV</a:t>
              </a:r>
              <a:r>
                <a:rPr lang="en-US" dirty="0">
                  <a:latin typeface="Calibri" charset="0"/>
                </a:rPr>
                <a:t> CMS</a:t>
              </a:r>
            </a:p>
          </p:txBody>
        </p:sp>
        <p:pic>
          <p:nvPicPr>
            <p:cNvPr id="16399" name="Picture 16" descr="prl_fig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372475" y="1177374"/>
              <a:ext cx="2266950" cy="2217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3" name="Text Box 20"/>
            <p:cNvSpPr txBox="1">
              <a:spLocks noChangeArrowheads="1"/>
            </p:cNvSpPr>
            <p:nvPr/>
          </p:nvSpPr>
          <p:spPr bwMode="auto">
            <a:xfrm>
              <a:off x="8694386" y="3246789"/>
              <a:ext cx="1188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PRL (2004)</a:t>
              </a:r>
            </a:p>
          </p:txBody>
        </p:sp>
      </p:grp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737890" y="1088965"/>
            <a:ext cx="428148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8345384" y="3306718"/>
            <a:ext cx="3129392" cy="250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8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910899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1981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8077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48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981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7564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3775878" y="4526011"/>
            <a:ext cx="4638085" cy="7518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964575" y="5426324"/>
            <a:ext cx="8471026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 new direct measurements of </a:t>
            </a:r>
            <a:r>
              <a:rPr lang="en-US" sz="2400" b="1" dirty="0" err="1">
                <a:solidFill>
                  <a:schemeClr val="bg1"/>
                </a:solidFill>
              </a:rPr>
              <a:t>Sivers</a:t>
            </a:r>
            <a:r>
              <a:rPr lang="en-US" sz="2400" b="1" dirty="0">
                <a:solidFill>
                  <a:schemeClr val="bg1"/>
                </a:solidFill>
              </a:rPr>
              <a:t> and Collins TSSA in </a:t>
            </a:r>
            <a:r>
              <a:rPr lang="en-US" sz="2400" b="1" dirty="0" err="1">
                <a:solidFill>
                  <a:schemeClr val="bg1"/>
                </a:solidFill>
              </a:rPr>
              <a:t>p+p</a:t>
            </a:r>
            <a:r>
              <a:rPr lang="en-US" sz="2400" b="1" dirty="0">
                <a:solidFill>
                  <a:schemeClr val="bg1"/>
                </a:solidFill>
              </a:rPr>
              <a:t>!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Forward </a:t>
            </a:r>
            <a:r>
              <a:rPr lang="en-US" sz="2400" b="1" dirty="0" err="1">
                <a:solidFill>
                  <a:schemeClr val="bg1"/>
                </a:solidFill>
              </a:rPr>
              <a:t>sPHENIX</a:t>
            </a:r>
            <a:r>
              <a:rPr lang="en-US" sz="2400" b="1" dirty="0">
                <a:solidFill>
                  <a:schemeClr val="bg1"/>
                </a:solidFill>
              </a:rPr>
              <a:t> Upgrade Proposal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353850" y="1757517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3850" y="2782753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53850" y="3807989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81200" y="6309964"/>
            <a:ext cx="2133600" cy="365125"/>
          </a:xfrm>
        </p:spPr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00960" y="6341858"/>
            <a:ext cx="2895600" cy="365125"/>
          </a:xfrm>
        </p:spPr>
        <p:txBody>
          <a:bodyPr/>
          <a:lstStyle/>
          <a:p>
            <a:r>
              <a:rPr lang="en-US"/>
              <a:t>Ming Liu, QNP2018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7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977161-CEB4-4F4E-BB58-6E9CF887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59" y="209351"/>
            <a:ext cx="6773883" cy="1325563"/>
          </a:xfrm>
        </p:spPr>
        <p:txBody>
          <a:bodyPr/>
          <a:lstStyle/>
          <a:p>
            <a:r>
              <a:rPr lang="en-US" dirty="0"/>
              <a:t>Selected Recent Highlights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DB745-6DC8-7E48-8B19-989FD241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9" y="1930442"/>
            <a:ext cx="4633127" cy="3502949"/>
          </a:xfrm>
        </p:spPr>
        <p:txBody>
          <a:bodyPr>
            <a:normAutofit/>
          </a:bodyPr>
          <a:lstStyle/>
          <a:p>
            <a:r>
              <a:rPr lang="en-US" dirty="0"/>
              <a:t>Spin puzzle </a:t>
            </a:r>
          </a:p>
          <a:p>
            <a:pPr lvl="1"/>
            <a:r>
              <a:rPr lang="en-US" dirty="0"/>
              <a:t>RHIC –PHENIX, STAR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TMD phenomena</a:t>
            </a:r>
          </a:p>
          <a:p>
            <a:pPr lvl="1"/>
            <a:r>
              <a:rPr lang="en-US" dirty="0"/>
              <a:t>RHIC/STAR, PHENIX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6C3DF-8430-DE48-8124-C9EDC94C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59DBB-15C6-8C4B-9528-8A5A2199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52290-F0FC-A84E-95FA-820C63AA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EE84A-1EE6-1C48-B699-2FF277341452}"/>
              </a:ext>
            </a:extLst>
          </p:cNvPr>
          <p:cNvGrpSpPr/>
          <p:nvPr/>
        </p:nvGrpSpPr>
        <p:grpSpPr>
          <a:xfrm>
            <a:off x="9779369" y="2408765"/>
            <a:ext cx="2030681" cy="1531917"/>
            <a:chOff x="6802161" y="534390"/>
            <a:chExt cx="2331182" cy="162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39822-F43C-5247-B1D9-049DE274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2161" y="534390"/>
              <a:ext cx="2331182" cy="16230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AFE9C-8576-A841-9F34-9DF70458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536" y="1646237"/>
              <a:ext cx="595302" cy="4892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EBE95-851C-AB42-85BC-A5B26D8F59BE}"/>
              </a:ext>
            </a:extLst>
          </p:cNvPr>
          <p:cNvGrpSpPr/>
          <p:nvPr/>
        </p:nvGrpSpPr>
        <p:grpSpPr>
          <a:xfrm>
            <a:off x="6481813" y="2408765"/>
            <a:ext cx="2256828" cy="1726354"/>
            <a:chOff x="5569526" y="2242333"/>
            <a:chExt cx="4042970" cy="2946256"/>
          </a:xfrm>
        </p:grpSpPr>
        <p:pic>
          <p:nvPicPr>
            <p:cNvPr id="16" name="Picture 1" descr="E:\Dropbox\PHENIX\sPHENIX\ePHENIX DOC\phenix_quartercut.png">
              <a:extLst>
                <a:ext uri="{FF2B5EF4-FFF2-40B4-BE49-F238E27FC236}">
                  <a16:creationId xmlns:a16="http://schemas.microsoft.com/office/drawing/2014/main" id="{823BD4BB-F3B0-254F-AB5B-DE293C41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9527" y="2242333"/>
              <a:ext cx="4042969" cy="2946256"/>
            </a:xfrm>
            <a:prstGeom prst="rect">
              <a:avLst/>
            </a:prstGeom>
            <a:noFill/>
          </p:spPr>
        </p:pic>
        <p:pic>
          <p:nvPicPr>
            <p:cNvPr id="16386" name="Picture 2" descr="PHENIX big logo">
              <a:extLst>
                <a:ext uri="{FF2B5EF4-FFF2-40B4-BE49-F238E27FC236}">
                  <a16:creationId xmlns:a16="http://schemas.microsoft.com/office/drawing/2014/main" id="{365C6903-FEA8-6E43-9FEF-6E67545F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526" y="2242333"/>
              <a:ext cx="1203366" cy="39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01DA3-4BC7-9A49-A150-8722D5CA18F8}"/>
              </a:ext>
            </a:extLst>
          </p:cNvPr>
          <p:cNvGrpSpPr/>
          <p:nvPr/>
        </p:nvGrpSpPr>
        <p:grpSpPr>
          <a:xfrm>
            <a:off x="6380920" y="4897647"/>
            <a:ext cx="2461156" cy="1430735"/>
            <a:chOff x="4928260" y="3857601"/>
            <a:chExt cx="4054845" cy="2409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B4DD3-7352-D04B-A8E2-062663AB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8260" y="3857601"/>
              <a:ext cx="4054845" cy="2409055"/>
            </a:xfrm>
            <a:prstGeom prst="rect">
              <a:avLst/>
            </a:prstGeom>
          </p:spPr>
        </p:pic>
        <p:pic>
          <p:nvPicPr>
            <p:cNvPr id="16388" name="Picture 4" descr="Image result for cern compass logo">
              <a:extLst>
                <a:ext uri="{FF2B5EF4-FFF2-40B4-BE49-F238E27FC236}">
                  <a16:creationId xmlns:a16="http://schemas.microsoft.com/office/drawing/2014/main" id="{04806650-5851-9A4C-A260-500EF9CF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00" y="3954483"/>
              <a:ext cx="629782" cy="6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5357A-9940-7D49-9295-CBE3871A4FD9}"/>
              </a:ext>
            </a:extLst>
          </p:cNvPr>
          <p:cNvGrpSpPr/>
          <p:nvPr/>
        </p:nvGrpSpPr>
        <p:grpSpPr>
          <a:xfrm>
            <a:off x="9261820" y="4925615"/>
            <a:ext cx="2620488" cy="1430735"/>
            <a:chOff x="8137639" y="4224123"/>
            <a:chExt cx="3817516" cy="2086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46942D-37B3-E64E-93FA-0E013F7C93E8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3FBE6DF-4F36-E149-9AC0-E1A27036B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9C0809-E023-A241-B057-0EC8F4F8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79ED3-73D5-9B49-B03B-DD389F02FC7E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BDC5A6-4A1F-7149-B944-DA2AABFA4971}"/>
              </a:ext>
            </a:extLst>
          </p:cNvPr>
          <p:cNvSpPr txBox="1"/>
          <p:nvPr/>
        </p:nvSpPr>
        <p:spPr>
          <a:xfrm>
            <a:off x="6384795" y="4500347"/>
            <a:ext cx="24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Marcia </a:t>
            </a:r>
            <a:r>
              <a:rPr lang="en-US" dirty="0" err="1"/>
              <a:t>Quaresma</a:t>
            </a:r>
            <a:r>
              <a:rPr lang="en-US" dirty="0"/>
              <a:t>, Wed.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AF6D-42C8-4849-BDCB-20BF6043E3A8}"/>
              </a:ext>
            </a:extLst>
          </p:cNvPr>
          <p:cNvSpPr txBox="1"/>
          <p:nvPr/>
        </p:nvSpPr>
        <p:spPr>
          <a:xfrm>
            <a:off x="6644924" y="2000625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Itaru</a:t>
            </a:r>
            <a:r>
              <a:rPr lang="en-US" dirty="0"/>
              <a:t> Nakagawa, Fri.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5CD83-1C9D-1E46-B57C-324B35EB3C10}"/>
              </a:ext>
            </a:extLst>
          </p:cNvPr>
          <p:cNvSpPr txBox="1"/>
          <p:nvPr/>
        </p:nvSpPr>
        <p:spPr>
          <a:xfrm>
            <a:off x="10229347" y="2068849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</a:t>
            </a:r>
            <a:r>
              <a:rPr lang="en-US" dirty="0" err="1"/>
              <a:t>Barish</a:t>
            </a:r>
            <a:r>
              <a:rPr lang="en-US" dirty="0"/>
              <a:t>, Fri.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B09F3-0EB0-D748-BDA5-37CE2542EC2C}"/>
              </a:ext>
            </a:extLst>
          </p:cNvPr>
          <p:cNvSpPr txBox="1"/>
          <p:nvPr/>
        </p:nvSpPr>
        <p:spPr>
          <a:xfrm>
            <a:off x="9551572" y="4247248"/>
            <a:ext cx="24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Kei Nagai &amp; </a:t>
            </a:r>
          </a:p>
          <a:p>
            <a:r>
              <a:rPr lang="en-US" dirty="0"/>
              <a:t>Yoshiyuki Miyachi, Wed.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E2CD08-BEC1-CC42-8A90-362AE423AE9C}"/>
              </a:ext>
            </a:extLst>
          </p:cNvPr>
          <p:cNvSpPr/>
          <p:nvPr/>
        </p:nvSpPr>
        <p:spPr>
          <a:xfrm>
            <a:off x="9835906" y="5796"/>
            <a:ext cx="191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Alexey </a:t>
            </a:r>
            <a:r>
              <a:rPr lang="en-US" dirty="0" err="1"/>
              <a:t>Guskov</a:t>
            </a:r>
            <a:r>
              <a:rPr lang="en-US" dirty="0"/>
              <a:t>, Fri.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836A0F-AEFA-0D4C-AF4C-25926C181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5817" y="497730"/>
            <a:ext cx="1422938" cy="1201592"/>
          </a:xfrm>
          <a:prstGeom prst="rect">
            <a:avLst/>
          </a:prstGeom>
        </p:spPr>
      </p:pic>
      <p:pic>
        <p:nvPicPr>
          <p:cNvPr id="17410" name="Picture 2" descr="Image result for NIKA SPD">
            <a:extLst>
              <a:ext uri="{FF2B5EF4-FFF2-40B4-BE49-F238E27FC236}">
                <a16:creationId xmlns:a16="http://schemas.microsoft.com/office/drawing/2014/main" id="{15D5C4A1-544A-3445-8636-7A1626FF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502" r="5706" b="12201"/>
          <a:stretch/>
        </p:blipFill>
        <p:spPr bwMode="auto">
          <a:xfrm>
            <a:off x="9733115" y="566348"/>
            <a:ext cx="2159084" cy="13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F20F8B3-9B1F-6A46-AF85-EFD88129192B}"/>
              </a:ext>
            </a:extLst>
          </p:cNvPr>
          <p:cNvSpPr txBox="1"/>
          <p:nvPr/>
        </p:nvSpPr>
        <p:spPr>
          <a:xfrm>
            <a:off x="8405090" y="108357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NIKA/SPD</a:t>
            </a:r>
          </a:p>
        </p:txBody>
      </p:sp>
    </p:spTree>
    <p:extLst>
      <p:ext uri="{BB962C8B-B14F-4D97-AF65-F5344CB8AC3E}">
        <p14:creationId xmlns:p14="http://schemas.microsoft.com/office/powerpoint/2010/main" val="17802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676895" y="19440"/>
            <a:ext cx="9643166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Part-I: Challenge of “Too Large”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1139753" y="1203301"/>
            <a:ext cx="4539882" cy="4246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432FF"/>
                </a:solidFill>
              </a:rPr>
              <a:t>Three Decades of the Proton Spin Puzzle</a:t>
            </a:r>
            <a:endParaRPr sz="2000" dirty="0">
              <a:solidFill>
                <a:srgbClr val="0432FF"/>
              </a:solidFill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2220" y="162216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136600" y="2137730"/>
            <a:ext cx="2770188" cy="69651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Early expectation: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Large gluon polarization,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 Axial anomaly,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000000"/>
                </a:solidFill>
              </a:rPr>
              <a:t>Cheng &amp; Li, PRL (1989)</a:t>
            </a:r>
            <a:endParaRPr sz="120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715490" y="2816804"/>
            <a:ext cx="1800234" cy="114819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7936"/>
              </p:ext>
            </p:extLst>
          </p:nvPr>
        </p:nvGraphicFramePr>
        <p:xfrm>
          <a:off x="6698067" y="1581070"/>
          <a:ext cx="4585920" cy="371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15"/>
              </p:ext>
            </p:extLst>
          </p:nvPr>
        </p:nvGraphicFramePr>
        <p:xfrm>
          <a:off x="8262240" y="5395151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3480" y="1653357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Spin Crisis: EMC (1987)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1DAD3-D232-B44D-BC99-F46AC7AE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46" y="4522306"/>
            <a:ext cx="3076301" cy="20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5C1F-B250-164D-8E85-67F703C59664}"/>
              </a:ext>
            </a:extLst>
          </p:cNvPr>
          <p:cNvSpPr txBox="1"/>
          <p:nvPr/>
        </p:nvSpPr>
        <p:spPr>
          <a:xfrm>
            <a:off x="676895" y="4522306"/>
            <a:ext cx="87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Today: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0ABBA-F299-BF40-A6EE-4DA47DEE7ACF}"/>
              </a:ext>
            </a:extLst>
          </p:cNvPr>
          <p:cNvSpPr txBox="1"/>
          <p:nvPr/>
        </p:nvSpPr>
        <p:spPr>
          <a:xfrm>
            <a:off x="1951746" y="3991236"/>
            <a:ext cx="417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RHIC-Spin program in 90’s</a:t>
            </a:r>
          </a:p>
        </p:txBody>
      </p:sp>
    </p:spTree>
    <p:extLst>
      <p:ext uri="{BB962C8B-B14F-4D97-AF65-F5344CB8AC3E}">
        <p14:creationId xmlns:p14="http://schemas.microsoft.com/office/powerpoint/2010/main" val="236443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Liu, QNP2018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7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0" y="38292"/>
            <a:ext cx="878774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World First High-Energy 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1591731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5181600" y="1905001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94998" y="38292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4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69" y="118573"/>
            <a:ext cx="10515600" cy="1325563"/>
          </a:xfrm>
        </p:spPr>
        <p:txBody>
          <a:bodyPr/>
          <a:lstStyle/>
          <a:p>
            <a:r>
              <a:rPr lang="en-US" dirty="0"/>
              <a:t>Study Gluon Polarization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838200" y="125185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A8E77D77-9B21-5543-8ABD-22289026F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4" y="5619802"/>
            <a:ext cx="8736325" cy="6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4DB9A-FBD4-7C47-B990-AB0705D0A7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10600" y="4100116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B42D77-A7F9-CF4C-B2D5-C236A05F24A3}"/>
              </a:ext>
            </a:extLst>
          </p:cNvPr>
          <p:cNvGrpSpPr/>
          <p:nvPr/>
        </p:nvGrpSpPr>
        <p:grpSpPr>
          <a:xfrm>
            <a:off x="8003725" y="866899"/>
            <a:ext cx="3871599" cy="2833471"/>
            <a:chOff x="7011563" y="4217257"/>
            <a:chExt cx="3294110" cy="225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193C2C-FEE9-584C-AEB9-C7EEEB8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3756" y="4217257"/>
              <a:ext cx="3071917" cy="22569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586A5-86E9-0940-812A-F22B93CAA5DF}"/>
                </a:ext>
              </a:extLst>
            </p:cNvPr>
            <p:cNvSpPr txBox="1"/>
            <p:nvPr/>
          </p:nvSpPr>
          <p:spPr>
            <a:xfrm rot="16200000">
              <a:off x="6295886" y="4971487"/>
              <a:ext cx="1800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 fractions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C1E6E7-2CB8-FD45-9BF0-957DD5CB3A13}"/>
              </a:ext>
            </a:extLst>
          </p:cNvPr>
          <p:cNvSpPr txBox="1"/>
          <p:nvPr/>
        </p:nvSpPr>
        <p:spPr>
          <a:xfrm>
            <a:off x="1130094" y="495197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FA80A-89B3-1447-ACEF-11061B36DF87}"/>
              </a:ext>
            </a:extLst>
          </p:cNvPr>
          <p:cNvSpPr/>
          <p:nvPr/>
        </p:nvSpPr>
        <p:spPr>
          <a:xfrm>
            <a:off x="5161935" y="5619802"/>
            <a:ext cx="1047136" cy="736548"/>
          </a:xfrm>
          <a:prstGeom prst="ellipse">
            <a:avLst/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25356"/>
            <a:ext cx="11329058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 2009 Data 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467693" y="2315602"/>
            <a:ext cx="4265128" cy="4260578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E49ED-7E07-0949-BA41-47F5570F8AB9}"/>
              </a:ext>
            </a:extLst>
          </p:cNvPr>
          <p:cNvGrpSpPr/>
          <p:nvPr/>
        </p:nvGrpSpPr>
        <p:grpSpPr>
          <a:xfrm>
            <a:off x="7040794" y="1132671"/>
            <a:ext cx="3789502" cy="1040427"/>
            <a:chOff x="7040794" y="1132671"/>
            <a:chExt cx="3789502" cy="1040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7E7D6-333D-5742-AE42-71B3A167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794" y="1132671"/>
              <a:ext cx="3789502" cy="871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0F8B3B-E6AB-2245-9F75-3AC5A68723A5}"/>
                </a:ext>
              </a:extLst>
            </p:cNvPr>
            <p:cNvSpPr txBox="1"/>
            <p:nvPr/>
          </p:nvSpPr>
          <p:spPr>
            <a:xfrm>
              <a:off x="9163300" y="1834544"/>
              <a:ext cx="1489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E45421"/>
                  </a:solidFill>
                </a:rPr>
                <a:t>@ Q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  <a:r>
                <a:rPr lang="en-US" sz="1600" b="1" dirty="0">
                  <a:solidFill>
                    <a:srgbClr val="E45421"/>
                  </a:solidFill>
                </a:rPr>
                <a:t> = 10 GeV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85" y="1470859"/>
            <a:ext cx="1320455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411" y="4662587"/>
            <a:ext cx="2752393" cy="1876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4359817" y="4341492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87" y="5171418"/>
            <a:ext cx="936447" cy="2021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137B38-299A-7D4D-9AB8-4A542D8BD926}"/>
              </a:ext>
            </a:extLst>
          </p:cNvPr>
          <p:cNvGrpSpPr/>
          <p:nvPr/>
        </p:nvGrpSpPr>
        <p:grpSpPr>
          <a:xfrm>
            <a:off x="923442" y="1137410"/>
            <a:ext cx="3186349" cy="2706199"/>
            <a:chOff x="1840822" y="1540939"/>
            <a:chExt cx="3186349" cy="27061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FADF-221C-1A4E-BA85-E8153F65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0822" y="1763660"/>
              <a:ext cx="3186349" cy="24834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80C20D-4626-584D-B605-D13298AB7C55}"/>
                </a:ext>
              </a:extLst>
            </p:cNvPr>
            <p:cNvSpPr txBox="1"/>
            <p:nvPr/>
          </p:nvSpPr>
          <p:spPr>
            <a:xfrm>
              <a:off x="2250067" y="1540939"/>
              <a:ext cx="2357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C68B3-1F65-A244-97BE-7F5961F5B23C}"/>
              </a:ext>
            </a:extLst>
          </p:cNvPr>
          <p:cNvGrpSpPr/>
          <p:nvPr/>
        </p:nvGrpSpPr>
        <p:grpSpPr>
          <a:xfrm>
            <a:off x="833236" y="4018971"/>
            <a:ext cx="3186349" cy="2732167"/>
            <a:chOff x="1732790" y="4171047"/>
            <a:chExt cx="3186349" cy="2732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0F8F2-9F91-0143-92D3-229E5756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2790" y="4397444"/>
              <a:ext cx="3186349" cy="2505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309AA-0F11-2444-B84D-FE5DE6F09AE9}"/>
                </a:ext>
              </a:extLst>
            </p:cNvPr>
            <p:cNvSpPr txBox="1"/>
            <p:nvPr/>
          </p:nvSpPr>
          <p:spPr>
            <a:xfrm>
              <a:off x="2200177" y="4171047"/>
              <a:ext cx="24913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6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7922</TotalTime>
  <Words>2294</Words>
  <Application>Microsoft Macintosh PowerPoint</Application>
  <PresentationFormat>Widescreen</PresentationFormat>
  <Paragraphs>544</Paragraphs>
  <Slides>48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ＭＳ Ｐゴシック</vt:lpstr>
      <vt:lpstr>StarSymbol</vt:lpstr>
      <vt:lpstr>游ゴシック</vt:lpstr>
      <vt:lpstr>游ゴシック Light</vt:lpstr>
      <vt:lpstr>Arial</vt:lpstr>
      <vt:lpstr>Calibri</vt:lpstr>
      <vt:lpstr>Calibri Light</vt:lpstr>
      <vt:lpstr>Symbol</vt:lpstr>
      <vt:lpstr>Times</vt:lpstr>
      <vt:lpstr>Times New Roman</vt:lpstr>
      <vt:lpstr>Wingdings</vt:lpstr>
      <vt:lpstr>Wingdings 3</vt:lpstr>
      <vt:lpstr>Office Theme</vt:lpstr>
      <vt:lpstr>ﾋﾞｯﾄﾏｯﾌﾟ ｲﾒｰｼﾞ</vt:lpstr>
      <vt:lpstr>Picture</vt:lpstr>
      <vt:lpstr>Equation</vt:lpstr>
      <vt:lpstr>数式</vt:lpstr>
      <vt:lpstr>Nucleon-Structure Physics by Proton-Proton Collisions</vt:lpstr>
      <vt:lpstr>Nucleon Structure and Interaction </vt:lpstr>
      <vt:lpstr>Physics of Nucleon Structures </vt:lpstr>
      <vt:lpstr>Study Nucleon Structure in Hadron Collisions </vt:lpstr>
      <vt:lpstr>Selected Recent Highlights</vt:lpstr>
      <vt:lpstr>PowerPoint Presentation</vt:lpstr>
      <vt:lpstr>World First High-Energy Polarized Proton Collider at RHIC</vt:lpstr>
      <vt:lpstr>Study Gluon Polarization at RHIC</vt:lpstr>
      <vt:lpstr>First Hint of Non-zero Gluon Polarization from RHIC 2009 Data Set</vt:lpstr>
      <vt:lpstr>Projected Impact of RHIC data on Gluon Polarization </vt:lpstr>
      <vt:lpstr>Electroweak Probe for Sea Quarks at High Energy at RHIC</vt:lpstr>
      <vt:lpstr>First Direct Measurements of Flavor Identified Sea Quark Polarization</vt:lpstr>
      <vt:lpstr>Physics with Transversely Polarized p+p Collisions at RHIC</vt:lpstr>
      <vt:lpstr>Part-II: The Challenge of “Too Large”</vt:lpstr>
      <vt:lpstr>Probe the Underlying Physics via Hard Scatterings TMD vs Collinear Twist-3 Factorizations</vt:lpstr>
      <vt:lpstr>Access Sivers and Collins with Jet and Hadron Azimuthal Distributions in Transversely Polarized p+p Collisions </vt:lpstr>
      <vt:lpstr>PowerPoint Presentation</vt:lpstr>
      <vt:lpstr>Sivers Asymmetry - non-Universality, process dependent </vt:lpstr>
      <vt:lpstr>Drell-Yan from COMPASS Polarized Target</vt:lpstr>
      <vt:lpstr>PowerPoint Presentation</vt:lpstr>
      <vt:lpstr>Drell-Yan @SeaQuest Fixed Target </vt:lpstr>
      <vt:lpstr>Flavor Asymmetry of Sea Quarks at Intermediate x</vt:lpstr>
      <vt:lpstr>Projected Drell-Yan AN</vt:lpstr>
      <vt:lpstr>First Polarized p+A at RHIC</vt:lpstr>
      <vt:lpstr>Run15 p+Au: a Surprise!  </vt:lpstr>
      <vt:lpstr>Future at RHIC: PHENIX -&gt; sPHENIX -&gt; EIC@RHIC</vt:lpstr>
      <vt:lpstr>Forward sPHENIX Projected Jet Sivers Asymmetries Test the universality of QCD description of TSSA: pp vs SIDIS</vt:lpstr>
      <vt:lpstr>Summary </vt:lpstr>
      <vt:lpstr>backup</vt:lpstr>
      <vt:lpstr>PowerPoint Presentation</vt:lpstr>
      <vt:lpstr>Unpolarized Sea Quark Distributions</vt:lpstr>
      <vt:lpstr>Drell-Yan Sivers Asymmetries w/ QCD Evolution</vt:lpstr>
      <vt:lpstr>Latest W+/- AL from STAR and PHENIX</vt:lpstr>
      <vt:lpstr>Projected RHIC 𝑊± → 𝑙± data Impact on Sea Quark Polarization Determination </vt:lpstr>
      <vt:lpstr>sPHENIX at RHIC </vt:lpstr>
      <vt:lpstr>RHIC Multi-Year Plan: sPHENIX 2023-2027+ (Cold QCD plan under development now)</vt:lpstr>
      <vt:lpstr>Detector components, sPHENIX and EIC detector</vt:lpstr>
      <vt:lpstr>Proposed STAR Forward Upgrade Access small-x Gluons</vt:lpstr>
      <vt:lpstr>Toward a Unified Picture of Nucleon Structure</vt:lpstr>
      <vt:lpstr>PowerPoint Presentation</vt:lpstr>
      <vt:lpstr>Work Wide Collins – (x, Q2) </vt:lpstr>
      <vt:lpstr>Physics with Longitudinally  Polarized p+p Collisions</vt:lpstr>
      <vt:lpstr>Latest Pol NNPDFPol Global Fit</vt:lpstr>
      <vt:lpstr>A New QCD Facility at M2 beam line of the SPS CERN (to be submitted in January 2019)</vt:lpstr>
      <vt:lpstr>A NQF@M2 beam line of the SPS CERN </vt:lpstr>
      <vt:lpstr>QCD facility – future fixed target experiment at M2 Spectrometer upgrades for Drell-Yan measurements with RF-separated beam</vt:lpstr>
      <vt:lpstr>Do We Understand the Physics?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240</cp:revision>
  <cp:lastPrinted>2018-11-14T02:34:47Z</cp:lastPrinted>
  <dcterms:created xsi:type="dcterms:W3CDTF">2018-11-07T23:15:58Z</dcterms:created>
  <dcterms:modified xsi:type="dcterms:W3CDTF">2018-11-14T02:46:42Z</dcterms:modified>
</cp:coreProperties>
</file>