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745" r:id="rId3"/>
    <p:sldId id="258" r:id="rId4"/>
    <p:sldId id="747" r:id="rId5"/>
    <p:sldId id="749" r:id="rId6"/>
    <p:sldId id="333" r:id="rId7"/>
    <p:sldId id="357" r:id="rId8"/>
    <p:sldId id="399" r:id="rId9"/>
    <p:sldId id="390" r:id="rId10"/>
    <p:sldId id="387" r:id="rId11"/>
    <p:sldId id="400" r:id="rId12"/>
    <p:sldId id="397" r:id="rId13"/>
    <p:sldId id="351" r:id="rId14"/>
    <p:sldId id="755" r:id="rId15"/>
    <p:sldId id="260" r:id="rId16"/>
    <p:sldId id="361" r:id="rId17"/>
    <p:sldId id="757" r:id="rId18"/>
    <p:sldId id="758" r:id="rId19"/>
    <p:sldId id="760" r:id="rId20"/>
    <p:sldId id="743" r:id="rId21"/>
    <p:sldId id="320" r:id="rId22"/>
    <p:sldId id="437" r:id="rId23"/>
    <p:sldId id="445" r:id="rId24"/>
    <p:sldId id="349" r:id="rId25"/>
    <p:sldId id="328" r:id="rId26"/>
    <p:sldId id="355" r:id="rId27"/>
    <p:sldId id="362" r:id="rId28"/>
    <p:sldId id="754" r:id="rId29"/>
    <p:sldId id="259" r:id="rId30"/>
    <p:sldId id="401" r:id="rId31"/>
    <p:sldId id="402" r:id="rId32"/>
    <p:sldId id="763" r:id="rId33"/>
    <p:sldId id="372" r:id="rId34"/>
    <p:sldId id="346" r:id="rId35"/>
    <p:sldId id="388" r:id="rId36"/>
    <p:sldId id="385" r:id="rId37"/>
    <p:sldId id="322" r:id="rId38"/>
    <p:sldId id="370" r:id="rId39"/>
    <p:sldId id="746" r:id="rId40"/>
    <p:sldId id="332" r:id="rId41"/>
    <p:sldId id="756" r:id="rId42"/>
    <p:sldId id="336" r:id="rId43"/>
    <p:sldId id="381" r:id="rId44"/>
    <p:sldId id="733" r:id="rId45"/>
    <p:sldId id="734" r:id="rId46"/>
    <p:sldId id="727" r:id="rId47"/>
    <p:sldId id="750" r:id="rId48"/>
    <p:sldId id="36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78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28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image" Target="../media/image8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3F9A5-2B30-BF4D-A765-2519B726A0DF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45CA5-389C-A145-8A23-263BF669C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B33F-94E4-D34C-A556-35C616E015DA}" type="slidenum">
              <a:rPr lang="en-US"/>
              <a:pPr/>
              <a:t>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0238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00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Our physics analysis efforts are closely tied to the RHIC beams operations</a:t>
            </a:r>
            <a:endParaRPr/>
          </a:p>
          <a:p>
            <a:endParaRPr/>
          </a:p>
          <a:p>
            <a:r>
              <a:rPr lang="en-US" sz="2000">
                <a:latin typeface="Arial"/>
              </a:rPr>
              <a:t>Took “BNL” 10 years to reach the mechine performanvec goals ..</a:t>
            </a:r>
            <a:endParaRPr/>
          </a:p>
        </p:txBody>
      </p:sp>
      <p:sp>
        <p:nvSpPr>
          <p:cNvPr id="110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7CB996A-6BA0-46BD-8D51-9A8EF12AC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718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17D26C-96B6-424E-9E46-F90ECAE1F45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6713" y="674688"/>
            <a:ext cx="6138862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4513"/>
            <a:ext cx="5076825" cy="41290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8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31EF-B50E-264D-BD99-A7304F5FE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FBC93-A21F-E948-AD81-54B8A7F3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B785A-CE0E-B644-88EC-5D3D73713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6FDF6-B73C-BA47-BC96-3F3B0ACD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069E6-5100-EE47-BF4D-A8D0A076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18C4-7532-C34C-8D51-338BF52E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B58FD-9CD8-A84A-9C0E-636325213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93FC-1200-2E47-B3F7-11483206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D0EB9-A97A-BD47-AB66-22301BD5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4059F-14AF-F443-B37A-5611596C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4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5E96F-FF19-374C-8CEE-7C84FBC41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8E7BF-FC7B-0548-A5F7-C7AA93CD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5B10-807F-4643-B31A-3C55ED2B3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F0A9-AD76-F44D-AFB1-FBE81B1A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C476-F861-1F4E-80EA-E569EDC5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3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F8B1D-D599-B649-91E5-2973A96D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CADB-A33E-6F4C-BFB7-4D8DC026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97682-2A09-144D-BB5D-679D3598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02E59-3002-7847-A960-BEE94054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F05D-1F41-EA42-8F2D-8DEF8C9D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0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A187-42D8-BA4E-8B75-546A5C25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5E95F-EC32-8940-AE26-B39D870D3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4F153-2D1F-FC47-A510-50D04D51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B1A4A-8F79-D649-99A7-189FA8F3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C6645-E299-A04F-94E5-857A6F7B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871A-16AB-EE49-BD0D-BCA9538A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CBEA-9889-6246-95FD-AD4EE97BCA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77627-4AE1-5D4F-A01C-0C8F040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95128-69C8-D84F-9EBB-4900D0BD5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61C53-8D5F-354E-964C-8A9C84CD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0298E-4C5A-FA47-9E61-A51B4EC4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F841-92D6-AB47-9443-9ACADEE5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E2790-72F7-154C-AF1F-995ADD9D3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BDD0C-3773-DA47-9AE8-1A7C88220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B065D-13CF-964C-B7B7-79BED2EC5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FC19D-6583-BE45-A971-55EC0B9DCB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CCB04-18B2-E747-A295-5F814C48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99FC4-5428-484B-8900-7CADB00D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0857A-DA25-0B4F-9C99-1D79EC6B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44F0-0BA3-824A-B58D-1F656FB2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E20EE-4777-7743-AF82-8C37A586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C5946-4A65-454B-95D0-4D4729B6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32901-4E4E-5A40-82EB-9B5CBAD8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64A2B-8FD6-E04F-9986-5C4D55AA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56EE3-4065-E048-B0F0-3E824A25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619B9-767D-5C4A-8093-832ED472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9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FDAC-EA2A-5644-8063-DEDDD18DB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06F44-0B4F-5543-8E37-393C9410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A5434-08AF-2248-B51B-66D1B22E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066DA-8721-FF45-B80B-2944E85E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60271-D0D2-D248-B58C-C056A908B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5772-4C1F-EC4A-BAF1-894F49E8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DD308-B7FF-C242-B026-052ACDA3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F11B6-ADF1-194F-A4AA-9FA021763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97F89-6001-6E4D-89F5-876ECBFE3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99D2C-5C31-D44B-8855-336E1DDF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CB0EE-7DF5-204D-861F-90310F64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10E7-23A4-434C-9617-CC71AB5C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8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40591-4F1A-E049-ADBE-7187B641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A30C6-7BE5-E649-8BFA-0280FEB59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442ED-8FE9-394C-BAD4-EF5051706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7871-3018-6B4B-BF7D-AC33A6BE6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6673-95C7-6F41-BEC8-BFB898068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0B65-5664-604E-B140-0BFC70E08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2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png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6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3.emf"/><Relationship Id="rId9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5.emf"/><Relationship Id="rId7" Type="http://schemas.openxmlformats.org/officeDocument/2006/relationships/image" Target="../media/image8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3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8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8.png"/><Relationship Id="rId7" Type="http://schemas.openxmlformats.org/officeDocument/2006/relationships/image" Target="../media/image4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jpe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5C25-3588-5C4A-9839-40D5D5A02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7176"/>
            <a:ext cx="9144000" cy="2387600"/>
          </a:xfrm>
        </p:spPr>
        <p:txBody>
          <a:bodyPr/>
          <a:lstStyle/>
          <a:p>
            <a:r>
              <a:rPr lang="en-US" dirty="0"/>
              <a:t>Nucleon-Structure Physics by Proton-Proton Collisions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F158F-71F6-894F-B375-99C815F4D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3959"/>
            <a:ext cx="9144000" cy="22272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Ming X. Liu</a:t>
            </a:r>
          </a:p>
          <a:p>
            <a:r>
              <a:rPr lang="en-US" sz="3200" dirty="0"/>
              <a:t>Los Alamos National Laboratory </a:t>
            </a:r>
          </a:p>
          <a:p>
            <a:r>
              <a:rPr lang="en-US" sz="3200" dirty="0"/>
              <a:t>QNP2018</a:t>
            </a:r>
          </a:p>
          <a:p>
            <a:r>
              <a:rPr lang="en-US" sz="3200" dirty="0"/>
              <a:t>Tsukuba, Japan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028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1918"/>
            <a:ext cx="9144000" cy="94392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Projected Impact of RHIC data on Gluon Polarization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43" y="1035844"/>
            <a:ext cx="5209498" cy="304664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Favors positive gluon polarization </a:t>
            </a:r>
          </a:p>
          <a:p>
            <a:pPr marL="571500" lvl="1" indent="-171450"/>
            <a:r>
              <a:rPr lang="en-US" sz="1800" dirty="0"/>
              <a:t>PHENIX/STAR data: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62GeV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200GeV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510GeV 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1600" baseline="30000" dirty="0">
                <a:ea typeface="ＭＳ Ｐゴシック" charset="-128"/>
                <a:cs typeface="Times New Roman" charset="0"/>
              </a:rPr>
              <a:t>0</a:t>
            </a:r>
            <a:r>
              <a:rPr lang="en-US" altLang="en-US" sz="1600" dirty="0">
                <a:ea typeface="ＭＳ Ｐゴシック" charset="-128"/>
                <a:cs typeface="Times New Roman" charset="0"/>
              </a:rPr>
              <a:t> </a:t>
            </a:r>
            <a:r>
              <a:rPr lang="en-US" altLang="en-US" sz="1600" i="1" dirty="0">
                <a:ea typeface="ＭＳ Ｐゴシック" charset="-128"/>
                <a:cs typeface="Times New Roman" charset="0"/>
              </a:rPr>
              <a:t>A</a:t>
            </a:r>
            <a:r>
              <a:rPr lang="en-US" altLang="en-US" sz="1600" i="1" baseline="-25000" dirty="0">
                <a:ea typeface="ＭＳ Ｐゴシック" charset="-128"/>
                <a:cs typeface="Times New Roman" charset="0"/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200/510GeV (di)jets </a:t>
            </a:r>
            <a:r>
              <a:rPr lang="en-US" sz="1600" i="1" dirty="0"/>
              <a:t>A</a:t>
            </a:r>
            <a:r>
              <a:rPr lang="en-US" sz="1600" i="1" baseline="-25000" dirty="0"/>
              <a:t>LL</a:t>
            </a:r>
          </a:p>
          <a:p>
            <a:pPr marL="457200" lvl="1" indent="0">
              <a:buNone/>
            </a:pPr>
            <a:endParaRPr lang="en-US" sz="1600" dirty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rgbClr val="92D050"/>
                </a:solidFill>
              </a:rPr>
              <a:t>Statistically limited but could be improved in the future high luminosity program: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charged hadron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  <a:r>
              <a:rPr lang="en-US" sz="1600" dirty="0">
                <a:solidFill>
                  <a:srgbClr val="92D050"/>
                </a:solidFill>
              </a:rPr>
              <a:t> 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HF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92D050"/>
                </a:solidFill>
              </a:rPr>
              <a:t>200/510GeV  𝐽/𝜓 </a:t>
            </a:r>
            <a:r>
              <a:rPr lang="en-US" sz="1600" i="1" dirty="0">
                <a:solidFill>
                  <a:srgbClr val="92D050"/>
                </a:solidFill>
              </a:rPr>
              <a:t>A</a:t>
            </a:r>
            <a:r>
              <a:rPr lang="en-US" sz="1600" i="1" baseline="-25000" dirty="0">
                <a:solidFill>
                  <a:srgbClr val="92D050"/>
                </a:solidFill>
              </a:rPr>
              <a:t>LL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sz="2400" dirty="0"/>
              <a:t>EIC </a:t>
            </a:r>
            <a:r>
              <a:rPr lang="cs-CZ" sz="2400" dirty="0" err="1"/>
              <a:t>future</a:t>
            </a:r>
            <a:r>
              <a:rPr lang="cs-CZ" sz="2400" dirty="0"/>
              <a:t>, 2027+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39" y="1376154"/>
            <a:ext cx="4925989" cy="498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7567D9-720A-A04A-9F10-46BB995FE3C6}"/>
              </a:ext>
            </a:extLst>
          </p:cNvPr>
          <p:cNvSpPr txBox="1"/>
          <p:nvPr/>
        </p:nvSpPr>
        <p:spPr>
          <a:xfrm>
            <a:off x="6255893" y="1129330"/>
            <a:ext cx="4170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“RHIC Cold QCD Plan for 2017-2023”, arXiv:1602.03922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468058-F7BD-1F45-97D7-FAB2A389608D}"/>
              </a:ext>
            </a:extLst>
          </p:cNvPr>
          <p:cNvGrpSpPr/>
          <p:nvPr/>
        </p:nvGrpSpPr>
        <p:grpSpPr>
          <a:xfrm>
            <a:off x="1069062" y="4058351"/>
            <a:ext cx="3799958" cy="2663124"/>
            <a:chOff x="6878241" y="4189370"/>
            <a:chExt cx="3005301" cy="21669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B40047-BF33-9940-8077-101D95591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8241" y="4189370"/>
              <a:ext cx="3005301" cy="21669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D16F55-FF7A-D048-8239-19E842A7F59E}"/>
                </a:ext>
              </a:extLst>
            </p:cNvPr>
            <p:cNvSpPr txBox="1"/>
            <p:nvPr/>
          </p:nvSpPr>
          <p:spPr>
            <a:xfrm>
              <a:off x="7907582" y="4228020"/>
              <a:ext cx="19127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PRL 115, 092002 (2015)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658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0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Electroweak Probe for Sea Quarks at High Energy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75" y="2194593"/>
            <a:ext cx="2886891" cy="2153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13" y="1379615"/>
            <a:ext cx="8368977" cy="649718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6710" y="2289013"/>
            <a:ext cx="3480717" cy="1964303"/>
          </a:xfrm>
          <a:prstGeom prst="rect">
            <a:avLst/>
          </a:prstGeom>
          <a:ln w="12700"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2F6F4-FCF6-DE42-89F1-D071B972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516" y="4682016"/>
            <a:ext cx="8729004" cy="167433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B9977-3A7F-0349-B029-437B34940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3917" y="2452037"/>
            <a:ext cx="1271868" cy="400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20D3A-A883-884B-A1C0-FC857A621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403" y="2421456"/>
            <a:ext cx="1326403" cy="4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77008" y="102737"/>
            <a:ext cx="9037983" cy="95368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First Direct Measurements of Flavor Identified Sea Quark </a:t>
            </a:r>
            <a:r>
              <a:rPr lang="en-US" sz="3600" dirty="0">
                <a:latin typeface="Arial" charset="0"/>
                <a:ea typeface="Arial" charset="0"/>
                <a:cs typeface="Arial" charset="0"/>
              </a:rPr>
              <a:t>Polarization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235765"/>
            <a:ext cx="8229600" cy="4654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RHIC has unique access to flavor identified sea-quarks via real W</a:t>
            </a:r>
            <a:r>
              <a:rPr lang="en-US" baseline="30000" dirty="0"/>
              <a:t>+/-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94E54-1B3B-F548-B08A-C5032AA64930}"/>
              </a:ext>
            </a:extLst>
          </p:cNvPr>
          <p:cNvSpPr txBox="1"/>
          <p:nvPr/>
        </p:nvSpPr>
        <p:spPr>
          <a:xfrm>
            <a:off x="3791504" y="1877948"/>
            <a:ext cx="235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STAR: PRL 113, 072301 (2014)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44114-E3A3-7D48-90C1-7DC33CF10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18" y="2198246"/>
            <a:ext cx="3761835" cy="4313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BCAE84-6260-8340-86DD-DBB01572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630"/>
          <a:stretch/>
        </p:blipFill>
        <p:spPr>
          <a:xfrm>
            <a:off x="6228516" y="2786064"/>
            <a:ext cx="1246956" cy="27542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AB71E-2302-2F44-A571-C134B06D9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602" b="-1403"/>
          <a:stretch/>
        </p:blipFill>
        <p:spPr>
          <a:xfrm>
            <a:off x="6228516" y="4996711"/>
            <a:ext cx="1246956" cy="3016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FA9D50-CFC7-4A4A-9140-1CF0548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36"/>
          <a:stretch/>
        </p:blipFill>
        <p:spPr>
          <a:xfrm>
            <a:off x="1761220" y="4199062"/>
            <a:ext cx="1101041" cy="31167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0D687-9F1D-E842-9A46-17C000C6EC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" t="-5208" r="49442" b="-1656"/>
          <a:stretch/>
        </p:blipFill>
        <p:spPr>
          <a:xfrm>
            <a:off x="1761220" y="3371851"/>
            <a:ext cx="1162747" cy="317133"/>
          </a:xfrm>
          <a:prstGeom prst="rect">
            <a:avLst/>
          </a:prstGeom>
          <a:solidFill>
            <a:srgbClr val="FFC000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268EFF-279F-EB43-8714-6BEE5B134904}"/>
              </a:ext>
            </a:extLst>
          </p:cNvPr>
          <p:cNvGrpSpPr/>
          <p:nvPr/>
        </p:nvGrpSpPr>
        <p:grpSpPr>
          <a:xfrm>
            <a:off x="8610600" y="1629320"/>
            <a:ext cx="3049654" cy="5139484"/>
            <a:chOff x="7594097" y="1700910"/>
            <a:chExt cx="3049654" cy="51394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428FAE-5A1E-2E4F-99B3-849C42B3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4097" y="4297909"/>
              <a:ext cx="2942350" cy="254248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E0359B9-6A3D-BF43-9F43-71CD7AEF18D3}"/>
                </a:ext>
              </a:extLst>
            </p:cNvPr>
            <p:cNvGrpSpPr/>
            <p:nvPr/>
          </p:nvGrpSpPr>
          <p:grpSpPr>
            <a:xfrm>
              <a:off x="7594098" y="1700910"/>
              <a:ext cx="3049653" cy="2593077"/>
              <a:chOff x="5951472" y="4128398"/>
              <a:chExt cx="3049653" cy="25930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9561F84-B76C-224C-8525-E3FEB29B42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51472" y="4128398"/>
                <a:ext cx="3049653" cy="259307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9CB55FD-84C5-D74F-9D39-8863FD890919}"/>
                  </a:ext>
                </a:extLst>
              </p:cNvPr>
              <p:cNvSpPr txBox="1"/>
              <p:nvPr/>
            </p:nvSpPr>
            <p:spPr>
              <a:xfrm>
                <a:off x="6245906" y="5411676"/>
                <a:ext cx="13740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arXiv:1406.7122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AB7BE3-9876-D64B-A0BD-77B46D5427B4}"/>
              </a:ext>
            </a:extLst>
          </p:cNvPr>
          <p:cNvSpPr txBox="1"/>
          <p:nvPr/>
        </p:nvSpPr>
        <p:spPr>
          <a:xfrm>
            <a:off x="914870" y="2167180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84F497-CB41-B54B-AB8C-D9A2D92521AF}"/>
              </a:ext>
            </a:extLst>
          </p:cNvPr>
          <p:cNvSpPr txBox="1"/>
          <p:nvPr/>
        </p:nvSpPr>
        <p:spPr>
          <a:xfrm>
            <a:off x="6386553" y="2145972"/>
            <a:ext cx="15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quarks</a:t>
            </a:r>
          </a:p>
        </p:txBody>
      </p:sp>
    </p:spTree>
    <p:extLst>
      <p:ext uri="{BB962C8B-B14F-4D97-AF65-F5344CB8AC3E}">
        <p14:creationId xmlns:p14="http://schemas.microsoft.com/office/powerpoint/2010/main" val="291685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365" y="274638"/>
            <a:ext cx="11111093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Transversely Polarized </a:t>
            </a:r>
            <a:r>
              <a:rPr lang="en-US" sz="3600" dirty="0" err="1"/>
              <a:t>p+p</a:t>
            </a:r>
            <a:r>
              <a:rPr lang="en-US" sz="3600" dirty="0"/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35640" y="1954494"/>
            <a:ext cx="5599514" cy="3832343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20397"/>
              </p:ext>
            </p:extLst>
          </p:nvPr>
        </p:nvGraphicFramePr>
        <p:xfrm>
          <a:off x="1219612" y="2025274"/>
          <a:ext cx="2543337" cy="14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3" name="ﾋﾞｯﾄﾏｯﾌﾟ ｲﾒｰｼﾞ" r:id="rId5" imgW="4876609" imgH="2857762" progId="Paint.Picture">
                  <p:embed/>
                </p:oleObj>
              </mc:Choice>
              <mc:Fallback>
                <p:oleObj name="ﾋﾞｯﾄﾏｯﾌﾟ ｲﾒｰｼﾞ" r:id="rId5" imgW="4876609" imgH="2857762" progId="Paint.Picture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612" y="2025274"/>
                        <a:ext cx="2543337" cy="1412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358392"/>
              </p:ext>
            </p:extLst>
          </p:nvPr>
        </p:nvGraphicFramePr>
        <p:xfrm>
          <a:off x="1287472" y="4342965"/>
          <a:ext cx="2407619" cy="137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4" name="ﾋﾞｯﾄﾏｯﾌﾟ ｲﾒｰｼﾞ" r:id="rId7" imgW="4915236" imgH="2971583" progId="Paint.Picture">
                  <p:embed/>
                </p:oleObj>
              </mc:Choice>
              <mc:Fallback>
                <p:oleObj name="ﾋﾞｯﾄﾏｯﾌﾟ ｲﾒｰｼﾞ" r:id="rId7" imgW="4915236" imgH="2971583" progId="Paint.Picture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72" y="4342965"/>
                        <a:ext cx="2407619" cy="137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8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99"/>
            <a:ext cx="10515600" cy="1325563"/>
          </a:xfrm>
        </p:spPr>
        <p:txBody>
          <a:bodyPr/>
          <a:lstStyle/>
          <a:p>
            <a:r>
              <a:rPr lang="en-US" dirty="0"/>
              <a:t>Part-II: The Challenge of “Too Large”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14</a:t>
            </a:fld>
            <a:endParaRPr lang="en-US"/>
          </a:p>
        </p:txBody>
      </p:sp>
      <p:pic>
        <p:nvPicPr>
          <p:cNvPr id="7170" name="Picture 2" descr="Image result for transverse single spin">
            <a:extLst>
              <a:ext uri="{FF2B5EF4-FFF2-40B4-BE49-F238E27FC236}">
                <a16:creationId xmlns:a16="http://schemas.microsoft.com/office/drawing/2014/main" id="{133E2AD6-A3C9-0943-B2C0-255E79B0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2" t="10812" b="23457"/>
          <a:stretch/>
        </p:blipFill>
        <p:spPr bwMode="auto">
          <a:xfrm>
            <a:off x="2018068" y="2352236"/>
            <a:ext cx="4179156" cy="40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5C5539-EC60-E549-8D68-16F42B352AFF}"/>
              </a:ext>
            </a:extLst>
          </p:cNvPr>
          <p:cNvSpPr txBox="1"/>
          <p:nvPr/>
        </p:nvSpPr>
        <p:spPr>
          <a:xfrm>
            <a:off x="939004" y="380916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E704 (1991)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73AB4-06ED-F543-AA34-0FDE38096AE3}"/>
              </a:ext>
            </a:extLst>
          </p:cNvPr>
          <p:cNvGrpSpPr/>
          <p:nvPr/>
        </p:nvGrpSpPr>
        <p:grpSpPr>
          <a:xfrm>
            <a:off x="8917173" y="2634860"/>
            <a:ext cx="2802014" cy="3430074"/>
            <a:chOff x="10575293" y="3842267"/>
            <a:chExt cx="1548584" cy="1999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CFCE2-5761-DC42-93E7-5635E1A2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93" y="3842267"/>
              <a:ext cx="1507545" cy="55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4196B-C322-D44E-A353-79147F35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2404" y="5493484"/>
              <a:ext cx="1285415" cy="347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E017FE-DE33-D34F-8D54-D98ADAA2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0077" y="4612409"/>
              <a:ext cx="1193800" cy="723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47901C-E118-A146-9989-1C11DF05BE7D}"/>
              </a:ext>
            </a:extLst>
          </p:cNvPr>
          <p:cNvSpPr txBox="1"/>
          <p:nvPr/>
        </p:nvSpPr>
        <p:spPr>
          <a:xfrm>
            <a:off x="8783383" y="1974112"/>
            <a:ext cx="293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Kane, </a:t>
            </a:r>
            <a:r>
              <a:rPr lang="en-US" dirty="0" err="1"/>
              <a:t>Pumplin</a:t>
            </a:r>
            <a:r>
              <a:rPr lang="en-US" dirty="0"/>
              <a:t>, Repko (1978) 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D546D52-768B-A44F-99A1-A43CF02FD3EB}"/>
              </a:ext>
            </a:extLst>
          </p:cNvPr>
          <p:cNvSpPr txBox="1">
            <a:spLocks/>
          </p:cNvSpPr>
          <p:nvPr/>
        </p:nvSpPr>
        <p:spPr>
          <a:xfrm>
            <a:off x="939004" y="1163471"/>
            <a:ext cx="10414796" cy="644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  <a:latin typeface="Calibri" charset="0"/>
              </a:rPr>
              <a:t>Large Transverse Single Spin Asymmetry (TSSA) in forward hadron production persists up to RHIC energy.</a:t>
            </a:r>
            <a:endParaRPr lang="en-US" sz="2000" dirty="0">
              <a:solidFill>
                <a:srgbClr val="0432FF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CF8B9-D01D-9642-B507-F9F3F6D78C0B}"/>
              </a:ext>
            </a:extLst>
          </p:cNvPr>
          <p:cNvSpPr txBox="1"/>
          <p:nvPr/>
        </p:nvSpPr>
        <p:spPr>
          <a:xfrm>
            <a:off x="1169970" y="2199101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A</a:t>
            </a:r>
            <a:r>
              <a:rPr lang="en-US" sz="2800" baseline="-25000" dirty="0">
                <a:solidFill>
                  <a:srgbClr val="0432FF"/>
                </a:solidFill>
              </a:rPr>
              <a:t>N</a:t>
            </a:r>
            <a:r>
              <a:rPr lang="en-US" sz="2800" dirty="0">
                <a:solidFill>
                  <a:srgbClr val="0432FF"/>
                </a:solidFill>
              </a:rPr>
              <a:t> ~ </a:t>
            </a:r>
            <a:r>
              <a:rPr lang="en-US" sz="2800" i="1" dirty="0">
                <a:solidFill>
                  <a:srgbClr val="0432FF"/>
                </a:solidFill>
              </a:rPr>
              <a:t>O(10%)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7B843-630D-9042-BADA-801E5D6CC8F7}"/>
              </a:ext>
            </a:extLst>
          </p:cNvPr>
          <p:cNvGrpSpPr/>
          <p:nvPr/>
        </p:nvGrpSpPr>
        <p:grpSpPr>
          <a:xfrm>
            <a:off x="6784412" y="3729555"/>
            <a:ext cx="1998971" cy="1686021"/>
            <a:chOff x="6904383" y="3996451"/>
            <a:chExt cx="2163596" cy="1358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AE77F-B52F-F441-8183-5E002473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279" y="3996451"/>
              <a:ext cx="2044700" cy="1358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A9B15-14B3-444B-A48C-49A68B2BB28B}"/>
                </a:ext>
              </a:extLst>
            </p:cNvPr>
            <p:cNvSpPr/>
            <p:nvPr/>
          </p:nvSpPr>
          <p:spPr>
            <a:xfrm>
              <a:off x="6904383" y="4675901"/>
              <a:ext cx="490330" cy="37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747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1524001" y="1177"/>
            <a:ext cx="9045677" cy="12636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/>
              <a:t>Probe the Underlying Physics via Hard Scatterings</a:t>
            </a:r>
            <a:br>
              <a:rPr lang="en-US" altLang="ja-JP" sz="3200" dirty="0"/>
            </a:br>
            <a:r>
              <a:rPr lang="en-US" altLang="ja-JP" sz="3200" dirty="0"/>
              <a:t>TMD vs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15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814812" y="5595913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972711"/>
              </p:ext>
            </p:extLst>
          </p:nvPr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9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638284"/>
              </p:ext>
            </p:extLst>
          </p:nvPr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0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</p:spTree>
    <p:extLst>
      <p:ext uri="{BB962C8B-B14F-4D97-AF65-F5344CB8AC3E}">
        <p14:creationId xmlns:p14="http://schemas.microsoft.com/office/powerpoint/2010/main" val="214693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/>
              <a:t>Access </a:t>
            </a:r>
            <a:r>
              <a:rPr lang="en-US" sz="2800" dirty="0" err="1"/>
              <a:t>Sivers</a:t>
            </a:r>
            <a:r>
              <a:rPr lang="en-US" sz="2800" dirty="0"/>
              <a:t> and Collins with Jet and Hadron Azimuthal Distributions in Transversely Polarized </a:t>
            </a:r>
            <a:r>
              <a:rPr lang="en-US" sz="2800" dirty="0" err="1"/>
              <a:t>p+p</a:t>
            </a:r>
            <a:r>
              <a:rPr lang="en-US" sz="2800" dirty="0"/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92" y="2405138"/>
            <a:ext cx="4906108" cy="4048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700" y="1865977"/>
            <a:ext cx="5341438" cy="18717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0616" y="3839309"/>
            <a:ext cx="2380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Experimental variables: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Jet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baseline="-25000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xF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Hadron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, PID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Beam polarization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0539" y="2063206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507" y="5249876"/>
            <a:ext cx="1046010" cy="577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933" y="5888755"/>
            <a:ext cx="1499335" cy="509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4268" y="5277767"/>
            <a:ext cx="207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 err="1">
                <a:solidFill>
                  <a:srgbClr val="0000FF"/>
                </a:solidFill>
              </a:rPr>
              <a:t>Sivers</a:t>
            </a:r>
            <a:r>
              <a:rPr lang="en-US" sz="2400" dirty="0">
                <a:solidFill>
                  <a:srgbClr val="0000FF"/>
                </a:solidFill>
              </a:rPr>
              <a:t>-like”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4267" y="5930026"/>
            <a:ext cx="2218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sym typeface="Wingdings"/>
              </a:rPr>
              <a:t> “</a:t>
            </a:r>
            <a:r>
              <a:rPr lang="en-US" sz="2400" dirty="0">
                <a:solidFill>
                  <a:srgbClr val="0000FF"/>
                </a:solidFill>
              </a:rPr>
              <a:t>Collins-like”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 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9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576B-A34D-CE4A-9336-7CA8228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D62F1-BEB4-4943-B398-3BEECE40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F862-E497-5748-A6E5-53969B02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551BC-7BAA-6745-9B8F-BCD06008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73" y="1404974"/>
            <a:ext cx="4474322" cy="54623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0AC80C8-7558-994A-B561-12789ED93384}"/>
              </a:ext>
            </a:extLst>
          </p:cNvPr>
          <p:cNvGrpSpPr/>
          <p:nvPr/>
        </p:nvGrpSpPr>
        <p:grpSpPr>
          <a:xfrm>
            <a:off x="5568349" y="863732"/>
            <a:ext cx="2265385" cy="2014881"/>
            <a:chOff x="838200" y="1439719"/>
            <a:chExt cx="4470399" cy="3479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952E7C-64D9-1A42-A554-B39CB09F2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439719"/>
              <a:ext cx="4330700" cy="3479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271647-4E1A-F246-836A-AB324C1173F0}"/>
                </a:ext>
              </a:extLst>
            </p:cNvPr>
            <p:cNvSpPr/>
            <p:nvPr/>
          </p:nvSpPr>
          <p:spPr>
            <a:xfrm>
              <a:off x="4726379" y="1439719"/>
              <a:ext cx="442521" cy="567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4646A1-B8F1-2D4E-89A3-52C7122DA473}"/>
                </a:ext>
              </a:extLst>
            </p:cNvPr>
            <p:cNvSpPr/>
            <p:nvPr/>
          </p:nvSpPr>
          <p:spPr>
            <a:xfrm>
              <a:off x="4866078" y="3739913"/>
              <a:ext cx="442521" cy="567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F6C304-105F-B342-844D-1725185179B5}"/>
              </a:ext>
            </a:extLst>
          </p:cNvPr>
          <p:cNvGrpSpPr/>
          <p:nvPr/>
        </p:nvGrpSpPr>
        <p:grpSpPr>
          <a:xfrm>
            <a:off x="253653" y="2371228"/>
            <a:ext cx="6954016" cy="4253616"/>
            <a:chOff x="4904992" y="2442105"/>
            <a:chExt cx="6954016" cy="42536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575C80-DD47-DA41-A032-966EB3DFC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4992" y="2848819"/>
              <a:ext cx="6954016" cy="38469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448A4B-5DFE-8A45-9BC6-114251CC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9300" y="2442105"/>
              <a:ext cx="3073400" cy="2921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AEDD3-E1C2-504B-96BA-B587912C25BB}"/>
              </a:ext>
            </a:extLst>
          </p:cNvPr>
          <p:cNvSpPr txBox="1"/>
          <p:nvPr/>
        </p:nvSpPr>
        <p:spPr>
          <a:xfrm>
            <a:off x="7950784" y="734243"/>
            <a:ext cx="3814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Inclusive A</a:t>
            </a:r>
            <a:r>
              <a:rPr lang="en-US" sz="2000" b="1" baseline="-25000" dirty="0">
                <a:solidFill>
                  <a:srgbClr val="0432FF"/>
                </a:solidFill>
              </a:rPr>
              <a:t>N</a:t>
            </a:r>
            <a:r>
              <a:rPr lang="en-US" sz="2000" b="1" dirty="0">
                <a:solidFill>
                  <a:srgbClr val="0432FF"/>
                </a:solidFill>
              </a:rPr>
              <a:t> = 0 at central rapidity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5A6CD-8376-D242-9AE6-FBEFEA00FF4B}"/>
              </a:ext>
            </a:extLst>
          </p:cNvPr>
          <p:cNvSpPr txBox="1"/>
          <p:nvPr/>
        </p:nvSpPr>
        <p:spPr>
          <a:xfrm>
            <a:off x="340933" y="1621424"/>
            <a:ext cx="508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A</a:t>
            </a:r>
            <a:r>
              <a:rPr lang="en-US" sz="2400" b="1" baseline="-25000" dirty="0">
                <a:solidFill>
                  <a:srgbClr val="0432FF"/>
                </a:solidFill>
              </a:rPr>
              <a:t>N</a:t>
            </a:r>
            <a:r>
              <a:rPr lang="en-US" sz="2400" b="1" dirty="0">
                <a:solidFill>
                  <a:srgbClr val="0432FF"/>
                </a:solidFill>
              </a:rPr>
              <a:t>  at central rapidity: non-zero in jet!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4BF634B-5B8B-F340-AAB2-0B631EF16096}"/>
              </a:ext>
            </a:extLst>
          </p:cNvPr>
          <p:cNvSpPr txBox="1">
            <a:spLocks/>
          </p:cNvSpPr>
          <p:nvPr/>
        </p:nvSpPr>
        <p:spPr>
          <a:xfrm>
            <a:off x="320382" y="143060"/>
            <a:ext cx="6233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Collins Asymmetry in Jet</a:t>
            </a:r>
          </a:p>
        </p:txBody>
      </p:sp>
    </p:spTree>
    <p:extLst>
      <p:ext uri="{BB962C8B-B14F-4D97-AF65-F5344CB8AC3E}">
        <p14:creationId xmlns:p14="http://schemas.microsoft.com/office/powerpoint/2010/main" val="44686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904B-51CC-9140-B925-79C4910F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20"/>
            <a:ext cx="10515600" cy="1325563"/>
          </a:xfrm>
        </p:spPr>
        <p:txBody>
          <a:bodyPr/>
          <a:lstStyle/>
          <a:p>
            <a:r>
              <a:rPr lang="en-US" dirty="0" err="1"/>
              <a:t>Sivers</a:t>
            </a:r>
            <a:r>
              <a:rPr lang="en-US" dirty="0"/>
              <a:t> Asymmetry</a:t>
            </a:r>
            <a:br>
              <a:rPr lang="en-US" dirty="0"/>
            </a:br>
            <a:r>
              <a:rPr lang="en-US" sz="3200" dirty="0">
                <a:solidFill>
                  <a:srgbClr val="0432FF"/>
                </a:solidFill>
              </a:rPr>
              <a:t>- non-Universality, process dependent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FBE1-EBB2-064C-8CD0-E3000E3CA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265" y="1506724"/>
            <a:ext cx="5072270" cy="12003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Sign change prediction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Drell-Yan and W/Z in </a:t>
            </a:r>
            <a:r>
              <a:rPr lang="en-US" sz="2400" dirty="0" err="1">
                <a:solidFill>
                  <a:srgbClr val="FF0000"/>
                </a:solidFill>
              </a:rPr>
              <a:t>p+p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D4E8F-67D1-7D4A-AE08-0F4783EF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8F2DA-CDBB-F944-835B-5B40363D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63B3-7F0F-104B-9C5F-95DE5231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2C711-2EB7-0440-8D44-5E0DA055C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497" y="2517350"/>
            <a:ext cx="5718147" cy="39778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08ACDA-606D-0D45-92F1-C46490BD0AF3}"/>
              </a:ext>
            </a:extLst>
          </p:cNvPr>
          <p:cNvGrpSpPr/>
          <p:nvPr/>
        </p:nvGrpSpPr>
        <p:grpSpPr>
          <a:xfrm>
            <a:off x="460299" y="2907867"/>
            <a:ext cx="5828071" cy="3191051"/>
            <a:chOff x="2686050" y="1490776"/>
            <a:chExt cx="6028612" cy="28918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DDA34F-CF9B-4146-9B98-395BE9079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2D22FF-0AF3-E641-9A8A-A7591A81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648F5-8326-5A4A-8ACD-0EBB23006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909" y="104120"/>
            <a:ext cx="2886891" cy="21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08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D471-FBED-A44C-96AF-CBD1FCB6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40" y="116941"/>
            <a:ext cx="10515600" cy="1325563"/>
          </a:xfrm>
        </p:spPr>
        <p:txBody>
          <a:bodyPr/>
          <a:lstStyle/>
          <a:p>
            <a:r>
              <a:rPr lang="en-US" dirty="0"/>
              <a:t>Drell-Yan from COMPASS Polarized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217E-110A-5546-B9FC-FBD2CEE9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6BEF-0160-AA46-89E4-0298BE3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8873-D8BB-404C-AEF9-D608DC8A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19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6E9A54-D5B5-8940-9491-2BD70A817FAF}"/>
              </a:ext>
            </a:extLst>
          </p:cNvPr>
          <p:cNvGrpSpPr/>
          <p:nvPr/>
        </p:nvGrpSpPr>
        <p:grpSpPr>
          <a:xfrm>
            <a:off x="2794229" y="1431067"/>
            <a:ext cx="6116379" cy="1546168"/>
            <a:chOff x="2935275" y="1552725"/>
            <a:chExt cx="6116379" cy="1546168"/>
          </a:xfrm>
        </p:grpSpPr>
        <p:pic>
          <p:nvPicPr>
            <p:cNvPr id="7" name="Immagine 14">
              <a:extLst>
                <a:ext uri="{FF2B5EF4-FFF2-40B4-BE49-F238E27FC236}">
                  <a16:creationId xmlns:a16="http://schemas.microsoft.com/office/drawing/2014/main" id="{9B65E4D8-09C9-9748-A71E-9E1CAF40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5426" y="1552725"/>
              <a:ext cx="4786228" cy="15461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B3CFCB-2F32-924B-8C2A-ED76ABFD81ED}"/>
                </a:ext>
              </a:extLst>
            </p:cNvPr>
            <p:cNvSpPr txBox="1"/>
            <p:nvPr/>
          </p:nvSpPr>
          <p:spPr>
            <a:xfrm>
              <a:off x="2996885" y="1623100"/>
              <a:ext cx="1080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Beam: pi-</a:t>
              </a:r>
              <a:endParaRPr lang="en-US" baseline="30000" dirty="0">
                <a:solidFill>
                  <a:srgbClr val="0432FF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DEC2E7-869A-5446-8CF2-AE58B8BDCD78}"/>
                </a:ext>
              </a:extLst>
            </p:cNvPr>
            <p:cNvSpPr txBox="1"/>
            <p:nvPr/>
          </p:nvSpPr>
          <p:spPr>
            <a:xfrm>
              <a:off x="2935275" y="2325809"/>
              <a:ext cx="14327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Polarized 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Proton target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8FBDFD-26C7-0740-9569-F5A14BE801E8}"/>
              </a:ext>
            </a:extLst>
          </p:cNvPr>
          <p:cNvGrpSpPr/>
          <p:nvPr/>
        </p:nvGrpSpPr>
        <p:grpSpPr>
          <a:xfrm>
            <a:off x="5561287" y="3244077"/>
            <a:ext cx="6259802" cy="3155084"/>
            <a:chOff x="5480699" y="3016251"/>
            <a:chExt cx="6259802" cy="3155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8B0225-45E3-CA43-9174-255F8AF0CE17}"/>
                </a:ext>
              </a:extLst>
            </p:cNvPr>
            <p:cNvGrpSpPr/>
            <p:nvPr/>
          </p:nvGrpSpPr>
          <p:grpSpPr>
            <a:xfrm>
              <a:off x="5480699" y="3016251"/>
              <a:ext cx="6259802" cy="3155084"/>
              <a:chOff x="4928260" y="3857601"/>
              <a:chExt cx="4054845" cy="24090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413B81-ED0B-E147-8E7E-F4F306F8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28260" y="3857601"/>
                <a:ext cx="4054845" cy="2409055"/>
              </a:xfrm>
              <a:prstGeom prst="rect">
                <a:avLst/>
              </a:prstGeom>
            </p:spPr>
          </p:pic>
          <p:pic>
            <p:nvPicPr>
              <p:cNvPr id="12" name="Picture 4" descr="Image result for cern compass logo">
                <a:extLst>
                  <a:ext uri="{FF2B5EF4-FFF2-40B4-BE49-F238E27FC236}">
                    <a16:creationId xmlns:a16="http://schemas.microsoft.com/office/drawing/2014/main" id="{ED4486DA-62A4-CD4A-861F-403842BB4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5900" y="3954483"/>
                <a:ext cx="629782" cy="624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01D991-DED0-644A-9D92-3181900BE195}"/>
                </a:ext>
              </a:extLst>
            </p:cNvPr>
            <p:cNvSpPr/>
            <p:nvPr/>
          </p:nvSpPr>
          <p:spPr>
            <a:xfrm>
              <a:off x="6916710" y="5780199"/>
              <a:ext cx="273133" cy="26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790B302-CEAB-9C48-9A19-6DDE8D9CF30D}"/>
              </a:ext>
            </a:extLst>
          </p:cNvPr>
          <p:cNvSpPr txBox="1"/>
          <p:nvPr/>
        </p:nvSpPr>
        <p:spPr>
          <a:xfrm>
            <a:off x="910870" y="3311133"/>
            <a:ext cx="29506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- J</a:t>
            </a:r>
            <a:r>
              <a:rPr lang="en-GB" sz="2000" dirty="0">
                <a:solidFill>
                  <a:srgbClr val="FF0000"/>
                </a:solidFill>
              </a:rPr>
              <a:t>/</a:t>
            </a:r>
            <a:r>
              <a:rPr lang="en-GB" sz="2000" i="1" dirty="0">
                <a:solidFill>
                  <a:srgbClr val="FF0000"/>
                </a:solidFill>
              </a:rPr>
              <a:t>ψ </a:t>
            </a:r>
            <a:r>
              <a:rPr lang="en-GB" sz="2000" dirty="0">
                <a:solidFill>
                  <a:srgbClr val="FF0000"/>
                </a:solidFill>
              </a:rPr>
              <a:t>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 </a:t>
            </a:r>
            <a:r>
              <a:rPr lang="en-GB" sz="2000" b="1" dirty="0">
                <a:solidFill>
                  <a:srgbClr val="FF0000"/>
                </a:solidFill>
              </a:rPr>
              <a:t>~ 1.5M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- HM DY (NH</a:t>
            </a:r>
            <a:r>
              <a:rPr lang="en-GB" sz="2000" baseline="-25000" dirty="0">
                <a:solidFill>
                  <a:srgbClr val="FF0000"/>
                </a:solidFill>
              </a:rPr>
              <a:t>3</a:t>
            </a:r>
            <a:r>
              <a:rPr lang="en-GB" sz="2000" dirty="0">
                <a:solidFill>
                  <a:srgbClr val="FF0000"/>
                </a:solidFill>
              </a:rPr>
              <a:t>) </a:t>
            </a:r>
            <a:r>
              <a:rPr lang="en-GB" sz="2000" b="1" dirty="0">
                <a:solidFill>
                  <a:srgbClr val="FF0000"/>
                </a:solidFill>
              </a:rPr>
              <a:t> ~40K</a:t>
            </a:r>
            <a:endParaRPr lang="en-GB" sz="2000" b="1" dirty="0">
              <a:solidFill>
                <a:srgbClr val="993300"/>
              </a:solidFill>
            </a:endParaRP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7A1618F4-F0DD-8B41-B880-36D58625B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11" y="3934925"/>
            <a:ext cx="4028038" cy="27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3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B406-30E5-3C4F-9D1B-CA2C5DF7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78"/>
            <a:ext cx="10515600" cy="760512"/>
          </a:xfrm>
        </p:spPr>
        <p:txBody>
          <a:bodyPr/>
          <a:lstStyle/>
          <a:p>
            <a:r>
              <a:rPr lang="en-US" dirty="0"/>
              <a:t>Nucleon Structure and Interaction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7860-674F-B649-94AD-99EA9FDEE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517"/>
            <a:ext cx="10515600" cy="11609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very rich dynamic environment,  NOT a point particle</a:t>
            </a:r>
          </a:p>
          <a:p>
            <a:pPr lvl="1"/>
            <a:r>
              <a:rPr lang="en-US" dirty="0"/>
              <a:t>3-D</a:t>
            </a:r>
          </a:p>
          <a:p>
            <a:pPr lvl="1"/>
            <a:r>
              <a:rPr lang="en-US" dirty="0"/>
              <a:t>scale-dependent  </a:t>
            </a:r>
          </a:p>
          <a:p>
            <a:r>
              <a:rPr lang="en-US" dirty="0"/>
              <a:t>Primary source of our knowledge about QCD and strong interaction phenomena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2178D-BE34-3748-9950-A32ACF4B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4"/>
          <a:stretch/>
        </p:blipFill>
        <p:spPr>
          <a:xfrm>
            <a:off x="1826095" y="2553075"/>
            <a:ext cx="7403123" cy="380327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B97B65-8717-274D-891E-25B78B94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6CEF7F8-AF53-4B46-8FED-9883AF67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129ECA-0B72-BA43-BF03-5B037A93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85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2261259" y="230227"/>
            <a:ext cx="6858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3200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COMPASS Drell-Yan Run 2015 results</a:t>
            </a:r>
            <a:endParaRPr lang="en-GB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56" y="1943621"/>
            <a:ext cx="5945235" cy="391102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18" y="1079605"/>
            <a:ext cx="5506192" cy="766133"/>
          </a:xfrm>
          <a:prstGeom prst="rect">
            <a:avLst/>
          </a:prstGeom>
        </p:spPr>
      </p:pic>
      <p:sp>
        <p:nvSpPr>
          <p:cNvPr id="16" name="Rettangolo 8">
            <a:extLst>
              <a:ext uri="{FF2B5EF4-FFF2-40B4-BE49-F238E27FC236}">
                <a16:creationId xmlns:a16="http://schemas.microsoft.com/office/drawing/2014/main" id="{B389E6D1-2801-8B4C-AFA4-0E5DB631C43A}"/>
              </a:ext>
            </a:extLst>
          </p:cNvPr>
          <p:cNvSpPr/>
          <p:nvPr/>
        </p:nvSpPr>
        <p:spPr>
          <a:xfrm>
            <a:off x="1597856" y="5678063"/>
            <a:ext cx="8996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432FF"/>
                </a:solidFill>
                <a:latin typeface="Arial"/>
                <a:cs typeface="Arial"/>
              </a:rPr>
              <a:t>Expectation from  2018 polarized Drell-Yan run: </a:t>
            </a:r>
          </a:p>
          <a:p>
            <a:r>
              <a:rPr lang="en-GB" sz="1600" b="1" dirty="0">
                <a:solidFill>
                  <a:srgbClr val="0432FF"/>
                </a:solidFill>
                <a:latin typeface="Arial"/>
                <a:cs typeface="Arial"/>
              </a:rPr>
              <a:t>Unambiguous verification of the Sivers asymmetry sign change by reducing of the statistical error on Sivers TSA by a factor of ~2.</a:t>
            </a:r>
          </a:p>
        </p:txBody>
      </p:sp>
      <p:sp>
        <p:nvSpPr>
          <p:cNvPr id="6" name="Line Callout 2 5">
            <a:extLst>
              <a:ext uri="{FF2B5EF4-FFF2-40B4-BE49-F238E27FC236}">
                <a16:creationId xmlns:a16="http://schemas.microsoft.com/office/drawing/2014/main" id="{CFB1138A-FC09-B242-A735-77A7287F241B}"/>
              </a:ext>
            </a:extLst>
          </p:cNvPr>
          <p:cNvSpPr/>
          <p:nvPr/>
        </p:nvSpPr>
        <p:spPr>
          <a:xfrm>
            <a:off x="7647220" y="2200175"/>
            <a:ext cx="2946922" cy="64770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Sign change</a:t>
            </a:r>
            <a:endParaRPr lang="en-US" dirty="0"/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ECE2EF3E-6942-7347-B74E-34BF0214579F}"/>
              </a:ext>
            </a:extLst>
          </p:cNvPr>
          <p:cNvSpPr/>
          <p:nvPr/>
        </p:nvSpPr>
        <p:spPr>
          <a:xfrm>
            <a:off x="7764229" y="4725980"/>
            <a:ext cx="2829913" cy="647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8088"/>
              <a:gd name="adj6" fmla="val -525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 Sign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4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982635" cy="1143000"/>
          </a:xfrm>
        </p:spPr>
        <p:txBody>
          <a:bodyPr>
            <a:noAutofit/>
          </a:bodyPr>
          <a:lstStyle/>
          <a:p>
            <a:pPr algn="ctr"/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3733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3733" dirty="0">
                <a:latin typeface="Arial" panose="020B0604020202020204" pitchFamily="34" charset="0"/>
                <a:ea typeface="ＭＳ Ｐゴシック" panose="020B0600070205080204" pitchFamily="34" charset="-128"/>
              </a:rPr>
              <a:t> Fixed Target 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Ming Liu, QNP2018</a:t>
            </a:r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0777" indent="-37473588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189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377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566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754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8511024" y="0"/>
            <a:ext cx="3883890" cy="17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8336690" y="1598145"/>
            <a:ext cx="1598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SeaQuest</a:t>
            </a:r>
            <a:endParaRPr lang="en-US" sz="2400" dirty="0"/>
          </a:p>
          <a:p>
            <a:r>
              <a:rPr lang="en-US" sz="2400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92356"/>
              </p:ext>
            </p:extLst>
          </p:nvPr>
        </p:nvGraphicFramePr>
        <p:xfrm>
          <a:off x="452923" y="4011374"/>
          <a:ext cx="6292933" cy="244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2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24571CA-3B18-5E4F-98FE-1B993BD37B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23" y="4011374"/>
                        <a:ext cx="6292933" cy="2441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7536873" y="5465921"/>
            <a:ext cx="4349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Kinematically favors sea-quarks </a:t>
            </a:r>
          </a:p>
          <a:p>
            <a:r>
              <a:rPr lang="en-US" sz="2400" dirty="0"/>
              <a:t>from target – </a:t>
            </a:r>
            <a:r>
              <a:rPr lang="en-US" sz="2400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5166255" y="3838157"/>
            <a:ext cx="1480435" cy="1420340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1A28FB-C5F4-864B-81A8-B1DDB1C3980E}"/>
              </a:ext>
            </a:extLst>
          </p:cNvPr>
          <p:cNvGrpSpPr/>
          <p:nvPr/>
        </p:nvGrpSpPr>
        <p:grpSpPr>
          <a:xfrm>
            <a:off x="7326373" y="2080780"/>
            <a:ext cx="4274504" cy="3362792"/>
            <a:chOff x="7326373" y="1126996"/>
            <a:chExt cx="4274504" cy="3362792"/>
          </a:xfrm>
        </p:grpSpPr>
        <p:pic>
          <p:nvPicPr>
            <p:cNvPr id="8" name="Picture 8" descr="x1x2_accept">
              <a:extLst>
                <a:ext uri="{FF2B5EF4-FFF2-40B4-BE49-F238E27FC236}">
                  <a16:creationId xmlns:a16="http://schemas.microsoft.com/office/drawing/2014/main" id="{A08C4402-7A00-A549-BD57-EE5CBDD22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26373" y="1126996"/>
              <a:ext cx="4274504" cy="3362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2FF0B07-41EF-5648-9B9B-CF33AB310D2A}"/>
                </a:ext>
              </a:extLst>
            </p:cNvPr>
            <p:cNvCxnSpPr>
              <a:cxnSpLocks/>
            </p:cNvCxnSpPr>
            <p:nvPr/>
          </p:nvCxnSpPr>
          <p:spPr>
            <a:xfrm>
              <a:off x="7536873" y="2976749"/>
              <a:ext cx="0" cy="922865"/>
            </a:xfrm>
            <a:prstGeom prst="straightConnector1">
              <a:avLst/>
            </a:prstGeom>
            <a:ln w="25400">
              <a:solidFill>
                <a:srgbClr val="1F28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4038600" y="4704941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4410198" y="6296918"/>
            <a:ext cx="743197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35154A-4AFD-954C-8D4D-4F4E20246E82}"/>
              </a:ext>
            </a:extLst>
          </p:cNvPr>
          <p:cNvGrpSpPr/>
          <p:nvPr/>
        </p:nvGrpSpPr>
        <p:grpSpPr>
          <a:xfrm>
            <a:off x="764209" y="955597"/>
            <a:ext cx="5331791" cy="2961578"/>
            <a:chOff x="8137639" y="4224123"/>
            <a:chExt cx="3817516" cy="20868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4EC8AC-E5CA-E940-8067-A4F4D69F5D53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9BD3902-D5C5-F84E-878B-F399EFF5D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18E90F1-5AD1-3E42-BEBE-C58086F6E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E9A860-A1D7-5B45-A1FA-6020E324A0B4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1304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9" y="162322"/>
            <a:ext cx="10515600" cy="108274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349" y="1487884"/>
            <a:ext cx="6133651" cy="4692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7" y="2368819"/>
            <a:ext cx="5483087" cy="1231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76016" y="1485061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9C91-76B8-394A-A659-DAAE313F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05778" y="1570607"/>
            <a:ext cx="321733" cy="50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2615" y="4049136"/>
            <a:ext cx="591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could lead to a very interesting physics … </a:t>
            </a:r>
          </a:p>
        </p:txBody>
      </p:sp>
      <p:pic>
        <p:nvPicPr>
          <p:cNvPr id="12" name="Picture 2" descr="NaiveProtonSpinPionCloud">
            <a:extLst>
              <a:ext uri="{FF2B5EF4-FFF2-40B4-BE49-F238E27FC236}">
                <a16:creationId xmlns:a16="http://schemas.microsoft.com/office/drawing/2014/main" id="{1AE67B24-43E0-EA4A-8951-8E996A315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10189" b="36464"/>
          <a:stretch/>
        </p:blipFill>
        <p:spPr>
          <a:xfrm>
            <a:off x="1211101" y="4448097"/>
            <a:ext cx="3501057" cy="1443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B1545D-B065-1144-93F6-28DE723F8CD2}"/>
              </a:ext>
            </a:extLst>
          </p:cNvPr>
          <p:cNvSpPr txBox="1"/>
          <p:nvPr/>
        </p:nvSpPr>
        <p:spPr>
          <a:xfrm>
            <a:off x="371605" y="5852815"/>
            <a:ext cx="5295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|p&gt; = a|p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b|p</a:t>
            </a:r>
            <a:r>
              <a:rPr lang="en-US" sz="2400" baseline="-25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 + pi</a:t>
            </a:r>
            <a:r>
              <a:rPr lang="en-US" sz="2400" baseline="30000" dirty="0">
                <a:solidFill>
                  <a:srgbClr val="1F28FF"/>
                </a:solidFill>
              </a:rPr>
              <a:t>0</a:t>
            </a:r>
            <a:r>
              <a:rPr lang="en-US" sz="2400" dirty="0">
                <a:solidFill>
                  <a:srgbClr val="1F28FF"/>
                </a:solidFill>
              </a:rPr>
              <a:t>&gt; + </a:t>
            </a:r>
            <a:r>
              <a:rPr lang="en-US" sz="2400" dirty="0" err="1">
                <a:solidFill>
                  <a:srgbClr val="1F28FF"/>
                </a:solidFill>
              </a:rPr>
              <a:t>c|n+pi</a:t>
            </a:r>
            <a:r>
              <a:rPr lang="en-US" sz="2400" baseline="30000" dirty="0">
                <a:solidFill>
                  <a:srgbClr val="1F28FF"/>
                </a:solidFill>
              </a:rPr>
              <a:t>+</a:t>
            </a:r>
            <a:r>
              <a:rPr lang="en-US" sz="2400" dirty="0">
                <a:solidFill>
                  <a:srgbClr val="1F28FF"/>
                </a:solidFill>
              </a:rPr>
              <a:t>&gt; + …  </a:t>
            </a:r>
          </a:p>
        </p:txBody>
      </p:sp>
    </p:spTree>
    <p:extLst>
      <p:ext uri="{BB962C8B-B14F-4D97-AF65-F5344CB8AC3E}">
        <p14:creationId xmlns:p14="http://schemas.microsoft.com/office/powerpoint/2010/main" val="732744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6" y="57896"/>
            <a:ext cx="11657743" cy="1050911"/>
          </a:xfrm>
        </p:spPr>
        <p:txBody>
          <a:bodyPr>
            <a:normAutofit/>
          </a:bodyPr>
          <a:lstStyle/>
          <a:p>
            <a:r>
              <a:rPr lang="en-US" b="1" dirty="0"/>
              <a:t>Projected Drell-Yan A</a:t>
            </a:r>
            <a:r>
              <a:rPr lang="en-US" b="1" baseline="-25000" dirty="0"/>
              <a:t>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09" y="2570330"/>
            <a:ext cx="4528379" cy="3786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2115"/>
            <a:ext cx="4710645" cy="10949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77D12C-5068-F04B-B170-5F57FD9A8440}"/>
              </a:ext>
            </a:extLst>
          </p:cNvPr>
          <p:cNvSpPr txBox="1"/>
          <p:nvPr/>
        </p:nvSpPr>
        <p:spPr>
          <a:xfrm>
            <a:off x="162669" y="4450346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 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0BACFD-6AF7-C241-868C-C6E6989C97E7}"/>
              </a:ext>
            </a:extLst>
          </p:cNvPr>
          <p:cNvGrpSpPr/>
          <p:nvPr/>
        </p:nvGrpSpPr>
        <p:grpSpPr>
          <a:xfrm>
            <a:off x="6771861" y="237978"/>
            <a:ext cx="4823791" cy="3085522"/>
            <a:chOff x="6771861" y="237978"/>
            <a:chExt cx="4823791" cy="30855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7F7732-A016-7847-8569-7C1F5B309BDA}"/>
                </a:ext>
              </a:extLst>
            </p:cNvPr>
            <p:cNvGrpSpPr/>
            <p:nvPr/>
          </p:nvGrpSpPr>
          <p:grpSpPr>
            <a:xfrm>
              <a:off x="6771861" y="237978"/>
              <a:ext cx="4823791" cy="3085522"/>
              <a:chOff x="249487" y="3287383"/>
              <a:chExt cx="4215487" cy="359991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240C26-0A4A-EC48-BFEF-37EC9947FFA8}"/>
                  </a:ext>
                </a:extLst>
              </p:cNvPr>
              <p:cNvGrpSpPr/>
              <p:nvPr/>
            </p:nvGrpSpPr>
            <p:grpSpPr>
              <a:xfrm>
                <a:off x="249487" y="3287383"/>
                <a:ext cx="4215487" cy="3599912"/>
                <a:chOff x="4772966" y="3258089"/>
                <a:chExt cx="4215487" cy="359991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F267B919-EFFC-4246-91AB-9CDD19EC1D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521"/>
                <a:stretch/>
              </p:blipFill>
              <p:spPr>
                <a:xfrm>
                  <a:off x="4772966" y="3258089"/>
                  <a:ext cx="4215487" cy="3599912"/>
                </a:xfrm>
                <a:prstGeom prst="rect">
                  <a:avLst/>
                </a:prstGeom>
              </p:spPr>
            </p:pic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20F7D10E-5D3A-6541-8F28-C27E02C1B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30462" y="5058045"/>
                  <a:ext cx="930306" cy="0"/>
                </a:xfrm>
                <a:prstGeom prst="straightConnector1">
                  <a:avLst/>
                </a:prstGeom>
                <a:ln w="41275">
                  <a:solidFill>
                    <a:srgbClr val="1F28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6AA27A-A572-D748-9688-F4FB9E0A0021}"/>
                  </a:ext>
                </a:extLst>
              </p:cNvPr>
              <p:cNvSpPr txBox="1"/>
              <p:nvPr/>
            </p:nvSpPr>
            <p:spPr>
              <a:xfrm>
                <a:off x="1820546" y="3657544"/>
                <a:ext cx="2233670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67" b="1" dirty="0" err="1">
                    <a:solidFill>
                      <a:srgbClr val="FF0000"/>
                    </a:solidFill>
                  </a:rPr>
                  <a:t>SeaQuest</a:t>
                </a:r>
                <a:r>
                  <a:rPr lang="en-US" sz="2667" b="1" dirty="0">
                    <a:solidFill>
                      <a:srgbClr val="FF0000"/>
                    </a:solidFill>
                  </a:rPr>
                  <a:t>: p+NH</a:t>
                </a:r>
                <a:r>
                  <a:rPr lang="en-US" sz="2667" b="1" baseline="-250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79DC49-DCC8-5641-AC89-D14567C1A4F7}"/>
                </a:ext>
              </a:extLst>
            </p:cNvPr>
            <p:cNvSpPr txBox="1"/>
            <p:nvPr/>
          </p:nvSpPr>
          <p:spPr>
            <a:xfrm>
              <a:off x="8488558" y="2058586"/>
              <a:ext cx="119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Sea quarks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C4BC98-9B3F-2644-80E8-73C159B7337A}"/>
              </a:ext>
            </a:extLst>
          </p:cNvPr>
          <p:cNvGrpSpPr/>
          <p:nvPr/>
        </p:nvGrpSpPr>
        <p:grpSpPr>
          <a:xfrm>
            <a:off x="6771861" y="3285015"/>
            <a:ext cx="4835702" cy="3572985"/>
            <a:chOff x="6771861" y="3285015"/>
            <a:chExt cx="4835702" cy="357298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7D4A09-F10B-E44A-8431-3B4405C8631A}"/>
                </a:ext>
              </a:extLst>
            </p:cNvPr>
            <p:cNvGrpSpPr/>
            <p:nvPr/>
          </p:nvGrpSpPr>
          <p:grpSpPr>
            <a:xfrm>
              <a:off x="6771861" y="3285015"/>
              <a:ext cx="4835702" cy="3572985"/>
              <a:chOff x="4724763" y="3258088"/>
              <a:chExt cx="4278132" cy="359991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8B9F926-EE06-6D41-87C0-829190B4E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49786"/>
              <a:stretch/>
            </p:blipFill>
            <p:spPr>
              <a:xfrm>
                <a:off x="4724763" y="3258088"/>
                <a:ext cx="4278132" cy="359991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1B0B9B-0027-464B-B9B4-844D6D2AF68D}"/>
                  </a:ext>
                </a:extLst>
              </p:cNvPr>
              <p:cNvSpPr txBox="1"/>
              <p:nvPr/>
            </p:nvSpPr>
            <p:spPr>
              <a:xfrm>
                <a:off x="6109351" y="3961613"/>
                <a:ext cx="1121637" cy="376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COMPASS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84BD90B-9A93-2D43-9B43-D9B43E600258}"/>
                  </a:ext>
                </a:extLst>
              </p:cNvPr>
              <p:cNvCxnSpPr/>
              <p:nvPr/>
            </p:nvCxnSpPr>
            <p:spPr>
              <a:xfrm>
                <a:off x="6109352" y="4998578"/>
                <a:ext cx="79381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A01DA7-F25B-6749-8BF0-33FB162CA8EC}"/>
                </a:ext>
              </a:extLst>
            </p:cNvPr>
            <p:cNvSpPr txBox="1"/>
            <p:nvPr/>
          </p:nvSpPr>
          <p:spPr>
            <a:xfrm>
              <a:off x="8336255" y="4444258"/>
              <a:ext cx="15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Valence quarks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866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31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First Polarized </a:t>
            </a:r>
            <a:r>
              <a:rPr lang="en-US" sz="4000" dirty="0" err="1"/>
              <a:t>p+A</a:t>
            </a:r>
            <a:r>
              <a:rPr lang="en-US" sz="4000" dirty="0"/>
              <a:t>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9035" y="1322320"/>
            <a:ext cx="7151975" cy="3610102"/>
            <a:chOff x="464178" y="1336805"/>
            <a:chExt cx="8324628" cy="4612036"/>
          </a:xfrm>
        </p:grpSpPr>
        <p:pic>
          <p:nvPicPr>
            <p:cNvPr id="7" name="図 3"/>
            <p:cNvPicPr>
              <a:picLocks noChangeAspect="1"/>
            </p:cNvPicPr>
            <p:nvPr/>
          </p:nvPicPr>
          <p:blipFill rotWithShape="1">
            <a:blip r:embed="rId2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8" name="テキスト ボックス 6"/>
            <p:cNvSpPr txBox="1"/>
            <p:nvPr/>
          </p:nvSpPr>
          <p:spPr>
            <a:xfrm>
              <a:off x="1175323" y="4292894"/>
              <a:ext cx="1125471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テキスト ボックス 7"/>
            <p:cNvSpPr txBox="1"/>
            <p:nvPr/>
          </p:nvSpPr>
          <p:spPr>
            <a:xfrm>
              <a:off x="6220095" y="4095840"/>
              <a:ext cx="1170998" cy="58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テキスト ボックス 8"/>
            <p:cNvSpPr txBox="1"/>
            <p:nvPr/>
          </p:nvSpPr>
          <p:spPr>
            <a:xfrm>
              <a:off x="464178" y="1336805"/>
              <a:ext cx="2215119" cy="5897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テキスト ボックス 9"/>
            <p:cNvSpPr txBox="1"/>
            <p:nvPr/>
          </p:nvSpPr>
          <p:spPr>
            <a:xfrm>
              <a:off x="1701933" y="5477006"/>
              <a:ext cx="2013609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Polarized Proton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テキスト ボックス 10"/>
            <p:cNvSpPr txBox="1"/>
            <p:nvPr/>
          </p:nvSpPr>
          <p:spPr>
            <a:xfrm>
              <a:off x="6737880" y="1933896"/>
              <a:ext cx="2050926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aphicFrame>
        <p:nvGraphicFramePr>
          <p:cNvPr id="13" name="表 4"/>
          <p:cNvGraphicFramePr>
            <a:graphicFrameLocks noGrp="1"/>
          </p:cNvGraphicFramePr>
          <p:nvPr>
            <p:extLst/>
          </p:nvPr>
        </p:nvGraphicFramePr>
        <p:xfrm>
          <a:off x="6843640" y="4675068"/>
          <a:ext cx="3367161" cy="160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02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proton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neutron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endParaRPr kumimoji="1" lang="ja-JP" altLang="en-US" sz="200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79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118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30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61669"/>
            <a:ext cx="6837178" cy="914590"/>
          </a:xfrm>
        </p:spPr>
        <p:txBody>
          <a:bodyPr>
            <a:normAutofit/>
          </a:bodyPr>
          <a:lstStyle/>
          <a:p>
            <a:r>
              <a:rPr lang="en-US" sz="4000" dirty="0"/>
              <a:t>Run15 </a:t>
            </a:r>
            <a:r>
              <a:rPr lang="en-US" sz="4000" dirty="0" err="1"/>
              <a:t>p+Au</a:t>
            </a:r>
            <a:r>
              <a:rPr lang="en-US" sz="4000" dirty="0"/>
              <a:t>: a Surprise!  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A3A4-537A-244E-AF62-157CDCAD6572}" type="slidenum">
              <a:rPr lang="en-US" smtClean="0"/>
              <a:t>25</a:t>
            </a:fld>
            <a:endParaRPr lang="en-US"/>
          </a:p>
        </p:txBody>
      </p:sp>
      <p:sp>
        <p:nvSpPr>
          <p:cNvPr id="49" name="コンテンツ プレースホルダー 2"/>
          <p:cNvSpPr txBox="1">
            <a:spLocks/>
          </p:cNvSpPr>
          <p:nvPr/>
        </p:nvSpPr>
        <p:spPr>
          <a:xfrm>
            <a:off x="1660857" y="1097691"/>
            <a:ext cx="8092744" cy="430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dirty="0">
                <a:solidFill>
                  <a:srgbClr val="002060"/>
                </a:solidFill>
              </a:rPr>
              <a:t>Unexpected  </a:t>
            </a:r>
            <a:r>
              <a:rPr lang="en-US" altLang="ja-JP" sz="2000" b="1" dirty="0" err="1">
                <a:solidFill>
                  <a:srgbClr val="002060"/>
                </a:solidFill>
              </a:rPr>
              <a:t>pAu</a:t>
            </a:r>
            <a:r>
              <a:rPr lang="en-US" altLang="ja-JP" sz="2000" b="1" dirty="0">
                <a:solidFill>
                  <a:srgbClr val="002060"/>
                </a:solidFill>
              </a:rPr>
              <a:t> and </a:t>
            </a:r>
            <a:r>
              <a:rPr lang="en-US" altLang="ja-JP" sz="2000" b="1" dirty="0" err="1">
                <a:solidFill>
                  <a:srgbClr val="002060"/>
                </a:solidFill>
              </a:rPr>
              <a:t>pAl</a:t>
            </a:r>
            <a:r>
              <a:rPr lang="en-US" altLang="ja-JP" sz="2000" b="1" dirty="0">
                <a:solidFill>
                  <a:srgbClr val="002060"/>
                </a:solidFill>
              </a:rPr>
              <a:t> asymmetries observed compared to that of pp</a:t>
            </a:r>
            <a:endParaRPr kumimoji="1" lang="en-US" altLang="ja-JP" sz="2000" b="1" dirty="0">
              <a:solidFill>
                <a:srgbClr val="002060"/>
              </a:solidFill>
            </a:endParaRPr>
          </a:p>
        </p:txBody>
      </p:sp>
      <p:grpSp>
        <p:nvGrpSpPr>
          <p:cNvPr id="57" name="図形グループ 87"/>
          <p:cNvGrpSpPr/>
          <p:nvPr/>
        </p:nvGrpSpPr>
        <p:grpSpPr>
          <a:xfrm>
            <a:off x="6332594" y="2772689"/>
            <a:ext cx="2477329" cy="1324052"/>
            <a:chOff x="5641534" y="1724955"/>
            <a:chExt cx="2785219" cy="1589461"/>
          </a:xfrm>
        </p:grpSpPr>
        <p:sp>
          <p:nvSpPr>
            <p:cNvPr id="58" name="正方形/長方形 38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円/楕円 39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0" name="直線コネクタ 40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直線コネクタ 41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テキスト ボックス 42"/>
            <p:cNvSpPr txBox="1"/>
            <p:nvPr/>
          </p:nvSpPr>
          <p:spPr>
            <a:xfrm>
              <a:off x="5641534" y="2569908"/>
              <a:ext cx="438302" cy="701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p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3" name="テキスト ボックス 43"/>
            <p:cNvSpPr txBox="1"/>
            <p:nvPr/>
          </p:nvSpPr>
          <p:spPr>
            <a:xfrm>
              <a:off x="5650581" y="1724955"/>
              <a:ext cx="541030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kumimoji="1"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64" name="直線矢印コネクタ 44"/>
            <p:cNvCxnSpPr/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正方形/長方形 45"/>
            <p:cNvSpPr/>
            <p:nvPr/>
          </p:nvSpPr>
          <p:spPr>
            <a:xfrm>
              <a:off x="7828052" y="2301763"/>
              <a:ext cx="598701" cy="62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𝜋</a:t>
              </a:r>
              <a:r>
                <a:rPr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ja-JP" alt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6" name="図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67" name="正方形/長方形 47"/>
            <p:cNvSpPr/>
            <p:nvPr/>
          </p:nvSpPr>
          <p:spPr>
            <a:xfrm>
              <a:off x="5826483" y="2596910"/>
              <a:ext cx="337377" cy="4433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↑</a:t>
              </a:r>
              <a:endParaRPr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8" name="正方形/長方形 48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テキスト ボックス 49"/>
            <p:cNvSpPr txBox="1"/>
            <p:nvPr/>
          </p:nvSpPr>
          <p:spPr>
            <a:xfrm>
              <a:off x="6901510" y="2164402"/>
              <a:ext cx="555448" cy="62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𝛾</a:t>
              </a:r>
              <a:r>
                <a:rPr kumimoji="1" lang="en-US" altLang="ja-JP" sz="2800" baseline="30000" dirty="0">
                  <a:latin typeface="Times New Roman" charset="0"/>
                  <a:ea typeface="Times New Roman" charset="0"/>
                  <a:cs typeface="Times New Roman" charset="0"/>
                </a:rPr>
                <a:t>*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0" name="テキスト ボックス 50"/>
            <p:cNvSpPr txBox="1"/>
            <p:nvPr/>
          </p:nvSpPr>
          <p:spPr>
            <a:xfrm>
              <a:off x="7827092" y="2612422"/>
              <a:ext cx="438302" cy="70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endParaRPr lang="ja-JP" altLang="en-US" sz="32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円/楕円 51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2" name="直線コネクタ 52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線コネクタ 5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32"/>
          <p:cNvSpPr txBox="1"/>
          <p:nvPr/>
        </p:nvSpPr>
        <p:spPr>
          <a:xfrm>
            <a:off x="4931231" y="3154921"/>
            <a:ext cx="1153329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Veto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テキスト ボックス 60"/>
          <p:cNvSpPr txBox="1"/>
          <p:nvPr/>
        </p:nvSpPr>
        <p:spPr>
          <a:xfrm>
            <a:off x="4933597" y="5133317"/>
            <a:ext cx="1076385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charset="0"/>
                <a:ea typeface="Times New Roman" charset="0"/>
                <a:cs typeface="Times New Roman" charset="0"/>
              </a:rPr>
              <a:t>BBC Tag</a:t>
            </a:r>
            <a:endParaRPr kumimoji="1" lang="ja-JP" alt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94" name="オブジェクト 86"/>
          <p:cNvGraphicFramePr>
            <a:graphicFrameLocks noChangeAspect="1"/>
          </p:cNvGraphicFramePr>
          <p:nvPr>
            <p:extLst/>
          </p:nvPr>
        </p:nvGraphicFramePr>
        <p:xfrm>
          <a:off x="9007136" y="3278144"/>
          <a:ext cx="1225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1" name="数式" r:id="rId4" imgW="457200" imgH="241300" progId="Equation.3">
                  <p:embed/>
                </p:oleObj>
              </mc:Choice>
              <mc:Fallback>
                <p:oleObj name="数式" r:id="rId4" imgW="457200" imgH="241300" progId="Equation.3">
                  <p:embed/>
                  <p:pic>
                    <p:nvPicPr>
                      <p:cNvPr id="94" name="オブジェクト 8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07136" y="3278144"/>
                        <a:ext cx="1225550" cy="64452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オブジェクト 88"/>
          <p:cNvGraphicFramePr>
            <a:graphicFrameLocks noChangeAspect="1"/>
          </p:cNvGraphicFramePr>
          <p:nvPr>
            <p:extLst/>
          </p:nvPr>
        </p:nvGraphicFramePr>
        <p:xfrm>
          <a:off x="9023849" y="5063810"/>
          <a:ext cx="1192125" cy="57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2" name="Equation" r:id="rId6" imgW="444500" imgH="215900" progId="Equation.3">
                  <p:embed/>
                </p:oleObj>
              </mc:Choice>
              <mc:Fallback>
                <p:oleObj name="Equation" r:id="rId6" imgW="444500" imgH="215900" progId="Equation.3">
                  <p:embed/>
                  <p:pic>
                    <p:nvPicPr>
                      <p:cNvPr id="95" name="オブジェクト 8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23849" y="5063810"/>
                        <a:ext cx="1192125" cy="579032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294437" y="4563913"/>
            <a:ext cx="2492191" cy="1796086"/>
            <a:chOff x="4770436" y="4563913"/>
            <a:chExt cx="2492191" cy="1796086"/>
          </a:xfrm>
        </p:grpSpPr>
        <p:grpSp>
          <p:nvGrpSpPr>
            <p:cNvPr id="90" name="図形グループ 76"/>
            <p:cNvGrpSpPr/>
            <p:nvPr/>
          </p:nvGrpSpPr>
          <p:grpSpPr>
            <a:xfrm rot="2597140">
              <a:off x="6616296" y="4563913"/>
              <a:ext cx="646331" cy="443288"/>
              <a:chOff x="5564503" y="2820717"/>
              <a:chExt cx="646331" cy="443288"/>
            </a:xfrm>
          </p:grpSpPr>
          <p:sp>
            <p:nvSpPr>
              <p:cNvPr id="9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9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770436" y="4645698"/>
              <a:ext cx="2255298" cy="1354504"/>
              <a:chOff x="4531895" y="4645698"/>
              <a:chExt cx="2255298" cy="1354504"/>
            </a:xfrm>
          </p:grpSpPr>
          <p:grpSp>
            <p:nvGrpSpPr>
              <p:cNvPr id="75" name="図形グループ 61"/>
              <p:cNvGrpSpPr/>
              <p:nvPr/>
            </p:nvGrpSpPr>
            <p:grpSpPr>
              <a:xfrm>
                <a:off x="4531895" y="4645698"/>
                <a:ext cx="2255298" cy="1329986"/>
                <a:chOff x="4948087" y="4075644"/>
                <a:chExt cx="3180817" cy="2063066"/>
              </a:xfrm>
            </p:grpSpPr>
            <p:sp>
              <p:nvSpPr>
                <p:cNvPr id="76" name="円/楕円 62"/>
                <p:cNvSpPr/>
                <p:nvPr/>
              </p:nvSpPr>
              <p:spPr>
                <a:xfrm>
                  <a:off x="6486719" y="55855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7" name="直線コネクタ 63"/>
                <p:cNvCxnSpPr/>
                <p:nvPr/>
              </p:nvCxnSpPr>
              <p:spPr>
                <a:xfrm>
                  <a:off x="5458019" y="4506052"/>
                  <a:ext cx="1028700" cy="127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64"/>
                <p:cNvSpPr/>
                <p:nvPr/>
              </p:nvSpPr>
              <p:spPr>
                <a:xfrm>
                  <a:off x="6486719" y="4455252"/>
                  <a:ext cx="165100" cy="16510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79" name="直線コネクタ 65"/>
                <p:cNvCxnSpPr/>
                <p:nvPr/>
              </p:nvCxnSpPr>
              <p:spPr>
                <a:xfrm flipV="1">
                  <a:off x="6556569" y="4506052"/>
                  <a:ext cx="12700" cy="118110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コネクタ 66"/>
                <p:cNvCxnSpPr/>
                <p:nvPr/>
              </p:nvCxnSpPr>
              <p:spPr>
                <a:xfrm flipV="1">
                  <a:off x="6651819" y="4125052"/>
                  <a:ext cx="869950" cy="36830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線コネクタ 67"/>
                <p:cNvCxnSpPr/>
                <p:nvPr/>
              </p:nvCxnSpPr>
              <p:spPr>
                <a:xfrm>
                  <a:off x="6651819" y="4588602"/>
                  <a:ext cx="768350" cy="4254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コネクタ 68"/>
                <p:cNvCxnSpPr/>
                <p:nvPr/>
              </p:nvCxnSpPr>
              <p:spPr>
                <a:xfrm>
                  <a:off x="6651819" y="4540977"/>
                  <a:ext cx="869950" cy="19685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コネクタ 69"/>
                <p:cNvCxnSpPr/>
                <p:nvPr/>
              </p:nvCxnSpPr>
              <p:spPr>
                <a:xfrm flipV="1">
                  <a:off x="6651819" y="4344128"/>
                  <a:ext cx="850900" cy="193674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4" name="テキスト ボックス 70"/>
                <p:cNvSpPr txBox="1"/>
                <p:nvPr/>
              </p:nvSpPr>
              <p:spPr>
                <a:xfrm>
                  <a:off x="4948087" y="5231610"/>
                  <a:ext cx="549835" cy="9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p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5" name="テキスト ボックス 71"/>
                <p:cNvSpPr txBox="1"/>
                <p:nvPr/>
              </p:nvSpPr>
              <p:spPr>
                <a:xfrm>
                  <a:off x="4977675" y="4075644"/>
                  <a:ext cx="678704" cy="9070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A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6" name="テキスト ボックス 72"/>
                <p:cNvSpPr txBox="1"/>
                <p:nvPr/>
              </p:nvSpPr>
              <p:spPr>
                <a:xfrm>
                  <a:off x="6554828" y="4737827"/>
                  <a:ext cx="549835" cy="1002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600" dirty="0">
                      <a:latin typeface="Times New Roman" charset="0"/>
                      <a:ea typeface="Times New Roman" charset="0"/>
                      <a:cs typeface="Times New Roman" charset="0"/>
                    </a:rPr>
                    <a:t>?</a:t>
                  </a:r>
                  <a:endParaRPr kumimoji="1" lang="ja-JP" altLang="en-US" sz="3600" baseline="300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87" name="直線矢印コネクタ 73"/>
                <p:cNvCxnSpPr/>
                <p:nvPr/>
              </p:nvCxnSpPr>
              <p:spPr>
                <a:xfrm>
                  <a:off x="5418613" y="5661752"/>
                  <a:ext cx="2269173" cy="254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テキスト ボックス 74"/>
                <p:cNvSpPr txBox="1"/>
                <p:nvPr/>
              </p:nvSpPr>
              <p:spPr>
                <a:xfrm>
                  <a:off x="5149679" y="5194723"/>
                  <a:ext cx="423228" cy="5729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Times New Roman" charset="0"/>
                      <a:ea typeface="Times New Roman" charset="0"/>
                      <a:cs typeface="Times New Roman" charset="0"/>
                    </a:rPr>
                    <a:t>↑</a:t>
                  </a:r>
                  <a:endParaRPr kumimoji="1" lang="ja-JP" altLang="en-US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89" name="テキスト ボックス 75"/>
                <p:cNvSpPr txBox="1"/>
                <p:nvPr/>
              </p:nvSpPr>
              <p:spPr>
                <a:xfrm>
                  <a:off x="7649821" y="5231609"/>
                  <a:ext cx="479083" cy="9070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3200" dirty="0">
                      <a:latin typeface="Times New Roman" charset="0"/>
                      <a:ea typeface="Times New Roman" charset="0"/>
                      <a:cs typeface="Times New Roman" charset="0"/>
                    </a:rPr>
                    <a:t>n</a:t>
                  </a:r>
                  <a:endParaRPr kumimoji="1" lang="ja-JP" altLang="en-US" sz="32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96" name="直線コネクタ 79"/>
              <p:cNvCxnSpPr/>
              <p:nvPr/>
            </p:nvCxnSpPr>
            <p:spPr>
              <a:xfrm flipV="1">
                <a:off x="5698206" y="5487565"/>
                <a:ext cx="658510" cy="168432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79"/>
              <p:cNvCxnSpPr/>
              <p:nvPr/>
            </p:nvCxnSpPr>
            <p:spPr>
              <a:xfrm>
                <a:off x="5687478" y="5691887"/>
                <a:ext cx="637755" cy="20345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直線コネクタ 79"/>
              <p:cNvCxnSpPr/>
              <p:nvPr/>
            </p:nvCxnSpPr>
            <p:spPr>
              <a:xfrm>
                <a:off x="5688402" y="5692824"/>
                <a:ext cx="444800" cy="30737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図形グループ 76"/>
            <p:cNvGrpSpPr/>
            <p:nvPr/>
          </p:nvGrpSpPr>
          <p:grpSpPr>
            <a:xfrm rot="2597140">
              <a:off x="6584483" y="5916711"/>
              <a:ext cx="646331" cy="443288"/>
              <a:chOff x="5564503" y="2820717"/>
              <a:chExt cx="646331" cy="443288"/>
            </a:xfrm>
          </p:grpSpPr>
          <p:sp>
            <p:nvSpPr>
              <p:cNvPr id="101" name="爆発 1 77"/>
              <p:cNvSpPr/>
              <p:nvPr/>
            </p:nvSpPr>
            <p:spPr>
              <a:xfrm rot="20222958">
                <a:off x="5571074" y="2894673"/>
                <a:ext cx="520379" cy="369332"/>
              </a:xfrm>
              <a:prstGeom prst="irregularSeal1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02" name="テキスト ボックス 78"/>
              <p:cNvSpPr txBox="1"/>
              <p:nvPr/>
            </p:nvSpPr>
            <p:spPr>
              <a:xfrm rot="19956206">
                <a:off x="5564503" y="2820717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Times New Roman" charset="0"/>
                    <a:ea typeface="Times New Roman" charset="0"/>
                    <a:cs typeface="Times New Roman" charset="0"/>
                  </a:rPr>
                  <a:t>BBC</a:t>
                </a:r>
                <a:endParaRPr kumimoji="1" lang="ja-JP" alt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pic>
        <p:nvPicPr>
          <p:cNvPr id="54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254" y="1650625"/>
            <a:ext cx="5523089" cy="72917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882DA76-B544-6845-98E5-EBD8FA2B6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91" y="1924490"/>
            <a:ext cx="4723881" cy="443186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CF81F58C-A890-F74E-8200-6E934D30E6A8}"/>
              </a:ext>
            </a:extLst>
          </p:cNvPr>
          <p:cNvSpPr/>
          <p:nvPr/>
        </p:nvSpPr>
        <p:spPr>
          <a:xfrm>
            <a:off x="1355909" y="1622600"/>
            <a:ext cx="206469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[PRL 120 (2018) 022001]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1702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3528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QNP2018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0845" y="183200"/>
            <a:ext cx="1040295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Future at RHIC: PHENIX -&gt; sPHENIX -&gt; EIC@RHIC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190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28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8061" r="10507"/>
          <a:stretch>
            <a:fillRect/>
          </a:stretch>
        </p:blipFill>
        <p:spPr bwMode="auto">
          <a:xfrm>
            <a:off x="7456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76190" y="5586100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660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28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Current 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Forward</a:t>
            </a:r>
            <a:r>
              <a:rPr lang="en-US" i="1" dirty="0">
                <a:solidFill>
                  <a:srgbClr val="1C3EBD"/>
                </a:solidFill>
              </a:rPr>
              <a:t> </a:t>
            </a:r>
            <a:r>
              <a:rPr lang="en-US" i="1" dirty="0" err="1"/>
              <a:t>s</a:t>
            </a:r>
            <a:r>
              <a:rPr lang="en-US" dirty="0" err="1"/>
              <a:t>PHENIX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60500" y="1944189"/>
            <a:ext cx="2819400" cy="1200028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130+ published papers to date</a:t>
            </a:r>
          </a:p>
          <a:p>
            <a:endParaRPr lang="en-US" dirty="0"/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5000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based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err="1"/>
              <a:t>fsPHENIX</a:t>
            </a:r>
            <a:r>
              <a:rPr lang="en-US" sz="2700" dirty="0"/>
              <a:t>: forward tracking, </a:t>
            </a:r>
            <a:r>
              <a:rPr lang="en-US" sz="2700" dirty="0" err="1"/>
              <a:t>HCal</a:t>
            </a:r>
            <a:r>
              <a:rPr lang="en-US" sz="2700" dirty="0"/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Key study of transverse spin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4478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sPHENIX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RHIC:</a:t>
            </a:r>
            <a:r>
              <a:rPr lang="en-US" dirty="0">
                <a:solidFill>
                  <a:schemeClr val="tx1"/>
                </a:solidFill>
              </a:rPr>
              <a:t> A+A, 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eRHIC: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73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9601200" cy="981334"/>
          </a:xfrm>
        </p:spPr>
        <p:txBody>
          <a:bodyPr>
            <a:normAutofit/>
          </a:bodyPr>
          <a:lstStyle/>
          <a:p>
            <a:r>
              <a:rPr lang="en-US" sz="3600" dirty="0"/>
              <a:t>Forward </a:t>
            </a:r>
            <a:r>
              <a:rPr lang="en-US" sz="3600" dirty="0" err="1"/>
              <a:t>sPHENIX</a:t>
            </a:r>
            <a:r>
              <a:rPr lang="en-US" sz="3600" dirty="0"/>
              <a:t> Projected Jet </a:t>
            </a:r>
            <a:r>
              <a:rPr lang="en-US" sz="3600" dirty="0" err="1"/>
              <a:t>Sivers</a:t>
            </a:r>
            <a:r>
              <a:rPr lang="en-US" sz="3600" dirty="0"/>
              <a:t> Asymmetries</a:t>
            </a:r>
            <a:br>
              <a:rPr lang="en-US" sz="3600" dirty="0"/>
            </a:br>
            <a:r>
              <a:rPr lang="en-US" sz="2000" dirty="0">
                <a:solidFill>
                  <a:srgbClr val="0000FF"/>
                </a:solidFill>
              </a:rPr>
              <a:t>Test the universality of QCD description of TSSA: pp vs SIDIS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158D-73DB-A049-920D-BBE7C6DFBEB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14" y="1033396"/>
            <a:ext cx="6182718" cy="5322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5174" y="1175148"/>
            <a:ext cx="241984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Naïve direct mapping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(GPM)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&gt;0</a:t>
            </a:r>
          </a:p>
        </p:txBody>
      </p:sp>
      <p:sp>
        <p:nvSpPr>
          <p:cNvPr id="9" name="Rectangle 8"/>
          <p:cNvSpPr/>
          <p:nvPr/>
        </p:nvSpPr>
        <p:spPr>
          <a:xfrm>
            <a:off x="7865089" y="5106434"/>
            <a:ext cx="268692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With process-</a:t>
            </a:r>
            <a:r>
              <a:rPr lang="en-US" dirty="0" err="1"/>
              <a:t>dep</a:t>
            </a:r>
            <a:r>
              <a:rPr lang="en-US" dirty="0"/>
              <a:t>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(Twist-3)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&lt; 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140" r="48852"/>
          <a:stretch/>
        </p:blipFill>
        <p:spPr>
          <a:xfrm>
            <a:off x="8077200" y="2360388"/>
            <a:ext cx="2133600" cy="2929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2852" y="2190525"/>
            <a:ext cx="1258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</a:rPr>
              <a:t>Sivers</a:t>
            </a:r>
            <a:r>
              <a:rPr lang="en-US" sz="1400" dirty="0">
                <a:solidFill>
                  <a:srgbClr val="0000FF"/>
                </a:solidFill>
              </a:rPr>
              <a:t>, SIDIS fit</a:t>
            </a:r>
          </a:p>
        </p:txBody>
      </p:sp>
    </p:spTree>
    <p:extLst>
      <p:ext uri="{BB962C8B-B14F-4D97-AF65-F5344CB8AC3E}">
        <p14:creationId xmlns:p14="http://schemas.microsoft.com/office/powerpoint/2010/main" val="275236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336D-0E9C-C64A-9B38-8E80285C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45"/>
            <a:ext cx="5820005" cy="1325563"/>
          </a:xfrm>
        </p:spPr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A964B-9BB1-F14B-97B5-C651E9C5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1391478"/>
            <a:ext cx="8481141" cy="444595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QCD has been very successful in consistently interpreting and predicting high energy phenomena in </a:t>
            </a:r>
          </a:p>
          <a:p>
            <a:pPr lvl="1"/>
            <a:r>
              <a:rPr lang="en-US" dirty="0"/>
              <a:t>DIS vs </a:t>
            </a:r>
            <a:r>
              <a:rPr lang="en-US" dirty="0" err="1"/>
              <a:t>p+p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Unified partonic description of nucleon structures and interactions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Proton/Hadron collisions </a:t>
            </a:r>
          </a:p>
          <a:p>
            <a:pPr lvl="1"/>
            <a:r>
              <a:rPr lang="en-US" dirty="0"/>
              <a:t>Versatile physics program </a:t>
            </a:r>
          </a:p>
          <a:p>
            <a:pPr lvl="1"/>
            <a:r>
              <a:rPr lang="en-US" dirty="0"/>
              <a:t>Access a broad (x,Q</a:t>
            </a:r>
            <a:r>
              <a:rPr lang="en-US" baseline="30000" dirty="0"/>
              <a:t>2</a:t>
            </a:r>
            <a:r>
              <a:rPr lang="en-US" dirty="0"/>
              <a:t>) range </a:t>
            </a:r>
          </a:p>
          <a:p>
            <a:pPr lvl="1"/>
            <a:endParaRPr lang="en-US" dirty="0"/>
          </a:p>
          <a:p>
            <a:r>
              <a:rPr lang="en-US" dirty="0"/>
              <a:t>Will continue playing a key role in exploring the fundamental nature of nucleon structure and strong interactions   </a:t>
            </a:r>
          </a:p>
          <a:p>
            <a:pPr lvl="1"/>
            <a:r>
              <a:rPr lang="en-US" dirty="0"/>
              <a:t>Need all three experimental tools to complete the program </a:t>
            </a:r>
          </a:p>
          <a:p>
            <a:pPr lvl="2"/>
            <a:r>
              <a:rPr lang="en-US" dirty="0" err="1"/>
              <a:t>p+p</a:t>
            </a:r>
            <a:r>
              <a:rPr lang="en-US" dirty="0"/>
              <a:t>, DIS,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A8B9A-09AC-EC4A-9B5B-CC5C6209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C69B4-2EBA-354E-97D4-D4F04753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E391B-3032-5A4D-A72B-E22DD016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D9866-734F-244E-A717-E6BDD63F0D94}"/>
              </a:ext>
            </a:extLst>
          </p:cNvPr>
          <p:cNvSpPr/>
          <p:nvPr/>
        </p:nvSpPr>
        <p:spPr>
          <a:xfrm>
            <a:off x="627414" y="5896837"/>
            <a:ext cx="7918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Complementary test and validation of QCD description of hard processes</a:t>
            </a:r>
          </a:p>
        </p:txBody>
      </p:sp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9A8AED72-7798-C04D-90DE-77F118DA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724" y="2364160"/>
            <a:ext cx="2601685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Image result for proton-proton scattering">
            <a:extLst>
              <a:ext uri="{FF2B5EF4-FFF2-40B4-BE49-F238E27FC236}">
                <a16:creationId xmlns:a16="http://schemas.microsoft.com/office/drawing/2014/main" id="{48AAC56D-77C2-C54A-9976-BFFEA46F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30" y="47184"/>
            <a:ext cx="3219481" cy="2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electron positron scattering feynman diagram">
            <a:extLst>
              <a:ext uri="{FF2B5EF4-FFF2-40B4-BE49-F238E27FC236}">
                <a16:creationId xmlns:a16="http://schemas.microsoft.com/office/drawing/2014/main" id="{BF4DD430-D1EB-6947-8BC6-C47864BBE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630" y="4828860"/>
            <a:ext cx="3360258" cy="17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BF65D63-819E-BB42-8822-8F11801BB8F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3595403">
            <a:off x="7095695" y="111732"/>
            <a:ext cx="1605990" cy="12229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4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3986-0762-3C45-8DD8-91F81186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0B01E-EAFD-8E4C-8D97-065423AE9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0A09-1E55-8943-850D-722909C4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76AA0-62CF-4143-8CF9-4D348AB8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EAC12-9407-444A-A447-5D498199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28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FBAA-4BB5-9542-AA63-EE1C3F9A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54"/>
            <a:ext cx="10515600" cy="1325563"/>
          </a:xfrm>
        </p:spPr>
        <p:txBody>
          <a:bodyPr/>
          <a:lstStyle/>
          <a:p>
            <a:r>
              <a:rPr lang="en-US" dirty="0"/>
              <a:t>Physics of Nucleon Structures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80161-5B80-0C4C-A177-289A3D007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17"/>
            <a:ext cx="7609114" cy="4839833"/>
          </a:xfrm>
        </p:spPr>
        <p:txBody>
          <a:bodyPr>
            <a:normAutofit/>
          </a:bodyPr>
          <a:lstStyle/>
          <a:p>
            <a:r>
              <a:rPr lang="en-US" dirty="0"/>
              <a:t>How hadrons formed and interact from the fundamental quarks and gluons?</a:t>
            </a:r>
          </a:p>
          <a:p>
            <a:pPr lvl="1"/>
            <a:r>
              <a:rPr lang="en-US" dirty="0"/>
              <a:t>Space and momentum distributions of quarks and gluons</a:t>
            </a:r>
          </a:p>
          <a:p>
            <a:pPr lvl="1"/>
            <a:r>
              <a:rPr lang="en-US" dirty="0"/>
              <a:t>Spin degree of freedom </a:t>
            </a:r>
          </a:p>
          <a:p>
            <a:pPr lvl="1"/>
            <a:r>
              <a:rPr lang="en-US" dirty="0"/>
              <a:t>Probe scale dependence, Q2</a:t>
            </a:r>
          </a:p>
          <a:p>
            <a:r>
              <a:rPr lang="en-US" dirty="0"/>
              <a:t>Our tools</a:t>
            </a:r>
          </a:p>
          <a:p>
            <a:pPr lvl="1"/>
            <a:r>
              <a:rPr lang="en-US" dirty="0"/>
              <a:t>Lepton probes - electrons, muons, neutrinos …</a:t>
            </a:r>
          </a:p>
          <a:p>
            <a:pPr lvl="2"/>
            <a:r>
              <a:rPr lang="en-US" dirty="0"/>
              <a:t>DIS experiments, HERMIES, COMPASS, EIC…</a:t>
            </a:r>
          </a:p>
          <a:p>
            <a:pPr lvl="1"/>
            <a:r>
              <a:rPr lang="en-US" dirty="0"/>
              <a:t>Hadron probes - proton, pion/Kaon…</a:t>
            </a:r>
          </a:p>
          <a:p>
            <a:pPr lvl="2"/>
            <a:r>
              <a:rPr lang="en-US" dirty="0"/>
              <a:t>RHIC, </a:t>
            </a:r>
            <a:r>
              <a:rPr lang="en-US" dirty="0" err="1"/>
              <a:t>Fernilab</a:t>
            </a:r>
            <a:r>
              <a:rPr lang="en-US" dirty="0"/>
              <a:t>, COMPASS …</a:t>
            </a:r>
          </a:p>
          <a:p>
            <a:pPr lvl="1"/>
            <a:r>
              <a:rPr lang="en-US" dirty="0"/>
              <a:t>Lattice QCD, </a:t>
            </a:r>
            <a:r>
              <a:rPr lang="en-US" dirty="0" err="1"/>
              <a:t>pQCD</a:t>
            </a:r>
            <a:r>
              <a:rPr lang="en-US" dirty="0"/>
              <a:t> …  </a:t>
            </a:r>
          </a:p>
          <a:p>
            <a:pPr lvl="2"/>
            <a:endParaRPr lang="en-US" dirty="0"/>
          </a:p>
        </p:txBody>
      </p:sp>
      <p:pic>
        <p:nvPicPr>
          <p:cNvPr id="5" name="Picture 12" descr="Related image">
            <a:extLst>
              <a:ext uri="{FF2B5EF4-FFF2-40B4-BE49-F238E27FC236}">
                <a16:creationId xmlns:a16="http://schemas.microsoft.com/office/drawing/2014/main" id="{12429F5D-FE56-284F-90F3-0B653468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0"/>
            <a:ext cx="1574032" cy="20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3DC98FFA-A492-C045-B33D-4FC135FC9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56" y="2296459"/>
            <a:ext cx="2601685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proton-proton scattering">
            <a:extLst>
              <a:ext uri="{FF2B5EF4-FFF2-40B4-BE49-F238E27FC236}">
                <a16:creationId xmlns:a16="http://schemas.microsoft.com/office/drawing/2014/main" id="{14FF6DDD-33A5-FD4D-8AFB-630E0AEC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56" y="4695582"/>
            <a:ext cx="3219481" cy="21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A15AE2-6719-2644-B70E-BEC27B78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B3EB43-A703-2B48-8F97-2EBEE831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F3716C-A836-8C48-B67B-DEEA3093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78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83536" y="118356"/>
            <a:ext cx="5443869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RHIC pp500GeV: W</a:t>
            </a:r>
            <a:r>
              <a:rPr lang="en-US" b="1" baseline="30000" dirty="0"/>
              <a:t>+/-</a:t>
            </a:r>
            <a:r>
              <a:rPr lang="en-US" b="1" dirty="0"/>
              <a:t> A</a:t>
            </a:r>
            <a:r>
              <a:rPr lang="en-US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469554"/>
            <a:ext cx="6130835" cy="302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497563" y="3347817"/>
            <a:ext cx="4640212" cy="2964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RHIC data:</a:t>
            </a:r>
          </a:p>
          <a:p>
            <a:pPr marL="380990" indent="-380990">
              <a:buFontTx/>
              <a:buChar char="-"/>
            </a:pPr>
            <a:r>
              <a:rPr lang="en-US" dirty="0"/>
              <a:t>A mix of valence and sea quark </a:t>
            </a:r>
            <a:r>
              <a:rPr lang="en-US" dirty="0" err="1"/>
              <a:t>Sivers</a:t>
            </a:r>
            <a:endParaRPr lang="en-US" dirty="0"/>
          </a:p>
          <a:p>
            <a:pPr marL="380990" indent="-380990">
              <a:buFontTx/>
              <a:buChar char="-"/>
            </a:pPr>
            <a:r>
              <a:rPr lang="en-US" dirty="0"/>
              <a:t>Quark flavor identified</a:t>
            </a:r>
          </a:p>
          <a:p>
            <a:pPr marL="380990" indent="-380990">
              <a:buFontTx/>
              <a:buChar char="-"/>
            </a:pPr>
            <a:r>
              <a:rPr lang="en-US" dirty="0"/>
              <a:t>High Q</a:t>
            </a:r>
            <a:r>
              <a:rPr lang="en-US" baseline="30000" dirty="0"/>
              <a:t>2</a:t>
            </a:r>
          </a:p>
          <a:p>
            <a:pPr marL="380990" indent="-380990">
              <a:buFontTx/>
              <a:buChar char="-"/>
            </a:pPr>
            <a:r>
              <a:rPr lang="en-US" dirty="0"/>
              <a:t>Statistically limited, ~0(10%)</a:t>
            </a:r>
          </a:p>
          <a:p>
            <a:pPr marL="380990" indent="-380990">
              <a:buFontTx/>
              <a:buChar char="-"/>
            </a:pPr>
            <a:r>
              <a:rPr lang="en-US" b="1" dirty="0">
                <a:solidFill>
                  <a:srgbClr val="1F28FF"/>
                </a:solidFill>
              </a:rPr>
              <a:t>Possible large </a:t>
            </a:r>
            <a:r>
              <a:rPr lang="en-US" b="1" dirty="0" err="1">
                <a:solidFill>
                  <a:srgbClr val="1F28FF"/>
                </a:solidFill>
              </a:rPr>
              <a:t>dbar</a:t>
            </a:r>
            <a:r>
              <a:rPr lang="en-US" b="1" dirty="0">
                <a:solidFill>
                  <a:srgbClr val="1F28FF"/>
                </a:solidFill>
              </a:rPr>
              <a:t> </a:t>
            </a:r>
            <a:r>
              <a:rPr lang="en-US" b="1" dirty="0" err="1">
                <a:solidFill>
                  <a:srgbClr val="1F28FF"/>
                </a:solidFill>
              </a:rPr>
              <a:t>Sivers</a:t>
            </a:r>
            <a:r>
              <a:rPr lang="en-US" b="1" dirty="0">
                <a:solidFill>
                  <a:srgbClr val="1F28FF"/>
                </a:solidFill>
              </a:rPr>
              <a:t> contributions</a:t>
            </a:r>
          </a:p>
          <a:p>
            <a:endParaRPr lang="en-US" dirty="0"/>
          </a:p>
          <a:p>
            <a:r>
              <a:rPr lang="en-US" sz="2133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dirty="0"/>
              <a:t>- low Q</a:t>
            </a:r>
            <a:r>
              <a:rPr lang="en-US" baseline="30000" dirty="0"/>
              <a:t>2</a:t>
            </a:r>
          </a:p>
          <a:p>
            <a:r>
              <a:rPr lang="en-US" dirty="0"/>
              <a:t>- Good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953DC-651E-B64D-AD7C-DC316FDEAB01}"/>
              </a:ext>
            </a:extLst>
          </p:cNvPr>
          <p:cNvSpPr txBox="1"/>
          <p:nvPr/>
        </p:nvSpPr>
        <p:spPr>
          <a:xfrm>
            <a:off x="9133962" y="0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Anselmino</a:t>
            </a:r>
            <a:r>
              <a:rPr lang="en-US" dirty="0"/>
              <a:t> et al 2016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596804" y="1424028"/>
            <a:ext cx="4851219" cy="1662458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156475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+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1108376" cy="368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  <a:r>
                  <a:rPr lang="en-US" sz="2400" baseline="-25000" dirty="0"/>
                  <a:t>N</a:t>
                </a:r>
                <a:r>
                  <a:rPr lang="en-US" sz="2400" dirty="0"/>
                  <a:t>(W</a:t>
                </a:r>
                <a:r>
                  <a:rPr lang="en-US" sz="2400" baseline="30000" dirty="0"/>
                  <a:t>-</a:t>
                </a:r>
                <a:r>
                  <a:rPr lang="en-US" sz="2400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5939246" y="3365608"/>
            <a:ext cx="6201412" cy="3442533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6507126" y="3926959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9630739" y="3960031"/>
            <a:ext cx="1176671" cy="38277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967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A937-E0B0-2E42-9D47-68BDBFC1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8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Unpolarized Sea Quark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98B7-C758-2B48-BA21-65E1DD54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C779-4993-C946-8479-19098A62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8336E-FA7F-0342-9F23-294D5D69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13590-4DED-414F-B61A-21C1CDD784C8}"/>
              </a:ext>
            </a:extLst>
          </p:cNvPr>
          <p:cNvGrpSpPr/>
          <p:nvPr/>
        </p:nvGrpSpPr>
        <p:grpSpPr>
          <a:xfrm>
            <a:off x="2357575" y="1176535"/>
            <a:ext cx="2784837" cy="1680214"/>
            <a:chOff x="639582" y="2405835"/>
            <a:chExt cx="2395129" cy="1325257"/>
          </a:xfrm>
        </p:grpSpPr>
        <p:pic>
          <p:nvPicPr>
            <p:cNvPr id="7" name="droppedImage.pdf" descr="droppedImage.pdf">
              <a:extLst>
                <a:ext uri="{FF2B5EF4-FFF2-40B4-BE49-F238E27FC236}">
                  <a16:creationId xmlns:a16="http://schemas.microsoft.com/office/drawing/2014/main" id="{D0566700-ABD1-1D40-A17A-2919D34E3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728"/>
            <a:stretch>
              <a:fillRect/>
            </a:stretch>
          </p:blipFill>
          <p:spPr>
            <a:xfrm>
              <a:off x="639582" y="3172291"/>
              <a:ext cx="2395129" cy="558801"/>
            </a:xfrm>
            <a:prstGeom prst="rect">
              <a:avLst/>
            </a:prstGeom>
            <a:ln w="12700"/>
          </p:spPr>
        </p:pic>
        <p:pic>
          <p:nvPicPr>
            <p:cNvPr id="8" name="droppedImage.pdf" descr="droppedImage.pdf">
              <a:extLst>
                <a:ext uri="{FF2B5EF4-FFF2-40B4-BE49-F238E27FC236}">
                  <a16:creationId xmlns:a16="http://schemas.microsoft.com/office/drawing/2014/main" id="{8C188436-A85E-0942-A72F-7C050AFE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r="58255"/>
            <a:stretch>
              <a:fillRect/>
            </a:stretch>
          </p:blipFill>
          <p:spPr>
            <a:xfrm>
              <a:off x="639582" y="2405835"/>
              <a:ext cx="1715835" cy="558801"/>
            </a:xfrm>
            <a:prstGeom prst="rect">
              <a:avLst/>
            </a:prstGeom>
            <a:ln w="12700"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16B18C-A10A-974A-82F1-170C3ACACD9F}"/>
              </a:ext>
            </a:extLst>
          </p:cNvPr>
          <p:cNvGrpSpPr/>
          <p:nvPr/>
        </p:nvGrpSpPr>
        <p:grpSpPr>
          <a:xfrm>
            <a:off x="1770970" y="3260769"/>
            <a:ext cx="4454435" cy="3030266"/>
            <a:chOff x="1539070" y="1080599"/>
            <a:chExt cx="6515194" cy="4162162"/>
          </a:xfrm>
        </p:grpSpPr>
        <p:pic>
          <p:nvPicPr>
            <p:cNvPr id="11" name="Run11-12-Prelim-04202015.png" descr="Run11-12-Prelim-04202015.png">
              <a:extLst>
                <a:ext uri="{FF2B5EF4-FFF2-40B4-BE49-F238E27FC236}">
                  <a16:creationId xmlns:a16="http://schemas.microsoft.com/office/drawing/2014/main" id="{213ABCD3-BF48-504B-B309-C1895E180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2824" t="7173" r="6884"/>
            <a:stretch>
              <a:fillRect/>
            </a:stretch>
          </p:blipFill>
          <p:spPr>
            <a:xfrm>
              <a:off x="1877020" y="1080599"/>
              <a:ext cx="6177244" cy="41621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0E1C0366-EBA8-0547-83EA-4DCC9D3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1076579" y="2769804"/>
              <a:ext cx="1509184" cy="584201"/>
            </a:xfrm>
            <a:prstGeom prst="rect">
              <a:avLst/>
            </a:prstGeom>
            <a:ln w="12700"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17ECCB3-D7CE-F848-A020-3BE2348F5040}"/>
              </a:ext>
            </a:extLst>
          </p:cNvPr>
          <p:cNvSpPr txBox="1"/>
          <p:nvPr/>
        </p:nvSpPr>
        <p:spPr>
          <a:xfrm>
            <a:off x="4735619" y="3467873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0.1 &lt; x &lt; 0.3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BC0D8-949A-9E4B-99B0-10B8310B0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806240"/>
            <a:ext cx="2044700" cy="1041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A9B7DA-5D81-0D46-BB73-BA4863322DA4}"/>
              </a:ext>
            </a:extLst>
          </p:cNvPr>
          <p:cNvSpPr txBox="1"/>
          <p:nvPr/>
        </p:nvSpPr>
        <p:spPr>
          <a:xfrm>
            <a:off x="7656086" y="2922064"/>
            <a:ext cx="270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/E906 @</a:t>
            </a:r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E7F3AF-BB88-1F4E-8BA7-F34BD0C75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891" y="3308740"/>
            <a:ext cx="4453874" cy="298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2A10ED-26D9-EE4A-9C90-9A22AF607585}"/>
              </a:ext>
            </a:extLst>
          </p:cNvPr>
          <p:cNvSpPr txBox="1"/>
          <p:nvPr/>
        </p:nvSpPr>
        <p:spPr>
          <a:xfrm>
            <a:off x="6799909" y="1185167"/>
            <a:ext cx="3253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 flavor asymmetry and </a:t>
            </a:r>
          </a:p>
          <a:p>
            <a:r>
              <a:rPr lang="en-US" dirty="0"/>
              <a:t>pion cloud model </a:t>
            </a:r>
          </a:p>
        </p:txBody>
      </p:sp>
    </p:spTree>
    <p:extLst>
      <p:ext uri="{BB962C8B-B14F-4D97-AF65-F5344CB8AC3E}">
        <p14:creationId xmlns:p14="http://schemas.microsoft.com/office/powerpoint/2010/main" val="4031729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70" y="125850"/>
            <a:ext cx="10625469" cy="574956"/>
          </a:xfrm>
        </p:spPr>
        <p:txBody>
          <a:bodyPr>
            <a:noAutofit/>
          </a:bodyPr>
          <a:lstStyle/>
          <a:p>
            <a:r>
              <a:rPr lang="en-US" sz="3733" b="1" dirty="0"/>
              <a:t>Drell-Yan </a:t>
            </a:r>
            <a:r>
              <a:rPr lang="en-US" sz="3733" b="1" dirty="0" err="1"/>
              <a:t>Sivers</a:t>
            </a:r>
            <a:r>
              <a:rPr lang="en-US" sz="3733" b="1" dirty="0"/>
              <a:t> Asymmetries w/ QCD Evolution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73" y="4101129"/>
            <a:ext cx="3832323" cy="24264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867562" y="780751"/>
            <a:ext cx="4803798" cy="2631311"/>
            <a:chOff x="560837" y="1005145"/>
            <a:chExt cx="4413784" cy="22822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3202510" y="1005145"/>
              <a:ext cx="1616843" cy="2669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3623459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838201" y="3234853"/>
            <a:ext cx="4921496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462" y="5058045"/>
                <a:ext cx="930306" cy="0"/>
              </a:xfrm>
              <a:prstGeom prst="straightConnector1">
                <a:avLst/>
              </a:prstGeom>
              <a:ln w="41275">
                <a:solidFill>
                  <a:srgbClr val="1F28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223367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2667" b="1" dirty="0">
                  <a:solidFill>
                    <a:srgbClr val="FF0000"/>
                  </a:solidFill>
                </a:rPr>
                <a:t>: p+NH</a:t>
              </a:r>
              <a:r>
                <a:rPr lang="en-US" sz="2667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6367306" y="797283"/>
            <a:ext cx="4300695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109351" y="3961613"/>
              <a:ext cx="1121637" cy="376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9D08E1-851D-6442-A2D0-C6919EAEED18}"/>
              </a:ext>
            </a:extLst>
          </p:cNvPr>
          <p:cNvSpPr txBox="1"/>
          <p:nvPr/>
        </p:nvSpPr>
        <p:spPr>
          <a:xfrm>
            <a:off x="162669" y="4450346"/>
            <a:ext cx="1483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Sea quark </a:t>
            </a:r>
          </a:p>
          <a:p>
            <a:r>
              <a:rPr lang="en-US" sz="2400" dirty="0" err="1">
                <a:solidFill>
                  <a:srgbClr val="1F28FF"/>
                </a:solidFill>
              </a:rPr>
              <a:t>Sivers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549BE-AE1F-8348-8B83-F7D95B8FE6EE}"/>
              </a:ext>
            </a:extLst>
          </p:cNvPr>
          <p:cNvSpPr txBox="1"/>
          <p:nvPr/>
        </p:nvSpPr>
        <p:spPr>
          <a:xfrm>
            <a:off x="9281751" y="2416923"/>
            <a:ext cx="20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Valence quark </a:t>
            </a:r>
          </a:p>
          <a:p>
            <a:r>
              <a:rPr lang="en-US" sz="2400" dirty="0" err="1"/>
              <a:t>Sivers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2265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2C55-69A3-5941-BAD9-F1BCDA1A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Latest W</a:t>
            </a:r>
            <a:r>
              <a:rPr lang="en-US" baseline="30000" dirty="0"/>
              <a:t>+/-</a:t>
            </a:r>
            <a:r>
              <a:rPr lang="en-US" dirty="0"/>
              <a:t> A</a:t>
            </a:r>
            <a:r>
              <a:rPr lang="en-US" baseline="-25000" dirty="0"/>
              <a:t>L </a:t>
            </a:r>
            <a:r>
              <a:rPr lang="en-US" dirty="0"/>
              <a:t>from STAR and PHENIX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FF240-3972-5247-BAC3-AA29D997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E044C-3966-2045-8FD9-A1EABF41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4EEC5-0387-2143-90C6-181DA794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EEEEB5-C208-DE43-A478-3F2EF93FA603}"/>
              </a:ext>
            </a:extLst>
          </p:cNvPr>
          <p:cNvGrpSpPr/>
          <p:nvPr/>
        </p:nvGrpSpPr>
        <p:grpSpPr>
          <a:xfrm>
            <a:off x="1018720" y="1253356"/>
            <a:ext cx="4449336" cy="4775610"/>
            <a:chOff x="122664" y="1632497"/>
            <a:chExt cx="4449336" cy="4775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E737E9-5153-C241-B182-DB836E2AD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664" y="1632497"/>
              <a:ext cx="4449336" cy="4775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758456-B385-E941-957C-AE8161F4F961}"/>
                </a:ext>
              </a:extLst>
            </p:cNvPr>
            <p:cNvSpPr txBox="1"/>
            <p:nvPr/>
          </p:nvSpPr>
          <p:spPr>
            <a:xfrm>
              <a:off x="2869581" y="1874193"/>
              <a:ext cx="1465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arXiv:1702.05077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4F13C-AA59-3644-A11D-C1F6C88C1BEE}"/>
              </a:ext>
            </a:extLst>
          </p:cNvPr>
          <p:cNvGrpSpPr/>
          <p:nvPr/>
        </p:nvGrpSpPr>
        <p:grpSpPr>
          <a:xfrm>
            <a:off x="5859048" y="1297960"/>
            <a:ext cx="4709538" cy="4731006"/>
            <a:chOff x="4661210" y="1512238"/>
            <a:chExt cx="4372224" cy="44315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B828CD-E232-094C-9B51-567C2A5F6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1210" y="1512238"/>
              <a:ext cx="4372224" cy="44315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687930-CB2E-7748-8484-2606B7895984}"/>
                </a:ext>
              </a:extLst>
            </p:cNvPr>
            <p:cNvSpPr txBox="1"/>
            <p:nvPr/>
          </p:nvSpPr>
          <p:spPr>
            <a:xfrm>
              <a:off x="7318917" y="1720304"/>
              <a:ext cx="1360504" cy="288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arXiv:1804.04181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404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3082"/>
            <a:ext cx="8229600" cy="102943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Projected RHIC </a:t>
            </a:r>
            <a:r>
              <a:rPr lang="en-US" sz="3600" dirty="0">
                <a:ea typeface="Arial" charset="0"/>
                <a:cs typeface="Arial" charset="0"/>
              </a:rPr>
              <a:t>𝑊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ea typeface="Arial" charset="0"/>
                <a:cs typeface="Arial" charset="0"/>
              </a:rPr>
              <a:t> → 𝑙</a:t>
            </a:r>
            <a:r>
              <a:rPr lang="en-US" sz="3600" baseline="30000" dirty="0">
                <a:ea typeface="Arial" charset="0"/>
                <a:cs typeface="Arial" charset="0"/>
              </a:rPr>
              <a:t>±</a:t>
            </a:r>
            <a:r>
              <a:rPr lang="en-US" sz="3600" dirty="0">
                <a:cs typeface="Arial" panose="020B0604020202020204" pitchFamily="34" charset="0"/>
              </a:rPr>
              <a:t> data Impact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 dirty="0">
                <a:cs typeface="Arial" panose="020B0604020202020204" pitchFamily="34" charset="0"/>
              </a:rPr>
              <a:t>on Sea Quark Polarization Determination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9635" y="1343884"/>
            <a:ext cx="8229600" cy="4503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Expect significant improvement of flavor identified sea quark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34</a:t>
            </a:fld>
            <a:endParaRPr lang="en-US"/>
          </a:p>
        </p:txBody>
      </p:sp>
      <p:pic>
        <p:nvPicPr>
          <p:cNvPr id="7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9" y="2111745"/>
            <a:ext cx="3936008" cy="40869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05" y="2123565"/>
            <a:ext cx="4223395" cy="2017583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405" y="4165552"/>
            <a:ext cx="4223394" cy="2033156"/>
          </a:xfrm>
          <a:prstGeom prst="rect">
            <a:avLst/>
          </a:prstGeom>
        </p:spPr>
      </p:pic>
      <p:sp>
        <p:nvSpPr>
          <p:cNvPr id="10" name="矩形 12"/>
          <p:cNvSpPr/>
          <p:nvPr/>
        </p:nvSpPr>
        <p:spPr>
          <a:xfrm>
            <a:off x="6115097" y="1702439"/>
            <a:ext cx="415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RHIC Spin Program, </a:t>
            </a:r>
            <a:r>
              <a:rPr lang="en-US" dirty="0" err="1"/>
              <a:t>arXiv</a:t>
            </a:r>
            <a:r>
              <a:rPr lang="en-US" dirty="0"/>
              <a:t>: 1501.01220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B88C3-BBED-7944-8B78-A457524225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630"/>
          <a:stretch/>
        </p:blipFill>
        <p:spPr>
          <a:xfrm>
            <a:off x="5390957" y="2751303"/>
            <a:ext cx="1246956" cy="27542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52AF67-65CD-7149-9DA4-D4732BBE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602" b="-1403"/>
          <a:stretch/>
        </p:blipFill>
        <p:spPr>
          <a:xfrm>
            <a:off x="5390957" y="5031305"/>
            <a:ext cx="1246956" cy="30165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481D0-841B-9246-AA89-CBB292E68D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136"/>
          <a:stretch/>
        </p:blipFill>
        <p:spPr>
          <a:xfrm>
            <a:off x="509357" y="4201830"/>
            <a:ext cx="1101041" cy="311677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FDABF9-D24C-DA42-9288-53C35EA75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" t="-5208" r="49442" b="-1656"/>
          <a:stretch/>
        </p:blipFill>
        <p:spPr>
          <a:xfrm>
            <a:off x="447651" y="3348203"/>
            <a:ext cx="1162747" cy="317133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10438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BAD-83E4-AC4B-A5B6-2B9A872B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012"/>
            <a:ext cx="6553200" cy="1143000"/>
          </a:xfrm>
        </p:spPr>
        <p:txBody>
          <a:bodyPr/>
          <a:lstStyle/>
          <a:p>
            <a:r>
              <a:rPr lang="en-US" dirty="0"/>
              <a:t>sPHENIX at RHIC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3FF1F-8FAC-C944-953E-28D9C2C0F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785" y="1144013"/>
            <a:ext cx="4642247" cy="535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Large acceptance, high rate next generation experiment at RHIC</a:t>
            </a:r>
          </a:p>
          <a:p>
            <a:pPr lvl="1"/>
            <a:r>
              <a:rPr lang="en-US" dirty="0"/>
              <a:t>QGP and Cold QCD physics with,  </a:t>
            </a:r>
          </a:p>
          <a:p>
            <a:pPr lvl="2"/>
            <a:r>
              <a:rPr lang="en-US" dirty="0"/>
              <a:t>Jets</a:t>
            </a:r>
          </a:p>
          <a:p>
            <a:pPr lvl="2"/>
            <a:r>
              <a:rPr lang="en-US" dirty="0"/>
              <a:t>Heavy </a:t>
            </a:r>
            <a:r>
              <a:rPr lang="en-US" dirty="0" err="1"/>
              <a:t>quarkonia</a:t>
            </a:r>
            <a:endParaRPr lang="en-US" dirty="0"/>
          </a:p>
          <a:p>
            <a:pPr lvl="2"/>
            <a:r>
              <a:rPr lang="en-US" dirty="0"/>
              <a:t>Open heavy flavor </a:t>
            </a:r>
          </a:p>
          <a:p>
            <a:pPr lvl="1"/>
            <a:r>
              <a:rPr lang="en-US" dirty="0"/>
              <a:t>Study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</a:t>
            </a:r>
            <a:r>
              <a:rPr lang="en-US" dirty="0" err="1"/>
              <a:t>Au+Au</a:t>
            </a:r>
            <a:r>
              <a:rPr lang="en-US" dirty="0"/>
              <a:t> collisions at top energy 200GeV </a:t>
            </a:r>
          </a:p>
          <a:p>
            <a:pPr lvl="2"/>
            <a:r>
              <a:rPr lang="en-US" dirty="0"/>
              <a:t>Central barrel: |eta|&lt;1, 2pi coverage</a:t>
            </a:r>
          </a:p>
          <a:p>
            <a:pPr lvl="3"/>
            <a:r>
              <a:rPr lang="en-US" dirty="0" err="1"/>
              <a:t>EMCal</a:t>
            </a:r>
            <a:r>
              <a:rPr lang="en-US" dirty="0"/>
              <a:t> &amp; </a:t>
            </a:r>
            <a:r>
              <a:rPr lang="en-US" dirty="0" err="1"/>
              <a:t>HCal</a:t>
            </a:r>
            <a:endParaRPr lang="en-US" dirty="0"/>
          </a:p>
          <a:p>
            <a:pPr lvl="3"/>
            <a:r>
              <a:rPr lang="en-US" dirty="0"/>
              <a:t>MVTX/INTT/TPC</a:t>
            </a:r>
          </a:p>
          <a:p>
            <a:pPr lvl="2"/>
            <a:r>
              <a:rPr lang="en-US" dirty="0"/>
              <a:t>Forward upgrade being developed</a:t>
            </a:r>
          </a:p>
          <a:p>
            <a:pPr lvl="2"/>
            <a:r>
              <a:rPr lang="en-US" dirty="0"/>
              <a:t>DAQ rate: 15kHz</a:t>
            </a:r>
          </a:p>
          <a:p>
            <a:pPr lvl="2"/>
            <a:endParaRPr lang="en-US" dirty="0"/>
          </a:p>
          <a:p>
            <a:r>
              <a:rPr lang="en-US" dirty="0"/>
              <a:t>Project Status </a:t>
            </a:r>
          </a:p>
          <a:p>
            <a:pPr lvl="1"/>
            <a:r>
              <a:rPr lang="en-US" dirty="0"/>
              <a:t>Granted DOE CD-0, 10/2016	</a:t>
            </a:r>
          </a:p>
          <a:p>
            <a:pPr lvl="1"/>
            <a:r>
              <a:rPr lang="en-US" dirty="0"/>
              <a:t>CD-1 reviewed, 8/2018 </a:t>
            </a:r>
          </a:p>
          <a:p>
            <a:pPr lvl="1"/>
            <a:r>
              <a:rPr lang="en-US" dirty="0"/>
              <a:t>Construction: 2018-2022</a:t>
            </a:r>
          </a:p>
          <a:p>
            <a:pPr lvl="1"/>
            <a:r>
              <a:rPr lang="en-US" dirty="0"/>
              <a:t>Day-1 physics,  ~1/2023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FDF4-D9F3-8649-94CE-3A9CF299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EF4D6-BB82-3E40-A3A4-69EEDCC2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326A9-8949-194C-9AD1-7105D540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58B836-A011-F04E-A5B3-46BB2D44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164" y="1013"/>
            <a:ext cx="2128837" cy="2283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D8481-BB23-004C-8D26-3DD2B417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032" y="2268594"/>
            <a:ext cx="4321969" cy="41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63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3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RHIC Multi-Year Plan: sPHENIX 2023-2027+</a:t>
            </a:r>
            <a:br>
              <a:rPr lang="en-US" sz="4000" dirty="0"/>
            </a:br>
            <a:r>
              <a:rPr lang="en-US" sz="3100" dirty="0">
                <a:solidFill>
                  <a:srgbClr val="00B050"/>
                </a:solidFill>
              </a:rPr>
              <a:t>(Cold QCD plan under development 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BA36-5BC6-9B45-BE71-0EF523A04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85755"/>
            <a:ext cx="8229600" cy="4239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Jets, hadrons and heavy flavor and more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6F8AC-6296-054E-9BA7-294D1314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68" y="1768693"/>
            <a:ext cx="2758282" cy="2964417"/>
          </a:xfrm>
          <a:prstGeom prst="rect">
            <a:avLst/>
          </a:prstGeom>
        </p:spPr>
      </p:pic>
      <p:pic>
        <p:nvPicPr>
          <p:cNvPr id="9" name="Picture 11" descr="Picture 11">
            <a:extLst>
              <a:ext uri="{FF2B5EF4-FFF2-40B4-BE49-F238E27FC236}">
                <a16:creationId xmlns:a16="http://schemas.microsoft.com/office/drawing/2014/main" id="{FED0FC85-DDC4-324F-B48C-6E49D8606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3609" y="1609726"/>
            <a:ext cx="2828120" cy="284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A58B86-0E8D-2C47-831F-5B7004ED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673275"/>
            <a:ext cx="9144000" cy="22036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32109C-6A5D-1E45-A85F-30B1657476A6}"/>
              </a:ext>
            </a:extLst>
          </p:cNvPr>
          <p:cNvSpPr/>
          <p:nvPr/>
        </p:nvSpPr>
        <p:spPr>
          <a:xfrm>
            <a:off x="1628504" y="5329647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87595-0F67-794E-8EFB-1446A331552A}"/>
              </a:ext>
            </a:extLst>
          </p:cNvPr>
          <p:cNvSpPr/>
          <p:nvPr/>
        </p:nvSpPr>
        <p:spPr>
          <a:xfrm>
            <a:off x="1624148" y="6187441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7B243-018F-4741-9F7B-D7EB9575F92D}"/>
              </a:ext>
            </a:extLst>
          </p:cNvPr>
          <p:cNvSpPr txBox="1"/>
          <p:nvPr/>
        </p:nvSpPr>
        <p:spPr>
          <a:xfrm>
            <a:off x="5102019" y="2950955"/>
            <a:ext cx="23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2015 pp200</a:t>
            </a:r>
          </a:p>
          <a:p>
            <a:r>
              <a:rPr lang="en-US" dirty="0"/>
              <a:t>Recorded </a:t>
            </a:r>
            <a:r>
              <a:rPr lang="en-US" dirty="0" err="1"/>
              <a:t>lumi</a:t>
            </a:r>
            <a:r>
              <a:rPr lang="en-US" dirty="0"/>
              <a:t> ~50pb</a:t>
            </a:r>
            <a:r>
              <a:rPr lang="en-US" baseline="30000" dirty="0"/>
              <a:t>-1</a:t>
            </a:r>
            <a:endParaRPr lang="en-US" dirty="0"/>
          </a:p>
          <a:p>
            <a:endParaRPr lang="en-US" baseline="30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BB76F-2343-034F-B4C8-81413D401583}"/>
              </a:ext>
            </a:extLst>
          </p:cNvPr>
          <p:cNvSpPr/>
          <p:nvPr/>
        </p:nvSpPr>
        <p:spPr>
          <a:xfrm>
            <a:off x="1624962" y="5611864"/>
            <a:ext cx="8921931" cy="261257"/>
          </a:xfrm>
          <a:prstGeom prst="rect">
            <a:avLst/>
          </a:prstGeom>
          <a:solidFill>
            <a:srgbClr val="92D05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13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components, </a:t>
            </a:r>
            <a:r>
              <a:rPr lang="en-US" dirty="0" err="1"/>
              <a:t>sPHENIX</a:t>
            </a:r>
            <a:r>
              <a:rPr lang="en-US" dirty="0"/>
              <a:t> and EIC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sPHENIX</a:t>
            </a:r>
            <a:endParaRPr lang="en-US" dirty="0"/>
          </a:p>
          <a:p>
            <a:pPr lvl="1"/>
            <a:r>
              <a:rPr lang="en-US" dirty="0" err="1"/>
              <a:t>HCal</a:t>
            </a:r>
            <a:r>
              <a:rPr lang="en-US" dirty="0"/>
              <a:t>/Flux return</a:t>
            </a:r>
          </a:p>
          <a:p>
            <a:pPr lvl="1"/>
            <a:r>
              <a:rPr lang="en-US" dirty="0"/>
              <a:t>Solenoid</a:t>
            </a:r>
          </a:p>
          <a:p>
            <a:pPr lvl="1"/>
            <a:r>
              <a:rPr lang="en-US" dirty="0"/>
              <a:t>Central </a:t>
            </a:r>
            <a:r>
              <a:rPr lang="en-US" dirty="0" err="1"/>
              <a:t>EMCal</a:t>
            </a:r>
            <a:endParaRPr lang="en-US" dirty="0"/>
          </a:p>
          <a:p>
            <a:pPr lvl="1"/>
            <a:r>
              <a:rPr lang="en-US" dirty="0"/>
              <a:t>Silicon strip tracking</a:t>
            </a:r>
          </a:p>
          <a:p>
            <a:pPr lvl="1"/>
            <a:r>
              <a:rPr lang="en-US" dirty="0"/>
              <a:t>TPC</a:t>
            </a:r>
          </a:p>
          <a:p>
            <a:pPr lvl="1"/>
            <a:r>
              <a:rPr lang="en-US" dirty="0"/>
              <a:t>MVTX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EIC detector</a:t>
            </a:r>
          </a:p>
          <a:p>
            <a:pPr lvl="1"/>
            <a:r>
              <a:rPr lang="en-US" dirty="0" err="1"/>
              <a:t>HCal</a:t>
            </a:r>
            <a:r>
              <a:rPr lang="en-US" dirty="0"/>
              <a:t>/Flux return</a:t>
            </a:r>
          </a:p>
          <a:p>
            <a:pPr lvl="1"/>
            <a:r>
              <a:rPr lang="en-US" dirty="0"/>
              <a:t>Solenoid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Extended</a:t>
            </a:r>
            <a:r>
              <a:rPr lang="en-US" dirty="0"/>
              <a:t> Central </a:t>
            </a:r>
            <a:r>
              <a:rPr lang="en-US" dirty="0" err="1"/>
              <a:t>EMCal</a:t>
            </a:r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Central hadron PID</a:t>
            </a:r>
          </a:p>
          <a:p>
            <a:pPr lvl="1"/>
            <a:r>
              <a:rPr lang="en-US" dirty="0"/>
              <a:t>TPC</a:t>
            </a:r>
          </a:p>
          <a:p>
            <a:pPr lvl="1"/>
            <a:r>
              <a:rPr lang="en-US" dirty="0"/>
              <a:t>MAPS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and backward tracking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and backward hadron PID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Backward crystal </a:t>
            </a:r>
            <a:r>
              <a:rPr lang="en-US" dirty="0" err="1">
                <a:solidFill>
                  <a:srgbClr val="0070C0"/>
                </a:solidFill>
              </a:rPr>
              <a:t>EMCal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</a:t>
            </a:r>
            <a:r>
              <a:rPr lang="en-US" dirty="0" err="1">
                <a:solidFill>
                  <a:srgbClr val="0070C0"/>
                </a:solidFill>
              </a:rPr>
              <a:t>EMCal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Forward </a:t>
            </a:r>
            <a:r>
              <a:rPr lang="en-US" dirty="0" err="1">
                <a:solidFill>
                  <a:srgbClr val="0070C0"/>
                </a:solidFill>
              </a:rPr>
              <a:t>HCal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8" name="Model_sPHENIX.jpg" descr="Model_sPHENIX.jpg"/>
          <p:cNvPicPr>
            <a:picLocks noChangeAspect="1"/>
          </p:cNvPicPr>
          <p:nvPr/>
        </p:nvPicPr>
        <p:blipFill>
          <a:blip r:embed="rId2">
            <a:extLst/>
          </a:blip>
          <a:srcRect l="11487" t="9616" r="27993" b="10936"/>
          <a:stretch>
            <a:fillRect/>
          </a:stretch>
        </p:blipFill>
        <p:spPr>
          <a:xfrm>
            <a:off x="2586186" y="3769277"/>
            <a:ext cx="3401133" cy="2511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4144" y="6"/>
                </a:moveTo>
                <a:cubicBezTo>
                  <a:pt x="3707" y="-13"/>
                  <a:pt x="3502" y="14"/>
                  <a:pt x="3338" y="81"/>
                </a:cubicBezTo>
                <a:cubicBezTo>
                  <a:pt x="3100" y="177"/>
                  <a:pt x="3099" y="-58"/>
                  <a:pt x="3344" y="2204"/>
                </a:cubicBezTo>
                <a:cubicBezTo>
                  <a:pt x="3442" y="3103"/>
                  <a:pt x="3614" y="4710"/>
                  <a:pt x="3727" y="5775"/>
                </a:cubicBezTo>
                <a:cubicBezTo>
                  <a:pt x="3840" y="6841"/>
                  <a:pt x="3947" y="7734"/>
                  <a:pt x="3965" y="7761"/>
                </a:cubicBezTo>
                <a:cubicBezTo>
                  <a:pt x="3983" y="7787"/>
                  <a:pt x="4054" y="7814"/>
                  <a:pt x="4124" y="7821"/>
                </a:cubicBezTo>
                <a:cubicBezTo>
                  <a:pt x="4491" y="7859"/>
                  <a:pt x="4534" y="9144"/>
                  <a:pt x="4184" y="9617"/>
                </a:cubicBezTo>
                <a:cubicBezTo>
                  <a:pt x="4026" y="9831"/>
                  <a:pt x="3953" y="9796"/>
                  <a:pt x="3847" y="9452"/>
                </a:cubicBezTo>
                <a:cubicBezTo>
                  <a:pt x="3808" y="9325"/>
                  <a:pt x="3756" y="9255"/>
                  <a:pt x="3698" y="9255"/>
                </a:cubicBezTo>
                <a:cubicBezTo>
                  <a:pt x="3625" y="9255"/>
                  <a:pt x="314" y="12556"/>
                  <a:pt x="56" y="12886"/>
                </a:cubicBezTo>
                <a:cubicBezTo>
                  <a:pt x="-23" y="12986"/>
                  <a:pt x="-22" y="13007"/>
                  <a:pt x="84" y="13498"/>
                </a:cubicBezTo>
                <a:cubicBezTo>
                  <a:pt x="583" y="15800"/>
                  <a:pt x="1380" y="17024"/>
                  <a:pt x="2562" y="17300"/>
                </a:cubicBezTo>
                <a:cubicBezTo>
                  <a:pt x="2773" y="17349"/>
                  <a:pt x="6192" y="18210"/>
                  <a:pt x="14605" y="20331"/>
                </a:cubicBezTo>
                <a:cubicBezTo>
                  <a:pt x="16822" y="20890"/>
                  <a:pt x="18692" y="21350"/>
                  <a:pt x="18760" y="21353"/>
                </a:cubicBezTo>
                <a:cubicBezTo>
                  <a:pt x="18916" y="21362"/>
                  <a:pt x="18929" y="21317"/>
                  <a:pt x="19106" y="20165"/>
                </a:cubicBezTo>
                <a:cubicBezTo>
                  <a:pt x="19743" y="16030"/>
                  <a:pt x="20806" y="4892"/>
                  <a:pt x="20807" y="2341"/>
                </a:cubicBezTo>
                <a:cubicBezTo>
                  <a:pt x="20808" y="1730"/>
                  <a:pt x="20802" y="1690"/>
                  <a:pt x="20718" y="1690"/>
                </a:cubicBezTo>
                <a:cubicBezTo>
                  <a:pt x="20629" y="1690"/>
                  <a:pt x="7922" y="380"/>
                  <a:pt x="6341" y="208"/>
                </a:cubicBezTo>
                <a:cubicBezTo>
                  <a:pt x="5250" y="89"/>
                  <a:pt x="4581" y="24"/>
                  <a:pt x="4144" y="6"/>
                </a:cubicBezTo>
                <a:close/>
                <a:moveTo>
                  <a:pt x="21445" y="1750"/>
                </a:moveTo>
                <a:cubicBezTo>
                  <a:pt x="21331" y="1750"/>
                  <a:pt x="21307" y="1778"/>
                  <a:pt x="21283" y="1946"/>
                </a:cubicBezTo>
                <a:cubicBezTo>
                  <a:pt x="21250" y="2166"/>
                  <a:pt x="20532" y="10365"/>
                  <a:pt x="20454" y="11406"/>
                </a:cubicBezTo>
                <a:cubicBezTo>
                  <a:pt x="20427" y="11773"/>
                  <a:pt x="20384" y="12155"/>
                  <a:pt x="20359" y="12254"/>
                </a:cubicBezTo>
                <a:cubicBezTo>
                  <a:pt x="20334" y="12353"/>
                  <a:pt x="20182" y="13427"/>
                  <a:pt x="20021" y="14642"/>
                </a:cubicBezTo>
                <a:cubicBezTo>
                  <a:pt x="19860" y="15857"/>
                  <a:pt x="19710" y="16947"/>
                  <a:pt x="19688" y="17063"/>
                </a:cubicBezTo>
                <a:cubicBezTo>
                  <a:pt x="19620" y="17425"/>
                  <a:pt x="19375" y="20698"/>
                  <a:pt x="19375" y="21254"/>
                </a:cubicBezTo>
                <a:cubicBezTo>
                  <a:pt x="19375" y="21519"/>
                  <a:pt x="19383" y="21542"/>
                  <a:pt x="19484" y="21542"/>
                </a:cubicBezTo>
                <a:cubicBezTo>
                  <a:pt x="19544" y="21542"/>
                  <a:pt x="19605" y="21517"/>
                  <a:pt x="19618" y="21488"/>
                </a:cubicBezTo>
                <a:cubicBezTo>
                  <a:pt x="19781" y="21131"/>
                  <a:pt x="21326" y="5709"/>
                  <a:pt x="21547" y="2220"/>
                </a:cubicBezTo>
                <a:lnTo>
                  <a:pt x="21577" y="1750"/>
                </a:lnTo>
                <a:lnTo>
                  <a:pt x="21445" y="175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Model_sPHENIX_EIC.jpg" descr="Model_sPHENIX_EIC.jpg"/>
          <p:cNvPicPr>
            <a:picLocks noChangeAspect="1"/>
          </p:cNvPicPr>
          <p:nvPr/>
        </p:nvPicPr>
        <p:blipFill>
          <a:blip r:embed="rId3">
            <a:extLst/>
          </a:blip>
          <a:srcRect l="11535" t="9819" r="18334" b="8045"/>
          <a:stretch>
            <a:fillRect/>
          </a:stretch>
        </p:blipFill>
        <p:spPr>
          <a:xfrm>
            <a:off x="2586696" y="3766514"/>
            <a:ext cx="3950365" cy="2602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7" extrusionOk="0">
                <a:moveTo>
                  <a:pt x="3391" y="4"/>
                </a:moveTo>
                <a:cubicBezTo>
                  <a:pt x="2903" y="-15"/>
                  <a:pt x="2800" y="31"/>
                  <a:pt x="2745" y="114"/>
                </a:cubicBezTo>
                <a:cubicBezTo>
                  <a:pt x="2712" y="164"/>
                  <a:pt x="3139" y="4917"/>
                  <a:pt x="3378" y="7182"/>
                </a:cubicBezTo>
                <a:cubicBezTo>
                  <a:pt x="3407" y="7452"/>
                  <a:pt x="3431" y="7502"/>
                  <a:pt x="3543" y="7522"/>
                </a:cubicBezTo>
                <a:cubicBezTo>
                  <a:pt x="3879" y="7581"/>
                  <a:pt x="3942" y="8683"/>
                  <a:pt x="3638" y="9207"/>
                </a:cubicBezTo>
                <a:cubicBezTo>
                  <a:pt x="3513" y="9422"/>
                  <a:pt x="3475" y="9452"/>
                  <a:pt x="3414" y="9375"/>
                </a:cubicBezTo>
                <a:cubicBezTo>
                  <a:pt x="3373" y="9324"/>
                  <a:pt x="3320" y="9205"/>
                  <a:pt x="3297" y="9110"/>
                </a:cubicBezTo>
                <a:cubicBezTo>
                  <a:pt x="3273" y="9015"/>
                  <a:pt x="3221" y="8938"/>
                  <a:pt x="3180" y="8938"/>
                </a:cubicBezTo>
                <a:cubicBezTo>
                  <a:pt x="3127" y="8938"/>
                  <a:pt x="321" y="12066"/>
                  <a:pt x="12" y="12471"/>
                </a:cubicBezTo>
                <a:cubicBezTo>
                  <a:pt x="4" y="12482"/>
                  <a:pt x="0" y="12508"/>
                  <a:pt x="0" y="12547"/>
                </a:cubicBezTo>
                <a:cubicBezTo>
                  <a:pt x="3" y="12820"/>
                  <a:pt x="204" y="13724"/>
                  <a:pt x="423" y="14411"/>
                </a:cubicBezTo>
                <a:cubicBezTo>
                  <a:pt x="600" y="14961"/>
                  <a:pt x="755" y="15319"/>
                  <a:pt x="972" y="15670"/>
                </a:cubicBezTo>
                <a:cubicBezTo>
                  <a:pt x="1455" y="16453"/>
                  <a:pt x="1589" y="16524"/>
                  <a:pt x="3648" y="17102"/>
                </a:cubicBezTo>
                <a:cubicBezTo>
                  <a:pt x="4617" y="17374"/>
                  <a:pt x="6136" y="17801"/>
                  <a:pt x="7024" y="18051"/>
                </a:cubicBezTo>
                <a:cubicBezTo>
                  <a:pt x="7911" y="18302"/>
                  <a:pt x="10354" y="18989"/>
                  <a:pt x="12452" y="19580"/>
                </a:cubicBezTo>
                <a:lnTo>
                  <a:pt x="16267" y="20653"/>
                </a:lnTo>
                <a:lnTo>
                  <a:pt x="16316" y="20459"/>
                </a:lnTo>
                <a:cubicBezTo>
                  <a:pt x="16342" y="20353"/>
                  <a:pt x="16443" y="19656"/>
                  <a:pt x="16539" y="18911"/>
                </a:cubicBezTo>
                <a:cubicBezTo>
                  <a:pt x="16636" y="18166"/>
                  <a:pt x="16735" y="17523"/>
                  <a:pt x="16760" y="17484"/>
                </a:cubicBezTo>
                <a:cubicBezTo>
                  <a:pt x="16866" y="17313"/>
                  <a:pt x="16900" y="17573"/>
                  <a:pt x="16854" y="18199"/>
                </a:cubicBezTo>
                <a:cubicBezTo>
                  <a:pt x="16730" y="19903"/>
                  <a:pt x="16702" y="20707"/>
                  <a:pt x="16766" y="20768"/>
                </a:cubicBezTo>
                <a:cubicBezTo>
                  <a:pt x="16914" y="20910"/>
                  <a:pt x="16913" y="20915"/>
                  <a:pt x="17073" y="19476"/>
                </a:cubicBezTo>
                <a:cubicBezTo>
                  <a:pt x="17450" y="16104"/>
                  <a:pt x="18591" y="2876"/>
                  <a:pt x="18591" y="1880"/>
                </a:cubicBezTo>
                <a:cubicBezTo>
                  <a:pt x="18591" y="1647"/>
                  <a:pt x="18404" y="1647"/>
                  <a:pt x="18368" y="1880"/>
                </a:cubicBezTo>
                <a:cubicBezTo>
                  <a:pt x="18354" y="1973"/>
                  <a:pt x="18280" y="2838"/>
                  <a:pt x="18205" y="3802"/>
                </a:cubicBezTo>
                <a:cubicBezTo>
                  <a:pt x="18078" y="5425"/>
                  <a:pt x="17990" y="5966"/>
                  <a:pt x="17957" y="5324"/>
                </a:cubicBezTo>
                <a:cubicBezTo>
                  <a:pt x="17949" y="5179"/>
                  <a:pt x="17918" y="4986"/>
                  <a:pt x="17887" y="4895"/>
                </a:cubicBezTo>
                <a:cubicBezTo>
                  <a:pt x="17846" y="4772"/>
                  <a:pt x="17847" y="4442"/>
                  <a:pt x="17889" y="3641"/>
                </a:cubicBezTo>
                <a:cubicBezTo>
                  <a:pt x="17941" y="2643"/>
                  <a:pt x="17963" y="1638"/>
                  <a:pt x="17933" y="1635"/>
                </a:cubicBezTo>
                <a:cubicBezTo>
                  <a:pt x="17927" y="1634"/>
                  <a:pt x="14633" y="1249"/>
                  <a:pt x="10615" y="780"/>
                </a:cubicBezTo>
                <a:cubicBezTo>
                  <a:pt x="6091" y="251"/>
                  <a:pt x="4206" y="36"/>
                  <a:pt x="3391" y="4"/>
                </a:cubicBezTo>
                <a:close/>
                <a:moveTo>
                  <a:pt x="19078" y="1847"/>
                </a:moveTo>
                <a:cubicBezTo>
                  <a:pt x="19018" y="1846"/>
                  <a:pt x="18983" y="1848"/>
                  <a:pt x="18978" y="1854"/>
                </a:cubicBezTo>
                <a:cubicBezTo>
                  <a:pt x="18960" y="1879"/>
                  <a:pt x="18888" y="2559"/>
                  <a:pt x="18819" y="3366"/>
                </a:cubicBezTo>
                <a:cubicBezTo>
                  <a:pt x="18750" y="4174"/>
                  <a:pt x="18547" y="6540"/>
                  <a:pt x="18369" y="8624"/>
                </a:cubicBezTo>
                <a:cubicBezTo>
                  <a:pt x="18190" y="10708"/>
                  <a:pt x="17933" y="13554"/>
                  <a:pt x="17797" y="14948"/>
                </a:cubicBezTo>
                <a:cubicBezTo>
                  <a:pt x="17548" y="17493"/>
                  <a:pt x="17385" y="19354"/>
                  <a:pt x="17322" y="20349"/>
                </a:cubicBezTo>
                <a:lnTo>
                  <a:pt x="17289" y="20885"/>
                </a:lnTo>
                <a:lnTo>
                  <a:pt x="17778" y="21018"/>
                </a:lnTo>
                <a:cubicBezTo>
                  <a:pt x="18048" y="21092"/>
                  <a:pt x="18592" y="21246"/>
                  <a:pt x="18988" y="21361"/>
                </a:cubicBezTo>
                <a:cubicBezTo>
                  <a:pt x="19384" y="21476"/>
                  <a:pt x="19745" y="21574"/>
                  <a:pt x="19791" y="21577"/>
                </a:cubicBezTo>
                <a:cubicBezTo>
                  <a:pt x="19892" y="21585"/>
                  <a:pt x="20029" y="21066"/>
                  <a:pt x="20233" y="19890"/>
                </a:cubicBezTo>
                <a:cubicBezTo>
                  <a:pt x="20583" y="17877"/>
                  <a:pt x="20585" y="17836"/>
                  <a:pt x="20536" y="14762"/>
                </a:cubicBezTo>
                <a:lnTo>
                  <a:pt x="20491" y="11985"/>
                </a:lnTo>
                <a:lnTo>
                  <a:pt x="21052" y="7194"/>
                </a:lnTo>
                <a:cubicBezTo>
                  <a:pt x="21360" y="4559"/>
                  <a:pt x="21600" y="2332"/>
                  <a:pt x="21585" y="2245"/>
                </a:cubicBezTo>
                <a:cubicBezTo>
                  <a:pt x="21564" y="2123"/>
                  <a:pt x="21518" y="2087"/>
                  <a:pt x="21378" y="2084"/>
                </a:cubicBezTo>
                <a:cubicBezTo>
                  <a:pt x="21279" y="2081"/>
                  <a:pt x="20706" y="2019"/>
                  <a:pt x="20105" y="1944"/>
                </a:cubicBezTo>
                <a:cubicBezTo>
                  <a:pt x="19655" y="1889"/>
                  <a:pt x="19257" y="1852"/>
                  <a:pt x="19078" y="18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8E2E4-A8C4-7249-BCA3-1DDB35E8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</p:spTree>
    <p:extLst>
      <p:ext uri="{BB962C8B-B14F-4D97-AF65-F5344CB8AC3E}">
        <p14:creationId xmlns:p14="http://schemas.microsoft.com/office/powerpoint/2010/main" val="29992940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36CF-9B8D-9046-A7FA-C2DCF681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Proposed STAR Forward Upgrade</a:t>
            </a:r>
            <a:br>
              <a:rPr lang="en-US" dirty="0"/>
            </a:br>
            <a:r>
              <a:rPr lang="en-US" dirty="0"/>
              <a:t>Access small-x Gluons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C52F8-4708-1F4B-B9B1-4B42F7E9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B97E-6784-4444-A7DA-6D9C4595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2C48C-4600-184F-905C-77E495E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A98E0-300E-8042-9526-308D94D6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228" y="1928265"/>
            <a:ext cx="4446573" cy="4202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0A358F-932D-7843-B180-1E644C07E106}"/>
              </a:ext>
            </a:extLst>
          </p:cNvPr>
          <p:cNvSpPr txBox="1"/>
          <p:nvPr/>
        </p:nvSpPr>
        <p:spPr>
          <a:xfrm>
            <a:off x="1766761" y="1507998"/>
            <a:ext cx="446026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install a Forward Calorimeter System (FCS) </a:t>
            </a:r>
          </a:p>
          <a:p>
            <a:r>
              <a:rPr lang="en-US" dirty="0"/>
              <a:t>in early 2020s: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Hcal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Tracking, charge separation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Di-jet in the forward region (2.8&lt;eta&lt;3.7)</a:t>
            </a:r>
          </a:p>
          <a:p>
            <a:r>
              <a:rPr lang="en-US" dirty="0"/>
              <a:t>Access gluon polarization at low x:</a:t>
            </a:r>
          </a:p>
          <a:p>
            <a:pPr marL="285750" indent="-285750">
              <a:buFontTx/>
              <a:buChar char="-"/>
            </a:pPr>
            <a:r>
              <a:rPr lang="en-US" dirty="0"/>
              <a:t>X ~ 5x10^-3 (central + forward)</a:t>
            </a:r>
          </a:p>
          <a:p>
            <a:pPr marL="285750" indent="-285750">
              <a:buFontTx/>
              <a:buChar char="-"/>
            </a:pPr>
            <a:r>
              <a:rPr lang="en-US" dirty="0"/>
              <a:t>X~ &lt;1x 10^-3 (forward - forward)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DE958-AEF6-1C4F-A1AA-94DD396DF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150" y="4544188"/>
            <a:ext cx="5346700" cy="200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6FA7C-3412-B14D-840E-715F8E725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71"/>
          <a:stretch/>
        </p:blipFill>
        <p:spPr>
          <a:xfrm>
            <a:off x="4114801" y="1928265"/>
            <a:ext cx="1739731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77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BA47-09E8-8A41-A528-B116AB4A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062"/>
          </a:xfrm>
        </p:spPr>
        <p:txBody>
          <a:bodyPr/>
          <a:lstStyle/>
          <a:p>
            <a:r>
              <a:rPr lang="en-US" dirty="0"/>
              <a:t>Toward a Unified Picture of Nucleon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55A2F-4D87-C049-8615-8D1287AD1B39}"/>
              </a:ext>
            </a:extLst>
          </p:cNvPr>
          <p:cNvSpPr txBox="1"/>
          <p:nvPr/>
        </p:nvSpPr>
        <p:spPr>
          <a:xfrm>
            <a:off x="6872653" y="5909731"/>
            <a:ext cx="78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F(r,Q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7FFDE0-07AB-B34C-A219-35AE291F01F3}"/>
              </a:ext>
            </a:extLst>
          </p:cNvPr>
          <p:cNvGrpSpPr/>
          <p:nvPr/>
        </p:nvGrpSpPr>
        <p:grpSpPr>
          <a:xfrm>
            <a:off x="124525" y="844063"/>
            <a:ext cx="8373090" cy="5670439"/>
            <a:chOff x="29427" y="995484"/>
            <a:chExt cx="8373090" cy="56704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992DA1-479A-D449-82FD-4AB08E764A59}"/>
                </a:ext>
              </a:extLst>
            </p:cNvPr>
            <p:cNvGrpSpPr/>
            <p:nvPr/>
          </p:nvGrpSpPr>
          <p:grpSpPr>
            <a:xfrm>
              <a:off x="29427" y="995484"/>
              <a:ext cx="8373090" cy="5670439"/>
              <a:chOff x="29427" y="995484"/>
              <a:chExt cx="8373090" cy="56704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E82DE6F-47F4-2F4D-8586-71FA09BD36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645"/>
              <a:stretch/>
            </p:blipFill>
            <p:spPr>
              <a:xfrm>
                <a:off x="29427" y="995484"/>
                <a:ext cx="8373090" cy="56704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760168B-4EE4-CA49-BCA5-1D6E5995B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117" y="5997651"/>
                <a:ext cx="966165" cy="31166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0A23AA-BA17-DC48-8F16-CCCEF335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269" y="6028675"/>
              <a:ext cx="1118524" cy="2943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14B749-0745-B345-8AEC-AF6FBB17ED78}"/>
              </a:ext>
            </a:extLst>
          </p:cNvPr>
          <p:cNvSpPr txBox="1"/>
          <p:nvPr/>
        </p:nvSpPr>
        <p:spPr>
          <a:xfrm>
            <a:off x="8067793" y="1208453"/>
            <a:ext cx="367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Momentum and Spatial Tomography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9B3D6-6325-C84F-AB5A-4611A36CC1A5}"/>
              </a:ext>
            </a:extLst>
          </p:cNvPr>
          <p:cNvSpPr txBox="1"/>
          <p:nvPr/>
        </p:nvSpPr>
        <p:spPr>
          <a:xfrm>
            <a:off x="8955375" y="5253820"/>
            <a:ext cx="242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Good data, long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9C08C-F923-8747-B68B-8A0C8C182C51}"/>
              </a:ext>
            </a:extLst>
          </p:cNvPr>
          <p:cNvSpPr txBox="1"/>
          <p:nvPr/>
        </p:nvSpPr>
        <p:spPr>
          <a:xfrm>
            <a:off x="8955375" y="285740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Some data, recent progress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FC46125-2330-5640-B600-2FD652B2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7D1F45F-5B43-EB49-AF93-32EBAC8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2F36BE-1BE6-3845-99A4-8F8165A8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3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F249-D2EC-BE48-9BD1-E8B40C43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07" y="-37627"/>
            <a:ext cx="10515600" cy="1325563"/>
          </a:xfrm>
        </p:spPr>
        <p:txBody>
          <a:bodyPr/>
          <a:lstStyle/>
          <a:p>
            <a:r>
              <a:rPr lang="en-US" dirty="0"/>
              <a:t>Study Nucleon Structure in Hadron Collisions </a:t>
            </a:r>
          </a:p>
        </p:txBody>
      </p:sp>
      <p:pic>
        <p:nvPicPr>
          <p:cNvPr id="3" name="Picture 12" descr="Image result for proton-proton scattering">
            <a:extLst>
              <a:ext uri="{FF2B5EF4-FFF2-40B4-BE49-F238E27FC236}">
                <a16:creationId xmlns:a16="http://schemas.microsoft.com/office/drawing/2014/main" id="{DC17F77F-5040-9448-B018-1837FDF9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68" y="1799027"/>
            <a:ext cx="5174722" cy="34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B08C6890-AA36-F84C-BE41-92A50803F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11"/>
            <a:ext cx="5699835" cy="30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58EB0FB6-F8C4-CD4C-B710-C4ED2BF11A78}"/>
              </a:ext>
            </a:extLst>
          </p:cNvPr>
          <p:cNvSpPr/>
          <p:nvPr/>
        </p:nvSpPr>
        <p:spPr>
          <a:xfrm>
            <a:off x="5623725" y="2369678"/>
            <a:ext cx="1321854" cy="2152403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E5F0C-4E67-C34B-9749-F8200BDE6E21}"/>
              </a:ext>
            </a:extLst>
          </p:cNvPr>
          <p:cNvSpPr txBox="1"/>
          <p:nvPr/>
        </p:nvSpPr>
        <p:spPr>
          <a:xfrm>
            <a:off x="1582614" y="1150553"/>
            <a:ext cx="876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massy p-p collisions could be simplified for hard-scattering processes, </a:t>
            </a:r>
            <a:r>
              <a:rPr lang="en-US" dirty="0" err="1">
                <a:solidFill>
                  <a:srgbClr val="0432FF"/>
                </a:solidFill>
              </a:rPr>
              <a:t>pQCD</a:t>
            </a:r>
            <a:r>
              <a:rPr lang="en-US" dirty="0">
                <a:solidFill>
                  <a:srgbClr val="0432FF"/>
                </a:solidFill>
              </a:rPr>
              <a:t> applicable</a:t>
            </a:r>
          </a:p>
        </p:txBody>
      </p:sp>
      <p:pic>
        <p:nvPicPr>
          <p:cNvPr id="7" name="Picture 12" descr="Related image">
            <a:extLst>
              <a:ext uri="{FF2B5EF4-FFF2-40B4-BE49-F238E27FC236}">
                <a16:creationId xmlns:a16="http://schemas.microsoft.com/office/drawing/2014/main" id="{7E73FFEA-E4A1-F44C-86B6-63601169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3023" y="2768135"/>
            <a:ext cx="579499" cy="73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lated image">
            <a:extLst>
              <a:ext uri="{FF2B5EF4-FFF2-40B4-BE49-F238E27FC236}">
                <a16:creationId xmlns:a16="http://schemas.microsoft.com/office/drawing/2014/main" id="{612A4C71-43C5-D54A-81FF-CFFCBF52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1" y="2725947"/>
            <a:ext cx="540701" cy="68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70D4A-601B-D144-97B0-3647591C3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604" y="5485801"/>
            <a:ext cx="9169947" cy="70409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F93246A-DD6B-4142-8E84-1B8EE72C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800374-FC9F-A249-AC11-2FFD1AD3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F991748-4765-2845-A716-029A40BC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7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1601330" y="89101"/>
            <a:ext cx="8863200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History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  <a:latin typeface="Calibri"/>
              </a:rPr>
              <a:t>of RHIC Spin Runs </a:t>
            </a:r>
          </a:p>
          <a:p>
            <a:pPr algn="ctr">
              <a:lnSpc>
                <a:spcPct val="100000"/>
              </a:lnSpc>
            </a:pP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RHIC is capable of delivering the polarized </a:t>
            </a:r>
            <a:r>
              <a:rPr lang="en-US" sz="2000" b="1" i="1" dirty="0" err="1">
                <a:solidFill>
                  <a:srgbClr val="0000FF"/>
                </a:solidFill>
                <a:latin typeface="Calibri"/>
              </a:rPr>
              <a:t>p+p</a:t>
            </a: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/A for precision spin physics</a:t>
            </a:r>
            <a:endParaRPr sz="20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64" name="CustomShape 2"/>
          <p:cNvSpPr/>
          <p:nvPr/>
        </p:nvSpPr>
        <p:spPr>
          <a:xfrm>
            <a:off x="1854120" y="5162400"/>
            <a:ext cx="8719200" cy="1312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 very challenging task to deliver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excellent performance from 2012+ 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Outstanding Heavy Ion machine performance from the beginning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p+Au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p+Al</a:t>
            </a:r>
            <a:endParaRPr dirty="0"/>
          </a:p>
        </p:txBody>
      </p:sp>
      <p:sp>
        <p:nvSpPr>
          <p:cNvPr id="467" name="CustomShape 4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31" y="1230746"/>
            <a:ext cx="4395611" cy="3821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33260"/>
            <a:ext cx="4392720" cy="38189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460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2235-F276-E64F-800B-97612B15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93"/>
            <a:ext cx="10515600" cy="1325563"/>
          </a:xfrm>
        </p:spPr>
        <p:txBody>
          <a:bodyPr/>
          <a:lstStyle/>
          <a:p>
            <a:r>
              <a:rPr lang="en-US" dirty="0"/>
              <a:t>Work Wide Collins – (x, Q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F9B5C-923B-3743-9A9C-F15809C9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D57B2-E034-A74C-B2EE-3FF0DF3E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5324D-6E81-C340-A50A-E2467674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AFB60-BA7C-1E48-BC54-7B854E50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255712"/>
            <a:ext cx="70231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84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20705" cy="1479172"/>
          </a:xfrm>
        </p:spPr>
        <p:txBody>
          <a:bodyPr>
            <a:normAutofit/>
          </a:bodyPr>
          <a:lstStyle/>
          <a:p>
            <a:r>
              <a:rPr lang="en-US" sz="3600" dirty="0"/>
              <a:t>Physics with Longitudinally </a:t>
            </a:r>
            <a:br>
              <a:rPr lang="en-US" sz="3600" dirty="0"/>
            </a:br>
            <a:r>
              <a:rPr lang="en-US" sz="3600" dirty="0"/>
              <a:t>Polarized </a:t>
            </a:r>
            <a:r>
              <a:rPr lang="en-US" sz="3600" dirty="0" err="1"/>
              <a:t>p+p</a:t>
            </a:r>
            <a:r>
              <a:rPr lang="en-US" sz="3600" dirty="0"/>
              <a:t> Collisions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7914" y="2623930"/>
            <a:ext cx="2130287" cy="27166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782589" y="226182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820462" y="2261672"/>
            <a:ext cx="2460524" cy="1322557"/>
          </a:xfrm>
          <a:prstGeom prst="rect">
            <a:avLst/>
          </a:prstGeom>
          <a:ln>
            <a:noFill/>
          </a:ln>
        </p:spPr>
      </p:pic>
      <p:graphicFrame>
        <p:nvGraphicFramePr>
          <p:cNvPr id="12" name="Object 4"/>
          <p:cNvGraphicFramePr>
            <a:graphicFrameLocks/>
          </p:cNvGraphicFramePr>
          <p:nvPr>
            <p:extLst/>
          </p:nvPr>
        </p:nvGraphicFramePr>
        <p:xfrm>
          <a:off x="1885721" y="4668644"/>
          <a:ext cx="2395265" cy="1179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8" name="ﾋﾞｯﾄﾏｯﾌﾟ ｲﾒｰｼﾞ" r:id="rId6" imgW="4886266" imgH="2152922" progId="Paint.Picture">
                  <p:embed/>
                </p:oleObj>
              </mc:Choice>
              <mc:Fallback>
                <p:oleObj name="ﾋﾞｯﾄﾏｯﾌﾟ ｲﾒｰｼﾞ" r:id="rId6" imgW="4886266" imgH="2152922" progId="Paint.Picture">
                  <p:embed/>
                  <p:pic>
                    <p:nvPicPr>
                      <p:cNvPr id="12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721" y="4668644"/>
                        <a:ext cx="2395265" cy="1179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9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1D8E-A181-1640-B5FE-D972EFF9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Latest Pol </a:t>
            </a:r>
            <a:r>
              <a:rPr lang="en-US" dirty="0" err="1"/>
              <a:t>NNPDFPol</a:t>
            </a:r>
            <a:r>
              <a:rPr lang="en-US" dirty="0"/>
              <a:t> Global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04B40-E8BC-5C47-8EA0-17E0210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0923-759A-594D-9FD9-D7F9FE6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B6AE-954B-8947-9389-7317C000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57AF-FEB5-5043-84F9-695086DA7C0B}"/>
              </a:ext>
            </a:extLst>
          </p:cNvPr>
          <p:cNvSpPr txBox="1"/>
          <p:nvPr/>
        </p:nvSpPr>
        <p:spPr>
          <a:xfrm>
            <a:off x="8138802" y="11163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arXiv:1702.05077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DE2B2E-F1F8-364E-8803-F7ADCDD53462}"/>
              </a:ext>
            </a:extLst>
          </p:cNvPr>
          <p:cNvGrpSpPr/>
          <p:nvPr/>
        </p:nvGrpSpPr>
        <p:grpSpPr>
          <a:xfrm>
            <a:off x="2489306" y="1110838"/>
            <a:ext cx="5587894" cy="5245512"/>
            <a:chOff x="1362975" y="1110838"/>
            <a:chExt cx="5302370" cy="4970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E9170-CF7D-8347-A304-CC38BB10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975" y="1110838"/>
              <a:ext cx="5302370" cy="49709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2062C8-D10A-DB4A-830B-7A8BC1D10F81}"/>
                </a:ext>
              </a:extLst>
            </p:cNvPr>
            <p:cNvCxnSpPr>
              <a:cxnSpLocks/>
            </p:cNvCxnSpPr>
            <p:nvPr/>
          </p:nvCxnSpPr>
          <p:spPr>
            <a:xfrm>
              <a:off x="1708030" y="22601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9DBF1-2B9E-4E46-BC38-13927C56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60" y="19553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A8C0FD-C80A-DA4E-83C0-46966BBDF9AB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88" y="4534615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D315E-0DFD-8F45-8649-F9A1369C801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04" y="3936520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D677-8CFE-F343-B0AC-FD478FD41A2A}"/>
              </a:ext>
            </a:extLst>
          </p:cNvPr>
          <p:cNvSpPr txBox="1"/>
          <p:nvPr/>
        </p:nvSpPr>
        <p:spPr>
          <a:xfrm>
            <a:off x="8410576" y="1800226"/>
            <a:ext cx="128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-SI/DIS data</a:t>
            </a:r>
          </a:p>
          <a:p>
            <a:r>
              <a:rPr lang="en-US" dirty="0"/>
              <a:t>-RHIC data</a:t>
            </a:r>
          </a:p>
        </p:txBody>
      </p:sp>
    </p:spTree>
    <p:extLst>
      <p:ext uri="{BB962C8B-B14F-4D97-AF65-F5344CB8AC3E}">
        <p14:creationId xmlns:p14="http://schemas.microsoft.com/office/powerpoint/2010/main" val="2479087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6096000" cy="4572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A New QCD Facility at M2 beam line of the SPS CERN (to be submitted in January 2019)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44</a:t>
            </a:fld>
            <a:endParaRPr lang="it-IT" dirty="0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514600" y="1066800"/>
            <a:ext cx="72390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A New QCD Facility at M2 beam line </a:t>
            </a:r>
            <a:r>
              <a:rPr lang="en-GB" sz="2000" dirty="0" err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LoI</a:t>
            </a: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 is under preparation now. The goal is to bring together new Collaboration enthusiastic about  opportunities of doing physics at CERN with conventional and newly designed RF separated </a:t>
            </a:r>
            <a:r>
              <a:rPr lang="en-GB" sz="2000" dirty="0" err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kaon</a:t>
            </a:r>
            <a:r>
              <a:rPr lang="en-GB" sz="200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 and antiproton beams. The total duration of the program reaches 10 years of running with hadron and muon beams.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8077200" cy="530632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733800" y="3048001"/>
            <a:ext cx="4225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u="sng" dirty="0">
                <a:solidFill>
                  <a:srgbClr val="993300"/>
                </a:solidFill>
              </a:rPr>
              <a:t>http://</a:t>
            </a:r>
            <a:r>
              <a:rPr lang="it-IT" sz="2400" u="sng" dirty="0" err="1">
                <a:solidFill>
                  <a:srgbClr val="993300"/>
                </a:solidFill>
              </a:rPr>
              <a:t>arxiv.org</a:t>
            </a:r>
            <a:r>
              <a:rPr lang="it-IT" sz="2400" u="sng" dirty="0">
                <a:solidFill>
                  <a:srgbClr val="993300"/>
                </a:solidFill>
              </a:rPr>
              <a:t>/</a:t>
            </a:r>
            <a:r>
              <a:rPr lang="it-IT" sz="2400" u="sng" dirty="0" err="1">
                <a:solidFill>
                  <a:srgbClr val="993300"/>
                </a:solidFill>
              </a:rPr>
              <a:t>abs</a:t>
            </a:r>
            <a:r>
              <a:rPr lang="it-IT" sz="2400" u="sng" dirty="0">
                <a:solidFill>
                  <a:srgbClr val="993300"/>
                </a:solidFill>
              </a:rPr>
              <a:t>/1808.00848</a:t>
            </a:r>
            <a:endParaRPr lang="en-GB" sz="2400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6096000" cy="45720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A NQF@M2 beam line of the SPS CERN 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45</a:t>
            </a:fld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60" y="762000"/>
            <a:ext cx="643947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6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43200" y="0"/>
            <a:ext cx="6553200" cy="990600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solidFill>
                  <a:srgbClr val="000090"/>
                </a:solidFill>
              </a:rPr>
              <a:t>QCD facility – future fixed target experiment at M2</a:t>
            </a:r>
            <a:br>
              <a:rPr lang="en-GB" sz="2400" dirty="0">
                <a:solidFill>
                  <a:srgbClr val="000090"/>
                </a:solidFill>
              </a:rPr>
            </a:br>
            <a:r>
              <a:rPr lang="en-GB" sz="2400" dirty="0">
                <a:solidFill>
                  <a:srgbClr val="000090"/>
                </a:solidFill>
              </a:rPr>
              <a:t>Spectrometer upgrades for Drell-Yan measurements with RF-separated beam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Ming Liu, QNP2018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46</a:t>
            </a:fld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3048000" y="9906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267200"/>
            <a:ext cx="8547877" cy="2159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90601"/>
            <a:ext cx="7264400" cy="32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04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/>
              <a:t>Ming Liu, QNP2018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0469-EDD8-4C4A-9960-010C804692F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204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9431" y="35063"/>
            <a:ext cx="7508569" cy="96239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chemeClr val="hlink"/>
                </a:solidFill>
              </a:rPr>
              <a:t>Do We Understand the Physics?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21155-0959-854D-BF32-67AAF94B2E7E}"/>
              </a:ext>
            </a:extLst>
          </p:cNvPr>
          <p:cNvGrpSpPr/>
          <p:nvPr/>
        </p:nvGrpSpPr>
        <p:grpSpPr>
          <a:xfrm>
            <a:off x="447378" y="2824163"/>
            <a:ext cx="2525713" cy="3124200"/>
            <a:chOff x="1524001" y="2824163"/>
            <a:chExt cx="2525713" cy="3124200"/>
          </a:xfrm>
        </p:grpSpPr>
        <p:pic>
          <p:nvPicPr>
            <p:cNvPr id="16390" name="Picture 4" descr="zg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1" y="3238501"/>
              <a:ext cx="2525713" cy="2524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xt Box 10"/>
            <p:cNvSpPr txBox="1">
              <a:spLocks noChangeArrowheads="1"/>
            </p:cNvSpPr>
            <p:nvPr/>
          </p:nvSpPr>
          <p:spPr bwMode="auto">
            <a:xfrm>
              <a:off x="1814513" y="5611813"/>
              <a:ext cx="16811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</a:rPr>
                <a:t>PRL36, 929 (1976)</a:t>
              </a:r>
            </a:p>
          </p:txBody>
        </p:sp>
        <p:sp>
          <p:nvSpPr>
            <p:cNvPr id="16394" name="Text Box 11"/>
            <p:cNvSpPr txBox="1">
              <a:spLocks noChangeArrowheads="1"/>
            </p:cNvSpPr>
            <p:nvPr/>
          </p:nvSpPr>
          <p:spPr bwMode="auto">
            <a:xfrm>
              <a:off x="2205039" y="2824163"/>
              <a:ext cx="18446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ZGS 12 GeV beam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57E2E6-AD4D-964F-9DC1-162F5F9A0C97}"/>
              </a:ext>
            </a:extLst>
          </p:cNvPr>
          <p:cNvGrpSpPr/>
          <p:nvPr/>
        </p:nvGrpSpPr>
        <p:grpSpPr>
          <a:xfrm>
            <a:off x="3354775" y="2326592"/>
            <a:ext cx="2293938" cy="2922587"/>
            <a:chOff x="4049713" y="2251076"/>
            <a:chExt cx="2293938" cy="2922587"/>
          </a:xfrm>
        </p:grpSpPr>
        <p:pic>
          <p:nvPicPr>
            <p:cNvPr id="16391" name="Picture 6"/>
            <p:cNvPicPr>
              <a:picLocks noChangeAspect="1" noChangeArrowheads="1"/>
            </p:cNvPicPr>
            <p:nvPr/>
          </p:nvPicPr>
          <p:blipFill>
            <a:blip r:embed="rId5"/>
            <a:srcRect l="32813" t="25000" r="23438" b="17500"/>
            <a:stretch>
              <a:fillRect/>
            </a:stretch>
          </p:blipFill>
          <p:spPr bwMode="auto">
            <a:xfrm>
              <a:off x="4049713" y="2708275"/>
              <a:ext cx="2157412" cy="212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4202114" y="4837113"/>
              <a:ext cx="21415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US" sz="1600">
                  <a:latin typeface="Calibri" charset="0"/>
                </a:rPr>
                <a:t>PRD65, 092008 (2002)</a:t>
              </a:r>
            </a:p>
          </p:txBody>
        </p:sp>
        <p:sp>
          <p:nvSpPr>
            <p:cNvPr id="16395" name="Text Box 12"/>
            <p:cNvSpPr txBox="1">
              <a:spLocks noChangeArrowheads="1"/>
            </p:cNvSpPr>
            <p:nvPr/>
          </p:nvSpPr>
          <p:spPr bwMode="auto">
            <a:xfrm>
              <a:off x="4049714" y="2251076"/>
              <a:ext cx="18700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AGS 22 GeV beam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2D9BD2-1BF1-DE45-9849-A6C869DAD1C4}"/>
              </a:ext>
            </a:extLst>
          </p:cNvPr>
          <p:cNvGrpSpPr/>
          <p:nvPr/>
        </p:nvGrpSpPr>
        <p:grpSpPr>
          <a:xfrm>
            <a:off x="5868701" y="1596796"/>
            <a:ext cx="2085975" cy="3611357"/>
            <a:chOff x="6191251" y="1662319"/>
            <a:chExt cx="2085975" cy="3611357"/>
          </a:xfrm>
        </p:grpSpPr>
        <p:graphicFrame>
          <p:nvGraphicFramePr>
            <p:cNvPr id="1638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7220673"/>
                </p:ext>
              </p:extLst>
            </p:nvPr>
          </p:nvGraphicFramePr>
          <p:xfrm>
            <a:off x="6207125" y="2070100"/>
            <a:ext cx="2070100" cy="2573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52" name="Picture" r:id="rId6" imgW="2187747" imgH="2141307" progId="Word.Picture.8">
                    <p:embed/>
                  </p:oleObj>
                </mc:Choice>
                <mc:Fallback>
                  <p:oleObj name="Picture" r:id="rId6" imgW="2187747" imgH="2141307" progId="Word.Picture.8">
                    <p:embed/>
                    <p:pic>
                      <p:nvPicPr>
                        <p:cNvPr id="1638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2540"/>
                        <a:stretch>
                          <a:fillRect/>
                        </a:stretch>
                      </p:blipFill>
                      <p:spPr bwMode="auto">
                        <a:xfrm>
                          <a:off x="6207125" y="2070100"/>
                          <a:ext cx="2070100" cy="2573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6" name="Text Box 13"/>
            <p:cNvSpPr txBox="1">
              <a:spLocks noChangeArrowheads="1"/>
            </p:cNvSpPr>
            <p:nvPr/>
          </p:nvSpPr>
          <p:spPr bwMode="auto">
            <a:xfrm>
              <a:off x="6191251" y="1662319"/>
              <a:ext cx="208597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FNAL 200 GeV beam</a:t>
              </a:r>
            </a:p>
          </p:txBody>
        </p:sp>
        <p:sp>
          <p:nvSpPr>
            <p:cNvPr id="16397" name="Text Box 14"/>
            <p:cNvSpPr txBox="1">
              <a:spLocks noChangeArrowheads="1"/>
            </p:cNvSpPr>
            <p:nvPr/>
          </p:nvSpPr>
          <p:spPr bwMode="auto">
            <a:xfrm>
              <a:off x="6343650" y="4692651"/>
              <a:ext cx="178435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Calibri" charset="0"/>
                </a:rPr>
                <a:t>PLB261, 201 (1991)</a:t>
              </a:r>
            </a:p>
            <a:p>
              <a:r>
                <a:rPr lang="en-US" sz="1600" dirty="0">
                  <a:latin typeface="Calibri" charset="0"/>
                </a:rPr>
                <a:t>PLB264, 462 (1991)</a:t>
              </a:r>
            </a:p>
          </p:txBody>
        </p:sp>
      </p:grpSp>
      <p:sp>
        <p:nvSpPr>
          <p:cNvPr id="16400" name="Text Box 17"/>
          <p:cNvSpPr txBox="1">
            <a:spLocks noChangeArrowheads="1"/>
          </p:cNvSpPr>
          <p:nvPr/>
        </p:nvSpPr>
        <p:spPr bwMode="auto">
          <a:xfrm>
            <a:off x="1643063" y="5975350"/>
            <a:ext cx="33599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Non-</a:t>
            </a:r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7575550" y="5927725"/>
            <a:ext cx="28199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charset="0"/>
              </a:rPr>
              <a:t>Perturbative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</a:rPr>
              <a:t> cross section</a:t>
            </a:r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5105400" y="6172200"/>
            <a:ext cx="2133600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7FBBB-348C-2B41-8B6E-7FAFAAFDC2BD}"/>
              </a:ext>
            </a:extLst>
          </p:cNvPr>
          <p:cNvGrpSpPr/>
          <p:nvPr/>
        </p:nvGrpSpPr>
        <p:grpSpPr>
          <a:xfrm>
            <a:off x="8277225" y="705611"/>
            <a:ext cx="2266950" cy="2798034"/>
            <a:chOff x="8372475" y="818087"/>
            <a:chExt cx="2266950" cy="2798034"/>
          </a:xfrm>
        </p:grpSpPr>
        <p:sp>
          <p:nvSpPr>
            <p:cNvPr id="16398" name="Text Box 13"/>
            <p:cNvSpPr txBox="1">
              <a:spLocks noChangeArrowheads="1"/>
            </p:cNvSpPr>
            <p:nvPr/>
          </p:nvSpPr>
          <p:spPr bwMode="auto">
            <a:xfrm>
              <a:off x="8621099" y="818087"/>
              <a:ext cx="19605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RHIC 200 </a:t>
              </a:r>
              <a:r>
                <a:rPr lang="en-US" dirty="0" err="1">
                  <a:latin typeface="Calibri" charset="0"/>
                </a:rPr>
                <a:t>GeV</a:t>
              </a:r>
              <a:r>
                <a:rPr lang="en-US" dirty="0">
                  <a:latin typeface="Calibri" charset="0"/>
                </a:rPr>
                <a:t> CMS</a:t>
              </a:r>
            </a:p>
          </p:txBody>
        </p:sp>
        <p:pic>
          <p:nvPicPr>
            <p:cNvPr id="16399" name="Picture 16" descr="prl_fig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372475" y="1177374"/>
              <a:ext cx="2266950" cy="2217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3" name="Text Box 20"/>
            <p:cNvSpPr txBox="1">
              <a:spLocks noChangeArrowheads="1"/>
            </p:cNvSpPr>
            <p:nvPr/>
          </p:nvSpPr>
          <p:spPr bwMode="auto">
            <a:xfrm>
              <a:off x="8694386" y="3246789"/>
              <a:ext cx="1188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PRL (2004)</a:t>
              </a:r>
            </a:p>
          </p:txBody>
        </p:sp>
      </p:grpSp>
      <p:sp>
        <p:nvSpPr>
          <p:cNvPr id="16404" name="TextBox 55"/>
          <p:cNvSpPr txBox="1">
            <a:spLocks noChangeArrowheads="1"/>
          </p:cNvSpPr>
          <p:nvPr/>
        </p:nvSpPr>
        <p:spPr bwMode="auto">
          <a:xfrm>
            <a:off x="737890" y="1088965"/>
            <a:ext cx="4281486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charset="0"/>
              </a:rPr>
              <a:t>Large Transverse Single Spin Asymmetry (TSSA) in forward hadron production persists up to RHIC energy.</a:t>
            </a:r>
            <a:endParaRPr lang="en-US" sz="16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64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378377">
            <a:off x="8345384" y="3306718"/>
            <a:ext cx="3129392" cy="250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11/15/18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68881" y="5482811"/>
            <a:ext cx="25239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Sivers</a:t>
            </a:r>
            <a:r>
              <a:rPr lang="en-US" dirty="0"/>
              <a:t>, Collins, Twist-3 ….</a:t>
            </a:r>
          </a:p>
        </p:txBody>
      </p:sp>
    </p:spTree>
    <p:extLst>
      <p:ext uri="{BB962C8B-B14F-4D97-AF65-F5344CB8AC3E}">
        <p14:creationId xmlns:p14="http://schemas.microsoft.com/office/powerpoint/2010/main" val="2910899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1981200" y="9000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Hadron TSSA in Twist-3 Framework</a:t>
            </a:r>
          </a:p>
        </p:txBody>
      </p:sp>
      <p:sp>
        <p:nvSpPr>
          <p:cNvPr id="581" name="CustomShape 4"/>
          <p:cNvSpPr/>
          <p:nvPr/>
        </p:nvSpPr>
        <p:spPr>
          <a:xfrm>
            <a:off x="8077080" y="6356520"/>
            <a:ext cx="213192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1EEBE60D-9B8C-48DA-B4D3-6EA1207CCBFD}" type="slidenum">
              <a:rPr lang="en-US" sz="1200">
                <a:solidFill>
                  <a:srgbClr val="8B8B8B"/>
                </a:solidFill>
                <a:latin typeface="Calibri"/>
              </a:rPr>
              <a:t>48</a:t>
            </a:fld>
            <a:endParaRPr/>
          </a:p>
        </p:txBody>
      </p:sp>
      <p:pic>
        <p:nvPicPr>
          <p:cNvPr id="582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981200" y="1238727"/>
            <a:ext cx="7935120" cy="34743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7564898" y="918753"/>
            <a:ext cx="2971080" cy="363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 err="1">
                <a:latin typeface="Calibri"/>
              </a:rPr>
              <a:t>Qiu</a:t>
            </a:r>
            <a:r>
              <a:rPr lang="en-US" sz="1400" dirty="0">
                <a:latin typeface="Calibri"/>
              </a:rPr>
              <a:t> &amp; </a:t>
            </a:r>
            <a:r>
              <a:rPr lang="en-US" sz="1400" dirty="0" err="1">
                <a:latin typeface="Calibri"/>
              </a:rPr>
              <a:t>Sterman</a:t>
            </a:r>
            <a:r>
              <a:rPr lang="en-US" sz="1400" dirty="0">
                <a:latin typeface="Calibri"/>
              </a:rPr>
              <a:t>  PRD 59 (1998)</a:t>
            </a:r>
            <a:endParaRPr dirty="0"/>
          </a:p>
        </p:txBody>
      </p:sp>
      <p:sp>
        <p:nvSpPr>
          <p:cNvPr id="584" name="CustomShape 6"/>
          <p:cNvSpPr/>
          <p:nvPr/>
        </p:nvSpPr>
        <p:spPr>
          <a:xfrm>
            <a:off x="3775878" y="4526011"/>
            <a:ext cx="4638085" cy="75182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FF3333"/>
                </a:solidFill>
                <a:latin typeface="Calibri"/>
              </a:rPr>
              <a:t>1</a:t>
            </a:r>
            <a:r>
              <a:rPr lang="en-US" sz="1200" baseline="30000" dirty="0">
                <a:solidFill>
                  <a:srgbClr val="FF3333"/>
                </a:solidFill>
                <a:latin typeface="Calibri"/>
              </a:rPr>
              <a:t>st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 term:  twsit-3 correlation functions, “</a:t>
            </a:r>
            <a:r>
              <a:rPr lang="en-US" sz="1200" dirty="0" err="1">
                <a:solidFill>
                  <a:srgbClr val="FF3333"/>
                </a:solidFill>
                <a:latin typeface="Calibri"/>
              </a:rPr>
              <a:t>Sivers</a:t>
            </a:r>
            <a:r>
              <a:rPr lang="en-US" sz="1200" dirty="0">
                <a:solidFill>
                  <a:srgbClr val="FF3333"/>
                </a:solidFill>
                <a:latin typeface="Calibri"/>
              </a:rPr>
              <a:t>”</a:t>
            </a:r>
            <a:endParaRPr sz="1200"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1C3EBD"/>
                </a:solidFill>
                <a:latin typeface="Calibri"/>
              </a:rPr>
              <a:t>2</a:t>
            </a:r>
            <a:r>
              <a:rPr lang="en-US" sz="1200" baseline="30000" dirty="0">
                <a:solidFill>
                  <a:srgbClr val="1C3EBD"/>
                </a:solidFill>
                <a:latin typeface="Calibri"/>
              </a:rPr>
              <a:t>nd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* twist-3 from </a:t>
            </a:r>
            <a:r>
              <a:rPr lang="en-US" sz="1200" dirty="0" err="1">
                <a:solidFill>
                  <a:srgbClr val="1C3EBD"/>
                </a:solidFill>
                <a:latin typeface="Calibri"/>
              </a:rPr>
              <a:t>unpol</a:t>
            </a:r>
            <a:r>
              <a:rPr lang="en-US" sz="1200" dirty="0">
                <a:solidFill>
                  <a:srgbClr val="1C3EBD"/>
                </a:solidFill>
                <a:latin typeface="Calibri"/>
              </a:rPr>
              <a:t> beam (expected small)</a:t>
            </a:r>
            <a:endParaRPr sz="1200" dirty="0">
              <a:solidFill>
                <a:srgbClr val="1C3EBD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B050"/>
                </a:solidFill>
                <a:latin typeface="Calibri"/>
              </a:rPr>
              <a:t>3</a:t>
            </a:r>
            <a:r>
              <a:rPr lang="en-US" sz="1200" baseline="30000" dirty="0">
                <a:solidFill>
                  <a:srgbClr val="00B050"/>
                </a:solidFill>
                <a:latin typeface="Calibri"/>
              </a:rPr>
              <a:t>rd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term: twist-2 </a:t>
            </a:r>
            <a:r>
              <a:rPr lang="en-US" sz="1200" dirty="0" err="1">
                <a:solidFill>
                  <a:srgbClr val="00B050"/>
                </a:solidFill>
                <a:latin typeface="Calibri"/>
              </a:rPr>
              <a:t>transversity</a:t>
            </a:r>
            <a:r>
              <a:rPr lang="en-US" sz="1200" dirty="0">
                <a:solidFill>
                  <a:srgbClr val="00B050"/>
                </a:solidFill>
                <a:latin typeface="Calibri"/>
              </a:rPr>
              <a:t> * twist-3 FF, “Collins”  </a:t>
            </a:r>
            <a:endParaRPr sz="12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1964575" y="5426324"/>
            <a:ext cx="8471026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Need new direct measurements of </a:t>
            </a:r>
            <a:r>
              <a:rPr lang="en-US" sz="2400" b="1" dirty="0" err="1">
                <a:solidFill>
                  <a:schemeClr val="bg1"/>
                </a:solidFill>
              </a:rPr>
              <a:t>Sivers</a:t>
            </a:r>
            <a:r>
              <a:rPr lang="en-US" sz="2400" b="1" dirty="0">
                <a:solidFill>
                  <a:schemeClr val="bg1"/>
                </a:solidFill>
              </a:rPr>
              <a:t> and Collins TSSA in </a:t>
            </a:r>
            <a:r>
              <a:rPr lang="en-US" sz="2400" b="1" dirty="0" err="1">
                <a:solidFill>
                  <a:schemeClr val="bg1"/>
                </a:solidFill>
              </a:rPr>
              <a:t>p+p</a:t>
            </a:r>
            <a:r>
              <a:rPr lang="en-US" sz="2400" b="1" dirty="0">
                <a:solidFill>
                  <a:schemeClr val="bg1"/>
                </a:solidFill>
              </a:rPr>
              <a:t>!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   Forward </a:t>
            </a:r>
            <a:r>
              <a:rPr lang="en-US" sz="2400" b="1" dirty="0" err="1">
                <a:solidFill>
                  <a:schemeClr val="bg1"/>
                </a:solidFill>
              </a:rPr>
              <a:t>sPHENIX</a:t>
            </a:r>
            <a:r>
              <a:rPr lang="en-US" sz="2400" b="1" dirty="0">
                <a:solidFill>
                  <a:schemeClr val="bg1"/>
                </a:solidFill>
              </a:rPr>
              <a:t> Upgrade Proposal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353850" y="1757517"/>
            <a:ext cx="5158347" cy="546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53850" y="2782753"/>
            <a:ext cx="5158347" cy="54661"/>
          </a:xfrm>
          <a:prstGeom prst="line">
            <a:avLst/>
          </a:prstGeom>
          <a:ln>
            <a:solidFill>
              <a:srgbClr val="1C3E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353850" y="3807989"/>
            <a:ext cx="5158347" cy="546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981200" y="6309964"/>
            <a:ext cx="2133600" cy="365125"/>
          </a:xfrm>
        </p:spPr>
        <p:txBody>
          <a:bodyPr/>
          <a:lstStyle/>
          <a:p>
            <a:r>
              <a:rPr lang="en-US"/>
              <a:t>11/15/18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00960" y="6341858"/>
            <a:ext cx="2895600" cy="365125"/>
          </a:xfrm>
        </p:spPr>
        <p:txBody>
          <a:bodyPr/>
          <a:lstStyle/>
          <a:p>
            <a:r>
              <a:rPr lang="en-US"/>
              <a:t>Ming Liu, QNP2018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375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977161-CEB4-4F4E-BB58-6E9CF887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79" y="320675"/>
            <a:ext cx="6773883" cy="1325563"/>
          </a:xfrm>
        </p:spPr>
        <p:txBody>
          <a:bodyPr/>
          <a:lstStyle/>
          <a:p>
            <a:r>
              <a:rPr lang="en-US" dirty="0"/>
              <a:t>Selected Recent Highlights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7DB745-6DC8-7E48-8B19-989FD2418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59" y="1930443"/>
            <a:ext cx="4633127" cy="4351338"/>
          </a:xfrm>
        </p:spPr>
        <p:txBody>
          <a:bodyPr>
            <a:normAutofit/>
          </a:bodyPr>
          <a:lstStyle/>
          <a:p>
            <a:r>
              <a:rPr lang="en-US" dirty="0"/>
              <a:t>Spin puzzle </a:t>
            </a:r>
          </a:p>
          <a:p>
            <a:pPr lvl="1"/>
            <a:r>
              <a:rPr lang="en-US" dirty="0"/>
              <a:t>RHIC – STAR, PHENIX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TMD phenomena</a:t>
            </a:r>
          </a:p>
          <a:p>
            <a:pPr lvl="1"/>
            <a:r>
              <a:rPr lang="en-US" dirty="0"/>
              <a:t>RHIC/STAR, PHENIX</a:t>
            </a:r>
          </a:p>
          <a:p>
            <a:pPr lvl="1"/>
            <a:r>
              <a:rPr lang="en-US" dirty="0"/>
              <a:t>CERN/COMPASS</a:t>
            </a:r>
          </a:p>
          <a:p>
            <a:pPr lvl="1"/>
            <a:r>
              <a:rPr lang="en-US" dirty="0" err="1"/>
              <a:t>Fermilab</a:t>
            </a:r>
            <a:r>
              <a:rPr lang="en-US" dirty="0"/>
              <a:t>/</a:t>
            </a:r>
            <a:r>
              <a:rPr lang="en-US" dirty="0" err="1"/>
              <a:t>SeaQuest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6C3DF-8430-DE48-8124-C9EDC94C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59DBB-15C6-8C4B-9528-8A5A2199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52290-F0FC-A84E-95FA-820C63AA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EE84A-1EE6-1C48-B699-2FF277341452}"/>
              </a:ext>
            </a:extLst>
          </p:cNvPr>
          <p:cNvGrpSpPr/>
          <p:nvPr/>
        </p:nvGrpSpPr>
        <p:grpSpPr>
          <a:xfrm>
            <a:off x="9764302" y="2564586"/>
            <a:ext cx="2030681" cy="1531917"/>
            <a:chOff x="6802161" y="534390"/>
            <a:chExt cx="2331182" cy="16230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339822-F43C-5247-B1D9-049DE274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2161" y="534390"/>
              <a:ext cx="2331182" cy="162302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1AFE9C-8576-A841-9F34-9DF70458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8536" y="1646237"/>
              <a:ext cx="595302" cy="489289"/>
            </a:xfrm>
            <a:prstGeom prst="rect">
              <a:avLst/>
            </a:prstGeom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7700DA87-9829-244F-B265-DE8C28D9D35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488560" y="207797"/>
            <a:ext cx="1680000" cy="1074430"/>
          </a:xfrm>
          <a:prstGeom prst="rect">
            <a:avLst/>
          </a:prstGeom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43EBE95-851C-AB42-85BC-A5B26D8F59BE}"/>
              </a:ext>
            </a:extLst>
          </p:cNvPr>
          <p:cNvGrpSpPr/>
          <p:nvPr/>
        </p:nvGrpSpPr>
        <p:grpSpPr>
          <a:xfrm>
            <a:off x="6615545" y="2564586"/>
            <a:ext cx="2256828" cy="1726354"/>
            <a:chOff x="5569526" y="2242333"/>
            <a:chExt cx="4042970" cy="2946256"/>
          </a:xfrm>
        </p:grpSpPr>
        <p:pic>
          <p:nvPicPr>
            <p:cNvPr id="16" name="Picture 1" descr="E:\Dropbox\PHENIX\sPHENIX\ePHENIX DOC\phenix_quartercut.png">
              <a:extLst>
                <a:ext uri="{FF2B5EF4-FFF2-40B4-BE49-F238E27FC236}">
                  <a16:creationId xmlns:a16="http://schemas.microsoft.com/office/drawing/2014/main" id="{823BD4BB-F3B0-254F-AB5B-DE293C416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9527" y="2242333"/>
              <a:ext cx="4042969" cy="2946256"/>
            </a:xfrm>
            <a:prstGeom prst="rect">
              <a:avLst/>
            </a:prstGeom>
            <a:noFill/>
          </p:spPr>
        </p:pic>
        <p:pic>
          <p:nvPicPr>
            <p:cNvPr id="16386" name="Picture 2" descr="PHENIX big logo">
              <a:extLst>
                <a:ext uri="{FF2B5EF4-FFF2-40B4-BE49-F238E27FC236}">
                  <a16:creationId xmlns:a16="http://schemas.microsoft.com/office/drawing/2014/main" id="{365C6903-FEA8-6E43-9FEF-6E67545F1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526" y="2242333"/>
              <a:ext cx="1203366" cy="392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201DA3-4BC7-9A49-A150-8722D5CA18F8}"/>
              </a:ext>
            </a:extLst>
          </p:cNvPr>
          <p:cNvGrpSpPr/>
          <p:nvPr/>
        </p:nvGrpSpPr>
        <p:grpSpPr>
          <a:xfrm>
            <a:off x="6411217" y="4515050"/>
            <a:ext cx="2461156" cy="1430735"/>
            <a:chOff x="4928260" y="3857601"/>
            <a:chExt cx="4054845" cy="24090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4B4DD3-7352-D04B-A8E2-062663ABE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8260" y="3857601"/>
              <a:ext cx="4054845" cy="2409055"/>
            </a:xfrm>
            <a:prstGeom prst="rect">
              <a:avLst/>
            </a:prstGeom>
          </p:spPr>
        </p:pic>
        <p:pic>
          <p:nvPicPr>
            <p:cNvPr id="16388" name="Picture 4" descr="Image result for cern compass logo">
              <a:extLst>
                <a:ext uri="{FF2B5EF4-FFF2-40B4-BE49-F238E27FC236}">
                  <a16:creationId xmlns:a16="http://schemas.microsoft.com/office/drawing/2014/main" id="{04806650-5851-9A4C-A260-500EF9CFC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900" y="3954483"/>
              <a:ext cx="629782" cy="624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C5357A-9940-7D49-9295-CBE3871A4FD9}"/>
              </a:ext>
            </a:extLst>
          </p:cNvPr>
          <p:cNvGrpSpPr/>
          <p:nvPr/>
        </p:nvGrpSpPr>
        <p:grpSpPr>
          <a:xfrm>
            <a:off x="9345881" y="4573545"/>
            <a:ext cx="2620488" cy="1430735"/>
            <a:chOff x="8137639" y="4224123"/>
            <a:chExt cx="3817516" cy="20868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46942D-37B3-E64E-93FA-0E013F7C93E8}"/>
                </a:ext>
              </a:extLst>
            </p:cNvPr>
            <p:cNvGrpSpPr/>
            <p:nvPr/>
          </p:nvGrpSpPr>
          <p:grpSpPr>
            <a:xfrm>
              <a:off x="8137639" y="4224123"/>
              <a:ext cx="3817516" cy="2086828"/>
              <a:chOff x="5992428" y="3625239"/>
              <a:chExt cx="5330293" cy="28895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3FBE6DF-4F36-E149-9AC0-E1A27036B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92428" y="3625239"/>
                <a:ext cx="5330293" cy="288958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F9C0809-E023-A241-B057-0EC8F4F8A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2305" y="3702851"/>
                <a:ext cx="681227" cy="59688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879ED3-73D5-9B49-B03B-DD389F02FC7E}"/>
                </a:ext>
              </a:extLst>
            </p:cNvPr>
            <p:cNvSpPr txBox="1"/>
            <p:nvPr/>
          </p:nvSpPr>
          <p:spPr>
            <a:xfrm>
              <a:off x="8768503" y="4297105"/>
              <a:ext cx="1058334" cy="381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/>
                <a:t>SeaQuest</a:t>
              </a:r>
              <a:endParaRPr lang="en-US" sz="1400" dirty="0"/>
            </a:p>
          </p:txBody>
        </p:sp>
      </p:grpSp>
      <p:pic>
        <p:nvPicPr>
          <p:cNvPr id="16390" name="Picture 6" descr="Related image">
            <a:extLst>
              <a:ext uri="{FF2B5EF4-FFF2-40B4-BE49-F238E27FC236}">
                <a16:creationId xmlns:a16="http://schemas.microsoft.com/office/drawing/2014/main" id="{0E4377F5-3FBA-5C42-815C-444CF48D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51" y="207797"/>
            <a:ext cx="1022249" cy="10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8F2238-2819-E34E-B593-1A9D1AC65C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4592" y="131043"/>
            <a:ext cx="951923" cy="122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64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676895" y="19440"/>
            <a:ext cx="9643166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Part-I: Challenge of “Too Large”</a:t>
            </a:r>
            <a:endParaRPr sz="3600" dirty="0"/>
          </a:p>
        </p:txBody>
      </p:sp>
      <p:sp>
        <p:nvSpPr>
          <p:cNvPr id="476" name="CustomShape 2"/>
          <p:cNvSpPr/>
          <p:nvPr/>
        </p:nvSpPr>
        <p:spPr>
          <a:xfrm>
            <a:off x="1139753" y="1203301"/>
            <a:ext cx="4539882" cy="4246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432FF"/>
                </a:solidFill>
              </a:rPr>
              <a:t>Three Decades of the Proton Spin Puzzle</a:t>
            </a:r>
            <a:endParaRPr sz="2000" dirty="0">
              <a:solidFill>
                <a:srgbClr val="0432FF"/>
              </a:solidFill>
            </a:endParaRPr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142220" y="1622160"/>
            <a:ext cx="2046240" cy="19170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4136600" y="2137730"/>
            <a:ext cx="2770188" cy="69651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Early expectation: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Large gluon polarization,  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</a:rPr>
              <a:t> Axial anomaly,</a:t>
            </a:r>
            <a:r>
              <a:rPr lang="en-US" sz="1200" dirty="0"/>
              <a:t>  </a:t>
            </a:r>
            <a:r>
              <a:rPr lang="en-US" sz="1200" dirty="0">
                <a:solidFill>
                  <a:srgbClr val="000000"/>
                </a:solidFill>
              </a:rPr>
              <a:t>Cheng &amp; Li, PRL (1989)</a:t>
            </a:r>
            <a:endParaRPr sz="1200"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4715490" y="2816804"/>
            <a:ext cx="1800234" cy="114819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47936"/>
              </p:ext>
            </p:extLst>
          </p:nvPr>
        </p:nvGraphicFramePr>
        <p:xfrm>
          <a:off x="6698067" y="1581070"/>
          <a:ext cx="4585920" cy="371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9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711015"/>
              </p:ext>
            </p:extLst>
          </p:nvPr>
        </p:nvGraphicFramePr>
        <p:xfrm>
          <a:off x="8262240" y="5395151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13480" y="1653357"/>
            <a:ext cx="228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Spin Crisis: EMC, 1987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41DAD3-D232-B44D-BC99-F46AC7AED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746" y="4522306"/>
            <a:ext cx="3076301" cy="20252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15C1F-B250-164D-8E85-67F703C59664}"/>
              </a:ext>
            </a:extLst>
          </p:cNvPr>
          <p:cNvSpPr txBox="1"/>
          <p:nvPr/>
        </p:nvSpPr>
        <p:spPr>
          <a:xfrm>
            <a:off x="735539" y="4268790"/>
            <a:ext cx="859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Today: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B0ABBA-F299-BF40-A6EE-4DA47DEE7ACF}"/>
              </a:ext>
            </a:extLst>
          </p:cNvPr>
          <p:cNvSpPr txBox="1"/>
          <p:nvPr/>
        </p:nvSpPr>
        <p:spPr>
          <a:xfrm>
            <a:off x="1951746" y="3991236"/>
            <a:ext cx="417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RHIC-Spin program in 90’s</a:t>
            </a:r>
          </a:p>
        </p:txBody>
      </p:sp>
    </p:spTree>
    <p:extLst>
      <p:ext uri="{BB962C8B-B14F-4D97-AF65-F5344CB8AC3E}">
        <p14:creationId xmlns:p14="http://schemas.microsoft.com/office/powerpoint/2010/main" val="2364435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Ming Liu, QNP2018</a:t>
            </a:r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E7DBB7-7C39-7244-974B-43FF92D755AC}" type="slidenum">
              <a:rPr lang="en-US"/>
              <a:pPr/>
              <a:t>7</a:t>
            </a:fld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90" y="38292"/>
            <a:ext cx="878774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World First High-Energy Polarized Proton Collider at RHIC</a:t>
            </a:r>
          </a:p>
        </p:txBody>
      </p:sp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1591731" y="1145422"/>
            <a:ext cx="8069105" cy="5201006"/>
            <a:chOff x="96" y="432"/>
            <a:chExt cx="5760" cy="3145"/>
          </a:xfrm>
        </p:grpSpPr>
        <p:sp>
          <p:nvSpPr>
            <p:cNvPr id="20489" name="Line 4"/>
            <p:cNvSpPr>
              <a:spLocks noChangeAspect="1" noChangeShapeType="1"/>
            </p:cNvSpPr>
            <p:nvPr/>
          </p:nvSpPr>
          <p:spPr bwMode="auto">
            <a:xfrm>
              <a:off x="1942" y="2897"/>
              <a:ext cx="85" cy="3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0" name="Freeform 5"/>
            <p:cNvSpPr>
              <a:spLocks noChangeAspect="1"/>
            </p:cNvSpPr>
            <p:nvPr/>
          </p:nvSpPr>
          <p:spPr bwMode="auto">
            <a:xfrm>
              <a:off x="4661" y="1567"/>
              <a:ext cx="359" cy="303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1" name="Rectangle 6"/>
            <p:cNvSpPr>
              <a:spLocks noChangeAspect="1" noChangeArrowheads="1"/>
            </p:cNvSpPr>
            <p:nvPr/>
          </p:nvSpPr>
          <p:spPr bwMode="auto">
            <a:xfrm>
              <a:off x="2797" y="432"/>
              <a:ext cx="85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2" name="Rectangle 7"/>
            <p:cNvSpPr>
              <a:spLocks noChangeAspect="1" noChangeArrowheads="1"/>
            </p:cNvSpPr>
            <p:nvPr/>
          </p:nvSpPr>
          <p:spPr bwMode="auto">
            <a:xfrm>
              <a:off x="4437" y="516"/>
              <a:ext cx="1419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3" name="Rectangle 8"/>
            <p:cNvSpPr>
              <a:spLocks noChangeAspect="1" noChangeArrowheads="1"/>
            </p:cNvSpPr>
            <p:nvPr/>
          </p:nvSpPr>
          <p:spPr bwMode="auto">
            <a:xfrm>
              <a:off x="4869" y="1736"/>
              <a:ext cx="791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4" name="Rectangle 9"/>
            <p:cNvSpPr>
              <a:spLocks noChangeAspect="1" noChangeArrowheads="1"/>
            </p:cNvSpPr>
            <p:nvPr/>
          </p:nvSpPr>
          <p:spPr bwMode="auto">
            <a:xfrm>
              <a:off x="3130" y="2057"/>
              <a:ext cx="79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5" name="Rectangle 10"/>
            <p:cNvSpPr>
              <a:spLocks noChangeAspect="1" noChangeArrowheads="1"/>
            </p:cNvSpPr>
            <p:nvPr/>
          </p:nvSpPr>
          <p:spPr bwMode="auto">
            <a:xfrm>
              <a:off x="801" y="1915"/>
              <a:ext cx="80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6" name="Rectangle 11"/>
            <p:cNvSpPr>
              <a:spLocks noChangeAspect="1" noChangeArrowheads="1"/>
            </p:cNvSpPr>
            <p:nvPr/>
          </p:nvSpPr>
          <p:spPr bwMode="auto">
            <a:xfrm>
              <a:off x="4813" y="1060"/>
              <a:ext cx="54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BRAHMS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7" name="Rectangle 12"/>
            <p:cNvSpPr>
              <a:spLocks noChangeAspect="1" noChangeArrowheads="1"/>
            </p:cNvSpPr>
            <p:nvPr/>
          </p:nvSpPr>
          <p:spPr bwMode="auto">
            <a:xfrm>
              <a:off x="2946" y="1709"/>
              <a:ext cx="31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STAR</a:t>
              </a:r>
              <a:endParaRPr lang="en-US" altLang="ja-JP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8" name="Rectangle 13"/>
            <p:cNvSpPr>
              <a:spLocks noChangeAspect="1" noChangeArrowheads="1"/>
            </p:cNvSpPr>
            <p:nvPr/>
          </p:nvSpPr>
          <p:spPr bwMode="auto">
            <a:xfrm>
              <a:off x="1318" y="1469"/>
              <a:ext cx="49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 dirty="0">
                  <a:solidFill>
                    <a:srgbClr val="FF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PHENIX</a:t>
              </a:r>
              <a:endParaRPr lang="en-US" altLang="ja-JP" sz="24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99" name="Rectangle 14"/>
            <p:cNvSpPr>
              <a:spLocks noChangeAspect="1" noChangeArrowheads="1"/>
            </p:cNvSpPr>
            <p:nvPr/>
          </p:nvSpPr>
          <p:spPr bwMode="auto">
            <a:xfrm>
              <a:off x="2697" y="1160"/>
              <a:ext cx="700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0" name="Rectangle 15"/>
            <p:cNvSpPr>
              <a:spLocks noChangeAspect="1" noChangeArrowheads="1"/>
            </p:cNvSpPr>
            <p:nvPr/>
          </p:nvSpPr>
          <p:spPr bwMode="auto">
            <a:xfrm>
              <a:off x="2542" y="2820"/>
              <a:ext cx="41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1" name="Rectangle 16"/>
            <p:cNvSpPr>
              <a:spLocks noChangeAspect="1" noChangeArrowheads="1"/>
            </p:cNvSpPr>
            <p:nvPr/>
          </p:nvSpPr>
          <p:spPr bwMode="auto">
            <a:xfrm>
              <a:off x="2670" y="2898"/>
              <a:ext cx="283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500" b="1">
                  <a:latin typeface="Times New Roman" charset="0"/>
                  <a:ea typeface="ＭＳ Ｐゴシック" charset="-128"/>
                  <a:cs typeface="ＭＳ Ｐゴシック" charset="-128"/>
                </a:rPr>
                <a:t>AGS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2" name="Rectangle 17"/>
            <p:cNvSpPr>
              <a:spLocks noChangeAspect="1" noChangeArrowheads="1"/>
            </p:cNvSpPr>
            <p:nvPr/>
          </p:nvSpPr>
          <p:spPr bwMode="auto">
            <a:xfrm>
              <a:off x="1029" y="2739"/>
              <a:ext cx="487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3" name="Rectangle 18"/>
            <p:cNvSpPr>
              <a:spLocks noChangeAspect="1" noChangeArrowheads="1"/>
            </p:cNvSpPr>
            <p:nvPr/>
          </p:nvSpPr>
          <p:spPr bwMode="auto">
            <a:xfrm>
              <a:off x="1514" y="2556"/>
              <a:ext cx="295" cy="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000" b="1">
                  <a:latin typeface="Times New Roman" charset="0"/>
                  <a:ea typeface="ＭＳ Ｐゴシック" charset="-128"/>
                  <a:cs typeface="ＭＳ Ｐゴシック" charset="-128"/>
                </a:rPr>
                <a:t>LINAC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4" name="Rectangle 19"/>
            <p:cNvSpPr>
              <a:spLocks noChangeAspect="1" noChangeArrowheads="1"/>
            </p:cNvSpPr>
            <p:nvPr/>
          </p:nvSpPr>
          <p:spPr bwMode="auto">
            <a:xfrm>
              <a:off x="1955" y="2626"/>
              <a:ext cx="356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800" b="1">
                  <a:solidFill>
                    <a:srgbClr val="000000"/>
                  </a:solidFill>
                  <a:latin typeface="Times New Roman" charset="0"/>
                  <a:ea typeface="ＭＳ Ｐゴシック" charset="-128"/>
                  <a:cs typeface="ＭＳ Ｐゴシック" charset="-128"/>
                </a:rPr>
                <a:t>BOOSTER</a:t>
              </a:r>
              <a:endParaRPr lang="en-US" altLang="ja-JP" sz="8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05" name="Rectangle 20"/>
            <p:cNvSpPr>
              <a:spLocks noChangeAspect="1" noChangeArrowheads="1"/>
            </p:cNvSpPr>
            <p:nvPr/>
          </p:nvSpPr>
          <p:spPr bwMode="auto">
            <a:xfrm>
              <a:off x="1516" y="2310"/>
              <a:ext cx="7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6" name="Oval 21"/>
            <p:cNvSpPr>
              <a:spLocks noChangeAspect="1" noChangeArrowheads="1"/>
            </p:cNvSpPr>
            <p:nvPr/>
          </p:nvSpPr>
          <p:spPr bwMode="auto">
            <a:xfrm>
              <a:off x="2174" y="2713"/>
              <a:ext cx="1286" cy="57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7" name="Arc 22"/>
            <p:cNvSpPr>
              <a:spLocks noChangeAspect="1"/>
            </p:cNvSpPr>
            <p:nvPr/>
          </p:nvSpPr>
          <p:spPr bwMode="auto">
            <a:xfrm flipH="1">
              <a:off x="1669" y="829"/>
              <a:ext cx="1470" cy="551"/>
            </a:xfrm>
            <a:custGeom>
              <a:avLst/>
              <a:gdLst>
                <a:gd name="T0" fmla="*/ 430 w 15493"/>
                <a:gd name="T1" fmla="*/ 0 h 21120"/>
                <a:gd name="T2" fmla="*/ 1470 w 15493"/>
                <a:gd name="T3" fmla="*/ 158 h 21120"/>
                <a:gd name="T4" fmla="*/ 0 w 15493"/>
                <a:gd name="T5" fmla="*/ 551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8" name="Arc 23"/>
            <p:cNvSpPr>
              <a:spLocks noChangeAspect="1"/>
            </p:cNvSpPr>
            <p:nvPr/>
          </p:nvSpPr>
          <p:spPr bwMode="auto">
            <a:xfrm flipH="1">
              <a:off x="1041" y="1155"/>
              <a:ext cx="2051" cy="422"/>
            </a:xfrm>
            <a:custGeom>
              <a:avLst/>
              <a:gdLst>
                <a:gd name="T0" fmla="*/ 1885 w 21600"/>
                <a:gd name="T1" fmla="*/ 0 h 16156"/>
                <a:gd name="T2" fmla="*/ 1919 w 21600"/>
                <a:gd name="T3" fmla="*/ 422 h 16156"/>
                <a:gd name="T4" fmla="*/ 0 w 21600"/>
                <a:gd name="T5" fmla="*/ 223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9" name="Arc 24"/>
            <p:cNvSpPr>
              <a:spLocks noChangeAspect="1"/>
            </p:cNvSpPr>
            <p:nvPr/>
          </p:nvSpPr>
          <p:spPr bwMode="auto">
            <a:xfrm flipH="1">
              <a:off x="3090" y="1150"/>
              <a:ext cx="2051" cy="417"/>
            </a:xfrm>
            <a:custGeom>
              <a:avLst/>
              <a:gdLst>
                <a:gd name="T0" fmla="*/ 124 w 21600"/>
                <a:gd name="T1" fmla="*/ 417 h 15969"/>
                <a:gd name="T2" fmla="*/ 168 w 21600"/>
                <a:gd name="T3" fmla="*/ 0 h 15969"/>
                <a:gd name="T4" fmla="*/ 2051 w 21600"/>
                <a:gd name="T5" fmla="*/ 224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-1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0" name="Arc 25"/>
            <p:cNvSpPr>
              <a:spLocks noChangeAspect="1"/>
            </p:cNvSpPr>
            <p:nvPr/>
          </p:nvSpPr>
          <p:spPr bwMode="auto">
            <a:xfrm flipH="1">
              <a:off x="3197" y="1293"/>
              <a:ext cx="1379" cy="642"/>
            </a:xfrm>
            <a:custGeom>
              <a:avLst/>
              <a:gdLst>
                <a:gd name="T0" fmla="*/ 1099 w 14614"/>
                <a:gd name="T1" fmla="*/ 642 h 21395"/>
                <a:gd name="T2" fmla="*/ 0 w 14614"/>
                <a:gd name="T3" fmla="*/ 477 h 21395"/>
                <a:gd name="T4" fmla="*/ 1379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1" name="Arc 26"/>
            <p:cNvSpPr>
              <a:spLocks noChangeAspect="1"/>
            </p:cNvSpPr>
            <p:nvPr/>
          </p:nvSpPr>
          <p:spPr bwMode="auto">
            <a:xfrm flipH="1">
              <a:off x="1651" y="1441"/>
              <a:ext cx="1527" cy="489"/>
            </a:xfrm>
            <a:custGeom>
              <a:avLst/>
              <a:gdLst>
                <a:gd name="T0" fmla="*/ 1527 w 16143"/>
                <a:gd name="T1" fmla="*/ 334 h 21035"/>
                <a:gd name="T2" fmla="*/ 464 w 16143"/>
                <a:gd name="T3" fmla="*/ 489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2" name="Arc 27"/>
            <p:cNvSpPr>
              <a:spLocks noChangeAspect="1"/>
            </p:cNvSpPr>
            <p:nvPr/>
          </p:nvSpPr>
          <p:spPr bwMode="auto">
            <a:xfrm flipH="1">
              <a:off x="3085" y="834"/>
              <a:ext cx="1436" cy="543"/>
            </a:xfrm>
            <a:custGeom>
              <a:avLst/>
              <a:gdLst>
                <a:gd name="T0" fmla="*/ 0 w 15115"/>
                <a:gd name="T1" fmla="*/ 148 h 21197"/>
                <a:gd name="T2" fmla="*/ 1042 w 15115"/>
                <a:gd name="T3" fmla="*/ 0 h 21197"/>
                <a:gd name="T4" fmla="*/ 1436 w 15115"/>
                <a:gd name="T5" fmla="*/ 543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3" name="Arc 28"/>
            <p:cNvSpPr>
              <a:spLocks noChangeAspect="1"/>
            </p:cNvSpPr>
            <p:nvPr/>
          </p:nvSpPr>
          <p:spPr bwMode="auto">
            <a:xfrm>
              <a:off x="3095" y="1397"/>
              <a:ext cx="1565" cy="657"/>
            </a:xfrm>
            <a:custGeom>
              <a:avLst/>
              <a:gdLst>
                <a:gd name="T0" fmla="*/ 1565 w 15361"/>
                <a:gd name="T1" fmla="*/ 470 h 21244"/>
                <a:gd name="T2" fmla="*/ 398 w 15361"/>
                <a:gd name="T3" fmla="*/ 657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4" name="Arc 29"/>
            <p:cNvSpPr>
              <a:spLocks noChangeAspect="1"/>
            </p:cNvSpPr>
            <p:nvPr/>
          </p:nvSpPr>
          <p:spPr bwMode="auto">
            <a:xfrm>
              <a:off x="1571" y="1397"/>
              <a:ext cx="1530" cy="657"/>
            </a:xfrm>
            <a:custGeom>
              <a:avLst/>
              <a:gdLst>
                <a:gd name="T0" fmla="*/ 1133 w 15013"/>
                <a:gd name="T1" fmla="*/ 657 h 21246"/>
                <a:gd name="T2" fmla="*/ 0 w 15013"/>
                <a:gd name="T3" fmla="*/ 480 h 21246"/>
                <a:gd name="T4" fmla="*/ 153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5" name="Arc 30"/>
            <p:cNvSpPr>
              <a:spLocks noChangeAspect="1"/>
            </p:cNvSpPr>
            <p:nvPr/>
          </p:nvSpPr>
          <p:spPr bwMode="auto">
            <a:xfrm>
              <a:off x="902" y="1112"/>
              <a:ext cx="2200" cy="546"/>
            </a:xfrm>
            <a:custGeom>
              <a:avLst/>
              <a:gdLst>
                <a:gd name="T0" fmla="*/ 172 w 21600"/>
                <a:gd name="T1" fmla="*/ 546 h 17626"/>
                <a:gd name="T2" fmla="*/ 212 w 21600"/>
                <a:gd name="T3" fmla="*/ 0 h 17626"/>
                <a:gd name="T4" fmla="*/ 2200 w 21600"/>
                <a:gd name="T5" fmla="*/ 287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-1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6" name="Arc 31"/>
            <p:cNvSpPr>
              <a:spLocks noChangeAspect="1"/>
            </p:cNvSpPr>
            <p:nvPr/>
          </p:nvSpPr>
          <p:spPr bwMode="auto">
            <a:xfrm>
              <a:off x="1598" y="737"/>
              <a:ext cx="1504" cy="667"/>
            </a:xfrm>
            <a:custGeom>
              <a:avLst/>
              <a:gdLst>
                <a:gd name="T0" fmla="*/ 0 w 14768"/>
                <a:gd name="T1" fmla="*/ 172 h 21256"/>
                <a:gd name="T2" fmla="*/ 1113 w 14768"/>
                <a:gd name="T3" fmla="*/ 0 h 21256"/>
                <a:gd name="T4" fmla="*/ 1504 w 14768"/>
                <a:gd name="T5" fmla="*/ 667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7" name="Arc 32"/>
            <p:cNvSpPr>
              <a:spLocks noChangeAspect="1"/>
            </p:cNvSpPr>
            <p:nvPr/>
          </p:nvSpPr>
          <p:spPr bwMode="auto">
            <a:xfrm>
              <a:off x="3095" y="741"/>
              <a:ext cx="1491" cy="661"/>
            </a:xfrm>
            <a:custGeom>
              <a:avLst/>
              <a:gdLst>
                <a:gd name="T0" fmla="*/ 387 w 14647"/>
                <a:gd name="T1" fmla="*/ 0 h 21263"/>
                <a:gd name="T2" fmla="*/ 1491 w 14647"/>
                <a:gd name="T3" fmla="*/ 167 h 21263"/>
                <a:gd name="T4" fmla="*/ 0 w 14647"/>
                <a:gd name="T5" fmla="*/ 661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8" name="Arc 33"/>
            <p:cNvSpPr>
              <a:spLocks noChangeAspect="1"/>
            </p:cNvSpPr>
            <p:nvPr/>
          </p:nvSpPr>
          <p:spPr bwMode="auto">
            <a:xfrm>
              <a:off x="3095" y="1101"/>
              <a:ext cx="2200" cy="555"/>
            </a:xfrm>
            <a:custGeom>
              <a:avLst/>
              <a:gdLst>
                <a:gd name="T0" fmla="*/ 1972 w 21600"/>
                <a:gd name="T1" fmla="*/ 0 h 17979"/>
                <a:gd name="T2" fmla="*/ 2027 w 21600"/>
                <a:gd name="T3" fmla="*/ 555 h 17979"/>
                <a:gd name="T4" fmla="*/ 0 w 21600"/>
                <a:gd name="T5" fmla="*/ 296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9" name="Freeform 34"/>
            <p:cNvSpPr>
              <a:spLocks noChangeAspect="1"/>
            </p:cNvSpPr>
            <p:nvPr/>
          </p:nvSpPr>
          <p:spPr bwMode="auto">
            <a:xfrm>
              <a:off x="2708" y="1930"/>
              <a:ext cx="787" cy="122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0" name="Freeform 35"/>
            <p:cNvSpPr>
              <a:spLocks noChangeAspect="1"/>
            </p:cNvSpPr>
            <p:nvPr/>
          </p:nvSpPr>
          <p:spPr bwMode="auto">
            <a:xfrm>
              <a:off x="2702" y="1934"/>
              <a:ext cx="775" cy="119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1" name="Rectangle 36"/>
            <p:cNvSpPr>
              <a:spLocks noChangeAspect="1" noChangeArrowheads="1"/>
            </p:cNvSpPr>
            <p:nvPr/>
          </p:nvSpPr>
          <p:spPr bwMode="auto">
            <a:xfrm>
              <a:off x="3037" y="1966"/>
              <a:ext cx="117" cy="71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2" name="Arc 37"/>
            <p:cNvSpPr>
              <a:spLocks noChangeAspect="1"/>
            </p:cNvSpPr>
            <p:nvPr/>
          </p:nvSpPr>
          <p:spPr bwMode="auto">
            <a:xfrm>
              <a:off x="2307" y="2035"/>
              <a:ext cx="789" cy="381"/>
            </a:xfrm>
            <a:custGeom>
              <a:avLst/>
              <a:gdLst>
                <a:gd name="T0" fmla="*/ 153 w 21600"/>
                <a:gd name="T1" fmla="*/ 0 h 21188"/>
                <a:gd name="T2" fmla="*/ 789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3" name="Arc 38"/>
            <p:cNvSpPr>
              <a:spLocks noChangeAspect="1"/>
            </p:cNvSpPr>
            <p:nvPr/>
          </p:nvSpPr>
          <p:spPr bwMode="auto">
            <a:xfrm flipH="1">
              <a:off x="3100" y="2035"/>
              <a:ext cx="788" cy="381"/>
            </a:xfrm>
            <a:custGeom>
              <a:avLst/>
              <a:gdLst>
                <a:gd name="T0" fmla="*/ 153 w 21600"/>
                <a:gd name="T1" fmla="*/ 0 h 21188"/>
                <a:gd name="T2" fmla="*/ 788 w 21600"/>
                <a:gd name="T3" fmla="*/ 381 h 21188"/>
                <a:gd name="T4" fmla="*/ 0 w 21600"/>
                <a:gd name="T5" fmla="*/ 381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4" name="Freeform 39"/>
            <p:cNvSpPr>
              <a:spLocks noChangeAspect="1"/>
            </p:cNvSpPr>
            <p:nvPr/>
          </p:nvSpPr>
          <p:spPr bwMode="auto">
            <a:xfrm>
              <a:off x="2705" y="737"/>
              <a:ext cx="782" cy="98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5" name="Freeform 40"/>
            <p:cNvSpPr>
              <a:spLocks noChangeAspect="1"/>
            </p:cNvSpPr>
            <p:nvPr/>
          </p:nvSpPr>
          <p:spPr bwMode="auto">
            <a:xfrm>
              <a:off x="2702" y="735"/>
              <a:ext cx="785" cy="98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6" name="Freeform 41"/>
            <p:cNvSpPr>
              <a:spLocks noChangeAspect="1"/>
            </p:cNvSpPr>
            <p:nvPr/>
          </p:nvSpPr>
          <p:spPr bwMode="auto">
            <a:xfrm>
              <a:off x="1075" y="1659"/>
              <a:ext cx="579" cy="119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7" name="Freeform 42"/>
            <p:cNvSpPr>
              <a:spLocks noChangeAspect="1"/>
            </p:cNvSpPr>
            <p:nvPr/>
          </p:nvSpPr>
          <p:spPr bwMode="auto">
            <a:xfrm>
              <a:off x="1171" y="1576"/>
              <a:ext cx="407" cy="305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8" name="Rectangle 43"/>
            <p:cNvSpPr>
              <a:spLocks noChangeAspect="1" noChangeArrowheads="1"/>
            </p:cNvSpPr>
            <p:nvPr/>
          </p:nvSpPr>
          <p:spPr bwMode="auto">
            <a:xfrm rot="1511052">
              <a:off x="1282" y="1696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9" name="Freeform 44"/>
            <p:cNvSpPr>
              <a:spLocks noChangeAspect="1"/>
            </p:cNvSpPr>
            <p:nvPr/>
          </p:nvSpPr>
          <p:spPr bwMode="auto">
            <a:xfrm>
              <a:off x="1112" y="983"/>
              <a:ext cx="562" cy="135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0" name="Freeform 45"/>
            <p:cNvSpPr>
              <a:spLocks noChangeAspect="1"/>
            </p:cNvSpPr>
            <p:nvPr/>
          </p:nvSpPr>
          <p:spPr bwMode="auto">
            <a:xfrm>
              <a:off x="1206" y="907"/>
              <a:ext cx="396" cy="251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1" name="Rectangle 46"/>
            <p:cNvSpPr>
              <a:spLocks noChangeAspect="1" noChangeArrowheads="1"/>
            </p:cNvSpPr>
            <p:nvPr/>
          </p:nvSpPr>
          <p:spPr bwMode="auto">
            <a:xfrm rot="-1277282">
              <a:off x="1329" y="985"/>
              <a:ext cx="117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2" name="Freeform 47"/>
            <p:cNvSpPr>
              <a:spLocks noChangeAspect="1"/>
            </p:cNvSpPr>
            <p:nvPr/>
          </p:nvSpPr>
          <p:spPr bwMode="auto">
            <a:xfrm>
              <a:off x="4587" y="908"/>
              <a:ext cx="389" cy="242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3" name="Freeform 48"/>
            <p:cNvSpPr>
              <a:spLocks noChangeAspect="1"/>
            </p:cNvSpPr>
            <p:nvPr/>
          </p:nvSpPr>
          <p:spPr bwMode="auto">
            <a:xfrm>
              <a:off x="4573" y="1656"/>
              <a:ext cx="551" cy="123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4" name="Freeform 49"/>
            <p:cNvSpPr>
              <a:spLocks noChangeAspect="1"/>
            </p:cNvSpPr>
            <p:nvPr/>
          </p:nvSpPr>
          <p:spPr bwMode="auto">
            <a:xfrm>
              <a:off x="4517" y="981"/>
              <a:ext cx="553" cy="124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5" name="Rectangle 50"/>
            <p:cNvSpPr>
              <a:spLocks noChangeAspect="1" noChangeArrowheads="1"/>
            </p:cNvSpPr>
            <p:nvPr/>
          </p:nvSpPr>
          <p:spPr bwMode="auto">
            <a:xfrm rot="1511052">
              <a:off x="4749" y="984"/>
              <a:ext cx="116" cy="72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6" name="Oval 51"/>
            <p:cNvSpPr>
              <a:spLocks noChangeAspect="1" noChangeArrowheads="1"/>
            </p:cNvSpPr>
            <p:nvPr/>
          </p:nvSpPr>
          <p:spPr bwMode="auto">
            <a:xfrm rot="93880">
              <a:off x="3257" y="1999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7" name="AutoShape 52"/>
            <p:cNvSpPr>
              <a:spLocks noChangeAspect="1" noChangeArrowheads="1"/>
            </p:cNvSpPr>
            <p:nvPr/>
          </p:nvSpPr>
          <p:spPr bwMode="auto">
            <a:xfrm rot="245893">
              <a:off x="3301" y="2012"/>
              <a:ext cx="103" cy="72"/>
            </a:xfrm>
            <a:prstGeom prst="curvedDownArrow">
              <a:avLst>
                <a:gd name="adj1" fmla="val 28611"/>
                <a:gd name="adj2" fmla="val 57222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8" name="Oval 53"/>
            <p:cNvSpPr>
              <a:spLocks noChangeAspect="1" noChangeArrowheads="1"/>
            </p:cNvSpPr>
            <p:nvPr/>
          </p:nvSpPr>
          <p:spPr bwMode="auto">
            <a:xfrm rot="-205518">
              <a:off x="3251" y="1889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9" name="AutoShape 54"/>
            <p:cNvSpPr>
              <a:spLocks noChangeAspect="1" noChangeArrowheads="1"/>
            </p:cNvSpPr>
            <p:nvPr/>
          </p:nvSpPr>
          <p:spPr bwMode="auto">
            <a:xfrm rot="-53504">
              <a:off x="3295" y="1898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0" name="Oval 55"/>
            <p:cNvSpPr>
              <a:spLocks noChangeAspect="1" noChangeArrowheads="1"/>
            </p:cNvSpPr>
            <p:nvPr/>
          </p:nvSpPr>
          <p:spPr bwMode="auto">
            <a:xfrm rot="-205518">
              <a:off x="2748" y="1996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1" name="AutoShape 56"/>
            <p:cNvSpPr>
              <a:spLocks noChangeAspect="1" noChangeArrowheads="1"/>
            </p:cNvSpPr>
            <p:nvPr/>
          </p:nvSpPr>
          <p:spPr bwMode="auto">
            <a:xfrm rot="-53504">
              <a:off x="2792" y="2005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2" name="Oval 57"/>
            <p:cNvSpPr>
              <a:spLocks noChangeAspect="1" noChangeArrowheads="1"/>
            </p:cNvSpPr>
            <p:nvPr/>
          </p:nvSpPr>
          <p:spPr bwMode="auto">
            <a:xfrm rot="93880">
              <a:off x="2743" y="1887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3" name="AutoShape 58"/>
            <p:cNvSpPr>
              <a:spLocks noChangeAspect="1" noChangeArrowheads="1"/>
            </p:cNvSpPr>
            <p:nvPr/>
          </p:nvSpPr>
          <p:spPr bwMode="auto">
            <a:xfrm rot="245893">
              <a:off x="2787" y="1900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4" name="Oval 59"/>
            <p:cNvSpPr>
              <a:spLocks noChangeAspect="1" noChangeArrowheads="1"/>
            </p:cNvSpPr>
            <p:nvPr/>
          </p:nvSpPr>
          <p:spPr bwMode="auto">
            <a:xfrm rot="814006">
              <a:off x="1521" y="1721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5" name="AutoShape 60"/>
            <p:cNvSpPr>
              <a:spLocks noChangeAspect="1" noChangeArrowheads="1"/>
            </p:cNvSpPr>
            <p:nvPr/>
          </p:nvSpPr>
          <p:spPr bwMode="auto">
            <a:xfrm rot="966021">
              <a:off x="1564" y="173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6" name="Oval 61"/>
            <p:cNvSpPr>
              <a:spLocks noChangeAspect="1" noChangeArrowheads="1"/>
            </p:cNvSpPr>
            <p:nvPr/>
          </p:nvSpPr>
          <p:spPr bwMode="auto">
            <a:xfrm rot="1050912">
              <a:off x="1432" y="1812"/>
              <a:ext cx="178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7" name="AutoShape 62"/>
            <p:cNvSpPr>
              <a:spLocks noChangeAspect="1" noChangeArrowheads="1"/>
            </p:cNvSpPr>
            <p:nvPr/>
          </p:nvSpPr>
          <p:spPr bwMode="auto">
            <a:xfrm rot="1202926">
              <a:off x="1478" y="1823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8" name="Oval 63"/>
            <p:cNvSpPr>
              <a:spLocks noChangeAspect="1" noChangeArrowheads="1"/>
            </p:cNvSpPr>
            <p:nvPr/>
          </p:nvSpPr>
          <p:spPr bwMode="auto">
            <a:xfrm rot="1911330">
              <a:off x="1084" y="1522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9" name="AutoShape 64"/>
            <p:cNvSpPr>
              <a:spLocks noChangeAspect="1" noChangeArrowheads="1"/>
            </p:cNvSpPr>
            <p:nvPr/>
          </p:nvSpPr>
          <p:spPr bwMode="auto">
            <a:xfrm rot="2063342">
              <a:off x="1130" y="1535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0" name="Oval 65"/>
            <p:cNvSpPr>
              <a:spLocks noChangeAspect="1" noChangeArrowheads="1"/>
            </p:cNvSpPr>
            <p:nvPr/>
          </p:nvSpPr>
          <p:spPr bwMode="auto">
            <a:xfrm rot="1594986">
              <a:off x="1007" y="1608"/>
              <a:ext cx="177" cy="98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1" name="AutoShape 66"/>
            <p:cNvSpPr>
              <a:spLocks noChangeAspect="1" noChangeArrowheads="1"/>
            </p:cNvSpPr>
            <p:nvPr/>
          </p:nvSpPr>
          <p:spPr bwMode="auto">
            <a:xfrm rot="1746998">
              <a:off x="1050" y="1624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2" name="Oval 67"/>
            <p:cNvSpPr>
              <a:spLocks noChangeAspect="1" noChangeArrowheads="1"/>
            </p:cNvSpPr>
            <p:nvPr/>
          </p:nvSpPr>
          <p:spPr bwMode="auto">
            <a:xfrm rot="-2650724">
              <a:off x="918" y="1144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3" name="AutoShape 68"/>
            <p:cNvSpPr>
              <a:spLocks noChangeAspect="1" noChangeArrowheads="1"/>
            </p:cNvSpPr>
            <p:nvPr/>
          </p:nvSpPr>
          <p:spPr bwMode="auto">
            <a:xfrm rot="-2498712">
              <a:off x="960" y="1151"/>
              <a:ext cx="102" cy="72"/>
            </a:xfrm>
            <a:prstGeom prst="curvedDownArrow">
              <a:avLst>
                <a:gd name="adj1" fmla="val 28333"/>
                <a:gd name="adj2" fmla="val 56667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4" name="Oval 69"/>
            <p:cNvSpPr>
              <a:spLocks noChangeAspect="1" noChangeArrowheads="1"/>
            </p:cNvSpPr>
            <p:nvPr/>
          </p:nvSpPr>
          <p:spPr bwMode="auto">
            <a:xfrm rot="-2719334">
              <a:off x="1036" y="1181"/>
              <a:ext cx="177" cy="9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5" name="AutoShape 70"/>
            <p:cNvSpPr>
              <a:spLocks noChangeAspect="1" noChangeArrowheads="1"/>
            </p:cNvSpPr>
            <p:nvPr/>
          </p:nvSpPr>
          <p:spPr bwMode="auto">
            <a:xfrm rot="-2567322">
              <a:off x="1074" y="1186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6" name="Oval 71"/>
            <p:cNvSpPr>
              <a:spLocks noChangeAspect="1" noChangeArrowheads="1"/>
            </p:cNvSpPr>
            <p:nvPr/>
          </p:nvSpPr>
          <p:spPr bwMode="auto">
            <a:xfrm rot="-2875454">
              <a:off x="5122" y="1519"/>
              <a:ext cx="177" cy="98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7" name="AutoShape 72"/>
            <p:cNvSpPr>
              <a:spLocks noChangeAspect="1" noChangeArrowheads="1"/>
            </p:cNvSpPr>
            <p:nvPr/>
          </p:nvSpPr>
          <p:spPr bwMode="auto">
            <a:xfrm rot="-2723441">
              <a:off x="5162" y="1521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8" name="Oval 73"/>
            <p:cNvSpPr>
              <a:spLocks noChangeAspect="1" noChangeArrowheads="1"/>
            </p:cNvSpPr>
            <p:nvPr/>
          </p:nvSpPr>
          <p:spPr bwMode="auto">
            <a:xfrm rot="-2682010">
              <a:off x="4971" y="1472"/>
              <a:ext cx="177" cy="99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9" name="AutoShape 74"/>
            <p:cNvSpPr>
              <a:spLocks noChangeAspect="1" noChangeArrowheads="1"/>
            </p:cNvSpPr>
            <p:nvPr/>
          </p:nvSpPr>
          <p:spPr bwMode="auto">
            <a:xfrm rot="-2529997">
              <a:off x="5013" y="1480"/>
              <a:ext cx="102" cy="71"/>
            </a:xfrm>
            <a:prstGeom prst="curvedDownArrow">
              <a:avLst>
                <a:gd name="adj1" fmla="val 28732"/>
                <a:gd name="adj2" fmla="val 57465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0" name="Freeform 75"/>
            <p:cNvSpPr>
              <a:spLocks noChangeAspect="1"/>
            </p:cNvSpPr>
            <p:nvPr/>
          </p:nvSpPr>
          <p:spPr bwMode="auto">
            <a:xfrm>
              <a:off x="1750" y="2790"/>
              <a:ext cx="218" cy="10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1" name="Line 76"/>
            <p:cNvSpPr>
              <a:spLocks noChangeAspect="1" noChangeShapeType="1"/>
            </p:cNvSpPr>
            <p:nvPr/>
          </p:nvSpPr>
          <p:spPr bwMode="auto">
            <a:xfrm>
              <a:off x="1120" y="2616"/>
              <a:ext cx="155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2" name="Freeform 77"/>
            <p:cNvSpPr>
              <a:spLocks noChangeAspect="1"/>
            </p:cNvSpPr>
            <p:nvPr/>
          </p:nvSpPr>
          <p:spPr bwMode="auto">
            <a:xfrm>
              <a:off x="1077" y="2648"/>
              <a:ext cx="126" cy="112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3" name="Freeform 78"/>
            <p:cNvSpPr>
              <a:spLocks noChangeAspect="1"/>
            </p:cNvSpPr>
            <p:nvPr/>
          </p:nvSpPr>
          <p:spPr bwMode="auto">
            <a:xfrm>
              <a:off x="2178" y="2757"/>
              <a:ext cx="63" cy="206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4" name="Oval 79"/>
            <p:cNvSpPr>
              <a:spLocks noChangeAspect="1" noChangeArrowheads="1"/>
            </p:cNvSpPr>
            <p:nvPr/>
          </p:nvSpPr>
          <p:spPr bwMode="auto">
            <a:xfrm>
              <a:off x="1968" y="2738"/>
              <a:ext cx="249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5" name="Freeform 80"/>
            <p:cNvSpPr>
              <a:spLocks noChangeAspect="1"/>
            </p:cNvSpPr>
            <p:nvPr/>
          </p:nvSpPr>
          <p:spPr bwMode="auto">
            <a:xfrm>
              <a:off x="3097" y="2406"/>
              <a:ext cx="299" cy="465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6" name="Rectangle 81"/>
            <p:cNvSpPr>
              <a:spLocks noChangeAspect="1" noChangeArrowheads="1"/>
            </p:cNvSpPr>
            <p:nvPr/>
          </p:nvSpPr>
          <p:spPr bwMode="auto">
            <a:xfrm rot="1147844">
              <a:off x="940" y="2667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7" name="Rectangle 82"/>
            <p:cNvSpPr>
              <a:spLocks noChangeAspect="1" noChangeArrowheads="1"/>
            </p:cNvSpPr>
            <p:nvPr/>
          </p:nvSpPr>
          <p:spPr bwMode="auto">
            <a:xfrm rot="1147844">
              <a:off x="982" y="2551"/>
              <a:ext cx="140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8" name="Rectangle 83"/>
            <p:cNvSpPr>
              <a:spLocks noChangeAspect="1" noChangeArrowheads="1"/>
            </p:cNvSpPr>
            <p:nvPr/>
          </p:nvSpPr>
          <p:spPr bwMode="auto">
            <a:xfrm rot="1147844">
              <a:off x="1259" y="2712"/>
              <a:ext cx="526" cy="8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9" name="Rectangle 84"/>
            <p:cNvSpPr>
              <a:spLocks noChangeAspect="1" noChangeArrowheads="1"/>
            </p:cNvSpPr>
            <p:nvPr/>
          </p:nvSpPr>
          <p:spPr bwMode="auto">
            <a:xfrm>
              <a:off x="96" y="2394"/>
              <a:ext cx="764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Pol. H</a:t>
              </a:r>
              <a:r>
                <a:rPr lang="en-US" altLang="ja-JP" sz="2400" baseline="30000">
                  <a:latin typeface="Times New Roman" charset="0"/>
                  <a:ea typeface="ＭＳ Ｐゴシック" charset="-128"/>
                  <a:cs typeface="ＭＳ Ｐゴシック" charset="-128"/>
                </a:rPr>
                <a:t>-</a:t>
              </a:r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 Source</a:t>
              </a:r>
            </a:p>
          </p:txBody>
        </p:sp>
        <p:sp>
          <p:nvSpPr>
            <p:cNvPr id="20570" name="Text Box 85"/>
            <p:cNvSpPr txBox="1">
              <a:spLocks noChangeAspect="1" noChangeArrowheads="1"/>
            </p:cNvSpPr>
            <p:nvPr/>
          </p:nvSpPr>
          <p:spPr bwMode="auto">
            <a:xfrm>
              <a:off x="583" y="193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571" name="Text Box 86"/>
            <p:cNvSpPr txBox="1">
              <a:spLocks noChangeAspect="1" noChangeArrowheads="1"/>
            </p:cNvSpPr>
            <p:nvPr/>
          </p:nvSpPr>
          <p:spPr bwMode="auto">
            <a:xfrm>
              <a:off x="4157" y="1244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572" name="Line 87"/>
            <p:cNvSpPr>
              <a:spLocks noChangeAspect="1" noChangeShapeType="1"/>
            </p:cNvSpPr>
            <p:nvPr/>
          </p:nvSpPr>
          <p:spPr bwMode="auto">
            <a:xfrm flipH="1" flipV="1">
              <a:off x="1152" y="1760"/>
              <a:ext cx="66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3" name="Line 88"/>
            <p:cNvSpPr>
              <a:spLocks noChangeAspect="1" noChangeShapeType="1"/>
            </p:cNvSpPr>
            <p:nvPr/>
          </p:nvSpPr>
          <p:spPr bwMode="auto">
            <a:xfrm flipV="1">
              <a:off x="1336" y="1908"/>
              <a:ext cx="89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4" name="Oval 89"/>
            <p:cNvSpPr>
              <a:spLocks noChangeAspect="1" noChangeArrowheads="1"/>
            </p:cNvSpPr>
            <p:nvPr/>
          </p:nvSpPr>
          <p:spPr bwMode="auto">
            <a:xfrm rot="6499683">
              <a:off x="2017" y="29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5" name="Line 90"/>
            <p:cNvSpPr>
              <a:spLocks noChangeAspect="1" noChangeShapeType="1"/>
            </p:cNvSpPr>
            <p:nvPr/>
          </p:nvSpPr>
          <p:spPr bwMode="auto">
            <a:xfrm rot="6499683">
              <a:off x="2059" y="2976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6" name="Line 91"/>
            <p:cNvSpPr>
              <a:spLocks noChangeAspect="1" noChangeShapeType="1"/>
            </p:cNvSpPr>
            <p:nvPr/>
          </p:nvSpPr>
          <p:spPr bwMode="auto">
            <a:xfrm rot="6499683">
              <a:off x="2075" y="300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7" name="Line 92"/>
            <p:cNvSpPr>
              <a:spLocks noChangeAspect="1" noChangeShapeType="1"/>
            </p:cNvSpPr>
            <p:nvPr/>
          </p:nvSpPr>
          <p:spPr bwMode="auto">
            <a:xfrm rot="1099684">
              <a:off x="2087" y="2907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8" name="Line 93"/>
            <p:cNvSpPr>
              <a:spLocks noChangeAspect="1" noChangeShapeType="1"/>
            </p:cNvSpPr>
            <p:nvPr/>
          </p:nvSpPr>
          <p:spPr bwMode="auto">
            <a:xfrm rot="1099684">
              <a:off x="2115" y="289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9" name="Oval 94"/>
            <p:cNvSpPr>
              <a:spLocks noChangeAspect="1" noChangeArrowheads="1"/>
            </p:cNvSpPr>
            <p:nvPr/>
          </p:nvSpPr>
          <p:spPr bwMode="auto">
            <a:xfrm rot="5400000">
              <a:off x="3324" y="795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0" name="Line 95"/>
            <p:cNvSpPr>
              <a:spLocks noChangeAspect="1" noChangeShapeType="1"/>
            </p:cNvSpPr>
            <p:nvPr/>
          </p:nvSpPr>
          <p:spPr bwMode="auto">
            <a:xfrm rot="5400000">
              <a:off x="3383" y="85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1" name="Line 96"/>
            <p:cNvSpPr>
              <a:spLocks noChangeAspect="1" noChangeShapeType="1"/>
            </p:cNvSpPr>
            <p:nvPr/>
          </p:nvSpPr>
          <p:spPr bwMode="auto">
            <a:xfrm rot="5400000">
              <a:off x="3404" y="873"/>
              <a:ext cx="29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2" name="Line 97"/>
            <p:cNvSpPr>
              <a:spLocks noChangeAspect="1" noChangeShapeType="1"/>
            </p:cNvSpPr>
            <p:nvPr/>
          </p:nvSpPr>
          <p:spPr bwMode="auto">
            <a:xfrm>
              <a:off x="3386" y="776"/>
              <a:ext cx="29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3" name="Line 98"/>
            <p:cNvSpPr>
              <a:spLocks noChangeAspect="1" noChangeShapeType="1"/>
            </p:cNvSpPr>
            <p:nvPr/>
          </p:nvSpPr>
          <p:spPr bwMode="auto">
            <a:xfrm>
              <a:off x="3409" y="754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4" name="Oval 99"/>
            <p:cNvSpPr>
              <a:spLocks noChangeAspect="1" noChangeArrowheads="1"/>
            </p:cNvSpPr>
            <p:nvPr/>
          </p:nvSpPr>
          <p:spPr bwMode="auto">
            <a:xfrm rot="-5400000">
              <a:off x="3306" y="707"/>
              <a:ext cx="60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5" name="Line 100"/>
            <p:cNvSpPr>
              <a:spLocks noChangeAspect="1" noChangeShapeType="1"/>
            </p:cNvSpPr>
            <p:nvPr/>
          </p:nvSpPr>
          <p:spPr bwMode="auto">
            <a:xfrm rot="-5400000">
              <a:off x="3277" y="68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6" name="Line 101"/>
            <p:cNvSpPr>
              <a:spLocks noChangeAspect="1" noChangeShapeType="1"/>
            </p:cNvSpPr>
            <p:nvPr/>
          </p:nvSpPr>
          <p:spPr bwMode="auto">
            <a:xfrm rot="-5400000">
              <a:off x="3255" y="660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7" name="Line 102"/>
            <p:cNvSpPr>
              <a:spLocks noChangeAspect="1" noChangeShapeType="1"/>
            </p:cNvSpPr>
            <p:nvPr/>
          </p:nvSpPr>
          <p:spPr bwMode="auto">
            <a:xfrm rot="10800000">
              <a:off x="3273" y="755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8" name="Line 103"/>
            <p:cNvSpPr>
              <a:spLocks noChangeAspect="1" noChangeShapeType="1"/>
            </p:cNvSpPr>
            <p:nvPr/>
          </p:nvSpPr>
          <p:spPr bwMode="auto">
            <a:xfrm rot="10800000">
              <a:off x="3251" y="778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9" name="Rectangle 104"/>
            <p:cNvSpPr>
              <a:spLocks noChangeAspect="1" noChangeArrowheads="1"/>
            </p:cNvSpPr>
            <p:nvPr/>
          </p:nvSpPr>
          <p:spPr bwMode="auto">
            <a:xfrm>
              <a:off x="569" y="2971"/>
              <a:ext cx="1116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200 MeV Polarimeter</a:t>
              </a:r>
            </a:p>
          </p:txBody>
        </p:sp>
        <p:sp>
          <p:nvSpPr>
            <p:cNvPr id="20590" name="Line 105"/>
            <p:cNvSpPr>
              <a:spLocks noChangeAspect="1" noChangeShapeType="1"/>
            </p:cNvSpPr>
            <p:nvPr/>
          </p:nvSpPr>
          <p:spPr bwMode="auto">
            <a:xfrm flipV="1">
              <a:off x="1820" y="2971"/>
              <a:ext cx="17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1" name="Rectangle 106"/>
            <p:cNvSpPr>
              <a:spLocks noChangeAspect="1" noChangeArrowheads="1"/>
            </p:cNvSpPr>
            <p:nvPr/>
          </p:nvSpPr>
          <p:spPr bwMode="auto">
            <a:xfrm>
              <a:off x="3647" y="436"/>
              <a:ext cx="11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RHIC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Polarimeters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92" name="Line 107"/>
            <p:cNvSpPr>
              <a:spLocks noChangeAspect="1" noChangeShapeType="1"/>
            </p:cNvSpPr>
            <p:nvPr/>
          </p:nvSpPr>
          <p:spPr bwMode="auto">
            <a:xfrm flipH="1">
              <a:off x="3401" y="604"/>
              <a:ext cx="2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3" name="Oval 108"/>
            <p:cNvSpPr>
              <a:spLocks noChangeAspect="1" noChangeArrowheads="1"/>
            </p:cNvSpPr>
            <p:nvPr/>
          </p:nvSpPr>
          <p:spPr bwMode="auto">
            <a:xfrm rot="8100306">
              <a:off x="3054" y="743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9"/>
            <p:cNvGrpSpPr>
              <a:grpSpLocks noChangeAspect="1"/>
            </p:cNvGrpSpPr>
            <p:nvPr/>
          </p:nvGrpSpPr>
          <p:grpSpPr bwMode="auto">
            <a:xfrm rot="2700306">
              <a:off x="3061" y="821"/>
              <a:ext cx="50" cy="51"/>
              <a:chOff x="3936" y="1517"/>
              <a:chExt cx="41" cy="41"/>
            </a:xfrm>
          </p:grpSpPr>
          <p:sp>
            <p:nvSpPr>
              <p:cNvPr id="20625" name="Line 11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6" name="Line 11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12"/>
            <p:cNvGrpSpPr>
              <a:grpSpLocks noChangeAspect="1"/>
            </p:cNvGrpSpPr>
            <p:nvPr/>
          </p:nvGrpSpPr>
          <p:grpSpPr bwMode="auto">
            <a:xfrm rot="2700306">
              <a:off x="3061" y="681"/>
              <a:ext cx="51" cy="50"/>
              <a:chOff x="3936" y="1517"/>
              <a:chExt cx="41" cy="41"/>
            </a:xfrm>
          </p:grpSpPr>
          <p:sp>
            <p:nvSpPr>
              <p:cNvPr id="20623" name="Line 11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4" name="Line 11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96" name="Rectangle 115"/>
            <p:cNvSpPr>
              <a:spLocks noChangeAspect="1" noChangeArrowheads="1"/>
            </p:cNvSpPr>
            <p:nvPr/>
          </p:nvSpPr>
          <p:spPr bwMode="auto">
            <a:xfrm>
              <a:off x="1115" y="441"/>
              <a:ext cx="154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Absolute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(H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  <a:sym typeface="Symbol" charset="2"/>
                </a:rPr>
                <a:t>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jet)</a:t>
              </a:r>
            </a:p>
          </p:txBody>
        </p:sp>
        <p:sp>
          <p:nvSpPr>
            <p:cNvPr id="20597" name="Line 116"/>
            <p:cNvSpPr>
              <a:spLocks noChangeAspect="1" noChangeShapeType="1"/>
            </p:cNvSpPr>
            <p:nvPr/>
          </p:nvSpPr>
          <p:spPr bwMode="auto">
            <a:xfrm>
              <a:off x="2727" y="585"/>
              <a:ext cx="282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8" name="Line 117"/>
            <p:cNvSpPr>
              <a:spLocks noChangeAspect="1" noChangeShapeType="1"/>
            </p:cNvSpPr>
            <p:nvPr/>
          </p:nvSpPr>
          <p:spPr bwMode="auto">
            <a:xfrm>
              <a:off x="747" y="2582"/>
              <a:ext cx="171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9" name="Oval 118"/>
            <p:cNvSpPr>
              <a:spLocks noChangeAspect="1" noChangeArrowheads="1"/>
            </p:cNvSpPr>
            <p:nvPr/>
          </p:nvSpPr>
          <p:spPr bwMode="auto">
            <a:xfrm rot="3845359">
              <a:off x="3159" y="3209"/>
              <a:ext cx="59" cy="59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0" name="Line 119"/>
            <p:cNvSpPr>
              <a:spLocks noChangeAspect="1" noChangeShapeType="1"/>
            </p:cNvSpPr>
            <p:nvPr/>
          </p:nvSpPr>
          <p:spPr bwMode="auto">
            <a:xfrm rot="3845359">
              <a:off x="3232" y="3240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1" name="Line 120"/>
            <p:cNvSpPr>
              <a:spLocks noChangeAspect="1" noChangeShapeType="1"/>
            </p:cNvSpPr>
            <p:nvPr/>
          </p:nvSpPr>
          <p:spPr bwMode="auto">
            <a:xfrm rot="3845359">
              <a:off x="3261" y="3252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2" name="Line 121"/>
            <p:cNvSpPr>
              <a:spLocks noChangeAspect="1" noChangeShapeType="1"/>
            </p:cNvSpPr>
            <p:nvPr/>
          </p:nvSpPr>
          <p:spPr bwMode="auto">
            <a:xfrm rot="-1554641">
              <a:off x="3203" y="3173"/>
              <a:ext cx="28" cy="29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3" name="Line 122"/>
            <p:cNvSpPr>
              <a:spLocks noChangeAspect="1" noChangeShapeType="1"/>
            </p:cNvSpPr>
            <p:nvPr/>
          </p:nvSpPr>
          <p:spPr bwMode="auto">
            <a:xfrm rot="-1554641">
              <a:off x="3213" y="3144"/>
              <a:ext cx="28" cy="28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4" name="Rectangle 123"/>
            <p:cNvSpPr>
              <a:spLocks noChangeAspect="1" noChangeArrowheads="1"/>
            </p:cNvSpPr>
            <p:nvPr/>
          </p:nvSpPr>
          <p:spPr bwMode="auto">
            <a:xfrm>
              <a:off x="3522" y="3266"/>
              <a:ext cx="1068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AGS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pC</a:t>
              </a:r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US" altLang="ja-JP" sz="1400" dirty="0" err="1">
                  <a:latin typeface="Times New Roman" charset="0"/>
                  <a:ea typeface="ＭＳ Ｐゴシック" charset="-128"/>
                  <a:cs typeface="ＭＳ Ｐゴシック" charset="-128"/>
                </a:rPr>
                <a:t>Polarimeter</a:t>
              </a:r>
              <a:endParaRPr lang="en-US" altLang="ja-JP" sz="1400" dirty="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05" name="Line 124"/>
            <p:cNvSpPr>
              <a:spLocks noChangeAspect="1" noChangeShapeType="1"/>
            </p:cNvSpPr>
            <p:nvPr/>
          </p:nvSpPr>
          <p:spPr bwMode="auto">
            <a:xfrm flipH="1" flipV="1">
              <a:off x="3299" y="3293"/>
              <a:ext cx="19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6" name="Text Box 125"/>
            <p:cNvSpPr txBox="1">
              <a:spLocks noChangeAspect="1" noChangeArrowheads="1"/>
            </p:cNvSpPr>
            <p:nvPr/>
          </p:nvSpPr>
          <p:spPr bwMode="auto">
            <a:xfrm>
              <a:off x="2217" y="3391"/>
              <a:ext cx="110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Strong AGS Snake</a:t>
              </a:r>
            </a:p>
          </p:txBody>
        </p:sp>
        <p:sp>
          <p:nvSpPr>
            <p:cNvPr id="20607" name="Line 126"/>
            <p:cNvSpPr>
              <a:spLocks noChangeAspect="1" noChangeShapeType="1"/>
            </p:cNvSpPr>
            <p:nvPr/>
          </p:nvSpPr>
          <p:spPr bwMode="auto">
            <a:xfrm flipH="1" flipV="1">
              <a:off x="2478" y="3327"/>
              <a:ext cx="78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127"/>
            <p:cNvGrpSpPr>
              <a:grpSpLocks noChangeAspect="1"/>
            </p:cNvGrpSpPr>
            <p:nvPr/>
          </p:nvGrpSpPr>
          <p:grpSpPr bwMode="auto">
            <a:xfrm>
              <a:off x="3364" y="2828"/>
              <a:ext cx="99" cy="177"/>
              <a:chOff x="5420" y="4309"/>
              <a:chExt cx="136" cy="211"/>
            </a:xfrm>
          </p:grpSpPr>
          <p:sp>
            <p:nvSpPr>
              <p:cNvPr id="20621" name="Oval 128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2" name="AutoShape 129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609" name="Text Box 130"/>
            <p:cNvSpPr txBox="1">
              <a:spLocks noChangeAspect="1" noChangeArrowheads="1"/>
            </p:cNvSpPr>
            <p:nvPr/>
          </p:nvSpPr>
          <p:spPr bwMode="auto">
            <a:xfrm>
              <a:off x="3635" y="2697"/>
              <a:ext cx="1673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Helical Partial Siberian Snake</a:t>
              </a:r>
            </a:p>
          </p:txBody>
        </p:sp>
        <p:sp>
          <p:nvSpPr>
            <p:cNvPr id="20610" name="Line 131"/>
            <p:cNvSpPr>
              <a:spLocks noChangeAspect="1" noChangeShapeType="1"/>
            </p:cNvSpPr>
            <p:nvPr/>
          </p:nvSpPr>
          <p:spPr bwMode="auto">
            <a:xfrm flipH="1">
              <a:off x="3498" y="2841"/>
              <a:ext cx="171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1" name="Rectangle 132"/>
            <p:cNvSpPr>
              <a:spLocks noChangeAspect="1" noChangeArrowheads="1"/>
            </p:cNvSpPr>
            <p:nvPr/>
          </p:nvSpPr>
          <p:spPr bwMode="auto">
            <a:xfrm>
              <a:off x="850" y="818"/>
              <a:ext cx="5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b="1" i="1" u="sng">
                  <a:latin typeface="Times New Roman" charset="0"/>
                  <a:ea typeface="ＭＳ Ｐゴシック" charset="-128"/>
                  <a:cs typeface="ＭＳ Ｐゴシック" charset="-128"/>
                </a:rPr>
                <a:t>PHOBOS</a:t>
              </a:r>
              <a:endParaRPr lang="en-US" altLang="ja-JP" sz="2400"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12" name="Text Box 133"/>
            <p:cNvSpPr txBox="1">
              <a:spLocks noChangeAspect="1" noChangeArrowheads="1"/>
            </p:cNvSpPr>
            <p:nvPr/>
          </p:nvSpPr>
          <p:spPr bwMode="auto">
            <a:xfrm>
              <a:off x="3214" y="2199"/>
              <a:ext cx="1480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Spin Rotators</a:t>
              </a:r>
            </a:p>
            <a:p>
              <a:pPr algn="ctr" eaLnBrk="0" hangingPunct="0"/>
              <a:r>
                <a:rPr lang="en-US" altLang="ja-JP" sz="1400">
                  <a:latin typeface="Times New Roman" charset="0"/>
                  <a:ea typeface="ＭＳ Ｐゴシック" charset="-128"/>
                  <a:cs typeface="ＭＳ Ｐゴシック" charset="-128"/>
                </a:rPr>
                <a:t>(longitudinal polarization)</a:t>
              </a:r>
            </a:p>
          </p:txBody>
        </p:sp>
        <p:sp>
          <p:nvSpPr>
            <p:cNvPr id="20613" name="Line 134"/>
            <p:cNvSpPr>
              <a:spLocks noChangeAspect="1" noChangeShapeType="1"/>
            </p:cNvSpPr>
            <p:nvPr/>
          </p:nvSpPr>
          <p:spPr bwMode="auto">
            <a:xfrm flipH="1" flipV="1">
              <a:off x="3407" y="2137"/>
              <a:ext cx="111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4" name="Line 135"/>
            <p:cNvSpPr>
              <a:spLocks noChangeAspect="1" noChangeShapeType="1"/>
            </p:cNvSpPr>
            <p:nvPr/>
          </p:nvSpPr>
          <p:spPr bwMode="auto">
            <a:xfrm flipH="1" flipV="1">
              <a:off x="2926" y="2107"/>
              <a:ext cx="58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5" name="Line 136"/>
            <p:cNvSpPr>
              <a:spLocks noChangeAspect="1" noChangeShapeType="1"/>
            </p:cNvSpPr>
            <p:nvPr/>
          </p:nvSpPr>
          <p:spPr bwMode="auto">
            <a:xfrm>
              <a:off x="4624" y="1413"/>
              <a:ext cx="310" cy="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6" name="Text Box 137"/>
            <p:cNvSpPr txBox="1">
              <a:spLocks noChangeAspect="1" noChangeArrowheads="1"/>
            </p:cNvSpPr>
            <p:nvPr/>
          </p:nvSpPr>
          <p:spPr bwMode="auto">
            <a:xfrm>
              <a:off x="1568" y="1096"/>
              <a:ext cx="955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altLang="ja-JP" sz="1400" dirty="0">
                  <a:latin typeface="Times New Roman" charset="0"/>
                  <a:ea typeface="ＭＳ Ｐゴシック" charset="-128"/>
                  <a:cs typeface="ＭＳ Ｐゴシック" charset="-128"/>
                </a:rPr>
                <a:t>Siberian Snakes</a:t>
              </a:r>
            </a:p>
          </p:txBody>
        </p:sp>
        <p:sp>
          <p:nvSpPr>
            <p:cNvPr id="20617" name="Line 138"/>
            <p:cNvSpPr>
              <a:spLocks noChangeAspect="1" noChangeShapeType="1"/>
            </p:cNvSpPr>
            <p:nvPr/>
          </p:nvSpPr>
          <p:spPr bwMode="auto">
            <a:xfrm flipH="1">
              <a:off x="1263" y="122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139"/>
            <p:cNvGrpSpPr>
              <a:grpSpLocks noChangeAspect="1"/>
            </p:cNvGrpSpPr>
            <p:nvPr/>
          </p:nvGrpSpPr>
          <p:grpSpPr bwMode="auto">
            <a:xfrm rot="-2695348">
              <a:off x="2371" y="3140"/>
              <a:ext cx="99" cy="176"/>
              <a:chOff x="5420" y="4309"/>
              <a:chExt cx="136" cy="211"/>
            </a:xfrm>
          </p:grpSpPr>
          <p:sp>
            <p:nvSpPr>
              <p:cNvPr id="20619" name="Oval 140"/>
              <p:cNvSpPr>
                <a:spLocks noChangeAspect="1" noChangeArrowheads="1"/>
              </p:cNvSpPr>
              <p:nvPr/>
            </p:nvSpPr>
            <p:spPr bwMode="auto">
              <a:xfrm rot="3438710">
                <a:off x="5382" y="4347"/>
                <a:ext cx="211" cy="136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0" name="AutoShape 141"/>
              <p:cNvSpPr>
                <a:spLocks noChangeAspect="1" noChangeArrowheads="1"/>
              </p:cNvSpPr>
              <p:nvPr/>
            </p:nvSpPr>
            <p:spPr bwMode="auto">
              <a:xfrm rot="3590724">
                <a:off x="5435" y="4371"/>
                <a:ext cx="122" cy="98"/>
              </a:xfrm>
              <a:prstGeom prst="curvedDownArrow">
                <a:avLst>
                  <a:gd name="adj1" fmla="val 24898"/>
                  <a:gd name="adj2" fmla="val 49796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488" name="Text Box 145"/>
          <p:cNvSpPr txBox="1">
            <a:spLocks noChangeArrowheads="1"/>
          </p:cNvSpPr>
          <p:nvPr/>
        </p:nvSpPr>
        <p:spPr bwMode="auto">
          <a:xfrm>
            <a:off x="5181600" y="1905001"/>
            <a:ext cx="2667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polarized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62 </a:t>
            </a:r>
            <a:r>
              <a:rPr lang="en-US" dirty="0">
                <a:latin typeface="Symbol" charset="2"/>
                <a:sym typeface="Symbol" charset="2"/>
              </a:rPr>
              <a:t> </a:t>
            </a:r>
            <a:r>
              <a:rPr lang="en-US" dirty="0">
                <a:sym typeface="Symbol" charset="2"/>
              </a:rPr>
              <a:t>s  500 GeV</a:t>
            </a:r>
          </a:p>
        </p:txBody>
      </p:sp>
      <p:sp>
        <p:nvSpPr>
          <p:cNvPr id="147" name="Date Placeholder 1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pic>
        <p:nvPicPr>
          <p:cNvPr id="148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9694998" y="38292"/>
            <a:ext cx="2343540" cy="20186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44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69" y="118573"/>
            <a:ext cx="10515600" cy="1325563"/>
          </a:xfrm>
        </p:spPr>
        <p:txBody>
          <a:bodyPr/>
          <a:lstStyle/>
          <a:p>
            <a:r>
              <a:rPr lang="en-US" dirty="0"/>
              <a:t>Study Gluon Polarization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EEF31-2509-DC43-B6D0-EEEB9FE46408}"/>
              </a:ext>
            </a:extLst>
          </p:cNvPr>
          <p:cNvGrpSpPr/>
          <p:nvPr/>
        </p:nvGrpSpPr>
        <p:grpSpPr>
          <a:xfrm>
            <a:off x="838200" y="1251859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>
              <a:extLst>
                <a:ext uri="{FF2B5EF4-FFF2-40B4-BE49-F238E27FC236}">
                  <a16:creationId xmlns:a16="http://schemas.microsoft.com/office/drawing/2014/main" id="{0FC405AD-B449-554E-B315-202C44B75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5F194E1F-B212-3E4A-8DC4-A7B1253BF4C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1168BA42-FB84-8F45-BAD8-89B92331D82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图片 6">
            <a:extLst>
              <a:ext uri="{FF2B5EF4-FFF2-40B4-BE49-F238E27FC236}">
                <a16:creationId xmlns:a16="http://schemas.microsoft.com/office/drawing/2014/main" id="{A8E77D77-9B21-5543-8ABD-22289026F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94" y="5619802"/>
            <a:ext cx="8736325" cy="652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4DB9A-FBD4-7C47-B990-AB0705D0A73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610600" y="4100116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B42D77-A7F9-CF4C-B2D5-C236A05F24A3}"/>
              </a:ext>
            </a:extLst>
          </p:cNvPr>
          <p:cNvGrpSpPr/>
          <p:nvPr/>
        </p:nvGrpSpPr>
        <p:grpSpPr>
          <a:xfrm>
            <a:off x="8003725" y="866899"/>
            <a:ext cx="3871599" cy="2833471"/>
            <a:chOff x="7011563" y="4217257"/>
            <a:chExt cx="3294110" cy="225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193C2C-FEE9-584C-AEB9-C7EEEB89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3756" y="4217257"/>
              <a:ext cx="3071917" cy="22569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586A5-86E9-0940-812A-F22B93CAA5DF}"/>
                </a:ext>
              </a:extLst>
            </p:cNvPr>
            <p:cNvSpPr txBox="1"/>
            <p:nvPr/>
          </p:nvSpPr>
          <p:spPr>
            <a:xfrm rot="16200000">
              <a:off x="6295886" y="4971487"/>
              <a:ext cx="1800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Relative fractions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C1E6E7-2CB8-FD45-9BF0-957DD5CB3A13}"/>
              </a:ext>
            </a:extLst>
          </p:cNvPr>
          <p:cNvSpPr txBox="1"/>
          <p:nvPr/>
        </p:nvSpPr>
        <p:spPr>
          <a:xfrm>
            <a:off x="1130094" y="4951978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4FA80A-89B3-1447-ACEF-11061B36DF87}"/>
              </a:ext>
            </a:extLst>
          </p:cNvPr>
          <p:cNvSpPr/>
          <p:nvPr/>
        </p:nvSpPr>
        <p:spPr>
          <a:xfrm>
            <a:off x="5161935" y="5619802"/>
            <a:ext cx="1047136" cy="736548"/>
          </a:xfrm>
          <a:prstGeom prst="ellipse">
            <a:avLst/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1" y="25356"/>
            <a:ext cx="11329058" cy="1143000"/>
          </a:xfrm>
        </p:spPr>
        <p:txBody>
          <a:bodyPr>
            <a:noAutofit/>
          </a:bodyPr>
          <a:lstStyle/>
          <a:p>
            <a:r>
              <a:rPr lang="en-US" sz="3200" dirty="0"/>
              <a:t>First Hint of Non-zero Gluon Polarization from RHIC 2009 Data Set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QNP2018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9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7467693" y="2315602"/>
            <a:ext cx="4265128" cy="4260578"/>
            <a:chOff x="5214937" y="2456610"/>
            <a:chExt cx="3850481" cy="3959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6313650" y="2456610"/>
              <a:ext cx="2373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E49ED-7E07-0949-BA41-47F5570F8AB9}"/>
              </a:ext>
            </a:extLst>
          </p:cNvPr>
          <p:cNvGrpSpPr/>
          <p:nvPr/>
        </p:nvGrpSpPr>
        <p:grpSpPr>
          <a:xfrm>
            <a:off x="7040794" y="1132671"/>
            <a:ext cx="3789502" cy="1040427"/>
            <a:chOff x="7040794" y="1132671"/>
            <a:chExt cx="3789502" cy="1040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67E7D6-333D-5742-AE42-71B3A1679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0794" y="1132671"/>
              <a:ext cx="3789502" cy="871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0F8B3B-E6AB-2245-9F75-3AC5A68723A5}"/>
                </a:ext>
              </a:extLst>
            </p:cNvPr>
            <p:cNvSpPr txBox="1"/>
            <p:nvPr/>
          </p:nvSpPr>
          <p:spPr>
            <a:xfrm>
              <a:off x="9163300" y="1834544"/>
              <a:ext cx="1489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E45421"/>
                  </a:solidFill>
                </a:rPr>
                <a:t>@ Q</a:t>
              </a:r>
              <a:r>
                <a:rPr lang="en-US" sz="1600" b="1" baseline="30000" dirty="0">
                  <a:solidFill>
                    <a:srgbClr val="E45421"/>
                  </a:solidFill>
                </a:rPr>
                <a:t>2</a:t>
              </a:r>
              <a:r>
                <a:rPr lang="en-US" sz="1600" b="1" dirty="0">
                  <a:solidFill>
                    <a:srgbClr val="E45421"/>
                  </a:solidFill>
                </a:rPr>
                <a:t> = 10 GeV</a:t>
              </a:r>
              <a:r>
                <a:rPr lang="en-US" sz="1600" b="1" baseline="30000" dirty="0">
                  <a:solidFill>
                    <a:srgbClr val="E45421"/>
                  </a:solidFill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186" y="1470859"/>
            <a:ext cx="990028" cy="2039301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586" y="4556530"/>
            <a:ext cx="2640167" cy="17998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4968248" y="3702705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Run 2009 </a:t>
            </a:r>
          </a:p>
          <a:p>
            <a:r>
              <a:rPr lang="en-US" sz="1600" dirty="0"/>
              <a:t>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000" y="5131662"/>
            <a:ext cx="706328" cy="1525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137B38-299A-7D4D-9AB8-4A542D8BD926}"/>
              </a:ext>
            </a:extLst>
          </p:cNvPr>
          <p:cNvGrpSpPr/>
          <p:nvPr/>
        </p:nvGrpSpPr>
        <p:grpSpPr>
          <a:xfrm>
            <a:off x="923442" y="1137410"/>
            <a:ext cx="3186349" cy="2706199"/>
            <a:chOff x="1840822" y="1540939"/>
            <a:chExt cx="3186349" cy="27061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F5FADF-221C-1A4E-BA85-E8153F65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0822" y="1763660"/>
              <a:ext cx="3186349" cy="24834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80C20D-4626-584D-B605-D13298AB7C55}"/>
                </a:ext>
              </a:extLst>
            </p:cNvPr>
            <p:cNvSpPr txBox="1"/>
            <p:nvPr/>
          </p:nvSpPr>
          <p:spPr>
            <a:xfrm>
              <a:off x="2250067" y="1540939"/>
              <a:ext cx="2357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STAR: PRL 115, 092002 (2015)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4C68B3-1F65-A244-97BE-7F5961F5B23C}"/>
              </a:ext>
            </a:extLst>
          </p:cNvPr>
          <p:cNvGrpSpPr/>
          <p:nvPr/>
        </p:nvGrpSpPr>
        <p:grpSpPr>
          <a:xfrm>
            <a:off x="833236" y="4018971"/>
            <a:ext cx="3186349" cy="2732167"/>
            <a:chOff x="1732790" y="4171047"/>
            <a:chExt cx="3186349" cy="27321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F0F8F2-9F91-0143-92D3-229E5756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2790" y="4397444"/>
              <a:ext cx="3186349" cy="250577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309AA-0F11-2444-B84D-FE5DE6F09AE9}"/>
                </a:ext>
              </a:extLst>
            </p:cNvPr>
            <p:cNvSpPr txBox="1"/>
            <p:nvPr/>
          </p:nvSpPr>
          <p:spPr>
            <a:xfrm>
              <a:off x="2200177" y="4171047"/>
              <a:ext cx="24913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PHENIX: PRD 90, 012007 (2014)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61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7209</TotalTime>
  <Words>2252</Words>
  <Application>Microsoft Macintosh PowerPoint</Application>
  <PresentationFormat>Widescreen</PresentationFormat>
  <Paragraphs>538</Paragraphs>
  <Slides>48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ＭＳ Ｐゴシック</vt:lpstr>
      <vt:lpstr>StarSymbol</vt:lpstr>
      <vt:lpstr>游ゴシック</vt:lpstr>
      <vt:lpstr>游ゴシック Light</vt:lpstr>
      <vt:lpstr>Arial</vt:lpstr>
      <vt:lpstr>Calibri</vt:lpstr>
      <vt:lpstr>Calibri Light</vt:lpstr>
      <vt:lpstr>Symbol</vt:lpstr>
      <vt:lpstr>Times</vt:lpstr>
      <vt:lpstr>Times New Roman</vt:lpstr>
      <vt:lpstr>Wingdings</vt:lpstr>
      <vt:lpstr>Wingdings 3</vt:lpstr>
      <vt:lpstr>Office Theme</vt:lpstr>
      <vt:lpstr>ﾋﾞｯﾄﾏｯﾌﾟ ｲﾒｰｼﾞ</vt:lpstr>
      <vt:lpstr>Picture</vt:lpstr>
      <vt:lpstr>Equation</vt:lpstr>
      <vt:lpstr>数式</vt:lpstr>
      <vt:lpstr>Nucleon-Structure Physics by Proton-Proton Collisions</vt:lpstr>
      <vt:lpstr>Nucleon Structure and Interaction </vt:lpstr>
      <vt:lpstr>Physics of Nucleon Structures </vt:lpstr>
      <vt:lpstr>Study Nucleon Structure in Hadron Collisions </vt:lpstr>
      <vt:lpstr>Selected Recent Highlights</vt:lpstr>
      <vt:lpstr>PowerPoint Presentation</vt:lpstr>
      <vt:lpstr>World First High-Energy Polarized Proton Collider at RHIC</vt:lpstr>
      <vt:lpstr>Study Gluon Polarization at RHIC</vt:lpstr>
      <vt:lpstr>First Hint of Non-zero Gluon Polarization from RHIC 2009 Data Set</vt:lpstr>
      <vt:lpstr>Projected Impact of RHIC data on Gluon Polarization </vt:lpstr>
      <vt:lpstr>Electroweak Probe for Sea Quarks at High Energy at RHIC</vt:lpstr>
      <vt:lpstr>First Direct Measurements of Flavor Identified Sea Quark Polarization</vt:lpstr>
      <vt:lpstr>Physics with Transversely Polarized p+p Collisions at RHIC</vt:lpstr>
      <vt:lpstr>Part-II: The Challenge of “Too Large”</vt:lpstr>
      <vt:lpstr>Probe the Underlying Physics via Hard Scatterings TMD vs Collinear Twist-3 Factorizations</vt:lpstr>
      <vt:lpstr>Access Sivers and Collins with Jet and Hadron Azimuthal Distributions in Transversely Polarized p+p Collisions </vt:lpstr>
      <vt:lpstr>PowerPoint Presentation</vt:lpstr>
      <vt:lpstr>Sivers Asymmetry - non-Universality, process dependent </vt:lpstr>
      <vt:lpstr>Drell-Yan from COMPASS Polarized Target</vt:lpstr>
      <vt:lpstr>PowerPoint Presentation</vt:lpstr>
      <vt:lpstr>Drell-Yan @SeaQuest Fixed Target </vt:lpstr>
      <vt:lpstr>Flavor Asymmetry of Sea Quarks at Intermediate x</vt:lpstr>
      <vt:lpstr>Projected Drell-Yan AN</vt:lpstr>
      <vt:lpstr>First Polarized p+A at RHIC</vt:lpstr>
      <vt:lpstr>Run15 p+Au: a Surprise!  </vt:lpstr>
      <vt:lpstr>Future at RHIC: PHENIX -&gt; sPHENIX -&gt; EIC@RHIC</vt:lpstr>
      <vt:lpstr>Forward sPHENIX Projected Jet Sivers Asymmetries Test the universality of QCD description of TSSA: pp vs SIDIS</vt:lpstr>
      <vt:lpstr>Summary </vt:lpstr>
      <vt:lpstr>backup</vt:lpstr>
      <vt:lpstr>PowerPoint Presentation</vt:lpstr>
      <vt:lpstr>Unpolarized Sea Quark Distributions</vt:lpstr>
      <vt:lpstr>Drell-Yan Sivers Asymmetries w/ QCD Evolution</vt:lpstr>
      <vt:lpstr>Latest W+/- AL from STAR and PHENIX</vt:lpstr>
      <vt:lpstr>Projected RHIC 𝑊± → 𝑙± data Impact on Sea Quark Polarization Determination </vt:lpstr>
      <vt:lpstr>sPHENIX at RHIC </vt:lpstr>
      <vt:lpstr>RHIC Multi-Year Plan: sPHENIX 2023-2027+ (Cold QCD plan under development now)</vt:lpstr>
      <vt:lpstr>Detector components, sPHENIX and EIC detector</vt:lpstr>
      <vt:lpstr>Proposed STAR Forward Upgrade Access small-x Gluons</vt:lpstr>
      <vt:lpstr>Toward a Unified Picture of Nucleon Structure</vt:lpstr>
      <vt:lpstr>PowerPoint Presentation</vt:lpstr>
      <vt:lpstr>Work Wide Collins – (x, Q2) </vt:lpstr>
      <vt:lpstr>Physics with Longitudinally  Polarized p+p Collisions</vt:lpstr>
      <vt:lpstr>Latest Pol NNPDFPol Global Fit</vt:lpstr>
      <vt:lpstr>A New QCD Facility at M2 beam line of the SPS CERN (to be submitted in January 2019)</vt:lpstr>
      <vt:lpstr>A NQF@M2 beam line of the SPS CERN </vt:lpstr>
      <vt:lpstr>QCD facility – future fixed target experiment at M2 Spectrometer upgrades for Drell-Yan measurements with RF-separated beam</vt:lpstr>
      <vt:lpstr>Do We Understand the Physics?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226</cp:revision>
  <dcterms:created xsi:type="dcterms:W3CDTF">2018-11-07T23:15:58Z</dcterms:created>
  <dcterms:modified xsi:type="dcterms:W3CDTF">2018-11-13T14:53:10Z</dcterms:modified>
</cp:coreProperties>
</file>