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5" r:id="rId3"/>
    <p:sldId id="263" r:id="rId4"/>
    <p:sldId id="275" r:id="rId5"/>
    <p:sldId id="264" r:id="rId6"/>
    <p:sldId id="285" r:id="rId7"/>
    <p:sldId id="266" r:id="rId8"/>
    <p:sldId id="267" r:id="rId9"/>
    <p:sldId id="277" r:id="rId10"/>
    <p:sldId id="286" r:id="rId11"/>
    <p:sldId id="260" r:id="rId12"/>
    <p:sldId id="261" r:id="rId13"/>
    <p:sldId id="262" r:id="rId14"/>
    <p:sldId id="272" r:id="rId15"/>
    <p:sldId id="278" r:id="rId16"/>
    <p:sldId id="279" r:id="rId17"/>
    <p:sldId id="259" r:id="rId18"/>
    <p:sldId id="258" r:id="rId19"/>
    <p:sldId id="280" r:id="rId20"/>
    <p:sldId id="281" r:id="rId21"/>
    <p:sldId id="282" r:id="rId22"/>
    <p:sldId id="276" r:id="rId23"/>
    <p:sldId id="283" r:id="rId24"/>
    <p:sldId id="284" r:id="rId25"/>
    <p:sldId id="273" r:id="rId26"/>
    <p:sldId id="257" r:id="rId27"/>
    <p:sldId id="269" r:id="rId28"/>
    <p:sldId id="270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54EF-3D18-2B4A-A0A5-261B0BB2B6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AACC-3C66-9C4F-8BA9-D24F650B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B25EF-1A4A-6D49-ACC4-1C460F35B5D6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1B911-63FB-4C4C-87D7-2FB544AE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73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3"/>
          <p:cNvSpPr txBox="1">
            <a:spLocks noGrp="1" noChangeArrowheads="1"/>
          </p:cNvSpPr>
          <p:nvPr/>
        </p:nvSpPr>
        <p:spPr bwMode="auto">
          <a:xfrm>
            <a:off x="3886201" y="8687037"/>
            <a:ext cx="2805113" cy="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CB100BE-588D-D242-979B-08219E1E3345}" type="slidenum">
              <a:rPr lang="en-US" sz="13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solidFill>
            <a:srgbClr val="FFFFFF"/>
          </a:solidFill>
          <a:ln/>
        </p:spPr>
      </p:sp>
      <p:sp>
        <p:nvSpPr>
          <p:cNvPr id="54276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1938"/>
            <a:ext cx="5486400" cy="4114246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3"/>
          <p:cNvSpPr txBox="1">
            <a:spLocks noGrp="1" noChangeArrowheads="1"/>
          </p:cNvSpPr>
          <p:nvPr/>
        </p:nvSpPr>
        <p:spPr bwMode="auto">
          <a:xfrm>
            <a:off x="3886201" y="8687037"/>
            <a:ext cx="2805113" cy="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85880C-AA24-6645-BBE5-C8330F921C90}" type="slidenum">
              <a:rPr lang="en-US" sz="13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9155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solidFill>
            <a:srgbClr val="FFFFFF"/>
          </a:solidFill>
          <a:ln/>
        </p:spPr>
      </p:sp>
      <p:sp>
        <p:nvSpPr>
          <p:cNvPr id="49156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1938"/>
            <a:ext cx="5486400" cy="4114246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3"/>
          <p:cNvSpPr txBox="1">
            <a:spLocks noGrp="1" noChangeArrowheads="1"/>
          </p:cNvSpPr>
          <p:nvPr/>
        </p:nvSpPr>
        <p:spPr bwMode="auto">
          <a:xfrm>
            <a:off x="3886201" y="8687037"/>
            <a:ext cx="2805113" cy="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C12CE94-5143-D84F-A473-3ED96BA15334}" type="slidenum">
              <a:rPr lang="en-US" sz="13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0179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solidFill>
            <a:srgbClr val="FFFFFF"/>
          </a:solidFill>
          <a:ln/>
        </p:spPr>
      </p:sp>
      <p:sp>
        <p:nvSpPr>
          <p:cNvPr id="50180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1938"/>
            <a:ext cx="5486400" cy="4114246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3"/>
          <p:cNvSpPr txBox="1">
            <a:spLocks noGrp="1" noChangeArrowheads="1"/>
          </p:cNvSpPr>
          <p:nvPr/>
        </p:nvSpPr>
        <p:spPr bwMode="auto">
          <a:xfrm>
            <a:off x="3886201" y="8687037"/>
            <a:ext cx="2805113" cy="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F021530-B735-8C48-818E-9457A1072F1F}" type="slidenum">
              <a:rPr lang="en-US" sz="13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2227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solidFill>
            <a:srgbClr val="FFFFFF"/>
          </a:solidFill>
          <a:ln/>
        </p:spPr>
      </p:sp>
      <p:sp>
        <p:nvSpPr>
          <p:cNvPr id="52228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1938"/>
            <a:ext cx="5486400" cy="4114246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3"/>
          <p:cNvSpPr txBox="1">
            <a:spLocks noGrp="1" noChangeArrowheads="1"/>
          </p:cNvSpPr>
          <p:nvPr/>
        </p:nvSpPr>
        <p:spPr bwMode="auto">
          <a:xfrm>
            <a:off x="3886201" y="8687037"/>
            <a:ext cx="2805113" cy="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BC85FA-0110-5742-B185-278818E96A20}" type="slidenum">
              <a:rPr lang="en-US" sz="13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solidFill>
            <a:srgbClr val="FFFFFF"/>
          </a:solidFill>
          <a:ln/>
        </p:spPr>
      </p:sp>
      <p:sp>
        <p:nvSpPr>
          <p:cNvPr id="58372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1938"/>
            <a:ext cx="5486400" cy="4114246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8252-A9FD-E843-8529-5FD73F48222F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CE1C-9734-454C-9036-E93785927854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B7F3-A8C7-2041-899E-FB609BC0E901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2BB-C562-F744-B443-009B8B49B6DC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158E-B59C-B94C-B36A-C90197D9BB92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36F0-6785-1742-9267-7A192AEE566B}" type="datetime1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49A-7DCD-CD43-8B35-96BC6B3E02C4}" type="datetime1">
              <a:rPr lang="en-US" smtClean="0"/>
              <a:t>8/18/12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7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9226-0441-4A40-9945-9B5E11772C9C}" type="datetime1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0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766-3924-794C-9730-1CE938608E58}" type="datetime1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1ED2-8752-5B40-A7BA-AE84C9855A9F}" type="datetime1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1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7C6F-A3AC-FB46-9C46-2C9132830886}" type="datetime1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34DC-DAB7-9C47-97A7-295D63D0B3EA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6E7D5-1ED3-E34A-BE53-A698D6FD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emf"/><Relationship Id="rId6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3.wmf"/><Relationship Id="rId7" Type="http://schemas.openxmlformats.org/officeDocument/2006/relationships/image" Target="../media/image47.e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4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9852" y="263782"/>
            <a:ext cx="4544310" cy="1143000"/>
          </a:xfrm>
        </p:spPr>
        <p:txBody>
          <a:bodyPr/>
          <a:lstStyle/>
          <a:p>
            <a:r>
              <a:rPr lang="en-US" dirty="0" smtClean="0"/>
              <a:t>QM2012 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524" y="1600200"/>
            <a:ext cx="265329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RHIC</a:t>
            </a:r>
          </a:p>
          <a:p>
            <a:pPr lvl="1"/>
            <a:r>
              <a:rPr lang="en-US" dirty="0" err="1" smtClean="0"/>
              <a:t>d+A</a:t>
            </a:r>
            <a:endParaRPr lang="en-US" dirty="0" smtClean="0"/>
          </a:p>
          <a:p>
            <a:pPr lvl="1"/>
            <a:r>
              <a:rPr lang="en-US" dirty="0" err="1" smtClean="0"/>
              <a:t>Cu+Au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LHC</a:t>
            </a:r>
          </a:p>
          <a:p>
            <a:pPr lvl="1"/>
            <a:r>
              <a:rPr lang="en-US" dirty="0" smtClean="0"/>
              <a:t>Jets</a:t>
            </a:r>
          </a:p>
          <a:p>
            <a:pPr lvl="1"/>
            <a:r>
              <a:rPr lang="en-US" dirty="0" smtClean="0"/>
              <a:t>Heavy flavor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@RHIC</a:t>
            </a:r>
          </a:p>
          <a:p>
            <a:pPr lvl="1"/>
            <a:r>
              <a:rPr lang="en-US" dirty="0" smtClean="0"/>
              <a:t>Polarized </a:t>
            </a:r>
            <a:r>
              <a:rPr lang="en-US" dirty="0" err="1" smtClean="0"/>
              <a:t>p+A</a:t>
            </a:r>
            <a:r>
              <a:rPr lang="en-US" dirty="0" smtClean="0"/>
              <a:t> in forward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32A-CBDC-2E41-A53A-62173A8FF0E5}" type="datetime1">
              <a:rPr lang="en-US" smtClean="0"/>
              <a:t>8/18/12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2" descr="Ho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92" y="1678957"/>
            <a:ext cx="5818615" cy="402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1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or Geometry Scaling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V2 (3)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766-3924-794C-9730-1CE938608E58}" type="datetime1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Edward O</a:t>
            </a:r>
            <a:r>
              <a:rPr lang="ja-JP" altLang="en-US"/>
              <a:t>’</a:t>
            </a:r>
            <a:r>
              <a:rPr lang="en-US"/>
              <a:t>Brien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A7432-2433-2441-A366-811E7ED65481}" type="slidenum">
              <a:rPr lang="en-US"/>
              <a:pPr/>
              <a:t>11</a:t>
            </a:fld>
            <a:endParaRPr lang="en-US" b="0">
              <a:solidFill>
                <a:srgbClr val="898989"/>
              </a:solidFill>
            </a:endParaRPr>
          </a:p>
        </p:txBody>
      </p:sp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1905000" y="0"/>
            <a:ext cx="6248400" cy="838200"/>
          </a:xfrm>
          <a:solidFill>
            <a:srgbClr val="000080"/>
          </a:solidFill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Times New Roman" charset="0"/>
              </a:rPr>
              <a:t>The Physics Motivation</a:t>
            </a:r>
            <a:endParaRPr lang="en-US">
              <a:latin typeface="Calibri" charset="0"/>
            </a:endParaRP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3276600" y="1066800"/>
            <a:ext cx="5867400" cy="2057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b="1">
                <a:latin typeface="Times New Roman" charset="0"/>
              </a:rPr>
              <a:t>Use the flexibility of RHIC to carry out detailed energy and species scans with the point of determining:</a:t>
            </a:r>
          </a:p>
          <a:p>
            <a:r>
              <a:rPr lang="en-US" sz="1800" b="1">
                <a:latin typeface="Times New Roman" charset="0"/>
              </a:rPr>
              <a:t>The evolution from partonic to hadronic matter through the QCD crossover region - QGP transition</a:t>
            </a:r>
          </a:p>
          <a:p>
            <a:r>
              <a:rPr lang="en-US" sz="1800" b="1">
                <a:latin typeface="Times New Roman" charset="0"/>
              </a:rPr>
              <a:t>Location, if any, of a critical point on the QCD phase diagram </a:t>
            </a:r>
          </a:p>
        </p:txBody>
      </p:sp>
      <p:pic>
        <p:nvPicPr>
          <p:cNvPr id="9626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5004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85" name="Group 29"/>
          <p:cNvGrpSpPr>
            <a:grpSpLocks/>
          </p:cNvGrpSpPr>
          <p:nvPr/>
        </p:nvGrpSpPr>
        <p:grpSpPr bwMode="auto">
          <a:xfrm>
            <a:off x="3581400" y="3124200"/>
            <a:ext cx="5486400" cy="3441700"/>
            <a:chOff x="1056" y="768"/>
            <a:chExt cx="4128" cy="3005"/>
          </a:xfrm>
        </p:grpSpPr>
        <p:grpSp>
          <p:nvGrpSpPr>
            <p:cNvPr id="96286" name="Group 30"/>
            <p:cNvGrpSpPr>
              <a:grpSpLocks/>
            </p:cNvGrpSpPr>
            <p:nvPr/>
          </p:nvGrpSpPr>
          <p:grpSpPr bwMode="auto">
            <a:xfrm>
              <a:off x="1056" y="768"/>
              <a:ext cx="4128" cy="2927"/>
              <a:chOff x="1248" y="912"/>
              <a:chExt cx="4128" cy="2927"/>
            </a:xfrm>
          </p:grpSpPr>
          <p:pic>
            <p:nvPicPr>
              <p:cNvPr id="96287" name="Picture 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70" t="18034" r="15506" b="18898"/>
              <a:stretch>
                <a:fillRect/>
              </a:stretch>
            </p:blipFill>
            <p:spPr bwMode="auto">
              <a:xfrm>
                <a:off x="1248" y="912"/>
                <a:ext cx="4128" cy="29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6288" name="Rectangle 32" descr="Bouquet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144" cy="240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9" name="Rectangle 33" descr="Bouquet"/>
              <p:cNvSpPr>
                <a:spLocks noChangeArrowheads="1"/>
              </p:cNvSpPr>
              <p:nvPr/>
            </p:nvSpPr>
            <p:spPr bwMode="auto">
              <a:xfrm>
                <a:off x="3282" y="1776"/>
                <a:ext cx="96" cy="19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0" name="Freeform 34"/>
              <p:cNvSpPr>
                <a:spLocks/>
              </p:cNvSpPr>
              <p:nvPr/>
            </p:nvSpPr>
            <p:spPr bwMode="auto">
              <a:xfrm>
                <a:off x="2344" y="1640"/>
                <a:ext cx="1784" cy="1576"/>
              </a:xfrm>
              <a:custGeom>
                <a:avLst/>
                <a:gdLst>
                  <a:gd name="T0" fmla="*/ 1784 w 1784"/>
                  <a:gd name="T1" fmla="*/ 1576 h 1576"/>
                  <a:gd name="T2" fmla="*/ 296 w 1784"/>
                  <a:gd name="T3" fmla="*/ 88 h 1576"/>
                  <a:gd name="T4" fmla="*/ 8 w 1784"/>
                  <a:gd name="T5" fmla="*/ 1048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4" h="1576">
                    <a:moveTo>
                      <a:pt x="1784" y="1576"/>
                    </a:moveTo>
                    <a:cubicBezTo>
                      <a:pt x="1188" y="876"/>
                      <a:pt x="592" y="176"/>
                      <a:pt x="296" y="88"/>
                    </a:cubicBezTo>
                    <a:cubicBezTo>
                      <a:pt x="0" y="0"/>
                      <a:pt x="56" y="888"/>
                      <a:pt x="8" y="1048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1" name="Freeform 35"/>
              <p:cNvSpPr>
                <a:spLocks/>
              </p:cNvSpPr>
              <p:nvPr/>
            </p:nvSpPr>
            <p:spPr bwMode="auto">
              <a:xfrm>
                <a:off x="2120" y="1104"/>
                <a:ext cx="2008" cy="2064"/>
              </a:xfrm>
              <a:custGeom>
                <a:avLst/>
                <a:gdLst>
                  <a:gd name="T0" fmla="*/ 2008 w 2008"/>
                  <a:gd name="T1" fmla="*/ 2304 h 2304"/>
                  <a:gd name="T2" fmla="*/ 328 w 2008"/>
                  <a:gd name="T3" fmla="*/ 288 h 2304"/>
                  <a:gd name="T4" fmla="*/ 40 w 2008"/>
                  <a:gd name="T5" fmla="*/ 576 h 2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8" h="2304">
                    <a:moveTo>
                      <a:pt x="2008" y="2304"/>
                    </a:moveTo>
                    <a:cubicBezTo>
                      <a:pt x="1332" y="1440"/>
                      <a:pt x="656" y="576"/>
                      <a:pt x="328" y="288"/>
                    </a:cubicBezTo>
                    <a:cubicBezTo>
                      <a:pt x="0" y="0"/>
                      <a:pt x="88" y="528"/>
                      <a:pt x="40" y="576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2" name="Freeform 36"/>
              <p:cNvSpPr>
                <a:spLocks/>
              </p:cNvSpPr>
              <p:nvPr/>
            </p:nvSpPr>
            <p:spPr bwMode="auto">
              <a:xfrm>
                <a:off x="2928" y="1936"/>
                <a:ext cx="1200" cy="1136"/>
              </a:xfrm>
              <a:custGeom>
                <a:avLst/>
                <a:gdLst>
                  <a:gd name="T0" fmla="*/ 1200 w 1200"/>
                  <a:gd name="T1" fmla="*/ 1136 h 1136"/>
                  <a:gd name="T2" fmla="*/ 336 w 1200"/>
                  <a:gd name="T3" fmla="*/ 80 h 1136"/>
                  <a:gd name="T4" fmla="*/ 0 w 1200"/>
                  <a:gd name="T5" fmla="*/ 656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" h="1136">
                    <a:moveTo>
                      <a:pt x="1200" y="1136"/>
                    </a:moveTo>
                    <a:cubicBezTo>
                      <a:pt x="868" y="648"/>
                      <a:pt x="536" y="160"/>
                      <a:pt x="336" y="80"/>
                    </a:cubicBezTo>
                    <a:cubicBezTo>
                      <a:pt x="136" y="0"/>
                      <a:pt x="56" y="560"/>
                      <a:pt x="0" y="656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3" name="AutoShape 37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40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4" name="AutoShape 3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240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5" name="AutoShape 39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40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96" name="Text Box 40"/>
            <p:cNvSpPr txBox="1">
              <a:spLocks noChangeArrowheads="1"/>
            </p:cNvSpPr>
            <p:nvPr/>
          </p:nvSpPr>
          <p:spPr bwMode="auto">
            <a:xfrm>
              <a:off x="2291" y="3479"/>
              <a:ext cx="2538" cy="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charset="0"/>
                </a:rPr>
                <a:t>Baryon Chemical Potential </a:t>
              </a:r>
              <a:r>
                <a:rPr lang="en-US" sz="1600" b="1">
                  <a:latin typeface="Symbol" charset="0"/>
                  <a:sym typeface="Symbol" charset="0"/>
                </a:rPr>
                <a:t></a:t>
              </a:r>
              <a:r>
                <a:rPr lang="en-US" sz="1600" b="1" baseline="-25000">
                  <a:latin typeface="Times New Roman" charset="0"/>
                </a:rPr>
                <a:t>B</a:t>
              </a:r>
              <a:r>
                <a:rPr lang="en-US" sz="1600" b="1">
                  <a:latin typeface="Times New Roman" charset="0"/>
                </a:rPr>
                <a:t> (GeV)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86539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Edward O</a:t>
            </a:r>
            <a:r>
              <a:rPr lang="ja-JP" altLang="en-US"/>
              <a:t>’</a:t>
            </a:r>
            <a:r>
              <a:rPr lang="en-US"/>
              <a:t>Brien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3C94E-5B68-5B49-B4B6-F1944DFA204E}" type="slidenum">
              <a:rPr lang="en-US"/>
              <a:pPr/>
              <a:t>12</a:t>
            </a:fld>
            <a:endParaRPr lang="en-US" b="0">
              <a:solidFill>
                <a:srgbClr val="898989"/>
              </a:solidFill>
            </a:endParaRPr>
          </a:p>
        </p:txBody>
      </p:sp>
      <p:pic>
        <p:nvPicPr>
          <p:cNvPr id="45062" name="Picture 1" descr="Screen shot 2012-08-08 at 3.0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6113"/>
            <a:ext cx="7162800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itle 1"/>
          <p:cNvSpPr>
            <a:spLocks/>
          </p:cNvSpPr>
          <p:nvPr/>
        </p:nvSpPr>
        <p:spPr bwMode="auto">
          <a:xfrm>
            <a:off x="1828800" y="0"/>
            <a:ext cx="64008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Flow v2, v3 </a:t>
            </a:r>
          </a:p>
        </p:txBody>
      </p:sp>
    </p:spTree>
    <p:extLst>
      <p:ext uri="{BB962C8B-B14F-4D97-AF65-F5344CB8AC3E}">
        <p14:creationId xmlns:p14="http://schemas.microsoft.com/office/powerpoint/2010/main" val="2368337120"/>
      </p:ext>
    </p:extLst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Edward O</a:t>
            </a:r>
            <a:r>
              <a:rPr lang="ja-JP" altLang="en-US"/>
              <a:t>’</a:t>
            </a:r>
            <a:r>
              <a:rPr lang="en-US"/>
              <a:t>Brien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6B503-DB76-6D44-82E6-412DCEC161DE}" type="slidenum">
              <a:rPr lang="en-US"/>
              <a:pPr/>
              <a:t>13</a:t>
            </a:fld>
            <a:endParaRPr lang="en-US" b="0">
              <a:solidFill>
                <a:srgbClr val="898989"/>
              </a:solidFill>
            </a:endParaRPr>
          </a:p>
        </p:txBody>
      </p:sp>
      <p:sp>
        <p:nvSpPr>
          <p:cNvPr id="129030" name="TextBox 5"/>
          <p:cNvSpPr txBox="1">
            <a:spLocks noChangeArrowheads="1"/>
          </p:cNvSpPr>
          <p:nvPr/>
        </p:nvSpPr>
        <p:spPr bwMode="auto">
          <a:xfrm>
            <a:off x="1905000" y="0"/>
            <a:ext cx="6248400" cy="57943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chemeClr val="bg1"/>
                </a:solidFill>
                <a:latin typeface="Times New Roman" charset="0"/>
              </a:rPr>
              <a:t>NCQ scaling of v2, v3</a:t>
            </a:r>
            <a:endParaRPr lang="en-US" sz="3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29031" name="Picture 2" descr="Screen shot 2012-08-08 at 2.5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143625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29441"/>
      </p:ext>
    </p:extLst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and Heavy Quark in AA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766-3924-794C-9730-1CE938608E58}" type="datetime1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838200" y="184150"/>
            <a:ext cx="78486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57" tIns="43379" rIns="86757" bIns="43379"/>
          <a:lstStyle/>
          <a:p>
            <a:pPr algn="ctr">
              <a:tabLst>
                <a:tab pos="0" algn="l"/>
                <a:tab pos="440158" algn="l"/>
                <a:tab pos="880314" algn="l"/>
                <a:tab pos="1321895" algn="l"/>
                <a:tab pos="1762052" algn="l"/>
                <a:tab pos="2202209" algn="l"/>
                <a:tab pos="2643790" algn="l"/>
                <a:tab pos="3083947" algn="l"/>
                <a:tab pos="3525528" algn="l"/>
                <a:tab pos="3965685" algn="l"/>
                <a:tab pos="4405843" algn="l"/>
                <a:tab pos="4847425" algn="l"/>
                <a:tab pos="5287580" algn="l"/>
                <a:tab pos="5729162" algn="l"/>
                <a:tab pos="6169319" algn="l"/>
                <a:tab pos="6609475" algn="l"/>
                <a:tab pos="7051057" algn="l"/>
                <a:tab pos="7491214" algn="l"/>
                <a:tab pos="7932795" algn="l"/>
                <a:tab pos="8372952" algn="l"/>
                <a:tab pos="8813110" algn="l"/>
              </a:tabLst>
              <a:defRPr/>
            </a:pP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The measurements presented at QM2012</a:t>
            </a:r>
          </a:p>
        </p:txBody>
      </p:sp>
      <p:sp>
        <p:nvSpPr>
          <p:cNvPr id="29700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9C7347-74A2-3140-80B3-18B3562FC001}" type="slidenum">
              <a:rPr lang="en-US" sz="1400" baseline="0">
                <a:latin typeface="Times New Roman" charset="0"/>
              </a:rPr>
              <a:pPr eaLnBrk="1" hangingPunct="1"/>
              <a:t>15</a:t>
            </a:fld>
            <a:endParaRPr lang="en-US" sz="1400" baseline="0">
              <a:latin typeface="Times New Roman" charset="0"/>
            </a:endParaRPr>
          </a:p>
        </p:txBody>
      </p:sp>
      <p:sp>
        <p:nvSpPr>
          <p:cNvPr id="29702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990600"/>
          <a:ext cx="7924800" cy="5181601"/>
        </p:xfrm>
        <a:graphic>
          <a:graphicData uri="http://schemas.openxmlformats.org/drawingml/2006/table">
            <a:tbl>
              <a:tblPr/>
              <a:tblGrid>
                <a:gridCol w="1371600"/>
                <a:gridCol w="1752600"/>
                <a:gridCol w="1676400"/>
                <a:gridCol w="31242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Experiment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Heavy flavor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Quarkonia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Electroweak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PHENIX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: 1.2&lt;|y|&lt;2.2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e: |y|&lt;0.35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J/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, 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J/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, 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, di-electron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e, D: |y|&lt;1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J/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, 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di-electron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: 2.5&lt;|y|&lt;4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e,D: |y|&lt;0.9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J/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X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J/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J/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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ATLAS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: |y|&lt;1.05,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    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&gt;4 GeV/c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: |y|&lt;1.3,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T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(45-200 GeV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: |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η</a:t>
                      </a:r>
                      <a:r>
                        <a:rPr kumimoji="0" lang="el-G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|&lt;2.7,p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()&gt;7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µµ (ee)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: |y|&lt;2.7 (|y|&lt;2.5)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J/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X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X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J/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: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    |y|&lt;2.4,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    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&gt;6.5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Symbo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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 |y|&lt;2.4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: |y|&lt;1.44,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T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(20-80 GeV)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: |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η</a:t>
                      </a:r>
                      <a:r>
                        <a:rPr kumimoji="0" lang="el-G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|&lt;2.1,p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()&gt;25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: |y|&lt;2.1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984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703388" y="152400"/>
            <a:ext cx="64008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57" tIns="43379" rIns="86757" bIns="43379"/>
          <a:lstStyle/>
          <a:p>
            <a:pPr algn="ctr">
              <a:tabLst>
                <a:tab pos="0" algn="l"/>
                <a:tab pos="440158" algn="l"/>
                <a:tab pos="880314" algn="l"/>
                <a:tab pos="1321895" algn="l"/>
                <a:tab pos="1762052" algn="l"/>
                <a:tab pos="2202209" algn="l"/>
                <a:tab pos="2643790" algn="l"/>
                <a:tab pos="3083947" algn="l"/>
                <a:tab pos="3525528" algn="l"/>
                <a:tab pos="3965685" algn="l"/>
                <a:tab pos="4405843" algn="l"/>
                <a:tab pos="4847425" algn="l"/>
                <a:tab pos="5287580" algn="l"/>
                <a:tab pos="5729162" algn="l"/>
                <a:tab pos="6169319" algn="l"/>
                <a:tab pos="6609475" algn="l"/>
                <a:tab pos="7051057" algn="l"/>
                <a:tab pos="7491214" algn="l"/>
                <a:tab pos="7932795" algn="l"/>
                <a:tab pos="8372952" algn="l"/>
                <a:tab pos="8813110" algn="l"/>
              </a:tabLst>
              <a:defRPr/>
            </a:pP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Surprising results at QM2012</a:t>
            </a:r>
          </a:p>
        </p:txBody>
      </p:sp>
      <p:sp>
        <p:nvSpPr>
          <p:cNvPr id="30724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58DF7-737A-3447-8EC9-80B970CFE594}" type="slidenum">
              <a:rPr lang="en-US" sz="1400" baseline="0">
                <a:latin typeface="Times New Roman" charset="0"/>
              </a:rPr>
              <a:pPr eaLnBrk="1" hangingPunct="1"/>
              <a:t>16</a:t>
            </a:fld>
            <a:endParaRPr lang="en-US" sz="1400" baseline="0">
              <a:latin typeface="Times New Roman" charset="0"/>
            </a:endParaRPr>
          </a:p>
        </p:txBody>
      </p:sp>
      <p:sp>
        <p:nvSpPr>
          <p:cNvPr id="30726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30727" name="Rectangle 5"/>
          <p:cNvSpPr txBox="1">
            <a:spLocks noChangeArrowheads="1"/>
          </p:cNvSpPr>
          <p:nvPr/>
        </p:nvSpPr>
        <p:spPr bwMode="auto">
          <a:xfrm>
            <a:off x="76200" y="4038600"/>
            <a:ext cx="5029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800" b="1" baseline="0">
                <a:ea typeface="SimSun" charset="0"/>
                <a:cs typeface="SimSun" charset="0"/>
              </a:rPr>
              <a:t>PHENIX: 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1800" b="1" baseline="-25000">
                <a:solidFill>
                  <a:srgbClr val="FF0000"/>
                </a:solidFill>
                <a:ea typeface="SimSun" charset="0"/>
                <a:cs typeface="SimSun" charset="0"/>
              </a:rPr>
              <a:t>AA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(b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  <a:sym typeface="Wingdings" charset="0"/>
              </a:rPr>
              <a:t>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e) &lt; R</a:t>
            </a:r>
            <a:r>
              <a:rPr lang="en-US" altLang="zh-CN" sz="1800" b="1" baseline="-25000">
                <a:solidFill>
                  <a:srgbClr val="FF0000"/>
                </a:solidFill>
                <a:ea typeface="SimSun" charset="0"/>
                <a:cs typeface="SimSun" charset="0"/>
              </a:rPr>
              <a:t>AA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 (c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  <a:sym typeface="Wingdings" charset="0"/>
              </a:rPr>
              <a:t>e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ea typeface="SimSun" charset="0"/>
                <a:cs typeface="SimSun" charset="0"/>
              </a:rPr>
              <a:t>          at p</a:t>
            </a:r>
            <a:r>
              <a:rPr lang="en-US" altLang="zh-CN" sz="1800" b="1" baseline="-25000">
                <a:ea typeface="SimSun" charset="0"/>
                <a:cs typeface="SimSun" charset="0"/>
              </a:rPr>
              <a:t>T</a:t>
            </a:r>
            <a:r>
              <a:rPr lang="en-US" altLang="zh-CN" sz="1800" b="1" baseline="0">
                <a:ea typeface="SimSun" charset="0"/>
                <a:cs typeface="SimSun" charset="0"/>
              </a:rPr>
              <a:t>=1-5 GeV/c in 200 GeV Au+Au</a:t>
            </a:r>
            <a:endParaRPr lang="en-US" altLang="zh-CN" sz="1800" b="1" baseline="0">
              <a:ea typeface="SimSun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800" b="1" baseline="0">
                <a:ea typeface="SimSun" charset="0"/>
                <a:cs typeface="SimSun" charset="0"/>
              </a:rPr>
              <a:t>PHENIX: 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sz="1800" b="1" baseline="-25000">
                <a:solidFill>
                  <a:srgbClr val="FF0000"/>
                </a:solidFill>
                <a:ea typeface="SimSun" charset="0"/>
                <a:cs typeface="SimSun" charset="0"/>
              </a:rPr>
              <a:t>dAu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(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  <a:sym typeface="Symbol" charset="0"/>
              </a:rPr>
              <a:t>’)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 &lt; R</a:t>
            </a:r>
            <a:r>
              <a:rPr lang="en-US" altLang="zh-CN" sz="1800" b="1" baseline="-25000">
                <a:solidFill>
                  <a:srgbClr val="FF0000"/>
                </a:solidFill>
                <a:ea typeface="SimSun" charset="0"/>
                <a:cs typeface="SimSun" charset="0"/>
              </a:rPr>
              <a:t>dAu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(J/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  <a:sym typeface="Symbol" charset="0"/>
              </a:rPr>
              <a:t>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) by a factor of 5 </a:t>
            </a:r>
            <a:r>
              <a:rPr lang="en-US" altLang="zh-CN" sz="1800" b="1" baseline="0">
                <a:ea typeface="SimSun" charset="0"/>
                <a:cs typeface="SimSun" charset="0"/>
              </a:rPr>
              <a:t>in most central d+Au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800" b="1" baseline="0">
                <a:ea typeface="SimSun" charset="0"/>
                <a:cs typeface="SimSun" charset="0"/>
              </a:rPr>
              <a:t>CMS: </a:t>
            </a:r>
            <a:r>
              <a:rPr lang="en-US" altLang="zh-CN" sz="1800" b="1" baseline="0">
                <a:ea typeface="SimSun" charset="0"/>
                <a:cs typeface="SimSun" charset="0"/>
                <a:sym typeface="Symbol" charset="0"/>
              </a:rPr>
              <a:t>At 1.6&lt;|y|&lt;2.4, 3&lt;p</a:t>
            </a:r>
            <a:r>
              <a:rPr lang="en-US" altLang="zh-CN" sz="1800" b="1" baseline="-25000">
                <a:ea typeface="SimSun" charset="0"/>
                <a:cs typeface="SimSun" charset="0"/>
                <a:sym typeface="Symbol" charset="0"/>
              </a:rPr>
              <a:t>T</a:t>
            </a:r>
            <a:r>
              <a:rPr lang="en-US" altLang="zh-CN" sz="1800" b="1" baseline="0">
                <a:ea typeface="SimSun" charset="0"/>
                <a:cs typeface="SimSun" charset="0"/>
                <a:sym typeface="Symbol" charset="0"/>
              </a:rPr>
              <a:t>&lt;30 GeV, </a:t>
            </a: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  <a:sym typeface="Symbol" charset="0"/>
              </a:rPr>
              <a:t>(2S) less suppressed than J/ in central Pb+Pb</a:t>
            </a:r>
            <a:r>
              <a:rPr lang="en-US" altLang="zh-CN" sz="1800" b="1" baseline="0">
                <a:ea typeface="SimSun" charset="0"/>
                <a:cs typeface="SimSun" charset="0"/>
                <a:sym typeface="Symbol" charset="0"/>
              </a:rPr>
              <a:t>, not confirmed by ALICE with 2.5&lt;|y|&lt;4, 3&lt;p</a:t>
            </a:r>
            <a:r>
              <a:rPr lang="en-US" altLang="zh-CN" sz="1800" b="1" baseline="-25000">
                <a:ea typeface="SimSun" charset="0"/>
                <a:cs typeface="SimSun" charset="0"/>
                <a:sym typeface="Symbol" charset="0"/>
              </a:rPr>
              <a:t>T</a:t>
            </a:r>
            <a:r>
              <a:rPr lang="en-US" altLang="zh-CN" sz="1800" b="1" baseline="0">
                <a:ea typeface="SimSun" charset="0"/>
                <a:cs typeface="SimSun" charset="0"/>
                <a:sym typeface="Symbol" charset="0"/>
              </a:rPr>
              <a:t>&lt;8 GeV.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zh-CN" sz="1800" baseline="0">
              <a:ea typeface="SimSun" charset="0"/>
              <a:cs typeface="SimSun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zh-CN" sz="1800" baseline="0">
              <a:solidFill>
                <a:srgbClr val="FF33CC"/>
              </a:solidFill>
              <a:ea typeface="SimSun" charset="0"/>
              <a:cs typeface="SimSun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          </a:t>
            </a:r>
            <a:endParaRPr lang="en-US" altLang="zh-CN" sz="1800" b="1" baseline="0">
              <a:solidFill>
                <a:srgbClr val="FF33CC"/>
              </a:solidFill>
              <a:ea typeface="SimSun" charset="0"/>
              <a:cs typeface="SimSun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800" b="1" baseline="0">
              <a:solidFill>
                <a:srgbClr val="FF33CC"/>
              </a:solidFill>
              <a:ea typeface="SimSun" charset="0"/>
              <a:cs typeface="SimSun" charset="0"/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343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 descr="psip_rdau_wjpsi_cent_w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1225"/>
            <a:ext cx="44196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490913"/>
            <a:ext cx="3597275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228600" y="6353175"/>
            <a:ext cx="510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CMS: Mironov, Moon, Roland; ALICE: Arnaldi, Safarik, </a:t>
            </a:r>
            <a:r>
              <a:rPr lang="en-US" sz="1200" baseline="0">
                <a:solidFill>
                  <a:srgbClr val="FF33CC"/>
                </a:solidFill>
              </a:rPr>
              <a:t>Scomparin</a:t>
            </a:r>
            <a:r>
              <a:rPr lang="en-US" sz="1200" baseline="0">
                <a:solidFill>
                  <a:srgbClr val="FF33CC"/>
                </a:solidFill>
                <a:cs typeface="Arial" charset="0"/>
              </a:rPr>
              <a:t> </a:t>
            </a:r>
            <a:endParaRPr lang="en-US" sz="1200" baseline="0">
              <a:solidFill>
                <a:srgbClr val="FF33CC"/>
              </a:solidFill>
            </a:endParaRP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304800" y="3886200"/>
            <a:ext cx="426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PHENIX: McGlinchey, Nouicer, Rosati, Sakaguchi, Wysocki </a:t>
            </a:r>
            <a:endParaRPr lang="en-US" sz="1200" baseline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50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429000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5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1976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a typeface="SimSun" charset="0"/>
                <a:cs typeface="SimSun" charset="0"/>
              </a:rPr>
              <a:t> </a:t>
            </a:r>
            <a:r>
              <a:rPr lang="en-US" altLang="ja-JP" sz="2400" dirty="0">
                <a:ea typeface="SimSun" charset="0"/>
                <a:cs typeface="SimSun" charset="0"/>
              </a:rPr>
              <a:t>R</a:t>
            </a:r>
            <a:r>
              <a:rPr lang="en-US" altLang="ja-JP" sz="2400" baseline="-25000" dirty="0">
                <a:ea typeface="SimSun" charset="0"/>
                <a:cs typeface="SimSun" charset="0"/>
              </a:rPr>
              <a:t>AA</a:t>
            </a:r>
            <a:r>
              <a:rPr lang="en-US" altLang="ja-JP" sz="2400" dirty="0">
                <a:ea typeface="SimSun" charset="0"/>
                <a:cs typeface="SimSun" charset="0"/>
              </a:rPr>
              <a:t> (</a:t>
            </a:r>
            <a:r>
              <a:rPr lang="en-US" altLang="ja-JP" sz="2400" dirty="0" err="1">
                <a:ea typeface="SimSun" charset="0"/>
                <a:cs typeface="SimSun" charset="0"/>
              </a:rPr>
              <a:t>b</a:t>
            </a:r>
            <a:r>
              <a:rPr lang="en-US" altLang="ja-JP" sz="2400" dirty="0" err="1">
                <a:ea typeface="SimSun" charset="0"/>
                <a:cs typeface="SimSun" charset="0"/>
                <a:sym typeface="Wingdings" charset="0"/>
              </a:rPr>
              <a:t>e</a:t>
            </a:r>
            <a:r>
              <a:rPr lang="en-US" altLang="ja-JP" sz="2400" dirty="0">
                <a:ea typeface="SimSun" charset="0"/>
                <a:cs typeface="SimSun" charset="0"/>
                <a:sym typeface="Wingdings" charset="0"/>
              </a:rPr>
              <a:t>) </a:t>
            </a:r>
            <a:r>
              <a:rPr lang="en-US" altLang="ja-JP" sz="2400" dirty="0">
                <a:ea typeface="SimSun" charset="0"/>
                <a:cs typeface="SimSun" charset="0"/>
              </a:rPr>
              <a:t>=</a:t>
            </a:r>
            <a:r>
              <a:rPr lang="en-US" altLang="ja-JP" dirty="0"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38916" name="Line 14"/>
          <p:cNvSpPr>
            <a:spLocks noChangeShapeType="1"/>
          </p:cNvSpPr>
          <p:nvPr/>
        </p:nvSpPr>
        <p:spPr bwMode="auto">
          <a:xfrm>
            <a:off x="5486400" y="3557588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15" descr="bcratioPPG094_VTX_pp_FONNLfit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"/>
          <a:stretch>
            <a:fillRect/>
          </a:stretch>
        </p:blipFill>
        <p:spPr bwMode="auto">
          <a:xfrm>
            <a:off x="5486400" y="3709988"/>
            <a:ext cx="35052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6" descr="bcAuAuMB_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8705" r="11238" b="3731"/>
          <a:stretch>
            <a:fillRect/>
          </a:stretch>
        </p:blipFill>
        <p:spPr bwMode="auto">
          <a:xfrm>
            <a:off x="5181600" y="909638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ja-JP" sz="2800">
                <a:solidFill>
                  <a:schemeClr val="bg1"/>
                </a:solidFill>
                <a:ea typeface="SimSun" charset="0"/>
                <a:cs typeface="SimSun" charset="0"/>
              </a:rPr>
              <a:t>R</a:t>
            </a:r>
            <a:r>
              <a:rPr lang="en-US" altLang="ja-JP" sz="2800" baseline="-25000">
                <a:solidFill>
                  <a:schemeClr val="bg1"/>
                </a:solidFill>
                <a:ea typeface="SimSun" charset="0"/>
                <a:cs typeface="SimSun" charset="0"/>
              </a:rPr>
              <a:t>AA </a:t>
            </a:r>
            <a:r>
              <a:rPr lang="en-US" altLang="ja-JP" sz="2800">
                <a:solidFill>
                  <a:schemeClr val="bg1"/>
                </a:solidFill>
                <a:ea typeface="SimSun" charset="0"/>
                <a:cs typeface="SimSun" charset="0"/>
              </a:rPr>
              <a:t>of Bottom Extraction</a:t>
            </a:r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5124450" y="3203575"/>
            <a:ext cx="4381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>
                <a:ea typeface="SimSun" charset="0"/>
                <a:cs typeface="SimSun" charset="0"/>
              </a:rPr>
              <a:t>x</a:t>
            </a:r>
          </a:p>
        </p:txBody>
      </p:sp>
      <p:grpSp>
        <p:nvGrpSpPr>
          <p:cNvPr id="9" name="グループ化 1"/>
          <p:cNvGrpSpPr>
            <a:grpSpLocks/>
          </p:cNvGrpSpPr>
          <p:nvPr/>
        </p:nvGrpSpPr>
        <p:grpSpPr bwMode="auto">
          <a:xfrm>
            <a:off x="0" y="685800"/>
            <a:ext cx="4038600" cy="3179762"/>
            <a:chOff x="4876800" y="685800"/>
            <a:chExt cx="4038600" cy="3179025"/>
          </a:xfrm>
        </p:grpSpPr>
        <p:pic>
          <p:nvPicPr>
            <p:cNvPr id="10" name="Picture 13" descr="cRH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4" r="7153" b="2008"/>
            <a:stretch>
              <a:fillRect/>
            </a:stretch>
          </p:blipFill>
          <p:spPr bwMode="auto">
            <a:xfrm>
              <a:off x="4876800" y="1080350"/>
              <a:ext cx="4033838" cy="278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8"/>
            <p:cNvSpPr txBox="1">
              <a:spLocks noChangeArrowheads="1"/>
            </p:cNvSpPr>
            <p:nvPr/>
          </p:nvSpPr>
          <p:spPr bwMode="auto">
            <a:xfrm>
              <a:off x="6522309" y="1883625"/>
              <a:ext cx="2393091" cy="5502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b="1">
                  <a:ea typeface="SimSun" charset="0"/>
                  <a:cs typeface="SimSun" charset="0"/>
                </a:rPr>
                <a:t>Photonic BG is small</a:t>
              </a:r>
            </a:p>
            <a:p>
              <a:r>
                <a:rPr kumimoji="1" lang="en-US" altLang="ja-JP" b="1">
                  <a:ea typeface="SimSun" charset="0"/>
                  <a:cs typeface="SimSun" charset="0"/>
                </a:rPr>
                <a:t>after conversion VETO</a:t>
              </a:r>
              <a:endParaRPr kumimoji="1" lang="ja-JP" altLang="en-US" b="1">
                <a:ea typeface="SimSun" charset="0"/>
                <a:cs typeface="SimSun" charset="0"/>
              </a:endParaRPr>
            </a:p>
          </p:txBody>
        </p:sp>
        <p:cxnSp>
          <p:nvCxnSpPr>
            <p:cNvPr id="12" name="直線コネクタ 9"/>
            <p:cNvCxnSpPr>
              <a:cxnSpLocks noChangeShapeType="1"/>
            </p:cNvCxnSpPr>
            <p:nvPr/>
          </p:nvCxnSpPr>
          <p:spPr bwMode="auto">
            <a:xfrm>
              <a:off x="5334000" y="1373417"/>
              <a:ext cx="3429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テキスト ボックス 10"/>
            <p:cNvSpPr txBox="1">
              <a:spLocks noChangeArrowheads="1"/>
            </p:cNvSpPr>
            <p:nvPr/>
          </p:nvSpPr>
          <p:spPr bwMode="auto">
            <a:xfrm>
              <a:off x="5486400" y="685800"/>
              <a:ext cx="3143809" cy="435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400">
                  <a:solidFill>
                    <a:srgbClr val="FF0000"/>
                  </a:solidFill>
                  <a:ea typeface="SimSun" charset="0"/>
                  <a:cs typeface="SimSun" charset="0"/>
                </a:rPr>
                <a:t>  90% heavy flavor e  </a:t>
              </a:r>
              <a:endParaRPr kumimoji="1" lang="ja-JP" altLang="en-US" sz="2400">
                <a:solidFill>
                  <a:srgbClr val="FF0000"/>
                </a:solidFill>
                <a:ea typeface="SimSun" charset="0"/>
                <a:cs typeface="SimSun" charset="0"/>
              </a:endParaRPr>
            </a:p>
          </p:txBody>
        </p:sp>
        <p:cxnSp>
          <p:nvCxnSpPr>
            <p:cNvPr id="14" name="直線矢印コネクタ 11"/>
            <p:cNvCxnSpPr>
              <a:cxnSpLocks noChangeShapeType="1"/>
            </p:cNvCxnSpPr>
            <p:nvPr/>
          </p:nvCxnSpPr>
          <p:spPr bwMode="auto">
            <a:xfrm>
              <a:off x="6096000" y="1080350"/>
              <a:ext cx="0" cy="293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03968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 descr="Raa_bce_20120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09713"/>
            <a:ext cx="68929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0" y="60325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ja-JP" sz="25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Surprises from PEHNIX ..</a:t>
            </a:r>
            <a:r>
              <a:rPr lang="en-US" altLang="ja-JP" sz="2500" dirty="0" smtClean="0">
                <a:solidFill>
                  <a:schemeClr val="bg1"/>
                </a:solidFill>
                <a:ea typeface="SimSun" charset="0"/>
                <a:cs typeface="SimSun" charset="0"/>
              </a:rPr>
              <a:t>of </a:t>
            </a:r>
            <a:r>
              <a:rPr lang="en-US" altLang="ja-JP" sz="2500" dirty="0">
                <a:solidFill>
                  <a:schemeClr val="bg1"/>
                </a:solidFill>
                <a:ea typeface="SimSun" charset="0"/>
                <a:cs typeface="SimSun" charset="0"/>
              </a:rPr>
              <a:t>Bottom and Charm Separately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84213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1">
                <a:ea typeface="SimSun" charset="0"/>
                <a:cs typeface="SimSun" charset="0"/>
              </a:rPr>
              <a:t>R</a:t>
            </a:r>
            <a:r>
              <a:rPr lang="en-US" altLang="ja-JP" sz="2400" b="1" baseline="-25000">
                <a:ea typeface="SimSun" charset="0"/>
                <a:cs typeface="SimSun" charset="0"/>
              </a:rPr>
              <a:t>AA </a:t>
            </a:r>
            <a:r>
              <a:rPr lang="en-US" altLang="ja-JP" sz="2400" b="1">
                <a:ea typeface="SimSun" charset="0"/>
                <a:cs typeface="SimSun" charset="0"/>
              </a:rPr>
              <a:t>of</a:t>
            </a:r>
            <a:r>
              <a:rPr lang="en-US" altLang="ja-JP" sz="2400" b="1">
                <a:solidFill>
                  <a:schemeClr val="accent2"/>
                </a:solidFill>
                <a:ea typeface="SimSun" charset="0"/>
                <a:cs typeface="SimSun" charset="0"/>
              </a:rPr>
              <a:t> Bottom, </a:t>
            </a:r>
            <a:r>
              <a:rPr lang="en-US" altLang="ja-JP" sz="2400" b="1">
                <a:solidFill>
                  <a:srgbClr val="FF0000"/>
                </a:solidFill>
                <a:ea typeface="SimSun" charset="0"/>
                <a:cs typeface="SimSun" charset="0"/>
              </a:rPr>
              <a:t>Charm and </a:t>
            </a:r>
            <a:r>
              <a:rPr lang="en-US" altLang="ja-JP" sz="2400" b="1">
                <a:solidFill>
                  <a:srgbClr val="FF3399"/>
                </a:solidFill>
                <a:ea typeface="SimSun" charset="0"/>
                <a:cs typeface="SimSun" charset="0"/>
              </a:rPr>
              <a:t>published e</a:t>
            </a:r>
            <a:r>
              <a:rPr lang="en-US" altLang="ja-JP" sz="2400" b="1" baseline="30000">
                <a:solidFill>
                  <a:srgbClr val="FF3399"/>
                </a:solidFill>
                <a:ea typeface="SimSun" charset="0"/>
                <a:cs typeface="SimSun" charset="0"/>
              </a:rPr>
              <a:t>HF </a:t>
            </a:r>
            <a:r>
              <a:rPr lang="en-US" altLang="ja-JP" sz="2400" b="1">
                <a:ea typeface="SimSun" charset="0"/>
                <a:cs typeface="SimSun" charset="0"/>
              </a:rPr>
              <a:t>in Au+Au MB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95600" y="1295400"/>
            <a:ext cx="3098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ea typeface="SimSun" charset="0"/>
                <a:cs typeface="SimSun" charset="0"/>
              </a:rPr>
              <a:t>Au+Au centrality: Min-Bias</a:t>
            </a:r>
          </a:p>
        </p:txBody>
      </p:sp>
    </p:spTree>
    <p:extLst>
      <p:ext uri="{BB962C8B-B14F-4D97-AF65-F5344CB8AC3E}">
        <p14:creationId xmlns:p14="http://schemas.microsoft.com/office/powerpoint/2010/main" val="420781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4290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65563"/>
            <a:ext cx="35814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703388" y="152400"/>
            <a:ext cx="64008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57" tIns="43379" rIns="86757" bIns="43379"/>
          <a:lstStyle/>
          <a:p>
            <a:pPr algn="ctr">
              <a:tabLst>
                <a:tab pos="0" algn="l"/>
                <a:tab pos="440158" algn="l"/>
                <a:tab pos="880314" algn="l"/>
                <a:tab pos="1321895" algn="l"/>
                <a:tab pos="1762052" algn="l"/>
                <a:tab pos="2202209" algn="l"/>
                <a:tab pos="2643790" algn="l"/>
                <a:tab pos="3083947" algn="l"/>
                <a:tab pos="3525528" algn="l"/>
                <a:tab pos="3965685" algn="l"/>
                <a:tab pos="4405843" algn="l"/>
                <a:tab pos="4847425" algn="l"/>
                <a:tab pos="5287580" algn="l"/>
                <a:tab pos="5729162" algn="l"/>
                <a:tab pos="6169319" algn="l"/>
                <a:tab pos="6609475" algn="l"/>
                <a:tab pos="7051057" algn="l"/>
                <a:tab pos="7491214" algn="l"/>
                <a:tab pos="7932795" algn="l"/>
                <a:tab pos="8372952" algn="l"/>
                <a:tab pos="8813110" algn="l"/>
              </a:tabLst>
              <a:defRPr/>
            </a:pP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Open heavy flavor results in A+A</a:t>
            </a:r>
          </a:p>
        </p:txBody>
      </p:sp>
      <p:sp>
        <p:nvSpPr>
          <p:cNvPr id="32774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70DFF3-F78F-7A47-AAE8-93D89241CA7D}" type="slidenum">
              <a:rPr lang="en-US" sz="1400" baseline="0">
                <a:latin typeface="Times New Roman" charset="0"/>
              </a:rPr>
              <a:pPr eaLnBrk="1" hangingPunct="1"/>
              <a:t>19</a:t>
            </a:fld>
            <a:endParaRPr lang="en-US" sz="1400" baseline="0">
              <a:latin typeface="Times New Roman" charset="0"/>
            </a:endParaRPr>
          </a:p>
        </p:txBody>
      </p:sp>
      <p:sp>
        <p:nvSpPr>
          <p:cNvPr id="32776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pic>
        <p:nvPicPr>
          <p:cNvPr id="32777" name="Picture 3" descr="C:\Users\wxie\Desktop\run10\QM2012\plots\D0_RAA_Linear_pi_mode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000" b="3999"/>
          <a:stretch>
            <a:fillRect/>
          </a:stretch>
        </p:blipFill>
        <p:spPr bwMode="auto">
          <a:xfrm>
            <a:off x="1008063" y="928688"/>
            <a:ext cx="35639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355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5029200" y="6124575"/>
            <a:ext cx="411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ALICE: Caffarri, Grelli, Safarik, Valle; CMS: Mironov, Jo  </a:t>
            </a:r>
            <a:endParaRPr lang="en-US" sz="1200" baseline="0">
              <a:solidFill>
                <a:srgbClr val="FF33CC"/>
              </a:solidFill>
            </a:endParaRPr>
          </a:p>
        </p:txBody>
      </p:sp>
      <p:sp>
        <p:nvSpPr>
          <p:cNvPr id="32780" name="Rectangle 15"/>
          <p:cNvSpPr>
            <a:spLocks noChangeArrowheads="1"/>
          </p:cNvSpPr>
          <p:nvPr/>
        </p:nvSpPr>
        <p:spPr bwMode="auto">
          <a:xfrm>
            <a:off x="1066800" y="3457575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STAR: Dong, Tlusty, Xie </a:t>
            </a:r>
            <a:endParaRPr lang="en-US" sz="1200" baseline="0">
              <a:solidFill>
                <a:srgbClr val="FF33CC"/>
              </a:solidFill>
            </a:endParaRPr>
          </a:p>
        </p:txBody>
      </p:sp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838200" y="1828800"/>
            <a:ext cx="7353300" cy="2057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800" b="1" baseline="0">
                <a:ea typeface="SimSun" charset="0"/>
                <a:cs typeface="SimSun" charset="0"/>
              </a:rPr>
              <a:t>Significant charmed hadron, B hadron suppression observed. R</a:t>
            </a:r>
            <a:r>
              <a:rPr lang="en-US" altLang="zh-CN" sz="1800" b="1" baseline="-25000">
                <a:ea typeface="SimSun" charset="0"/>
                <a:cs typeface="SimSun" charset="0"/>
              </a:rPr>
              <a:t>AA</a:t>
            </a:r>
            <a:r>
              <a:rPr lang="en-US" altLang="zh-CN" sz="1800" b="1" baseline="0">
                <a:ea typeface="SimSun" charset="0"/>
                <a:cs typeface="SimSun" charset="0"/>
              </a:rPr>
              <a:t>(D)~R</a:t>
            </a:r>
            <a:r>
              <a:rPr lang="en-US" altLang="zh-CN" sz="1800" b="1" baseline="-25000">
                <a:ea typeface="SimSun" charset="0"/>
                <a:cs typeface="SimSun" charset="0"/>
              </a:rPr>
              <a:t>AA</a:t>
            </a:r>
            <a:r>
              <a:rPr lang="en-US" altLang="zh-CN" sz="1800" b="1" baseline="0">
                <a:ea typeface="SimSun" charset="0"/>
                <a:cs typeface="SimSun" charset="0"/>
              </a:rPr>
              <a:t>(</a:t>
            </a:r>
            <a:r>
              <a:rPr lang="en-US" altLang="zh-CN" sz="1800" b="1" baseline="0">
                <a:ea typeface="SimSun" charset="0"/>
                <a:cs typeface="SimSun" charset="0"/>
                <a:sym typeface="Symbol" charset="0"/>
              </a:rPr>
              <a:t></a:t>
            </a:r>
            <a:r>
              <a:rPr lang="en-US" altLang="zh-CN" sz="1800" b="1" baseline="0">
                <a:ea typeface="SimSun" charset="0"/>
                <a:cs typeface="SimSun" charset="0"/>
              </a:rPr>
              <a:t>) </a:t>
            </a:r>
            <a:r>
              <a:rPr lang="en-US" altLang="zh-CN" sz="1800" b="1" baseline="0">
                <a:ea typeface="SimSun" charset="0"/>
                <a:cs typeface="SimSun" charset="0"/>
                <a:sym typeface="Symbol" charset="0"/>
              </a:rPr>
              <a:t></a:t>
            </a:r>
            <a:r>
              <a:rPr lang="en-US" altLang="zh-CN" sz="1800" b="1" baseline="0">
                <a:ea typeface="SimSun" charset="0"/>
                <a:cs typeface="SimSun" charset="0"/>
              </a:rPr>
              <a:t>R</a:t>
            </a:r>
            <a:r>
              <a:rPr lang="en-US" altLang="zh-CN" sz="1800" b="1" baseline="-25000">
                <a:ea typeface="SimSun" charset="0"/>
                <a:cs typeface="SimSun" charset="0"/>
              </a:rPr>
              <a:t>AA</a:t>
            </a:r>
            <a:r>
              <a:rPr lang="en-US" altLang="zh-CN" sz="1800" b="1" baseline="0">
                <a:ea typeface="SimSun" charset="0"/>
                <a:cs typeface="SimSun" charset="0"/>
              </a:rPr>
              <a:t>(B</a:t>
            </a:r>
            <a:r>
              <a:rPr lang="en-US" altLang="zh-CN" sz="1800" b="1" baseline="0">
                <a:ea typeface="SimSun" charset="0"/>
                <a:cs typeface="SimSun" charset="0"/>
                <a:sym typeface="Wingdings" charset="0"/>
              </a:rPr>
              <a:t></a:t>
            </a:r>
            <a:r>
              <a:rPr lang="en-US" altLang="zh-CN" sz="1800" b="1" baseline="0">
                <a:ea typeface="SimSun" charset="0"/>
                <a:cs typeface="SimSun" charset="0"/>
              </a:rPr>
              <a:t>J/</a:t>
            </a:r>
            <a:r>
              <a:rPr lang="en-US" altLang="zh-CN" sz="1800" b="1" baseline="0">
                <a:ea typeface="SimSun" charset="0"/>
                <a:cs typeface="SimSun" charset="0"/>
                <a:sym typeface="Symbol" charset="0"/>
              </a:rPr>
              <a:t></a:t>
            </a:r>
            <a:r>
              <a:rPr lang="en-US" altLang="zh-CN" sz="1800" b="1" baseline="0">
                <a:ea typeface="SimSun" charset="0"/>
                <a:cs typeface="SimSun" charset="0"/>
              </a:rPr>
              <a:t>)</a:t>
            </a:r>
            <a:endParaRPr lang="en-US" altLang="zh-CN" sz="1800" b="1" baseline="0">
              <a:ea typeface="SimSun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1800" b="1" baseline="0">
                <a:ea typeface="SimSun" charset="0"/>
                <a:cs typeface="Arial" charset="0"/>
              </a:rPr>
              <a:t>D meson flows </a:t>
            </a:r>
            <a:r>
              <a:rPr lang="en-US" altLang="zh-CN" sz="1800" baseline="0">
                <a:ea typeface="SimSun" charset="0"/>
                <a:cs typeface="Arial" charset="0"/>
              </a:rPr>
              <a:t>(High precision measurements of electron, muon R</a:t>
            </a:r>
            <a:r>
              <a:rPr lang="en-US" altLang="zh-CN" sz="1800" baseline="-25000">
                <a:ea typeface="SimSun" charset="0"/>
                <a:cs typeface="Arial" charset="0"/>
              </a:rPr>
              <a:t>AA</a:t>
            </a:r>
            <a:r>
              <a:rPr lang="en-US" altLang="zh-CN" sz="1800" baseline="0">
                <a:ea typeface="SimSun" charset="0"/>
                <a:cs typeface="Arial" charset="0"/>
              </a:rPr>
              <a:t> and v</a:t>
            </a:r>
            <a:r>
              <a:rPr lang="en-US" altLang="zh-CN" sz="1800" baseline="-25000">
                <a:ea typeface="SimSun" charset="0"/>
                <a:cs typeface="Arial" charset="0"/>
              </a:rPr>
              <a:t>2</a:t>
            </a:r>
            <a:r>
              <a:rPr lang="en-US" altLang="zh-CN" sz="1800" baseline="0">
                <a:ea typeface="SimSun" charset="0"/>
                <a:cs typeface="Arial" charset="0"/>
              </a:rPr>
              <a:t> also reported by ALICE, ATLAS, and STAR)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Arial" charset="0"/>
              </a:rPr>
              <a:t>Need more precise measurements to study color charge and/or flavor dependence of energy loss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zh-CN" sz="1800" b="1" baseline="0">
              <a:solidFill>
                <a:srgbClr val="FF0000"/>
              </a:solidFill>
              <a:ea typeface="SimSun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800" baseline="0">
                <a:solidFill>
                  <a:srgbClr val="FF33CC"/>
                </a:solidFill>
                <a:ea typeface="SimSun" charset="0"/>
                <a:cs typeface="SimSun" charset="0"/>
              </a:rPr>
              <a:t>        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          </a:t>
            </a:r>
            <a:endParaRPr lang="en-US" altLang="zh-CN" sz="1800" b="1" baseline="0">
              <a:solidFill>
                <a:srgbClr val="FF33CC"/>
              </a:solidFill>
              <a:ea typeface="SimSun" charset="0"/>
              <a:cs typeface="SimSun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800" b="1" baseline="0">
              <a:solidFill>
                <a:srgbClr val="FF33CC"/>
              </a:solidFill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09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+A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766-3924-794C-9730-1CE938608E58}" type="datetime1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703388" y="152400"/>
            <a:ext cx="64008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57" tIns="43379" rIns="86757" bIns="43379"/>
          <a:lstStyle/>
          <a:p>
            <a:pPr algn="ctr">
              <a:tabLst>
                <a:tab pos="0" algn="l"/>
                <a:tab pos="440158" algn="l"/>
                <a:tab pos="880314" algn="l"/>
                <a:tab pos="1321895" algn="l"/>
                <a:tab pos="1762052" algn="l"/>
                <a:tab pos="2202209" algn="l"/>
                <a:tab pos="2643790" algn="l"/>
                <a:tab pos="3083947" algn="l"/>
                <a:tab pos="3525528" algn="l"/>
                <a:tab pos="3965685" algn="l"/>
                <a:tab pos="4405843" algn="l"/>
                <a:tab pos="4847425" algn="l"/>
                <a:tab pos="5287580" algn="l"/>
                <a:tab pos="5729162" algn="l"/>
                <a:tab pos="6169319" algn="l"/>
                <a:tab pos="6609475" algn="l"/>
                <a:tab pos="7051057" algn="l"/>
                <a:tab pos="7491214" algn="l"/>
                <a:tab pos="7932795" algn="l"/>
                <a:tab pos="8372952" algn="l"/>
                <a:tab pos="8813110" algn="l"/>
              </a:tabLst>
              <a:defRPr/>
            </a:pP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  <a:sym typeface="Symbol"/>
              </a:rPr>
              <a:t></a:t>
            </a: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 results in A+A </a:t>
            </a:r>
          </a:p>
        </p:txBody>
      </p:sp>
      <p:sp>
        <p:nvSpPr>
          <p:cNvPr id="38916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FE3148-1214-4E4F-B719-4F494371E236}" type="slidenum">
              <a:rPr lang="en-US" sz="1400" baseline="0">
                <a:latin typeface="Times New Roman" charset="0"/>
              </a:rPr>
              <a:pPr eaLnBrk="1" hangingPunct="1"/>
              <a:t>20</a:t>
            </a:fld>
            <a:endParaRPr lang="en-US" sz="1400" baseline="0">
              <a:latin typeface="Times New Roman" charset="0"/>
            </a:endParaRPr>
          </a:p>
        </p:txBody>
      </p:sp>
      <p:sp>
        <p:nvSpPr>
          <p:cNvPr id="38918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38919" name="Rectangle 5"/>
          <p:cNvSpPr txBox="1">
            <a:spLocks noChangeArrowheads="1"/>
          </p:cNvSpPr>
          <p:nvPr/>
        </p:nvSpPr>
        <p:spPr bwMode="auto">
          <a:xfrm>
            <a:off x="381000" y="510540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 baseline="0">
                <a:ea typeface="SimSun" charset="0"/>
                <a:cs typeface="SimSun" charset="0"/>
                <a:sym typeface="Symbol" charset="0"/>
              </a:rPr>
              <a:t>(1s) suppression magnitude </a:t>
            </a:r>
            <a:r>
              <a:rPr lang="en-US" sz="1800" b="1" baseline="0">
                <a:solidFill>
                  <a:schemeClr val="accent2"/>
                </a:solidFill>
                <a:ea typeface="SimSun" charset="0"/>
                <a:cs typeface="SimSun" charset="0"/>
                <a:sym typeface="Symbol" charset="0"/>
              </a:rPr>
              <a:t>consistent with excited states suppression.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1" baseline="0">
                <a:ea typeface="SimSun" charset="0"/>
                <a:cs typeface="SimSun" charset="0"/>
                <a:sym typeface="Symbol" charset="0"/>
              </a:rPr>
              <a:t>(2S) strongly suppressed</a:t>
            </a:r>
            <a:r>
              <a:rPr lang="en-US" sz="1800" b="1" baseline="0">
                <a:solidFill>
                  <a:schemeClr val="accent2"/>
                </a:solidFill>
                <a:ea typeface="SimSun" charset="0"/>
                <a:cs typeface="SimSun" charset="0"/>
                <a:sym typeface="Symbol" charset="0"/>
              </a:rPr>
              <a:t>, (3S) completely melted.</a:t>
            </a:r>
            <a:endParaRPr lang="en-US" sz="1800" baseline="0">
              <a:solidFill>
                <a:schemeClr val="accent2"/>
              </a:solidFill>
              <a:ea typeface="SimSun" charset="0"/>
              <a:cs typeface="Arial" charset="0"/>
              <a:sym typeface="Symbo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800" b="1" baseline="0">
                <a:solidFill>
                  <a:srgbClr val="FF0000"/>
                </a:solidFill>
                <a:ea typeface="SimSun" charset="0"/>
                <a:cs typeface="Arial" charset="0"/>
                <a:sym typeface="Symbol" charset="0"/>
              </a:rPr>
              <a:t>Now is the perfect time to study color screening features of hot, dense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1" baseline="0">
                <a:solidFill>
                  <a:srgbClr val="FF0000"/>
                </a:solidFill>
                <a:ea typeface="SimSun" charset="0"/>
                <a:cs typeface="Arial" charset="0"/>
                <a:sym typeface="Symbol" charset="0"/>
              </a:rPr>
              <a:t>medium in light of RHIC and LHC precise quarkonium measurements.</a:t>
            </a:r>
            <a:endParaRPr lang="en-US" sz="1200" b="1" baseline="0">
              <a:solidFill>
                <a:srgbClr val="FF0000"/>
              </a:solidFill>
              <a:ea typeface="SimSun" charset="0"/>
              <a:cs typeface="Arial" charset="0"/>
              <a:sym typeface="Symbo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zh-CN" sz="1800" baseline="0">
              <a:solidFill>
                <a:srgbClr val="FF33CC"/>
              </a:solidFill>
              <a:ea typeface="SimSun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zh-CN" sz="1800" baseline="0">
              <a:solidFill>
                <a:srgbClr val="FF33CC"/>
              </a:solidFill>
              <a:ea typeface="SimSun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1800" baseline="0">
                <a:solidFill>
                  <a:srgbClr val="FF33CC"/>
                </a:solidFill>
                <a:ea typeface="SimSun" charset="0"/>
                <a:cs typeface="SimSun" charset="0"/>
              </a:rPr>
              <a:t>       </a:t>
            </a:r>
            <a:endParaRPr lang="en-US" altLang="zh-CN" sz="1800" b="1" baseline="0">
              <a:solidFill>
                <a:srgbClr val="FF33CC"/>
              </a:solidFill>
              <a:ea typeface="SimSun" charset="0"/>
              <a:cs typeface="SimSun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800" b="1" baseline="0">
              <a:solidFill>
                <a:srgbClr val="FF33CC"/>
              </a:solidFill>
              <a:ea typeface="SimSun" charset="0"/>
              <a:cs typeface="SimSun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9401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8538"/>
            <a:ext cx="39624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9624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762000" y="48006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STAR: Dong, Trzeciak, Xie </a:t>
            </a:r>
          </a:p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CMS: arXiv: 1208.2826, Mironov, Rangel, Roland</a:t>
            </a:r>
            <a:endParaRPr lang="en-US" sz="1200" baseline="0">
              <a:solidFill>
                <a:srgbClr val="FF33CC"/>
              </a:solidFill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62163"/>
            <a:ext cx="38862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03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276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9133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5A35A7-28F3-5747-81AA-B89A02714C24}" type="slidenum">
              <a:rPr lang="en-US" sz="1400" baseline="0">
                <a:latin typeface="Times New Roman" charset="0"/>
              </a:rPr>
              <a:pPr eaLnBrk="1" hangingPunct="1"/>
              <a:t>21</a:t>
            </a:fld>
            <a:endParaRPr lang="en-US" sz="1400" baseline="0">
              <a:latin typeface="Times New Roman" charset="0"/>
            </a:endParaRP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de-DE" sz="2800" b="1">
                <a:latin typeface="Times New Roman" charset="0"/>
              </a:rPr>
              <a:t>Electro-weak probes</a:t>
            </a:r>
          </a:p>
        </p:txBody>
      </p:sp>
      <p:sp>
        <p:nvSpPr>
          <p:cNvPr id="39944" name="Line 4"/>
          <p:cNvSpPr>
            <a:spLocks noChangeShapeType="1"/>
          </p:cNvSpPr>
          <p:nvPr/>
        </p:nvSpPr>
        <p:spPr bwMode="auto">
          <a:xfrm>
            <a:off x="3851275" y="6273800"/>
            <a:ext cx="1444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 anchorCtr="1"/>
          <a:lstStyle/>
          <a:p>
            <a:endParaRPr lang="en-US"/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4953000" y="4579938"/>
            <a:ext cx="4191000" cy="1973262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b="1" baseline="0">
                <a:solidFill>
                  <a:srgbClr val="000000"/>
                </a:solidFill>
                <a:cs typeface="Arial" charset="0"/>
              </a:rPr>
              <a:t>W, Z and high energy </a:t>
            </a:r>
            <a:r>
              <a:rPr lang="en-US" b="1" baseline="0">
                <a:solidFill>
                  <a:srgbClr val="000000"/>
                </a:solidFill>
                <a:cs typeface="Arial" charset="0"/>
                <a:sym typeface="Symbol" charset="0"/>
              </a:rPr>
              <a:t> production 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b="1" baseline="0">
                <a:solidFill>
                  <a:srgbClr val="000000"/>
                </a:solidFill>
                <a:cs typeface="Arial" charset="0"/>
                <a:sym typeface="Symbol" charset="0"/>
              </a:rPr>
              <a:t>heavy ion collisions</a:t>
            </a:r>
            <a:r>
              <a:rPr lang="en-US" b="1" baseline="0">
                <a:solidFill>
                  <a:schemeClr val="accent2"/>
                </a:solidFill>
                <a:cs typeface="Arial" charset="0"/>
                <a:sym typeface="Symbol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b="1" baseline="0">
                <a:solidFill>
                  <a:schemeClr val="accent2"/>
                </a:solidFill>
                <a:cs typeface="Arial" charset="0"/>
                <a:sym typeface="Symbol" charset="0"/>
              </a:rPr>
              <a:t>consistent with number of binary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b="1" baseline="0">
                <a:solidFill>
                  <a:schemeClr val="accent2"/>
                </a:solidFill>
                <a:cs typeface="Arial" charset="0"/>
                <a:sym typeface="Symbol" charset="0"/>
              </a:rPr>
              <a:t>scaling.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endParaRPr lang="en-US" sz="1800" b="1" baseline="0">
              <a:solidFill>
                <a:schemeClr val="accent2"/>
              </a:solidFill>
              <a:cs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b="1" baseline="0">
                <a:solidFill>
                  <a:schemeClr val="accent2"/>
                </a:solidFill>
                <a:cs typeface="Arial" charset="0"/>
                <a:sym typeface="Symbol" charset="0"/>
              </a:rPr>
              <a:t>Initial nuclear wave function effect is not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b="1" baseline="0">
                <a:solidFill>
                  <a:schemeClr val="accent2"/>
                </a:solidFill>
                <a:cs typeface="Arial" charset="0"/>
                <a:sym typeface="Symbol" charset="0"/>
              </a:rPr>
              <a:t>significant wrt. uncertainties </a:t>
            </a:r>
          </a:p>
        </p:txBody>
      </p:sp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28495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Box 11"/>
          <p:cNvSpPr txBox="1">
            <a:spLocks noChangeArrowheads="1"/>
          </p:cNvSpPr>
          <p:nvPr/>
        </p:nvSpPr>
        <p:spPr bwMode="auto">
          <a:xfrm>
            <a:off x="706438" y="6400800"/>
            <a:ext cx="26463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>
                <a:solidFill>
                  <a:srgbClr val="FF33CC"/>
                </a:solidFill>
              </a:rPr>
              <a:t>PHENIX: arXiv:1205.5759, </a:t>
            </a:r>
            <a:r>
              <a:rPr lang="en-US" sz="1200" baseline="0">
                <a:solidFill>
                  <a:srgbClr val="FF33CC"/>
                </a:solidFill>
                <a:cs typeface="Arial" charset="0"/>
              </a:rPr>
              <a:t>Tserruya</a:t>
            </a:r>
            <a:endParaRPr lang="en-US" sz="1200" baseline="0">
              <a:solidFill>
                <a:srgbClr val="FF33CC"/>
              </a:solidFill>
            </a:endParaRPr>
          </a:p>
          <a:p>
            <a:pPr eaLnBrk="1" hangingPunct="1"/>
            <a:endParaRPr lang="en-US" sz="1400"/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5410200" y="4295775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ATLAS: Dolejsi, Grabowska-Bold, Steinberg, Wosiek</a:t>
            </a:r>
            <a:endParaRPr lang="en-US" sz="1200" baseline="0">
              <a:solidFill>
                <a:srgbClr val="FF33CC"/>
              </a:solidFill>
            </a:endParaRPr>
          </a:p>
        </p:txBody>
      </p:sp>
      <p:pic>
        <p:nvPicPr>
          <p:cNvPr id="399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32004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76200" y="37338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CMS: Benhabib, Cassagnac, Roland, Stephans </a:t>
            </a:r>
            <a:endParaRPr lang="en-US" sz="1200" baseline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8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2" descr="raa_pt_rhic_b7.3_ftb_u_20_65_1106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r="8414"/>
          <a:stretch>
            <a:fillRect/>
          </a:stretch>
        </p:blipFill>
        <p:spPr bwMode="auto">
          <a:xfrm>
            <a:off x="273050" y="166688"/>
            <a:ext cx="42941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168900" y="434975"/>
          <a:ext cx="7445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329040" imgH="191880" progId="Equation.3">
                  <p:embed/>
                </p:oleObj>
              </mc:Choice>
              <mc:Fallback>
                <p:oleObj name="Equation" r:id="rId4" imgW="32904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434975"/>
                        <a:ext cx="7445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913438" y="415925"/>
            <a:ext cx="3038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aseline="0">
                <a:solidFill>
                  <a:srgbClr val="000000"/>
                </a:solidFill>
                <a:latin typeface="Calibri" charset="0"/>
              </a:rPr>
              <a:t>P</a:t>
            </a:r>
            <a:r>
              <a:rPr lang="en-US" sz="2400" baseline="-25000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US" sz="2400" baseline="0">
                <a:solidFill>
                  <a:srgbClr val="000000"/>
                </a:solidFill>
                <a:latin typeface="Calibri" charset="0"/>
              </a:rPr>
              <a:t> spectrum at RHIC: contributions from supression, regen., and CNM absorption </a:t>
            </a:r>
            <a:endParaRPr lang="en-US" sz="24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"/>
          <a:stretch>
            <a:fillRect/>
          </a:stretch>
        </p:blipFill>
        <p:spPr bwMode="auto">
          <a:xfrm>
            <a:off x="254000" y="3463925"/>
            <a:ext cx="43132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5281613" y="3171825"/>
            <a:ext cx="3670300" cy="34163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baseline="0">
                <a:solidFill>
                  <a:srgbClr val="008000"/>
                </a:solidFill>
                <a:latin typeface="Calibri" charset="0"/>
              </a:rPr>
              <a:t>P</a:t>
            </a:r>
            <a:r>
              <a:rPr lang="en-US" sz="2400" baseline="-25000">
                <a:solidFill>
                  <a:srgbClr val="008000"/>
                </a:solidFill>
                <a:latin typeface="Calibri" charset="0"/>
              </a:rPr>
              <a:t>T</a:t>
            </a:r>
            <a:r>
              <a:rPr lang="en-US" sz="2400" baseline="0">
                <a:solidFill>
                  <a:srgbClr val="008000"/>
                </a:solidFill>
                <a:latin typeface="Calibri" charset="0"/>
              </a:rPr>
              <a:t> spectrum at LHC: contributions from supression, regen., and CNM absorption.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baseline="0">
                <a:solidFill>
                  <a:srgbClr val="008000"/>
                </a:solidFill>
                <a:latin typeface="Calibri" charset="0"/>
              </a:rPr>
              <a:t>Regeneration causes the low momentum bump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baseline="0">
                <a:solidFill>
                  <a:srgbClr val="008000"/>
                </a:solidFill>
                <a:latin typeface="Calibri" charset="0"/>
              </a:rPr>
              <a:t>Consistency between new lattice results and SBS </a:t>
            </a:r>
          </a:p>
        </p:txBody>
      </p:sp>
    </p:spTree>
    <p:extLst>
      <p:ext uri="{BB962C8B-B14F-4D97-AF65-F5344CB8AC3E}">
        <p14:creationId xmlns:p14="http://schemas.microsoft.com/office/powerpoint/2010/main" val="57117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48325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: B-&gt;J/Psi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2BB-C562-F744-B443-009B8B49B6DC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26" y="898260"/>
            <a:ext cx="7939381" cy="58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38"/>
            <a:ext cx="5386328" cy="1143000"/>
          </a:xfrm>
        </p:spPr>
        <p:txBody>
          <a:bodyPr/>
          <a:lstStyle/>
          <a:p>
            <a:r>
              <a:rPr lang="en-US" dirty="0" smtClean="0"/>
              <a:t>B-&gt;J/Psi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766-3924-794C-9730-1CE938608E58}" type="datetime1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87" y="1009651"/>
            <a:ext cx="7763932" cy="5822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04" y="144887"/>
            <a:ext cx="3817708" cy="40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Direction and New Opportunity at RHIC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2BB-C562-F744-B443-009B8B49B6DC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82" y="15957"/>
            <a:ext cx="884125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Forward Polarized </a:t>
            </a:r>
            <a:r>
              <a:rPr lang="en-US" sz="3600" dirty="0" err="1" smtClean="0">
                <a:solidFill>
                  <a:srgbClr val="FF0000"/>
                </a:solidFill>
              </a:rPr>
              <a:t>p+A</a:t>
            </a:r>
            <a:r>
              <a:rPr lang="en-US" sz="3600" dirty="0" smtClean="0">
                <a:solidFill>
                  <a:srgbClr val="FF0000"/>
                </a:solidFill>
              </a:rPr>
              <a:t> Physics at RHIC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82" y="1168800"/>
            <a:ext cx="8644342" cy="10265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Large TSSA at forward rapidity – large x effect</a:t>
            </a:r>
          </a:p>
          <a:p>
            <a:r>
              <a:rPr lang="en-US" dirty="0"/>
              <a:t>G</a:t>
            </a:r>
            <a:r>
              <a:rPr lang="en-US" dirty="0" smtClean="0"/>
              <a:t>luon saturation/CGC at forward rapidity in </a:t>
            </a:r>
            <a:r>
              <a:rPr lang="en-US" dirty="0" err="1" smtClean="0"/>
              <a:t>d+A</a:t>
            </a:r>
            <a:r>
              <a:rPr lang="en-US" dirty="0" smtClean="0"/>
              <a:t> – small x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2BB-C562-F744-B443-009B8B49B6DC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70" y="3339338"/>
            <a:ext cx="3214281" cy="288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FNAL_91_xF_Improved2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0" y="3828832"/>
            <a:ext cx="3076665" cy="2274243"/>
          </a:xfrm>
          <a:prstGeom prst="rect">
            <a:avLst/>
          </a:prstGeom>
        </p:spPr>
      </p:pic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33143"/>
              </p:ext>
            </p:extLst>
          </p:nvPr>
        </p:nvGraphicFramePr>
        <p:xfrm>
          <a:off x="4093368" y="5562837"/>
          <a:ext cx="1109069" cy="5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5" imgW="965160" imgH="469800" progId="Equation.3">
                  <p:embed/>
                </p:oleObj>
              </mc:Choice>
              <mc:Fallback>
                <p:oleObj name="Equation" r:id="rId5" imgW="965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368" y="5562837"/>
                        <a:ext cx="1109069" cy="540238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5999"/>
                        </a:srgbClr>
                      </a:solidFill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973547"/>
            <a:ext cx="3084463" cy="1725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0886" y="3698755"/>
            <a:ext cx="797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+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79332"/>
              </p:ext>
            </p:extLst>
          </p:nvPr>
        </p:nvGraphicFramePr>
        <p:xfrm>
          <a:off x="3801017" y="2195513"/>
          <a:ext cx="5124877" cy="82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8" imgW="3086100" imgH="495300" progId="Equation.3">
                  <p:embed/>
                </p:oleObj>
              </mc:Choice>
              <mc:Fallback>
                <p:oleObj name="Equation" r:id="rId8" imgW="3086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1017" y="2195513"/>
                        <a:ext cx="5124877" cy="82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1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</a:t>
            </a:r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2BB-C562-F744-B443-009B8B49B6DC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700"/>
            <a:ext cx="8915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9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9226-0441-4A40-9945-9B5E11772C9C}" type="datetime1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2400"/>
            <a:ext cx="89027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modle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9226-0441-4A40-9945-9B5E11772C9C}" type="datetime1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93700"/>
            <a:ext cx="8318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838200"/>
          </a:xfrm>
        </p:spPr>
        <p:txBody>
          <a:bodyPr/>
          <a:lstStyle/>
          <a:p>
            <a:r>
              <a:rPr lang="en-US" sz="4000" dirty="0" smtClean="0"/>
              <a:t>Initial state by </a:t>
            </a:r>
            <a:r>
              <a:rPr lang="en-US" sz="4000" dirty="0" err="1" smtClean="0"/>
              <a:t>hadronic</a:t>
            </a:r>
            <a:r>
              <a:rPr lang="en-US" sz="4000" dirty="0" smtClean="0"/>
              <a:t> probes</a:t>
            </a:r>
            <a:endParaRPr lang="ja-JP" alt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sz="2595" dirty="0" smtClean="0"/>
              <a:t>Jets are reconstructed in </a:t>
            </a:r>
            <a:r>
              <a:rPr lang="en-US" altLang="ja-JP" sz="2595" dirty="0" err="1" smtClean="0"/>
              <a:t>d+Au</a:t>
            </a:r>
            <a:r>
              <a:rPr lang="en-US" altLang="ja-JP" sz="2595" dirty="0" smtClean="0"/>
              <a:t> up to 40 </a:t>
            </a:r>
            <a:r>
              <a:rPr lang="en-US" altLang="ja-JP" sz="2595" dirty="0" err="1" smtClean="0"/>
              <a:t>GeV/c</a:t>
            </a:r>
            <a:endParaRPr lang="en-US" altLang="ja-JP" sz="2595" dirty="0" smtClean="0"/>
          </a:p>
          <a:p>
            <a:endParaRPr lang="en-US" altLang="ja-JP" sz="2595" dirty="0" smtClean="0"/>
          </a:p>
          <a:p>
            <a:pPr lvl="2"/>
            <a:endParaRPr lang="en-US" altLang="ja-JP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2012-08-13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QM2012@Washington D.C.</a:t>
            </a:r>
            <a:endParaRPr lang="en-US" altLang="ja-JP" dirty="0"/>
          </a:p>
        </p:txBody>
      </p:sp>
      <p:pic>
        <p:nvPicPr>
          <p:cNvPr id="11" name="Picture 10" descr="pi0_eta_jet_rdA_run8_cent_preliminary.pdf"/>
          <p:cNvPicPr>
            <a:picLocks noChangeAspect="1"/>
          </p:cNvPicPr>
          <p:nvPr/>
        </p:nvPicPr>
        <p:blipFill>
          <a:blip r:embed="rId2"/>
          <a:srcRect l="49735" t="49756" r="4018"/>
          <a:stretch>
            <a:fillRect/>
          </a:stretch>
        </p:blipFill>
        <p:spPr>
          <a:xfrm>
            <a:off x="76200" y="2771133"/>
            <a:ext cx="4495800" cy="3531877"/>
          </a:xfrm>
          <a:prstGeom prst="rect">
            <a:avLst/>
          </a:prstGeom>
        </p:spPr>
      </p:pic>
      <p:pic>
        <p:nvPicPr>
          <p:cNvPr id="10" name="Picture 9" descr="pi0_eta_jet_rdA_run8_cent_preliminary.pdf"/>
          <p:cNvPicPr>
            <a:picLocks noChangeAspect="1"/>
          </p:cNvPicPr>
          <p:nvPr/>
        </p:nvPicPr>
        <p:blipFill>
          <a:blip r:embed="rId3"/>
          <a:srcRect r="54637" b="49970"/>
          <a:stretch>
            <a:fillRect/>
          </a:stretch>
        </p:blipFill>
        <p:spPr>
          <a:xfrm>
            <a:off x="4505576" y="2819402"/>
            <a:ext cx="4409824" cy="35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 and </a:t>
            </a:r>
            <a:r>
              <a:rPr lang="en-US" dirty="0" err="1" smtClean="0"/>
              <a:t>nPDF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2BB-C562-F744-B443-009B8B49B6DC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eps09s_vs_pio_old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55576" y="381000"/>
            <a:ext cx="7924800" cy="670520"/>
          </a:xfrm>
        </p:spPr>
        <p:txBody>
          <a:bodyPr/>
          <a:lstStyle/>
          <a:p>
            <a:r>
              <a:rPr lang="en-US" altLang="ja-JP" sz="3600" dirty="0" err="1" smtClean="0">
                <a:latin typeface="Symbol" charset="2"/>
                <a:cs typeface="Symbol" charset="2"/>
              </a:rPr>
              <a:t>y</a:t>
            </a:r>
            <a:r>
              <a:rPr lang="en-US" altLang="ja-JP" sz="3600" dirty="0" smtClean="0"/>
              <a:t>’ is strongly suppressed in </a:t>
            </a:r>
            <a:r>
              <a:rPr lang="en-US" altLang="ja-JP" sz="3600" dirty="0" err="1" smtClean="0"/>
              <a:t>dAu</a:t>
            </a:r>
            <a:endParaRPr lang="ja-JP" altLang="en-US" sz="36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2588" y="1066800"/>
            <a:ext cx="7778824" cy="8382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600" dirty="0" smtClean="0"/>
              <a:t>Hard to explain by models!</a:t>
            </a:r>
          </a:p>
          <a:p>
            <a:pPr lvl="1"/>
            <a:r>
              <a:rPr lang="en-US" altLang="ja-JP" sz="2400" dirty="0" smtClean="0">
                <a:sym typeface="Wingdings"/>
              </a:rPr>
              <a:t>See talks by </a:t>
            </a:r>
            <a:r>
              <a:rPr lang="en-US" altLang="ja-JP" sz="2400" dirty="0" err="1" smtClean="0">
                <a:sym typeface="Wingdings"/>
              </a:rPr>
              <a:t>Wyoscki</a:t>
            </a:r>
            <a:r>
              <a:rPr lang="en-US" altLang="ja-JP" sz="2400" dirty="0" smtClean="0">
                <a:sym typeface="Wingdings"/>
              </a:rPr>
              <a:t> (Mon) and </a:t>
            </a:r>
            <a:r>
              <a:rPr lang="en-US" altLang="ja-JP" sz="2400" dirty="0" err="1" smtClean="0">
                <a:sym typeface="Wingdings"/>
              </a:rPr>
              <a:t>McGlinchey(Tue</a:t>
            </a:r>
            <a:r>
              <a:rPr lang="en-US" altLang="ja-JP" sz="2400" dirty="0" smtClean="0">
                <a:sym typeface="Wingdings"/>
              </a:rPr>
              <a:t>)</a:t>
            </a:r>
            <a:endParaRPr lang="en-US" altLang="ja-JP" sz="2400" dirty="0" smtClean="0"/>
          </a:p>
          <a:p>
            <a:pPr lvl="1"/>
            <a:endParaRPr lang="en-US" altLang="ja-JP" sz="2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2012-08-13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QM2012@Washington D.C.</a:t>
            </a:r>
            <a:endParaRPr lang="en-US" altLang="ja-JP" dirty="0"/>
          </a:p>
        </p:txBody>
      </p:sp>
      <p:pic>
        <p:nvPicPr>
          <p:cNvPr id="8" name="Picture 7" descr="psip_rdau_wjpsi_cent_wlog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239000" cy="46224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6514305" y="4686300"/>
            <a:ext cx="1905794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970153" y="4248090"/>
            <a:ext cx="180224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i="1" u="sng" dirty="0" smtClean="0"/>
              <a:t>Factor of ~5!</a:t>
            </a:r>
            <a:endParaRPr kumimoji="1" lang="ja-JP" alt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83854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2BB-C562-F744-B443-009B8B49B6DC}" type="datetime1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7D5-1ED3-E34A-BE53-A698D6FD9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5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8032"/>
            <a:ext cx="8382000" cy="5787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Asymmetric </a:t>
            </a:r>
            <a:r>
              <a:rPr lang="en-US" sz="3600" dirty="0" err="1" smtClean="0"/>
              <a:t>Cu+Au</a:t>
            </a:r>
            <a:r>
              <a:rPr lang="en-US" sz="3600" dirty="0" smtClean="0"/>
              <a:t> collisions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8382000" cy="1524000"/>
          </a:xfrm>
        </p:spPr>
        <p:txBody>
          <a:bodyPr>
            <a:noAutofit/>
          </a:bodyPr>
          <a:lstStyle/>
          <a:p>
            <a:r>
              <a:rPr lang="en-US" dirty="0" smtClean="0"/>
              <a:t>Asymmetric coordinate space leads to asymmetric density profile and pressure gradient</a:t>
            </a:r>
          </a:p>
          <a:p>
            <a:pPr lvl="8"/>
            <a:endParaRPr lang="en-US" sz="1600" dirty="0" smtClean="0"/>
          </a:p>
          <a:p>
            <a:r>
              <a:rPr lang="en-US" dirty="0" smtClean="0"/>
              <a:t>Defining Au-spectator going side as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2012-08-13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QM2012@Washington D.C.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33400" y="2743200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Monotype Sorts" pitchFamily="-110" charset="2"/>
              <a:buNone/>
            </a:pPr>
            <a:r>
              <a:rPr lang="en-US" sz="2800" b="1" dirty="0" smtClean="0">
                <a:ea typeface="ＭＳ Ｐゴシック" pitchFamily="-110" charset="-128"/>
              </a:rPr>
              <a:t>Coordinate </a:t>
            </a:r>
            <a:r>
              <a:rPr lang="en-US" sz="2800" b="1" dirty="0">
                <a:ea typeface="ＭＳ Ｐゴシック" pitchFamily="-110" charset="-128"/>
              </a:rPr>
              <a:t>space asymmetry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410200" y="3286780"/>
            <a:ext cx="335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Monotype Sorts" pitchFamily="-110" charset="2"/>
              <a:buNone/>
            </a:pPr>
            <a:r>
              <a:rPr lang="en-US" sz="2800" b="1" dirty="0">
                <a:ea typeface="ＭＳ Ｐゴシック" pitchFamily="-110" charset="-128"/>
              </a:rPr>
              <a:t>Momentum space?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25953"/>
            <a:ext cx="1905000" cy="22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>
            <a:off x="5562600" y="5029200"/>
            <a:ext cx="3319457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919873" y="4353580"/>
            <a:ext cx="766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Monotype Sorts" pitchFamily="-110" charset="2"/>
              <a:buNone/>
            </a:pPr>
            <a:r>
              <a:rPr lang="en-US" sz="2800" b="1" dirty="0" err="1">
                <a:ea typeface="ＭＳ Ｐゴシック" pitchFamily="-110" charset="-128"/>
              </a:rPr>
              <a:t>p</a:t>
            </a:r>
            <a:r>
              <a:rPr lang="en-US" sz="2800" b="1" baseline="-25000" dirty="0" err="1">
                <a:ea typeface="ＭＳ Ｐゴシック" pitchFamily="-110" charset="-128"/>
              </a:rPr>
              <a:t>x</a:t>
            </a:r>
            <a:endParaRPr lang="en-US" sz="2800" b="1" baseline="-25000" dirty="0">
              <a:ea typeface="ＭＳ Ｐゴシック" pitchFamily="-110" charset="-128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7766669" y="5410200"/>
            <a:ext cx="13011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ea typeface="ＭＳ Ｐゴシック" pitchFamily="-110" charset="-128"/>
                <a:sym typeface="Symbol" pitchFamily="18" charset="2"/>
              </a:rPr>
              <a:t></a:t>
            </a:r>
            <a:r>
              <a:rPr lang="en-US" sz="2800" b="1" baseline="-25000" dirty="0">
                <a:solidFill>
                  <a:srgbClr val="C00000"/>
                </a:solidFill>
                <a:ea typeface="ＭＳ Ｐゴシック" pitchFamily="-110" charset="-128"/>
              </a:rPr>
              <a:t>1,</a:t>
            </a:r>
            <a:r>
              <a:rPr lang="en-US" sz="2800" b="1" baseline="-25000" dirty="0" smtClean="0">
                <a:solidFill>
                  <a:srgbClr val="C00000"/>
                </a:solidFill>
                <a:ea typeface="ＭＳ Ｐゴシック" pitchFamily="-110" charset="-128"/>
              </a:rPr>
              <a:t>SMD</a:t>
            </a:r>
            <a:endParaRPr lang="en-US" sz="2800" b="1" dirty="0">
              <a:solidFill>
                <a:srgbClr val="C00000"/>
              </a:solidFill>
              <a:ea typeface="ＭＳ Ｐゴシック" pitchFamily="-110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352800"/>
            <a:ext cx="4724400" cy="3200400"/>
            <a:chOff x="304800" y="3276600"/>
            <a:chExt cx="4724400" cy="3200400"/>
          </a:xfrm>
        </p:grpSpPr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3504918" y="3638490"/>
              <a:ext cx="746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Monotype Sorts" pitchFamily="-110" charset="2"/>
                <a:buNone/>
              </a:pPr>
              <a:r>
                <a:rPr lang="en-US" sz="2000" b="1" dirty="0">
                  <a:ea typeface="ＭＳ Ｐゴシック" pitchFamily="-110" charset="-128"/>
                </a:rPr>
                <a:t>Cu</a:t>
              </a: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1A74F6"/>
                </a:clrFrom>
                <a:clrTo>
                  <a:srgbClr val="1A74F6">
                    <a:alpha val="0"/>
                  </a:srgbClr>
                </a:clrTo>
              </a:clrChange>
            </a:blip>
            <a:srcRect l="4839" t="15254" r="12903" b="13559"/>
            <a:stretch>
              <a:fillRect/>
            </a:stretch>
          </p:blipFill>
          <p:spPr bwMode="auto">
            <a:xfrm rot="10800000">
              <a:off x="457200" y="3276600"/>
              <a:ext cx="3886200" cy="3200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2" name="Oval 31"/>
            <p:cNvSpPr/>
            <p:nvPr/>
          </p:nvSpPr>
          <p:spPr bwMode="auto">
            <a:xfrm rot="10800000">
              <a:off x="1177636" y="3505200"/>
              <a:ext cx="3013364" cy="2895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 rot="10800000">
              <a:off x="762000" y="3962400"/>
              <a:ext cx="1981200" cy="19050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52600" y="4953000"/>
              <a:ext cx="3276600" cy="1588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343400" y="435358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x</a:t>
              </a:r>
              <a:endParaRPr kumimoji="1" lang="ja-JP" altLang="en-US" sz="2800" dirty="0"/>
            </a:p>
          </p:txBody>
        </p:sp>
        <p:sp>
          <p:nvSpPr>
            <p:cNvPr id="39" name="TextBox 14"/>
            <p:cNvSpPr txBox="1">
              <a:spLocks noChangeArrowheads="1"/>
            </p:cNvSpPr>
            <p:nvPr/>
          </p:nvSpPr>
          <p:spPr bwMode="auto">
            <a:xfrm>
              <a:off x="304800" y="3429000"/>
              <a:ext cx="7778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Monotype Sorts" pitchFamily="-110" charset="2"/>
                <a:buNone/>
              </a:pPr>
              <a:r>
                <a:rPr lang="en-US" sz="2800" u="sng" dirty="0">
                  <a:ea typeface="ＭＳ Ｐゴシック" pitchFamily="-110" charset="-128"/>
                </a:rPr>
                <a:t>C</a:t>
              </a:r>
              <a:r>
                <a:rPr lang="en-US" sz="2800" b="1" u="sng" dirty="0" smtClean="0">
                  <a:ea typeface="ＭＳ Ｐゴシック" pitchFamily="-110" charset="-128"/>
                </a:rPr>
                <a:t>u</a:t>
              </a:r>
              <a:endParaRPr lang="en-US" sz="2800" b="1" u="sng" dirty="0">
                <a:ea typeface="ＭＳ Ｐゴシック" pitchFamily="-110" charset="-128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3886200" y="3439180"/>
              <a:ext cx="7778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25" fontAlgn="base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Monotype Sorts" pitchFamily="-110" charset="2"/>
                <a:buNone/>
              </a:pPr>
              <a:r>
                <a:rPr lang="en-US" sz="2800" b="1" u="sng" dirty="0">
                  <a:ea typeface="ＭＳ Ｐゴシック" pitchFamily="-110" charset="-128"/>
                </a:rPr>
                <a:t>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95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8032"/>
            <a:ext cx="7010400" cy="5787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and v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in totally new trend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2012-08-13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QM2012@Washington D.C.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9" name="Picture 8" descr="cuau_flow_amp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6553200" cy="4438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13713" cy="1066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Sizable negative v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is in opposite sign, and magnitude of v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is larger, compared to AMPT model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3532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703388" y="152400"/>
            <a:ext cx="64008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57" tIns="43379" rIns="86757" bIns="43379"/>
          <a:lstStyle/>
          <a:p>
            <a:pPr algn="ctr">
              <a:tabLst>
                <a:tab pos="0" algn="l"/>
                <a:tab pos="440158" algn="l"/>
                <a:tab pos="880314" algn="l"/>
                <a:tab pos="1321895" algn="l"/>
                <a:tab pos="1762052" algn="l"/>
                <a:tab pos="2202209" algn="l"/>
                <a:tab pos="2643790" algn="l"/>
                <a:tab pos="3083947" algn="l"/>
                <a:tab pos="3525528" algn="l"/>
                <a:tab pos="3965685" algn="l"/>
                <a:tab pos="4405843" algn="l"/>
                <a:tab pos="4847425" algn="l"/>
                <a:tab pos="5287580" algn="l"/>
                <a:tab pos="5729162" algn="l"/>
                <a:tab pos="6169319" algn="l"/>
                <a:tab pos="6609475" algn="l"/>
                <a:tab pos="7051057" algn="l"/>
                <a:tab pos="7491214" algn="l"/>
                <a:tab pos="7932795" algn="l"/>
                <a:tab pos="8372952" algn="l"/>
                <a:tab pos="8813110" algn="l"/>
              </a:tabLst>
              <a:defRPr/>
            </a:pP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J/</a:t>
            </a: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  <a:sym typeface="Symbol"/>
              </a:rPr>
              <a:t></a:t>
            </a: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 results in 200 </a:t>
            </a:r>
            <a:r>
              <a:rPr lang="en-US" sz="2800" b="1" baseline="0" dirty="0" err="1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GeV</a:t>
            </a:r>
            <a:r>
              <a:rPr lang="en-US" sz="2800" b="1" baseline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n-US" sz="2800" b="1" baseline="0" dirty="0" err="1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Cu+Au</a:t>
            </a:r>
            <a:endParaRPr lang="en-US" sz="2800" b="1" baseline="0" dirty="0">
              <a:solidFill>
                <a:srgbClr val="00000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34820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2DEC99-7DDE-5846-8DDE-BEA538930985}" type="slidenum">
              <a:rPr lang="en-US" sz="1400" baseline="0">
                <a:latin typeface="Times New Roman" charset="0"/>
              </a:rPr>
              <a:pPr eaLnBrk="1" hangingPunct="1"/>
              <a:t>9</a:t>
            </a:fld>
            <a:endParaRPr lang="en-US" sz="1400" baseline="0">
              <a:latin typeface="Times New Roman" charset="0"/>
            </a:endParaRPr>
          </a:p>
        </p:txBody>
      </p:sp>
      <p:sp>
        <p:nvSpPr>
          <p:cNvPr id="34822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400" baseline="0">
              <a:latin typeface="Times New Roman" charset="0"/>
              <a:ea typeface="SimSun" charset="0"/>
            </a:endParaRPr>
          </a:p>
        </p:txBody>
      </p:sp>
      <p:sp>
        <p:nvSpPr>
          <p:cNvPr id="34823" name="Rectangle 5"/>
          <p:cNvSpPr txBox="1">
            <a:spLocks noChangeArrowheads="1"/>
          </p:cNvSpPr>
          <p:nvPr/>
        </p:nvSpPr>
        <p:spPr bwMode="auto">
          <a:xfrm>
            <a:off x="5562600" y="3886200"/>
            <a:ext cx="358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ea typeface="SimSun" charset="0"/>
                <a:cs typeface="SimSun" charset="0"/>
              </a:rPr>
              <a:t>In Cu+Au collisions,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ea typeface="SimSun" charset="0"/>
                <a:cs typeface="SimSun" charset="0"/>
              </a:rPr>
              <a:t>R</a:t>
            </a:r>
            <a:r>
              <a:rPr lang="en-US" altLang="zh-CN" sz="1800" b="1" baseline="-25000">
                <a:ea typeface="SimSun" charset="0"/>
                <a:cs typeface="SimSun" charset="0"/>
              </a:rPr>
              <a:t>AA</a:t>
            </a:r>
            <a:r>
              <a:rPr lang="en-US" altLang="zh-CN" sz="1800" b="1" baseline="0">
                <a:ea typeface="SimSun" charset="0"/>
                <a:cs typeface="SimSun" charset="0"/>
              </a:rPr>
              <a:t>(Au-going) &gt; R</a:t>
            </a:r>
            <a:r>
              <a:rPr lang="en-US" altLang="zh-CN" sz="1800" b="1" baseline="-25000">
                <a:ea typeface="SimSun" charset="0"/>
                <a:cs typeface="SimSun" charset="0"/>
              </a:rPr>
              <a:t>AA</a:t>
            </a:r>
            <a:r>
              <a:rPr lang="en-US" altLang="zh-CN" sz="1800" b="1" baseline="0">
                <a:ea typeface="SimSun" charset="0"/>
                <a:cs typeface="SimSun" charset="0"/>
              </a:rPr>
              <a:t>(Cu-going),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solidFill>
                  <a:schemeClr val="accent2"/>
                </a:solidFill>
                <a:ea typeface="SimSun" charset="0"/>
                <a:cs typeface="SimSun" charset="0"/>
              </a:rPr>
              <a:t>qualitatively described by CNM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solidFill>
                  <a:schemeClr val="accent2"/>
                </a:solidFill>
                <a:ea typeface="SimSun" charset="0"/>
                <a:cs typeface="SimSun" charset="0"/>
              </a:rPr>
              <a:t>but not quantitatively.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Additional suppression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suggests hot, dense medium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800" b="1" baseline="0">
                <a:solidFill>
                  <a:srgbClr val="FF0000"/>
                </a:solidFill>
                <a:ea typeface="SimSun" charset="0"/>
                <a:cs typeface="SimSun" charset="0"/>
              </a:rPr>
              <a:t>effect</a:t>
            </a:r>
          </a:p>
          <a:p>
            <a:pPr eaLnBrk="1" hangingPunct="1">
              <a:spcBef>
                <a:spcPct val="20000"/>
              </a:spcBef>
            </a:pPr>
            <a:endParaRPr lang="en-US" altLang="zh-CN" sz="1800" b="1" baseline="0">
              <a:solidFill>
                <a:srgbClr val="FF33CC"/>
              </a:solidFill>
              <a:ea typeface="SimSun" charset="0"/>
              <a:cs typeface="SimSun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673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066800"/>
            <a:ext cx="2047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600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5562600" y="2895600"/>
            <a:ext cx="426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0">
                <a:solidFill>
                  <a:srgbClr val="FF33CC"/>
                </a:solidFill>
                <a:cs typeface="Arial" charset="0"/>
              </a:rPr>
              <a:t>PHENIX: Hollis, Rosati, Sakaguchi </a:t>
            </a:r>
            <a:endParaRPr lang="en-US" sz="1200" baseline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4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1243</Words>
  <Application>Microsoft Macintosh PowerPoint</Application>
  <PresentationFormat>On-screen Show (4:3)</PresentationFormat>
  <Paragraphs>222</Paragraphs>
  <Slides>29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Microsoft Equation</vt:lpstr>
      <vt:lpstr>QM2012 Highlights</vt:lpstr>
      <vt:lpstr>d+A</vt:lpstr>
      <vt:lpstr>Initial state by hadronic probes</vt:lpstr>
      <vt:lpstr>CNM and nPDF</vt:lpstr>
      <vt:lpstr>y’ is strongly suppressed in dAu</vt:lpstr>
      <vt:lpstr>Cu+Au</vt:lpstr>
      <vt:lpstr>Asymmetric Cu+Au collisions</vt:lpstr>
      <vt:lpstr>v1 and v2 in totally new trend</vt:lpstr>
      <vt:lpstr>PowerPoint Presentation</vt:lpstr>
      <vt:lpstr>QGP or Geometry Scaling</vt:lpstr>
      <vt:lpstr>The Physics Motivation</vt:lpstr>
      <vt:lpstr>PowerPoint Presentation</vt:lpstr>
      <vt:lpstr>PowerPoint Presentation</vt:lpstr>
      <vt:lpstr>Jet and Heavy Quark in 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Electro-weak probes</vt:lpstr>
      <vt:lpstr>PowerPoint Presentation</vt:lpstr>
      <vt:lpstr>RAA: B-&gt;J/Psi</vt:lpstr>
      <vt:lpstr>B-&gt;J/Psi</vt:lpstr>
      <vt:lpstr>Future Direction and New Opportunity at RHIC</vt:lpstr>
      <vt:lpstr>Forward Polarized p+A Physics at RHIC</vt:lpstr>
      <vt:lpstr>Polarized p+A</vt:lpstr>
      <vt:lpstr>model</vt:lpstr>
      <vt:lpstr>modle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Xiong Liu</dc:creator>
  <cp:lastModifiedBy>Ming Xiong Liu</cp:lastModifiedBy>
  <cp:revision>30</cp:revision>
  <dcterms:created xsi:type="dcterms:W3CDTF">2012-08-18T23:53:23Z</dcterms:created>
  <dcterms:modified xsi:type="dcterms:W3CDTF">2012-08-19T03:21:38Z</dcterms:modified>
</cp:coreProperties>
</file>