
<file path=[Content_Types].xml><?xml version="1.0" encoding="utf-8"?>
<Types xmlns="http://schemas.openxmlformats.org/package/2006/content-types">
  <Override PartName="/ppt/slideLayouts/slideLayout1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embeddings/Microsoft_Equation24.bin" ContentType="application/vnd.openxmlformats-officedocument.oleObject"/>
  <Override PartName="/ppt/embeddings/Microsoft_Equation20.bin" ContentType="application/vnd.openxmlformats-officedocument.oleObject"/>
  <Override PartName="/ppt/embeddings/Microsoft_Equation8.bin" ContentType="application/vnd.openxmlformats-officedocument.oleObject"/>
  <Override PartName="/ppt/embeddings/Microsoft_Equation4.bin" ContentType="application/vnd.openxmlformats-officedocument.oleObject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embeddings/Microsoft_Equation13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7.bin" ContentType="application/vnd.openxmlformats-officedocument.oleObject"/>
  <Override PartName="/ppt/notesMasters/notesMaster1.xml" ContentType="application/vnd.openxmlformats-officedocument.presentationml.notesMaster+xml"/>
  <Override PartName="/ppt/notesSlides/notesSlide4.xml" ContentType="application/vnd.openxmlformats-officedocument.presentationml.notesSlide+xml"/>
  <Default Extension="rels" ContentType="application/vnd.openxmlformats-package.relationships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slides/slide6.xml" ContentType="application/vnd.openxmlformats-officedocument.presentationml.slide+xml"/>
  <Override PartName="/ppt/slides/slide50.xml" ContentType="application/vnd.openxmlformats-officedocument.presentationml.slide+xml"/>
  <Override PartName="/ppt/slides/slide48.xml" ContentType="application/vnd.openxmlformats-officedocument.presentationml.slide+xml"/>
  <Override PartName="/ppt/slides/slide44.xml" ContentType="application/vnd.openxmlformats-officedocument.presentationml.slide+xml"/>
  <Override PartName="/ppt/slides/slide40.xml" ContentType="application/vnd.openxmlformats-officedocument.presentationml.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slideLayouts/slideLayout13.xml" ContentType="application/vnd.openxmlformats-officedocument.presentationml.slideLayout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3.xml" ContentType="application/vnd.openxmlformats-officedocument.presentationml.slide+xml"/>
  <Override PartName="/ppt/embeddings/Microsoft_Equation21.bin" ContentType="application/vnd.openxmlformats-officedocument.oleObject"/>
  <Override PartName="/ppt/embeddings/oleObject1.bin" ContentType="application/vnd.openxmlformats-officedocument.oleObject"/>
  <Override PartName="/ppt/embeddings/Microsoft_Equation9.bin" ContentType="application/vnd.openxmlformats-officedocument.oleObject"/>
  <Override PartName="/ppt/embeddings/Microsoft_Equation5.bin" ContentType="application/vnd.openxmlformats-officedocument.oleObject"/>
  <Override PartName="/ppt/embeddings/Microsoft_Equation1.bin" ContentType="application/vnd.openxmlformats-officedocument.oleObject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embeddings/Microsoft_Equation14.bin" ContentType="application/vnd.openxmlformats-officedocument.oleObject"/>
  <Override PartName="/ppt/embeddings/Microsoft_Equation10.bin" ContentType="application/vnd.openxmlformats-officedocument.oleObject"/>
  <Override PartName="/ppt/embeddings/Microsoft_Equation18.bin" ContentType="application/vnd.openxmlformats-officedocument.oleObject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Default Extension="bin" ContentType="application/vnd.openxmlformats-officedocument.presentationml.printerSettings"/>
  <Default Extension="wmf" ContentType="image/x-wmf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viewProps.xml" ContentType="application/vnd.openxmlformats-officedocument.presentationml.viewProps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49.xml" ContentType="application/vnd.openxmlformats-officedocument.presentationml.slide+xml"/>
  <Override PartName="/ppt/slides/slide45.xml" ContentType="application/vnd.openxmlformats-officedocument.presentationml.slide+xml"/>
  <Override PartName="/ppt/slides/slide41.xml" ContentType="application/vnd.openxmlformats-officedocument.presentationml.slide+xml"/>
  <Default Extension="png" ContentType="image/png"/>
  <Override PartName="/ppt/notesSlides/notesSlide2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34.xml" ContentType="application/vnd.openxmlformats-officedocument.presentationml.slide+xml"/>
  <Default Extension="jpeg" ContentType="image/jpeg"/>
  <Override PartName="/ppt/slides/slide38.xml" ContentType="application/vnd.openxmlformats-officedocument.presentationml.slide+xml"/>
  <Override PartName="/ppt/slides/slide30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embeddings/Microsoft_Equation22.bin" ContentType="application/vnd.openxmlformats-officedocument.oleObject"/>
  <Override PartName="/ppt/embeddings/oleObject2.bin" ContentType="application/vnd.openxmlformats-officedocument.oleObject"/>
  <Override PartName="/ppt/embeddings/Microsoft_Equation6.bin" ContentType="application/vnd.openxmlformats-officedocument.oleObject"/>
  <Override PartName="/ppt/embeddings/Microsoft_Equation2.bin" ContentType="application/vnd.openxmlformats-officedocument.oleObject"/>
  <Override PartName="/ppt/presProps.xml" ContentType="application/vnd.openxmlformats-officedocument.presentationml.presProps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15.bin" ContentType="application/vnd.openxmlformats-officedocument.oleObject"/>
  <Override PartName="/ppt/embeddings/Microsoft_Equation11.bin" ContentType="application/vnd.openxmlformats-officedocument.oleObject"/>
  <Override PartName="/ppt/slides/slide13.xml" ContentType="application/vnd.openxmlformats-officedocument.presentationml.slide+xml"/>
  <Override PartName="/ppt/embeddings/Microsoft_Equation19.bin" ContentType="application/vnd.openxmlformats-officedocument.oleObject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Default Extension="xml" ContentType="application/xml"/>
  <Override PartName="/ppt/notesSlides/notesSlide9.xml" ContentType="application/vnd.openxmlformats-officedocument.presentationml.notesSlide+xml"/>
  <Override PartName="/ppt/theme/theme2.xml" ContentType="application/vnd.openxmlformats-officedocument.theme+xml"/>
  <Default Extension="pict" ContentType="image/pict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2.xml" ContentType="application/vnd.openxmlformats-officedocument.presentationml.slide+xml"/>
  <Override PartName="/ppt/slides/slide46.xml" ContentType="application/vnd.openxmlformats-officedocument.presentationml.slide+xml"/>
  <Override PartName="/ppt/slides/slide42.xml" ContentType="application/vnd.openxmlformats-officedocument.presentationml.slide+xml"/>
  <Override PartName="/ppt/notesSlides/notesSlide20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3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embeddings/Microsoft_Equation23.bin" ContentType="application/vnd.openxmlformats-officedocument.oleObject"/>
  <Override PartName="/ppt/embeddings/oleObject3.bin" ContentType="application/vnd.openxmlformats-officedocument.oleObject"/>
  <Override PartName="/ppt/embeddings/Microsoft_Equation7.bin" ContentType="application/vnd.openxmlformats-officedocument.oleObject"/>
  <Override PartName="/ppt/embeddings/Microsoft_Equation3.bin" ContentType="application/vnd.openxmlformats-officedocument.oleObject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0.xml" ContentType="application/vnd.openxmlformats-officedocument.presentationml.slide+xml"/>
  <Override PartName="/ppt/embeddings/Microsoft_Equation16.bin" ContentType="application/vnd.openxmlformats-officedocument.oleObject"/>
  <Override PartName="/ppt/embeddings/Microsoft_Equation12.bin" ContentType="application/vnd.openxmlformats-officedocument.oleObject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3.xml" ContentType="application/vnd.openxmlformats-officedocument.them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8" r:id="rId3"/>
    <p:sldId id="271" r:id="rId4"/>
    <p:sldId id="272" r:id="rId5"/>
    <p:sldId id="257" r:id="rId6"/>
    <p:sldId id="259" r:id="rId7"/>
    <p:sldId id="273" r:id="rId8"/>
    <p:sldId id="342" r:id="rId9"/>
    <p:sldId id="286" r:id="rId10"/>
    <p:sldId id="275" r:id="rId11"/>
    <p:sldId id="274" r:id="rId12"/>
    <p:sldId id="299" r:id="rId13"/>
    <p:sldId id="290" r:id="rId14"/>
    <p:sldId id="304" r:id="rId15"/>
    <p:sldId id="305" r:id="rId16"/>
    <p:sldId id="301" r:id="rId17"/>
    <p:sldId id="306" r:id="rId18"/>
    <p:sldId id="260" r:id="rId19"/>
    <p:sldId id="339" r:id="rId20"/>
    <p:sldId id="316" r:id="rId21"/>
    <p:sldId id="340" r:id="rId22"/>
    <p:sldId id="289" r:id="rId23"/>
    <p:sldId id="280" r:id="rId24"/>
    <p:sldId id="281" r:id="rId25"/>
    <p:sldId id="317" r:id="rId26"/>
    <p:sldId id="330" r:id="rId27"/>
    <p:sldId id="293" r:id="rId28"/>
    <p:sldId id="294" r:id="rId29"/>
    <p:sldId id="318" r:id="rId30"/>
    <p:sldId id="267" r:id="rId31"/>
    <p:sldId id="295" r:id="rId32"/>
    <p:sldId id="321" r:id="rId33"/>
    <p:sldId id="319" r:id="rId34"/>
    <p:sldId id="298" r:id="rId35"/>
    <p:sldId id="263" r:id="rId36"/>
    <p:sldId id="282" r:id="rId37"/>
    <p:sldId id="307" r:id="rId38"/>
    <p:sldId id="283" r:id="rId39"/>
    <p:sldId id="309" r:id="rId40"/>
    <p:sldId id="308" r:id="rId41"/>
    <p:sldId id="310" r:id="rId42"/>
    <p:sldId id="311" r:id="rId43"/>
    <p:sldId id="264" r:id="rId44"/>
    <p:sldId id="265" r:id="rId45"/>
    <p:sldId id="343" r:id="rId46"/>
    <p:sldId id="322" r:id="rId47"/>
    <p:sldId id="266" r:id="rId48"/>
    <p:sldId id="324" r:id="rId49"/>
    <p:sldId id="325" r:id="rId50"/>
    <p:sldId id="326" r:id="rId51"/>
    <p:sldId id="327" r:id="rId52"/>
    <p:sldId id="328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F66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53" d="100"/>
          <a:sy n="153" d="100"/>
        </p:scale>
        <p:origin x="-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60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Relationship Id="rId2" Type="http://schemas.openxmlformats.org/officeDocument/2006/relationships/image" Target="../media/image4.pict"/><Relationship Id="rId3" Type="http://schemas.openxmlformats.org/officeDocument/2006/relationships/image" Target="../media/image5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ict"/><Relationship Id="rId2" Type="http://schemas.openxmlformats.org/officeDocument/2006/relationships/image" Target="../media/image69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ict"/><Relationship Id="rId2" Type="http://schemas.openxmlformats.org/officeDocument/2006/relationships/image" Target="../media/image71.pict"/><Relationship Id="rId3" Type="http://schemas.openxmlformats.org/officeDocument/2006/relationships/image" Target="../media/image69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Relationship Id="rId2" Type="http://schemas.openxmlformats.org/officeDocument/2006/relationships/image" Target="../media/image102.wmf"/><Relationship Id="rId3" Type="http://schemas.openxmlformats.org/officeDocument/2006/relationships/image" Target="../media/image10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Relationship Id="rId2" Type="http://schemas.openxmlformats.org/officeDocument/2006/relationships/image" Target="../media/image109.wmf"/><Relationship Id="rId3" Type="http://schemas.openxmlformats.org/officeDocument/2006/relationships/image" Target="../media/image110.wmf"/><Relationship Id="rId4" Type="http://schemas.openxmlformats.org/officeDocument/2006/relationships/image" Target="../media/image1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image" Target="../media/image47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93449-F172-4DA6-80DD-E6ACBC0E4BC2}" type="datetimeFigureOut">
              <a:rPr lang="en-US" smtClean="0"/>
              <a:pPr/>
              <a:t>4/15/09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FD172-C048-4B7D-8BE4-550ECC18C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E5FA2-BE6D-4CBC-937F-C9E735DDD637}" type="datetimeFigureOut">
              <a:rPr lang="en-US" smtClean="0"/>
              <a:pPr/>
              <a:t>4/15/09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D0D95-56E8-4894-92BB-D7A3957D1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E03E28-E98D-4F61-ADC4-C278FDC340E0}" type="slidenum">
              <a:rPr lang="en-US">
                <a:latin typeface="Arial" pitchFamily="55" charset="0"/>
                <a:ea typeface="ＭＳ Ｐゴシック" pitchFamily="55" charset="-128"/>
                <a:cs typeface="ＭＳ Ｐゴシック" pitchFamily="55" charset="-128"/>
              </a:rPr>
              <a:pPr/>
              <a:t>2</a:t>
            </a:fld>
            <a:endParaRPr lang="en-US">
              <a:latin typeface="Arial" pitchFamily="55" charset="0"/>
              <a:ea typeface="ＭＳ Ｐゴシック" pitchFamily="55" charset="-128"/>
              <a:cs typeface="ＭＳ Ｐゴシック" pitchFamily="55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55" charset="0"/>
              <a:ea typeface="ＭＳ Ｐゴシック" pitchFamily="55" charset="-128"/>
              <a:cs typeface="ＭＳ Ｐゴシック" pitchFamily="5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ja-JP"/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80FB5D-2C66-4D67-BB7E-A127C44D4FA8}" type="slidenum">
              <a:rPr lang="ja-JP" altLang="en-US"/>
              <a:pPr/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663BC0B-79E7-4419-9A61-F5AD2837513D}" type="slidenum">
              <a:rPr lang="en-US"/>
              <a:pPr/>
              <a:t>17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5805" cy="4115405"/>
          </a:xfrm>
          <a:noFill/>
          <a:ln/>
        </p:spPr>
        <p:txBody>
          <a:bodyPr/>
          <a:lstStyle/>
          <a:p>
            <a:endParaRPr lang="en-US">
              <a:latin typeface="Arial" pitchFamily="55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8C53C-C81E-4D37-8730-F9DB9533D577}" type="slidenum">
              <a:rPr lang="en-US">
                <a:latin typeface="Arial" pitchFamily="55" charset="0"/>
              </a:rPr>
              <a:pPr/>
              <a:t>22</a:t>
            </a:fld>
            <a:endParaRPr lang="en-US">
              <a:latin typeface="Arial" pitchFamily="55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55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55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74775-9069-4D76-B605-9BBD97FE4383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2FA91F-C483-4A86-A992-745C5BA448DB}" type="slidenum">
              <a:rPr lang="en-US"/>
              <a:pPr/>
              <a:t>24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431A3-0E06-4B4C-A028-883D31F32A40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8F019D-21E9-4F09-AEC0-F20A20036BAC}" type="slidenum">
              <a:rPr lang="en-US">
                <a:latin typeface="Arial" pitchFamily="55" charset="0"/>
              </a:rPr>
              <a:pPr/>
              <a:t>36</a:t>
            </a:fld>
            <a:endParaRPr lang="en-US">
              <a:latin typeface="Arial" pitchFamily="55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1E9462-9A81-4D58-9E55-2A3607B7B6BC}" type="slidenum">
              <a:rPr lang="en-US">
                <a:latin typeface="Arial" pitchFamily="55" charset="0"/>
              </a:rPr>
              <a:pPr/>
              <a:t>38</a:t>
            </a:fld>
            <a:endParaRPr lang="en-US">
              <a:latin typeface="Arial" pitchFamily="55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BF6C1-C736-48E0-A84C-89EEC4E1B684}" type="slidenum">
              <a:rPr lang="en-US"/>
              <a:pPr/>
              <a:t>41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Have to explain rapidly what elliptic flow is, add backup on it and add a paper on upgrades especially vtx…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D7F9D-5CDB-46F6-9D90-BAB55FA8BEB0}" type="slidenum">
              <a:rPr lang="en-US"/>
              <a:pPr/>
              <a:t>42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98148-6318-4B77-A415-E2E17DF9FA34}" type="slidenum">
              <a:rPr lang="en-US">
                <a:latin typeface="Arial" pitchFamily="55" charset="0"/>
                <a:ea typeface="ＭＳ Ｐゴシック" pitchFamily="55" charset="-128"/>
                <a:cs typeface="ＭＳ Ｐゴシック" pitchFamily="55" charset="-128"/>
              </a:rPr>
              <a:pPr/>
              <a:t>3</a:t>
            </a:fld>
            <a:endParaRPr lang="en-US">
              <a:latin typeface="Arial" pitchFamily="55" charset="0"/>
              <a:ea typeface="ＭＳ Ｐゴシック" pitchFamily="55" charset="-128"/>
              <a:cs typeface="ＭＳ Ｐゴシック" pitchFamily="55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6763" cy="34321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63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55" charset="0"/>
              <a:ea typeface="ＭＳ Ｐゴシック" pitchFamily="55" charset="-128"/>
              <a:cs typeface="ＭＳ Ｐゴシック" pitchFamily="55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68C28C-B384-456A-B531-24D7627E4A48}" type="slidenum">
              <a:rPr lang="en-US">
                <a:latin typeface="Arial" pitchFamily="55" charset="0"/>
              </a:rPr>
              <a:pPr/>
              <a:t>49</a:t>
            </a:fld>
            <a:endParaRPr lang="en-US">
              <a:latin typeface="Arial" pitchFamily="55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55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2458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B44036-B64E-4918-9EBD-5F5A367FA7FD}" type="slidenum">
              <a:rPr lang="ja-JP" altLang="en-US"/>
              <a:pPr/>
              <a:t>50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55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55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642AD-651F-41CD-9A17-E7922D8B8E25}" type="slidenum">
              <a:rPr lang="en-US" altLang="ja-JP"/>
              <a:pPr/>
              <a:t>52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C5D906-B33D-47F4-AEA7-EB22A18C84EF}" type="slidenum">
              <a:rPr lang="en-US">
                <a:latin typeface="Arial" pitchFamily="55" charset="0"/>
                <a:ea typeface="ＭＳ Ｐゴシック" pitchFamily="55" charset="-128"/>
                <a:cs typeface="ＭＳ Ｐゴシック" pitchFamily="55" charset="-128"/>
              </a:rPr>
              <a:pPr/>
              <a:t>4</a:t>
            </a:fld>
            <a:endParaRPr lang="en-US">
              <a:latin typeface="Arial" pitchFamily="55" charset="0"/>
              <a:ea typeface="ＭＳ Ｐゴシック" pitchFamily="55" charset="-128"/>
              <a:cs typeface="ＭＳ Ｐゴシック" pitchFamily="55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55" charset="0"/>
              <a:ea typeface="ＭＳ Ｐゴシック" pitchFamily="55" charset="-128"/>
              <a:cs typeface="ＭＳ Ｐゴシック" pitchFamily="5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FB9B-8761-4789-8BBF-20E1BC7474A4}" type="slidenum">
              <a:rPr lang="en-US"/>
              <a:pPr/>
              <a:t>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55" charset="0"/>
              <a:ea typeface="ＭＳ Ｐゴシック" pitchFamily="55" charset="-128"/>
              <a:cs typeface="ＭＳ Ｐゴシック" pitchFamily="5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030C92-6549-471F-8263-D2BAD4ED2131}" type="slidenum">
              <a:rPr lang="en-US">
                <a:latin typeface="Arial" pitchFamily="55" charset="0"/>
              </a:rPr>
              <a:pPr/>
              <a:t>9</a:t>
            </a:fld>
            <a:endParaRPr lang="en-US">
              <a:latin typeface="Arial" pitchFamily="55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55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1DEDE-965A-4C45-85A6-04792E566296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sz="7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ja-JP"/>
          </a:p>
        </p:txBody>
      </p:sp>
      <p:sp>
        <p:nvSpPr>
          <p:cNvPr id="225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118D63-83D0-4C2F-A545-958CBA95B3C4}" type="slidenum">
              <a:rPr lang="ja-JP" altLang="en-US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55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93EF8-43DE-47D0-B5EC-88AAB4E58D96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55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3F33-E41D-4A6F-BB62-B4FB30BB9CAE}" type="slidenum">
              <a:rPr lang="en-US" altLang="ja-JP"/>
              <a:pPr/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19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Ming Xiong Liu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713DD-8857-413E-8F2C-C20FA71ADA2A}" type="slidenum">
              <a:rPr lang="en-US"/>
              <a:pPr/>
              <a:t>‹#›</a:t>
            </a:fld>
            <a:endParaRPr lang="en-US" sz="1400" b="0">
              <a:solidFill>
                <a:schemeClr val="tx1"/>
              </a:solidFill>
              <a:effectLst/>
              <a:latin typeface="Times New Roman" pitchFamily="55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4/28/09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Ming Xiong Liu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90E-52A6-4D58-9651-8F614C678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4/28/09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Ming Xiong Liu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1EAE3-0CC9-4BD5-8741-4A688C69E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4/28/09</a:t>
            </a:r>
            <a:endParaRPr lang="en-US" altLang="zh-TW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9C0D19F-D0DA-447C-803D-39436B60F35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E5505-00B4-41FA-BC05-A7403279B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F661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1.png"/><Relationship Id="rId5" Type="http://schemas.openxmlformats.org/officeDocument/2006/relationships/oleObject" Target="../embeddings/Microsoft_Equation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4.png"/><Relationship Id="rId5" Type="http://schemas.openxmlformats.org/officeDocument/2006/relationships/oleObject" Target="../embeddings/Microsoft_Equation6.bin"/><Relationship Id="rId6" Type="http://schemas.openxmlformats.org/officeDocument/2006/relationships/oleObject" Target="../embeddings/Microsoft_Equation7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36.png"/><Relationship Id="rId5" Type="http://schemas.openxmlformats.org/officeDocument/2006/relationships/oleObject" Target="../embeddings/Microsoft_Equation8.bin"/><Relationship Id="rId6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oleObject" Target="../embeddings/Microsoft_Equation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48.png"/><Relationship Id="rId5" Type="http://schemas.openxmlformats.org/officeDocument/2006/relationships/oleObject" Target="../embeddings/Microsoft_Equation11.bin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oleObject" Target="../embeddings/Microsoft_Equation12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4.wmf"/><Relationship Id="rId4" Type="http://schemas.openxmlformats.org/officeDocument/2006/relationships/image" Target="../media/image5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56.png"/><Relationship Id="rId4" Type="http://schemas.openxmlformats.org/officeDocument/2006/relationships/oleObject" Target="../embeddings/Microsoft_Equation13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5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7.png"/><Relationship Id="rId7" Type="http://schemas.openxmlformats.org/officeDocument/2006/relationships/oleObject" Target="../embeddings/Microsoft_Equation2.bin"/><Relationship Id="rId8" Type="http://schemas.openxmlformats.org/officeDocument/2006/relationships/oleObject" Target="../embeddings/Microsoft_Equation3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70.png"/><Relationship Id="rId4" Type="http://schemas.openxmlformats.org/officeDocument/2006/relationships/oleObject" Target="../embeddings/Microsoft_Equation14.bin"/><Relationship Id="rId5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oleObject" Target="../embeddings/Microsoft_Equation15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Microsoft_Equation16.bin"/><Relationship Id="rId9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3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5.png"/><Relationship Id="rId4" Type="http://schemas.openxmlformats.org/officeDocument/2006/relationships/image" Target="../media/image8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92.png"/><Relationship Id="rId4" Type="http://schemas.openxmlformats.org/officeDocument/2006/relationships/oleObject" Target="../embeddings/Microsoft_Equation17.bin"/><Relationship Id="rId5" Type="http://schemas.openxmlformats.org/officeDocument/2006/relationships/image" Target="../media/image93.png"/><Relationship Id="rId6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8.png"/><Relationship Id="rId3" Type="http://schemas.openxmlformats.org/officeDocument/2006/relationships/image" Target="../media/image97.png"/><Relationship Id="rId4" Type="http://schemas.openxmlformats.org/officeDocument/2006/relationships/image" Target="../media/image36.png"/><Relationship Id="rId5" Type="http://schemas.openxmlformats.org/officeDocument/2006/relationships/image" Target="../media/image56.png"/><Relationship Id="rId6" Type="http://schemas.openxmlformats.org/officeDocument/2006/relationships/image" Target="../media/image42.png"/><Relationship Id="rId7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04.png"/><Relationship Id="rId5" Type="http://schemas.openxmlformats.org/officeDocument/2006/relationships/oleObject" Target="../embeddings/Microsoft_Equation18.bin"/><Relationship Id="rId6" Type="http://schemas.openxmlformats.org/officeDocument/2006/relationships/image" Target="../media/image105.png"/><Relationship Id="rId7" Type="http://schemas.openxmlformats.org/officeDocument/2006/relationships/oleObject" Target="../embeddings/Microsoft_Equation19.bin"/><Relationship Id="rId8" Type="http://schemas.openxmlformats.org/officeDocument/2006/relationships/image" Target="../media/image106.png"/><Relationship Id="rId9" Type="http://schemas.openxmlformats.org/officeDocument/2006/relationships/oleObject" Target="../embeddings/Microsoft_Equation20.bin"/><Relationship Id="rId10" Type="http://schemas.openxmlformats.org/officeDocument/2006/relationships/image" Target="../media/image10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12.png"/><Relationship Id="rId5" Type="http://schemas.openxmlformats.org/officeDocument/2006/relationships/oleObject" Target="../embeddings/Microsoft_Equation21.bin"/><Relationship Id="rId6" Type="http://schemas.openxmlformats.org/officeDocument/2006/relationships/oleObject" Target="../embeddings/Microsoft_Equation22.bin"/><Relationship Id="rId7" Type="http://schemas.openxmlformats.org/officeDocument/2006/relationships/oleObject" Target="../embeddings/Microsoft_Equation23.bin"/><Relationship Id="rId8" Type="http://schemas.openxmlformats.org/officeDocument/2006/relationships/oleObject" Target="../embeddings/Microsoft_Equation24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3.jpeg"/><Relationship Id="rId4" Type="http://schemas.openxmlformats.org/officeDocument/2006/relationships/image" Target="../media/image114.jpeg"/><Relationship Id="rId5" Type="http://schemas.openxmlformats.org/officeDocument/2006/relationships/image" Target="../media/image115.jpeg"/><Relationship Id="rId6" Type="http://schemas.openxmlformats.org/officeDocument/2006/relationships/image" Target="../media/image116.jpeg"/><Relationship Id="rId7" Type="http://schemas.openxmlformats.org/officeDocument/2006/relationships/image" Target="../media/image117.jpeg"/><Relationship Id="rId8" Type="http://schemas.openxmlformats.org/officeDocument/2006/relationships/image" Target="../media/image1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quation4.bin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 smtClean="0"/>
              <a:t>Highlights from RHIC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Ming X. Liu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LANL</a:t>
            </a:r>
          </a:p>
          <a:p>
            <a:pPr lvl="2" algn="l"/>
            <a:r>
              <a:rPr lang="en-US" dirty="0" smtClean="0">
                <a:solidFill>
                  <a:srgbClr val="0000FF"/>
                </a:solidFill>
              </a:rPr>
              <a:t>	</a:t>
            </a:r>
            <a:endParaRPr lang="en-US" dirty="0" smtClean="0">
              <a:solidFill>
                <a:srgbClr val="0000FF"/>
              </a:solidFill>
            </a:endParaRPr>
          </a:p>
          <a:p>
            <a:pPr lvl="2" algn="l"/>
            <a:r>
              <a:rPr lang="en-US" dirty="0" smtClean="0"/>
              <a:t>   </a:t>
            </a:r>
            <a:r>
              <a:rPr lang="en-US" dirty="0" smtClean="0"/>
              <a:t> Latest News from </a:t>
            </a:r>
            <a:r>
              <a:rPr lang="en-US" dirty="0" smtClean="0"/>
              <a:t>Quark Matter 2009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Ming Xiong Liu</a:t>
            </a:r>
            <a:endParaRPr lang="en-US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8511-6AD0-4969-BF4B-85B3EDAA005C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424862" cy="609600"/>
          </a:xfrm>
        </p:spPr>
        <p:txBody>
          <a:bodyPr>
            <a:normAutofit fontScale="90000"/>
          </a:bodyPr>
          <a:lstStyle/>
          <a:p>
            <a:r>
              <a:rPr lang="en-US" altLang="ja-JP" sz="3500" dirty="0"/>
              <a:t>Quark number + KE</a:t>
            </a:r>
            <a:r>
              <a:rPr lang="en-US" altLang="ja-JP" sz="3500" baseline="-25000" dirty="0"/>
              <a:t>T</a:t>
            </a:r>
            <a:r>
              <a:rPr lang="en-US" altLang="ja-JP" sz="3500" dirty="0"/>
              <a:t> scaling </a:t>
            </a:r>
            <a:r>
              <a:rPr lang="en-US" altLang="ja-JP" sz="2400" dirty="0"/>
              <a:t>(</a:t>
            </a:r>
            <a:r>
              <a:rPr lang="en-US" altLang="ja-JP" sz="2400" dirty="0" err="1"/>
              <a:t>AuAu</a:t>
            </a:r>
            <a:r>
              <a:rPr lang="en-US" altLang="ja-JP" sz="2400" dirty="0"/>
              <a:t> 200 </a:t>
            </a:r>
            <a:r>
              <a:rPr lang="en-US" altLang="ja-JP" sz="2400" dirty="0" err="1"/>
              <a:t>GeV</a:t>
            </a:r>
            <a:r>
              <a:rPr lang="en-US" altLang="ja-JP" sz="2400" dirty="0"/>
              <a:t>)</a:t>
            </a:r>
          </a:p>
        </p:txBody>
      </p:sp>
      <p:pic>
        <p:nvPicPr>
          <p:cNvPr id="118807" name="Picture 23" descr="three_panel_p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990600"/>
            <a:ext cx="7993062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810" name="Text Box 26"/>
          <p:cNvSpPr txBox="1">
            <a:spLocks noChangeArrowheads="1"/>
          </p:cNvSpPr>
          <p:nvPr/>
        </p:nvSpPr>
        <p:spPr bwMode="auto">
          <a:xfrm>
            <a:off x="1981200" y="948726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 sz="1400" b="1" dirty="0">
                <a:solidFill>
                  <a:srgbClr val="660033"/>
                </a:solidFill>
              </a:rPr>
              <a:t>PRL. 98, 162301 (2007)</a:t>
            </a:r>
          </a:p>
        </p:txBody>
      </p:sp>
      <p:sp>
        <p:nvSpPr>
          <p:cNvPr id="118811" name="Text Box 27"/>
          <p:cNvSpPr txBox="1">
            <a:spLocks noChangeArrowheads="1"/>
          </p:cNvSpPr>
          <p:nvPr/>
        </p:nvSpPr>
        <p:spPr bwMode="auto">
          <a:xfrm>
            <a:off x="468313" y="5454650"/>
            <a:ext cx="8172450" cy="946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800" b="1" dirty="0"/>
              <a:t>v</a:t>
            </a:r>
            <a:r>
              <a:rPr lang="en-US" altLang="ja-JP" sz="2800" b="1" baseline="-25000" dirty="0"/>
              <a:t>2</a:t>
            </a:r>
            <a:r>
              <a:rPr lang="en-US" altLang="ja-JP" sz="2800" b="1" dirty="0"/>
              <a:t>(p</a:t>
            </a:r>
            <a:r>
              <a:rPr lang="en-US" altLang="ja-JP" sz="2800" b="1" baseline="-25000" dirty="0"/>
              <a:t>T</a:t>
            </a:r>
            <a:r>
              <a:rPr lang="en-US" altLang="ja-JP" sz="2800" b="1" dirty="0"/>
              <a:t>) /</a:t>
            </a:r>
            <a:r>
              <a:rPr lang="en-US" altLang="ja-JP" sz="2800" b="1" dirty="0" err="1"/>
              <a:t>n</a:t>
            </a:r>
            <a:r>
              <a:rPr lang="en-US" altLang="ja-JP" sz="2800" b="1" baseline="-25000" dirty="0" err="1"/>
              <a:t>quark</a:t>
            </a:r>
            <a:r>
              <a:rPr lang="en-US" altLang="ja-JP" sz="2800" b="1" dirty="0"/>
              <a:t> vs. KE</a:t>
            </a:r>
            <a:r>
              <a:rPr lang="en-US" altLang="ja-JP" sz="2800" b="1" baseline="-25000" dirty="0"/>
              <a:t>T</a:t>
            </a:r>
            <a:r>
              <a:rPr lang="en-US" altLang="ja-JP" sz="2800" b="1" dirty="0"/>
              <a:t>/</a:t>
            </a:r>
            <a:r>
              <a:rPr lang="en-US" altLang="ja-JP" sz="2800" b="1" dirty="0" err="1"/>
              <a:t>n</a:t>
            </a:r>
            <a:r>
              <a:rPr lang="en-US" altLang="ja-JP" sz="2800" b="1" baseline="-25000" dirty="0" err="1"/>
              <a:t>quark</a:t>
            </a:r>
            <a:r>
              <a:rPr lang="en-US" altLang="ja-JP" sz="2800" b="1" dirty="0"/>
              <a:t> becomes one curve independent of particle species. </a:t>
            </a:r>
          </a:p>
        </p:txBody>
      </p:sp>
      <p:pic>
        <p:nvPicPr>
          <p:cNvPr id="118812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914400"/>
            <a:ext cx="796925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143000" y="4905375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b="1" dirty="0">
                <a:solidFill>
                  <a:srgbClr val="4C5B79"/>
                </a:solidFill>
                <a:latin typeface="Optima" pitchFamily="55" charset="0"/>
              </a:rPr>
              <a:t>Transverse kinetic energy: KE</a:t>
            </a:r>
            <a:r>
              <a:rPr lang="en-US" b="1" baseline="-25000" dirty="0">
                <a:solidFill>
                  <a:srgbClr val="4C5B79"/>
                </a:solidFill>
                <a:latin typeface="Optima" pitchFamily="55" charset="0"/>
              </a:rPr>
              <a:t>T</a:t>
            </a:r>
            <a:r>
              <a:rPr lang="en-US" b="1" dirty="0">
                <a:solidFill>
                  <a:srgbClr val="4C5B79"/>
                </a:solidFill>
                <a:latin typeface="Optima" pitchFamily="55" charset="0"/>
              </a:rPr>
              <a:t> ≈ </a:t>
            </a:r>
            <a:r>
              <a:rPr lang="en-US" b="1" dirty="0" err="1">
                <a:solidFill>
                  <a:srgbClr val="4C5B79"/>
                </a:solidFill>
                <a:latin typeface="Optima" pitchFamily="55" charset="0"/>
              </a:rPr>
              <a:t>m</a:t>
            </a:r>
            <a:r>
              <a:rPr lang="en-US" b="1" baseline="-25000" dirty="0" err="1">
                <a:solidFill>
                  <a:srgbClr val="4C5B79"/>
                </a:solidFill>
                <a:latin typeface="Optima" pitchFamily="55" charset="0"/>
              </a:rPr>
              <a:t>T</a:t>
            </a:r>
            <a:r>
              <a:rPr lang="en-US" b="1" dirty="0">
                <a:solidFill>
                  <a:srgbClr val="4C5B79"/>
                </a:solidFill>
                <a:latin typeface="Optima" pitchFamily="55" charset="0"/>
              </a:rPr>
              <a:t> - </a:t>
            </a:r>
            <a:r>
              <a:rPr lang="en-US" b="1" dirty="0" err="1">
                <a:solidFill>
                  <a:srgbClr val="4C5B79"/>
                </a:solidFill>
                <a:latin typeface="Optima" pitchFamily="55" charset="0"/>
              </a:rPr>
              <a:t>m</a:t>
            </a:r>
            <a:r>
              <a:rPr lang="en-US" b="1" dirty="0">
                <a:solidFill>
                  <a:srgbClr val="4C5B79"/>
                </a:solidFill>
                <a:latin typeface="Optima" pitchFamily="55" charset="0"/>
              </a:rPr>
              <a:t>, where m</a:t>
            </a:r>
            <a:r>
              <a:rPr lang="en-US" b="1" baseline="-25000" dirty="0">
                <a:solidFill>
                  <a:srgbClr val="4C5B79"/>
                </a:solidFill>
                <a:latin typeface="Optima" pitchFamily="55" charset="0"/>
              </a:rPr>
              <a:t>T</a:t>
            </a:r>
            <a:r>
              <a:rPr lang="en-US" b="1" baseline="30000" dirty="0">
                <a:solidFill>
                  <a:srgbClr val="4C5B79"/>
                </a:solidFill>
                <a:latin typeface="Optima" pitchFamily="55" charset="0"/>
              </a:rPr>
              <a:t>2</a:t>
            </a:r>
            <a:r>
              <a:rPr lang="en-US" b="1" dirty="0">
                <a:solidFill>
                  <a:srgbClr val="4C5B79"/>
                </a:solidFill>
                <a:latin typeface="Optima" pitchFamily="55" charset="0"/>
              </a:rPr>
              <a:t> = p</a:t>
            </a:r>
            <a:r>
              <a:rPr lang="en-US" b="1" baseline="-25000" dirty="0">
                <a:solidFill>
                  <a:srgbClr val="4C5B79"/>
                </a:solidFill>
                <a:latin typeface="Optima" pitchFamily="55" charset="0"/>
              </a:rPr>
              <a:t>T</a:t>
            </a:r>
            <a:r>
              <a:rPr lang="en-US" b="1" baseline="30000" dirty="0">
                <a:solidFill>
                  <a:srgbClr val="4C5B79"/>
                </a:solidFill>
                <a:latin typeface="Optima" pitchFamily="55" charset="0"/>
              </a:rPr>
              <a:t>2</a:t>
            </a:r>
            <a:r>
              <a:rPr lang="en-US" b="1" dirty="0">
                <a:solidFill>
                  <a:srgbClr val="4C5B79"/>
                </a:solidFill>
                <a:latin typeface="Optima" pitchFamily="55" charset="0"/>
              </a:rPr>
              <a:t> + m</a:t>
            </a:r>
            <a:r>
              <a:rPr lang="en-US" b="1" baseline="30000" dirty="0">
                <a:solidFill>
                  <a:srgbClr val="4C5B79"/>
                </a:solidFill>
                <a:latin typeface="Optima" pitchFamily="55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1196-B1EC-4D8B-9706-623416B696E4}" type="slidenum">
              <a:rPr lang="en-US"/>
              <a:pPr/>
              <a:t>11</a:t>
            </a:fld>
            <a:endParaRPr lang="en-US"/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KE</a:t>
            </a:r>
            <a:r>
              <a:rPr lang="en-US" baseline="-25000" dirty="0"/>
              <a:t>T</a:t>
            </a:r>
            <a:r>
              <a:rPr lang="en-US" dirty="0"/>
              <a:t> and NCQ </a:t>
            </a:r>
            <a:r>
              <a:rPr lang="en-US" dirty="0" smtClean="0"/>
              <a:t>scaling</a:t>
            </a:r>
            <a:br>
              <a:rPr lang="en-US" dirty="0" smtClean="0"/>
            </a:br>
            <a:r>
              <a:rPr lang="en-US" dirty="0" smtClean="0"/>
              <a:t>Parton Collective Motion  </a:t>
            </a:r>
            <a:endParaRPr lang="en-US" dirty="0"/>
          </a:p>
        </p:txBody>
      </p:sp>
      <p:pic>
        <p:nvPicPr>
          <p:cNvPr id="10262" name="Picture 13" descr="pidv2_kt_0_60.gif"/>
          <p:cNvPicPr>
            <a:picLocks noChangeAspect="1"/>
          </p:cNvPicPr>
          <p:nvPr/>
        </p:nvPicPr>
        <p:blipFill>
          <a:blip r:embed="rId2"/>
          <a:srcRect t="4231" r="4243"/>
          <a:stretch>
            <a:fillRect/>
          </a:stretch>
        </p:blipFill>
        <p:spPr bwMode="auto">
          <a:xfrm>
            <a:off x="153988" y="1219200"/>
            <a:ext cx="45847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153988" y="4660900"/>
            <a:ext cx="4716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4C5B79"/>
                </a:solidFill>
                <a:latin typeface="Optima" pitchFamily="55" charset="0"/>
              </a:rPr>
              <a:t>KE</a:t>
            </a:r>
            <a:r>
              <a:rPr lang="en-US" b="1" baseline="-25000" dirty="0">
                <a:solidFill>
                  <a:srgbClr val="4C5B79"/>
                </a:solidFill>
                <a:latin typeface="Optima" pitchFamily="55" charset="0"/>
              </a:rPr>
              <a:t>T</a:t>
            </a:r>
            <a:r>
              <a:rPr lang="en-US" b="1" dirty="0">
                <a:solidFill>
                  <a:srgbClr val="4C5B79"/>
                </a:solidFill>
                <a:latin typeface="Optima" pitchFamily="55" charset="0"/>
              </a:rPr>
              <a:t> scaling works for baryons and mesons separately at moderate </a:t>
            </a:r>
            <a:r>
              <a:rPr lang="en-US" b="1" dirty="0" err="1">
                <a:solidFill>
                  <a:srgbClr val="4C5B79"/>
                </a:solidFill>
                <a:latin typeface="Optima" pitchFamily="55" charset="0"/>
              </a:rPr>
              <a:t>p</a:t>
            </a:r>
            <a:r>
              <a:rPr lang="en-US" b="1" baseline="-25000" dirty="0" err="1">
                <a:solidFill>
                  <a:srgbClr val="4C5B79"/>
                </a:solidFill>
                <a:latin typeface="Optima" pitchFamily="55" charset="0"/>
              </a:rPr>
              <a:t>T</a:t>
            </a:r>
            <a:endParaRPr lang="en-US" b="1" dirty="0">
              <a:solidFill>
                <a:srgbClr val="4C5B79"/>
              </a:solidFill>
              <a:latin typeface="Optima" pitchFamily="55" charset="0"/>
            </a:endParaRPr>
          </a:p>
        </p:txBody>
      </p:sp>
      <p:pic>
        <p:nvPicPr>
          <p:cNvPr id="10264" name="Picture 8" descr="pidscaling_0_60.gif"/>
          <p:cNvPicPr>
            <a:picLocks noChangeAspect="1"/>
          </p:cNvPicPr>
          <p:nvPr/>
        </p:nvPicPr>
        <p:blipFill>
          <a:blip r:embed="rId3"/>
          <a:srcRect l="2599" t="8160" r="8157"/>
          <a:stretch>
            <a:fillRect/>
          </a:stretch>
        </p:blipFill>
        <p:spPr bwMode="auto">
          <a:xfrm>
            <a:off x="4551363" y="1360488"/>
            <a:ext cx="4495800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932363" y="4618038"/>
            <a:ext cx="41783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4C5B79"/>
                </a:solidFill>
                <a:latin typeface="Optima" pitchFamily="55" charset="0"/>
              </a:rPr>
              <a:t>At low p</a:t>
            </a:r>
            <a:r>
              <a:rPr lang="en-US" b="1" baseline="-25000">
                <a:solidFill>
                  <a:srgbClr val="4C5B79"/>
                </a:solidFill>
                <a:latin typeface="Optima" pitchFamily="55" charset="0"/>
              </a:rPr>
              <a:t>T</a:t>
            </a:r>
            <a:r>
              <a:rPr lang="en-US" b="1">
                <a:solidFill>
                  <a:srgbClr val="4C5B79"/>
                </a:solidFill>
                <a:latin typeface="Optima" pitchFamily="55" charset="0"/>
              </a:rPr>
              <a:t> KE</a:t>
            </a:r>
            <a:r>
              <a:rPr lang="en-US" b="1" baseline="-25000">
                <a:solidFill>
                  <a:srgbClr val="4C5B79"/>
                </a:solidFill>
                <a:latin typeface="Optima" pitchFamily="55" charset="0"/>
              </a:rPr>
              <a:t>T</a:t>
            </a:r>
            <a:r>
              <a:rPr lang="en-US" b="1">
                <a:solidFill>
                  <a:srgbClr val="4C5B79"/>
                </a:solidFill>
                <a:latin typeface="Optima" pitchFamily="55" charset="0"/>
              </a:rPr>
              <a:t>/n</a:t>
            </a:r>
            <a:r>
              <a:rPr lang="en-US" b="1" baseline="-25000">
                <a:solidFill>
                  <a:srgbClr val="4C5B79"/>
                </a:solidFill>
                <a:latin typeface="Optima" pitchFamily="55" charset="0"/>
              </a:rPr>
              <a:t>q</a:t>
            </a:r>
            <a:r>
              <a:rPr lang="en-US" b="1">
                <a:solidFill>
                  <a:srgbClr val="4C5B79"/>
                </a:solidFill>
                <a:latin typeface="Optima" pitchFamily="55" charset="0"/>
              </a:rPr>
              <a:t> scaling suggests flow established at partonic level; breaks down at KE</a:t>
            </a:r>
            <a:r>
              <a:rPr lang="en-US" b="1" baseline="-25000">
                <a:solidFill>
                  <a:srgbClr val="4C5B79"/>
                </a:solidFill>
                <a:latin typeface="Optima" pitchFamily="55" charset="0"/>
              </a:rPr>
              <a:t>T</a:t>
            </a:r>
            <a:r>
              <a:rPr lang="en-US" b="1">
                <a:solidFill>
                  <a:srgbClr val="4C5B79"/>
                </a:solidFill>
                <a:latin typeface="Optima" pitchFamily="55" charset="0"/>
              </a:rPr>
              <a:t>/n</a:t>
            </a:r>
            <a:r>
              <a:rPr lang="en-US" b="1" baseline="-25000">
                <a:solidFill>
                  <a:srgbClr val="4C5B79"/>
                </a:solidFill>
                <a:latin typeface="Optima" pitchFamily="55" charset="0"/>
              </a:rPr>
              <a:t>q</a:t>
            </a:r>
            <a:r>
              <a:rPr lang="en-US" b="1">
                <a:solidFill>
                  <a:srgbClr val="4C5B79"/>
                </a:solidFill>
                <a:latin typeface="Optima" pitchFamily="55" charset="0"/>
              </a:rPr>
              <a:t>&gt;1 GeV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2265363" y="5710237"/>
            <a:ext cx="4572000" cy="646113"/>
          </a:xfrm>
          <a:prstGeom prst="rect">
            <a:avLst/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At p</a:t>
            </a:r>
            <a:r>
              <a:rPr lang="en-US" baseline="-25000">
                <a:solidFill>
                  <a:schemeClr val="bg1"/>
                </a:solidFill>
              </a:rPr>
              <a:t>T</a:t>
            </a:r>
            <a:r>
              <a:rPr lang="en-US">
                <a:solidFill>
                  <a:schemeClr val="bg1"/>
                </a:solidFill>
              </a:rPr>
              <a:t>/n</a:t>
            </a:r>
            <a:r>
              <a:rPr lang="en-US" baseline="-25000">
                <a:solidFill>
                  <a:schemeClr val="bg1"/>
                </a:solidFill>
              </a:rPr>
              <a:t>q</a:t>
            </a:r>
            <a:r>
              <a:rPr lang="en-US">
                <a:solidFill>
                  <a:schemeClr val="bg1"/>
                </a:solidFill>
              </a:rPr>
              <a:t>~1.5 GeV/c</a:t>
            </a:r>
            <a:r>
              <a:rPr lang="en-US" baseline="30000">
                <a:solidFill>
                  <a:schemeClr val="bg1"/>
                </a:solidFill>
              </a:rPr>
              <a:t>2</a:t>
            </a:r>
            <a:r>
              <a:rPr lang="en-US">
                <a:solidFill>
                  <a:schemeClr val="bg1"/>
                </a:solidFill>
              </a:rPr>
              <a:t>, PID v</a:t>
            </a:r>
            <a:r>
              <a:rPr lang="en-US" baseline="-25000">
                <a:solidFill>
                  <a:schemeClr val="bg1"/>
                </a:solidFill>
              </a:rPr>
              <a:t>2</a:t>
            </a:r>
            <a:r>
              <a:rPr lang="en-US">
                <a:solidFill>
                  <a:schemeClr val="bg1"/>
                </a:solidFill>
              </a:rPr>
              <a:t> start to deviate from NQ scaling, in particular for protons.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242888" y="0"/>
            <a:ext cx="8686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dirty="0" smtClean="0">
                <a:latin typeface="Arial" charset="0"/>
                <a:cs typeface="Arial" charset="0"/>
              </a:rPr>
              <a:t>Thermal Radiation and Direct photon</a:t>
            </a:r>
            <a:endParaRPr lang="ja-JP" alt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日付プレースホルダ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/>
              <a:t>4/28/09</a:t>
            </a:r>
            <a:endParaRPr lang="ja-JP" altLang="en-US"/>
          </a:p>
        </p:txBody>
      </p:sp>
      <p:sp>
        <p:nvSpPr>
          <p:cNvPr id="11268" name="フッター プレースホルダ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/>
              <a:t>Ming Xiong Liu</a:t>
            </a:r>
            <a:endParaRPr lang="ja-JP" altLang="en-US"/>
          </a:p>
        </p:txBody>
      </p:sp>
      <p:sp>
        <p:nvSpPr>
          <p:cNvPr id="11269" name="テキスト ボックス 5"/>
          <p:cNvSpPr txBox="1">
            <a:spLocks noChangeArrowheads="1"/>
          </p:cNvSpPr>
          <p:nvPr/>
        </p:nvSpPr>
        <p:spPr bwMode="auto">
          <a:xfrm>
            <a:off x="609600" y="1185862"/>
            <a:ext cx="4576762" cy="486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lvl="1">
              <a:buClr>
                <a:schemeClr val="accent1"/>
              </a:buClr>
              <a:buFont typeface="Wingdings" pitchFamily="55" charset="2"/>
              <a:buChar char="p"/>
            </a:pPr>
            <a:r>
              <a:rPr lang="ja-JP" alt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Photons emitted </a:t>
            </a:r>
            <a:r>
              <a:rPr lang="en-US" altLang="ja-JP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every stage of collisions</a:t>
            </a:r>
          </a:p>
          <a:p>
            <a:pPr marL="457200" lvl="2">
              <a:buFont typeface="Arial" pitchFamily="55" charset="0"/>
              <a:buChar char="→"/>
            </a:pPr>
            <a:r>
              <a:rPr lang="en-US" altLang="ja-JP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Carry the thermodynamic information about the matter when they are generated.</a:t>
            </a:r>
          </a:p>
          <a:p>
            <a:pPr marL="457200" lvl="2">
              <a:buClr>
                <a:schemeClr val="accent1"/>
              </a:buClr>
              <a:buFont typeface="Wingdings" pitchFamily="55" charset="2"/>
              <a:buChar char="n"/>
            </a:pPr>
            <a:r>
              <a:rPr lang="en-US" altLang="ja-JP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Low </a:t>
            </a:r>
            <a:r>
              <a:rPr lang="en-US" altLang="ja-JP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pT</a:t>
            </a:r>
            <a:r>
              <a:rPr lang="en-US" altLang="ja-JP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region (</a:t>
            </a:r>
            <a:r>
              <a:rPr lang="en-US" altLang="ja-JP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1~3 </a:t>
            </a:r>
            <a:r>
              <a:rPr lang="en-US" altLang="ja-JP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GeV/c</a:t>
            </a:r>
            <a:r>
              <a:rPr lang="en-US" altLang="ja-JP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914400" lvl="3">
              <a:buClr>
                <a:schemeClr val="accent1"/>
              </a:buClr>
              <a:buFont typeface="Arial Unicode MS" pitchFamily="34" charset="-128"/>
              <a:buChar char="–"/>
            </a:pPr>
            <a:r>
              <a:rPr lang="en-US" altLang="ja-JP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Thermal radiation from QGP</a:t>
            </a:r>
            <a:endParaRPr lang="en-US" altLang="ja-JP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2">
              <a:buClr>
                <a:schemeClr val="accent1"/>
              </a:buClr>
              <a:buFont typeface="Wingdings" pitchFamily="55" charset="2"/>
              <a:buChar char="n"/>
            </a:pPr>
            <a:r>
              <a:rPr lang="en-US" altLang="ja-JP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Intermediate </a:t>
            </a:r>
            <a:r>
              <a:rPr lang="en-US" altLang="ja-JP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pT</a:t>
            </a:r>
            <a:r>
              <a:rPr lang="en-US" altLang="ja-JP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region (</a:t>
            </a:r>
            <a:r>
              <a:rPr lang="en-US" altLang="ja-JP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3~5 </a:t>
            </a:r>
            <a:r>
              <a:rPr lang="en-US" altLang="ja-JP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GeV/c</a:t>
            </a:r>
            <a:r>
              <a:rPr lang="en-US" altLang="ja-JP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ja-JP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14400" lvl="3">
              <a:buClr>
                <a:schemeClr val="accent1"/>
              </a:buClr>
              <a:buFont typeface="Arial Unicode MS" pitchFamily="34" charset="-128"/>
              <a:buChar char="–"/>
            </a:pPr>
            <a:r>
              <a:rPr lang="en-US" altLang="ja-JP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jet-medium interactions</a:t>
            </a:r>
          </a:p>
          <a:p>
            <a:pPr marL="1371600" lvl="4">
              <a:buClr>
                <a:schemeClr val="accent1"/>
              </a:buClr>
              <a:buFont typeface="Arial" pitchFamily="55" charset="0"/>
              <a:buChar char="•"/>
            </a:pPr>
            <a:r>
              <a:rPr lang="en-US" altLang="ja-JP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jet-photon conversion</a:t>
            </a:r>
          </a:p>
          <a:p>
            <a:pPr marL="1371600" lvl="4">
              <a:buClr>
                <a:schemeClr val="accent1"/>
              </a:buClr>
              <a:buFont typeface="Arial" pitchFamily="55" charset="0"/>
              <a:buChar char="•"/>
            </a:pPr>
            <a:r>
              <a:rPr lang="en-US" altLang="ja-JP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in-medium </a:t>
            </a:r>
            <a:r>
              <a:rPr lang="en-US" altLang="ja-JP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bremsstrahlung</a:t>
            </a:r>
            <a:endParaRPr lang="en-US" altLang="ja-JP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>
              <a:buClr>
                <a:schemeClr val="accent1"/>
              </a:buClr>
              <a:buFont typeface="Wingdings" pitchFamily="55" charset="2"/>
              <a:buChar char="p"/>
            </a:pPr>
            <a:r>
              <a:rPr lang="en-US" altLang="ja-JP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Nuclear matter/PDF effects may enhance/decrease photon yield at low </a:t>
            </a:r>
            <a:r>
              <a:rPr lang="en-US" altLang="ja-JP" dirty="0" err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pT</a:t>
            </a:r>
            <a:r>
              <a:rPr lang="en-US" altLang="ja-JP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457200" lvl="2">
              <a:buClr>
                <a:schemeClr val="accent1"/>
              </a:buClr>
              <a:buFont typeface="Wingdings" pitchFamily="55" charset="2"/>
              <a:buChar char="n"/>
            </a:pPr>
            <a:r>
              <a:rPr lang="en-US" altLang="ja-JP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Cronin effect, nuclear shadowing</a:t>
            </a:r>
          </a:p>
          <a:p>
            <a:pPr marL="0" lvl="1">
              <a:buClr>
                <a:schemeClr val="accent1"/>
              </a:buClr>
              <a:buFont typeface="Wingdings" pitchFamily="55" charset="2"/>
              <a:buChar char="p"/>
            </a:pPr>
            <a:r>
              <a:rPr lang="en-US" altLang="ja-JP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Measurement of direct photon is very challenging due to a large background from </a:t>
            </a:r>
            <a:r>
              <a:rPr lang="en-US" altLang="ja-JP" dirty="0" err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hadron</a:t>
            </a:r>
            <a:r>
              <a:rPr lang="en-US" altLang="ja-JP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decays.</a:t>
            </a:r>
          </a:p>
        </p:txBody>
      </p:sp>
      <p:pic>
        <p:nvPicPr>
          <p:cNvPr id="11270" name="Picture 22" descr="dirgam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785813"/>
            <a:ext cx="28717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694113"/>
            <a:ext cx="3500438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Comment 17"/>
          <p:cNvSpPr>
            <a:spLocks noChangeArrowheads="1"/>
          </p:cNvSpPr>
          <p:nvPr/>
        </p:nvSpPr>
        <p:spPr bwMode="auto">
          <a:xfrm>
            <a:off x="6142038" y="3563938"/>
            <a:ext cx="30019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99903B">
                <a:alpha val="74998"/>
              </a:srgbClr>
            </a:prst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ja-JP" sz="12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S.Turbide </a:t>
            </a:r>
            <a:r>
              <a:rPr lang="en-US" altLang="ja-JP" sz="1200" b="1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 al</a:t>
            </a:r>
            <a:r>
              <a:rPr lang="en-US" altLang="ja-JP" sz="12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PRC  69  014903 </a:t>
            </a:r>
          </a:p>
        </p:txBody>
      </p:sp>
      <p:sp>
        <p:nvSpPr>
          <p:cNvPr id="21" name="円/楕円 20"/>
          <p:cNvSpPr/>
          <p:nvPr/>
        </p:nvSpPr>
        <p:spPr bwMode="auto">
          <a:xfrm rot="1957616">
            <a:off x="6899275" y="4657725"/>
            <a:ext cx="1455738" cy="3206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cs typeface="HGP明朝E" pitchFamily="18" charset="-128"/>
            </a:endParaRPr>
          </a:p>
        </p:txBody>
      </p:sp>
      <p:sp>
        <p:nvSpPr>
          <p:cNvPr id="11274" name="スライド番号プレースホルダ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3A8368-01F4-4C68-BF3B-EE0F028D842C}" type="slidenum">
              <a:rPr lang="ja-JP" altLang="en-US"/>
              <a:pPr/>
              <a:t>12</a:t>
            </a:fld>
            <a:r>
              <a:rPr lang="en-US" altLang="ja-JP"/>
              <a:t>/12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M. J. Tannenbaum </a:t>
            </a:r>
            <a:fld id="{0C8795EB-6A41-4F57-B5E7-B505824DA11C}" type="slidenum">
              <a:rPr lang="en-US"/>
              <a:pPr/>
              <a:t>13</a:t>
            </a:fld>
            <a:r>
              <a:rPr lang="en-US"/>
              <a:t>/14/15 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1303333" y="106363"/>
            <a:ext cx="6697667" cy="584776"/>
          </a:xfrm>
        </p:spPr>
        <p:txBody>
          <a:bodyPr wrap="none">
            <a:spAutoFit/>
          </a:bodyPr>
          <a:lstStyle/>
          <a:p>
            <a:r>
              <a:rPr lang="en-US" sz="3200" dirty="0" smtClean="0"/>
              <a:t>Direct </a:t>
            </a:r>
            <a:r>
              <a:rPr lang="en-US" sz="3200" dirty="0" err="1">
                <a:sym typeface="Symbol" pitchFamily="55" charset="2"/>
              </a:rPr>
              <a:t></a:t>
            </a:r>
            <a:r>
              <a:rPr lang="en-US" sz="3200" dirty="0">
                <a:sym typeface="Symbol" pitchFamily="55" charset="2"/>
              </a:rPr>
              <a:t> in </a:t>
            </a:r>
            <a:r>
              <a:rPr lang="en-US" sz="3200" dirty="0" err="1">
                <a:sym typeface="Symbol" pitchFamily="55" charset="2"/>
              </a:rPr>
              <a:t>AuAu</a:t>
            </a:r>
            <a:r>
              <a:rPr lang="en-US" sz="3200" dirty="0">
                <a:sym typeface="Symbol" pitchFamily="55" charset="2"/>
              </a:rPr>
              <a:t> via</a:t>
            </a:r>
            <a:r>
              <a:rPr lang="en-US" sz="3200" dirty="0" smtClean="0">
                <a:sym typeface="Symbol" pitchFamily="55" charset="2"/>
              </a:rPr>
              <a:t> Internal </a:t>
            </a:r>
            <a:r>
              <a:rPr lang="en-US" sz="3200" dirty="0">
                <a:sym typeface="Symbol" pitchFamily="55" charset="2"/>
              </a:rPr>
              <a:t>C</a:t>
            </a:r>
            <a:r>
              <a:rPr lang="en-US" sz="3200" dirty="0" smtClean="0">
                <a:sym typeface="Symbol" pitchFamily="55" charset="2"/>
              </a:rPr>
              <a:t>onversion</a:t>
            </a:r>
            <a:endParaRPr lang="en-US" dirty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73075" y="949325"/>
            <a:ext cx="2651125" cy="3460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Kroll Wada PR</a:t>
            </a:r>
            <a:r>
              <a:rPr lang="en-US" sz="1600" b="1">
                <a:solidFill>
                  <a:srgbClr val="0000FF"/>
                </a:solidFill>
              </a:rPr>
              <a:t>98</a:t>
            </a:r>
            <a:r>
              <a:rPr lang="en-US" sz="1600">
                <a:solidFill>
                  <a:srgbClr val="0000FF"/>
                </a:solidFill>
              </a:rPr>
              <a:t>(1955) 1355</a:t>
            </a:r>
            <a:endParaRPr lang="en-US" sz="1600"/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6130925" y="573088"/>
            <a:ext cx="2098675" cy="1338262"/>
            <a:chOff x="3814" y="492"/>
            <a:chExt cx="1900" cy="1362"/>
          </a:xfrm>
        </p:grpSpPr>
        <p:pic>
          <p:nvPicPr>
            <p:cNvPr id="50183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63" y="964"/>
              <a:ext cx="644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184" name="Text Box 8"/>
            <p:cNvSpPr txBox="1">
              <a:spLocks noChangeAspect="1" noChangeArrowheads="1"/>
            </p:cNvSpPr>
            <p:nvPr/>
          </p:nvSpPr>
          <p:spPr bwMode="auto">
            <a:xfrm>
              <a:off x="3814" y="589"/>
              <a:ext cx="167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20000"/>
                </a:spcBef>
                <a:spcAft>
                  <a:spcPct val="50000"/>
                </a:spcAft>
                <a:buClr>
                  <a:srgbClr val="FFFF66"/>
                </a:buClr>
                <a:buFont typeface="Wingdings 2" pitchFamily="55" charset="2"/>
                <a:buNone/>
              </a:pPr>
              <a:endParaRPr lang="en-US" sz="1600" b="1">
                <a:solidFill>
                  <a:schemeClr val="bg2"/>
                </a:solidFill>
                <a:latin typeface="Arial" pitchFamily="55" charset="0"/>
              </a:endParaRPr>
            </a:p>
          </p:txBody>
        </p:sp>
        <p:sp>
          <p:nvSpPr>
            <p:cNvPr id="50185" name="Text Box 9"/>
            <p:cNvSpPr txBox="1">
              <a:spLocks noChangeAspect="1" noChangeArrowheads="1"/>
            </p:cNvSpPr>
            <p:nvPr/>
          </p:nvSpPr>
          <p:spPr bwMode="auto">
            <a:xfrm>
              <a:off x="4122" y="831"/>
              <a:ext cx="286" cy="4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b="1">
                  <a:solidFill>
                    <a:srgbClr val="000099"/>
                  </a:solidFill>
                  <a:latin typeface="Comic Sans MS" pitchFamily="55" charset="0"/>
                </a:rPr>
                <a:t>q</a:t>
              </a:r>
            </a:p>
          </p:txBody>
        </p:sp>
        <p:sp>
          <p:nvSpPr>
            <p:cNvPr id="50186" name="Text Box 10"/>
            <p:cNvSpPr txBox="1">
              <a:spLocks noChangeAspect="1" noChangeArrowheads="1"/>
            </p:cNvSpPr>
            <p:nvPr/>
          </p:nvSpPr>
          <p:spPr bwMode="auto">
            <a:xfrm>
              <a:off x="4590" y="734"/>
              <a:ext cx="373" cy="46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400" b="1">
                  <a:solidFill>
                    <a:srgbClr val="CC3300"/>
                  </a:solidFill>
                  <a:latin typeface="Symbol" pitchFamily="55" charset="2"/>
                </a:rPr>
                <a:t>g</a:t>
              </a:r>
              <a:r>
                <a:rPr lang="en-US" sz="2400" b="1" baseline="30000">
                  <a:solidFill>
                    <a:srgbClr val="CC3300"/>
                  </a:solidFill>
                  <a:latin typeface="Symbol" pitchFamily="55" charset="2"/>
                </a:rPr>
                <a:t>*</a:t>
              </a:r>
            </a:p>
          </p:txBody>
        </p:sp>
        <p:sp>
          <p:nvSpPr>
            <p:cNvPr id="50187" name="Text Box 11"/>
            <p:cNvSpPr txBox="1">
              <a:spLocks noChangeAspect="1" noChangeArrowheads="1"/>
            </p:cNvSpPr>
            <p:nvPr/>
          </p:nvSpPr>
          <p:spPr bwMode="auto">
            <a:xfrm>
              <a:off x="4128" y="1376"/>
              <a:ext cx="288" cy="4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b="1">
                  <a:solidFill>
                    <a:srgbClr val="33CC33"/>
                  </a:solidFill>
                  <a:latin typeface="Comic Sans MS" pitchFamily="55" charset="0"/>
                </a:rPr>
                <a:t>g</a:t>
              </a:r>
            </a:p>
          </p:txBody>
        </p:sp>
        <p:sp>
          <p:nvSpPr>
            <p:cNvPr id="50188" name="Text Box 12"/>
            <p:cNvSpPr txBox="1">
              <a:spLocks noChangeAspect="1" noChangeArrowheads="1"/>
            </p:cNvSpPr>
            <p:nvPr/>
          </p:nvSpPr>
          <p:spPr bwMode="auto">
            <a:xfrm>
              <a:off x="4968" y="1400"/>
              <a:ext cx="286" cy="4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b="1">
                  <a:solidFill>
                    <a:srgbClr val="000099"/>
                  </a:solidFill>
                  <a:latin typeface="Comic Sans MS" pitchFamily="55" charset="0"/>
                </a:rPr>
                <a:t>q</a:t>
              </a:r>
            </a:p>
          </p:txBody>
        </p:sp>
        <p:sp>
          <p:nvSpPr>
            <p:cNvPr id="50189" name="Line 13"/>
            <p:cNvSpPr>
              <a:spLocks noChangeAspect="1" noChangeShapeType="1"/>
            </p:cNvSpPr>
            <p:nvPr/>
          </p:nvSpPr>
          <p:spPr bwMode="auto">
            <a:xfrm flipV="1">
              <a:off x="5002" y="710"/>
              <a:ext cx="266" cy="26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0" name="Line 14"/>
            <p:cNvSpPr>
              <a:spLocks noChangeAspect="1" noChangeShapeType="1"/>
            </p:cNvSpPr>
            <p:nvPr/>
          </p:nvSpPr>
          <p:spPr bwMode="auto">
            <a:xfrm flipV="1">
              <a:off x="5002" y="855"/>
              <a:ext cx="387" cy="12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1" name="Text Box 15"/>
            <p:cNvSpPr txBox="1">
              <a:spLocks noChangeAspect="1" noChangeArrowheads="1"/>
            </p:cNvSpPr>
            <p:nvPr/>
          </p:nvSpPr>
          <p:spPr bwMode="auto">
            <a:xfrm>
              <a:off x="5208" y="492"/>
              <a:ext cx="385" cy="4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b="1">
                  <a:solidFill>
                    <a:srgbClr val="000000"/>
                  </a:solidFill>
                  <a:latin typeface="Comic Sans MS" pitchFamily="55" charset="0"/>
                </a:rPr>
                <a:t>e</a:t>
              </a:r>
              <a:r>
                <a:rPr lang="en-US" b="1" baseline="30000">
                  <a:solidFill>
                    <a:srgbClr val="000000"/>
                  </a:solidFill>
                  <a:latin typeface="Comic Sans MS" pitchFamily="55" charset="0"/>
                </a:rPr>
                <a:t>+</a:t>
              </a:r>
            </a:p>
          </p:txBody>
        </p:sp>
        <p:sp>
          <p:nvSpPr>
            <p:cNvPr id="50192" name="Text Box 16"/>
            <p:cNvSpPr txBox="1">
              <a:spLocks noChangeAspect="1" noChangeArrowheads="1"/>
            </p:cNvSpPr>
            <p:nvPr/>
          </p:nvSpPr>
          <p:spPr bwMode="auto">
            <a:xfrm>
              <a:off x="5329" y="686"/>
              <a:ext cx="385" cy="4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b="1">
                  <a:solidFill>
                    <a:srgbClr val="000000"/>
                  </a:solidFill>
                  <a:latin typeface="Comic Sans MS" pitchFamily="55" charset="0"/>
                </a:rPr>
                <a:t>e</a:t>
              </a:r>
              <a:r>
                <a:rPr lang="en-US" b="1" baseline="30000">
                  <a:solidFill>
                    <a:srgbClr val="000000"/>
                  </a:solidFill>
                  <a:latin typeface="Comic Sans MS" pitchFamily="55" charset="0"/>
                </a:rPr>
                <a:t>-</a:t>
              </a:r>
            </a:p>
          </p:txBody>
        </p:sp>
      </p:grp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3505200" y="949325"/>
            <a:ext cx="2544763" cy="3460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PHENIX NPA</a:t>
            </a:r>
            <a:r>
              <a:rPr lang="en-US" sz="1600" b="1">
                <a:solidFill>
                  <a:srgbClr val="0000FF"/>
                </a:solidFill>
              </a:rPr>
              <a:t>774</a:t>
            </a:r>
            <a:r>
              <a:rPr lang="en-US" sz="1600">
                <a:solidFill>
                  <a:srgbClr val="0000FF"/>
                </a:solidFill>
              </a:rPr>
              <a:t>(2006)403</a:t>
            </a:r>
            <a:endParaRPr lang="en-US" sz="1600"/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152400" y="5486400"/>
            <a:ext cx="8839200" cy="954088"/>
          </a:xfrm>
          <a:prstGeom prst="rect">
            <a:avLst/>
          </a:prstGeom>
          <a:solidFill>
            <a:srgbClr val="99CCFF">
              <a:alpha val="39999"/>
            </a:srgb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Eliminating the </a:t>
            </a:r>
            <a:r>
              <a:rPr lang="en-US" sz="1800">
                <a:sym typeface="Symbol" pitchFamily="55" charset="2"/>
              </a:rPr>
              <a:t></a:t>
            </a:r>
            <a:r>
              <a:rPr lang="en-US" sz="1800" baseline="30000">
                <a:sym typeface="Symbol" pitchFamily="55" charset="2"/>
              </a:rPr>
              <a:t>0</a:t>
            </a:r>
            <a:r>
              <a:rPr lang="en-US" sz="1800"/>
              <a:t> background by going to 0.2&lt;m</a:t>
            </a:r>
            <a:r>
              <a:rPr lang="en-US" sz="1800" baseline="-25000"/>
              <a:t>ee</a:t>
            </a:r>
            <a:r>
              <a:rPr lang="en-US" sz="1800"/>
              <a:t>&lt;0.3 GeV enables direct 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55" charset="2"/>
              </a:rPr>
              <a:t> signal to be measured for 1&lt;p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55" charset="2"/>
              </a:rPr>
              <a:t>T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55" charset="2"/>
              </a:rPr>
              <a:t> &lt;3 GeV/c in Au+Au. It is exponential, does that mean it is thermal. We must see whether p-p direct  turns over as p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55" charset="2"/>
              </a:rPr>
              <a:t>T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55" charset="2"/>
              </a:rPr>
              <a:t> 0 as in Drell-Yan or exponential like for </a:t>
            </a:r>
            <a:r>
              <a:rPr lang="en-US" sz="1800">
                <a:sym typeface="Symbol" pitchFamily="55" charset="2"/>
              </a:rPr>
              <a:t></a:t>
            </a:r>
            <a:r>
              <a:rPr lang="en-US" sz="1800" baseline="30000">
                <a:sym typeface="Symbol" pitchFamily="55" charset="2"/>
              </a:rPr>
              <a:t>0</a:t>
            </a:r>
            <a:r>
              <a:rPr lang="en-US" sz="1800"/>
              <a:t> </a:t>
            </a:r>
          </a:p>
        </p:txBody>
      </p:sp>
      <p:pic>
        <p:nvPicPr>
          <p:cNvPr id="50199" name="Picture 23" descr="KrollWadaMJT.png                                               0006CFC0Macintosh HD                   BE95F007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2" y="1362075"/>
            <a:ext cx="5621338" cy="69532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74662" y="2203008"/>
            <a:ext cx="4557712" cy="3169673"/>
            <a:chOff x="97" y="1220"/>
            <a:chExt cx="3035" cy="2041"/>
          </a:xfrm>
        </p:grpSpPr>
        <p:pic>
          <p:nvPicPr>
            <p:cNvPr id="50201" name="Picture 25" descr="ppg86v4Fig2.gif                                                002D807CMacintosh HD                   BE95F007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7" y="1220"/>
              <a:ext cx="3035" cy="2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02" name="Text Box 26"/>
            <p:cNvSpPr txBox="1">
              <a:spLocks noChangeArrowheads="1"/>
            </p:cNvSpPr>
            <p:nvPr/>
          </p:nvSpPr>
          <p:spPr bwMode="auto">
            <a:xfrm>
              <a:off x="2208" y="1574"/>
              <a:ext cx="6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Helvetica" pitchFamily="55" charset="0"/>
                </a:rPr>
                <a:t>= Kroll-Wada</a:t>
              </a:r>
            </a:p>
          </p:txBody>
        </p: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157574" y="1910158"/>
            <a:ext cx="3529226" cy="3361739"/>
            <a:chOff x="228600" y="1066800"/>
            <a:chExt cx="5029200" cy="5388152"/>
          </a:xfrm>
        </p:grpSpPr>
        <p:pic>
          <p:nvPicPr>
            <p:cNvPr id="32" name="Picture 5" descr="collision_b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600" y="2747834"/>
              <a:ext cx="5029200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 Box 41"/>
            <p:cNvSpPr txBox="1">
              <a:spLocks noChangeArrowheads="1"/>
            </p:cNvSpPr>
            <p:nvPr/>
          </p:nvSpPr>
          <p:spPr bwMode="auto">
            <a:xfrm>
              <a:off x="3047999" y="5715001"/>
              <a:ext cx="533400" cy="739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dirty="0" err="1">
                  <a:latin typeface="Symbol" pitchFamily="55" charset="2"/>
                </a:rPr>
                <a:t>g</a:t>
              </a:r>
              <a:endParaRPr lang="en-US" altLang="ja-JP" sz="2400" dirty="0">
                <a:latin typeface="Symbol" pitchFamily="55" charset="2"/>
              </a:endParaRPr>
            </a:p>
          </p:txBody>
        </p:sp>
        <p:sp>
          <p:nvSpPr>
            <p:cNvPr id="34" name="Text Box 41"/>
            <p:cNvSpPr txBox="1">
              <a:spLocks noChangeArrowheads="1"/>
            </p:cNvSpPr>
            <p:nvPr/>
          </p:nvSpPr>
          <p:spPr bwMode="auto">
            <a:xfrm>
              <a:off x="2971799" y="2209800"/>
              <a:ext cx="685800" cy="739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dirty="0" err="1">
                  <a:latin typeface="Symbol" pitchFamily="55" charset="2"/>
                </a:rPr>
                <a:t>g</a:t>
              </a:r>
              <a:r>
                <a:rPr lang="en-US" altLang="ja-JP" sz="2400" dirty="0">
                  <a:latin typeface="Symbol" pitchFamily="55" charset="2"/>
                </a:rPr>
                <a:t>*</a:t>
              </a:r>
            </a:p>
          </p:txBody>
        </p:sp>
        <p:cxnSp>
          <p:nvCxnSpPr>
            <p:cNvPr id="35" name="Straight Arrow Connector 122"/>
            <p:cNvCxnSpPr>
              <a:cxnSpLocks noChangeShapeType="1"/>
            </p:cNvCxnSpPr>
            <p:nvPr/>
          </p:nvCxnSpPr>
          <p:spPr bwMode="auto">
            <a:xfrm rot="5400000" flipH="1" flipV="1">
              <a:off x="3352800" y="1981200"/>
              <a:ext cx="914400" cy="1524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6" name="Straight Arrow Connector 123"/>
            <p:cNvCxnSpPr>
              <a:cxnSpLocks noChangeShapeType="1"/>
            </p:cNvCxnSpPr>
            <p:nvPr/>
          </p:nvCxnSpPr>
          <p:spPr bwMode="auto">
            <a:xfrm flipV="1">
              <a:off x="3733800" y="2057400"/>
              <a:ext cx="838200" cy="457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7" name="TextBox 126"/>
            <p:cNvSpPr txBox="1">
              <a:spLocks noChangeArrowheads="1"/>
            </p:cNvSpPr>
            <p:nvPr/>
          </p:nvSpPr>
          <p:spPr bwMode="auto">
            <a:xfrm>
              <a:off x="3581400" y="1066800"/>
              <a:ext cx="628640" cy="739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err="1"/>
                <a:t>e</a:t>
              </a:r>
              <a:r>
                <a:rPr lang="en-US" sz="2400" baseline="30000" dirty="0"/>
                <a:t>+</a:t>
              </a:r>
            </a:p>
          </p:txBody>
        </p:sp>
        <p:sp>
          <p:nvSpPr>
            <p:cNvPr id="38" name="TextBox 127"/>
            <p:cNvSpPr txBox="1">
              <a:spLocks noChangeArrowheads="1"/>
            </p:cNvSpPr>
            <p:nvPr/>
          </p:nvSpPr>
          <p:spPr bwMode="auto">
            <a:xfrm>
              <a:off x="4560888" y="1716087"/>
              <a:ext cx="573816" cy="739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err="1"/>
                <a:t>e</a:t>
              </a:r>
              <a:r>
                <a:rPr lang="en-US" sz="2400" baseline="30000" dirty="0"/>
                <a:t>-</a:t>
              </a:r>
            </a:p>
          </p:txBody>
        </p:sp>
        <p:sp>
          <p:nvSpPr>
            <p:cNvPr id="39" name="Freeform 115"/>
            <p:cNvSpPr>
              <a:spLocks/>
            </p:cNvSpPr>
            <p:nvPr/>
          </p:nvSpPr>
          <p:spPr bwMode="auto">
            <a:xfrm rot="6643315">
              <a:off x="2687638" y="2976563"/>
              <a:ext cx="1398587" cy="357187"/>
            </a:xfrm>
            <a:custGeom>
              <a:avLst/>
              <a:gdLst>
                <a:gd name="T0" fmla="*/ 0 w 1296"/>
                <a:gd name="T1" fmla="*/ 2147483647 h 600"/>
                <a:gd name="T2" fmla="*/ 2147483647 w 1296"/>
                <a:gd name="T3" fmla="*/ 2147483647 h 600"/>
                <a:gd name="T4" fmla="*/ 2147483647 w 1296"/>
                <a:gd name="T5" fmla="*/ 2147483647 h 600"/>
                <a:gd name="T6" fmla="*/ 2147483647 w 1296"/>
                <a:gd name="T7" fmla="*/ 2147483647 h 600"/>
                <a:gd name="T8" fmla="*/ 2147483647 w 1296"/>
                <a:gd name="T9" fmla="*/ 2147483647 h 600"/>
                <a:gd name="T10" fmla="*/ 2147483647 w 1296"/>
                <a:gd name="T11" fmla="*/ 2147483647 h 600"/>
                <a:gd name="T12" fmla="*/ 2147483647 w 1296"/>
                <a:gd name="T13" fmla="*/ 2147483647 h 600"/>
                <a:gd name="T14" fmla="*/ 2147483647 w 1296"/>
                <a:gd name="T15" fmla="*/ 2147483647 h 600"/>
                <a:gd name="T16" fmla="*/ 2147483647 w 1296"/>
                <a:gd name="T17" fmla="*/ 2147483647 h 600"/>
                <a:gd name="T18" fmla="*/ 2147483647 w 1296"/>
                <a:gd name="T19" fmla="*/ 2147483647 h 600"/>
                <a:gd name="T20" fmla="*/ 2147483647 w 1296"/>
                <a:gd name="T21" fmla="*/ 2147483647 h 600"/>
                <a:gd name="T22" fmla="*/ 2147483647 w 1296"/>
                <a:gd name="T23" fmla="*/ 2147483647 h 600"/>
                <a:gd name="T24" fmla="*/ 2147483647 w 1296"/>
                <a:gd name="T25" fmla="*/ 2147483647 h 600"/>
                <a:gd name="T26" fmla="*/ 2147483647 w 1296"/>
                <a:gd name="T27" fmla="*/ 2147483647 h 600"/>
                <a:gd name="T28" fmla="*/ 2147483647 w 1296"/>
                <a:gd name="T29" fmla="*/ 2147483647 h 600"/>
                <a:gd name="T30" fmla="*/ 2147483647 w 1296"/>
                <a:gd name="T31" fmla="*/ 2147483647 h 600"/>
                <a:gd name="T32" fmla="*/ 2147483647 w 1296"/>
                <a:gd name="T33" fmla="*/ 2147483647 h 600"/>
                <a:gd name="T34" fmla="*/ 2147483647 w 1296"/>
                <a:gd name="T35" fmla="*/ 2147483647 h 600"/>
                <a:gd name="T36" fmla="*/ 2147483647 w 1296"/>
                <a:gd name="T37" fmla="*/ 2147483647 h 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6"/>
                <a:gd name="T58" fmla="*/ 0 h 600"/>
                <a:gd name="T59" fmla="*/ 1296 w 1296"/>
                <a:gd name="T60" fmla="*/ 600 h 6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6" h="600">
                  <a:moveTo>
                    <a:pt x="0" y="160"/>
                  </a:moveTo>
                  <a:cubicBezTo>
                    <a:pt x="36" y="80"/>
                    <a:pt x="72" y="0"/>
                    <a:pt x="96" y="16"/>
                  </a:cubicBezTo>
                  <a:cubicBezTo>
                    <a:pt x="120" y="32"/>
                    <a:pt x="120" y="248"/>
                    <a:pt x="144" y="256"/>
                  </a:cubicBezTo>
                  <a:cubicBezTo>
                    <a:pt x="168" y="264"/>
                    <a:pt x="216" y="56"/>
                    <a:pt x="240" y="64"/>
                  </a:cubicBezTo>
                  <a:cubicBezTo>
                    <a:pt x="264" y="72"/>
                    <a:pt x="264" y="296"/>
                    <a:pt x="288" y="304"/>
                  </a:cubicBezTo>
                  <a:cubicBezTo>
                    <a:pt x="312" y="312"/>
                    <a:pt x="360" y="104"/>
                    <a:pt x="384" y="112"/>
                  </a:cubicBezTo>
                  <a:cubicBezTo>
                    <a:pt x="408" y="120"/>
                    <a:pt x="408" y="344"/>
                    <a:pt x="432" y="352"/>
                  </a:cubicBezTo>
                  <a:cubicBezTo>
                    <a:pt x="456" y="360"/>
                    <a:pt x="504" y="152"/>
                    <a:pt x="528" y="160"/>
                  </a:cubicBezTo>
                  <a:cubicBezTo>
                    <a:pt x="552" y="168"/>
                    <a:pt x="552" y="392"/>
                    <a:pt x="576" y="400"/>
                  </a:cubicBezTo>
                  <a:cubicBezTo>
                    <a:pt x="600" y="408"/>
                    <a:pt x="648" y="200"/>
                    <a:pt x="672" y="208"/>
                  </a:cubicBezTo>
                  <a:cubicBezTo>
                    <a:pt x="696" y="216"/>
                    <a:pt x="696" y="440"/>
                    <a:pt x="720" y="448"/>
                  </a:cubicBezTo>
                  <a:cubicBezTo>
                    <a:pt x="744" y="456"/>
                    <a:pt x="792" y="248"/>
                    <a:pt x="816" y="256"/>
                  </a:cubicBezTo>
                  <a:cubicBezTo>
                    <a:pt x="840" y="264"/>
                    <a:pt x="840" y="488"/>
                    <a:pt x="864" y="496"/>
                  </a:cubicBezTo>
                  <a:cubicBezTo>
                    <a:pt x="888" y="504"/>
                    <a:pt x="936" y="296"/>
                    <a:pt x="960" y="304"/>
                  </a:cubicBezTo>
                  <a:cubicBezTo>
                    <a:pt x="984" y="312"/>
                    <a:pt x="984" y="536"/>
                    <a:pt x="1008" y="544"/>
                  </a:cubicBezTo>
                  <a:cubicBezTo>
                    <a:pt x="1032" y="552"/>
                    <a:pt x="1080" y="344"/>
                    <a:pt x="1104" y="352"/>
                  </a:cubicBezTo>
                  <a:cubicBezTo>
                    <a:pt x="1128" y="360"/>
                    <a:pt x="1128" y="584"/>
                    <a:pt x="1152" y="592"/>
                  </a:cubicBezTo>
                  <a:cubicBezTo>
                    <a:pt x="1176" y="600"/>
                    <a:pt x="1224" y="400"/>
                    <a:pt x="1248" y="400"/>
                  </a:cubicBezTo>
                  <a:cubicBezTo>
                    <a:pt x="1272" y="400"/>
                    <a:pt x="1280" y="560"/>
                    <a:pt x="1296" y="592"/>
                  </a:cubicBezTo>
                </a:path>
              </a:pathLst>
            </a:custGeom>
            <a:noFill/>
            <a:ln w="6667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40" name="Group 124"/>
            <p:cNvGrpSpPr>
              <a:grpSpLocks/>
            </p:cNvGrpSpPr>
            <p:nvPr/>
          </p:nvGrpSpPr>
          <p:grpSpPr bwMode="auto">
            <a:xfrm>
              <a:off x="590550" y="3184617"/>
              <a:ext cx="3295648" cy="2557374"/>
              <a:chOff x="590469" y="3337017"/>
              <a:chExt cx="3295731" cy="2556930"/>
            </a:xfrm>
          </p:grpSpPr>
          <p:sp>
            <p:nvSpPr>
              <p:cNvPr id="41" name="Freeform 115"/>
              <p:cNvSpPr>
                <a:spLocks/>
              </p:cNvSpPr>
              <p:nvPr/>
            </p:nvSpPr>
            <p:spPr bwMode="auto">
              <a:xfrm rot="2714765">
                <a:off x="1825294" y="5015542"/>
                <a:ext cx="1398494" cy="358315"/>
              </a:xfrm>
              <a:custGeom>
                <a:avLst/>
                <a:gdLst>
                  <a:gd name="T0" fmla="*/ 0 w 1296"/>
                  <a:gd name="T1" fmla="*/ 2147483647 h 600"/>
                  <a:gd name="T2" fmla="*/ 2147483647 w 1296"/>
                  <a:gd name="T3" fmla="*/ 2147483647 h 600"/>
                  <a:gd name="T4" fmla="*/ 2147483647 w 1296"/>
                  <a:gd name="T5" fmla="*/ 2147483647 h 600"/>
                  <a:gd name="T6" fmla="*/ 2147483647 w 1296"/>
                  <a:gd name="T7" fmla="*/ 2147483647 h 600"/>
                  <a:gd name="T8" fmla="*/ 2147483647 w 1296"/>
                  <a:gd name="T9" fmla="*/ 2147483647 h 600"/>
                  <a:gd name="T10" fmla="*/ 2147483647 w 1296"/>
                  <a:gd name="T11" fmla="*/ 2147483647 h 600"/>
                  <a:gd name="T12" fmla="*/ 2147483647 w 1296"/>
                  <a:gd name="T13" fmla="*/ 2147483647 h 600"/>
                  <a:gd name="T14" fmla="*/ 2147483647 w 1296"/>
                  <a:gd name="T15" fmla="*/ 2147483647 h 600"/>
                  <a:gd name="T16" fmla="*/ 2147483647 w 1296"/>
                  <a:gd name="T17" fmla="*/ 2147483647 h 600"/>
                  <a:gd name="T18" fmla="*/ 2147483647 w 1296"/>
                  <a:gd name="T19" fmla="*/ 2147483647 h 600"/>
                  <a:gd name="T20" fmla="*/ 2147483647 w 1296"/>
                  <a:gd name="T21" fmla="*/ 2147483647 h 600"/>
                  <a:gd name="T22" fmla="*/ 2147483647 w 1296"/>
                  <a:gd name="T23" fmla="*/ 2147483647 h 600"/>
                  <a:gd name="T24" fmla="*/ 2147483647 w 1296"/>
                  <a:gd name="T25" fmla="*/ 2147483647 h 600"/>
                  <a:gd name="T26" fmla="*/ 2147483647 w 1296"/>
                  <a:gd name="T27" fmla="*/ 2147483647 h 600"/>
                  <a:gd name="T28" fmla="*/ 2147483647 w 1296"/>
                  <a:gd name="T29" fmla="*/ 2147483647 h 600"/>
                  <a:gd name="T30" fmla="*/ 2147483647 w 1296"/>
                  <a:gd name="T31" fmla="*/ 2147483647 h 600"/>
                  <a:gd name="T32" fmla="*/ 2147483647 w 1296"/>
                  <a:gd name="T33" fmla="*/ 2147483647 h 600"/>
                  <a:gd name="T34" fmla="*/ 2147483647 w 1296"/>
                  <a:gd name="T35" fmla="*/ 2147483647 h 600"/>
                  <a:gd name="T36" fmla="*/ 2147483647 w 1296"/>
                  <a:gd name="T37" fmla="*/ 2147483647 h 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6"/>
                  <a:gd name="T58" fmla="*/ 0 h 600"/>
                  <a:gd name="T59" fmla="*/ 1296 w 1296"/>
                  <a:gd name="T60" fmla="*/ 600 h 6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6" h="600">
                    <a:moveTo>
                      <a:pt x="0" y="160"/>
                    </a:moveTo>
                    <a:cubicBezTo>
                      <a:pt x="36" y="80"/>
                      <a:pt x="72" y="0"/>
                      <a:pt x="96" y="16"/>
                    </a:cubicBezTo>
                    <a:cubicBezTo>
                      <a:pt x="120" y="32"/>
                      <a:pt x="120" y="248"/>
                      <a:pt x="144" y="256"/>
                    </a:cubicBezTo>
                    <a:cubicBezTo>
                      <a:pt x="168" y="264"/>
                      <a:pt x="216" y="56"/>
                      <a:pt x="240" y="64"/>
                    </a:cubicBezTo>
                    <a:cubicBezTo>
                      <a:pt x="264" y="72"/>
                      <a:pt x="264" y="296"/>
                      <a:pt x="288" y="304"/>
                    </a:cubicBezTo>
                    <a:cubicBezTo>
                      <a:pt x="312" y="312"/>
                      <a:pt x="360" y="104"/>
                      <a:pt x="384" y="112"/>
                    </a:cubicBezTo>
                    <a:cubicBezTo>
                      <a:pt x="408" y="120"/>
                      <a:pt x="408" y="344"/>
                      <a:pt x="432" y="352"/>
                    </a:cubicBezTo>
                    <a:cubicBezTo>
                      <a:pt x="456" y="360"/>
                      <a:pt x="504" y="152"/>
                      <a:pt x="528" y="160"/>
                    </a:cubicBezTo>
                    <a:cubicBezTo>
                      <a:pt x="552" y="168"/>
                      <a:pt x="552" y="392"/>
                      <a:pt x="576" y="400"/>
                    </a:cubicBezTo>
                    <a:cubicBezTo>
                      <a:pt x="600" y="408"/>
                      <a:pt x="648" y="200"/>
                      <a:pt x="672" y="208"/>
                    </a:cubicBezTo>
                    <a:cubicBezTo>
                      <a:pt x="696" y="216"/>
                      <a:pt x="696" y="440"/>
                      <a:pt x="720" y="448"/>
                    </a:cubicBezTo>
                    <a:cubicBezTo>
                      <a:pt x="744" y="456"/>
                      <a:pt x="792" y="248"/>
                      <a:pt x="816" y="256"/>
                    </a:cubicBezTo>
                    <a:cubicBezTo>
                      <a:pt x="840" y="264"/>
                      <a:pt x="840" y="488"/>
                      <a:pt x="864" y="496"/>
                    </a:cubicBezTo>
                    <a:cubicBezTo>
                      <a:pt x="888" y="504"/>
                      <a:pt x="936" y="296"/>
                      <a:pt x="960" y="304"/>
                    </a:cubicBezTo>
                    <a:cubicBezTo>
                      <a:pt x="984" y="312"/>
                      <a:pt x="984" y="536"/>
                      <a:pt x="1008" y="544"/>
                    </a:cubicBezTo>
                    <a:cubicBezTo>
                      <a:pt x="1032" y="552"/>
                      <a:pt x="1080" y="344"/>
                      <a:pt x="1104" y="352"/>
                    </a:cubicBezTo>
                    <a:cubicBezTo>
                      <a:pt x="1128" y="360"/>
                      <a:pt x="1128" y="584"/>
                      <a:pt x="1152" y="592"/>
                    </a:cubicBezTo>
                    <a:cubicBezTo>
                      <a:pt x="1176" y="600"/>
                      <a:pt x="1224" y="400"/>
                      <a:pt x="1248" y="400"/>
                    </a:cubicBezTo>
                    <a:cubicBezTo>
                      <a:pt x="1272" y="400"/>
                      <a:pt x="1280" y="560"/>
                      <a:pt x="1296" y="592"/>
                    </a:cubicBezTo>
                  </a:path>
                </a:pathLst>
              </a:custGeom>
              <a:noFill/>
              <a:ln w="6667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" name="Line 11"/>
              <p:cNvSpPr>
                <a:spLocks noChangeShapeType="1"/>
              </p:cNvSpPr>
              <p:nvPr/>
            </p:nvSpPr>
            <p:spPr bwMode="auto">
              <a:xfrm>
                <a:off x="590469" y="4547852"/>
                <a:ext cx="1543131" cy="45719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 flipH="1" flipV="1">
                <a:off x="2209800" y="4587235"/>
                <a:ext cx="1676400" cy="60965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4" name="Group 13"/>
              <p:cNvGrpSpPr>
                <a:grpSpLocks/>
              </p:cNvGrpSpPr>
              <p:nvPr/>
            </p:nvGrpSpPr>
            <p:grpSpPr bwMode="auto">
              <a:xfrm>
                <a:off x="1668921" y="3337017"/>
                <a:ext cx="380708" cy="1176337"/>
                <a:chOff x="2442" y="1043"/>
                <a:chExt cx="306" cy="969"/>
              </a:xfrm>
            </p:grpSpPr>
            <p:grpSp>
              <p:nvGrpSpPr>
                <p:cNvPr id="45" name="Group 14"/>
                <p:cNvGrpSpPr>
                  <a:grpSpLocks/>
                </p:cNvGrpSpPr>
                <p:nvPr/>
              </p:nvGrpSpPr>
              <p:grpSpPr bwMode="auto">
                <a:xfrm rot="-6241731">
                  <a:off x="2448" y="1712"/>
                  <a:ext cx="537" cy="63"/>
                  <a:chOff x="2089" y="1925"/>
                  <a:chExt cx="1063" cy="178"/>
                </a:xfrm>
              </p:grpSpPr>
              <p:grpSp>
                <p:nvGrpSpPr>
                  <p:cNvPr id="112" name="Group 15"/>
                  <p:cNvGrpSpPr>
                    <a:grpSpLocks/>
                  </p:cNvGrpSpPr>
                  <p:nvPr/>
                </p:nvGrpSpPr>
                <p:grpSpPr bwMode="auto">
                  <a:xfrm flipV="1">
                    <a:off x="2109" y="1937"/>
                    <a:ext cx="1043" cy="166"/>
                    <a:chOff x="2064" y="2750"/>
                    <a:chExt cx="2630" cy="423"/>
                  </a:xfrm>
                </p:grpSpPr>
                <p:grpSp>
                  <p:nvGrpSpPr>
                    <p:cNvPr id="129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0" y="2750"/>
                      <a:ext cx="2302" cy="423"/>
                      <a:chOff x="3509" y="3249"/>
                      <a:chExt cx="2302" cy="423"/>
                    </a:xfrm>
                  </p:grpSpPr>
                  <p:grpSp>
                    <p:nvGrpSpPr>
                      <p:cNvPr id="132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5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142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3" name="Freeform 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33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06" y="3251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140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1" name="Freeform 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34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54" y="3252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138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9" name="Freeform 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35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136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7" name="Freeform 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30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8" y="2750"/>
                      <a:ext cx="22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750"/>
                      <a:ext cx="181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3" name="Group 31"/>
                  <p:cNvGrpSpPr>
                    <a:grpSpLocks/>
                  </p:cNvGrpSpPr>
                  <p:nvPr/>
                </p:nvGrpSpPr>
                <p:grpSpPr bwMode="auto">
                  <a:xfrm flipV="1">
                    <a:off x="2089" y="1925"/>
                    <a:ext cx="1043" cy="166"/>
                    <a:chOff x="2064" y="2750"/>
                    <a:chExt cx="2630" cy="423"/>
                  </a:xfrm>
                </p:grpSpPr>
                <p:grpSp>
                  <p:nvGrpSpPr>
                    <p:cNvPr id="114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0" y="2750"/>
                      <a:ext cx="2302" cy="423"/>
                      <a:chOff x="3509" y="3249"/>
                      <a:chExt cx="2302" cy="423"/>
                    </a:xfrm>
                  </p:grpSpPr>
                  <p:grpSp>
                    <p:nvGrpSpPr>
                      <p:cNvPr id="117" name="Group 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5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127" name="Freeform 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8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8" name="Group 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06" y="3251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125" name="Freeform 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6" name="Freeform 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54" y="3252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123" name="Freeform 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" name="Freeform 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0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121" name="Freeform 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2" name="Freeform 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15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8" y="2750"/>
                      <a:ext cx="22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750"/>
                      <a:ext cx="181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6" name="Group 47"/>
                <p:cNvGrpSpPr>
                  <a:grpSpLocks/>
                </p:cNvGrpSpPr>
                <p:nvPr/>
              </p:nvGrpSpPr>
              <p:grpSpPr bwMode="auto">
                <a:xfrm rot="-6241731">
                  <a:off x="2352" y="1280"/>
                  <a:ext cx="537" cy="63"/>
                  <a:chOff x="2089" y="1925"/>
                  <a:chExt cx="1063" cy="178"/>
                </a:xfrm>
              </p:grpSpPr>
              <p:grpSp>
                <p:nvGrpSpPr>
                  <p:cNvPr id="80" name="Group 48"/>
                  <p:cNvGrpSpPr>
                    <a:grpSpLocks/>
                  </p:cNvGrpSpPr>
                  <p:nvPr/>
                </p:nvGrpSpPr>
                <p:grpSpPr bwMode="auto">
                  <a:xfrm flipV="1">
                    <a:off x="2109" y="1937"/>
                    <a:ext cx="1043" cy="166"/>
                    <a:chOff x="2064" y="2750"/>
                    <a:chExt cx="2630" cy="423"/>
                  </a:xfrm>
                </p:grpSpPr>
                <p:grpSp>
                  <p:nvGrpSpPr>
                    <p:cNvPr id="97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0" y="2750"/>
                      <a:ext cx="2302" cy="423"/>
                      <a:chOff x="3509" y="3249"/>
                      <a:chExt cx="2302" cy="423"/>
                    </a:xfrm>
                  </p:grpSpPr>
                  <p:grpSp>
                    <p:nvGrpSpPr>
                      <p:cNvPr id="100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5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110" name="Freeform 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" name="Freeform 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01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06" y="3251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108" name="Freeform 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" name="Freeform 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02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54" y="3252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106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" name="Freeform 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104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5" name="Freeform 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98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8" y="2750"/>
                      <a:ext cx="22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750"/>
                      <a:ext cx="181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" name="Group 64"/>
                  <p:cNvGrpSpPr>
                    <a:grpSpLocks/>
                  </p:cNvGrpSpPr>
                  <p:nvPr/>
                </p:nvGrpSpPr>
                <p:grpSpPr bwMode="auto">
                  <a:xfrm flipV="1">
                    <a:off x="2089" y="1925"/>
                    <a:ext cx="1043" cy="166"/>
                    <a:chOff x="2064" y="2750"/>
                    <a:chExt cx="2630" cy="423"/>
                  </a:xfrm>
                </p:grpSpPr>
                <p:grpSp>
                  <p:nvGrpSpPr>
                    <p:cNvPr id="82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0" y="2750"/>
                      <a:ext cx="2302" cy="423"/>
                      <a:chOff x="3509" y="3249"/>
                      <a:chExt cx="2302" cy="423"/>
                    </a:xfrm>
                  </p:grpSpPr>
                  <p:grpSp>
                    <p:nvGrpSpPr>
                      <p:cNvPr id="85" name="Group 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5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95" name="Freeform 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6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86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06" y="3251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93" name="Freeform 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4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87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54" y="3252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91" name="Freeform 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2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89" name="Freeform 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0" name="Freeform 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83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8" y="2750"/>
                      <a:ext cx="22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750"/>
                      <a:ext cx="181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7" name="Group 80"/>
                <p:cNvGrpSpPr>
                  <a:grpSpLocks/>
                </p:cNvGrpSpPr>
                <p:nvPr/>
              </p:nvGrpSpPr>
              <p:grpSpPr bwMode="auto">
                <a:xfrm rot="1735558">
                  <a:off x="2442" y="1789"/>
                  <a:ext cx="288" cy="52"/>
                  <a:chOff x="2089" y="1925"/>
                  <a:chExt cx="1063" cy="178"/>
                </a:xfrm>
              </p:grpSpPr>
              <p:grpSp>
                <p:nvGrpSpPr>
                  <p:cNvPr id="48" name="Group 81"/>
                  <p:cNvGrpSpPr>
                    <a:grpSpLocks/>
                  </p:cNvGrpSpPr>
                  <p:nvPr/>
                </p:nvGrpSpPr>
                <p:grpSpPr bwMode="auto">
                  <a:xfrm flipV="1">
                    <a:off x="2109" y="1937"/>
                    <a:ext cx="1043" cy="166"/>
                    <a:chOff x="2064" y="2750"/>
                    <a:chExt cx="2630" cy="423"/>
                  </a:xfrm>
                </p:grpSpPr>
                <p:grpSp>
                  <p:nvGrpSpPr>
                    <p:cNvPr id="65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0" y="2750"/>
                      <a:ext cx="2302" cy="423"/>
                      <a:chOff x="3509" y="3249"/>
                      <a:chExt cx="2302" cy="423"/>
                    </a:xfrm>
                  </p:grpSpPr>
                  <p:grpSp>
                    <p:nvGrpSpPr>
                      <p:cNvPr id="68" name="Group 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5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78" name="Freeform 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9" name="Freeform 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69" name="Group 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06" y="3251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76" name="Freeform 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" name="Freeform 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54" y="3252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74" name="Freeform 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" name="Freeform 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1" name="Group 9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72" name="Freeform 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" name="Freeform 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66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8" y="2750"/>
                      <a:ext cx="22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750"/>
                      <a:ext cx="181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" name="Group 97"/>
                  <p:cNvGrpSpPr>
                    <a:grpSpLocks/>
                  </p:cNvGrpSpPr>
                  <p:nvPr/>
                </p:nvGrpSpPr>
                <p:grpSpPr bwMode="auto">
                  <a:xfrm flipV="1">
                    <a:off x="2089" y="1925"/>
                    <a:ext cx="1043" cy="166"/>
                    <a:chOff x="2064" y="2750"/>
                    <a:chExt cx="2630" cy="423"/>
                  </a:xfrm>
                </p:grpSpPr>
                <p:grpSp>
                  <p:nvGrpSpPr>
                    <p:cNvPr id="50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0" y="2750"/>
                      <a:ext cx="2302" cy="423"/>
                      <a:chOff x="3509" y="3249"/>
                      <a:chExt cx="2302" cy="423"/>
                    </a:xfrm>
                  </p:grpSpPr>
                  <p:grpSp>
                    <p:nvGrpSpPr>
                      <p:cNvPr id="53" name="Group 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5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3" name="Freeform 1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" name="Freeform 1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4" name="Group 1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06" y="3251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1" name="Freeform 1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" name="Freeform 1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5" name="Group 1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54" y="3252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59" name="Freeform 1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" name="Freeform 1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6" name="Group 1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57" name="Freeform 1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" name="Freeform 11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51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8" y="2750"/>
                      <a:ext cx="22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750"/>
                      <a:ext cx="181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Theory</a:t>
            </a:r>
            <a:r>
              <a:rPr lang="en-US" dirty="0" smtClean="0"/>
              <a:t> Prediction </a:t>
            </a:r>
            <a:r>
              <a:rPr lang="en-US" dirty="0"/>
              <a:t>of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ilepton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mission</a:t>
            </a:r>
            <a:endParaRPr lang="en-US" dirty="0"/>
          </a:p>
        </p:txBody>
      </p:sp>
      <p:pic>
        <p:nvPicPr>
          <p:cNvPr id="1028" name="Picture 9" descr="C:\Users\Yasuyuki Akiba\Documents\JFY2008\PM EC DC IB\Collab mtg Atlanta(Mar 09)\myQMtalk draft\plot_Ralf2_c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020" y="1676400"/>
            <a:ext cx="4884379" cy="465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Box 9"/>
          <p:cNvSpPr txBox="1">
            <a:spLocks noChangeArrowheads="1"/>
          </p:cNvSpPr>
          <p:nvPr/>
        </p:nvSpPr>
        <p:spPr bwMode="auto">
          <a:xfrm>
            <a:off x="1752600" y="2105561"/>
            <a:ext cx="286608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Vaccuum</a:t>
            </a:r>
            <a:r>
              <a:rPr lang="en-US" sz="1600" dirty="0"/>
              <a:t> EM </a:t>
            </a:r>
            <a:r>
              <a:rPr lang="en-US" sz="1600" dirty="0" err="1"/>
              <a:t>correlator</a:t>
            </a:r>
            <a:endParaRPr lang="en-US" sz="1600" dirty="0"/>
          </a:p>
          <a:p>
            <a:r>
              <a:rPr lang="en-US" sz="1600" dirty="0" err="1">
                <a:solidFill>
                  <a:srgbClr val="FF0000"/>
                </a:solidFill>
              </a:rPr>
              <a:t>Hadronic</a:t>
            </a:r>
            <a:r>
              <a:rPr lang="en-US" sz="1600" dirty="0">
                <a:solidFill>
                  <a:srgbClr val="FF0000"/>
                </a:solidFill>
              </a:rPr>
              <a:t> Many Body theory</a:t>
            </a:r>
          </a:p>
          <a:p>
            <a:r>
              <a:rPr lang="en-US" sz="1600" dirty="0">
                <a:solidFill>
                  <a:srgbClr val="00B050"/>
                </a:solidFill>
              </a:rPr>
              <a:t>Dropping Mass Scenario</a:t>
            </a:r>
          </a:p>
          <a:p>
            <a:r>
              <a:rPr lang="en-US" sz="1600" dirty="0" err="1">
                <a:solidFill>
                  <a:srgbClr val="0070C0"/>
                </a:solidFill>
              </a:rPr>
              <a:t>q+q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annihilaiton</a:t>
            </a:r>
            <a:r>
              <a:rPr lang="en-US" sz="1600" dirty="0">
                <a:solidFill>
                  <a:srgbClr val="0070C0"/>
                </a:solidFill>
              </a:rPr>
              <a:t> (HTL improved)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q+g</a:t>
            </a:r>
            <a:r>
              <a:rPr lang="en-US" sz="1600" dirty="0" err="1">
                <a:sym typeface="Wingdings" pitchFamily="55" charset="2"/>
              </a:rPr>
              <a:t>q+</a:t>
            </a:r>
            <a:r>
              <a:rPr lang="en-US" sz="1600" dirty="0" err="1">
                <a:latin typeface="Symbol" pitchFamily="55" charset="2"/>
                <a:sym typeface="Wingdings" pitchFamily="55" charset="2"/>
              </a:rPr>
              <a:t>g</a:t>
            </a:r>
            <a:r>
              <a:rPr lang="en-US" sz="1600" dirty="0" err="1">
                <a:sym typeface="Wingdings" pitchFamily="55" charset="2"/>
              </a:rPr>
              <a:t>qee</a:t>
            </a:r>
            <a:r>
              <a:rPr lang="en-US" sz="1600" dirty="0">
                <a:sym typeface="Wingdings" pitchFamily="55" charset="2"/>
              </a:rPr>
              <a:t> not shown)</a:t>
            </a:r>
            <a:endParaRPr lang="en-US" sz="1600" dirty="0"/>
          </a:p>
        </p:txBody>
      </p:sp>
      <p:sp>
        <p:nvSpPr>
          <p:cNvPr id="1030" name="TextBox 10"/>
          <p:cNvSpPr txBox="1">
            <a:spLocks noChangeArrowheads="1"/>
          </p:cNvSpPr>
          <p:nvPr/>
        </p:nvSpPr>
        <p:spPr bwMode="auto">
          <a:xfrm>
            <a:off x="5410200" y="990600"/>
            <a:ext cx="34544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Theory calculation by Ralf Rapp</a:t>
            </a: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838200" y="990600"/>
          <a:ext cx="1066800" cy="614363"/>
        </p:xfrm>
        <a:graphic>
          <a:graphicData uri="http://schemas.openxmlformats.org/presentationml/2006/ole">
            <p:oleObj spid="_x0000_s93186" name="Equation" r:id="rId5" imgW="749160" imgH="431640" progId="Equation.3">
              <p:embed/>
            </p:oleObj>
          </a:graphicData>
        </a:graphic>
      </p:graphicFrame>
      <p:sp>
        <p:nvSpPr>
          <p:cNvPr id="1031" name="TextBox 12"/>
          <p:cNvSpPr txBox="1">
            <a:spLocks noChangeArrowheads="1"/>
          </p:cNvSpPr>
          <p:nvPr/>
        </p:nvSpPr>
        <p:spPr bwMode="auto">
          <a:xfrm>
            <a:off x="1981200" y="1066800"/>
            <a:ext cx="255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at y=0, pt=1.025 GeV/c</a:t>
            </a:r>
          </a:p>
        </p:txBody>
      </p:sp>
      <p:sp>
        <p:nvSpPr>
          <p:cNvPr id="1032" name="TextBox 13"/>
          <p:cNvSpPr txBox="1">
            <a:spLocks noChangeArrowheads="1"/>
          </p:cNvSpPr>
          <p:nvPr/>
        </p:nvSpPr>
        <p:spPr bwMode="auto">
          <a:xfrm>
            <a:off x="5486400" y="1524000"/>
            <a:ext cx="3429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Usually the dilepton emission is measured and compared as dN/dptdM</a:t>
            </a:r>
          </a:p>
          <a:p>
            <a:endParaRPr lang="en-US"/>
          </a:p>
          <a:p>
            <a:r>
              <a:rPr lang="en-US"/>
              <a:t>The mass spectrum at low pT is distorted by the virtual photon</a:t>
            </a:r>
            <a:r>
              <a:rPr lang="en-US">
                <a:sym typeface="Wingdings" pitchFamily="55" charset="2"/>
              </a:rPr>
              <a:t>ee decay factor 1/M, which causes a steep rise near M=0</a:t>
            </a:r>
          </a:p>
          <a:p>
            <a:endParaRPr lang="en-US">
              <a:sym typeface="Wingdings" pitchFamily="55" charset="2"/>
            </a:endParaRPr>
          </a:p>
          <a:p>
            <a:r>
              <a:rPr lang="en-US">
                <a:solidFill>
                  <a:srgbClr val="0070C0"/>
                </a:solidFill>
                <a:sym typeface="Wingdings" pitchFamily="55" charset="2"/>
              </a:rPr>
              <a:t>qq annihilaiton contribution is negligible in the low mass region due to the m**2 factor of the EM correlator</a:t>
            </a:r>
          </a:p>
          <a:p>
            <a:endParaRPr lang="en-US">
              <a:sym typeface="Wingdings" pitchFamily="55" charset="2"/>
            </a:endParaRPr>
          </a:p>
          <a:p>
            <a:r>
              <a:rPr lang="en-US">
                <a:sym typeface="Wingdings" pitchFamily="55" charset="2"/>
              </a:rPr>
              <a:t>In the caluculation, partonic photon emission process</a:t>
            </a:r>
          </a:p>
          <a:p>
            <a:r>
              <a:rPr lang="en-US"/>
              <a:t>q+g</a:t>
            </a:r>
            <a:r>
              <a:rPr lang="en-US">
                <a:sym typeface="Wingdings" pitchFamily="55" charset="2"/>
              </a:rPr>
              <a:t>q+</a:t>
            </a:r>
            <a:r>
              <a:rPr lang="en-US">
                <a:latin typeface="Symbol" pitchFamily="55" charset="2"/>
                <a:sym typeface="Wingdings" pitchFamily="55" charset="2"/>
              </a:rPr>
              <a:t>g</a:t>
            </a:r>
            <a:r>
              <a:rPr lang="en-US">
                <a:sym typeface="Wingdings" pitchFamily="55" charset="2"/>
              </a:rPr>
              <a:t>qee is not included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Virtual photon emission rate</a:t>
            </a:r>
          </a:p>
        </p:txBody>
      </p:sp>
      <p:pic>
        <p:nvPicPr>
          <p:cNvPr id="2053" name="Picture 2" descr="C:\Users\Yasuyuki Akiba\Documents\JFY2008\PM EC DC IB\Collab mtg Atlanta(Mar 09)\myQMtalk draft\plot_Ralf2_c4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95400"/>
            <a:ext cx="56769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143000" y="1066800"/>
          <a:ext cx="2405063" cy="668338"/>
        </p:xfrm>
        <a:graphic>
          <a:graphicData uri="http://schemas.openxmlformats.org/presentationml/2006/ole">
            <p:oleObj spid="_x0000_s95234" name="Equation" r:id="rId5" imgW="1688760" imgH="469800" progId="Equation.3">
              <p:embed/>
            </p:oleObj>
          </a:graphicData>
        </a:graphic>
      </p:graphicFrame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429000" y="1219200"/>
            <a:ext cx="262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at y=0, pt=1.025 GeV/c</a:t>
            </a:r>
          </a:p>
        </p:txBody>
      </p:sp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152400" y="4114800"/>
          <a:ext cx="777875" cy="650875"/>
        </p:xfrm>
        <a:graphic>
          <a:graphicData uri="http://schemas.openxmlformats.org/presentationml/2006/ole">
            <p:oleObj spid="_x0000_s95235" name="Equation" r:id="rId6" imgW="545760" imgH="457200" progId="Equation.3">
              <p:embed/>
            </p:oleObj>
          </a:graphicData>
        </a:graphic>
      </p:graphicFrame>
      <p:cxnSp>
        <p:nvCxnSpPr>
          <p:cNvPr id="2055" name="Straight Arrow Connector 8"/>
          <p:cNvCxnSpPr>
            <a:cxnSpLocks noChangeShapeType="1"/>
          </p:cNvCxnSpPr>
          <p:nvPr/>
        </p:nvCxnSpPr>
        <p:spPr bwMode="auto">
          <a:xfrm>
            <a:off x="914400" y="4494213"/>
            <a:ext cx="381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56" name="TextBox 9"/>
          <p:cNvSpPr txBox="1">
            <a:spLocks noChangeArrowheads="1"/>
          </p:cNvSpPr>
          <p:nvPr/>
        </p:nvSpPr>
        <p:spPr bwMode="auto">
          <a:xfrm>
            <a:off x="1676400" y="1981200"/>
            <a:ext cx="34655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Vaccuum EM correlator</a:t>
            </a:r>
          </a:p>
          <a:p>
            <a:r>
              <a:rPr lang="en-US">
                <a:solidFill>
                  <a:srgbClr val="FF0000"/>
                </a:solidFill>
              </a:rPr>
              <a:t>Hadronic Many Body theory</a:t>
            </a:r>
          </a:p>
          <a:p>
            <a:r>
              <a:rPr lang="en-US">
                <a:solidFill>
                  <a:srgbClr val="00B050"/>
                </a:solidFill>
              </a:rPr>
              <a:t>Dropping Mass Scenario</a:t>
            </a:r>
          </a:p>
          <a:p>
            <a:r>
              <a:rPr lang="en-US">
                <a:solidFill>
                  <a:srgbClr val="0070C0"/>
                </a:solidFill>
              </a:rPr>
              <a:t>q+q annihilaiton (HTL improved)</a:t>
            </a:r>
          </a:p>
          <a:p>
            <a:r>
              <a:rPr lang="en-US"/>
              <a:t>(q+g</a:t>
            </a:r>
            <a:r>
              <a:rPr lang="en-US">
                <a:sym typeface="Wingdings" pitchFamily="55" charset="2"/>
              </a:rPr>
              <a:t>q+</a:t>
            </a:r>
            <a:r>
              <a:rPr lang="en-US">
                <a:latin typeface="Symbol" pitchFamily="55" charset="2"/>
                <a:sym typeface="Wingdings" pitchFamily="55" charset="2"/>
              </a:rPr>
              <a:t>g</a:t>
            </a:r>
            <a:r>
              <a:rPr lang="en-US">
                <a:sym typeface="Wingdings" pitchFamily="55" charset="2"/>
              </a:rPr>
              <a:t>qee not shown)</a:t>
            </a:r>
            <a:endParaRPr lang="en-US"/>
          </a:p>
        </p:txBody>
      </p:sp>
      <p:sp>
        <p:nvSpPr>
          <p:cNvPr id="2057" name="TextBox 11"/>
          <p:cNvSpPr txBox="1">
            <a:spLocks noChangeArrowheads="1"/>
          </p:cNvSpPr>
          <p:nvPr/>
        </p:nvSpPr>
        <p:spPr bwMode="auto">
          <a:xfrm>
            <a:off x="5943600" y="1676400"/>
            <a:ext cx="3124200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same calculation, but shown as the virtual photon emission rate.</a:t>
            </a:r>
          </a:p>
          <a:p>
            <a:endParaRPr lang="en-US" dirty="0"/>
          </a:p>
          <a:p>
            <a:r>
              <a:rPr lang="en-US" dirty="0"/>
              <a:t>The steep raise at M=0 is gone, and the virtual photon emission rate is more directly related to the underlying EM </a:t>
            </a:r>
            <a:r>
              <a:rPr lang="en-US" dirty="0" err="1"/>
              <a:t>correlator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When extrapolated to M=0, the real photon emission rate is determined.</a:t>
            </a:r>
          </a:p>
          <a:p>
            <a:endParaRPr lang="en-US" dirty="0"/>
          </a:p>
          <a:p>
            <a:r>
              <a:rPr lang="en-US" dirty="0" err="1"/>
              <a:t>q+g</a:t>
            </a:r>
            <a:r>
              <a:rPr lang="en-US" dirty="0" err="1">
                <a:sym typeface="Wingdings" pitchFamily="55" charset="2"/>
              </a:rPr>
              <a:t>q+</a:t>
            </a:r>
            <a:r>
              <a:rPr lang="en-US" dirty="0" err="1">
                <a:latin typeface="Symbol" pitchFamily="55" charset="2"/>
                <a:sym typeface="Wingdings" pitchFamily="55" charset="2"/>
              </a:rPr>
              <a:t>g</a:t>
            </a:r>
            <a:r>
              <a:rPr lang="en-US" dirty="0">
                <a:sym typeface="Wingdings" pitchFamily="55" charset="2"/>
              </a:rPr>
              <a:t>* is not shown; it is similar size as </a:t>
            </a:r>
            <a:r>
              <a:rPr lang="en-US" dirty="0">
                <a:solidFill>
                  <a:srgbClr val="FF0000"/>
                </a:solidFill>
                <a:sym typeface="Wingdings" pitchFamily="55" charset="2"/>
              </a:rPr>
              <a:t>HMBT</a:t>
            </a:r>
            <a:r>
              <a:rPr lang="en-US" dirty="0">
                <a:sym typeface="Wingdings" pitchFamily="55" charset="2"/>
              </a:rPr>
              <a:t> at this </a:t>
            </a:r>
            <a:r>
              <a:rPr lang="en-US" dirty="0" err="1">
                <a:sym typeface="Wingdings" pitchFamily="55" charset="2"/>
              </a:rPr>
              <a:t>pT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C:\Users\Yasuyuki Akiba\Documents\phenix\phenix_publications\PPG086 RUN4_5 ICA\9 PPG086 BNL seminar\Fig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036639"/>
            <a:ext cx="4745654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dirty="0" smtClean="0">
                <a:latin typeface="Arial" charset="0"/>
                <a:cs typeface="Arial" charset="0"/>
              </a:rPr>
              <a:t>Evidence of Thermal</a:t>
            </a:r>
            <a:r>
              <a:rPr lang="en-US" altLang="ja-JP" sz="3600" dirty="0" smtClean="0">
                <a:latin typeface="Arial" charset="0"/>
                <a:cs typeface="Arial" charset="0"/>
              </a:rPr>
              <a:t> </a:t>
            </a:r>
            <a:r>
              <a:rPr lang="en-US" altLang="ja-JP" sz="3600" dirty="0" smtClean="0">
                <a:latin typeface="Arial" charset="0"/>
                <a:cs typeface="Arial" charset="0"/>
              </a:rPr>
              <a:t>Radiation</a:t>
            </a:r>
            <a:r>
              <a:rPr lang="en-US" altLang="ja-JP" sz="3600" dirty="0" smtClean="0">
                <a:latin typeface="Arial" charset="0"/>
                <a:cs typeface="Arial" charset="0"/>
              </a:rPr>
              <a:t>?</a:t>
            </a:r>
            <a:endParaRPr lang="ja-JP" alt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4101" name="日付プレースホルダ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/>
              <a:t>4/28/09</a:t>
            </a:r>
            <a:endParaRPr lang="ja-JP" altLang="en-US"/>
          </a:p>
        </p:txBody>
      </p:sp>
      <p:sp>
        <p:nvSpPr>
          <p:cNvPr id="4102" name="テキスト ボックス 6"/>
          <p:cNvSpPr txBox="1">
            <a:spLocks noChangeArrowheads="1"/>
          </p:cNvSpPr>
          <p:nvPr/>
        </p:nvSpPr>
        <p:spPr bwMode="auto">
          <a:xfrm>
            <a:off x="4643438" y="1143000"/>
            <a:ext cx="44291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200" b="1">
                <a:solidFill>
                  <a:srgbClr val="FF0000"/>
                </a:solidFill>
                <a:ea typeface="Arial Unicode MS" pitchFamily="34" charset="-128"/>
                <a:cs typeface="Arial" pitchFamily="55" charset="0"/>
              </a:rPr>
              <a:t>p+p</a:t>
            </a:r>
          </a:p>
          <a:p>
            <a:pPr>
              <a:buClr>
                <a:schemeClr val="accent1"/>
              </a:buClr>
              <a:buFont typeface="Wingdings" pitchFamily="55" charset="2"/>
              <a:buChar char="p"/>
            </a:pPr>
            <a:r>
              <a:rPr lang="en-US" altLang="ja-JP" sz="2200">
                <a:ea typeface="Arial Unicode MS" pitchFamily="34" charset="-128"/>
                <a:cs typeface="Arial" pitchFamily="55" charset="0"/>
              </a:rPr>
              <a:t> First measurement in 1-3GeV/c</a:t>
            </a:r>
          </a:p>
          <a:p>
            <a:pPr>
              <a:buClr>
                <a:schemeClr val="accent1"/>
              </a:buClr>
              <a:buFont typeface="Wingdings" pitchFamily="55" charset="2"/>
              <a:buChar char="p"/>
            </a:pPr>
            <a:r>
              <a:rPr lang="en-US" altLang="ja-JP" sz="2200">
                <a:ea typeface="Arial Unicode MS" pitchFamily="34" charset="-128"/>
                <a:cs typeface="Arial" pitchFamily="55" charset="0"/>
              </a:rPr>
              <a:t> Consistent with NLO pQCD</a:t>
            </a:r>
          </a:p>
          <a:p>
            <a:pPr>
              <a:buClr>
                <a:schemeClr val="accent1"/>
              </a:buClr>
              <a:buFont typeface="Arial" pitchFamily="55" charset="0"/>
              <a:buChar char="→"/>
            </a:pPr>
            <a:r>
              <a:rPr lang="en-US" altLang="ja-JP" sz="2200">
                <a:ea typeface="Arial Unicode MS" pitchFamily="34" charset="-128"/>
                <a:cs typeface="Arial" pitchFamily="55" charset="0"/>
              </a:rPr>
              <a:t> </a:t>
            </a:r>
            <a:r>
              <a:rPr lang="en-US" altLang="ja-JP" sz="2200" b="1">
                <a:solidFill>
                  <a:srgbClr val="FF0000"/>
                </a:solidFill>
                <a:ea typeface="Arial Unicode MS" pitchFamily="34" charset="-128"/>
                <a:cs typeface="Arial" pitchFamily="55" charset="0"/>
              </a:rPr>
              <a:t>Serves as a crucial reference</a:t>
            </a:r>
            <a:endParaRPr lang="ja-JP" altLang="en-US" sz="2200" b="1">
              <a:solidFill>
                <a:srgbClr val="FF0000"/>
              </a:solidFill>
              <a:ea typeface="Arial Unicode MS" pitchFamily="34" charset="-128"/>
              <a:cs typeface="Arial" pitchFamily="55" charset="0"/>
            </a:endParaRPr>
          </a:p>
        </p:txBody>
      </p:sp>
      <p:sp>
        <p:nvSpPr>
          <p:cNvPr id="4103" name="テキスト ボックス 7"/>
          <p:cNvSpPr txBox="1">
            <a:spLocks noChangeArrowheads="1"/>
          </p:cNvSpPr>
          <p:nvPr/>
        </p:nvSpPr>
        <p:spPr bwMode="auto">
          <a:xfrm>
            <a:off x="4643438" y="2535238"/>
            <a:ext cx="44291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200" b="1">
                <a:solidFill>
                  <a:srgbClr val="FF0000"/>
                </a:solidFill>
                <a:ea typeface="Arial Unicode MS" pitchFamily="34" charset="-128"/>
                <a:cs typeface="Arial" pitchFamily="55" charset="0"/>
              </a:rPr>
              <a:t>Au+Au</a:t>
            </a:r>
          </a:p>
          <a:p>
            <a:pPr>
              <a:buClr>
                <a:schemeClr val="accent1"/>
              </a:buClr>
              <a:buFont typeface="Wingdings" pitchFamily="55" charset="2"/>
              <a:buChar char="p"/>
            </a:pPr>
            <a:r>
              <a:rPr lang="en-US" altLang="ja-JP" sz="2200">
                <a:ea typeface="Arial Unicode MS" pitchFamily="34" charset="-128"/>
                <a:cs typeface="Arial" pitchFamily="55" charset="0"/>
              </a:rPr>
              <a:t> Significant excess over binary-scaled p+p result for pT&lt;3GeV/c.</a:t>
            </a:r>
          </a:p>
          <a:p>
            <a:pPr>
              <a:buClr>
                <a:schemeClr val="accent1"/>
              </a:buClr>
              <a:buFont typeface="Arial" pitchFamily="55" charset="0"/>
              <a:buChar char="→"/>
            </a:pPr>
            <a:r>
              <a:rPr lang="en-US" altLang="ja-JP" sz="2200">
                <a:ea typeface="Arial Unicode MS" pitchFamily="34" charset="-128"/>
                <a:cs typeface="Arial" pitchFamily="55" charset="0"/>
              </a:rPr>
              <a:t> Inverse slope of exponential fit is related to temperature of matter </a:t>
            </a:r>
          </a:p>
        </p:txBody>
      </p:sp>
      <p:grpSp>
        <p:nvGrpSpPr>
          <p:cNvPr id="3" name="グループ化 17"/>
          <p:cNvGrpSpPr>
            <a:grpSpLocks noChangeAspect="1"/>
          </p:cNvGrpSpPr>
          <p:nvPr/>
        </p:nvGrpSpPr>
        <p:grpSpPr bwMode="auto">
          <a:xfrm>
            <a:off x="4727575" y="4262438"/>
            <a:ext cx="4243388" cy="1092200"/>
            <a:chOff x="1963738" y="5143500"/>
            <a:chExt cx="5608637" cy="1590673"/>
          </a:xfrm>
        </p:grpSpPr>
        <p:graphicFrame>
          <p:nvGraphicFramePr>
            <p:cNvPr id="4098" name="Object 5"/>
            <p:cNvGraphicFramePr>
              <a:graphicFrameLocks noChangeAspect="1"/>
            </p:cNvGraphicFramePr>
            <p:nvPr/>
          </p:nvGraphicFramePr>
          <p:xfrm>
            <a:off x="1963738" y="5500688"/>
            <a:ext cx="5608637" cy="609600"/>
          </p:xfrm>
          <a:graphic>
            <a:graphicData uri="http://schemas.openxmlformats.org/presentationml/2006/ole">
              <p:oleObj spid="_x0000_s87042" name="Equation" r:id="rId5" imgW="2336760" imgH="253800" progId="Equation.3">
                <p:embed/>
              </p:oleObj>
            </a:graphicData>
          </a:graphic>
        </p:graphicFrame>
        <p:sp>
          <p:nvSpPr>
            <p:cNvPr id="12" name="フリーフォーム 11"/>
            <p:cNvSpPr/>
            <p:nvPr/>
          </p:nvSpPr>
          <p:spPr>
            <a:xfrm>
              <a:off x="4414500" y="6107614"/>
              <a:ext cx="3029881" cy="191899"/>
            </a:xfrm>
            <a:custGeom>
              <a:avLst/>
              <a:gdLst>
                <a:gd name="connsiteX0" fmla="*/ 0 w 3029803"/>
                <a:gd name="connsiteY0" fmla="*/ 0 h 191069"/>
                <a:gd name="connsiteX1" fmla="*/ 0 w 3029803"/>
                <a:gd name="connsiteY1" fmla="*/ 191069 h 191069"/>
                <a:gd name="connsiteX2" fmla="*/ 3029803 w 3029803"/>
                <a:gd name="connsiteY2" fmla="*/ 191069 h 191069"/>
                <a:gd name="connsiteX3" fmla="*/ 3029803 w 3029803"/>
                <a:gd name="connsiteY3" fmla="*/ 0 h 19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9803" h="191069">
                  <a:moveTo>
                    <a:pt x="0" y="0"/>
                  </a:moveTo>
                  <a:lnTo>
                    <a:pt x="0" y="191069"/>
                  </a:lnTo>
                  <a:lnTo>
                    <a:pt x="3029803" y="191069"/>
                  </a:lnTo>
                  <a:lnTo>
                    <a:pt x="3029803" y="0"/>
                  </a:ln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ja-JP" altLang="en-US">
                <a:cs typeface="HGP明朝E" pitchFamily="18" charset="-128"/>
              </a:endParaRPr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2070750" y="6107614"/>
              <a:ext cx="2144417" cy="194210"/>
            </a:xfrm>
            <a:custGeom>
              <a:avLst/>
              <a:gdLst>
                <a:gd name="connsiteX0" fmla="*/ 0 w 3029803"/>
                <a:gd name="connsiteY0" fmla="*/ 0 h 191069"/>
                <a:gd name="connsiteX1" fmla="*/ 0 w 3029803"/>
                <a:gd name="connsiteY1" fmla="*/ 191069 h 191069"/>
                <a:gd name="connsiteX2" fmla="*/ 3029803 w 3029803"/>
                <a:gd name="connsiteY2" fmla="*/ 191069 h 191069"/>
                <a:gd name="connsiteX3" fmla="*/ 3029803 w 3029803"/>
                <a:gd name="connsiteY3" fmla="*/ 0 h 19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9803" h="191069">
                  <a:moveTo>
                    <a:pt x="0" y="0"/>
                  </a:moveTo>
                  <a:lnTo>
                    <a:pt x="0" y="191069"/>
                  </a:lnTo>
                  <a:lnTo>
                    <a:pt x="3029803" y="191069"/>
                  </a:lnTo>
                  <a:lnTo>
                    <a:pt x="3029803" y="0"/>
                  </a:ln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ja-JP" altLang="en-US">
                <a:cs typeface="HGP明朝E" pitchFamily="18" charset="-128"/>
              </a:endParaRPr>
            </a:p>
          </p:txBody>
        </p:sp>
        <p:sp>
          <p:nvSpPr>
            <p:cNvPr id="4113" name="テキスト ボックス 16"/>
            <p:cNvSpPr txBox="1">
              <a:spLocks noChangeArrowheads="1"/>
            </p:cNvSpPr>
            <p:nvPr/>
          </p:nvSpPr>
          <p:spPr bwMode="auto">
            <a:xfrm>
              <a:off x="2143125" y="6286499"/>
              <a:ext cx="2095857" cy="447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b="1">
                  <a:solidFill>
                    <a:srgbClr val="FF0000"/>
                  </a:solidFill>
                </a:rPr>
                <a:t>Exponential part</a:t>
              </a:r>
              <a:endParaRPr lang="ja-JP" alt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4114" name="テキスト ボックス 17"/>
            <p:cNvSpPr txBox="1">
              <a:spLocks noChangeArrowheads="1"/>
            </p:cNvSpPr>
            <p:nvPr/>
          </p:nvSpPr>
          <p:spPr bwMode="auto">
            <a:xfrm>
              <a:off x="4500562" y="6286500"/>
              <a:ext cx="2996323" cy="447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b="1">
                  <a:solidFill>
                    <a:srgbClr val="FF0000"/>
                  </a:solidFill>
                </a:rPr>
                <a:t>Binary-scaled p+p result</a:t>
              </a:r>
              <a:endParaRPr lang="ja-JP" alt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3766140" y="5589720"/>
              <a:ext cx="241299" cy="40691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  <a:cs typeface="HGP明朝E" pitchFamily="18" charset="-128"/>
              </a:endParaRPr>
            </a:p>
          </p:txBody>
        </p:sp>
        <p:sp>
          <p:nvSpPr>
            <p:cNvPr id="4116" name="テキスト ボックス 17"/>
            <p:cNvSpPr txBox="1">
              <a:spLocks noChangeArrowheads="1"/>
            </p:cNvSpPr>
            <p:nvPr/>
          </p:nvSpPr>
          <p:spPr bwMode="auto">
            <a:xfrm>
              <a:off x="3071813" y="5143500"/>
              <a:ext cx="1754742" cy="447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b="1"/>
                <a:t>Inverse slope</a:t>
              </a:r>
              <a:endParaRPr lang="ja-JP" altLang="en-US" sz="1400" b="1"/>
            </a:p>
          </p:txBody>
        </p:sp>
      </p:grpSp>
      <p:sp>
        <p:nvSpPr>
          <p:cNvPr id="4108" name="フッター プレースホルダ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/>
              <a:t>Ming Xiong Liu</a:t>
            </a:r>
            <a:endParaRPr lang="ja-JP" altLang="en-US"/>
          </a:p>
        </p:txBody>
      </p:sp>
      <p:sp>
        <p:nvSpPr>
          <p:cNvPr id="4109" name="Text Box 21"/>
          <p:cNvSpPr txBox="1">
            <a:spLocks noChangeArrowheads="1"/>
          </p:cNvSpPr>
          <p:nvPr/>
        </p:nvSpPr>
        <p:spPr bwMode="auto">
          <a:xfrm>
            <a:off x="3357563" y="1357313"/>
            <a:ext cx="1160462" cy="24606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arXiv: 0804.4168</a:t>
            </a:r>
          </a:p>
        </p:txBody>
      </p:sp>
      <p:sp>
        <p:nvSpPr>
          <p:cNvPr id="4110" name="スライド番号プレースホルダ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49173A-9DFF-4528-943F-57DA9F0B7BB8}" type="slidenum">
              <a:rPr lang="ja-JP" altLang="en-US"/>
              <a:pPr/>
              <a:t>16</a:t>
            </a:fld>
            <a:r>
              <a:rPr lang="en-US" altLang="ja-JP"/>
              <a:t>/12</a:t>
            </a:r>
            <a:endParaRPr lang="ja-JP" altLang="en-US"/>
          </a:p>
        </p:txBody>
      </p:sp>
      <p:pic>
        <p:nvPicPr>
          <p:cNvPr id="21" name="Picture 13" descr="ppg086tablegc.png                                              0006CFC0Macintosh HD                   BE95F007: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91907" y="5354638"/>
            <a:ext cx="3509962" cy="1196975"/>
          </a:xfrm>
          <a:prstGeom prst="rect">
            <a:avLst/>
          </a:prstGeom>
          <a:noFill/>
          <a:ln w="1587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2" name="正方形/長方形 8"/>
          <p:cNvSpPr/>
          <p:nvPr/>
        </p:nvSpPr>
        <p:spPr>
          <a:xfrm>
            <a:off x="4941887" y="5715000"/>
            <a:ext cx="468313" cy="233362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cs typeface="HGP明朝E" pitchFamily="18" charset="-128"/>
            </a:endParaRPr>
          </a:p>
        </p:txBody>
      </p:sp>
      <p:sp>
        <p:nvSpPr>
          <p:cNvPr id="23" name="正方形/長方形 9"/>
          <p:cNvSpPr/>
          <p:nvPr/>
        </p:nvSpPr>
        <p:spPr>
          <a:xfrm>
            <a:off x="7315200" y="5715000"/>
            <a:ext cx="1062037" cy="233362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cs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6096000" y="3505200"/>
            <a:ext cx="3048000" cy="31400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pp and AuAu normalized to p</a:t>
            </a:r>
            <a:r>
              <a:rPr lang="en-US" baseline="30000">
                <a:solidFill>
                  <a:schemeClr val="accent2"/>
                </a:solidFill>
              </a:rPr>
              <a:t>0</a:t>
            </a:r>
            <a:r>
              <a:rPr lang="en-US">
                <a:solidFill>
                  <a:schemeClr val="accent2"/>
                </a:solidFill>
              </a:rPr>
              <a:t> Dalitz region (~ same # of particles)</a:t>
            </a:r>
          </a:p>
          <a:p>
            <a:endParaRPr lang="en-US">
              <a:solidFill>
                <a:srgbClr val="0000FF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p+p: agree with the expected background from hadron decays</a:t>
            </a:r>
          </a:p>
          <a:p>
            <a:endParaRPr lang="en-US">
              <a:solidFill>
                <a:srgbClr val="0000FF"/>
              </a:solidFill>
            </a:endParaRPr>
          </a:p>
          <a:p>
            <a:r>
              <a:rPr lang="en-US">
                <a:solidFill>
                  <a:srgbClr val="FF6699"/>
                </a:solidFill>
              </a:rPr>
              <a:t>Au+Au: large Enhancement in 0.15-0.75 GeV/c</a:t>
            </a:r>
            <a:r>
              <a:rPr lang="en-US" baseline="30000">
                <a:solidFill>
                  <a:srgbClr val="FF6699"/>
                </a:solidFill>
              </a:rPr>
              <a:t>2</a:t>
            </a:r>
          </a:p>
          <a:p>
            <a:endParaRPr lang="en-US">
              <a:solidFill>
                <a:srgbClr val="FF0000"/>
              </a:solidFill>
              <a:latin typeface="Comic Sans MS" pitchFamily="55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09600" y="1295400"/>
            <a:ext cx="3649663" cy="3381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p+p NORMALIZED TO m</a:t>
            </a:r>
            <a:r>
              <a:rPr lang="en-US" sz="1600" b="1" baseline="-25000">
                <a:solidFill>
                  <a:srgbClr val="0000FF"/>
                </a:solidFill>
              </a:rPr>
              <a:t>ee</a:t>
            </a:r>
            <a:r>
              <a:rPr lang="en-US" sz="1600" b="1">
                <a:solidFill>
                  <a:srgbClr val="0000FF"/>
                </a:solidFill>
              </a:rPr>
              <a:t>&lt;100 MeV</a:t>
            </a:r>
          </a:p>
        </p:txBody>
      </p:sp>
      <p:pic>
        <p:nvPicPr>
          <p:cNvPr id="12292" name="Picture 5" descr="mass_pp_au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6172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92188" y="5029200"/>
            <a:ext cx="1751012" cy="442913"/>
            <a:chOff x="3243" y="3466"/>
            <a:chExt cx="1548" cy="548"/>
          </a:xfrm>
        </p:grpSpPr>
        <p:sp>
          <p:nvSpPr>
            <p:cNvPr id="12309" name="Rectangle 7"/>
            <p:cNvSpPr>
              <a:spLocks noChangeArrowheads="1"/>
            </p:cNvSpPr>
            <p:nvPr/>
          </p:nvSpPr>
          <p:spPr bwMode="auto">
            <a:xfrm>
              <a:off x="3243" y="3466"/>
              <a:ext cx="1548" cy="548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200" b="1">
                <a:solidFill>
                  <a:schemeClr val="bg2"/>
                </a:solidFill>
              </a:endParaRPr>
            </a:p>
            <a:p>
              <a:pPr algn="ctr">
                <a:spcBef>
                  <a:spcPct val="20000"/>
                </a:spcBef>
              </a:pPr>
              <a:r>
                <a:rPr lang="en-US" sz="900" b="1">
                  <a:solidFill>
                    <a:schemeClr val="bg2"/>
                  </a:solidFill>
                </a:rPr>
                <a:t>PLB670,313 (2009)</a:t>
              </a:r>
            </a:p>
          </p:txBody>
        </p:sp>
        <p:pic>
          <p:nvPicPr>
            <p:cNvPr id="12310" name="Picture 8" descr="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52" y="3493"/>
              <a:ext cx="483" cy="191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20988" y="5029200"/>
            <a:ext cx="1990725" cy="442913"/>
            <a:chOff x="590" y="3019"/>
            <a:chExt cx="960" cy="279"/>
          </a:xfrm>
        </p:grpSpPr>
        <p:sp>
          <p:nvSpPr>
            <p:cNvPr id="12307" name="Rectangle 10"/>
            <p:cNvSpPr>
              <a:spLocks noChangeArrowheads="1"/>
            </p:cNvSpPr>
            <p:nvPr/>
          </p:nvSpPr>
          <p:spPr bwMode="auto">
            <a:xfrm>
              <a:off x="590" y="3019"/>
              <a:ext cx="960" cy="279"/>
            </a:xfrm>
            <a:prstGeom prst="rect">
              <a:avLst/>
            </a:prstGeom>
            <a:solidFill>
              <a:srgbClr val="FFCCFF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200" b="1">
                <a:solidFill>
                  <a:schemeClr val="bg2"/>
                </a:solidFill>
              </a:endParaRPr>
            </a:p>
            <a:p>
              <a:pPr algn="ctr">
                <a:spcBef>
                  <a:spcPct val="20000"/>
                </a:spcBef>
              </a:pPr>
              <a:r>
                <a:rPr lang="en-US" sz="900" b="1">
                  <a:solidFill>
                    <a:schemeClr val="bg2"/>
                  </a:solidFill>
                </a:rPr>
                <a:t>arXiv:0706.3034</a:t>
              </a:r>
            </a:p>
          </p:txBody>
        </p:sp>
        <p:pic>
          <p:nvPicPr>
            <p:cNvPr id="12308" name="Picture 11" descr="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31" y="3039"/>
              <a:ext cx="299" cy="97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223838" y="152400"/>
            <a:ext cx="8229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PHENIX</a:t>
            </a:r>
            <a:r>
              <a:rPr lang="en-US" sz="4400" dirty="0" smtClean="0">
                <a:solidFill>
                  <a:srgbClr val="FF0000"/>
                </a:solidFill>
              </a:rPr>
              <a:t> Low </a:t>
            </a:r>
            <a:r>
              <a:rPr lang="en-US" sz="4400" dirty="0">
                <a:solidFill>
                  <a:srgbClr val="FF0000"/>
                </a:solidFill>
              </a:rPr>
              <a:t>M</a:t>
            </a:r>
            <a:r>
              <a:rPr lang="en-US" sz="4400" dirty="0" smtClean="0">
                <a:solidFill>
                  <a:srgbClr val="FF0000"/>
                </a:solidFill>
              </a:rPr>
              <a:t>ass </a:t>
            </a:r>
            <a:r>
              <a:rPr lang="en-US" sz="4400" dirty="0" err="1">
                <a:solidFill>
                  <a:srgbClr val="FF0000"/>
                </a:solidFill>
              </a:rPr>
              <a:t>D</a:t>
            </a:r>
            <a:r>
              <a:rPr lang="en-US" sz="4400" dirty="0" err="1" smtClean="0">
                <a:solidFill>
                  <a:srgbClr val="FF0000"/>
                </a:solidFill>
              </a:rPr>
              <a:t>ielectrons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296" name="Line 21"/>
          <p:cNvSpPr>
            <a:spLocks noChangeShapeType="1"/>
          </p:cNvSpPr>
          <p:nvPr/>
        </p:nvSpPr>
        <p:spPr bwMode="auto">
          <a:xfrm flipH="1">
            <a:off x="2424113" y="3556000"/>
            <a:ext cx="176212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7" name="Text Box 22"/>
          <p:cNvSpPr txBox="1">
            <a:spLocks noChangeArrowheads="1"/>
          </p:cNvSpPr>
          <p:nvPr/>
        </p:nvSpPr>
        <p:spPr bwMode="auto">
          <a:xfrm>
            <a:off x="2463800" y="3254375"/>
            <a:ext cx="71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AuAu</a:t>
            </a:r>
          </a:p>
        </p:txBody>
      </p:sp>
      <p:sp>
        <p:nvSpPr>
          <p:cNvPr id="12298" name="Line 23"/>
          <p:cNvSpPr>
            <a:spLocks noChangeShapeType="1"/>
          </p:cNvSpPr>
          <p:nvPr/>
        </p:nvSpPr>
        <p:spPr bwMode="auto">
          <a:xfrm flipH="1" flipV="1">
            <a:off x="1292225" y="3802063"/>
            <a:ext cx="231775" cy="769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9" name="Text Box 24"/>
          <p:cNvSpPr txBox="1">
            <a:spLocks noChangeArrowheads="1"/>
          </p:cNvSpPr>
          <p:nvPr/>
        </p:nvSpPr>
        <p:spPr bwMode="auto">
          <a:xfrm>
            <a:off x="1358900" y="46482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pp</a:t>
            </a:r>
          </a:p>
        </p:txBody>
      </p:sp>
      <p:sp>
        <p:nvSpPr>
          <p:cNvPr id="12300" name="Text Box 25"/>
          <p:cNvSpPr txBox="1">
            <a:spLocks noChangeArrowheads="1"/>
          </p:cNvSpPr>
          <p:nvPr/>
        </p:nvSpPr>
        <p:spPr bwMode="auto">
          <a:xfrm>
            <a:off x="1143000" y="2743200"/>
            <a:ext cx="111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low mass</a:t>
            </a:r>
          </a:p>
        </p:txBody>
      </p:sp>
      <p:sp>
        <p:nvSpPr>
          <p:cNvPr id="12301" name="Text Box 26"/>
          <p:cNvSpPr txBox="1">
            <a:spLocks noChangeArrowheads="1"/>
          </p:cNvSpPr>
          <p:nvPr/>
        </p:nvSpPr>
        <p:spPr bwMode="auto">
          <a:xfrm>
            <a:off x="2971800" y="39624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intermediate mass</a:t>
            </a:r>
          </a:p>
        </p:txBody>
      </p:sp>
      <p:pic>
        <p:nvPicPr>
          <p:cNvPr id="12302" name="Picture 28" descr="C:\Users\Yasuyuki Akiba\Desktop\bb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990600"/>
            <a:ext cx="2533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TextBox 19"/>
          <p:cNvSpPr txBox="1">
            <a:spLocks noChangeArrowheads="1"/>
          </p:cNvSpPr>
          <p:nvPr/>
        </p:nvSpPr>
        <p:spPr bwMode="auto">
          <a:xfrm>
            <a:off x="4953000" y="3886200"/>
            <a:ext cx="522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J/</a:t>
            </a:r>
            <a:r>
              <a:rPr lang="en-US">
                <a:latin typeface="Symbol" pitchFamily="55" charset="2"/>
              </a:rPr>
              <a:t>y</a:t>
            </a:r>
          </a:p>
        </p:txBody>
      </p:sp>
      <p:sp>
        <p:nvSpPr>
          <p:cNvPr id="12304" name="TextBox 20"/>
          <p:cNvSpPr txBox="1">
            <a:spLocks noChangeArrowheads="1"/>
          </p:cNvSpPr>
          <p:nvPr/>
        </p:nvSpPr>
        <p:spPr bwMode="auto">
          <a:xfrm>
            <a:off x="5446713" y="4572000"/>
            <a:ext cx="420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pitchFamily="55" charset="2"/>
              </a:rPr>
              <a:t>y</a:t>
            </a:r>
            <a:r>
              <a:rPr lang="en-US">
                <a:latin typeface="Times New Roman" pitchFamily="55" charset="0"/>
              </a:rPr>
              <a:t>’</a:t>
            </a:r>
          </a:p>
        </p:txBody>
      </p:sp>
      <p:sp>
        <p:nvSpPr>
          <p:cNvPr id="12305" name="TextBox 21"/>
          <p:cNvSpPr txBox="1">
            <a:spLocks noChangeArrowheads="1"/>
          </p:cNvSpPr>
          <p:nvPr/>
        </p:nvSpPr>
        <p:spPr bwMode="auto">
          <a:xfrm>
            <a:off x="2133600" y="33528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pitchFamily="55" charset="2"/>
              </a:rPr>
              <a:t>f</a:t>
            </a:r>
          </a:p>
        </p:txBody>
      </p:sp>
      <p:sp>
        <p:nvSpPr>
          <p:cNvPr id="12306" name="TextBox 22"/>
          <p:cNvSpPr txBox="1">
            <a:spLocks noChangeArrowheads="1"/>
          </p:cNvSpPr>
          <p:nvPr/>
        </p:nvSpPr>
        <p:spPr bwMode="auto">
          <a:xfrm>
            <a:off x="1752600" y="312420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pitchFamily="55" charset="2"/>
              </a:rPr>
              <a:t>w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</a:t>
            </a:r>
            <a:r>
              <a:rPr lang="en-US" sz="3200" dirty="0" smtClean="0"/>
              <a:t> </a:t>
            </a:r>
            <a:r>
              <a:rPr lang="en-US" sz="3200" dirty="0" smtClean="0"/>
              <a:t>Have</a:t>
            </a:r>
            <a:r>
              <a:rPr lang="en-US" sz="3200" dirty="0" smtClean="0"/>
              <a:t> </a:t>
            </a:r>
            <a:r>
              <a:rPr lang="en-US" sz="3200" dirty="0" smtClean="0"/>
              <a:t>W</a:t>
            </a:r>
            <a:r>
              <a:rPr lang="en-US" sz="3200" dirty="0" smtClean="0"/>
              <a:t>e Learned about </a:t>
            </a:r>
            <a:r>
              <a:rPr lang="en-US" sz="3200" dirty="0" smtClean="0"/>
              <a:t>the</a:t>
            </a:r>
            <a:r>
              <a:rPr lang="en-US" sz="3200" dirty="0" smtClean="0"/>
              <a:t> </a:t>
            </a:r>
            <a:r>
              <a:rPr lang="en-US" sz="3200" dirty="0" smtClean="0"/>
              <a:t>B</a:t>
            </a:r>
            <a:r>
              <a:rPr lang="en-US" sz="3200" dirty="0" smtClean="0"/>
              <a:t>ulk </a:t>
            </a:r>
            <a:r>
              <a:rPr lang="en-US" sz="3200" dirty="0" smtClean="0"/>
              <a:t>P</a:t>
            </a:r>
            <a:r>
              <a:rPr lang="en-US" sz="3200" dirty="0" smtClean="0"/>
              <a:t>roperties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  <a:spcAft>
                <a:spcPts val="1200"/>
              </a:spcAft>
              <a:buFontTx/>
              <a:buChar char="-"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What is the ultimate say on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partonic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collectivity for the matter  ?</a:t>
            </a:r>
          </a:p>
          <a:p>
            <a:pPr lvl="2">
              <a:lnSpc>
                <a:spcPct val="90000"/>
              </a:lnSpc>
              <a:spcAft>
                <a:spcPts val="1200"/>
              </a:spcAft>
              <a:buFontTx/>
              <a:buChar char="-"/>
            </a:pPr>
            <a:r>
              <a:rPr lang="en-US" b="1" dirty="0" smtClean="0">
                <a:solidFill>
                  <a:srgbClr val="00664D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Yes. Case Closed.        (A. Tang, QM2009)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Tx/>
              <a:buChar char="-"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What is the limit of NQ scaling of V</a:t>
            </a:r>
            <a:r>
              <a:rPr lang="en-US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? </a:t>
            </a:r>
          </a:p>
          <a:p>
            <a:pPr lvl="2">
              <a:lnSpc>
                <a:spcPct val="90000"/>
              </a:lnSpc>
              <a:spcAft>
                <a:spcPts val="1200"/>
              </a:spcAft>
              <a:buFontTx/>
              <a:buChar char="-"/>
            </a:pPr>
            <a:r>
              <a:rPr lang="en-US" b="1" dirty="0" smtClean="0">
                <a:solidFill>
                  <a:srgbClr val="00664D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NQ Scaling studied works in lower energy, smaller system   and at forward region. Signs of deviation from NQ scaling has been observed at large pt in </a:t>
            </a:r>
            <a:r>
              <a:rPr lang="en-US" b="1" dirty="0" err="1" smtClean="0">
                <a:solidFill>
                  <a:srgbClr val="00664D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AuAu</a:t>
            </a:r>
            <a:r>
              <a:rPr lang="en-US" b="1" dirty="0" smtClean="0">
                <a:solidFill>
                  <a:srgbClr val="00664D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collisions at 200 </a:t>
            </a:r>
            <a:r>
              <a:rPr lang="en-US" b="1" dirty="0" err="1" smtClean="0">
                <a:solidFill>
                  <a:srgbClr val="00664D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GeV</a:t>
            </a:r>
            <a:r>
              <a:rPr lang="en-US" b="1" dirty="0" smtClean="0">
                <a:solidFill>
                  <a:srgbClr val="00664D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</a:t>
            </a:r>
            <a:endParaRPr lang="en-US" b="1" dirty="0" smtClean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buNone/>
            </a:pPr>
            <a:r>
              <a:rPr lang="en-US" altLang="ja-JP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- </a:t>
            </a:r>
            <a:r>
              <a:rPr lang="en-US" altLang="ja-JP" b="1" dirty="0" smtClean="0">
                <a:solidFill>
                  <a:srgbClr val="0000FF"/>
                </a:solidFill>
              </a:rPr>
              <a:t>In </a:t>
            </a:r>
            <a:r>
              <a:rPr lang="en-US" altLang="ja-JP" b="1" dirty="0" err="1" smtClean="0">
                <a:solidFill>
                  <a:srgbClr val="0000FF"/>
                </a:solidFill>
              </a:rPr>
              <a:t>Au+Au</a:t>
            </a:r>
            <a:r>
              <a:rPr lang="en-US" altLang="ja-JP" b="1" dirty="0" smtClean="0">
                <a:solidFill>
                  <a:srgbClr val="0000FF"/>
                </a:solidFill>
              </a:rPr>
              <a:t> collisions, significant excess of direct photon over binary-scaled </a:t>
            </a:r>
            <a:r>
              <a:rPr lang="en-US" altLang="ja-JP" b="1" dirty="0" err="1" smtClean="0">
                <a:solidFill>
                  <a:srgbClr val="0000FF"/>
                </a:solidFill>
              </a:rPr>
              <a:t>p+p</a:t>
            </a:r>
            <a:r>
              <a:rPr lang="en-US" altLang="ja-JP" b="1" dirty="0" smtClean="0">
                <a:solidFill>
                  <a:srgbClr val="0000FF"/>
                </a:solidFill>
              </a:rPr>
              <a:t> result is seen, is this </a:t>
            </a:r>
            <a:r>
              <a:rPr lang="en-US" altLang="ja-JP" b="1" dirty="0" smtClean="0">
                <a:solidFill>
                  <a:srgbClr val="0000FF"/>
                </a:solidFill>
              </a:rPr>
              <a:t>thermal radiation</a:t>
            </a:r>
            <a:r>
              <a:rPr lang="en-US" altLang="ja-JP" b="1" dirty="0" smtClean="0">
                <a:solidFill>
                  <a:srgbClr val="0000FF"/>
                </a:solidFill>
              </a:rPr>
              <a:t>?</a:t>
            </a:r>
            <a:endParaRPr lang="en-US" b="1" dirty="0" smtClean="0">
              <a:solidFill>
                <a:srgbClr val="0000FF"/>
              </a:solidFill>
            </a:endParaRPr>
          </a:p>
          <a:p>
            <a:pPr lvl="3">
              <a:buClr>
                <a:schemeClr val="accent1"/>
              </a:buClr>
              <a:buNone/>
            </a:pPr>
            <a:r>
              <a:rPr lang="en-US" altLang="ja-JP" sz="1000" dirty="0" smtClean="0"/>
              <a:t>- Nuclear matter effect to direct photon yield should be evaluated in order to extract net signal of thermal photons. </a:t>
            </a:r>
          </a:p>
          <a:p>
            <a:pPr lvl="3">
              <a:buClr>
                <a:schemeClr val="accent1"/>
              </a:buClr>
              <a:buFont typeface="Wingdings" pitchFamily="55" charset="2"/>
              <a:buChar char="n"/>
            </a:pPr>
            <a:r>
              <a:rPr lang="en-US" altLang="ja-JP" sz="1400" dirty="0" smtClean="0"/>
              <a:t> Run8 </a:t>
            </a:r>
            <a:r>
              <a:rPr lang="en-US" altLang="ja-JP" sz="1400" dirty="0" err="1" smtClean="0"/>
              <a:t>d+Au</a:t>
            </a:r>
            <a:r>
              <a:rPr lang="en-US" altLang="ja-JP" sz="1400" dirty="0" smtClean="0"/>
              <a:t> result is promising and will come in near future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3300"/>
                </a:solidFill>
              </a:rPr>
              <a:t>The Hard Probes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66807"/>
            <a:ext cx="44958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FF"/>
                </a:solidFill>
              </a:rPr>
              <a:t>Hard scattering &amp; Jet</a:t>
            </a:r>
            <a:r>
              <a:rPr lang="en-US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Multiple scattering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Energy loss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Jet suppression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Leading particle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FF"/>
                </a:solidFill>
              </a:rPr>
              <a:t>Heavy </a:t>
            </a:r>
            <a:r>
              <a:rPr lang="en-US" sz="2400" dirty="0" err="1">
                <a:solidFill>
                  <a:srgbClr val="0000FF"/>
                </a:solidFill>
              </a:rPr>
              <a:t>Quarkonium</a:t>
            </a:r>
            <a:endParaRPr lang="en-US" sz="2400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Debye screening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J/Psi suppression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83138" y="1369982"/>
            <a:ext cx="3829050" cy="2111375"/>
            <a:chOff x="3168" y="912"/>
            <a:chExt cx="2412" cy="1330"/>
          </a:xfrm>
        </p:grpSpPr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3543" y="1368"/>
              <a:ext cx="1594" cy="767"/>
            </a:xfrm>
            <a:prstGeom prst="rect">
              <a:avLst/>
            </a:prstGeom>
            <a:solidFill>
              <a:srgbClr val="FF3300">
                <a:alpha val="50000"/>
              </a:srgbClr>
            </a:solidFill>
            <a:ln w="158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278" name="Oval 6"/>
            <p:cNvSpPr>
              <a:spLocks noChangeArrowheads="1"/>
            </p:cNvSpPr>
            <p:nvPr/>
          </p:nvSpPr>
          <p:spPr bwMode="auto">
            <a:xfrm>
              <a:off x="5031" y="1373"/>
              <a:ext cx="203" cy="765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FFFF00"/>
                </a:gs>
              </a:gsLst>
              <a:lin ang="0" scaled="1"/>
            </a:gradFill>
            <a:ln w="1587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279" name="Oval 7"/>
            <p:cNvSpPr>
              <a:spLocks noChangeArrowheads="1"/>
            </p:cNvSpPr>
            <p:nvPr/>
          </p:nvSpPr>
          <p:spPr bwMode="auto">
            <a:xfrm rot="-10751627">
              <a:off x="3438" y="1371"/>
              <a:ext cx="203" cy="765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hlink"/>
                </a:gs>
              </a:gsLst>
              <a:lin ang="0" scaled="1"/>
            </a:gradFill>
            <a:ln w="1587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280" name="Line 8"/>
            <p:cNvSpPr>
              <a:spLocks noChangeShapeType="1"/>
            </p:cNvSpPr>
            <p:nvPr/>
          </p:nvSpPr>
          <p:spPr bwMode="auto">
            <a:xfrm flipH="1">
              <a:off x="3168" y="1757"/>
              <a:ext cx="23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281" name="Line 9"/>
            <p:cNvSpPr>
              <a:spLocks noChangeShapeType="1"/>
            </p:cNvSpPr>
            <p:nvPr/>
          </p:nvSpPr>
          <p:spPr bwMode="auto">
            <a:xfrm rot="10800965" flipH="1">
              <a:off x="5343" y="1709"/>
              <a:ext cx="23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282" name="AutoShape 10"/>
            <p:cNvSpPr>
              <a:spLocks noChangeArrowheads="1"/>
            </p:cNvSpPr>
            <p:nvPr/>
          </p:nvSpPr>
          <p:spPr bwMode="auto">
            <a:xfrm>
              <a:off x="4237" y="1612"/>
              <a:ext cx="209" cy="210"/>
            </a:xfrm>
            <a:prstGeom prst="irregularSeal1">
              <a:avLst/>
            </a:prstGeom>
            <a:solidFill>
              <a:srgbClr val="FF9900"/>
            </a:solidFill>
            <a:ln w="158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283" name="Line 11"/>
            <p:cNvSpPr>
              <a:spLocks noChangeShapeType="1"/>
            </p:cNvSpPr>
            <p:nvPr/>
          </p:nvSpPr>
          <p:spPr bwMode="auto">
            <a:xfrm flipV="1">
              <a:off x="4041" y="1721"/>
              <a:ext cx="29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284" name="Line 12"/>
            <p:cNvSpPr>
              <a:spLocks noChangeShapeType="1"/>
            </p:cNvSpPr>
            <p:nvPr/>
          </p:nvSpPr>
          <p:spPr bwMode="auto">
            <a:xfrm rot="10800000" flipV="1">
              <a:off x="4340" y="1720"/>
              <a:ext cx="265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285" name="Line 13"/>
            <p:cNvSpPr>
              <a:spLocks noChangeShapeType="1"/>
            </p:cNvSpPr>
            <p:nvPr/>
          </p:nvSpPr>
          <p:spPr bwMode="auto">
            <a:xfrm rot="6114803" flipV="1">
              <a:off x="4029" y="1970"/>
              <a:ext cx="527" cy="1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286" name="Line 14"/>
            <p:cNvSpPr>
              <a:spLocks noChangeShapeType="1"/>
            </p:cNvSpPr>
            <p:nvPr/>
          </p:nvSpPr>
          <p:spPr bwMode="auto">
            <a:xfrm rot="16570071" flipV="1">
              <a:off x="4137" y="1497"/>
              <a:ext cx="442" cy="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326" y="912"/>
              <a:ext cx="101" cy="363"/>
              <a:chOff x="1265" y="384"/>
              <a:chExt cx="101" cy="363"/>
            </a:xfrm>
          </p:grpSpPr>
          <p:sp>
            <p:nvSpPr>
              <p:cNvPr id="54288" name="Line 16"/>
              <p:cNvSpPr>
                <a:spLocks noChangeShapeType="1"/>
              </p:cNvSpPr>
              <p:nvPr/>
            </p:nvSpPr>
            <p:spPr bwMode="auto">
              <a:xfrm flipV="1">
                <a:off x="1321" y="384"/>
                <a:ext cx="35" cy="3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289" name="Line 17"/>
              <p:cNvSpPr>
                <a:spLocks noChangeShapeType="1"/>
              </p:cNvSpPr>
              <p:nvPr/>
            </p:nvSpPr>
            <p:spPr bwMode="auto">
              <a:xfrm flipV="1">
                <a:off x="1320" y="637"/>
                <a:ext cx="46" cy="1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290" name="Line 18"/>
              <p:cNvSpPr>
                <a:spLocks noChangeShapeType="1"/>
              </p:cNvSpPr>
              <p:nvPr/>
            </p:nvSpPr>
            <p:spPr bwMode="auto">
              <a:xfrm flipH="1" flipV="1">
                <a:off x="1265" y="590"/>
                <a:ext cx="53" cy="1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291" name="Line 19"/>
              <p:cNvSpPr>
                <a:spLocks noChangeShapeType="1"/>
              </p:cNvSpPr>
              <p:nvPr/>
            </p:nvSpPr>
            <p:spPr bwMode="auto">
              <a:xfrm flipH="1" flipV="1">
                <a:off x="1300" y="541"/>
                <a:ext cx="19" cy="20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4292" name="Freeform 20"/>
            <p:cNvSpPr>
              <a:spLocks/>
            </p:cNvSpPr>
            <p:nvPr/>
          </p:nvSpPr>
          <p:spPr bwMode="auto">
            <a:xfrm>
              <a:off x="4308" y="1881"/>
              <a:ext cx="68" cy="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42" y="54"/>
                </a:cxn>
                <a:cxn ang="0">
                  <a:pos x="24" y="81"/>
                </a:cxn>
                <a:cxn ang="0">
                  <a:pos x="51" y="93"/>
                </a:cxn>
                <a:cxn ang="0">
                  <a:pos x="57" y="120"/>
                </a:cxn>
                <a:cxn ang="0">
                  <a:pos x="51" y="147"/>
                </a:cxn>
                <a:cxn ang="0">
                  <a:pos x="57" y="174"/>
                </a:cxn>
              </a:cxnLst>
              <a:rect l="0" t="0" r="r" b="b"/>
              <a:pathLst>
                <a:path w="68" h="174">
                  <a:moveTo>
                    <a:pt x="0" y="0"/>
                  </a:moveTo>
                  <a:cubicBezTo>
                    <a:pt x="13" y="4"/>
                    <a:pt x="22" y="1"/>
                    <a:pt x="27" y="15"/>
                  </a:cubicBezTo>
                  <a:cubicBezTo>
                    <a:pt x="22" y="45"/>
                    <a:pt x="33" y="28"/>
                    <a:pt x="42" y="54"/>
                  </a:cubicBezTo>
                  <a:cubicBezTo>
                    <a:pt x="38" y="65"/>
                    <a:pt x="31" y="71"/>
                    <a:pt x="24" y="81"/>
                  </a:cubicBezTo>
                  <a:cubicBezTo>
                    <a:pt x="34" y="84"/>
                    <a:pt x="41" y="90"/>
                    <a:pt x="51" y="93"/>
                  </a:cubicBezTo>
                  <a:cubicBezTo>
                    <a:pt x="47" y="110"/>
                    <a:pt x="40" y="111"/>
                    <a:pt x="57" y="120"/>
                  </a:cubicBezTo>
                  <a:cubicBezTo>
                    <a:pt x="61" y="132"/>
                    <a:pt x="58" y="136"/>
                    <a:pt x="51" y="147"/>
                  </a:cubicBezTo>
                  <a:cubicBezTo>
                    <a:pt x="68" y="153"/>
                    <a:pt x="57" y="157"/>
                    <a:pt x="57" y="174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293" name="Freeform 21"/>
            <p:cNvSpPr>
              <a:spLocks/>
            </p:cNvSpPr>
            <p:nvPr/>
          </p:nvSpPr>
          <p:spPr bwMode="auto">
            <a:xfrm rot="2179176">
              <a:off x="4228" y="1917"/>
              <a:ext cx="46" cy="19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9"/>
                </a:cxn>
                <a:cxn ang="0">
                  <a:pos x="20" y="78"/>
                </a:cxn>
                <a:cxn ang="0">
                  <a:pos x="2" y="105"/>
                </a:cxn>
                <a:cxn ang="0">
                  <a:pos x="29" y="117"/>
                </a:cxn>
                <a:cxn ang="0">
                  <a:pos x="35" y="144"/>
                </a:cxn>
                <a:cxn ang="0">
                  <a:pos x="29" y="171"/>
                </a:cxn>
                <a:cxn ang="0">
                  <a:pos x="35" y="198"/>
                </a:cxn>
              </a:cxnLst>
              <a:rect l="0" t="0" r="r" b="b"/>
              <a:pathLst>
                <a:path w="46" h="198">
                  <a:moveTo>
                    <a:pt x="11" y="0"/>
                  </a:moveTo>
                  <a:cubicBezTo>
                    <a:pt x="24" y="4"/>
                    <a:pt x="0" y="25"/>
                    <a:pt x="5" y="39"/>
                  </a:cubicBezTo>
                  <a:cubicBezTo>
                    <a:pt x="0" y="69"/>
                    <a:pt x="11" y="52"/>
                    <a:pt x="20" y="78"/>
                  </a:cubicBezTo>
                  <a:cubicBezTo>
                    <a:pt x="16" y="89"/>
                    <a:pt x="9" y="95"/>
                    <a:pt x="2" y="105"/>
                  </a:cubicBezTo>
                  <a:cubicBezTo>
                    <a:pt x="12" y="108"/>
                    <a:pt x="19" y="114"/>
                    <a:pt x="29" y="117"/>
                  </a:cubicBezTo>
                  <a:cubicBezTo>
                    <a:pt x="25" y="134"/>
                    <a:pt x="18" y="135"/>
                    <a:pt x="35" y="144"/>
                  </a:cubicBezTo>
                  <a:cubicBezTo>
                    <a:pt x="39" y="156"/>
                    <a:pt x="36" y="160"/>
                    <a:pt x="29" y="171"/>
                  </a:cubicBezTo>
                  <a:cubicBezTo>
                    <a:pt x="46" y="177"/>
                    <a:pt x="35" y="181"/>
                    <a:pt x="35" y="198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294" name="Freeform 22"/>
            <p:cNvSpPr>
              <a:spLocks/>
            </p:cNvSpPr>
            <p:nvPr/>
          </p:nvSpPr>
          <p:spPr bwMode="auto">
            <a:xfrm rot="10121092">
              <a:off x="4302" y="1977"/>
              <a:ext cx="68" cy="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42" y="54"/>
                </a:cxn>
                <a:cxn ang="0">
                  <a:pos x="24" y="81"/>
                </a:cxn>
                <a:cxn ang="0">
                  <a:pos x="51" y="93"/>
                </a:cxn>
                <a:cxn ang="0">
                  <a:pos x="57" y="120"/>
                </a:cxn>
                <a:cxn ang="0">
                  <a:pos x="51" y="147"/>
                </a:cxn>
                <a:cxn ang="0">
                  <a:pos x="57" y="174"/>
                </a:cxn>
              </a:cxnLst>
              <a:rect l="0" t="0" r="r" b="b"/>
              <a:pathLst>
                <a:path w="68" h="174">
                  <a:moveTo>
                    <a:pt x="0" y="0"/>
                  </a:moveTo>
                  <a:cubicBezTo>
                    <a:pt x="13" y="4"/>
                    <a:pt x="22" y="1"/>
                    <a:pt x="27" y="15"/>
                  </a:cubicBezTo>
                  <a:cubicBezTo>
                    <a:pt x="22" y="45"/>
                    <a:pt x="33" y="28"/>
                    <a:pt x="42" y="54"/>
                  </a:cubicBezTo>
                  <a:cubicBezTo>
                    <a:pt x="38" y="65"/>
                    <a:pt x="31" y="71"/>
                    <a:pt x="24" y="81"/>
                  </a:cubicBezTo>
                  <a:cubicBezTo>
                    <a:pt x="34" y="84"/>
                    <a:pt x="41" y="90"/>
                    <a:pt x="51" y="93"/>
                  </a:cubicBezTo>
                  <a:cubicBezTo>
                    <a:pt x="47" y="110"/>
                    <a:pt x="40" y="111"/>
                    <a:pt x="57" y="120"/>
                  </a:cubicBezTo>
                  <a:cubicBezTo>
                    <a:pt x="61" y="132"/>
                    <a:pt x="58" y="136"/>
                    <a:pt x="51" y="147"/>
                  </a:cubicBezTo>
                  <a:cubicBezTo>
                    <a:pt x="68" y="153"/>
                    <a:pt x="57" y="157"/>
                    <a:pt x="57" y="174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295" name="Freeform 23"/>
            <p:cNvSpPr>
              <a:spLocks/>
            </p:cNvSpPr>
            <p:nvPr/>
          </p:nvSpPr>
          <p:spPr bwMode="auto">
            <a:xfrm rot="10121092">
              <a:off x="4272" y="1410"/>
              <a:ext cx="68" cy="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42" y="54"/>
                </a:cxn>
                <a:cxn ang="0">
                  <a:pos x="24" y="81"/>
                </a:cxn>
                <a:cxn ang="0">
                  <a:pos x="51" y="93"/>
                </a:cxn>
                <a:cxn ang="0">
                  <a:pos x="57" y="120"/>
                </a:cxn>
                <a:cxn ang="0">
                  <a:pos x="51" y="147"/>
                </a:cxn>
                <a:cxn ang="0">
                  <a:pos x="57" y="174"/>
                </a:cxn>
              </a:cxnLst>
              <a:rect l="0" t="0" r="r" b="b"/>
              <a:pathLst>
                <a:path w="68" h="174">
                  <a:moveTo>
                    <a:pt x="0" y="0"/>
                  </a:moveTo>
                  <a:cubicBezTo>
                    <a:pt x="13" y="4"/>
                    <a:pt x="22" y="1"/>
                    <a:pt x="27" y="15"/>
                  </a:cubicBezTo>
                  <a:cubicBezTo>
                    <a:pt x="22" y="45"/>
                    <a:pt x="33" y="28"/>
                    <a:pt x="42" y="54"/>
                  </a:cubicBezTo>
                  <a:cubicBezTo>
                    <a:pt x="38" y="65"/>
                    <a:pt x="31" y="71"/>
                    <a:pt x="24" y="81"/>
                  </a:cubicBezTo>
                  <a:cubicBezTo>
                    <a:pt x="34" y="84"/>
                    <a:pt x="41" y="90"/>
                    <a:pt x="51" y="93"/>
                  </a:cubicBezTo>
                  <a:cubicBezTo>
                    <a:pt x="47" y="110"/>
                    <a:pt x="40" y="111"/>
                    <a:pt x="57" y="120"/>
                  </a:cubicBezTo>
                  <a:cubicBezTo>
                    <a:pt x="61" y="132"/>
                    <a:pt x="58" y="136"/>
                    <a:pt x="51" y="147"/>
                  </a:cubicBezTo>
                  <a:cubicBezTo>
                    <a:pt x="68" y="153"/>
                    <a:pt x="57" y="157"/>
                    <a:pt x="57" y="174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auto">
            <a:xfrm rot="14203381">
              <a:off x="4376" y="1390"/>
              <a:ext cx="68" cy="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42" y="54"/>
                </a:cxn>
                <a:cxn ang="0">
                  <a:pos x="24" y="81"/>
                </a:cxn>
                <a:cxn ang="0">
                  <a:pos x="51" y="93"/>
                </a:cxn>
                <a:cxn ang="0">
                  <a:pos x="57" y="120"/>
                </a:cxn>
                <a:cxn ang="0">
                  <a:pos x="51" y="147"/>
                </a:cxn>
                <a:cxn ang="0">
                  <a:pos x="57" y="174"/>
                </a:cxn>
              </a:cxnLst>
              <a:rect l="0" t="0" r="r" b="b"/>
              <a:pathLst>
                <a:path w="68" h="174">
                  <a:moveTo>
                    <a:pt x="0" y="0"/>
                  </a:moveTo>
                  <a:cubicBezTo>
                    <a:pt x="13" y="4"/>
                    <a:pt x="22" y="1"/>
                    <a:pt x="27" y="15"/>
                  </a:cubicBezTo>
                  <a:cubicBezTo>
                    <a:pt x="22" y="45"/>
                    <a:pt x="33" y="28"/>
                    <a:pt x="42" y="54"/>
                  </a:cubicBezTo>
                  <a:cubicBezTo>
                    <a:pt x="38" y="65"/>
                    <a:pt x="31" y="71"/>
                    <a:pt x="24" y="81"/>
                  </a:cubicBezTo>
                  <a:cubicBezTo>
                    <a:pt x="34" y="84"/>
                    <a:pt x="41" y="90"/>
                    <a:pt x="51" y="93"/>
                  </a:cubicBezTo>
                  <a:cubicBezTo>
                    <a:pt x="47" y="110"/>
                    <a:pt x="40" y="111"/>
                    <a:pt x="57" y="120"/>
                  </a:cubicBezTo>
                  <a:cubicBezTo>
                    <a:pt x="61" y="132"/>
                    <a:pt x="58" y="136"/>
                    <a:pt x="51" y="147"/>
                  </a:cubicBezTo>
                  <a:cubicBezTo>
                    <a:pt x="68" y="153"/>
                    <a:pt x="57" y="157"/>
                    <a:pt x="57" y="174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297" name="Text Box 25"/>
            <p:cNvSpPr txBox="1">
              <a:spLocks noChangeArrowheads="1"/>
            </p:cNvSpPr>
            <p:nvPr/>
          </p:nvSpPr>
          <p:spPr bwMode="auto">
            <a:xfrm>
              <a:off x="4512" y="912"/>
              <a:ext cx="841" cy="442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folHlink"/>
                  </a:solidFill>
                  <a:latin typeface="Times New Roman" pitchFamily="55" charset="0"/>
                </a:rPr>
                <a:t>partonic energy loss</a:t>
              </a:r>
            </a:p>
          </p:txBody>
        </p:sp>
      </p:grpSp>
      <p:pic>
        <p:nvPicPr>
          <p:cNvPr id="54298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495800"/>
            <a:ext cx="48006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99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419600"/>
            <a:ext cx="3581400" cy="2111375"/>
          </a:xfrm>
          <a:prstGeom prst="rect">
            <a:avLst/>
          </a:prstGeom>
          <a:noFill/>
        </p:spPr>
      </p:pic>
      <p:graphicFrame>
        <p:nvGraphicFramePr>
          <p:cNvPr id="54300" name="Object 28"/>
          <p:cNvGraphicFramePr>
            <a:graphicFrameLocks noChangeAspect="1"/>
          </p:cNvGraphicFramePr>
          <p:nvPr>
            <p:ph sz="half" idx="2"/>
          </p:nvPr>
        </p:nvGraphicFramePr>
        <p:xfrm>
          <a:off x="3505200" y="3733800"/>
          <a:ext cx="1143000" cy="436563"/>
        </p:xfrm>
        <a:graphic>
          <a:graphicData uri="http://schemas.openxmlformats.org/presentationml/2006/ole">
            <p:oleObj spid="_x0000_s193538" name="Equation" r:id="rId5" imgW="431640" imgH="164880" progId="Equation.3">
              <p:embed/>
            </p:oleObj>
          </a:graphicData>
        </a:graphic>
      </p:graphicFrame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13DD-8857-413E-8F2C-C20FA71ADA2A}" type="slidenum">
              <a:rPr lang="en-US" smtClean="0"/>
              <a:pPr/>
              <a:t>19</a:t>
            </a:fld>
            <a:endParaRPr lang="en-US" sz="1400" b="0">
              <a:solidFill>
                <a:schemeClr val="tx1"/>
              </a:solidFill>
              <a:effectLst/>
              <a:latin typeface="Times New Roman" pitchFamily="55" charset="0"/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>
                <a:latin typeface="Arial" pitchFamily="55" charset="0"/>
              </a:rPr>
              <a:t>4/28/09</a:t>
            </a:r>
            <a:endParaRPr lang="en-US" smtClean="0">
              <a:latin typeface="Arial" pitchFamily="55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itchFamily="55" charset="0"/>
              </a:rPr>
              <a:t>Ming Xiong Liu</a:t>
            </a:r>
            <a:endParaRPr lang="en-US" smtClean="0">
              <a:latin typeface="Arial" pitchFamily="55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B93-7D75-4535-9CA6-CD424097C5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0965" name="Text Box 2"/>
          <p:cNvSpPr txBox="1">
            <a:spLocks noChangeArrowheads="1"/>
          </p:cNvSpPr>
          <p:nvPr/>
        </p:nvSpPr>
        <p:spPr bwMode="auto">
          <a:xfrm>
            <a:off x="3316288" y="152400"/>
            <a:ext cx="49895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600">
                <a:latin typeface="Times New Roman" pitchFamily="55" charset="0"/>
                <a:ea typeface="ＭＳ Ｐゴシック" pitchFamily="55" charset="-128"/>
                <a:cs typeface="ＭＳ Ｐゴシック" pitchFamily="55" charset="-128"/>
              </a:rPr>
              <a:t>The </a:t>
            </a:r>
            <a:r>
              <a:rPr lang="en-US" sz="2600" b="1">
                <a:solidFill>
                  <a:srgbClr val="FF0000"/>
                </a:solidFill>
                <a:latin typeface="Times New Roman" pitchFamily="55" charset="0"/>
                <a:ea typeface="ＭＳ Ｐゴシック" pitchFamily="55" charset="-128"/>
                <a:cs typeface="ＭＳ Ｐゴシック" pitchFamily="55" charset="-128"/>
              </a:rPr>
              <a:t>R</a:t>
            </a:r>
            <a:r>
              <a:rPr lang="en-US" sz="2600">
                <a:latin typeface="Times New Roman" pitchFamily="55" charset="0"/>
                <a:ea typeface="ＭＳ Ｐゴシック" pitchFamily="55" charset="-128"/>
                <a:cs typeface="ＭＳ Ｐゴシック" pitchFamily="55" charset="-128"/>
              </a:rPr>
              <a:t>elativistic </a:t>
            </a:r>
            <a:r>
              <a:rPr lang="en-US" sz="2600" b="1">
                <a:solidFill>
                  <a:srgbClr val="FF0000"/>
                </a:solidFill>
                <a:latin typeface="Times New Roman" pitchFamily="55" charset="0"/>
                <a:ea typeface="ＭＳ Ｐゴシック" pitchFamily="55" charset="-128"/>
                <a:cs typeface="ＭＳ Ｐゴシック" pitchFamily="55" charset="-128"/>
              </a:rPr>
              <a:t>H</a:t>
            </a:r>
            <a:r>
              <a:rPr lang="en-US" sz="2600">
                <a:latin typeface="Times New Roman" pitchFamily="55" charset="0"/>
                <a:ea typeface="ＭＳ Ｐゴシック" pitchFamily="55" charset="-128"/>
                <a:cs typeface="ＭＳ Ｐゴシック" pitchFamily="55" charset="-128"/>
              </a:rPr>
              <a:t>eavy </a:t>
            </a:r>
            <a:r>
              <a:rPr lang="en-US" sz="2600" b="1">
                <a:solidFill>
                  <a:srgbClr val="FF0000"/>
                </a:solidFill>
                <a:latin typeface="Times New Roman" pitchFamily="55" charset="0"/>
                <a:ea typeface="ＭＳ Ｐゴシック" pitchFamily="55" charset="-128"/>
                <a:cs typeface="ＭＳ Ｐゴシック" pitchFamily="55" charset="-128"/>
              </a:rPr>
              <a:t>I</a:t>
            </a:r>
            <a:r>
              <a:rPr lang="en-US" sz="2600">
                <a:latin typeface="Times New Roman" pitchFamily="55" charset="0"/>
                <a:ea typeface="ＭＳ Ｐゴシック" pitchFamily="55" charset="-128"/>
                <a:cs typeface="ＭＳ Ｐゴシック" pitchFamily="55" charset="-128"/>
              </a:rPr>
              <a:t>on </a:t>
            </a:r>
            <a:r>
              <a:rPr lang="en-US" sz="2600" b="1">
                <a:solidFill>
                  <a:srgbClr val="FF0000"/>
                </a:solidFill>
                <a:latin typeface="Times New Roman" pitchFamily="55" charset="0"/>
                <a:ea typeface="ＭＳ Ｐゴシック" pitchFamily="55" charset="-128"/>
                <a:cs typeface="ＭＳ Ｐゴシック" pitchFamily="55" charset="-128"/>
              </a:rPr>
              <a:t>C</a:t>
            </a:r>
            <a:r>
              <a:rPr lang="en-US" sz="2600">
                <a:latin typeface="Times New Roman" pitchFamily="55" charset="0"/>
                <a:ea typeface="ＭＳ Ｐゴシック" pitchFamily="55" charset="-128"/>
                <a:cs typeface="ＭＳ Ｐゴシック" pitchFamily="55" charset="-128"/>
              </a:rPr>
              <a:t>ollider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600">
                <a:latin typeface="Times New Roman" pitchFamily="55" charset="0"/>
                <a:ea typeface="ＭＳ Ｐゴシック" pitchFamily="55" charset="-128"/>
                <a:cs typeface="ＭＳ Ｐゴシック" pitchFamily="55" charset="-128"/>
              </a:rPr>
              <a:t> at Brookhaven National Laboratory</a:t>
            </a:r>
          </a:p>
        </p:txBody>
      </p:sp>
      <p:pic>
        <p:nvPicPr>
          <p:cNvPr id="40966" name="Picture 3" descr="BNLsatell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400"/>
            <a:ext cx="32004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4"/>
          <p:cNvSpPr txBox="1">
            <a:spLocks noChangeArrowheads="1"/>
          </p:cNvSpPr>
          <p:nvPr/>
        </p:nvSpPr>
        <p:spPr bwMode="auto">
          <a:xfrm>
            <a:off x="6096000" y="1371600"/>
            <a:ext cx="2954338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Times New Roman" pitchFamily="55" charset="0"/>
                <a:ea typeface="ＭＳ Ｐゴシック" pitchFamily="55" charset="-128"/>
                <a:cs typeface="ＭＳ Ｐゴシック" pitchFamily="55" charset="-128"/>
              </a:rPr>
              <a:t>R-HI 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Times New Roman" pitchFamily="55" charset="0"/>
                <a:ea typeface="ＭＳ Ｐゴシック" pitchFamily="55" charset="-128"/>
                <a:cs typeface="ＭＳ Ｐゴシック" pitchFamily="55" charset="-128"/>
              </a:rPr>
              <a:t>New state of matter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Times New Roman" pitchFamily="55" charset="0"/>
                <a:ea typeface="ＭＳ Ｐゴシック" pitchFamily="55" charset="-128"/>
                <a:cs typeface="ＭＳ Ｐゴシック" pitchFamily="55" charset="-128"/>
              </a:rPr>
              <a:t>QGP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Times New Roman" pitchFamily="55" charset="0"/>
                <a:ea typeface="ＭＳ Ｐゴシック" pitchFamily="55" charset="-128"/>
                <a:cs typeface="ＭＳ Ｐゴシック" pitchFamily="55" charset="-128"/>
              </a:rPr>
              <a:t>De-confinement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pitchFamily="55" charset="0"/>
                <a:ea typeface="ＭＳ Ｐゴシック" pitchFamily="55" charset="-128"/>
                <a:cs typeface="ＭＳ Ｐゴシック" pitchFamily="55" charset="-128"/>
              </a:rPr>
              <a:t>…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en-US" b="1">
              <a:solidFill>
                <a:srgbClr val="0000FF"/>
              </a:solidFill>
              <a:latin typeface="Times New Roman" pitchFamily="55" charset="0"/>
              <a:ea typeface="ＭＳ Ｐゴシック" pitchFamily="55" charset="-128"/>
              <a:cs typeface="ＭＳ Ｐゴシック" pitchFamily="55" charset="-128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itchFamily="55" charset="0"/>
                <a:ea typeface="ＭＳ Ｐゴシック" pitchFamily="55" charset="-128"/>
                <a:cs typeface="ＭＳ Ｐゴシック" pitchFamily="55" charset="-128"/>
              </a:rPr>
              <a:t>polarized proton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00FF"/>
                </a:solidFill>
                <a:latin typeface="Times New Roman" pitchFamily="55" charset="0"/>
                <a:ea typeface="ＭＳ Ｐゴシック" pitchFamily="55" charset="-128"/>
                <a:cs typeface="ＭＳ Ｐゴシック" pitchFamily="55" charset="-128"/>
              </a:rPr>
              <a:t>Nucleon Spin Structure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00FF"/>
                </a:solidFill>
                <a:latin typeface="Times New Roman" pitchFamily="55" charset="0"/>
                <a:ea typeface="ＭＳ Ｐゴシック" pitchFamily="55" charset="-128"/>
                <a:cs typeface="ＭＳ Ｐゴシック" pitchFamily="55" charset="-128"/>
              </a:rPr>
              <a:t>Spin Fragmentation 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00FF"/>
                </a:solidFill>
                <a:latin typeface="Times New Roman" pitchFamily="55" charset="0"/>
                <a:ea typeface="ＭＳ Ｐゴシック" pitchFamily="55" charset="-128"/>
                <a:cs typeface="ＭＳ Ｐゴシック" pitchFamily="55" charset="-128"/>
              </a:rPr>
              <a:t>pQCD  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FF"/>
                </a:solidFill>
                <a:latin typeface="Times New Roman" pitchFamily="55" charset="0"/>
                <a:ea typeface="ＭＳ Ｐゴシック" pitchFamily="55" charset="-128"/>
                <a:cs typeface="ＭＳ Ｐゴシック" pitchFamily="55" charset="-128"/>
              </a:rPr>
              <a:t>…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en-US">
              <a:solidFill>
                <a:srgbClr val="0000FF"/>
              </a:solidFill>
              <a:latin typeface="Times New Roman" pitchFamily="55" charset="0"/>
              <a:ea typeface="ＭＳ Ｐゴシック" pitchFamily="55" charset="-128"/>
              <a:cs typeface="ＭＳ Ｐゴシック" pitchFamily="55" charset="-128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en-US">
              <a:solidFill>
                <a:srgbClr val="0000FF"/>
              </a:solidFill>
              <a:latin typeface="Times New Roman" pitchFamily="55" charset="0"/>
              <a:ea typeface="ＭＳ Ｐゴシック" pitchFamily="55" charset="-128"/>
              <a:cs typeface="ＭＳ Ｐゴシック" pitchFamily="55" charset="-128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8040"/>
                </a:solidFill>
                <a:latin typeface="Times New Roman" pitchFamily="55" charset="0"/>
                <a:ea typeface="ＭＳ Ｐゴシック" pitchFamily="55" charset="-128"/>
                <a:cs typeface="ＭＳ Ｐゴシック" pitchFamily="55" charset="-128"/>
              </a:rPr>
              <a:t>RHIC is a QCD lab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2260600"/>
            <a:ext cx="6223000" cy="4597400"/>
            <a:chOff x="64" y="1344"/>
            <a:chExt cx="3920" cy="2896"/>
          </a:xfrm>
        </p:grpSpPr>
        <p:pic>
          <p:nvPicPr>
            <p:cNvPr id="40970" name="Picture 6" descr="RHICcomplexne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" y="1344"/>
              <a:ext cx="3920" cy="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1" name="Text Box 7"/>
            <p:cNvSpPr txBox="1">
              <a:spLocks noChangeArrowheads="1"/>
            </p:cNvSpPr>
            <p:nvPr/>
          </p:nvSpPr>
          <p:spPr bwMode="auto">
            <a:xfrm>
              <a:off x="415" y="2112"/>
              <a:ext cx="5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ea typeface="ＭＳ Ｐゴシック" pitchFamily="55" charset="-128"/>
                  <a:cs typeface="ＭＳ Ｐゴシック" pitchFamily="55" charset="-128"/>
                </a:rPr>
                <a:t>PHENIX</a:t>
              </a:r>
              <a:endParaRPr lang="en-US" sz="1600">
                <a:latin typeface="Maiandra GD" pitchFamily="34" charset="0"/>
                <a:ea typeface="ＭＳ Ｐゴシック" pitchFamily="55" charset="-128"/>
                <a:cs typeface="ＭＳ Ｐゴシック" pitchFamily="55" charset="-128"/>
              </a:endParaRPr>
            </a:p>
          </p:txBody>
        </p:sp>
        <p:sp>
          <p:nvSpPr>
            <p:cNvPr id="40972" name="Text Box 8"/>
            <p:cNvSpPr txBox="1">
              <a:spLocks noChangeArrowheads="1"/>
            </p:cNvSpPr>
            <p:nvPr/>
          </p:nvSpPr>
          <p:spPr bwMode="auto">
            <a:xfrm>
              <a:off x="1584" y="2284"/>
              <a:ext cx="4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accent2"/>
                  </a:solidFill>
                  <a:latin typeface="Maiandra GD" pitchFamily="34" charset="0"/>
                  <a:ea typeface="ＭＳ Ｐゴシック" pitchFamily="55" charset="-128"/>
                  <a:cs typeface="ＭＳ Ｐゴシック" pitchFamily="55" charset="-128"/>
                </a:rPr>
                <a:t>STAR</a:t>
              </a:r>
              <a:endParaRPr lang="en-US" sz="1600">
                <a:latin typeface="Maiandra GD" pitchFamily="34" charset="0"/>
                <a:ea typeface="ＭＳ Ｐゴシック" pitchFamily="55" charset="-128"/>
                <a:cs typeface="ＭＳ Ｐゴシック" pitchFamily="55" charset="-128"/>
              </a:endParaRPr>
            </a:p>
          </p:txBody>
        </p:sp>
        <p:sp>
          <p:nvSpPr>
            <p:cNvPr id="40973" name="Text Box 9"/>
            <p:cNvSpPr txBox="1">
              <a:spLocks noChangeArrowheads="1"/>
            </p:cNvSpPr>
            <p:nvPr/>
          </p:nvSpPr>
          <p:spPr bwMode="auto">
            <a:xfrm>
              <a:off x="3110" y="1392"/>
              <a:ext cx="6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accent2"/>
                  </a:solidFill>
                  <a:latin typeface="Maiandra GD" pitchFamily="34" charset="0"/>
                  <a:ea typeface="ＭＳ Ｐゴシック" pitchFamily="55" charset="-128"/>
                  <a:cs typeface="ＭＳ Ｐゴシック" pitchFamily="55" charset="-128"/>
                </a:rPr>
                <a:t>BRAHMS</a:t>
              </a:r>
              <a:endParaRPr lang="en-US" sz="1600">
                <a:latin typeface="Maiandra GD" pitchFamily="34" charset="0"/>
                <a:ea typeface="ＭＳ Ｐゴシック" pitchFamily="55" charset="-128"/>
                <a:cs typeface="ＭＳ Ｐゴシック" pitchFamily="55" charset="-128"/>
              </a:endParaRPr>
            </a:p>
          </p:txBody>
        </p:sp>
      </p:grp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-387350" y="-196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>
              <a:ea typeface="ＭＳ Ｐゴシック" pitchFamily="55" charset="-128"/>
              <a:cs typeface="ＭＳ Ｐゴシック" pitchFamily="5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icture 39"/>
          <p:cNvPicPr>
            <a:picLocks noChangeAspect="1" noChangeArrowheads="1"/>
          </p:cNvPicPr>
          <p:nvPr/>
        </p:nvPicPr>
        <p:blipFill>
          <a:blip r:embed="rId2"/>
          <a:srcRect t="1549" b="1526"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/>
              <a:t>Energy loss </a:t>
            </a:r>
            <a:br>
              <a:rPr lang="en-US" sz="4000"/>
            </a:br>
            <a:r>
              <a:rPr lang="en-US" sz="4000"/>
              <a:t>from single particles</a:t>
            </a:r>
            <a:br>
              <a:rPr lang="en-US" sz="4000"/>
            </a:br>
            <a:endParaRPr lang="en-US" sz="4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                   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33400" y="1447800"/>
          <a:ext cx="6119813" cy="1035050"/>
        </p:xfrm>
        <a:graphic>
          <a:graphicData uri="http://schemas.openxmlformats.org/presentationml/2006/ole">
            <p:oleObj spid="_x0000_s194562" name="Equation" r:id="rId3" imgW="2705040" imgH="457200" progId="Equation.3">
              <p:embed/>
            </p:oleObj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3400" y="3048000"/>
            <a:ext cx="8948738" cy="3070225"/>
            <a:chOff x="144" y="2064"/>
            <a:chExt cx="5637" cy="1934"/>
          </a:xfrm>
        </p:grpSpPr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144" y="2064"/>
              <a:ext cx="2784" cy="19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44" y="2064"/>
              <a:ext cx="5637" cy="1934"/>
              <a:chOff x="240" y="2064"/>
              <a:chExt cx="5637" cy="1934"/>
            </a:xfrm>
          </p:grpSpPr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240" y="2064"/>
                <a:ext cx="5637" cy="1934"/>
                <a:chOff x="240" y="2064"/>
                <a:chExt cx="5637" cy="1934"/>
              </a:xfrm>
            </p:grpSpPr>
            <p:pic>
              <p:nvPicPr>
                <p:cNvPr id="15378" name="Picture 18" descr="RAA-Example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40" y="2064"/>
                  <a:ext cx="2784" cy="19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5379" name="Rectangle 19"/>
                <p:cNvSpPr>
                  <a:spLocks noChangeArrowheads="1"/>
                </p:cNvSpPr>
                <p:nvPr/>
              </p:nvSpPr>
              <p:spPr bwMode="auto">
                <a:xfrm>
                  <a:off x="3024" y="2496"/>
                  <a:ext cx="2853" cy="1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400">
                      <a:latin typeface="Times New Roman" pitchFamily="55" charset="0"/>
                    </a:rPr>
                    <a:t>If no “effects”:</a:t>
                  </a:r>
                </a:p>
                <a:p>
                  <a:pPr eaLnBrk="0" hangingPunct="0"/>
                  <a:r>
                    <a:rPr lang="en-US" sz="2400">
                      <a:latin typeface="Times New Roman" pitchFamily="55" charset="0"/>
                    </a:rPr>
                    <a:t>  R</a:t>
                  </a:r>
                  <a:r>
                    <a:rPr lang="en-US" sz="2400" baseline="-20000">
                      <a:latin typeface="Times New Roman" pitchFamily="55" charset="0"/>
                    </a:rPr>
                    <a:t>AA</a:t>
                  </a:r>
                  <a:r>
                    <a:rPr lang="en-US" sz="2400">
                      <a:latin typeface="Times New Roman" pitchFamily="55" charset="0"/>
                    </a:rPr>
                    <a:t> = 1 at high-p</a:t>
                  </a:r>
                  <a:r>
                    <a:rPr lang="en-US" sz="2400" baseline="-25000">
                      <a:latin typeface="Times New Roman" pitchFamily="55" charset="0"/>
                    </a:rPr>
                    <a:t>T</a:t>
                  </a:r>
                  <a:r>
                    <a:rPr lang="en-US" sz="2400">
                      <a:latin typeface="Times New Roman" pitchFamily="55" charset="0"/>
                    </a:rPr>
                    <a:t> where hard </a:t>
                  </a:r>
                </a:p>
                <a:p>
                  <a:pPr eaLnBrk="0" hangingPunct="0"/>
                  <a:r>
                    <a:rPr lang="en-US" sz="2400">
                      <a:latin typeface="Times New Roman" pitchFamily="55" charset="0"/>
                    </a:rPr>
                    <a:t>               scattering dominates</a:t>
                  </a:r>
                </a:p>
                <a:p>
                  <a:pPr eaLnBrk="0" hangingPunct="0"/>
                  <a:r>
                    <a:rPr lang="en-US" sz="2400">
                      <a:latin typeface="Times New Roman" pitchFamily="55" charset="0"/>
                    </a:rPr>
                    <a:t> Suppression:  </a:t>
                  </a:r>
                </a:p>
                <a:p>
                  <a:pPr eaLnBrk="0" hangingPunct="0"/>
                  <a:r>
                    <a:rPr lang="en-US" sz="2400">
                      <a:latin typeface="Times New Roman" pitchFamily="55" charset="0"/>
                    </a:rPr>
                    <a:t>  R</a:t>
                  </a:r>
                  <a:r>
                    <a:rPr lang="en-US" sz="2400" baseline="-20000">
                      <a:latin typeface="Times New Roman" pitchFamily="55" charset="0"/>
                    </a:rPr>
                    <a:t>AA</a:t>
                  </a:r>
                  <a:r>
                    <a:rPr lang="en-US" sz="2400">
                      <a:latin typeface="Times New Roman" pitchFamily="55" charset="0"/>
                    </a:rPr>
                    <a:t> &lt; 1 at high-p</a:t>
                  </a:r>
                  <a:r>
                    <a:rPr lang="en-US" sz="2400" baseline="-25000">
                      <a:latin typeface="Times New Roman" pitchFamily="55" charset="0"/>
                    </a:rPr>
                    <a:t>T</a:t>
                  </a:r>
                </a:p>
              </p:txBody>
            </p:sp>
          </p:grpSp>
          <p:sp>
            <p:nvSpPr>
              <p:cNvPr id="15380" name="Text Box 20"/>
              <p:cNvSpPr txBox="1">
                <a:spLocks noChangeArrowheads="1"/>
              </p:cNvSpPr>
              <p:nvPr/>
            </p:nvSpPr>
            <p:spPr bwMode="auto">
              <a:xfrm>
                <a:off x="285" y="2169"/>
                <a:ext cx="2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 i="1">
                    <a:solidFill>
                      <a:schemeClr val="bg2"/>
                    </a:solidFill>
                    <a:latin typeface="Times New Roman" pitchFamily="55" charset="0"/>
                  </a:rPr>
                  <a:t>AA</a:t>
                </a:r>
                <a:endParaRPr lang="en-US" sz="2400">
                  <a:solidFill>
                    <a:schemeClr val="bg2"/>
                  </a:solidFill>
                  <a:latin typeface="Times New Roman" pitchFamily="55" charset="0"/>
                </a:endParaRPr>
              </a:p>
            </p:txBody>
          </p:sp>
          <p:sp>
            <p:nvSpPr>
              <p:cNvPr id="15381" name="Text Box 21"/>
              <p:cNvSpPr txBox="1">
                <a:spLocks noChangeArrowheads="1"/>
              </p:cNvSpPr>
              <p:nvPr/>
            </p:nvSpPr>
            <p:spPr bwMode="auto">
              <a:xfrm>
                <a:off x="1137" y="2967"/>
                <a:ext cx="2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 i="1">
                    <a:solidFill>
                      <a:schemeClr val="bg2"/>
                    </a:solidFill>
                    <a:latin typeface="Times New Roman" pitchFamily="55" charset="0"/>
                  </a:rPr>
                  <a:t>AA</a:t>
                </a:r>
                <a:endParaRPr lang="en-US" sz="2400">
                  <a:solidFill>
                    <a:schemeClr val="bg2"/>
                  </a:solidFill>
                  <a:latin typeface="Times New Roman" pitchFamily="55" charset="0"/>
                </a:endParaRPr>
              </a:p>
            </p:txBody>
          </p:sp>
          <p:sp>
            <p:nvSpPr>
              <p:cNvPr id="15382" name="Text Box 22"/>
              <p:cNvSpPr txBox="1">
                <a:spLocks noChangeArrowheads="1"/>
              </p:cNvSpPr>
              <p:nvPr/>
            </p:nvSpPr>
            <p:spPr bwMode="auto">
              <a:xfrm>
                <a:off x="2361" y="2443"/>
                <a:ext cx="2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 i="1">
                    <a:solidFill>
                      <a:schemeClr val="bg2"/>
                    </a:solidFill>
                    <a:latin typeface="Times New Roman" pitchFamily="55" charset="0"/>
                  </a:rPr>
                  <a:t>AA</a:t>
                </a:r>
                <a:endParaRPr lang="en-US" sz="2400">
                  <a:solidFill>
                    <a:schemeClr val="bg2"/>
                  </a:solidFill>
                  <a:latin typeface="Times New Roman" pitchFamily="55" charset="0"/>
                </a:endParaRPr>
              </a:p>
            </p:txBody>
          </p:sp>
        </p:grpSp>
      </p:grpSp>
      <p:sp>
        <p:nvSpPr>
          <p:cNvPr id="15383" name="Oval 23"/>
          <p:cNvSpPr>
            <a:spLocks noChangeArrowheads="1"/>
          </p:cNvSpPr>
          <p:nvPr/>
        </p:nvSpPr>
        <p:spPr bwMode="auto">
          <a:xfrm>
            <a:off x="83820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4" name="Oval 24"/>
          <p:cNvSpPr>
            <a:spLocks noChangeArrowheads="1"/>
          </p:cNvSpPr>
          <p:nvPr/>
        </p:nvSpPr>
        <p:spPr bwMode="auto">
          <a:xfrm>
            <a:off x="72390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5" name="Oval 25"/>
          <p:cNvSpPr>
            <a:spLocks noChangeArrowheads="1"/>
          </p:cNvSpPr>
          <p:nvPr/>
        </p:nvSpPr>
        <p:spPr bwMode="auto">
          <a:xfrm>
            <a:off x="6934200" y="23622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7162800" y="1447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8153400" y="1447800"/>
            <a:ext cx="457200" cy="152400"/>
          </a:xfrm>
          <a:prstGeom prst="lef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6934200" y="2362200"/>
            <a:ext cx="533400" cy="609600"/>
            <a:chOff x="4560" y="1536"/>
            <a:chExt cx="336" cy="384"/>
          </a:xfrm>
        </p:grpSpPr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4752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4800" y="163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4608" y="15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4560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4704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4800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4608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4704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153400" y="2362200"/>
            <a:ext cx="533400" cy="609600"/>
            <a:chOff x="4560" y="1536"/>
            <a:chExt cx="336" cy="384"/>
          </a:xfrm>
        </p:grpSpPr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4752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4800" y="163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0" name="Oval 40"/>
            <p:cNvSpPr>
              <a:spLocks noChangeArrowheads="1"/>
            </p:cNvSpPr>
            <p:nvPr/>
          </p:nvSpPr>
          <p:spPr bwMode="auto">
            <a:xfrm>
              <a:off x="4608" y="15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1" name="Oval 41"/>
            <p:cNvSpPr>
              <a:spLocks noChangeArrowheads="1"/>
            </p:cNvSpPr>
            <p:nvPr/>
          </p:nvSpPr>
          <p:spPr bwMode="auto">
            <a:xfrm>
              <a:off x="4560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2" name="Oval 42"/>
            <p:cNvSpPr>
              <a:spLocks noChangeArrowheads="1"/>
            </p:cNvSpPr>
            <p:nvPr/>
          </p:nvSpPr>
          <p:spPr bwMode="auto">
            <a:xfrm>
              <a:off x="4704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3" name="Oval 43"/>
            <p:cNvSpPr>
              <a:spLocks noChangeArrowheads="1"/>
            </p:cNvSpPr>
            <p:nvPr/>
          </p:nvSpPr>
          <p:spPr bwMode="auto">
            <a:xfrm>
              <a:off x="4800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4" name="Oval 44"/>
            <p:cNvSpPr>
              <a:spLocks noChangeArrowheads="1"/>
            </p:cNvSpPr>
            <p:nvPr/>
          </p:nvSpPr>
          <p:spPr bwMode="auto">
            <a:xfrm>
              <a:off x="4608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5" name="Oval 45"/>
            <p:cNvSpPr>
              <a:spLocks noChangeArrowheads="1"/>
            </p:cNvSpPr>
            <p:nvPr/>
          </p:nvSpPr>
          <p:spPr bwMode="auto">
            <a:xfrm>
              <a:off x="4704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406" name="Oval 46"/>
          <p:cNvSpPr>
            <a:spLocks noChangeArrowheads="1"/>
          </p:cNvSpPr>
          <p:nvPr/>
        </p:nvSpPr>
        <p:spPr bwMode="auto">
          <a:xfrm>
            <a:off x="8153400" y="23622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7" name="AutoShape 47"/>
          <p:cNvSpPr>
            <a:spLocks noChangeArrowheads="1"/>
          </p:cNvSpPr>
          <p:nvPr/>
        </p:nvSpPr>
        <p:spPr bwMode="auto">
          <a:xfrm>
            <a:off x="7010400" y="31242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33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408" name="AutoShape 48"/>
          <p:cNvSpPr>
            <a:spLocks noChangeArrowheads="1"/>
          </p:cNvSpPr>
          <p:nvPr/>
        </p:nvSpPr>
        <p:spPr bwMode="auto">
          <a:xfrm>
            <a:off x="8077200" y="31242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9" name="Rectangle 49"/>
          <p:cNvSpPr>
            <a:spLocks noChangeArrowheads="1"/>
          </p:cNvSpPr>
          <p:nvPr/>
        </p:nvSpPr>
        <p:spPr bwMode="auto">
          <a:xfrm>
            <a:off x="381000" y="152400"/>
            <a:ext cx="82296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rgbClr val="FF3300"/>
                </a:solidFill>
              </a:rPr>
              <a:t>Nuclear Modification Factor: R</a:t>
            </a:r>
            <a:r>
              <a:rPr lang="en-US" sz="4000" baseline="-25000">
                <a:solidFill>
                  <a:srgbClr val="FF3300"/>
                </a:solidFill>
              </a:rPr>
              <a:t>AA</a:t>
            </a:r>
            <a:endParaRPr lang="en-US" sz="4000">
              <a:solidFill>
                <a:srgbClr val="FF3300"/>
              </a:solidFill>
            </a:endParaRP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189538" y="3833813"/>
            <a:ext cx="3371850" cy="2798762"/>
            <a:chOff x="3269" y="2415"/>
            <a:chExt cx="2124" cy="1763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269" y="2415"/>
              <a:ext cx="2124" cy="1763"/>
              <a:chOff x="2877" y="2415"/>
              <a:chExt cx="2124" cy="1763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2877" y="2415"/>
                <a:ext cx="2124" cy="1546"/>
                <a:chOff x="2877" y="2439"/>
                <a:chExt cx="2124" cy="1546"/>
              </a:xfrm>
            </p:grpSpPr>
            <p:pic>
              <p:nvPicPr>
                <p:cNvPr id="44047" name="Picture 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77" y="2439"/>
                  <a:ext cx="2124" cy="15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04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189" y="3505"/>
                  <a:ext cx="48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aseline="0">
                      <a:solidFill>
                        <a:schemeClr val="tx1"/>
                      </a:solidFill>
                    </a:rPr>
                    <a:t>PQM</a:t>
                  </a: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2898" y="3879"/>
                <a:ext cx="1964" cy="299"/>
                <a:chOff x="2986" y="3887"/>
                <a:chExt cx="1964" cy="299"/>
              </a:xfrm>
            </p:grpSpPr>
            <p:graphicFrame>
              <p:nvGraphicFramePr>
                <p:cNvPr id="44034" name="Object 2"/>
                <p:cNvGraphicFramePr>
                  <a:graphicFrameLocks noChangeAspect="1"/>
                </p:cNvGraphicFramePr>
                <p:nvPr/>
              </p:nvGraphicFramePr>
              <p:xfrm>
                <a:off x="3218" y="3887"/>
                <a:ext cx="1732" cy="299"/>
              </p:xfrm>
              <a:graphic>
                <a:graphicData uri="http://schemas.openxmlformats.org/presentationml/2006/ole">
                  <p:oleObj spid="_x0000_s69634" name="Equation" r:id="rId5" imgW="1473120" imgH="253800" progId="Equation.3">
                    <p:embed/>
                  </p:oleObj>
                </a:graphicData>
              </a:graphic>
            </p:graphicFrame>
            <p:sp>
              <p:nvSpPr>
                <p:cNvPr id="4404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986" y="3923"/>
                  <a:ext cx="27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aseline="0">
                      <a:solidFill>
                        <a:schemeClr val="tx1"/>
                      </a:solidFill>
                      <a:sym typeface="Wingdings" pitchFamily="55" charset="2"/>
                    </a:rPr>
                    <a:t></a:t>
                  </a:r>
                  <a:endParaRPr lang="en-US" baseline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4043" name="Text Box 14"/>
            <p:cNvSpPr txBox="1">
              <a:spLocks noChangeArrowheads="1"/>
            </p:cNvSpPr>
            <p:nvPr/>
          </p:nvSpPr>
          <p:spPr bwMode="auto">
            <a:xfrm>
              <a:off x="3581" y="2664"/>
              <a:ext cx="17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aseline="0" dirty="0">
                  <a:solidFill>
                    <a:schemeClr val="tx1"/>
                  </a:solidFill>
                </a:rPr>
                <a:t>A. </a:t>
              </a:r>
              <a:r>
                <a:rPr lang="en-US" sz="1200" baseline="0" dirty="0" err="1">
                  <a:solidFill>
                    <a:schemeClr val="tx1"/>
                  </a:solidFill>
                </a:rPr>
                <a:t>Adare</a:t>
              </a:r>
              <a:r>
                <a:rPr lang="en-US" sz="1200" baseline="0" dirty="0">
                  <a:solidFill>
                    <a:schemeClr val="tx1"/>
                  </a:solidFill>
                </a:rPr>
                <a:t> et al., PRC 77(2008)064907</a:t>
              </a:r>
            </a:p>
          </p:txBody>
        </p:sp>
      </p:grp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838200"/>
            <a:ext cx="413088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6" y="-304800"/>
            <a:ext cx="8229600" cy="1143000"/>
          </a:xfrm>
        </p:spPr>
        <p:txBody>
          <a:bodyPr/>
          <a:lstStyle/>
          <a:p>
            <a:r>
              <a:rPr lang="en-US" sz="4600" dirty="0"/>
              <a:t>Jet</a:t>
            </a:r>
            <a:r>
              <a:rPr lang="en-US" sz="4600" dirty="0" smtClean="0"/>
              <a:t> Quenching </a:t>
            </a:r>
            <a:r>
              <a:rPr lang="en-US" sz="4600" dirty="0"/>
              <a:t>at RHIC</a:t>
            </a:r>
          </a:p>
        </p:txBody>
      </p:sp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111126" y="808038"/>
            <a:ext cx="4537074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4163" indent="-284163" algn="l">
              <a:spcBef>
                <a:spcPct val="20000"/>
              </a:spcBef>
              <a:buClr>
                <a:schemeClr val="accent2"/>
              </a:buClr>
              <a:buSzPct val="85000"/>
              <a:buFont typeface="Monotype Sorts" pitchFamily="55" charset="2"/>
              <a:buChar char="l"/>
            </a:pPr>
            <a:r>
              <a:rPr lang="en-US" sz="2000" dirty="0"/>
              <a:t>E</a:t>
            </a:r>
            <a:r>
              <a:rPr lang="en-US" sz="2000" baseline="0" dirty="0" smtClean="0"/>
              <a:t>nergy </a:t>
            </a:r>
            <a:r>
              <a:rPr lang="en-US" sz="2000" baseline="0" dirty="0"/>
              <a:t>loss of </a:t>
            </a:r>
            <a:r>
              <a:rPr lang="en-US" sz="2000" baseline="0" dirty="0" err="1"/>
              <a:t>partons</a:t>
            </a:r>
            <a:r>
              <a:rPr lang="en-US" sz="2000" baseline="0" dirty="0"/>
              <a:t>  from hard scattering through re-scattering         in the hot &amp; dense medium</a:t>
            </a:r>
          </a:p>
          <a:p>
            <a:pPr marL="742950" lvl="1" indent="-285750" algn="l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55" charset="2"/>
              <a:buChar char="l"/>
            </a:pPr>
            <a:r>
              <a:rPr lang="en-US" sz="1400" baseline="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nuclear modification factor R</a:t>
            </a:r>
            <a:r>
              <a:rPr lang="en-US" sz="1400" baseline="-2500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AA</a:t>
            </a:r>
            <a:r>
              <a:rPr lang="en-US" sz="1400" baseline="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 &lt;&lt; 1 at high </a:t>
            </a:r>
            <a:r>
              <a:rPr lang="en-US" sz="1400" baseline="0" dirty="0" err="1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p</a:t>
            </a:r>
            <a:r>
              <a:rPr lang="en-US" sz="1400" baseline="-25000" dirty="0" err="1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T</a:t>
            </a:r>
            <a:endParaRPr lang="en-US" sz="1400" baseline="0" dirty="0">
              <a:solidFill>
                <a:schemeClr val="hlink"/>
              </a:solidFill>
              <a:ea typeface="ＭＳ Ｐゴシック" pitchFamily="55" charset="-128"/>
              <a:cs typeface="ＭＳ Ｐゴシック" pitchFamily="55" charset="-128"/>
            </a:endParaRPr>
          </a:p>
        </p:txBody>
      </p:sp>
      <p:pic>
        <p:nvPicPr>
          <p:cNvPr id="1011717" name="Picture 5" descr="RAA_gamma_pi0_eta_AuAu200GeV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187700"/>
            <a:ext cx="43164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4040981" y="2524125"/>
            <a:ext cx="50244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 algn="l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55" charset="2"/>
              <a:buChar char="l"/>
            </a:pPr>
            <a:r>
              <a:rPr lang="en-US" sz="240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A</a:t>
            </a:r>
            <a:r>
              <a:rPr lang="en-US" sz="2400" baseline="0" dirty="0" smtClean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ccess </a:t>
            </a:r>
            <a:r>
              <a:rPr lang="en-US" sz="2400" baseline="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medium properties through statistical analysis</a:t>
            </a:r>
          </a:p>
          <a:p>
            <a:pPr marL="1143000" lvl="2" indent="-228600" algn="l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baseline="0" dirty="0">
                <a:solidFill>
                  <a:srgbClr val="03BD10"/>
                </a:solidFill>
                <a:ea typeface="ＭＳ Ｐゴシック" pitchFamily="55" charset="-128"/>
                <a:cs typeface="ＭＳ Ｐゴシック" pitchFamily="55" charset="-128"/>
              </a:rPr>
              <a:t>example: transport coefficient in PQM model</a:t>
            </a:r>
          </a:p>
        </p:txBody>
      </p:sp>
      <p:sp>
        <p:nvSpPr>
          <p:cNvPr id="44041" name="Rectangle 16"/>
          <p:cNvSpPr>
            <a:spLocks noChangeArrowheads="1"/>
          </p:cNvSpPr>
          <p:nvPr/>
        </p:nvSpPr>
        <p:spPr bwMode="auto">
          <a:xfrm>
            <a:off x="1012825" y="5932488"/>
            <a:ext cx="3254375" cy="4683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4163" indent="-284163"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000" dirty="0"/>
              <a:t>H</a:t>
            </a:r>
            <a:r>
              <a:rPr lang="en-US" sz="2000" baseline="0" dirty="0" smtClean="0"/>
              <a:t>uge </a:t>
            </a:r>
            <a:r>
              <a:rPr lang="en-US" sz="2000" baseline="0" dirty="0"/>
              <a:t>opacity of the medium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685800" y="2312988"/>
          <a:ext cx="2971800" cy="860425"/>
        </p:xfrm>
        <a:graphic>
          <a:graphicData uri="http://schemas.openxmlformats.org/presentationml/2006/ole">
            <p:oleObj spid="_x0000_s69637" name="Equation" r:id="rId8" imgW="161290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11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66700" y="-200025"/>
            <a:ext cx="8229600" cy="1143000"/>
          </a:xfrm>
        </p:spPr>
        <p:txBody>
          <a:bodyPr/>
          <a:lstStyle/>
          <a:p>
            <a:r>
              <a:rPr lang="en-US" dirty="0"/>
              <a:t>Other</a:t>
            </a:r>
            <a:r>
              <a:rPr lang="en-US" dirty="0" smtClean="0"/>
              <a:t> Mechanisms </a:t>
            </a:r>
            <a:r>
              <a:rPr lang="en-US" dirty="0"/>
              <a:t>of</a:t>
            </a:r>
            <a:r>
              <a:rPr lang="en-US" dirty="0" smtClean="0"/>
              <a:t> Energy</a:t>
            </a:r>
            <a:r>
              <a:rPr lang="en-US" dirty="0"/>
              <a:t>-loss: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AA49-2425-4FE5-9C04-8A00BD1EC1EA}" type="slidenum">
              <a:rPr lang="en-US"/>
              <a:pPr/>
              <a:t>23</a:t>
            </a:fld>
            <a:endParaRPr lang="en-US"/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266700" y="5761038"/>
            <a:ext cx="5384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Book Antiqua" pitchFamily="55" charset="0"/>
              </a:rPr>
              <a:t>S.Wicks, W. Horowitz, </a:t>
            </a:r>
            <a:r>
              <a:rPr lang="en-US" sz="1200"/>
              <a:t>M. Djordjevic </a:t>
            </a:r>
            <a:r>
              <a:rPr lang="en-US" sz="1200">
                <a:latin typeface="Book Antiqua" pitchFamily="55" charset="0"/>
              </a:rPr>
              <a:t>M. Gyulassy (</a:t>
            </a:r>
            <a:r>
              <a:rPr lang="en-US" sz="1200" b="1">
                <a:latin typeface="Book Antiqua" pitchFamily="55" charset="0"/>
              </a:rPr>
              <a:t>WHDG</a:t>
            </a:r>
            <a:r>
              <a:rPr lang="en-US" sz="1200">
                <a:latin typeface="Book Antiqua" pitchFamily="55" charset="0"/>
              </a:rPr>
              <a:t>) nucl-th/0512076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" y="2392363"/>
            <a:ext cx="38227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7788" y="942975"/>
            <a:ext cx="1473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6300" y="895350"/>
            <a:ext cx="11112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2409825" y="1746250"/>
            <a:ext cx="1890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Radiation</a:t>
            </a:r>
          </a:p>
          <a:p>
            <a:r>
              <a:rPr lang="en-US"/>
              <a:t>due to scattering</a:t>
            </a:r>
          </a:p>
        </p:txBody>
      </p:sp>
      <p:sp>
        <p:nvSpPr>
          <p:cNvPr id="20491" name="TextBox 11"/>
          <p:cNvSpPr txBox="1">
            <a:spLocks noChangeArrowheads="1"/>
          </p:cNvSpPr>
          <p:nvPr/>
        </p:nvSpPr>
        <p:spPr bwMode="auto">
          <a:xfrm>
            <a:off x="4743450" y="1746250"/>
            <a:ext cx="2352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Elastic collision,</a:t>
            </a:r>
          </a:p>
          <a:p>
            <a:r>
              <a:rPr lang="en-US"/>
              <a:t>energy re-distribution</a:t>
            </a: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4094163" y="2813050"/>
            <a:ext cx="50498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Many </a:t>
            </a:r>
            <a:r>
              <a:rPr lang="en-US" sz="2200" dirty="0" err="1"/>
              <a:t>calcs</a:t>
            </a:r>
            <a:r>
              <a:rPr lang="en-US" sz="2200" dirty="0"/>
              <a:t> on relative importance</a:t>
            </a:r>
          </a:p>
          <a:p>
            <a:endParaRPr lang="en-US" sz="2200" dirty="0"/>
          </a:p>
          <a:p>
            <a:r>
              <a:rPr lang="en-US" sz="2200" dirty="0">
                <a:solidFill>
                  <a:srgbClr val="0000FF"/>
                </a:solidFill>
              </a:rPr>
              <a:t>Probe via high-pt heavy-quarks</a:t>
            </a:r>
            <a:endParaRPr lang="en-US" sz="2200" dirty="0"/>
          </a:p>
          <a:p>
            <a:pPr>
              <a:buFont typeface="Arial" pitchFamily="55" charset="0"/>
              <a:buChar char="•"/>
            </a:pPr>
            <a:r>
              <a:rPr lang="en-US" sz="2200" dirty="0"/>
              <a:t> smaller energy loss after elastic collision</a:t>
            </a:r>
          </a:p>
          <a:p>
            <a:pPr>
              <a:buFont typeface="Arial" pitchFamily="55" charset="0"/>
              <a:buChar char="•"/>
            </a:pPr>
            <a:r>
              <a:rPr lang="en-US" sz="2200" dirty="0"/>
              <a:t> gluon radiation also reduced</a:t>
            </a:r>
          </a:p>
          <a:p>
            <a:pPr lvl="1"/>
            <a:r>
              <a:rPr lang="en-US" sz="2200" dirty="0"/>
              <a:t>interference during radiation</a:t>
            </a:r>
          </a:p>
          <a:p>
            <a:pPr lvl="1"/>
            <a:r>
              <a:rPr lang="en-US" sz="2200" dirty="0"/>
              <a:t>dead-cone effect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title"/>
          </p:nvPr>
        </p:nvSpPr>
        <p:spPr>
          <a:xfrm>
            <a:off x="-100013" y="152400"/>
            <a:ext cx="9448801" cy="369888"/>
          </a:xfrm>
          <a:noFill/>
        </p:spPr>
        <p:txBody>
          <a:bodyPr>
            <a:normAutofit fontScale="90000"/>
          </a:bodyPr>
          <a:lstStyle/>
          <a:p>
            <a:r>
              <a:rPr lang="en-US" sz="4600"/>
              <a:t>e</a:t>
            </a:r>
            <a:r>
              <a:rPr lang="en-US" sz="4600" baseline="30000">
                <a:ea typeface="Arial" pitchFamily="55" charset="0"/>
                <a:cs typeface="Arial" pitchFamily="55" charset="0"/>
              </a:rPr>
              <a:t>±</a:t>
            </a:r>
            <a:r>
              <a:rPr lang="en-US" sz="4600"/>
              <a:t> R</a:t>
            </a:r>
            <a:r>
              <a:rPr lang="en-US" sz="4600" baseline="-25000"/>
              <a:t>AA</a:t>
            </a:r>
            <a:r>
              <a:rPr lang="en-US" sz="4600"/>
              <a:t>: a Challenge for Models</a:t>
            </a:r>
            <a:r>
              <a:rPr lang="en-US" sz="4600" baseline="-25000"/>
              <a:t> </a:t>
            </a:r>
            <a:endParaRPr lang="en-US" sz="4600">
              <a:ea typeface="Arial" pitchFamily="55" charset="0"/>
              <a:cs typeface="Arial" pitchFamily="55" charset="0"/>
            </a:endParaRPr>
          </a:p>
        </p:txBody>
      </p:sp>
      <p:sp>
        <p:nvSpPr>
          <p:cNvPr id="43011" name="Rectangle 12"/>
          <p:cNvSpPr>
            <a:spLocks noChangeArrowheads="1"/>
          </p:cNvSpPr>
          <p:nvPr/>
        </p:nvSpPr>
        <p:spPr bwMode="auto">
          <a:xfrm>
            <a:off x="163513" y="814388"/>
            <a:ext cx="5354637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Monotype Sorts" pitchFamily="55" charset="2"/>
              <a:buChar char="l"/>
            </a:pPr>
            <a:r>
              <a:rPr lang="en-US" sz="2400" dirty="0">
                <a:ea typeface="Arial" pitchFamily="55" charset="0"/>
                <a:cs typeface="Arial" pitchFamily="55" charset="0"/>
              </a:rPr>
              <a:t>T</a:t>
            </a:r>
            <a:r>
              <a:rPr lang="en-US" sz="2400" dirty="0" smtClean="0">
                <a:ea typeface="Arial" pitchFamily="55" charset="0"/>
                <a:cs typeface="Arial" pitchFamily="55" charset="0"/>
              </a:rPr>
              <a:t>esting </a:t>
            </a:r>
            <a:r>
              <a:rPr lang="en-US" sz="2400" dirty="0">
                <a:ea typeface="Arial" pitchFamily="55" charset="0"/>
                <a:cs typeface="Arial" pitchFamily="55" charset="0"/>
              </a:rPr>
              <a:t>ground for various </a:t>
            </a:r>
            <a:r>
              <a:rPr lang="en-US" sz="2400" dirty="0" err="1">
                <a:ea typeface="Arial" pitchFamily="55" charset="0"/>
                <a:cs typeface="Arial" pitchFamily="55" charset="0"/>
              </a:rPr>
              <a:t>parton</a:t>
            </a:r>
            <a:r>
              <a:rPr lang="en-US" sz="2400" dirty="0">
                <a:ea typeface="Arial" pitchFamily="55" charset="0"/>
                <a:cs typeface="Arial" pitchFamily="55" charset="0"/>
              </a:rPr>
              <a:t> energy loss </a:t>
            </a:r>
            <a:r>
              <a:rPr lang="en-US" sz="2400" dirty="0">
                <a:latin typeface="Symbol" pitchFamily="55" charset="2"/>
                <a:ea typeface="Arial" pitchFamily="55" charset="0"/>
                <a:cs typeface="Arial" pitchFamily="55" charset="0"/>
              </a:rPr>
              <a:t>(D</a:t>
            </a:r>
            <a:r>
              <a:rPr lang="en-US" sz="2400" dirty="0">
                <a:ea typeface="Arial" pitchFamily="55" charset="0"/>
                <a:cs typeface="Arial" pitchFamily="55" charset="0"/>
              </a:rPr>
              <a:t>E</a:t>
            </a:r>
            <a:r>
              <a:rPr lang="en-US" sz="2400" dirty="0">
                <a:latin typeface="Symbol" pitchFamily="55" charset="2"/>
                <a:ea typeface="Arial" pitchFamily="55" charset="0"/>
                <a:cs typeface="Arial" pitchFamily="55" charset="0"/>
              </a:rPr>
              <a:t>)</a:t>
            </a:r>
            <a:r>
              <a:rPr lang="en-US" sz="2400" dirty="0">
                <a:ea typeface="Arial" pitchFamily="55" charset="0"/>
                <a:cs typeface="Arial" pitchFamily="55" charset="0"/>
              </a:rPr>
              <a:t> models</a:t>
            </a:r>
          </a:p>
          <a:p>
            <a:pPr marL="515938" lvl="1" indent="-173038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55" charset="2"/>
              <a:buChar char="l"/>
            </a:pPr>
            <a:r>
              <a:rPr lang="en-US" dirty="0" err="1">
                <a:solidFill>
                  <a:schemeClr val="hlink"/>
                </a:solidFill>
                <a:ea typeface="Arial" pitchFamily="55" charset="0"/>
                <a:cs typeface="Arial" pitchFamily="55" charset="0"/>
              </a:rPr>
              <a:t>radiative</a:t>
            </a:r>
            <a:r>
              <a:rPr lang="en-US" dirty="0">
                <a:solidFill>
                  <a:schemeClr val="hlink"/>
                </a:solidFill>
                <a:ea typeface="Arial" pitchFamily="55" charset="0"/>
                <a:cs typeface="Arial" pitchFamily="55" charset="0"/>
              </a:rPr>
              <a:t> </a:t>
            </a:r>
            <a:r>
              <a:rPr lang="en-US" dirty="0">
                <a:solidFill>
                  <a:schemeClr val="hlink"/>
                </a:solidFill>
                <a:latin typeface="Symbol" pitchFamily="55" charset="2"/>
                <a:ea typeface="Arial" pitchFamily="55" charset="0"/>
                <a:cs typeface="Arial" pitchFamily="55" charset="0"/>
              </a:rPr>
              <a:t>D</a:t>
            </a:r>
            <a:r>
              <a:rPr lang="en-US" dirty="0">
                <a:solidFill>
                  <a:schemeClr val="hlink"/>
                </a:solidFill>
                <a:ea typeface="Arial" pitchFamily="55" charset="0"/>
                <a:cs typeface="Arial" pitchFamily="55" charset="0"/>
              </a:rPr>
              <a:t>E only</a:t>
            </a:r>
          </a:p>
          <a:p>
            <a:pPr marL="855663" lvl="2" indent="-225425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dirty="0" err="1">
                <a:solidFill>
                  <a:srgbClr val="03BD10"/>
                </a:solidFill>
                <a:ea typeface="Arial" pitchFamily="55" charset="0"/>
                <a:cs typeface="Arial" pitchFamily="55" charset="0"/>
              </a:rPr>
              <a:t>Djordjevic</a:t>
            </a:r>
            <a:r>
              <a:rPr lang="en-US" dirty="0">
                <a:solidFill>
                  <a:srgbClr val="03BD10"/>
                </a:solidFill>
                <a:ea typeface="Arial" pitchFamily="55" charset="0"/>
                <a:cs typeface="Arial" pitchFamily="55" charset="0"/>
              </a:rPr>
              <a:t> et al., PLB 632(2006)81</a:t>
            </a:r>
          </a:p>
          <a:p>
            <a:pPr marL="855663" lvl="2" indent="-225425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da-DK" dirty="0" err="1">
                <a:solidFill>
                  <a:srgbClr val="03BD10"/>
                </a:solidFill>
                <a:ea typeface="Arial" pitchFamily="55" charset="0"/>
                <a:cs typeface="Arial" pitchFamily="55" charset="0"/>
              </a:rPr>
              <a:t>Armesto</a:t>
            </a:r>
            <a:r>
              <a:rPr lang="da-DK" dirty="0">
                <a:solidFill>
                  <a:srgbClr val="03BD10"/>
                </a:solidFill>
                <a:ea typeface="Arial" pitchFamily="55" charset="0"/>
                <a:cs typeface="Arial" pitchFamily="55" charset="0"/>
              </a:rPr>
              <a:t> et al., PLB 637(2006)362)</a:t>
            </a:r>
            <a:endParaRPr lang="en-US" sz="1600" dirty="0">
              <a:solidFill>
                <a:srgbClr val="03BD10"/>
              </a:solidFill>
              <a:ea typeface="Arial" pitchFamily="55" charset="0"/>
              <a:cs typeface="Arial" pitchFamily="55" charset="0"/>
            </a:endParaRPr>
          </a:p>
          <a:p>
            <a:pPr marL="515938" lvl="1" indent="-173038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55" charset="2"/>
              <a:buChar char="l"/>
            </a:pPr>
            <a:r>
              <a:rPr lang="en-US" dirty="0" err="1">
                <a:solidFill>
                  <a:schemeClr val="hlink"/>
                </a:solidFill>
                <a:ea typeface="Arial" pitchFamily="55" charset="0"/>
                <a:cs typeface="Arial" pitchFamily="55" charset="0"/>
              </a:rPr>
              <a:t>collisional</a:t>
            </a:r>
            <a:r>
              <a:rPr lang="en-US" dirty="0">
                <a:solidFill>
                  <a:schemeClr val="hlink"/>
                </a:solidFill>
                <a:ea typeface="Arial" pitchFamily="55" charset="0"/>
                <a:cs typeface="Arial" pitchFamily="55" charset="0"/>
              </a:rPr>
              <a:t> </a:t>
            </a:r>
            <a:r>
              <a:rPr lang="en-US" dirty="0">
                <a:solidFill>
                  <a:schemeClr val="hlink"/>
                </a:solidFill>
                <a:latin typeface="Symbol" pitchFamily="55" charset="2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dirty="0">
                <a:solidFill>
                  <a:schemeClr val="hlink"/>
                </a:solidFill>
                <a:ea typeface="Arial Unicode MS" pitchFamily="34" charset="-128"/>
                <a:cs typeface="Arial Unicode MS" pitchFamily="34" charset="-128"/>
              </a:rPr>
              <a:t>E included</a:t>
            </a:r>
          </a:p>
          <a:p>
            <a:pPr marL="855663" lvl="2" indent="-225425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da-DK" dirty="0" err="1">
                <a:solidFill>
                  <a:srgbClr val="03BD10"/>
                </a:solidFill>
                <a:ea typeface="Arial Unicode MS" pitchFamily="34" charset="-128"/>
                <a:cs typeface="Arial Unicode MS" pitchFamily="34" charset="-128"/>
              </a:rPr>
              <a:t>Wicks</a:t>
            </a:r>
            <a:r>
              <a:rPr lang="da-DK" dirty="0">
                <a:solidFill>
                  <a:srgbClr val="03BD10"/>
                </a:solidFill>
                <a:ea typeface="Arial Unicode MS" pitchFamily="34" charset="-128"/>
                <a:cs typeface="Arial Unicode MS" pitchFamily="34" charset="-128"/>
              </a:rPr>
              <a:t> et al., NPA 784(2007)426</a:t>
            </a:r>
          </a:p>
          <a:p>
            <a:pPr marL="855663" lvl="2" indent="-225425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03BD10"/>
                </a:solidFill>
                <a:ea typeface="Arial Unicode MS" pitchFamily="34" charset="-128"/>
                <a:cs typeface="Arial Unicode MS" pitchFamily="34" charset="-128"/>
              </a:rPr>
              <a:t>van </a:t>
            </a:r>
            <a:r>
              <a:rPr lang="en-US" dirty="0" err="1">
                <a:solidFill>
                  <a:srgbClr val="03BD10"/>
                </a:solidFill>
                <a:ea typeface="Arial Unicode MS" pitchFamily="34" charset="-128"/>
                <a:cs typeface="Arial Unicode MS" pitchFamily="34" charset="-128"/>
              </a:rPr>
              <a:t>Hees</a:t>
            </a:r>
            <a:r>
              <a:rPr lang="en-US" dirty="0">
                <a:solidFill>
                  <a:srgbClr val="03BD10"/>
                </a:solidFill>
                <a:ea typeface="Arial Unicode MS" pitchFamily="34" charset="-128"/>
                <a:cs typeface="Arial Unicode MS" pitchFamily="34" charset="-128"/>
              </a:rPr>
              <a:t> &amp; Rapp, PRC 73(2006)034913)</a:t>
            </a:r>
            <a:endParaRPr lang="en-US" sz="1000" dirty="0">
              <a:ea typeface="Arial" pitchFamily="55" charset="0"/>
              <a:cs typeface="Arial" pitchFamily="55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424488" y="592138"/>
            <a:ext cx="3606800" cy="3135312"/>
            <a:chOff x="3417" y="373"/>
            <a:chExt cx="2272" cy="1975"/>
          </a:xfrm>
        </p:grpSpPr>
        <p:pic>
          <p:nvPicPr>
            <p:cNvPr id="43020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7" y="423"/>
              <a:ext cx="2272" cy="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1" name="Text Box 16"/>
            <p:cNvSpPr txBox="1">
              <a:spLocks noChangeArrowheads="1"/>
            </p:cNvSpPr>
            <p:nvPr/>
          </p:nvSpPr>
          <p:spPr bwMode="auto">
            <a:xfrm>
              <a:off x="4372" y="373"/>
              <a:ext cx="12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a-DK" sz="1000"/>
                <a:t>Wicks et al., NPA 784(2007)426</a:t>
              </a:r>
              <a:endParaRPr lang="en-US" sz="1000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419725" y="3721100"/>
            <a:ext cx="3622675" cy="2700338"/>
            <a:chOff x="3414" y="2344"/>
            <a:chExt cx="2282" cy="1701"/>
          </a:xfrm>
        </p:grpSpPr>
        <p:pic>
          <p:nvPicPr>
            <p:cNvPr id="43018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14" y="2344"/>
              <a:ext cx="2282" cy="1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9" name="Text Box 19"/>
            <p:cNvSpPr txBox="1">
              <a:spLocks noChangeArrowheads="1"/>
            </p:cNvSpPr>
            <p:nvPr/>
          </p:nvSpPr>
          <p:spPr bwMode="auto">
            <a:xfrm>
              <a:off x="4383" y="2376"/>
              <a:ext cx="127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Adil &amp; Vitev, PLB 649(2007)139</a:t>
              </a:r>
            </a:p>
          </p:txBody>
        </p:sp>
      </p:grpSp>
      <p:sp>
        <p:nvSpPr>
          <p:cNvPr id="43014" name="Rectangle 21"/>
          <p:cNvSpPr>
            <a:spLocks noChangeArrowheads="1"/>
          </p:cNvSpPr>
          <p:nvPr/>
        </p:nvSpPr>
        <p:spPr bwMode="auto">
          <a:xfrm>
            <a:off x="171450" y="3687763"/>
            <a:ext cx="5354638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Monotype Sorts" pitchFamily="55" charset="2"/>
              <a:buChar char="l"/>
            </a:pPr>
            <a:r>
              <a:rPr lang="en-US" sz="2400" dirty="0" smtClean="0">
                <a:ea typeface="Arial" pitchFamily="55" charset="0"/>
                <a:cs typeface="Arial" pitchFamily="55" charset="0"/>
              </a:rPr>
              <a:t>A</a:t>
            </a:r>
            <a:r>
              <a:rPr lang="en-US" sz="2400" dirty="0" smtClean="0">
                <a:ea typeface="Arial" pitchFamily="55" charset="0"/>
                <a:cs typeface="Arial" pitchFamily="55" charset="0"/>
              </a:rPr>
              <a:t>lternative </a:t>
            </a:r>
            <a:r>
              <a:rPr lang="en-US" sz="2400" dirty="0">
                <a:ea typeface="Arial" pitchFamily="55" charset="0"/>
                <a:cs typeface="Arial" pitchFamily="55" charset="0"/>
              </a:rPr>
              <a:t>approaches to interpret the suppression</a:t>
            </a:r>
          </a:p>
          <a:p>
            <a:pPr marL="515938" lvl="1" indent="-173038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55" charset="2"/>
              <a:buChar char="l"/>
            </a:pPr>
            <a:r>
              <a:rPr lang="en-US" dirty="0" err="1">
                <a:solidFill>
                  <a:schemeClr val="hlink"/>
                </a:solidFill>
                <a:ea typeface="Arial" pitchFamily="55" charset="0"/>
                <a:cs typeface="Arial" pitchFamily="55" charset="0"/>
              </a:rPr>
              <a:t>collisional</a:t>
            </a:r>
            <a:r>
              <a:rPr lang="en-US" dirty="0">
                <a:solidFill>
                  <a:schemeClr val="hlink"/>
                </a:solidFill>
                <a:ea typeface="Arial" pitchFamily="55" charset="0"/>
                <a:cs typeface="Arial" pitchFamily="55" charset="0"/>
              </a:rPr>
              <a:t> dissociation of                               heavy mesons (charm and bottom!)</a:t>
            </a:r>
          </a:p>
          <a:p>
            <a:pPr marL="855663" lvl="2" indent="-225425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dirty="0" err="1">
                <a:solidFill>
                  <a:srgbClr val="03BD10"/>
                </a:solidFill>
                <a:ea typeface="Arial" pitchFamily="55" charset="0"/>
                <a:cs typeface="Arial" pitchFamily="55" charset="0"/>
              </a:rPr>
              <a:t>Adil</a:t>
            </a:r>
            <a:r>
              <a:rPr lang="en-US" dirty="0">
                <a:solidFill>
                  <a:srgbClr val="03BD10"/>
                </a:solidFill>
                <a:ea typeface="Arial" pitchFamily="55" charset="0"/>
                <a:cs typeface="Arial" pitchFamily="55" charset="0"/>
              </a:rPr>
              <a:t> &amp; </a:t>
            </a:r>
            <a:r>
              <a:rPr lang="en-US" dirty="0" err="1">
                <a:solidFill>
                  <a:srgbClr val="03BD10"/>
                </a:solidFill>
                <a:ea typeface="Arial" pitchFamily="55" charset="0"/>
                <a:cs typeface="Arial" pitchFamily="55" charset="0"/>
              </a:rPr>
              <a:t>Vitev</a:t>
            </a:r>
            <a:r>
              <a:rPr lang="en-US" dirty="0">
                <a:solidFill>
                  <a:srgbClr val="03BD10"/>
                </a:solidFill>
                <a:ea typeface="Arial" pitchFamily="55" charset="0"/>
                <a:cs typeface="Arial" pitchFamily="55" charset="0"/>
              </a:rPr>
              <a:t>, PLB 649(2007)139</a:t>
            </a:r>
            <a:endParaRPr lang="en-US" sz="1000" dirty="0">
              <a:solidFill>
                <a:srgbClr val="03BD10"/>
              </a:solidFill>
              <a:ea typeface="Arial" pitchFamily="55" charset="0"/>
              <a:cs typeface="Arial" pitchFamily="55" charset="0"/>
            </a:endParaRPr>
          </a:p>
          <a:p>
            <a:pPr marL="515938" lvl="1" indent="-173038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55" charset="2"/>
              <a:buChar char="l"/>
            </a:pPr>
            <a:r>
              <a:rPr lang="en-US" dirty="0">
                <a:solidFill>
                  <a:schemeClr val="hlink"/>
                </a:solidFill>
                <a:ea typeface="Arial" pitchFamily="55" charset="0"/>
                <a:cs typeface="Arial" pitchFamily="55" charset="0"/>
              </a:rPr>
              <a:t>contribution from baryon enhancement</a:t>
            </a:r>
          </a:p>
          <a:p>
            <a:pPr marL="855663" lvl="2" indent="-225425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03BD10"/>
                </a:solidFill>
                <a:ea typeface="Arial" pitchFamily="55" charset="0"/>
                <a:cs typeface="Arial" pitchFamily="55" charset="0"/>
              </a:rPr>
              <a:t>Sorensen &amp; Dong, PRC 74(2006)024902</a:t>
            </a:r>
            <a:endParaRPr lang="en-US" sz="1000" dirty="0">
              <a:ea typeface="Arial" pitchFamily="55" charset="0"/>
              <a:cs typeface="Arial" pitchFamily="55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49B6-3B0E-4694-806F-2DE3077960DE}" type="slidenum">
              <a:rPr lang="en-US"/>
              <a:pPr/>
              <a:t>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82B4A-BFB2-4CE8-AC11-69E4E63C5E61}" type="slidenum">
              <a:rPr lang="en-US"/>
              <a:pPr/>
              <a:t>25</a:t>
            </a:fld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7772400" cy="812800"/>
          </a:xfrm>
        </p:spPr>
        <p:txBody>
          <a:bodyPr/>
          <a:lstStyle/>
          <a:p>
            <a:r>
              <a:rPr lang="en-US"/>
              <a:t>Sample of R</a:t>
            </a:r>
            <a:r>
              <a:rPr lang="en-US" baseline="-25000"/>
              <a:t>AA</a:t>
            </a:r>
            <a:r>
              <a:rPr lang="en-US"/>
              <a:t> in PHENIX</a:t>
            </a:r>
          </a:p>
        </p:txBody>
      </p:sp>
      <p:pic>
        <p:nvPicPr>
          <p:cNvPr id="14347" name="Picture 11" descr="open_HF.png                                                    0061A95DMacintosh HD                   87E65A37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55763"/>
            <a:ext cx="6599237" cy="4700587"/>
          </a:xfrm>
          <a:prstGeom prst="rect">
            <a:avLst/>
          </a:prstGeom>
          <a:noFill/>
        </p:spPr>
      </p:pic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3009900" y="838200"/>
          <a:ext cx="2971800" cy="860425"/>
        </p:xfrm>
        <a:graphic>
          <a:graphicData uri="http://schemas.openxmlformats.org/presentationml/2006/ole">
            <p:oleObj spid="_x0000_s111618" name="Equation" r:id="rId4" imgW="16129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icture 39"/>
          <p:cNvPicPr>
            <a:picLocks noChangeAspect="1" noChangeArrowheads="1"/>
          </p:cNvPicPr>
          <p:nvPr/>
        </p:nvPicPr>
        <p:blipFill>
          <a:blip r:embed="rId2"/>
          <a:srcRect t="1549" b="1526"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Energy loss</a:t>
            </a:r>
            <a:r>
              <a:rPr lang="en-US" sz="4000" dirty="0" smtClean="0"/>
              <a:t> and </a:t>
            </a:r>
            <a:br>
              <a:rPr lang="en-US" sz="4000" dirty="0" smtClean="0"/>
            </a:br>
            <a:r>
              <a:rPr lang="en-US" sz="4000" dirty="0" smtClean="0"/>
              <a:t>two particle correlation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F644-AF2F-4C3B-B9B9-36419BCEB20F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How</a:t>
            </a:r>
            <a:r>
              <a:rPr lang="en-US" altLang="zh-TW" sz="4000" dirty="0" smtClean="0"/>
              <a:t> </a:t>
            </a:r>
            <a:r>
              <a:rPr lang="en-US" altLang="zh-TW" sz="4000" dirty="0" smtClean="0">
                <a:solidFill>
                  <a:schemeClr val="tx1"/>
                </a:solidFill>
              </a:rPr>
              <a:t>O</a:t>
            </a:r>
            <a:r>
              <a:rPr lang="en-US" altLang="zh-TW" sz="4000" dirty="0" smtClean="0">
                <a:solidFill>
                  <a:schemeClr val="tx1"/>
                </a:solidFill>
              </a:rPr>
              <a:t>paque</a:t>
            </a:r>
            <a:r>
              <a:rPr lang="en-US" altLang="zh-TW" sz="4000" dirty="0" smtClean="0"/>
              <a:t> is</a:t>
            </a:r>
            <a:r>
              <a:rPr lang="en-US" altLang="zh-TW" sz="4000" dirty="0" smtClean="0"/>
              <a:t> </a:t>
            </a:r>
            <a:r>
              <a:rPr lang="en-US" altLang="zh-TW" sz="4000" dirty="0"/>
              <a:t>the medium? 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525963"/>
          </a:xfrm>
        </p:spPr>
        <p:txBody>
          <a:bodyPr/>
          <a:lstStyle/>
          <a:p>
            <a:r>
              <a:rPr lang="en-US" altLang="zh-TW"/>
              <a:t>At high partner p</a:t>
            </a:r>
            <a:r>
              <a:rPr lang="en-US" altLang="zh-TW" baseline="-25000"/>
              <a:t>T</a:t>
            </a:r>
            <a:r>
              <a:rPr lang="en-US" altLang="zh-TW"/>
              <a:t> (&gt;3 GeV/c), there is little medium response in awayside</a:t>
            </a:r>
          </a:p>
          <a:p>
            <a:r>
              <a:rPr lang="en-US" altLang="zh-TW"/>
              <a:t>Awayside jet: Surface emission or punch through?</a:t>
            </a:r>
          </a:p>
          <a:p>
            <a:endParaRPr lang="en-US" altLang="zh-TW"/>
          </a:p>
        </p:txBody>
      </p:sp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725" y="1295400"/>
            <a:ext cx="7802563" cy="520065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advTm="70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8869-D837-4A9D-9C04-0986FACE3C3A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altLang="zh-TW" sz="4000" dirty="0"/>
              <a:t>Near/Away</a:t>
            </a:r>
            <a:r>
              <a:rPr lang="en-US" altLang="zh-TW" sz="4000" dirty="0" smtClean="0"/>
              <a:t> Side Particle Yield </a:t>
            </a:r>
            <a:r>
              <a:rPr lang="en-US" altLang="zh-TW" sz="4000" dirty="0" err="1"/>
              <a:t>vs</a:t>
            </a:r>
            <a:r>
              <a:rPr lang="en-US" altLang="zh-TW" sz="4000" dirty="0"/>
              <a:t> </a:t>
            </a:r>
            <a:r>
              <a:rPr lang="en-US" altLang="zh-TW" sz="4000" dirty="0" err="1">
                <a:latin typeface="Symbol" pitchFamily="55" charset="2"/>
              </a:rPr>
              <a:t>f</a:t>
            </a:r>
            <a:r>
              <a:rPr lang="en-US" altLang="zh-TW" sz="4000" baseline="-25000" dirty="0" err="1"/>
              <a:t>s</a:t>
            </a:r>
            <a:r>
              <a:rPr lang="en-US" altLang="zh-TW" sz="4000" baseline="-25000" dirty="0"/>
              <a:t> </a:t>
            </a:r>
            <a:r>
              <a:rPr lang="en-US" altLang="zh-TW" sz="4000" dirty="0">
                <a:latin typeface="Symbol" pitchFamily="55" charset="2"/>
              </a:rPr>
              <a:t>(p</a:t>
            </a:r>
            <a:r>
              <a:rPr lang="en-US" altLang="zh-TW" sz="4000" baseline="30000" dirty="0"/>
              <a:t>0</a:t>
            </a:r>
            <a:r>
              <a:rPr lang="en-US" altLang="zh-TW" sz="4000" dirty="0"/>
              <a:t>-h) </a:t>
            </a:r>
          </a:p>
        </p:txBody>
      </p:sp>
      <p:pic>
        <p:nvPicPr>
          <p:cNvPr id="29696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660400"/>
            <a:ext cx="44958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7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632200"/>
            <a:ext cx="44958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3" name="Rectangle 13"/>
          <p:cNvSpPr>
            <a:spLocks noChangeArrowheads="1"/>
          </p:cNvSpPr>
          <p:nvPr/>
        </p:nvSpPr>
        <p:spPr bwMode="auto">
          <a:xfrm>
            <a:off x="2971800" y="1828800"/>
            <a:ext cx="762000" cy="28194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990600"/>
            <a:ext cx="3810000" cy="4991100"/>
          </a:xfrm>
          <a:prstGeom prst="rect">
            <a:avLst/>
          </a:prstGeom>
          <a:noFill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4/28/09</a:t>
            </a:r>
            <a:endParaRPr lang="en-US" altLang="zh-TW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advTm="84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3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3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CDE3-23C4-4D82-A51B-1E454C497BB6}" type="slidenum">
              <a:rPr lang="en-US"/>
              <a:pPr/>
              <a:t>29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  Better Probe: Direct </a:t>
            </a:r>
            <a:r>
              <a:rPr lang="en-US" dirty="0" err="1">
                <a:latin typeface="Symbol" pitchFamily="55" charset="2"/>
              </a:rPr>
              <a:t>g</a:t>
            </a:r>
            <a:r>
              <a:rPr lang="en-US" dirty="0"/>
              <a:t>-jet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 l="20313" t="9375" r="27344" b="43130"/>
          <a:stretch>
            <a:fillRect/>
          </a:stretch>
        </p:blipFill>
        <p:spPr bwMode="auto">
          <a:xfrm>
            <a:off x="4267200" y="1020683"/>
            <a:ext cx="45720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2764" y="1066800"/>
            <a:ext cx="2661896" cy="2366111"/>
            <a:chOff x="435" y="1918"/>
            <a:chExt cx="2061" cy="2066"/>
          </a:xfrm>
        </p:grpSpPr>
        <p:sp>
          <p:nvSpPr>
            <p:cNvPr id="35846" name="Oval 6"/>
            <p:cNvSpPr>
              <a:spLocks noChangeArrowheads="1"/>
            </p:cNvSpPr>
            <p:nvPr/>
          </p:nvSpPr>
          <p:spPr bwMode="auto">
            <a:xfrm>
              <a:off x="720" y="2016"/>
              <a:ext cx="1248" cy="1968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alpha val="82001"/>
                  </a:srgbClr>
                </a:gs>
                <a:gs pos="100000">
                  <a:srgbClr val="FF8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solidFill>
                  <a:schemeClr val="hlink"/>
                </a:solidFill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 rot="-1894714">
              <a:off x="999" y="2233"/>
              <a:ext cx="1015" cy="59"/>
              <a:chOff x="432" y="1266"/>
              <a:chExt cx="3312" cy="252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432" y="1311"/>
                <a:ext cx="414" cy="207"/>
                <a:chOff x="912" y="1632"/>
                <a:chExt cx="414" cy="207"/>
              </a:xfrm>
            </p:grpSpPr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35850" name="Arc 1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851" name="Arc 1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2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35853" name="Arc 1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854" name="Arc 1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846" y="1311"/>
                <a:ext cx="414" cy="207"/>
                <a:chOff x="912" y="1632"/>
                <a:chExt cx="414" cy="207"/>
              </a:xfrm>
            </p:grpSpPr>
            <p:grpSp>
              <p:nvGrpSpPr>
                <p:cNvPr id="8" name="Group 16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35857" name="Arc 1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858" name="Arc 1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19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35860" name="Arc 2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861" name="Arc 2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22"/>
              <p:cNvGrpSpPr>
                <a:grpSpLocks/>
              </p:cNvGrpSpPr>
              <p:nvPr/>
            </p:nvGrpSpPr>
            <p:grpSpPr bwMode="auto">
              <a:xfrm>
                <a:off x="1260" y="1296"/>
                <a:ext cx="414" cy="207"/>
                <a:chOff x="912" y="1632"/>
                <a:chExt cx="414" cy="207"/>
              </a:xfrm>
            </p:grpSpPr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35864" name="Arc 2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865" name="Arc 2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35867" name="Arc 2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868" name="Arc 2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" name="Group 29"/>
              <p:cNvGrpSpPr>
                <a:grpSpLocks/>
              </p:cNvGrpSpPr>
              <p:nvPr/>
            </p:nvGrpSpPr>
            <p:grpSpPr bwMode="auto">
              <a:xfrm>
                <a:off x="1674" y="1296"/>
                <a:ext cx="414" cy="207"/>
                <a:chOff x="912" y="1632"/>
                <a:chExt cx="414" cy="207"/>
              </a:xfrm>
            </p:grpSpPr>
            <p:grpSp>
              <p:nvGrpSpPr>
                <p:cNvPr id="14" name="Group 30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35871" name="Arc 3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872" name="Arc 3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3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35874" name="Arc 3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875" name="Arc 3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" name="Group 36"/>
              <p:cNvGrpSpPr>
                <a:grpSpLocks/>
              </p:cNvGrpSpPr>
              <p:nvPr/>
            </p:nvGrpSpPr>
            <p:grpSpPr bwMode="auto">
              <a:xfrm>
                <a:off x="2088" y="1281"/>
                <a:ext cx="414" cy="207"/>
                <a:chOff x="912" y="1632"/>
                <a:chExt cx="414" cy="207"/>
              </a:xfrm>
            </p:grpSpPr>
            <p:grpSp>
              <p:nvGrpSpPr>
                <p:cNvPr id="17" name="Group 37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35878" name="Arc 3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879" name="Arc 3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40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35881" name="Arc 4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882" name="Arc 4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" name="Group 43"/>
              <p:cNvGrpSpPr>
                <a:grpSpLocks/>
              </p:cNvGrpSpPr>
              <p:nvPr/>
            </p:nvGrpSpPr>
            <p:grpSpPr bwMode="auto">
              <a:xfrm>
                <a:off x="2502" y="1281"/>
                <a:ext cx="414" cy="207"/>
                <a:chOff x="912" y="1632"/>
                <a:chExt cx="414" cy="207"/>
              </a:xfrm>
            </p:grpSpPr>
            <p:grpSp>
              <p:nvGrpSpPr>
                <p:cNvPr id="20" name="Group 44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35885" name="Arc 4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886" name="Arc 4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47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35888" name="Arc 4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889" name="Arc 4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" name="Group 50"/>
              <p:cNvGrpSpPr>
                <a:grpSpLocks/>
              </p:cNvGrpSpPr>
              <p:nvPr/>
            </p:nvGrpSpPr>
            <p:grpSpPr bwMode="auto">
              <a:xfrm>
                <a:off x="2916" y="1266"/>
                <a:ext cx="414" cy="207"/>
                <a:chOff x="912" y="1632"/>
                <a:chExt cx="414" cy="207"/>
              </a:xfrm>
            </p:grpSpPr>
            <p:grpSp>
              <p:nvGrpSpPr>
                <p:cNvPr id="23" name="Group 51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35892" name="Arc 5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893" name="Arc 5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54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35895" name="Arc 5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896" name="Arc 5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" name="Group 57"/>
              <p:cNvGrpSpPr>
                <a:grpSpLocks/>
              </p:cNvGrpSpPr>
              <p:nvPr/>
            </p:nvGrpSpPr>
            <p:grpSpPr bwMode="auto">
              <a:xfrm>
                <a:off x="3330" y="1266"/>
                <a:ext cx="414" cy="207"/>
                <a:chOff x="912" y="1632"/>
                <a:chExt cx="414" cy="207"/>
              </a:xfrm>
            </p:grpSpPr>
            <p:grpSp>
              <p:nvGrpSpPr>
                <p:cNvPr id="26" name="Group 58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35899" name="Arc 5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00" name="Arc 6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61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35902" name="Arc 6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03" name="Arc 6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5904" name="Line 64"/>
            <p:cNvSpPr>
              <a:spLocks noChangeShapeType="1"/>
            </p:cNvSpPr>
            <p:nvPr/>
          </p:nvSpPr>
          <p:spPr bwMode="auto">
            <a:xfrm rot="1394913" flipV="1">
              <a:off x="1954" y="1918"/>
              <a:ext cx="3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5" name="Line 65"/>
            <p:cNvSpPr>
              <a:spLocks noChangeShapeType="1"/>
            </p:cNvSpPr>
            <p:nvPr/>
          </p:nvSpPr>
          <p:spPr bwMode="auto">
            <a:xfrm rot="1802626" flipH="1">
              <a:off x="435" y="2374"/>
              <a:ext cx="432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6" name="Line 66"/>
            <p:cNvSpPr>
              <a:spLocks noChangeShapeType="1"/>
            </p:cNvSpPr>
            <p:nvPr/>
          </p:nvSpPr>
          <p:spPr bwMode="auto">
            <a:xfrm rot="1802626" flipH="1">
              <a:off x="667" y="2482"/>
              <a:ext cx="175" cy="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7" name="Line 67"/>
            <p:cNvSpPr>
              <a:spLocks noChangeShapeType="1"/>
            </p:cNvSpPr>
            <p:nvPr/>
          </p:nvSpPr>
          <p:spPr bwMode="auto">
            <a:xfrm rot="1802626" flipH="1">
              <a:off x="487" y="2435"/>
              <a:ext cx="393" cy="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8" name="Line 68"/>
            <p:cNvSpPr>
              <a:spLocks noChangeShapeType="1"/>
            </p:cNvSpPr>
            <p:nvPr/>
          </p:nvSpPr>
          <p:spPr bwMode="auto">
            <a:xfrm rot="1802626" flipH="1">
              <a:off x="442" y="2422"/>
              <a:ext cx="416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69"/>
            <p:cNvGrpSpPr>
              <a:grpSpLocks/>
            </p:cNvGrpSpPr>
            <p:nvPr/>
          </p:nvGrpSpPr>
          <p:grpSpPr bwMode="auto">
            <a:xfrm rot="10668166" flipH="1">
              <a:off x="603" y="2529"/>
              <a:ext cx="381" cy="47"/>
              <a:chOff x="1608" y="2049"/>
              <a:chExt cx="2934" cy="429"/>
            </a:xfrm>
          </p:grpSpPr>
          <p:grpSp>
            <p:nvGrpSpPr>
              <p:cNvPr id="29" name="Group 70"/>
              <p:cNvGrpSpPr>
                <a:grpSpLocks/>
              </p:cNvGrpSpPr>
              <p:nvPr/>
            </p:nvGrpSpPr>
            <p:grpSpPr bwMode="auto">
              <a:xfrm>
                <a:off x="2820" y="2064"/>
                <a:ext cx="510" cy="384"/>
                <a:chOff x="2820" y="2064"/>
                <a:chExt cx="510" cy="384"/>
              </a:xfrm>
            </p:grpSpPr>
            <p:grpSp>
              <p:nvGrpSpPr>
                <p:cNvPr id="30" name="Group 71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35912" name="Arc 7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13" name="Arc 7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74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35915" name="Arc 7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16" name="Arc 7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064" name="Group 77"/>
              <p:cNvGrpSpPr>
                <a:grpSpLocks/>
              </p:cNvGrpSpPr>
              <p:nvPr/>
            </p:nvGrpSpPr>
            <p:grpSpPr bwMode="auto">
              <a:xfrm>
                <a:off x="2517" y="2079"/>
                <a:ext cx="510" cy="384"/>
                <a:chOff x="2820" y="2064"/>
                <a:chExt cx="510" cy="384"/>
              </a:xfrm>
            </p:grpSpPr>
            <p:grpSp>
              <p:nvGrpSpPr>
                <p:cNvPr id="36067" name="Group 78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35919" name="Arc 7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20" name="Arc 8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070" name="Group 81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35922" name="Arc 8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23" name="Arc 8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071" name="Group 84"/>
              <p:cNvGrpSpPr>
                <a:grpSpLocks/>
              </p:cNvGrpSpPr>
              <p:nvPr/>
            </p:nvGrpSpPr>
            <p:grpSpPr bwMode="auto">
              <a:xfrm>
                <a:off x="2214" y="2079"/>
                <a:ext cx="510" cy="384"/>
                <a:chOff x="2820" y="2064"/>
                <a:chExt cx="510" cy="384"/>
              </a:xfrm>
            </p:grpSpPr>
            <p:grpSp>
              <p:nvGrpSpPr>
                <p:cNvPr id="36074" name="Group 85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35926" name="Arc 8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27" name="Arc 8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077" name="Group 88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35929" name="Arc 8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30" name="Arc 9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078" name="Group 91"/>
              <p:cNvGrpSpPr>
                <a:grpSpLocks/>
              </p:cNvGrpSpPr>
              <p:nvPr/>
            </p:nvGrpSpPr>
            <p:grpSpPr bwMode="auto">
              <a:xfrm>
                <a:off x="1911" y="2094"/>
                <a:ext cx="510" cy="384"/>
                <a:chOff x="2820" y="2064"/>
                <a:chExt cx="510" cy="384"/>
              </a:xfrm>
            </p:grpSpPr>
            <p:grpSp>
              <p:nvGrpSpPr>
                <p:cNvPr id="36081" name="Group 92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35933" name="Arc 9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34" name="Arc 9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084" name="Group 95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35936" name="Arc 9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37" name="Arc 9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085" name="Group 98"/>
              <p:cNvGrpSpPr>
                <a:grpSpLocks/>
              </p:cNvGrpSpPr>
              <p:nvPr/>
            </p:nvGrpSpPr>
            <p:grpSpPr bwMode="auto">
              <a:xfrm>
                <a:off x="4032" y="2049"/>
                <a:ext cx="510" cy="384"/>
                <a:chOff x="2820" y="2064"/>
                <a:chExt cx="510" cy="384"/>
              </a:xfrm>
            </p:grpSpPr>
            <p:grpSp>
              <p:nvGrpSpPr>
                <p:cNvPr id="36088" name="Group 99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35940" name="Arc 10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41" name="Arc 10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091" name="Group 102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35943" name="Arc 10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44" name="Arc 10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092" name="Group 105"/>
              <p:cNvGrpSpPr>
                <a:grpSpLocks/>
              </p:cNvGrpSpPr>
              <p:nvPr/>
            </p:nvGrpSpPr>
            <p:grpSpPr bwMode="auto">
              <a:xfrm>
                <a:off x="3729" y="2064"/>
                <a:ext cx="510" cy="384"/>
                <a:chOff x="2820" y="2064"/>
                <a:chExt cx="510" cy="384"/>
              </a:xfrm>
            </p:grpSpPr>
            <p:grpSp>
              <p:nvGrpSpPr>
                <p:cNvPr id="36093" name="Group 106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35947" name="Arc 10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48" name="Arc 10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096" name="Group 109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35950" name="Arc 11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51" name="Arc 11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099" name="Group 112"/>
              <p:cNvGrpSpPr>
                <a:grpSpLocks/>
              </p:cNvGrpSpPr>
              <p:nvPr/>
            </p:nvGrpSpPr>
            <p:grpSpPr bwMode="auto">
              <a:xfrm>
                <a:off x="3426" y="2064"/>
                <a:ext cx="510" cy="384"/>
                <a:chOff x="2820" y="2064"/>
                <a:chExt cx="510" cy="384"/>
              </a:xfrm>
            </p:grpSpPr>
            <p:grpSp>
              <p:nvGrpSpPr>
                <p:cNvPr id="36100" name="Group 113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35954" name="Arc 11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55" name="Arc 11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103" name="Group 116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35957" name="Arc 11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58" name="Arc 11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106" name="Group 119"/>
              <p:cNvGrpSpPr>
                <a:grpSpLocks/>
              </p:cNvGrpSpPr>
              <p:nvPr/>
            </p:nvGrpSpPr>
            <p:grpSpPr bwMode="auto">
              <a:xfrm>
                <a:off x="3123" y="2079"/>
                <a:ext cx="510" cy="384"/>
                <a:chOff x="2820" y="2064"/>
                <a:chExt cx="510" cy="384"/>
              </a:xfrm>
            </p:grpSpPr>
            <p:grpSp>
              <p:nvGrpSpPr>
                <p:cNvPr id="36107" name="Group 120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35961" name="Arc 12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62" name="Arc 12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110" name="Group 123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35964" name="Arc 12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65" name="Arc 12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113" name="Group 126"/>
              <p:cNvGrpSpPr>
                <a:grpSpLocks/>
              </p:cNvGrpSpPr>
              <p:nvPr/>
            </p:nvGrpSpPr>
            <p:grpSpPr bwMode="auto">
              <a:xfrm flipV="1">
                <a:off x="1608" y="2205"/>
                <a:ext cx="510" cy="273"/>
                <a:chOff x="912" y="1632"/>
                <a:chExt cx="207" cy="111"/>
              </a:xfrm>
            </p:grpSpPr>
            <p:sp>
              <p:nvSpPr>
                <p:cNvPr id="35967" name="Arc 12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68" name="Arc 12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5969" name="Line 129"/>
            <p:cNvSpPr>
              <a:spLocks noChangeShapeType="1"/>
            </p:cNvSpPr>
            <p:nvPr/>
          </p:nvSpPr>
          <p:spPr bwMode="auto">
            <a:xfrm rot="1802626" flipV="1">
              <a:off x="1007" y="2491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114" name="Group 130"/>
            <p:cNvGrpSpPr>
              <a:grpSpLocks/>
            </p:cNvGrpSpPr>
            <p:nvPr/>
          </p:nvGrpSpPr>
          <p:grpSpPr bwMode="auto">
            <a:xfrm>
              <a:off x="856" y="2872"/>
              <a:ext cx="1640" cy="728"/>
              <a:chOff x="960" y="2776"/>
              <a:chExt cx="1640" cy="728"/>
            </a:xfrm>
          </p:grpSpPr>
          <p:sp>
            <p:nvSpPr>
              <p:cNvPr id="35971" name="Line 131"/>
              <p:cNvSpPr>
                <a:spLocks noChangeShapeType="1"/>
              </p:cNvSpPr>
              <p:nvPr/>
            </p:nvSpPr>
            <p:spPr bwMode="auto">
              <a:xfrm rot="2301005" flipV="1">
                <a:off x="2568" y="2776"/>
                <a:ext cx="32" cy="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6117" name="Group 132"/>
              <p:cNvGrpSpPr>
                <a:grpSpLocks/>
              </p:cNvGrpSpPr>
              <p:nvPr/>
            </p:nvGrpSpPr>
            <p:grpSpPr bwMode="auto">
              <a:xfrm>
                <a:off x="960" y="2951"/>
                <a:ext cx="1609" cy="553"/>
                <a:chOff x="1011" y="2920"/>
                <a:chExt cx="1609" cy="553"/>
              </a:xfrm>
            </p:grpSpPr>
            <p:grpSp>
              <p:nvGrpSpPr>
                <p:cNvPr id="36120" name="Group 133"/>
                <p:cNvGrpSpPr>
                  <a:grpSpLocks/>
                </p:cNvGrpSpPr>
                <p:nvPr/>
              </p:nvGrpSpPr>
              <p:grpSpPr bwMode="auto">
                <a:xfrm rot="-13584823" flipH="1" flipV="1">
                  <a:off x="1214" y="3259"/>
                  <a:ext cx="381" cy="47"/>
                  <a:chOff x="1608" y="2049"/>
                  <a:chExt cx="2934" cy="429"/>
                </a:xfrm>
              </p:grpSpPr>
              <p:grpSp>
                <p:nvGrpSpPr>
                  <p:cNvPr id="36121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510" cy="384"/>
                    <a:chOff x="2820" y="2064"/>
                    <a:chExt cx="510" cy="384"/>
                  </a:xfrm>
                </p:grpSpPr>
                <p:grpSp>
                  <p:nvGrpSpPr>
                    <p:cNvPr id="36124" name="Group 1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20" y="2064"/>
                      <a:ext cx="207" cy="111"/>
                      <a:chOff x="912" y="1632"/>
                      <a:chExt cx="207" cy="111"/>
                    </a:xfrm>
                  </p:grpSpPr>
                  <p:sp>
                    <p:nvSpPr>
                      <p:cNvPr id="35976" name="Arc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08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77" name="Arc 137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12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6127" name="Group 138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820" y="2175"/>
                      <a:ext cx="510" cy="273"/>
                      <a:chOff x="912" y="1632"/>
                      <a:chExt cx="207" cy="111"/>
                    </a:xfrm>
                  </p:grpSpPr>
                  <p:sp>
                    <p:nvSpPr>
                      <p:cNvPr id="35979" name="Arc 1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08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80" name="Arc 140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12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6128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2517" y="2079"/>
                    <a:ext cx="510" cy="384"/>
                    <a:chOff x="2820" y="2064"/>
                    <a:chExt cx="510" cy="384"/>
                  </a:xfrm>
                </p:grpSpPr>
                <p:grpSp>
                  <p:nvGrpSpPr>
                    <p:cNvPr id="36131" name="Group 1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20" y="2064"/>
                      <a:ext cx="207" cy="111"/>
                      <a:chOff x="912" y="1632"/>
                      <a:chExt cx="207" cy="111"/>
                    </a:xfrm>
                  </p:grpSpPr>
                  <p:sp>
                    <p:nvSpPr>
                      <p:cNvPr id="35983" name="Arc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08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84" name="Arc 144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12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6134" name="Group 145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820" y="2175"/>
                      <a:ext cx="510" cy="273"/>
                      <a:chOff x="912" y="1632"/>
                      <a:chExt cx="207" cy="111"/>
                    </a:xfrm>
                  </p:grpSpPr>
                  <p:sp>
                    <p:nvSpPr>
                      <p:cNvPr id="35986" name="Arc 1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08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87" name="Arc 147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12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6135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2214" y="2079"/>
                    <a:ext cx="510" cy="384"/>
                    <a:chOff x="2820" y="2064"/>
                    <a:chExt cx="510" cy="384"/>
                  </a:xfrm>
                </p:grpSpPr>
                <p:grpSp>
                  <p:nvGrpSpPr>
                    <p:cNvPr id="36138" name="Group 1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20" y="2064"/>
                      <a:ext cx="207" cy="111"/>
                      <a:chOff x="912" y="1632"/>
                      <a:chExt cx="207" cy="111"/>
                    </a:xfrm>
                  </p:grpSpPr>
                  <p:sp>
                    <p:nvSpPr>
                      <p:cNvPr id="35990" name="Arc 1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08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91" name="Arc 151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12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6141" name="Group 152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820" y="2175"/>
                      <a:ext cx="510" cy="273"/>
                      <a:chOff x="912" y="1632"/>
                      <a:chExt cx="207" cy="111"/>
                    </a:xfrm>
                  </p:grpSpPr>
                  <p:sp>
                    <p:nvSpPr>
                      <p:cNvPr id="35993" name="Arc 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08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94" name="Arc 154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12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6142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1911" y="2094"/>
                    <a:ext cx="510" cy="384"/>
                    <a:chOff x="2820" y="2064"/>
                    <a:chExt cx="510" cy="384"/>
                  </a:xfrm>
                </p:grpSpPr>
                <p:grpSp>
                  <p:nvGrpSpPr>
                    <p:cNvPr id="36145" name="Group 1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20" y="2064"/>
                      <a:ext cx="207" cy="111"/>
                      <a:chOff x="912" y="1632"/>
                      <a:chExt cx="207" cy="111"/>
                    </a:xfrm>
                  </p:grpSpPr>
                  <p:sp>
                    <p:nvSpPr>
                      <p:cNvPr id="35997" name="Arc 1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08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98" name="Arc 15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12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6148" name="Group 159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820" y="2175"/>
                      <a:ext cx="510" cy="273"/>
                      <a:chOff x="912" y="1632"/>
                      <a:chExt cx="207" cy="111"/>
                    </a:xfrm>
                  </p:grpSpPr>
                  <p:sp>
                    <p:nvSpPr>
                      <p:cNvPr id="36000" name="Arc 1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08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01" name="Arc 161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12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6159" name="Group 162"/>
                  <p:cNvGrpSpPr>
                    <a:grpSpLocks/>
                  </p:cNvGrpSpPr>
                  <p:nvPr/>
                </p:nvGrpSpPr>
                <p:grpSpPr bwMode="auto">
                  <a:xfrm>
                    <a:off x="4032" y="2049"/>
                    <a:ext cx="510" cy="384"/>
                    <a:chOff x="2820" y="2064"/>
                    <a:chExt cx="510" cy="384"/>
                  </a:xfrm>
                </p:grpSpPr>
                <p:grpSp>
                  <p:nvGrpSpPr>
                    <p:cNvPr id="323" name="Group 1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20" y="2064"/>
                      <a:ext cx="207" cy="111"/>
                      <a:chOff x="912" y="1632"/>
                      <a:chExt cx="207" cy="111"/>
                    </a:xfrm>
                  </p:grpSpPr>
                  <p:sp>
                    <p:nvSpPr>
                      <p:cNvPr id="36004" name="Arc 1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08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05" name="Arc 165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12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24" name="Group 166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820" y="2175"/>
                      <a:ext cx="510" cy="273"/>
                      <a:chOff x="912" y="1632"/>
                      <a:chExt cx="207" cy="111"/>
                    </a:xfrm>
                  </p:grpSpPr>
                  <p:sp>
                    <p:nvSpPr>
                      <p:cNvPr id="36007" name="Arc 1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08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08" name="Arc 16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12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25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3729" y="2064"/>
                    <a:ext cx="510" cy="384"/>
                    <a:chOff x="2820" y="2064"/>
                    <a:chExt cx="510" cy="384"/>
                  </a:xfrm>
                </p:grpSpPr>
                <p:grpSp>
                  <p:nvGrpSpPr>
                    <p:cNvPr id="326" name="Group 1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20" y="2064"/>
                      <a:ext cx="207" cy="111"/>
                      <a:chOff x="912" y="1632"/>
                      <a:chExt cx="207" cy="111"/>
                    </a:xfrm>
                  </p:grpSpPr>
                  <p:sp>
                    <p:nvSpPr>
                      <p:cNvPr id="36011" name="Arc 1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08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12" name="Arc 17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12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27" name="Group 173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820" y="2175"/>
                      <a:ext cx="510" cy="273"/>
                      <a:chOff x="912" y="1632"/>
                      <a:chExt cx="207" cy="111"/>
                    </a:xfrm>
                  </p:grpSpPr>
                  <p:sp>
                    <p:nvSpPr>
                      <p:cNvPr id="36014" name="Arc 1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08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15" name="Arc 175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12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28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3426" y="2064"/>
                    <a:ext cx="510" cy="384"/>
                    <a:chOff x="2820" y="2064"/>
                    <a:chExt cx="510" cy="384"/>
                  </a:xfrm>
                </p:grpSpPr>
                <p:grpSp>
                  <p:nvGrpSpPr>
                    <p:cNvPr id="329" name="Group 1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20" y="2064"/>
                      <a:ext cx="207" cy="111"/>
                      <a:chOff x="912" y="1632"/>
                      <a:chExt cx="207" cy="111"/>
                    </a:xfrm>
                  </p:grpSpPr>
                  <p:sp>
                    <p:nvSpPr>
                      <p:cNvPr id="36018" name="Arc 1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08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19" name="Arc 17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12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0" name="Group 180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820" y="2175"/>
                      <a:ext cx="510" cy="273"/>
                      <a:chOff x="912" y="1632"/>
                      <a:chExt cx="207" cy="111"/>
                    </a:xfrm>
                  </p:grpSpPr>
                  <p:sp>
                    <p:nvSpPr>
                      <p:cNvPr id="36021" name="Arc 1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08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22" name="Arc 18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12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31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3123" y="2079"/>
                    <a:ext cx="510" cy="384"/>
                    <a:chOff x="2820" y="2064"/>
                    <a:chExt cx="510" cy="384"/>
                  </a:xfrm>
                </p:grpSpPr>
                <p:grpSp>
                  <p:nvGrpSpPr>
                    <p:cNvPr id="332" name="Group 1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20" y="2064"/>
                      <a:ext cx="207" cy="111"/>
                      <a:chOff x="912" y="1632"/>
                      <a:chExt cx="207" cy="111"/>
                    </a:xfrm>
                  </p:grpSpPr>
                  <p:sp>
                    <p:nvSpPr>
                      <p:cNvPr id="36025" name="Arc 1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08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26" name="Arc 186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12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3" name="Group 187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820" y="2175"/>
                      <a:ext cx="510" cy="273"/>
                      <a:chOff x="912" y="1632"/>
                      <a:chExt cx="207" cy="111"/>
                    </a:xfrm>
                  </p:grpSpPr>
                  <p:sp>
                    <p:nvSpPr>
                      <p:cNvPr id="36028" name="Arc 1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08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29" name="Arc 18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12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34" name="Group 190"/>
                  <p:cNvGrpSpPr>
                    <a:grpSpLocks/>
                  </p:cNvGrpSpPr>
                  <p:nvPr/>
                </p:nvGrpSpPr>
                <p:grpSpPr bwMode="auto">
                  <a:xfrm flipV="1">
                    <a:off x="1608" y="220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36031" name="Arc 191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032" name="Arc 192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35" name="Group 193"/>
                <p:cNvGrpSpPr>
                  <a:grpSpLocks/>
                </p:cNvGrpSpPr>
                <p:nvPr/>
              </p:nvGrpSpPr>
              <p:grpSpPr bwMode="auto">
                <a:xfrm>
                  <a:off x="1011" y="2920"/>
                  <a:ext cx="1609" cy="259"/>
                  <a:chOff x="1011" y="2919"/>
                  <a:chExt cx="1609" cy="259"/>
                </a:xfrm>
              </p:grpSpPr>
              <p:grpSp>
                <p:nvGrpSpPr>
                  <p:cNvPr id="336" name="Group 194"/>
                  <p:cNvGrpSpPr>
                    <a:grpSpLocks/>
                  </p:cNvGrpSpPr>
                  <p:nvPr/>
                </p:nvGrpSpPr>
                <p:grpSpPr bwMode="auto">
                  <a:xfrm rot="-988622">
                    <a:off x="1605" y="2919"/>
                    <a:ext cx="1015" cy="59"/>
                    <a:chOff x="432" y="1266"/>
                    <a:chExt cx="3312" cy="252"/>
                  </a:xfrm>
                </p:grpSpPr>
                <p:grpSp>
                  <p:nvGrpSpPr>
                    <p:cNvPr id="337" name="Group 1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311"/>
                      <a:ext cx="414" cy="207"/>
                      <a:chOff x="912" y="1632"/>
                      <a:chExt cx="414" cy="207"/>
                    </a:xfrm>
                  </p:grpSpPr>
                  <p:grpSp>
                    <p:nvGrpSpPr>
                      <p:cNvPr id="338" name="Group 1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1632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037" name="Arc 19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38" name="Arc 198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9" name="Group 199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119" y="1728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040" name="Arc 2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41" name="Arc 201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40" name="Group 2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6" y="1311"/>
                      <a:ext cx="414" cy="207"/>
                      <a:chOff x="912" y="1632"/>
                      <a:chExt cx="414" cy="207"/>
                    </a:xfrm>
                  </p:grpSpPr>
                  <p:grpSp>
                    <p:nvGrpSpPr>
                      <p:cNvPr id="341" name="Group 2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1632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044" name="Arc 2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45" name="Arc 205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42" name="Group 206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119" y="1728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047" name="Arc 2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48" name="Arc 208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43" name="Group 2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60" y="1296"/>
                      <a:ext cx="414" cy="207"/>
                      <a:chOff x="912" y="1632"/>
                      <a:chExt cx="414" cy="207"/>
                    </a:xfrm>
                  </p:grpSpPr>
                  <p:grpSp>
                    <p:nvGrpSpPr>
                      <p:cNvPr id="344" name="Group 2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1632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051" name="Arc 21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52" name="Arc 212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45" name="Group 213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119" y="1728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054" name="Arc 2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55" name="Arc 215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46" name="Group 2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74" y="1296"/>
                      <a:ext cx="414" cy="207"/>
                      <a:chOff x="912" y="1632"/>
                      <a:chExt cx="414" cy="207"/>
                    </a:xfrm>
                  </p:grpSpPr>
                  <p:grpSp>
                    <p:nvGrpSpPr>
                      <p:cNvPr id="347" name="Group 2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1632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058" name="Arc 2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59" name="Arc 219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48" name="Group 220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119" y="1728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061" name="Arc 2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62" name="Arc 222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49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8" y="1281"/>
                      <a:ext cx="414" cy="207"/>
                      <a:chOff x="912" y="1632"/>
                      <a:chExt cx="414" cy="207"/>
                    </a:xfrm>
                  </p:grpSpPr>
                  <p:grpSp>
                    <p:nvGrpSpPr>
                      <p:cNvPr id="350" name="Group 2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1632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065" name="Arc 2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66" name="Arc 226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51" name="Group 227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119" y="1728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068" name="Arc 2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69" name="Arc 229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5840" name="Group 2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02" y="1281"/>
                      <a:ext cx="414" cy="207"/>
                      <a:chOff x="912" y="1632"/>
                      <a:chExt cx="414" cy="207"/>
                    </a:xfrm>
                  </p:grpSpPr>
                  <p:grpSp>
                    <p:nvGrpSpPr>
                      <p:cNvPr id="35841" name="Group 2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1632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072" name="Arc 2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73" name="Arc 233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5845" name="Group 234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119" y="1728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075" name="Arc 2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76" name="Arc 236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5847" name="Group 2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6" y="1266"/>
                      <a:ext cx="414" cy="207"/>
                      <a:chOff x="912" y="1632"/>
                      <a:chExt cx="414" cy="207"/>
                    </a:xfrm>
                  </p:grpSpPr>
                  <p:grpSp>
                    <p:nvGrpSpPr>
                      <p:cNvPr id="35848" name="Group 2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1632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079" name="Arc 2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80" name="Arc 240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5849" name="Group 241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119" y="1728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082" name="Arc 2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83" name="Arc 243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5852" name="Group 2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30" y="1266"/>
                      <a:ext cx="414" cy="207"/>
                      <a:chOff x="912" y="1632"/>
                      <a:chExt cx="414" cy="207"/>
                    </a:xfrm>
                  </p:grpSpPr>
                  <p:grpSp>
                    <p:nvGrpSpPr>
                      <p:cNvPr id="35855" name="Group 2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1632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086" name="Arc 2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87" name="Arc 247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5856" name="Group 248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1119" y="1728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089" name="Arc 2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90" name="Arc 250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35859" name="Group 251"/>
                  <p:cNvGrpSpPr>
                    <a:grpSpLocks/>
                  </p:cNvGrpSpPr>
                  <p:nvPr/>
                </p:nvGrpSpPr>
                <p:grpSpPr bwMode="auto">
                  <a:xfrm rot="11574258" flipH="1">
                    <a:off x="1011" y="3053"/>
                    <a:ext cx="381" cy="47"/>
                    <a:chOff x="1608" y="2049"/>
                    <a:chExt cx="2934" cy="429"/>
                  </a:xfrm>
                </p:grpSpPr>
                <p:grpSp>
                  <p:nvGrpSpPr>
                    <p:cNvPr id="35862" name="Group 2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20" y="2064"/>
                      <a:ext cx="510" cy="384"/>
                      <a:chOff x="2820" y="2064"/>
                      <a:chExt cx="510" cy="384"/>
                    </a:xfrm>
                  </p:grpSpPr>
                  <p:grpSp>
                    <p:nvGrpSpPr>
                      <p:cNvPr id="35863" name="Group 2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0" y="2064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094" name="Arc 2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95" name="Arc 255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5866" name="Group 256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820" y="2175"/>
                        <a:ext cx="510" cy="273"/>
                        <a:chOff x="912" y="1632"/>
                        <a:chExt cx="207" cy="111"/>
                      </a:xfrm>
                    </p:grpSpPr>
                    <p:sp>
                      <p:nvSpPr>
                        <p:cNvPr id="36097" name="Arc 2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98" name="Arc 258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5869" name="Group 2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17" y="2079"/>
                      <a:ext cx="510" cy="384"/>
                      <a:chOff x="2820" y="2064"/>
                      <a:chExt cx="510" cy="384"/>
                    </a:xfrm>
                  </p:grpSpPr>
                  <p:grpSp>
                    <p:nvGrpSpPr>
                      <p:cNvPr id="35870" name="Group 2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0" y="2064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101" name="Arc 2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102" name="Arc 262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5873" name="Group 263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820" y="2175"/>
                        <a:ext cx="510" cy="273"/>
                        <a:chOff x="912" y="1632"/>
                        <a:chExt cx="207" cy="111"/>
                      </a:xfrm>
                    </p:grpSpPr>
                    <p:sp>
                      <p:nvSpPr>
                        <p:cNvPr id="36104" name="Arc 2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105" name="Arc 265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5876" name="Group 2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14" y="2079"/>
                      <a:ext cx="510" cy="384"/>
                      <a:chOff x="2820" y="2064"/>
                      <a:chExt cx="510" cy="384"/>
                    </a:xfrm>
                  </p:grpSpPr>
                  <p:grpSp>
                    <p:nvGrpSpPr>
                      <p:cNvPr id="35877" name="Group 2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0" y="2064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108" name="Arc 2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109" name="Arc 269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5880" name="Group 270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820" y="2175"/>
                        <a:ext cx="510" cy="273"/>
                        <a:chOff x="912" y="1632"/>
                        <a:chExt cx="207" cy="111"/>
                      </a:xfrm>
                    </p:grpSpPr>
                    <p:sp>
                      <p:nvSpPr>
                        <p:cNvPr id="36111" name="Arc 2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112" name="Arc 272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5883" name="Group 2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094"/>
                      <a:ext cx="510" cy="384"/>
                      <a:chOff x="2820" y="2064"/>
                      <a:chExt cx="510" cy="384"/>
                    </a:xfrm>
                  </p:grpSpPr>
                  <p:grpSp>
                    <p:nvGrpSpPr>
                      <p:cNvPr id="35884" name="Group 2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0" y="2064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115" name="Arc 2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116" name="Arc 276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5887" name="Group 277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820" y="2175"/>
                        <a:ext cx="510" cy="273"/>
                        <a:chOff x="912" y="1632"/>
                        <a:chExt cx="207" cy="111"/>
                      </a:xfrm>
                    </p:grpSpPr>
                    <p:sp>
                      <p:nvSpPr>
                        <p:cNvPr id="36118" name="Arc 2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119" name="Arc 279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5890" name="Group 2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2" y="2049"/>
                      <a:ext cx="510" cy="384"/>
                      <a:chOff x="2820" y="2064"/>
                      <a:chExt cx="510" cy="384"/>
                    </a:xfrm>
                  </p:grpSpPr>
                  <p:grpSp>
                    <p:nvGrpSpPr>
                      <p:cNvPr id="35891" name="Group 2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0" y="2064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122" name="Arc 28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123" name="Arc 283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5894" name="Group 284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820" y="2175"/>
                        <a:ext cx="510" cy="273"/>
                        <a:chOff x="912" y="1632"/>
                        <a:chExt cx="207" cy="111"/>
                      </a:xfrm>
                    </p:grpSpPr>
                    <p:sp>
                      <p:nvSpPr>
                        <p:cNvPr id="36125" name="Arc 2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126" name="Arc 286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5897" name="Group 2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29" y="2064"/>
                      <a:ext cx="510" cy="384"/>
                      <a:chOff x="2820" y="2064"/>
                      <a:chExt cx="510" cy="384"/>
                    </a:xfrm>
                  </p:grpSpPr>
                  <p:grpSp>
                    <p:nvGrpSpPr>
                      <p:cNvPr id="35898" name="Group 2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0" y="2064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129" name="Arc 2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130" name="Arc 290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5901" name="Group 291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820" y="2175"/>
                        <a:ext cx="510" cy="273"/>
                        <a:chOff x="912" y="1632"/>
                        <a:chExt cx="207" cy="111"/>
                      </a:xfrm>
                    </p:grpSpPr>
                    <p:sp>
                      <p:nvSpPr>
                        <p:cNvPr id="36132" name="Arc 2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133" name="Arc 293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5909" name="Group 2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6" y="2064"/>
                      <a:ext cx="510" cy="384"/>
                      <a:chOff x="2820" y="2064"/>
                      <a:chExt cx="510" cy="384"/>
                    </a:xfrm>
                  </p:grpSpPr>
                  <p:grpSp>
                    <p:nvGrpSpPr>
                      <p:cNvPr id="35910" name="Group 29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0" y="2064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136" name="Arc 2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137" name="Arc 297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5911" name="Group 298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820" y="2175"/>
                        <a:ext cx="510" cy="273"/>
                        <a:chOff x="912" y="1632"/>
                        <a:chExt cx="207" cy="111"/>
                      </a:xfrm>
                    </p:grpSpPr>
                    <p:sp>
                      <p:nvSpPr>
                        <p:cNvPr id="36139" name="Arc 2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140" name="Arc 300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5914" name="Group 3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23" y="2079"/>
                      <a:ext cx="510" cy="384"/>
                      <a:chOff x="2820" y="2064"/>
                      <a:chExt cx="510" cy="384"/>
                    </a:xfrm>
                  </p:grpSpPr>
                  <p:grpSp>
                    <p:nvGrpSpPr>
                      <p:cNvPr id="35917" name="Group 3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0" y="2064"/>
                        <a:ext cx="207" cy="111"/>
                        <a:chOff x="912" y="1632"/>
                        <a:chExt cx="207" cy="111"/>
                      </a:xfrm>
                    </p:grpSpPr>
                    <p:sp>
                      <p:nvSpPr>
                        <p:cNvPr id="36143" name="Arc 3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144" name="Arc 304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5918" name="Group 305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2820" y="2175"/>
                        <a:ext cx="510" cy="273"/>
                        <a:chOff x="912" y="1632"/>
                        <a:chExt cx="207" cy="111"/>
                      </a:xfrm>
                    </p:grpSpPr>
                    <p:sp>
                      <p:nvSpPr>
                        <p:cNvPr id="36146" name="Arc 3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8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147" name="Arc 307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912" y="1632"/>
                          <a:ext cx="111" cy="11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66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5921" name="Group 308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608" y="2205"/>
                      <a:ext cx="510" cy="273"/>
                      <a:chOff x="912" y="1632"/>
                      <a:chExt cx="207" cy="111"/>
                    </a:xfrm>
                  </p:grpSpPr>
                  <p:sp>
                    <p:nvSpPr>
                      <p:cNvPr id="36149" name="Arc 3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08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150" name="Arc 310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912" y="1632"/>
                        <a:ext cx="111" cy="11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36151" name="Line 311"/>
                  <p:cNvSpPr>
                    <a:spLocks noChangeShapeType="1"/>
                  </p:cNvSpPr>
                  <p:nvPr/>
                </p:nvSpPr>
                <p:spPr bwMode="auto">
                  <a:xfrm rot="2708718" flipV="1">
                    <a:off x="1548" y="3053"/>
                    <a:ext cx="46" cy="11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152" name="Line 312"/>
                  <p:cNvSpPr>
                    <a:spLocks noChangeShapeType="1"/>
                  </p:cNvSpPr>
                  <p:nvPr/>
                </p:nvSpPr>
                <p:spPr bwMode="auto">
                  <a:xfrm rot="2708718" flipV="1">
                    <a:off x="1402" y="3081"/>
                    <a:ext cx="104" cy="8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6153" name="Line 313"/>
                <p:cNvSpPr>
                  <a:spLocks noChangeShapeType="1"/>
                </p:cNvSpPr>
                <p:nvPr/>
              </p:nvSpPr>
              <p:spPr bwMode="auto">
                <a:xfrm flipH="1">
                  <a:off x="1152" y="3120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6154" name="Text Box 314"/>
          <p:cNvSpPr txBox="1">
            <a:spLocks noChangeArrowheads="1"/>
          </p:cNvSpPr>
          <p:nvPr/>
        </p:nvSpPr>
        <p:spPr bwMode="auto">
          <a:xfrm>
            <a:off x="133157" y="3432911"/>
            <a:ext cx="4495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4C5B79"/>
                </a:solidFill>
                <a:latin typeface="Optima" pitchFamily="55" charset="0"/>
              </a:rPr>
              <a:t> </a:t>
            </a:r>
            <a:r>
              <a:rPr lang="en-US" b="1" dirty="0" err="1">
                <a:solidFill>
                  <a:srgbClr val="4C5B79"/>
                </a:solidFill>
                <a:latin typeface="Symbol" pitchFamily="55" charset="2"/>
              </a:rPr>
              <a:t>g</a:t>
            </a:r>
            <a:r>
              <a:rPr lang="en-US" b="1" dirty="0">
                <a:solidFill>
                  <a:srgbClr val="4C5B79"/>
                </a:solidFill>
                <a:latin typeface="Optima" pitchFamily="55" charset="0"/>
              </a:rPr>
              <a:t> not affected by strong interaction </a:t>
            </a:r>
            <a:r>
              <a:rPr lang="en-US" b="1" dirty="0" err="1">
                <a:solidFill>
                  <a:srgbClr val="4C5B79"/>
                </a:solidFill>
                <a:latin typeface="Optima" pitchFamily="55" charset="0"/>
                <a:sym typeface="Symbol" pitchFamily="55" charset="2"/>
              </a:rPr>
              <a:t></a:t>
            </a:r>
            <a:r>
              <a:rPr lang="en-US" b="1" dirty="0">
                <a:solidFill>
                  <a:srgbClr val="4C5B79"/>
                </a:solidFill>
                <a:latin typeface="Optima" pitchFamily="55" charset="0"/>
              </a:rPr>
              <a:t> no surface bias, can probe the entire geometry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4C5B79"/>
                </a:solidFill>
                <a:latin typeface="Optima" pitchFamily="55" charset="0"/>
              </a:rPr>
              <a:t> well calibrated, </a:t>
            </a:r>
            <a:r>
              <a:rPr lang="en-US" b="1" dirty="0" err="1">
                <a:solidFill>
                  <a:srgbClr val="4C5B79"/>
                </a:solidFill>
                <a:latin typeface="Optima" pitchFamily="55" charset="0"/>
              </a:rPr>
              <a:t>E</a:t>
            </a:r>
            <a:r>
              <a:rPr lang="en-US" b="1" baseline="-25000" dirty="0" err="1">
                <a:solidFill>
                  <a:srgbClr val="4C5B79"/>
                </a:solidFill>
                <a:latin typeface="Symbol" pitchFamily="55" charset="2"/>
              </a:rPr>
              <a:t>g</a:t>
            </a:r>
            <a:r>
              <a:rPr lang="en-US" b="1" dirty="0">
                <a:solidFill>
                  <a:srgbClr val="4C5B79"/>
                </a:solidFill>
                <a:latin typeface="Optima" pitchFamily="55" charset="0"/>
              </a:rPr>
              <a:t> ~ </a:t>
            </a:r>
            <a:r>
              <a:rPr lang="en-US" b="1" dirty="0" err="1">
                <a:solidFill>
                  <a:srgbClr val="4C5B79"/>
                </a:solidFill>
                <a:latin typeface="Optima" pitchFamily="55" charset="0"/>
              </a:rPr>
              <a:t>E</a:t>
            </a:r>
            <a:r>
              <a:rPr lang="en-US" b="1" baseline="-25000" dirty="0" err="1">
                <a:solidFill>
                  <a:srgbClr val="4C5B79"/>
                </a:solidFill>
                <a:latin typeface="Optima" pitchFamily="55" charset="0"/>
              </a:rPr>
              <a:t>jet</a:t>
            </a:r>
            <a:endParaRPr lang="en-US" b="1" dirty="0">
              <a:solidFill>
                <a:srgbClr val="4C5B79"/>
              </a:solidFill>
              <a:latin typeface="Optima" pitchFamily="55" charset="0"/>
            </a:endParaRPr>
          </a:p>
        </p:txBody>
      </p:sp>
      <p:sp>
        <p:nvSpPr>
          <p:cNvPr id="36155" name="Rectangle 315"/>
          <p:cNvSpPr>
            <a:spLocks noChangeArrowheads="1"/>
          </p:cNvSpPr>
          <p:nvPr/>
        </p:nvSpPr>
        <p:spPr bwMode="auto">
          <a:xfrm>
            <a:off x="8001000" y="1371600"/>
            <a:ext cx="763588" cy="2619375"/>
          </a:xfrm>
          <a:prstGeom prst="rect">
            <a:avLst/>
          </a:prstGeom>
          <a:solidFill>
            <a:srgbClr val="4C5B79">
              <a:alpha val="3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2" name="Picture 2" descr="qg Comp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411" y="4876800"/>
            <a:ext cx="41830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132183"/>
            <a:ext cx="3048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>
                <a:latin typeface="Arial" pitchFamily="55" charset="0"/>
              </a:rPr>
              <a:t>4/28/09</a:t>
            </a:r>
            <a:endParaRPr lang="en-US" smtClean="0">
              <a:latin typeface="Arial" pitchFamily="55" charset="0"/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itchFamily="55" charset="0"/>
              </a:rPr>
              <a:t>Ming Xiong Liu</a:t>
            </a:r>
            <a:endParaRPr lang="en-US" smtClean="0">
              <a:latin typeface="Arial" pitchFamily="55" charset="0"/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0A71B-BAB7-40E9-BBC1-96102D2FD2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3016" name="Picture 2" descr="Phenix_2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4725" y="685800"/>
            <a:ext cx="43592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/>
              <a:t>The PHENIX detector</a:t>
            </a:r>
          </a:p>
        </p:txBody>
      </p:sp>
      <p:sp>
        <p:nvSpPr>
          <p:cNvPr id="4301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62200"/>
            <a:ext cx="4267200" cy="3962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/>
              <a:t>2 central spectrometers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/>
              <a:t>Track charged particles and detect electromagnetic processes </a:t>
            </a:r>
          </a:p>
          <a:p>
            <a:pPr eaLnBrk="1" hangingPunct="1">
              <a:lnSpc>
                <a:spcPct val="80000"/>
              </a:lnSpc>
            </a:pPr>
            <a:endParaRPr lang="en-US" sz="14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r>
              <a:rPr lang="en-US" sz="1600"/>
              <a:t>2 forward muon spectrometers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/>
              <a:t>Identify and track muons</a:t>
            </a:r>
          </a:p>
          <a:p>
            <a:pPr eaLnBrk="1" hangingPunct="1">
              <a:lnSpc>
                <a:spcPct val="80000"/>
              </a:lnSpc>
            </a:pPr>
            <a:endParaRPr lang="en-US" sz="1400"/>
          </a:p>
          <a:p>
            <a:pPr eaLnBrk="1" hangingPunct="1">
              <a:lnSpc>
                <a:spcPct val="80000"/>
              </a:lnSpc>
            </a:pPr>
            <a:endParaRPr lang="en-US" sz="1600">
              <a:solidFill>
                <a:srgbClr val="EAEAEA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/>
              <a:t>2 forward calorimeters (as of 2007!)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/>
              <a:t>Measure forward pions</a:t>
            </a:r>
          </a:p>
          <a:p>
            <a:pPr lvl="1" eaLnBrk="1" hangingPunct="1">
              <a:lnSpc>
                <a:spcPct val="80000"/>
              </a:lnSpc>
            </a:pPr>
            <a:endParaRPr lang="en-US" sz="1400"/>
          </a:p>
          <a:p>
            <a:pPr eaLnBrk="1" hangingPunct="1">
              <a:lnSpc>
                <a:spcPct val="80000"/>
              </a:lnSpc>
            </a:pPr>
            <a:endParaRPr lang="en-US" sz="1600">
              <a:solidFill>
                <a:srgbClr val="EAEAEA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/>
              <a:t>Relative Luminosity</a:t>
            </a:r>
            <a:endParaRPr lang="en-US" sz="1600">
              <a:latin typeface="Symbol" pitchFamily="55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400"/>
              <a:t>Beam-Beam Counter (BBC)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/>
              <a:t>Zero-Degree Calorimeter (ZDC)</a:t>
            </a:r>
            <a:endParaRPr lang="en-US" sz="1400">
              <a:solidFill>
                <a:srgbClr val="EAEAEA"/>
              </a:solidFill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3276600" y="3733800"/>
          <a:ext cx="1042988" cy="517525"/>
        </p:xfrm>
        <a:graphic>
          <a:graphicData uri="http://schemas.openxmlformats.org/presentationml/2006/ole">
            <p:oleObj spid="_x0000_s34818" name="Equation" r:id="rId5" imgW="838233" imgH="406620" progId="Equation.3">
              <p:embed/>
            </p:oleObj>
          </a:graphicData>
        </a:graphic>
      </p:graphicFrame>
      <p:pic>
        <p:nvPicPr>
          <p:cNvPr id="43019" name="Picture 6" descr="PHENIX big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0"/>
            <a:ext cx="11430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3276600" y="2895600"/>
          <a:ext cx="1538288" cy="601663"/>
        </p:xfrm>
        <a:graphic>
          <a:graphicData uri="http://schemas.openxmlformats.org/presentationml/2006/ole">
            <p:oleObj spid="_x0000_s34819" name="Equation" r:id="rId7" imgW="1105297" imgH="432197" progId="Equation.3">
              <p:embed/>
            </p:oleObj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3276600" y="4800600"/>
          <a:ext cx="1074738" cy="533400"/>
        </p:xfrm>
        <a:graphic>
          <a:graphicData uri="http://schemas.openxmlformats.org/presentationml/2006/ole">
            <p:oleObj spid="_x0000_s34820" name="Equation" r:id="rId8" imgW="838233" imgH="406620" progId="Equation.3">
              <p:embed/>
            </p:oleObj>
          </a:graphicData>
        </a:graphic>
      </p:graphicFrame>
      <p:sp>
        <p:nvSpPr>
          <p:cNvPr id="43020" name="Text Box 9"/>
          <p:cNvSpPr txBox="1">
            <a:spLocks noChangeArrowheads="1"/>
          </p:cNvSpPr>
          <p:nvPr/>
        </p:nvSpPr>
        <p:spPr bwMode="auto">
          <a:xfrm>
            <a:off x="228600" y="914400"/>
            <a:ext cx="4724400" cy="1209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b="1" u="sng">
                <a:solidFill>
                  <a:srgbClr val="F41E08"/>
                </a:solidFill>
                <a:latin typeface="Comic Sans MS" pitchFamily="55" charset="0"/>
                <a:ea typeface="ＭＳ Ｐゴシック" pitchFamily="55" charset="-128"/>
                <a:cs typeface="ＭＳ Ｐゴシック" pitchFamily="55" charset="-128"/>
              </a:rPr>
              <a:t>Philosophy:</a:t>
            </a:r>
            <a:endParaRPr lang="en-US" u="sng">
              <a:latin typeface="Comic Sans MS" pitchFamily="55" charset="0"/>
              <a:ea typeface="ＭＳ Ｐゴシック" pitchFamily="55" charset="-128"/>
              <a:cs typeface="ＭＳ Ｐゴシック" pitchFamily="55" charset="-128"/>
            </a:endParaRPr>
          </a:p>
          <a:p>
            <a:pPr lvl="1" eaLnBrk="0" hangingPunct="0">
              <a:lnSpc>
                <a:spcPct val="140000"/>
              </a:lnSpc>
              <a:spcBef>
                <a:spcPct val="0"/>
              </a:spcBef>
              <a:buFont typeface="Wingdings" pitchFamily="55" charset="2"/>
              <a:buNone/>
            </a:pPr>
            <a:r>
              <a:rPr lang="en-US" sz="1400" b="1">
                <a:latin typeface="Comic Sans MS" pitchFamily="55" charset="0"/>
                <a:ea typeface="ＭＳ Ｐゴシック" pitchFamily="55" charset="-128"/>
                <a:cs typeface="ＭＳ Ｐゴシック" pitchFamily="55" charset="-128"/>
              </a:rPr>
              <a:t>High rate capability to measure rare probes, </a:t>
            </a:r>
          </a:p>
          <a:p>
            <a:pPr lvl="1" eaLnBrk="0" hangingPunct="0">
              <a:lnSpc>
                <a:spcPct val="140000"/>
              </a:lnSpc>
              <a:spcBef>
                <a:spcPct val="0"/>
              </a:spcBef>
              <a:buFont typeface="Wingdings" pitchFamily="55" charset="2"/>
              <a:buNone/>
            </a:pPr>
            <a:r>
              <a:rPr lang="en-US" sz="1400" b="1">
                <a:latin typeface="Comic Sans MS" pitchFamily="55" charset="0"/>
                <a:ea typeface="ＭＳ Ｐゴシック" pitchFamily="55" charset="-128"/>
                <a:cs typeface="ＭＳ Ｐゴシック" pitchFamily="55" charset="-128"/>
              </a:rPr>
              <a:t>limited acceptance.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1524000" y="152400"/>
            <a:ext cx="6435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No Suppression in Direct </a:t>
            </a:r>
            <a:r>
              <a:rPr lang="en-US" sz="3600" dirty="0" smtClean="0">
                <a:solidFill>
                  <a:srgbClr val="FF0000"/>
                </a:solidFill>
              </a:rPr>
              <a:t>Photons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657600" y="6356350"/>
            <a:ext cx="2133600" cy="365125"/>
          </a:xfrm>
        </p:spPr>
        <p:txBody>
          <a:bodyPr/>
          <a:lstStyle/>
          <a:p>
            <a:r>
              <a:rPr lang="en-US" smtClean="0"/>
              <a:t>Ming Xiong Liu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fld id="{78C4EF22-25F5-4DD6-A5CD-15BC26D608E2}" type="slidenum">
              <a:rPr lang="en-US"/>
              <a:pPr/>
              <a:t>30</a:t>
            </a:fld>
            <a:endParaRPr lang="en-US" dirty="0"/>
          </a:p>
        </p:txBody>
      </p:sp>
      <p:pic>
        <p:nvPicPr>
          <p:cNvPr id="30725" name="Picture 3" descr="raa_pi0etapho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7" y="1219200"/>
            <a:ext cx="48307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609600" y="4876800"/>
            <a:ext cx="7924800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Au+Au</a:t>
            </a:r>
            <a:r>
              <a:rPr lang="en-US" sz="2400" dirty="0"/>
              <a:t> photons have some modification at </a:t>
            </a:r>
            <a:r>
              <a:rPr lang="en-US" sz="2400" dirty="0" smtClean="0"/>
              <a:t>high </a:t>
            </a:r>
            <a:r>
              <a:rPr lang="en-US" sz="2400" dirty="0" err="1"/>
              <a:t>p</a:t>
            </a:r>
            <a:r>
              <a:rPr lang="en-US" sz="2400" baseline="-25000" dirty="0" err="1"/>
              <a:t>T</a:t>
            </a:r>
            <a:r>
              <a:rPr lang="en-US" sz="2400" dirty="0"/>
              <a:t>, but may be just CNM effects – i.e. Cronin &amp; neutron </a:t>
            </a:r>
            <a:r>
              <a:rPr lang="en-US" sz="2400" dirty="0" err="1"/>
              <a:t>vs</a:t>
            </a:r>
            <a:r>
              <a:rPr lang="en-US" sz="2400" dirty="0"/>
              <a:t> proton (</a:t>
            </a:r>
            <a:r>
              <a:rPr lang="en-US" sz="2400" dirty="0" err="1"/>
              <a:t>isospin</a:t>
            </a:r>
            <a:r>
              <a:rPr lang="en-US" sz="2400" dirty="0"/>
              <a:t>/charge) effects</a:t>
            </a:r>
          </a:p>
        </p:txBody>
      </p:sp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828800"/>
            <a:ext cx="43275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Box 4"/>
          <p:cNvSpPr txBox="1">
            <a:spLocks noChangeArrowheads="1"/>
          </p:cNvSpPr>
          <p:nvPr/>
        </p:nvSpPr>
        <p:spPr bwMode="auto">
          <a:xfrm>
            <a:off x="5181600" y="990600"/>
            <a:ext cx="3798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Isospin</a:t>
            </a:r>
            <a:r>
              <a:rPr lang="en-US" dirty="0"/>
              <a:t>, Cronin, shadowing, </a:t>
            </a:r>
            <a:r>
              <a:rPr lang="en-US" dirty="0" err="1"/>
              <a:t>dE/dx</a:t>
            </a:r>
            <a:endParaRPr lang="en-US" dirty="0"/>
          </a:p>
          <a:p>
            <a:r>
              <a:rPr lang="en-US" i="1" dirty="0" err="1"/>
              <a:t>Vitev</a:t>
            </a:r>
            <a:r>
              <a:rPr lang="en-US" i="1" dirty="0"/>
              <a:t>, nucl-th/0810.3194v1</a:t>
            </a:r>
          </a:p>
        </p:txBody>
      </p:sp>
      <p:sp>
        <p:nvSpPr>
          <p:cNvPr id="30729" name="TextBox 10"/>
          <p:cNvSpPr txBox="1">
            <a:spLocks noChangeArrowheads="1"/>
          </p:cNvSpPr>
          <p:nvPr/>
        </p:nvSpPr>
        <p:spPr bwMode="auto">
          <a:xfrm>
            <a:off x="5638800" y="1592263"/>
            <a:ext cx="3117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(data all PHENIX preliminary)</a:t>
            </a:r>
          </a:p>
        </p:txBody>
      </p:sp>
      <p:cxnSp>
        <p:nvCxnSpPr>
          <p:cNvPr id="30730" name="Straight Connector 10"/>
          <p:cNvCxnSpPr>
            <a:cxnSpLocks noChangeShapeType="1"/>
          </p:cNvCxnSpPr>
          <p:nvPr/>
        </p:nvCxnSpPr>
        <p:spPr bwMode="auto">
          <a:xfrm>
            <a:off x="5410200" y="3662363"/>
            <a:ext cx="3581400" cy="1587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r>
              <a:rPr lang="en-US" smtClean="0"/>
              <a:t>4/28/09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A242-EB8E-450D-A795-B7D98413A542}" type="slidenum">
              <a:rPr lang="en-US"/>
              <a:pPr/>
              <a:t>31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ea typeface="Times New Roman" pitchFamily="55" charset="0"/>
                <a:cs typeface="Times New Roman" pitchFamily="55" charset="0"/>
              </a:rPr>
              <a:t>γ</a:t>
            </a:r>
            <a:r>
              <a:rPr lang="en-US"/>
              <a:t>-jet Correlations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62025" y="2101850"/>
            <a:ext cx="3011488" cy="2500313"/>
            <a:chOff x="606" y="1324"/>
            <a:chExt cx="1897" cy="1575"/>
          </a:xfrm>
        </p:grpSpPr>
        <p:pic>
          <p:nvPicPr>
            <p:cNvPr id="12292" name="Picture 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00" y="1576"/>
              <a:ext cx="1351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3" name="Text Box 23"/>
            <p:cNvSpPr txBox="1">
              <a:spLocks noChangeAspect="1" noChangeArrowheads="1"/>
            </p:cNvSpPr>
            <p:nvPr/>
          </p:nvSpPr>
          <p:spPr bwMode="auto">
            <a:xfrm>
              <a:off x="606" y="1483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70C0"/>
                  </a:solidFill>
                  <a:latin typeface="Lucida Sans" pitchFamily="55" charset="0"/>
                  <a:ea typeface="Arial" pitchFamily="55" charset="0"/>
                  <a:cs typeface="Arial" pitchFamily="55" charset="0"/>
                </a:rPr>
                <a:t>q</a:t>
              </a:r>
            </a:p>
          </p:txBody>
        </p:sp>
        <p:sp>
          <p:nvSpPr>
            <p:cNvPr id="12294" name="Text Box 24"/>
            <p:cNvSpPr txBox="1">
              <a:spLocks noChangeAspect="1" noChangeArrowheads="1"/>
            </p:cNvSpPr>
            <p:nvPr/>
          </p:nvSpPr>
          <p:spPr bwMode="auto">
            <a:xfrm>
              <a:off x="2296" y="2668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70C0"/>
                  </a:solidFill>
                  <a:latin typeface="Lucida Sans" pitchFamily="55" charset="0"/>
                  <a:ea typeface="Arial" pitchFamily="55" charset="0"/>
                  <a:cs typeface="Arial" pitchFamily="55" charset="0"/>
                </a:rPr>
                <a:t>q</a:t>
              </a:r>
            </a:p>
          </p:txBody>
        </p:sp>
        <p:sp>
          <p:nvSpPr>
            <p:cNvPr id="12295" name="Text Box 25"/>
            <p:cNvSpPr txBox="1">
              <a:spLocks noChangeAspect="1" noChangeArrowheads="1"/>
            </p:cNvSpPr>
            <p:nvPr/>
          </p:nvSpPr>
          <p:spPr bwMode="auto">
            <a:xfrm>
              <a:off x="631" y="2655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CC33"/>
                  </a:solidFill>
                  <a:latin typeface="Lucida Sans" pitchFamily="55" charset="0"/>
                  <a:ea typeface="Arial" pitchFamily="55" charset="0"/>
                  <a:cs typeface="Arial" pitchFamily="55" charset="0"/>
                </a:rPr>
                <a:t>g</a:t>
              </a:r>
            </a:p>
          </p:txBody>
        </p:sp>
        <p:sp>
          <p:nvSpPr>
            <p:cNvPr id="12296" name="Text Box 31"/>
            <p:cNvSpPr txBox="1">
              <a:spLocks noChangeAspect="1" noChangeArrowheads="1"/>
            </p:cNvSpPr>
            <p:nvPr/>
          </p:nvSpPr>
          <p:spPr bwMode="auto">
            <a:xfrm>
              <a:off x="2243" y="1324"/>
              <a:ext cx="20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2400">
                  <a:solidFill>
                    <a:srgbClr val="FF0000"/>
                  </a:solidFill>
                  <a:latin typeface="Times New Roman" pitchFamily="55" charset="0"/>
                  <a:ea typeface="Times New Roman" pitchFamily="55" charset="0"/>
                  <a:cs typeface="Times New Roman" pitchFamily="55" charset="0"/>
                  <a:sym typeface="Symbol" pitchFamily="55" charset="2"/>
                </a:rPr>
                <a:t>γ</a:t>
              </a:r>
              <a:endParaRPr lang="el-GR" sz="2400">
                <a:solidFill>
                  <a:srgbClr val="FF0000"/>
                </a:solidFill>
                <a:latin typeface="Sylfaen" pitchFamily="18" charset="0"/>
                <a:ea typeface="Arial" pitchFamily="55" charset="0"/>
                <a:cs typeface="Arial" pitchFamily="55" charset="0"/>
                <a:sym typeface="Symbol" pitchFamily="55" charset="2"/>
              </a:endParaRP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4379913" y="1892300"/>
            <a:ext cx="998537" cy="3494088"/>
            <a:chOff x="2759" y="1192"/>
            <a:chExt cx="629" cy="2201"/>
          </a:xfrm>
        </p:grpSpPr>
        <p:sp>
          <p:nvSpPr>
            <p:cNvPr id="12334" name="Line 46"/>
            <p:cNvSpPr>
              <a:spLocks noChangeShapeType="1"/>
            </p:cNvSpPr>
            <p:nvPr/>
          </p:nvSpPr>
          <p:spPr bwMode="auto">
            <a:xfrm>
              <a:off x="3073" y="1192"/>
              <a:ext cx="0" cy="9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5" name="Line 47"/>
            <p:cNvSpPr>
              <a:spLocks noChangeShapeType="1"/>
            </p:cNvSpPr>
            <p:nvPr/>
          </p:nvSpPr>
          <p:spPr bwMode="auto">
            <a:xfrm flipH="1">
              <a:off x="2759" y="2401"/>
              <a:ext cx="314" cy="91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6" name="Line 48"/>
            <p:cNvSpPr>
              <a:spLocks noChangeShapeType="1"/>
            </p:cNvSpPr>
            <p:nvPr/>
          </p:nvSpPr>
          <p:spPr bwMode="auto">
            <a:xfrm flipH="1">
              <a:off x="3025" y="2401"/>
              <a:ext cx="48" cy="79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7" name="Line 49"/>
            <p:cNvSpPr>
              <a:spLocks noChangeShapeType="1"/>
            </p:cNvSpPr>
            <p:nvPr/>
          </p:nvSpPr>
          <p:spPr bwMode="auto">
            <a:xfrm flipH="1">
              <a:off x="2880" y="2377"/>
              <a:ext cx="193" cy="10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8" name="Line 50"/>
            <p:cNvSpPr>
              <a:spLocks noChangeShapeType="1"/>
            </p:cNvSpPr>
            <p:nvPr/>
          </p:nvSpPr>
          <p:spPr bwMode="auto">
            <a:xfrm>
              <a:off x="3073" y="2352"/>
              <a:ext cx="315" cy="9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9" name="Line 51"/>
            <p:cNvSpPr>
              <a:spLocks noChangeShapeType="1"/>
            </p:cNvSpPr>
            <p:nvPr/>
          </p:nvSpPr>
          <p:spPr bwMode="auto">
            <a:xfrm>
              <a:off x="3073" y="2376"/>
              <a:ext cx="97" cy="9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0" name="Line 52"/>
            <p:cNvSpPr>
              <a:spLocks noChangeShapeType="1"/>
            </p:cNvSpPr>
            <p:nvPr/>
          </p:nvSpPr>
          <p:spPr bwMode="auto">
            <a:xfrm>
              <a:off x="3074" y="2062"/>
              <a:ext cx="0" cy="33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6146800" y="2008188"/>
            <a:ext cx="2573338" cy="3265487"/>
            <a:chOff x="3872" y="1265"/>
            <a:chExt cx="1621" cy="2057"/>
          </a:xfrm>
        </p:grpSpPr>
        <p:sp>
          <p:nvSpPr>
            <p:cNvPr id="12342" name="Line 54"/>
            <p:cNvSpPr>
              <a:spLocks noChangeShapeType="1"/>
            </p:cNvSpPr>
            <p:nvPr/>
          </p:nvSpPr>
          <p:spPr bwMode="auto">
            <a:xfrm flipV="1">
              <a:off x="4670" y="2112"/>
              <a:ext cx="0" cy="26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3" name="Line 55"/>
            <p:cNvSpPr>
              <a:spLocks noChangeShapeType="1"/>
            </p:cNvSpPr>
            <p:nvPr/>
          </p:nvSpPr>
          <p:spPr bwMode="auto">
            <a:xfrm>
              <a:off x="4670" y="1265"/>
              <a:ext cx="0" cy="9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4" name="Line 56"/>
            <p:cNvSpPr>
              <a:spLocks noChangeShapeType="1"/>
            </p:cNvSpPr>
            <p:nvPr/>
          </p:nvSpPr>
          <p:spPr bwMode="auto">
            <a:xfrm flipH="1">
              <a:off x="4501" y="2354"/>
              <a:ext cx="169" cy="45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5" name="Line 57"/>
            <p:cNvSpPr>
              <a:spLocks noChangeShapeType="1"/>
            </p:cNvSpPr>
            <p:nvPr/>
          </p:nvSpPr>
          <p:spPr bwMode="auto">
            <a:xfrm flipH="1">
              <a:off x="4646" y="2354"/>
              <a:ext cx="24" cy="5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6" name="Line 58"/>
            <p:cNvSpPr>
              <a:spLocks noChangeShapeType="1"/>
            </p:cNvSpPr>
            <p:nvPr/>
          </p:nvSpPr>
          <p:spPr bwMode="auto">
            <a:xfrm flipH="1">
              <a:off x="4573" y="2330"/>
              <a:ext cx="97" cy="5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7" name="Line 59"/>
            <p:cNvSpPr>
              <a:spLocks noChangeShapeType="1"/>
            </p:cNvSpPr>
            <p:nvPr/>
          </p:nvSpPr>
          <p:spPr bwMode="auto">
            <a:xfrm>
              <a:off x="4670" y="2305"/>
              <a:ext cx="145" cy="4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8" name="Line 60"/>
            <p:cNvSpPr>
              <a:spLocks noChangeShapeType="1"/>
            </p:cNvSpPr>
            <p:nvPr/>
          </p:nvSpPr>
          <p:spPr bwMode="auto">
            <a:xfrm>
              <a:off x="4670" y="2329"/>
              <a:ext cx="97" cy="58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9" name="Oval 61"/>
            <p:cNvSpPr>
              <a:spLocks noChangeArrowheads="1"/>
            </p:cNvSpPr>
            <p:nvPr/>
          </p:nvSpPr>
          <p:spPr bwMode="auto">
            <a:xfrm>
              <a:off x="3872" y="1870"/>
              <a:ext cx="1621" cy="1040"/>
            </a:xfrm>
            <a:prstGeom prst="ellipse">
              <a:avLst/>
            </a:prstGeom>
            <a:blipFill dpi="0" rotWithShape="1">
              <a:blip r:embed="rId3">
                <a:alphaModFix amt="37000"/>
              </a:blip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0" name="Text Box 62"/>
            <p:cNvSpPr txBox="1">
              <a:spLocks noChangeArrowheads="1"/>
            </p:cNvSpPr>
            <p:nvPr/>
          </p:nvSpPr>
          <p:spPr bwMode="auto">
            <a:xfrm>
              <a:off x="4540" y="303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</a:rPr>
                <a:t>?</a:t>
              </a:r>
            </a:p>
          </p:txBody>
        </p:sp>
      </p:grp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490189" y="5791200"/>
            <a:ext cx="54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dirty="0" err="1" smtClean="0"/>
              <a:t>+p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207250" y="5758934"/>
            <a:ext cx="809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Au+Au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F130-FEF9-4F70-B917-E847355C6C68}" type="slidenum">
              <a:rPr lang="en-US"/>
              <a:pPr/>
              <a:t>32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88900"/>
            <a:ext cx="8577263" cy="1187450"/>
          </a:xfrm>
        </p:spPr>
        <p:txBody>
          <a:bodyPr>
            <a:normAutofit fontScale="90000"/>
          </a:bodyPr>
          <a:lstStyle/>
          <a:p>
            <a:r>
              <a:rPr lang="en-US" dirty="0"/>
              <a:t>Fragmentation function in </a:t>
            </a:r>
            <a:r>
              <a:rPr lang="en-US" dirty="0" err="1"/>
              <a:t>p+p</a:t>
            </a:r>
            <a:r>
              <a:rPr lang="en-US" dirty="0"/>
              <a:t> and </a:t>
            </a:r>
            <a:r>
              <a:rPr lang="en-US" dirty="0" err="1"/>
              <a:t>Au+Au</a:t>
            </a:r>
            <a:endParaRPr lang="en-US" dirty="0"/>
          </a:p>
        </p:txBody>
      </p:sp>
      <p:pic>
        <p:nvPicPr>
          <p:cNvPr id="94211" name="Picture 3" descr="&#10;ztoverlay.gif                                                  0007E177Macintosh HD                   87E65A37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1466850"/>
            <a:ext cx="6007100" cy="4213225"/>
          </a:xfrm>
          <a:prstGeom prst="rect">
            <a:avLst/>
          </a:prstGeom>
          <a:noFill/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6392863" y="3937000"/>
            <a:ext cx="2455863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222A36"/>
                </a:solidFill>
                <a:latin typeface="Optima" pitchFamily="55" charset="0"/>
              </a:rPr>
              <a:t>p+p</a:t>
            </a:r>
            <a:r>
              <a:rPr lang="en-US" b="1" dirty="0">
                <a:solidFill>
                  <a:srgbClr val="222A36"/>
                </a:solidFill>
                <a:latin typeface="Optima" pitchFamily="55" charset="0"/>
              </a:rPr>
              <a:t> slope:</a:t>
            </a:r>
            <a:endParaRPr lang="en-US" b="1" dirty="0">
              <a:latin typeface="Optima" pitchFamily="55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Optima" pitchFamily="55" charset="0"/>
              </a:rPr>
              <a:t>6.89 </a:t>
            </a:r>
            <a:r>
              <a:rPr lang="en-US" b="1" dirty="0" err="1">
                <a:solidFill>
                  <a:srgbClr val="0000FF"/>
                </a:solidFill>
                <a:latin typeface="Optima" pitchFamily="55" charset="0"/>
                <a:sym typeface="Symbol" pitchFamily="55" charset="2"/>
              </a:rPr>
              <a:t></a:t>
            </a:r>
            <a:r>
              <a:rPr lang="en-US" b="1" dirty="0">
                <a:solidFill>
                  <a:srgbClr val="0000FF"/>
                </a:solidFill>
                <a:latin typeface="Optima" pitchFamily="55" charset="0"/>
                <a:sym typeface="Symbol" pitchFamily="55" charset="2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Optima" pitchFamily="55" charset="0"/>
              </a:rPr>
              <a:t>0.64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222A36"/>
                </a:solidFill>
                <a:latin typeface="Optima" pitchFamily="55" charset="0"/>
              </a:rPr>
              <a:t>Au+Au</a:t>
            </a:r>
            <a:r>
              <a:rPr lang="en-US" b="1" dirty="0">
                <a:solidFill>
                  <a:srgbClr val="222A36"/>
                </a:solidFill>
                <a:latin typeface="Optima" pitchFamily="55" charset="0"/>
              </a:rPr>
              <a:t> slope: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B0000"/>
                </a:solidFill>
                <a:latin typeface="Optima" pitchFamily="55" charset="0"/>
              </a:rPr>
              <a:t>9.49 </a:t>
            </a:r>
            <a:r>
              <a:rPr lang="en-US" b="1" dirty="0" err="1">
                <a:solidFill>
                  <a:srgbClr val="FB0000"/>
                </a:solidFill>
                <a:latin typeface="Optima" pitchFamily="55" charset="0"/>
                <a:sym typeface="Symbol" pitchFamily="55" charset="2"/>
              </a:rPr>
              <a:t></a:t>
            </a:r>
            <a:r>
              <a:rPr lang="en-US" b="1" dirty="0">
                <a:solidFill>
                  <a:srgbClr val="FB0000"/>
                </a:solidFill>
                <a:latin typeface="Optima" pitchFamily="55" charset="0"/>
              </a:rPr>
              <a:t> 1.37</a:t>
            </a:r>
            <a:endParaRPr lang="en-US" b="1" dirty="0">
              <a:latin typeface="Optima" pitchFamily="55" charset="0"/>
            </a:endParaRP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6553200" y="1466850"/>
          <a:ext cx="1816100" cy="1022350"/>
        </p:xfrm>
        <a:graphic>
          <a:graphicData uri="http://schemas.openxmlformats.org/presentationml/2006/ole">
            <p:oleObj spid="_x0000_s131074" name="Equation" r:id="rId4" imgW="812800" imgH="457200" progId="Equation.3">
              <p:embed/>
            </p:oleObj>
          </a:graphicData>
        </a:graphic>
      </p:graphicFrame>
      <p:graphicFrame>
        <p:nvGraphicFramePr>
          <p:cNvPr id="10" name="Object 27"/>
          <p:cNvGraphicFramePr>
            <a:graphicFrameLocks noChangeAspect="1"/>
          </p:cNvGraphicFramePr>
          <p:nvPr/>
        </p:nvGraphicFramePr>
        <p:xfrm>
          <a:off x="6392863" y="3124200"/>
          <a:ext cx="2700337" cy="812800"/>
        </p:xfrm>
        <a:graphic>
          <a:graphicData uri="http://schemas.openxmlformats.org/presentationml/2006/ole">
            <p:oleObj spid="_x0000_s131075" name="Equation" r:id="rId5" imgW="1435497" imgH="43219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7027-FF0F-4324-954B-955C160170C6}" type="slidenum">
              <a:rPr lang="en-US"/>
              <a:pPr/>
              <a:t>33</a:t>
            </a:fld>
            <a:endParaRPr lang="en-US"/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title"/>
          </p:nvPr>
        </p:nvSpPr>
        <p:spPr>
          <a:xfrm>
            <a:off x="609600" y="63500"/>
            <a:ext cx="7772400" cy="714375"/>
          </a:xfrm>
        </p:spPr>
        <p:txBody>
          <a:bodyPr>
            <a:normAutofit fontScale="90000"/>
          </a:bodyPr>
          <a:lstStyle/>
          <a:p>
            <a:r>
              <a:rPr lang="en-US" dirty="0"/>
              <a:t>Away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ide Jet Suppression</a:t>
            </a:r>
            <a:endParaRPr lang="en-US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5400" y="1143000"/>
            <a:ext cx="5980113" cy="4965700"/>
            <a:chOff x="0" y="664"/>
            <a:chExt cx="3767" cy="3128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0" y="664"/>
              <a:ext cx="3767" cy="2672"/>
              <a:chOff x="1008" y="1608"/>
              <a:chExt cx="3552" cy="2526"/>
            </a:xfrm>
          </p:grpSpPr>
          <p:pic>
            <p:nvPicPr>
              <p:cNvPr id="28692" name="Picture 20"/>
              <p:cNvPicPr>
                <a:picLocks noChangeAspect="1" noChangeArrowheads="1"/>
              </p:cNvPicPr>
              <p:nvPr/>
            </p:nvPicPr>
            <p:blipFill>
              <a:blip r:embed="rId3"/>
              <a:srcRect l="3142" t="9462" r="33073" b="30057"/>
              <a:stretch>
                <a:fillRect/>
              </a:stretch>
            </p:blipFill>
            <p:spPr bwMode="auto">
              <a:xfrm>
                <a:off x="1008" y="1608"/>
                <a:ext cx="3552" cy="2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693" name="Picture 21"/>
              <p:cNvPicPr>
                <a:picLocks noChangeAspect="1" noChangeArrowheads="1"/>
              </p:cNvPicPr>
              <p:nvPr/>
            </p:nvPicPr>
            <p:blipFill>
              <a:blip r:embed="rId4"/>
              <a:srcRect l="64973" t="73134" r="23991" b="18620"/>
              <a:stretch>
                <a:fillRect/>
              </a:stretch>
            </p:blipFill>
            <p:spPr bwMode="auto">
              <a:xfrm>
                <a:off x="3860" y="2928"/>
                <a:ext cx="508" cy="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8695" name="Picture 23" descr="&#10;Picture 4.png                                                  0007E177Macintosh HD                   87E65A37: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336"/>
              <a:ext cx="1761" cy="456"/>
            </a:xfrm>
            <a:prstGeom prst="rect">
              <a:avLst/>
            </a:prstGeom>
            <a:noFill/>
          </p:spPr>
        </p:pic>
      </p:grpSp>
      <p:graphicFrame>
        <p:nvGraphicFramePr>
          <p:cNvPr id="28698" name="Object 26"/>
          <p:cNvGraphicFramePr>
            <a:graphicFrameLocks noChangeAspect="1"/>
          </p:cNvGraphicFramePr>
          <p:nvPr/>
        </p:nvGraphicFramePr>
        <p:xfrm>
          <a:off x="6781800" y="1244600"/>
          <a:ext cx="1816100" cy="1022350"/>
        </p:xfrm>
        <a:graphic>
          <a:graphicData uri="http://schemas.openxmlformats.org/presentationml/2006/ole">
            <p:oleObj spid="_x0000_s113666" name="Equation" r:id="rId6" imgW="812800" imgH="457200" progId="Equation.3">
              <p:embed/>
            </p:oleObj>
          </a:graphicData>
        </a:graphic>
      </p:graphicFrame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392863" y="2903538"/>
            <a:ext cx="2725737" cy="1317625"/>
            <a:chOff x="4027" y="1829"/>
            <a:chExt cx="1717" cy="830"/>
          </a:xfrm>
        </p:grpSpPr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4043" y="1829"/>
              <a:ext cx="17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222A36"/>
                  </a:solidFill>
                  <a:latin typeface="Optima" pitchFamily="55" charset="0"/>
                </a:rPr>
                <a:t>Fragmentation function:</a:t>
              </a:r>
            </a:p>
          </p:txBody>
        </p:sp>
        <p:graphicFrame>
          <p:nvGraphicFramePr>
            <p:cNvPr id="28699" name="Object 27"/>
            <p:cNvGraphicFramePr>
              <a:graphicFrameLocks noChangeAspect="1"/>
            </p:cNvGraphicFramePr>
            <p:nvPr/>
          </p:nvGraphicFramePr>
          <p:xfrm>
            <a:off x="4027" y="2147"/>
            <a:ext cx="1701" cy="512"/>
          </p:xfrm>
          <a:graphic>
            <a:graphicData uri="http://schemas.openxmlformats.org/presentationml/2006/ole">
              <p:oleObj spid="_x0000_s113668" name="Equation" r:id="rId7" imgW="1435497" imgH="432197" progId="">
                <p:embed/>
              </p:oleObj>
            </a:graphicData>
          </a:graphic>
        </p:graphicFrame>
      </p:grpSp>
      <p:graphicFrame>
        <p:nvGraphicFramePr>
          <p:cNvPr id="28700" name="Object 28"/>
          <p:cNvGraphicFramePr>
            <a:graphicFrameLocks noChangeAspect="1"/>
          </p:cNvGraphicFramePr>
          <p:nvPr/>
        </p:nvGraphicFramePr>
        <p:xfrm>
          <a:off x="6418263" y="4749800"/>
          <a:ext cx="2662237" cy="400050"/>
        </p:xfrm>
        <a:graphic>
          <a:graphicData uri="http://schemas.openxmlformats.org/presentationml/2006/ole">
            <p:oleObj spid="_x0000_s113667" name="Equation" r:id="rId8" imgW="1524000" imgH="228600" progId="Equation.3">
              <p:embed/>
            </p:oleObj>
          </a:graphicData>
        </a:graphic>
      </p:graphicFrame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4288" y="777875"/>
            <a:ext cx="6245225" cy="5318125"/>
            <a:chOff x="9" y="490"/>
            <a:chExt cx="3934" cy="3350"/>
          </a:xfrm>
        </p:grpSpPr>
        <p:pic>
          <p:nvPicPr>
            <p:cNvPr id="28701" name="Picture 29" descr="&#10;yields.jpg                                                     0007E177Macintosh HD                   87E65A37:"/>
            <p:cNvPicPr>
              <a:picLocks noChangeAspect="1" noChangeArrowheads="1"/>
            </p:cNvPicPr>
            <p:nvPr/>
          </p:nvPicPr>
          <p:blipFill>
            <a:blip r:embed="rId9"/>
            <a:srcRect l="2863" r="14833" b="2670"/>
            <a:stretch>
              <a:fillRect/>
            </a:stretch>
          </p:blipFill>
          <p:spPr bwMode="auto">
            <a:xfrm>
              <a:off x="9" y="712"/>
              <a:ext cx="3934" cy="3128"/>
            </a:xfrm>
            <a:prstGeom prst="rect">
              <a:avLst/>
            </a:prstGeom>
            <a:noFill/>
          </p:spPr>
        </p:pic>
        <p:sp>
          <p:nvSpPr>
            <p:cNvPr id="28703" name="Text Box 31"/>
            <p:cNvSpPr txBox="1">
              <a:spLocks noChangeArrowheads="1"/>
            </p:cNvSpPr>
            <p:nvPr/>
          </p:nvSpPr>
          <p:spPr bwMode="auto">
            <a:xfrm>
              <a:off x="16" y="490"/>
              <a:ext cx="16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212A39"/>
                  </a:solidFill>
                  <a:latin typeface="Optima" pitchFamily="55" charset="0"/>
                </a:rPr>
                <a:t>arXiv:0903.3399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4386-6D1A-4CA9-8285-5AE57BF2D296}" type="slidenum">
              <a:rPr lang="en-US"/>
              <a:pPr/>
              <a:t>34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Surface emission?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143000"/>
            <a:ext cx="8229600" cy="1143000"/>
          </a:xfrm>
        </p:spPr>
        <p:txBody>
          <a:bodyPr/>
          <a:lstStyle/>
          <a:p>
            <a:r>
              <a:rPr lang="en-US" sz="2400" dirty="0"/>
              <a:t>Modification at low </a:t>
            </a:r>
            <a:r>
              <a:rPr lang="en-US" sz="2400" dirty="0" err="1"/>
              <a:t>z</a:t>
            </a:r>
            <a:r>
              <a:rPr lang="en-US" sz="2400" baseline="-25000" dirty="0" err="1"/>
              <a:t>T</a:t>
            </a:r>
            <a:r>
              <a:rPr lang="en-US" sz="2400" dirty="0"/>
              <a:t> and suppression at high </a:t>
            </a:r>
            <a:r>
              <a:rPr lang="en-US" sz="2400" dirty="0" err="1"/>
              <a:t>z</a:t>
            </a:r>
            <a:r>
              <a:rPr lang="en-US" sz="2400" baseline="-25000" dirty="0" err="1"/>
              <a:t>T</a:t>
            </a:r>
            <a:endParaRPr lang="en-US" sz="2400" baseline="-25000" dirty="0"/>
          </a:p>
          <a:p>
            <a:r>
              <a:rPr lang="en-US" sz="2000" dirty="0"/>
              <a:t>arXiv:0902.4000v1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 l="53125" t="52084" r="9375" b="11458"/>
          <a:stretch>
            <a:fillRect/>
          </a:stretch>
        </p:blipFill>
        <p:spPr bwMode="auto">
          <a:xfrm>
            <a:off x="3429000" y="2286000"/>
            <a:ext cx="53340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/>
          <a:srcRect l="3157" t="9441" r="35042" b="30577"/>
          <a:stretch>
            <a:fillRect/>
          </a:stretch>
        </p:blipFill>
        <p:spPr bwMode="auto">
          <a:xfrm>
            <a:off x="3048000" y="2057400"/>
            <a:ext cx="60277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4"/>
          <a:srcRect l="64973" t="73134" r="23991" b="18620"/>
          <a:stretch>
            <a:fillRect/>
          </a:stretch>
        </p:blipFill>
        <p:spPr bwMode="auto">
          <a:xfrm>
            <a:off x="7696200" y="4724400"/>
            <a:ext cx="806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5"/>
          <a:srcRect l="7387" b="4286"/>
          <a:stretch>
            <a:fillRect/>
          </a:stretch>
        </p:blipFill>
        <p:spPr bwMode="auto">
          <a:xfrm>
            <a:off x="387350" y="2286000"/>
            <a:ext cx="2736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85800" y="32004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High zT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85800" y="46482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low zT</a:t>
            </a:r>
          </a:p>
        </p:txBody>
      </p:sp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6"/>
          <a:srcRect l="3142" t="9462" r="91818" b="70030"/>
          <a:stretch>
            <a:fillRect/>
          </a:stretch>
        </p:blipFill>
        <p:spPr bwMode="auto">
          <a:xfrm>
            <a:off x="3273425" y="2743200"/>
            <a:ext cx="460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6"/>
          <a:srcRect l="3142" t="9462" r="91818" b="70030"/>
          <a:stretch>
            <a:fillRect/>
          </a:stretch>
        </p:blipFill>
        <p:spPr bwMode="auto">
          <a:xfrm>
            <a:off x="3273425" y="4895850"/>
            <a:ext cx="4603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</a:t>
            </a:r>
            <a:r>
              <a:rPr lang="en-US" dirty="0" err="1" smtClean="0"/>
              <a:t>Quarkonia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417638"/>
            <a:ext cx="3581400" cy="2111375"/>
          </a:xfrm>
          <a:prstGeom prst="rect">
            <a:avLst/>
          </a:prstGeom>
          <a:noFill/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529013"/>
            <a:ext cx="583825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3600"/>
            <a:ext cx="26670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505200" y="2286000"/>
            <a:ext cx="495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55" charset="0"/>
              </a:rPr>
              <a:t>Debye screening</a:t>
            </a:r>
            <a:r>
              <a:rPr lang="en-US">
                <a:latin typeface="Comic Sans MS" pitchFamily="55" charset="0"/>
              </a:rPr>
              <a:t> predicted  to destroy J/</a:t>
            </a:r>
            <a:r>
              <a:rPr lang="el-GR">
                <a:latin typeface="Comic Sans MS" pitchFamily="55" charset="0"/>
              </a:rPr>
              <a:t>ψ</a:t>
            </a:r>
            <a:r>
              <a:rPr lang="en-US">
                <a:latin typeface="Comic Sans MS" pitchFamily="55" charset="0"/>
              </a:rPr>
              <a:t>’s in a sQGP with other states “melting” at different temperatures due to different sizes or binding energies.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304800" y="609600"/>
            <a:ext cx="8839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pitchFamily="55" charset="0"/>
              </a:rPr>
              <a:t>For the hot-dense medium (QGP) created in A+A collisions at RHIC:</a:t>
            </a:r>
          </a:p>
          <a:p>
            <a:pPr>
              <a:buFont typeface="Arial" pitchFamily="55" charset="0"/>
              <a:buChar char="•"/>
            </a:pPr>
            <a:r>
              <a:rPr lang="en-US" sz="2000" dirty="0">
                <a:solidFill>
                  <a:srgbClr val="0033CC"/>
                </a:solidFill>
                <a:latin typeface="Comic Sans MS" pitchFamily="55" charset="0"/>
              </a:rPr>
              <a:t> Large quark energy loss in the medium implies high densities</a:t>
            </a:r>
          </a:p>
          <a:p>
            <a:pPr>
              <a:buFont typeface="Arial" pitchFamily="55" charset="0"/>
              <a:buChar char="•"/>
            </a:pPr>
            <a:r>
              <a:rPr lang="en-US" sz="2000" dirty="0">
                <a:solidFill>
                  <a:srgbClr val="0033CC"/>
                </a:solidFill>
                <a:latin typeface="Comic Sans MS" pitchFamily="55" charset="0"/>
              </a:rPr>
              <a:t> Flow scales with number of </a:t>
            </a:r>
            <a:r>
              <a:rPr lang="en-US" sz="2000" dirty="0" smtClean="0">
                <a:solidFill>
                  <a:srgbClr val="0033CC"/>
                </a:solidFill>
                <a:latin typeface="Comic Sans MS" pitchFamily="55" charset="0"/>
              </a:rPr>
              <a:t>quarks – </a:t>
            </a:r>
            <a:r>
              <a:rPr lang="en-US" sz="2000" dirty="0" err="1" smtClean="0">
                <a:solidFill>
                  <a:srgbClr val="0033CC"/>
                </a:solidFill>
                <a:latin typeface="Comic Sans MS" pitchFamily="55" charset="0"/>
              </a:rPr>
              <a:t>partonic</a:t>
            </a:r>
            <a:r>
              <a:rPr lang="en-US" sz="2000" dirty="0" smtClean="0">
                <a:solidFill>
                  <a:srgbClr val="0033CC"/>
                </a:solidFill>
                <a:latin typeface="Comic Sans MS" pitchFamily="55" charset="0"/>
              </a:rPr>
              <a:t> flow</a:t>
            </a:r>
          </a:p>
          <a:p>
            <a:pPr>
              <a:buFont typeface="Arial" pitchFamily="55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omic Sans MS" pitchFamily="55" charset="0"/>
              </a:rPr>
              <a:t> Is there </a:t>
            </a:r>
            <a:r>
              <a:rPr lang="en-US" sz="2000" dirty="0" err="1">
                <a:solidFill>
                  <a:srgbClr val="FF0000"/>
                </a:solidFill>
                <a:latin typeface="Comic Sans MS" pitchFamily="55" charset="0"/>
              </a:rPr>
              <a:t>deconfinement</a:t>
            </a:r>
            <a:r>
              <a:rPr lang="en-US" sz="2000" dirty="0">
                <a:solidFill>
                  <a:srgbClr val="FF0000"/>
                </a:solidFill>
                <a:latin typeface="Comic Sans MS" pitchFamily="55" charset="0"/>
              </a:rPr>
              <a:t>? </a:t>
            </a:r>
            <a:r>
              <a:rPr lang="en-US" sz="2000" dirty="0" err="1">
                <a:solidFill>
                  <a:srgbClr val="FF0000"/>
                </a:solidFill>
                <a:latin typeface="Comic Sans MS" pitchFamily="55" charset="0"/>
                <a:sym typeface="Symbol" pitchFamily="55" charset="2"/>
              </a:rPr>
              <a:t></a:t>
            </a:r>
            <a:r>
              <a:rPr lang="en-US" sz="2000" dirty="0">
                <a:solidFill>
                  <a:srgbClr val="FF0000"/>
                </a:solidFill>
                <a:latin typeface="Comic Sans MS" pitchFamily="55" charset="0"/>
              </a:rPr>
              <a:t> look for </a:t>
            </a:r>
            <a:r>
              <a:rPr lang="en-US" sz="2000" dirty="0" err="1">
                <a:solidFill>
                  <a:srgbClr val="FF0000"/>
                </a:solidFill>
                <a:latin typeface="Comic Sans MS" pitchFamily="55" charset="0"/>
              </a:rPr>
              <a:t>Quarkonia</a:t>
            </a:r>
            <a:r>
              <a:rPr lang="en-US" sz="2000" dirty="0">
                <a:solidFill>
                  <a:srgbClr val="FF0000"/>
                </a:solidFill>
                <a:latin typeface="Comic Sans MS" pitchFamily="55" charset="0"/>
              </a:rPr>
              <a:t> screening</a:t>
            </a: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304800" y="42672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pitchFamily="55" charset="0"/>
              </a:rPr>
              <a:t>Different lattice calculations do not agree on whether the J/</a:t>
            </a:r>
            <a:r>
              <a:rPr lang="en-US">
                <a:latin typeface="Comic Sans MS" pitchFamily="55" charset="0"/>
                <a:sym typeface="Symbol" pitchFamily="55" charset="2"/>
              </a:rPr>
              <a:t> is screened or not – </a:t>
            </a:r>
            <a:r>
              <a:rPr lang="en-US">
                <a:solidFill>
                  <a:srgbClr val="FF0000"/>
                </a:solidFill>
                <a:latin typeface="Comic Sans MS" pitchFamily="55" charset="0"/>
                <a:sym typeface="Symbol" pitchFamily="55" charset="2"/>
              </a:rPr>
              <a:t>measurements will have to tell!</a:t>
            </a:r>
            <a:endParaRPr lang="en-US">
              <a:solidFill>
                <a:srgbClr val="FF0000"/>
              </a:solidFill>
              <a:latin typeface="Comic Sans MS" pitchFamily="55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5000" y="3505200"/>
            <a:ext cx="17780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/>
          <a:srcRect b="31128"/>
          <a:stretch>
            <a:fillRect/>
          </a:stretch>
        </p:blipFill>
        <p:spPr bwMode="auto">
          <a:xfrm>
            <a:off x="533400" y="5226050"/>
            <a:ext cx="5867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2362200" y="152400"/>
            <a:ext cx="4497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Comic Sans MS" pitchFamily="55" charset="0"/>
              </a:rPr>
              <a:t>Deconfinement</a:t>
            </a:r>
            <a:r>
              <a:rPr lang="en-US" sz="2400" dirty="0">
                <a:solidFill>
                  <a:srgbClr val="FF0000"/>
                </a:solidFill>
                <a:latin typeface="Comic Sans MS" pitchFamily="55" charset="0"/>
              </a:rPr>
              <a:t> and </a:t>
            </a:r>
            <a:r>
              <a:rPr lang="en-US" sz="2400" dirty="0" err="1">
                <a:solidFill>
                  <a:srgbClr val="FF0000"/>
                </a:solidFill>
                <a:latin typeface="Comic Sans MS" pitchFamily="55" charset="0"/>
              </a:rPr>
              <a:t>Quarkonia</a:t>
            </a:r>
            <a:endParaRPr lang="en-US" sz="2400" dirty="0">
              <a:solidFill>
                <a:srgbClr val="FF0000"/>
              </a:solidFill>
              <a:latin typeface="Comic Sans MS" pitchFamily="55" charset="0"/>
            </a:endParaRPr>
          </a:p>
        </p:txBody>
      </p:sp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3657600" y="4999038"/>
            <a:ext cx="2597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pitchFamily="55" charset="0"/>
              </a:rPr>
              <a:t>Satz, hep-ph/0512217</a:t>
            </a:r>
          </a:p>
        </p:txBody>
      </p:sp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6858000" y="3200400"/>
            <a:ext cx="210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pitchFamily="55" charset="0"/>
              </a:rPr>
              <a:t>Mocsy, WWND08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19200" y="5302250"/>
            <a:ext cx="685800" cy="8382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0" y="4648200"/>
            <a:ext cx="990600" cy="3048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277" name="TextBox 12"/>
          <p:cNvSpPr txBox="1">
            <a:spLocks noChangeArrowheads="1"/>
          </p:cNvSpPr>
          <p:nvPr/>
        </p:nvSpPr>
        <p:spPr bwMode="auto">
          <a:xfrm>
            <a:off x="3581400" y="3733800"/>
            <a:ext cx="3074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pitchFamily="55" charset="0"/>
              </a:rPr>
              <a:t>RHIC: T/T</a:t>
            </a:r>
            <a:r>
              <a:rPr lang="en-US" baseline="-25000">
                <a:latin typeface="Comic Sans MS" pitchFamily="55" charset="0"/>
              </a:rPr>
              <a:t>C</a:t>
            </a:r>
            <a:r>
              <a:rPr lang="en-US">
                <a:latin typeface="Comic Sans MS" pitchFamily="55" charset="0"/>
              </a:rPr>
              <a:t> ~ 1.9 or higher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4541-4702-41E8-80EC-B9261027C315}" type="slidenum">
              <a:rPr lang="en-US"/>
              <a:pPr/>
              <a:t>36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00400" y="5334000"/>
            <a:ext cx="685800" cy="8382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3" grpId="0"/>
      <p:bldP spid="11274" grpId="0"/>
      <p:bldP spid="11" grpId="0" animBg="1"/>
      <p:bldP spid="12" grpId="0" animBg="1"/>
      <p:bldP spid="11277" grpId="0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4730-062A-4031-87FA-5ABECC893FCB}" type="slidenum">
              <a:rPr lang="en-US"/>
              <a:pPr/>
              <a:t>37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The RHIC J/</a:t>
            </a:r>
            <a:r>
              <a:rPr lang="el-GR" dirty="0">
                <a:latin typeface="MS PGothic" pitchFamily="50" charset="-128"/>
              </a:rPr>
              <a:t>ψ</a:t>
            </a:r>
            <a:r>
              <a:rPr lang="en-US" dirty="0"/>
              <a:t> “puzzle”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4537075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Suppression doesn’t increase with local density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</a:rPr>
              <a:t>R</a:t>
            </a:r>
            <a:r>
              <a:rPr lang="en-US" sz="2000" baseline="-25000">
                <a:solidFill>
                  <a:srgbClr val="FF0000"/>
                </a:solidFill>
              </a:rPr>
              <a:t>AA</a:t>
            </a:r>
            <a:r>
              <a:rPr lang="en-US" sz="2000">
                <a:solidFill>
                  <a:srgbClr val="FF0000"/>
                </a:solidFill>
              </a:rPr>
              <a:t> (RHIC, |y|&lt;0.35) ≈ R</a:t>
            </a:r>
            <a:r>
              <a:rPr lang="en-US" sz="2000" baseline="-25000">
                <a:solidFill>
                  <a:srgbClr val="FF0000"/>
                </a:solidFill>
              </a:rPr>
              <a:t>AA</a:t>
            </a:r>
            <a:r>
              <a:rPr lang="en-US" sz="2000">
                <a:solidFill>
                  <a:srgbClr val="FF0000"/>
                </a:solidFill>
              </a:rPr>
              <a:t> (SPS)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</a:rPr>
              <a:t>R</a:t>
            </a:r>
            <a:r>
              <a:rPr lang="en-US" sz="2000" baseline="-25000">
                <a:solidFill>
                  <a:srgbClr val="FF0000"/>
                </a:solidFill>
              </a:rPr>
              <a:t>AA</a:t>
            </a:r>
            <a:r>
              <a:rPr lang="en-US" sz="2000">
                <a:solidFill>
                  <a:srgbClr val="FF0000"/>
                </a:solidFill>
              </a:rPr>
              <a:t> (|y|&lt;0.35) &gt; R</a:t>
            </a:r>
            <a:r>
              <a:rPr lang="en-US" sz="2000" baseline="-25000">
                <a:solidFill>
                  <a:srgbClr val="FF0000"/>
                </a:solidFill>
              </a:rPr>
              <a:t>AA</a:t>
            </a:r>
            <a:r>
              <a:rPr lang="en-US" sz="2000">
                <a:solidFill>
                  <a:srgbClr val="FF0000"/>
                </a:solidFill>
              </a:rPr>
              <a:t> (1.2&lt;|y|&lt;2.2)</a:t>
            </a:r>
          </a:p>
          <a:p>
            <a:pPr>
              <a:lnSpc>
                <a:spcPct val="90000"/>
              </a:lnSpc>
            </a:pPr>
            <a:r>
              <a:rPr lang="en-US"/>
              <a:t>Possible candidates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Regeneration compensating for strong suppression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Temperature both at RHIC &amp; SPS not sufficient to melt J/ψ, only excited states melt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Gluon saturation models predict stronger charm production at mid rapidity</a:t>
            </a:r>
          </a:p>
        </p:txBody>
      </p:sp>
      <p:pic>
        <p:nvPicPr>
          <p:cNvPr id="12293" name="Picture 5" descr="QM06_SPS_2"/>
          <p:cNvPicPr>
            <a:picLocks noChangeAspect="1" noChangeArrowheads="1"/>
          </p:cNvPicPr>
          <p:nvPr/>
        </p:nvPicPr>
        <p:blipFill>
          <a:blip r:embed="rId2"/>
          <a:srcRect r="5263"/>
          <a:stretch>
            <a:fillRect/>
          </a:stretch>
        </p:blipFill>
        <p:spPr bwMode="auto">
          <a:xfrm>
            <a:off x="4495800" y="1222375"/>
            <a:ext cx="45847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029200" y="4724400"/>
            <a:ext cx="1870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6600FF"/>
                </a:solidFill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Global error = 7%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029200" y="495300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Global error = 12%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643438" y="5805488"/>
            <a:ext cx="40814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E. Scomparin (proc. QM06) : nucl-ex/0703030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5076825" y="4572000"/>
            <a:ext cx="165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PRL 98, 232301 (2007)</a:t>
            </a:r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3"/>
          <a:srcRect l="2866" t="56905" r="6198"/>
          <a:stretch>
            <a:fillRect/>
          </a:stretch>
        </p:blipFill>
        <p:spPr bwMode="auto">
          <a:xfrm>
            <a:off x="6588125" y="2492375"/>
            <a:ext cx="2447925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876800" y="990600"/>
            <a:ext cx="4073525" cy="3081338"/>
            <a:chOff x="2512" y="1011"/>
            <a:chExt cx="3222" cy="2610"/>
          </a:xfrm>
        </p:grpSpPr>
        <p:pic>
          <p:nvPicPr>
            <p:cNvPr id="27661" name="Picture 21" descr="raa_npart_rap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2" y="1011"/>
              <a:ext cx="3222" cy="2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2" name="Rectangle 10"/>
            <p:cNvSpPr>
              <a:spLocks noChangeArrowheads="1"/>
            </p:cNvSpPr>
            <p:nvPr/>
          </p:nvSpPr>
          <p:spPr bwMode="auto">
            <a:xfrm>
              <a:off x="3072" y="1920"/>
              <a:ext cx="1392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omic Sans MS" pitchFamily="55" charset="0"/>
                </a:rPr>
                <a:t>Grandchamp, Rapp, Brown</a:t>
              </a:r>
            </a:p>
            <a:p>
              <a:r>
                <a:rPr lang="en-US" sz="1000">
                  <a:latin typeface="Comic Sans MS" pitchFamily="55" charset="0"/>
                </a:rPr>
                <a:t>PRL </a:t>
              </a:r>
              <a:r>
                <a:rPr lang="en-US" sz="1000" u="sng">
                  <a:latin typeface="Comic Sans MS" pitchFamily="55" charset="0"/>
                </a:rPr>
                <a:t>92</a:t>
              </a:r>
              <a:r>
                <a:rPr lang="en-US" sz="1000">
                  <a:latin typeface="Comic Sans MS" pitchFamily="55" charset="0"/>
                </a:rPr>
                <a:t>, 212301 (2004)</a:t>
              </a:r>
            </a:p>
          </p:txBody>
        </p:sp>
        <p:sp>
          <p:nvSpPr>
            <p:cNvPr id="27663" name="Rectangle 23"/>
            <p:cNvSpPr>
              <a:spLocks noChangeArrowheads="1"/>
            </p:cNvSpPr>
            <p:nvPr/>
          </p:nvSpPr>
          <p:spPr bwMode="auto">
            <a:xfrm>
              <a:off x="4432" y="2176"/>
              <a:ext cx="1258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omic Sans MS" pitchFamily="55" charset="0"/>
                </a:rPr>
                <a:t>nucl-ex/0611020</a:t>
              </a:r>
            </a:p>
          </p:txBody>
        </p:sp>
      </p:grpSp>
      <p:sp>
        <p:nvSpPr>
          <p:cNvPr id="27651" name="Text Box 25"/>
          <p:cNvSpPr txBox="1">
            <a:spLocks noChangeArrowheads="1"/>
          </p:cNvSpPr>
          <p:nvPr/>
        </p:nvSpPr>
        <p:spPr bwMode="auto">
          <a:xfrm>
            <a:off x="228600" y="1003300"/>
            <a:ext cx="4800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55" charset="0"/>
              <a:buChar char="•"/>
            </a:pPr>
            <a:r>
              <a:rPr lang="en-US" dirty="0">
                <a:solidFill>
                  <a:srgbClr val="0000FF"/>
                </a:solidFill>
                <a:latin typeface="Comic Sans MS" pitchFamily="55" charset="0"/>
              </a:rPr>
              <a:t> larger gluon density at RHIC expected to give stronger suppression than SPS</a:t>
            </a:r>
          </a:p>
          <a:p>
            <a:pPr>
              <a:buFont typeface="Arial" pitchFamily="55" charset="0"/>
              <a:buChar char="•"/>
            </a:pPr>
            <a:r>
              <a:rPr lang="en-US" dirty="0">
                <a:solidFill>
                  <a:srgbClr val="0000FF"/>
                </a:solidFill>
                <a:latin typeface="Comic Sans MS" pitchFamily="55" charset="0"/>
              </a:rPr>
              <a:t> but larger charm production at RHIC gives larger regeneration</a:t>
            </a:r>
          </a:p>
          <a:p>
            <a:pPr>
              <a:buFont typeface="Arial" pitchFamily="55" charset="0"/>
              <a:buChar char="•"/>
            </a:pPr>
            <a:endParaRPr lang="en-US" dirty="0">
              <a:latin typeface="Comic Sans MS" pitchFamily="55" charset="0"/>
            </a:endParaRPr>
          </a:p>
          <a:p>
            <a:pPr>
              <a:buFont typeface="Arial" pitchFamily="55" charset="0"/>
              <a:buChar char="•"/>
            </a:pPr>
            <a:r>
              <a:rPr lang="en-US" dirty="0">
                <a:solidFill>
                  <a:srgbClr val="0000FF"/>
                </a:solidFill>
                <a:latin typeface="Comic Sans MS" pitchFamily="55" charset="0"/>
              </a:rPr>
              <a:t> forward rapidity lower than mid due to smaller open-charm density there</a:t>
            </a:r>
          </a:p>
          <a:p>
            <a:pPr>
              <a:buFont typeface="Arial" pitchFamily="55" charset="0"/>
              <a:buChar char="•"/>
            </a:pPr>
            <a:r>
              <a:rPr lang="en-US" dirty="0">
                <a:latin typeface="Comic Sans MS" pitchFamily="55" charset="0"/>
              </a:rPr>
              <a:t> very sensitive to poorly known open-charm cross sections (FVTX will help here)</a:t>
            </a:r>
          </a:p>
          <a:p>
            <a:pPr>
              <a:buFont typeface="Arial" pitchFamily="55" charset="0"/>
              <a:buChar char="•"/>
            </a:pPr>
            <a:endParaRPr lang="en-US" dirty="0">
              <a:latin typeface="Comic Sans MS" pitchFamily="55" charset="0"/>
            </a:endParaRPr>
          </a:p>
          <a:p>
            <a:pPr>
              <a:buFont typeface="Arial" pitchFamily="55" charset="0"/>
              <a:buChar char="•"/>
            </a:pPr>
            <a:r>
              <a:rPr lang="en-US" dirty="0">
                <a:latin typeface="Comic Sans MS" pitchFamily="55" charset="0"/>
              </a:rPr>
              <a:t> expect inherited flow from open charm</a:t>
            </a:r>
          </a:p>
          <a:p>
            <a:pPr>
              <a:buFont typeface="Arial" pitchFamily="55" charset="0"/>
              <a:buChar char="•"/>
            </a:pPr>
            <a:r>
              <a:rPr lang="en-US" dirty="0">
                <a:solidFill>
                  <a:srgbClr val="009900"/>
                </a:solidFill>
                <a:latin typeface="Comic Sans MS" pitchFamily="55" charset="0"/>
              </a:rPr>
              <a:t> regeneration would be HUGE at the LHC!</a:t>
            </a:r>
          </a:p>
        </p:txBody>
      </p:sp>
      <p:sp>
        <p:nvSpPr>
          <p:cNvPr id="27652" name="Rectangle 16"/>
          <p:cNvSpPr>
            <a:spLocks noChangeArrowheads="1"/>
          </p:cNvSpPr>
          <p:nvPr/>
        </p:nvSpPr>
        <p:spPr bwMode="auto">
          <a:xfrm>
            <a:off x="1295400" y="55563"/>
            <a:ext cx="6410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itchFamily="55" charset="0"/>
              </a:rPr>
              <a:t>QGP effects on </a:t>
            </a:r>
            <a:r>
              <a:rPr lang="en-US" sz="2400" dirty="0" err="1">
                <a:solidFill>
                  <a:srgbClr val="FF0000"/>
                </a:solidFill>
                <a:latin typeface="Comic Sans MS" pitchFamily="55" charset="0"/>
              </a:rPr>
              <a:t>Quarkonia</a:t>
            </a:r>
            <a:endParaRPr lang="en-US" sz="2400" dirty="0">
              <a:solidFill>
                <a:srgbClr val="FF0000"/>
              </a:solidFill>
              <a:latin typeface="Comic Sans MS" pitchFamily="55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omic Sans MS" pitchFamily="55" charset="0"/>
              </a:rPr>
              <a:t>Regeneration – Compensating for Screening</a:t>
            </a:r>
            <a:endParaRPr lang="en-US" sz="2400" dirty="0">
              <a:solidFill>
                <a:srgbClr val="FF0000"/>
              </a:solidFill>
              <a:latin typeface="Calibri" pitchFamily="55" charset="0"/>
            </a:endParaRPr>
          </a:p>
        </p:txBody>
      </p:sp>
      <p:sp>
        <p:nvSpPr>
          <p:cNvPr id="27653" name="TextBox 20"/>
          <p:cNvSpPr txBox="1">
            <a:spLocks noChangeArrowheads="1"/>
          </p:cNvSpPr>
          <p:nvPr/>
        </p:nvSpPr>
        <p:spPr bwMode="auto">
          <a:xfrm>
            <a:off x="228600" y="4591050"/>
            <a:ext cx="480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55" charset="0"/>
              <a:buChar char="•"/>
            </a:pPr>
            <a:r>
              <a:rPr lang="en-US" i="1">
                <a:latin typeface="Comic Sans MS" pitchFamily="55" charset="0"/>
                <a:sym typeface="Symbol" pitchFamily="55" charset="2"/>
              </a:rPr>
              <a:t> can the two compensating components (screening &amp; regeneration) which may have diff. centrality dependences, give a flat forward/mid-rapidity R</a:t>
            </a:r>
            <a:r>
              <a:rPr lang="en-US" i="1" baseline="-25000">
                <a:latin typeface="Comic Sans MS" pitchFamily="55" charset="0"/>
                <a:sym typeface="Symbol" pitchFamily="55" charset="2"/>
              </a:rPr>
              <a:t>AA</a:t>
            </a:r>
            <a:r>
              <a:rPr lang="en-US" i="1">
                <a:latin typeface="Comic Sans MS" pitchFamily="55" charset="0"/>
                <a:sym typeface="Symbol" pitchFamily="55" charset="2"/>
              </a:rPr>
              <a:t>?</a:t>
            </a:r>
          </a:p>
        </p:txBody>
      </p:sp>
      <p:pic>
        <p:nvPicPr>
          <p:cNvPr id="27654" name="Picture 33" descr="raa_ratio_data"/>
          <p:cNvPicPr>
            <a:picLocks noChangeAspect="1" noChangeArrowheads="1"/>
          </p:cNvPicPr>
          <p:nvPr/>
        </p:nvPicPr>
        <p:blipFill>
          <a:blip r:embed="rId4"/>
          <a:srcRect t="44308"/>
          <a:stretch>
            <a:fillRect/>
          </a:stretch>
        </p:blipFill>
        <p:spPr bwMode="auto">
          <a:xfrm>
            <a:off x="5334000" y="4419600"/>
            <a:ext cx="34290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6394450" y="5943600"/>
            <a:ext cx="1611313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mic Sans MS" pitchFamily="55" charset="0"/>
              </a:rPr>
              <a:t>Centrality (N</a:t>
            </a:r>
            <a:r>
              <a:rPr lang="en-US" sz="1600" baseline="-25000">
                <a:latin typeface="Comic Sans MS" pitchFamily="55" charset="0"/>
              </a:rPr>
              <a:t>part</a:t>
            </a:r>
            <a:r>
              <a:rPr lang="en-US" sz="1600">
                <a:latin typeface="Comic Sans MS" pitchFamily="55" charset="0"/>
              </a:rPr>
              <a:t>)</a:t>
            </a:r>
            <a:endParaRPr lang="en-US" sz="1600" baseline="-25000">
              <a:latin typeface="Comic Sans MS" pitchFamily="55" charset="0"/>
            </a:endParaRPr>
          </a:p>
        </p:txBody>
      </p:sp>
      <p:sp>
        <p:nvSpPr>
          <p:cNvPr id="27656" name="TextBox 10"/>
          <p:cNvSpPr txBox="1">
            <a:spLocks noChangeArrowheads="1"/>
          </p:cNvSpPr>
          <p:nvPr/>
        </p:nvSpPr>
        <p:spPr bwMode="auto">
          <a:xfrm>
            <a:off x="7004050" y="3832225"/>
            <a:ext cx="1611313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mic Sans MS" pitchFamily="55" charset="0"/>
              </a:rPr>
              <a:t>Centrality (N</a:t>
            </a:r>
            <a:r>
              <a:rPr lang="en-US" sz="1600" baseline="-25000">
                <a:latin typeface="Comic Sans MS" pitchFamily="55" charset="0"/>
              </a:rPr>
              <a:t>part</a:t>
            </a:r>
            <a:r>
              <a:rPr lang="en-US" sz="1600">
                <a:latin typeface="Comic Sans MS" pitchFamily="55" charset="0"/>
              </a:rPr>
              <a:t>)</a:t>
            </a:r>
            <a:endParaRPr lang="en-US" sz="1600" baseline="-25000">
              <a:latin typeface="Comic Sans MS" pitchFamily="55" charset="0"/>
            </a:endParaRPr>
          </a:p>
        </p:txBody>
      </p:sp>
      <p:cxnSp>
        <p:nvCxnSpPr>
          <p:cNvPr id="12" name="Straight Arrow Connector 11"/>
          <p:cNvCxnSpPr>
            <a:stCxn id="27653" idx="3"/>
          </p:cNvCxnSpPr>
          <p:nvPr/>
        </p:nvCxnSpPr>
        <p:spPr>
          <a:xfrm>
            <a:off x="5029200" y="5191125"/>
            <a:ext cx="1752600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640F-8B3C-4A09-85D8-E1B4B1279127}" type="slidenum">
              <a:rPr lang="en-US"/>
              <a:pPr/>
              <a:t>38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794A-E451-48E1-8E0D-40CD6301C21B}" type="slidenum">
              <a:rPr lang="en-US"/>
              <a:pPr/>
              <a:t>39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56" dirty="0" smtClean="0"/>
              <a:t>Experimental Approaches to Solve the Puzzle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7821612" cy="48990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Higher energies (LHC)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Regeneration =&gt; Spectacular increase in R</a:t>
            </a:r>
            <a:r>
              <a:rPr lang="en-US" baseline="-25000" dirty="0"/>
              <a:t>AA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Sequential melting =&gt; Onset at start of J/</a:t>
            </a:r>
            <a:r>
              <a:rPr lang="el-GR" dirty="0"/>
              <a:t>ψ</a:t>
            </a:r>
            <a:r>
              <a:rPr lang="en-US" dirty="0"/>
              <a:t> melting</a:t>
            </a:r>
          </a:p>
          <a:p>
            <a:pPr>
              <a:lnSpc>
                <a:spcPct val="90000"/>
              </a:lnSpc>
            </a:pPr>
            <a:r>
              <a:rPr lang="en-US" dirty="0"/>
              <a:t>Higher masses (</a:t>
            </a:r>
            <a:r>
              <a:rPr lang="el-GR" dirty="0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ψ</a:t>
            </a:r>
            <a:r>
              <a:rPr lang="en-US" dirty="0"/>
              <a:t>’, </a:t>
            </a:r>
            <a:r>
              <a:rPr lang="el-GR" dirty="0">
                <a:solidFill>
                  <a:srgbClr val="FF0000"/>
                </a:solidFill>
                <a:ea typeface="Times New Roman" pitchFamily="55" charset="0"/>
                <a:cs typeface="Times New Roman" pitchFamily="55" charset="0"/>
              </a:rPr>
              <a:t>Υ</a:t>
            </a:r>
            <a:r>
              <a:rPr lang="en-US" dirty="0">
                <a:solidFill>
                  <a:srgbClr val="FF0000"/>
                </a:solidFill>
              </a:rPr>
              <a:t>(1S,2S,3S)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Better understanding of sequential melting</a:t>
            </a:r>
          </a:p>
          <a:p>
            <a:pPr>
              <a:lnSpc>
                <a:spcPct val="90000"/>
              </a:lnSpc>
            </a:pPr>
            <a:r>
              <a:rPr lang="en-US" dirty="0"/>
              <a:t>Other observables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Momentum dependence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Rapidity dependence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Elliptic flow</a:t>
            </a:r>
          </a:p>
          <a:p>
            <a:pPr>
              <a:lnSpc>
                <a:spcPct val="90000"/>
              </a:lnSpc>
            </a:pPr>
            <a:r>
              <a:rPr lang="en-US" dirty="0"/>
              <a:t>Better CNM constraints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>
                <a:latin typeface="Arial" pitchFamily="55" charset="0"/>
              </a:rPr>
              <a:t>4/28/09</a:t>
            </a:r>
            <a:endParaRPr lang="en-US" smtClean="0">
              <a:latin typeface="Arial" pitchFamily="55" charset="0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itchFamily="55" charset="0"/>
              </a:rPr>
              <a:t>Ming Xiong Liu</a:t>
            </a:r>
            <a:endParaRPr lang="en-US" smtClean="0">
              <a:latin typeface="Arial" pitchFamily="55" charset="0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F1809-C46F-4886-9408-D324614EC7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5061" name="Line 4"/>
          <p:cNvSpPr>
            <a:spLocks noChangeShapeType="1"/>
          </p:cNvSpPr>
          <p:nvPr/>
        </p:nvSpPr>
        <p:spPr bwMode="auto">
          <a:xfrm flipV="1">
            <a:off x="4800600" y="2667000"/>
            <a:ext cx="1066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4267200" y="2101850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bg1"/>
                </a:solidFill>
                <a:latin typeface="Tahoma" pitchFamily="55" charset="0"/>
                <a:ea typeface="ＭＳ Ｐゴシック" pitchFamily="55" charset="-128"/>
                <a:cs typeface="ＭＳ Ｐゴシック" pitchFamily="55" charset="-128"/>
              </a:rPr>
              <a:t>PHENIX</a:t>
            </a:r>
          </a:p>
        </p:txBody>
      </p:sp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7427913" y="1676400"/>
            <a:ext cx="1717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bg1"/>
                </a:solidFill>
                <a:latin typeface="Tahoma" pitchFamily="55" charset="0"/>
                <a:ea typeface="ＭＳ Ｐゴシック" pitchFamily="55" charset="-128"/>
                <a:cs typeface="ＭＳ Ｐゴシック" pitchFamily="55" charset="-128"/>
              </a:rPr>
              <a:t>BRAHMS &amp;PP2PP</a:t>
            </a:r>
            <a:endParaRPr lang="en-US" sz="2000">
              <a:solidFill>
                <a:schemeClr val="bg1"/>
              </a:solidFill>
              <a:latin typeface="Tahoma" pitchFamily="55" charset="0"/>
              <a:ea typeface="ＭＳ Ｐゴシック" pitchFamily="55" charset="-128"/>
              <a:cs typeface="ＭＳ Ｐゴシック" pitchFamily="55" charset="-128"/>
            </a:endParaRPr>
          </a:p>
        </p:txBody>
      </p:sp>
      <p:sp>
        <p:nvSpPr>
          <p:cNvPr id="45064" name="Rectangle 10"/>
          <p:cNvSpPr>
            <a:spLocks noChangeArrowheads="1"/>
          </p:cNvSpPr>
          <p:nvPr/>
        </p:nvSpPr>
        <p:spPr bwMode="auto">
          <a:xfrm>
            <a:off x="5257800" y="1676400"/>
            <a:ext cx="954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bg1"/>
                </a:solidFill>
                <a:latin typeface="Tahoma" pitchFamily="55" charset="0"/>
                <a:ea typeface="ＭＳ Ｐゴシック" pitchFamily="55" charset="-128"/>
                <a:cs typeface="ＭＳ Ｐゴシック" pitchFamily="55" charset="-128"/>
              </a:rPr>
              <a:t>PHOBOS</a:t>
            </a:r>
          </a:p>
        </p:txBody>
      </p:sp>
      <p:sp>
        <p:nvSpPr>
          <p:cNvPr id="45065" name="Rectangle 11"/>
          <p:cNvSpPr>
            <a:spLocks noChangeArrowheads="1"/>
          </p:cNvSpPr>
          <p:nvPr/>
        </p:nvSpPr>
        <p:spPr bwMode="auto">
          <a:xfrm>
            <a:off x="4137025" y="2514600"/>
            <a:ext cx="663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bg1"/>
                </a:solidFill>
                <a:latin typeface="Tahoma" pitchFamily="55" charset="0"/>
                <a:ea typeface="ＭＳ Ｐゴシック" pitchFamily="55" charset="-128"/>
                <a:cs typeface="ＭＳ Ｐゴシック" pitchFamily="55" charset="-128"/>
              </a:rPr>
              <a:t>STAR</a:t>
            </a:r>
            <a:endParaRPr lang="en-US" sz="1600">
              <a:solidFill>
                <a:srgbClr val="8BFFA0"/>
              </a:solidFill>
              <a:latin typeface="Tahoma" pitchFamily="55" charset="0"/>
              <a:ea typeface="ＭＳ Ｐゴシック" pitchFamily="55" charset="-128"/>
              <a:cs typeface="ＭＳ Ｐゴシック" pitchFamily="55" charset="-128"/>
            </a:endParaRPr>
          </a:p>
        </p:txBody>
      </p:sp>
      <p:sp>
        <p:nvSpPr>
          <p:cNvPr id="45066" name="Line 12"/>
          <p:cNvSpPr>
            <a:spLocks noChangeShapeType="1"/>
          </p:cNvSpPr>
          <p:nvPr/>
        </p:nvSpPr>
        <p:spPr bwMode="auto">
          <a:xfrm>
            <a:off x="5410200" y="23622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7" name="Rectangle 13"/>
          <p:cNvSpPr>
            <a:spLocks noChangeArrowheads="1"/>
          </p:cNvSpPr>
          <p:nvPr/>
        </p:nvSpPr>
        <p:spPr bwMode="auto">
          <a:xfrm>
            <a:off x="6478588" y="2362200"/>
            <a:ext cx="803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bg1"/>
                </a:solidFill>
                <a:latin typeface="Tahoma" pitchFamily="55" charset="0"/>
                <a:ea typeface="ＭＳ Ｐゴシック" pitchFamily="55" charset="-128"/>
                <a:cs typeface="ＭＳ Ｐゴシック" pitchFamily="55" charset="-128"/>
              </a:rPr>
              <a:t>1.2 km</a:t>
            </a:r>
          </a:p>
        </p:txBody>
      </p:sp>
      <p:sp>
        <p:nvSpPr>
          <p:cNvPr id="45068" name="Rectangle 14"/>
          <p:cNvSpPr>
            <a:spLocks noChangeArrowheads="1"/>
          </p:cNvSpPr>
          <p:nvPr/>
        </p:nvSpPr>
        <p:spPr bwMode="auto">
          <a:xfrm>
            <a:off x="6477000" y="1981200"/>
            <a:ext cx="760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bg1"/>
                </a:solidFill>
                <a:latin typeface="Tahoma" pitchFamily="55" charset="0"/>
                <a:ea typeface="ＭＳ Ｐゴシック" pitchFamily="55" charset="-128"/>
                <a:cs typeface="ＭＳ Ｐゴシック" pitchFamily="55" charset="-128"/>
              </a:rPr>
              <a:t>RHIC</a:t>
            </a:r>
          </a:p>
        </p:txBody>
      </p:sp>
      <p:sp>
        <p:nvSpPr>
          <p:cNvPr id="45069" name="Line 15"/>
          <p:cNvSpPr>
            <a:spLocks noChangeShapeType="1"/>
          </p:cNvSpPr>
          <p:nvPr/>
        </p:nvSpPr>
        <p:spPr bwMode="auto">
          <a:xfrm flipH="1" flipV="1">
            <a:off x="2590800" y="1143000"/>
            <a:ext cx="2286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Rectangle 1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609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ahoma" pitchFamily="55" charset="0"/>
              </a:rPr>
              <a:t>The STAR Detectors</a:t>
            </a:r>
            <a:endParaRPr lang="en-US" sz="2400">
              <a:solidFill>
                <a:srgbClr val="008080"/>
              </a:solidFill>
              <a:latin typeface="Comic Sans MS" pitchFamily="55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429000" y="1981200"/>
            <a:ext cx="5334000" cy="4267200"/>
            <a:chOff x="0" y="532"/>
            <a:chExt cx="3888" cy="2588"/>
          </a:xfrm>
        </p:grpSpPr>
        <p:pic>
          <p:nvPicPr>
            <p:cNvPr id="45074" name="Picture 21" descr="STA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32"/>
              <a:ext cx="3888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5" name="Rectangle 22"/>
            <p:cNvSpPr>
              <a:spLocks noChangeArrowheads="1"/>
            </p:cNvSpPr>
            <p:nvPr/>
          </p:nvSpPr>
          <p:spPr bwMode="auto">
            <a:xfrm>
              <a:off x="2718" y="576"/>
              <a:ext cx="498" cy="38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endParaRPr lang="en-US" sz="2000">
                <a:solidFill>
                  <a:schemeClr val="bg1"/>
                </a:solidFill>
                <a:ea typeface="ＭＳ Ｐゴシック" pitchFamily="55" charset="-128"/>
                <a:cs typeface="ＭＳ Ｐゴシック" pitchFamily="55" charset="-128"/>
              </a:endParaRPr>
            </a:p>
          </p:txBody>
        </p:sp>
      </p:grpSp>
      <p:pic>
        <p:nvPicPr>
          <p:cNvPr id="45072" name="Picture 23" descr="STA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41910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3" name="Text Box 24"/>
          <p:cNvSpPr txBox="1">
            <a:spLocks noChangeArrowheads="1"/>
          </p:cNvSpPr>
          <p:nvPr/>
        </p:nvSpPr>
        <p:spPr bwMode="auto">
          <a:xfrm>
            <a:off x="0" y="3810000"/>
            <a:ext cx="3519488" cy="1749425"/>
          </a:xfrm>
          <a:prstGeom prst="rect">
            <a:avLst/>
          </a:prstGeom>
          <a:noFill/>
          <a:ln w="22225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buSzPct val="80000"/>
              <a:buFontTx/>
              <a:buNone/>
            </a:pPr>
            <a:endParaRPr lang="en-US" sz="1800">
              <a:solidFill>
                <a:srgbClr val="172BAE"/>
              </a:solidFill>
              <a:latin typeface="Tahoma" pitchFamily="55" charset="0"/>
              <a:ea typeface="ＭＳ Ｐゴシック" pitchFamily="55" charset="-128"/>
              <a:cs typeface="ＭＳ Ｐゴシック" pitchFamily="55" charset="-128"/>
            </a:endParaRPr>
          </a:p>
          <a:p>
            <a:pPr marL="342900" indent="-342900">
              <a:lnSpc>
                <a:spcPct val="90000"/>
              </a:lnSpc>
              <a:buSzPct val="110000"/>
              <a:buFont typeface="Times" pitchFamily="55" charset="0"/>
              <a:buChar char="•"/>
            </a:pPr>
            <a:r>
              <a:rPr lang="en-US" sz="1400">
                <a:solidFill>
                  <a:srgbClr val="9A1818"/>
                </a:solidFill>
                <a:latin typeface="Tahoma" pitchFamily="55" charset="0"/>
                <a:ea typeface="ＭＳ Ｐゴシック" pitchFamily="55" charset="-128"/>
                <a:cs typeface="ＭＳ Ｐゴシック" pitchFamily="55" charset="-128"/>
              </a:rPr>
              <a:t>Time Projection Chamber   |</a:t>
            </a:r>
            <a:r>
              <a:rPr lang="en-US" sz="1400">
                <a:solidFill>
                  <a:srgbClr val="9A1818"/>
                </a:solidFill>
                <a:latin typeface="Symbol" pitchFamily="55" charset="2"/>
                <a:ea typeface="ＭＳ Ｐゴシック" pitchFamily="55" charset="-128"/>
                <a:cs typeface="ＭＳ Ｐゴシック" pitchFamily="55" charset="-128"/>
              </a:rPr>
              <a:t>h</a:t>
            </a:r>
            <a:r>
              <a:rPr lang="en-US" sz="1400">
                <a:solidFill>
                  <a:srgbClr val="9A1818"/>
                </a:solidFill>
                <a:latin typeface="Tahoma" pitchFamily="55" charset="0"/>
                <a:ea typeface="ＭＳ Ｐゴシック" pitchFamily="55" charset="-128"/>
                <a:cs typeface="ＭＳ Ｐゴシック" pitchFamily="55" charset="-128"/>
              </a:rPr>
              <a:t>|&lt;1.6</a:t>
            </a:r>
            <a:r>
              <a:rPr lang="en-US" sz="1400">
                <a:latin typeface="Tahoma" pitchFamily="55" charset="0"/>
                <a:ea typeface="ＭＳ Ｐゴシック" pitchFamily="55" charset="-128"/>
                <a:cs typeface="ＭＳ Ｐゴシック" pitchFamily="55" charset="-128"/>
              </a:rPr>
              <a:t>    </a:t>
            </a:r>
          </a:p>
          <a:p>
            <a:pPr marL="342900" indent="-342900">
              <a:lnSpc>
                <a:spcPct val="90000"/>
              </a:lnSpc>
              <a:buSzPct val="110000"/>
              <a:buFont typeface="Times" pitchFamily="55" charset="0"/>
              <a:buChar char="•"/>
            </a:pPr>
            <a:r>
              <a:rPr lang="en-US" sz="1400">
                <a:latin typeface="Tahoma" pitchFamily="55" charset="0"/>
                <a:ea typeface="ＭＳ Ｐゴシック" pitchFamily="55" charset="-128"/>
                <a:cs typeface="ＭＳ Ｐゴシック" pitchFamily="55" charset="-128"/>
              </a:rPr>
              <a:t>Forward TPC              2.5&lt;|</a:t>
            </a:r>
            <a:r>
              <a:rPr lang="en-US" sz="1400">
                <a:latin typeface="Symbol" pitchFamily="55" charset="2"/>
                <a:ea typeface="ＭＳ Ｐゴシック" pitchFamily="55" charset="-128"/>
                <a:cs typeface="ＭＳ Ｐゴシック" pitchFamily="55" charset="-128"/>
              </a:rPr>
              <a:t>h</a:t>
            </a:r>
            <a:r>
              <a:rPr lang="en-US" sz="1400">
                <a:latin typeface="Tahoma" pitchFamily="55" charset="0"/>
                <a:ea typeface="ＭＳ Ｐゴシック" pitchFamily="55" charset="-128"/>
                <a:cs typeface="ＭＳ Ｐゴシック" pitchFamily="55" charset="-128"/>
              </a:rPr>
              <a:t>|&lt;4.0 </a:t>
            </a:r>
          </a:p>
          <a:p>
            <a:pPr marL="342900" indent="-342900">
              <a:lnSpc>
                <a:spcPct val="90000"/>
              </a:lnSpc>
              <a:buSzPct val="110000"/>
              <a:buFont typeface="Times" pitchFamily="55" charset="0"/>
              <a:buChar char="•"/>
            </a:pPr>
            <a:r>
              <a:rPr lang="en-US" sz="1400">
                <a:latin typeface="Tahoma" pitchFamily="55" charset="0"/>
                <a:ea typeface="ＭＳ Ｐゴシック" pitchFamily="55" charset="-128"/>
                <a:cs typeface="ＭＳ Ｐゴシック" pitchFamily="55" charset="-128"/>
              </a:rPr>
              <a:t>Silicon Vertex Tracker        |</a:t>
            </a:r>
            <a:r>
              <a:rPr lang="en-US" sz="1400">
                <a:latin typeface="Symbol" pitchFamily="55" charset="2"/>
                <a:ea typeface="ＭＳ Ｐゴシック" pitchFamily="55" charset="-128"/>
                <a:cs typeface="ＭＳ Ｐゴシック" pitchFamily="55" charset="-128"/>
              </a:rPr>
              <a:t>h</a:t>
            </a:r>
            <a:r>
              <a:rPr lang="en-US" sz="1400">
                <a:latin typeface="Tahoma" pitchFamily="55" charset="0"/>
                <a:ea typeface="ＭＳ Ｐゴシック" pitchFamily="55" charset="-128"/>
                <a:cs typeface="ＭＳ Ｐゴシック" pitchFamily="55" charset="-128"/>
              </a:rPr>
              <a:t>|&lt;1 </a:t>
            </a:r>
          </a:p>
          <a:p>
            <a:pPr marL="342900" indent="-342900">
              <a:lnSpc>
                <a:spcPct val="90000"/>
              </a:lnSpc>
              <a:buSzPct val="110000"/>
              <a:buFont typeface="Times" pitchFamily="55" charset="0"/>
              <a:buChar char="•"/>
            </a:pPr>
            <a:r>
              <a:rPr lang="en-US" sz="1400">
                <a:solidFill>
                  <a:srgbClr val="9A1818"/>
                </a:solidFill>
                <a:latin typeface="Tahoma" pitchFamily="55" charset="0"/>
                <a:ea typeface="ＭＳ Ｐゴシック" pitchFamily="55" charset="-128"/>
                <a:cs typeface="ＭＳ Ｐゴシック" pitchFamily="55" charset="-128"/>
              </a:rPr>
              <a:t>Barrel EMC                         |</a:t>
            </a:r>
            <a:r>
              <a:rPr lang="en-US" sz="1400">
                <a:solidFill>
                  <a:srgbClr val="9A1818"/>
                </a:solidFill>
                <a:latin typeface="Symbol" pitchFamily="55" charset="2"/>
                <a:ea typeface="ＭＳ Ｐゴシック" pitchFamily="55" charset="-128"/>
                <a:cs typeface="ＭＳ Ｐゴシック" pitchFamily="55" charset="-128"/>
              </a:rPr>
              <a:t>h</a:t>
            </a:r>
            <a:r>
              <a:rPr lang="en-US" sz="1400">
                <a:solidFill>
                  <a:srgbClr val="9A1818"/>
                </a:solidFill>
                <a:latin typeface="Tahoma" pitchFamily="55" charset="0"/>
                <a:ea typeface="ＭＳ Ｐゴシック" pitchFamily="55" charset="-128"/>
                <a:cs typeface="ＭＳ Ｐゴシック" pitchFamily="55" charset="-128"/>
              </a:rPr>
              <a:t>|&lt;1 </a:t>
            </a:r>
          </a:p>
          <a:p>
            <a:pPr marL="342900" indent="-342900">
              <a:lnSpc>
                <a:spcPct val="90000"/>
              </a:lnSpc>
              <a:buSzPct val="110000"/>
              <a:buFont typeface="Times" pitchFamily="55" charset="0"/>
              <a:buChar char="•"/>
            </a:pPr>
            <a:r>
              <a:rPr lang="en-US" sz="1400">
                <a:latin typeface="Tahoma" pitchFamily="55" charset="0"/>
                <a:ea typeface="ＭＳ Ｐゴシック" pitchFamily="55" charset="-128"/>
                <a:cs typeface="ＭＳ Ｐゴシック" pitchFamily="55" charset="-128"/>
              </a:rPr>
              <a:t>Endcap EMC                1.0&lt; </a:t>
            </a:r>
            <a:r>
              <a:rPr lang="en-US" sz="1400">
                <a:latin typeface="Symbol" pitchFamily="55" charset="2"/>
                <a:ea typeface="ＭＳ Ｐゴシック" pitchFamily="55" charset="-128"/>
                <a:cs typeface="ＭＳ Ｐゴシック" pitchFamily="55" charset="-128"/>
              </a:rPr>
              <a:t>h</a:t>
            </a:r>
            <a:r>
              <a:rPr lang="en-US" sz="1400">
                <a:latin typeface="Tahoma" pitchFamily="55" charset="0"/>
                <a:ea typeface="ＭＳ Ｐゴシック" pitchFamily="55" charset="-128"/>
                <a:cs typeface="ＭＳ Ｐゴシック" pitchFamily="55" charset="-128"/>
              </a:rPr>
              <a:t> &lt;2.0 </a:t>
            </a:r>
          </a:p>
          <a:p>
            <a:pPr marL="342900" indent="-342900">
              <a:lnSpc>
                <a:spcPct val="90000"/>
              </a:lnSpc>
              <a:buSzPct val="110000"/>
              <a:buFont typeface="Times" pitchFamily="55" charset="0"/>
              <a:buChar char="•"/>
            </a:pPr>
            <a:r>
              <a:rPr lang="en-US" sz="1400">
                <a:latin typeface="Tahoma" pitchFamily="55" charset="0"/>
                <a:ea typeface="ＭＳ Ｐゴシック" pitchFamily="55" charset="-128"/>
                <a:cs typeface="ＭＳ Ｐゴシック" pitchFamily="55" charset="-128"/>
              </a:rPr>
              <a:t>Forward Pion Detector  3.3&lt;|</a:t>
            </a:r>
            <a:r>
              <a:rPr lang="en-US" sz="1400">
                <a:latin typeface="Symbol" pitchFamily="55" charset="2"/>
                <a:ea typeface="ＭＳ Ｐゴシック" pitchFamily="55" charset="-128"/>
                <a:cs typeface="ＭＳ Ｐゴシック" pitchFamily="55" charset="-128"/>
              </a:rPr>
              <a:t>h|</a:t>
            </a:r>
            <a:r>
              <a:rPr lang="en-US" sz="1400">
                <a:latin typeface="Tahoma" pitchFamily="55" charset="0"/>
                <a:ea typeface="ＭＳ Ｐゴシック" pitchFamily="55" charset="-128"/>
                <a:cs typeface="ＭＳ Ｐゴシック" pitchFamily="55" charset="-128"/>
              </a:rPr>
              <a:t>&lt;4.1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59E-146B-41C0-A9E7-D31ECE848B6F}" type="slidenum">
              <a:rPr lang="en-US"/>
              <a:pPr/>
              <a:t>40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r>
              <a:rPr lang="en-US" dirty="0"/>
              <a:t>Momentum</a:t>
            </a:r>
            <a:r>
              <a:rPr lang="en-US" dirty="0" smtClean="0"/>
              <a:t> Dependence</a:t>
            </a:r>
            <a:endParaRPr lang="en-U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90601"/>
            <a:ext cx="8078787" cy="1219199"/>
          </a:xfrm>
        </p:spPr>
        <p:txBody>
          <a:bodyPr>
            <a:normAutofit fontScale="92500"/>
          </a:bodyPr>
          <a:lstStyle/>
          <a:p>
            <a:r>
              <a:rPr lang="en-US" dirty="0"/>
              <a:t>In </a:t>
            </a:r>
            <a:r>
              <a:rPr lang="en-US" dirty="0" err="1"/>
              <a:t>Au+Au</a:t>
            </a:r>
            <a:r>
              <a:rPr lang="en-US" dirty="0"/>
              <a:t> (left) and central </a:t>
            </a:r>
            <a:r>
              <a:rPr lang="en-US" dirty="0" err="1"/>
              <a:t>Cu+Cu</a:t>
            </a:r>
            <a:r>
              <a:rPr lang="en-US" dirty="0"/>
              <a:t> (right)</a:t>
            </a:r>
          </a:p>
          <a:p>
            <a:pPr lvl="1"/>
            <a:r>
              <a:rPr lang="en-US" dirty="0"/>
              <a:t>Momentum distribution is rather flat up to 5 </a:t>
            </a:r>
            <a:r>
              <a:rPr lang="en-US" dirty="0" err="1"/>
              <a:t>GeV/c</a:t>
            </a:r>
            <a:endParaRPr lang="en-US" dirty="0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/>
          <a:srcRect r="49347"/>
          <a:stretch>
            <a:fillRect/>
          </a:stretch>
        </p:blipFill>
        <p:spPr bwMode="auto">
          <a:xfrm>
            <a:off x="5219700" y="2420938"/>
            <a:ext cx="3454400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9" name="Picture 5" descr="raa_vs_pt_vs_cent_auau"/>
          <p:cNvPicPr>
            <a:picLocks noChangeAspect="1" noChangeArrowheads="1"/>
          </p:cNvPicPr>
          <p:nvPr/>
        </p:nvPicPr>
        <p:blipFill>
          <a:blip r:embed="rId3"/>
          <a:srcRect t="39218" r="10005"/>
          <a:stretch>
            <a:fillRect/>
          </a:stretch>
        </p:blipFill>
        <p:spPr bwMode="auto">
          <a:xfrm>
            <a:off x="414338" y="2438400"/>
            <a:ext cx="4081462" cy="3900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B906-15A4-4564-A5C3-EF4D87B2CAC2}" type="slidenum">
              <a:rPr lang="en-US"/>
              <a:pPr/>
              <a:t>41</a:t>
            </a:fld>
            <a:endParaRPr lang="en-US"/>
          </a:p>
        </p:txBody>
      </p:sp>
      <p:pic>
        <p:nvPicPr>
          <p:cNvPr id="1065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700213"/>
            <a:ext cx="3530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15888"/>
            <a:ext cx="8929687" cy="922337"/>
          </a:xfrm>
        </p:spPr>
        <p:txBody>
          <a:bodyPr/>
          <a:lstStyle/>
          <a:p>
            <a:r>
              <a:rPr lang="en-US" sz="4000" dirty="0"/>
              <a:t>J/</a:t>
            </a:r>
            <a:r>
              <a:rPr lang="el-GR" sz="4000" dirty="0">
                <a:ea typeface="Arial" pitchFamily="55" charset="0"/>
                <a:cs typeface="Arial" pitchFamily="55" charset="0"/>
              </a:rPr>
              <a:t>ψ</a:t>
            </a:r>
            <a:r>
              <a:rPr lang="en-US" sz="4000" dirty="0" smtClean="0"/>
              <a:t> Elliptic </a:t>
            </a:r>
            <a:r>
              <a:rPr lang="en-US" sz="4000" dirty="0"/>
              <a:t>F</a:t>
            </a:r>
            <a:r>
              <a:rPr lang="en-US" sz="4000" dirty="0" smtClean="0"/>
              <a:t>low</a:t>
            </a:r>
            <a:endParaRPr lang="en-US" sz="400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4554537" cy="2736850"/>
          </a:xfrm>
        </p:spPr>
        <p:txBody>
          <a:bodyPr/>
          <a:lstStyle/>
          <a:p>
            <a:r>
              <a:rPr lang="en-US"/>
              <a:t>J/</a:t>
            </a:r>
            <a:r>
              <a:rPr lang="el-GR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ψ</a:t>
            </a:r>
            <a:r>
              <a:rPr lang="en-US"/>
              <a:t> flow : possible test of regeneration</a:t>
            </a:r>
          </a:p>
          <a:p>
            <a:pPr lvl="1"/>
            <a:r>
              <a:rPr lang="en-US" sz="2000" b="1">
                <a:solidFill>
                  <a:srgbClr val="FF0000"/>
                </a:solidFill>
              </a:rPr>
              <a:t>Electrons from open c and b semileptonic decays show nonzero elliptic flow</a:t>
            </a:r>
            <a:r>
              <a:rPr lang="en-US" sz="2000"/>
              <a:t> </a:t>
            </a:r>
          </a:p>
          <a:p>
            <a:pPr lvl="1"/>
            <a:r>
              <a:rPr lang="en-US" sz="2000"/>
              <a:t>J/ψ regenerated from c quarks should inherit their flow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6300788" y="2060575"/>
            <a:ext cx="1871662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MS PGothic" pitchFamily="50" charset="-128"/>
                <a:ea typeface="MS PGothic" pitchFamily="50" charset="-128"/>
                <a:cs typeface="Arial" pitchFamily="55" charset="0"/>
              </a:rPr>
              <a:t>c &amp; b (+ J/</a:t>
            </a:r>
            <a:r>
              <a:rPr lang="el-GR" sz="2000" b="1">
                <a:solidFill>
                  <a:srgbClr val="FF0000"/>
                </a:solidFill>
                <a:latin typeface="MS PGothic" pitchFamily="50" charset="-128"/>
                <a:ea typeface="MS PGothic" pitchFamily="50" charset="-128"/>
                <a:cs typeface="Arial" pitchFamily="55" charset="0"/>
              </a:rPr>
              <a:t>ψ</a:t>
            </a:r>
            <a:r>
              <a:rPr lang="fr-FR" sz="2000" b="1">
                <a:solidFill>
                  <a:srgbClr val="FF0000"/>
                </a:solidFill>
                <a:latin typeface="MS PGothic" pitchFamily="50" charset="-128"/>
                <a:ea typeface="MS PGothic" pitchFamily="50" charset="-128"/>
                <a:cs typeface="Arial" pitchFamily="55" charset="0"/>
              </a:rPr>
              <a:t>)</a:t>
            </a:r>
            <a:endParaRPr lang="el-GR" sz="2000" b="1">
              <a:solidFill>
                <a:srgbClr val="FF0000"/>
              </a:solidFill>
              <a:latin typeface="MS PGothic" pitchFamily="50" charset="-128"/>
              <a:ea typeface="MS PGothic" pitchFamily="50" charset="-128"/>
              <a:cs typeface="Arial" pitchFamily="55" charset="0"/>
            </a:endParaRPr>
          </a:p>
        </p:txBody>
      </p:sp>
      <p:sp>
        <p:nvSpPr>
          <p:cNvPr id="106591" name="Text Box 95"/>
          <p:cNvSpPr txBox="1">
            <a:spLocks noChangeArrowheads="1"/>
          </p:cNvSpPr>
          <p:nvPr/>
        </p:nvSpPr>
        <p:spPr bwMode="auto">
          <a:xfrm>
            <a:off x="6011863" y="1341438"/>
            <a:ext cx="2828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Run 4 Final : PRL 98, 172301 (2007)</a:t>
            </a:r>
            <a:endParaRPr lang="en-US" sz="1200">
              <a:latin typeface="MS PGothic" pitchFamily="50" charset="-128"/>
              <a:ea typeface="MS PGothic" pitchFamily="50" charset="-128"/>
              <a:cs typeface="MS PGothic" pitchFamily="50" charset="-128"/>
            </a:endParaRPr>
          </a:p>
        </p:txBody>
      </p:sp>
      <p:sp>
        <p:nvSpPr>
          <p:cNvPr id="106592" name="Rectangle 96"/>
          <p:cNvSpPr>
            <a:spLocks noChangeArrowheads="1"/>
          </p:cNvSpPr>
          <p:nvPr/>
        </p:nvSpPr>
        <p:spPr bwMode="auto">
          <a:xfrm>
            <a:off x="179388" y="3932238"/>
            <a:ext cx="89646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FF"/>
                </a:solidFill>
                <a:latin typeface="Times New Roman" pitchFamily="55" charset="0"/>
              </a:rPr>
              <a:t>Main criticisms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Flow is seen at NA50 and NA60 where net charm yield is not that high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Times New Roman" pitchFamily="55" charset="0"/>
                <a:ea typeface="MS PGothic" pitchFamily="50" charset="-128"/>
                <a:cs typeface="MS PGothic" pitchFamily="50" charset="-128"/>
              </a:rPr>
              <a:t>Indication of other causes that induce J/</a:t>
            </a:r>
            <a:r>
              <a:rPr lang="el-GR" dirty="0">
                <a:latin typeface="Times New Roman" pitchFamily="55" charset="0"/>
                <a:ea typeface="MS PGothic" pitchFamily="50" charset="-128"/>
                <a:cs typeface="MS PGothic" pitchFamily="50" charset="-128"/>
              </a:rPr>
              <a:t>ψ</a:t>
            </a:r>
            <a:r>
              <a:rPr lang="en-US" dirty="0">
                <a:latin typeface="Times New Roman" pitchFamily="55" charset="0"/>
                <a:ea typeface="MS PGothic" pitchFamily="50" charset="-128"/>
                <a:cs typeface="MS PGothic" pitchFamily="50" charset="-128"/>
              </a:rPr>
              <a:t> flow</a:t>
            </a:r>
            <a:endParaRPr lang="en-US" sz="2400" dirty="0">
              <a:latin typeface="Times New Roman" pitchFamily="55" charset="0"/>
              <a:ea typeface="MS PGothic" pitchFamily="50" charset="-128"/>
              <a:cs typeface="MS PGothic" pitchFamily="50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FF"/>
                </a:solidFill>
                <a:latin typeface="Times New Roman" pitchFamily="55" charset="0"/>
              </a:rPr>
              <a:t>But then...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Absence of J/</a:t>
            </a:r>
            <a:r>
              <a:rPr lang="el-GR" sz="2000" dirty="0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ψ</a:t>
            </a:r>
            <a:r>
              <a:rPr lang="en-US" sz="2000" dirty="0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  elliptic flow would weigh against regeneration models which all predict substantial flow</a:t>
            </a:r>
          </a:p>
        </p:txBody>
      </p:sp>
    </p:spTree>
  </p:cSld>
  <p:clrMapOvr>
    <a:masterClrMapping/>
  </p:clrMapOvr>
  <p:transition advTm="103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AAE0-94C8-46A6-B598-C3ED41F5BE78}" type="slidenum">
              <a:rPr lang="en-US"/>
              <a:pPr/>
              <a:t>42</a:t>
            </a:fld>
            <a:endParaRPr lang="en-US"/>
          </a:p>
        </p:txBody>
      </p:sp>
      <p:pic>
        <p:nvPicPr>
          <p:cNvPr id="109570" name="Picture 2" descr="v2_pt_central_forward_20-60_theories"/>
          <p:cNvPicPr>
            <a:picLocks noChangeAspect="1" noChangeArrowheads="1"/>
          </p:cNvPicPr>
          <p:nvPr/>
        </p:nvPicPr>
        <p:blipFill>
          <a:blip r:embed="rId3"/>
          <a:srcRect t="52003" r="7318" b="537"/>
          <a:stretch>
            <a:fillRect/>
          </a:stretch>
        </p:blipFill>
        <p:spPr bwMode="auto">
          <a:xfrm>
            <a:off x="1398588" y="1738312"/>
            <a:ext cx="5765800" cy="3824288"/>
          </a:xfrm>
          <a:prstGeom prst="rect">
            <a:avLst/>
          </a:prstGeom>
          <a:noFill/>
        </p:spPr>
      </p:pic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r>
              <a:rPr lang="en-US" sz="4000" dirty="0"/>
              <a:t>J/</a:t>
            </a:r>
            <a:r>
              <a:rPr lang="el-GR" sz="4000" dirty="0">
                <a:ea typeface="Arial" pitchFamily="55" charset="0"/>
                <a:cs typeface="Arial" pitchFamily="55" charset="0"/>
              </a:rPr>
              <a:t>ψ</a:t>
            </a:r>
            <a:r>
              <a:rPr lang="en-US" sz="4000" dirty="0" smtClean="0"/>
              <a:t> </a:t>
            </a:r>
            <a:r>
              <a:rPr lang="en-US" sz="4000" dirty="0"/>
              <a:t>E</a:t>
            </a:r>
            <a:r>
              <a:rPr lang="en-US" sz="4000" dirty="0" smtClean="0"/>
              <a:t>lliptic </a:t>
            </a:r>
            <a:r>
              <a:rPr lang="en-US" sz="4000" dirty="0" smtClean="0"/>
              <a:t>F</a:t>
            </a:r>
            <a:r>
              <a:rPr lang="en-US" sz="4000" dirty="0" smtClean="0"/>
              <a:t>low</a:t>
            </a:r>
            <a:endParaRPr lang="en-US" sz="4000" dirty="0"/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 rot="16200000">
            <a:off x="5678488" y="3319462"/>
            <a:ext cx="3397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Bar : stat. + uncorrelated syst. errors</a:t>
            </a:r>
          </a:p>
          <a:p>
            <a:r>
              <a:rPr lang="en-US" sz="1600" b="1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Band : correlated syst. errors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312738" y="5486400"/>
            <a:ext cx="8435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Probability of positive v</a:t>
            </a:r>
            <a:r>
              <a:rPr lang="en-US" sz="2200" b="1" baseline="-25000" dirty="0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2</a:t>
            </a:r>
            <a:r>
              <a:rPr lang="en-US" sz="2200" b="1" dirty="0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 from </a:t>
            </a:r>
            <a:r>
              <a:rPr lang="en-US" sz="2200" b="1" dirty="0" err="1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p</a:t>
            </a:r>
            <a:r>
              <a:rPr lang="en-US" sz="2200" b="1" baseline="-25000" dirty="0" err="1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T</a:t>
            </a:r>
            <a:r>
              <a:rPr lang="en-US" sz="2200" b="1" dirty="0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 integrated values ≈ 15%, and 8% if two </a:t>
            </a:r>
            <a:r>
              <a:rPr lang="en-US" sz="2200" b="1" dirty="0" err="1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rapidities</a:t>
            </a:r>
            <a:r>
              <a:rPr lang="en-US" sz="2200" b="1" dirty="0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 are combined</a:t>
            </a:r>
            <a:endParaRPr lang="en-US" sz="2200" b="1" dirty="0">
              <a:solidFill>
                <a:srgbClr val="FF3399"/>
              </a:solidFill>
              <a:latin typeface="MS PGothic" pitchFamily="50" charset="-128"/>
              <a:ea typeface="MS PGothic" pitchFamily="50" charset="-128"/>
              <a:cs typeface="MS PGothic" pitchFamily="50" charset="-128"/>
            </a:endParaRP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158750" y="1196975"/>
            <a:ext cx="8877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p</a:t>
            </a:r>
            <a:r>
              <a:rPr lang="en-US" sz="2200" b="1" baseline="-25000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T</a:t>
            </a:r>
            <a:r>
              <a:rPr lang="en-US" sz="2200" b="1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 integrated v</a:t>
            </a:r>
            <a:r>
              <a:rPr lang="en-US" sz="2200" b="1" baseline="-25000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2</a:t>
            </a:r>
            <a:r>
              <a:rPr lang="en-US" sz="2200" b="1"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 = </a:t>
            </a:r>
            <a:r>
              <a:rPr lang="en-US" sz="2200" b="1">
                <a:solidFill>
                  <a:srgbClr val="000099"/>
                </a:solidFill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(-10</a:t>
            </a:r>
            <a:r>
              <a:rPr lang="en-US" sz="2200" b="1">
                <a:solidFill>
                  <a:srgbClr val="000099"/>
                </a:solidFill>
                <a:latin typeface="MS PGothic" pitchFamily="50" charset="-128"/>
                <a:ea typeface="MS PGothic" pitchFamily="50" charset="-128"/>
                <a:cs typeface="Arial" pitchFamily="55" charset="0"/>
              </a:rPr>
              <a:t>±10)% @  |y|&lt;0.35 </a:t>
            </a:r>
            <a:r>
              <a:rPr lang="en-US" sz="2200" b="1">
                <a:latin typeface="MS PGothic" pitchFamily="50" charset="-128"/>
                <a:ea typeface="MS PGothic" pitchFamily="50" charset="-128"/>
                <a:cs typeface="Arial" pitchFamily="55" charset="0"/>
              </a:rPr>
              <a:t>and</a:t>
            </a:r>
            <a:r>
              <a:rPr lang="en-US" sz="2200" b="1">
                <a:solidFill>
                  <a:srgbClr val="000099"/>
                </a:solidFill>
                <a:latin typeface="MS PGothic" pitchFamily="50" charset="-128"/>
                <a:ea typeface="MS PGothic" pitchFamily="50" charset="-128"/>
                <a:cs typeface="Arial" pitchFamily="55" charset="0"/>
              </a:rPr>
              <a:t> </a:t>
            </a:r>
            <a:r>
              <a:rPr lang="en-US" sz="2200" b="1">
                <a:solidFill>
                  <a:srgbClr val="FF3399"/>
                </a:solidFill>
                <a:latin typeface="MS PGothic" pitchFamily="50" charset="-128"/>
                <a:ea typeface="MS PGothic" pitchFamily="50" charset="-128"/>
                <a:cs typeface="Arial" pitchFamily="55" charset="0"/>
              </a:rPr>
              <a:t>(</a:t>
            </a:r>
            <a:r>
              <a:rPr lang="en-US" sz="2200" b="1">
                <a:solidFill>
                  <a:srgbClr val="FF3399"/>
                </a:solidFill>
                <a:latin typeface="MS PGothic" pitchFamily="50" charset="-128"/>
                <a:ea typeface="MS PGothic" pitchFamily="50" charset="-128"/>
                <a:cs typeface="MS PGothic" pitchFamily="50" charset="-128"/>
              </a:rPr>
              <a:t>-9.3 ± 9.2)% @ -1.2&lt;|y|&lt;1.2</a:t>
            </a:r>
            <a:endParaRPr lang="el-GR" sz="2200" b="1">
              <a:solidFill>
                <a:srgbClr val="FF3399"/>
              </a:solidFill>
              <a:latin typeface="MS PGothic" pitchFamily="50" charset="-128"/>
              <a:ea typeface="MS PGothic" pitchFamily="50" charset="-128"/>
              <a:cs typeface="MS PGothic" pitchFamily="50" charset="-128"/>
            </a:endParaRPr>
          </a:p>
          <a:p>
            <a:endParaRPr lang="el-GR" sz="2200" b="1">
              <a:solidFill>
                <a:srgbClr val="FF3399"/>
              </a:solidFill>
              <a:latin typeface="MS PGothic" pitchFamily="50" charset="-128"/>
              <a:ea typeface="MS PGothic" pitchFamily="50" charset="-128"/>
              <a:cs typeface="MS PGothic" pitchFamily="50" charset="-128"/>
            </a:endParaRPr>
          </a:p>
        </p:txBody>
      </p:sp>
    </p:spTree>
  </p:cSld>
  <p:clrMapOvr>
    <a:masterClrMapping/>
  </p:clrMapOvr>
  <p:transition advTm="52563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5"/>
          <p:cNvPicPr>
            <a:picLocks noChangeAspect="1" noChangeArrowheads="1"/>
          </p:cNvPicPr>
          <p:nvPr/>
        </p:nvPicPr>
        <p:blipFill>
          <a:blip r:embed="rId3"/>
          <a:srcRect r="980" b="1422"/>
          <a:stretch>
            <a:fillRect/>
          </a:stretch>
        </p:blipFill>
        <p:spPr bwMode="auto">
          <a:xfrm>
            <a:off x="5102225" y="3784600"/>
            <a:ext cx="393065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3124200" y="6461125"/>
            <a:ext cx="2895600" cy="244475"/>
          </a:xfrm>
        </p:spPr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A659C9-7121-4963-AD0B-A304D0EF40E5}" type="slidenum">
              <a:rPr lang="en-US"/>
              <a:pPr/>
              <a:t>43</a:t>
            </a:fld>
            <a:endParaRPr lang="en-US"/>
          </a:p>
        </p:txBody>
      </p:sp>
      <p:graphicFrame>
        <p:nvGraphicFramePr>
          <p:cNvPr id="6146" name="Object 22"/>
          <p:cNvGraphicFramePr>
            <a:graphicFrameLocks noChangeAspect="1"/>
          </p:cNvGraphicFramePr>
          <p:nvPr/>
        </p:nvGraphicFramePr>
        <p:xfrm>
          <a:off x="609600" y="5105400"/>
          <a:ext cx="3581400" cy="930275"/>
        </p:xfrm>
        <a:graphic>
          <a:graphicData uri="http://schemas.openxmlformats.org/presentationml/2006/ole">
            <p:oleObj spid="_x0000_s26626" name="Equation" r:id="rId4" imgW="1612800" imgH="419040" progId="Equation.3">
              <p:embed/>
            </p:oleObj>
          </a:graphicData>
        </a:graphic>
      </p:graphicFrame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371600" y="152400"/>
            <a:ext cx="58607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Quarkonia</a:t>
            </a:r>
            <a:r>
              <a:rPr lang="en-US" sz="2000" dirty="0">
                <a:solidFill>
                  <a:srgbClr val="FF0000"/>
                </a:solidFill>
              </a:rPr>
              <a:t> Production &amp; Suppression – Upsilons in </a:t>
            </a:r>
            <a:r>
              <a:rPr lang="en-US" sz="2000" dirty="0" err="1">
                <a:solidFill>
                  <a:srgbClr val="FF0000"/>
                </a:solidFill>
              </a:rPr>
              <a:t>p+p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151" name="TextBox 12"/>
          <p:cNvSpPr txBox="1">
            <a:spLocks noChangeArrowheads="1"/>
          </p:cNvSpPr>
          <p:nvPr/>
        </p:nvSpPr>
        <p:spPr bwMode="auto">
          <a:xfrm>
            <a:off x="228600" y="3962400"/>
            <a:ext cx="480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55" charset="0"/>
              <a:buChar char="•"/>
            </a:pPr>
            <a:r>
              <a:rPr lang="en-US" sz="2000"/>
              <a:t> Cross section follows world trend</a:t>
            </a:r>
          </a:p>
          <a:p>
            <a:pPr>
              <a:buFont typeface="Arial" pitchFamily="55" charset="0"/>
              <a:buChar char="•"/>
            </a:pPr>
            <a:r>
              <a:rPr lang="en-US" sz="2000"/>
              <a:t> Baseline for Au+Au</a:t>
            </a:r>
          </a:p>
        </p:txBody>
      </p:sp>
      <p:pic>
        <p:nvPicPr>
          <p:cNvPr id="6152" name="Picture 13" descr="C:\Documents and Settings\leitch\My Documents\physics\2009\qm09\preliminary\cesar\invmass_fi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85800"/>
            <a:ext cx="37338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C:\Documents and Settings\leitch\My Documents\physics\2009\qm09\preliminary\cesar\fit_upsil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609600"/>
            <a:ext cx="40386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54" name="Straight Arrow Connector 13"/>
          <p:cNvCxnSpPr>
            <a:cxnSpLocks noChangeShapeType="1"/>
          </p:cNvCxnSpPr>
          <p:nvPr/>
        </p:nvCxnSpPr>
        <p:spPr bwMode="auto">
          <a:xfrm flipV="1">
            <a:off x="4343400" y="2133600"/>
            <a:ext cx="533400" cy="228600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cxnSp>
        <p:nvCxnSpPr>
          <p:cNvPr id="6155" name="Straight Arrow Connector 16"/>
          <p:cNvCxnSpPr>
            <a:cxnSpLocks noChangeShapeType="1"/>
          </p:cNvCxnSpPr>
          <p:nvPr/>
        </p:nvCxnSpPr>
        <p:spPr bwMode="auto">
          <a:xfrm flipV="1">
            <a:off x="4267200" y="2971800"/>
            <a:ext cx="1295400" cy="457200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sp>
        <p:nvSpPr>
          <p:cNvPr id="6156" name="Right Arrow 20"/>
          <p:cNvSpPr>
            <a:spLocks noChangeArrowheads="1"/>
          </p:cNvSpPr>
          <p:nvPr/>
        </p:nvSpPr>
        <p:spPr bwMode="auto">
          <a:xfrm>
            <a:off x="3581400" y="2286000"/>
            <a:ext cx="1219200" cy="733425"/>
          </a:xfrm>
          <a:prstGeom prst="rightArrow">
            <a:avLst>
              <a:gd name="adj1" fmla="val 50000"/>
              <a:gd name="adj2" fmla="val 50016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4" descr="C:\Documents and Settings\leitch\My Documents\physics\2009\qm09\preliminary\zaida\Sat\HighMass_AuAu_dielectr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85800"/>
            <a:ext cx="45720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ZoneTexte 9"/>
          <p:cNvSpPr txBox="1">
            <a:spLocks noChangeArrowheads="1"/>
          </p:cNvSpPr>
          <p:nvPr/>
        </p:nvSpPr>
        <p:spPr bwMode="auto">
          <a:xfrm>
            <a:off x="5334000" y="2590800"/>
            <a:ext cx="1309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Monotype Sorts" pitchFamily="55" charset="2"/>
              <a:buNone/>
            </a:pPr>
            <a:r>
              <a:rPr lang="en-GB"/>
              <a:t>Au+Au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04800" y="5562600"/>
            <a:ext cx="4330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</a:t>
            </a:r>
            <a:r>
              <a:rPr lang="en-US" b="1" baseline="-25000">
                <a:solidFill>
                  <a:srgbClr val="FF0000"/>
                </a:solidFill>
              </a:rPr>
              <a:t>AuAu</a:t>
            </a:r>
            <a:r>
              <a:rPr lang="en-US" b="1">
                <a:solidFill>
                  <a:srgbClr val="FF0000"/>
                </a:solidFill>
              </a:rPr>
              <a:t> [8.5,11.5] &lt; 0.64 at 90% C.L.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DD8BE3-2425-4544-B381-4D6B6983DF80}" type="slidenum">
              <a:rPr lang="en-US"/>
              <a:pPr/>
              <a:t>44</a:t>
            </a:fld>
            <a:endParaRPr lang="en-US"/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1524000" y="152400"/>
            <a:ext cx="5548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Quarkonia</a:t>
            </a:r>
            <a:r>
              <a:rPr lang="en-US" sz="2400" dirty="0">
                <a:solidFill>
                  <a:srgbClr val="FF0000"/>
                </a:solidFill>
              </a:rPr>
              <a:t> – Upsilons Suppressed in </a:t>
            </a:r>
            <a:r>
              <a:rPr lang="en-US" sz="2400" dirty="0" err="1">
                <a:solidFill>
                  <a:srgbClr val="FF0000"/>
                </a:solidFill>
              </a:rPr>
              <a:t>Au+Au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6632" name="Picture 13" descr="C:\Documents and Settings\leitch\My Documents\physics\2009\qm09\preliminary\cesar\upsilon_run6p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4065"/>
            <a:ext cx="40338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5750" y="3867150"/>
          <a:ext cx="4267200" cy="1602105"/>
        </p:xfrm>
        <a:graphic>
          <a:graphicData uri="http://schemas.openxmlformats.org/drawingml/2006/table">
            <a:tbl>
              <a:tblPr/>
              <a:tblGrid>
                <a:gridCol w="1101725"/>
                <a:gridCol w="1412875"/>
                <a:gridCol w="1752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5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55" charset="0"/>
                        </a:rPr>
                        <a:t>p+p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55" charset="0"/>
                        </a:rPr>
                        <a:t>Au+Au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55" charset="0"/>
                        </a:rPr>
                        <a:t>N[8.5,11.5]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5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55" charset="0"/>
                        </a:rPr>
                        <a:t>10.5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55" charset="0"/>
                        </a:rPr>
                        <a:t>(+3.7/-3.6)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5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55" charset="0"/>
                        </a:rPr>
                        <a:t>11.7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55" charset="0"/>
                        </a:rPr>
                        <a:t>(+4.7/-4.6)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5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55" charset="0"/>
                        </a:rPr>
                        <a:t>N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55" charset="0"/>
                        </a:rPr>
                        <a:t>J/</a:t>
                      </a:r>
                      <a:r>
                        <a:rPr kumimoji="0" lang="el-G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55" charset="0"/>
                        </a:rPr>
                        <a:t>Ψ</a:t>
                      </a:r>
                      <a:endParaRPr kumimoji="0" lang="en-US" sz="1400" b="0" i="0" u="none" strike="noStrike" cap="none" normalizeH="0" baseline="-25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5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55" charset="0"/>
                        </a:rPr>
                        <a:t>2653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55" charset="0"/>
                        </a:rPr>
                        <a:t>±70±345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5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55" charset="0"/>
                        </a:rPr>
                        <a:t>4166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55" charset="0"/>
                        </a:rPr>
                        <a:t>±442(+187/-304)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5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55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55" charset="0"/>
                        </a:rPr>
                        <a:t>AA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55" charset="0"/>
                        </a:rPr>
                        <a:t>(J/</a:t>
                      </a: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55" charset="0"/>
                        </a:rPr>
                        <a:t>Ψ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55" charset="0"/>
                        </a:rPr>
                        <a:t>)</a:t>
                      </a:r>
                      <a:endParaRPr kumimoji="0" lang="en-US" sz="1400" b="0" i="0" u="none" strike="noStrike" cap="none" normalizeH="0" baseline="-25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5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55" charset="0"/>
                        </a:rPr>
                        <a:t>---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5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55" charset="0"/>
                        </a:rPr>
                        <a:t>0.425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55" charset="0"/>
                        </a:rPr>
                        <a:t>±0.025±0.072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5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56" name="Picture 33" descr="C:\Documents and Settings\leitch\My Documents\physics\2009\qm09\preliminary\zaida\Sat\highmass_RaaRlumi_pro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654425"/>
            <a:ext cx="40386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106" descr="v2vsKET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48613"/>
            <a:ext cx="1905000" cy="243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3" descr="C:\Documents and Settings\leitch\My Documents\physics\2009\qm09\preliminary\zaida\Sat\highmass_RaaRlumi_pro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7671" y="4038600"/>
            <a:ext cx="3176329" cy="216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Yasuyuki Akiba\Documents\phenix\phenix_publications\PPG086 RUN4_5 ICA\9 PPG086 BNL seminar\Fig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8671" y="766764"/>
            <a:ext cx="2338129" cy="262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open_HF.png                                                    0061A95DMacintosh HD                   87E65A37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91000"/>
            <a:ext cx="2567484" cy="1828800"/>
          </a:xfrm>
          <a:prstGeom prst="rect">
            <a:avLst/>
          </a:prstGeom>
          <a:noFill/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1600200"/>
            <a:ext cx="3124200" cy="13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QM06_SPS_2"/>
          <p:cNvPicPr>
            <a:picLocks noChangeAspect="1" noChangeArrowheads="1"/>
          </p:cNvPicPr>
          <p:nvPr/>
        </p:nvPicPr>
        <p:blipFill>
          <a:blip r:embed="rId7"/>
          <a:srcRect r="5263"/>
          <a:stretch>
            <a:fillRect/>
          </a:stretch>
        </p:blipFill>
        <p:spPr bwMode="auto">
          <a:xfrm>
            <a:off x="2895600" y="3387725"/>
            <a:ext cx="2930071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F40A4-0AC1-4819-B60F-406C619EADFF}" type="slidenum">
              <a:rPr lang="en-US"/>
              <a:pPr/>
              <a:t>47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800600" y="762000"/>
          <a:ext cx="4038600" cy="1108710"/>
        </p:xfrm>
        <a:graphic>
          <a:graphicData uri="http://schemas.openxmlformats.org/drawingml/2006/table">
            <a:tbl>
              <a:tblPr/>
              <a:tblGrid>
                <a:gridCol w="1944688"/>
                <a:gridCol w="209391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5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55" charset="0"/>
                        </a:rPr>
                        <a:t>R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55" charset="0"/>
                        </a:rPr>
                        <a:t>AuAu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55" charset="0"/>
                        </a:rPr>
                        <a:t>(y=0)</a:t>
                      </a:r>
                      <a:endParaRPr kumimoji="0" lang="en-US" sz="16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5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55" charset="0"/>
                        </a:rPr>
                        <a:t>J/</a:t>
                      </a: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55" charset="0"/>
                        </a:rPr>
                        <a:t>Ψ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5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55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55" charset="0"/>
                        </a:rPr>
                        <a:t>0.425 ± 0.025 ± 0.072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55" charset="0"/>
                          <a:sym typeface="Symbol" pitchFamily="55" charset="2"/>
                        </a:rPr>
                        <a:t>M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55" charset="0"/>
                          <a:sym typeface="Symbol" pitchFamily="55" charset="2"/>
                        </a:rPr>
                        <a:t>e+e-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55" charset="0"/>
                          <a:sym typeface="Symbol" pitchFamily="55" charset="2"/>
                        </a:rPr>
                        <a:t>= [8.5,11.5 GeV]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5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55" charset="0"/>
                        </a:rPr>
                        <a:t>&lt; 0.64 at 90% C.L.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5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666" name="TextBox 11"/>
          <p:cNvSpPr txBox="1">
            <a:spLocks noChangeArrowheads="1"/>
          </p:cNvSpPr>
          <p:nvPr/>
        </p:nvSpPr>
        <p:spPr bwMode="auto">
          <a:xfrm>
            <a:off x="152400" y="2057400"/>
            <a:ext cx="86868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55" charset="0"/>
              <a:buChar char="•"/>
            </a:pPr>
            <a:r>
              <a:rPr lang="en-US" sz="2000"/>
              <a:t> </a:t>
            </a:r>
            <a:r>
              <a:rPr lang="en-US" sz="2000">
                <a:sym typeface="Symbol" pitchFamily="55" charset="2"/>
              </a:rPr>
              <a:t></a:t>
            </a:r>
            <a:r>
              <a:rPr lang="en-US" sz="2000" baseline="-25000"/>
              <a:t>abs</a:t>
            </a:r>
            <a:r>
              <a:rPr lang="en-US" sz="2000"/>
              <a:t> of </a:t>
            </a:r>
            <a:r>
              <a:rPr lang="en-US" sz="2000">
                <a:sym typeface="Symbol" pitchFamily="55" charset="2"/>
              </a:rPr>
              <a:t></a:t>
            </a:r>
            <a:r>
              <a:rPr lang="en-US" sz="2000"/>
              <a:t> probably ~1/2 of that for J/</a:t>
            </a:r>
            <a:r>
              <a:rPr lang="el-GR" sz="2000"/>
              <a:t>Ψ</a:t>
            </a:r>
            <a:r>
              <a:rPr lang="en-US" sz="2000"/>
              <a:t> – </a:t>
            </a:r>
            <a:r>
              <a:rPr lang="en-US"/>
              <a:t>E772 (</a:t>
            </a:r>
            <a:r>
              <a:rPr lang="en-US" i="1"/>
              <a:t>PRL 64, 2479 (1990))</a:t>
            </a:r>
            <a:endParaRPr lang="en-US"/>
          </a:p>
          <a:p>
            <a:pPr lvl="1">
              <a:buFont typeface="Arial" pitchFamily="55" charset="0"/>
              <a:buChar char="•"/>
            </a:pPr>
            <a:r>
              <a:rPr lang="en-US" sz="2000"/>
              <a:t> E772 </a:t>
            </a:r>
            <a:r>
              <a:rPr lang="en-US" sz="2000">
                <a:sym typeface="Symbol" pitchFamily="55" charset="2"/>
              </a:rPr>
              <a:t> nuclear dependence corresponds to R</a:t>
            </a:r>
            <a:r>
              <a:rPr lang="en-US" sz="2000" baseline="-25000">
                <a:sym typeface="Symbol" pitchFamily="55" charset="2"/>
              </a:rPr>
              <a:t>AuAu</a:t>
            </a:r>
            <a:r>
              <a:rPr lang="en-US" sz="2000">
                <a:sym typeface="Symbol" pitchFamily="55" charset="2"/>
              </a:rPr>
              <a:t> = 0.81</a:t>
            </a:r>
          </a:p>
          <a:p>
            <a:pPr lvl="1">
              <a:buFont typeface="Arial" pitchFamily="55" charset="0"/>
              <a:buChar char="•"/>
            </a:pPr>
            <a:endParaRPr lang="en-US" sz="2000"/>
          </a:p>
          <a:p>
            <a:pPr>
              <a:buFont typeface="Arial" pitchFamily="55" charset="0"/>
              <a:buChar char="•"/>
            </a:pPr>
            <a:r>
              <a:rPr lang="fr-FR" sz="2000"/>
              <a:t> Lattice expectations in Au+Au - </a:t>
            </a:r>
            <a:r>
              <a:rPr lang="fr-FR" sz="2000">
                <a:sym typeface="Symbol" pitchFamily="55" charset="2"/>
              </a:rPr>
              <a:t></a:t>
            </a:r>
            <a:r>
              <a:rPr lang="en-US" sz="2000" baseline="-25000"/>
              <a:t>2S+3S</a:t>
            </a:r>
            <a:r>
              <a:rPr lang="en-US" sz="2000"/>
              <a:t> suppressed: R</a:t>
            </a:r>
            <a:r>
              <a:rPr lang="en-US" sz="2000" baseline="-25000"/>
              <a:t>AuAu</a:t>
            </a:r>
            <a:r>
              <a:rPr lang="en-US" sz="2000"/>
              <a:t> = 0.73</a:t>
            </a:r>
          </a:p>
          <a:p>
            <a:pPr>
              <a:buFont typeface="Arial" pitchFamily="55" charset="0"/>
              <a:buChar char="•"/>
            </a:pPr>
            <a:endParaRPr lang="en-US" sz="2000"/>
          </a:p>
          <a:p>
            <a:pPr>
              <a:buFont typeface="Arial" pitchFamily="55" charset="0"/>
              <a:buChar char="•"/>
            </a:pPr>
            <a:r>
              <a:rPr lang="en-US" sz="2000" b="1"/>
              <a:t> absorption x lattice ~ 0.73 x 0.81 ~ 0.60 ??? – </a:t>
            </a:r>
            <a:r>
              <a:rPr lang="en-US" sz="2000" b="1">
                <a:solidFill>
                  <a:srgbClr val="FF0000"/>
                </a:solidFill>
              </a:rPr>
              <a:t>but need serious theory estimate instead of this naïve speculation!</a:t>
            </a:r>
          </a:p>
          <a:p>
            <a:pPr lvl="1">
              <a:buFont typeface="Arial" pitchFamily="55" charset="0"/>
              <a:buChar char="•"/>
            </a:pPr>
            <a:r>
              <a:rPr lang="en-US" sz="2000"/>
              <a:t> e.g. Grandchamp et al. hep-ph/0507314</a:t>
            </a:r>
          </a:p>
          <a:p>
            <a:pPr>
              <a:buFont typeface="Arial" pitchFamily="55" charset="0"/>
              <a:buChar char="•"/>
            </a:pPr>
            <a:endParaRPr lang="en-US" sz="2000"/>
          </a:p>
          <a:p>
            <a:r>
              <a:rPr lang="en-US" sz="2000"/>
              <a:t>Other considerations:</a:t>
            </a:r>
          </a:p>
          <a:p>
            <a:pPr>
              <a:buFont typeface="Arial" pitchFamily="55" charset="0"/>
              <a:buChar char="•"/>
            </a:pPr>
            <a:r>
              <a:rPr lang="en-US" sz="2000"/>
              <a:t> </a:t>
            </a:r>
            <a:r>
              <a:rPr lang="en-US" sz="2000">
                <a:sym typeface="Symbol" pitchFamily="55" charset="2"/>
              </a:rPr>
              <a:t></a:t>
            </a:r>
            <a:r>
              <a:rPr lang="en-US" sz="2000"/>
              <a:t> in anti-shadowing region (for mid-rapidity)</a:t>
            </a:r>
          </a:p>
          <a:p>
            <a:pPr>
              <a:buFont typeface="Arial" pitchFamily="55" charset="0"/>
              <a:buChar char="•"/>
            </a:pPr>
            <a:endParaRPr lang="en-US" sz="2000"/>
          </a:p>
          <a:p>
            <a:pPr>
              <a:buFont typeface="Arial" pitchFamily="55" charset="0"/>
              <a:buChar char="•"/>
            </a:pPr>
            <a:r>
              <a:rPr lang="en-US" sz="2000"/>
              <a:t> CDF: 50% of </a:t>
            </a:r>
            <a:r>
              <a:rPr lang="en-US" sz="2000">
                <a:sym typeface="Symbol" pitchFamily="55" charset="2"/>
              </a:rPr>
              <a:t></a:t>
            </a:r>
            <a:r>
              <a:rPr lang="en-US" sz="2000"/>
              <a:t> from </a:t>
            </a:r>
            <a:r>
              <a:rPr lang="en-US" sz="2000">
                <a:sym typeface="Symbol" pitchFamily="55" charset="2"/>
              </a:rPr>
              <a:t></a:t>
            </a:r>
            <a:r>
              <a:rPr lang="en-US" sz="2000" baseline="-25000"/>
              <a:t>b</a:t>
            </a:r>
            <a:r>
              <a:rPr lang="en-US" sz="2000"/>
              <a:t> for p</a:t>
            </a:r>
            <a:r>
              <a:rPr lang="en-US" sz="2000" baseline="-25000"/>
              <a:t>T</a:t>
            </a:r>
            <a:r>
              <a:rPr lang="en-US" sz="2000"/>
              <a:t>&gt;8 GeV/c - but less (25%?) at our p</a:t>
            </a:r>
            <a:r>
              <a:rPr lang="en-US" sz="2000" baseline="-25000"/>
              <a:t>T</a:t>
            </a:r>
          </a:p>
          <a:p>
            <a:pPr lvl="1">
              <a:buFont typeface="Arial" pitchFamily="55" charset="0"/>
              <a:buChar char="•"/>
            </a:pPr>
            <a:r>
              <a:rPr lang="fr-FR" sz="1600" i="1"/>
              <a:t> PRL84 (2000) 2094, hep-ex/9910025</a:t>
            </a:r>
            <a:endParaRPr lang="fr-FR" sz="2000"/>
          </a:p>
        </p:txBody>
      </p:sp>
      <p:sp>
        <p:nvSpPr>
          <p:cNvPr id="27667" name="TextBox 13"/>
          <p:cNvSpPr txBox="1">
            <a:spLocks noChangeArrowheads="1"/>
          </p:cNvSpPr>
          <p:nvPr/>
        </p:nvSpPr>
        <p:spPr bwMode="auto">
          <a:xfrm>
            <a:off x="2362200" y="152400"/>
            <a:ext cx="4014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Should </a:t>
            </a:r>
            <a:r>
              <a:rPr lang="en-US" sz="2400">
                <a:sym typeface="Symbol" pitchFamily="55" charset="2"/>
              </a:rPr>
              <a:t>’s be</a:t>
            </a:r>
            <a:r>
              <a:rPr lang="en-US" sz="2400"/>
              <a:t> Suppressed?</a:t>
            </a:r>
          </a:p>
        </p:txBody>
      </p:sp>
      <p:sp>
        <p:nvSpPr>
          <p:cNvPr id="27668" name="TextBox 15"/>
          <p:cNvSpPr txBox="1">
            <a:spLocks noChangeArrowheads="1"/>
          </p:cNvSpPr>
          <p:nvPr/>
        </p:nvSpPr>
        <p:spPr bwMode="auto">
          <a:xfrm>
            <a:off x="228600" y="838200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ym typeface="Symbol" pitchFamily="55" charset="2"/>
              </a:rPr>
              <a:t>’s long touted as a standard candle for quarkonia melting</a:t>
            </a:r>
          </a:p>
          <a:p>
            <a:pPr>
              <a:buFont typeface="Arial" pitchFamily="55" charset="0"/>
              <a:buChar char="•"/>
            </a:pPr>
            <a:r>
              <a:rPr lang="en-US" sz="2000">
                <a:sym typeface="Symbol" pitchFamily="55" charset="2"/>
              </a:rPr>
              <a:t> but what should we really expect?</a:t>
            </a:r>
            <a:endParaRPr lang="en-US" sz="200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3D33-07FA-4410-B47B-D01303AE5E1D}" type="slidenum">
              <a:rPr lang="en-US"/>
              <a:pPr/>
              <a:t>48</a:t>
            </a:fld>
            <a:endParaRPr lang="en-US" sz="1400" b="0">
              <a:solidFill>
                <a:schemeClr val="tx1"/>
              </a:solidFill>
              <a:effectLst/>
              <a:latin typeface="Times New Roman" pitchFamily="55" charset="0"/>
            </a:endParaRPr>
          </a:p>
        </p:txBody>
      </p:sp>
      <p:pic>
        <p:nvPicPr>
          <p:cNvPr id="41988" name="Picture 8" descr="pidscaling_0_60.gif"/>
          <p:cNvPicPr>
            <a:picLocks noChangeAspect="1"/>
          </p:cNvPicPr>
          <p:nvPr/>
        </p:nvPicPr>
        <p:blipFill>
          <a:blip r:embed="rId2"/>
          <a:srcRect l="2139" t="7500" r="7489"/>
          <a:stretch>
            <a:fillRect/>
          </a:stretch>
        </p:blipFill>
        <p:spPr bwMode="auto">
          <a:xfrm>
            <a:off x="0" y="990600"/>
            <a:ext cx="419100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27"/>
          <p:cNvSpPr txBox="1">
            <a:spLocks noChangeArrowheads="1"/>
          </p:cNvSpPr>
          <p:nvPr/>
        </p:nvSpPr>
        <p:spPr bwMode="auto">
          <a:xfrm>
            <a:off x="2362200" y="5105400"/>
            <a:ext cx="4572000" cy="646113"/>
          </a:xfrm>
          <a:prstGeom prst="rect">
            <a:avLst/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At p</a:t>
            </a:r>
            <a:r>
              <a:rPr lang="en-US" baseline="-25000">
                <a:solidFill>
                  <a:schemeClr val="bg1"/>
                </a:solidFill>
              </a:rPr>
              <a:t>T</a:t>
            </a:r>
            <a:r>
              <a:rPr lang="en-US">
                <a:solidFill>
                  <a:schemeClr val="bg1"/>
                </a:solidFill>
              </a:rPr>
              <a:t>/n</a:t>
            </a:r>
            <a:r>
              <a:rPr lang="en-US" baseline="-25000">
                <a:solidFill>
                  <a:schemeClr val="bg1"/>
                </a:solidFill>
              </a:rPr>
              <a:t>q</a:t>
            </a:r>
            <a:r>
              <a:rPr lang="en-US">
                <a:solidFill>
                  <a:schemeClr val="bg1"/>
                </a:solidFill>
              </a:rPr>
              <a:t>~1.5 GeV/c</a:t>
            </a:r>
            <a:r>
              <a:rPr lang="en-US" baseline="30000">
                <a:solidFill>
                  <a:schemeClr val="bg1"/>
                </a:solidFill>
              </a:rPr>
              <a:t>2</a:t>
            </a:r>
            <a:r>
              <a:rPr lang="en-US">
                <a:solidFill>
                  <a:schemeClr val="bg1"/>
                </a:solidFill>
              </a:rPr>
              <a:t>, PID v</a:t>
            </a:r>
            <a:r>
              <a:rPr lang="en-US" baseline="-25000">
                <a:solidFill>
                  <a:schemeClr val="bg1"/>
                </a:solidFill>
              </a:rPr>
              <a:t>2</a:t>
            </a:r>
            <a:r>
              <a:rPr lang="en-US">
                <a:solidFill>
                  <a:schemeClr val="bg1"/>
                </a:solidFill>
              </a:rPr>
              <a:t> start to deviate from NQ scaling, in particular for protons.</a:t>
            </a:r>
          </a:p>
        </p:txBody>
      </p:sp>
      <p:sp>
        <p:nvSpPr>
          <p:cNvPr id="41990" name="Rectangle 2"/>
          <p:cNvSpPr txBox="1">
            <a:spLocks noChangeArrowheads="1"/>
          </p:cNvSpPr>
          <p:nvPr/>
        </p:nvSpPr>
        <p:spPr bwMode="auto">
          <a:xfrm>
            <a:off x="914400" y="152400"/>
            <a:ext cx="7772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ea typeface="ＭＳ Ｐゴシック" pitchFamily="55" charset="-128"/>
                <a:cs typeface="ＭＳ Ｐゴシック" pitchFamily="55" charset="-128"/>
              </a:rPr>
              <a:t>NQ Scaling, MSH and Large p</a:t>
            </a:r>
            <a:r>
              <a:rPr lang="en-US" sz="2000" b="1" baseline="-25000">
                <a:solidFill>
                  <a:srgbClr val="FF0000"/>
                </a:solidFill>
                <a:ea typeface="ＭＳ Ｐゴシック" pitchFamily="55" charset="-128"/>
                <a:cs typeface="ＭＳ Ｐゴシック" pitchFamily="55" charset="-128"/>
              </a:rPr>
              <a:t>t</a:t>
            </a:r>
            <a:endParaRPr lang="en-US" sz="2000" b="1">
              <a:solidFill>
                <a:srgbClr val="FF0000"/>
              </a:solidFill>
              <a:ea typeface="ＭＳ Ｐゴシック" pitchFamily="55" charset="-128"/>
              <a:cs typeface="ＭＳ Ｐゴシック" pitchFamily="55" charset="-128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114800" y="990600"/>
            <a:ext cx="4648200" cy="3525838"/>
            <a:chOff x="4114800" y="990600"/>
            <a:chExt cx="4648200" cy="3525539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4114800" y="990600"/>
              <a:ext cx="4648200" cy="3525539"/>
              <a:chOff x="3886200" y="990600"/>
              <a:chExt cx="4648200" cy="3525539"/>
            </a:xfrm>
          </p:grpSpPr>
          <p:pic>
            <p:nvPicPr>
              <p:cNvPr id="41999" name="Picture 84" descr="v2_pt_NQ"/>
              <p:cNvPicPr>
                <a:picLocks noChangeAspect="1" noChangeArrowheads="1"/>
              </p:cNvPicPr>
              <p:nvPr/>
            </p:nvPicPr>
            <p:blipFill>
              <a:blip r:embed="rId3"/>
              <a:srcRect l="2892" t="13057" r="13013" b="4663"/>
              <a:stretch>
                <a:fillRect/>
              </a:stretch>
            </p:blipFill>
            <p:spPr bwMode="auto">
              <a:xfrm>
                <a:off x="3886200" y="990600"/>
                <a:ext cx="4648200" cy="3525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Freeform 16"/>
              <p:cNvSpPr/>
              <p:nvPr/>
            </p:nvSpPr>
            <p:spPr>
              <a:xfrm>
                <a:off x="6534150" y="2381132"/>
                <a:ext cx="1666875" cy="158737"/>
              </a:xfrm>
              <a:custGeom>
                <a:avLst/>
                <a:gdLst>
                  <a:gd name="connsiteX0" fmla="*/ 0 w 1666875"/>
                  <a:gd name="connsiteY0" fmla="*/ 50800 h 158750"/>
                  <a:gd name="connsiteX1" fmla="*/ 501650 w 1666875"/>
                  <a:gd name="connsiteY1" fmla="*/ 0 h 158750"/>
                  <a:gd name="connsiteX2" fmla="*/ 1073150 w 1666875"/>
                  <a:gd name="connsiteY2" fmla="*/ 50800 h 158750"/>
                  <a:gd name="connsiteX3" fmla="*/ 1568450 w 1666875"/>
                  <a:gd name="connsiteY3" fmla="*/ 127000 h 158750"/>
                  <a:gd name="connsiteX4" fmla="*/ 1663700 w 1666875"/>
                  <a:gd name="connsiteY4" fmla="*/ 158750 h 158750"/>
                  <a:gd name="connsiteX5" fmla="*/ 1663700 w 1666875"/>
                  <a:gd name="connsiteY5" fmla="*/ 158750 h 158750"/>
                  <a:gd name="connsiteX6" fmla="*/ 1663700 w 1666875"/>
                  <a:gd name="connsiteY6" fmla="*/ 158750 h 15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6875" h="158750">
                    <a:moveTo>
                      <a:pt x="0" y="50800"/>
                    </a:moveTo>
                    <a:cubicBezTo>
                      <a:pt x="161396" y="25400"/>
                      <a:pt x="322792" y="0"/>
                      <a:pt x="501650" y="0"/>
                    </a:cubicBezTo>
                    <a:cubicBezTo>
                      <a:pt x="680508" y="0"/>
                      <a:pt x="895350" y="29633"/>
                      <a:pt x="1073150" y="50800"/>
                    </a:cubicBezTo>
                    <a:cubicBezTo>
                      <a:pt x="1250950" y="71967"/>
                      <a:pt x="1470025" y="109008"/>
                      <a:pt x="1568450" y="127000"/>
                    </a:cubicBezTo>
                    <a:cubicBezTo>
                      <a:pt x="1666875" y="144992"/>
                      <a:pt x="1663700" y="158750"/>
                      <a:pt x="1663700" y="158750"/>
                    </a:cubicBezTo>
                    <a:lnTo>
                      <a:pt x="1663700" y="158750"/>
                    </a:lnTo>
                    <a:lnTo>
                      <a:pt x="1663700" y="158750"/>
                    </a:lnTo>
                  </a:path>
                </a:pathLst>
              </a:custGeom>
              <a:ln w="53975" cap="flat" cmpd="sng" algn="ctr">
                <a:solidFill>
                  <a:schemeClr val="accent3">
                    <a:lumMod val="50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7353300" y="2131916"/>
                <a:ext cx="990600" cy="71431"/>
              </a:xfrm>
              <a:custGeom>
                <a:avLst/>
                <a:gdLst>
                  <a:gd name="connsiteX0" fmla="*/ 0 w 990600"/>
                  <a:gd name="connsiteY0" fmla="*/ 8467 h 71967"/>
                  <a:gd name="connsiteX1" fmla="*/ 133350 w 990600"/>
                  <a:gd name="connsiteY1" fmla="*/ 2117 h 71967"/>
                  <a:gd name="connsiteX2" fmla="*/ 508000 w 990600"/>
                  <a:gd name="connsiteY2" fmla="*/ 21167 h 71967"/>
                  <a:gd name="connsiteX3" fmla="*/ 876300 w 990600"/>
                  <a:gd name="connsiteY3" fmla="*/ 52917 h 71967"/>
                  <a:gd name="connsiteX4" fmla="*/ 990600 w 990600"/>
                  <a:gd name="connsiteY4" fmla="*/ 71967 h 7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600" h="71967">
                    <a:moveTo>
                      <a:pt x="0" y="8467"/>
                    </a:moveTo>
                    <a:cubicBezTo>
                      <a:pt x="24341" y="4233"/>
                      <a:pt x="48683" y="0"/>
                      <a:pt x="133350" y="2117"/>
                    </a:cubicBezTo>
                    <a:cubicBezTo>
                      <a:pt x="218017" y="4234"/>
                      <a:pt x="384175" y="12700"/>
                      <a:pt x="508000" y="21167"/>
                    </a:cubicBezTo>
                    <a:cubicBezTo>
                      <a:pt x="631825" y="29634"/>
                      <a:pt x="795867" y="44450"/>
                      <a:pt x="876300" y="52917"/>
                    </a:cubicBezTo>
                    <a:cubicBezTo>
                      <a:pt x="956733" y="61384"/>
                      <a:pt x="973666" y="66675"/>
                      <a:pt x="990600" y="71967"/>
                    </a:cubicBezTo>
                  </a:path>
                </a:pathLst>
              </a:custGeom>
              <a:noFill/>
              <a:ln w="57150" cap="flat" cmpd="sng" algn="ctr">
                <a:solidFill>
                  <a:srgbClr val="3366FF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924800" y="2438277"/>
              <a:ext cx="312738" cy="369857"/>
            </a:xfrm>
            <a:prstGeom prst="rect">
              <a:avLst/>
            </a:prstGeom>
            <a:noFill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404040"/>
                  </a:solidFill>
                </a:rPr>
                <a:t>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01000" y="1752535"/>
              <a:ext cx="344488" cy="369857"/>
            </a:xfrm>
            <a:prstGeom prst="rect">
              <a:avLst/>
            </a:prstGeom>
            <a:noFill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7878DE"/>
                  </a:solidFill>
                </a:rPr>
                <a:t>π</a:t>
              </a:r>
            </a:p>
          </p:txBody>
        </p:sp>
      </p:grpSp>
      <p:pic>
        <p:nvPicPr>
          <p:cNvPr id="41992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895600"/>
            <a:ext cx="519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Box 25"/>
          <p:cNvSpPr txBox="1">
            <a:spLocks noChangeArrowheads="1"/>
          </p:cNvSpPr>
          <p:nvPr/>
        </p:nvSpPr>
        <p:spPr bwMode="auto">
          <a:xfrm>
            <a:off x="7086600" y="2971800"/>
            <a:ext cx="1095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41994" name="TextBox 9"/>
          <p:cNvSpPr txBox="1">
            <a:spLocks noChangeArrowheads="1"/>
          </p:cNvSpPr>
          <p:nvPr/>
        </p:nvSpPr>
        <p:spPr bwMode="auto">
          <a:xfrm>
            <a:off x="6172200" y="4572000"/>
            <a:ext cx="1841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See talk by S. Shi</a:t>
            </a:r>
          </a:p>
        </p:txBody>
      </p:sp>
      <p:sp>
        <p:nvSpPr>
          <p:cNvPr id="41995" name="TextBox 9"/>
          <p:cNvSpPr txBox="1">
            <a:spLocks noChangeArrowheads="1"/>
          </p:cNvSpPr>
          <p:nvPr/>
        </p:nvSpPr>
        <p:spPr bwMode="auto">
          <a:xfrm>
            <a:off x="838200" y="4267200"/>
            <a:ext cx="2590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See talk by M. Shimomura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600" dirty="0" err="1">
                <a:latin typeface="Symbol" pitchFamily="55" charset="2"/>
              </a:rPr>
              <a:t>h</a:t>
            </a:r>
            <a:r>
              <a:rPr lang="en-US" sz="4600" dirty="0" err="1"/>
              <a:t>/s</a:t>
            </a:r>
            <a:r>
              <a:rPr lang="en-US" sz="4600" dirty="0"/>
              <a:t> measurements</a:t>
            </a: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53975" y="823913"/>
            <a:ext cx="9001125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Monotype Sorts" pitchFamily="55" charset="2"/>
              <a:buChar char="l"/>
            </a:pPr>
            <a:r>
              <a:rPr lang="en-US" sz="2400" baseline="0" dirty="0"/>
              <a:t>need observables that are sensitive to shear stress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Monotype Sorts" pitchFamily="55" charset="2"/>
              <a:buChar char="l"/>
            </a:pPr>
            <a:r>
              <a:rPr lang="en-US" sz="2400" baseline="0" dirty="0"/>
              <a:t>damping ~ </a:t>
            </a:r>
            <a:r>
              <a:rPr lang="en-US" sz="2400" baseline="0" dirty="0" err="1">
                <a:latin typeface="Symbol" pitchFamily="55" charset="2"/>
              </a:rPr>
              <a:t>h</a:t>
            </a:r>
            <a:r>
              <a:rPr lang="en-US" sz="2400" baseline="0" dirty="0" err="1"/>
              <a:t>/s</a:t>
            </a:r>
            <a:endParaRPr lang="en-US" sz="2400" baseline="0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Monotype Sorts" pitchFamily="55" charset="2"/>
              <a:buChar char="l"/>
            </a:pPr>
            <a:r>
              <a:rPr lang="en-US" sz="2400" baseline="0" dirty="0"/>
              <a:t>flow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Monotype Sorts" pitchFamily="55" charset="2"/>
              <a:buChar char="l"/>
            </a:pPr>
            <a:r>
              <a:rPr lang="en-US" sz="2400" baseline="0" dirty="0"/>
              <a:t>fluctuations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Monotype Sorts" pitchFamily="55" charset="2"/>
              <a:buChar char="l"/>
            </a:pPr>
            <a:r>
              <a:rPr lang="en-US" sz="2400" baseline="0" dirty="0"/>
              <a:t>heavy quark motion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55" charset="2"/>
              <a:buNone/>
            </a:pPr>
            <a:endParaRPr lang="en-US" baseline="0" dirty="0">
              <a:solidFill>
                <a:schemeClr val="hlink"/>
              </a:solidFill>
              <a:ea typeface="ＭＳ Ｐゴシック" pitchFamily="55" charset="-128"/>
              <a:cs typeface="ＭＳ Ｐゴシック" pitchFamily="55" charset="-128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355975" y="1254125"/>
            <a:ext cx="2830513" cy="2235200"/>
            <a:chOff x="5859" y="598"/>
            <a:chExt cx="1960" cy="1577"/>
          </a:xfrm>
        </p:grpSpPr>
        <p:pic>
          <p:nvPicPr>
            <p:cNvPr id="35857" name="Picture 6" descr="scaled_v2_fi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25" y="691"/>
              <a:ext cx="1504" cy="1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5844" name="Object 4"/>
            <p:cNvGraphicFramePr>
              <a:graphicFrameLocks noChangeAspect="1"/>
            </p:cNvGraphicFramePr>
            <p:nvPr/>
          </p:nvGraphicFramePr>
          <p:xfrm>
            <a:off x="6264" y="762"/>
            <a:ext cx="1216" cy="153"/>
          </p:xfrm>
          <a:graphic>
            <a:graphicData uri="http://schemas.openxmlformats.org/presentationml/2006/ole">
              <p:oleObj spid="_x0000_s171012" name="Equation" r:id="rId5" imgW="1612800" imgH="203040" progId="Equation.3">
                <p:embed/>
              </p:oleObj>
            </a:graphicData>
          </a:graphic>
        </p:graphicFrame>
        <p:sp>
          <p:nvSpPr>
            <p:cNvPr id="35858" name="Text Box 8"/>
            <p:cNvSpPr txBox="1">
              <a:spLocks noChangeArrowheads="1"/>
            </p:cNvSpPr>
            <p:nvPr/>
          </p:nvSpPr>
          <p:spPr bwMode="auto">
            <a:xfrm>
              <a:off x="5859" y="598"/>
              <a:ext cx="19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aseline="0"/>
                <a:t>R. Lacey et al.: PRL 98:092301, 2007 </a:t>
              </a:r>
            </a:p>
          </p:txBody>
        </p:sp>
        <p:sp>
          <p:nvSpPr>
            <p:cNvPr id="35859" name="Text Box 9"/>
            <p:cNvSpPr txBox="1">
              <a:spLocks noChangeArrowheads="1"/>
            </p:cNvSpPr>
            <p:nvPr/>
          </p:nvSpPr>
          <p:spPr bwMode="auto">
            <a:xfrm>
              <a:off x="6421" y="1619"/>
              <a:ext cx="76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aseline="0"/>
                <a:t>v</a:t>
              </a:r>
              <a:r>
                <a:rPr lang="en-US" sz="1400" baseline="-25000"/>
                <a:t>2</a:t>
              </a:r>
              <a:r>
                <a:rPr lang="en-US" sz="1400" baseline="0"/>
                <a:t> PHENIX </a:t>
              </a:r>
            </a:p>
            <a:p>
              <a:pPr algn="l"/>
              <a:r>
                <a:rPr lang="en-US" sz="1400" baseline="0"/>
                <a:t>&amp; STAR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78525" y="1416050"/>
            <a:ext cx="3076575" cy="2185988"/>
            <a:chOff x="3766" y="1204"/>
            <a:chExt cx="1938" cy="1377"/>
          </a:xfrm>
        </p:grpSpPr>
        <p:pic>
          <p:nvPicPr>
            <p:cNvPr id="35854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66" y="1509"/>
              <a:ext cx="1938" cy="1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5843" name="Object 3"/>
            <p:cNvGraphicFramePr>
              <a:graphicFrameLocks noChangeAspect="1"/>
            </p:cNvGraphicFramePr>
            <p:nvPr/>
          </p:nvGraphicFramePr>
          <p:xfrm>
            <a:off x="4315" y="1930"/>
            <a:ext cx="994" cy="152"/>
          </p:xfrm>
          <a:graphic>
            <a:graphicData uri="http://schemas.openxmlformats.org/presentationml/2006/ole">
              <p:oleObj spid="_x0000_s171011" name="Equation" r:id="rId7" imgW="1320480" imgH="203040" progId="Equation.3">
                <p:embed/>
              </p:oleObj>
            </a:graphicData>
          </a:graphic>
        </p:graphicFrame>
        <p:sp>
          <p:nvSpPr>
            <p:cNvPr id="35855" name="Text Box 13"/>
            <p:cNvSpPr txBox="1">
              <a:spLocks noChangeArrowheads="1"/>
            </p:cNvSpPr>
            <p:nvPr/>
          </p:nvSpPr>
          <p:spPr bwMode="auto">
            <a:xfrm>
              <a:off x="4015" y="1204"/>
              <a:ext cx="1410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aseline="0"/>
                <a:t>S. Gavin and M. Abdel-Aziz: </a:t>
              </a:r>
            </a:p>
            <a:p>
              <a:pPr algn="l"/>
              <a:r>
                <a:rPr lang="en-US" sz="1200" baseline="0"/>
                <a:t>PRL 97:162302, 2006</a:t>
              </a:r>
            </a:p>
            <a:p>
              <a:pPr algn="l"/>
              <a:endParaRPr lang="en-US" sz="700" baseline="0"/>
            </a:p>
            <a:p>
              <a:pPr algn="l"/>
              <a:r>
                <a:rPr lang="en-US" sz="700" baseline="0"/>
                <a:t> </a:t>
              </a:r>
            </a:p>
          </p:txBody>
        </p:sp>
        <p:sp>
          <p:nvSpPr>
            <p:cNvPr id="35856" name="Text Box 14"/>
            <p:cNvSpPr txBox="1">
              <a:spLocks noChangeArrowheads="1"/>
            </p:cNvSpPr>
            <p:nvPr/>
          </p:nvSpPr>
          <p:spPr bwMode="auto">
            <a:xfrm>
              <a:off x="4010" y="1418"/>
              <a:ext cx="11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aseline="0"/>
                <a:t>p</a:t>
              </a:r>
              <a:r>
                <a:rPr lang="en-US" sz="1400" baseline="-25000"/>
                <a:t>T</a:t>
              </a:r>
              <a:r>
                <a:rPr lang="en-US" sz="1400" baseline="0"/>
                <a:t>fluctuations STAR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14300" y="2898775"/>
            <a:ext cx="3051175" cy="3197225"/>
            <a:chOff x="176" y="1754"/>
            <a:chExt cx="1922" cy="2014"/>
          </a:xfrm>
        </p:grpSpPr>
        <p:pic>
          <p:nvPicPr>
            <p:cNvPr id="35852" name="Picture 16" descr="PHENIX_electron_raa_v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6" y="1905"/>
              <a:ext cx="1921" cy="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3" name="Text Box 18"/>
            <p:cNvSpPr txBox="1">
              <a:spLocks noChangeArrowheads="1"/>
            </p:cNvSpPr>
            <p:nvPr/>
          </p:nvSpPr>
          <p:spPr bwMode="auto">
            <a:xfrm>
              <a:off x="315" y="1754"/>
              <a:ext cx="17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aseline="0"/>
                <a:t>A. Adare et al.: PRL 98:092301, 2007 </a:t>
              </a:r>
            </a:p>
          </p:txBody>
        </p:sp>
        <p:graphicFrame>
          <p:nvGraphicFramePr>
            <p:cNvPr id="35842" name="Object 2"/>
            <p:cNvGraphicFramePr>
              <a:graphicFrameLocks noChangeAspect="1"/>
            </p:cNvGraphicFramePr>
            <p:nvPr/>
          </p:nvGraphicFramePr>
          <p:xfrm>
            <a:off x="458" y="2831"/>
            <a:ext cx="986" cy="153"/>
          </p:xfrm>
          <a:graphic>
            <a:graphicData uri="http://schemas.openxmlformats.org/presentationml/2006/ole">
              <p:oleObj spid="_x0000_s171010" name="Equation" r:id="rId9" imgW="1307880" imgH="203040" progId="Equation.3">
                <p:embed/>
              </p:oleObj>
            </a:graphicData>
          </a:graphic>
        </p:graphicFrame>
      </p:grpSp>
      <p:pic>
        <p:nvPicPr>
          <p:cNvPr id="35850" name="Picture 2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34088" y="3902075"/>
            <a:ext cx="29956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Rectangle 24"/>
          <p:cNvSpPr>
            <a:spLocks noChangeArrowheads="1"/>
          </p:cNvSpPr>
          <p:nvPr/>
        </p:nvSpPr>
        <p:spPr bwMode="auto">
          <a:xfrm>
            <a:off x="3122613" y="4000500"/>
            <a:ext cx="30765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Monotype Sorts" pitchFamily="55" charset="2"/>
              <a:buChar char="l"/>
            </a:pPr>
            <a:r>
              <a:rPr lang="en-US" sz="2400" baseline="0"/>
              <a:t>top RHIC energy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55" charset="2"/>
              <a:buChar char="l"/>
            </a:pPr>
            <a:r>
              <a:rPr lang="en-US" baseline="0">
                <a:solidFill>
                  <a:schemeClr val="hlink"/>
                </a:solidFill>
                <a:latin typeface="Symbol" pitchFamily="55" charset="2"/>
                <a:ea typeface="ＭＳ Ｐゴシック" pitchFamily="55" charset="-128"/>
                <a:cs typeface="ＭＳ Ｐゴシック" pitchFamily="55" charset="-128"/>
              </a:rPr>
              <a:t>h</a:t>
            </a:r>
            <a:r>
              <a:rPr lang="en-US" baseline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/s close to conjectured minimum 1/4</a:t>
            </a:r>
            <a:r>
              <a:rPr lang="en-US" baseline="0">
                <a:solidFill>
                  <a:schemeClr val="hlink"/>
                </a:solidFill>
                <a:latin typeface="Symbol" pitchFamily="55" charset="2"/>
                <a:ea typeface="ＭＳ Ｐゴシック" pitchFamily="55" charset="-128"/>
                <a:cs typeface="ＭＳ Ｐゴシック" pitchFamily="55" charset="-128"/>
              </a:rPr>
              <a:t>p</a:t>
            </a:r>
            <a:endParaRPr lang="en-US" baseline="0">
              <a:solidFill>
                <a:schemeClr val="hlink"/>
              </a:solidFill>
              <a:ea typeface="ＭＳ Ｐゴシック" pitchFamily="55" charset="-128"/>
              <a:cs typeface="ＭＳ Ｐゴシック" pitchFamily="55" charset="-128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C2AF-FA61-47B4-B25E-9023D275C003}" type="slidenum">
              <a:rPr lang="en-US" smtClean="0"/>
              <a:pPr/>
              <a:t>5</a:t>
            </a:fld>
            <a:endParaRPr lang="en-US" sz="1400" b="0" smtClean="0">
              <a:solidFill>
                <a:schemeClr val="tx1"/>
              </a:solidFill>
              <a:effectLst/>
              <a:latin typeface="Times New Roman" pitchFamily="55" charset="0"/>
            </a:endParaRPr>
          </a:p>
        </p:txBody>
      </p:sp>
      <p:sp>
        <p:nvSpPr>
          <p:cNvPr id="20484" name="Rectangle 102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55" charset="-128"/>
                <a:cs typeface="ＭＳ Ｐゴシック" pitchFamily="55" charset="-128"/>
              </a:rPr>
              <a:t>Phase Diagram</a:t>
            </a:r>
          </a:p>
        </p:txBody>
      </p:sp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1828800" y="762000"/>
            <a:ext cx="5435600" cy="5578475"/>
            <a:chOff x="1152" y="480"/>
            <a:chExt cx="3424" cy="3514"/>
          </a:xfrm>
        </p:grpSpPr>
        <p:pic>
          <p:nvPicPr>
            <p:cNvPr id="20493" name="Picture 1034" descr="phasetransition-w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4" y="3072"/>
              <a:ext cx="2736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1035" descr="water phas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52" y="480"/>
              <a:ext cx="3424" cy="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5" name="Text Box 1036"/>
            <p:cNvSpPr txBox="1">
              <a:spLocks noChangeArrowheads="1"/>
            </p:cNvSpPr>
            <p:nvPr/>
          </p:nvSpPr>
          <p:spPr bwMode="auto">
            <a:xfrm>
              <a:off x="2208" y="2812"/>
              <a:ext cx="16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99CC"/>
                  </a:solidFill>
                </a:rPr>
                <a:t>Phase diagram of water</a:t>
              </a:r>
            </a:p>
          </p:txBody>
        </p:sp>
      </p:grpSp>
      <p:grpSp>
        <p:nvGrpSpPr>
          <p:cNvPr id="3" name="Group 1085"/>
          <p:cNvGrpSpPr>
            <a:grpSpLocks/>
          </p:cNvGrpSpPr>
          <p:nvPr/>
        </p:nvGrpSpPr>
        <p:grpSpPr bwMode="auto">
          <a:xfrm>
            <a:off x="1663700" y="711200"/>
            <a:ext cx="5651500" cy="5613400"/>
            <a:chOff x="1048" y="448"/>
            <a:chExt cx="3608" cy="3536"/>
          </a:xfrm>
        </p:grpSpPr>
        <p:pic>
          <p:nvPicPr>
            <p:cNvPr id="20487" name="Picture 108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48" y="448"/>
              <a:ext cx="3576" cy="2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087"/>
            <p:cNvGrpSpPr>
              <a:grpSpLocks/>
            </p:cNvGrpSpPr>
            <p:nvPr/>
          </p:nvGrpSpPr>
          <p:grpSpPr bwMode="auto">
            <a:xfrm>
              <a:off x="1392" y="3264"/>
              <a:ext cx="3264" cy="720"/>
              <a:chOff x="384" y="1651"/>
              <a:chExt cx="5376" cy="1232"/>
            </a:xfrm>
          </p:grpSpPr>
          <p:pic>
            <p:nvPicPr>
              <p:cNvPr id="20491" name="Picture 1088" descr="AllEvol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84" y="1728"/>
                <a:ext cx="5376" cy="1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2" name="Text Box 1089"/>
              <p:cNvSpPr txBox="1">
                <a:spLocks noChangeArrowheads="1"/>
              </p:cNvSpPr>
              <p:nvPr/>
            </p:nvSpPr>
            <p:spPr bwMode="auto">
              <a:xfrm>
                <a:off x="480" y="1651"/>
                <a:ext cx="191" cy="4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endParaRPr lang="en-US" sz="2400">
                  <a:latin typeface="Times New Roman" pitchFamily="55" charset="0"/>
                </a:endParaRPr>
              </a:p>
            </p:txBody>
          </p:sp>
        </p:grpSp>
        <p:sp>
          <p:nvSpPr>
            <p:cNvPr id="20489" name="Rectangle 1090"/>
            <p:cNvSpPr>
              <a:spLocks noChangeArrowheads="1"/>
            </p:cNvSpPr>
            <p:nvPr/>
          </p:nvSpPr>
          <p:spPr bwMode="auto">
            <a:xfrm>
              <a:off x="1456" y="2760"/>
              <a:ext cx="3168" cy="5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0" name="Text Box 1091"/>
            <p:cNvSpPr txBox="1">
              <a:spLocks noChangeArrowheads="1"/>
            </p:cNvSpPr>
            <p:nvPr/>
          </p:nvSpPr>
          <p:spPr bwMode="auto">
            <a:xfrm>
              <a:off x="1920" y="2832"/>
              <a:ext cx="22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99CC"/>
                  </a:solidFill>
                </a:rPr>
                <a:t>Phase diagram of nuclear matter</a:t>
              </a: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latin typeface="Arial" charset="0"/>
                <a:cs typeface="Arial" charset="0"/>
              </a:rPr>
              <a:t>Virtual photon method</a:t>
            </a:r>
            <a:endParaRPr lang="ja-JP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031" name="日付プレースホルダ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/>
              <a:t>4/28/09</a:t>
            </a:r>
            <a:endParaRPr lang="ja-JP" altLang="en-US"/>
          </a:p>
        </p:txBody>
      </p:sp>
      <p:sp>
        <p:nvSpPr>
          <p:cNvPr id="1032" name="フッター プレースホルダ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/>
              <a:t>Ming Xiong Liu</a:t>
            </a:r>
            <a:endParaRPr lang="ja-JP" altLang="en-US"/>
          </a:p>
        </p:txBody>
      </p:sp>
      <p:grpSp>
        <p:nvGrpSpPr>
          <p:cNvPr id="2" name="グループ化 18"/>
          <p:cNvGrpSpPr>
            <a:grpSpLocks noChangeAspect="1"/>
          </p:cNvGrpSpPr>
          <p:nvPr/>
        </p:nvGrpSpPr>
        <p:grpSpPr bwMode="auto">
          <a:xfrm>
            <a:off x="142875" y="3643313"/>
            <a:ext cx="2981325" cy="2110915"/>
            <a:chOff x="142844" y="2714620"/>
            <a:chExt cx="3571900" cy="2528406"/>
          </a:xfrm>
        </p:grpSpPr>
        <p:pic>
          <p:nvPicPr>
            <p:cNvPr id="1039" name="Picture 23" descr="Dalitz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44" y="2714620"/>
              <a:ext cx="3571900" cy="2528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" name="Rectangle 31"/>
            <p:cNvSpPr>
              <a:spLocks noChangeArrowheads="1"/>
            </p:cNvSpPr>
            <p:nvPr/>
          </p:nvSpPr>
          <p:spPr bwMode="auto">
            <a:xfrm>
              <a:off x="794506" y="2803528"/>
              <a:ext cx="1177200" cy="2171216"/>
            </a:xfrm>
            <a:prstGeom prst="rect">
              <a:avLst/>
            </a:prstGeom>
            <a:solidFill>
              <a:srgbClr val="FF99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ja-JP" altLang="en-US"/>
            </a:p>
          </p:txBody>
        </p:sp>
        <p:sp>
          <p:nvSpPr>
            <p:cNvPr id="1041" name="Rectangle 32"/>
            <p:cNvSpPr>
              <a:spLocks noChangeArrowheads="1"/>
            </p:cNvSpPr>
            <p:nvPr/>
          </p:nvSpPr>
          <p:spPr bwMode="auto">
            <a:xfrm>
              <a:off x="370572" y="2803528"/>
              <a:ext cx="166897" cy="2171216"/>
            </a:xfrm>
            <a:prstGeom prst="rect">
              <a:avLst/>
            </a:prstGeom>
            <a:solidFill>
              <a:srgbClr val="00CCFF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1034" name="テキスト ボックス 9"/>
          <p:cNvSpPr txBox="1">
            <a:spLocks noChangeArrowheads="1"/>
          </p:cNvSpPr>
          <p:nvPr/>
        </p:nvSpPr>
        <p:spPr bwMode="auto">
          <a:xfrm>
            <a:off x="4143375" y="3544888"/>
            <a:ext cx="50006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accent1"/>
              </a:buClr>
              <a:buFont typeface="Wingdings" pitchFamily="55" charset="2"/>
              <a:buChar char="p"/>
            </a:pPr>
            <a:r>
              <a:rPr lang="en-US" altLang="ja-JP" sz="2000">
                <a:ea typeface="Arial Unicode MS" pitchFamily="34" charset="-128"/>
                <a:cs typeface="Arial" pitchFamily="55" charset="0"/>
              </a:rPr>
              <a:t> Dalitz decays</a:t>
            </a:r>
            <a:endParaRPr lang="en-US" altLang="ja-JP" sz="2000">
              <a:latin typeface="Symbol" pitchFamily="55" charset="2"/>
              <a:ea typeface="Arial Unicode MS" pitchFamily="34" charset="-128"/>
              <a:cs typeface="Arial" pitchFamily="55" charset="0"/>
            </a:endParaRPr>
          </a:p>
          <a:p>
            <a:pPr lvl="1">
              <a:buClr>
                <a:schemeClr val="accent1"/>
              </a:buClr>
              <a:buFont typeface="Wingdings" pitchFamily="55" charset="2"/>
              <a:buChar char="n"/>
            </a:pPr>
            <a:r>
              <a:rPr lang="en-US" altLang="ja-JP" sz="2000">
                <a:ea typeface="Arial Unicode MS" pitchFamily="34" charset="-128"/>
                <a:cs typeface="Arial" pitchFamily="55" charset="0"/>
              </a:rPr>
              <a:t> </a:t>
            </a:r>
          </a:p>
          <a:p>
            <a:pPr lvl="1">
              <a:buClr>
                <a:schemeClr val="accent1"/>
              </a:buClr>
            </a:pPr>
            <a:endParaRPr lang="en-US" altLang="ja-JP" sz="2000">
              <a:ea typeface="Arial Unicode MS" pitchFamily="34" charset="-128"/>
              <a:cs typeface="Arial" pitchFamily="55" charset="0"/>
            </a:endParaRPr>
          </a:p>
          <a:p>
            <a:pPr lvl="1">
              <a:buClr>
                <a:schemeClr val="accent1"/>
              </a:buClr>
              <a:buFont typeface="Wingdings" pitchFamily="55" charset="2"/>
              <a:buChar char="n"/>
            </a:pPr>
            <a:r>
              <a:rPr lang="en-US" altLang="ja-JP" sz="2000">
                <a:ea typeface="Arial Unicode MS" pitchFamily="34" charset="-128"/>
                <a:cs typeface="Arial" pitchFamily="55" charset="0"/>
              </a:rPr>
              <a:t> Obviously </a:t>
            </a:r>
            <a:r>
              <a:rPr lang="en-US" altLang="ja-JP" sz="2000" i="1">
                <a:ea typeface="Arial Unicode MS" pitchFamily="34" charset="-128"/>
                <a:cs typeface="Arial" pitchFamily="55" charset="0"/>
              </a:rPr>
              <a:t>S</a:t>
            </a:r>
            <a:r>
              <a:rPr lang="en-US" altLang="ja-JP" sz="2000">
                <a:ea typeface="Arial Unicode MS" pitchFamily="34" charset="-128"/>
                <a:cs typeface="Arial" pitchFamily="55" charset="0"/>
              </a:rPr>
              <a:t> = 0 at M</a:t>
            </a:r>
            <a:r>
              <a:rPr lang="en-US" altLang="ja-JP" sz="2000" baseline="-25000">
                <a:ea typeface="Arial Unicode MS" pitchFamily="34" charset="-128"/>
                <a:cs typeface="Arial" pitchFamily="55" charset="0"/>
              </a:rPr>
              <a:t>ee</a:t>
            </a:r>
            <a:r>
              <a:rPr lang="en-US" altLang="ja-JP" sz="2000">
                <a:ea typeface="Arial Unicode MS" pitchFamily="34" charset="-128"/>
                <a:cs typeface="Arial" pitchFamily="55" charset="0"/>
              </a:rPr>
              <a:t> &gt; M</a:t>
            </a:r>
            <a:r>
              <a:rPr lang="en-US" altLang="ja-JP" sz="2000" baseline="-25000">
                <a:ea typeface="Arial Unicode MS" pitchFamily="34" charset="-128"/>
                <a:cs typeface="Arial" pitchFamily="55" charset="0"/>
              </a:rPr>
              <a:t>hadron</a:t>
            </a:r>
          </a:p>
          <a:p>
            <a:pPr>
              <a:buClr>
                <a:schemeClr val="accent1"/>
              </a:buClr>
              <a:buFont typeface="Wingdings" pitchFamily="55" charset="2"/>
              <a:buChar char="p"/>
            </a:pPr>
            <a:r>
              <a:rPr lang="en-US" altLang="ja-JP" sz="2000">
                <a:ea typeface="Arial Unicode MS" pitchFamily="34" charset="-128"/>
                <a:cs typeface="Arial" pitchFamily="55" charset="0"/>
              </a:rPr>
              <a:t> </a:t>
            </a:r>
            <a:r>
              <a:rPr lang="en-US" altLang="ja-JP" sz="2000">
                <a:latin typeface="Symbol" pitchFamily="55" charset="2"/>
                <a:ea typeface="Arial Unicode MS" pitchFamily="34" charset="-128"/>
                <a:cs typeface="Arial" pitchFamily="55" charset="0"/>
              </a:rPr>
              <a:t>g</a:t>
            </a:r>
            <a:r>
              <a:rPr lang="en-US" altLang="ja-JP" sz="2000" baseline="30000">
                <a:ea typeface="Arial Unicode MS" pitchFamily="34" charset="-128"/>
                <a:cs typeface="Arial" pitchFamily="55" charset="0"/>
              </a:rPr>
              <a:t>* </a:t>
            </a:r>
            <a:r>
              <a:rPr lang="en-US" altLang="ja-JP" sz="2000">
                <a:ea typeface="Arial Unicode MS" pitchFamily="34" charset="-128"/>
                <a:cs typeface="Arial" pitchFamily="55" charset="0"/>
              </a:rPr>
              <a:t>decay</a:t>
            </a:r>
          </a:p>
          <a:p>
            <a:pPr lvl="1">
              <a:buClr>
                <a:schemeClr val="accent1"/>
              </a:buClr>
              <a:buFont typeface="Arial Unicode MS" pitchFamily="34" charset="-128"/>
              <a:buChar char="–"/>
            </a:pPr>
            <a:r>
              <a:rPr lang="en-US" altLang="ja-JP" sz="2000">
                <a:ea typeface="Arial Unicode MS" pitchFamily="34" charset="-128"/>
                <a:cs typeface="Arial" pitchFamily="55" charset="0"/>
              </a:rPr>
              <a:t> If </a:t>
            </a:r>
            <a:r>
              <a:rPr lang="en-US" altLang="ja-JP" sz="2000" b="1">
                <a:solidFill>
                  <a:srgbClr val="FF0000"/>
                </a:solidFill>
                <a:ea typeface="Arial Unicode MS" pitchFamily="34" charset="-128"/>
                <a:cs typeface="Arial" pitchFamily="55" charset="0"/>
              </a:rPr>
              <a:t>pT</a:t>
            </a:r>
            <a:r>
              <a:rPr lang="en-US" altLang="ja-JP" sz="2000" b="1" baseline="30000">
                <a:solidFill>
                  <a:srgbClr val="FF0000"/>
                </a:solidFill>
                <a:ea typeface="Arial Unicode MS" pitchFamily="34" charset="-128"/>
                <a:cs typeface="Arial" pitchFamily="55" charset="0"/>
              </a:rPr>
              <a:t>2</a:t>
            </a:r>
            <a:r>
              <a:rPr lang="en-US" altLang="ja-JP" sz="2000" b="1">
                <a:solidFill>
                  <a:srgbClr val="FF0000"/>
                </a:solidFill>
                <a:ea typeface="Arial Unicode MS" pitchFamily="34" charset="-128"/>
                <a:cs typeface="Arial" pitchFamily="55" charset="0"/>
              </a:rPr>
              <a:t>&gt;&gt;M</a:t>
            </a:r>
            <a:r>
              <a:rPr lang="en-US" altLang="ja-JP" sz="2000" b="1" baseline="-25000">
                <a:solidFill>
                  <a:srgbClr val="FF0000"/>
                </a:solidFill>
                <a:ea typeface="Arial Unicode MS" pitchFamily="34" charset="-128"/>
                <a:cs typeface="Arial" pitchFamily="55" charset="0"/>
              </a:rPr>
              <a:t>ee</a:t>
            </a:r>
            <a:r>
              <a:rPr lang="en-US" altLang="ja-JP" sz="2000" b="1" baseline="30000">
                <a:solidFill>
                  <a:srgbClr val="FF0000"/>
                </a:solidFill>
                <a:ea typeface="Arial Unicode MS" pitchFamily="34" charset="-128"/>
                <a:cs typeface="Arial" pitchFamily="55" charset="0"/>
              </a:rPr>
              <a:t>2</a:t>
            </a:r>
          </a:p>
          <a:p>
            <a:pPr lvl="1">
              <a:buClr>
                <a:schemeClr val="accent1"/>
              </a:buClr>
              <a:buFont typeface="Wingdings" pitchFamily="55" charset="2"/>
              <a:buChar char="n"/>
            </a:pPr>
            <a:r>
              <a:rPr lang="en-US" altLang="ja-JP" sz="2000">
                <a:ea typeface="Arial Unicode MS" pitchFamily="34" charset="-128"/>
                <a:cs typeface="Arial" pitchFamily="55" charset="0"/>
              </a:rPr>
              <a:t> </a:t>
            </a:r>
          </a:p>
          <a:p>
            <a:pPr>
              <a:buClr>
                <a:schemeClr val="accent1"/>
              </a:buClr>
              <a:buFont typeface="Wingdings" pitchFamily="55" charset="2"/>
              <a:buChar char="p"/>
            </a:pPr>
            <a:r>
              <a:rPr lang="en-US" altLang="ja-JP" sz="2000">
                <a:ea typeface="Arial Unicode MS" pitchFamily="34" charset="-128"/>
                <a:cs typeface="Arial" pitchFamily="55" charset="0"/>
              </a:rPr>
              <a:t> Possible to separate hadron decay components from real signal in the proper mass window.</a:t>
            </a:r>
          </a:p>
        </p:txBody>
      </p:sp>
      <p:sp>
        <p:nvSpPr>
          <p:cNvPr id="1035" name="テキスト ボックス 10"/>
          <p:cNvSpPr txBox="1">
            <a:spLocks noChangeArrowheads="1"/>
          </p:cNvSpPr>
          <p:nvPr/>
        </p:nvSpPr>
        <p:spPr bwMode="auto">
          <a:xfrm>
            <a:off x="142875" y="1273175"/>
            <a:ext cx="69405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chemeClr val="accent1"/>
              </a:buClr>
              <a:buFont typeface="Wingdings" pitchFamily="55" charset="2"/>
              <a:buChar char="p"/>
            </a:pPr>
            <a:r>
              <a:rPr lang="en-US" altLang="ja-JP" sz="2200">
                <a:ea typeface="Arial Unicode MS" pitchFamily="34" charset="-128"/>
                <a:cs typeface="Arial" pitchFamily="55" charset="0"/>
              </a:rPr>
              <a:t> Any source of real </a:t>
            </a:r>
            <a:r>
              <a:rPr lang="en-US" altLang="ja-JP" sz="2200">
                <a:latin typeface="Symbol" pitchFamily="55" charset="2"/>
                <a:ea typeface="Arial Unicode MS" pitchFamily="34" charset="-128"/>
                <a:cs typeface="Arial" pitchFamily="55" charset="0"/>
              </a:rPr>
              <a:t>g</a:t>
            </a:r>
            <a:r>
              <a:rPr lang="en-US" altLang="ja-JP" sz="2200">
                <a:ea typeface="Arial Unicode MS" pitchFamily="34" charset="-128"/>
                <a:cs typeface="Arial" pitchFamily="55" charset="0"/>
              </a:rPr>
              <a:t> can emit </a:t>
            </a:r>
            <a:r>
              <a:rPr lang="en-US" altLang="ja-JP" sz="2200">
                <a:latin typeface="Symbol" pitchFamily="55" charset="2"/>
                <a:ea typeface="Arial Unicode MS" pitchFamily="34" charset="-128"/>
                <a:cs typeface="Arial" pitchFamily="55" charset="0"/>
              </a:rPr>
              <a:t>g</a:t>
            </a:r>
            <a:r>
              <a:rPr lang="en-US" altLang="ja-JP" sz="2200" baseline="30000">
                <a:ea typeface="Arial Unicode MS" pitchFamily="34" charset="-128"/>
                <a:cs typeface="Arial" pitchFamily="55" charset="0"/>
              </a:rPr>
              <a:t>*</a:t>
            </a:r>
            <a:r>
              <a:rPr lang="en-US" altLang="ja-JP" sz="2200">
                <a:ea typeface="Arial Unicode MS" pitchFamily="34" charset="-128"/>
                <a:cs typeface="Arial" pitchFamily="55" charset="0"/>
              </a:rPr>
              <a:t> with very low mass.</a:t>
            </a:r>
          </a:p>
          <a:p>
            <a:pPr>
              <a:buClr>
                <a:schemeClr val="accent1"/>
              </a:buClr>
              <a:buFont typeface="Wingdings" pitchFamily="55" charset="2"/>
              <a:buChar char="p"/>
            </a:pPr>
            <a:r>
              <a:rPr lang="en-US" altLang="ja-JP" sz="2200">
                <a:ea typeface="Arial Unicode MS" pitchFamily="34" charset="-128"/>
                <a:cs typeface="Arial" pitchFamily="55" charset="0"/>
              </a:rPr>
              <a:t> Convert direct </a:t>
            </a:r>
            <a:r>
              <a:rPr lang="en-US" altLang="ja-JP" sz="2200">
                <a:latin typeface="Symbol" pitchFamily="55" charset="2"/>
                <a:ea typeface="Arial Unicode MS" pitchFamily="34" charset="-128"/>
                <a:cs typeface="Arial" pitchFamily="55" charset="0"/>
              </a:rPr>
              <a:t>g</a:t>
            </a:r>
            <a:r>
              <a:rPr lang="en-US" altLang="ja-JP" sz="2200" baseline="30000">
                <a:ea typeface="Arial Unicode MS" pitchFamily="34" charset="-128"/>
                <a:cs typeface="Arial" pitchFamily="55" charset="0"/>
              </a:rPr>
              <a:t>*</a:t>
            </a:r>
            <a:r>
              <a:rPr lang="en-US" altLang="ja-JP" sz="2200">
                <a:ea typeface="Arial Unicode MS" pitchFamily="34" charset="-128"/>
                <a:cs typeface="Arial" pitchFamily="55" charset="0"/>
              </a:rPr>
              <a:t> fraction to real direct photon yield</a:t>
            </a:r>
          </a:p>
        </p:txBody>
      </p:sp>
      <p:sp>
        <p:nvSpPr>
          <p:cNvPr id="1036" name="テキスト ボックス 23"/>
          <p:cNvSpPr txBox="1">
            <a:spLocks noChangeArrowheads="1"/>
          </p:cNvSpPr>
          <p:nvPr/>
        </p:nvSpPr>
        <p:spPr bwMode="auto">
          <a:xfrm>
            <a:off x="198438" y="2052638"/>
            <a:ext cx="2305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b="1">
                <a:ea typeface="Arial Unicode MS" pitchFamily="34" charset="-128"/>
                <a:cs typeface="Arial" pitchFamily="55" charset="0"/>
              </a:rPr>
              <a:t>Kroll-Wada formula</a:t>
            </a:r>
            <a:endParaRPr lang="ja-JP" altLang="en-US" b="1">
              <a:ea typeface="Arial Unicode MS" pitchFamily="34" charset="-128"/>
              <a:cs typeface="Arial" pitchFamily="55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32951" y="2373313"/>
          <a:ext cx="6492875" cy="900112"/>
        </p:xfrm>
        <a:graphic>
          <a:graphicData uri="http://schemas.openxmlformats.org/presentationml/2006/ole">
            <p:oleObj spid="_x0000_s173058" name="数式" r:id="rId5" imgW="2603160" imgH="495000" progId="Equation.3">
              <p:embed/>
            </p:oleObj>
          </a:graphicData>
        </a:graphic>
      </p:graphicFrame>
      <p:graphicFrame>
        <p:nvGraphicFramePr>
          <p:cNvPr id="1027" name="Object 17"/>
          <p:cNvGraphicFramePr>
            <a:graphicFrameLocks noChangeAspect="1"/>
          </p:cNvGraphicFramePr>
          <p:nvPr/>
        </p:nvGraphicFramePr>
        <p:xfrm>
          <a:off x="6929438" y="1344613"/>
          <a:ext cx="2038350" cy="979487"/>
        </p:xfrm>
        <a:graphic>
          <a:graphicData uri="http://schemas.openxmlformats.org/presentationml/2006/ole">
            <p:oleObj spid="_x0000_s173059" name="数式" r:id="rId6" imgW="1066680" imgH="457200" progId="Equation.3">
              <p:embed/>
            </p:oleObj>
          </a:graphicData>
        </a:graphic>
      </p:graphicFrame>
      <p:sp>
        <p:nvSpPr>
          <p:cNvPr id="1037" name="テキスト ボックス 21"/>
          <p:cNvSpPr txBox="1">
            <a:spLocks noChangeArrowheads="1"/>
          </p:cNvSpPr>
          <p:nvPr/>
        </p:nvSpPr>
        <p:spPr bwMode="auto">
          <a:xfrm>
            <a:off x="285750" y="3273425"/>
            <a:ext cx="337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 i="1">
                <a:ea typeface="Arial Unicode MS" pitchFamily="34" charset="-128"/>
                <a:cs typeface="Arial" pitchFamily="55" charset="0"/>
              </a:rPr>
              <a:t>S </a:t>
            </a:r>
            <a:r>
              <a:rPr lang="en-US" altLang="ja-JP" b="1">
                <a:ea typeface="Arial Unicode MS" pitchFamily="34" charset="-128"/>
                <a:cs typeface="Arial" pitchFamily="55" charset="0"/>
              </a:rPr>
              <a:t>: Process dependent factor</a:t>
            </a:r>
            <a:endParaRPr lang="ja-JP" altLang="en-US" b="1">
              <a:ea typeface="Arial Unicode MS" pitchFamily="34" charset="-128"/>
              <a:cs typeface="Arial" pitchFamily="55" charset="0"/>
            </a:endParaRPr>
          </a:p>
        </p:txBody>
      </p:sp>
      <p:graphicFrame>
        <p:nvGraphicFramePr>
          <p:cNvPr id="1028" name="Object 22"/>
          <p:cNvGraphicFramePr>
            <a:graphicFrameLocks noChangeAspect="1"/>
          </p:cNvGraphicFramePr>
          <p:nvPr/>
        </p:nvGraphicFramePr>
        <p:xfrm>
          <a:off x="4929188" y="3803650"/>
          <a:ext cx="3448050" cy="785813"/>
        </p:xfrm>
        <a:graphic>
          <a:graphicData uri="http://schemas.openxmlformats.org/presentationml/2006/ole">
            <p:oleObj spid="_x0000_s173060" name="数式" r:id="rId7" imgW="1663560" imgH="507960" progId="Equation.3">
              <p:embed/>
            </p:oleObj>
          </a:graphicData>
        </a:graphic>
      </p:graphicFrame>
      <p:graphicFrame>
        <p:nvGraphicFramePr>
          <p:cNvPr id="1029" name="Object 23"/>
          <p:cNvGraphicFramePr>
            <a:graphicFrameLocks noChangeAspect="1"/>
          </p:cNvGraphicFramePr>
          <p:nvPr/>
        </p:nvGraphicFramePr>
        <p:xfrm>
          <a:off x="4929188" y="5457825"/>
          <a:ext cx="711200" cy="274638"/>
        </p:xfrm>
        <a:graphic>
          <a:graphicData uri="http://schemas.openxmlformats.org/presentationml/2006/ole">
            <p:oleObj spid="_x0000_s173061" name="Equation" r:id="rId8" imgW="342720" imgH="177480" progId="Equation.3">
              <p:embed/>
            </p:oleObj>
          </a:graphicData>
        </a:graphic>
      </p:graphicFrame>
      <p:sp>
        <p:nvSpPr>
          <p:cNvPr id="1038" name="スライド番号プレースホルダ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18A765-371B-47D9-B758-72E3EC45E9F9}" type="slidenum">
              <a:rPr lang="ja-JP" altLang="en-US"/>
              <a:pPr/>
              <a:t>50</a:t>
            </a:fld>
            <a:r>
              <a:rPr lang="en-US" altLang="ja-JP"/>
              <a:t>/12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 pitchFamily="55" charset="0"/>
                <a:ea typeface="Arial" pitchFamily="55" charset="0"/>
                <a:cs typeface="Arial" pitchFamily="55" charset="0"/>
              </a:rPr>
              <a:t>Electromagentic probes (photon and lepton pairs)</a:t>
            </a:r>
          </a:p>
        </p:txBody>
      </p:sp>
      <p:sp>
        <p:nvSpPr>
          <p:cNvPr id="6148" name="Content Placeholder 118"/>
          <p:cNvSpPr>
            <a:spLocks noGrp="1"/>
          </p:cNvSpPr>
          <p:nvPr>
            <p:ph idx="1"/>
          </p:nvPr>
        </p:nvSpPr>
        <p:spPr>
          <a:xfrm>
            <a:off x="5257800" y="1371600"/>
            <a:ext cx="38862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>
                <a:latin typeface="Arial" pitchFamily="55" charset="0"/>
                <a:ea typeface="Arial" pitchFamily="55" charset="0"/>
                <a:cs typeface="Arial" pitchFamily="55" charset="0"/>
              </a:rPr>
              <a:t>Photons and lepton pairs are cleanest probes of the dense matter formed at RHIC</a:t>
            </a:r>
          </a:p>
          <a:p>
            <a:r>
              <a:rPr lang="en-US">
                <a:latin typeface="Arial" pitchFamily="55" charset="0"/>
                <a:ea typeface="Arial" pitchFamily="55" charset="0"/>
                <a:cs typeface="Arial" pitchFamily="55" charset="0"/>
              </a:rPr>
              <a:t>These probes have little interaction with the matter so they carry information deep inside of the matter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Arial" pitchFamily="55" charset="0"/>
                <a:ea typeface="Arial" pitchFamily="55" charset="0"/>
                <a:cs typeface="Arial" pitchFamily="55" charset="0"/>
              </a:rPr>
              <a:t>Temperature?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Arial" pitchFamily="55" charset="0"/>
                <a:ea typeface="Arial" pitchFamily="55" charset="0"/>
                <a:cs typeface="Arial" pitchFamily="55" charset="0"/>
              </a:rPr>
              <a:t>Hadrons inside the matter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Arial" pitchFamily="55" charset="0"/>
                <a:ea typeface="Arial" pitchFamily="55" charset="0"/>
                <a:cs typeface="Arial" pitchFamily="55" charset="0"/>
              </a:rPr>
              <a:t>Matter properties</a:t>
            </a:r>
          </a:p>
        </p:txBody>
      </p:sp>
      <p:grpSp>
        <p:nvGrpSpPr>
          <p:cNvPr id="2" name="Group 118"/>
          <p:cNvGrpSpPr/>
          <p:nvPr/>
        </p:nvGrpSpPr>
        <p:grpSpPr>
          <a:xfrm>
            <a:off x="228600" y="1066800"/>
            <a:ext cx="5029200" cy="5294313"/>
            <a:chOff x="228600" y="1066800"/>
            <a:chExt cx="5029200" cy="5294313"/>
          </a:xfrm>
        </p:grpSpPr>
        <p:pic>
          <p:nvPicPr>
            <p:cNvPr id="6146" name="Picture 5" descr="collision_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2747834"/>
              <a:ext cx="5029200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9" name="Text Box 41"/>
            <p:cNvSpPr txBox="1">
              <a:spLocks noChangeArrowheads="1"/>
            </p:cNvSpPr>
            <p:nvPr/>
          </p:nvSpPr>
          <p:spPr bwMode="auto">
            <a:xfrm>
              <a:off x="3048000" y="5715000"/>
              <a:ext cx="533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3600">
                  <a:latin typeface="Symbol" pitchFamily="55" charset="2"/>
                </a:rPr>
                <a:t>g</a:t>
              </a:r>
            </a:p>
          </p:txBody>
        </p:sp>
        <p:sp>
          <p:nvSpPr>
            <p:cNvPr id="6150" name="Text Box 41"/>
            <p:cNvSpPr txBox="1">
              <a:spLocks noChangeArrowheads="1"/>
            </p:cNvSpPr>
            <p:nvPr/>
          </p:nvSpPr>
          <p:spPr bwMode="auto">
            <a:xfrm>
              <a:off x="2971800" y="2209800"/>
              <a:ext cx="6858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3600">
                  <a:latin typeface="Symbol" pitchFamily="55" charset="2"/>
                </a:rPr>
                <a:t>g*</a:t>
              </a:r>
            </a:p>
          </p:txBody>
        </p:sp>
        <p:cxnSp>
          <p:nvCxnSpPr>
            <p:cNvPr id="6151" name="Straight Arrow Connector 122"/>
            <p:cNvCxnSpPr>
              <a:cxnSpLocks noChangeShapeType="1"/>
            </p:cNvCxnSpPr>
            <p:nvPr/>
          </p:nvCxnSpPr>
          <p:spPr bwMode="auto">
            <a:xfrm rot="5400000" flipH="1" flipV="1">
              <a:off x="3352800" y="1981200"/>
              <a:ext cx="914400" cy="1524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52" name="Straight Arrow Connector 123"/>
            <p:cNvCxnSpPr>
              <a:cxnSpLocks noChangeShapeType="1"/>
            </p:cNvCxnSpPr>
            <p:nvPr/>
          </p:nvCxnSpPr>
          <p:spPr bwMode="auto">
            <a:xfrm flipV="1">
              <a:off x="3733800" y="2057400"/>
              <a:ext cx="838200" cy="457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153" name="TextBox 126"/>
            <p:cNvSpPr txBox="1">
              <a:spLocks noChangeArrowheads="1"/>
            </p:cNvSpPr>
            <p:nvPr/>
          </p:nvSpPr>
          <p:spPr bwMode="auto">
            <a:xfrm>
              <a:off x="3581400" y="1066800"/>
              <a:ext cx="620713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/>
                <a:t>e</a:t>
              </a:r>
              <a:r>
                <a:rPr lang="en-US" sz="3600" baseline="30000"/>
                <a:t>+</a:t>
              </a:r>
            </a:p>
          </p:txBody>
        </p:sp>
        <p:sp>
          <p:nvSpPr>
            <p:cNvPr id="6154" name="TextBox 127"/>
            <p:cNvSpPr txBox="1">
              <a:spLocks noChangeArrowheads="1"/>
            </p:cNvSpPr>
            <p:nvPr/>
          </p:nvSpPr>
          <p:spPr bwMode="auto">
            <a:xfrm>
              <a:off x="4560888" y="1716088"/>
              <a:ext cx="544512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err="1"/>
                <a:t>e</a:t>
              </a:r>
              <a:r>
                <a:rPr lang="en-US" sz="3600" baseline="30000" dirty="0"/>
                <a:t>-</a:t>
              </a:r>
            </a:p>
          </p:txBody>
        </p:sp>
        <p:sp>
          <p:nvSpPr>
            <p:cNvPr id="6155" name="Freeform 115"/>
            <p:cNvSpPr>
              <a:spLocks/>
            </p:cNvSpPr>
            <p:nvPr/>
          </p:nvSpPr>
          <p:spPr bwMode="auto">
            <a:xfrm rot="6643315">
              <a:off x="2687638" y="2976563"/>
              <a:ext cx="1398587" cy="357187"/>
            </a:xfrm>
            <a:custGeom>
              <a:avLst/>
              <a:gdLst>
                <a:gd name="T0" fmla="*/ 0 w 1296"/>
                <a:gd name="T1" fmla="*/ 2147483647 h 600"/>
                <a:gd name="T2" fmla="*/ 2147483647 w 1296"/>
                <a:gd name="T3" fmla="*/ 2147483647 h 600"/>
                <a:gd name="T4" fmla="*/ 2147483647 w 1296"/>
                <a:gd name="T5" fmla="*/ 2147483647 h 600"/>
                <a:gd name="T6" fmla="*/ 2147483647 w 1296"/>
                <a:gd name="T7" fmla="*/ 2147483647 h 600"/>
                <a:gd name="T8" fmla="*/ 2147483647 w 1296"/>
                <a:gd name="T9" fmla="*/ 2147483647 h 600"/>
                <a:gd name="T10" fmla="*/ 2147483647 w 1296"/>
                <a:gd name="T11" fmla="*/ 2147483647 h 600"/>
                <a:gd name="T12" fmla="*/ 2147483647 w 1296"/>
                <a:gd name="T13" fmla="*/ 2147483647 h 600"/>
                <a:gd name="T14" fmla="*/ 2147483647 w 1296"/>
                <a:gd name="T15" fmla="*/ 2147483647 h 600"/>
                <a:gd name="T16" fmla="*/ 2147483647 w 1296"/>
                <a:gd name="T17" fmla="*/ 2147483647 h 600"/>
                <a:gd name="T18" fmla="*/ 2147483647 w 1296"/>
                <a:gd name="T19" fmla="*/ 2147483647 h 600"/>
                <a:gd name="T20" fmla="*/ 2147483647 w 1296"/>
                <a:gd name="T21" fmla="*/ 2147483647 h 600"/>
                <a:gd name="T22" fmla="*/ 2147483647 w 1296"/>
                <a:gd name="T23" fmla="*/ 2147483647 h 600"/>
                <a:gd name="T24" fmla="*/ 2147483647 w 1296"/>
                <a:gd name="T25" fmla="*/ 2147483647 h 600"/>
                <a:gd name="T26" fmla="*/ 2147483647 w 1296"/>
                <a:gd name="T27" fmla="*/ 2147483647 h 600"/>
                <a:gd name="T28" fmla="*/ 2147483647 w 1296"/>
                <a:gd name="T29" fmla="*/ 2147483647 h 600"/>
                <a:gd name="T30" fmla="*/ 2147483647 w 1296"/>
                <a:gd name="T31" fmla="*/ 2147483647 h 600"/>
                <a:gd name="T32" fmla="*/ 2147483647 w 1296"/>
                <a:gd name="T33" fmla="*/ 2147483647 h 600"/>
                <a:gd name="T34" fmla="*/ 2147483647 w 1296"/>
                <a:gd name="T35" fmla="*/ 2147483647 h 600"/>
                <a:gd name="T36" fmla="*/ 2147483647 w 1296"/>
                <a:gd name="T37" fmla="*/ 2147483647 h 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6"/>
                <a:gd name="T58" fmla="*/ 0 h 600"/>
                <a:gd name="T59" fmla="*/ 1296 w 1296"/>
                <a:gd name="T60" fmla="*/ 600 h 6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6" h="600">
                  <a:moveTo>
                    <a:pt x="0" y="160"/>
                  </a:moveTo>
                  <a:cubicBezTo>
                    <a:pt x="36" y="80"/>
                    <a:pt x="72" y="0"/>
                    <a:pt x="96" y="16"/>
                  </a:cubicBezTo>
                  <a:cubicBezTo>
                    <a:pt x="120" y="32"/>
                    <a:pt x="120" y="248"/>
                    <a:pt x="144" y="256"/>
                  </a:cubicBezTo>
                  <a:cubicBezTo>
                    <a:pt x="168" y="264"/>
                    <a:pt x="216" y="56"/>
                    <a:pt x="240" y="64"/>
                  </a:cubicBezTo>
                  <a:cubicBezTo>
                    <a:pt x="264" y="72"/>
                    <a:pt x="264" y="296"/>
                    <a:pt x="288" y="304"/>
                  </a:cubicBezTo>
                  <a:cubicBezTo>
                    <a:pt x="312" y="312"/>
                    <a:pt x="360" y="104"/>
                    <a:pt x="384" y="112"/>
                  </a:cubicBezTo>
                  <a:cubicBezTo>
                    <a:pt x="408" y="120"/>
                    <a:pt x="408" y="344"/>
                    <a:pt x="432" y="352"/>
                  </a:cubicBezTo>
                  <a:cubicBezTo>
                    <a:pt x="456" y="360"/>
                    <a:pt x="504" y="152"/>
                    <a:pt x="528" y="160"/>
                  </a:cubicBezTo>
                  <a:cubicBezTo>
                    <a:pt x="552" y="168"/>
                    <a:pt x="552" y="392"/>
                    <a:pt x="576" y="400"/>
                  </a:cubicBezTo>
                  <a:cubicBezTo>
                    <a:pt x="600" y="408"/>
                    <a:pt x="648" y="200"/>
                    <a:pt x="672" y="208"/>
                  </a:cubicBezTo>
                  <a:cubicBezTo>
                    <a:pt x="696" y="216"/>
                    <a:pt x="696" y="440"/>
                    <a:pt x="720" y="448"/>
                  </a:cubicBezTo>
                  <a:cubicBezTo>
                    <a:pt x="744" y="456"/>
                    <a:pt x="792" y="248"/>
                    <a:pt x="816" y="256"/>
                  </a:cubicBezTo>
                  <a:cubicBezTo>
                    <a:pt x="840" y="264"/>
                    <a:pt x="840" y="488"/>
                    <a:pt x="864" y="496"/>
                  </a:cubicBezTo>
                  <a:cubicBezTo>
                    <a:pt x="888" y="504"/>
                    <a:pt x="936" y="296"/>
                    <a:pt x="960" y="304"/>
                  </a:cubicBezTo>
                  <a:cubicBezTo>
                    <a:pt x="984" y="312"/>
                    <a:pt x="984" y="536"/>
                    <a:pt x="1008" y="544"/>
                  </a:cubicBezTo>
                  <a:cubicBezTo>
                    <a:pt x="1032" y="552"/>
                    <a:pt x="1080" y="344"/>
                    <a:pt x="1104" y="352"/>
                  </a:cubicBezTo>
                  <a:cubicBezTo>
                    <a:pt x="1128" y="360"/>
                    <a:pt x="1128" y="584"/>
                    <a:pt x="1152" y="592"/>
                  </a:cubicBezTo>
                  <a:cubicBezTo>
                    <a:pt x="1176" y="600"/>
                    <a:pt x="1224" y="400"/>
                    <a:pt x="1248" y="400"/>
                  </a:cubicBezTo>
                  <a:cubicBezTo>
                    <a:pt x="1272" y="400"/>
                    <a:pt x="1280" y="560"/>
                    <a:pt x="1296" y="592"/>
                  </a:cubicBezTo>
                </a:path>
              </a:pathLst>
            </a:custGeom>
            <a:noFill/>
            <a:ln w="6667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124"/>
            <p:cNvGrpSpPr>
              <a:grpSpLocks/>
            </p:cNvGrpSpPr>
            <p:nvPr/>
          </p:nvGrpSpPr>
          <p:grpSpPr bwMode="auto">
            <a:xfrm>
              <a:off x="590550" y="3200400"/>
              <a:ext cx="3295650" cy="2541588"/>
              <a:chOff x="590469" y="3352800"/>
              <a:chExt cx="3295731" cy="2541147"/>
            </a:xfrm>
          </p:grpSpPr>
          <p:sp>
            <p:nvSpPr>
              <p:cNvPr id="6157" name="Freeform 115"/>
              <p:cNvSpPr>
                <a:spLocks/>
              </p:cNvSpPr>
              <p:nvPr/>
            </p:nvSpPr>
            <p:spPr bwMode="auto">
              <a:xfrm rot="2714765">
                <a:off x="1825294" y="5015542"/>
                <a:ext cx="1398494" cy="358315"/>
              </a:xfrm>
              <a:custGeom>
                <a:avLst/>
                <a:gdLst>
                  <a:gd name="T0" fmla="*/ 0 w 1296"/>
                  <a:gd name="T1" fmla="*/ 2147483647 h 600"/>
                  <a:gd name="T2" fmla="*/ 2147483647 w 1296"/>
                  <a:gd name="T3" fmla="*/ 2147483647 h 600"/>
                  <a:gd name="T4" fmla="*/ 2147483647 w 1296"/>
                  <a:gd name="T5" fmla="*/ 2147483647 h 600"/>
                  <a:gd name="T6" fmla="*/ 2147483647 w 1296"/>
                  <a:gd name="T7" fmla="*/ 2147483647 h 600"/>
                  <a:gd name="T8" fmla="*/ 2147483647 w 1296"/>
                  <a:gd name="T9" fmla="*/ 2147483647 h 600"/>
                  <a:gd name="T10" fmla="*/ 2147483647 w 1296"/>
                  <a:gd name="T11" fmla="*/ 2147483647 h 600"/>
                  <a:gd name="T12" fmla="*/ 2147483647 w 1296"/>
                  <a:gd name="T13" fmla="*/ 2147483647 h 600"/>
                  <a:gd name="T14" fmla="*/ 2147483647 w 1296"/>
                  <a:gd name="T15" fmla="*/ 2147483647 h 600"/>
                  <a:gd name="T16" fmla="*/ 2147483647 w 1296"/>
                  <a:gd name="T17" fmla="*/ 2147483647 h 600"/>
                  <a:gd name="T18" fmla="*/ 2147483647 w 1296"/>
                  <a:gd name="T19" fmla="*/ 2147483647 h 600"/>
                  <a:gd name="T20" fmla="*/ 2147483647 w 1296"/>
                  <a:gd name="T21" fmla="*/ 2147483647 h 600"/>
                  <a:gd name="T22" fmla="*/ 2147483647 w 1296"/>
                  <a:gd name="T23" fmla="*/ 2147483647 h 600"/>
                  <a:gd name="T24" fmla="*/ 2147483647 w 1296"/>
                  <a:gd name="T25" fmla="*/ 2147483647 h 600"/>
                  <a:gd name="T26" fmla="*/ 2147483647 w 1296"/>
                  <a:gd name="T27" fmla="*/ 2147483647 h 600"/>
                  <a:gd name="T28" fmla="*/ 2147483647 w 1296"/>
                  <a:gd name="T29" fmla="*/ 2147483647 h 600"/>
                  <a:gd name="T30" fmla="*/ 2147483647 w 1296"/>
                  <a:gd name="T31" fmla="*/ 2147483647 h 600"/>
                  <a:gd name="T32" fmla="*/ 2147483647 w 1296"/>
                  <a:gd name="T33" fmla="*/ 2147483647 h 600"/>
                  <a:gd name="T34" fmla="*/ 2147483647 w 1296"/>
                  <a:gd name="T35" fmla="*/ 2147483647 h 600"/>
                  <a:gd name="T36" fmla="*/ 2147483647 w 1296"/>
                  <a:gd name="T37" fmla="*/ 2147483647 h 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6"/>
                  <a:gd name="T58" fmla="*/ 0 h 600"/>
                  <a:gd name="T59" fmla="*/ 1296 w 1296"/>
                  <a:gd name="T60" fmla="*/ 600 h 6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6" h="600">
                    <a:moveTo>
                      <a:pt x="0" y="160"/>
                    </a:moveTo>
                    <a:cubicBezTo>
                      <a:pt x="36" y="80"/>
                      <a:pt x="72" y="0"/>
                      <a:pt x="96" y="16"/>
                    </a:cubicBezTo>
                    <a:cubicBezTo>
                      <a:pt x="120" y="32"/>
                      <a:pt x="120" y="248"/>
                      <a:pt x="144" y="256"/>
                    </a:cubicBezTo>
                    <a:cubicBezTo>
                      <a:pt x="168" y="264"/>
                      <a:pt x="216" y="56"/>
                      <a:pt x="240" y="64"/>
                    </a:cubicBezTo>
                    <a:cubicBezTo>
                      <a:pt x="264" y="72"/>
                      <a:pt x="264" y="296"/>
                      <a:pt x="288" y="304"/>
                    </a:cubicBezTo>
                    <a:cubicBezTo>
                      <a:pt x="312" y="312"/>
                      <a:pt x="360" y="104"/>
                      <a:pt x="384" y="112"/>
                    </a:cubicBezTo>
                    <a:cubicBezTo>
                      <a:pt x="408" y="120"/>
                      <a:pt x="408" y="344"/>
                      <a:pt x="432" y="352"/>
                    </a:cubicBezTo>
                    <a:cubicBezTo>
                      <a:pt x="456" y="360"/>
                      <a:pt x="504" y="152"/>
                      <a:pt x="528" y="160"/>
                    </a:cubicBezTo>
                    <a:cubicBezTo>
                      <a:pt x="552" y="168"/>
                      <a:pt x="552" y="392"/>
                      <a:pt x="576" y="400"/>
                    </a:cubicBezTo>
                    <a:cubicBezTo>
                      <a:pt x="600" y="408"/>
                      <a:pt x="648" y="200"/>
                      <a:pt x="672" y="208"/>
                    </a:cubicBezTo>
                    <a:cubicBezTo>
                      <a:pt x="696" y="216"/>
                      <a:pt x="696" y="440"/>
                      <a:pt x="720" y="448"/>
                    </a:cubicBezTo>
                    <a:cubicBezTo>
                      <a:pt x="744" y="456"/>
                      <a:pt x="792" y="248"/>
                      <a:pt x="816" y="256"/>
                    </a:cubicBezTo>
                    <a:cubicBezTo>
                      <a:pt x="840" y="264"/>
                      <a:pt x="840" y="488"/>
                      <a:pt x="864" y="496"/>
                    </a:cubicBezTo>
                    <a:cubicBezTo>
                      <a:pt x="888" y="504"/>
                      <a:pt x="936" y="296"/>
                      <a:pt x="960" y="304"/>
                    </a:cubicBezTo>
                    <a:cubicBezTo>
                      <a:pt x="984" y="312"/>
                      <a:pt x="984" y="536"/>
                      <a:pt x="1008" y="544"/>
                    </a:cubicBezTo>
                    <a:cubicBezTo>
                      <a:pt x="1032" y="552"/>
                      <a:pt x="1080" y="344"/>
                      <a:pt x="1104" y="352"/>
                    </a:cubicBezTo>
                    <a:cubicBezTo>
                      <a:pt x="1128" y="360"/>
                      <a:pt x="1128" y="584"/>
                      <a:pt x="1152" y="592"/>
                    </a:cubicBezTo>
                    <a:cubicBezTo>
                      <a:pt x="1176" y="600"/>
                      <a:pt x="1224" y="400"/>
                      <a:pt x="1248" y="400"/>
                    </a:cubicBezTo>
                    <a:cubicBezTo>
                      <a:pt x="1272" y="400"/>
                      <a:pt x="1280" y="560"/>
                      <a:pt x="1296" y="592"/>
                    </a:cubicBezTo>
                  </a:path>
                </a:pathLst>
              </a:custGeom>
              <a:noFill/>
              <a:ln w="6667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8" name="Line 11"/>
              <p:cNvSpPr>
                <a:spLocks noChangeShapeType="1"/>
              </p:cNvSpPr>
              <p:nvPr/>
            </p:nvSpPr>
            <p:spPr bwMode="auto">
              <a:xfrm>
                <a:off x="590469" y="4547852"/>
                <a:ext cx="1543131" cy="45719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9" name="Line 12"/>
              <p:cNvSpPr>
                <a:spLocks noChangeShapeType="1"/>
              </p:cNvSpPr>
              <p:nvPr/>
            </p:nvSpPr>
            <p:spPr bwMode="auto">
              <a:xfrm flipH="1" flipV="1">
                <a:off x="2209800" y="4587235"/>
                <a:ext cx="1676400" cy="60965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1676400" y="3352800"/>
                <a:ext cx="358315" cy="1176338"/>
                <a:chOff x="2448" y="1056"/>
                <a:chExt cx="288" cy="969"/>
              </a:xfrm>
            </p:grpSpPr>
            <p:grpSp>
              <p:nvGrpSpPr>
                <p:cNvPr id="5" name="Group 14"/>
                <p:cNvGrpSpPr>
                  <a:grpSpLocks/>
                </p:cNvGrpSpPr>
                <p:nvPr/>
              </p:nvGrpSpPr>
              <p:grpSpPr bwMode="auto">
                <a:xfrm rot="-6241731">
                  <a:off x="2424" y="1719"/>
                  <a:ext cx="537" cy="61"/>
                  <a:chOff x="2089" y="1923"/>
                  <a:chExt cx="1063" cy="178"/>
                </a:xfrm>
              </p:grpSpPr>
              <p:grpSp>
                <p:nvGrpSpPr>
                  <p:cNvPr id="6" name="Group 15"/>
                  <p:cNvGrpSpPr>
                    <a:grpSpLocks/>
                  </p:cNvGrpSpPr>
                  <p:nvPr/>
                </p:nvGrpSpPr>
                <p:grpSpPr bwMode="auto">
                  <a:xfrm flipV="1">
                    <a:off x="2109" y="1935"/>
                    <a:ext cx="1043" cy="166"/>
                    <a:chOff x="2064" y="2750"/>
                    <a:chExt cx="2630" cy="423"/>
                  </a:xfrm>
                </p:grpSpPr>
                <p:grpSp>
                  <p:nvGrpSpPr>
                    <p:cNvPr id="7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0" y="2750"/>
                      <a:ext cx="2302" cy="423"/>
                      <a:chOff x="3509" y="3249"/>
                      <a:chExt cx="2302" cy="423"/>
                    </a:xfrm>
                  </p:grpSpPr>
                  <p:grpSp>
                    <p:nvGrpSpPr>
                      <p:cNvPr id="8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5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258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59" name="Freeform 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06" y="3251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256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57" name="Freeform 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0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54" y="3252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254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55" name="Freeform 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252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53" name="Freeform 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6246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8" y="2750"/>
                      <a:ext cx="22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7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750"/>
                      <a:ext cx="181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" name="Group 31"/>
                  <p:cNvGrpSpPr>
                    <a:grpSpLocks/>
                  </p:cNvGrpSpPr>
                  <p:nvPr/>
                </p:nvGrpSpPr>
                <p:grpSpPr bwMode="auto">
                  <a:xfrm flipV="1">
                    <a:off x="2089" y="1923"/>
                    <a:ext cx="1043" cy="166"/>
                    <a:chOff x="2064" y="2750"/>
                    <a:chExt cx="2630" cy="423"/>
                  </a:xfrm>
                </p:grpSpPr>
                <p:grpSp>
                  <p:nvGrpSpPr>
                    <p:cNvPr id="13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0" y="2750"/>
                      <a:ext cx="2302" cy="423"/>
                      <a:chOff x="3509" y="3249"/>
                      <a:chExt cx="2302" cy="423"/>
                    </a:xfrm>
                  </p:grpSpPr>
                  <p:grpSp>
                    <p:nvGrpSpPr>
                      <p:cNvPr id="14" name="Group 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5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243" name="Freeform 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44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5" name="Group 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06" y="3251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241" name="Freeform 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42" name="Freeform 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54" y="3252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239" name="Freeform 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40" name="Freeform 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237" name="Freeform 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38" name="Freeform 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6231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8" y="2750"/>
                      <a:ext cx="22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32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750"/>
                      <a:ext cx="181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8" name="Group 47"/>
                <p:cNvGrpSpPr>
                  <a:grpSpLocks/>
                </p:cNvGrpSpPr>
                <p:nvPr/>
              </p:nvGrpSpPr>
              <p:grpSpPr bwMode="auto">
                <a:xfrm rot="-6241731">
                  <a:off x="2328" y="1287"/>
                  <a:ext cx="537" cy="61"/>
                  <a:chOff x="2089" y="1923"/>
                  <a:chExt cx="1063" cy="178"/>
                </a:xfrm>
              </p:grpSpPr>
              <p:grpSp>
                <p:nvGrpSpPr>
                  <p:cNvPr id="19" name="Group 48"/>
                  <p:cNvGrpSpPr>
                    <a:grpSpLocks/>
                  </p:cNvGrpSpPr>
                  <p:nvPr/>
                </p:nvGrpSpPr>
                <p:grpSpPr bwMode="auto">
                  <a:xfrm flipV="1">
                    <a:off x="2109" y="1935"/>
                    <a:ext cx="1043" cy="166"/>
                    <a:chOff x="2064" y="2750"/>
                    <a:chExt cx="2630" cy="423"/>
                  </a:xfrm>
                </p:grpSpPr>
                <p:grpSp>
                  <p:nvGrpSpPr>
                    <p:cNvPr id="20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0" y="2750"/>
                      <a:ext cx="2302" cy="423"/>
                      <a:chOff x="3509" y="3249"/>
                      <a:chExt cx="2302" cy="423"/>
                    </a:xfrm>
                  </p:grpSpPr>
                  <p:grpSp>
                    <p:nvGrpSpPr>
                      <p:cNvPr id="21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5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226" name="Freeform 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27" name="Freeform 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06" y="3251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224" name="Freeform 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25" name="Freeform 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3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54" y="3252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222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23" name="Freeform 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220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21" name="Freeform 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6214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8" y="2750"/>
                      <a:ext cx="22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5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750"/>
                      <a:ext cx="181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" name="Group 64"/>
                  <p:cNvGrpSpPr>
                    <a:grpSpLocks/>
                  </p:cNvGrpSpPr>
                  <p:nvPr/>
                </p:nvGrpSpPr>
                <p:grpSpPr bwMode="auto">
                  <a:xfrm flipV="1">
                    <a:off x="2089" y="1923"/>
                    <a:ext cx="1043" cy="166"/>
                    <a:chOff x="2064" y="2750"/>
                    <a:chExt cx="2630" cy="423"/>
                  </a:xfrm>
                </p:grpSpPr>
                <p:grpSp>
                  <p:nvGrpSpPr>
                    <p:cNvPr id="26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0" y="2750"/>
                      <a:ext cx="2302" cy="423"/>
                      <a:chOff x="3509" y="3249"/>
                      <a:chExt cx="2302" cy="423"/>
                    </a:xfrm>
                  </p:grpSpPr>
                  <p:grpSp>
                    <p:nvGrpSpPr>
                      <p:cNvPr id="27" name="Group 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5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211" name="Freeform 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12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8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06" y="3251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209" name="Freeform 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10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9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54" y="3252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207" name="Freeform 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08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0" name="Group 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205" name="Freeform 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06" name="Freeform 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6199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8" y="2750"/>
                      <a:ext cx="22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0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750"/>
                      <a:ext cx="181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" name="Group 80"/>
                <p:cNvGrpSpPr>
                  <a:grpSpLocks/>
                </p:cNvGrpSpPr>
                <p:nvPr/>
              </p:nvGrpSpPr>
              <p:grpSpPr bwMode="auto">
                <a:xfrm rot="1735558">
                  <a:off x="2442" y="1787"/>
                  <a:ext cx="288" cy="52"/>
                  <a:chOff x="2089" y="1923"/>
                  <a:chExt cx="1063" cy="178"/>
                </a:xfrm>
              </p:grpSpPr>
              <p:grpSp>
                <p:nvGrpSpPr>
                  <p:cNvPr id="6144" name="Group 81"/>
                  <p:cNvGrpSpPr>
                    <a:grpSpLocks/>
                  </p:cNvGrpSpPr>
                  <p:nvPr/>
                </p:nvGrpSpPr>
                <p:grpSpPr bwMode="auto">
                  <a:xfrm flipV="1">
                    <a:off x="2109" y="1935"/>
                    <a:ext cx="1043" cy="166"/>
                    <a:chOff x="2064" y="2750"/>
                    <a:chExt cx="2630" cy="423"/>
                  </a:xfrm>
                </p:grpSpPr>
                <p:grpSp>
                  <p:nvGrpSpPr>
                    <p:cNvPr id="6145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0" y="2750"/>
                      <a:ext cx="2302" cy="423"/>
                      <a:chOff x="3509" y="3249"/>
                      <a:chExt cx="2302" cy="423"/>
                    </a:xfrm>
                  </p:grpSpPr>
                  <p:grpSp>
                    <p:nvGrpSpPr>
                      <p:cNvPr id="6156" name="Group 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5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194" name="Freeform 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95" name="Freeform 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6160" name="Group 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06" y="3251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192" name="Freeform 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93" name="Freeform 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6161" name="Group 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54" y="3252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190" name="Freeform 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91" name="Freeform 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6162" name="Group 9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188" name="Freeform 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89" name="Freeform 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6182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8" y="2750"/>
                      <a:ext cx="22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3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750"/>
                      <a:ext cx="181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63" name="Group 97"/>
                  <p:cNvGrpSpPr>
                    <a:grpSpLocks/>
                  </p:cNvGrpSpPr>
                  <p:nvPr/>
                </p:nvGrpSpPr>
                <p:grpSpPr bwMode="auto">
                  <a:xfrm flipV="1">
                    <a:off x="2089" y="1923"/>
                    <a:ext cx="1043" cy="166"/>
                    <a:chOff x="2064" y="2750"/>
                    <a:chExt cx="2630" cy="423"/>
                  </a:xfrm>
                </p:grpSpPr>
                <p:grpSp>
                  <p:nvGrpSpPr>
                    <p:cNvPr id="6164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0" y="2750"/>
                      <a:ext cx="2302" cy="423"/>
                      <a:chOff x="3509" y="3249"/>
                      <a:chExt cx="2302" cy="423"/>
                    </a:xfrm>
                  </p:grpSpPr>
                  <p:grpSp>
                    <p:nvGrpSpPr>
                      <p:cNvPr id="6165" name="Group 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5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179" name="Freeform 1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80" name="Freeform 1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6166" name="Group 1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06" y="3251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177" name="Freeform 1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78" name="Freeform 1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6169" name="Group 1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54" y="3252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175" name="Freeform 1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76" name="Freeform 1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6170" name="Group 1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9" y="3249"/>
                        <a:ext cx="657" cy="420"/>
                        <a:chOff x="4059" y="3249"/>
                        <a:chExt cx="657" cy="420"/>
                      </a:xfrm>
                    </p:grpSpPr>
                    <p:sp>
                      <p:nvSpPr>
                        <p:cNvPr id="6173" name="Freeform 1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74" name="Freeform 11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249"/>
                          <a:ext cx="384" cy="420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6167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8" y="2750"/>
                      <a:ext cx="22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8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750"/>
                      <a:ext cx="181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116" name="Date Placeholder 1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18" name="Footer Placeholder 1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spd="med" advTm="17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93713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What we can learn from lepton pair emission</a:t>
            </a:r>
          </a:p>
        </p:txBody>
      </p:sp>
      <p:pic>
        <p:nvPicPr>
          <p:cNvPr id="7171" name="Picture 3" descr="C:\Users\Yasuyuki Akiba\Desktop\dilep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314450"/>
            <a:ext cx="61245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C:\Users\Yasuyuki Akiba\Desktop\Boltzman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447800"/>
            <a:ext cx="1981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152400" y="990600"/>
            <a:ext cx="3916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Emission rate of dilepton per volume</a:t>
            </a:r>
          </a:p>
        </p:txBody>
      </p:sp>
      <p:pic>
        <p:nvPicPr>
          <p:cNvPr id="7174" name="Picture 8" descr="C:\Users\Yasuyuki Akiba\Desktop\L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752600"/>
            <a:ext cx="19812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Box 16"/>
          <p:cNvSpPr txBox="1">
            <a:spLocks noChangeArrowheads="1"/>
          </p:cNvSpPr>
          <p:nvPr/>
        </p:nvSpPr>
        <p:spPr bwMode="auto">
          <a:xfrm>
            <a:off x="5322888" y="2209800"/>
            <a:ext cx="19161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Boltzmann factor</a:t>
            </a:r>
          </a:p>
          <a:p>
            <a:pPr algn="ctr"/>
            <a:r>
              <a:rPr lang="en-US" i="1">
                <a:solidFill>
                  <a:srgbClr val="FF0000"/>
                </a:solidFill>
              </a:rPr>
              <a:t>temperature</a:t>
            </a:r>
          </a:p>
        </p:txBody>
      </p:sp>
      <p:sp>
        <p:nvSpPr>
          <p:cNvPr id="13325" name="Oval 28"/>
          <p:cNvSpPr>
            <a:spLocks noChangeArrowheads="1"/>
          </p:cNvSpPr>
          <p:nvPr/>
        </p:nvSpPr>
        <p:spPr bwMode="auto">
          <a:xfrm>
            <a:off x="5257800" y="1447800"/>
            <a:ext cx="1371600" cy="685800"/>
          </a:xfrm>
          <a:prstGeom prst="ellipse">
            <a:avLst/>
          </a:prstGeom>
          <a:solidFill>
            <a:schemeClr val="bg1">
              <a:alpha val="0"/>
            </a:scheme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6" name="Oval 33"/>
          <p:cNvSpPr>
            <a:spLocks noChangeArrowheads="1"/>
          </p:cNvSpPr>
          <p:nvPr/>
        </p:nvSpPr>
        <p:spPr bwMode="auto">
          <a:xfrm>
            <a:off x="3048000" y="1295400"/>
            <a:ext cx="2286000" cy="914400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7" name="TextBox 35"/>
          <p:cNvSpPr txBox="1">
            <a:spLocks noChangeArrowheads="1"/>
          </p:cNvSpPr>
          <p:nvPr/>
        </p:nvSpPr>
        <p:spPr bwMode="auto">
          <a:xfrm>
            <a:off x="3352800" y="2249488"/>
            <a:ext cx="191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EM correlator</a:t>
            </a:r>
          </a:p>
          <a:p>
            <a:r>
              <a:rPr lang="en-US" i="1">
                <a:solidFill>
                  <a:schemeClr val="accent2"/>
                </a:solidFill>
              </a:rPr>
              <a:t>Medium property</a:t>
            </a:r>
          </a:p>
        </p:txBody>
      </p:sp>
      <p:sp>
        <p:nvSpPr>
          <p:cNvPr id="13328" name="Oval 39"/>
          <p:cNvSpPr>
            <a:spLocks noChangeArrowheads="1"/>
          </p:cNvSpPr>
          <p:nvPr/>
        </p:nvSpPr>
        <p:spPr bwMode="auto">
          <a:xfrm>
            <a:off x="2133600" y="1295400"/>
            <a:ext cx="990600" cy="914400"/>
          </a:xfrm>
          <a:prstGeom prst="ellips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9" name="TextBox 40"/>
          <p:cNvSpPr txBox="1">
            <a:spLocks noChangeArrowheads="1"/>
          </p:cNvSpPr>
          <p:nvPr/>
        </p:nvSpPr>
        <p:spPr bwMode="auto">
          <a:xfrm>
            <a:off x="2209800" y="2209800"/>
            <a:ext cx="941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Symbol" pitchFamily="55" charset="2"/>
              </a:rPr>
              <a:t>g*</a:t>
            </a:r>
            <a:r>
              <a:rPr lang="en-US">
                <a:solidFill>
                  <a:srgbClr val="00B050"/>
                </a:solidFill>
                <a:sym typeface="Wingdings" pitchFamily="55" charset="2"/>
              </a:rPr>
              <a:t>ee </a:t>
            </a:r>
          </a:p>
          <a:p>
            <a:r>
              <a:rPr lang="en-US">
                <a:solidFill>
                  <a:srgbClr val="00B050"/>
                </a:solidFill>
              </a:rPr>
              <a:t>decay</a:t>
            </a:r>
          </a:p>
        </p:txBody>
      </p:sp>
      <p:pic>
        <p:nvPicPr>
          <p:cNvPr id="7181" name="Picture 20" descr="C:\Users\Yasuyuki Akiba\Documents\JFY2008\PM EC DC IB\Collab mtg Atlanta(Mar 09)\myQMtalk draft\EMV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657600"/>
            <a:ext cx="7113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981200" y="3124200"/>
            <a:ext cx="2825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000"/>
                </a:solidFill>
              </a:rPr>
              <a:t>Hadronic contribution</a:t>
            </a:r>
          </a:p>
          <a:p>
            <a:r>
              <a:rPr lang="en-US">
                <a:solidFill>
                  <a:srgbClr val="FFC000"/>
                </a:solidFill>
              </a:rPr>
              <a:t>Vector Meson Dominance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09800" y="511651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qq annihilation </a:t>
            </a:r>
          </a:p>
        </p:txBody>
      </p:sp>
      <p:sp>
        <p:nvSpPr>
          <p:cNvPr id="23" name="Right Arrow 22"/>
          <p:cNvSpPr>
            <a:spLocks noChangeArrowheads="1"/>
          </p:cNvSpPr>
          <p:nvPr/>
        </p:nvSpPr>
        <p:spPr bwMode="auto">
          <a:xfrm>
            <a:off x="4724400" y="33528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10200" y="2935288"/>
            <a:ext cx="3313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Medium modification of meson</a:t>
            </a:r>
          </a:p>
          <a:p>
            <a:r>
              <a:rPr lang="en-US"/>
              <a:t>Chiral restoration</a:t>
            </a:r>
          </a:p>
        </p:txBody>
      </p:sp>
      <p:sp>
        <p:nvSpPr>
          <p:cNvPr id="25" name="Right Arrow 24"/>
          <p:cNvSpPr>
            <a:spLocks noChangeArrowheads="1"/>
          </p:cNvSpPr>
          <p:nvPr/>
        </p:nvSpPr>
        <p:spPr bwMode="auto">
          <a:xfrm>
            <a:off x="4800600" y="52578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5867400"/>
            <a:ext cx="8542338" cy="646113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D2DB9"/>
                </a:solidFill>
              </a:rPr>
              <a:t>From emission rate of dilepton, the medium effect on the EM correlator as well as </a:t>
            </a:r>
          </a:p>
          <a:p>
            <a:r>
              <a:rPr lang="en-US">
                <a:solidFill>
                  <a:srgbClr val="2D2DB9"/>
                </a:solidFill>
              </a:rPr>
              <a:t>temperature of the medium can be decoded.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905000" y="3733800"/>
            <a:ext cx="2819400" cy="685800"/>
          </a:xfrm>
          <a:prstGeom prst="ellipse">
            <a:avLst/>
          </a:prstGeom>
          <a:noFill/>
          <a:ln w="15875">
            <a:solidFill>
              <a:srgbClr val="FFC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905000" y="4343400"/>
            <a:ext cx="3657600" cy="685800"/>
          </a:xfrm>
          <a:prstGeom prst="ellipse">
            <a:avLst/>
          </a:prstGeom>
          <a:noFill/>
          <a:ln w="15875">
            <a:solidFill>
              <a:srgbClr val="00B0F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0" name="TextBox 29"/>
          <p:cNvSpPr txBox="1">
            <a:spLocks noChangeArrowheads="1"/>
          </p:cNvSpPr>
          <p:nvPr/>
        </p:nvSpPr>
        <p:spPr bwMode="auto">
          <a:xfrm>
            <a:off x="5029200" y="990600"/>
            <a:ext cx="3916363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e.g. Rapp, Wambach Adv.Nucl.Phys 25 (2000)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945188" y="4343400"/>
            <a:ext cx="1855787" cy="990600"/>
            <a:chOff x="3843" y="3042"/>
            <a:chExt cx="1380" cy="979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843" y="3042"/>
              <a:ext cx="1380" cy="979"/>
              <a:chOff x="3843" y="3042"/>
              <a:chExt cx="1380" cy="979"/>
            </a:xfrm>
          </p:grpSpPr>
          <p:pic>
            <p:nvPicPr>
              <p:cNvPr id="7196" name="Picture 20" descr="feynman-rho"/>
              <p:cNvPicPr>
                <a:picLocks noChangeAspect="1" noChangeArrowheads="1"/>
              </p:cNvPicPr>
              <p:nvPr/>
            </p:nvPicPr>
            <p:blipFill>
              <a:blip r:embed="rId7"/>
              <a:srcRect r="76201"/>
              <a:stretch>
                <a:fillRect/>
              </a:stretch>
            </p:blipFill>
            <p:spPr bwMode="auto">
              <a:xfrm>
                <a:off x="3844" y="3109"/>
                <a:ext cx="456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7" name="Picture 21" descr="feynman-rho"/>
              <p:cNvPicPr>
                <a:picLocks noChangeAspect="1" noChangeArrowheads="1"/>
              </p:cNvPicPr>
              <p:nvPr/>
            </p:nvPicPr>
            <p:blipFill>
              <a:blip r:embed="rId7"/>
              <a:srcRect l="51617"/>
              <a:stretch>
                <a:fillRect/>
              </a:stretch>
            </p:blipFill>
            <p:spPr bwMode="auto">
              <a:xfrm>
                <a:off x="4296" y="3042"/>
                <a:ext cx="927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8" name="Picture 22" descr="feynman-rho"/>
              <p:cNvPicPr>
                <a:picLocks noChangeAspect="1" noChangeArrowheads="1"/>
              </p:cNvPicPr>
              <p:nvPr/>
            </p:nvPicPr>
            <p:blipFill>
              <a:blip r:embed="rId7"/>
              <a:srcRect t="57018" r="76201"/>
              <a:stretch>
                <a:fillRect/>
              </a:stretch>
            </p:blipFill>
            <p:spPr bwMode="auto">
              <a:xfrm>
                <a:off x="3843" y="3546"/>
                <a:ext cx="456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99" name="Text Box 23"/>
              <p:cNvSpPr txBox="1">
                <a:spLocks noChangeArrowheads="1"/>
              </p:cNvSpPr>
              <p:nvPr/>
            </p:nvSpPr>
            <p:spPr bwMode="auto">
              <a:xfrm>
                <a:off x="3898" y="3068"/>
                <a:ext cx="191" cy="23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omic Sans MS" pitchFamily="55" charset="0"/>
                  </a:rPr>
                  <a:t>q</a:t>
                </a:r>
              </a:p>
            </p:txBody>
          </p:sp>
          <p:sp>
            <p:nvSpPr>
              <p:cNvPr id="7200" name="Text Box 24"/>
              <p:cNvSpPr txBox="1">
                <a:spLocks noChangeArrowheads="1"/>
              </p:cNvSpPr>
              <p:nvPr/>
            </p:nvSpPr>
            <p:spPr bwMode="auto">
              <a:xfrm>
                <a:off x="3878" y="3644"/>
                <a:ext cx="191" cy="23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omic Sans MS" pitchFamily="55" charset="0"/>
                  </a:rPr>
                  <a:t>q</a:t>
                </a:r>
              </a:p>
            </p:txBody>
          </p:sp>
        </p:grpSp>
        <p:sp>
          <p:nvSpPr>
            <p:cNvPr id="7195" name="Line 25"/>
            <p:cNvSpPr>
              <a:spLocks noChangeShapeType="1"/>
            </p:cNvSpPr>
            <p:nvPr/>
          </p:nvSpPr>
          <p:spPr bwMode="auto">
            <a:xfrm>
              <a:off x="3955" y="3749"/>
              <a:ext cx="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486400" y="5334000"/>
            <a:ext cx="2505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Thermal radiation from</a:t>
            </a:r>
          </a:p>
          <a:p>
            <a:r>
              <a:rPr lang="en-US"/>
              <a:t>partonic phase (QGP)</a:t>
            </a:r>
          </a:p>
        </p:txBody>
      </p:sp>
      <p:pic>
        <p:nvPicPr>
          <p:cNvPr id="38" name="Picture 5" descr="feynman-rh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3505200"/>
            <a:ext cx="19748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3325" grpId="0" animBg="1"/>
      <p:bldP spid="13326" grpId="0" animBg="1"/>
      <p:bldP spid="13327" grpId="0"/>
      <p:bldP spid="13328" grpId="0" animBg="1"/>
      <p:bldP spid="13329" grpId="0"/>
      <p:bldP spid="21" grpId="0"/>
      <p:bldP spid="22" grpId="0"/>
      <p:bldP spid="23" grpId="0" animBg="1"/>
      <p:bldP spid="24" grpId="0"/>
      <p:bldP spid="25" grpId="0" animBg="1"/>
      <p:bldP spid="27" grpId="0"/>
      <p:bldP spid="28" grpId="0" animBg="1"/>
      <p:bldP spid="29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Selected Topics on Heavy Ion Physics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QGP Bulk Property and Soft Physics</a:t>
            </a:r>
          </a:p>
          <a:p>
            <a:pPr lvl="1"/>
            <a:r>
              <a:rPr lang="en-US" dirty="0" smtClean="0"/>
              <a:t>Parton Collective Motion and “Perfect Liquid”</a:t>
            </a:r>
          </a:p>
          <a:p>
            <a:pPr lvl="1"/>
            <a:r>
              <a:rPr lang="en-US" dirty="0" smtClean="0"/>
              <a:t>Blackbody Thermal photons</a:t>
            </a:r>
          </a:p>
          <a:p>
            <a:r>
              <a:rPr lang="en-US" dirty="0" smtClean="0"/>
              <a:t>Medium Interaction and Hard Probes</a:t>
            </a:r>
          </a:p>
          <a:p>
            <a:pPr lvl="1"/>
            <a:r>
              <a:rPr lang="en-US" dirty="0" smtClean="0"/>
              <a:t>Jet energy loss</a:t>
            </a:r>
          </a:p>
          <a:p>
            <a:pPr lvl="1"/>
            <a:r>
              <a:rPr lang="en-US" dirty="0" smtClean="0"/>
              <a:t>Direct photons</a:t>
            </a:r>
          </a:p>
          <a:p>
            <a:r>
              <a:rPr lang="en-US" dirty="0" smtClean="0"/>
              <a:t>QGP Screening and Heavy </a:t>
            </a:r>
            <a:r>
              <a:rPr lang="en-US" dirty="0" err="1" smtClean="0"/>
              <a:t>Quarkonia</a:t>
            </a:r>
            <a:r>
              <a:rPr lang="en-US" dirty="0" smtClean="0"/>
              <a:t> </a:t>
            </a:r>
            <a:r>
              <a:rPr lang="en-US" dirty="0" err="1" smtClean="0"/>
              <a:t>Produciton</a:t>
            </a:r>
            <a:endParaRPr lang="en-US" dirty="0" smtClean="0"/>
          </a:p>
          <a:p>
            <a:pPr lvl="1"/>
            <a:r>
              <a:rPr lang="en-US" dirty="0" smtClean="0"/>
              <a:t>J/Psi</a:t>
            </a:r>
          </a:p>
          <a:p>
            <a:pPr lvl="1"/>
            <a:r>
              <a:rPr lang="en-US" dirty="0" smtClean="0"/>
              <a:t>Upsilon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39"/>
          <p:cNvPicPr>
            <a:picLocks noChangeAspect="1" noChangeArrowheads="1"/>
          </p:cNvPicPr>
          <p:nvPr/>
        </p:nvPicPr>
        <p:blipFill>
          <a:blip r:embed="rId2"/>
          <a:srcRect t="1549" b="1526"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/>
              <a:t>Elliptic flow and</a:t>
            </a:r>
            <a:br>
              <a:rPr lang="en-US" sz="4000"/>
            </a:br>
            <a:r>
              <a:rPr lang="en-US" sz="4000"/>
              <a:t> scaling properties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3048000" cy="198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3300"/>
                </a:solidFill>
              </a:rPr>
              <a:t>Reaction Plane in AuAu Collisions</a:t>
            </a:r>
          </a:p>
        </p:txBody>
      </p:sp>
      <p:pic>
        <p:nvPicPr>
          <p:cNvPr id="150533" name="Picture 5" descr="p48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7543800" cy="5311775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ChangeArrowheads="1"/>
          </p:cNvSpPr>
          <p:nvPr/>
        </p:nvSpPr>
        <p:spPr bwMode="auto">
          <a:xfrm>
            <a:off x="219075" y="2244725"/>
            <a:ext cx="8924925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7338" indent="-287338" algn="l">
              <a:spcBef>
                <a:spcPct val="20000"/>
              </a:spcBef>
              <a:buClr>
                <a:schemeClr val="accent2"/>
              </a:buClr>
              <a:buSzPct val="85000"/>
              <a:buFont typeface="Monotype Sorts" pitchFamily="55" charset="2"/>
              <a:buChar char="l"/>
            </a:pPr>
            <a:r>
              <a:rPr lang="en-US" sz="2800" baseline="0">
                <a:sym typeface="Monotype Sorts" pitchFamily="55" charset="2"/>
              </a:rPr>
              <a:t>translates into</a:t>
            </a:r>
          </a:p>
          <a:p>
            <a:pPr marL="627063" lvl="1" indent="-225425" algn="l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55" charset="2"/>
              <a:buChar char="l"/>
            </a:pPr>
            <a:r>
              <a:rPr lang="en-US" sz="2400" baseline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  <a:sym typeface="Monotype Sorts" pitchFamily="55" charset="2"/>
              </a:rPr>
              <a:t>final state momentum anisotropy                                                                              </a:t>
            </a:r>
          </a:p>
          <a:p>
            <a:pPr marL="627063" lvl="1" indent="-225425" algn="l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55" charset="2"/>
              <a:buChar char="l"/>
            </a:pPr>
            <a:endParaRPr lang="en-US" sz="2400" baseline="0">
              <a:solidFill>
                <a:schemeClr val="hlink"/>
              </a:solidFill>
              <a:ea typeface="ＭＳ Ｐゴシック" pitchFamily="55" charset="-128"/>
              <a:cs typeface="ＭＳ Ｐゴシック" pitchFamily="55" charset="-128"/>
              <a:sym typeface="Monotype Sorts" pitchFamily="55" charset="2"/>
            </a:endParaRPr>
          </a:p>
          <a:p>
            <a:pPr marL="627063" lvl="1" indent="-225425" algn="l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55" charset="2"/>
              <a:buChar char="l"/>
            </a:pPr>
            <a:endParaRPr lang="en-US" sz="2400" baseline="0">
              <a:solidFill>
                <a:schemeClr val="hlink"/>
              </a:solidFill>
              <a:ea typeface="ＭＳ Ｐゴシック" pitchFamily="55" charset="-128"/>
              <a:cs typeface="ＭＳ Ｐゴシック" pitchFamily="55" charset="-128"/>
              <a:sym typeface="Monotype Sorts" pitchFamily="55" charset="2"/>
            </a:endParaRPr>
          </a:p>
          <a:p>
            <a:pPr marL="287338" indent="-287338" algn="l">
              <a:spcBef>
                <a:spcPct val="20000"/>
              </a:spcBef>
              <a:buClr>
                <a:schemeClr val="accent2"/>
              </a:buClr>
              <a:buSzPct val="85000"/>
              <a:buFont typeface="Monotype Sorts" pitchFamily="55" charset="2"/>
              <a:buChar char="l"/>
            </a:pPr>
            <a:r>
              <a:rPr lang="en-US" sz="2800" baseline="0">
                <a:sym typeface="Monotype Sorts" pitchFamily="55" charset="2"/>
              </a:rPr>
              <a:t>hydrodynamic flow exhibits scaling properties which can be validated (or invalidated), e.g.: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title"/>
          </p:nvPr>
        </p:nvSpPr>
        <p:spPr>
          <a:xfrm>
            <a:off x="539122" y="-6791"/>
            <a:ext cx="8229600" cy="727516"/>
          </a:xfrm>
        </p:spPr>
        <p:txBody>
          <a:bodyPr>
            <a:normAutofit fontScale="90000"/>
          </a:bodyPr>
          <a:lstStyle/>
          <a:p>
            <a:r>
              <a:rPr lang="en-US" sz="4600" dirty="0" smtClean="0">
                <a:ea typeface="Arial" pitchFamily="55" charset="0"/>
                <a:cs typeface="Arial" pitchFamily="55" charset="0"/>
              </a:rPr>
              <a:t>What </a:t>
            </a:r>
            <a:r>
              <a:rPr lang="en-US" sz="4600" dirty="0" smtClean="0">
                <a:ea typeface="Arial" pitchFamily="55" charset="0"/>
                <a:cs typeface="Arial" pitchFamily="55" charset="0"/>
              </a:rPr>
              <a:t>is </a:t>
            </a:r>
            <a:r>
              <a:rPr lang="en-US" sz="4600" dirty="0" smtClean="0">
                <a:ea typeface="Arial" pitchFamily="55" charset="0"/>
                <a:cs typeface="Arial" pitchFamily="55" charset="0"/>
              </a:rPr>
              <a:t>Flow?</a:t>
            </a:r>
            <a:endParaRPr lang="en-US" sz="4600" dirty="0">
              <a:ea typeface="Arial" pitchFamily="55" charset="0"/>
              <a:cs typeface="Arial" pitchFamily="55" charset="0"/>
            </a:endParaRP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219075" y="720725"/>
            <a:ext cx="89249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7338" indent="-287338" algn="l">
              <a:spcBef>
                <a:spcPct val="20000"/>
              </a:spcBef>
              <a:buClr>
                <a:schemeClr val="accent2"/>
              </a:buClr>
              <a:buSzPct val="85000"/>
              <a:buFont typeface="Monotype Sorts" pitchFamily="55" charset="2"/>
              <a:buChar char="l"/>
            </a:pPr>
            <a:r>
              <a:rPr lang="en-US" sz="2800" baseline="0" dirty="0">
                <a:sym typeface="Monotype Sorts" pitchFamily="55" charset="2"/>
              </a:rPr>
              <a:t>initial state of non-central collision</a:t>
            </a:r>
          </a:p>
          <a:p>
            <a:pPr marL="627063" lvl="1" indent="-225425" algn="l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55" charset="2"/>
              <a:buChar char="l"/>
            </a:pPr>
            <a:r>
              <a:rPr lang="en-US" sz="2400" baseline="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  <a:sym typeface="Monotype Sorts" pitchFamily="55" charset="2"/>
              </a:rPr>
              <a:t>large asymmetric pressure gradients</a:t>
            </a:r>
          </a:p>
          <a:p>
            <a:pPr marL="627063" lvl="1" indent="-225425" algn="l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55" charset="2"/>
              <a:buNone/>
            </a:pPr>
            <a:r>
              <a:rPr lang="en-US" sz="2400" baseline="0" dirty="0" err="1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  <a:sym typeface="Wingdings" pitchFamily="55" charset="2"/>
              </a:rPr>
              <a:t></a:t>
            </a:r>
            <a:r>
              <a:rPr lang="en-US" sz="2400" baseline="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  <a:sym typeface="Wingdings" pitchFamily="55" charset="2"/>
              </a:rPr>
              <a:t> hydrodynamic flow of </a:t>
            </a:r>
            <a:r>
              <a:rPr lang="en-US" sz="2400" baseline="0" dirty="0" err="1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  <a:sym typeface="Wingdings" pitchFamily="55" charset="2"/>
              </a:rPr>
              <a:t>partons</a:t>
            </a:r>
            <a:endParaRPr lang="en-US" sz="2400" baseline="0" dirty="0">
              <a:solidFill>
                <a:schemeClr val="hlink"/>
              </a:solidFill>
              <a:ea typeface="ＭＳ Ｐゴシック" pitchFamily="55" charset="-128"/>
              <a:cs typeface="ＭＳ Ｐゴシック" pitchFamily="55" charset="-128"/>
              <a:sym typeface="Monotype Sorts" pitchFamily="55" charset="2"/>
            </a:endParaRPr>
          </a:p>
          <a:p>
            <a:pPr marL="627063" lvl="1" indent="-225425" algn="l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55" charset="2"/>
              <a:buChar char="l"/>
            </a:pPr>
            <a:r>
              <a:rPr lang="en-US" sz="2400" baseline="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  <a:sym typeface="Monotype Sorts" pitchFamily="55" charset="2"/>
              </a:rPr>
              <a:t>control parameters: </a:t>
            </a:r>
            <a:r>
              <a:rPr lang="en-US" sz="2400" baseline="0" dirty="0" err="1">
                <a:solidFill>
                  <a:schemeClr val="hlink"/>
                </a:solidFill>
                <a:latin typeface="Symbol" pitchFamily="55" charset="2"/>
                <a:ea typeface="ＭＳ Ｐゴシック" pitchFamily="55" charset="-128"/>
                <a:cs typeface="ＭＳ Ｐゴシック" pitchFamily="55" charset="-128"/>
                <a:sym typeface="Monotype Sorts" pitchFamily="55" charset="2"/>
              </a:rPr>
              <a:t>e</a:t>
            </a:r>
            <a:r>
              <a:rPr lang="en-US" sz="2400" baseline="-25000" dirty="0" err="1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  <a:sym typeface="Monotype Sorts" pitchFamily="55" charset="2"/>
              </a:rPr>
              <a:t>s</a:t>
            </a:r>
            <a:r>
              <a:rPr lang="en-US" sz="2400" baseline="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  <a:sym typeface="Monotype Sorts" pitchFamily="55" charset="2"/>
              </a:rPr>
              <a:t>, </a:t>
            </a:r>
            <a:r>
              <a:rPr lang="en-US" sz="2400" baseline="0" dirty="0" err="1">
                <a:solidFill>
                  <a:schemeClr val="hlink"/>
                </a:solidFill>
                <a:latin typeface="Symbol" pitchFamily="55" charset="2"/>
                <a:ea typeface="ＭＳ Ｐゴシック" pitchFamily="55" charset="-128"/>
                <a:cs typeface="ＭＳ Ｐゴシック" pitchFamily="55" charset="-128"/>
                <a:sym typeface="Monotype Sorts" pitchFamily="55" charset="2"/>
              </a:rPr>
              <a:t>h</a:t>
            </a:r>
            <a:r>
              <a:rPr lang="en-US" sz="2400" baseline="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  <a:sym typeface="Monotype Sorts" pitchFamily="55" charset="2"/>
              </a:rPr>
              <a:t>, </a:t>
            </a:r>
            <a:r>
              <a:rPr lang="en-US" sz="2400" baseline="0" dirty="0" err="1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  <a:sym typeface="Monotype Sorts" pitchFamily="55" charset="2"/>
              </a:rPr>
              <a:t>c</a:t>
            </a:r>
            <a:r>
              <a:rPr lang="en-US" sz="2400" baseline="-25000" dirty="0" err="1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  <a:sym typeface="Monotype Sorts" pitchFamily="55" charset="2"/>
              </a:rPr>
              <a:t>s</a:t>
            </a:r>
            <a:endParaRPr lang="en-US" sz="2400" baseline="0" dirty="0">
              <a:solidFill>
                <a:schemeClr val="hlink"/>
              </a:solidFill>
              <a:ea typeface="ＭＳ Ｐゴシック" pitchFamily="55" charset="-128"/>
              <a:cs typeface="ＭＳ Ｐゴシック" pitchFamily="55" charset="-128"/>
              <a:sym typeface="Monotype Sorts" pitchFamily="55" charset="2"/>
            </a:endParaRPr>
          </a:p>
        </p:txBody>
      </p:sp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5811838" y="574675"/>
            <a:ext cx="3394075" cy="2697163"/>
            <a:chOff x="3026" y="436"/>
            <a:chExt cx="2657" cy="2035"/>
          </a:xfrm>
        </p:grpSpPr>
        <p:grpSp>
          <p:nvGrpSpPr>
            <p:cNvPr id="3" name="Group 102"/>
            <p:cNvGrpSpPr>
              <a:grpSpLocks/>
            </p:cNvGrpSpPr>
            <p:nvPr/>
          </p:nvGrpSpPr>
          <p:grpSpPr bwMode="auto">
            <a:xfrm>
              <a:off x="3026" y="764"/>
              <a:ext cx="2450" cy="1707"/>
              <a:chOff x="3026" y="764"/>
              <a:chExt cx="2450" cy="1707"/>
            </a:xfrm>
          </p:grpSpPr>
          <p:sp>
            <p:nvSpPr>
              <p:cNvPr id="39954" name="Line 7"/>
              <p:cNvSpPr>
                <a:spLocks noChangeShapeType="1"/>
              </p:cNvSpPr>
              <p:nvPr/>
            </p:nvSpPr>
            <p:spPr bwMode="auto">
              <a:xfrm rot="467865" flipV="1">
                <a:off x="4638" y="1719"/>
                <a:ext cx="671" cy="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55" name="Line 8"/>
              <p:cNvSpPr>
                <a:spLocks noChangeShapeType="1"/>
              </p:cNvSpPr>
              <p:nvPr/>
            </p:nvSpPr>
            <p:spPr bwMode="auto">
              <a:xfrm rot="467865" flipV="1">
                <a:off x="3700" y="2004"/>
                <a:ext cx="261" cy="4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lg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56" name="Freeform 9"/>
              <p:cNvSpPr>
                <a:spLocks/>
              </p:cNvSpPr>
              <p:nvPr/>
            </p:nvSpPr>
            <p:spPr bwMode="auto">
              <a:xfrm rot="-10332135">
                <a:off x="4982" y="764"/>
                <a:ext cx="263" cy="233"/>
              </a:xfrm>
              <a:custGeom>
                <a:avLst/>
                <a:gdLst>
                  <a:gd name="T0" fmla="*/ 430 w 720"/>
                  <a:gd name="T1" fmla="*/ 0 h 622"/>
                  <a:gd name="T2" fmla="*/ 177 w 720"/>
                  <a:gd name="T3" fmla="*/ 379 h 622"/>
                  <a:gd name="T4" fmla="*/ 0 w 720"/>
                  <a:gd name="T5" fmla="*/ 379 h 622"/>
                  <a:gd name="T6" fmla="*/ 168 w 720"/>
                  <a:gd name="T7" fmla="*/ 622 h 622"/>
                  <a:gd name="T8" fmla="*/ 631 w 720"/>
                  <a:gd name="T9" fmla="*/ 379 h 622"/>
                  <a:gd name="T10" fmla="*/ 465 w 720"/>
                  <a:gd name="T11" fmla="*/ 382 h 622"/>
                  <a:gd name="T12" fmla="*/ 720 w 720"/>
                  <a:gd name="T13" fmla="*/ 0 h 622"/>
                  <a:gd name="T14" fmla="*/ 430 w 720"/>
                  <a:gd name="T15" fmla="*/ 0 h 6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0"/>
                  <a:gd name="T25" fmla="*/ 0 h 622"/>
                  <a:gd name="T26" fmla="*/ 720 w 720"/>
                  <a:gd name="T27" fmla="*/ 622 h 6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0" h="622">
                    <a:moveTo>
                      <a:pt x="430" y="0"/>
                    </a:moveTo>
                    <a:lnTo>
                      <a:pt x="177" y="379"/>
                    </a:lnTo>
                    <a:lnTo>
                      <a:pt x="0" y="379"/>
                    </a:lnTo>
                    <a:lnTo>
                      <a:pt x="168" y="622"/>
                    </a:lnTo>
                    <a:lnTo>
                      <a:pt x="631" y="379"/>
                    </a:lnTo>
                    <a:lnTo>
                      <a:pt x="465" y="382"/>
                    </a:lnTo>
                    <a:lnTo>
                      <a:pt x="720" y="0"/>
                    </a:lnTo>
                    <a:lnTo>
                      <a:pt x="4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TopRight">
                  <a:rot lat="20099998" lon="21299997" rev="0"/>
                </a:camera>
                <a:lightRig rig="legacyFlat1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9957" name="Line 10"/>
              <p:cNvSpPr>
                <a:spLocks noChangeShapeType="1"/>
              </p:cNvSpPr>
              <p:nvPr/>
            </p:nvSpPr>
            <p:spPr bwMode="auto">
              <a:xfrm rot="467865" flipH="1">
                <a:off x="3573" y="845"/>
                <a:ext cx="455" cy="69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58" name="Line 11"/>
              <p:cNvSpPr>
                <a:spLocks noChangeShapeType="1"/>
              </p:cNvSpPr>
              <p:nvPr/>
            </p:nvSpPr>
            <p:spPr bwMode="auto">
              <a:xfrm rot="467865" flipH="1">
                <a:off x="3791" y="874"/>
                <a:ext cx="448" cy="68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59" name="Line 12"/>
              <p:cNvSpPr>
                <a:spLocks noChangeShapeType="1"/>
              </p:cNvSpPr>
              <p:nvPr/>
            </p:nvSpPr>
            <p:spPr bwMode="auto">
              <a:xfrm rot="467865">
                <a:off x="3954" y="1104"/>
                <a:ext cx="150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0" name="Line 13"/>
              <p:cNvSpPr>
                <a:spLocks noChangeShapeType="1"/>
              </p:cNvSpPr>
              <p:nvPr/>
            </p:nvSpPr>
            <p:spPr bwMode="auto">
              <a:xfrm rot="467865">
                <a:off x="3815" y="1790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1" name="AutoShape 14"/>
              <p:cNvSpPr>
                <a:spLocks noChangeArrowheads="1"/>
              </p:cNvSpPr>
              <p:nvPr/>
            </p:nvSpPr>
            <p:spPr bwMode="auto">
              <a:xfrm rot="467865">
                <a:off x="3092" y="908"/>
                <a:ext cx="2384" cy="1343"/>
              </a:xfrm>
              <a:prstGeom prst="parallelogram">
                <a:avLst>
                  <a:gd name="adj" fmla="val 65861"/>
                </a:avLst>
              </a:prstGeom>
              <a:noFill/>
              <a:ln w="285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2" name="Line 15"/>
              <p:cNvSpPr>
                <a:spLocks noChangeShapeType="1"/>
              </p:cNvSpPr>
              <p:nvPr/>
            </p:nvSpPr>
            <p:spPr bwMode="auto">
              <a:xfrm rot="467865" flipH="1">
                <a:off x="3026" y="1816"/>
                <a:ext cx="191" cy="293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3" name="Line 16"/>
              <p:cNvSpPr>
                <a:spLocks noChangeShapeType="1"/>
              </p:cNvSpPr>
              <p:nvPr/>
            </p:nvSpPr>
            <p:spPr bwMode="auto">
              <a:xfrm rot="467865" flipH="1">
                <a:off x="3884" y="892"/>
                <a:ext cx="554" cy="843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4" name="Freeform 17"/>
              <p:cNvSpPr>
                <a:spLocks/>
              </p:cNvSpPr>
              <p:nvPr/>
            </p:nvSpPr>
            <p:spPr bwMode="auto">
              <a:xfrm rot="11267865" flipV="1">
                <a:off x="3775" y="1621"/>
                <a:ext cx="186" cy="538"/>
              </a:xfrm>
              <a:custGeom>
                <a:avLst/>
                <a:gdLst>
                  <a:gd name="T0" fmla="*/ 84 w 252"/>
                  <a:gd name="T1" fmla="*/ 643 h 715"/>
                  <a:gd name="T2" fmla="*/ 24 w 252"/>
                  <a:gd name="T3" fmla="*/ 519 h 715"/>
                  <a:gd name="T4" fmla="*/ 1 w 252"/>
                  <a:gd name="T5" fmla="*/ 351 h 715"/>
                  <a:gd name="T6" fmla="*/ 30 w 252"/>
                  <a:gd name="T7" fmla="*/ 205 h 715"/>
                  <a:gd name="T8" fmla="*/ 100 w 252"/>
                  <a:gd name="T9" fmla="*/ 73 h 715"/>
                  <a:gd name="T10" fmla="*/ 166 w 252"/>
                  <a:gd name="T11" fmla="*/ 4 h 715"/>
                  <a:gd name="T12" fmla="*/ 225 w 252"/>
                  <a:gd name="T13" fmla="*/ 171 h 715"/>
                  <a:gd name="T14" fmla="*/ 249 w 252"/>
                  <a:gd name="T15" fmla="*/ 337 h 715"/>
                  <a:gd name="T16" fmla="*/ 241 w 252"/>
                  <a:gd name="T17" fmla="*/ 514 h 715"/>
                  <a:gd name="T18" fmla="*/ 199 w 252"/>
                  <a:gd name="T19" fmla="*/ 636 h 715"/>
                  <a:gd name="T20" fmla="*/ 142 w 252"/>
                  <a:gd name="T21" fmla="*/ 712 h 715"/>
                  <a:gd name="T22" fmla="*/ 84 w 252"/>
                  <a:gd name="T23" fmla="*/ 643 h 7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2"/>
                  <a:gd name="T37" fmla="*/ 0 h 715"/>
                  <a:gd name="T38" fmla="*/ 252 w 252"/>
                  <a:gd name="T39" fmla="*/ 715 h 7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5" name="Line 18"/>
              <p:cNvSpPr>
                <a:spLocks noChangeShapeType="1"/>
              </p:cNvSpPr>
              <p:nvPr/>
            </p:nvSpPr>
            <p:spPr bwMode="auto">
              <a:xfrm rot="467865" flipH="1">
                <a:off x="3675" y="1580"/>
                <a:ext cx="409" cy="61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6" name="Text Box 19"/>
              <p:cNvSpPr txBox="1">
                <a:spLocks noChangeArrowheads="1"/>
              </p:cNvSpPr>
              <p:nvPr/>
            </p:nvSpPr>
            <p:spPr bwMode="auto">
              <a:xfrm rot="467865">
                <a:off x="5041" y="1761"/>
                <a:ext cx="378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b="0" baseline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39967" name="Text Box 20"/>
              <p:cNvSpPr txBox="1">
                <a:spLocks noChangeArrowheads="1"/>
              </p:cNvSpPr>
              <p:nvPr/>
            </p:nvSpPr>
            <p:spPr bwMode="auto">
              <a:xfrm rot="467865">
                <a:off x="3768" y="2172"/>
                <a:ext cx="244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b="0" baseline="0">
                    <a:solidFill>
                      <a:schemeClr val="tx1"/>
                    </a:solidFill>
                  </a:rPr>
                  <a:t>z</a:t>
                </a:r>
              </a:p>
            </p:txBody>
          </p:sp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 rot="467865">
                <a:off x="4512" y="856"/>
                <a:ext cx="757" cy="754"/>
                <a:chOff x="3157" y="3025"/>
                <a:chExt cx="1026" cy="999"/>
              </a:xfrm>
            </p:grpSpPr>
            <p:grpSp>
              <p:nvGrpSpPr>
                <p:cNvPr id="5" name="Group 22"/>
                <p:cNvGrpSpPr>
                  <a:grpSpLocks/>
                </p:cNvGrpSpPr>
                <p:nvPr/>
              </p:nvGrpSpPr>
              <p:grpSpPr bwMode="auto">
                <a:xfrm>
                  <a:off x="3157" y="3025"/>
                  <a:ext cx="1026" cy="999"/>
                  <a:chOff x="4130" y="2180"/>
                  <a:chExt cx="1026" cy="999"/>
                </a:xfrm>
              </p:grpSpPr>
              <p:sp>
                <p:nvSpPr>
                  <p:cNvPr id="40036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153" y="2181"/>
                    <a:ext cx="981" cy="98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037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153" y="2180"/>
                    <a:ext cx="981" cy="981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038" name="Freeform 25"/>
                  <p:cNvSpPr>
                    <a:spLocks/>
                  </p:cNvSpPr>
                  <p:nvPr/>
                </p:nvSpPr>
                <p:spPr bwMode="auto">
                  <a:xfrm>
                    <a:off x="4130" y="2579"/>
                    <a:ext cx="1026" cy="600"/>
                  </a:xfrm>
                  <a:custGeom>
                    <a:avLst/>
                    <a:gdLst>
                      <a:gd name="T0" fmla="*/ 43 w 1026"/>
                      <a:gd name="T1" fmla="*/ 123 h 600"/>
                      <a:gd name="T2" fmla="*/ 120 w 1026"/>
                      <a:gd name="T3" fmla="*/ 181 h 600"/>
                      <a:gd name="T4" fmla="*/ 262 w 1026"/>
                      <a:gd name="T5" fmla="*/ 250 h 600"/>
                      <a:gd name="T6" fmla="*/ 432 w 1026"/>
                      <a:gd name="T7" fmla="*/ 280 h 600"/>
                      <a:gd name="T8" fmla="*/ 634 w 1026"/>
                      <a:gd name="T9" fmla="*/ 259 h 600"/>
                      <a:gd name="T10" fmla="*/ 799 w 1026"/>
                      <a:gd name="T11" fmla="*/ 201 h 600"/>
                      <a:gd name="T12" fmla="*/ 937 w 1026"/>
                      <a:gd name="T13" fmla="*/ 90 h 600"/>
                      <a:gd name="T14" fmla="*/ 1026 w 1026"/>
                      <a:gd name="T15" fmla="*/ 9 h 600"/>
                      <a:gd name="T16" fmla="*/ 1019 w 1026"/>
                      <a:gd name="T17" fmla="*/ 144 h 600"/>
                      <a:gd name="T18" fmla="*/ 992 w 1026"/>
                      <a:gd name="T19" fmla="*/ 267 h 600"/>
                      <a:gd name="T20" fmla="*/ 929 w 1026"/>
                      <a:gd name="T21" fmla="*/ 384 h 600"/>
                      <a:gd name="T22" fmla="*/ 857 w 1026"/>
                      <a:gd name="T23" fmla="*/ 467 h 600"/>
                      <a:gd name="T24" fmla="*/ 749 w 1026"/>
                      <a:gd name="T25" fmla="*/ 542 h 600"/>
                      <a:gd name="T26" fmla="*/ 610 w 1026"/>
                      <a:gd name="T27" fmla="*/ 588 h 600"/>
                      <a:gd name="T28" fmla="*/ 455 w 1026"/>
                      <a:gd name="T29" fmla="*/ 594 h 600"/>
                      <a:gd name="T30" fmla="*/ 310 w 1026"/>
                      <a:gd name="T31" fmla="*/ 553 h 600"/>
                      <a:gd name="T32" fmla="*/ 193 w 1026"/>
                      <a:gd name="T33" fmla="*/ 479 h 600"/>
                      <a:gd name="T34" fmla="*/ 95 w 1026"/>
                      <a:gd name="T35" fmla="*/ 368 h 600"/>
                      <a:gd name="T36" fmla="*/ 36 w 1026"/>
                      <a:gd name="T37" fmla="*/ 237 h 600"/>
                      <a:gd name="T38" fmla="*/ 1 w 1026"/>
                      <a:gd name="T39" fmla="*/ 73 h 600"/>
                      <a:gd name="T40" fmla="*/ 43 w 1026"/>
                      <a:gd name="T41" fmla="*/ 123 h 60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026"/>
                      <a:gd name="T64" fmla="*/ 0 h 600"/>
                      <a:gd name="T65" fmla="*/ 1026 w 1026"/>
                      <a:gd name="T66" fmla="*/ 600 h 60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026" h="600">
                        <a:moveTo>
                          <a:pt x="43" y="123"/>
                        </a:moveTo>
                        <a:cubicBezTo>
                          <a:pt x="61" y="136"/>
                          <a:pt x="84" y="160"/>
                          <a:pt x="120" y="181"/>
                        </a:cubicBezTo>
                        <a:cubicBezTo>
                          <a:pt x="156" y="202"/>
                          <a:pt x="210" y="233"/>
                          <a:pt x="262" y="250"/>
                        </a:cubicBezTo>
                        <a:cubicBezTo>
                          <a:pt x="314" y="267"/>
                          <a:pt x="370" y="279"/>
                          <a:pt x="432" y="280"/>
                        </a:cubicBezTo>
                        <a:cubicBezTo>
                          <a:pt x="494" y="281"/>
                          <a:pt x="573" y="272"/>
                          <a:pt x="634" y="259"/>
                        </a:cubicBezTo>
                        <a:cubicBezTo>
                          <a:pt x="695" y="246"/>
                          <a:pt x="749" y="229"/>
                          <a:pt x="799" y="201"/>
                        </a:cubicBezTo>
                        <a:cubicBezTo>
                          <a:pt x="849" y="173"/>
                          <a:pt x="899" y="122"/>
                          <a:pt x="937" y="90"/>
                        </a:cubicBezTo>
                        <a:cubicBezTo>
                          <a:pt x="975" y="58"/>
                          <a:pt x="1012" y="0"/>
                          <a:pt x="1026" y="9"/>
                        </a:cubicBezTo>
                        <a:cubicBezTo>
                          <a:pt x="1021" y="13"/>
                          <a:pt x="1025" y="101"/>
                          <a:pt x="1019" y="144"/>
                        </a:cubicBezTo>
                        <a:cubicBezTo>
                          <a:pt x="1013" y="187"/>
                          <a:pt x="1007" y="227"/>
                          <a:pt x="992" y="267"/>
                        </a:cubicBezTo>
                        <a:cubicBezTo>
                          <a:pt x="978" y="307"/>
                          <a:pt x="952" y="351"/>
                          <a:pt x="929" y="384"/>
                        </a:cubicBezTo>
                        <a:cubicBezTo>
                          <a:pt x="907" y="417"/>
                          <a:pt x="886" y="440"/>
                          <a:pt x="857" y="467"/>
                        </a:cubicBezTo>
                        <a:cubicBezTo>
                          <a:pt x="827" y="493"/>
                          <a:pt x="790" y="521"/>
                          <a:pt x="749" y="542"/>
                        </a:cubicBezTo>
                        <a:cubicBezTo>
                          <a:pt x="708" y="562"/>
                          <a:pt x="659" y="580"/>
                          <a:pt x="610" y="588"/>
                        </a:cubicBezTo>
                        <a:cubicBezTo>
                          <a:pt x="561" y="596"/>
                          <a:pt x="505" y="600"/>
                          <a:pt x="455" y="594"/>
                        </a:cubicBezTo>
                        <a:cubicBezTo>
                          <a:pt x="404" y="588"/>
                          <a:pt x="353" y="572"/>
                          <a:pt x="310" y="553"/>
                        </a:cubicBezTo>
                        <a:cubicBezTo>
                          <a:pt x="267" y="533"/>
                          <a:pt x="229" y="510"/>
                          <a:pt x="193" y="479"/>
                        </a:cubicBezTo>
                        <a:cubicBezTo>
                          <a:pt x="157" y="448"/>
                          <a:pt x="121" y="408"/>
                          <a:pt x="95" y="368"/>
                        </a:cubicBezTo>
                        <a:cubicBezTo>
                          <a:pt x="69" y="328"/>
                          <a:pt x="52" y="286"/>
                          <a:pt x="36" y="237"/>
                        </a:cubicBezTo>
                        <a:cubicBezTo>
                          <a:pt x="20" y="188"/>
                          <a:pt x="0" y="92"/>
                          <a:pt x="1" y="73"/>
                        </a:cubicBezTo>
                        <a:lnTo>
                          <a:pt x="43" y="123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50195"/>
                    </a:scheme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039" name="Freeform 26"/>
                  <p:cNvSpPr>
                    <a:spLocks/>
                  </p:cNvSpPr>
                  <p:nvPr/>
                </p:nvSpPr>
                <p:spPr bwMode="auto">
                  <a:xfrm>
                    <a:off x="4153" y="2604"/>
                    <a:ext cx="979" cy="257"/>
                  </a:xfrm>
                  <a:custGeom>
                    <a:avLst/>
                    <a:gdLst>
                      <a:gd name="T0" fmla="*/ 0 w 979"/>
                      <a:gd name="T1" fmla="*/ 78 h 257"/>
                      <a:gd name="T2" fmla="*/ 101 w 979"/>
                      <a:gd name="T3" fmla="*/ 160 h 257"/>
                      <a:gd name="T4" fmla="*/ 263 w 979"/>
                      <a:gd name="T5" fmla="*/ 232 h 257"/>
                      <a:gd name="T6" fmla="*/ 404 w 979"/>
                      <a:gd name="T7" fmla="*/ 256 h 257"/>
                      <a:gd name="T8" fmla="*/ 608 w 979"/>
                      <a:gd name="T9" fmla="*/ 238 h 257"/>
                      <a:gd name="T10" fmla="*/ 800 w 979"/>
                      <a:gd name="T11" fmla="*/ 160 h 257"/>
                      <a:gd name="T12" fmla="*/ 979 w 979"/>
                      <a:gd name="T13" fmla="*/ 0 h 2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79"/>
                      <a:gd name="T22" fmla="*/ 0 h 257"/>
                      <a:gd name="T23" fmla="*/ 979 w 979"/>
                      <a:gd name="T24" fmla="*/ 257 h 2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79" h="257">
                        <a:moveTo>
                          <a:pt x="0" y="78"/>
                        </a:moveTo>
                        <a:cubicBezTo>
                          <a:pt x="17" y="92"/>
                          <a:pt x="57" y="134"/>
                          <a:pt x="101" y="160"/>
                        </a:cubicBezTo>
                        <a:cubicBezTo>
                          <a:pt x="145" y="186"/>
                          <a:pt x="213" y="216"/>
                          <a:pt x="263" y="232"/>
                        </a:cubicBezTo>
                        <a:cubicBezTo>
                          <a:pt x="313" y="248"/>
                          <a:pt x="347" y="255"/>
                          <a:pt x="404" y="256"/>
                        </a:cubicBezTo>
                        <a:cubicBezTo>
                          <a:pt x="461" y="257"/>
                          <a:pt x="542" y="254"/>
                          <a:pt x="608" y="238"/>
                        </a:cubicBezTo>
                        <a:cubicBezTo>
                          <a:pt x="674" y="222"/>
                          <a:pt x="738" y="200"/>
                          <a:pt x="800" y="160"/>
                        </a:cubicBezTo>
                        <a:cubicBezTo>
                          <a:pt x="862" y="120"/>
                          <a:pt x="942" y="33"/>
                          <a:pt x="979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035" name="Freeform 27"/>
                <p:cNvSpPr>
                  <a:spLocks/>
                </p:cNvSpPr>
                <p:nvPr/>
              </p:nvSpPr>
              <p:spPr bwMode="auto">
                <a:xfrm>
                  <a:off x="3175" y="3162"/>
                  <a:ext cx="252" cy="715"/>
                </a:xfrm>
                <a:custGeom>
                  <a:avLst/>
                  <a:gdLst>
                    <a:gd name="T0" fmla="*/ 84 w 252"/>
                    <a:gd name="T1" fmla="*/ 643 h 715"/>
                    <a:gd name="T2" fmla="*/ 24 w 252"/>
                    <a:gd name="T3" fmla="*/ 519 h 715"/>
                    <a:gd name="T4" fmla="*/ 1 w 252"/>
                    <a:gd name="T5" fmla="*/ 351 h 715"/>
                    <a:gd name="T6" fmla="*/ 30 w 252"/>
                    <a:gd name="T7" fmla="*/ 205 h 715"/>
                    <a:gd name="T8" fmla="*/ 100 w 252"/>
                    <a:gd name="T9" fmla="*/ 73 h 715"/>
                    <a:gd name="T10" fmla="*/ 166 w 252"/>
                    <a:gd name="T11" fmla="*/ 4 h 715"/>
                    <a:gd name="T12" fmla="*/ 225 w 252"/>
                    <a:gd name="T13" fmla="*/ 171 h 715"/>
                    <a:gd name="T14" fmla="*/ 249 w 252"/>
                    <a:gd name="T15" fmla="*/ 337 h 715"/>
                    <a:gd name="T16" fmla="*/ 241 w 252"/>
                    <a:gd name="T17" fmla="*/ 514 h 715"/>
                    <a:gd name="T18" fmla="*/ 199 w 252"/>
                    <a:gd name="T19" fmla="*/ 636 h 715"/>
                    <a:gd name="T20" fmla="*/ 142 w 252"/>
                    <a:gd name="T21" fmla="*/ 712 h 715"/>
                    <a:gd name="T22" fmla="*/ 84 w 252"/>
                    <a:gd name="T23" fmla="*/ 643 h 7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2"/>
                    <a:gd name="T37" fmla="*/ 0 h 715"/>
                    <a:gd name="T38" fmla="*/ 252 w 252"/>
                    <a:gd name="T39" fmla="*/ 715 h 7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2" h="715">
                      <a:moveTo>
                        <a:pt x="84" y="643"/>
                      </a:moveTo>
                      <a:cubicBezTo>
                        <a:pt x="64" y="611"/>
                        <a:pt x="38" y="568"/>
                        <a:pt x="24" y="519"/>
                      </a:cubicBezTo>
                      <a:cubicBezTo>
                        <a:pt x="10" y="470"/>
                        <a:pt x="0" y="403"/>
                        <a:pt x="1" y="351"/>
                      </a:cubicBezTo>
                      <a:cubicBezTo>
                        <a:pt x="2" y="299"/>
                        <a:pt x="14" y="251"/>
                        <a:pt x="30" y="205"/>
                      </a:cubicBezTo>
                      <a:cubicBezTo>
                        <a:pt x="46" y="159"/>
                        <a:pt x="77" y="106"/>
                        <a:pt x="100" y="73"/>
                      </a:cubicBezTo>
                      <a:cubicBezTo>
                        <a:pt x="123" y="40"/>
                        <a:pt x="163" y="0"/>
                        <a:pt x="166" y="4"/>
                      </a:cubicBezTo>
                      <a:cubicBezTo>
                        <a:pt x="198" y="57"/>
                        <a:pt x="212" y="120"/>
                        <a:pt x="225" y="171"/>
                      </a:cubicBezTo>
                      <a:cubicBezTo>
                        <a:pt x="239" y="226"/>
                        <a:pt x="246" y="280"/>
                        <a:pt x="249" y="337"/>
                      </a:cubicBezTo>
                      <a:cubicBezTo>
                        <a:pt x="252" y="394"/>
                        <a:pt x="249" y="464"/>
                        <a:pt x="241" y="514"/>
                      </a:cubicBezTo>
                      <a:cubicBezTo>
                        <a:pt x="233" y="564"/>
                        <a:pt x="216" y="603"/>
                        <a:pt x="199" y="636"/>
                      </a:cubicBezTo>
                      <a:cubicBezTo>
                        <a:pt x="182" y="669"/>
                        <a:pt x="142" y="715"/>
                        <a:pt x="142" y="712"/>
                      </a:cubicBezTo>
                      <a:cubicBezTo>
                        <a:pt x="142" y="711"/>
                        <a:pt x="104" y="675"/>
                        <a:pt x="84" y="64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9969" name="Line 28"/>
              <p:cNvSpPr>
                <a:spLocks noChangeShapeType="1"/>
              </p:cNvSpPr>
              <p:nvPr/>
            </p:nvSpPr>
            <p:spPr bwMode="auto">
              <a:xfrm rot="467865">
                <a:off x="4084" y="915"/>
                <a:ext cx="619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0" name="Line 29"/>
              <p:cNvSpPr>
                <a:spLocks noChangeShapeType="1"/>
              </p:cNvSpPr>
              <p:nvPr/>
            </p:nvSpPr>
            <p:spPr bwMode="auto">
              <a:xfrm rot="467865">
                <a:off x="4287" y="1079"/>
                <a:ext cx="4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1" name="Line 30"/>
              <p:cNvSpPr>
                <a:spLocks noChangeShapeType="1"/>
              </p:cNvSpPr>
              <p:nvPr/>
            </p:nvSpPr>
            <p:spPr bwMode="auto">
              <a:xfrm rot="467865">
                <a:off x="3838" y="1195"/>
                <a:ext cx="88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2" name="Line 31"/>
              <p:cNvSpPr>
                <a:spLocks noChangeShapeType="1"/>
              </p:cNvSpPr>
              <p:nvPr/>
            </p:nvSpPr>
            <p:spPr bwMode="auto">
              <a:xfrm rot="467865" flipH="1">
                <a:off x="4457" y="1179"/>
                <a:ext cx="239" cy="36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3" name="Line 32"/>
              <p:cNvSpPr>
                <a:spLocks noChangeShapeType="1"/>
              </p:cNvSpPr>
              <p:nvPr/>
            </p:nvSpPr>
            <p:spPr bwMode="auto">
              <a:xfrm rot="467865">
                <a:off x="3721" y="1367"/>
                <a:ext cx="150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4" name="Line 33"/>
              <p:cNvSpPr>
                <a:spLocks noChangeShapeType="1"/>
              </p:cNvSpPr>
              <p:nvPr/>
            </p:nvSpPr>
            <p:spPr bwMode="auto">
              <a:xfrm rot="467865" flipH="1">
                <a:off x="3728" y="892"/>
                <a:ext cx="880" cy="133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5" name="Line 34"/>
              <p:cNvSpPr>
                <a:spLocks noChangeShapeType="1"/>
              </p:cNvSpPr>
              <p:nvPr/>
            </p:nvSpPr>
            <p:spPr bwMode="auto">
              <a:xfrm rot="467865">
                <a:off x="3605" y="1499"/>
                <a:ext cx="150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" name="Group 35"/>
              <p:cNvGrpSpPr>
                <a:grpSpLocks/>
              </p:cNvGrpSpPr>
              <p:nvPr/>
            </p:nvGrpSpPr>
            <p:grpSpPr bwMode="auto">
              <a:xfrm rot="467865">
                <a:off x="4066" y="1198"/>
                <a:ext cx="361" cy="744"/>
                <a:chOff x="3811" y="2604"/>
                <a:chExt cx="489" cy="985"/>
              </a:xfrm>
            </p:grpSpPr>
            <p:sp>
              <p:nvSpPr>
                <p:cNvPr id="40030" name="Oval 36"/>
                <p:cNvSpPr>
                  <a:spLocks noChangeArrowheads="1"/>
                </p:cNvSpPr>
                <p:nvPr/>
              </p:nvSpPr>
              <p:spPr bwMode="auto">
                <a:xfrm>
                  <a:off x="3811" y="2605"/>
                  <a:ext cx="488" cy="98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31" name="Freeform 37"/>
                <p:cNvSpPr>
                  <a:spLocks/>
                </p:cNvSpPr>
                <p:nvPr/>
              </p:nvSpPr>
              <p:spPr bwMode="auto">
                <a:xfrm>
                  <a:off x="3811" y="3074"/>
                  <a:ext cx="489" cy="515"/>
                </a:xfrm>
                <a:custGeom>
                  <a:avLst/>
                  <a:gdLst>
                    <a:gd name="T0" fmla="*/ 13 w 489"/>
                    <a:gd name="T1" fmla="*/ 46 h 515"/>
                    <a:gd name="T2" fmla="*/ 65 w 489"/>
                    <a:gd name="T3" fmla="*/ 81 h 515"/>
                    <a:gd name="T4" fmla="*/ 121 w 489"/>
                    <a:gd name="T5" fmla="*/ 97 h 515"/>
                    <a:gd name="T6" fmla="*/ 176 w 489"/>
                    <a:gd name="T7" fmla="*/ 112 h 515"/>
                    <a:gd name="T8" fmla="*/ 241 w 489"/>
                    <a:gd name="T9" fmla="*/ 114 h 515"/>
                    <a:gd name="T10" fmla="*/ 313 w 489"/>
                    <a:gd name="T11" fmla="*/ 103 h 515"/>
                    <a:gd name="T12" fmla="*/ 385 w 489"/>
                    <a:gd name="T13" fmla="*/ 78 h 515"/>
                    <a:gd name="T14" fmla="*/ 452 w 489"/>
                    <a:gd name="T15" fmla="*/ 29 h 515"/>
                    <a:gd name="T16" fmla="*/ 485 w 489"/>
                    <a:gd name="T17" fmla="*/ 7 h 515"/>
                    <a:gd name="T18" fmla="*/ 487 w 489"/>
                    <a:gd name="T19" fmla="*/ 70 h 515"/>
                    <a:gd name="T20" fmla="*/ 474 w 489"/>
                    <a:gd name="T21" fmla="*/ 190 h 515"/>
                    <a:gd name="T22" fmla="*/ 444 w 489"/>
                    <a:gd name="T23" fmla="*/ 304 h 515"/>
                    <a:gd name="T24" fmla="*/ 408 w 489"/>
                    <a:gd name="T25" fmla="*/ 385 h 515"/>
                    <a:gd name="T26" fmla="*/ 356 w 489"/>
                    <a:gd name="T27" fmla="*/ 458 h 515"/>
                    <a:gd name="T28" fmla="*/ 289 w 489"/>
                    <a:gd name="T29" fmla="*/ 503 h 515"/>
                    <a:gd name="T30" fmla="*/ 214 w 489"/>
                    <a:gd name="T31" fmla="*/ 509 h 515"/>
                    <a:gd name="T32" fmla="*/ 143 w 489"/>
                    <a:gd name="T33" fmla="*/ 469 h 515"/>
                    <a:gd name="T34" fmla="*/ 87 w 489"/>
                    <a:gd name="T35" fmla="*/ 397 h 515"/>
                    <a:gd name="T36" fmla="*/ 39 w 489"/>
                    <a:gd name="T37" fmla="*/ 289 h 515"/>
                    <a:gd name="T38" fmla="*/ 10 w 489"/>
                    <a:gd name="T39" fmla="*/ 161 h 515"/>
                    <a:gd name="T40" fmla="*/ 0 w 489"/>
                    <a:gd name="T41" fmla="*/ 28 h 515"/>
                    <a:gd name="T42" fmla="*/ 13 w 489"/>
                    <a:gd name="T43" fmla="*/ 46 h 51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89"/>
                    <a:gd name="T67" fmla="*/ 0 h 515"/>
                    <a:gd name="T68" fmla="*/ 489 w 489"/>
                    <a:gd name="T69" fmla="*/ 515 h 51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89" h="515">
                      <a:moveTo>
                        <a:pt x="13" y="46"/>
                      </a:moveTo>
                      <a:cubicBezTo>
                        <a:pt x="24" y="55"/>
                        <a:pt x="47" y="72"/>
                        <a:pt x="65" y="81"/>
                      </a:cubicBezTo>
                      <a:cubicBezTo>
                        <a:pt x="83" y="90"/>
                        <a:pt x="103" y="92"/>
                        <a:pt x="121" y="97"/>
                      </a:cubicBezTo>
                      <a:cubicBezTo>
                        <a:pt x="139" y="102"/>
                        <a:pt x="156" y="109"/>
                        <a:pt x="176" y="112"/>
                      </a:cubicBezTo>
                      <a:cubicBezTo>
                        <a:pt x="196" y="115"/>
                        <a:pt x="218" y="115"/>
                        <a:pt x="241" y="114"/>
                      </a:cubicBezTo>
                      <a:cubicBezTo>
                        <a:pt x="264" y="113"/>
                        <a:pt x="289" y="109"/>
                        <a:pt x="313" y="103"/>
                      </a:cubicBezTo>
                      <a:cubicBezTo>
                        <a:pt x="337" y="97"/>
                        <a:pt x="362" y="90"/>
                        <a:pt x="385" y="78"/>
                      </a:cubicBezTo>
                      <a:cubicBezTo>
                        <a:pt x="408" y="66"/>
                        <a:pt x="435" y="41"/>
                        <a:pt x="452" y="29"/>
                      </a:cubicBezTo>
                      <a:cubicBezTo>
                        <a:pt x="469" y="17"/>
                        <a:pt x="479" y="0"/>
                        <a:pt x="485" y="7"/>
                      </a:cubicBezTo>
                      <a:cubicBezTo>
                        <a:pt x="483" y="11"/>
                        <a:pt x="489" y="40"/>
                        <a:pt x="487" y="70"/>
                      </a:cubicBezTo>
                      <a:cubicBezTo>
                        <a:pt x="485" y="100"/>
                        <a:pt x="481" y="151"/>
                        <a:pt x="474" y="190"/>
                      </a:cubicBezTo>
                      <a:cubicBezTo>
                        <a:pt x="467" y="229"/>
                        <a:pt x="455" y="272"/>
                        <a:pt x="444" y="304"/>
                      </a:cubicBezTo>
                      <a:cubicBezTo>
                        <a:pt x="433" y="336"/>
                        <a:pt x="423" y="359"/>
                        <a:pt x="408" y="385"/>
                      </a:cubicBezTo>
                      <a:cubicBezTo>
                        <a:pt x="394" y="411"/>
                        <a:pt x="376" y="438"/>
                        <a:pt x="356" y="458"/>
                      </a:cubicBezTo>
                      <a:cubicBezTo>
                        <a:pt x="336" y="478"/>
                        <a:pt x="313" y="495"/>
                        <a:pt x="289" y="503"/>
                      </a:cubicBezTo>
                      <a:cubicBezTo>
                        <a:pt x="265" y="511"/>
                        <a:pt x="238" y="515"/>
                        <a:pt x="214" y="509"/>
                      </a:cubicBezTo>
                      <a:cubicBezTo>
                        <a:pt x="189" y="503"/>
                        <a:pt x="164" y="488"/>
                        <a:pt x="143" y="469"/>
                      </a:cubicBezTo>
                      <a:cubicBezTo>
                        <a:pt x="122" y="450"/>
                        <a:pt x="104" y="427"/>
                        <a:pt x="87" y="397"/>
                      </a:cubicBezTo>
                      <a:cubicBezTo>
                        <a:pt x="69" y="367"/>
                        <a:pt x="52" y="328"/>
                        <a:pt x="39" y="289"/>
                      </a:cubicBezTo>
                      <a:cubicBezTo>
                        <a:pt x="27" y="250"/>
                        <a:pt x="17" y="204"/>
                        <a:pt x="10" y="161"/>
                      </a:cubicBezTo>
                      <a:cubicBezTo>
                        <a:pt x="4" y="118"/>
                        <a:pt x="0" y="47"/>
                        <a:pt x="0" y="28"/>
                      </a:cubicBezTo>
                      <a:lnTo>
                        <a:pt x="13" y="46"/>
                      </a:lnTo>
                      <a:close/>
                    </a:path>
                  </a:pathLst>
                </a:custGeom>
                <a:solidFill>
                  <a:schemeClr val="bg1">
                    <a:alpha val="50195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32" name="Freeform 38"/>
                <p:cNvSpPr>
                  <a:spLocks/>
                </p:cNvSpPr>
                <p:nvPr/>
              </p:nvSpPr>
              <p:spPr bwMode="auto">
                <a:xfrm>
                  <a:off x="3811" y="3076"/>
                  <a:ext cx="487" cy="110"/>
                </a:xfrm>
                <a:custGeom>
                  <a:avLst/>
                  <a:gdLst>
                    <a:gd name="T0" fmla="*/ 0 w 979"/>
                    <a:gd name="T1" fmla="*/ 78 h 257"/>
                    <a:gd name="T2" fmla="*/ 101 w 979"/>
                    <a:gd name="T3" fmla="*/ 160 h 257"/>
                    <a:gd name="T4" fmla="*/ 263 w 979"/>
                    <a:gd name="T5" fmla="*/ 232 h 257"/>
                    <a:gd name="T6" fmla="*/ 404 w 979"/>
                    <a:gd name="T7" fmla="*/ 256 h 257"/>
                    <a:gd name="T8" fmla="*/ 608 w 979"/>
                    <a:gd name="T9" fmla="*/ 238 h 257"/>
                    <a:gd name="T10" fmla="*/ 800 w 979"/>
                    <a:gd name="T11" fmla="*/ 160 h 257"/>
                    <a:gd name="T12" fmla="*/ 979 w 979"/>
                    <a:gd name="T13" fmla="*/ 0 h 2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79"/>
                    <a:gd name="T22" fmla="*/ 0 h 257"/>
                    <a:gd name="T23" fmla="*/ 979 w 979"/>
                    <a:gd name="T24" fmla="*/ 257 h 2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79" h="257">
                      <a:moveTo>
                        <a:pt x="0" y="78"/>
                      </a:moveTo>
                      <a:cubicBezTo>
                        <a:pt x="17" y="92"/>
                        <a:pt x="57" y="134"/>
                        <a:pt x="101" y="160"/>
                      </a:cubicBezTo>
                      <a:cubicBezTo>
                        <a:pt x="145" y="186"/>
                        <a:pt x="213" y="216"/>
                        <a:pt x="263" y="232"/>
                      </a:cubicBezTo>
                      <a:cubicBezTo>
                        <a:pt x="313" y="248"/>
                        <a:pt x="347" y="255"/>
                        <a:pt x="404" y="256"/>
                      </a:cubicBezTo>
                      <a:cubicBezTo>
                        <a:pt x="461" y="257"/>
                        <a:pt x="542" y="254"/>
                        <a:pt x="608" y="238"/>
                      </a:cubicBezTo>
                      <a:cubicBezTo>
                        <a:pt x="674" y="222"/>
                        <a:pt x="738" y="200"/>
                        <a:pt x="800" y="160"/>
                      </a:cubicBezTo>
                      <a:cubicBezTo>
                        <a:pt x="862" y="120"/>
                        <a:pt x="942" y="33"/>
                        <a:pt x="97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33" name="Oval 39"/>
                <p:cNvSpPr>
                  <a:spLocks noChangeArrowheads="1"/>
                </p:cNvSpPr>
                <p:nvPr/>
              </p:nvSpPr>
              <p:spPr bwMode="auto">
                <a:xfrm>
                  <a:off x="3811" y="2604"/>
                  <a:ext cx="488" cy="981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9977" name="Line 40"/>
              <p:cNvSpPr>
                <a:spLocks noChangeShapeType="1"/>
              </p:cNvSpPr>
              <p:nvPr/>
            </p:nvSpPr>
            <p:spPr bwMode="auto">
              <a:xfrm rot="467865" flipH="1">
                <a:off x="4345" y="1294"/>
                <a:ext cx="659" cy="100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8" name="Line 41"/>
              <p:cNvSpPr>
                <a:spLocks noChangeShapeType="1"/>
              </p:cNvSpPr>
              <p:nvPr/>
            </p:nvSpPr>
            <p:spPr bwMode="auto">
              <a:xfrm rot="467865" flipH="1">
                <a:off x="4130" y="1321"/>
                <a:ext cx="623" cy="94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9" name="Line 42"/>
              <p:cNvSpPr>
                <a:spLocks noChangeShapeType="1"/>
              </p:cNvSpPr>
              <p:nvPr/>
            </p:nvSpPr>
            <p:spPr bwMode="auto">
              <a:xfrm rot="467865">
                <a:off x="4296" y="1680"/>
                <a:ext cx="69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0" name="Line 43"/>
              <p:cNvSpPr>
                <a:spLocks noChangeShapeType="1"/>
              </p:cNvSpPr>
              <p:nvPr/>
            </p:nvSpPr>
            <p:spPr bwMode="auto">
              <a:xfrm rot="467865" flipH="1">
                <a:off x="3886" y="1595"/>
                <a:ext cx="417" cy="63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1" name="Line 44"/>
              <p:cNvSpPr>
                <a:spLocks noChangeShapeType="1"/>
              </p:cNvSpPr>
              <p:nvPr/>
            </p:nvSpPr>
            <p:spPr bwMode="auto">
              <a:xfrm rot="467865" flipH="1">
                <a:off x="4016" y="1601"/>
                <a:ext cx="102" cy="15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2" name="Line 45"/>
              <p:cNvSpPr>
                <a:spLocks noChangeShapeType="1"/>
              </p:cNvSpPr>
              <p:nvPr/>
            </p:nvSpPr>
            <p:spPr bwMode="auto">
              <a:xfrm rot="467865">
                <a:off x="3796" y="1595"/>
                <a:ext cx="35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46"/>
              <p:cNvGrpSpPr>
                <a:grpSpLocks/>
              </p:cNvGrpSpPr>
              <p:nvPr/>
            </p:nvGrpSpPr>
            <p:grpSpPr bwMode="auto">
              <a:xfrm rot="467865">
                <a:off x="3229" y="1491"/>
                <a:ext cx="747" cy="753"/>
                <a:chOff x="3424" y="1488"/>
                <a:chExt cx="776" cy="764"/>
              </a:xfrm>
            </p:grpSpPr>
            <p:sp>
              <p:nvSpPr>
                <p:cNvPr id="40024" name="Oval 47"/>
                <p:cNvSpPr>
                  <a:spLocks noChangeArrowheads="1"/>
                </p:cNvSpPr>
                <p:nvPr/>
              </p:nvSpPr>
              <p:spPr bwMode="auto">
                <a:xfrm>
                  <a:off x="3435" y="1489"/>
                  <a:ext cx="749" cy="74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25" name="Oval 48"/>
                <p:cNvSpPr>
                  <a:spLocks noChangeArrowheads="1"/>
                </p:cNvSpPr>
                <p:nvPr/>
              </p:nvSpPr>
              <p:spPr bwMode="auto">
                <a:xfrm>
                  <a:off x="3433" y="1488"/>
                  <a:ext cx="749" cy="74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26" name="Freeform 49"/>
                <p:cNvSpPr>
                  <a:spLocks/>
                </p:cNvSpPr>
                <p:nvPr/>
              </p:nvSpPr>
              <p:spPr bwMode="auto">
                <a:xfrm>
                  <a:off x="3424" y="1799"/>
                  <a:ext cx="776" cy="453"/>
                </a:xfrm>
                <a:custGeom>
                  <a:avLst/>
                  <a:gdLst>
                    <a:gd name="T0" fmla="*/ 22 w 982"/>
                    <a:gd name="T1" fmla="*/ 106 h 568"/>
                    <a:gd name="T2" fmla="*/ 100 w 982"/>
                    <a:gd name="T3" fmla="*/ 166 h 568"/>
                    <a:gd name="T4" fmla="*/ 262 w 982"/>
                    <a:gd name="T5" fmla="*/ 238 h 568"/>
                    <a:gd name="T6" fmla="*/ 403 w 982"/>
                    <a:gd name="T7" fmla="*/ 262 h 568"/>
                    <a:gd name="T8" fmla="*/ 607 w 982"/>
                    <a:gd name="T9" fmla="*/ 244 h 568"/>
                    <a:gd name="T10" fmla="*/ 769 w 982"/>
                    <a:gd name="T11" fmla="*/ 183 h 568"/>
                    <a:gd name="T12" fmla="*/ 907 w 982"/>
                    <a:gd name="T13" fmla="*/ 82 h 568"/>
                    <a:gd name="T14" fmla="*/ 978 w 982"/>
                    <a:gd name="T15" fmla="*/ 7 h 568"/>
                    <a:gd name="T16" fmla="*/ 978 w 982"/>
                    <a:gd name="T17" fmla="*/ 123 h 568"/>
                    <a:gd name="T18" fmla="*/ 952 w 982"/>
                    <a:gd name="T19" fmla="*/ 243 h 568"/>
                    <a:gd name="T20" fmla="*/ 891 w 982"/>
                    <a:gd name="T21" fmla="*/ 357 h 568"/>
                    <a:gd name="T22" fmla="*/ 820 w 982"/>
                    <a:gd name="T23" fmla="*/ 438 h 568"/>
                    <a:gd name="T24" fmla="*/ 715 w 982"/>
                    <a:gd name="T25" fmla="*/ 511 h 568"/>
                    <a:gd name="T26" fmla="*/ 580 w 982"/>
                    <a:gd name="T27" fmla="*/ 556 h 568"/>
                    <a:gd name="T28" fmla="*/ 429 w 982"/>
                    <a:gd name="T29" fmla="*/ 562 h 568"/>
                    <a:gd name="T30" fmla="*/ 288 w 982"/>
                    <a:gd name="T31" fmla="*/ 522 h 568"/>
                    <a:gd name="T32" fmla="*/ 174 w 982"/>
                    <a:gd name="T33" fmla="*/ 450 h 568"/>
                    <a:gd name="T34" fmla="*/ 79 w 982"/>
                    <a:gd name="T35" fmla="*/ 342 h 568"/>
                    <a:gd name="T36" fmla="*/ 21 w 982"/>
                    <a:gd name="T37" fmla="*/ 214 h 568"/>
                    <a:gd name="T38" fmla="*/ 0 w 982"/>
                    <a:gd name="T39" fmla="*/ 81 h 568"/>
                    <a:gd name="T40" fmla="*/ 22 w 982"/>
                    <a:gd name="T41" fmla="*/ 106 h 56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82"/>
                    <a:gd name="T64" fmla="*/ 0 h 568"/>
                    <a:gd name="T65" fmla="*/ 982 w 982"/>
                    <a:gd name="T66" fmla="*/ 568 h 56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82" h="568">
                      <a:moveTo>
                        <a:pt x="22" y="106"/>
                      </a:moveTo>
                      <a:cubicBezTo>
                        <a:pt x="39" y="120"/>
                        <a:pt x="60" y="144"/>
                        <a:pt x="100" y="166"/>
                      </a:cubicBezTo>
                      <a:cubicBezTo>
                        <a:pt x="140" y="188"/>
                        <a:pt x="212" y="222"/>
                        <a:pt x="262" y="238"/>
                      </a:cubicBezTo>
                      <a:cubicBezTo>
                        <a:pt x="312" y="254"/>
                        <a:pt x="346" y="261"/>
                        <a:pt x="403" y="262"/>
                      </a:cubicBezTo>
                      <a:cubicBezTo>
                        <a:pt x="460" y="263"/>
                        <a:pt x="546" y="257"/>
                        <a:pt x="607" y="244"/>
                      </a:cubicBezTo>
                      <a:cubicBezTo>
                        <a:pt x="668" y="231"/>
                        <a:pt x="719" y="210"/>
                        <a:pt x="769" y="183"/>
                      </a:cubicBezTo>
                      <a:cubicBezTo>
                        <a:pt x="819" y="156"/>
                        <a:pt x="872" y="111"/>
                        <a:pt x="907" y="82"/>
                      </a:cubicBezTo>
                      <a:cubicBezTo>
                        <a:pt x="942" y="53"/>
                        <a:pt x="966" y="0"/>
                        <a:pt x="978" y="7"/>
                      </a:cubicBezTo>
                      <a:cubicBezTo>
                        <a:pt x="973" y="11"/>
                        <a:pt x="982" y="84"/>
                        <a:pt x="978" y="123"/>
                      </a:cubicBezTo>
                      <a:cubicBezTo>
                        <a:pt x="974" y="162"/>
                        <a:pt x="966" y="204"/>
                        <a:pt x="952" y="243"/>
                      </a:cubicBezTo>
                      <a:cubicBezTo>
                        <a:pt x="938" y="282"/>
                        <a:pt x="913" y="325"/>
                        <a:pt x="891" y="357"/>
                      </a:cubicBezTo>
                      <a:cubicBezTo>
                        <a:pt x="869" y="389"/>
                        <a:pt x="849" y="412"/>
                        <a:pt x="820" y="438"/>
                      </a:cubicBezTo>
                      <a:cubicBezTo>
                        <a:pt x="791" y="464"/>
                        <a:pt x="755" y="491"/>
                        <a:pt x="715" y="511"/>
                      </a:cubicBezTo>
                      <a:cubicBezTo>
                        <a:pt x="675" y="531"/>
                        <a:pt x="628" y="548"/>
                        <a:pt x="580" y="556"/>
                      </a:cubicBezTo>
                      <a:cubicBezTo>
                        <a:pt x="532" y="564"/>
                        <a:pt x="478" y="568"/>
                        <a:pt x="429" y="562"/>
                      </a:cubicBezTo>
                      <a:cubicBezTo>
                        <a:pt x="380" y="556"/>
                        <a:pt x="330" y="541"/>
                        <a:pt x="288" y="522"/>
                      </a:cubicBezTo>
                      <a:cubicBezTo>
                        <a:pt x="246" y="503"/>
                        <a:pt x="209" y="480"/>
                        <a:pt x="174" y="450"/>
                      </a:cubicBezTo>
                      <a:cubicBezTo>
                        <a:pt x="139" y="420"/>
                        <a:pt x="104" y="381"/>
                        <a:pt x="79" y="342"/>
                      </a:cubicBezTo>
                      <a:cubicBezTo>
                        <a:pt x="54" y="303"/>
                        <a:pt x="34" y="257"/>
                        <a:pt x="21" y="214"/>
                      </a:cubicBezTo>
                      <a:cubicBezTo>
                        <a:pt x="8" y="171"/>
                        <a:pt x="0" y="99"/>
                        <a:pt x="0" y="81"/>
                      </a:cubicBezTo>
                      <a:lnTo>
                        <a:pt x="22" y="106"/>
                      </a:lnTo>
                      <a:close/>
                    </a:path>
                  </a:pathLst>
                </a:custGeom>
                <a:solidFill>
                  <a:schemeClr val="bg1">
                    <a:alpha val="50195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27" name="Freeform 50"/>
                <p:cNvSpPr>
                  <a:spLocks/>
                </p:cNvSpPr>
                <p:nvPr/>
              </p:nvSpPr>
              <p:spPr bwMode="auto">
                <a:xfrm rot="10800000" flipV="1">
                  <a:off x="3992" y="1580"/>
                  <a:ext cx="193" cy="546"/>
                </a:xfrm>
                <a:custGeom>
                  <a:avLst/>
                  <a:gdLst>
                    <a:gd name="T0" fmla="*/ 84 w 252"/>
                    <a:gd name="T1" fmla="*/ 643 h 715"/>
                    <a:gd name="T2" fmla="*/ 24 w 252"/>
                    <a:gd name="T3" fmla="*/ 519 h 715"/>
                    <a:gd name="T4" fmla="*/ 1 w 252"/>
                    <a:gd name="T5" fmla="*/ 351 h 715"/>
                    <a:gd name="T6" fmla="*/ 30 w 252"/>
                    <a:gd name="T7" fmla="*/ 205 h 715"/>
                    <a:gd name="T8" fmla="*/ 100 w 252"/>
                    <a:gd name="T9" fmla="*/ 73 h 715"/>
                    <a:gd name="T10" fmla="*/ 166 w 252"/>
                    <a:gd name="T11" fmla="*/ 4 h 715"/>
                    <a:gd name="T12" fmla="*/ 225 w 252"/>
                    <a:gd name="T13" fmla="*/ 171 h 715"/>
                    <a:gd name="T14" fmla="*/ 249 w 252"/>
                    <a:gd name="T15" fmla="*/ 337 h 715"/>
                    <a:gd name="T16" fmla="*/ 241 w 252"/>
                    <a:gd name="T17" fmla="*/ 514 h 715"/>
                    <a:gd name="T18" fmla="*/ 199 w 252"/>
                    <a:gd name="T19" fmla="*/ 636 h 715"/>
                    <a:gd name="T20" fmla="*/ 142 w 252"/>
                    <a:gd name="T21" fmla="*/ 712 h 715"/>
                    <a:gd name="T22" fmla="*/ 84 w 252"/>
                    <a:gd name="T23" fmla="*/ 643 h 7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2"/>
                    <a:gd name="T37" fmla="*/ 0 h 715"/>
                    <a:gd name="T38" fmla="*/ 252 w 252"/>
                    <a:gd name="T39" fmla="*/ 715 h 7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2" h="715">
                      <a:moveTo>
                        <a:pt x="84" y="643"/>
                      </a:moveTo>
                      <a:cubicBezTo>
                        <a:pt x="64" y="611"/>
                        <a:pt x="38" y="568"/>
                        <a:pt x="24" y="519"/>
                      </a:cubicBezTo>
                      <a:cubicBezTo>
                        <a:pt x="10" y="470"/>
                        <a:pt x="0" y="403"/>
                        <a:pt x="1" y="351"/>
                      </a:cubicBezTo>
                      <a:cubicBezTo>
                        <a:pt x="2" y="299"/>
                        <a:pt x="14" y="251"/>
                        <a:pt x="30" y="205"/>
                      </a:cubicBezTo>
                      <a:cubicBezTo>
                        <a:pt x="46" y="159"/>
                        <a:pt x="77" y="106"/>
                        <a:pt x="100" y="73"/>
                      </a:cubicBezTo>
                      <a:cubicBezTo>
                        <a:pt x="123" y="40"/>
                        <a:pt x="163" y="0"/>
                        <a:pt x="166" y="4"/>
                      </a:cubicBezTo>
                      <a:cubicBezTo>
                        <a:pt x="198" y="57"/>
                        <a:pt x="212" y="120"/>
                        <a:pt x="225" y="171"/>
                      </a:cubicBezTo>
                      <a:cubicBezTo>
                        <a:pt x="239" y="226"/>
                        <a:pt x="246" y="280"/>
                        <a:pt x="249" y="337"/>
                      </a:cubicBezTo>
                      <a:cubicBezTo>
                        <a:pt x="252" y="394"/>
                        <a:pt x="249" y="464"/>
                        <a:pt x="241" y="514"/>
                      </a:cubicBezTo>
                      <a:cubicBezTo>
                        <a:pt x="233" y="564"/>
                        <a:pt x="216" y="603"/>
                        <a:pt x="199" y="636"/>
                      </a:cubicBezTo>
                      <a:cubicBezTo>
                        <a:pt x="182" y="669"/>
                        <a:pt x="142" y="715"/>
                        <a:pt x="142" y="712"/>
                      </a:cubicBezTo>
                      <a:cubicBezTo>
                        <a:pt x="142" y="711"/>
                        <a:pt x="104" y="675"/>
                        <a:pt x="84" y="64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28" name="Freeform 51"/>
                <p:cNvSpPr>
                  <a:spLocks/>
                </p:cNvSpPr>
                <p:nvPr/>
              </p:nvSpPr>
              <p:spPr bwMode="auto">
                <a:xfrm>
                  <a:off x="3974" y="1576"/>
                  <a:ext cx="87" cy="556"/>
                </a:xfrm>
                <a:custGeom>
                  <a:avLst/>
                  <a:gdLst>
                    <a:gd name="T0" fmla="*/ 90 w 114"/>
                    <a:gd name="T1" fmla="*/ 621 h 728"/>
                    <a:gd name="T2" fmla="*/ 84 w 114"/>
                    <a:gd name="T3" fmla="*/ 540 h 728"/>
                    <a:gd name="T4" fmla="*/ 78 w 114"/>
                    <a:gd name="T5" fmla="*/ 426 h 728"/>
                    <a:gd name="T6" fmla="*/ 81 w 114"/>
                    <a:gd name="T7" fmla="*/ 291 h 728"/>
                    <a:gd name="T8" fmla="*/ 84 w 114"/>
                    <a:gd name="T9" fmla="*/ 138 h 728"/>
                    <a:gd name="T10" fmla="*/ 86 w 114"/>
                    <a:gd name="T11" fmla="*/ 6 h 728"/>
                    <a:gd name="T12" fmla="*/ 27 w 114"/>
                    <a:gd name="T13" fmla="*/ 173 h 728"/>
                    <a:gd name="T14" fmla="*/ 3 w 114"/>
                    <a:gd name="T15" fmla="*/ 339 h 728"/>
                    <a:gd name="T16" fmla="*/ 11 w 114"/>
                    <a:gd name="T17" fmla="*/ 516 h 728"/>
                    <a:gd name="T18" fmla="*/ 52 w 114"/>
                    <a:gd name="T19" fmla="*/ 643 h 728"/>
                    <a:gd name="T20" fmla="*/ 114 w 114"/>
                    <a:gd name="T21" fmla="*/ 724 h 728"/>
                    <a:gd name="T22" fmla="*/ 90 w 114"/>
                    <a:gd name="T23" fmla="*/ 621 h 7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4"/>
                    <a:gd name="T37" fmla="*/ 0 h 728"/>
                    <a:gd name="T38" fmla="*/ 114 w 114"/>
                    <a:gd name="T39" fmla="*/ 728 h 72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4" h="728">
                      <a:moveTo>
                        <a:pt x="90" y="621"/>
                      </a:moveTo>
                      <a:cubicBezTo>
                        <a:pt x="86" y="592"/>
                        <a:pt x="86" y="572"/>
                        <a:pt x="84" y="540"/>
                      </a:cubicBezTo>
                      <a:cubicBezTo>
                        <a:pt x="82" y="508"/>
                        <a:pt x="78" y="467"/>
                        <a:pt x="78" y="426"/>
                      </a:cubicBezTo>
                      <a:cubicBezTo>
                        <a:pt x="78" y="385"/>
                        <a:pt x="80" y="339"/>
                        <a:pt x="81" y="291"/>
                      </a:cubicBezTo>
                      <a:cubicBezTo>
                        <a:pt x="82" y="243"/>
                        <a:pt x="83" y="185"/>
                        <a:pt x="84" y="138"/>
                      </a:cubicBezTo>
                      <a:cubicBezTo>
                        <a:pt x="85" y="91"/>
                        <a:pt x="95" y="0"/>
                        <a:pt x="86" y="6"/>
                      </a:cubicBezTo>
                      <a:cubicBezTo>
                        <a:pt x="54" y="59"/>
                        <a:pt x="40" y="122"/>
                        <a:pt x="27" y="173"/>
                      </a:cubicBezTo>
                      <a:cubicBezTo>
                        <a:pt x="13" y="228"/>
                        <a:pt x="6" y="282"/>
                        <a:pt x="3" y="339"/>
                      </a:cubicBezTo>
                      <a:cubicBezTo>
                        <a:pt x="0" y="396"/>
                        <a:pt x="3" y="465"/>
                        <a:pt x="11" y="516"/>
                      </a:cubicBezTo>
                      <a:cubicBezTo>
                        <a:pt x="19" y="567"/>
                        <a:pt x="35" y="608"/>
                        <a:pt x="52" y="643"/>
                      </a:cubicBezTo>
                      <a:cubicBezTo>
                        <a:pt x="69" y="678"/>
                        <a:pt x="108" y="728"/>
                        <a:pt x="114" y="724"/>
                      </a:cubicBezTo>
                      <a:cubicBezTo>
                        <a:pt x="114" y="723"/>
                        <a:pt x="95" y="642"/>
                        <a:pt x="90" y="621"/>
                      </a:cubicBezTo>
                      <a:close/>
                    </a:path>
                  </a:pathLst>
                </a:custGeom>
                <a:solidFill>
                  <a:schemeClr val="hlink"/>
                </a:solidFill>
                <a:ln w="381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29" name="Freeform 52"/>
                <p:cNvSpPr>
                  <a:spLocks/>
                </p:cNvSpPr>
                <p:nvPr/>
              </p:nvSpPr>
              <p:spPr bwMode="auto">
                <a:xfrm>
                  <a:off x="3435" y="1872"/>
                  <a:ext cx="603" cy="136"/>
                </a:xfrm>
                <a:custGeom>
                  <a:avLst/>
                  <a:gdLst>
                    <a:gd name="T0" fmla="*/ 0 w 790"/>
                    <a:gd name="T1" fmla="*/ 0 h 179"/>
                    <a:gd name="T2" fmla="*/ 101 w 790"/>
                    <a:gd name="T3" fmla="*/ 82 h 179"/>
                    <a:gd name="T4" fmla="*/ 263 w 790"/>
                    <a:gd name="T5" fmla="*/ 154 h 179"/>
                    <a:gd name="T6" fmla="*/ 404 w 790"/>
                    <a:gd name="T7" fmla="*/ 178 h 179"/>
                    <a:gd name="T8" fmla="*/ 608 w 790"/>
                    <a:gd name="T9" fmla="*/ 160 h 179"/>
                    <a:gd name="T10" fmla="*/ 714 w 790"/>
                    <a:gd name="T11" fmla="*/ 123 h 179"/>
                    <a:gd name="T12" fmla="*/ 768 w 790"/>
                    <a:gd name="T13" fmla="*/ 60 h 179"/>
                    <a:gd name="T14" fmla="*/ 790 w 790"/>
                    <a:gd name="T15" fmla="*/ 42 h 17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90"/>
                    <a:gd name="T25" fmla="*/ 0 h 179"/>
                    <a:gd name="T26" fmla="*/ 790 w 790"/>
                    <a:gd name="T27" fmla="*/ 179 h 17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90" h="179">
                      <a:moveTo>
                        <a:pt x="0" y="0"/>
                      </a:moveTo>
                      <a:cubicBezTo>
                        <a:pt x="17" y="14"/>
                        <a:pt x="57" y="56"/>
                        <a:pt x="101" y="82"/>
                      </a:cubicBezTo>
                      <a:cubicBezTo>
                        <a:pt x="145" y="108"/>
                        <a:pt x="213" y="138"/>
                        <a:pt x="263" y="154"/>
                      </a:cubicBezTo>
                      <a:cubicBezTo>
                        <a:pt x="313" y="170"/>
                        <a:pt x="347" y="177"/>
                        <a:pt x="404" y="178"/>
                      </a:cubicBezTo>
                      <a:cubicBezTo>
                        <a:pt x="461" y="179"/>
                        <a:pt x="556" y="169"/>
                        <a:pt x="608" y="160"/>
                      </a:cubicBezTo>
                      <a:cubicBezTo>
                        <a:pt x="660" y="151"/>
                        <a:pt x="687" y="140"/>
                        <a:pt x="714" y="123"/>
                      </a:cubicBezTo>
                      <a:cubicBezTo>
                        <a:pt x="741" y="106"/>
                        <a:pt x="755" y="73"/>
                        <a:pt x="768" y="60"/>
                      </a:cubicBezTo>
                      <a:cubicBezTo>
                        <a:pt x="781" y="47"/>
                        <a:pt x="785" y="46"/>
                        <a:pt x="790" y="4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9984" name="Line 53"/>
              <p:cNvSpPr>
                <a:spLocks noChangeShapeType="1"/>
              </p:cNvSpPr>
              <p:nvPr/>
            </p:nvSpPr>
            <p:spPr bwMode="auto">
              <a:xfrm rot="467865" flipH="1">
                <a:off x="3850" y="1448"/>
                <a:ext cx="167" cy="25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5" name="Line 54"/>
              <p:cNvSpPr>
                <a:spLocks noChangeShapeType="1"/>
              </p:cNvSpPr>
              <p:nvPr/>
            </p:nvSpPr>
            <p:spPr bwMode="auto">
              <a:xfrm rot="467865">
                <a:off x="3814" y="1782"/>
                <a:ext cx="932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6" name="Freeform 55"/>
              <p:cNvSpPr>
                <a:spLocks/>
              </p:cNvSpPr>
              <p:nvPr/>
            </p:nvSpPr>
            <p:spPr bwMode="auto">
              <a:xfrm rot="467865">
                <a:off x="3706" y="2058"/>
                <a:ext cx="934" cy="2"/>
              </a:xfrm>
              <a:custGeom>
                <a:avLst/>
                <a:gdLst>
                  <a:gd name="T0" fmla="*/ 0 w 1266"/>
                  <a:gd name="T1" fmla="*/ 3 h 3"/>
                  <a:gd name="T2" fmla="*/ 1266 w 1266"/>
                  <a:gd name="T3" fmla="*/ 0 h 3"/>
                  <a:gd name="T4" fmla="*/ 0 60000 65536"/>
                  <a:gd name="T5" fmla="*/ 0 60000 65536"/>
                  <a:gd name="T6" fmla="*/ 0 w 1266"/>
                  <a:gd name="T7" fmla="*/ 0 h 3"/>
                  <a:gd name="T8" fmla="*/ 1266 w 1266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66" h="3">
                    <a:moveTo>
                      <a:pt x="0" y="3"/>
                    </a:moveTo>
                    <a:lnTo>
                      <a:pt x="1266" y="0"/>
                    </a:ln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7" name="Line 56"/>
              <p:cNvSpPr>
                <a:spLocks noChangeShapeType="1"/>
              </p:cNvSpPr>
              <p:nvPr/>
            </p:nvSpPr>
            <p:spPr bwMode="auto">
              <a:xfrm rot="467865">
                <a:off x="3784" y="1926"/>
                <a:ext cx="98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8" name="Line 57"/>
              <p:cNvSpPr>
                <a:spLocks noChangeShapeType="1"/>
              </p:cNvSpPr>
              <p:nvPr/>
            </p:nvSpPr>
            <p:spPr bwMode="auto">
              <a:xfrm rot="467865" flipH="1">
                <a:off x="3665" y="1717"/>
                <a:ext cx="314" cy="47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9" name="Line 58"/>
              <p:cNvSpPr>
                <a:spLocks noChangeShapeType="1"/>
              </p:cNvSpPr>
              <p:nvPr/>
            </p:nvSpPr>
            <p:spPr bwMode="auto">
              <a:xfrm rot="467865" flipH="1">
                <a:off x="3440" y="1997"/>
                <a:ext cx="103" cy="15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90" name="Line 59"/>
              <p:cNvSpPr>
                <a:spLocks noChangeShapeType="1"/>
              </p:cNvSpPr>
              <p:nvPr/>
            </p:nvSpPr>
            <p:spPr bwMode="auto">
              <a:xfrm rot="467865" flipH="1">
                <a:off x="3236" y="1939"/>
                <a:ext cx="121" cy="187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91" name="Line 60"/>
              <p:cNvSpPr>
                <a:spLocks noChangeShapeType="1"/>
              </p:cNvSpPr>
              <p:nvPr/>
            </p:nvSpPr>
            <p:spPr bwMode="auto">
              <a:xfrm rot="467865">
                <a:off x="3027" y="2191"/>
                <a:ext cx="1470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92" name="Freeform 61"/>
              <p:cNvSpPr>
                <a:spLocks/>
              </p:cNvSpPr>
              <p:nvPr/>
            </p:nvSpPr>
            <p:spPr bwMode="auto">
              <a:xfrm rot="467865">
                <a:off x="3257" y="1989"/>
                <a:ext cx="263" cy="232"/>
              </a:xfrm>
              <a:custGeom>
                <a:avLst/>
                <a:gdLst>
                  <a:gd name="T0" fmla="*/ 430 w 720"/>
                  <a:gd name="T1" fmla="*/ 0 h 622"/>
                  <a:gd name="T2" fmla="*/ 177 w 720"/>
                  <a:gd name="T3" fmla="*/ 379 h 622"/>
                  <a:gd name="T4" fmla="*/ 0 w 720"/>
                  <a:gd name="T5" fmla="*/ 379 h 622"/>
                  <a:gd name="T6" fmla="*/ 168 w 720"/>
                  <a:gd name="T7" fmla="*/ 622 h 622"/>
                  <a:gd name="T8" fmla="*/ 631 w 720"/>
                  <a:gd name="T9" fmla="*/ 379 h 622"/>
                  <a:gd name="T10" fmla="*/ 465 w 720"/>
                  <a:gd name="T11" fmla="*/ 382 h 622"/>
                  <a:gd name="T12" fmla="*/ 720 w 720"/>
                  <a:gd name="T13" fmla="*/ 0 h 622"/>
                  <a:gd name="T14" fmla="*/ 430 w 720"/>
                  <a:gd name="T15" fmla="*/ 0 h 6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0"/>
                  <a:gd name="T25" fmla="*/ 0 h 622"/>
                  <a:gd name="T26" fmla="*/ 720 w 720"/>
                  <a:gd name="T27" fmla="*/ 622 h 6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0" h="622">
                    <a:moveTo>
                      <a:pt x="430" y="0"/>
                    </a:moveTo>
                    <a:lnTo>
                      <a:pt x="177" y="379"/>
                    </a:lnTo>
                    <a:lnTo>
                      <a:pt x="0" y="379"/>
                    </a:lnTo>
                    <a:lnTo>
                      <a:pt x="168" y="622"/>
                    </a:lnTo>
                    <a:lnTo>
                      <a:pt x="631" y="379"/>
                    </a:lnTo>
                    <a:lnTo>
                      <a:pt x="465" y="382"/>
                    </a:lnTo>
                    <a:lnTo>
                      <a:pt x="720" y="0"/>
                    </a:lnTo>
                    <a:lnTo>
                      <a:pt x="4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TopRight">
                  <a:rot lat="20099998" lon="21299997" rev="0"/>
                </a:camera>
                <a:lightRig rig="legacyFlat1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grpSp>
            <p:nvGrpSpPr>
              <p:cNvPr id="8" name="Group 62"/>
              <p:cNvGrpSpPr>
                <a:grpSpLocks/>
              </p:cNvGrpSpPr>
              <p:nvPr/>
            </p:nvGrpSpPr>
            <p:grpSpPr bwMode="auto">
              <a:xfrm rot="467865">
                <a:off x="3838" y="1331"/>
                <a:ext cx="865" cy="257"/>
                <a:chOff x="4074" y="2980"/>
                <a:chExt cx="1170" cy="341"/>
              </a:xfrm>
            </p:grpSpPr>
            <p:sp>
              <p:nvSpPr>
                <p:cNvPr id="40011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4703" y="3046"/>
                  <a:ext cx="71" cy="10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12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4831" y="2980"/>
                  <a:ext cx="183" cy="155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1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4912" y="3148"/>
                  <a:ext cx="287" cy="76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1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4912" y="3268"/>
                  <a:ext cx="332" cy="2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15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4189" y="3007"/>
                  <a:ext cx="298" cy="12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16" name="Line 68"/>
                <p:cNvSpPr>
                  <a:spLocks noChangeShapeType="1"/>
                </p:cNvSpPr>
                <p:nvPr/>
              </p:nvSpPr>
              <p:spPr bwMode="auto">
                <a:xfrm flipH="1" flipV="1">
                  <a:off x="4096" y="3161"/>
                  <a:ext cx="323" cy="76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17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4074" y="3316"/>
                  <a:ext cx="287" cy="5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18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4338" y="3264"/>
                  <a:ext cx="206" cy="2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19" name="Line 71"/>
                <p:cNvSpPr>
                  <a:spLocks noChangeShapeType="1"/>
                </p:cNvSpPr>
                <p:nvPr/>
              </p:nvSpPr>
              <p:spPr bwMode="auto">
                <a:xfrm flipH="1" flipV="1">
                  <a:off x="4361" y="3139"/>
                  <a:ext cx="183" cy="5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20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4544" y="3069"/>
                  <a:ext cx="68" cy="79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21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4774" y="3131"/>
                  <a:ext cx="125" cy="4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2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4763" y="3237"/>
                  <a:ext cx="206" cy="13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23" name="Line 75"/>
                <p:cNvSpPr>
                  <a:spLocks noChangeShapeType="1"/>
                </p:cNvSpPr>
                <p:nvPr/>
              </p:nvSpPr>
              <p:spPr bwMode="auto">
                <a:xfrm flipH="1" flipV="1">
                  <a:off x="4512" y="3215"/>
                  <a:ext cx="115" cy="35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76"/>
              <p:cNvGrpSpPr>
                <a:grpSpLocks/>
              </p:cNvGrpSpPr>
              <p:nvPr/>
            </p:nvGrpSpPr>
            <p:grpSpPr bwMode="auto">
              <a:xfrm rot="467865">
                <a:off x="3805" y="1657"/>
                <a:ext cx="831" cy="258"/>
                <a:chOff x="3886" y="3532"/>
                <a:chExt cx="1125" cy="341"/>
              </a:xfrm>
            </p:grpSpPr>
            <p:sp>
              <p:nvSpPr>
                <p:cNvPr id="39998" name="Line 7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302" y="3667"/>
                  <a:ext cx="76" cy="13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99" name="Line 7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071" y="3718"/>
                  <a:ext cx="183" cy="15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00" name="Line 7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886" y="3630"/>
                  <a:ext cx="287" cy="76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01" name="Line 80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955" y="3564"/>
                  <a:ext cx="219" cy="1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02" name="Line 81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599" y="3723"/>
                  <a:ext cx="298" cy="12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03" name="Line 82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666" y="3617"/>
                  <a:ext cx="323" cy="76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04" name="Line 83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724" y="3532"/>
                  <a:ext cx="287" cy="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05" name="Line 84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542" y="3568"/>
                  <a:ext cx="206" cy="22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06" name="Line 85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541" y="3661"/>
                  <a:ext cx="183" cy="5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07" name="Line 86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474" y="3705"/>
                  <a:ext cx="68" cy="79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08" name="Line 8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86" y="3679"/>
                  <a:ext cx="125" cy="4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09" name="Line 8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17" y="3603"/>
                  <a:ext cx="206" cy="13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10" name="Line 89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458" y="3603"/>
                  <a:ext cx="115" cy="3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9995" name="Line 90"/>
              <p:cNvSpPr>
                <a:spLocks noChangeShapeType="1"/>
              </p:cNvSpPr>
              <p:nvPr/>
            </p:nvSpPr>
            <p:spPr bwMode="auto">
              <a:xfrm rot="467865">
                <a:off x="3151" y="1943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96" name="Line 91"/>
              <p:cNvSpPr>
                <a:spLocks noChangeShapeType="1"/>
              </p:cNvSpPr>
              <p:nvPr/>
            </p:nvSpPr>
            <p:spPr bwMode="auto">
              <a:xfrm rot="467865">
                <a:off x="5147" y="1317"/>
                <a:ext cx="183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97" name="Line 92"/>
              <p:cNvSpPr>
                <a:spLocks noChangeShapeType="1"/>
              </p:cNvSpPr>
              <p:nvPr/>
            </p:nvSpPr>
            <p:spPr bwMode="auto">
              <a:xfrm rot="467865" flipH="1">
                <a:off x="5259" y="1030"/>
                <a:ext cx="74" cy="11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949" name="Rectangle 94"/>
            <p:cNvSpPr>
              <a:spLocks noChangeArrowheads="1"/>
            </p:cNvSpPr>
            <p:nvPr/>
          </p:nvSpPr>
          <p:spPr bwMode="auto">
            <a:xfrm>
              <a:off x="5046" y="1528"/>
              <a:ext cx="637" cy="23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0" baseline="0">
                  <a:solidFill>
                    <a:schemeClr val="tx1"/>
                  </a:solidFill>
                  <a:latin typeface="Tahoma" pitchFamily="55" charset="0"/>
                </a:rPr>
                <a:t>in-plane</a:t>
              </a:r>
            </a:p>
          </p:txBody>
        </p:sp>
        <p:sp>
          <p:nvSpPr>
            <p:cNvPr id="39950" name="Rectangle 95"/>
            <p:cNvSpPr>
              <a:spLocks noChangeArrowheads="1"/>
            </p:cNvSpPr>
            <p:nvPr/>
          </p:nvSpPr>
          <p:spPr bwMode="auto">
            <a:xfrm>
              <a:off x="4173" y="436"/>
              <a:ext cx="1111" cy="441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0" baseline="0" dirty="0">
                  <a:solidFill>
                    <a:schemeClr val="tx1"/>
                  </a:solidFill>
                  <a:latin typeface="Tahoma" pitchFamily="55" charset="0"/>
                </a:rPr>
                <a:t>out-of-plane</a:t>
              </a:r>
            </a:p>
            <a:p>
              <a:r>
                <a:rPr lang="en-US" b="0" baseline="0" dirty="0" err="1">
                  <a:solidFill>
                    <a:schemeClr val="tx1"/>
                  </a:solidFill>
                  <a:latin typeface="Tahoma" pitchFamily="55" charset="0"/>
                </a:rPr>
                <a:t>y</a:t>
              </a:r>
              <a:endParaRPr lang="en-US" sz="1400" b="0" baseline="0" dirty="0">
                <a:solidFill>
                  <a:schemeClr val="tx1"/>
                </a:solidFill>
                <a:latin typeface="Tahoma" pitchFamily="55" charset="0"/>
              </a:endParaRPr>
            </a:p>
          </p:txBody>
        </p:sp>
        <p:sp>
          <p:nvSpPr>
            <p:cNvPr id="39951" name="Line 96"/>
            <p:cNvSpPr>
              <a:spLocks noChangeShapeType="1"/>
            </p:cNvSpPr>
            <p:nvPr/>
          </p:nvSpPr>
          <p:spPr bwMode="auto">
            <a:xfrm flipV="1">
              <a:off x="4276" y="828"/>
              <a:ext cx="0" cy="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2" name="Rectangle 97"/>
            <p:cNvSpPr>
              <a:spLocks noChangeArrowheads="1"/>
            </p:cNvSpPr>
            <p:nvPr/>
          </p:nvSpPr>
          <p:spPr bwMode="auto">
            <a:xfrm>
              <a:off x="3093" y="1817"/>
              <a:ext cx="812" cy="23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0" baseline="0">
                  <a:solidFill>
                    <a:schemeClr val="tx1"/>
                  </a:solidFill>
                  <a:latin typeface="Tahoma" pitchFamily="55" charset="0"/>
                </a:rPr>
                <a:t>Au nucleus</a:t>
              </a:r>
            </a:p>
          </p:txBody>
        </p:sp>
        <p:sp>
          <p:nvSpPr>
            <p:cNvPr id="39953" name="Rectangle 98"/>
            <p:cNvSpPr>
              <a:spLocks noChangeArrowheads="1"/>
            </p:cNvSpPr>
            <p:nvPr/>
          </p:nvSpPr>
          <p:spPr bwMode="auto">
            <a:xfrm>
              <a:off x="4629" y="1146"/>
              <a:ext cx="812" cy="23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0" baseline="0">
                  <a:solidFill>
                    <a:schemeClr val="tx1"/>
                  </a:solidFill>
                  <a:latin typeface="Tahoma" pitchFamily="55" charset="0"/>
                </a:rPr>
                <a:t>Au nucleus</a:t>
              </a:r>
            </a:p>
          </p:txBody>
        </p:sp>
      </p:grpSp>
      <p:graphicFrame>
        <p:nvGraphicFramePr>
          <p:cNvPr id="1038435" name="Object 2"/>
          <p:cNvGraphicFramePr>
            <a:graphicFrameLocks noChangeAspect="1"/>
          </p:cNvGraphicFramePr>
          <p:nvPr/>
        </p:nvGraphicFramePr>
        <p:xfrm>
          <a:off x="695325" y="3206750"/>
          <a:ext cx="4138613" cy="684213"/>
        </p:xfrm>
        <a:graphic>
          <a:graphicData uri="http://schemas.openxmlformats.org/presentationml/2006/ole">
            <p:oleObj spid="_x0000_s63490" name="Equation" r:id="rId4" imgW="2768400" imgH="457200" progId="">
              <p:embed/>
            </p:oleObj>
          </a:graphicData>
        </a:graphic>
      </p:graphicFrame>
      <p:grpSp>
        <p:nvGrpSpPr>
          <p:cNvPr id="10" name="Group 108"/>
          <p:cNvGrpSpPr>
            <a:grpSpLocks/>
          </p:cNvGrpSpPr>
          <p:nvPr/>
        </p:nvGrpSpPr>
        <p:grpSpPr bwMode="auto">
          <a:xfrm>
            <a:off x="4979988" y="3281363"/>
            <a:ext cx="2900362" cy="520700"/>
            <a:chOff x="3257" y="2619"/>
            <a:chExt cx="1827" cy="328"/>
          </a:xfrm>
        </p:grpSpPr>
        <p:sp>
          <p:nvSpPr>
            <p:cNvPr id="39947" name="Rectangle 107"/>
            <p:cNvSpPr>
              <a:spLocks noChangeArrowheads="1"/>
            </p:cNvSpPr>
            <p:nvPr/>
          </p:nvSpPr>
          <p:spPr bwMode="auto">
            <a:xfrm>
              <a:off x="3257" y="2619"/>
              <a:ext cx="1827" cy="32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9939" name="Object 3"/>
            <p:cNvGraphicFramePr>
              <a:graphicFrameLocks noChangeAspect="1"/>
            </p:cNvGraphicFramePr>
            <p:nvPr/>
          </p:nvGraphicFramePr>
          <p:xfrm>
            <a:off x="3278" y="2626"/>
            <a:ext cx="1798" cy="321"/>
          </p:xfrm>
          <a:graphic>
            <a:graphicData uri="http://schemas.openxmlformats.org/presentationml/2006/ole">
              <p:oleObj spid="_x0000_s63491" name="Equation" r:id="rId5" imgW="1422360" imgH="253800" progId="Equation.3">
                <p:embed/>
              </p:oleObj>
            </a:graphicData>
          </a:graphic>
        </p:graphicFrame>
      </p:grpSp>
      <p:pic>
        <p:nvPicPr>
          <p:cNvPr id="39945" name="Picture 1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050" y="4876800"/>
            <a:ext cx="42656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Text Box 110"/>
          <p:cNvSpPr txBox="1">
            <a:spLocks noChangeArrowheads="1"/>
          </p:cNvSpPr>
          <p:nvPr/>
        </p:nvSpPr>
        <p:spPr bwMode="auto">
          <a:xfrm>
            <a:off x="5291138" y="5489575"/>
            <a:ext cx="1739900" cy="3968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aseline="0">
                <a:sym typeface="Wingdings" pitchFamily="55" charset="2"/>
              </a:rPr>
              <a:t> v</a:t>
            </a:r>
            <a:r>
              <a:rPr lang="en-US" baseline="-25000">
                <a:sym typeface="Wingdings" pitchFamily="55" charset="2"/>
              </a:rPr>
              <a:t>4</a:t>
            </a:r>
            <a:r>
              <a:rPr lang="en-US" baseline="0">
                <a:sym typeface="Wingdings" pitchFamily="55" charset="2"/>
              </a:rPr>
              <a:t>/v</a:t>
            </a:r>
            <a:r>
              <a:rPr lang="en-US" baseline="-25000">
                <a:sym typeface="Wingdings" pitchFamily="55" charset="2"/>
              </a:rPr>
              <a:t>2</a:t>
            </a:r>
            <a:r>
              <a:rPr lang="en-US">
                <a:sym typeface="Wingdings" pitchFamily="55" charset="2"/>
              </a:rPr>
              <a:t>2</a:t>
            </a:r>
            <a:r>
              <a:rPr lang="en-US" baseline="-25000">
                <a:sym typeface="Wingdings" pitchFamily="55" charset="2"/>
              </a:rPr>
              <a:t> </a:t>
            </a:r>
            <a:r>
              <a:rPr lang="en-US" baseline="0">
                <a:ea typeface="Arial" pitchFamily="55" charset="0"/>
                <a:cs typeface="Arial" pitchFamily="55" charset="0"/>
                <a:sym typeface="Wingdings" pitchFamily="55" charset="2"/>
              </a:rPr>
              <a:t>≈ 0.9</a:t>
            </a:r>
            <a:endParaRPr lang="en-US" baseline="0">
              <a:ea typeface="Arial" pitchFamily="55" charset="0"/>
              <a:cs typeface="Arial" pitchFamily="55" charset="0"/>
            </a:endParaRPr>
          </a:p>
        </p:txBody>
      </p:sp>
      <p:sp>
        <p:nvSpPr>
          <p:cNvPr id="104" name="Date Placeholder 10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4/28/09</a:t>
            </a:r>
            <a:endParaRPr lang="en-US"/>
          </a:p>
        </p:txBody>
      </p:sp>
      <p:sp>
        <p:nvSpPr>
          <p:cNvPr id="105" name="Slide Number Placeholder 10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505-00B4-41FA-BC05-A7403279B96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6" name="Footer Placeholder 10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Xiong Liu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.8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0.6|11.1|30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3610</Words>
  <Application>Microsoft Macintosh PowerPoint</Application>
  <PresentationFormat>On-screen Show (4:3)</PresentationFormat>
  <Paragraphs>643</Paragraphs>
  <Slides>52</Slides>
  <Notes>23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Office Theme</vt:lpstr>
      <vt:lpstr>Equation</vt:lpstr>
      <vt:lpstr>Microsoft Equation</vt:lpstr>
      <vt:lpstr>数式</vt:lpstr>
      <vt:lpstr>Highlights from RHIC</vt:lpstr>
      <vt:lpstr>Slide 2</vt:lpstr>
      <vt:lpstr>The PHENIX detector</vt:lpstr>
      <vt:lpstr>The STAR Detectors</vt:lpstr>
      <vt:lpstr>Phase Diagram</vt:lpstr>
      <vt:lpstr>Selected Topics on Heavy Ion Physics</vt:lpstr>
      <vt:lpstr>Elliptic flow and  scaling properties</vt:lpstr>
      <vt:lpstr>Reaction Plane in AuAu Collisions</vt:lpstr>
      <vt:lpstr>What is Flow?</vt:lpstr>
      <vt:lpstr>Quark number + KET scaling (AuAu 200 GeV)</vt:lpstr>
      <vt:lpstr>KET and NCQ scaling Parton Collective Motion  </vt:lpstr>
      <vt:lpstr>Thermal Radiation and Direct photon</vt:lpstr>
      <vt:lpstr>Direct  in AuAu via Internal Conversion</vt:lpstr>
      <vt:lpstr>Theory Prediction of Dilepton Emission</vt:lpstr>
      <vt:lpstr>Virtual photon emission rate</vt:lpstr>
      <vt:lpstr>Evidence of Thermal Radiation?</vt:lpstr>
      <vt:lpstr>Slide 17</vt:lpstr>
      <vt:lpstr>What Have We Learned about the Bulk Properties?</vt:lpstr>
      <vt:lpstr>The Hard Probes</vt:lpstr>
      <vt:lpstr>Energy loss  from single particles </vt:lpstr>
      <vt:lpstr>Slide 21</vt:lpstr>
      <vt:lpstr>Jet Quenching at RHIC</vt:lpstr>
      <vt:lpstr>Other Mechanisms of Energy-loss:</vt:lpstr>
      <vt:lpstr>e± RAA: a Challenge for Models </vt:lpstr>
      <vt:lpstr>Sample of RAA in PHENIX</vt:lpstr>
      <vt:lpstr>Energy loss and  two particle correlation </vt:lpstr>
      <vt:lpstr>How Opaque is the medium? </vt:lpstr>
      <vt:lpstr>Near/Away Side Particle Yield vs fs (p0-h) </vt:lpstr>
      <vt:lpstr>A  Better Probe: Direct g-jet</vt:lpstr>
      <vt:lpstr>Slide 30</vt:lpstr>
      <vt:lpstr>γ-jet Correlations</vt:lpstr>
      <vt:lpstr>Fragmentation function in p+p and Au+Au</vt:lpstr>
      <vt:lpstr>Away Side Jet Suppression</vt:lpstr>
      <vt:lpstr>Surface emission?</vt:lpstr>
      <vt:lpstr>Heavy Quarkonia</vt:lpstr>
      <vt:lpstr>Slide 36</vt:lpstr>
      <vt:lpstr>The RHIC J/ψ “puzzle”</vt:lpstr>
      <vt:lpstr>Slide 38</vt:lpstr>
      <vt:lpstr>Experimental Approaches to Solve the Puzzle </vt:lpstr>
      <vt:lpstr>Momentum Dependence</vt:lpstr>
      <vt:lpstr>J/ψ Elliptic Flow</vt:lpstr>
      <vt:lpstr>J/ψ Elliptic Flow</vt:lpstr>
      <vt:lpstr>Slide 43</vt:lpstr>
      <vt:lpstr>Slide 44</vt:lpstr>
      <vt:lpstr>Summary</vt:lpstr>
      <vt:lpstr>backup</vt:lpstr>
      <vt:lpstr>Slide 47</vt:lpstr>
      <vt:lpstr>Slide 48</vt:lpstr>
      <vt:lpstr>h/s measurements</vt:lpstr>
      <vt:lpstr>Virtual photon method</vt:lpstr>
      <vt:lpstr>Electromagentic probes (photon and lepton pairs)</vt:lpstr>
      <vt:lpstr>What we can learn from lepton pair emission</vt:lpstr>
    </vt:vector>
  </TitlesOfParts>
  <Company>LANL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Highlights from RHIC</dc:title>
  <dc:creator>Ming Liu</dc:creator>
  <cp:lastModifiedBy>Ming Liu</cp:lastModifiedBy>
  <cp:revision>124</cp:revision>
  <cp:lastPrinted>2009-04-15T22:08:10Z</cp:lastPrinted>
  <dcterms:created xsi:type="dcterms:W3CDTF">2009-04-15T17:46:22Z</dcterms:created>
  <dcterms:modified xsi:type="dcterms:W3CDTF">2009-04-15T22:11:29Z</dcterms:modified>
</cp:coreProperties>
</file>