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428" r:id="rId3"/>
    <p:sldId id="447" r:id="rId4"/>
    <p:sldId id="441" r:id="rId5"/>
    <p:sldId id="320" r:id="rId6"/>
    <p:sldId id="440" r:id="rId7"/>
    <p:sldId id="449" r:id="rId8"/>
    <p:sldId id="437" r:id="rId9"/>
    <p:sldId id="412" r:id="rId10"/>
    <p:sldId id="398" r:id="rId11"/>
    <p:sldId id="370" r:id="rId12"/>
    <p:sldId id="401" r:id="rId13"/>
    <p:sldId id="418" r:id="rId14"/>
    <p:sldId id="450" r:id="rId15"/>
    <p:sldId id="444" r:id="rId16"/>
    <p:sldId id="445" r:id="rId17"/>
    <p:sldId id="397" r:id="rId18"/>
    <p:sldId id="434" r:id="rId19"/>
    <p:sldId id="435" r:id="rId20"/>
    <p:sldId id="452" r:id="rId21"/>
    <p:sldId id="260" r:id="rId22"/>
    <p:sldId id="273" r:id="rId23"/>
    <p:sldId id="283" r:id="rId24"/>
    <p:sldId id="455" r:id="rId25"/>
    <p:sldId id="329" r:id="rId26"/>
    <p:sldId id="456" r:id="rId27"/>
    <p:sldId id="446" r:id="rId28"/>
    <p:sldId id="451" r:id="rId29"/>
    <p:sldId id="432" r:id="rId30"/>
    <p:sldId id="278" r:id="rId31"/>
    <p:sldId id="281" r:id="rId32"/>
    <p:sldId id="45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71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216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BB7D2-7174-1540-AE34-98EC92EDEFCD}" type="datetimeFigureOut">
              <a:rPr lang="en-US" smtClean="0"/>
              <a:t>5/8/19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5B253-EA22-194C-9133-1F4B3193C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01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2AEA5EB-B6BB-1E40-AF7D-BEB01BC33F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22ECE6F-243A-F546-BAFE-1557A83CC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9201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F86D0383-403B-B24D-A618-2C530A785A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E319005C-BD8C-D145-AEAD-297607549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3699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4AD23-CE2E-E14B-BD03-793A43A69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240505-D65F-CB44-9071-D1ECB6CAA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0BEBE-CE24-F24B-A582-4B506AAF9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D49CC-500A-A546-8396-38A743067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7D69D-99B2-1641-8BF8-424B6664F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2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20969-B58F-FE41-AC63-8B62510DB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06C82-06F9-2746-966B-42858620B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D248B-2E45-6F4B-B736-7032D5D55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D2DD9-8A2C-7C44-99C2-E24775A49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42B73-1927-4749-8E37-8DAD0E969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0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745CDF-A5CD-9743-B079-BB25600F7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D016F2-1E85-6F44-86FB-40530A179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26600-1BC7-A748-B47B-38A2A6437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4C332-3420-F44B-8E29-5BEAAF673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9FC56-D923-8645-AF1A-53BE9E948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94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168E-F04A-9749-B94A-2DEC38342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98964-930F-2941-9ED1-8F973E310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C8C62-9D06-5B4F-ADC6-3483251EC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2520F-BB36-754A-B174-52A15A75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669A8-01CD-3D49-B03E-ECB961487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54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AFAE2-E87F-8442-B6B3-FB2B938E9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F2564-1C3A-014A-95FE-C3F810BF3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DB931-4B76-414C-914F-14F783087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353A7-E5B7-8645-9D47-9EBC1E7C5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94DCC-AE11-DB48-8ECC-8C0DC7662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62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CB418-4839-9F4B-ABEC-EBAF58CAD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24628-63FD-4840-8020-67AF7BF030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198AB6-52C3-0A4D-975A-D53E9CF39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4150DA-7EAD-9F4B-A5CA-C78712E9F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A2A9E-CA27-3E41-912C-DAB27B6E7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4BEA0-41F8-3C4F-8FA6-E4EE43F8E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4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52DC8-26DA-C545-8EBE-3B266D831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E3EB1-1CD2-4E4A-A6EA-504CE5FA5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B34285-4EAF-D947-B769-C03389164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4ECC68-9646-1843-B3B7-53F2B82ABC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84451E-7FD9-9840-83E3-F9F76B4D5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0EF4B7-016C-DE4D-9175-3DF75F2D7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04C357-DDEF-E341-9CD8-29079780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80185A-8DC3-C241-9AF4-ADD374829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92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9FB31-1A6F-B245-8B28-82A2AF81B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34A553-401B-E244-8C8B-560BB3C94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E0931D-4423-434E-9927-191C8A45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91AC12-E497-1345-86F9-68CF3D8A4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52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F24C33-9477-6C48-812A-192E0283E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1788F6-693F-6F4F-ADFD-FD3C3F8C1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71C24-D4BD-724D-B3BA-38EED414D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2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D9E32-2E4D-0B4D-9AF6-EBB4281C8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D4BC2-6A0B-F84F-9750-AC6BB2AE6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BBC49B-288B-9B4E-BD5D-61AC51C8B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748E3-B2E4-964A-A9A7-9F90C0BA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2A861-557B-BB4A-A784-B6C312F37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86FB2-389B-CF4C-81B2-E7B0B6C33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92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39F4A-A0F8-FE4B-B8C0-F1CF6FCF3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A9D9B3-263E-7E4E-BEEB-032EAEAE84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BFADF8-9B52-7F4A-A72D-4438E0D8A8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8A9F13-B251-D54A-86DA-419647AE1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3B15D-0B11-7347-A1F2-739ED9980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B1AEEE-79B7-754C-8FC4-50B60C110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6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F4B0B1-8216-994D-974E-07DD4E90C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23BB3-080E-7E4F-964A-CE6361C8B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F98EE-ADFF-444D-83F2-1E25DFAF64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175EF-AD5E-C644-8888-BC69916DE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0BD30-4685-064A-964A-C8CF26C11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0CF29-8B5D-FE44-9347-8F422F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0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7.emf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52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9356-DA68-B045-B0C9-54D196000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087" y="339939"/>
            <a:ext cx="10865796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Probing Sea Quark TMD with </a:t>
            </a:r>
            <a:r>
              <a:rPr lang="en-US" b="1" dirty="0" err="1"/>
              <a:t>Drell</a:t>
            </a:r>
            <a:r>
              <a:rPr lang="en-US" b="1" dirty="0"/>
              <a:t>-Yan at </a:t>
            </a:r>
            <a:r>
              <a:rPr lang="en-US" b="1" dirty="0" err="1"/>
              <a:t>SpinQuest</a:t>
            </a:r>
            <a:r>
              <a:rPr lang="en-US" b="1" dirty="0"/>
              <a:t>/E0139 at </a:t>
            </a:r>
            <a:r>
              <a:rPr lang="en-US" b="1" dirty="0" err="1"/>
              <a:t>Fermilab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76A6F4-ADC0-7E4F-A1FD-FED16C6E6C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310328"/>
            <a:ext cx="7797197" cy="3221299"/>
          </a:xfrm>
        </p:spPr>
        <p:txBody>
          <a:bodyPr>
            <a:normAutofit/>
          </a:bodyPr>
          <a:lstStyle/>
          <a:p>
            <a:r>
              <a:rPr lang="en-US" sz="2800" dirty="0"/>
              <a:t>Ming Liu</a:t>
            </a:r>
          </a:p>
          <a:p>
            <a:r>
              <a:rPr lang="en-US" sz="2800" dirty="0"/>
              <a:t>Los Alamos National Laboratory </a:t>
            </a:r>
          </a:p>
          <a:p>
            <a:r>
              <a:rPr lang="en-US" sz="2800" dirty="0"/>
              <a:t>For the </a:t>
            </a:r>
            <a:r>
              <a:rPr lang="en-US" sz="2800" dirty="0" err="1"/>
              <a:t>SpinQuest</a:t>
            </a:r>
            <a:r>
              <a:rPr lang="en-US" sz="2800" dirty="0"/>
              <a:t>/E1039 Collaboration </a:t>
            </a:r>
          </a:p>
          <a:p>
            <a:endParaRPr lang="en-US" sz="2800" dirty="0"/>
          </a:p>
          <a:p>
            <a:r>
              <a:rPr lang="en-US" sz="2800" dirty="0"/>
              <a:t>QCD Evolution 2019, May 13-17</a:t>
            </a:r>
          </a:p>
          <a:p>
            <a:r>
              <a:rPr lang="en-US" sz="2800" dirty="0"/>
              <a:t>Argonne National Laboratory </a:t>
            </a:r>
          </a:p>
        </p:txBody>
      </p:sp>
      <p:pic>
        <p:nvPicPr>
          <p:cNvPr id="3074" name="Picture 2" descr="https://www.phy.anl.gov/qcd2019/images/wigner.png">
            <a:extLst>
              <a:ext uri="{FF2B5EF4-FFF2-40B4-BE49-F238E27FC236}">
                <a16:creationId xmlns:a16="http://schemas.microsoft.com/office/drawing/2014/main" id="{0F42B3B6-788E-5A40-A2A1-33EF867E6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176" y="3429000"/>
            <a:ext cx="3866740" cy="270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013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A422C-D8F5-E445-82F3-C2E86F5C7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718" y="56710"/>
            <a:ext cx="9891061" cy="1046908"/>
          </a:xfrm>
        </p:spPr>
        <p:txBody>
          <a:bodyPr>
            <a:normAutofit/>
          </a:bodyPr>
          <a:lstStyle/>
          <a:p>
            <a:r>
              <a:rPr lang="en-US" b="1" dirty="0"/>
              <a:t>Nucleon 3-D Structure and </a:t>
            </a:r>
            <a:r>
              <a:rPr lang="en-US" b="1" dirty="0" err="1"/>
              <a:t>Sivers</a:t>
            </a:r>
            <a:r>
              <a:rPr lang="en-US" b="1" dirty="0"/>
              <a:t> Function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802CED-C9E4-CC4F-B74B-1EDECFA6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690E30-8D43-CF49-8B65-BED3CA7CD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5CB53F-53BB-E24E-BDBB-D4C7C15E2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7">
            <a:extLst>
              <a:ext uri="{FF2B5EF4-FFF2-40B4-BE49-F238E27FC236}">
                <a16:creationId xmlns:a16="http://schemas.microsoft.com/office/drawing/2014/main" id="{4E532107-54EE-4744-8531-EFD7DB9DDC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6344901">
            <a:off x="256170" y="175518"/>
            <a:ext cx="1522509" cy="1371993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BB4EE6-AF2D-A14A-BC88-3944A3B07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343" y="1251333"/>
            <a:ext cx="2889427" cy="1058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811FE1-B318-FA47-8712-06143B0BE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343" y="2513856"/>
            <a:ext cx="3863044" cy="39819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32F17D-6A83-2E42-9069-A77D85C3C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569" y="2358087"/>
            <a:ext cx="5127460" cy="386472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3DE090-18F1-EF4D-AE09-66E28F6460D0}"/>
              </a:ext>
            </a:extLst>
          </p:cNvPr>
          <p:cNvGrpSpPr/>
          <p:nvPr/>
        </p:nvGrpSpPr>
        <p:grpSpPr>
          <a:xfrm>
            <a:off x="1200152" y="1766846"/>
            <a:ext cx="4368976" cy="584775"/>
            <a:chOff x="1981200" y="1083182"/>
            <a:chExt cx="3276732" cy="4385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2BBB021-B5B1-0441-9D25-44D2C24D4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1200" y="1100806"/>
              <a:ext cx="2590800" cy="4064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E09D82-165B-D248-9EE1-6E0DA2F8A9D2}"/>
                </a:ext>
              </a:extLst>
            </p:cNvPr>
            <p:cNvSpPr txBox="1"/>
            <p:nvPr/>
          </p:nvSpPr>
          <p:spPr>
            <a:xfrm>
              <a:off x="4412508" y="1083182"/>
              <a:ext cx="845424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(x, </a:t>
              </a:r>
              <a:r>
                <a:rPr lang="en-US" sz="3200" dirty="0" err="1"/>
                <a:t>k</a:t>
              </a:r>
              <a:r>
                <a:rPr lang="en-US" sz="3200" baseline="-25000" dirty="0" err="1"/>
                <a:t>T</a:t>
              </a:r>
              <a:r>
                <a:rPr lang="en-US" sz="320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2197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5C6F9-69E7-0D43-BE79-E367AEE4D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0149"/>
            <a:ext cx="9684100" cy="1162259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Sivers</a:t>
            </a:r>
            <a:r>
              <a:rPr lang="en-US" sz="4000" b="1" dirty="0"/>
              <a:t> Functions from Global 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1D3D4-908B-DD4A-A202-D1471D9C4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793" y="1055939"/>
            <a:ext cx="11423551" cy="654055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1F28FF"/>
                </a:solidFill>
              </a:rPr>
              <a:t>Sea Quark </a:t>
            </a:r>
            <a:r>
              <a:rPr lang="en-US" dirty="0" err="1">
                <a:solidFill>
                  <a:srgbClr val="1F28FF"/>
                </a:solidFill>
              </a:rPr>
              <a:t>Sivers</a:t>
            </a:r>
            <a:r>
              <a:rPr lang="en-US" dirty="0">
                <a:solidFill>
                  <a:srgbClr val="1F28FF"/>
                </a:solidFill>
              </a:rPr>
              <a:t> poorly constrained, SIDIS not sensitive to sea quarks at large x  </a:t>
            </a:r>
          </a:p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D5E8C54-B121-FE40-922E-B74CD8065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E1FB8D6-09D4-2446-AB07-4377C27BC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CEB482B-0B61-1645-84B5-54EB097B5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11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A4B9A8-701D-5941-A0FC-AA5A9D08EB25}"/>
              </a:ext>
            </a:extLst>
          </p:cNvPr>
          <p:cNvGrpSpPr/>
          <p:nvPr/>
        </p:nvGrpSpPr>
        <p:grpSpPr>
          <a:xfrm>
            <a:off x="1669701" y="1577591"/>
            <a:ext cx="8425543" cy="5119128"/>
            <a:chOff x="145701" y="1885295"/>
            <a:chExt cx="8065094" cy="481142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EE59D15-44BE-B74C-BB7F-9203BE14975C}"/>
                </a:ext>
              </a:extLst>
            </p:cNvPr>
            <p:cNvGrpSpPr/>
            <p:nvPr/>
          </p:nvGrpSpPr>
          <p:grpSpPr>
            <a:xfrm>
              <a:off x="145701" y="1885295"/>
              <a:ext cx="8065094" cy="4811424"/>
              <a:chOff x="43926" y="1845101"/>
              <a:chExt cx="8065094" cy="481142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5E1909B-37C3-8B46-9869-6CF8FC040F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27352"/>
              <a:stretch/>
            </p:blipFill>
            <p:spPr>
              <a:xfrm>
                <a:off x="43926" y="1899138"/>
                <a:ext cx="8065094" cy="4757387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ABEF71-A5C2-E24A-8F23-90B258AAD5F2}"/>
                  </a:ext>
                </a:extLst>
              </p:cNvPr>
              <p:cNvSpPr txBox="1"/>
              <p:nvPr/>
            </p:nvSpPr>
            <p:spPr>
              <a:xfrm>
                <a:off x="5240844" y="1845101"/>
                <a:ext cx="2400763" cy="28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1612.06413, M. </a:t>
                </a:r>
                <a:r>
                  <a:rPr lang="en-US" sz="1400" dirty="0" err="1"/>
                  <a:t>Anselmino</a:t>
                </a:r>
                <a:r>
                  <a:rPr lang="en-US" sz="1400" dirty="0"/>
                  <a:t> et al</a:t>
                </a:r>
              </a:p>
            </p:txBody>
          </p:sp>
        </p:grpSp>
        <p:sp>
          <p:nvSpPr>
            <p:cNvPr id="8" name="Frame 7">
              <a:extLst>
                <a:ext uri="{FF2B5EF4-FFF2-40B4-BE49-F238E27FC236}">
                  <a16:creationId xmlns:a16="http://schemas.microsoft.com/office/drawing/2014/main" id="{44E9AC9D-5A88-9846-86C1-C28B0AA7DD5E}"/>
                </a:ext>
              </a:extLst>
            </p:cNvPr>
            <p:cNvSpPr/>
            <p:nvPr/>
          </p:nvSpPr>
          <p:spPr>
            <a:xfrm>
              <a:off x="994787" y="4139921"/>
              <a:ext cx="7003468" cy="2009670"/>
            </a:xfrm>
            <a:prstGeom prst="frame">
              <a:avLst/>
            </a:prstGeom>
            <a:solidFill>
              <a:srgbClr val="00B05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5FDFCF0-1945-2641-BA6F-7D509F2D1B99}"/>
              </a:ext>
            </a:extLst>
          </p:cNvPr>
          <p:cNvSpPr txBox="1"/>
          <p:nvPr/>
        </p:nvSpPr>
        <p:spPr>
          <a:xfrm>
            <a:off x="615603" y="4553062"/>
            <a:ext cx="1531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Sea quarks</a:t>
            </a:r>
          </a:p>
        </p:txBody>
      </p:sp>
    </p:spTree>
    <p:extLst>
      <p:ext uri="{BB962C8B-B14F-4D97-AF65-F5344CB8AC3E}">
        <p14:creationId xmlns:p14="http://schemas.microsoft.com/office/powerpoint/2010/main" val="2802974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7324C1-31DF-B74F-AA30-4D6A269E78FF}"/>
              </a:ext>
            </a:extLst>
          </p:cNvPr>
          <p:cNvSpPr txBox="1">
            <a:spLocks/>
          </p:cNvSpPr>
          <p:nvPr/>
        </p:nvSpPr>
        <p:spPr>
          <a:xfrm>
            <a:off x="283536" y="118356"/>
            <a:ext cx="5443869" cy="986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RHIC pp500GeV: W</a:t>
            </a:r>
            <a:r>
              <a:rPr lang="en-US" b="1" baseline="30000" dirty="0"/>
              <a:t>+/-</a:t>
            </a:r>
            <a:r>
              <a:rPr lang="en-US" b="1" dirty="0"/>
              <a:t> A</a:t>
            </a:r>
            <a:r>
              <a:rPr lang="en-US" b="1" baseline="-25000" dirty="0"/>
              <a:t>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A002A4-F1AF-6B4C-BCC8-036565C4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245" y="469554"/>
            <a:ext cx="6130835" cy="3022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F91018-F883-D146-A03C-5BD997EFFD6F}"/>
              </a:ext>
            </a:extLst>
          </p:cNvPr>
          <p:cNvSpPr txBox="1"/>
          <p:nvPr/>
        </p:nvSpPr>
        <p:spPr>
          <a:xfrm>
            <a:off x="497563" y="3347817"/>
            <a:ext cx="5039342" cy="2964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/>
              <a:t>RHIC data:</a:t>
            </a:r>
          </a:p>
          <a:p>
            <a:pPr marL="380990" indent="-380990">
              <a:buFontTx/>
              <a:buChar char="-"/>
            </a:pPr>
            <a:r>
              <a:rPr lang="en-US" dirty="0"/>
              <a:t>A mix of valence and sea quark </a:t>
            </a:r>
            <a:r>
              <a:rPr lang="en-US" dirty="0" err="1"/>
              <a:t>Sivers</a:t>
            </a:r>
            <a:endParaRPr lang="en-US" dirty="0"/>
          </a:p>
          <a:p>
            <a:pPr marL="380990" indent="-380990">
              <a:buFontTx/>
              <a:buChar char="-"/>
            </a:pPr>
            <a:r>
              <a:rPr lang="en-US" dirty="0"/>
              <a:t>Quark flavor identified</a:t>
            </a:r>
          </a:p>
          <a:p>
            <a:pPr marL="380990" indent="-380990">
              <a:buFontTx/>
              <a:buChar char="-"/>
            </a:pPr>
            <a:r>
              <a:rPr lang="en-US" dirty="0"/>
              <a:t>High Q</a:t>
            </a:r>
            <a:r>
              <a:rPr lang="en-US" baseline="30000" dirty="0"/>
              <a:t>2</a:t>
            </a:r>
          </a:p>
          <a:p>
            <a:pPr marL="380990" indent="-380990">
              <a:buFontTx/>
              <a:buChar char="-"/>
            </a:pPr>
            <a:r>
              <a:rPr lang="en-US" dirty="0"/>
              <a:t>Statistically limited, ~</a:t>
            </a:r>
            <a:r>
              <a:rPr lang="en-US" i="1" dirty="0"/>
              <a:t>0(10%)</a:t>
            </a:r>
          </a:p>
          <a:p>
            <a:pPr marL="380990" indent="-380990">
              <a:buFontTx/>
              <a:buChar char="-"/>
            </a:pPr>
            <a:r>
              <a:rPr lang="en-US" b="1" dirty="0">
                <a:solidFill>
                  <a:srgbClr val="1F28FF"/>
                </a:solidFill>
              </a:rPr>
              <a:t>Hints of sizable sea-quark </a:t>
            </a:r>
            <a:r>
              <a:rPr lang="en-US" b="1" dirty="0" err="1">
                <a:solidFill>
                  <a:srgbClr val="1F28FF"/>
                </a:solidFill>
              </a:rPr>
              <a:t>Sivers</a:t>
            </a:r>
            <a:r>
              <a:rPr lang="en-US" b="1" dirty="0">
                <a:solidFill>
                  <a:srgbClr val="1F28FF"/>
                </a:solidFill>
              </a:rPr>
              <a:t> contributions</a:t>
            </a:r>
          </a:p>
          <a:p>
            <a:endParaRPr lang="en-US" dirty="0"/>
          </a:p>
          <a:p>
            <a:r>
              <a:rPr lang="en-US" sz="2133" b="1" dirty="0">
                <a:solidFill>
                  <a:srgbClr val="FF0000"/>
                </a:solidFill>
              </a:rPr>
              <a:t>E1039: </a:t>
            </a:r>
          </a:p>
          <a:p>
            <a:r>
              <a:rPr lang="en-US" dirty="0"/>
              <a:t>- low Q</a:t>
            </a:r>
            <a:r>
              <a:rPr lang="en-US" baseline="30000" dirty="0"/>
              <a:t>2</a:t>
            </a:r>
          </a:p>
          <a:p>
            <a:r>
              <a:rPr lang="en-US" dirty="0"/>
              <a:t>- high statistics, ~O(1%)   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0C551A9-6691-A442-B907-61A4EBF3B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E9EB1B0-ED72-CA4B-8FEB-43344849B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D9BB1C8-362B-694F-A697-AE74A15E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12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E953DC-651E-B64D-AD7C-DC316FDEAB01}"/>
              </a:ext>
            </a:extLst>
          </p:cNvPr>
          <p:cNvSpPr txBox="1"/>
          <p:nvPr/>
        </p:nvSpPr>
        <p:spPr>
          <a:xfrm>
            <a:off x="10347493" y="228999"/>
            <a:ext cx="172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Anselmino</a:t>
            </a:r>
            <a:r>
              <a:rPr lang="en-US" sz="1400" dirty="0"/>
              <a:t> et al 2016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DC0E33-7ECB-5948-8B75-87A4388C96F9}"/>
              </a:ext>
            </a:extLst>
          </p:cNvPr>
          <p:cNvGrpSpPr/>
          <p:nvPr/>
        </p:nvGrpSpPr>
        <p:grpSpPr>
          <a:xfrm>
            <a:off x="596804" y="1424028"/>
            <a:ext cx="4851219" cy="1662458"/>
            <a:chOff x="1497204" y="4864943"/>
            <a:chExt cx="4379225" cy="132795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968466C-9D30-6541-B58B-BEF730BE671E}"/>
                </a:ext>
              </a:extLst>
            </p:cNvPr>
            <p:cNvGrpSpPr/>
            <p:nvPr/>
          </p:nvGrpSpPr>
          <p:grpSpPr>
            <a:xfrm>
              <a:off x="1497204" y="4864943"/>
              <a:ext cx="4379225" cy="484657"/>
              <a:chOff x="924448" y="5097141"/>
              <a:chExt cx="4379225" cy="484657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4166547-72CF-4547-8106-E296D4595741}"/>
                  </a:ext>
                </a:extLst>
              </p:cNvPr>
              <p:cNvSpPr txBox="1"/>
              <p:nvPr/>
            </p:nvSpPr>
            <p:spPr>
              <a:xfrm>
                <a:off x="924448" y="5120830"/>
                <a:ext cx="1156475" cy="368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  <a:r>
                  <a:rPr lang="en-US" sz="2400" baseline="-25000" dirty="0"/>
                  <a:t>N</a:t>
                </a:r>
                <a:r>
                  <a:rPr lang="en-US" sz="2400" dirty="0"/>
                  <a:t>(W</a:t>
                </a:r>
                <a:r>
                  <a:rPr lang="en-US" sz="2400" baseline="30000" dirty="0"/>
                  <a:t>+</a:t>
                </a:r>
                <a:r>
                  <a:rPr lang="en-US" sz="2400" dirty="0"/>
                  <a:t>) ~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2DBD752-7F3D-6B42-A343-14A8BE11A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21223" y="5097141"/>
                <a:ext cx="3282450" cy="484657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6C5C565-444E-AC4A-8C9B-32EA57ECD3F3}"/>
                </a:ext>
              </a:extLst>
            </p:cNvPr>
            <p:cNvGrpSpPr/>
            <p:nvPr/>
          </p:nvGrpSpPr>
          <p:grpSpPr>
            <a:xfrm>
              <a:off x="1535598" y="5729563"/>
              <a:ext cx="4150354" cy="463330"/>
              <a:chOff x="1610518" y="5713633"/>
              <a:chExt cx="4150354" cy="46333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F6C9DDE-0CA5-3448-9FA4-790B80B7DE99}"/>
                  </a:ext>
                </a:extLst>
              </p:cNvPr>
              <p:cNvSpPr txBox="1"/>
              <p:nvPr/>
            </p:nvSpPr>
            <p:spPr>
              <a:xfrm>
                <a:off x="1610518" y="5737983"/>
                <a:ext cx="1108376" cy="368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  <a:r>
                  <a:rPr lang="en-US" sz="2400" baseline="-25000" dirty="0"/>
                  <a:t>N</a:t>
                </a:r>
                <a:r>
                  <a:rPr lang="en-US" sz="2400" dirty="0"/>
                  <a:t>(W</a:t>
                </a:r>
                <a:r>
                  <a:rPr lang="en-US" sz="2400" baseline="30000" dirty="0"/>
                  <a:t>-</a:t>
                </a:r>
                <a:r>
                  <a:rPr lang="en-US" sz="2400" dirty="0"/>
                  <a:t>) ~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14921BF-F90A-6E4A-8845-BD657BA50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86050" y="5713633"/>
                <a:ext cx="3074822" cy="46333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F189C8A-DEE3-D24D-BF3B-3F49F1C0822B}"/>
              </a:ext>
            </a:extLst>
          </p:cNvPr>
          <p:cNvGrpSpPr/>
          <p:nvPr/>
        </p:nvGrpSpPr>
        <p:grpSpPr>
          <a:xfrm>
            <a:off x="5939246" y="3365608"/>
            <a:ext cx="6201412" cy="3442533"/>
            <a:chOff x="4454434" y="2524206"/>
            <a:chExt cx="4651059" cy="25819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B5F5CC3-C712-684D-AA64-A1C9C898D0E1}"/>
                </a:ext>
              </a:extLst>
            </p:cNvPr>
            <p:cNvGrpSpPr/>
            <p:nvPr/>
          </p:nvGrpSpPr>
          <p:grpSpPr>
            <a:xfrm>
              <a:off x="4454434" y="2606990"/>
              <a:ext cx="4651059" cy="2499116"/>
              <a:chOff x="4176505" y="946460"/>
              <a:chExt cx="4933778" cy="201930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401E83B-344E-AF4F-90CC-262A6CCB42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49565"/>
              <a:stretch/>
            </p:blipFill>
            <p:spPr>
              <a:xfrm>
                <a:off x="6637844" y="946460"/>
                <a:ext cx="2472439" cy="201930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1B9907A-61FE-414E-A0C7-1D39D154D7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9282"/>
              <a:stretch/>
            </p:blipFill>
            <p:spPr>
              <a:xfrm>
                <a:off x="4176505" y="946460"/>
                <a:ext cx="2486309" cy="2019300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FA5F31D-E4B1-834E-AC8D-E27F8B26B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2822" y="2524206"/>
              <a:ext cx="1942659" cy="16556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93CA97C3-1200-054C-8517-862BCB33766D}"/>
              </a:ext>
            </a:extLst>
          </p:cNvPr>
          <p:cNvSpPr/>
          <p:nvPr/>
        </p:nvSpPr>
        <p:spPr>
          <a:xfrm>
            <a:off x="6507126" y="3926959"/>
            <a:ext cx="1176671" cy="382772"/>
          </a:xfrm>
          <a:prstGeom prst="ellipse">
            <a:avLst/>
          </a:prstGeom>
          <a:solidFill>
            <a:srgbClr val="FFFF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B89F866-A045-FC4D-A06B-44DB310344DA}"/>
              </a:ext>
            </a:extLst>
          </p:cNvPr>
          <p:cNvSpPr/>
          <p:nvPr/>
        </p:nvSpPr>
        <p:spPr>
          <a:xfrm>
            <a:off x="9630739" y="3960031"/>
            <a:ext cx="1176671" cy="382772"/>
          </a:xfrm>
          <a:prstGeom prst="ellipse">
            <a:avLst/>
          </a:prstGeom>
          <a:solidFill>
            <a:srgbClr val="FFFF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06120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2022753-83F0-3440-93BA-32855B6F9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69144"/>
          </a:xfrm>
        </p:spPr>
        <p:txBody>
          <a:bodyPr>
            <a:normAutofit/>
          </a:bodyPr>
          <a:lstStyle/>
          <a:p>
            <a:r>
              <a:rPr lang="en-US" b="1" dirty="0"/>
              <a:t>Polarized NH</a:t>
            </a:r>
            <a:r>
              <a:rPr lang="en-US" b="1" baseline="-25000" dirty="0"/>
              <a:t>3</a:t>
            </a:r>
            <a:r>
              <a:rPr lang="en-US" b="1" dirty="0"/>
              <a:t> Target Developed for DY </a:t>
            </a:r>
            <a:r>
              <a:rPr lang="en-US" b="1" dirty="0" err="1"/>
              <a:t>Sivers</a:t>
            </a:r>
            <a:endParaRPr lang="en-US" b="1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B23CD5-768C-044B-B527-66D1CE1BC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290717-D593-474F-A27F-9A72BEE5E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0452E-F9B4-814B-AA0E-5A6A8C1A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CF209-DA1F-FA4B-8ACB-E520570F8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19" b="6297"/>
          <a:stretch/>
        </p:blipFill>
        <p:spPr>
          <a:xfrm>
            <a:off x="1342090" y="844062"/>
            <a:ext cx="8950317" cy="551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00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FB152-6DAA-FE45-8038-DD7AAAD25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10836"/>
          </a:xfrm>
        </p:spPr>
        <p:txBody>
          <a:bodyPr>
            <a:normAutofit/>
          </a:bodyPr>
          <a:lstStyle/>
          <a:p>
            <a:r>
              <a:rPr lang="en-US" b="1" dirty="0"/>
              <a:t>Dynamic Nuclear Polarization: Pol. ~90%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8D5A4-311F-384E-A454-EF605DC43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D9A27-8F37-7E4D-AE86-56B6A1BFA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74E3E-3201-D247-A449-0572B1025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F971E0-A441-754C-85A5-7105D2C2B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17" y="1193324"/>
            <a:ext cx="7162800" cy="4893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8DC67A-AFA5-3A46-9CA1-E97495E8C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603" y="4970027"/>
            <a:ext cx="2773900" cy="9738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801EED-3BBC-AF48-88AE-86233D496036}"/>
              </a:ext>
            </a:extLst>
          </p:cNvPr>
          <p:cNvSpPr txBox="1"/>
          <p:nvPr/>
        </p:nvSpPr>
        <p:spPr>
          <a:xfrm>
            <a:off x="8352394" y="2756175"/>
            <a:ext cx="347466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W/o DNP, at thermal </a:t>
            </a:r>
          </a:p>
          <a:p>
            <a:r>
              <a:rPr lang="en-US" sz="2400" dirty="0"/>
              <a:t>equilibrium:</a:t>
            </a:r>
          </a:p>
          <a:p>
            <a:r>
              <a:rPr lang="en-US" sz="2400" dirty="0"/>
              <a:t>  - T = 1K</a:t>
            </a:r>
          </a:p>
          <a:p>
            <a:r>
              <a:rPr lang="en-US" sz="2400" dirty="0"/>
              <a:t>  - B = 5T</a:t>
            </a:r>
          </a:p>
          <a:p>
            <a:r>
              <a:rPr lang="en-US" sz="2400" dirty="0"/>
              <a:t>Proton target polarization:</a:t>
            </a:r>
          </a:p>
          <a:p>
            <a:r>
              <a:rPr lang="en-US" sz="2400" dirty="0">
                <a:solidFill>
                  <a:srgbClr val="1F28FF"/>
                </a:solidFill>
              </a:rPr>
              <a:t>        P</a:t>
            </a:r>
            <a:r>
              <a:rPr lang="en-US" sz="2400" baseline="-25000" dirty="0">
                <a:solidFill>
                  <a:srgbClr val="1F28FF"/>
                </a:solidFill>
              </a:rPr>
              <a:t>i</a:t>
            </a:r>
            <a:r>
              <a:rPr lang="en-US" sz="2400" dirty="0">
                <a:solidFill>
                  <a:srgbClr val="1F28FF"/>
                </a:solidFill>
              </a:rPr>
              <a:t> = 0.5%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2DE549-04B3-9B41-B10B-3BC5B58C392A}"/>
              </a:ext>
            </a:extLst>
          </p:cNvPr>
          <p:cNvSpPr txBox="1"/>
          <p:nvPr/>
        </p:nvSpPr>
        <p:spPr>
          <a:xfrm>
            <a:off x="2023110" y="5718140"/>
            <a:ext cx="149085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 err="1"/>
              <a:t>V</a:t>
            </a:r>
            <a:r>
              <a:rPr lang="en-US" sz="2133" baseline="-25000" dirty="0" err="1"/>
              <a:t>p</a:t>
            </a:r>
            <a:r>
              <a:rPr lang="en-US" sz="2133" dirty="0"/>
              <a:t>=213MHz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FAA89B-BD26-AE4F-8D2C-EDDF3C4088FB}"/>
              </a:ext>
            </a:extLst>
          </p:cNvPr>
          <p:cNvSpPr/>
          <p:nvPr/>
        </p:nvSpPr>
        <p:spPr>
          <a:xfrm>
            <a:off x="8479603" y="1286665"/>
            <a:ext cx="2569072" cy="872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dirty="0">
                <a:solidFill>
                  <a:srgbClr val="FF0000"/>
                </a:solidFill>
              </a:rPr>
              <a:t>With DNP,</a:t>
            </a:r>
          </a:p>
          <a:p>
            <a:r>
              <a:rPr lang="en-US" sz="2400" dirty="0">
                <a:solidFill>
                  <a:srgbClr val="1F28FF"/>
                </a:solidFill>
              </a:rPr>
              <a:t>        Pol. ~ 90%</a:t>
            </a:r>
          </a:p>
        </p:txBody>
      </p:sp>
    </p:spTree>
    <p:extLst>
      <p:ext uri="{BB962C8B-B14F-4D97-AF65-F5344CB8AC3E}">
        <p14:creationId xmlns:p14="http://schemas.microsoft.com/office/powerpoint/2010/main" val="3388708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9EEF2-CCF2-9E40-820B-8F7E887C5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8" y="81228"/>
            <a:ext cx="12057604" cy="1325563"/>
          </a:xfrm>
        </p:spPr>
        <p:txBody>
          <a:bodyPr>
            <a:normAutofit/>
          </a:bodyPr>
          <a:lstStyle/>
          <a:p>
            <a:r>
              <a:rPr lang="en-US" b="1" dirty="0"/>
              <a:t>Projected </a:t>
            </a:r>
            <a:r>
              <a:rPr lang="en-US" b="1" dirty="0" err="1"/>
              <a:t>SpinQuest</a:t>
            </a:r>
            <a:r>
              <a:rPr lang="en-US" b="1" dirty="0"/>
              <a:t> Target and Beam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D0E7E-15F9-8F44-99DA-BC1545F1A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B385D-F988-8A4B-83CC-0B432F6A5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5B7F8-B72C-6849-8D5D-F94F5FB69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2BC67F-2092-BF4B-83AC-82D0A3CB0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8" y="2297276"/>
            <a:ext cx="12113084" cy="3428232"/>
          </a:xfrm>
          <a:prstGeom prst="rect">
            <a:avLst/>
          </a:prstGeom>
        </p:spPr>
      </p:pic>
      <p:pic>
        <p:nvPicPr>
          <p:cNvPr id="9" name="Picture 8" descr="latex-image-1.pdf">
            <a:extLst>
              <a:ext uri="{FF2B5EF4-FFF2-40B4-BE49-F238E27FC236}">
                <a16:creationId xmlns:a16="http://schemas.microsoft.com/office/drawing/2014/main" id="{F76FA323-E858-ED4D-B740-515530CC2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709" y="1406791"/>
            <a:ext cx="5609379" cy="63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30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6A529-D622-F346-BD0B-8A2DBAD70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86" y="57896"/>
            <a:ext cx="11657743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Projected Drell-Yan Transverse Single Spin Asymmetry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AD900-53F8-2E48-87AC-3560A39EB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CD111-1E6F-2A40-B3BA-D320456DA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9DC8C-F273-ED48-BF58-88BF690C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829AB6-B001-8545-88A1-4E287281E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09" y="2570330"/>
            <a:ext cx="4528379" cy="37860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B8AE7A-3886-6E4F-BD97-BF69C830B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289" y="3390584"/>
            <a:ext cx="5280623" cy="2033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364C81-391E-1646-8915-15749AB15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292115"/>
            <a:ext cx="4710645" cy="10949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E11C22-D963-F745-9C50-21C404921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842" y="1850336"/>
            <a:ext cx="44450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17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BA874-0E5D-5348-AF71-4FA1F98B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670" y="125850"/>
            <a:ext cx="10625469" cy="574956"/>
          </a:xfrm>
        </p:spPr>
        <p:txBody>
          <a:bodyPr>
            <a:noAutofit/>
          </a:bodyPr>
          <a:lstStyle/>
          <a:p>
            <a:r>
              <a:rPr lang="en-US" sz="3733" b="1" dirty="0"/>
              <a:t>Drell-Yan </a:t>
            </a:r>
            <a:r>
              <a:rPr lang="en-US" sz="3733" b="1" dirty="0" err="1"/>
              <a:t>Sivers</a:t>
            </a:r>
            <a:r>
              <a:rPr lang="en-US" sz="3733" b="1" dirty="0"/>
              <a:t> Asymmetries w/ QCD Evolution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CF31059B-4DD9-F74D-8119-7D31B942A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19E1E2AC-75A2-3448-92B8-2CA9B1501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84533B8-DFB9-D046-81B9-78BB09383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17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BDC1E20-C589-714D-B87C-B612B811887A}"/>
              </a:ext>
            </a:extLst>
          </p:cNvPr>
          <p:cNvGrpSpPr/>
          <p:nvPr/>
        </p:nvGrpSpPr>
        <p:grpSpPr>
          <a:xfrm>
            <a:off x="867562" y="780751"/>
            <a:ext cx="4803798" cy="2631311"/>
            <a:chOff x="560837" y="1005145"/>
            <a:chExt cx="4413784" cy="228223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4C728D-94BA-C344-B133-D7AE48916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350" r="15131" b="16957"/>
            <a:stretch/>
          </p:blipFill>
          <p:spPr>
            <a:xfrm>
              <a:off x="560837" y="1023809"/>
              <a:ext cx="4413784" cy="226357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4CFE8B-822D-9745-A737-E649E213CE48}"/>
                </a:ext>
              </a:extLst>
            </p:cNvPr>
            <p:cNvSpPr txBox="1"/>
            <p:nvPr/>
          </p:nvSpPr>
          <p:spPr>
            <a:xfrm>
              <a:off x="3202510" y="1005145"/>
              <a:ext cx="1616843" cy="2669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Kang et al, 1401.5078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70899D2-8CED-C84D-BB7E-A5B50D0AB2D5}"/>
              </a:ext>
            </a:extLst>
          </p:cNvPr>
          <p:cNvSpPr txBox="1"/>
          <p:nvPr/>
        </p:nvSpPr>
        <p:spPr>
          <a:xfrm>
            <a:off x="3623459" y="3959051"/>
            <a:ext cx="110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COMPASS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6C805A7-A389-8049-8B70-3FBABCDCE3BA}"/>
              </a:ext>
            </a:extLst>
          </p:cNvPr>
          <p:cNvGrpSpPr/>
          <p:nvPr/>
        </p:nvGrpSpPr>
        <p:grpSpPr>
          <a:xfrm>
            <a:off x="838201" y="3234853"/>
            <a:ext cx="4921496" cy="3599912"/>
            <a:chOff x="249487" y="3287383"/>
            <a:chExt cx="4215487" cy="359991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F3EBF76-73C8-A240-8B59-A18DD55A0D5B}"/>
                </a:ext>
              </a:extLst>
            </p:cNvPr>
            <p:cNvGrpSpPr/>
            <p:nvPr/>
          </p:nvGrpSpPr>
          <p:grpSpPr>
            <a:xfrm>
              <a:off x="249487" y="3287383"/>
              <a:ext cx="4215487" cy="3599912"/>
              <a:chOff x="4772966" y="3258089"/>
              <a:chExt cx="4215487" cy="359991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0AD21C3-7F8F-A04B-9D22-BC5A630031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0521"/>
              <a:stretch/>
            </p:blipFill>
            <p:spPr>
              <a:xfrm>
                <a:off x="4772966" y="3258089"/>
                <a:ext cx="4215487" cy="3599912"/>
              </a:xfrm>
              <a:prstGeom prst="rect">
                <a:avLst/>
              </a:prstGeom>
            </p:spPr>
          </p:pic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32F9A5FF-FE56-9441-A8E9-3FA4F5C2B3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30462" y="5058045"/>
                <a:ext cx="930306" cy="0"/>
              </a:xfrm>
              <a:prstGeom prst="straightConnector1">
                <a:avLst/>
              </a:prstGeom>
              <a:ln w="41275">
                <a:solidFill>
                  <a:srgbClr val="1F28FF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5EE043-1621-5144-96DF-10C7E4173BD2}"/>
                </a:ext>
              </a:extLst>
            </p:cNvPr>
            <p:cNvSpPr txBox="1"/>
            <p:nvPr/>
          </p:nvSpPr>
          <p:spPr>
            <a:xfrm>
              <a:off x="1820546" y="3657544"/>
              <a:ext cx="2327037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b="1" dirty="0" err="1">
                  <a:solidFill>
                    <a:srgbClr val="FF0000"/>
                  </a:solidFill>
                </a:rPr>
                <a:t>SpinQuest</a:t>
              </a:r>
              <a:r>
                <a:rPr lang="en-US" sz="2667" b="1" dirty="0">
                  <a:solidFill>
                    <a:srgbClr val="FF0000"/>
                  </a:solidFill>
                </a:rPr>
                <a:t>: p+NH</a:t>
              </a:r>
              <a:r>
                <a:rPr lang="en-US" sz="2667" b="1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0F56BED-A41F-464F-9B14-0BCEAF58D307}"/>
              </a:ext>
            </a:extLst>
          </p:cNvPr>
          <p:cNvGrpSpPr/>
          <p:nvPr/>
        </p:nvGrpSpPr>
        <p:grpSpPr>
          <a:xfrm>
            <a:off x="6367306" y="797283"/>
            <a:ext cx="4300695" cy="3531100"/>
            <a:chOff x="4724763" y="3258088"/>
            <a:chExt cx="4278132" cy="359991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BB4C088-6C81-4846-AD6A-7097B8733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9786"/>
            <a:stretch/>
          </p:blipFill>
          <p:spPr>
            <a:xfrm>
              <a:off x="4724763" y="3258088"/>
              <a:ext cx="4278132" cy="359991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45600E-ACE7-304F-AD5B-9A9CB18A8F7E}"/>
                </a:ext>
              </a:extLst>
            </p:cNvPr>
            <p:cNvSpPr txBox="1"/>
            <p:nvPr/>
          </p:nvSpPr>
          <p:spPr>
            <a:xfrm>
              <a:off x="6109351" y="3961613"/>
              <a:ext cx="1121637" cy="376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COMPASS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4357423-FF65-7342-93C3-00EB91EEEB84}"/>
                </a:ext>
              </a:extLst>
            </p:cNvPr>
            <p:cNvCxnSpPr/>
            <p:nvPr/>
          </p:nvCxnSpPr>
          <p:spPr>
            <a:xfrm>
              <a:off x="6109352" y="4998578"/>
              <a:ext cx="79381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69D08E1-851D-6442-A2D0-C6919EAEED18}"/>
              </a:ext>
            </a:extLst>
          </p:cNvPr>
          <p:cNvSpPr txBox="1"/>
          <p:nvPr/>
        </p:nvSpPr>
        <p:spPr>
          <a:xfrm>
            <a:off x="162669" y="4450346"/>
            <a:ext cx="1508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F28FF"/>
                </a:solidFill>
              </a:rPr>
              <a:t>Sea-quark </a:t>
            </a:r>
          </a:p>
          <a:p>
            <a:r>
              <a:rPr lang="en-US" sz="2400" dirty="0" err="1">
                <a:solidFill>
                  <a:srgbClr val="1F28FF"/>
                </a:solidFill>
              </a:rPr>
              <a:t>Sivers</a:t>
            </a:r>
            <a:r>
              <a:rPr lang="en-US" sz="2400" dirty="0">
                <a:solidFill>
                  <a:srgbClr val="1F28FF"/>
                </a:solidFill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9549BE-AE1F-8348-8B83-F7D95B8FE6EE}"/>
              </a:ext>
            </a:extLst>
          </p:cNvPr>
          <p:cNvSpPr txBox="1"/>
          <p:nvPr/>
        </p:nvSpPr>
        <p:spPr>
          <a:xfrm>
            <a:off x="9249282" y="2504504"/>
            <a:ext cx="2041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Valence-quark </a:t>
            </a:r>
          </a:p>
          <a:p>
            <a:r>
              <a:rPr lang="en-US" sz="2400" dirty="0" err="1"/>
              <a:t>Sivers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52EE69-3419-E84C-AA70-C82D8DC5A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573" y="4101129"/>
            <a:ext cx="3832323" cy="242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59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F86CC-9F39-104E-BEC4-F6C6D5BA7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547" y="42799"/>
            <a:ext cx="7886700" cy="905268"/>
          </a:xfrm>
        </p:spPr>
        <p:txBody>
          <a:bodyPr/>
          <a:lstStyle/>
          <a:p>
            <a:r>
              <a:rPr lang="en-US" b="1" dirty="0"/>
              <a:t>E1039 Status &amp;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2458A-958E-6346-9FF9-A2BA1FB56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482" y="1001049"/>
            <a:ext cx="6501019" cy="1593546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1F28FF"/>
                </a:solidFill>
              </a:rPr>
              <a:t>DOE approval, March 2018</a:t>
            </a:r>
          </a:p>
          <a:p>
            <a:r>
              <a:rPr lang="en-US" dirty="0"/>
              <a:t>E906 decommissioned 6/2018</a:t>
            </a:r>
          </a:p>
          <a:p>
            <a:r>
              <a:rPr lang="en-US" dirty="0"/>
              <a:t>Polarized target to be installed by fall of 2019</a:t>
            </a:r>
          </a:p>
          <a:p>
            <a:pPr marL="380990" indent="-380990">
              <a:buFontTx/>
              <a:buChar char="-"/>
            </a:pPr>
            <a:r>
              <a:rPr lang="en-US" dirty="0"/>
              <a:t>E1039 commissioning  starts in late 2019</a:t>
            </a:r>
          </a:p>
          <a:p>
            <a:pPr marL="380990" indent="-38099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Run for 2+ years, 2019-2021+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82144-FC94-F24C-9C88-14FE462E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2695A-B4F1-B84D-91D6-A14F7E86A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F1531-6213-5345-AAF2-28FD17E61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01E3CE-C9CB-0845-8458-753A16FE9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364972" y="2750829"/>
            <a:ext cx="9243129" cy="38946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BF0CC7-0E44-FF41-A978-BD85290ED8C2}"/>
              </a:ext>
            </a:extLst>
          </p:cNvPr>
          <p:cNvSpPr txBox="1"/>
          <p:nvPr/>
        </p:nvSpPr>
        <p:spPr>
          <a:xfrm>
            <a:off x="5711335" y="5212885"/>
            <a:ext cx="9584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NH</a:t>
            </a:r>
            <a:r>
              <a:rPr lang="en-US" sz="2400" baseline="-25000" dirty="0">
                <a:solidFill>
                  <a:srgbClr val="FFFF00"/>
                </a:solidFill>
              </a:rPr>
              <a:t>3</a:t>
            </a:r>
          </a:p>
          <a:p>
            <a:r>
              <a:rPr lang="en-US" sz="2400" dirty="0">
                <a:solidFill>
                  <a:srgbClr val="FFFF00"/>
                </a:solidFill>
              </a:rPr>
              <a:t>Target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38E6BC-CB66-664A-BEF4-92759CED3548}"/>
              </a:ext>
            </a:extLst>
          </p:cNvPr>
          <p:cNvSpPr txBox="1"/>
          <p:nvPr/>
        </p:nvSpPr>
        <p:spPr>
          <a:xfrm rot="20835434">
            <a:off x="8054526" y="3389456"/>
            <a:ext cx="1896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Spectrometer</a:t>
            </a: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05986293-A9AB-C243-9F2E-86B9E34416B0}"/>
              </a:ext>
            </a:extLst>
          </p:cNvPr>
          <p:cNvSpPr/>
          <p:nvPr/>
        </p:nvSpPr>
        <p:spPr>
          <a:xfrm rot="4783266">
            <a:off x="4082396" y="4747573"/>
            <a:ext cx="457320" cy="2005443"/>
          </a:xfrm>
          <a:prstGeom prst="upArrow">
            <a:avLst>
              <a:gd name="adj1" fmla="val 37600"/>
              <a:gd name="adj2" fmla="val 407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07D11A-87A8-CC4E-9B57-C4B1E1229D32}"/>
              </a:ext>
            </a:extLst>
          </p:cNvPr>
          <p:cNvSpPr txBox="1"/>
          <p:nvPr/>
        </p:nvSpPr>
        <p:spPr>
          <a:xfrm>
            <a:off x="2664653" y="5925463"/>
            <a:ext cx="11737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120GeV</a:t>
            </a:r>
          </a:p>
          <a:p>
            <a:r>
              <a:rPr lang="en-US" sz="2400" dirty="0">
                <a:solidFill>
                  <a:srgbClr val="FF0000"/>
                </a:solidFill>
              </a:rPr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364798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B0388E-1BB8-B54C-9CEC-5470402C3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838F6-8EB1-C745-9A88-E2779ACD7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4626F-8DAF-0C46-A7F8-BF91749D8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19</a:t>
            </a:fld>
            <a:endParaRPr lang="en-US"/>
          </a:p>
        </p:txBody>
      </p:sp>
      <p:pic>
        <p:nvPicPr>
          <p:cNvPr id="1026" name="Picture 2" descr="http://programplanning.fnal.gov/wp-content/uploads/2018/04/10yr-PLAN-April-2018-V8.jpg">
            <a:extLst>
              <a:ext uri="{FF2B5EF4-FFF2-40B4-BE49-F238E27FC236}">
                <a16:creationId xmlns:a16="http://schemas.microsoft.com/office/drawing/2014/main" id="{65F29A7C-4FA8-3C40-B637-EB575F339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3" b="14432"/>
          <a:stretch/>
        </p:blipFill>
        <p:spPr bwMode="auto">
          <a:xfrm>
            <a:off x="583097" y="508973"/>
            <a:ext cx="10946295" cy="635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2162218-DCF0-9C4F-8FE8-FB2B67D8BD4A}"/>
              </a:ext>
            </a:extLst>
          </p:cNvPr>
          <p:cNvSpPr txBox="1">
            <a:spLocks/>
          </p:cNvSpPr>
          <p:nvPr/>
        </p:nvSpPr>
        <p:spPr>
          <a:xfrm>
            <a:off x="1261731" y="11887"/>
            <a:ext cx="7799868" cy="994172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b="1" dirty="0" err="1"/>
              <a:t>Fermilab</a:t>
            </a:r>
            <a:r>
              <a:rPr lang="en-US" sz="3733" b="1" dirty="0"/>
              <a:t> Long Range Plan</a:t>
            </a: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89EB354B-738D-7C4A-A346-0CFD88F18A4F}"/>
              </a:ext>
            </a:extLst>
          </p:cNvPr>
          <p:cNvSpPr/>
          <p:nvPr/>
        </p:nvSpPr>
        <p:spPr>
          <a:xfrm>
            <a:off x="1842979" y="3799369"/>
            <a:ext cx="3898605" cy="283535"/>
          </a:xfrm>
          <a:prstGeom prst="frame">
            <a:avLst/>
          </a:prstGeom>
          <a:solidFill>
            <a:srgbClr val="1F28FF"/>
          </a:solidFill>
          <a:ln>
            <a:solidFill>
              <a:srgbClr val="1F2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4383C3CD-D9C9-B748-AEEC-5C6DECA4A8C9}"/>
              </a:ext>
            </a:extLst>
          </p:cNvPr>
          <p:cNvSpPr/>
          <p:nvPr/>
        </p:nvSpPr>
        <p:spPr>
          <a:xfrm>
            <a:off x="5732132" y="3818264"/>
            <a:ext cx="4801189" cy="264640"/>
          </a:xfrm>
          <a:prstGeom prst="frame">
            <a:avLst/>
          </a:prstGeom>
          <a:solidFill>
            <a:srgbClr val="1F28FF"/>
          </a:solidFill>
          <a:ln>
            <a:solidFill>
              <a:srgbClr val="1F2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2358C-C32E-B64B-B482-8F609DCCC5C7}"/>
              </a:ext>
            </a:extLst>
          </p:cNvPr>
          <p:cNvSpPr txBox="1"/>
          <p:nvPr/>
        </p:nvSpPr>
        <p:spPr>
          <a:xfrm>
            <a:off x="3785135" y="4249395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E1039</a:t>
            </a:r>
          </a:p>
        </p:txBody>
      </p:sp>
      <p:sp>
        <p:nvSpPr>
          <p:cNvPr id="7" name="Line Callout 1 6">
            <a:extLst>
              <a:ext uri="{FF2B5EF4-FFF2-40B4-BE49-F238E27FC236}">
                <a16:creationId xmlns:a16="http://schemas.microsoft.com/office/drawing/2014/main" id="{812D2449-78CB-8D47-8A30-D06036C1537C}"/>
              </a:ext>
            </a:extLst>
          </p:cNvPr>
          <p:cNvSpPr/>
          <p:nvPr/>
        </p:nvSpPr>
        <p:spPr>
          <a:xfrm>
            <a:off x="9659007" y="4518631"/>
            <a:ext cx="2460542" cy="1472265"/>
          </a:xfrm>
          <a:prstGeom prst="borderCallout1">
            <a:avLst>
              <a:gd name="adj1" fmla="val 18750"/>
              <a:gd name="adj2" fmla="val -8333"/>
              <a:gd name="adj3" fmla="val -33738"/>
              <a:gd name="adj4" fmla="val -68511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Opportunity for  new programs at </a:t>
            </a:r>
            <a:r>
              <a:rPr lang="en-US" sz="2000" dirty="0" err="1">
                <a:solidFill>
                  <a:srgbClr val="FFFF00"/>
                </a:solidFill>
              </a:rPr>
              <a:t>SeaQuest</a:t>
            </a:r>
            <a:r>
              <a:rPr lang="en-US" sz="2000" dirty="0">
                <a:solidFill>
                  <a:srgbClr val="FFFF00"/>
                </a:solidFill>
              </a:rPr>
              <a:t> after E1039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712D374-6827-5643-BB3B-FD3CFF6FF06E}"/>
              </a:ext>
            </a:extLst>
          </p:cNvPr>
          <p:cNvSpPr/>
          <p:nvPr/>
        </p:nvSpPr>
        <p:spPr>
          <a:xfrm>
            <a:off x="3122341" y="3557242"/>
            <a:ext cx="2531327" cy="805275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90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6E782-7973-F841-A19E-75E89149D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396" y="0"/>
            <a:ext cx="4623833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17A07-96C0-3A48-972B-40A74F4F9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402" y="1240630"/>
            <a:ext cx="8469198" cy="458525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1F28FF"/>
                </a:solidFill>
              </a:rPr>
              <a:t>SpinQuest</a:t>
            </a:r>
            <a:r>
              <a:rPr lang="en-US" dirty="0">
                <a:solidFill>
                  <a:srgbClr val="1F28FF"/>
                </a:solidFill>
              </a:rPr>
              <a:t>/E1039 experiment at </a:t>
            </a:r>
            <a:r>
              <a:rPr lang="en-US" dirty="0" err="1">
                <a:solidFill>
                  <a:srgbClr val="1F28FF"/>
                </a:solidFill>
              </a:rPr>
              <a:t>Fermilab</a:t>
            </a:r>
            <a:endParaRPr lang="en-US" dirty="0">
              <a:solidFill>
                <a:srgbClr val="1F28FF"/>
              </a:solidFill>
            </a:endParaRP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E1039 polarized NH</a:t>
            </a:r>
            <a:r>
              <a:rPr lang="en-US" baseline="-250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/ND</a:t>
            </a:r>
            <a:r>
              <a:rPr lang="en-US" baseline="-250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targets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Follow up of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SeaQuest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/E906 unpolarized target program </a:t>
            </a:r>
            <a:endParaRPr lang="en-US" dirty="0"/>
          </a:p>
          <a:p>
            <a:r>
              <a:rPr lang="en-US" dirty="0">
                <a:solidFill>
                  <a:srgbClr val="1F28FF"/>
                </a:solidFill>
              </a:rPr>
              <a:t>Novel physics of sea quarks at x = 0.1 - 0.4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Flavor asymmetry </a:t>
            </a:r>
          </a:p>
          <a:p>
            <a:pPr lvl="1"/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Sivers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&amp; OAM</a:t>
            </a:r>
            <a:endParaRPr lang="en-US" dirty="0"/>
          </a:p>
          <a:p>
            <a:r>
              <a:rPr lang="en-US" dirty="0">
                <a:solidFill>
                  <a:srgbClr val="1F28FF"/>
                </a:solidFill>
              </a:rPr>
              <a:t>Other opportunities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Parasitic E1067 dark photon search,  2016 - 2021+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Future E1027 polarized beam possibility,   2021+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TMD physics complementary to the future EIC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C205-2E49-0D4D-914C-013E12ABC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4D120-DB16-B142-B2AB-5E3A3E6F8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C6479-06A4-2641-8AD1-5B491ADAE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BDE9DB-3D76-1845-A9A4-2FB833612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718" y="34811"/>
            <a:ext cx="3467987" cy="29725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2857E1-F1F4-0B4B-92F0-609506BDDAF6}"/>
              </a:ext>
            </a:extLst>
          </p:cNvPr>
          <p:cNvSpPr txBox="1"/>
          <p:nvPr/>
        </p:nvSpPr>
        <p:spPr>
          <a:xfrm>
            <a:off x="8744002" y="3007370"/>
            <a:ext cx="3512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serials of follow up experiments:</a:t>
            </a:r>
          </a:p>
          <a:p>
            <a:r>
              <a:rPr lang="en-US" dirty="0" err="1"/>
              <a:t>SeaQuest</a:t>
            </a:r>
            <a:r>
              <a:rPr lang="en-US" dirty="0"/>
              <a:t>, </a:t>
            </a:r>
            <a:r>
              <a:rPr lang="en-US" dirty="0" err="1"/>
              <a:t>SpinQuest</a:t>
            </a:r>
            <a:r>
              <a:rPr lang="en-US" dirty="0"/>
              <a:t>, </a:t>
            </a:r>
            <a:r>
              <a:rPr lang="en-US" dirty="0" err="1"/>
              <a:t>DarkQuest</a:t>
            </a:r>
            <a:r>
              <a:rPr lang="en-US" dirty="0"/>
              <a:t> … </a:t>
            </a:r>
          </a:p>
        </p:txBody>
      </p:sp>
      <p:pic>
        <p:nvPicPr>
          <p:cNvPr id="15" name="Picture 2" descr="https://www.phy.anl.gov/qcd2019/images/wigner.png">
            <a:extLst>
              <a:ext uri="{FF2B5EF4-FFF2-40B4-BE49-F238E27FC236}">
                <a16:creationId xmlns:a16="http://schemas.microsoft.com/office/drawing/2014/main" id="{B6F9E9C8-64CA-7745-B4CF-B15ED8644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575" y="4086326"/>
            <a:ext cx="3250023" cy="227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590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F3CF7-7B09-AB41-BC24-281BF86BF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Physics Beyond E1039 Polarized DY A</a:t>
            </a:r>
            <a:r>
              <a:rPr lang="en-US" b="1" baseline="-25000" dirty="0"/>
              <a:t>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F645E-5995-E74F-9097-7E6036C1A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138" y="1759971"/>
            <a:ext cx="7461656" cy="4351339"/>
          </a:xfrm>
        </p:spPr>
        <p:txBody>
          <a:bodyPr/>
          <a:lstStyle/>
          <a:p>
            <a:r>
              <a:rPr lang="en-US" sz="3200" dirty="0">
                <a:solidFill>
                  <a:srgbClr val="1F28FF"/>
                </a:solidFill>
              </a:rPr>
              <a:t>Dark sector physics search – </a:t>
            </a:r>
            <a:r>
              <a:rPr lang="en-US" sz="3200" dirty="0" err="1">
                <a:solidFill>
                  <a:srgbClr val="1F28FF"/>
                </a:solidFill>
              </a:rPr>
              <a:t>DarkQuest</a:t>
            </a:r>
            <a:endParaRPr lang="en-US" sz="3200" dirty="0">
              <a:solidFill>
                <a:srgbClr val="1F28FF"/>
              </a:solidFill>
            </a:endParaRPr>
          </a:p>
          <a:p>
            <a:pPr lvl="1"/>
            <a:r>
              <a:rPr lang="en-US" dirty="0"/>
              <a:t>Parasitic run with E1039: 2019 – 2021+</a:t>
            </a:r>
          </a:p>
          <a:p>
            <a:pPr lvl="1"/>
            <a:r>
              <a:rPr lang="en-US" dirty="0"/>
              <a:t>A new proposal for a dedicated run after E1039</a:t>
            </a:r>
          </a:p>
          <a:p>
            <a:pPr lvl="1"/>
            <a:endParaRPr lang="en-US" dirty="0"/>
          </a:p>
          <a:p>
            <a:r>
              <a:rPr lang="en-US" sz="3200" dirty="0">
                <a:solidFill>
                  <a:srgbClr val="1F28FF"/>
                </a:solidFill>
              </a:rPr>
              <a:t>Physics with polarized beams – E1027</a:t>
            </a:r>
          </a:p>
          <a:p>
            <a:pPr lvl="1"/>
            <a:r>
              <a:rPr lang="en-US" dirty="0"/>
              <a:t>Polarize the Main Injector 120GeV beam</a:t>
            </a:r>
          </a:p>
          <a:p>
            <a:pPr lvl="1"/>
            <a:r>
              <a:rPr lang="en-US" dirty="0"/>
              <a:t>Valence quark </a:t>
            </a:r>
            <a:r>
              <a:rPr lang="en-US" dirty="0" err="1"/>
              <a:t>Sivers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Test QCD dynamics in DY vs DIS</a:t>
            </a:r>
          </a:p>
          <a:p>
            <a:pPr lvl="1"/>
            <a:r>
              <a:rPr lang="en-US" dirty="0"/>
              <a:t>TMD physics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D9F18-C347-484E-B116-F942AC8EC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C428E-0B52-9640-8293-D67D3800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C39E5-A243-B24C-BD74-FD3DF51C5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7D0485-622D-C14F-A14A-0C4A2439C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580" y="1574669"/>
            <a:ext cx="3852480" cy="231927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188D338-640C-7040-894C-2D4EE068CA7B}"/>
              </a:ext>
            </a:extLst>
          </p:cNvPr>
          <p:cNvGrpSpPr/>
          <p:nvPr/>
        </p:nvGrpSpPr>
        <p:grpSpPr>
          <a:xfrm>
            <a:off x="7405642" y="4233285"/>
            <a:ext cx="4786359" cy="1878025"/>
            <a:chOff x="2686050" y="1490776"/>
            <a:chExt cx="6028612" cy="28918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D7ABD9-E47D-E946-BC36-214A02DA9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27" b="29570"/>
            <a:stretch/>
          </p:blipFill>
          <p:spPr>
            <a:xfrm>
              <a:off x="2686050" y="1490776"/>
              <a:ext cx="6028612" cy="213947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D15DF6C-0B99-ED48-8766-FD47D74D7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06724" y="3592275"/>
              <a:ext cx="4447339" cy="790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4137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787" y="105305"/>
            <a:ext cx="11436592" cy="1263475"/>
          </a:xfrm>
        </p:spPr>
        <p:txBody>
          <a:bodyPr>
            <a:normAutofit/>
          </a:bodyPr>
          <a:lstStyle/>
          <a:p>
            <a:r>
              <a:rPr lang="en-US" sz="3600" b="1" dirty="0"/>
              <a:t>Dark Photons and Dark Higgs Search at </a:t>
            </a:r>
            <a:r>
              <a:rPr lang="en-US" sz="3600" b="1" dirty="0" err="1"/>
              <a:t>SpinQuest</a:t>
            </a:r>
            <a:r>
              <a:rPr lang="en-US" sz="3600" b="1" dirty="0"/>
              <a:t>/</a:t>
            </a:r>
            <a:r>
              <a:rPr lang="en-US" sz="3600" b="1" dirty="0" err="1"/>
              <a:t>DarkQuest</a:t>
            </a:r>
            <a:endParaRPr lang="en-US" sz="3600" b="1" dirty="0"/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6440" y="2358691"/>
            <a:ext cx="2516768" cy="71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1399" y="2137282"/>
            <a:ext cx="2616820" cy="56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976463" y="1308029"/>
            <a:ext cx="359059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i="1" dirty="0">
                <a:solidFill>
                  <a:srgbClr val="0000FF"/>
                </a:solidFill>
              </a:rPr>
              <a:t>Photon portal: “vector”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0255" y="1368780"/>
            <a:ext cx="331372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i="1" dirty="0">
                <a:solidFill>
                  <a:srgbClr val="0000FF"/>
                </a:solidFill>
              </a:rPr>
              <a:t>Higgs portal: “scalar” 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6074880" y="1834143"/>
            <a:ext cx="13955" cy="39869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5BDC6-1473-FF42-AF46-688D66A8C0AC}" type="slidenum">
              <a:rPr lang="en-US" smtClean="0"/>
              <a:t>21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471643" y="3144579"/>
            <a:ext cx="14157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B8DD8E-9670-AF4B-A1C9-6A83BC26D200}"/>
              </a:ext>
            </a:extLst>
          </p:cNvPr>
          <p:cNvGrpSpPr/>
          <p:nvPr/>
        </p:nvGrpSpPr>
        <p:grpSpPr>
          <a:xfrm>
            <a:off x="6313122" y="2955903"/>
            <a:ext cx="5620653" cy="2334055"/>
            <a:chOff x="4701772" y="2677000"/>
            <a:chExt cx="4215490" cy="1750541"/>
          </a:xfrm>
        </p:grpSpPr>
        <p:pic>
          <p:nvPicPr>
            <p:cNvPr id="10" name="Picture 9" descr="dark_Higgs_production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1772" y="2677000"/>
              <a:ext cx="2052417" cy="1705817"/>
            </a:xfrm>
            <a:prstGeom prst="rect">
              <a:avLst/>
            </a:prstGeom>
          </p:spPr>
        </p:pic>
        <p:pic>
          <p:nvPicPr>
            <p:cNvPr id="14" name="Picture 13" descr="dark_Higgs_decay.pdf">
              <a:extLst>
                <a:ext uri="{FF2B5EF4-FFF2-40B4-BE49-F238E27FC236}">
                  <a16:creationId xmlns:a16="http://schemas.microsoft.com/office/drawing/2014/main" id="{F1040415-7654-B149-92F3-AF6FE30BC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6736" y="2814222"/>
              <a:ext cx="1920526" cy="161331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BFDDB4-5274-2B40-B574-6CE88A72AD6D}"/>
              </a:ext>
            </a:extLst>
          </p:cNvPr>
          <p:cNvGrpSpPr>
            <a:grpSpLocks noChangeAspect="1"/>
          </p:cNvGrpSpPr>
          <p:nvPr/>
        </p:nvGrpSpPr>
        <p:grpSpPr>
          <a:xfrm>
            <a:off x="78102" y="2642457"/>
            <a:ext cx="6292961" cy="2305065"/>
            <a:chOff x="191304" y="2713628"/>
            <a:chExt cx="4928656" cy="16533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71B48FF-5B6E-6C4B-A4F6-2EC476A814B5}"/>
                </a:ext>
              </a:extLst>
            </p:cNvPr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A617AD3-D5C6-6E46-8CD8-40CEDD7EC002}"/>
                </a:ext>
              </a:extLst>
            </p:cNvPr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22" name="Picture 21" descr="dark-2.eps">
                <a:extLst>
                  <a:ext uri="{FF2B5EF4-FFF2-40B4-BE49-F238E27FC236}">
                    <a16:creationId xmlns:a16="http://schemas.microsoft.com/office/drawing/2014/main" id="{25029440-5653-7A47-A268-63FF4D9EF7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23" name="Picture 22" descr="dark-1.eps">
                <a:extLst>
                  <a:ext uri="{FF2B5EF4-FFF2-40B4-BE49-F238E27FC236}">
                    <a16:creationId xmlns:a16="http://schemas.microsoft.com/office/drawing/2014/main" id="{EA9000C2-8450-8344-A66C-1EE9F725DE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539C2C-8DF0-7A40-B102-D5086DD2C09B}"/>
              </a:ext>
            </a:extLst>
          </p:cNvPr>
          <p:cNvSpPr txBox="1"/>
          <p:nvPr/>
        </p:nvSpPr>
        <p:spPr>
          <a:xfrm>
            <a:off x="6225289" y="5429026"/>
            <a:ext cx="4204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Advantage of hadronic collisions</a:t>
            </a:r>
          </a:p>
        </p:txBody>
      </p:sp>
    </p:spTree>
    <p:extLst>
      <p:ext uri="{BB962C8B-B14F-4D97-AF65-F5344CB8AC3E}">
        <p14:creationId xmlns:p14="http://schemas.microsoft.com/office/powerpoint/2010/main" val="4029988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896" y="30197"/>
            <a:ext cx="12053104" cy="1325563"/>
          </a:xfrm>
        </p:spPr>
        <p:txBody>
          <a:bodyPr>
            <a:normAutofit fontScale="90000"/>
          </a:bodyPr>
          <a:lstStyle/>
          <a:p>
            <a:r>
              <a:rPr lang="en-US" sz="4267" b="1" dirty="0"/>
              <a:t>Dark Sector Physics Search at </a:t>
            </a:r>
            <a:r>
              <a:rPr lang="en-US" sz="4267" b="1" dirty="0" err="1"/>
              <a:t>DarkQuest</a:t>
            </a:r>
            <a:r>
              <a:rPr lang="en-US" sz="4267" b="1" dirty="0"/>
              <a:t>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3100" dirty="0">
                <a:solidFill>
                  <a:srgbClr val="0000FF"/>
                </a:solidFill>
              </a:rPr>
              <a:t>2019 ~ 2021: parasitic run for DM search</a:t>
            </a:r>
            <a:br>
              <a:rPr lang="en-US" sz="3100" dirty="0">
                <a:solidFill>
                  <a:srgbClr val="0000FF"/>
                </a:solidFill>
              </a:rPr>
            </a:br>
            <a:r>
              <a:rPr lang="en-US" sz="3100" dirty="0">
                <a:solidFill>
                  <a:srgbClr val="0000FF"/>
                </a:solidFill>
              </a:rPr>
              <a:t>2021+: a proposal for a long term DM program after E1039; parasitic TMD physics?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60" y="1355760"/>
            <a:ext cx="11670325" cy="404491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22</a:t>
            </a:fld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1801092" y="5661457"/>
            <a:ext cx="2863273" cy="1033896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Add tracking detectors close to “target” to improve mass resolution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8153400" y="5661458"/>
            <a:ext cx="2805544" cy="877455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Add </a:t>
            </a:r>
            <a:r>
              <a:rPr lang="en-US" dirty="0" err="1">
                <a:solidFill>
                  <a:schemeClr val="tx1"/>
                </a:solidFill>
              </a:rPr>
              <a:t>EMCal</a:t>
            </a:r>
            <a:r>
              <a:rPr lang="en-US" dirty="0">
                <a:solidFill>
                  <a:schemeClr val="tx1"/>
                </a:solidFill>
              </a:rPr>
              <a:t>, PID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  <a:r>
              <a:rPr lang="en-US" baseline="30000" dirty="0">
                <a:solidFill>
                  <a:schemeClr val="tx1"/>
                </a:solidFill>
              </a:rPr>
              <a:t>+/-</a:t>
            </a:r>
            <a:r>
              <a:rPr lang="en-US" dirty="0">
                <a:solidFill>
                  <a:schemeClr val="tx1"/>
                </a:solidFill>
              </a:rPr>
              <a:t>, h</a:t>
            </a:r>
            <a:r>
              <a:rPr lang="en-US" baseline="30000" dirty="0">
                <a:solidFill>
                  <a:schemeClr val="tx1"/>
                </a:solidFill>
              </a:rPr>
              <a:t>+/-</a:t>
            </a:r>
            <a:r>
              <a:rPr lang="en-US" dirty="0">
                <a:solidFill>
                  <a:schemeClr val="tx1"/>
                </a:solidFill>
              </a:rPr>
              <a:t> , π</a:t>
            </a:r>
            <a:r>
              <a:rPr lang="en-US" baseline="30000" dirty="0">
                <a:solidFill>
                  <a:schemeClr val="tx1"/>
                </a:solidFill>
              </a:rPr>
              <a:t>+/-</a:t>
            </a:r>
          </a:p>
        </p:txBody>
      </p:sp>
    </p:spTree>
    <p:extLst>
      <p:ext uri="{BB962C8B-B14F-4D97-AF65-F5344CB8AC3E}">
        <p14:creationId xmlns:p14="http://schemas.microsoft.com/office/powerpoint/2010/main" val="2811042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DFC24-DCCA-7B44-A0F7-127AADF08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509" y="277091"/>
            <a:ext cx="10259291" cy="1574332"/>
          </a:xfrm>
        </p:spPr>
        <p:txBody>
          <a:bodyPr>
            <a:normAutofit/>
          </a:bodyPr>
          <a:lstStyle/>
          <a:p>
            <a:r>
              <a:rPr lang="en-US" b="1" dirty="0"/>
              <a:t>Dark Photon Search at </a:t>
            </a:r>
            <a:r>
              <a:rPr lang="en-US" b="1" dirty="0" err="1"/>
              <a:t>DarkQuest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with Future Projections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BC32C0-CD1A-0943-8119-453316A84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7C8E-F70D-914B-A073-5A2F25236679}" type="datetime1">
              <a:rPr lang="en-US" smtClean="0"/>
              <a:t>5/8/19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27EB43-50F7-E84D-B66D-D306A3A9E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3BCE3-EDDE-9D42-AC40-3036A26E9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98831-F088-1742-8098-4392687F1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4" y="1828748"/>
            <a:ext cx="5432765" cy="45499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BA758F-AA0D-CB44-8193-681A8D590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736" y="1923295"/>
            <a:ext cx="5260064" cy="44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37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53F2D-E956-7248-B119-93E364179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11" y="229198"/>
            <a:ext cx="11793419" cy="937911"/>
          </a:xfrm>
        </p:spPr>
        <p:txBody>
          <a:bodyPr>
            <a:normAutofit/>
          </a:bodyPr>
          <a:lstStyle/>
          <a:p>
            <a:r>
              <a:rPr lang="en-US" sz="3733" b="1" dirty="0"/>
              <a:t>Spin physics Program with Polarized Main Injector – E1027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F21DA-9ECE-A146-A547-7FAB3D40D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81" y="1293891"/>
            <a:ext cx="6690912" cy="1610724"/>
          </a:xfrm>
        </p:spPr>
        <p:txBody>
          <a:bodyPr>
            <a:normAutofit fontScale="92500"/>
          </a:bodyPr>
          <a:lstStyle/>
          <a:p>
            <a:r>
              <a:rPr lang="en-US" dirty="0"/>
              <a:t>Access both polarized valence and sea quarks</a:t>
            </a:r>
          </a:p>
          <a:p>
            <a:r>
              <a:rPr lang="en-US" dirty="0" err="1"/>
              <a:t>Fermilab</a:t>
            </a:r>
            <a:r>
              <a:rPr lang="en-US" dirty="0"/>
              <a:t> PAC stage-1 approved</a:t>
            </a:r>
          </a:p>
          <a:p>
            <a:r>
              <a:rPr lang="en-US" dirty="0"/>
              <a:t>Complementary to the future EIC TMD Physics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FDFE6-BCBF-224A-A837-48B9E3B1F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6306F-CF5F-AE4E-BF2C-915CCFFCC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F4892-B2A3-F640-A50C-C9DD51DE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8079A3-8214-B349-B4F1-50A1CEC53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81" y="3145004"/>
            <a:ext cx="6690912" cy="3096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8E2814-12EF-A849-9097-95ECF6A11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140" y="2328680"/>
            <a:ext cx="4068112" cy="744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F6572D-DA5A-9746-990F-F24EE7D95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493" y="3105191"/>
            <a:ext cx="4921336" cy="31363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669AB6-D753-E645-B0F9-507721D62A20}"/>
              </a:ext>
            </a:extLst>
          </p:cNvPr>
          <p:cNvSpPr txBox="1"/>
          <p:nvPr/>
        </p:nvSpPr>
        <p:spPr>
          <a:xfrm>
            <a:off x="7445520" y="1294280"/>
            <a:ext cx="4746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Test QCD processes in DY vs DIS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over a broad range of kinematics</a:t>
            </a:r>
          </a:p>
        </p:txBody>
      </p:sp>
    </p:spTree>
    <p:extLst>
      <p:ext uri="{BB962C8B-B14F-4D97-AF65-F5344CB8AC3E}">
        <p14:creationId xmlns:p14="http://schemas.microsoft.com/office/powerpoint/2010/main" val="1610686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Footer Placeholder 4">
            <a:extLst>
              <a:ext uri="{FF2B5EF4-FFF2-40B4-BE49-F238E27FC236}">
                <a16:creationId xmlns:a16="http://schemas.microsoft.com/office/drawing/2014/main" id="{D0B232A0-0849-304D-987D-289388B7E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0777" indent="-37473588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189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37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566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754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35A1B-7D81-7046-8F36-A86DE269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0777" indent="-37473588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189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37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566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754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CB5FD14-C671-C144-B3B2-E2428E6DAEAF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8677" name="Rectangle 2">
            <a:extLst>
              <a:ext uri="{FF2B5EF4-FFF2-40B4-BE49-F238E27FC236}">
                <a16:creationId xmlns:a16="http://schemas.microsoft.com/office/drawing/2014/main" id="{60723D31-EEDA-2849-9D4D-E89D36B9A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596" y="86829"/>
            <a:ext cx="1129739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377" eaLnBrk="1" hangingPunct="1">
              <a:spcBef>
                <a:spcPct val="0"/>
              </a:spcBef>
            </a:pPr>
            <a:r>
              <a:rPr lang="en-US" altLang="en-US" sz="4267" dirty="0">
                <a:latin typeface="Arial" panose="020B0604020202020204" pitchFamily="34" charset="0"/>
              </a:rPr>
              <a:t>TMDs probed via DY at </a:t>
            </a:r>
            <a:r>
              <a:rPr lang="en-US" altLang="en-US" sz="4267" dirty="0" err="1">
                <a:latin typeface="Arial" panose="020B0604020202020204" pitchFamily="34" charset="0"/>
              </a:rPr>
              <a:t>Fermilab</a:t>
            </a:r>
            <a:endParaRPr lang="en-US" altLang="en-US" sz="3733" dirty="0">
              <a:latin typeface="Arial" panose="020B0604020202020204" pitchFamily="34" charset="0"/>
            </a:endParaRPr>
          </a:p>
        </p:txBody>
      </p:sp>
      <p:sp>
        <p:nvSpPr>
          <p:cNvPr id="28678" name="Line 4">
            <a:extLst>
              <a:ext uri="{FF2B5EF4-FFF2-40B4-BE49-F238E27FC236}">
                <a16:creationId xmlns:a16="http://schemas.microsoft.com/office/drawing/2014/main" id="{9AA6D295-A06D-CD44-9193-90CD9F8DE3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7054" y="5505893"/>
            <a:ext cx="63119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86EDE4-C6C2-954B-85A2-515C4BB7C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BE7C77-E3B7-254E-AFDE-40434D1C90EA}"/>
              </a:ext>
            </a:extLst>
          </p:cNvPr>
          <p:cNvGrpSpPr/>
          <p:nvPr/>
        </p:nvGrpSpPr>
        <p:grpSpPr>
          <a:xfrm>
            <a:off x="1326994" y="982080"/>
            <a:ext cx="9151515" cy="5301369"/>
            <a:chOff x="1558773" y="736559"/>
            <a:chExt cx="6863636" cy="3976027"/>
          </a:xfrm>
        </p:grpSpPr>
        <p:graphicFrame>
          <p:nvGraphicFramePr>
            <p:cNvPr id="28674" name="Object 2">
              <a:extLst>
                <a:ext uri="{FF2B5EF4-FFF2-40B4-BE49-F238E27FC236}">
                  <a16:creationId xmlns:a16="http://schemas.microsoft.com/office/drawing/2014/main" id="{59A98089-CF41-114D-BF79-CA837916B6A6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1558773" y="736559"/>
            <a:ext cx="5724525" cy="3967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8" name="Equation" r:id="rId4" imgW="101523800" imgH="70218300" progId="Equation.DSMT4">
                    <p:embed/>
                  </p:oleObj>
                </mc:Choice>
                <mc:Fallback>
                  <p:oleObj name="Equation" r:id="rId4" imgW="101523800" imgH="70218300" progId="Equation.DSMT4">
                    <p:embed/>
                    <p:pic>
                      <p:nvPicPr>
                        <p:cNvPr id="28674" name="Object 2">
                          <a:extLst>
                            <a:ext uri="{FF2B5EF4-FFF2-40B4-BE49-F238E27FC236}">
                              <a16:creationId xmlns:a16="http://schemas.microsoft.com/office/drawing/2014/main" id="{59A98089-CF41-114D-BF79-CA837916B6A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8773" y="736559"/>
                          <a:ext cx="5724525" cy="39671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CB54819-945A-D24F-817B-7F4B7D1EDEC5}"/>
                </a:ext>
              </a:extLst>
            </p:cNvPr>
            <p:cNvSpPr txBox="1"/>
            <p:nvPr/>
          </p:nvSpPr>
          <p:spPr>
            <a:xfrm>
              <a:off x="4766312" y="4427844"/>
              <a:ext cx="3656097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>
                  <a:solidFill>
                    <a:srgbClr val="FF0000"/>
                  </a:solidFill>
                  <a:sym typeface="Wingdings" pitchFamily="2" charset="2"/>
                </a:rPr>
                <a:t></a:t>
              </a:r>
              <a:r>
                <a:rPr lang="en-US" sz="1867" dirty="0">
                  <a:solidFill>
                    <a:srgbClr val="FF0000"/>
                  </a:solidFill>
                </a:rPr>
                <a:t>COMPASS, RHIC, EIC/</a:t>
              </a:r>
              <a:r>
                <a:rPr lang="en-US" sz="1867" dirty="0" err="1">
                  <a:solidFill>
                    <a:srgbClr val="FF0000"/>
                  </a:solidFill>
                </a:rPr>
                <a:t>SpinQuest</a:t>
              </a:r>
              <a:r>
                <a:rPr lang="en-US" sz="1867" dirty="0">
                  <a:solidFill>
                    <a:srgbClr val="FF0000"/>
                  </a:solidFill>
                </a:rPr>
                <a:t> for sea quarks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4982AE-8DFA-6A4B-BBC8-2AECC7CF28A6}"/>
              </a:ext>
            </a:extLst>
          </p:cNvPr>
          <p:cNvGrpSpPr/>
          <p:nvPr/>
        </p:nvGrpSpPr>
        <p:grpSpPr>
          <a:xfrm>
            <a:off x="8959695" y="1446032"/>
            <a:ext cx="2638864" cy="2850249"/>
            <a:chOff x="7123814" y="1116419"/>
            <a:chExt cx="1979148" cy="213768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98A2EC-E7C3-6544-B08F-B9BB299024F9}"/>
                </a:ext>
              </a:extLst>
            </p:cNvPr>
            <p:cNvSpPr txBox="1"/>
            <p:nvPr/>
          </p:nvSpPr>
          <p:spPr>
            <a:xfrm>
              <a:off x="7123814" y="1116419"/>
              <a:ext cx="197914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E906, E1039, E1027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56175DC-4AEF-8C4D-850A-FCB8A91866E2}"/>
                </a:ext>
              </a:extLst>
            </p:cNvPr>
            <p:cNvSpPr txBox="1"/>
            <p:nvPr/>
          </p:nvSpPr>
          <p:spPr>
            <a:xfrm>
              <a:off x="7123814" y="2073349"/>
              <a:ext cx="140687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E1039, E1027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BB7473-5C73-734A-9D94-BC0A3E01CA63}"/>
                </a:ext>
              </a:extLst>
            </p:cNvPr>
            <p:cNvSpPr txBox="1"/>
            <p:nvPr/>
          </p:nvSpPr>
          <p:spPr>
            <a:xfrm>
              <a:off x="7123814" y="2907857"/>
              <a:ext cx="717985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E1027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6179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10DAA-3229-304F-BEB4-B957BF4F3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07" y="45798"/>
            <a:ext cx="6384403" cy="976253"/>
          </a:xfrm>
        </p:spPr>
        <p:txBody>
          <a:bodyPr/>
          <a:lstStyle/>
          <a:p>
            <a:r>
              <a:rPr lang="en-US" b="1" dirty="0"/>
              <a:t>Summary and Outlook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58556-1D82-C846-B2A9-AA05D60ED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2E52B-663F-BA48-B670-B0FF0FDB7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F80F3-F04A-114B-8C77-618B8BCF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BF1CC0-E777-6047-AC2C-AA7D54994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0469" y="1553966"/>
            <a:ext cx="2225537" cy="18606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8B4EB2-22BD-4846-838D-C77ECD0E5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0469" y="5413833"/>
            <a:ext cx="2248383" cy="1432907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DD01DB0-B017-6642-A057-42068305D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522297"/>
              </p:ext>
            </p:extLst>
          </p:nvPr>
        </p:nvGraphicFramePr>
        <p:xfrm>
          <a:off x="199250" y="1019614"/>
          <a:ext cx="9404064" cy="5314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4194">
                  <a:extLst>
                    <a:ext uri="{9D8B030D-6E8A-4147-A177-3AD203B41FA5}">
                      <a16:colId xmlns:a16="http://schemas.microsoft.com/office/drawing/2014/main" val="2074786760"/>
                    </a:ext>
                  </a:extLst>
                </a:gridCol>
                <a:gridCol w="2592729">
                  <a:extLst>
                    <a:ext uri="{9D8B030D-6E8A-4147-A177-3AD203B41FA5}">
                      <a16:colId xmlns:a16="http://schemas.microsoft.com/office/drawing/2014/main" val="3676653392"/>
                    </a:ext>
                  </a:extLst>
                </a:gridCol>
                <a:gridCol w="1713053">
                  <a:extLst>
                    <a:ext uri="{9D8B030D-6E8A-4147-A177-3AD203B41FA5}">
                      <a16:colId xmlns:a16="http://schemas.microsoft.com/office/drawing/2014/main" val="1189558630"/>
                    </a:ext>
                  </a:extLst>
                </a:gridCol>
                <a:gridCol w="3214088">
                  <a:extLst>
                    <a:ext uri="{9D8B030D-6E8A-4147-A177-3AD203B41FA5}">
                      <a16:colId xmlns:a16="http://schemas.microsoft.com/office/drawing/2014/main" val="4150746403"/>
                    </a:ext>
                  </a:extLst>
                </a:gridCol>
              </a:tblGrid>
              <a:tr h="647195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Experiments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Run Time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Collision Types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Physics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693782567"/>
                  </a:ext>
                </a:extLst>
              </a:tr>
              <a:tr h="123676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E906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2012-2017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 + targets </a:t>
                      </a:r>
                    </a:p>
                    <a:p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(H, D, C, Fe, W)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dbar</a:t>
                      </a:r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/</a:t>
                      </a:r>
                      <a:r>
                        <a:rPr lang="en-US" sz="2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ubar</a:t>
                      </a:r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asymmetry</a:t>
                      </a:r>
                    </a:p>
                    <a:p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 quark </a:t>
                      </a:r>
                      <a:r>
                        <a:rPr lang="en-US" sz="2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dE</a:t>
                      </a:r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/dx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095647768"/>
                  </a:ext>
                </a:extLst>
              </a:tr>
              <a:tr h="877701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E1039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2018 – 2021+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p + pol. targets </a:t>
                      </a:r>
                    </a:p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(NH</a:t>
                      </a:r>
                      <a:r>
                        <a:rPr lang="en-US" sz="2400" baseline="-250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, ND</a:t>
                      </a:r>
                      <a:r>
                        <a:rPr lang="en-US" sz="2400" baseline="-250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Sea-quark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Sivers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, TMDs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26641165"/>
                  </a:ext>
                </a:extLst>
              </a:tr>
              <a:tr h="877701">
                <a:tc>
                  <a:txBody>
                    <a:bodyPr/>
                    <a:lstStyle/>
                    <a:p>
                      <a:r>
                        <a:rPr lang="en-US" sz="2400" dirty="0"/>
                        <a:t>E1067(para.)</a:t>
                      </a:r>
                    </a:p>
                    <a:p>
                      <a:endParaRPr lang="en-US" sz="2400" dirty="0"/>
                    </a:p>
                    <a:p>
                      <a:r>
                        <a:rPr lang="en-US" sz="2400" dirty="0" err="1"/>
                        <a:t>DarkQuest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2017-2021+(para.)</a:t>
                      </a:r>
                    </a:p>
                    <a:p>
                      <a:endParaRPr lang="en-US" sz="2400" dirty="0"/>
                    </a:p>
                    <a:p>
                      <a:r>
                        <a:rPr lang="en-US" sz="2400" dirty="0"/>
                        <a:t>2021+ (dedicated)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 + any targets</a:t>
                      </a:r>
                    </a:p>
                    <a:p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dark photon, dark Higgs, ALP …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8135645"/>
                  </a:ext>
                </a:extLst>
              </a:tr>
              <a:tr h="877701">
                <a:tc>
                  <a:txBody>
                    <a:bodyPr/>
                    <a:lstStyle/>
                    <a:p>
                      <a:r>
                        <a:rPr lang="en-US" sz="2400" dirty="0"/>
                        <a:t>E1027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202x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Pol. p-beam +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/>
                        <a:t>quark </a:t>
                      </a:r>
                      <a:r>
                        <a:rPr lang="en-US" sz="2400" dirty="0" err="1"/>
                        <a:t>Sivers</a:t>
                      </a:r>
                      <a:endParaRPr lang="en-US" sz="24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/>
                        <a:t>TMD, spin  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81291223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A18180E6-2E0E-344B-85C4-1DCAD5E09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085" y="3422320"/>
            <a:ext cx="2324303" cy="19466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465B8B-FDB2-7649-858D-7612EA8C1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0647" y="0"/>
            <a:ext cx="2225537" cy="162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06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64873-C770-E048-9523-64A7D0FE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882" y="268627"/>
            <a:ext cx="4638773" cy="1251268"/>
          </a:xfrm>
        </p:spPr>
        <p:txBody>
          <a:bodyPr>
            <a:normAutofit fontScale="90000"/>
          </a:bodyPr>
          <a:lstStyle/>
          <a:p>
            <a:r>
              <a:rPr lang="en-US" sz="4267" b="1" dirty="0" err="1"/>
              <a:t>SpinQuest</a:t>
            </a:r>
            <a:r>
              <a:rPr lang="en-US" sz="4267" b="1" dirty="0"/>
              <a:t>/E1039 Collaboration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87BEC8-3FF6-154C-B203-69B54F2C0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D7A02C-8D92-ED4B-B481-0FFB3A459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4204E-F96F-C04C-AC2D-36E35295C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41EE67-6ECB-654D-84C7-45458F400AA3}"/>
              </a:ext>
            </a:extLst>
          </p:cNvPr>
          <p:cNvSpPr txBox="1"/>
          <p:nvPr/>
        </p:nvSpPr>
        <p:spPr>
          <a:xfrm>
            <a:off x="368882" y="2356751"/>
            <a:ext cx="4812718" cy="2144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i="1" dirty="0">
                <a:solidFill>
                  <a:srgbClr val="FF0000"/>
                </a:solidFill>
              </a:rPr>
              <a:t>A relatively small collaboration, great opportunities for new comers to contribute and lead major detector and physics efforts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B092D7-6ADC-4945-9E30-8F4689579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154" y="0"/>
            <a:ext cx="6614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59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2C3F6-1087-4F46-B22F-A0A6B9E2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17642-8D1F-9B48-9022-F5D48EB40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C28B3-98F4-D145-A456-254A5A3CB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C4D53-C267-BD4E-99FF-37D6B4EBD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04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FDF5781-EEFE-D740-B177-D5BE79D4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301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 err="1"/>
              <a:t>SpinQuest</a:t>
            </a:r>
            <a:r>
              <a:rPr lang="en-US" b="1" dirty="0"/>
              <a:t> Experimental Hall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2F7BD-470C-354A-9587-0FDE93049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3DC22-A1FC-DF45-9052-E6E3FE3C7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2AF2D-1E51-B24F-85BC-0AAC45A22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22E80-FF4C-FB41-89A0-BB473B87D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813" y="1149533"/>
            <a:ext cx="6508521" cy="52068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B5E631-E036-BF49-ACB0-4C874EE32CCB}"/>
              </a:ext>
            </a:extLst>
          </p:cNvPr>
          <p:cNvSpPr txBox="1"/>
          <p:nvPr/>
        </p:nvSpPr>
        <p:spPr>
          <a:xfrm>
            <a:off x="9234138" y="1108761"/>
            <a:ext cx="15796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Target area</a:t>
            </a:r>
          </a:p>
          <a:p>
            <a:endParaRPr lang="en-US" sz="2400" dirty="0"/>
          </a:p>
          <a:p>
            <a:r>
              <a:rPr lang="en-US" sz="2400" dirty="0"/>
              <a:t>F-Mag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6EED42-E7A5-B046-8922-67B488A2DC13}"/>
              </a:ext>
            </a:extLst>
          </p:cNvPr>
          <p:cNvSpPr txBox="1"/>
          <p:nvPr/>
        </p:nvSpPr>
        <p:spPr>
          <a:xfrm>
            <a:off x="9234138" y="3248870"/>
            <a:ext cx="989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K-Mag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E42C80-E2B5-664B-ABDE-BB495540AC26}"/>
              </a:ext>
            </a:extLst>
          </p:cNvPr>
          <p:cNvSpPr txBox="1"/>
          <p:nvPr/>
        </p:nvSpPr>
        <p:spPr>
          <a:xfrm>
            <a:off x="9234137" y="5692482"/>
            <a:ext cx="1293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Muon-ID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1AD24645-7DCD-F442-A1C9-232C2F13F291}"/>
              </a:ext>
            </a:extLst>
          </p:cNvPr>
          <p:cNvSpPr/>
          <p:nvPr/>
        </p:nvSpPr>
        <p:spPr>
          <a:xfrm rot="2387127">
            <a:off x="8827030" y="452137"/>
            <a:ext cx="334733" cy="5245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339ED2-81C5-A640-8FD8-465EF06C309A}"/>
              </a:ext>
            </a:extLst>
          </p:cNvPr>
          <p:cNvSpPr txBox="1"/>
          <p:nvPr/>
        </p:nvSpPr>
        <p:spPr>
          <a:xfrm>
            <a:off x="9234138" y="405765"/>
            <a:ext cx="898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2530431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E31D7-5A43-E949-861F-A61AE509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B10FF-6B5A-714F-B341-5A0107420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4C2BE-E6B6-EB4D-8C32-B2EF73A31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4F104A15-AED9-3D4A-9E08-5539219E5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216" y="-20968"/>
            <a:ext cx="11599568" cy="687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FC321166-A6AD-5746-8A8B-98DDD851D2A8}"/>
              </a:ext>
            </a:extLst>
          </p:cNvPr>
          <p:cNvSpPr txBox="1">
            <a:spLocks/>
          </p:cNvSpPr>
          <p:nvPr/>
        </p:nvSpPr>
        <p:spPr>
          <a:xfrm>
            <a:off x="223631" y="0"/>
            <a:ext cx="7629939" cy="132556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err="1">
                <a:solidFill>
                  <a:srgbClr val="FFFF00"/>
                </a:solidFill>
              </a:rPr>
              <a:t>Fermilab</a:t>
            </a:r>
            <a:r>
              <a:rPr lang="en-US" sz="4400" b="1" dirty="0">
                <a:solidFill>
                  <a:srgbClr val="FFFF00"/>
                </a:solidFill>
              </a:rPr>
              <a:t> High Intensity Frontier</a:t>
            </a:r>
          </a:p>
        </p:txBody>
      </p:sp>
      <p:pic>
        <p:nvPicPr>
          <p:cNvPr id="11" name="Picture 5" descr="droppedImage.pdf">
            <a:extLst>
              <a:ext uri="{FF2B5EF4-FFF2-40B4-BE49-F238E27FC236}">
                <a16:creationId xmlns:a16="http://schemas.microsoft.com/office/drawing/2014/main" id="{E1E733CF-8BDF-B346-8B2D-1E58C4FF7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3914" y="662781"/>
            <a:ext cx="1900396" cy="931752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1932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906_KTEV_BEAM_LAYOUT_2 Layout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93186" y="1421302"/>
            <a:ext cx="4739687" cy="6133711"/>
          </a:xfrm>
          <a:prstGeom prst="rect">
            <a:avLst/>
          </a:prstGeom>
        </p:spPr>
      </p:pic>
      <p:pic>
        <p:nvPicPr>
          <p:cNvPr id="9" name="Picture 8" descr="mag_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2715" y="5364128"/>
            <a:ext cx="243423" cy="389704"/>
          </a:xfrm>
          <a:prstGeom prst="rect">
            <a:avLst/>
          </a:prstGeom>
        </p:spPr>
      </p:pic>
      <p:sp>
        <p:nvSpPr>
          <p:cNvPr id="16" name="Title 6"/>
          <p:cNvSpPr>
            <a:spLocks noGrp="1"/>
          </p:cNvSpPr>
          <p:nvPr>
            <p:ph type="title"/>
          </p:nvPr>
        </p:nvSpPr>
        <p:spPr>
          <a:xfrm>
            <a:off x="1692793" y="33514"/>
            <a:ext cx="8841579" cy="834537"/>
          </a:xfrm>
        </p:spPr>
        <p:txBody>
          <a:bodyPr>
            <a:noAutofit/>
          </a:bodyPr>
          <a:lstStyle/>
          <a:p>
            <a:r>
              <a:rPr lang="en-US" sz="3200" dirty="0"/>
              <a:t>New Beam Collimator and Target</a:t>
            </a:r>
          </a:p>
        </p:txBody>
      </p:sp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30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2191138" y="5689979"/>
            <a:ext cx="2234508" cy="0"/>
          </a:xfrm>
          <a:prstGeom prst="line">
            <a:avLst/>
          </a:prstGeom>
          <a:ln w="12700" cap="flat" cmpd="sng">
            <a:solidFill>
              <a:srgbClr val="FF0000"/>
            </a:solidFill>
            <a:prstDash val="lgDashDot"/>
            <a:head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967342" y="5136053"/>
            <a:ext cx="1378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Beam collimator</a:t>
            </a:r>
          </a:p>
        </p:txBody>
      </p:sp>
      <p:sp>
        <p:nvSpPr>
          <p:cNvPr id="26" name="Oval 25"/>
          <p:cNvSpPr/>
          <p:nvPr/>
        </p:nvSpPr>
        <p:spPr>
          <a:xfrm>
            <a:off x="1967342" y="878277"/>
            <a:ext cx="861655" cy="153782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961426" y="1029660"/>
            <a:ext cx="3311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Target cross section</a:t>
            </a:r>
            <a:r>
              <a:rPr lang="en-US" dirty="0"/>
              <a:t>: 18 x 28 mm</a:t>
            </a:r>
            <a:r>
              <a:rPr lang="en-US" baseline="30000" dirty="0"/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2251996" y="1322601"/>
            <a:ext cx="289361" cy="638551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967381" y="1420392"/>
            <a:ext cx="31366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 cross section: </a:t>
            </a:r>
          </a:p>
          <a:p>
            <a:r>
              <a:rPr lang="en-US" dirty="0"/>
              <a:t>Need be well contained within </a:t>
            </a:r>
          </a:p>
          <a:p>
            <a:r>
              <a:rPr lang="en-US" dirty="0"/>
              <a:t>4 sigma, required by </a:t>
            </a:r>
            <a:r>
              <a:rPr lang="en-US" dirty="0" err="1"/>
              <a:t>dR</a:t>
            </a:r>
            <a:r>
              <a:rPr lang="en-US" dirty="0"/>
              <a:t>&lt; 2x10</a:t>
            </a:r>
            <a:r>
              <a:rPr lang="en-US" baseline="30000" dirty="0"/>
              <a:t>-4</a:t>
            </a:r>
          </a:p>
          <a:p>
            <a:endParaRPr lang="en-US" baseline="30000" dirty="0"/>
          </a:p>
          <a:p>
            <a:r>
              <a:rPr lang="en-US" dirty="0" err="1"/>
              <a:t>sigX</a:t>
            </a:r>
            <a:r>
              <a:rPr lang="en-US" dirty="0"/>
              <a:t> = 18/2/4 = </a:t>
            </a:r>
            <a:r>
              <a:rPr lang="en-US" dirty="0">
                <a:solidFill>
                  <a:srgbClr val="FF0000"/>
                </a:solidFill>
              </a:rPr>
              <a:t>2.2 mm </a:t>
            </a:r>
          </a:p>
          <a:p>
            <a:r>
              <a:rPr lang="en-US" dirty="0" err="1"/>
              <a:t>sigY</a:t>
            </a:r>
            <a:r>
              <a:rPr lang="en-US" dirty="0"/>
              <a:t> = 28/2/4 = </a:t>
            </a:r>
            <a:r>
              <a:rPr lang="en-US" dirty="0">
                <a:solidFill>
                  <a:srgbClr val="FF0000"/>
                </a:solidFill>
              </a:rPr>
              <a:t>3.5 mm</a:t>
            </a:r>
          </a:p>
          <a:p>
            <a:r>
              <a:rPr lang="en-US" dirty="0"/>
              <a:t>Beam jitter: </a:t>
            </a:r>
            <a:r>
              <a:rPr lang="en-US" dirty="0" err="1"/>
              <a:t>dX</a:t>
            </a:r>
            <a:r>
              <a:rPr lang="en-US" dirty="0"/>
              <a:t>=</a:t>
            </a:r>
            <a:r>
              <a:rPr lang="en-US" dirty="0" err="1"/>
              <a:t>dY</a:t>
            </a:r>
            <a:r>
              <a:rPr lang="en-US" dirty="0"/>
              <a:t> ~ 1mm</a:t>
            </a:r>
          </a:p>
        </p:txBody>
      </p:sp>
      <p:pic>
        <p:nvPicPr>
          <p:cNvPr id="30" name="Picture 29" descr="20141112_091441_E906_BeamProfi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6322" y="1562309"/>
            <a:ext cx="2434959" cy="136966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470808" y="1135616"/>
            <a:ext cx="19602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E906 beam profile:</a:t>
            </a:r>
          </a:p>
          <a:p>
            <a:r>
              <a:rPr lang="en-US" dirty="0" err="1"/>
              <a:t>SigX</a:t>
            </a:r>
            <a:r>
              <a:rPr lang="en-US" dirty="0"/>
              <a:t> = </a:t>
            </a:r>
            <a:r>
              <a:rPr lang="en-US" dirty="0">
                <a:solidFill>
                  <a:srgbClr val="FF0000"/>
                </a:solidFill>
              </a:rPr>
              <a:t>4.0mm</a:t>
            </a:r>
          </a:p>
          <a:p>
            <a:r>
              <a:rPr lang="en-US" dirty="0" err="1"/>
              <a:t>SigY</a:t>
            </a:r>
            <a:r>
              <a:rPr lang="en-US" dirty="0"/>
              <a:t> = </a:t>
            </a:r>
            <a:r>
              <a:rPr lang="en-US" dirty="0">
                <a:solidFill>
                  <a:srgbClr val="FF0000"/>
                </a:solidFill>
              </a:rPr>
              <a:t>3.0mm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62873" y="3464619"/>
            <a:ext cx="1587294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 sig = 0.68269</a:t>
            </a:r>
          </a:p>
          <a:p>
            <a:r>
              <a:rPr lang="en-US" dirty="0"/>
              <a:t>2 sig = 0.95450</a:t>
            </a:r>
          </a:p>
          <a:p>
            <a:r>
              <a:rPr lang="en-US" dirty="0"/>
              <a:t>3 sig = 0.99730</a:t>
            </a:r>
          </a:p>
          <a:p>
            <a:r>
              <a:rPr lang="en-US" dirty="0">
                <a:solidFill>
                  <a:srgbClr val="FF0000"/>
                </a:solidFill>
              </a:rPr>
              <a:t>4 sig = 0.99994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2593" y="2392256"/>
            <a:ext cx="2057291" cy="437523"/>
          </a:xfrm>
          <a:prstGeom prst="rect">
            <a:avLst/>
          </a:prstGeom>
        </p:spPr>
      </p:pic>
      <p:sp>
        <p:nvSpPr>
          <p:cNvPr id="34" name="Frame 33"/>
          <p:cNvSpPr/>
          <p:nvPr/>
        </p:nvSpPr>
        <p:spPr>
          <a:xfrm>
            <a:off x="2320587" y="5580904"/>
            <a:ext cx="640839" cy="215576"/>
          </a:xfrm>
          <a:prstGeom prst="frame">
            <a:avLst/>
          </a:prstGeom>
          <a:solidFill>
            <a:srgbClr val="3366FF"/>
          </a:solidFill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1587167" y="5621688"/>
            <a:ext cx="529804" cy="136585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587168" y="5918455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</a:rPr>
              <a:t>120GeV</a:t>
            </a:r>
          </a:p>
          <a:p>
            <a:r>
              <a:rPr lang="en-US" sz="1400" dirty="0">
                <a:solidFill>
                  <a:srgbClr val="800000"/>
                </a:solidFill>
              </a:rPr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3851753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4282"/>
            <a:ext cx="8229600" cy="1003081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Target and Beam Dump Event Separation</a:t>
            </a:r>
            <a:br>
              <a:rPr lang="en-US" sz="3600" dirty="0"/>
            </a:br>
            <a:r>
              <a:rPr lang="en-US" sz="3600" dirty="0">
                <a:solidFill>
                  <a:srgbClr val="0000FF"/>
                </a:solidFill>
              </a:rPr>
              <a:t>target at upstream: Z=-3.5m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463" y="1067363"/>
            <a:ext cx="6879563" cy="53579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E69D43-7422-3D43-A104-C02F334CA2DB}"/>
              </a:ext>
            </a:extLst>
          </p:cNvPr>
          <p:cNvSpPr txBox="1"/>
          <p:nvPr/>
        </p:nvSpPr>
        <p:spPr>
          <a:xfrm>
            <a:off x="3674349" y="1748413"/>
            <a:ext cx="3009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Trigger optimization possible!</a:t>
            </a:r>
          </a:p>
        </p:txBody>
      </p:sp>
    </p:spTree>
    <p:extLst>
      <p:ext uri="{BB962C8B-B14F-4D97-AF65-F5344CB8AC3E}">
        <p14:creationId xmlns:p14="http://schemas.microsoft.com/office/powerpoint/2010/main" val="3177588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AB9CF-ABA9-BF44-970A-482D89965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71" y="0"/>
            <a:ext cx="11168605" cy="938749"/>
          </a:xfrm>
        </p:spPr>
        <p:txBody>
          <a:bodyPr>
            <a:normAutofit/>
          </a:bodyPr>
          <a:lstStyle/>
          <a:p>
            <a:r>
              <a:rPr lang="en-US" b="1" dirty="0"/>
              <a:t>Projected Dark Sector Physics Search Sensitivity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49DDA4-89A9-0C4C-B1B7-FEB4A81E9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FCDCF4-BD0D-7A43-8972-BA7F04776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4BEBF1-9178-7C48-B1C1-F9C249D75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 descr="sensitivity_full.png">
            <a:extLst>
              <a:ext uri="{FF2B5EF4-FFF2-40B4-BE49-F238E27FC236}">
                <a16:creationId xmlns:a16="http://schemas.microsoft.com/office/drawing/2014/main" id="{65CA2953-611B-9346-8EBB-120D9CD3D4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95" y="1443062"/>
            <a:ext cx="5406253" cy="460472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59044DB-C79D-424B-90BF-732C1A4EF221}"/>
              </a:ext>
            </a:extLst>
          </p:cNvPr>
          <p:cNvGrpSpPr/>
          <p:nvPr/>
        </p:nvGrpSpPr>
        <p:grpSpPr>
          <a:xfrm>
            <a:off x="5591449" y="1119911"/>
            <a:ext cx="6667911" cy="5236440"/>
            <a:chOff x="3488849" y="1349318"/>
            <a:chExt cx="5422214" cy="5007032"/>
          </a:xfrm>
        </p:grpSpPr>
        <p:pic>
          <p:nvPicPr>
            <p:cNvPr id="8" name="Picture 7" descr="Future_limits_v3_dark_higgs.pdf">
              <a:extLst>
                <a:ext uri="{FF2B5EF4-FFF2-40B4-BE49-F238E27FC236}">
                  <a16:creationId xmlns:a16="http://schemas.microsoft.com/office/drawing/2014/main" id="{6647ACFA-3E0F-F844-988B-F24B647F6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849" y="1349318"/>
              <a:ext cx="5422214" cy="500703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27EBC2-9CD3-7E46-8A72-6C3846467D77}"/>
                </a:ext>
              </a:extLst>
            </p:cNvPr>
            <p:cNvSpPr txBox="1"/>
            <p:nvPr/>
          </p:nvSpPr>
          <p:spPr>
            <a:xfrm>
              <a:off x="6104610" y="4087364"/>
              <a:ext cx="326144" cy="353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5x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CD64A2-ECFB-0A44-841B-2C38EAC16ADA}"/>
                </a:ext>
              </a:extLst>
            </p:cNvPr>
            <p:cNvSpPr txBox="1"/>
            <p:nvPr/>
          </p:nvSpPr>
          <p:spPr>
            <a:xfrm>
              <a:off x="6403653" y="4260589"/>
              <a:ext cx="421301" cy="353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25x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B1F22D-98B8-6045-BE7F-D0BB38024B45}"/>
                </a:ext>
              </a:extLst>
            </p:cNvPr>
            <p:cNvSpPr txBox="1"/>
            <p:nvPr/>
          </p:nvSpPr>
          <p:spPr>
            <a:xfrm>
              <a:off x="5724817" y="3878652"/>
              <a:ext cx="326144" cy="353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1x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C368048-E4BF-364E-9273-83C70A4DE1C5}"/>
              </a:ext>
            </a:extLst>
          </p:cNvPr>
          <p:cNvSpPr txBox="1"/>
          <p:nvPr/>
        </p:nvSpPr>
        <p:spPr>
          <a:xfrm>
            <a:off x="838201" y="1119912"/>
            <a:ext cx="2684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F28FF"/>
                </a:solidFill>
              </a:rPr>
              <a:t>Dark photon search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D4293B-AC0B-BD4C-A635-A4B85550FF50}"/>
              </a:ext>
            </a:extLst>
          </p:cNvPr>
          <p:cNvSpPr txBox="1"/>
          <p:nvPr/>
        </p:nvSpPr>
        <p:spPr>
          <a:xfrm>
            <a:off x="6491015" y="1015684"/>
            <a:ext cx="244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F28FF"/>
                </a:solidFill>
              </a:rPr>
              <a:t>Dark Higgs search</a:t>
            </a:r>
          </a:p>
        </p:txBody>
      </p:sp>
    </p:spTree>
    <p:extLst>
      <p:ext uri="{BB962C8B-B14F-4D97-AF65-F5344CB8AC3E}">
        <p14:creationId xmlns:p14="http://schemas.microsoft.com/office/powerpoint/2010/main" val="1512770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8649E-C567-8540-87B7-B79A150F5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F1398-0A54-164B-9FEE-CF51086A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B4C4D-4E62-3D4A-8770-32C21F6A4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E79840-7C07-C84C-A480-EEC022E4A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715985"/>
            <a:ext cx="6065008" cy="40086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AF346A-2180-FE4F-82AD-DE9EC232B3A6}"/>
              </a:ext>
            </a:extLst>
          </p:cNvPr>
          <p:cNvSpPr txBox="1"/>
          <p:nvPr/>
        </p:nvSpPr>
        <p:spPr>
          <a:xfrm>
            <a:off x="838201" y="1494644"/>
            <a:ext cx="1107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Year 2015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467E3C-E0B2-B845-AA70-00FD94A6809D}"/>
              </a:ext>
            </a:extLst>
          </p:cNvPr>
          <p:cNvSpPr txBox="1"/>
          <p:nvPr/>
        </p:nvSpPr>
        <p:spPr>
          <a:xfrm>
            <a:off x="423089" y="4654455"/>
            <a:ext cx="4750275" cy="186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28FF"/>
                </a:solidFill>
              </a:rPr>
              <a:t>E906 unpolarized targets: </a:t>
            </a:r>
            <a:r>
              <a:rPr lang="en-US" sz="2133" b="1" dirty="0"/>
              <a:t>2012-2017</a:t>
            </a:r>
          </a:p>
          <a:p>
            <a:pPr marL="285744" indent="-285744">
              <a:buFontTx/>
              <a:buChar char="-"/>
            </a:pPr>
            <a:r>
              <a:rPr lang="en-US" baseline="30000" dirty="0"/>
              <a:t>1</a:t>
            </a:r>
            <a:r>
              <a:rPr lang="en-US" dirty="0"/>
              <a:t>H, </a:t>
            </a:r>
            <a:r>
              <a:rPr lang="en-US" baseline="30000" dirty="0"/>
              <a:t>2</a:t>
            </a:r>
            <a:r>
              <a:rPr lang="en-US" dirty="0"/>
              <a:t>D, </a:t>
            </a:r>
            <a:r>
              <a:rPr lang="en-US" baseline="30000" dirty="0"/>
              <a:t>12</a:t>
            </a:r>
            <a:r>
              <a:rPr lang="en-US" dirty="0"/>
              <a:t>C, </a:t>
            </a:r>
            <a:r>
              <a:rPr lang="en-US" baseline="30000" dirty="0"/>
              <a:t>56</a:t>
            </a:r>
            <a:r>
              <a:rPr lang="en-US" dirty="0"/>
              <a:t>Fe, </a:t>
            </a:r>
            <a:r>
              <a:rPr lang="en-US" baseline="30000" dirty="0"/>
              <a:t>184</a:t>
            </a:r>
            <a:r>
              <a:rPr lang="en-US" dirty="0"/>
              <a:t>W</a:t>
            </a:r>
          </a:p>
          <a:p>
            <a:r>
              <a:rPr lang="en-US" sz="2133" b="1" dirty="0">
                <a:solidFill>
                  <a:srgbClr val="1F28FF"/>
                </a:solidFill>
              </a:rPr>
              <a:t>E1039 polarized targets: </a:t>
            </a:r>
            <a:r>
              <a:rPr lang="en-US" sz="2133" b="1" dirty="0"/>
              <a:t>2019 – 2021+</a:t>
            </a:r>
          </a:p>
          <a:p>
            <a:pPr marL="285744" indent="-285744">
              <a:buFontTx/>
              <a:buChar char="-"/>
            </a:pPr>
            <a:r>
              <a:rPr lang="en-US" dirty="0"/>
              <a:t>Polarized protons (NH</a:t>
            </a:r>
            <a:r>
              <a:rPr lang="en-US" baseline="-25000" dirty="0"/>
              <a:t>3</a:t>
            </a:r>
            <a:r>
              <a:rPr lang="en-US" dirty="0"/>
              <a:t>)</a:t>
            </a:r>
            <a:endParaRPr lang="en-US" baseline="-25000" dirty="0"/>
          </a:p>
          <a:p>
            <a:pPr marL="285744" indent="-285744">
              <a:buFontTx/>
              <a:buChar char="-"/>
            </a:pPr>
            <a:r>
              <a:rPr lang="en-US" dirty="0"/>
              <a:t>Polarized neutrons (ND</a:t>
            </a:r>
            <a:r>
              <a:rPr lang="en-US" baseline="-25000" dirty="0"/>
              <a:t>3</a:t>
            </a:r>
            <a:r>
              <a:rPr lang="en-US" dirty="0"/>
              <a:t>)</a:t>
            </a:r>
          </a:p>
          <a:p>
            <a:r>
              <a:rPr lang="en-US" sz="1867" b="1" dirty="0">
                <a:solidFill>
                  <a:schemeClr val="accent3">
                    <a:lumMod val="75000"/>
                  </a:schemeClr>
                </a:solidFill>
              </a:rPr>
              <a:t>E1027 polarized beam</a:t>
            </a:r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D491EE23-B4BD-0E44-B243-CCB9A6FEAE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7641" y="3608175"/>
            <a:ext cx="1195463" cy="298028"/>
          </a:xfrm>
          <a:prstGeom prst="lin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241087"/>
            <a:endParaRPr lang="en-US" sz="6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1" name="AutoShape 10">
            <a:extLst>
              <a:ext uri="{FF2B5EF4-FFF2-40B4-BE49-F238E27FC236}">
                <a16:creationId xmlns:a16="http://schemas.microsoft.com/office/drawing/2014/main" id="{11373CB9-A313-5841-A1E5-3A8412D57D5B}"/>
              </a:ext>
            </a:extLst>
          </p:cNvPr>
          <p:cNvSpPr>
            <a:spLocks/>
          </p:cNvSpPr>
          <p:nvPr/>
        </p:nvSpPr>
        <p:spPr bwMode="auto">
          <a:xfrm rot="20760000">
            <a:off x="144609" y="3217300"/>
            <a:ext cx="1710072" cy="44871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125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751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751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751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751" dirty="0">
                <a:latin typeface="Gill Sans" charset="0"/>
                <a:cs typeface="Gill Sans" charset="0"/>
                <a:sym typeface="Gill Sans" charset="0"/>
              </a:rPr>
              <a:t>19ns RF, 4s spill, 0.5×10</a:t>
            </a:r>
            <a:r>
              <a:rPr lang="en-US" sz="751" baseline="32000" dirty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751" dirty="0">
                <a:latin typeface="Gill Sans" charset="0"/>
                <a:cs typeface="Gill Sans" charset="0"/>
                <a:sym typeface="Gill Sans" charset="0"/>
              </a:rPr>
              <a:t> protons per spill</a:t>
            </a:r>
            <a:endParaRPr lang="en-US" sz="1351" dirty="0"/>
          </a:p>
        </p:txBody>
      </p:sp>
      <p:sp>
        <p:nvSpPr>
          <p:cNvPr id="13" name="Up Arrow Callout 12">
            <a:extLst>
              <a:ext uri="{FF2B5EF4-FFF2-40B4-BE49-F238E27FC236}">
                <a16:creationId xmlns:a16="http://schemas.microsoft.com/office/drawing/2014/main" id="{87B8F194-C9AA-7144-9418-5C83F886A51C}"/>
              </a:ext>
            </a:extLst>
          </p:cNvPr>
          <p:cNvSpPr/>
          <p:nvPr/>
        </p:nvSpPr>
        <p:spPr>
          <a:xfrm>
            <a:off x="1693844" y="3434279"/>
            <a:ext cx="127321" cy="263228"/>
          </a:xfrm>
          <a:prstGeom prst="upArrowCallou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B26115-2D56-8746-8363-68F15CD9F25D}"/>
              </a:ext>
            </a:extLst>
          </p:cNvPr>
          <p:cNvSpPr txBox="1"/>
          <p:nvPr/>
        </p:nvSpPr>
        <p:spPr>
          <a:xfrm>
            <a:off x="7750970" y="976383"/>
            <a:ext cx="4265316" cy="20416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FF0000"/>
                </a:solidFill>
              </a:rPr>
              <a:t>120 GeV protons from the Main Injector</a:t>
            </a:r>
          </a:p>
          <a:p>
            <a:pPr marL="285744" indent="-285744">
              <a:buFontTx/>
              <a:buChar char="-"/>
            </a:pPr>
            <a:r>
              <a:rPr lang="en-US" dirty="0"/>
              <a:t>4s beam spill very 60 sec </a:t>
            </a:r>
          </a:p>
          <a:p>
            <a:pPr marL="285744" indent="-285744">
              <a:buFontTx/>
              <a:buChar char="-"/>
            </a:pPr>
            <a:r>
              <a:rPr lang="en-US" dirty="0"/>
              <a:t>19ns RF, ~10s K protons per RF bucket</a:t>
            </a:r>
          </a:p>
          <a:p>
            <a:pPr marL="285744" indent="-285744">
              <a:buFontTx/>
              <a:buChar char="-"/>
            </a:pPr>
            <a:r>
              <a:rPr lang="en-US" dirty="0"/>
              <a:t> 5x10</a:t>
            </a:r>
            <a:r>
              <a:rPr lang="en-US" baseline="30000" dirty="0"/>
              <a:t>12</a:t>
            </a:r>
            <a:r>
              <a:rPr lang="en-US" dirty="0"/>
              <a:t> Proton On Target (POT) per spill</a:t>
            </a:r>
          </a:p>
          <a:p>
            <a:pPr marL="285744" indent="-285744">
              <a:buFontTx/>
              <a:buChar char="-"/>
            </a:pPr>
            <a:r>
              <a:rPr lang="en-US" dirty="0"/>
              <a:t>Total integrated POT for E1039 (2-year): </a:t>
            </a:r>
          </a:p>
          <a:p>
            <a:r>
              <a:rPr lang="en-US" dirty="0"/>
              <a:t>      1.4x10</a:t>
            </a:r>
            <a:r>
              <a:rPr lang="en-US" baseline="30000" dirty="0"/>
              <a:t>18</a:t>
            </a:r>
            <a:r>
              <a:rPr lang="en-US" dirty="0"/>
              <a:t> POT </a:t>
            </a:r>
          </a:p>
          <a:p>
            <a:pPr marL="285744" indent="-285744">
              <a:buFontTx/>
              <a:buChar char="-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D0764-7F00-E34E-A82E-E75151BAF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64" y="7404"/>
            <a:ext cx="7438445" cy="96897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SpinQuest</a:t>
            </a:r>
            <a:r>
              <a:rPr lang="en-US" b="1" dirty="0"/>
              <a:t> Dimuon Spectrometer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796E1A-39BD-FF4B-9739-5EFD13DDC983}"/>
              </a:ext>
            </a:extLst>
          </p:cNvPr>
          <p:cNvGrpSpPr/>
          <p:nvPr/>
        </p:nvGrpSpPr>
        <p:grpSpPr>
          <a:xfrm>
            <a:off x="5173365" y="4011078"/>
            <a:ext cx="7004882" cy="2864969"/>
            <a:chOff x="3880023" y="3008308"/>
            <a:chExt cx="5253662" cy="21487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EEA3565-B7C0-A04F-847C-35DBF034D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3880023" y="3208373"/>
              <a:ext cx="5253662" cy="194866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87F63D-78A5-8643-B80E-1DD4546DC67F}"/>
                </a:ext>
              </a:extLst>
            </p:cNvPr>
            <p:cNvSpPr txBox="1"/>
            <p:nvPr/>
          </p:nvSpPr>
          <p:spPr>
            <a:xfrm>
              <a:off x="5190818" y="3008308"/>
              <a:ext cx="3544481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SeaQuest</a:t>
              </a:r>
              <a:r>
                <a:rPr lang="en-US" sz="2400" dirty="0"/>
                <a:t> Dimuon Tracking Top 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517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>
            <a:extLst>
              <a:ext uri="{FF2B5EF4-FFF2-40B4-BE49-F238E27FC236}">
                <a16:creationId xmlns:a16="http://schemas.microsoft.com/office/drawing/2014/main" id="{05CAB435-E539-D248-B2DE-BF6AEB1E4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pPr algn="ctr"/>
            <a:r>
              <a:rPr lang="en-US" altLang="en-US" sz="3733" dirty="0">
                <a:latin typeface="Arial" panose="020B0604020202020204" pitchFamily="34" charset="0"/>
                <a:ea typeface="ＭＳ Ｐゴシック" panose="020B0600070205080204" pitchFamily="34" charset="-128"/>
              </a:rPr>
              <a:t>Drell-Yan @</a:t>
            </a:r>
            <a:r>
              <a:rPr lang="en-US" altLang="en-US" sz="3733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SeaQuest</a:t>
            </a:r>
            <a:r>
              <a:rPr lang="en-US" altLang="en-US" sz="3733" dirty="0">
                <a:latin typeface="Arial" panose="020B0604020202020204" pitchFamily="34" charset="0"/>
                <a:ea typeface="ＭＳ Ｐゴシック" panose="020B0600070205080204" pitchFamily="34" charset="-128"/>
              </a:rPr>
              <a:t> – a Sea Quark Laboratory</a:t>
            </a:r>
          </a:p>
        </p:txBody>
      </p:sp>
      <p:sp>
        <p:nvSpPr>
          <p:cNvPr id="20483" name="Footer Placeholder 4">
            <a:extLst>
              <a:ext uri="{FF2B5EF4-FFF2-40B4-BE49-F238E27FC236}">
                <a16:creationId xmlns:a16="http://schemas.microsoft.com/office/drawing/2014/main" id="{0494EA39-0F59-0149-B4FE-8EE7D1CBD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0777" indent="-37473588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189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37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566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754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Ming Liu @QCD Evolution 2019</a:t>
            </a:r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F96D8B-DEBB-AB48-891F-EC2D13F01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0777" indent="-37473588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189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37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566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754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DA1F8B-461C-F846-8382-EA892919529C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0486" name="Picture 3" descr="slide5a">
            <a:extLst>
              <a:ext uri="{FF2B5EF4-FFF2-40B4-BE49-F238E27FC236}">
                <a16:creationId xmlns:a16="http://schemas.microsoft.com/office/drawing/2014/main" id="{69F46AE9-4CDE-0941-A494-C2264AA31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7" t="27376" r="9787"/>
          <a:stretch>
            <a:fillRect/>
          </a:stretch>
        </p:blipFill>
        <p:spPr bwMode="auto">
          <a:xfrm>
            <a:off x="274531" y="968176"/>
            <a:ext cx="5975679" cy="275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x1x2_accept">
            <a:extLst>
              <a:ext uri="{FF2B5EF4-FFF2-40B4-BE49-F238E27FC236}">
                <a16:creationId xmlns:a16="http://schemas.microsoft.com/office/drawing/2014/main" id="{A08C4402-7A00-A549-BD57-EE5CBDD22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31676" y="1126996"/>
            <a:ext cx="4274504" cy="3362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90DD8B-E97D-9D47-AB21-D75B0CB6410B}"/>
              </a:ext>
            </a:extLst>
          </p:cNvPr>
          <p:cNvSpPr txBox="1"/>
          <p:nvPr/>
        </p:nvSpPr>
        <p:spPr>
          <a:xfrm>
            <a:off x="8336690" y="1598145"/>
            <a:ext cx="1598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SeaQuest</a:t>
            </a:r>
            <a:endParaRPr lang="en-US" sz="2400" dirty="0"/>
          </a:p>
          <a:p>
            <a:r>
              <a:rPr lang="en-US" sz="2400" dirty="0"/>
              <a:t>acceptance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24571CA-3B18-5E4F-98FE-1B993BD37BD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38151" y="3758990"/>
          <a:ext cx="6292933" cy="2441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" name="Equation" r:id="rId6" imgW="2946400" imgH="1143000" progId="Equation.3">
                  <p:embed/>
                </p:oleObj>
              </mc:Choice>
              <mc:Fallback>
                <p:oleObj name="Equation" r:id="rId6" imgW="2946400" imgH="1143000" progId="Equation.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24571CA-3B18-5E4F-98FE-1B993BD37B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51" y="3758990"/>
                        <a:ext cx="6292933" cy="24412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55DB7EB-5479-254D-A06A-05F565DBF852}"/>
              </a:ext>
            </a:extLst>
          </p:cNvPr>
          <p:cNvSpPr txBox="1"/>
          <p:nvPr/>
        </p:nvSpPr>
        <p:spPr>
          <a:xfrm>
            <a:off x="6258798" y="5150964"/>
            <a:ext cx="5837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Fixed target kinematics favors sea-quarks </a:t>
            </a:r>
          </a:p>
          <a:p>
            <a:r>
              <a:rPr lang="en-US" sz="2400" dirty="0"/>
              <a:t>from target – </a:t>
            </a:r>
            <a:r>
              <a:rPr lang="en-US" sz="2400" b="1" dirty="0">
                <a:solidFill>
                  <a:srgbClr val="FF0000"/>
                </a:solidFill>
              </a:rPr>
              <a:t>a sea quark lab!</a:t>
            </a:r>
          </a:p>
        </p:txBody>
      </p:sp>
      <p:sp>
        <p:nvSpPr>
          <p:cNvPr id="6" name="Multiply 5">
            <a:extLst>
              <a:ext uri="{FF2B5EF4-FFF2-40B4-BE49-F238E27FC236}">
                <a16:creationId xmlns:a16="http://schemas.microsoft.com/office/drawing/2014/main" id="{6BFC51E6-836A-A94A-BE0C-7571581763CF}"/>
              </a:ext>
            </a:extLst>
          </p:cNvPr>
          <p:cNvSpPr/>
          <p:nvPr/>
        </p:nvSpPr>
        <p:spPr>
          <a:xfrm>
            <a:off x="5219568" y="3549966"/>
            <a:ext cx="1480435" cy="1420340"/>
          </a:xfrm>
          <a:prstGeom prst="mathMultiply">
            <a:avLst>
              <a:gd name="adj1" fmla="val 1014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FF0B07-41EF-5648-9B9B-CF33AB310D2A}"/>
              </a:ext>
            </a:extLst>
          </p:cNvPr>
          <p:cNvCxnSpPr>
            <a:cxnSpLocks/>
          </p:cNvCxnSpPr>
          <p:nvPr/>
        </p:nvCxnSpPr>
        <p:spPr>
          <a:xfrm>
            <a:off x="7536873" y="2976749"/>
            <a:ext cx="0" cy="922865"/>
          </a:xfrm>
          <a:prstGeom prst="straightConnector1">
            <a:avLst/>
          </a:prstGeom>
          <a:ln w="25400">
            <a:solidFill>
              <a:srgbClr val="1F28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5DB284-2184-C84E-9E93-F93D9DACB9E1}"/>
              </a:ext>
            </a:extLst>
          </p:cNvPr>
          <p:cNvCxnSpPr/>
          <p:nvPr/>
        </p:nvCxnSpPr>
        <p:spPr>
          <a:xfrm>
            <a:off x="4038600" y="4489788"/>
            <a:ext cx="743197" cy="0"/>
          </a:xfrm>
          <a:prstGeom prst="line">
            <a:avLst/>
          </a:prstGeom>
          <a:ln w="34925">
            <a:solidFill>
              <a:srgbClr val="1F2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252781-59A2-6040-8F84-40281F1F9A98}"/>
              </a:ext>
            </a:extLst>
          </p:cNvPr>
          <p:cNvCxnSpPr/>
          <p:nvPr/>
        </p:nvCxnSpPr>
        <p:spPr>
          <a:xfrm>
            <a:off x="4320967" y="5991357"/>
            <a:ext cx="743197" cy="0"/>
          </a:xfrm>
          <a:prstGeom prst="line">
            <a:avLst/>
          </a:prstGeom>
          <a:ln w="34925">
            <a:solidFill>
              <a:srgbClr val="1F2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4FCFF7-0082-D944-B56B-F4CA35E42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</p:spTree>
    <p:extLst>
      <p:ext uri="{BB962C8B-B14F-4D97-AF65-F5344CB8AC3E}">
        <p14:creationId xmlns:p14="http://schemas.microsoft.com/office/powerpoint/2010/main" val="3159135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14603-4553-3248-B83B-B0DF3D847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1"/>
            <a:ext cx="7886700" cy="101349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Dimuon Mass from </a:t>
            </a:r>
            <a:r>
              <a:rPr lang="en-US" b="1" dirty="0" err="1"/>
              <a:t>SeaQuest</a:t>
            </a:r>
            <a:r>
              <a:rPr lang="en-US" b="1" dirty="0"/>
              <a:t>/E906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0E29C-D876-664B-BFA9-D1BD6C84A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71C47-C751-424B-A41A-9E1250402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0E3AC-2353-E248-B69D-21CE5B9F1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6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75CEF80-0913-A047-8449-F738A09BE342}"/>
              </a:ext>
            </a:extLst>
          </p:cNvPr>
          <p:cNvGrpSpPr/>
          <p:nvPr/>
        </p:nvGrpSpPr>
        <p:grpSpPr>
          <a:xfrm>
            <a:off x="2438401" y="1044475"/>
            <a:ext cx="7600951" cy="5280893"/>
            <a:chOff x="2438401" y="1044475"/>
            <a:chExt cx="7600951" cy="528089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BC0599-9197-7445-9027-1C3655E74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8401" y="1044475"/>
              <a:ext cx="7600951" cy="528089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379FAA1-24B8-9642-A4BA-EA59AAD44D41}"/>
                </a:ext>
              </a:extLst>
            </p:cNvPr>
            <p:cNvSpPr/>
            <p:nvPr/>
          </p:nvSpPr>
          <p:spPr>
            <a:xfrm>
              <a:off x="5897525" y="4437321"/>
              <a:ext cx="2670544" cy="1417673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529482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1C665-7E66-364A-ADC2-62CA5960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E906 Unpolarized Physics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76EB1-7F20-A548-9136-BE64DB34F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615"/>
            <a:ext cx="10515600" cy="4486276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1F28FF"/>
                </a:solidFill>
              </a:rPr>
              <a:t>Thin targets: ~10% interaction length</a:t>
            </a:r>
          </a:p>
          <a:p>
            <a:pPr lvl="1"/>
            <a:r>
              <a:rPr lang="en-US" dirty="0"/>
              <a:t>Liquid H/D</a:t>
            </a:r>
          </a:p>
          <a:p>
            <a:pPr lvl="1"/>
            <a:r>
              <a:rPr lang="en-US" dirty="0"/>
              <a:t>Solid C, Fe, W</a:t>
            </a:r>
          </a:p>
          <a:p>
            <a:r>
              <a:rPr lang="en-US" dirty="0">
                <a:solidFill>
                  <a:srgbClr val="1F28FF"/>
                </a:solidFill>
              </a:rPr>
              <a:t>Physics </a:t>
            </a:r>
          </a:p>
          <a:p>
            <a:pPr lvl="1"/>
            <a:r>
              <a:rPr lang="en-US" dirty="0"/>
              <a:t>Sea quark flavor asymmetry, </a:t>
            </a:r>
            <a:r>
              <a:rPr lang="en-US" dirty="0" err="1"/>
              <a:t>dbar</a:t>
            </a:r>
            <a:r>
              <a:rPr lang="en-US" dirty="0"/>
              <a:t>/</a:t>
            </a:r>
            <a:r>
              <a:rPr lang="en-US" dirty="0" err="1"/>
              <a:t>ubar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Quark energy loss in </a:t>
            </a:r>
            <a:r>
              <a:rPr lang="en-US" dirty="0" err="1"/>
              <a:t>p+A</a:t>
            </a:r>
            <a:r>
              <a:rPr lang="en-US" dirty="0"/>
              <a:t> collisions, </a:t>
            </a:r>
            <a:r>
              <a:rPr lang="en-US" dirty="0" err="1"/>
              <a:t>dE</a:t>
            </a:r>
            <a:r>
              <a:rPr lang="en-US" dirty="0"/>
              <a:t>/dx</a:t>
            </a:r>
          </a:p>
          <a:p>
            <a:pPr lvl="1"/>
            <a:r>
              <a:rPr lang="en-US" dirty="0"/>
              <a:t>TMD and more … 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1F28FF"/>
                </a:solidFill>
              </a:rPr>
              <a:t>Experimental runs – 6 years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2012 – commissioning </a:t>
            </a:r>
          </a:p>
          <a:p>
            <a:pPr lvl="1"/>
            <a:r>
              <a:rPr lang="en-US" dirty="0"/>
              <a:t>2017 – completed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2F443-F22D-0D4D-81BA-A6EB07EAD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C2727-895B-9D42-A624-09BFC1043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3802C-E8A9-D747-B1C4-6A26FEB9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7</a:t>
            </a:fld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9C25FFA-342F-3D44-86CB-344931A8B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106" y="846666"/>
            <a:ext cx="5281894" cy="585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58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87377-241C-1244-99CC-27E80904D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549" y="162322"/>
            <a:ext cx="10515600" cy="108274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Flavor Asymmetry of Sea Quarks at Intermediate 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A2956-64F2-394C-80FA-B6ACE1548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9EC1A-3BD7-2641-A538-080C58E2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1AEA2-A73A-5E42-845C-307577C9C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66F023-0E40-9840-98FF-4EB737542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71" y="2356526"/>
            <a:ext cx="5483087" cy="12313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23CB50-5B1D-4F46-884C-9A6A3927F9B4}"/>
              </a:ext>
            </a:extLst>
          </p:cNvPr>
          <p:cNvSpPr txBox="1"/>
          <p:nvPr/>
        </p:nvSpPr>
        <p:spPr>
          <a:xfrm>
            <a:off x="362935" y="1606354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1F28FF"/>
                </a:solidFill>
              </a:rPr>
              <a:t>Proton vs “Neutron” targets: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497200-E551-0C40-B784-2B240B327D5F}"/>
              </a:ext>
            </a:extLst>
          </p:cNvPr>
          <p:cNvSpPr txBox="1"/>
          <p:nvPr/>
        </p:nvSpPr>
        <p:spPr>
          <a:xfrm>
            <a:off x="0" y="4468528"/>
            <a:ext cx="5918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could lead to a very interesting physics …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5B0BF9-77E8-B642-B381-CB9831EC9892}"/>
              </a:ext>
            </a:extLst>
          </p:cNvPr>
          <p:cNvSpPr txBox="1"/>
          <p:nvPr/>
        </p:nvSpPr>
        <p:spPr>
          <a:xfrm>
            <a:off x="107725" y="5458605"/>
            <a:ext cx="5668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C. Peng et al (FNAL E866/</a:t>
            </a:r>
            <a:r>
              <a:rPr lang="en-US" dirty="0" err="1"/>
              <a:t>NuSea</a:t>
            </a:r>
            <a:r>
              <a:rPr lang="en-US" dirty="0"/>
              <a:t>), PRD 58, 092004 (1998)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D6A0123-32C7-854D-AD31-97EE4A7A4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554" y="1415535"/>
            <a:ext cx="6375445" cy="464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2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71" y="5225"/>
            <a:ext cx="7826483" cy="1143000"/>
          </a:xfrm>
        </p:spPr>
        <p:txBody>
          <a:bodyPr>
            <a:noAutofit/>
          </a:bodyPr>
          <a:lstStyle/>
          <a:p>
            <a:r>
              <a:rPr lang="en-US" sz="3600" dirty="0"/>
              <a:t>Sea Quark Flavor Asymmetry and OAM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820" y="1378547"/>
            <a:ext cx="5421037" cy="161805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467" dirty="0">
                <a:solidFill>
                  <a:srgbClr val="1F28FF"/>
                </a:solidFill>
              </a:rPr>
              <a:t>Pion cloud model </a:t>
            </a:r>
          </a:p>
          <a:p>
            <a:r>
              <a:rPr lang="en-US" dirty="0"/>
              <a:t>Sea-quark flavor asymmetry</a:t>
            </a:r>
          </a:p>
          <a:p>
            <a:r>
              <a:rPr lang="en-US" dirty="0"/>
              <a:t>Sea-quark orbital angular motion </a:t>
            </a:r>
          </a:p>
          <a:p>
            <a:r>
              <a:rPr lang="en-US" altLang="zh-CN" dirty="0"/>
              <a:t>Expect large </a:t>
            </a:r>
            <a:r>
              <a:rPr lang="en-US" altLang="zh-CN" dirty="0" err="1"/>
              <a:t>Sivers</a:t>
            </a:r>
            <a:r>
              <a:rPr lang="en-US" altLang="zh-CN" dirty="0"/>
              <a:t> function at x = 0.1 - 0.4</a:t>
            </a:r>
            <a:endParaRPr lang="en-US" dirty="0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5/13/19</a:t>
            </a:r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@QCD Evolution 2019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9</a:t>
            </a:fld>
            <a:endParaRPr lang="en-US" dirty="0"/>
          </a:p>
        </p:txBody>
      </p:sp>
      <p:pic>
        <p:nvPicPr>
          <p:cNvPr id="4" name="Picture 37" descr="x1x2_accep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77400" y="38252400"/>
            <a:ext cx="8153400" cy="6477000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9829800" y="38404800"/>
            <a:ext cx="8153400" cy="6477000"/>
            <a:chOff x="6313488" y="3433763"/>
            <a:chExt cx="2830512" cy="2822575"/>
          </a:xfrm>
        </p:grpSpPr>
        <p:pic>
          <p:nvPicPr>
            <p:cNvPr id="6" name="Picture 37" descr="x1x2_accep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13488" y="3433763"/>
              <a:ext cx="2830512" cy="2822575"/>
            </a:xfrm>
            <a:prstGeom prst="rect">
              <a:avLst/>
            </a:prstGeom>
            <a:noFill/>
          </p:spPr>
        </p:pic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 rot="18747925">
              <a:off x="7346182" y="4370055"/>
              <a:ext cx="477790" cy="181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E906 </a:t>
              </a:r>
              <a:r>
                <a:rPr lang="en-US" sz="1400" dirty="0" err="1"/>
                <a:t>Spect</a:t>
              </a:r>
              <a:r>
                <a:rPr lang="en-US" sz="1400" dirty="0"/>
                <a:t>. </a:t>
              </a:r>
            </a:p>
            <a:p>
              <a:r>
                <a:rPr lang="en-US" sz="1400" dirty="0"/>
                <a:t>Monte Carlo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982200" y="38557200"/>
            <a:ext cx="8153400" cy="6477000"/>
            <a:chOff x="6313488" y="3433763"/>
            <a:chExt cx="2830512" cy="2822575"/>
          </a:xfrm>
        </p:grpSpPr>
        <p:pic>
          <p:nvPicPr>
            <p:cNvPr id="9" name="Picture 37" descr="x1x2_accep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13488" y="3433763"/>
              <a:ext cx="2830512" cy="2822575"/>
            </a:xfrm>
            <a:prstGeom prst="rect">
              <a:avLst/>
            </a:prstGeom>
            <a:noFill/>
          </p:spPr>
        </p:pic>
        <p:sp>
          <p:nvSpPr>
            <p:cNvPr id="10" name="Text Box 30"/>
            <p:cNvSpPr txBox="1">
              <a:spLocks noChangeArrowheads="1"/>
            </p:cNvSpPr>
            <p:nvPr/>
          </p:nvSpPr>
          <p:spPr bwMode="auto">
            <a:xfrm rot="18747925">
              <a:off x="7346182" y="4370055"/>
              <a:ext cx="477790" cy="181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E906 </a:t>
              </a:r>
              <a:r>
                <a:rPr lang="en-US" sz="1400" dirty="0" err="1"/>
                <a:t>Spect</a:t>
              </a:r>
              <a:r>
                <a:rPr lang="en-US" sz="1400" dirty="0"/>
                <a:t>. </a:t>
              </a:r>
            </a:p>
            <a:p>
              <a:r>
                <a:rPr lang="en-US" sz="1400" dirty="0"/>
                <a:t>Monte Carlo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134600" y="38709600"/>
            <a:ext cx="8153400" cy="6477000"/>
            <a:chOff x="6313488" y="3433763"/>
            <a:chExt cx="2830512" cy="2822575"/>
          </a:xfrm>
        </p:grpSpPr>
        <p:pic>
          <p:nvPicPr>
            <p:cNvPr id="12" name="Picture 37" descr="x1x2_accep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13488" y="3433763"/>
              <a:ext cx="2830512" cy="2822575"/>
            </a:xfrm>
            <a:prstGeom prst="rect">
              <a:avLst/>
            </a:prstGeom>
            <a:noFill/>
          </p:spPr>
        </p:pic>
        <p:sp>
          <p:nvSpPr>
            <p:cNvPr id="13" name="Text Box 30"/>
            <p:cNvSpPr txBox="1">
              <a:spLocks noChangeArrowheads="1"/>
            </p:cNvSpPr>
            <p:nvPr/>
          </p:nvSpPr>
          <p:spPr bwMode="auto">
            <a:xfrm rot="18747925">
              <a:off x="7346182" y="4370055"/>
              <a:ext cx="477790" cy="181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E906 </a:t>
              </a:r>
              <a:r>
                <a:rPr lang="en-US" sz="1400" dirty="0" err="1"/>
                <a:t>Spect</a:t>
              </a:r>
              <a:r>
                <a:rPr lang="en-US" sz="1400" dirty="0"/>
                <a:t>. </a:t>
              </a:r>
            </a:p>
            <a:p>
              <a:r>
                <a:rPr lang="en-US" sz="1400" dirty="0"/>
                <a:t>Monte Carlo</a:t>
              </a:r>
            </a:p>
          </p:txBody>
        </p:sp>
      </p:grpSp>
      <p:pic>
        <p:nvPicPr>
          <p:cNvPr id="16" name="Picture 2" descr="NaiveProtonSpinPionCloud"/>
          <p:cNvPicPr>
            <a:picLocks noChangeAspect="1" noChangeArrowheads="1"/>
          </p:cNvPicPr>
          <p:nvPr/>
        </p:nvPicPr>
        <p:blipFill rotWithShape="1">
          <a:blip r:embed="rId3"/>
          <a:srcRect t="10189" b="36464"/>
          <a:stretch/>
        </p:blipFill>
        <p:spPr>
          <a:xfrm>
            <a:off x="6096001" y="3911882"/>
            <a:ext cx="5687665" cy="2344933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30359" y="5226"/>
            <a:ext cx="4047660" cy="3584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635670-3A61-F841-9EA1-2F5F2111F8B0}"/>
              </a:ext>
            </a:extLst>
          </p:cNvPr>
          <p:cNvSpPr txBox="1"/>
          <p:nvPr/>
        </p:nvSpPr>
        <p:spPr>
          <a:xfrm>
            <a:off x="6049702" y="3623129"/>
            <a:ext cx="5662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F28FF"/>
                </a:solidFill>
              </a:rPr>
              <a:t>|p&gt; = a</a:t>
            </a:r>
            <a:r>
              <a:rPr lang="en-US" sz="2400" baseline="-25000" dirty="0">
                <a:solidFill>
                  <a:srgbClr val="1F28FF"/>
                </a:solidFill>
              </a:rPr>
              <a:t>1</a:t>
            </a:r>
            <a:r>
              <a:rPr lang="en-US" sz="2400" dirty="0">
                <a:solidFill>
                  <a:srgbClr val="1F28FF"/>
                </a:solidFill>
              </a:rPr>
              <a:t>|p</a:t>
            </a:r>
            <a:r>
              <a:rPr lang="en-US" sz="2400" baseline="-25000" dirty="0">
                <a:solidFill>
                  <a:srgbClr val="1F28FF"/>
                </a:solidFill>
              </a:rPr>
              <a:t>0</a:t>
            </a:r>
            <a:r>
              <a:rPr lang="en-US" sz="2400" dirty="0">
                <a:solidFill>
                  <a:srgbClr val="1F28FF"/>
                </a:solidFill>
              </a:rPr>
              <a:t>&gt; + a</a:t>
            </a:r>
            <a:r>
              <a:rPr lang="en-US" sz="2400" baseline="-25000" dirty="0">
                <a:solidFill>
                  <a:srgbClr val="1F28FF"/>
                </a:solidFill>
              </a:rPr>
              <a:t>2</a:t>
            </a:r>
            <a:r>
              <a:rPr lang="en-US" sz="2400" dirty="0">
                <a:solidFill>
                  <a:srgbClr val="1F28FF"/>
                </a:solidFill>
              </a:rPr>
              <a:t>|p</a:t>
            </a:r>
            <a:r>
              <a:rPr lang="en-US" sz="2400" baseline="-25000" dirty="0">
                <a:solidFill>
                  <a:srgbClr val="1F28FF"/>
                </a:solidFill>
              </a:rPr>
              <a:t>0</a:t>
            </a:r>
            <a:r>
              <a:rPr lang="en-US" sz="2400" dirty="0">
                <a:solidFill>
                  <a:srgbClr val="1F28FF"/>
                </a:solidFill>
              </a:rPr>
              <a:t> + pi</a:t>
            </a:r>
            <a:r>
              <a:rPr lang="en-US" sz="2400" baseline="30000" dirty="0">
                <a:solidFill>
                  <a:srgbClr val="1F28FF"/>
                </a:solidFill>
              </a:rPr>
              <a:t>0</a:t>
            </a:r>
            <a:r>
              <a:rPr lang="en-US" sz="2400" dirty="0">
                <a:solidFill>
                  <a:srgbClr val="1F28FF"/>
                </a:solidFill>
              </a:rPr>
              <a:t>&gt; + a</a:t>
            </a:r>
            <a:r>
              <a:rPr lang="en-US" sz="2400" baseline="-25000" dirty="0">
                <a:solidFill>
                  <a:srgbClr val="1F28FF"/>
                </a:solidFill>
              </a:rPr>
              <a:t>3</a:t>
            </a:r>
            <a:r>
              <a:rPr lang="en-US" sz="2400" dirty="0">
                <a:solidFill>
                  <a:srgbClr val="1F28FF"/>
                </a:solidFill>
              </a:rPr>
              <a:t>|n+pi</a:t>
            </a:r>
            <a:r>
              <a:rPr lang="en-US" sz="2400" baseline="30000" dirty="0">
                <a:solidFill>
                  <a:srgbClr val="1F28FF"/>
                </a:solidFill>
              </a:rPr>
              <a:t>+</a:t>
            </a:r>
            <a:r>
              <a:rPr lang="en-US" sz="2400" dirty="0">
                <a:solidFill>
                  <a:srgbClr val="1F28FF"/>
                </a:solidFill>
              </a:rPr>
              <a:t>&gt; + …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DF08C9-81E0-BD4A-9E2D-AAD03D1F96F7}"/>
              </a:ext>
            </a:extLst>
          </p:cNvPr>
          <p:cNvSpPr txBox="1"/>
          <p:nvPr/>
        </p:nvSpPr>
        <p:spPr>
          <a:xfrm>
            <a:off x="5579769" y="1240513"/>
            <a:ext cx="23108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F28FF"/>
                </a:solidFill>
              </a:rPr>
              <a:t>Pion cloud and </a:t>
            </a:r>
          </a:p>
          <a:p>
            <a:r>
              <a:rPr lang="en-US" sz="2400" dirty="0">
                <a:solidFill>
                  <a:srgbClr val="1F28FF"/>
                </a:solidFill>
              </a:rPr>
              <a:t>Drell-Yan process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62FDC4C-713C-A144-A077-0484654C2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18" y="3339377"/>
            <a:ext cx="4342679" cy="23788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6C79E33-2C5C-9C44-BB4B-D3E51B7FC4B0}"/>
              </a:ext>
            </a:extLst>
          </p:cNvPr>
          <p:cNvSpPr txBox="1"/>
          <p:nvPr/>
        </p:nvSpPr>
        <p:spPr>
          <a:xfrm>
            <a:off x="575217" y="5803388"/>
            <a:ext cx="1054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A6B058-F740-E142-9F99-284DA8577A88}"/>
              </a:ext>
            </a:extLst>
          </p:cNvPr>
          <p:cNvSpPr txBox="1"/>
          <p:nvPr/>
        </p:nvSpPr>
        <p:spPr>
          <a:xfrm>
            <a:off x="3887289" y="5803388"/>
            <a:ext cx="1213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F28FF"/>
                </a:solidFill>
              </a:rPr>
              <a:t>neutron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BCC2AE-617B-1B4B-AC89-815F980A1D72}"/>
              </a:ext>
            </a:extLst>
          </p:cNvPr>
          <p:cNvSpPr txBox="1"/>
          <p:nvPr/>
        </p:nvSpPr>
        <p:spPr>
          <a:xfrm>
            <a:off x="9103074" y="5787708"/>
            <a:ext cx="93487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>
                <a:solidFill>
                  <a:srgbClr val="FF0000"/>
                </a:solidFill>
              </a:rPr>
              <a:t>L</a:t>
            </a:r>
            <a:r>
              <a:rPr lang="en-US" sz="2667" b="1" baseline="-25000" dirty="0">
                <a:solidFill>
                  <a:srgbClr val="FF0000"/>
                </a:solidFill>
              </a:rPr>
              <a:t>Z</a:t>
            </a:r>
            <a:r>
              <a:rPr lang="en-US" sz="2667" b="1" dirty="0">
                <a:solidFill>
                  <a:srgbClr val="FF0000"/>
                </a:solidFill>
              </a:rPr>
              <a:t> = 1</a:t>
            </a:r>
          </a:p>
        </p:txBody>
      </p:sp>
    </p:spTree>
    <p:extLst>
      <p:ext uri="{BB962C8B-B14F-4D97-AF65-F5344CB8AC3E}">
        <p14:creationId xmlns:p14="http://schemas.microsoft.com/office/powerpoint/2010/main" val="3224680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7575</TotalTime>
  <Words>1341</Words>
  <Application>Microsoft Macintosh PowerPoint</Application>
  <PresentationFormat>Widescreen</PresentationFormat>
  <Paragraphs>324</Paragraphs>
  <Slides>32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Gill Sans</vt:lpstr>
      <vt:lpstr>Helvetica</vt:lpstr>
      <vt:lpstr>Office Theme</vt:lpstr>
      <vt:lpstr>Equation</vt:lpstr>
      <vt:lpstr>Probing Sea Quark TMD with Drell-Yan at SpinQuest/E0139 at Fermilab </vt:lpstr>
      <vt:lpstr>Outline</vt:lpstr>
      <vt:lpstr>PowerPoint Presentation</vt:lpstr>
      <vt:lpstr>SpinQuest Dimuon Spectrometer</vt:lpstr>
      <vt:lpstr>Drell-Yan @SeaQuest – a Sea Quark Laboratory</vt:lpstr>
      <vt:lpstr>Dimuon Mass from SeaQuest/E906</vt:lpstr>
      <vt:lpstr>E906 Unpolarized Physics Program</vt:lpstr>
      <vt:lpstr>Flavor Asymmetry of Sea Quarks at Intermediate x</vt:lpstr>
      <vt:lpstr>Sea Quark Flavor Asymmetry and OAM</vt:lpstr>
      <vt:lpstr>Nucleon 3-D Structure and Sivers Function</vt:lpstr>
      <vt:lpstr>Sivers Functions from Global Fits</vt:lpstr>
      <vt:lpstr>PowerPoint Presentation</vt:lpstr>
      <vt:lpstr>Polarized NH3 Target Developed for DY Sivers</vt:lpstr>
      <vt:lpstr>Dynamic Nuclear Polarization: Pol. ~90%</vt:lpstr>
      <vt:lpstr>Projected SpinQuest Target and Beam Performance</vt:lpstr>
      <vt:lpstr>Projected Drell-Yan Transverse Single Spin Asymmetry</vt:lpstr>
      <vt:lpstr>Drell-Yan Sivers Asymmetries w/ QCD Evolution</vt:lpstr>
      <vt:lpstr>E1039 Status &amp; Plan</vt:lpstr>
      <vt:lpstr>PowerPoint Presentation</vt:lpstr>
      <vt:lpstr>Physics Beyond E1039 Polarized DY AN</vt:lpstr>
      <vt:lpstr>Dark Photons and Dark Higgs Search at SpinQuest/DarkQuest</vt:lpstr>
      <vt:lpstr>Dark Sector Physics Search at DarkQuest  2019 ~ 2021: parasitic run for DM search 2021+: a proposal for a long term DM program after E1039; parasitic TMD physics?  </vt:lpstr>
      <vt:lpstr>Dark Photon Search at DarkQuest  with Future Projections</vt:lpstr>
      <vt:lpstr>Spin physics Program with Polarized Main Injector – E1027  </vt:lpstr>
      <vt:lpstr>PowerPoint Presentation</vt:lpstr>
      <vt:lpstr>Summary and Outlook</vt:lpstr>
      <vt:lpstr>SpinQuest/E1039 Collaboration</vt:lpstr>
      <vt:lpstr>backup</vt:lpstr>
      <vt:lpstr>SpinQuest Experimental Hall</vt:lpstr>
      <vt:lpstr>New Beam Collimator and Target</vt:lpstr>
      <vt:lpstr>Target and Beam Dump Event Separation target at upstream: Z=-3.5m </vt:lpstr>
      <vt:lpstr>Projected Dark Sector Physics Search Sensitivity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</dc:creator>
  <cp:lastModifiedBy>Ming Liu</cp:lastModifiedBy>
  <cp:revision>80</cp:revision>
  <cp:lastPrinted>2019-05-14T02:37:38Z</cp:lastPrinted>
  <dcterms:created xsi:type="dcterms:W3CDTF">2019-05-07T16:51:25Z</dcterms:created>
  <dcterms:modified xsi:type="dcterms:W3CDTF">2019-05-14T02:38:33Z</dcterms:modified>
</cp:coreProperties>
</file>