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428" r:id="rId3"/>
    <p:sldId id="447" r:id="rId4"/>
    <p:sldId id="441" r:id="rId5"/>
    <p:sldId id="432" r:id="rId6"/>
    <p:sldId id="320" r:id="rId7"/>
    <p:sldId id="440" r:id="rId8"/>
    <p:sldId id="449" r:id="rId9"/>
    <p:sldId id="437" r:id="rId10"/>
    <p:sldId id="412" r:id="rId11"/>
    <p:sldId id="398" r:id="rId12"/>
    <p:sldId id="370" r:id="rId13"/>
    <p:sldId id="401" r:id="rId14"/>
    <p:sldId id="418" r:id="rId15"/>
    <p:sldId id="450" r:id="rId16"/>
    <p:sldId id="444" r:id="rId17"/>
    <p:sldId id="445" r:id="rId18"/>
    <p:sldId id="397" r:id="rId19"/>
    <p:sldId id="434" r:id="rId20"/>
    <p:sldId id="452" r:id="rId21"/>
    <p:sldId id="435" r:id="rId22"/>
    <p:sldId id="260" r:id="rId23"/>
    <p:sldId id="273" r:id="rId24"/>
    <p:sldId id="283" r:id="rId25"/>
    <p:sldId id="455" r:id="rId26"/>
    <p:sldId id="329" r:id="rId27"/>
    <p:sldId id="456" r:id="rId28"/>
    <p:sldId id="446" r:id="rId29"/>
    <p:sldId id="451" r:id="rId30"/>
    <p:sldId id="278" r:id="rId31"/>
    <p:sldId id="281" r:id="rId32"/>
    <p:sldId id="4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75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20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BB7D2-7174-1540-AE34-98EC92EDEFCD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5B253-EA22-194C-9133-1F4B3193C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20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69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AD23-CE2E-E14B-BD03-793A43A69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40505-D65F-CB44-9071-D1ECB6CAA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0BEBE-CE24-F24B-A582-4B506AAF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49CC-500A-A546-8396-38A74306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D69D-99B2-1641-8BF8-424B6664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0969-B58F-FE41-AC63-8B62510D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06C82-06F9-2746-966B-42858620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D248B-2E45-6F4B-B736-7032D5D5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D2DD9-8A2C-7C44-99C2-E24775A4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2B73-1927-4749-8E37-8DAD0E96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45CDF-A5CD-9743-B079-BB25600F7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016F2-1E85-6F44-86FB-40530A179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26600-1BC7-A748-B47B-38A2A643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4C332-3420-F44B-8E29-5BEAAF67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FC56-D923-8645-AF1A-53BE9E94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9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168E-F04A-9749-B94A-2DEC3834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98964-930F-2941-9ED1-8F973E310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8C62-9D06-5B4F-ADC6-3483251E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520F-BB36-754A-B174-52A15A75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669A8-01CD-3D49-B03E-ECB96148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5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FAE2-E87F-8442-B6B3-FB2B938E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F2564-1C3A-014A-95FE-C3F810BF3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DB931-4B76-414C-914F-14F78308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353A7-E5B7-8645-9D47-9EBC1E7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94DCC-AE11-DB48-8ECC-8C0DC766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6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B418-4839-9F4B-ABEC-EBAF58CA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24628-63FD-4840-8020-67AF7BF03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8AB6-52C3-0A4D-975A-D53E9CF3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150DA-7EAD-9F4B-A5CA-C78712E9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A2A9E-CA27-3E41-912C-DAB27B6E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4BEA0-41F8-3C4F-8FA6-E4EE43F8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2DC8-26DA-C545-8EBE-3B266D8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E3EB1-1CD2-4E4A-A6EA-504CE5FA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34285-4EAF-D947-B769-C03389164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ECC68-9646-1843-B3B7-53F2B82AB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4451E-7FD9-9840-83E3-F9F76B4D5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EF4B7-016C-DE4D-9175-3DF75F2D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4C357-DDEF-E341-9CD8-29079780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0185A-8DC3-C241-9AF4-ADD37482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FB31-1A6F-B245-8B28-82A2AF81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4A553-401B-E244-8C8B-560BB3C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0931D-4423-434E-9927-191C8A45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1AC12-E497-1345-86F9-68CF3D8A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5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F24C33-9477-6C48-812A-192E0283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788F6-693F-6F4F-ADFD-FD3C3F8C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1C24-D4BD-724D-B3BA-38EED414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9E32-2E4D-0B4D-9AF6-EBB4281C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4BC2-6A0B-F84F-9750-AC6BB2AE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C49B-288B-9B4E-BD5D-61AC51C8B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748E3-B2E4-964A-A9A7-9F90C0BA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2A861-557B-BB4A-A784-B6C312F3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6FB2-389B-CF4C-81B2-E7B0B6C33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9F4A-A0F8-FE4B-B8C0-F1CF6FCF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9D9B3-263E-7E4E-BEEB-032EAEAE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FADF8-9B52-7F4A-A72D-4438E0D8A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A9F13-B251-D54A-86DA-419647AE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3B15D-0B11-7347-A1F2-739ED998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1AEEE-79B7-754C-8FC4-50B60C11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4B0B1-8216-994D-974E-07DD4E90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23BB3-080E-7E4F-964A-CE6361C8B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F98EE-ADFF-444D-83F2-1E25DFAF6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175EF-AD5E-C644-8888-BC69916DE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BD30-4685-064A-964A-C8CF26C11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9356-DA68-B045-B0C9-54D196000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087" y="339939"/>
            <a:ext cx="10865796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Probing Sea Quark TMD with </a:t>
            </a:r>
            <a:r>
              <a:rPr lang="en-US" b="1" dirty="0" err="1"/>
              <a:t>Drell</a:t>
            </a:r>
            <a:r>
              <a:rPr lang="en-US" b="1" dirty="0"/>
              <a:t>-Yan at </a:t>
            </a:r>
            <a:r>
              <a:rPr lang="en-US" b="1" dirty="0" err="1"/>
              <a:t>SpinQuest</a:t>
            </a:r>
            <a:r>
              <a:rPr lang="en-US" b="1" dirty="0"/>
              <a:t>/E0139 at </a:t>
            </a:r>
            <a:r>
              <a:rPr lang="en-US" b="1" dirty="0" err="1"/>
              <a:t>Fermilab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6A6F4-ADC0-7E4F-A1FD-FED16C6E6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10328"/>
            <a:ext cx="7797197" cy="3221299"/>
          </a:xfrm>
        </p:spPr>
        <p:txBody>
          <a:bodyPr>
            <a:normAutofit/>
          </a:bodyPr>
          <a:lstStyle/>
          <a:p>
            <a:r>
              <a:rPr lang="en-US" sz="2800" dirty="0"/>
              <a:t>Ming Liu</a:t>
            </a:r>
          </a:p>
          <a:p>
            <a:r>
              <a:rPr lang="en-US" sz="2800" dirty="0"/>
              <a:t>Los Alamos National Laboratory </a:t>
            </a:r>
          </a:p>
          <a:p>
            <a:r>
              <a:rPr lang="en-US" sz="2800" dirty="0"/>
              <a:t>For the </a:t>
            </a:r>
            <a:r>
              <a:rPr lang="en-US" sz="2800" dirty="0" err="1"/>
              <a:t>SpinQuest</a:t>
            </a:r>
            <a:r>
              <a:rPr lang="en-US" sz="2800" dirty="0"/>
              <a:t>/E1039 Collaboration </a:t>
            </a:r>
          </a:p>
          <a:p>
            <a:endParaRPr lang="en-US" sz="2800" dirty="0"/>
          </a:p>
          <a:p>
            <a:r>
              <a:rPr lang="en-US" sz="2800" dirty="0"/>
              <a:t>QCD Evolution 2019, May 13-17</a:t>
            </a:r>
          </a:p>
          <a:p>
            <a:r>
              <a:rPr lang="en-US" sz="2800" dirty="0"/>
              <a:t>Argonne National Laboratory </a:t>
            </a:r>
          </a:p>
        </p:txBody>
      </p:sp>
      <p:pic>
        <p:nvPicPr>
          <p:cNvPr id="3074" name="Picture 2" descr="https://www.phy.anl.gov/qcd2019/images/wigner.png">
            <a:extLst>
              <a:ext uri="{FF2B5EF4-FFF2-40B4-BE49-F238E27FC236}">
                <a16:creationId xmlns:a16="http://schemas.microsoft.com/office/drawing/2014/main" id="{0F42B3B6-788E-5A40-A2A1-33EF867E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76" y="3429000"/>
            <a:ext cx="3866740" cy="27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1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1" y="5225"/>
            <a:ext cx="7826483" cy="1143000"/>
          </a:xfrm>
        </p:spPr>
        <p:txBody>
          <a:bodyPr>
            <a:noAutofit/>
          </a:bodyPr>
          <a:lstStyle/>
          <a:p>
            <a:r>
              <a:rPr lang="en-US" sz="3600" dirty="0"/>
              <a:t>Sea Quark Flavor Asymmetry and 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378547"/>
            <a:ext cx="5421037" cy="16180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67" dirty="0">
                <a:solidFill>
                  <a:srgbClr val="1F28FF"/>
                </a:solidFill>
              </a:rPr>
              <a:t>Pion cloud model </a:t>
            </a:r>
          </a:p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</a:p>
          <a:p>
            <a:r>
              <a:rPr lang="en-US" altLang="zh-CN" dirty="0"/>
              <a:t>Expect large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0.1 - 0.4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7400" y="38252400"/>
            <a:ext cx="8153400" cy="6477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9829800" y="38404800"/>
            <a:ext cx="8153400" cy="647700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982200" y="38557200"/>
            <a:ext cx="8153400" cy="647700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134600" y="38709600"/>
            <a:ext cx="8153400" cy="647700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6096001" y="3911882"/>
            <a:ext cx="5687665" cy="234493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0359" y="5226"/>
            <a:ext cx="4047660" cy="358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6049702" y="3623129"/>
            <a:ext cx="566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</a:t>
            </a:r>
            <a:r>
              <a:rPr lang="en-US" sz="2400" baseline="-25000" dirty="0">
                <a:solidFill>
                  <a:srgbClr val="1F28FF"/>
                </a:solidFill>
              </a:rPr>
              <a:t>1</a:t>
            </a:r>
            <a:r>
              <a:rPr lang="en-US" sz="2400" dirty="0">
                <a:solidFill>
                  <a:srgbClr val="1F28FF"/>
                </a:solidFill>
              </a:rPr>
              <a:t>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a</a:t>
            </a:r>
            <a:r>
              <a:rPr lang="en-US" sz="2400" baseline="-25000" dirty="0">
                <a:solidFill>
                  <a:srgbClr val="1F28FF"/>
                </a:solidFill>
              </a:rPr>
              <a:t>2</a:t>
            </a:r>
            <a:r>
              <a:rPr lang="en-US" sz="2400" dirty="0">
                <a:solidFill>
                  <a:srgbClr val="1F28FF"/>
                </a:solidFill>
              </a:rPr>
              <a:t>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a</a:t>
            </a:r>
            <a:r>
              <a:rPr lang="en-US" sz="2400" baseline="-25000" dirty="0">
                <a:solidFill>
                  <a:srgbClr val="1F28FF"/>
                </a:solidFill>
              </a:rPr>
              <a:t>3</a:t>
            </a:r>
            <a:r>
              <a:rPr lang="en-US" sz="2400" dirty="0">
                <a:solidFill>
                  <a:srgbClr val="1F28FF"/>
                </a:solidFill>
              </a:rPr>
              <a:t>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F08C9-81E0-BD4A-9E2D-AAD03D1F96F7}"/>
              </a:ext>
            </a:extLst>
          </p:cNvPr>
          <p:cNvSpPr txBox="1"/>
          <p:nvPr/>
        </p:nvSpPr>
        <p:spPr>
          <a:xfrm>
            <a:off x="5579769" y="1240513"/>
            <a:ext cx="2310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Pion cloud and </a:t>
            </a:r>
          </a:p>
          <a:p>
            <a:r>
              <a:rPr lang="en-US" sz="2400" dirty="0">
                <a:solidFill>
                  <a:srgbClr val="1F28FF"/>
                </a:solidFill>
              </a:rPr>
              <a:t>Drell-Yan process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2FDC4C-713C-A144-A077-0484654C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18" y="3339377"/>
            <a:ext cx="4342679" cy="2378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C79E33-2C5C-9C44-BB4B-D3E51B7FC4B0}"/>
              </a:ext>
            </a:extLst>
          </p:cNvPr>
          <p:cNvSpPr txBox="1"/>
          <p:nvPr/>
        </p:nvSpPr>
        <p:spPr>
          <a:xfrm>
            <a:off x="575217" y="5803388"/>
            <a:ext cx="105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6B058-F740-E142-9F99-284DA8577A88}"/>
              </a:ext>
            </a:extLst>
          </p:cNvPr>
          <p:cNvSpPr txBox="1"/>
          <p:nvPr/>
        </p:nvSpPr>
        <p:spPr>
          <a:xfrm>
            <a:off x="3887289" y="5803388"/>
            <a:ext cx="1213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neutron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CC2AE-617B-1B4B-AC89-815F980A1D72}"/>
              </a:ext>
            </a:extLst>
          </p:cNvPr>
          <p:cNvSpPr txBox="1"/>
          <p:nvPr/>
        </p:nvSpPr>
        <p:spPr>
          <a:xfrm>
            <a:off x="9103074" y="5787708"/>
            <a:ext cx="93487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</a:rPr>
              <a:t>L</a:t>
            </a:r>
            <a:r>
              <a:rPr lang="en-US" sz="2667" b="1" baseline="-25000" dirty="0">
                <a:solidFill>
                  <a:srgbClr val="FF0000"/>
                </a:solidFill>
              </a:rPr>
              <a:t>Z</a:t>
            </a:r>
            <a:r>
              <a:rPr lang="en-US" sz="2667" b="1" dirty="0">
                <a:solidFill>
                  <a:srgbClr val="FF0000"/>
                </a:solidFill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322468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718" y="56710"/>
            <a:ext cx="9891061" cy="1046908"/>
          </a:xfrm>
        </p:spPr>
        <p:txBody>
          <a:bodyPr>
            <a:normAutofit/>
          </a:bodyPr>
          <a:lstStyle/>
          <a:p>
            <a:r>
              <a:rPr lang="en-US" b="1" dirty="0"/>
              <a:t>Nucleon 3-D Structure and </a:t>
            </a:r>
            <a:r>
              <a:rPr lang="en-US" b="1" dirty="0" err="1"/>
              <a:t>Sivers</a:t>
            </a:r>
            <a:r>
              <a:rPr lang="en-US" b="1" dirty="0"/>
              <a:t> Function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256170" y="175518"/>
            <a:ext cx="1522509" cy="1371993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B4EE6-AF2D-A14A-BC88-3944A3B0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43" y="1251333"/>
            <a:ext cx="2889427" cy="105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11FE1-B318-FA47-8712-06143B0BE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343" y="2513856"/>
            <a:ext cx="3863044" cy="3981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2F17D-6A83-2E42-9069-A77D85C3C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69" y="2358087"/>
            <a:ext cx="5127460" cy="38647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3DE090-18F1-EF4D-AE09-66E28F6460D0}"/>
              </a:ext>
            </a:extLst>
          </p:cNvPr>
          <p:cNvGrpSpPr/>
          <p:nvPr/>
        </p:nvGrpSpPr>
        <p:grpSpPr>
          <a:xfrm>
            <a:off x="1200152" y="1766846"/>
            <a:ext cx="4368976" cy="584775"/>
            <a:chOff x="1981200" y="1083182"/>
            <a:chExt cx="3276732" cy="438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BB021-B5B1-0441-9D25-44D2C24D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1100806"/>
              <a:ext cx="2590800" cy="406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E09D82-165B-D248-9EE1-6E0DA2F8A9D2}"/>
                </a:ext>
              </a:extLst>
            </p:cNvPr>
            <p:cNvSpPr txBox="1"/>
            <p:nvPr/>
          </p:nvSpPr>
          <p:spPr>
            <a:xfrm>
              <a:off x="4412508" y="1083182"/>
              <a:ext cx="84542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(x, </a:t>
              </a:r>
              <a:r>
                <a:rPr lang="en-US" sz="3200" dirty="0" err="1"/>
                <a:t>k</a:t>
              </a:r>
              <a:r>
                <a:rPr lang="en-US" sz="3200" baseline="-25000" dirty="0" err="1"/>
                <a:t>T</a:t>
              </a:r>
              <a:r>
                <a:rPr lang="en-US" sz="32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197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149"/>
            <a:ext cx="9684100" cy="1162259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Sivers</a:t>
            </a:r>
            <a:r>
              <a:rPr lang="en-US" sz="4000" b="1" dirty="0"/>
              <a:t> Functions from Global 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93" y="1055939"/>
            <a:ext cx="11423551" cy="65405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1F28FF"/>
                </a:solidFill>
              </a:rPr>
              <a:t>Sea Quark </a:t>
            </a:r>
            <a:r>
              <a:rPr lang="en-US" dirty="0" err="1">
                <a:solidFill>
                  <a:srgbClr val="1F28FF"/>
                </a:solidFill>
              </a:rPr>
              <a:t>Sivers</a:t>
            </a:r>
            <a:r>
              <a:rPr lang="en-US" dirty="0">
                <a:solidFill>
                  <a:srgbClr val="1F28FF"/>
                </a:solidFill>
              </a:rPr>
              <a:t> poorly constrained, SIDIS not sensitive to sea quarks at large x  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669701" y="1577591"/>
            <a:ext cx="8425543" cy="5119128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400763" cy="28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1612.06413, M. </a:t>
                </a:r>
                <a:r>
                  <a:rPr lang="en-US" sz="1400" dirty="0" err="1"/>
                  <a:t>Anselmino</a:t>
                </a:r>
                <a:r>
                  <a:rPr lang="en-US" sz="140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7003468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FDFCF0-1945-2641-BA6F-7D509F2D1B99}"/>
              </a:ext>
            </a:extLst>
          </p:cNvPr>
          <p:cNvSpPr txBox="1"/>
          <p:nvPr/>
        </p:nvSpPr>
        <p:spPr>
          <a:xfrm>
            <a:off x="615603" y="4553062"/>
            <a:ext cx="153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Sea quarks</a:t>
            </a:r>
          </a:p>
        </p:txBody>
      </p:sp>
    </p:spTree>
    <p:extLst>
      <p:ext uri="{BB962C8B-B14F-4D97-AF65-F5344CB8AC3E}">
        <p14:creationId xmlns:p14="http://schemas.microsoft.com/office/powerpoint/2010/main" val="280297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83536" y="118356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10347493" y="228999"/>
            <a:ext cx="172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Anselmino</a:t>
            </a:r>
            <a:r>
              <a:rPr lang="en-US" sz="1400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8"/>
            <a:ext cx="4851219" cy="1662458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6120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022753-83F0-3440-93BA-32855B6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144"/>
          </a:xfrm>
        </p:spPr>
        <p:txBody>
          <a:bodyPr>
            <a:normAutofit/>
          </a:bodyPr>
          <a:lstStyle/>
          <a:p>
            <a:r>
              <a:rPr lang="en-US" b="1" dirty="0"/>
              <a:t>Polarized NH</a:t>
            </a:r>
            <a:r>
              <a:rPr lang="en-US" b="1" baseline="-25000" dirty="0"/>
              <a:t>3</a:t>
            </a:r>
            <a:r>
              <a:rPr lang="en-US" b="1" dirty="0"/>
              <a:t> Target Developed for DY </a:t>
            </a:r>
            <a:r>
              <a:rPr lang="en-US" b="1" dirty="0" err="1"/>
              <a:t>Sivers</a:t>
            </a: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9" b="6297"/>
          <a:stretch/>
        </p:blipFill>
        <p:spPr>
          <a:xfrm>
            <a:off x="1342090" y="844062"/>
            <a:ext cx="8950317" cy="55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0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B152-6DAA-FE45-8038-DD7AAAD2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0836"/>
          </a:xfrm>
        </p:spPr>
        <p:txBody>
          <a:bodyPr>
            <a:normAutofit/>
          </a:bodyPr>
          <a:lstStyle/>
          <a:p>
            <a:r>
              <a:rPr lang="en-US" b="1" dirty="0"/>
              <a:t>Dynamic Nuclear Polarization: Pol. ~90%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D5A4-311F-384E-A454-EF605DC4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9A27-8F37-7E4D-AE86-56B6A1BF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4E3E-3201-D247-A449-0572B102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971E0-A441-754C-85A5-7105D2C2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7" y="1193324"/>
            <a:ext cx="7162800" cy="4893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DC67A-AFA5-3A46-9CA1-E97495E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603" y="4970027"/>
            <a:ext cx="2773900" cy="973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01EED-3BBC-AF48-88AE-86233D496036}"/>
              </a:ext>
            </a:extLst>
          </p:cNvPr>
          <p:cNvSpPr txBox="1"/>
          <p:nvPr/>
        </p:nvSpPr>
        <p:spPr>
          <a:xfrm>
            <a:off x="8352394" y="2756175"/>
            <a:ext cx="34746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W/o DNP, at thermal </a:t>
            </a:r>
          </a:p>
          <a:p>
            <a:r>
              <a:rPr lang="en-US" sz="2400" dirty="0"/>
              <a:t>equilibrium:</a:t>
            </a:r>
          </a:p>
          <a:p>
            <a:r>
              <a:rPr lang="en-US" sz="2400" dirty="0"/>
              <a:t>  - T = 1K</a:t>
            </a:r>
          </a:p>
          <a:p>
            <a:r>
              <a:rPr lang="en-US" sz="2400" dirty="0"/>
              <a:t>  - B = 5T</a:t>
            </a:r>
          </a:p>
          <a:p>
            <a:r>
              <a:rPr lang="en-US" sz="2400" dirty="0"/>
              <a:t>Proton target polarization:</a:t>
            </a:r>
          </a:p>
          <a:p>
            <a:r>
              <a:rPr lang="en-US" sz="2400" dirty="0">
                <a:solidFill>
                  <a:srgbClr val="1F28FF"/>
                </a:solidFill>
              </a:rPr>
              <a:t>        P</a:t>
            </a:r>
            <a:r>
              <a:rPr lang="en-US" sz="2400" baseline="-25000" dirty="0">
                <a:solidFill>
                  <a:srgbClr val="1F28FF"/>
                </a:solidFill>
              </a:rPr>
              <a:t>i</a:t>
            </a:r>
            <a:r>
              <a:rPr lang="en-US" sz="2400" dirty="0">
                <a:solidFill>
                  <a:srgbClr val="1F28FF"/>
                </a:solidFill>
              </a:rPr>
              <a:t> = 0.5%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DE549-04B3-9B41-B10B-3BC5B58C392A}"/>
              </a:ext>
            </a:extLst>
          </p:cNvPr>
          <p:cNvSpPr txBox="1"/>
          <p:nvPr/>
        </p:nvSpPr>
        <p:spPr>
          <a:xfrm>
            <a:off x="2023110" y="5718140"/>
            <a:ext cx="14908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/>
              <a:t>V</a:t>
            </a:r>
            <a:r>
              <a:rPr lang="en-US" sz="2133" baseline="-25000" dirty="0" err="1"/>
              <a:t>p</a:t>
            </a:r>
            <a:r>
              <a:rPr lang="en-US" sz="2133" dirty="0"/>
              <a:t>=213MHz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AA89B-BD26-AE4F-8D2C-EDDF3C4088FB}"/>
              </a:ext>
            </a:extLst>
          </p:cNvPr>
          <p:cNvSpPr/>
          <p:nvPr/>
        </p:nvSpPr>
        <p:spPr>
          <a:xfrm>
            <a:off x="8479603" y="1286665"/>
            <a:ext cx="2569072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</a:rPr>
              <a:t>With DNP,</a:t>
            </a:r>
          </a:p>
          <a:p>
            <a:r>
              <a:rPr lang="en-US" sz="2400" dirty="0">
                <a:solidFill>
                  <a:srgbClr val="1F28FF"/>
                </a:solidFill>
              </a:rPr>
              <a:t>        Pol. ~ 90%</a:t>
            </a:r>
          </a:p>
        </p:txBody>
      </p:sp>
    </p:spTree>
    <p:extLst>
      <p:ext uri="{BB962C8B-B14F-4D97-AF65-F5344CB8AC3E}">
        <p14:creationId xmlns:p14="http://schemas.microsoft.com/office/powerpoint/2010/main" val="338870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EEF2-CCF2-9E40-820B-8F7E887C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" y="81228"/>
            <a:ext cx="12057604" cy="1325563"/>
          </a:xfrm>
        </p:spPr>
        <p:txBody>
          <a:bodyPr>
            <a:normAutofit/>
          </a:bodyPr>
          <a:lstStyle/>
          <a:p>
            <a:r>
              <a:rPr lang="en-US" b="1" dirty="0"/>
              <a:t>Projected </a:t>
            </a:r>
            <a:r>
              <a:rPr lang="en-US" b="1" dirty="0" err="1"/>
              <a:t>SpinQuest</a:t>
            </a:r>
            <a:r>
              <a:rPr lang="en-US" b="1" dirty="0"/>
              <a:t> Target and Beam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0E7E-15F9-8F44-99DA-BC1545F1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B385D-F988-8A4B-83CC-0B432F6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B7F8-B72C-6849-8D5D-F94F5FB6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C67F-2092-BF4B-83AC-82D0A3CB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8" y="2297276"/>
            <a:ext cx="12113084" cy="3428232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F76FA323-E858-ED4D-B740-515530CC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09" y="1406791"/>
            <a:ext cx="5609379" cy="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6" y="57896"/>
            <a:ext cx="1165774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Projected Drell-Yan Transverse Single Spin Asymmetry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9" y="2570330"/>
            <a:ext cx="4528379" cy="3786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AE7A-3886-6E4F-BD97-BF69C830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89" y="3390584"/>
            <a:ext cx="5280623" cy="203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92115"/>
            <a:ext cx="4710645" cy="1094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11C22-D963-F745-9C50-21C404921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842" y="1850336"/>
            <a:ext cx="4445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70" y="125850"/>
            <a:ext cx="10625469" cy="574956"/>
          </a:xfrm>
        </p:spPr>
        <p:txBody>
          <a:bodyPr>
            <a:noAutofit/>
          </a:bodyPr>
          <a:lstStyle/>
          <a:p>
            <a:r>
              <a:rPr lang="en-US" sz="3733" b="1" dirty="0"/>
              <a:t>Drell-Yan </a:t>
            </a:r>
            <a:r>
              <a:rPr lang="en-US" sz="3733" b="1" dirty="0" err="1"/>
              <a:t>Sivers</a:t>
            </a:r>
            <a:r>
              <a:rPr lang="en-US" sz="3733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73" y="4101129"/>
            <a:ext cx="3832323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867562" y="780751"/>
            <a:ext cx="4803798" cy="2631311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16843" cy="26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3623459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838201" y="3234853"/>
            <a:ext cx="4921496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23367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2667" b="1" dirty="0">
                  <a:solidFill>
                    <a:srgbClr val="FF0000"/>
                  </a:solidFill>
                </a:rPr>
                <a:t>: p+NH</a:t>
              </a:r>
              <a:r>
                <a:rPr lang="en-US" sz="2667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6367306" y="797283"/>
            <a:ext cx="4300695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21637" cy="376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62669" y="4450346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Sea-quark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9249282" y="2504504"/>
            <a:ext cx="204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Valence-quark </a:t>
            </a:r>
          </a:p>
          <a:p>
            <a:r>
              <a:rPr lang="en-US" sz="2400" dirty="0" err="1"/>
              <a:t>Sivers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145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47" y="42799"/>
            <a:ext cx="7886700" cy="905268"/>
          </a:xfrm>
        </p:spPr>
        <p:txBody>
          <a:bodyPr/>
          <a:lstStyle/>
          <a:p>
            <a:r>
              <a:rPr lang="en-US" b="1" dirty="0"/>
              <a:t>E1039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482" y="1001049"/>
            <a:ext cx="6501019" cy="159354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DOE approval, March 2018</a:t>
            </a:r>
          </a:p>
          <a:p>
            <a:r>
              <a:rPr lang="en-US" dirty="0"/>
              <a:t>E906 decommissioned 6/2018</a:t>
            </a:r>
          </a:p>
          <a:p>
            <a:r>
              <a:rPr lang="en-US" dirty="0"/>
              <a:t>Polarized target to be installed by fall of 2019</a:t>
            </a:r>
          </a:p>
          <a:p>
            <a:pPr marL="380990" indent="-380990">
              <a:buFontTx/>
              <a:buChar char="-"/>
            </a:pPr>
            <a:r>
              <a:rPr lang="en-US" dirty="0"/>
              <a:t>E1039 commissioning  starts in late 2019</a:t>
            </a:r>
          </a:p>
          <a:p>
            <a:pPr marL="380990" indent="-38099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Run for 2+ years, 2019-2021+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E3CE-C9CB-0845-8458-753A16FE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4972" y="2750829"/>
            <a:ext cx="9243129" cy="3894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BF0CC7-0E44-FF41-A978-BD85290ED8C2}"/>
              </a:ext>
            </a:extLst>
          </p:cNvPr>
          <p:cNvSpPr txBox="1"/>
          <p:nvPr/>
        </p:nvSpPr>
        <p:spPr>
          <a:xfrm>
            <a:off x="5711335" y="5212885"/>
            <a:ext cx="958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NH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8E6BC-CB66-664A-BEF4-92759CED3548}"/>
              </a:ext>
            </a:extLst>
          </p:cNvPr>
          <p:cNvSpPr txBox="1"/>
          <p:nvPr/>
        </p:nvSpPr>
        <p:spPr>
          <a:xfrm rot="20835434">
            <a:off x="8054526" y="3389456"/>
            <a:ext cx="189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Spectrometer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5986293-A9AB-C243-9F2E-86B9E34416B0}"/>
              </a:ext>
            </a:extLst>
          </p:cNvPr>
          <p:cNvSpPr/>
          <p:nvPr/>
        </p:nvSpPr>
        <p:spPr>
          <a:xfrm rot="4783266">
            <a:off x="4082396" y="4747573"/>
            <a:ext cx="457320" cy="2005443"/>
          </a:xfrm>
          <a:prstGeom prst="upArrow">
            <a:avLst>
              <a:gd name="adj1" fmla="val 37600"/>
              <a:gd name="adj2" fmla="val 407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7D11A-87A8-CC4E-9B57-C4B1E1229D32}"/>
              </a:ext>
            </a:extLst>
          </p:cNvPr>
          <p:cNvSpPr txBox="1"/>
          <p:nvPr/>
        </p:nvSpPr>
        <p:spPr>
          <a:xfrm>
            <a:off x="2664653" y="5925463"/>
            <a:ext cx="1173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120GeV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6479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96" y="0"/>
            <a:ext cx="4623833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02" y="1240630"/>
            <a:ext cx="8469198" cy="458525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SpinQuest</a:t>
            </a:r>
            <a:r>
              <a:rPr lang="en-US" dirty="0">
                <a:solidFill>
                  <a:srgbClr val="1F28FF"/>
                </a:solidFill>
              </a:rPr>
              <a:t>/E1039 experiment at </a:t>
            </a:r>
            <a:r>
              <a:rPr lang="en-US" dirty="0" err="1">
                <a:solidFill>
                  <a:srgbClr val="1F28FF"/>
                </a:solidFill>
              </a:rPr>
              <a:t>Fermilab</a:t>
            </a:r>
            <a:endParaRPr lang="en-US" dirty="0">
              <a:solidFill>
                <a:srgbClr val="1F28FF"/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E1039 polarized NH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/ND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targets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Follow up of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SeaQuest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/E906 unpolarized target program 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Novel physics of sea quarks at x = 0.1 - 0.4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Flavor asymmetry </a:t>
            </a:r>
          </a:p>
          <a:p>
            <a:pPr lvl="1"/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Sivers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&amp; OAM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Other opportunities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Parasitic E1067 dark photon search,  2016 - 2021+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Future E1027 polarized beam possibility,  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TMD physics complementary to the future EIC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DE9DB-3D76-1845-A9A4-2FB83361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718" y="34811"/>
            <a:ext cx="3467987" cy="2972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857E1-F1F4-0B4B-92F0-609506BDDAF6}"/>
              </a:ext>
            </a:extLst>
          </p:cNvPr>
          <p:cNvSpPr txBox="1"/>
          <p:nvPr/>
        </p:nvSpPr>
        <p:spPr>
          <a:xfrm>
            <a:off x="8744002" y="3007370"/>
            <a:ext cx="351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serials of follow up experiments:</a:t>
            </a:r>
          </a:p>
          <a:p>
            <a:r>
              <a:rPr lang="en-US" dirty="0" err="1"/>
              <a:t>SeaQuest</a:t>
            </a:r>
            <a:r>
              <a:rPr lang="en-US" dirty="0"/>
              <a:t>, </a:t>
            </a:r>
            <a:r>
              <a:rPr lang="en-US" dirty="0" err="1"/>
              <a:t>SpinQuest</a:t>
            </a:r>
            <a:r>
              <a:rPr lang="en-US" dirty="0"/>
              <a:t>, </a:t>
            </a:r>
            <a:r>
              <a:rPr lang="en-US" dirty="0" err="1"/>
              <a:t>DarkQuest</a:t>
            </a:r>
            <a:r>
              <a:rPr lang="en-US" dirty="0"/>
              <a:t> … </a:t>
            </a:r>
          </a:p>
        </p:txBody>
      </p:sp>
      <p:pic>
        <p:nvPicPr>
          <p:cNvPr id="15" name="Picture 2" descr="https://www.phy.anl.gov/qcd2019/images/wigner.png">
            <a:extLst>
              <a:ext uri="{FF2B5EF4-FFF2-40B4-BE49-F238E27FC236}">
                <a16:creationId xmlns:a16="http://schemas.microsoft.com/office/drawing/2014/main" id="{B6F9E9C8-64CA-7745-B4CF-B15ED864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75" y="4086326"/>
            <a:ext cx="3250023" cy="22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90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3CF7-7B09-AB41-BC24-281BF86B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Physics Beyond E1039 Polarized DY A</a:t>
            </a:r>
            <a:r>
              <a:rPr lang="en-US" b="1" baseline="-25000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645E-5995-E74F-9097-7E6036C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8" y="1759971"/>
            <a:ext cx="7461656" cy="4351339"/>
          </a:xfrm>
        </p:spPr>
        <p:txBody>
          <a:bodyPr/>
          <a:lstStyle/>
          <a:p>
            <a:r>
              <a:rPr lang="en-US" sz="3200" dirty="0">
                <a:solidFill>
                  <a:srgbClr val="1F28FF"/>
                </a:solidFill>
              </a:rPr>
              <a:t>Dark sector physics search – </a:t>
            </a:r>
            <a:r>
              <a:rPr lang="en-US" sz="3200" dirty="0" err="1">
                <a:solidFill>
                  <a:srgbClr val="1F28FF"/>
                </a:solidFill>
              </a:rPr>
              <a:t>DarkQuest</a:t>
            </a:r>
            <a:endParaRPr lang="en-US" sz="3200" dirty="0">
              <a:solidFill>
                <a:srgbClr val="1F28FF"/>
              </a:solidFill>
            </a:endParaRPr>
          </a:p>
          <a:p>
            <a:pPr lvl="1"/>
            <a:r>
              <a:rPr lang="en-US" dirty="0"/>
              <a:t>Parasitic run with E1039: 2019 – 2021+</a:t>
            </a:r>
          </a:p>
          <a:p>
            <a:pPr lvl="1"/>
            <a:r>
              <a:rPr lang="en-US" dirty="0"/>
              <a:t>A new proposal for a dedicated run after E1039</a:t>
            </a:r>
          </a:p>
          <a:p>
            <a:pPr lvl="1"/>
            <a:endParaRPr lang="en-US" dirty="0"/>
          </a:p>
          <a:p>
            <a:r>
              <a:rPr lang="en-US" sz="3200" dirty="0">
                <a:solidFill>
                  <a:srgbClr val="1F28FF"/>
                </a:solidFill>
              </a:rPr>
              <a:t>Physics with polarized beams – E1027</a:t>
            </a:r>
          </a:p>
          <a:p>
            <a:pPr lvl="1"/>
            <a:r>
              <a:rPr lang="en-US" dirty="0"/>
              <a:t>Polarize the Main Injector 120GeV beam</a:t>
            </a:r>
          </a:p>
          <a:p>
            <a:pPr lvl="1"/>
            <a:r>
              <a:rPr lang="en-US" dirty="0"/>
              <a:t>Valence quark </a:t>
            </a:r>
            <a:r>
              <a:rPr lang="en-US" dirty="0" err="1"/>
              <a:t>Sivers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Test QCD dynamics in DY vs DIS</a:t>
            </a:r>
          </a:p>
          <a:p>
            <a:pPr lvl="1"/>
            <a:r>
              <a:rPr lang="en-US" dirty="0"/>
              <a:t>TMD physics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9F18-C347-484E-B116-F942AC8E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428E-0B52-9640-8293-D67D3800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C39E5-A243-B24C-BD74-FD3DF51C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D0485-622D-C14F-A14A-0C4A2439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580" y="1574669"/>
            <a:ext cx="3852480" cy="23192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8D338-640C-7040-894C-2D4EE068CA7B}"/>
              </a:ext>
            </a:extLst>
          </p:cNvPr>
          <p:cNvGrpSpPr/>
          <p:nvPr/>
        </p:nvGrpSpPr>
        <p:grpSpPr>
          <a:xfrm>
            <a:off x="7405642" y="4233285"/>
            <a:ext cx="4786359" cy="1878025"/>
            <a:chOff x="2686050" y="1490776"/>
            <a:chExt cx="6028612" cy="28918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D7ABD9-E47D-E946-BC36-214A02DA9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5DF6C-0B99-ED48-8766-FD47D74D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3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583097" y="508973"/>
            <a:ext cx="10946295" cy="63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261731" y="11887"/>
            <a:ext cx="7799868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 err="1"/>
              <a:t>Fermilab</a:t>
            </a:r>
            <a:r>
              <a:rPr lang="en-US" sz="3733" b="1" dirty="0"/>
              <a:t> Long Range Plan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89EB354B-738D-7C4A-A346-0CFD88F18A4F}"/>
              </a:ext>
            </a:extLst>
          </p:cNvPr>
          <p:cNvSpPr/>
          <p:nvPr/>
        </p:nvSpPr>
        <p:spPr>
          <a:xfrm>
            <a:off x="1842979" y="3799369"/>
            <a:ext cx="3898605" cy="283535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383C3CD-D9C9-B748-AEEC-5C6DECA4A8C9}"/>
              </a:ext>
            </a:extLst>
          </p:cNvPr>
          <p:cNvSpPr/>
          <p:nvPr/>
        </p:nvSpPr>
        <p:spPr>
          <a:xfrm>
            <a:off x="5732132" y="3818264"/>
            <a:ext cx="4801189" cy="264640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358C-C32E-B64B-B482-8F609DCCC5C7}"/>
              </a:ext>
            </a:extLst>
          </p:cNvPr>
          <p:cNvSpPr txBox="1"/>
          <p:nvPr/>
        </p:nvSpPr>
        <p:spPr>
          <a:xfrm>
            <a:off x="1275905" y="4026190"/>
            <a:ext cx="136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1F28FF"/>
                </a:solidFill>
              </a:rPr>
              <a:t>SeaQuest</a:t>
            </a:r>
            <a:endParaRPr lang="en-US" sz="2400" dirty="0">
              <a:solidFill>
                <a:srgbClr val="1F28FF"/>
              </a:solidFill>
            </a:endParaRP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812D2449-78CB-8D47-8A30-D06036C1537C}"/>
              </a:ext>
            </a:extLst>
          </p:cNvPr>
          <p:cNvSpPr/>
          <p:nvPr/>
        </p:nvSpPr>
        <p:spPr>
          <a:xfrm>
            <a:off x="9659007" y="4518631"/>
            <a:ext cx="2460542" cy="1472265"/>
          </a:xfrm>
          <a:prstGeom prst="borderCallout1">
            <a:avLst>
              <a:gd name="adj1" fmla="val 18750"/>
              <a:gd name="adj2" fmla="val -8333"/>
              <a:gd name="adj3" fmla="val -33738"/>
              <a:gd name="adj4" fmla="val -68511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Opportunity for  new programs at </a:t>
            </a:r>
            <a:r>
              <a:rPr lang="en-US" sz="2000" dirty="0" err="1">
                <a:solidFill>
                  <a:srgbClr val="FFFF00"/>
                </a:solidFill>
              </a:rPr>
              <a:t>SeaQuest</a:t>
            </a:r>
            <a:r>
              <a:rPr lang="en-US" sz="2000" dirty="0">
                <a:solidFill>
                  <a:srgbClr val="FFFF00"/>
                </a:solidFill>
              </a:rPr>
              <a:t> after E1039 </a:t>
            </a:r>
          </a:p>
        </p:txBody>
      </p:sp>
    </p:spTree>
    <p:extLst>
      <p:ext uri="{BB962C8B-B14F-4D97-AF65-F5344CB8AC3E}">
        <p14:creationId xmlns:p14="http://schemas.microsoft.com/office/powerpoint/2010/main" val="4068190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787" y="105305"/>
            <a:ext cx="11436592" cy="1263475"/>
          </a:xfrm>
        </p:spPr>
        <p:txBody>
          <a:bodyPr>
            <a:normAutofit/>
          </a:bodyPr>
          <a:lstStyle/>
          <a:p>
            <a:r>
              <a:rPr lang="en-US" sz="3600" b="1" dirty="0"/>
              <a:t>Dark Photons and Dark Higgs Search at </a:t>
            </a:r>
            <a:r>
              <a:rPr lang="en-US" sz="3600" b="1" dirty="0" err="1"/>
              <a:t>SpinQuest</a:t>
            </a:r>
            <a:r>
              <a:rPr lang="en-US" sz="3600" b="1" dirty="0"/>
              <a:t>/</a:t>
            </a:r>
            <a:r>
              <a:rPr lang="en-US" sz="3600" b="1" dirty="0" err="1"/>
              <a:t>DarkQuest</a:t>
            </a:r>
            <a:endParaRPr lang="en-US" sz="3600" b="1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440" y="2358691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399" y="2137282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76463" y="1308029"/>
            <a:ext cx="359059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255" y="1368780"/>
            <a:ext cx="331372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74880" y="1834143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71643" y="3144579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B8DD8E-9670-AF4B-A1C9-6A83BC26D200}"/>
              </a:ext>
            </a:extLst>
          </p:cNvPr>
          <p:cNvGrpSpPr/>
          <p:nvPr/>
        </p:nvGrpSpPr>
        <p:grpSpPr>
          <a:xfrm>
            <a:off x="6313122" y="2955903"/>
            <a:ext cx="5620653" cy="2334055"/>
            <a:chOff x="4701772" y="2677000"/>
            <a:chExt cx="4215490" cy="1750541"/>
          </a:xfrm>
        </p:grpSpPr>
        <p:pic>
          <p:nvPicPr>
            <p:cNvPr id="10" name="Picture 9" descr="dark_Higgs_producti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1772" y="2677000"/>
              <a:ext cx="2052417" cy="1705817"/>
            </a:xfrm>
            <a:prstGeom prst="rect">
              <a:avLst/>
            </a:prstGeom>
          </p:spPr>
        </p:pic>
        <p:pic>
          <p:nvPicPr>
            <p:cNvPr id="14" name="Picture 13" descr="dark_Higgs_decay.pdf">
              <a:extLst>
                <a:ext uri="{FF2B5EF4-FFF2-40B4-BE49-F238E27FC236}">
                  <a16:creationId xmlns:a16="http://schemas.microsoft.com/office/drawing/2014/main" id="{F1040415-7654-B149-92F3-AF6FE30BC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6736" y="2814222"/>
              <a:ext cx="1920526" cy="16133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FDDB4-5274-2B40-B574-6CE88A72AD6D}"/>
              </a:ext>
            </a:extLst>
          </p:cNvPr>
          <p:cNvGrpSpPr>
            <a:grpSpLocks noChangeAspect="1"/>
          </p:cNvGrpSpPr>
          <p:nvPr/>
        </p:nvGrpSpPr>
        <p:grpSpPr>
          <a:xfrm>
            <a:off x="78102" y="2642457"/>
            <a:ext cx="6292961" cy="2305065"/>
            <a:chOff x="191304" y="2713628"/>
            <a:chExt cx="4928656" cy="16533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1B48FF-5B6E-6C4B-A4F6-2EC476A814B5}"/>
                </a:ext>
              </a:extLst>
            </p:cNvPr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617AD3-D5C6-6E46-8CD8-40CEDD7EC002}"/>
                </a:ext>
              </a:extLst>
            </p:cNvPr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22" name="Picture 21" descr="dark-2.eps">
                <a:extLst>
                  <a:ext uri="{FF2B5EF4-FFF2-40B4-BE49-F238E27FC236}">
                    <a16:creationId xmlns:a16="http://schemas.microsoft.com/office/drawing/2014/main" id="{25029440-5653-7A47-A268-63FF4D9EF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dark-1.eps">
                <a:extLst>
                  <a:ext uri="{FF2B5EF4-FFF2-40B4-BE49-F238E27FC236}">
                    <a16:creationId xmlns:a16="http://schemas.microsoft.com/office/drawing/2014/main" id="{EA9000C2-8450-8344-A66C-1EE9F725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539C2C-8DF0-7A40-B102-D5086DD2C09B}"/>
              </a:ext>
            </a:extLst>
          </p:cNvPr>
          <p:cNvSpPr txBox="1"/>
          <p:nvPr/>
        </p:nvSpPr>
        <p:spPr>
          <a:xfrm>
            <a:off x="6225289" y="5429026"/>
            <a:ext cx="420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Advantage of hadronic collisions</a:t>
            </a:r>
          </a:p>
        </p:txBody>
      </p:sp>
    </p:spTree>
    <p:extLst>
      <p:ext uri="{BB962C8B-B14F-4D97-AF65-F5344CB8AC3E}">
        <p14:creationId xmlns:p14="http://schemas.microsoft.com/office/powerpoint/2010/main" val="4029988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96" y="30197"/>
            <a:ext cx="12053104" cy="1325563"/>
          </a:xfrm>
        </p:spPr>
        <p:txBody>
          <a:bodyPr>
            <a:normAutofit fontScale="90000"/>
          </a:bodyPr>
          <a:lstStyle/>
          <a:p>
            <a:r>
              <a:rPr lang="en-US" sz="4267" b="1" dirty="0"/>
              <a:t>Dark Sector Physics Search at </a:t>
            </a:r>
            <a:r>
              <a:rPr lang="en-US" sz="4267" b="1" dirty="0" err="1"/>
              <a:t>DarkQuest</a:t>
            </a:r>
            <a:r>
              <a:rPr lang="en-US" sz="4267" b="1" dirty="0"/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2019 ~ 2021: parasitic run for DM search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2021+: a proposal for a long term DM program after E1039; parasitic TMD physics?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0" y="1355760"/>
            <a:ext cx="11670325" cy="40449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23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801092" y="5661457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153400" y="5661458"/>
            <a:ext cx="2805544" cy="877455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 </a:t>
            </a:r>
            <a:r>
              <a:rPr lang="en-US" dirty="0" err="1">
                <a:solidFill>
                  <a:schemeClr val="tx1"/>
                </a:solidFill>
              </a:rPr>
              <a:t>EMCal</a:t>
            </a:r>
            <a:r>
              <a:rPr lang="en-US" dirty="0">
                <a:solidFill>
                  <a:schemeClr val="tx1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  <a:r>
              <a:rPr lang="en-US" dirty="0">
                <a:solidFill>
                  <a:schemeClr val="tx1"/>
                </a:solidFill>
              </a:rPr>
              <a:t>, h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  <a:r>
              <a:rPr lang="en-US" dirty="0">
                <a:solidFill>
                  <a:schemeClr val="tx1"/>
                </a:solidFill>
              </a:rPr>
              <a:t> , π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</a:p>
        </p:txBody>
      </p:sp>
    </p:spTree>
    <p:extLst>
      <p:ext uri="{BB962C8B-B14F-4D97-AF65-F5344CB8AC3E}">
        <p14:creationId xmlns:p14="http://schemas.microsoft.com/office/powerpoint/2010/main" val="2811042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09" y="277091"/>
            <a:ext cx="10259291" cy="1574332"/>
          </a:xfrm>
        </p:spPr>
        <p:txBody>
          <a:bodyPr>
            <a:normAutofit/>
          </a:bodyPr>
          <a:lstStyle/>
          <a:p>
            <a:r>
              <a:rPr lang="en-US" b="1" dirty="0"/>
              <a:t>Dark Photon Search at </a:t>
            </a:r>
            <a:r>
              <a:rPr lang="en-US" b="1" dirty="0" err="1"/>
              <a:t>DarkQuest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with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7C8E-F70D-914B-A073-5A2F25236679}" type="datetime1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" y="1828748"/>
            <a:ext cx="5432765" cy="454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36" y="1923295"/>
            <a:ext cx="5260064" cy="4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F2D-E956-7248-B119-93E36417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1" y="229198"/>
            <a:ext cx="11793419" cy="937911"/>
          </a:xfrm>
        </p:spPr>
        <p:txBody>
          <a:bodyPr>
            <a:normAutofit/>
          </a:bodyPr>
          <a:lstStyle/>
          <a:p>
            <a:r>
              <a:rPr lang="en-US" sz="3733" b="1" dirty="0"/>
              <a:t>Spin physics Program with Polarized Main Injector – E1027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21DA-9ECE-A146-A547-7FAB3D40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1" y="1293891"/>
            <a:ext cx="6690912" cy="1610724"/>
          </a:xfrm>
        </p:spPr>
        <p:txBody>
          <a:bodyPr>
            <a:normAutofit fontScale="92500"/>
          </a:bodyPr>
          <a:lstStyle/>
          <a:p>
            <a:r>
              <a:rPr lang="en-US" dirty="0"/>
              <a:t>Access both polarized valence and sea quarks</a:t>
            </a:r>
          </a:p>
          <a:p>
            <a:r>
              <a:rPr lang="en-US" dirty="0" err="1"/>
              <a:t>Fermilab</a:t>
            </a:r>
            <a:r>
              <a:rPr lang="en-US" dirty="0"/>
              <a:t> PAC stage-1 approved</a:t>
            </a:r>
          </a:p>
          <a:p>
            <a:r>
              <a:rPr lang="en-US" dirty="0"/>
              <a:t>Complementary to the future EIC TMD Physics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DFE6-BCBF-224A-A837-48B9E3B1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306F-CF5F-AE4E-BF2C-915CCFFC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4892-B2A3-F640-A50C-C9DD51DE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079A3-8214-B349-B4F1-50A1CEC5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1" y="3145004"/>
            <a:ext cx="6690912" cy="309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E2814-12EF-A849-9097-95ECF6A1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140" y="2328680"/>
            <a:ext cx="4068112" cy="744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6572D-DA5A-9746-990F-F24EE7D9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93" y="3105191"/>
            <a:ext cx="4921336" cy="3136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69AB6-D753-E645-B0F9-507721D62A20}"/>
              </a:ext>
            </a:extLst>
          </p:cNvPr>
          <p:cNvSpPr txBox="1"/>
          <p:nvPr/>
        </p:nvSpPr>
        <p:spPr>
          <a:xfrm>
            <a:off x="7445520" y="1294280"/>
            <a:ext cx="474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Test QCD processes in DY vs DIS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over a broad range of kinematics</a:t>
            </a:r>
          </a:p>
        </p:txBody>
      </p:sp>
    </p:spTree>
    <p:extLst>
      <p:ext uri="{BB962C8B-B14F-4D97-AF65-F5344CB8AC3E}">
        <p14:creationId xmlns:p14="http://schemas.microsoft.com/office/powerpoint/2010/main" val="1610686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596" y="86829"/>
            <a:ext cx="1129739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377" eaLnBrk="1" hangingPunct="1">
              <a:spcBef>
                <a:spcPct val="0"/>
              </a:spcBef>
            </a:pPr>
            <a:r>
              <a:rPr lang="en-US" altLang="en-US" sz="4267" dirty="0">
                <a:latin typeface="Arial" panose="020B0604020202020204" pitchFamily="34" charset="0"/>
              </a:rPr>
              <a:t>TMDs probed via DY at </a:t>
            </a:r>
            <a:r>
              <a:rPr lang="en-US" altLang="en-US" sz="4267" dirty="0" err="1">
                <a:latin typeface="Arial" panose="020B0604020202020204" pitchFamily="34" charset="0"/>
              </a:rPr>
              <a:t>SeaQuest</a:t>
            </a:r>
            <a:endParaRPr lang="en-US" altLang="en-US" sz="3733" dirty="0">
              <a:latin typeface="Arial" panose="020B0604020202020204" pitchFamily="34" charset="0"/>
            </a:endParaRPr>
          </a:p>
        </p:txBody>
      </p:sp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054" y="5505893"/>
            <a:ext cx="6311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6EDE4-C6C2-954B-85A2-515C4BB7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BE7C77-E3B7-254E-AFDE-40434D1C90EA}"/>
              </a:ext>
            </a:extLst>
          </p:cNvPr>
          <p:cNvGrpSpPr/>
          <p:nvPr/>
        </p:nvGrpSpPr>
        <p:grpSpPr>
          <a:xfrm>
            <a:off x="1326994" y="982080"/>
            <a:ext cx="9080983" cy="5301369"/>
            <a:chOff x="1558773" y="736559"/>
            <a:chExt cx="6810737" cy="3976027"/>
          </a:xfrm>
        </p:grpSpPr>
        <p:graphicFrame>
          <p:nvGraphicFramePr>
            <p:cNvPr id="28674" name="Object 2">
              <a:extLst>
                <a:ext uri="{FF2B5EF4-FFF2-40B4-BE49-F238E27FC236}">
                  <a16:creationId xmlns:a16="http://schemas.microsoft.com/office/drawing/2014/main" id="{59A98089-CF41-114D-BF79-CA837916B6A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58773" y="736559"/>
            <a:ext cx="5724525" cy="396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3" name="Equation" r:id="rId4" imgW="101523800" imgH="70218300" progId="Equation.DSMT4">
                    <p:embed/>
                  </p:oleObj>
                </mc:Choice>
                <mc:Fallback>
                  <p:oleObj name="Equation" r:id="rId4" imgW="101523800" imgH="70218300" progId="Equation.DSMT4">
                    <p:embed/>
                    <p:pic>
                      <p:nvPicPr>
                        <p:cNvPr id="28674" name="Object 2">
                          <a:extLst>
                            <a:ext uri="{FF2B5EF4-FFF2-40B4-BE49-F238E27FC236}">
                              <a16:creationId xmlns:a16="http://schemas.microsoft.com/office/drawing/2014/main" id="{59A98089-CF41-114D-BF79-CA837916B6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8773" y="736559"/>
                          <a:ext cx="5724525" cy="396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B54819-945A-D24F-817B-7F4B7D1EDEC5}"/>
                </a:ext>
              </a:extLst>
            </p:cNvPr>
            <p:cNvSpPr txBox="1"/>
            <p:nvPr/>
          </p:nvSpPr>
          <p:spPr>
            <a:xfrm>
              <a:off x="4766312" y="4427844"/>
              <a:ext cx="3603198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r>
                <a:rPr lang="en-US" sz="1867" dirty="0">
                  <a:solidFill>
                    <a:srgbClr val="FF0000"/>
                  </a:solidFill>
                </a:rPr>
                <a:t>COMPASS, RHIC, EIC/</a:t>
              </a:r>
              <a:r>
                <a:rPr lang="en-US" sz="1867" dirty="0" err="1">
                  <a:solidFill>
                    <a:srgbClr val="FF0000"/>
                  </a:solidFill>
                </a:rPr>
                <a:t>SeaQuest</a:t>
              </a:r>
              <a:r>
                <a:rPr lang="en-US" sz="1867" dirty="0">
                  <a:solidFill>
                    <a:srgbClr val="FF0000"/>
                  </a:solidFill>
                </a:rPr>
                <a:t> for sea quarks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4982AE-8DFA-6A4B-BBC8-2AECC7CF28A6}"/>
              </a:ext>
            </a:extLst>
          </p:cNvPr>
          <p:cNvGrpSpPr/>
          <p:nvPr/>
        </p:nvGrpSpPr>
        <p:grpSpPr>
          <a:xfrm>
            <a:off x="8959695" y="1446032"/>
            <a:ext cx="2638864" cy="2850249"/>
            <a:chOff x="7123814" y="1116419"/>
            <a:chExt cx="1979148" cy="21376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98A2EC-E7C3-6544-B08F-B9BB299024F9}"/>
                </a:ext>
              </a:extLst>
            </p:cNvPr>
            <p:cNvSpPr txBox="1"/>
            <p:nvPr/>
          </p:nvSpPr>
          <p:spPr>
            <a:xfrm>
              <a:off x="7123814" y="1116419"/>
              <a:ext cx="19791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E906, E1039, E1027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175DC-4AEF-8C4D-850A-FCB8A91866E2}"/>
                </a:ext>
              </a:extLst>
            </p:cNvPr>
            <p:cNvSpPr txBox="1"/>
            <p:nvPr/>
          </p:nvSpPr>
          <p:spPr>
            <a:xfrm>
              <a:off x="7123814" y="2073349"/>
              <a:ext cx="140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E1039, E1027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B7473-5C73-734A-9D94-BC0A3E01CA63}"/>
                </a:ext>
              </a:extLst>
            </p:cNvPr>
            <p:cNvSpPr txBox="1"/>
            <p:nvPr/>
          </p:nvSpPr>
          <p:spPr>
            <a:xfrm>
              <a:off x="7123814" y="2907857"/>
              <a:ext cx="71798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E1027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179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0DAA-3229-304F-BEB4-B957BF4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45798"/>
            <a:ext cx="6384403" cy="976253"/>
          </a:xfrm>
        </p:spPr>
        <p:txBody>
          <a:bodyPr/>
          <a:lstStyle/>
          <a:p>
            <a:r>
              <a:rPr lang="en-US" b="1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8556-1D82-C846-B2A9-AA05D60E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2E52B-663F-BA48-B670-B0FF0FDB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F80F3-F04A-114B-8C77-618B8BC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F1CC0-E777-6047-AC2C-AA7D5499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469" y="1553966"/>
            <a:ext cx="2225537" cy="1860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B4EB2-22BD-4846-838D-C77ECD0E5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469" y="5413833"/>
            <a:ext cx="2248383" cy="143290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DD01DB0-B017-6642-A057-42068305D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22297"/>
              </p:ext>
            </p:extLst>
          </p:nvPr>
        </p:nvGraphicFramePr>
        <p:xfrm>
          <a:off x="199250" y="1019614"/>
          <a:ext cx="9404064" cy="531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194">
                  <a:extLst>
                    <a:ext uri="{9D8B030D-6E8A-4147-A177-3AD203B41FA5}">
                      <a16:colId xmlns:a16="http://schemas.microsoft.com/office/drawing/2014/main" val="2074786760"/>
                    </a:ext>
                  </a:extLst>
                </a:gridCol>
                <a:gridCol w="2592729">
                  <a:extLst>
                    <a:ext uri="{9D8B030D-6E8A-4147-A177-3AD203B41FA5}">
                      <a16:colId xmlns:a16="http://schemas.microsoft.com/office/drawing/2014/main" val="3676653392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1189558630"/>
                    </a:ext>
                  </a:extLst>
                </a:gridCol>
                <a:gridCol w="3214088">
                  <a:extLst>
                    <a:ext uri="{9D8B030D-6E8A-4147-A177-3AD203B41FA5}">
                      <a16:colId xmlns:a16="http://schemas.microsoft.com/office/drawing/2014/main" val="4150746403"/>
                    </a:ext>
                  </a:extLst>
                </a:gridCol>
              </a:tblGrid>
              <a:tr h="6471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Experiments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Run Time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Collision Types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Physics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93782567"/>
                  </a:ext>
                </a:extLst>
              </a:tr>
              <a:tr h="123676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E906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2012-2017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 + targets </a:t>
                      </a:r>
                    </a:p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(H, D, C, Fe, W)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dbar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ubar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asymmetry</a:t>
                      </a:r>
                    </a:p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quark 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/dx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95647768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E1039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2018 – 2021+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 + pol. targets 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(NH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, ND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Sea-quark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Sivers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, TMDs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6641165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dirty="0"/>
                        <a:t>E1067(para.)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 err="1"/>
                        <a:t>DarkQuest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2017-2021+(para.)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2021+ (dedicated)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 + any targets</a:t>
                      </a:r>
                    </a:p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dark photon, dark Higgs, ALP …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8135645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dirty="0"/>
                        <a:t>E1027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202x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Pol. p-beam +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quark </a:t>
                      </a:r>
                      <a:r>
                        <a:rPr lang="en-US" sz="2400" dirty="0" err="1"/>
                        <a:t>Sivers</a:t>
                      </a:r>
                      <a:endParaRPr lang="en-US" sz="2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TMD, spin 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8129122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FD87E10-FF74-7148-AF6F-0F3F1FF3C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314" y="158400"/>
            <a:ext cx="2094700" cy="1352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180E6-2E0E-344B-85C4-1DCAD5E09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85" y="3422320"/>
            <a:ext cx="2324303" cy="19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6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4873-C770-E048-9523-64A7D0FE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82" y="268627"/>
            <a:ext cx="4638773" cy="1251268"/>
          </a:xfrm>
        </p:spPr>
        <p:txBody>
          <a:bodyPr>
            <a:normAutofit fontScale="90000"/>
          </a:bodyPr>
          <a:lstStyle/>
          <a:p>
            <a:r>
              <a:rPr lang="en-US" sz="4267" b="1" dirty="0" err="1"/>
              <a:t>SpinQuest</a:t>
            </a:r>
            <a:r>
              <a:rPr lang="en-US" sz="4267" b="1" dirty="0"/>
              <a:t>/E1039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7BEC8-3FF6-154C-B203-69B54F2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A02C-8D92-ED4B-B481-0FFB3A45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204E-F96F-C04C-AC2D-36E35295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1EE67-6ECB-654D-84C7-45458F400AA3}"/>
              </a:ext>
            </a:extLst>
          </p:cNvPr>
          <p:cNvSpPr txBox="1"/>
          <p:nvPr/>
        </p:nvSpPr>
        <p:spPr>
          <a:xfrm>
            <a:off x="368882" y="2356751"/>
            <a:ext cx="4812718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FF0000"/>
                </a:solidFill>
              </a:rPr>
              <a:t>A relatively small collaboration, great opportunities for new comers to contribute and lead major detector and physics efforts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B092D7-6ADC-4945-9E30-8F468957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154" y="0"/>
            <a:ext cx="6614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9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C3F6-1087-4F46-B22F-A0A6B9E2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7642-8D1F-9B48-9022-F5D48EB4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28B3-98F4-D145-A456-254A5A3C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4D53-C267-BD4E-99FF-37D6B4EB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0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1D7-5A43-E949-861F-A61AE50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10FF-6B5A-714F-B341-5A01074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C2BE-E6B6-EB4D-8C32-B2EF73A3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F104A15-AED9-3D4A-9E08-5539219E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216" y="-20968"/>
            <a:ext cx="11599568" cy="68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C321166-A6AD-5746-8A8B-98DDD851D2A8}"/>
              </a:ext>
            </a:extLst>
          </p:cNvPr>
          <p:cNvSpPr txBox="1">
            <a:spLocks/>
          </p:cNvSpPr>
          <p:nvPr/>
        </p:nvSpPr>
        <p:spPr>
          <a:xfrm>
            <a:off x="223631" y="0"/>
            <a:ext cx="7629939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FFFF00"/>
                </a:solidFill>
              </a:rPr>
              <a:t>Fermilab</a:t>
            </a:r>
            <a:r>
              <a:rPr lang="en-US" sz="4400" b="1" dirty="0">
                <a:solidFill>
                  <a:srgbClr val="FFFF00"/>
                </a:solidFill>
              </a:rPr>
              <a:t> High Intensity Frontier</a:t>
            </a:r>
          </a:p>
        </p:txBody>
      </p:sp>
      <p:pic>
        <p:nvPicPr>
          <p:cNvPr id="11" name="Picture 5" descr="droppedImage.pdf">
            <a:extLst>
              <a:ext uri="{FF2B5EF4-FFF2-40B4-BE49-F238E27FC236}">
                <a16:creationId xmlns:a16="http://schemas.microsoft.com/office/drawing/2014/main" id="{E1E733CF-8BDF-B346-8B2D-1E58C4F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914" y="662781"/>
            <a:ext cx="1900396" cy="93175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193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3186" y="1421302"/>
            <a:ext cx="4739687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15" y="5364128"/>
            <a:ext cx="243423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92793" y="33514"/>
            <a:ext cx="8841579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30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191138" y="5689979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7342" y="5136053"/>
            <a:ext cx="1378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1967342" y="878277"/>
            <a:ext cx="861655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61426" y="1029660"/>
            <a:ext cx="331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2251996" y="1322601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967381" y="1420392"/>
            <a:ext cx="31366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6322" y="1562309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70808" y="1135616"/>
            <a:ext cx="1960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62873" y="3464619"/>
            <a:ext cx="158729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593" y="2392256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2320587" y="5580904"/>
            <a:ext cx="640839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587167" y="5621688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87168" y="5918455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51753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4282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target at upstream: Z=-3.5m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63" y="1067363"/>
            <a:ext cx="6879563" cy="5357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3674349" y="1748413"/>
            <a:ext cx="300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3177588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9CF-ABA9-BF44-970A-482D8996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1" y="0"/>
            <a:ext cx="11168605" cy="938749"/>
          </a:xfrm>
        </p:spPr>
        <p:txBody>
          <a:bodyPr>
            <a:normAutofit/>
          </a:bodyPr>
          <a:lstStyle/>
          <a:p>
            <a:r>
              <a:rPr lang="en-US" b="1" dirty="0"/>
              <a:t>Projected Dark Sector Physics Search Sensitivity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9DDA4-89A9-0C4C-B1B7-FEB4A81E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CDCF4-BD0D-7A43-8972-BA7F0477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BEBF1-9178-7C48-B1C1-F9C249D7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ensitivity_full.png">
            <a:extLst>
              <a:ext uri="{FF2B5EF4-FFF2-40B4-BE49-F238E27FC236}">
                <a16:creationId xmlns:a16="http://schemas.microsoft.com/office/drawing/2014/main" id="{65CA2953-611B-9346-8EBB-120D9CD3D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1443062"/>
            <a:ext cx="5406253" cy="46047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9044DB-C79D-424B-90BF-732C1A4EF221}"/>
              </a:ext>
            </a:extLst>
          </p:cNvPr>
          <p:cNvGrpSpPr/>
          <p:nvPr/>
        </p:nvGrpSpPr>
        <p:grpSpPr>
          <a:xfrm>
            <a:off x="5591449" y="1119911"/>
            <a:ext cx="6667911" cy="5236440"/>
            <a:chOff x="3488849" y="1349318"/>
            <a:chExt cx="5422214" cy="5007032"/>
          </a:xfrm>
        </p:grpSpPr>
        <p:pic>
          <p:nvPicPr>
            <p:cNvPr id="8" name="Picture 7" descr="Future_limits_v3_dark_higgs.pdf">
              <a:extLst>
                <a:ext uri="{FF2B5EF4-FFF2-40B4-BE49-F238E27FC236}">
                  <a16:creationId xmlns:a16="http://schemas.microsoft.com/office/drawing/2014/main" id="{6647ACFA-3E0F-F844-988B-F24B647F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27EBC2-9CD3-7E46-8A72-6C3846467D77}"/>
                </a:ext>
              </a:extLst>
            </p:cNvPr>
            <p:cNvSpPr txBox="1"/>
            <p:nvPr/>
          </p:nvSpPr>
          <p:spPr>
            <a:xfrm>
              <a:off x="6104610" y="4087364"/>
              <a:ext cx="326144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D64A2-ECFB-0A44-841B-2C38EAC16ADA}"/>
                </a:ext>
              </a:extLst>
            </p:cNvPr>
            <p:cNvSpPr txBox="1"/>
            <p:nvPr/>
          </p:nvSpPr>
          <p:spPr>
            <a:xfrm>
              <a:off x="6403653" y="4260589"/>
              <a:ext cx="421301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B1F22D-98B8-6045-BE7F-D0BB38024B45}"/>
                </a:ext>
              </a:extLst>
            </p:cNvPr>
            <p:cNvSpPr txBox="1"/>
            <p:nvPr/>
          </p:nvSpPr>
          <p:spPr>
            <a:xfrm>
              <a:off x="5724817" y="3878652"/>
              <a:ext cx="326144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1x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68048-E4BF-364E-9273-83C70A4DE1C5}"/>
              </a:ext>
            </a:extLst>
          </p:cNvPr>
          <p:cNvSpPr txBox="1"/>
          <p:nvPr/>
        </p:nvSpPr>
        <p:spPr>
          <a:xfrm>
            <a:off x="838201" y="1119912"/>
            <a:ext cx="2684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Dark photon 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4293B-AC0B-BD4C-A635-A4B85550FF50}"/>
              </a:ext>
            </a:extLst>
          </p:cNvPr>
          <p:cNvSpPr txBox="1"/>
          <p:nvPr/>
        </p:nvSpPr>
        <p:spPr>
          <a:xfrm>
            <a:off x="6491015" y="1015684"/>
            <a:ext cx="244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Dark Higgs search</a:t>
            </a:r>
          </a:p>
        </p:txBody>
      </p:sp>
    </p:spTree>
    <p:extLst>
      <p:ext uri="{BB962C8B-B14F-4D97-AF65-F5344CB8AC3E}">
        <p14:creationId xmlns:p14="http://schemas.microsoft.com/office/powerpoint/2010/main" val="151277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15985"/>
            <a:ext cx="6065008" cy="4008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838201" y="1494644"/>
            <a:ext cx="110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423089" y="4654455"/>
            <a:ext cx="4750275" cy="186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28FF"/>
                </a:solidFill>
              </a:rPr>
              <a:t>E906 unpolarized targets: </a:t>
            </a:r>
            <a:r>
              <a:rPr lang="en-US" sz="2133" b="1" dirty="0"/>
              <a:t>2012-2017</a:t>
            </a:r>
          </a:p>
          <a:p>
            <a:pPr marL="285744" indent="-285744">
              <a:buFontTx/>
              <a:buChar char="-"/>
            </a:pPr>
            <a:r>
              <a:rPr lang="en-US" baseline="30000" dirty="0"/>
              <a:t>1</a:t>
            </a:r>
            <a:r>
              <a:rPr lang="en-US" dirty="0"/>
              <a:t>H, </a:t>
            </a:r>
            <a:r>
              <a:rPr lang="en-US" baseline="30000" dirty="0"/>
              <a:t>2</a:t>
            </a:r>
            <a:r>
              <a:rPr lang="en-US" dirty="0"/>
              <a:t>D, </a:t>
            </a:r>
            <a:r>
              <a:rPr lang="en-US" baseline="30000" dirty="0"/>
              <a:t>12</a:t>
            </a:r>
            <a:r>
              <a:rPr lang="en-US" dirty="0"/>
              <a:t>C, </a:t>
            </a:r>
            <a:r>
              <a:rPr lang="en-US" baseline="30000" dirty="0"/>
              <a:t>56</a:t>
            </a:r>
            <a:r>
              <a:rPr lang="en-US" dirty="0"/>
              <a:t>Fe, </a:t>
            </a:r>
            <a:r>
              <a:rPr lang="en-US" baseline="30000" dirty="0"/>
              <a:t>184</a:t>
            </a:r>
            <a:r>
              <a:rPr lang="en-US" dirty="0"/>
              <a:t>W</a:t>
            </a:r>
          </a:p>
          <a:p>
            <a:r>
              <a:rPr lang="en-US" sz="2133" b="1" dirty="0">
                <a:solidFill>
                  <a:srgbClr val="1F28FF"/>
                </a:solidFill>
              </a:rPr>
              <a:t>E1039 polarized targets: </a:t>
            </a:r>
            <a:r>
              <a:rPr lang="en-US" sz="2133" b="1" dirty="0"/>
              <a:t>2019 – 2021+</a:t>
            </a:r>
          </a:p>
          <a:p>
            <a:pPr marL="285744" indent="-285744">
              <a:buFontTx/>
              <a:buChar char="-"/>
            </a:pPr>
            <a:r>
              <a:rPr lang="en-US" dirty="0"/>
              <a:t>Polarized protons (NH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endParaRPr lang="en-US" baseline="-25000" dirty="0"/>
          </a:p>
          <a:p>
            <a:pPr marL="285744" indent="-285744">
              <a:buFontTx/>
              <a:buChar char="-"/>
            </a:pPr>
            <a:r>
              <a:rPr lang="en-US" dirty="0"/>
              <a:t>Polarized neutrons (ND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r>
              <a:rPr lang="en-US" sz="1867" b="1" dirty="0">
                <a:solidFill>
                  <a:schemeClr val="accent3">
                    <a:lumMod val="75000"/>
                  </a:schemeClr>
                </a:solidFill>
              </a:rPr>
              <a:t>E1027 polarized beam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491EE23-B4BD-0E44-B243-CCB9A6FEAE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641" y="3608175"/>
            <a:ext cx="1195463" cy="298028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241087"/>
            <a:endParaRPr lang="en-US" sz="6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1373CB9-A313-5841-A1E5-3A8412D57D5B}"/>
              </a:ext>
            </a:extLst>
          </p:cNvPr>
          <p:cNvSpPr>
            <a:spLocks/>
          </p:cNvSpPr>
          <p:nvPr/>
        </p:nvSpPr>
        <p:spPr bwMode="auto">
          <a:xfrm rot="20760000">
            <a:off x="144609" y="3217300"/>
            <a:ext cx="1710072" cy="4487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751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751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351" dirty="0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87B8F194-C9AA-7144-9418-5C83F886A51C}"/>
              </a:ext>
            </a:extLst>
          </p:cNvPr>
          <p:cNvSpPr/>
          <p:nvPr/>
        </p:nvSpPr>
        <p:spPr>
          <a:xfrm>
            <a:off x="1693844" y="3434279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26115-2D56-8746-8363-68F15CD9F25D}"/>
              </a:ext>
            </a:extLst>
          </p:cNvPr>
          <p:cNvSpPr txBox="1"/>
          <p:nvPr/>
        </p:nvSpPr>
        <p:spPr>
          <a:xfrm>
            <a:off x="7750970" y="976383"/>
            <a:ext cx="4265316" cy="20416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</a:rPr>
              <a:t>120 GeV protons from the Main Injector</a:t>
            </a:r>
          </a:p>
          <a:p>
            <a:pPr marL="285744" indent="-285744">
              <a:buFontTx/>
              <a:buChar char="-"/>
            </a:pPr>
            <a:r>
              <a:rPr lang="en-US" dirty="0"/>
              <a:t>4s beam spill very 60 sec </a:t>
            </a:r>
          </a:p>
          <a:p>
            <a:pPr marL="285744" indent="-285744">
              <a:buFontTx/>
              <a:buChar char="-"/>
            </a:pPr>
            <a:r>
              <a:rPr lang="en-US" dirty="0"/>
              <a:t>19ns RF, ~10s K protons per RF bucket</a:t>
            </a:r>
          </a:p>
          <a:p>
            <a:pPr marL="285744" indent="-285744">
              <a:buFontTx/>
              <a:buChar char="-"/>
            </a:pPr>
            <a:r>
              <a:rPr lang="en-US" dirty="0"/>
              <a:t> 5x10</a:t>
            </a:r>
            <a:r>
              <a:rPr lang="en-US" baseline="30000" dirty="0"/>
              <a:t>12</a:t>
            </a:r>
            <a:r>
              <a:rPr lang="en-US" dirty="0"/>
              <a:t> Proton On Target (POT) per spill</a:t>
            </a:r>
          </a:p>
          <a:p>
            <a:pPr marL="285744" indent="-285744">
              <a:buFontTx/>
              <a:buChar char="-"/>
            </a:pPr>
            <a:r>
              <a:rPr lang="en-US" dirty="0"/>
              <a:t>Total integrated POT for E1039 (2-year): </a:t>
            </a:r>
          </a:p>
          <a:p>
            <a:r>
              <a:rPr lang="en-US" dirty="0"/>
              <a:t>      1.4x10</a:t>
            </a:r>
            <a:r>
              <a:rPr lang="en-US" baseline="30000" dirty="0"/>
              <a:t>18</a:t>
            </a:r>
            <a:r>
              <a:rPr lang="en-US" dirty="0"/>
              <a:t> POT </a:t>
            </a:r>
          </a:p>
          <a:p>
            <a:pPr marL="285744" indent="-285744">
              <a:buFontTx/>
              <a:buChar char="-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4" y="7404"/>
            <a:ext cx="7438445" cy="9689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SpinQuest</a:t>
            </a:r>
            <a:r>
              <a:rPr lang="en-US" b="1" dirty="0"/>
              <a:t> Dimuon Spectrometer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796E1A-39BD-FF4B-9739-5EFD13DDC983}"/>
              </a:ext>
            </a:extLst>
          </p:cNvPr>
          <p:cNvGrpSpPr/>
          <p:nvPr/>
        </p:nvGrpSpPr>
        <p:grpSpPr>
          <a:xfrm>
            <a:off x="5173365" y="4011078"/>
            <a:ext cx="7004882" cy="2864969"/>
            <a:chOff x="3880023" y="3008308"/>
            <a:chExt cx="5253662" cy="21487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EA3565-B7C0-A04F-847C-35DBF034D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3880023" y="3208373"/>
              <a:ext cx="5253662" cy="19486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87F63D-78A5-8643-B80E-1DD4546DC67F}"/>
                </a:ext>
              </a:extLst>
            </p:cNvPr>
            <p:cNvSpPr txBox="1"/>
            <p:nvPr/>
          </p:nvSpPr>
          <p:spPr>
            <a:xfrm>
              <a:off x="5190818" y="3008308"/>
              <a:ext cx="354448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SeaQuest</a:t>
              </a:r>
              <a:r>
                <a:rPr lang="en-US" sz="2400" dirty="0"/>
                <a:t> Dimuon Tracking Top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1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0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SpinQuest</a:t>
            </a:r>
            <a:r>
              <a:rPr lang="en-US" b="1" dirty="0"/>
              <a:t> Experimental Hall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22E80-FF4C-FB41-89A0-BB473B87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3" y="1149533"/>
            <a:ext cx="6508521" cy="5206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5E631-E036-BF49-ACB0-4C874EE32CCB}"/>
              </a:ext>
            </a:extLst>
          </p:cNvPr>
          <p:cNvSpPr txBox="1"/>
          <p:nvPr/>
        </p:nvSpPr>
        <p:spPr>
          <a:xfrm>
            <a:off x="9234138" y="1108761"/>
            <a:ext cx="1579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Target area</a:t>
            </a:r>
          </a:p>
          <a:p>
            <a:endParaRPr lang="en-US" sz="2400" dirty="0"/>
          </a:p>
          <a:p>
            <a:r>
              <a:rPr lang="en-US" sz="2400" dirty="0"/>
              <a:t>F-Mag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EED42-E7A5-B046-8922-67B488A2DC13}"/>
              </a:ext>
            </a:extLst>
          </p:cNvPr>
          <p:cNvSpPr txBox="1"/>
          <p:nvPr/>
        </p:nvSpPr>
        <p:spPr>
          <a:xfrm>
            <a:off x="9234138" y="3248870"/>
            <a:ext cx="98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K-Mag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42C80-E2B5-664B-ABDE-BB495540AC26}"/>
              </a:ext>
            </a:extLst>
          </p:cNvPr>
          <p:cNvSpPr txBox="1"/>
          <p:nvPr/>
        </p:nvSpPr>
        <p:spPr>
          <a:xfrm>
            <a:off x="9234137" y="5692482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Muon-ID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AD24645-7DCD-F442-A1C9-232C2F13F291}"/>
              </a:ext>
            </a:extLst>
          </p:cNvPr>
          <p:cNvSpPr/>
          <p:nvPr/>
        </p:nvSpPr>
        <p:spPr>
          <a:xfrm rot="2387127">
            <a:off x="8827030" y="452137"/>
            <a:ext cx="334733" cy="5245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39ED2-81C5-A640-8FD8-465EF06C309A}"/>
              </a:ext>
            </a:extLst>
          </p:cNvPr>
          <p:cNvSpPr txBox="1"/>
          <p:nvPr/>
        </p:nvSpPr>
        <p:spPr>
          <a:xfrm>
            <a:off x="9234138" y="405765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82729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733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a Sea Quark Laboratory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 @QCD Evolution 2019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274531" y="968176"/>
            <a:ext cx="5975679" cy="275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1x2_accept">
            <a:extLst>
              <a:ext uri="{FF2B5EF4-FFF2-40B4-BE49-F238E27FC236}">
                <a16:creationId xmlns:a16="http://schemas.microsoft.com/office/drawing/2014/main" id="{A08C4402-7A00-A549-BD57-EE5CBDD2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1676" y="1126996"/>
            <a:ext cx="4274504" cy="336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8151" y="3758990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6" imgW="2946400" imgH="1143000" progId="Equation.3">
                  <p:embed/>
                </p:oleObj>
              </mc:Choice>
              <mc:Fallback>
                <p:oleObj name="Equation" r:id="rId6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1" y="3758990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6258798" y="5150964"/>
            <a:ext cx="5837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Fixed target kinematics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219568" y="3549966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F0B07-41EF-5648-9B9B-CF33AB310D2A}"/>
              </a:ext>
            </a:extLst>
          </p:cNvPr>
          <p:cNvCxnSpPr>
            <a:cxnSpLocks/>
          </p:cNvCxnSpPr>
          <p:nvPr/>
        </p:nvCxnSpPr>
        <p:spPr>
          <a:xfrm>
            <a:off x="7536873" y="2976749"/>
            <a:ext cx="0" cy="922865"/>
          </a:xfrm>
          <a:prstGeom prst="straightConnector1">
            <a:avLst/>
          </a:prstGeom>
          <a:ln w="25400">
            <a:solidFill>
              <a:srgbClr val="1F28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489788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320967" y="5991357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</p:spTree>
    <p:extLst>
      <p:ext uri="{BB962C8B-B14F-4D97-AF65-F5344CB8AC3E}">
        <p14:creationId xmlns:p14="http://schemas.microsoft.com/office/powerpoint/2010/main" val="3159135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"/>
            <a:ext cx="7886700" cy="10134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Dimuon Mass from </a:t>
            </a:r>
            <a:r>
              <a:rPr lang="en-US" b="1" dirty="0" err="1"/>
              <a:t>SeaQuest</a:t>
            </a:r>
            <a:r>
              <a:rPr lang="en-US" b="1" dirty="0"/>
              <a:t>/E906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5CEF80-0913-A047-8449-F738A09BE342}"/>
              </a:ext>
            </a:extLst>
          </p:cNvPr>
          <p:cNvGrpSpPr/>
          <p:nvPr/>
        </p:nvGrpSpPr>
        <p:grpSpPr>
          <a:xfrm>
            <a:off x="2438401" y="1044475"/>
            <a:ext cx="7600951" cy="5280893"/>
            <a:chOff x="2438401" y="1044475"/>
            <a:chExt cx="7600951" cy="52808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BC0599-9197-7445-9027-1C3655E74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8401" y="1044475"/>
              <a:ext cx="7600951" cy="52808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79FAA1-24B8-9642-A4BA-EA59AAD44D41}"/>
                </a:ext>
              </a:extLst>
            </p:cNvPr>
            <p:cNvSpPr/>
            <p:nvPr/>
          </p:nvSpPr>
          <p:spPr>
            <a:xfrm>
              <a:off x="5897525" y="4437321"/>
              <a:ext cx="2670544" cy="141767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2948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665-7E66-364A-ADC2-62CA596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E906 Unpolarized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6EB1-7F20-A548-9136-BE64DB34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615"/>
            <a:ext cx="10515600" cy="44862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Thin targets: ~10% interaction length</a:t>
            </a:r>
          </a:p>
          <a:p>
            <a:pPr lvl="1"/>
            <a:r>
              <a:rPr lang="en-US" dirty="0"/>
              <a:t>Liquid H/D</a:t>
            </a:r>
          </a:p>
          <a:p>
            <a:pPr lvl="1"/>
            <a:r>
              <a:rPr lang="en-US" dirty="0"/>
              <a:t>Solid C, Fe, W</a:t>
            </a:r>
          </a:p>
          <a:p>
            <a:r>
              <a:rPr lang="en-US" dirty="0">
                <a:solidFill>
                  <a:srgbClr val="1F28FF"/>
                </a:solidFill>
              </a:rPr>
              <a:t>Physics </a:t>
            </a:r>
          </a:p>
          <a:p>
            <a:pPr lvl="1"/>
            <a:r>
              <a:rPr lang="en-US" dirty="0"/>
              <a:t>Sea quark flavor asymmetry, </a:t>
            </a:r>
            <a:r>
              <a:rPr lang="en-US" dirty="0" err="1"/>
              <a:t>dbar</a:t>
            </a:r>
            <a:r>
              <a:rPr lang="en-US" dirty="0"/>
              <a:t>/</a:t>
            </a:r>
            <a:r>
              <a:rPr lang="en-US" dirty="0" err="1"/>
              <a:t>ubar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Quark energy loss in </a:t>
            </a:r>
            <a:r>
              <a:rPr lang="en-US" dirty="0" err="1"/>
              <a:t>p+A</a:t>
            </a:r>
            <a:r>
              <a:rPr lang="en-US" dirty="0"/>
              <a:t> collisions,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lvl="1"/>
            <a:r>
              <a:rPr lang="en-US" dirty="0"/>
              <a:t>TMD and more …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Experimental runs – 6 years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2012 – commissioning </a:t>
            </a:r>
          </a:p>
          <a:p>
            <a:pPr lvl="1"/>
            <a:r>
              <a:rPr lang="en-US" dirty="0"/>
              <a:t>2017 – completed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F443-F22D-0D4D-81BA-A6EB07EA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2727-895B-9D42-A624-09BFC104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802C-E8A9-D747-B1C4-6A26FEB9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C25FFA-342F-3D44-86CB-344931A8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106" y="846666"/>
            <a:ext cx="5281894" cy="58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5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2356526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362935" y="1606354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0" y="4468528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9499D-62A3-534D-9B86-41F4F820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646" y="1733766"/>
            <a:ext cx="6525354" cy="42120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5B0BF9-77E8-B642-B381-CB9831EC9892}"/>
              </a:ext>
            </a:extLst>
          </p:cNvPr>
          <p:cNvSpPr txBox="1"/>
          <p:nvPr/>
        </p:nvSpPr>
        <p:spPr>
          <a:xfrm>
            <a:off x="107725" y="5458605"/>
            <a:ext cx="566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C. Peng et al (FNAL E866/</a:t>
            </a:r>
            <a:r>
              <a:rPr lang="en-US" dirty="0" err="1"/>
              <a:t>NuSea</a:t>
            </a:r>
            <a:r>
              <a:rPr lang="en-US" dirty="0"/>
              <a:t>), PRD 58, 092004 (1998)</a:t>
            </a:r>
          </a:p>
        </p:txBody>
      </p:sp>
    </p:spTree>
    <p:extLst>
      <p:ext uri="{BB962C8B-B14F-4D97-AF65-F5344CB8AC3E}">
        <p14:creationId xmlns:p14="http://schemas.microsoft.com/office/powerpoint/2010/main" val="81222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7028</TotalTime>
  <Words>1340</Words>
  <Application>Microsoft Macintosh PowerPoint</Application>
  <PresentationFormat>Widescreen</PresentationFormat>
  <Paragraphs>324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Gill Sans</vt:lpstr>
      <vt:lpstr>Helvetica</vt:lpstr>
      <vt:lpstr>Office Theme</vt:lpstr>
      <vt:lpstr>Equation</vt:lpstr>
      <vt:lpstr>Probing Sea Quark TMD with Drell-Yan at SpinQuest/E0139 at Fermilab </vt:lpstr>
      <vt:lpstr>Outline</vt:lpstr>
      <vt:lpstr>PowerPoint Presentation</vt:lpstr>
      <vt:lpstr>SpinQuest Dimuon Spectrometer</vt:lpstr>
      <vt:lpstr>SpinQuest Experimental Hall</vt:lpstr>
      <vt:lpstr>Drell-Yan @SeaQuest – a Sea Quark Laboratory</vt:lpstr>
      <vt:lpstr>Dimuon Mass from SeaQuest/E906</vt:lpstr>
      <vt:lpstr>E906 Unpolarized Physics Program</vt:lpstr>
      <vt:lpstr>Flavor Asymmetry of Sea Quarks at Intermediate x</vt:lpstr>
      <vt:lpstr>Sea Quark Flavor Asymmetry and OAM</vt:lpstr>
      <vt:lpstr>Nucleon 3-D Structure and Sivers Function</vt:lpstr>
      <vt:lpstr>Sivers Functions from Global Fits</vt:lpstr>
      <vt:lpstr>PowerPoint Presentation</vt:lpstr>
      <vt:lpstr>Polarized NH3 Target Developed for DY Sivers</vt:lpstr>
      <vt:lpstr>Dynamic Nuclear Polarization: Pol. ~90%</vt:lpstr>
      <vt:lpstr>Projected SpinQuest Target and Beam Performance</vt:lpstr>
      <vt:lpstr>Projected Drell-Yan Transverse Single Spin Asymmetry</vt:lpstr>
      <vt:lpstr>Drell-Yan Sivers Asymmetries w/ QCD Evolution</vt:lpstr>
      <vt:lpstr>E1039 Status &amp; Plan</vt:lpstr>
      <vt:lpstr>Physics Beyond E1039 Polarized DY AN</vt:lpstr>
      <vt:lpstr>PowerPoint Presentation</vt:lpstr>
      <vt:lpstr>Dark Photons and Dark Higgs Search at SpinQuest/DarkQuest</vt:lpstr>
      <vt:lpstr>Dark Sector Physics Search at DarkQuest  2019 ~ 2021: parasitic run for DM search 2021+: a proposal for a long term DM program after E1039; parasitic TMD physics?  </vt:lpstr>
      <vt:lpstr>Dark Photon Search at DarkQuest  with Future Projections</vt:lpstr>
      <vt:lpstr>Spin physics Program with Polarized Main Injector – E1027  </vt:lpstr>
      <vt:lpstr>PowerPoint Presentation</vt:lpstr>
      <vt:lpstr>Summary and Outlook</vt:lpstr>
      <vt:lpstr>SpinQuest/E1039 Collaboration</vt:lpstr>
      <vt:lpstr>backup</vt:lpstr>
      <vt:lpstr>New Beam Collimator and Target</vt:lpstr>
      <vt:lpstr>Target and Beam Dump Event Separation target at upstream: Z=-3.5m </vt:lpstr>
      <vt:lpstr>Projected Dark Sector Physics Search Sensitivity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65</cp:revision>
  <cp:lastPrinted>2019-05-13T17:30:52Z</cp:lastPrinted>
  <dcterms:created xsi:type="dcterms:W3CDTF">2019-05-07T16:51:25Z</dcterms:created>
  <dcterms:modified xsi:type="dcterms:W3CDTF">2019-05-13T17:30:58Z</dcterms:modified>
</cp:coreProperties>
</file>