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2"/>
  </p:notesMasterIdLst>
  <p:sldIdLst>
    <p:sldId id="342" r:id="rId2"/>
    <p:sldId id="257" r:id="rId3"/>
    <p:sldId id="268" r:id="rId4"/>
    <p:sldId id="265" r:id="rId5"/>
    <p:sldId id="269" r:id="rId6"/>
    <p:sldId id="785" r:id="rId7"/>
    <p:sldId id="346" r:id="rId8"/>
    <p:sldId id="761" r:id="rId9"/>
    <p:sldId id="762" r:id="rId10"/>
    <p:sldId id="280" r:id="rId11"/>
    <p:sldId id="763" r:id="rId12"/>
    <p:sldId id="831" r:id="rId13"/>
    <p:sldId id="274" r:id="rId14"/>
    <p:sldId id="485" r:id="rId15"/>
    <p:sldId id="345" r:id="rId16"/>
    <p:sldId id="399" r:id="rId17"/>
    <p:sldId id="764" r:id="rId18"/>
    <p:sldId id="841" r:id="rId19"/>
    <p:sldId id="390" r:id="rId20"/>
    <p:sldId id="385" r:id="rId21"/>
    <p:sldId id="351" r:id="rId22"/>
    <p:sldId id="755" r:id="rId23"/>
    <p:sldId id="756" r:id="rId24"/>
    <p:sldId id="757" r:id="rId25"/>
    <p:sldId id="829" r:id="rId26"/>
    <p:sldId id="837" r:id="rId27"/>
    <p:sldId id="361" r:id="rId28"/>
    <p:sldId id="842" r:id="rId29"/>
    <p:sldId id="843" r:id="rId30"/>
    <p:sldId id="833" r:id="rId31"/>
    <p:sldId id="279" r:id="rId32"/>
    <p:sldId id="835" r:id="rId33"/>
    <p:sldId id="836" r:id="rId34"/>
    <p:sldId id="786" r:id="rId35"/>
    <p:sldId id="830" r:id="rId36"/>
    <p:sldId id="824" r:id="rId37"/>
    <p:sldId id="828" r:id="rId38"/>
    <p:sldId id="839" r:id="rId39"/>
    <p:sldId id="260" r:id="rId40"/>
    <p:sldId id="349" r:id="rId41"/>
    <p:sldId id="271" r:id="rId42"/>
    <p:sldId id="341" r:id="rId43"/>
    <p:sldId id="566" r:id="rId44"/>
    <p:sldId id="592" r:id="rId45"/>
    <p:sldId id="586" r:id="rId46"/>
    <p:sldId id="292" r:id="rId47"/>
    <p:sldId id="294" r:id="rId48"/>
    <p:sldId id="314" r:id="rId49"/>
    <p:sldId id="746" r:id="rId50"/>
    <p:sldId id="37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8043"/>
    <p:restoredTop sz="94667"/>
  </p:normalViewPr>
  <p:slideViewPr>
    <p:cSldViewPr snapToGrid="0" snapToObjects="1">
      <p:cViewPr>
        <p:scale>
          <a:sx n="120" d="100"/>
          <a:sy n="120" d="100"/>
        </p:scale>
        <p:origin x="48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7A5F0-D48F-CD40-8EAE-B154819D952A}" type="datetimeFigureOut">
              <a:rPr lang="en-US" smtClean="0"/>
              <a:t>8/27/19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67284-DE94-C742-BE96-63A5A690E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7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7284-DE94-C742-BE96-63A5A690E8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84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BD37-5C62-F34D-A349-C7D41BBD421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79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696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64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37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15kHz matched to collision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366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7284-DE94-C742-BE96-63A5A690E8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27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D_s plot … 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Shanshan - A multi-scale approach is required for the full picture</a:t>
            </a: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95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D4E76C17-2A12-4650-AB95-8E9DC4DC0AA5}" type="slidenum">
              <a:rPr lang="en-US" altLang="ja-JP" smtClean="0"/>
              <a:pPr eaLnBrk="1" hangingPunct="1"/>
              <a:t>23</a:t>
            </a:fld>
            <a:endParaRPr lang="en-US" altLang="ja-JP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104494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/>
              </a:rPr>
              <a:t>Our physics analysis efforts are closely tied to the RHIC beams operations</a:t>
            </a:r>
            <a:endParaRPr/>
          </a:p>
          <a:p>
            <a:endParaRPr/>
          </a:p>
          <a:p>
            <a:r>
              <a:rPr lang="en-US" sz="2000">
                <a:latin typeface="Arial"/>
              </a:rPr>
              <a:t>Took “BNL” 10 years to reach the mechine performanvec goals ..</a:t>
            </a:r>
            <a:endParaRPr/>
          </a:p>
        </p:txBody>
      </p:sp>
      <p:sp>
        <p:nvSpPr>
          <p:cNvPr id="1109" name="CustomShape 2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87CB996A-6BA0-46BD-8D51-9A8EF12ACD39}" type="slidenum">
              <a:rPr lang="en-US" sz="1200">
                <a:solidFill>
                  <a:srgbClr val="000000"/>
                </a:solidFill>
                <a:latin typeface="+mn-lt"/>
                <a:ea typeface="+mn-ea"/>
              </a:rPr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3714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  <p:pic>
        <p:nvPicPr>
          <p:cNvPr id="25602" name="Picture 2" descr="Image result for sPHENIX logo">
            <a:extLst>
              <a:ext uri="{FF2B5EF4-FFF2-40B4-BE49-F238E27FC236}">
                <a16:creationId xmlns:a16="http://schemas.microsoft.com/office/drawing/2014/main" id="{229346FA-6373-4947-A7BC-9D18901B2B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149" y="23813"/>
            <a:ext cx="1411619" cy="7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44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7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55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5093"/>
            <a:ext cx="12192000" cy="55077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"/>
            <a:ext cx="10972800" cy="985093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 marL="415290" indent="-205740">
              <a:defRPr sz="2160"/>
            </a:lvl2pPr>
            <a:lvl3pPr marL="619126" indent="-207646">
              <a:defRPr sz="1920"/>
            </a:lvl3pPr>
            <a:lvl4pPr marL="822960" indent="-207646">
              <a:defRPr sz="1680"/>
            </a:lvl4pPr>
            <a:lvl5pPr marL="1026796" indent="-209550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71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156582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34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50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1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3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6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33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6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8/30/19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Cold-QCD Physics with sPHENIX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Image result for sPHENIX logo">
            <a:extLst>
              <a:ext uri="{FF2B5EF4-FFF2-40B4-BE49-F238E27FC236}">
                <a16:creationId xmlns:a16="http://schemas.microsoft.com/office/drawing/2014/main" id="{D110C0D8-875F-AF49-A824-DED3FF55DD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149" y="23813"/>
            <a:ext cx="1411619" cy="7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26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2.riken.jp/event/3039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4.tiff"/><Relationship Id="rId7" Type="http://schemas.openxmlformats.org/officeDocument/2006/relationships/image" Target="../media/image37.pn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1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4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0.emf"/><Relationship Id="rId4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tiff"/><Relationship Id="rId4" Type="http://schemas.openxmlformats.org/officeDocument/2006/relationships/image" Target="../media/image83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04E56808-B04D-CB49-BA4D-873E90453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7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318278-FA72-9A4B-B566-E1E48B0C2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3349" y="310750"/>
            <a:ext cx="10118651" cy="244650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Prospects of the </a:t>
            </a:r>
            <a:r>
              <a:rPr lang="en-US" b="1" dirty="0" err="1">
                <a:solidFill>
                  <a:srgbClr val="FFFF00"/>
                </a:solidFill>
              </a:rPr>
              <a:t>sPHENIX</a:t>
            </a:r>
            <a:r>
              <a:rPr lang="en-US" b="1" dirty="0">
                <a:solidFill>
                  <a:srgbClr val="FFFF00"/>
                </a:solidFill>
              </a:rPr>
              <a:t> Cold-QCD Physics Program at RHIC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2DD53-BDE7-3F46-B658-BF24750EF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2537068"/>
            <a:ext cx="9144000" cy="2270558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Ming X. Liu</a:t>
            </a:r>
          </a:p>
          <a:p>
            <a:r>
              <a:rPr lang="en-US" sz="2800" dirty="0">
                <a:solidFill>
                  <a:srgbClr val="FFFF00"/>
                </a:solidFill>
              </a:rPr>
              <a:t>Los Alamos National Laboratory</a:t>
            </a:r>
          </a:p>
          <a:p>
            <a:r>
              <a:rPr lang="en-US" sz="2800" dirty="0">
                <a:solidFill>
                  <a:srgbClr val="FFFF00"/>
                </a:solidFill>
              </a:rPr>
              <a:t>(for the </a:t>
            </a:r>
            <a:r>
              <a:rPr lang="en-US" sz="2800" dirty="0" err="1">
                <a:solidFill>
                  <a:srgbClr val="FFFF00"/>
                </a:solidFill>
              </a:rPr>
              <a:t>sPHENIX</a:t>
            </a:r>
            <a:r>
              <a:rPr lang="en-US" sz="2800" dirty="0">
                <a:solidFill>
                  <a:srgbClr val="FFFF00"/>
                </a:solidFill>
              </a:rPr>
              <a:t> Collaboration) </a:t>
            </a:r>
          </a:p>
          <a:p>
            <a:r>
              <a:rPr lang="en-US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11th Circum-Pan-Pacific Symposium on High Energy Spin Physics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August 27-30, 2019, Miyazaki, Japan</a:t>
            </a:r>
          </a:p>
        </p:txBody>
      </p:sp>
    </p:spTree>
    <p:extLst>
      <p:ext uri="{BB962C8B-B14F-4D97-AF65-F5344CB8AC3E}">
        <p14:creationId xmlns:p14="http://schemas.microsoft.com/office/powerpoint/2010/main" val="211215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Cold-QCD Physics with sPHENIX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75562"/>
            <a:ext cx="10515600" cy="852605"/>
          </a:xfrm>
        </p:spPr>
        <p:txBody>
          <a:bodyPr/>
          <a:lstStyle/>
          <a:p>
            <a:r>
              <a:rPr lang="en-US" dirty="0"/>
              <a:t>Calorimeters Beam Tests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14" y="1068989"/>
            <a:ext cx="2913526" cy="21847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296" y="945923"/>
            <a:ext cx="3712574" cy="22828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98728" y="3343326"/>
            <a:ext cx="1862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February 2014 </a:t>
            </a:r>
          </a:p>
          <a:p>
            <a:r>
              <a:rPr lang="en-US" dirty="0">
                <a:solidFill>
                  <a:schemeClr val="accent1"/>
                </a:solidFill>
              </a:rPr>
              <a:t>Proof of principle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05454" y="3470018"/>
            <a:ext cx="305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February 2016: </a:t>
            </a:r>
            <a:r>
              <a:rPr lang="el-GR" dirty="0">
                <a:solidFill>
                  <a:schemeClr val="accent1"/>
                </a:solidFill>
              </a:rPr>
              <a:t>η~0</a:t>
            </a:r>
            <a:r>
              <a:rPr lang="en-US" dirty="0">
                <a:solidFill>
                  <a:schemeClr val="accent1"/>
                </a:solidFill>
              </a:rPr>
              <a:t> prototype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05134" y="3571859"/>
            <a:ext cx="3230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February 2017: </a:t>
            </a:r>
            <a:r>
              <a:rPr lang="en-US" dirty="0">
                <a:solidFill>
                  <a:schemeClr val="accent1"/>
                </a:solidFill>
              </a:rPr>
              <a:t>η~0.9 prototype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958" y="4130392"/>
            <a:ext cx="3295689" cy="2415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6223" y="977151"/>
            <a:ext cx="3390470" cy="22579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80339" y="5526936"/>
            <a:ext cx="1505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Electron</a:t>
            </a:r>
            <a:r>
              <a:rPr lang="en-US" sz="1600" dirty="0"/>
              <a:t> </a:t>
            </a:r>
            <a:br>
              <a:rPr lang="en-US" sz="1400" dirty="0"/>
            </a:br>
            <a:r>
              <a:rPr lang="en-US" sz="1400" dirty="0"/>
              <a:t>Energy resolution</a:t>
            </a:r>
          </a:p>
          <a:p>
            <a:r>
              <a:rPr lang="en-US" sz="1400" dirty="0"/>
              <a:t>arXiv:1704.01461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19747" y="5505913"/>
            <a:ext cx="1505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Pion</a:t>
            </a:r>
            <a:br>
              <a:rPr lang="en-US" sz="1400" dirty="0"/>
            </a:br>
            <a:r>
              <a:rPr lang="en-US" sz="1400" dirty="0"/>
              <a:t>Energy resolution</a:t>
            </a:r>
          </a:p>
          <a:p>
            <a:r>
              <a:rPr lang="en-US" sz="1400" dirty="0"/>
              <a:t>arXiv:1704.01461 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3555776" y="2283339"/>
            <a:ext cx="488820" cy="48882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7825287" y="2223689"/>
            <a:ext cx="488820" cy="48882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486740" y="5974795"/>
            <a:ext cx="17588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test data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95338" y="6019800"/>
            <a:ext cx="17588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test data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2087" y="4064111"/>
            <a:ext cx="2622674" cy="254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42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C8C72-F624-6B4F-BDCA-EF951BA71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43191" cy="116958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Monolithic-Active-Pixel-Sensor based Precision Vertex Detector</a:t>
            </a:r>
            <a:br>
              <a:rPr lang="en-US" sz="3600" dirty="0"/>
            </a:br>
            <a:r>
              <a:rPr lang="en-US" sz="3600" dirty="0"/>
              <a:t> </a:t>
            </a:r>
            <a:r>
              <a:rPr lang="en-US" sz="3200" dirty="0"/>
              <a:t>-- for Open Heavy Quark Measurements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442E0-43ED-B64F-A44F-E72A293D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F46A9-7672-F846-9923-6F9B109B6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05E9A-26B8-314A-9B2A-7848423D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B6D93A-2C64-2C46-A0FC-8D6669E9F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906"/>
            <a:ext cx="12192000" cy="570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77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D248C1F-1D8C-6C40-8CB1-AE7A4692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Evolving </a:t>
            </a:r>
            <a:r>
              <a:rPr lang="en-US" dirty="0" err="1"/>
              <a:t>sPHENIX</a:t>
            </a:r>
            <a:r>
              <a:rPr lang="en-US" dirty="0"/>
              <a:t> Run Plan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231E4-175E-F74A-A19E-7DD2D7DC0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8B538-3865-D246-8DFE-6F7DC381A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57EC6-1A46-9E44-B5D3-CF31B15ED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12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535B5B-3F89-C84C-88F5-EBD86FBDA381}"/>
              </a:ext>
            </a:extLst>
          </p:cNvPr>
          <p:cNvGrpSpPr/>
          <p:nvPr/>
        </p:nvGrpSpPr>
        <p:grpSpPr>
          <a:xfrm>
            <a:off x="1073887" y="1161537"/>
            <a:ext cx="10185991" cy="5058510"/>
            <a:chOff x="1234380" y="1243772"/>
            <a:chExt cx="9032669" cy="37719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2CBE9E-82F0-564E-9D89-1AB34735C9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015" t="18924" r="13978" b="28239"/>
            <a:stretch/>
          </p:blipFill>
          <p:spPr>
            <a:xfrm>
              <a:off x="1234380" y="1297863"/>
              <a:ext cx="9032669" cy="371782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F3C954B-4196-D647-854B-B657417FCC44}"/>
                </a:ext>
              </a:extLst>
            </p:cNvPr>
            <p:cNvSpPr txBox="1"/>
            <p:nvPr/>
          </p:nvSpPr>
          <p:spPr>
            <a:xfrm rot="16200000">
              <a:off x="786803" y="2140976"/>
              <a:ext cx="2067338" cy="2729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432FF"/>
                  </a:solidFill>
                </a:rPr>
                <a:t>Champaign -2,   Champaign-1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828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Cold-QCD Physics with sPHENIX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71199"/>
            <a:ext cx="958743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Precision Calorimetry for Jets and Photons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629"/>
          <a:stretch/>
        </p:blipFill>
        <p:spPr>
          <a:xfrm>
            <a:off x="36098" y="2166998"/>
            <a:ext cx="5252713" cy="38921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5853" y="1726639"/>
            <a:ext cx="430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Excellent jet resolution in both </a:t>
            </a:r>
            <a:r>
              <a:rPr lang="en-US" dirty="0" err="1"/>
              <a:t>p+p</a:t>
            </a:r>
            <a:r>
              <a:rPr lang="en-US" dirty="0"/>
              <a:t> and A+A</a:t>
            </a:r>
          </a:p>
        </p:txBody>
      </p:sp>
      <p:pic>
        <p:nvPicPr>
          <p:cNvPr id="14" name="Picture 2" descr="mage result for direct photon production">
            <a:extLst>
              <a:ext uri="{FF2B5EF4-FFF2-40B4-BE49-F238E27FC236}">
                <a16:creationId xmlns:a16="http://schemas.microsoft.com/office/drawing/2014/main" id="{684EB458-51C3-1946-A8A8-21C52FF1B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5269" y="1293893"/>
            <a:ext cx="6450662" cy="476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3BFD79-EB79-C94C-9055-04668F9B6DF1}"/>
              </a:ext>
            </a:extLst>
          </p:cNvPr>
          <p:cNvSpPr txBox="1"/>
          <p:nvPr/>
        </p:nvSpPr>
        <p:spPr>
          <a:xfrm>
            <a:off x="9675628" y="4805916"/>
            <a:ext cx="188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Photons by </a:t>
            </a:r>
            <a:r>
              <a:rPr lang="en-US" dirty="0" err="1"/>
              <a:t>EMCal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93CE4-D698-0248-8799-54AAD78C661C}"/>
              </a:ext>
            </a:extLst>
          </p:cNvPr>
          <p:cNvSpPr txBox="1"/>
          <p:nvPr/>
        </p:nvSpPr>
        <p:spPr>
          <a:xfrm>
            <a:off x="9610193" y="1214199"/>
            <a:ext cx="2012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Jets by </a:t>
            </a:r>
            <a:r>
              <a:rPr lang="en-US" dirty="0" err="1"/>
              <a:t>EMCal+HCal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235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Cold-QCD Physics with sPHENIX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16769" y="40832"/>
            <a:ext cx="9677400" cy="890444"/>
          </a:xfrm>
        </p:spPr>
        <p:txBody>
          <a:bodyPr>
            <a:normAutofit fontScale="90000"/>
          </a:bodyPr>
          <a:lstStyle/>
          <a:p>
            <a:r>
              <a:rPr lang="en-US" dirty="0"/>
              <a:t>Precision Vertex and Open HF Observables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"/>
          <a:stretch/>
        </p:blipFill>
        <p:spPr bwMode="auto">
          <a:xfrm>
            <a:off x="591464" y="2048299"/>
            <a:ext cx="3709075" cy="379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  <a:endParaRPr lang="en-US" dirty="0"/>
          </a:p>
        </p:txBody>
      </p:sp>
      <p:sp>
        <p:nvSpPr>
          <p:cNvPr id="21" name="Content Placeholder 1"/>
          <p:cNvSpPr>
            <a:spLocks noGrp="1"/>
          </p:cNvSpPr>
          <p:nvPr>
            <p:ph idx="1"/>
          </p:nvPr>
        </p:nvSpPr>
        <p:spPr>
          <a:xfrm>
            <a:off x="816769" y="1091929"/>
            <a:ext cx="9698832" cy="956370"/>
          </a:xfrm>
        </p:spPr>
        <p:txBody>
          <a:bodyPr>
            <a:normAutofit/>
          </a:bodyPr>
          <a:lstStyle/>
          <a:p>
            <a:r>
              <a:rPr lang="en-US" dirty="0"/>
              <a:t>Precision vertex tracker + high rate capability</a:t>
            </a:r>
            <a:br>
              <a:rPr lang="en-US" dirty="0"/>
            </a:br>
            <a:r>
              <a:rPr lang="en-US" dirty="0"/>
              <a:t>→ Precision open charm and bottom over wide scales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ED9AEF-9DE5-664E-908D-EEF699656E23}"/>
              </a:ext>
            </a:extLst>
          </p:cNvPr>
          <p:cNvGrpSpPr/>
          <p:nvPr/>
        </p:nvGrpSpPr>
        <p:grpSpPr>
          <a:xfrm>
            <a:off x="5749909" y="2048299"/>
            <a:ext cx="6381893" cy="4563868"/>
            <a:chOff x="5749909" y="2048299"/>
            <a:chExt cx="6381893" cy="45638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9E5F1B-664E-45E2-AA5C-48232E50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49909" y="2048299"/>
              <a:ext cx="6381893" cy="456386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2208AB0-1267-CB40-81A3-F8726970B44F}"/>
                </a:ext>
              </a:extLst>
            </p:cNvPr>
            <p:cNvSpPr txBox="1"/>
            <p:nvPr/>
          </p:nvSpPr>
          <p:spPr>
            <a:xfrm>
              <a:off x="8578416" y="4330233"/>
              <a:ext cx="902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10um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F09808A-146A-6D41-A74A-C7AD316B3059}"/>
                </a:ext>
              </a:extLst>
            </p:cNvPr>
            <p:cNvCxnSpPr/>
            <p:nvPr/>
          </p:nvCxnSpPr>
          <p:spPr>
            <a:xfrm>
              <a:off x="6794205" y="4763386"/>
              <a:ext cx="4646428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ight Arrow 12">
            <a:extLst>
              <a:ext uri="{FF2B5EF4-FFF2-40B4-BE49-F238E27FC236}">
                <a16:creationId xmlns:a16="http://schemas.microsoft.com/office/drawing/2014/main" id="{E2B1C276-22F1-0F42-A208-39349E2360D7}"/>
              </a:ext>
            </a:extLst>
          </p:cNvPr>
          <p:cNvSpPr/>
          <p:nvPr/>
        </p:nvSpPr>
        <p:spPr>
          <a:xfrm>
            <a:off x="4038600" y="3945128"/>
            <a:ext cx="1245781" cy="1690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7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2CA2F-9A24-504C-8D03-C673430A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4" y="15043"/>
            <a:ext cx="8131566" cy="1122641"/>
          </a:xfrm>
        </p:spPr>
        <p:txBody>
          <a:bodyPr>
            <a:normAutofit/>
          </a:bodyPr>
          <a:lstStyle/>
          <a:p>
            <a:r>
              <a:rPr lang="en-US" sz="4000" dirty="0"/>
              <a:t>A Broad Physics Program with </a:t>
            </a:r>
            <a:r>
              <a:rPr lang="en-US" sz="4000" dirty="0" err="1"/>
              <a:t>sPHENIX</a:t>
            </a:r>
            <a:endParaRPr lang="en-US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8314F-072D-F548-90AE-DC6514005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1B2FD-0B21-9540-9C6D-EDB66DF5B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C4280-F41A-F64E-A633-59BA40BC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4CBB6-DBBB-0848-BB25-EAFCB0AAE27C}"/>
              </a:ext>
            </a:extLst>
          </p:cNvPr>
          <p:cNvSpPr txBox="1"/>
          <p:nvPr/>
        </p:nvSpPr>
        <p:spPr>
          <a:xfrm>
            <a:off x="838200" y="1219164"/>
            <a:ext cx="6752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Nuclear matter under extreme condition, “QGP”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Nucleon and nuclear structures, QCD evolution, “Cold QCD”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42EDB78E-8D8F-B045-AA5B-E98CD680B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2" y="2648678"/>
            <a:ext cx="5311734" cy="3317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18E2B5-119C-3B41-998C-A27C28EEFB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441" y="2969791"/>
            <a:ext cx="6242482" cy="32070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9F77B3-7728-CF49-B616-031F81D6AE32}"/>
              </a:ext>
            </a:extLst>
          </p:cNvPr>
          <p:cNvSpPr txBox="1"/>
          <p:nvPr/>
        </p:nvSpPr>
        <p:spPr>
          <a:xfrm>
            <a:off x="1275907" y="2243470"/>
            <a:ext cx="2556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“Hot” QGP physics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A86A2A-9898-2843-B5E6-EF361296D193}"/>
              </a:ext>
            </a:extLst>
          </p:cNvPr>
          <p:cNvSpPr txBox="1"/>
          <p:nvPr/>
        </p:nvSpPr>
        <p:spPr>
          <a:xfrm>
            <a:off x="6145383" y="2312866"/>
            <a:ext cx="2648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“Cold” QCD physics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1E95CB-5F6E-AA4A-B21F-3EB9593758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617" t="11617" r="44" b="7789"/>
          <a:stretch/>
        </p:blipFill>
        <p:spPr>
          <a:xfrm>
            <a:off x="8794378" y="15043"/>
            <a:ext cx="3397621" cy="279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52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5E0E-B8C2-2147-AAE5-833D0A84A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Gluon Polarization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A020F-C7EF-C34E-90A7-0E58AD5C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72DA0-DF21-2242-B0A6-077B2CB8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A3996-9DA7-9948-9E01-510B2406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16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2EEF31-2509-DC43-B6D0-EEEB9FE46408}"/>
              </a:ext>
            </a:extLst>
          </p:cNvPr>
          <p:cNvGrpSpPr/>
          <p:nvPr/>
        </p:nvGrpSpPr>
        <p:grpSpPr>
          <a:xfrm>
            <a:off x="3048000" y="2092012"/>
            <a:ext cx="5835422" cy="3224572"/>
            <a:chOff x="983820" y="1753810"/>
            <a:chExt cx="7241154" cy="4213571"/>
          </a:xfrm>
        </p:grpSpPr>
        <p:pic>
          <p:nvPicPr>
            <p:cNvPr id="7" name="Picture 3" descr="spin-physics-w">
              <a:extLst>
                <a:ext uri="{FF2B5EF4-FFF2-40B4-BE49-F238E27FC236}">
                  <a16:creationId xmlns:a16="http://schemas.microsoft.com/office/drawing/2014/main" id="{0FC405AD-B449-554E-B315-202C44B751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8" r="31882"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>
              <a:extLst>
                <a:ext uri="{FF2B5EF4-FFF2-40B4-BE49-F238E27FC236}">
                  <a16:creationId xmlns:a16="http://schemas.microsoft.com/office/drawing/2014/main" id="{5F194E1F-B212-3E4A-8DC4-A7B1253BF4C7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 rot="736956">
              <a:off x="615038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>
              <a:extLst>
                <a:ext uri="{FF2B5EF4-FFF2-40B4-BE49-F238E27FC236}">
                  <a16:creationId xmlns:a16="http://schemas.microsoft.com/office/drawing/2014/main" id="{1168BA42-FB84-8F45-BAD8-89B92331D82A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 rot="11569957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83390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457200" y="19440"/>
            <a:ext cx="10813311" cy="114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000" dirty="0">
                <a:latin typeface="Calibri"/>
              </a:rPr>
              <a:t>Three Decades of the Proton Spin Puzzle </a:t>
            </a:r>
            <a:endParaRPr sz="4000" dirty="0"/>
          </a:p>
        </p:txBody>
      </p:sp>
      <p:sp>
        <p:nvSpPr>
          <p:cNvPr id="476" name="CustomShape 2"/>
          <p:cNvSpPr/>
          <p:nvPr/>
        </p:nvSpPr>
        <p:spPr>
          <a:xfrm>
            <a:off x="2013240" y="943560"/>
            <a:ext cx="8228160" cy="4524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>
                <a:solidFill>
                  <a:srgbClr val="0000FF"/>
                </a:solidFill>
                <a:latin typeface="Calibri"/>
              </a:rPr>
              <a:t>Early expectation: large gluon polarization </a:t>
            </a:r>
            <a:endParaRPr/>
          </a:p>
        </p:txBody>
      </p:sp>
      <p:sp>
        <p:nvSpPr>
          <p:cNvPr id="477" name="CustomShape 3"/>
          <p:cNvSpPr/>
          <p:nvPr/>
        </p:nvSpPr>
        <p:spPr>
          <a:xfrm>
            <a:off x="1981200" y="6356520"/>
            <a:ext cx="2132280" cy="36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78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1065500" y="1562986"/>
            <a:ext cx="2456140" cy="2320500"/>
          </a:xfrm>
          <a:prstGeom prst="rect">
            <a:avLst/>
          </a:prstGeom>
          <a:ln w="9360">
            <a:noFill/>
          </a:ln>
        </p:spPr>
      </p:pic>
      <p:sp>
        <p:nvSpPr>
          <p:cNvPr id="481" name="CustomShape 6"/>
          <p:cNvSpPr/>
          <p:nvPr/>
        </p:nvSpPr>
        <p:spPr>
          <a:xfrm flipH="1">
            <a:off x="3739080" y="2158920"/>
            <a:ext cx="606240" cy="286920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4" name="CustomShape 9"/>
          <p:cNvSpPr/>
          <p:nvPr/>
        </p:nvSpPr>
        <p:spPr>
          <a:xfrm>
            <a:off x="3302040" y="3023640"/>
            <a:ext cx="219600" cy="171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8" name="CustomShape 10"/>
          <p:cNvSpPr/>
          <p:nvPr/>
        </p:nvSpPr>
        <p:spPr>
          <a:xfrm>
            <a:off x="4094110" y="2862557"/>
            <a:ext cx="1990440" cy="5155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Axial anomaly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Cheng &amp; Li, PRL (1989)</a:t>
            </a:r>
            <a:endParaRPr dirty="0"/>
          </a:p>
        </p:txBody>
      </p:sp>
      <p:pic>
        <p:nvPicPr>
          <p:cNvPr id="491" name="Picture 490"/>
          <p:cNvPicPr/>
          <p:nvPr/>
        </p:nvPicPr>
        <p:blipFill>
          <a:blip r:embed="rId3"/>
          <a:stretch>
            <a:fillRect/>
          </a:stretch>
        </p:blipFill>
        <p:spPr>
          <a:xfrm>
            <a:off x="3844200" y="1675004"/>
            <a:ext cx="1960920" cy="1141560"/>
          </a:xfrm>
          <a:prstGeom prst="rect">
            <a:avLst/>
          </a:prstGeom>
          <a:ln>
            <a:noFill/>
          </a:ln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272936"/>
              </p:ext>
            </p:extLst>
          </p:nvPr>
        </p:nvGraphicFramePr>
        <p:xfrm>
          <a:off x="6386881" y="1803240"/>
          <a:ext cx="4135899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8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465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Quark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Gluon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SLAC</a:t>
                      </a:r>
                      <a:endParaRPr lang="zh-CN" altLang="en-US" dirty="0"/>
                    </a:p>
                    <a:p>
                      <a:pPr algn="ctr"/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-&gt; 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(E80 – E155)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CERN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(EMC), (</a:t>
                      </a:r>
                      <a:r>
                        <a:rPr lang="en-US" dirty="0"/>
                        <a:t>SMC), </a:t>
                      </a:r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COMPASS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DESY</a:t>
                      </a:r>
                    </a:p>
                    <a:p>
                      <a:pPr algn="ctr"/>
                      <a:r>
                        <a:rPr lang="en-US" dirty="0"/>
                        <a:t>-&gt;2007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(HERMES)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JLab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Hall</a:t>
                      </a:r>
                      <a:r>
                        <a:rPr lang="en-US" baseline="0" dirty="0"/>
                        <a:t> A,B,C</a:t>
                      </a:r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RHIC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(BRAHMS), (PHENIX), STAR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7715975" y="5528725"/>
          <a:ext cx="2742531" cy="9611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83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SIDIS/DIS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Polarized </a:t>
                      </a:r>
                      <a:r>
                        <a:rPr lang="en-US" dirty="0" err="1"/>
                        <a:t>p+p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03401" y="3664270"/>
            <a:ext cx="1291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EMC, 1980s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9BB580-8884-3547-A2A3-F02B54B6E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797" y="4201251"/>
            <a:ext cx="3459085" cy="19634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9FD539-514B-D14F-8609-49640D0920AE}"/>
              </a:ext>
            </a:extLst>
          </p:cNvPr>
          <p:cNvSpPr txBox="1"/>
          <p:nvPr/>
        </p:nvSpPr>
        <p:spPr>
          <a:xfrm>
            <a:off x="9867599" y="6129081"/>
            <a:ext cx="10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/hadrons</a:t>
            </a:r>
          </a:p>
        </p:txBody>
      </p:sp>
    </p:spTree>
    <p:extLst>
      <p:ext uri="{BB962C8B-B14F-4D97-AF65-F5344CB8AC3E}">
        <p14:creationId xmlns:p14="http://schemas.microsoft.com/office/powerpoint/2010/main" val="297990941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76501" y="185965"/>
            <a:ext cx="6929664" cy="874410"/>
          </a:xfrm>
        </p:spPr>
        <p:txBody>
          <a:bodyPr>
            <a:noAutofit/>
          </a:bodyPr>
          <a:lstStyle/>
          <a:p>
            <a:r>
              <a:rPr lang="en-US" sz="3600" dirty="0">
                <a:ea typeface="ＭＳ Ｐゴシック" charset="-128"/>
                <a:cs typeface="Times New Roman" charset="0"/>
              </a:rPr>
              <a:t>Gluon Polarization and </a:t>
            </a:r>
            <a:r>
              <a:rPr lang="en-US" altLang="en-US" sz="3600" dirty="0">
                <a:ea typeface="ＭＳ Ｐゴシック" charset="-128"/>
                <a:cs typeface="Times New Roman" charset="0"/>
              </a:rPr>
              <a:t>𝜋</a:t>
            </a:r>
            <a:r>
              <a:rPr lang="en-US" altLang="en-US" sz="3600" baseline="30000" dirty="0">
                <a:ea typeface="ＭＳ Ｐゴシック" charset="-128"/>
                <a:cs typeface="Times New Roman" charset="0"/>
              </a:rPr>
              <a:t>0 </a:t>
            </a:r>
            <a:r>
              <a:rPr lang="en-US" altLang="en-US" sz="3600" dirty="0">
                <a:ea typeface="ＭＳ Ｐゴシック" charset="-128"/>
                <a:cs typeface="Times New Roman" charset="0"/>
              </a:rPr>
              <a:t> (or jet)A</a:t>
            </a:r>
            <a:r>
              <a:rPr lang="en-US" altLang="en-US" sz="3600" baseline="-25000" dirty="0">
                <a:ea typeface="ＭＳ Ｐゴシック" charset="-128"/>
                <a:cs typeface="Times New Roman" charset="0"/>
              </a:rPr>
              <a:t>LL</a:t>
            </a:r>
            <a:r>
              <a:rPr lang="en-US" altLang="en-US" sz="3600" dirty="0">
                <a:ea typeface="ＭＳ Ｐゴシック" charset="-128"/>
                <a:cs typeface="Times New Roman" charset="0"/>
              </a:rPr>
              <a:t> 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18</a:t>
            </a:fld>
            <a:endParaRPr lang="en-US"/>
          </a:p>
        </p:txBody>
      </p:sp>
      <p:pic>
        <p:nvPicPr>
          <p:cNvPr id="7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89" y="3993468"/>
            <a:ext cx="3329138" cy="22694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681" y="4194700"/>
            <a:ext cx="3071917" cy="2256918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/>
          <a:stretch>
            <a:fillRect/>
          </a:stretch>
        </p:blipFill>
        <p:spPr>
          <a:xfrm>
            <a:off x="1428031" y="1287854"/>
            <a:ext cx="2610569" cy="1350136"/>
          </a:xfrm>
          <a:prstGeom prst="rect">
            <a:avLst/>
          </a:prstGeom>
          <a:ln>
            <a:solidFill>
              <a:srgbClr val="3465A4"/>
            </a:solidFill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75" y="2972360"/>
            <a:ext cx="8736325" cy="652329"/>
          </a:xfrm>
          <a:prstGeom prst="rect">
            <a:avLst/>
          </a:prstGeom>
        </p:spPr>
      </p:pic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4238656" y="1813778"/>
            <a:ext cx="48228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lvl="2" eaLnBrk="1" hangingPunct="1"/>
            <a:r>
              <a:rPr lang="en-US" altLang="zh-CN" sz="1800" dirty="0">
                <a:solidFill>
                  <a:srgbClr val="FF00FF"/>
                </a:solidFill>
                <a:ea typeface="SimSun" charset="0"/>
              </a:rPr>
              <a:t>-- Parton distribution functions </a:t>
            </a:r>
          </a:p>
          <a:p>
            <a:pPr lvl="2" eaLnBrk="1" hangingPunct="1"/>
            <a:r>
              <a:rPr lang="en-US" altLang="zh-CN" sz="1800" dirty="0">
                <a:solidFill>
                  <a:srgbClr val="00FF00"/>
                </a:solidFill>
                <a:ea typeface="SimSun" charset="0"/>
              </a:rPr>
              <a:t>-- Partonic hard scattering rates </a:t>
            </a:r>
          </a:p>
          <a:p>
            <a:pPr lvl="2" eaLnBrk="1" hangingPunct="1"/>
            <a:r>
              <a:rPr lang="en-US" altLang="zh-CN" sz="1800" dirty="0">
                <a:solidFill>
                  <a:srgbClr val="0099CC"/>
                </a:solidFill>
                <a:ea typeface="SimSun" charset="0"/>
              </a:rPr>
              <a:t>-- Fragmentation functions</a:t>
            </a:r>
          </a:p>
        </p:txBody>
      </p: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4522787" y="3650846"/>
            <a:ext cx="1066800" cy="457200"/>
            <a:chOff x="1872" y="1918"/>
            <a:chExt cx="672" cy="288"/>
          </a:xfrm>
        </p:grpSpPr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1968" y="1918"/>
              <a:ext cx="42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zh-CN" dirty="0">
                  <a:solidFill>
                    <a:srgbClr val="FF00FF"/>
                  </a:solidFill>
                  <a:latin typeface="Times New Roman" charset="0"/>
                  <a:ea typeface="SimSun" charset="0"/>
                </a:rPr>
                <a:t>DIS</a:t>
              </a:r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>
              <a:off x="1872" y="1920"/>
              <a:ext cx="672" cy="0"/>
            </a:xfrm>
            <a:prstGeom prst="line">
              <a:avLst/>
            </a:prstGeom>
            <a:noFill/>
            <a:ln w="38100">
              <a:solidFill>
                <a:srgbClr val="FF85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5819850" y="3667063"/>
            <a:ext cx="1066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142113" y="3605151"/>
            <a:ext cx="3413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zh-CN" sz="2800" dirty="0">
                <a:solidFill>
                  <a:srgbClr val="0000FF"/>
                </a:solidFill>
                <a:latin typeface="Times New Roman" charset="0"/>
                <a:ea typeface="SimSun" charset="0"/>
              </a:rPr>
              <a:t>?</a:t>
            </a:r>
          </a:p>
        </p:txBody>
      </p:sp>
      <p:grpSp>
        <p:nvGrpSpPr>
          <p:cNvPr id="20" name="Group 10"/>
          <p:cNvGrpSpPr>
            <a:grpSpLocks/>
          </p:cNvGrpSpPr>
          <p:nvPr/>
        </p:nvGrpSpPr>
        <p:grpSpPr bwMode="auto">
          <a:xfrm>
            <a:off x="7315200" y="3605151"/>
            <a:ext cx="1524000" cy="457200"/>
            <a:chOff x="3696" y="1906"/>
            <a:chExt cx="960" cy="288"/>
          </a:xfrm>
        </p:grpSpPr>
        <p:sp>
          <p:nvSpPr>
            <p:cNvPr id="21" name="Text Box 11"/>
            <p:cNvSpPr txBox="1">
              <a:spLocks noChangeArrowheads="1"/>
            </p:cNvSpPr>
            <p:nvPr/>
          </p:nvSpPr>
          <p:spPr bwMode="auto">
            <a:xfrm>
              <a:off x="3846" y="1906"/>
              <a:ext cx="61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zh-CN" dirty="0" err="1">
                  <a:solidFill>
                    <a:srgbClr val="33CC33"/>
                  </a:solidFill>
                  <a:latin typeface="Times New Roman" charset="0"/>
                  <a:ea typeface="SimSun" charset="0"/>
                </a:rPr>
                <a:t>pQCD</a:t>
              </a:r>
              <a:endParaRPr lang="en-US" altLang="zh-CN" dirty="0">
                <a:solidFill>
                  <a:srgbClr val="33CC33"/>
                </a:solidFill>
                <a:latin typeface="Times New Roman" charset="0"/>
                <a:ea typeface="SimSun" charset="0"/>
              </a:endParaRPr>
            </a:p>
          </p:txBody>
        </p:sp>
        <p:sp>
          <p:nvSpPr>
            <p:cNvPr id="22" name="Line 12"/>
            <p:cNvSpPr>
              <a:spLocks noChangeShapeType="1"/>
            </p:cNvSpPr>
            <p:nvPr/>
          </p:nvSpPr>
          <p:spPr bwMode="auto">
            <a:xfrm>
              <a:off x="3696" y="1920"/>
              <a:ext cx="960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13"/>
          <p:cNvGrpSpPr>
            <a:grpSpLocks/>
          </p:cNvGrpSpPr>
          <p:nvPr/>
        </p:nvGrpSpPr>
        <p:grpSpPr bwMode="auto">
          <a:xfrm>
            <a:off x="9238872" y="3520486"/>
            <a:ext cx="1066800" cy="457200"/>
            <a:chOff x="4896" y="1872"/>
            <a:chExt cx="672" cy="288"/>
          </a:xfrm>
        </p:grpSpPr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5040" y="1872"/>
              <a:ext cx="45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zh-CN">
                  <a:solidFill>
                    <a:srgbClr val="00FFFF"/>
                  </a:solidFill>
                  <a:latin typeface="Times New Roman" charset="0"/>
                  <a:ea typeface="SimSun" charset="0"/>
                </a:rPr>
                <a:t>e+e-</a:t>
              </a:r>
            </a:p>
          </p:txBody>
        </p:sp>
        <p:sp>
          <p:nvSpPr>
            <p:cNvPr id="25" name="Line 15"/>
            <p:cNvSpPr>
              <a:spLocks noChangeShapeType="1"/>
            </p:cNvSpPr>
            <p:nvPr/>
          </p:nvSpPr>
          <p:spPr bwMode="auto">
            <a:xfrm flipV="1">
              <a:off x="4896" y="1920"/>
              <a:ext cx="672" cy="0"/>
            </a:xfrm>
            <a:prstGeom prst="line">
              <a:avLst/>
            </a:prstGeom>
            <a:noFill/>
            <a:ln w="38100">
              <a:solidFill>
                <a:srgbClr val="33CC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013325" y="1235768"/>
            <a:ext cx="3434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1C3EBD"/>
                </a:solidFill>
              </a:rPr>
              <a:t>A</a:t>
            </a:r>
            <a:r>
              <a:rPr lang="en-US" sz="2800" baseline="-25000" dirty="0">
                <a:solidFill>
                  <a:srgbClr val="1C3EBD"/>
                </a:solidFill>
              </a:rPr>
              <a:t>LL</a:t>
            </a:r>
            <a:r>
              <a:rPr lang="en-US" sz="2800" dirty="0">
                <a:solidFill>
                  <a:srgbClr val="1C3EBD"/>
                </a:solidFill>
              </a:rPr>
              <a:t>=(N</a:t>
            </a:r>
            <a:r>
              <a:rPr lang="en-US" sz="2800" baseline="30000" dirty="0">
                <a:solidFill>
                  <a:srgbClr val="1C3EBD"/>
                </a:solidFill>
              </a:rPr>
              <a:t>++</a:t>
            </a:r>
            <a:r>
              <a:rPr lang="en-US" sz="2800" dirty="0">
                <a:solidFill>
                  <a:srgbClr val="1C3EBD"/>
                </a:solidFill>
              </a:rPr>
              <a:t>-N</a:t>
            </a:r>
            <a:r>
              <a:rPr lang="en-US" sz="2800" baseline="30000" dirty="0">
                <a:solidFill>
                  <a:srgbClr val="1C3EBD"/>
                </a:solidFill>
              </a:rPr>
              <a:t>+-</a:t>
            </a:r>
            <a:r>
              <a:rPr lang="en-US" sz="2800" dirty="0">
                <a:solidFill>
                  <a:srgbClr val="1C3EBD"/>
                </a:solidFill>
              </a:rPr>
              <a:t>)/(N</a:t>
            </a:r>
            <a:r>
              <a:rPr lang="en-US" sz="2800" baseline="30000" dirty="0">
                <a:solidFill>
                  <a:srgbClr val="1C3EBD"/>
                </a:solidFill>
              </a:rPr>
              <a:t>++</a:t>
            </a:r>
            <a:r>
              <a:rPr lang="en-US" sz="2800" dirty="0">
                <a:solidFill>
                  <a:srgbClr val="1C3EBD"/>
                </a:solidFill>
              </a:rPr>
              <a:t>+N</a:t>
            </a:r>
            <a:r>
              <a:rPr lang="en-US" sz="2800" baseline="30000" dirty="0">
                <a:solidFill>
                  <a:srgbClr val="1C3EBD"/>
                </a:solidFill>
              </a:rPr>
              <a:t>+-</a:t>
            </a:r>
            <a:r>
              <a:rPr lang="en-US" sz="2800" dirty="0">
                <a:solidFill>
                  <a:srgbClr val="1C3EBD"/>
                </a:solidFill>
              </a:rPr>
              <a:t>)</a:t>
            </a:r>
            <a:endParaRPr lang="en-US" sz="2800" baseline="-25000" dirty="0">
              <a:solidFill>
                <a:srgbClr val="1C3EB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7531" y="6124992"/>
            <a:ext cx="265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Di-photon mass: </a:t>
            </a:r>
            <a:r>
              <a:rPr lang="en-US" altLang="en-US" dirty="0">
                <a:latin typeface="Arial" charset="0"/>
                <a:ea typeface="ＭＳ Ｐゴシック" charset="-128"/>
                <a:cs typeface="Times New Roman" charset="0"/>
              </a:rPr>
              <a:t>𝜋</a:t>
            </a:r>
            <a:r>
              <a:rPr lang="en-US" altLang="en-US" baseline="30000" dirty="0">
                <a:latin typeface="Arial" charset="0"/>
                <a:ea typeface="ＭＳ Ｐゴシック" charset="-128"/>
                <a:cs typeface="Times New Roman" charset="0"/>
              </a:rPr>
              <a:t>0</a:t>
            </a:r>
            <a:r>
              <a:rPr lang="en-US" altLang="en-US" dirty="0">
                <a:latin typeface="Arial" charset="0"/>
                <a:ea typeface="ＭＳ Ｐゴシック" charset="-128"/>
                <a:cs typeface="Times New Roman" charset="0"/>
              </a:rPr>
              <a:t> peak</a:t>
            </a:r>
            <a:r>
              <a:rPr lang="en-US" altLang="en-US" baseline="30000" dirty="0">
                <a:latin typeface="Arial" charset="0"/>
                <a:ea typeface="ＭＳ Ｐゴシック" charset="-128"/>
                <a:cs typeface="Times New Roman" charset="0"/>
              </a:rPr>
              <a:t> </a:t>
            </a:r>
            <a:r>
              <a:rPr lang="en-US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6958853" y="4915784"/>
            <a:ext cx="1800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Relative fractions</a:t>
            </a:r>
          </a:p>
        </p:txBody>
      </p:sp>
      <p:pic>
        <p:nvPicPr>
          <p:cNvPr id="26" name="Picture 6" descr="Kenichi_pi0_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35310" y="4895626"/>
            <a:ext cx="3127487" cy="633332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BFC8A6-49A7-324E-96F5-E5A9517B82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4611" y="380227"/>
            <a:ext cx="1694132" cy="248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70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C1F4EB7-DF2A-124C-9265-B3F9F68D942A}"/>
              </a:ext>
            </a:extLst>
          </p:cNvPr>
          <p:cNvGrpSpPr/>
          <p:nvPr/>
        </p:nvGrpSpPr>
        <p:grpSpPr>
          <a:xfrm>
            <a:off x="7396388" y="2329508"/>
            <a:ext cx="4235631" cy="4283431"/>
            <a:chOff x="5214937" y="2456610"/>
            <a:chExt cx="3850481" cy="395903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D2E1F5-F7A6-094E-AD84-01BB968F4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4937" y="2660945"/>
              <a:ext cx="3850481" cy="375469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FE4978E-53D5-254D-B933-4A424F63CC3B}"/>
                </a:ext>
              </a:extLst>
            </p:cNvPr>
            <p:cNvSpPr/>
            <p:nvPr/>
          </p:nvSpPr>
          <p:spPr>
            <a:xfrm>
              <a:off x="6313650" y="2456610"/>
              <a:ext cx="23731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PRL 113, 012001 (2014), DSSV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017BE18-C680-9F48-847C-7F41F8356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9489" y="108481"/>
            <a:ext cx="8836819" cy="1143000"/>
          </a:xfrm>
        </p:spPr>
        <p:txBody>
          <a:bodyPr>
            <a:noAutofit/>
          </a:bodyPr>
          <a:lstStyle/>
          <a:p>
            <a:r>
              <a:rPr lang="en-US" sz="3200" dirty="0"/>
              <a:t>First Hint of Non-zero Gluon Polarization from RHIC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F70C6-8561-C748-BC91-10C4531BE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098" y="1109980"/>
            <a:ext cx="8229600" cy="31741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PHENIX and STAR A</a:t>
            </a:r>
            <a:r>
              <a:rPr lang="en-US" baseline="-25000" dirty="0"/>
              <a:t>LL </a:t>
            </a:r>
            <a:r>
              <a:rPr lang="en-US" dirty="0"/>
              <a:t>data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98C10-2ECB-0F42-828B-F2EB81181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BE9B5-5D67-F847-853E-6068883DD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3A36D-36D3-8747-87CE-B78C76769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67E7D6-333D-5742-AE42-71B3A1679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0978" y="1177932"/>
            <a:ext cx="3448766" cy="792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F5FADF-221C-1A4E-BA85-E8153F658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24" y="1732227"/>
            <a:ext cx="3186349" cy="24834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F0F8F2-9F91-0143-92D3-229E57560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131" y="4243749"/>
            <a:ext cx="3186349" cy="25057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0F8B3B-E6AB-2245-9F75-3AC5A68723A5}"/>
              </a:ext>
            </a:extLst>
          </p:cNvPr>
          <p:cNvSpPr txBox="1"/>
          <p:nvPr/>
        </p:nvSpPr>
        <p:spPr>
          <a:xfrm>
            <a:off x="9561753" y="1888787"/>
            <a:ext cx="1489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E45421"/>
                </a:solidFill>
              </a:rPr>
              <a:t>@ Q</a:t>
            </a:r>
            <a:r>
              <a:rPr lang="en-US" sz="1600" b="1" baseline="30000" dirty="0">
                <a:solidFill>
                  <a:srgbClr val="E45421"/>
                </a:solidFill>
              </a:rPr>
              <a:t>2</a:t>
            </a:r>
            <a:r>
              <a:rPr lang="en-US" sz="1600" b="1" dirty="0">
                <a:solidFill>
                  <a:srgbClr val="E45421"/>
                </a:solidFill>
              </a:rPr>
              <a:t> = 10 GeV</a:t>
            </a:r>
            <a:r>
              <a:rPr lang="en-US" sz="1600" b="1" baseline="30000" dirty="0">
                <a:solidFill>
                  <a:srgbClr val="E45421"/>
                </a:solidFill>
              </a:rPr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22E227-5EBA-674B-93C3-493A1CA1B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2269" y="1860398"/>
            <a:ext cx="990028" cy="2039301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7E098888-67E3-5A41-AF55-6CCCFBC3B6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6853" y="5064801"/>
            <a:ext cx="1981558" cy="13508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F8D5FE-ED58-3648-8067-B956F60E37C9}"/>
              </a:ext>
            </a:extLst>
          </p:cNvPr>
          <p:cNvSpPr txBox="1"/>
          <p:nvPr/>
        </p:nvSpPr>
        <p:spPr>
          <a:xfrm>
            <a:off x="5216072" y="4202309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Run 2009 </a:t>
            </a:r>
          </a:p>
          <a:p>
            <a:r>
              <a:rPr lang="en-US" sz="1600" dirty="0"/>
              <a:t>p+p@200GeV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BA52A1A-2474-6943-98E6-3E059BF0C8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507045"/>
            <a:ext cx="706328" cy="15250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EAB158E-7B19-5F46-9F45-F55D43D66C96}"/>
              </a:ext>
            </a:extLst>
          </p:cNvPr>
          <p:cNvSpPr/>
          <p:nvPr/>
        </p:nvSpPr>
        <p:spPr>
          <a:xfrm>
            <a:off x="2140362" y="1531264"/>
            <a:ext cx="20535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STAR: PRL 115, 092002 (2015)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EB04F1D-548A-AD48-83DF-E0223C7B372A}"/>
              </a:ext>
            </a:extLst>
          </p:cNvPr>
          <p:cNvSpPr/>
          <p:nvPr/>
        </p:nvSpPr>
        <p:spPr>
          <a:xfrm>
            <a:off x="1952661" y="4160348"/>
            <a:ext cx="21691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PHENIX: PRD 90, 012007 (2014)</a:t>
            </a:r>
          </a:p>
        </p:txBody>
      </p:sp>
    </p:spTree>
    <p:extLst>
      <p:ext uri="{BB962C8B-B14F-4D97-AF65-F5344CB8AC3E}">
        <p14:creationId xmlns:p14="http://schemas.microsoft.com/office/powerpoint/2010/main" val="887250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36525"/>
            <a:ext cx="5440825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681" y="1462088"/>
            <a:ext cx="5928151" cy="4351338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physics and detectors</a:t>
            </a:r>
          </a:p>
          <a:p>
            <a:pPr lvl="1"/>
            <a:r>
              <a:rPr lang="en-US" dirty="0"/>
              <a:t>Quark-Gluon-Plasma </a:t>
            </a:r>
          </a:p>
          <a:p>
            <a:r>
              <a:rPr lang="en-US" dirty="0"/>
              <a:t>A new Cold-QCD physics opportunity </a:t>
            </a:r>
          </a:p>
          <a:p>
            <a:pPr lvl="1"/>
            <a:r>
              <a:rPr lang="en-US" dirty="0"/>
              <a:t>Nucleon spin, TMD</a:t>
            </a:r>
          </a:p>
          <a:p>
            <a:pPr lvl="1"/>
            <a:r>
              <a:rPr lang="en-US" dirty="0"/>
              <a:t>Small-x, nuclear PDF </a:t>
            </a:r>
          </a:p>
          <a:p>
            <a:pPr lvl="1"/>
            <a:r>
              <a:rPr lang="en-US" dirty="0"/>
              <a:t>Forward upgrade</a:t>
            </a:r>
          </a:p>
          <a:p>
            <a:r>
              <a:rPr lang="en-US" dirty="0"/>
              <a:t>Outlook</a:t>
            </a:r>
          </a:p>
          <a:p>
            <a:pPr lvl="1"/>
            <a:r>
              <a:rPr lang="en-US" dirty="0"/>
              <a:t>Forward upgrade</a:t>
            </a:r>
          </a:p>
          <a:p>
            <a:pPr lvl="1"/>
            <a:r>
              <a:rPr lang="en-US" dirty="0"/>
              <a:t>EIC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171191-247A-A144-A877-C3AC20CF6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639" y="808073"/>
            <a:ext cx="5814122" cy="554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63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A38F-8021-2141-A0A4-4AE6B67AC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43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RHIC Multi-Year Plan: sPHENIX 2023-2027+</a:t>
            </a:r>
            <a:br>
              <a:rPr lang="en-US" sz="4000" dirty="0"/>
            </a:br>
            <a:r>
              <a:rPr lang="en-US" sz="3100" dirty="0">
                <a:solidFill>
                  <a:srgbClr val="00B050"/>
                </a:solidFill>
              </a:rPr>
              <a:t>(Cold QCD plan under development now)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F0718-8D91-A649-9E57-AC369CCF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4794C-91F2-E840-8460-86E8B46C3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78EE1-4D3D-2848-842D-D5008BE3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20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C7B243-018F-4741-9F7B-D7EB9575F92D}"/>
              </a:ext>
            </a:extLst>
          </p:cNvPr>
          <p:cNvSpPr txBox="1"/>
          <p:nvPr/>
        </p:nvSpPr>
        <p:spPr>
          <a:xfrm>
            <a:off x="9418023" y="1281564"/>
            <a:ext cx="2310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RHIC 2015 pp200</a:t>
            </a:r>
          </a:p>
          <a:p>
            <a:r>
              <a:rPr lang="en-US" dirty="0"/>
              <a:t>Recorded </a:t>
            </a:r>
            <a:r>
              <a:rPr lang="en-US" dirty="0" err="1"/>
              <a:t>lumi</a:t>
            </a:r>
            <a:r>
              <a:rPr lang="en-US" dirty="0"/>
              <a:t> ~50pb</a:t>
            </a:r>
            <a:r>
              <a:rPr lang="en-US" baseline="30000" dirty="0"/>
              <a:t>-1</a:t>
            </a:r>
            <a:endParaRPr lang="en-US" dirty="0"/>
          </a:p>
          <a:p>
            <a:endParaRPr lang="en-US" baseline="30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074683-BA77-754A-A27A-48E831F9D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5" y="1879077"/>
            <a:ext cx="3945949" cy="42286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083E91-7D62-4842-87D0-2CE8A1DAB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399" y="1848625"/>
            <a:ext cx="3989011" cy="41876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D1EEB8-BBE9-0640-8C9B-A50F91372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811" y="1879077"/>
            <a:ext cx="4283654" cy="4228622"/>
          </a:xfrm>
          <a:prstGeom prst="rect">
            <a:avLst/>
          </a:prstGeom>
        </p:spPr>
      </p:pic>
      <p:pic>
        <p:nvPicPr>
          <p:cNvPr id="19" name="Picture 2" descr="Image result for sPHENIX logo">
            <a:extLst>
              <a:ext uri="{FF2B5EF4-FFF2-40B4-BE49-F238E27FC236}">
                <a16:creationId xmlns:a16="http://schemas.microsoft.com/office/drawing/2014/main" id="{C8ADD428-9FD9-0C41-903B-670B5377F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149" y="23813"/>
            <a:ext cx="1411619" cy="7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789CED-74AC-2C4D-840B-96ED9EC06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324" y="1315249"/>
            <a:ext cx="8229600" cy="73554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Jets, hadrons, direct photons and more</a:t>
            </a:r>
          </a:p>
          <a:p>
            <a:r>
              <a:rPr lang="en-US" dirty="0"/>
              <a:t>Study gluon polarization </a:t>
            </a:r>
          </a:p>
        </p:txBody>
      </p:sp>
    </p:spTree>
    <p:extLst>
      <p:ext uri="{BB962C8B-B14F-4D97-AF65-F5344CB8AC3E}">
        <p14:creationId xmlns:p14="http://schemas.microsoft.com/office/powerpoint/2010/main" val="2146290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0579395" cy="84591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+mn-lt"/>
              </a:rPr>
              <a:t>Physics with Transversely Polarized </a:t>
            </a:r>
            <a:r>
              <a:rPr lang="en-US" sz="3200" dirty="0" err="1">
                <a:latin typeface="+mn-lt"/>
              </a:rPr>
              <a:t>p+p</a:t>
            </a:r>
            <a:r>
              <a:rPr lang="en-US" sz="3200" dirty="0">
                <a:latin typeface="+mn-lt"/>
              </a:rPr>
              <a:t> Collisions at RHIC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21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835640" y="1954494"/>
            <a:ext cx="5599514" cy="3832343"/>
            <a:chOff x="1155255" y="1753810"/>
            <a:chExt cx="6838324" cy="4213571"/>
          </a:xfrm>
        </p:grpSpPr>
        <p:pic>
          <p:nvPicPr>
            <p:cNvPr id="7" name="Picture 3" descr="spin-physics-w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17313837">
              <a:off x="609042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6313848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graphicFrame>
        <p:nvGraphicFramePr>
          <p:cNvPr id="11" name="Object 6"/>
          <p:cNvGraphicFramePr>
            <a:graphicFrameLocks noChangeAspect="1"/>
          </p:cNvGraphicFramePr>
          <p:nvPr/>
        </p:nvGraphicFramePr>
        <p:xfrm>
          <a:off x="1219612" y="2025274"/>
          <a:ext cx="2543337" cy="1412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5" name="ﾋﾞｯﾄﾏｯﾌﾟ ｲﾒｰｼﾞ" r:id="rId5" imgW="4876609" imgH="2857762" progId="Paint.Picture">
                  <p:embed/>
                </p:oleObj>
              </mc:Choice>
              <mc:Fallback>
                <p:oleObj name="ﾋﾞｯﾄﾏｯﾌﾟ ｲﾒｰｼﾞ" r:id="rId5" imgW="4876609" imgH="2857762" progId="Paint.Picture">
                  <p:embed/>
                  <p:pic>
                    <p:nvPicPr>
                      <p:cNvPr id="1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612" y="2025274"/>
                        <a:ext cx="2543337" cy="14129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ChangeAspect="1"/>
          </p:cNvGraphicFramePr>
          <p:nvPr/>
        </p:nvGraphicFramePr>
        <p:xfrm>
          <a:off x="1287472" y="4342965"/>
          <a:ext cx="2407619" cy="1373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6" name="ﾋﾞｯﾄﾏｯﾌﾟ ｲﾒｰｼﾞ" r:id="rId7" imgW="4915236" imgH="2971583" progId="Paint.Picture">
                  <p:embed/>
                </p:oleObj>
              </mc:Choice>
              <mc:Fallback>
                <p:oleObj name="ﾋﾞｯﾄﾏｯﾌﾟ ｲﾒｰｼﾞ" r:id="rId7" imgW="4915236" imgH="2971583" progId="Paint.Picture">
                  <p:embed/>
                  <p:pic>
                    <p:nvPicPr>
                      <p:cNvPr id="1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472" y="4342965"/>
                        <a:ext cx="2407619" cy="13736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79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D73FF-2586-E64E-ADA3-1C40FEDC9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12" y="0"/>
            <a:ext cx="11725835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“TMD” phenomena: The Challenge of “Too Large”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08968-6AD4-4E41-9DBF-5A55F10A0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0C002-C67A-DA4C-A6BC-552A09F9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8ACE-2D49-8745-8394-F3487631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22</a:t>
            </a:fld>
            <a:endParaRPr lang="en-US"/>
          </a:p>
        </p:txBody>
      </p:sp>
      <p:pic>
        <p:nvPicPr>
          <p:cNvPr id="7170" name="Picture 2" descr="Image result for transverse single spin">
            <a:extLst>
              <a:ext uri="{FF2B5EF4-FFF2-40B4-BE49-F238E27FC236}">
                <a16:creationId xmlns:a16="http://schemas.microsoft.com/office/drawing/2014/main" id="{133E2AD6-A3C9-0943-B2C0-255E79B02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18068" y="1951294"/>
            <a:ext cx="4592282" cy="445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A5C5539-EC60-E549-8D68-16F42B352AFF}"/>
              </a:ext>
            </a:extLst>
          </p:cNvPr>
          <p:cNvSpPr txBox="1"/>
          <p:nvPr/>
        </p:nvSpPr>
        <p:spPr>
          <a:xfrm>
            <a:off x="939004" y="3809161"/>
            <a:ext cx="1309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Fermilab</a:t>
            </a:r>
            <a:endParaRPr lang="en-US" dirty="0"/>
          </a:p>
          <a:p>
            <a:r>
              <a:rPr lang="en-US" dirty="0"/>
              <a:t>E704 (1991)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873AB4-06ED-F543-AA34-0FDE38096AE3}"/>
              </a:ext>
            </a:extLst>
          </p:cNvPr>
          <p:cNvGrpSpPr/>
          <p:nvPr/>
        </p:nvGrpSpPr>
        <p:grpSpPr>
          <a:xfrm>
            <a:off x="8917173" y="2634860"/>
            <a:ext cx="2802014" cy="3430074"/>
            <a:chOff x="10575293" y="3842267"/>
            <a:chExt cx="1548584" cy="19992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6CFCE2-5761-DC42-93E7-5635E1A2E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75293" y="3842267"/>
              <a:ext cx="1507545" cy="55365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464196B-C322-D44E-A353-79147F35D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62404" y="5493484"/>
              <a:ext cx="1285415" cy="34798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AE017FE-DE33-D34F-8D54-D98ADAA22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30077" y="4612409"/>
              <a:ext cx="1193800" cy="7239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47901C-E118-A146-9989-1C11DF05BE7D}"/>
              </a:ext>
            </a:extLst>
          </p:cNvPr>
          <p:cNvSpPr txBox="1"/>
          <p:nvPr/>
        </p:nvSpPr>
        <p:spPr>
          <a:xfrm>
            <a:off x="8783383" y="1974112"/>
            <a:ext cx="2935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Kane, </a:t>
            </a:r>
            <a:r>
              <a:rPr lang="en-US" dirty="0" err="1"/>
              <a:t>Pumplin</a:t>
            </a:r>
            <a:r>
              <a:rPr lang="en-US" dirty="0"/>
              <a:t>, Repko (1978) 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6D546D52-768B-A44F-99A1-A43CF02FD3EB}"/>
              </a:ext>
            </a:extLst>
          </p:cNvPr>
          <p:cNvSpPr txBox="1">
            <a:spLocks/>
          </p:cNvSpPr>
          <p:nvPr/>
        </p:nvSpPr>
        <p:spPr>
          <a:xfrm>
            <a:off x="888602" y="1183342"/>
            <a:ext cx="10414796" cy="7575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Calibri" charset="0"/>
              </a:rPr>
              <a:t>Large Transverse Single Spin Asymmetry (TSSA) in forward hadron production persists up to top RHIC energy</a:t>
            </a:r>
            <a:endParaRPr lang="en-US" sz="20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ACF8B9-D01D-9642-B507-F9F3F6D78C0B}"/>
              </a:ext>
            </a:extLst>
          </p:cNvPr>
          <p:cNvSpPr txBox="1"/>
          <p:nvPr/>
        </p:nvSpPr>
        <p:spPr>
          <a:xfrm>
            <a:off x="939004" y="2335512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A</a:t>
            </a:r>
            <a:r>
              <a:rPr lang="en-US" sz="2800" baseline="-25000" dirty="0">
                <a:solidFill>
                  <a:srgbClr val="0432FF"/>
                </a:solidFill>
              </a:rPr>
              <a:t>N</a:t>
            </a:r>
            <a:r>
              <a:rPr lang="en-US" sz="2800" dirty="0">
                <a:solidFill>
                  <a:srgbClr val="0432FF"/>
                </a:solidFill>
              </a:rPr>
              <a:t> ~ </a:t>
            </a:r>
            <a:r>
              <a:rPr lang="en-US" sz="2800" i="1" dirty="0">
                <a:solidFill>
                  <a:srgbClr val="0432FF"/>
                </a:solidFill>
              </a:rPr>
              <a:t>O(10%)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A7B843-630D-9042-BADA-801E5D6CC8F7}"/>
              </a:ext>
            </a:extLst>
          </p:cNvPr>
          <p:cNvGrpSpPr/>
          <p:nvPr/>
        </p:nvGrpSpPr>
        <p:grpSpPr>
          <a:xfrm>
            <a:off x="6784412" y="3729555"/>
            <a:ext cx="1998971" cy="1686021"/>
            <a:chOff x="6904383" y="3996451"/>
            <a:chExt cx="2163596" cy="13589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5AE77F-B52F-F441-8183-5E0024732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3279" y="3996451"/>
              <a:ext cx="2044700" cy="13589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3A9B15-14B3-444B-A48C-49A68B2BB28B}"/>
                </a:ext>
              </a:extLst>
            </p:cNvPr>
            <p:cNvSpPr/>
            <p:nvPr/>
          </p:nvSpPr>
          <p:spPr>
            <a:xfrm>
              <a:off x="6904383" y="4675901"/>
              <a:ext cx="490330" cy="373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1464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766079" y="1386557"/>
            <a:ext cx="457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(ii) Collins mechanism:</a:t>
            </a:r>
            <a:r>
              <a:rPr kumimoji="0" lang="en-US" altLang="ja-JP" sz="2400" dirty="0"/>
              <a:t> 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Transversity</a:t>
            </a:r>
            <a:r>
              <a:rPr kumimoji="0" lang="en-US" altLang="ja-JP" sz="2000" dirty="0">
                <a:solidFill>
                  <a:srgbClr val="000000"/>
                </a:solidFill>
              </a:rPr>
              <a:t> × spin-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dep</a:t>
            </a:r>
            <a:r>
              <a:rPr kumimoji="0" lang="en-US" altLang="ja-JP" sz="2000" dirty="0">
                <a:solidFill>
                  <a:srgbClr val="000000"/>
                </a:solidFill>
              </a:rPr>
              <a:t> fragmentation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221659" y="1416054"/>
            <a:ext cx="40540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i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) 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Sivers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 mechanism:</a:t>
            </a:r>
            <a:r>
              <a:rPr kumimoji="0" lang="en-US" altLang="ja-JP" sz="2400" dirty="0">
                <a:solidFill>
                  <a:srgbClr val="0000CC"/>
                </a:solidFill>
              </a:rPr>
              <a:t> </a:t>
            </a:r>
            <a:br>
              <a:rPr kumimoji="0" lang="en-US" altLang="ja-JP" sz="2400" dirty="0">
                <a:solidFill>
                  <a:srgbClr val="0000CC"/>
                </a:solidFill>
              </a:rPr>
            </a:br>
            <a:r>
              <a:rPr kumimoji="0" lang="en-US" altLang="ja-JP" sz="2000" dirty="0"/>
              <a:t>correlation proton spin &amp; </a:t>
            </a:r>
            <a:r>
              <a:rPr kumimoji="0" lang="en-US" altLang="ja-JP" sz="2000" dirty="0" err="1"/>
              <a:t>parton</a:t>
            </a:r>
            <a:r>
              <a:rPr kumimoji="0" lang="en-US" altLang="ja-JP" sz="2000" dirty="0"/>
              <a:t> </a:t>
            </a:r>
            <a:r>
              <a:rPr kumimoji="0" lang="en-US" altLang="ja-JP" sz="2000" dirty="0" err="1"/>
              <a:t>k</a:t>
            </a:r>
            <a:r>
              <a:rPr kumimoji="0" lang="en-US" altLang="ja-JP" sz="2000" baseline="-25000" dirty="0" err="1"/>
              <a:t>T</a:t>
            </a:r>
            <a:endParaRPr kumimoji="0" lang="en-US" altLang="ja-JP" sz="2000" dirty="0">
              <a:latin typeface="Symbol" pitchFamily="18" charset="2"/>
            </a:endParaRP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7007379" y="2466864"/>
            <a:ext cx="4114800" cy="2890838"/>
            <a:chOff x="2976" y="1104"/>
            <a:chExt cx="2592" cy="1821"/>
          </a:xfrm>
        </p:grpSpPr>
        <p:sp>
          <p:nvSpPr>
            <p:cNvPr id="25628" name="Line 5"/>
            <p:cNvSpPr>
              <a:spLocks noChangeShapeType="1"/>
            </p:cNvSpPr>
            <p:nvPr/>
          </p:nvSpPr>
          <p:spPr bwMode="auto">
            <a:xfrm>
              <a:off x="2976" y="1440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9" name="Line 6"/>
            <p:cNvSpPr>
              <a:spLocks noChangeShapeType="1"/>
            </p:cNvSpPr>
            <p:nvPr/>
          </p:nvSpPr>
          <p:spPr bwMode="auto">
            <a:xfrm flipV="1">
              <a:off x="3168" y="1344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0" name="Text Box 7"/>
            <p:cNvSpPr txBox="1">
              <a:spLocks noChangeArrowheads="1"/>
            </p:cNvSpPr>
            <p:nvPr/>
          </p:nvSpPr>
          <p:spPr bwMode="auto">
            <a:xfrm>
              <a:off x="3024" y="1104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31" name="Line 8"/>
            <p:cNvSpPr>
              <a:spLocks noChangeShapeType="1"/>
            </p:cNvSpPr>
            <p:nvPr/>
          </p:nvSpPr>
          <p:spPr bwMode="auto">
            <a:xfrm rot="20678397" flipV="1">
              <a:off x="4800" y="2496"/>
              <a:ext cx="432" cy="19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2" name="Line 9"/>
            <p:cNvSpPr>
              <a:spLocks noChangeShapeType="1"/>
            </p:cNvSpPr>
            <p:nvPr/>
          </p:nvSpPr>
          <p:spPr bwMode="auto">
            <a:xfrm>
              <a:off x="4704" y="1872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3" name="Line 10"/>
            <p:cNvSpPr>
              <a:spLocks noChangeShapeType="1"/>
            </p:cNvSpPr>
            <p:nvPr/>
          </p:nvSpPr>
          <p:spPr bwMode="auto">
            <a:xfrm>
              <a:off x="3840" y="1824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4" name="Line 11"/>
            <p:cNvSpPr>
              <a:spLocks noChangeShapeType="1"/>
            </p:cNvSpPr>
            <p:nvPr/>
          </p:nvSpPr>
          <p:spPr bwMode="auto">
            <a:xfrm>
              <a:off x="4848" y="2016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5" name="Line 12"/>
            <p:cNvSpPr>
              <a:spLocks noChangeShapeType="1"/>
            </p:cNvSpPr>
            <p:nvPr/>
          </p:nvSpPr>
          <p:spPr bwMode="auto">
            <a:xfrm rot="2215248" flipV="1">
              <a:off x="4853" y="1996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6" name="Line 13"/>
            <p:cNvSpPr>
              <a:spLocks noChangeShapeType="1"/>
            </p:cNvSpPr>
            <p:nvPr/>
          </p:nvSpPr>
          <p:spPr bwMode="auto">
            <a:xfrm rot="1381992">
              <a:off x="3760" y="2020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7" name="Line 14"/>
            <p:cNvSpPr>
              <a:spLocks noChangeShapeType="1"/>
            </p:cNvSpPr>
            <p:nvPr/>
          </p:nvSpPr>
          <p:spPr bwMode="auto">
            <a:xfrm rot="1381992">
              <a:off x="4652" y="2533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8" name="Line 15"/>
            <p:cNvSpPr>
              <a:spLocks noChangeShapeType="1"/>
            </p:cNvSpPr>
            <p:nvPr/>
          </p:nvSpPr>
          <p:spPr bwMode="auto">
            <a:xfrm rot="3597241" flipV="1">
              <a:off x="4632" y="2497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9" name="Line 16"/>
            <p:cNvSpPr>
              <a:spLocks noChangeShapeType="1"/>
            </p:cNvSpPr>
            <p:nvPr/>
          </p:nvSpPr>
          <p:spPr bwMode="auto">
            <a:xfrm rot="10800000">
              <a:off x="3840" y="1824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0" name="Text Box 17"/>
            <p:cNvSpPr txBox="1">
              <a:spLocks noChangeArrowheads="1"/>
            </p:cNvSpPr>
            <p:nvPr/>
          </p:nvSpPr>
          <p:spPr bwMode="auto">
            <a:xfrm>
              <a:off x="3216" y="1596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41" name="Text Box 18"/>
            <p:cNvSpPr txBox="1">
              <a:spLocks noChangeArrowheads="1"/>
            </p:cNvSpPr>
            <p:nvPr/>
          </p:nvSpPr>
          <p:spPr bwMode="auto">
            <a:xfrm>
              <a:off x="4608" y="2016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42" name="Line 19"/>
            <p:cNvSpPr>
              <a:spLocks noChangeShapeType="1"/>
            </p:cNvSpPr>
            <p:nvPr/>
          </p:nvSpPr>
          <p:spPr bwMode="auto">
            <a:xfrm flipV="1">
              <a:off x="4272" y="1968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3" name="Text Box 20"/>
            <p:cNvSpPr txBox="1">
              <a:spLocks noChangeArrowheads="1"/>
            </p:cNvSpPr>
            <p:nvPr/>
          </p:nvSpPr>
          <p:spPr bwMode="auto">
            <a:xfrm>
              <a:off x="4176" y="2256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q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44" name="Text Box 21"/>
            <p:cNvSpPr txBox="1">
              <a:spLocks noChangeArrowheads="1"/>
            </p:cNvSpPr>
            <p:nvPr/>
          </p:nvSpPr>
          <p:spPr bwMode="auto">
            <a:xfrm>
              <a:off x="5184" y="2304"/>
              <a:ext cx="38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</a:t>
              </a:r>
              <a:r>
                <a:rPr kumimoji="0" lang="el-GR" altLang="ja-JP" sz="2000" b="1" baseline="-2500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</p:grpSp>
      <p:sp>
        <p:nvSpPr>
          <p:cNvPr id="25605" name="Rectangle 22"/>
          <p:cNvSpPr>
            <a:spLocks noGrp="1" noChangeArrowheads="1"/>
          </p:cNvSpPr>
          <p:nvPr>
            <p:ph type="title"/>
          </p:nvPr>
        </p:nvSpPr>
        <p:spPr>
          <a:xfrm>
            <a:off x="563526" y="0"/>
            <a:ext cx="10907031" cy="154927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3600" dirty="0"/>
              <a:t>Probe the Underlying Physics via Hard Scatterings</a:t>
            </a:r>
            <a:br>
              <a:rPr lang="en-US" altLang="ja-JP" sz="3600" dirty="0"/>
            </a:br>
            <a:r>
              <a:rPr lang="en-US" altLang="ja-JP" sz="3600" dirty="0"/>
              <a:t>TMD, Collinear Twist-3 Factorizations</a:t>
            </a:r>
          </a:p>
        </p:txBody>
      </p:sp>
      <p:grpSp>
        <p:nvGrpSpPr>
          <p:cNvPr id="25606" name="Group 23"/>
          <p:cNvGrpSpPr>
            <a:grpSpLocks/>
          </p:cNvGrpSpPr>
          <p:nvPr/>
        </p:nvGrpSpPr>
        <p:grpSpPr bwMode="auto">
          <a:xfrm>
            <a:off x="1297858" y="2316102"/>
            <a:ext cx="4046538" cy="2890838"/>
            <a:chOff x="192" y="960"/>
            <a:chExt cx="2549" cy="1821"/>
          </a:xfrm>
        </p:grpSpPr>
        <p:sp>
          <p:nvSpPr>
            <p:cNvPr id="25614" name="Line 24"/>
            <p:cNvSpPr>
              <a:spLocks noChangeShapeType="1"/>
            </p:cNvSpPr>
            <p:nvPr/>
          </p:nvSpPr>
          <p:spPr bwMode="auto">
            <a:xfrm>
              <a:off x="192" y="1296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5" name="Line 25"/>
            <p:cNvSpPr>
              <a:spLocks noChangeShapeType="1"/>
            </p:cNvSpPr>
            <p:nvPr/>
          </p:nvSpPr>
          <p:spPr bwMode="auto">
            <a:xfrm flipV="1">
              <a:off x="384" y="1200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6" name="Text Box 26"/>
            <p:cNvSpPr txBox="1">
              <a:spLocks noChangeArrowheads="1"/>
            </p:cNvSpPr>
            <p:nvPr/>
          </p:nvSpPr>
          <p:spPr bwMode="auto">
            <a:xfrm>
              <a:off x="240" y="96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17" name="Text Box 27"/>
            <p:cNvSpPr txBox="1">
              <a:spLocks noChangeArrowheads="1"/>
            </p:cNvSpPr>
            <p:nvPr/>
          </p:nvSpPr>
          <p:spPr bwMode="auto">
            <a:xfrm>
              <a:off x="1488" y="143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T,q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  <p:sp>
          <p:nvSpPr>
            <p:cNvPr id="25618" name="Line 28"/>
            <p:cNvSpPr>
              <a:spLocks noChangeShapeType="1"/>
            </p:cNvSpPr>
            <p:nvPr/>
          </p:nvSpPr>
          <p:spPr bwMode="auto">
            <a:xfrm>
              <a:off x="1056" y="1680"/>
              <a:ext cx="1008" cy="192"/>
            </a:xfrm>
            <a:prstGeom prst="line">
              <a:avLst/>
            </a:prstGeom>
            <a:noFill/>
            <a:ln w="7620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9" name="Line 29"/>
            <p:cNvSpPr>
              <a:spLocks noChangeShapeType="1"/>
            </p:cNvSpPr>
            <p:nvPr/>
          </p:nvSpPr>
          <p:spPr bwMode="auto">
            <a:xfrm>
              <a:off x="2064" y="1872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0" name="Line 30"/>
            <p:cNvSpPr>
              <a:spLocks noChangeShapeType="1"/>
            </p:cNvSpPr>
            <p:nvPr/>
          </p:nvSpPr>
          <p:spPr bwMode="auto">
            <a:xfrm rot="2215248" flipV="1">
              <a:off x="2069" y="1852"/>
              <a:ext cx="620" cy="2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1" name="Line 31"/>
            <p:cNvSpPr>
              <a:spLocks noChangeShapeType="1"/>
            </p:cNvSpPr>
            <p:nvPr/>
          </p:nvSpPr>
          <p:spPr bwMode="auto">
            <a:xfrm rot="1381992">
              <a:off x="976" y="1876"/>
              <a:ext cx="100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2" name="Line 32"/>
            <p:cNvSpPr>
              <a:spLocks noChangeShapeType="1"/>
            </p:cNvSpPr>
            <p:nvPr/>
          </p:nvSpPr>
          <p:spPr bwMode="auto">
            <a:xfrm rot="1381992">
              <a:off x="1868" y="2389"/>
              <a:ext cx="677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3" name="Line 33"/>
            <p:cNvSpPr>
              <a:spLocks noChangeShapeType="1"/>
            </p:cNvSpPr>
            <p:nvPr/>
          </p:nvSpPr>
          <p:spPr bwMode="auto">
            <a:xfrm rot="3597241" flipV="1">
              <a:off x="1848" y="2353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4" name="Line 34"/>
            <p:cNvSpPr>
              <a:spLocks noChangeShapeType="1"/>
            </p:cNvSpPr>
            <p:nvPr/>
          </p:nvSpPr>
          <p:spPr bwMode="auto">
            <a:xfrm rot="10800000">
              <a:off x="1056" y="1680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5" name="Text Box 35"/>
            <p:cNvSpPr txBox="1">
              <a:spLocks noChangeArrowheads="1"/>
            </p:cNvSpPr>
            <p:nvPr/>
          </p:nvSpPr>
          <p:spPr bwMode="auto">
            <a:xfrm>
              <a:off x="432" y="1452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26" name="Text Box 36"/>
            <p:cNvSpPr txBox="1">
              <a:spLocks noChangeArrowheads="1"/>
            </p:cNvSpPr>
            <p:nvPr/>
          </p:nvSpPr>
          <p:spPr bwMode="auto">
            <a:xfrm>
              <a:off x="1824" y="1872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27" name="Line 37"/>
            <p:cNvSpPr>
              <a:spLocks noChangeShapeType="1"/>
            </p:cNvSpPr>
            <p:nvPr/>
          </p:nvSpPr>
          <p:spPr bwMode="auto">
            <a:xfrm flipV="1">
              <a:off x="1200" y="1632"/>
              <a:ext cx="336" cy="288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5607" name="Line 38"/>
          <p:cNvSpPr>
            <a:spLocks noChangeShapeType="1"/>
          </p:cNvSpPr>
          <p:nvPr/>
        </p:nvSpPr>
        <p:spPr bwMode="auto">
          <a:xfrm flipV="1">
            <a:off x="9369579" y="3092339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8" name="Text Box 39"/>
          <p:cNvSpPr txBox="1">
            <a:spLocks noChangeArrowheads="1"/>
          </p:cNvSpPr>
          <p:nvPr/>
        </p:nvSpPr>
        <p:spPr bwMode="auto">
          <a:xfrm>
            <a:off x="9217179" y="2711340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000" b="1">
                <a:solidFill>
                  <a:srgbClr val="FF0000"/>
                </a:solidFill>
              </a:rPr>
              <a:t>S</a:t>
            </a:r>
            <a:r>
              <a:rPr kumimoji="0" lang="en-US" altLang="ja-JP" sz="2000" b="1" baseline="-25000">
                <a:solidFill>
                  <a:srgbClr val="FF0000"/>
                </a:solidFill>
              </a:rPr>
              <a:t>q</a:t>
            </a:r>
            <a:endParaRPr kumimoji="0" lang="en-US" altLang="ja-JP" sz="2000" b="1">
              <a:solidFill>
                <a:srgbClr val="FF0000"/>
              </a:solidFill>
            </a:endParaRPr>
          </a:p>
        </p:txBody>
      </p:sp>
      <p:sp>
        <p:nvSpPr>
          <p:cNvPr id="25609" name="Rectangle 64"/>
          <p:cNvSpPr>
            <a:spLocks noChangeArrowheads="1"/>
          </p:cNvSpPr>
          <p:nvPr/>
        </p:nvSpPr>
        <p:spPr bwMode="auto">
          <a:xfrm>
            <a:off x="1931535" y="2572560"/>
            <a:ext cx="3092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Rev D41 (1990) 83; 43 (1991) 261</a:t>
            </a:r>
          </a:p>
        </p:txBody>
      </p:sp>
      <p:sp>
        <p:nvSpPr>
          <p:cNvPr id="25610" name="Rectangle 65"/>
          <p:cNvSpPr>
            <a:spLocks noChangeArrowheads="1"/>
          </p:cNvSpPr>
          <p:nvPr/>
        </p:nvSpPr>
        <p:spPr bwMode="auto">
          <a:xfrm>
            <a:off x="9053302" y="2466864"/>
            <a:ext cx="220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Nucl</a:t>
            </a:r>
            <a:r>
              <a:rPr lang="en-US" altLang="ja-JP" sz="1400" b="1" dirty="0">
                <a:latin typeface="Times" pitchFamily="18" charset="0"/>
              </a:rPr>
              <a:t> </a:t>
            </a:r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B396 (1993) 161</a:t>
            </a:r>
          </a:p>
        </p:txBody>
      </p:sp>
      <p:sp>
        <p:nvSpPr>
          <p:cNvPr id="25613" name="スライド番号プレースホルダ 4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2DA9CB6D-7461-4C4E-98E8-E428BAC778CC}" type="slidenum">
              <a:rPr lang="en-US" altLang="ja-JP" smtClean="0"/>
              <a:pPr eaLnBrk="1" hangingPunct="1"/>
              <a:t>23</a:t>
            </a:fld>
            <a:endParaRPr lang="en-US" altLang="ja-JP"/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1698055" y="5682015"/>
            <a:ext cx="96557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FF0000"/>
                </a:solidFill>
              </a:rPr>
              <a:t>Collinear Twist-3 (RHIC):</a:t>
            </a:r>
            <a:r>
              <a:rPr kumimoji="0"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/>
              <a:t>quark-gluon/gluon-gluon correlations</a:t>
            </a:r>
            <a:endParaRPr kumimoji="0" lang="en-US" altLang="ja-JP" sz="2000" dirty="0">
              <a:latin typeface="Symbol" pitchFamily="18" charset="2"/>
            </a:endParaRPr>
          </a:p>
        </p:txBody>
      </p:sp>
      <p:graphicFrame>
        <p:nvGraphicFramePr>
          <p:cNvPr id="44" name="Object 10"/>
          <p:cNvGraphicFramePr>
            <a:graphicFrameLocks noChangeAspect="1"/>
          </p:cNvGraphicFramePr>
          <p:nvPr/>
        </p:nvGraphicFramePr>
        <p:xfrm>
          <a:off x="1221658" y="4778806"/>
          <a:ext cx="3040036" cy="554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9" name="Equation" r:id="rId4" imgW="1397000" imgH="254000" progId="Equation.3">
                  <p:embed/>
                </p:oleObj>
              </mc:Choice>
              <mc:Fallback>
                <p:oleObj name="Equation" r:id="rId4" imgW="1397000" imgH="254000" progId="Equation.3">
                  <p:embed/>
                  <p:pic>
                    <p:nvPicPr>
                      <p:cNvPr id="4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1658" y="4778806"/>
                        <a:ext cx="3040036" cy="5542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8"/>
          <p:cNvGraphicFramePr>
            <a:graphicFrameLocks noChangeAspect="1"/>
          </p:cNvGraphicFramePr>
          <p:nvPr/>
        </p:nvGraphicFramePr>
        <p:xfrm>
          <a:off x="6862916" y="4832597"/>
          <a:ext cx="3034488" cy="536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0" name="Equation" r:id="rId6" imgW="1435100" imgH="254000" progId="Equation.3">
                  <p:embed/>
                </p:oleObj>
              </mc:Choice>
              <mc:Fallback>
                <p:oleObj name="Equation" r:id="rId6" imgW="1435100" imgH="254000" progId="Equation.3">
                  <p:embed/>
                  <p:pic>
                    <p:nvPicPr>
                      <p:cNvPr id="4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2916" y="4832597"/>
                        <a:ext cx="3034488" cy="5363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0DCE25-06E5-E047-9153-38D53DEABEC6}"/>
              </a:ext>
            </a:extLst>
          </p:cNvPr>
          <p:cNvSpPr txBox="1"/>
          <p:nvPr/>
        </p:nvSpPr>
        <p:spPr>
          <a:xfrm>
            <a:off x="211299" y="2341727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SIDIS: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9F2E64-7935-8944-ADB3-BA78F48170AE}"/>
              </a:ext>
            </a:extLst>
          </p:cNvPr>
          <p:cNvSpPr txBox="1"/>
          <p:nvPr/>
        </p:nvSpPr>
        <p:spPr>
          <a:xfrm>
            <a:off x="229139" y="5651237"/>
            <a:ext cx="668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pp: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288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E576B-A34D-CE4A-9336-7CA82281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D62F1-BEB4-4943-B398-3BEECE407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8F862-E497-5748-A6E5-53969B02C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8551BC-7BAA-6745-9B8F-BCD060086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973" y="1259109"/>
            <a:ext cx="4474322" cy="546236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2F6C304-105F-B342-844D-1725185179B5}"/>
              </a:ext>
            </a:extLst>
          </p:cNvPr>
          <p:cNvGrpSpPr/>
          <p:nvPr/>
        </p:nvGrpSpPr>
        <p:grpSpPr>
          <a:xfrm>
            <a:off x="119606" y="3011098"/>
            <a:ext cx="6954016" cy="3846902"/>
            <a:chOff x="4904992" y="2848819"/>
            <a:chExt cx="6954016" cy="384690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3575C80-DD47-DA41-A032-966EB3DFC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4992" y="2848819"/>
              <a:ext cx="6954016" cy="384690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7448A4B-5DFE-8A45-9BC6-114251CC6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12567" y="3086356"/>
              <a:ext cx="2029600" cy="19289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AAEDD3-E1C2-504B-96BA-B587912C25BB}"/>
              </a:ext>
            </a:extLst>
          </p:cNvPr>
          <p:cNvSpPr txBox="1"/>
          <p:nvPr/>
        </p:nvSpPr>
        <p:spPr>
          <a:xfrm>
            <a:off x="7855095" y="826607"/>
            <a:ext cx="424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Inclusive hadron  A</a:t>
            </a:r>
            <a:r>
              <a:rPr lang="en-US" b="1" baseline="-25000" dirty="0">
                <a:solidFill>
                  <a:srgbClr val="0432FF"/>
                </a:solidFill>
              </a:rPr>
              <a:t>N</a:t>
            </a:r>
            <a:r>
              <a:rPr lang="en-US" b="1" dirty="0">
                <a:solidFill>
                  <a:srgbClr val="0432FF"/>
                </a:solidFill>
              </a:rPr>
              <a:t> = 0 at central rapidity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85A6CD-8376-D242-9AE6-FBEFEA00FF4B}"/>
              </a:ext>
            </a:extLst>
          </p:cNvPr>
          <p:cNvSpPr txBox="1"/>
          <p:nvPr/>
        </p:nvSpPr>
        <p:spPr>
          <a:xfrm>
            <a:off x="973590" y="2659324"/>
            <a:ext cx="5987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None-zero “Collins-like”  TSSA at central rapidity in jet!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4BF634B-5B8B-F340-AAB2-0B631EF16096}"/>
              </a:ext>
            </a:extLst>
          </p:cNvPr>
          <p:cNvSpPr txBox="1">
            <a:spLocks/>
          </p:cNvSpPr>
          <p:nvPr/>
        </p:nvSpPr>
        <p:spPr>
          <a:xfrm>
            <a:off x="476937" y="175722"/>
            <a:ext cx="7746830" cy="1067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Collins-Like Asymmetry Observed </a:t>
            </a:r>
          </a:p>
          <a:p>
            <a:r>
              <a:rPr lang="en-US" dirty="0">
                <a:latin typeface="+mn-lt"/>
              </a:rPr>
              <a:t>in Jet in </a:t>
            </a:r>
            <a:r>
              <a:rPr lang="en-US" dirty="0" err="1">
                <a:latin typeface="+mn-lt"/>
              </a:rPr>
              <a:t>p+p</a:t>
            </a:r>
            <a:r>
              <a:rPr lang="en-US" dirty="0">
                <a:latin typeface="+mn-lt"/>
              </a:rPr>
              <a:t> Collisions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CC09C7-EE09-B741-9080-0D7CC22F7697}"/>
              </a:ext>
            </a:extLst>
          </p:cNvPr>
          <p:cNvSpPr txBox="1"/>
          <p:nvPr/>
        </p:nvSpPr>
        <p:spPr>
          <a:xfrm>
            <a:off x="973590" y="1322223"/>
            <a:ext cx="49645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Projections for </a:t>
            </a:r>
            <a:r>
              <a:rPr lang="en-US" sz="2000" b="1" dirty="0" err="1">
                <a:solidFill>
                  <a:srgbClr val="FF0000"/>
                </a:solidFill>
              </a:rPr>
              <a:t>sPHENIX</a:t>
            </a:r>
            <a:r>
              <a:rPr lang="en-US" sz="2000" b="1" dirty="0">
                <a:solidFill>
                  <a:srgbClr val="FF0000"/>
                </a:solidFill>
              </a:rPr>
              <a:t> in progress;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-&gt; Inclusive single hadron TSSA in </a:t>
            </a:r>
            <a:r>
              <a:rPr lang="en-US" sz="2000" b="1" dirty="0" err="1">
                <a:solidFill>
                  <a:srgbClr val="FF0000"/>
                </a:solidFill>
              </a:rPr>
              <a:t>p+p</a:t>
            </a:r>
            <a:r>
              <a:rPr lang="en-US" sz="2000" b="1" dirty="0">
                <a:solidFill>
                  <a:srgbClr val="FF0000"/>
                </a:solidFill>
              </a:rPr>
              <a:t> seems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mostly from Twist-3 Collins function </a:t>
            </a:r>
          </a:p>
        </p:txBody>
      </p:sp>
    </p:spTree>
    <p:extLst>
      <p:ext uri="{BB962C8B-B14F-4D97-AF65-F5344CB8AC3E}">
        <p14:creationId xmlns:p14="http://schemas.microsoft.com/office/powerpoint/2010/main" val="2408972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91FFF-A30C-6444-8C86-D551EF0D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57"/>
            <a:ext cx="10515600" cy="757048"/>
          </a:xfrm>
        </p:spPr>
        <p:txBody>
          <a:bodyPr/>
          <a:lstStyle/>
          <a:p>
            <a:r>
              <a:rPr lang="en-US" dirty="0"/>
              <a:t>Probe Gluon TMD with D</a:t>
            </a:r>
            <a:r>
              <a:rPr lang="en-US" baseline="30000" dirty="0"/>
              <a:t>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7A358-910C-444C-95CD-7BC069E2B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463341-3E6B-D947-8F7B-4F88A68F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37345-78D9-4A4E-A427-6C64DBA23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8B8730-F92B-2445-98F7-708E8AF27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14" y="1872102"/>
            <a:ext cx="6230740" cy="43602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06AF77-9854-0146-AF09-3555759A8325}"/>
              </a:ext>
            </a:extLst>
          </p:cNvPr>
          <p:cNvSpPr txBox="1"/>
          <p:nvPr/>
        </p:nvSpPr>
        <p:spPr>
          <a:xfrm>
            <a:off x="838200" y="1676331"/>
            <a:ext cx="3773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PHENIX, DOI:10.1103/PhysRevD.95.112001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AB936C-9A8C-1E42-8C4F-AA6DD0132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041" y="1934119"/>
            <a:ext cx="5391345" cy="43602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B4D573-570F-194F-990A-52ED88A179EA}"/>
              </a:ext>
            </a:extLst>
          </p:cNvPr>
          <p:cNvSpPr txBox="1"/>
          <p:nvPr/>
        </p:nvSpPr>
        <p:spPr>
          <a:xfrm>
            <a:off x="7589903" y="1647384"/>
            <a:ext cx="2041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projection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7645C8-728C-7742-978C-6F85FD3B0816}"/>
              </a:ext>
            </a:extLst>
          </p:cNvPr>
          <p:cNvSpPr txBox="1"/>
          <p:nvPr/>
        </p:nvSpPr>
        <p:spPr>
          <a:xfrm>
            <a:off x="1860697" y="812694"/>
            <a:ext cx="6015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Charm is unique probe of gluon TMD </a:t>
            </a:r>
          </a:p>
          <a:p>
            <a:r>
              <a:rPr lang="en-US" b="1" dirty="0"/>
              <a:t>D</a:t>
            </a:r>
            <a:r>
              <a:rPr lang="en-US" b="1" baseline="30000" dirty="0"/>
              <a:t>0</a:t>
            </a:r>
            <a:r>
              <a:rPr lang="en-US" b="1" dirty="0"/>
              <a:t>_AN→ Tri-gluon correlation</a:t>
            </a:r>
          </a:p>
        </p:txBody>
      </p:sp>
    </p:spTree>
    <p:extLst>
      <p:ext uri="{BB962C8B-B14F-4D97-AF65-F5344CB8AC3E}">
        <p14:creationId xmlns:p14="http://schemas.microsoft.com/office/powerpoint/2010/main" val="321725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38C41-B42E-124A-B893-07F0CCB26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148"/>
            <a:ext cx="10515600" cy="951810"/>
          </a:xfrm>
        </p:spPr>
        <p:txBody>
          <a:bodyPr/>
          <a:lstStyle/>
          <a:p>
            <a:r>
              <a:rPr lang="en-US" dirty="0"/>
              <a:t>Forward Upgrade Proposal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09E25D-82D2-BD45-B301-8CE41EAAD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C6B6BF-A1AB-BE41-8E4D-0DA8C4F65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Cold-QCD Physics with 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01DF7B-2FEC-0348-B05C-B993A9A5D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769C6A-09D6-314B-B6D2-151EC4AC0C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2" t="5262" r="25687" b="10291"/>
          <a:stretch/>
        </p:blipFill>
        <p:spPr>
          <a:xfrm>
            <a:off x="226827" y="1704684"/>
            <a:ext cx="3965946" cy="2966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EDBF75-1ADF-B64C-9A79-A4A801778ED3}"/>
              </a:ext>
            </a:extLst>
          </p:cNvPr>
          <p:cNvSpPr txBox="1"/>
          <p:nvPr/>
        </p:nvSpPr>
        <p:spPr>
          <a:xfrm>
            <a:off x="1084521" y="4869712"/>
            <a:ext cx="2613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Barrel Detectors:</a:t>
            </a:r>
          </a:p>
          <a:p>
            <a:pPr marL="285750" indent="-285750">
              <a:buFontTx/>
              <a:buChar char="-"/>
            </a:pPr>
            <a:r>
              <a:rPr lang="en-US" dirty="0"/>
              <a:t>MVTX, INTT, TPC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EMCal</a:t>
            </a:r>
            <a:r>
              <a:rPr lang="en-US" dirty="0"/>
              <a:t>, </a:t>
            </a:r>
            <a:r>
              <a:rPr lang="en-US" dirty="0" err="1"/>
              <a:t>HCal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6BF4EC-FC98-804E-929F-38108D8C3D8C}"/>
              </a:ext>
            </a:extLst>
          </p:cNvPr>
          <p:cNvSpPr txBox="1"/>
          <p:nvPr/>
        </p:nvSpPr>
        <p:spPr>
          <a:xfrm>
            <a:off x="1771420" y="1064958"/>
            <a:ext cx="762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upgrade will bring in new physics capability – TMD, small-x physics etc.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6EF571-855C-4042-9181-08C26CC2B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980" y="1468663"/>
            <a:ext cx="7693020" cy="3816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9CCB52-6F18-024D-967F-5BC7F7EBC1E3}"/>
              </a:ext>
            </a:extLst>
          </p:cNvPr>
          <p:cNvSpPr txBox="1"/>
          <p:nvPr/>
        </p:nvSpPr>
        <p:spPr>
          <a:xfrm>
            <a:off x="7163516" y="5146711"/>
            <a:ext cx="2661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Forward Upgrade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EMCal</a:t>
            </a:r>
            <a:r>
              <a:rPr lang="en-US" dirty="0"/>
              <a:t>, </a:t>
            </a:r>
            <a:r>
              <a:rPr lang="en-US" dirty="0" err="1"/>
              <a:t>Hcal</a:t>
            </a:r>
            <a:r>
              <a:rPr lang="en-US" dirty="0"/>
              <a:t>, Tracking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07351D6D-2B11-4A47-A15C-16E0AC425B63}"/>
              </a:ext>
            </a:extLst>
          </p:cNvPr>
          <p:cNvSpPr/>
          <p:nvPr/>
        </p:nvSpPr>
        <p:spPr>
          <a:xfrm>
            <a:off x="4192773" y="3006118"/>
            <a:ext cx="1095153" cy="616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73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274638"/>
            <a:ext cx="11106150" cy="1143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Access </a:t>
            </a:r>
            <a:r>
              <a:rPr lang="en-US" sz="3600" dirty="0" err="1">
                <a:latin typeface="+mn-lt"/>
              </a:rPr>
              <a:t>Sivers</a:t>
            </a:r>
            <a:r>
              <a:rPr lang="en-US" sz="3600" dirty="0">
                <a:latin typeface="+mn-lt"/>
              </a:rPr>
              <a:t> and Collins with Jet and Hadron Azimuthal Distributions in Transversely Polarized </a:t>
            </a:r>
            <a:r>
              <a:rPr lang="en-US" sz="3600" dirty="0" err="1">
                <a:latin typeface="+mn-lt"/>
              </a:rPr>
              <a:t>p+p</a:t>
            </a:r>
            <a:r>
              <a:rPr lang="en-US" sz="3600" dirty="0">
                <a:latin typeface="+mn-lt"/>
              </a:rPr>
              <a:t> Collisions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17" y="2329547"/>
            <a:ext cx="5321750" cy="4391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889" y="1770409"/>
            <a:ext cx="5765027" cy="20202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5139" y="1956534"/>
            <a:ext cx="3028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Feng</a:t>
            </a:r>
            <a:r>
              <a:rPr lang="en-US" sz="1200" dirty="0"/>
              <a:t> Yuan, PRL 100, 032003 (2008)</a:t>
            </a:r>
          </a:p>
          <a:p>
            <a:r>
              <a:rPr lang="en-US" sz="1200" dirty="0"/>
              <a:t>Umberto </a:t>
            </a:r>
            <a:r>
              <a:rPr lang="en-US" sz="1200" dirty="0" err="1"/>
              <a:t>D’Alesio</a:t>
            </a:r>
            <a:r>
              <a:rPr lang="en-US" sz="1200" dirty="0"/>
              <a:t> et al PRD 83 034021 (2011)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D8FA-9C1F-B64E-87E3-46CBFCF57C1A}" type="slidenum">
              <a:rPr lang="en-US" smtClean="0"/>
              <a:t>27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914" y="4161384"/>
            <a:ext cx="1286964" cy="7100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914" y="5362043"/>
            <a:ext cx="2030955" cy="6905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04385" y="4254798"/>
            <a:ext cx="3157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/>
              </a:rPr>
              <a:t> “</a:t>
            </a:r>
            <a:r>
              <a:rPr lang="en-US" sz="2800" dirty="0" err="1">
                <a:solidFill>
                  <a:srgbClr val="FF0000"/>
                </a:solidFill>
              </a:rPr>
              <a:t>Sivers</a:t>
            </a:r>
            <a:r>
              <a:rPr lang="en-US" sz="2800" dirty="0">
                <a:solidFill>
                  <a:srgbClr val="FF0000"/>
                </a:solidFill>
              </a:rPr>
              <a:t>-like”  (Jet)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04385" y="5445695"/>
            <a:ext cx="3825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/>
              </a:rPr>
              <a:t> “</a:t>
            </a:r>
            <a:r>
              <a:rPr lang="en-US" sz="2800" dirty="0">
                <a:solidFill>
                  <a:srgbClr val="FF0000"/>
                </a:solidFill>
              </a:rPr>
              <a:t>Collins-like”</a:t>
            </a:r>
            <a:r>
              <a:rPr lang="en-US" sz="2800" dirty="0">
                <a:solidFill>
                  <a:srgbClr val="FF0000"/>
                </a:solidFill>
                <a:sym typeface="Wingdings"/>
              </a:rPr>
              <a:t> (hadron)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60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61B9-6B90-3E47-AA0C-A469363D7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3331"/>
          </a:xfrm>
        </p:spPr>
        <p:txBody>
          <a:bodyPr/>
          <a:lstStyle/>
          <a:p>
            <a:r>
              <a:rPr lang="en-US" dirty="0"/>
              <a:t>Precision Charged Tagged Jet TSSA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54FBE2-0704-3F4F-9278-7B9B55572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46C97A-F447-394B-82E3-06C55DAC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3D3C8-BF08-6643-9EDD-137336648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CAE419-CF44-1642-975E-59771BD3DF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22" b="49229"/>
          <a:stretch/>
        </p:blipFill>
        <p:spPr>
          <a:xfrm>
            <a:off x="564283" y="1857215"/>
            <a:ext cx="5102950" cy="4499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45A045-15D7-CB45-BC52-1023547B6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22" t="49824"/>
          <a:stretch/>
        </p:blipFill>
        <p:spPr>
          <a:xfrm>
            <a:off x="6524769" y="1936095"/>
            <a:ext cx="5163511" cy="44991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9D72EA-0F42-C24F-8C60-E25BDD1ADC57}"/>
              </a:ext>
            </a:extLst>
          </p:cNvPr>
          <p:cNvSpPr txBox="1"/>
          <p:nvPr/>
        </p:nvSpPr>
        <p:spPr>
          <a:xfrm>
            <a:off x="1096719" y="1091645"/>
            <a:ext cx="259836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Naïve direct mapping </a:t>
            </a:r>
          </a:p>
          <a:p>
            <a:r>
              <a:rPr lang="en-US" dirty="0"/>
              <a:t>from SIDIS </a:t>
            </a:r>
            <a:r>
              <a:rPr lang="en-US" dirty="0" err="1"/>
              <a:t>Sivers</a:t>
            </a:r>
            <a:r>
              <a:rPr lang="en-US" dirty="0"/>
              <a:t> (GPM)</a:t>
            </a:r>
          </a:p>
          <a:p>
            <a:r>
              <a:rPr lang="en-US" dirty="0">
                <a:solidFill>
                  <a:srgbClr val="FF0000"/>
                </a:solidFill>
              </a:rPr>
              <a:t>- “u-quark jet”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&gt;0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A5DC0E-5A43-0E47-BF83-0DA2CFA7CD8A}"/>
              </a:ext>
            </a:extLst>
          </p:cNvPr>
          <p:cNvSpPr/>
          <p:nvPr/>
        </p:nvSpPr>
        <p:spPr>
          <a:xfrm>
            <a:off x="7049123" y="1091645"/>
            <a:ext cx="268692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With process-dependence </a:t>
            </a:r>
          </a:p>
          <a:p>
            <a:r>
              <a:rPr lang="en-US" dirty="0"/>
              <a:t>from SIDIS </a:t>
            </a:r>
            <a:r>
              <a:rPr lang="en-US" dirty="0" err="1"/>
              <a:t>Sivers</a:t>
            </a:r>
            <a:r>
              <a:rPr lang="en-US" dirty="0"/>
              <a:t> (Twist-3)</a:t>
            </a:r>
          </a:p>
          <a:p>
            <a:r>
              <a:rPr lang="en-US" dirty="0">
                <a:solidFill>
                  <a:srgbClr val="FF0000"/>
                </a:solidFill>
              </a:rPr>
              <a:t>- “u-quark jet”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&lt; 0</a:t>
            </a:r>
          </a:p>
        </p:txBody>
      </p:sp>
    </p:spTree>
    <p:extLst>
      <p:ext uri="{BB962C8B-B14F-4D97-AF65-F5344CB8AC3E}">
        <p14:creationId xmlns:p14="http://schemas.microsoft.com/office/powerpoint/2010/main" val="527937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9B445-A3E5-4041-B091-3E732FA0F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 err="1"/>
              <a:t>Drell</a:t>
            </a:r>
            <a:r>
              <a:rPr lang="en-US" dirty="0"/>
              <a:t>-Yan in the Forward Rapidity: </a:t>
            </a:r>
            <a:r>
              <a:rPr lang="en-US" dirty="0" err="1"/>
              <a:t>p+A</a:t>
            </a:r>
            <a:r>
              <a:rPr lang="en-US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44EC8-5024-464E-97F8-7EAF00DB3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635AC-7889-E942-B02A-D06B60BD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8D52A-DA4B-2C4C-BEA2-420FE83B8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B730B8-A9A4-3D4F-B50F-1568AC446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88" y="1462088"/>
            <a:ext cx="6096513" cy="45731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2729FB-193F-8C40-8705-6E5585338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221" y="1677397"/>
            <a:ext cx="5951525" cy="446364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374095D-F02E-C943-9D8A-119464A896E4}"/>
              </a:ext>
            </a:extLst>
          </p:cNvPr>
          <p:cNvSpPr/>
          <p:nvPr/>
        </p:nvSpPr>
        <p:spPr>
          <a:xfrm>
            <a:off x="2498651" y="2711302"/>
            <a:ext cx="1414130" cy="372140"/>
          </a:xfrm>
          <a:prstGeom prst="ellipse">
            <a:avLst/>
          </a:prstGeom>
          <a:noFill/>
          <a:ln w="222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462488E-5C4B-2B4C-871A-19822FE28F0C}"/>
              </a:ext>
            </a:extLst>
          </p:cNvPr>
          <p:cNvSpPr/>
          <p:nvPr/>
        </p:nvSpPr>
        <p:spPr>
          <a:xfrm>
            <a:off x="1988288" y="3429000"/>
            <a:ext cx="1786270" cy="505753"/>
          </a:xfrm>
          <a:prstGeom prst="ellipse">
            <a:avLst/>
          </a:prstGeom>
          <a:noFill/>
          <a:ln w="2222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53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162" y="853811"/>
            <a:ext cx="10352228" cy="600418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Cold-QCD Physics with sPHENIX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1886" y="0"/>
            <a:ext cx="11615057" cy="1325563"/>
          </a:xfrm>
        </p:spPr>
        <p:txBody>
          <a:bodyPr>
            <a:normAutofit/>
          </a:bodyPr>
          <a:lstStyle/>
          <a:p>
            <a:r>
              <a:rPr lang="en-US" dirty="0"/>
              <a:t>US Nuclear Physics Long Range Plan (2015)</a:t>
            </a:r>
            <a:br>
              <a:rPr lang="en-US" dirty="0"/>
            </a:br>
            <a:r>
              <a:rPr lang="en-US" dirty="0"/>
              <a:t>      </a:t>
            </a:r>
            <a:r>
              <a:rPr lang="en-US" sz="3200" b="1" dirty="0" err="1">
                <a:solidFill>
                  <a:srgbClr val="0432FF"/>
                </a:solidFill>
              </a:rPr>
              <a:t>sPHENIX</a:t>
            </a:r>
            <a:r>
              <a:rPr lang="en-US" sz="3200" b="1" dirty="0">
                <a:solidFill>
                  <a:srgbClr val="0432FF"/>
                </a:solidFill>
              </a:rPr>
              <a:t> – to understand “Inner Workings of QGP”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A205BF-A2E6-8544-8E5B-C84AEAE4F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</p:spTree>
    <p:extLst>
      <p:ext uri="{BB962C8B-B14F-4D97-AF65-F5344CB8AC3E}">
        <p14:creationId xmlns:p14="http://schemas.microsoft.com/office/powerpoint/2010/main" val="1772435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82" y="1428317"/>
            <a:ext cx="4797687" cy="4461376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 flipH="1" flipV="1">
            <a:off x="4676435" y="4040713"/>
            <a:ext cx="2059134" cy="22808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F5641EFE-5978-AA48-A203-175A58248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92" y="31798"/>
            <a:ext cx="10132829" cy="1071649"/>
          </a:xfrm>
        </p:spPr>
        <p:txBody>
          <a:bodyPr>
            <a:normAutofit fontScale="90000"/>
          </a:bodyPr>
          <a:lstStyle/>
          <a:p>
            <a:r>
              <a:rPr lang="en-US" dirty="0"/>
              <a:t>Forward </a:t>
            </a:r>
            <a:r>
              <a:rPr lang="en-US" dirty="0" err="1"/>
              <a:t>EMCal</a:t>
            </a:r>
            <a:r>
              <a:rPr lang="en-US" dirty="0"/>
              <a:t> R&amp;D </a:t>
            </a:r>
            <a:br>
              <a:rPr lang="en-US" dirty="0"/>
            </a:br>
            <a:r>
              <a:rPr lang="en-US" dirty="0"/>
              <a:t>- </a:t>
            </a:r>
            <a:r>
              <a:rPr lang="en-US" sz="3600" dirty="0"/>
              <a:t>Recycled Modules from AGS/E864 </a:t>
            </a:r>
            <a:endParaRPr lang="en-US" dirty="0"/>
          </a:p>
        </p:txBody>
      </p:sp>
      <p:sp>
        <p:nvSpPr>
          <p:cNvPr id="38" name="Date Placeholder 3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30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55" y="3377298"/>
            <a:ext cx="4882931" cy="28217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6C7F0D7-5091-5348-BB28-5C19D893039E}"/>
              </a:ext>
            </a:extLst>
          </p:cNvPr>
          <p:cNvSpPr txBox="1"/>
          <p:nvPr/>
        </p:nvSpPr>
        <p:spPr>
          <a:xfrm>
            <a:off x="5827182" y="1103447"/>
            <a:ext cx="6089167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Use the existing E864 </a:t>
            </a:r>
            <a:r>
              <a:rPr lang="en-US" sz="2000" dirty="0" err="1"/>
              <a:t>HCal</a:t>
            </a:r>
            <a:r>
              <a:rPr lang="en-US" sz="2000" dirty="0"/>
              <a:t> modules for high density and </a:t>
            </a:r>
          </a:p>
          <a:p>
            <a:r>
              <a:rPr lang="en-US" sz="2000" dirty="0"/>
              <a:t>high granularity </a:t>
            </a:r>
            <a:r>
              <a:rPr lang="en-US" sz="2000" dirty="0" err="1"/>
              <a:t>EMCal</a:t>
            </a:r>
            <a:endParaRPr lang="en-US" sz="2000" dirty="0"/>
          </a:p>
          <a:p>
            <a:endParaRPr lang="en-US" dirty="0"/>
          </a:p>
          <a:p>
            <a:r>
              <a:rPr lang="en-US" dirty="0"/>
              <a:t>-  Compensating SPACAL design: 10x10x117 cm</a:t>
            </a:r>
            <a:r>
              <a:rPr lang="en-US" baseline="30000" dirty="0"/>
              <a:t>3</a:t>
            </a:r>
          </a:p>
          <a:p>
            <a:r>
              <a:rPr lang="en-US" dirty="0"/>
              <a:t>-  X0=7.8mm, RM=2cm</a:t>
            </a:r>
          </a:p>
          <a:p>
            <a:r>
              <a:rPr lang="en-US" dirty="0"/>
              <a:t>-  5x5 light guide array for 10x10 cm</a:t>
            </a:r>
            <a:r>
              <a:rPr lang="en-US" baseline="30000" dirty="0"/>
              <a:t>2</a:t>
            </a:r>
            <a:r>
              <a:rPr lang="en-US" dirty="0"/>
              <a:t> modules =&gt; 2x2 cm</a:t>
            </a:r>
            <a:r>
              <a:rPr lang="en-US" baseline="30000" dirty="0"/>
              <a:t>2</a:t>
            </a:r>
          </a:p>
          <a:p>
            <a:r>
              <a:rPr lang="en-US" dirty="0"/>
              <a:t>-  117 cm long =&gt; 7 cuts for 16 cm long modules (20 X0)</a:t>
            </a:r>
          </a:p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683823-C3BF-3D44-AEA8-616F999772A7}"/>
              </a:ext>
            </a:extLst>
          </p:cNvPr>
          <p:cNvSpPr txBox="1"/>
          <p:nvPr/>
        </p:nvSpPr>
        <p:spPr>
          <a:xfrm>
            <a:off x="7477787" y="4343076"/>
            <a:ext cx="3409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Cosmic Ray Landau plus Pedestal </a:t>
            </a:r>
          </a:p>
          <a:p>
            <a:r>
              <a:rPr lang="en-US" sz="1600" dirty="0"/>
              <a:t>(fit to Gaussian + Landau)</a:t>
            </a:r>
          </a:p>
        </p:txBody>
      </p:sp>
    </p:spTree>
    <p:extLst>
      <p:ext uri="{BB962C8B-B14F-4D97-AF65-F5344CB8AC3E}">
        <p14:creationId xmlns:p14="http://schemas.microsoft.com/office/powerpoint/2010/main" val="49157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6" y="138768"/>
            <a:ext cx="10515600" cy="845489"/>
          </a:xfrm>
        </p:spPr>
        <p:txBody>
          <a:bodyPr/>
          <a:lstStyle/>
          <a:p>
            <a:r>
              <a:rPr lang="en-US" dirty="0"/>
              <a:t>Forward </a:t>
            </a:r>
            <a:r>
              <a:rPr lang="en-US" dirty="0" err="1"/>
              <a:t>EMCal</a:t>
            </a:r>
            <a:r>
              <a:rPr lang="en-US" dirty="0"/>
              <a:t> Simulations and Calibration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2" descr="new_femc_30gev_gam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33" y="1806828"/>
            <a:ext cx="4767673" cy="362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8388" y="1798994"/>
            <a:ext cx="1871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 GeV photon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shower in G4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333" y="1249872"/>
            <a:ext cx="4767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Full simulation setup exists in G4: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12979" y="4754935"/>
            <a:ext cx="2636258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NIM A 406 (1998) 227-258: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136 +/- 5 </a:t>
            </a:r>
            <a:r>
              <a:rPr lang="en-US" sz="1400" dirty="0" err="1"/>
              <a:t>p.e.</a:t>
            </a:r>
            <a:r>
              <a:rPr lang="en-US" sz="1400" dirty="0"/>
              <a:t> /GeV </a:t>
            </a:r>
            <a:br>
              <a:rPr lang="en-US" sz="1400" dirty="0"/>
            </a:br>
            <a:r>
              <a:rPr lang="en-US" sz="1400" dirty="0"/>
              <a:t>(BCF-10, </a:t>
            </a:r>
            <a:r>
              <a:rPr lang="en-US" sz="1400" dirty="0" err="1"/>
              <a:t>cosmics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217 +/- 68 </a:t>
            </a:r>
            <a:r>
              <a:rPr lang="en-US" sz="1400" dirty="0" err="1"/>
              <a:t>p.e.</a:t>
            </a:r>
            <a:r>
              <a:rPr lang="en-US" sz="1400" dirty="0"/>
              <a:t> /GeV </a:t>
            </a:r>
            <a:br>
              <a:rPr lang="en-US" sz="1400" dirty="0"/>
            </a:br>
            <a:r>
              <a:rPr lang="en-US" sz="1400" dirty="0"/>
              <a:t>(BCF-12, laser)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557" y="1554708"/>
            <a:ext cx="4405926" cy="29919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51670" y="3770214"/>
            <a:ext cx="1664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deposited energy (GeV)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84548" y="4739547"/>
            <a:ext cx="2362889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MPV is 26.6 MeV</a:t>
            </a:r>
          </a:p>
          <a:p>
            <a:endParaRPr lang="en-US" dirty="0"/>
          </a:p>
          <a:p>
            <a:r>
              <a:rPr lang="en-US" dirty="0"/>
              <a:t>~3 pixels/0.0266 GeV = </a:t>
            </a:r>
            <a:br>
              <a:rPr lang="en-US" dirty="0"/>
            </a:br>
            <a:r>
              <a:rPr lang="en-US" dirty="0"/>
              <a:t>113 </a:t>
            </a:r>
            <a:r>
              <a:rPr lang="en-US" dirty="0" err="1"/>
              <a:t>SiPM</a:t>
            </a:r>
            <a:r>
              <a:rPr lang="en-US" dirty="0"/>
              <a:t> pixels/GeV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644E42-1E60-D642-A7EA-C4C6FF9CA2B4}"/>
              </a:ext>
            </a:extLst>
          </p:cNvPr>
          <p:cNvSpPr txBox="1"/>
          <p:nvPr/>
        </p:nvSpPr>
        <p:spPr>
          <a:xfrm>
            <a:off x="5710120" y="1084004"/>
            <a:ext cx="611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Cosmics</a:t>
            </a:r>
            <a:r>
              <a:rPr lang="en-US" dirty="0"/>
              <a:t> energy response determined with vertical muons down into </a:t>
            </a:r>
            <a:r>
              <a:rPr lang="en-US" dirty="0" err="1"/>
              <a:t>fEMC</a:t>
            </a:r>
            <a:r>
              <a:rPr lang="en-US" dirty="0"/>
              <a:t> stack in standard G4 setup (3% sampling): </a:t>
            </a:r>
          </a:p>
        </p:txBody>
      </p:sp>
    </p:spTree>
    <p:extLst>
      <p:ext uri="{BB962C8B-B14F-4D97-AF65-F5344CB8AC3E}">
        <p14:creationId xmlns:p14="http://schemas.microsoft.com/office/powerpoint/2010/main" val="902951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90837-A1D7-174C-AD75-12359F034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Forward Hadronic Calorimeter 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CCF8B-9AB8-2D4B-9BA3-6CB40B2BE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925" y="1568451"/>
            <a:ext cx="5232990" cy="4479814"/>
          </a:xfrm>
        </p:spPr>
        <p:txBody>
          <a:bodyPr/>
          <a:lstStyle/>
          <a:p>
            <a:r>
              <a:rPr lang="en-US" dirty="0"/>
              <a:t>Essential for forward jet reconstruction, hadron energy measurement, and triggering</a:t>
            </a:r>
          </a:p>
          <a:p>
            <a:endParaRPr lang="en-US" dirty="0"/>
          </a:p>
          <a:p>
            <a:r>
              <a:rPr lang="en-US" dirty="0"/>
              <a:t>Collaboration with UCLA group for STAR upgrade and EIC detector R&amp;D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48D23-E3EF-2344-9532-44A76D460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EB6F9-1F2B-2C45-B981-C8DF30CA0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7719A-6965-8B4B-ACC3-D42E912F3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135E48-0531-8F4B-A04F-DC911092D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087" y="1568451"/>
            <a:ext cx="5630505" cy="423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63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6199A-52C3-FC47-B58F-DD75444E0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HCal</a:t>
            </a:r>
            <a:r>
              <a:rPr lang="en-US" dirty="0"/>
              <a:t> Prototype Test Beam Results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6B11E-AF4A-714C-ACC1-DCAB8CCF5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A63FF-1724-6247-8CF2-406FBDFA9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89883-3A01-064C-B515-71E5BBE2C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B120F9-5D8C-7445-8925-DCC9D0B9D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303"/>
          <a:stretch/>
        </p:blipFill>
        <p:spPr>
          <a:xfrm>
            <a:off x="118350" y="1242758"/>
            <a:ext cx="5272653" cy="3855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7AEC0F-4A6C-DD45-A0B0-2760C1D2F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928" y="1543063"/>
            <a:ext cx="6023722" cy="4278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8DD30F-38D4-1D47-B0D5-F29B9822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07" y="5606294"/>
            <a:ext cx="3727893" cy="5325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7218BD-AF9D-8C49-B2A9-ED48CE33A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587" y="4089031"/>
            <a:ext cx="1910466" cy="263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79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B9F284-D158-9D44-83DF-CF42F4016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80038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at Electron Ion Collider (EIC)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B5576-856C-AB43-9219-958AFAE5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83092E-07B7-A64A-865E-96DAB98A3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CF0B7-3876-D34B-A290-1E936313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34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DF0262-DE2C-9249-B962-342C3B863AF2}"/>
              </a:ext>
            </a:extLst>
          </p:cNvPr>
          <p:cNvGrpSpPr/>
          <p:nvPr/>
        </p:nvGrpSpPr>
        <p:grpSpPr>
          <a:xfrm>
            <a:off x="0" y="728349"/>
            <a:ext cx="12192000" cy="5628001"/>
            <a:chOff x="0" y="728349"/>
            <a:chExt cx="12192000" cy="5628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783584-914D-804B-BC73-E09430492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28349"/>
              <a:ext cx="12192000" cy="562800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5DE21B-2F72-D44B-910E-76541D5701F8}"/>
                </a:ext>
              </a:extLst>
            </p:cNvPr>
            <p:cNvSpPr/>
            <p:nvPr/>
          </p:nvSpPr>
          <p:spPr>
            <a:xfrm>
              <a:off x="7240772" y="5869172"/>
              <a:ext cx="3540642" cy="4871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C474857-2D26-A148-BE4B-FAB9A8B4E43A}"/>
              </a:ext>
            </a:extLst>
          </p:cNvPr>
          <p:cNvSpPr txBox="1"/>
          <p:nvPr/>
        </p:nvSpPr>
        <p:spPr>
          <a:xfrm>
            <a:off x="5917712" y="5825741"/>
            <a:ext cx="5928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 Day-1 EIC Detector based on </a:t>
            </a:r>
            <a:r>
              <a:rPr lang="en-US" sz="2800" dirty="0" err="1">
                <a:solidFill>
                  <a:srgbClr val="FF0000"/>
                </a:solidFill>
              </a:rPr>
              <a:t>sPHENIX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2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DC5A-DECD-9741-BF9E-B0BE44620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44"/>
            <a:ext cx="10515600" cy="1179282"/>
          </a:xfrm>
        </p:spPr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B65711-E5EE-3D4A-8753-9796E548D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FD08B-27DF-6B41-B130-E3E5DA35B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1D2912-76F1-B946-947B-5870F3E7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39FBDC-9F3E-5644-B566-C7E9C9D50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62" y="1736449"/>
            <a:ext cx="3738939" cy="483781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CE12F8-0FE6-1E4C-BE41-23D86F413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923" y="1736449"/>
            <a:ext cx="3738939" cy="483781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AAA3CA-0ECC-A240-9AEF-3A7F2BA83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478" y="1696312"/>
            <a:ext cx="3804679" cy="49180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448F25-FC30-A943-A52D-3B1F8A35F908}"/>
              </a:ext>
            </a:extLst>
          </p:cNvPr>
          <p:cNvSpPr txBox="1"/>
          <p:nvPr/>
        </p:nvSpPr>
        <p:spPr>
          <a:xfrm>
            <a:off x="1127051" y="1326980"/>
            <a:ext cx="1907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Baseline detectors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10D570-F87C-134A-86BD-850179DBA1A3}"/>
              </a:ext>
            </a:extLst>
          </p:cNvPr>
          <p:cNvSpPr txBox="1"/>
          <p:nvPr/>
        </p:nvSpPr>
        <p:spPr>
          <a:xfrm>
            <a:off x="4937051" y="1326049"/>
            <a:ext cx="1791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upgrade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06435D-A4A3-7446-8C4C-78433E42B3BE}"/>
              </a:ext>
            </a:extLst>
          </p:cNvPr>
          <p:cNvSpPr txBox="1"/>
          <p:nvPr/>
        </p:nvSpPr>
        <p:spPr>
          <a:xfrm>
            <a:off x="8919653" y="1326049"/>
            <a:ext cx="163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EIC detector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8151BB-84AF-F249-A623-5968AB26253E}"/>
              </a:ext>
            </a:extLst>
          </p:cNvPr>
          <p:cNvSpPr txBox="1"/>
          <p:nvPr/>
        </p:nvSpPr>
        <p:spPr>
          <a:xfrm>
            <a:off x="924057" y="882646"/>
            <a:ext cx="715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 great opportunity for new collaborators to join the </a:t>
            </a:r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 experiment!</a:t>
            </a:r>
          </a:p>
        </p:txBody>
      </p:sp>
    </p:spTree>
    <p:extLst>
      <p:ext uri="{BB962C8B-B14F-4D97-AF65-F5344CB8AC3E}">
        <p14:creationId xmlns:p14="http://schemas.microsoft.com/office/powerpoint/2010/main" val="2626971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19E54-252F-2C42-8A38-982B04B9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i="1" dirty="0">
                <a:solidFill>
                  <a:srgbClr val="FF0000"/>
                </a:solidFill>
              </a:rPr>
              <a:t>Growing</a:t>
            </a:r>
            <a:r>
              <a:rPr lang="en-US" dirty="0"/>
              <a:t> </a:t>
            </a:r>
            <a:r>
              <a:rPr lang="en-US" dirty="0" err="1"/>
              <a:t>sPHENIX</a:t>
            </a:r>
            <a:r>
              <a:rPr lang="en-US" dirty="0"/>
              <a:t> Collaboration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1418B-E5DB-474D-B021-CF85CD74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B0B1A-DCB8-5F4D-AFCF-7CBED9AE2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0D8B5-6B6F-DC4D-8586-C05DE9099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6ED080-0648-7F4F-B30F-14B6476639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857" y="1150015"/>
            <a:ext cx="11285838" cy="557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363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016A-99E2-664F-A321-ED03CDF3C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25B87-891C-ED4F-AEBF-86A889BFD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BB0201-57A8-0244-A79C-BB427D26A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879C18-EBCE-7B47-B98D-0155B8ACA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295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RHIC&#10;      luminosity PP">
            <a:extLst>
              <a:ext uri="{FF2B5EF4-FFF2-40B4-BE49-F238E27FC236}">
                <a16:creationId xmlns:a16="http://schemas.microsoft.com/office/drawing/2014/main" id="{C2C8A305-E865-B040-9EF0-0D9F55846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1" y="905067"/>
            <a:ext cx="4643827" cy="46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3" name="CustomShape 1"/>
          <p:cNvSpPr/>
          <p:nvPr/>
        </p:nvSpPr>
        <p:spPr>
          <a:xfrm>
            <a:off x="1601330" y="89101"/>
            <a:ext cx="8863200" cy="123936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en-US" sz="3600" dirty="0">
                <a:latin typeface="+mj-lt"/>
              </a:rPr>
              <a:t>History of RHIC Runs </a:t>
            </a:r>
          </a:p>
          <a:p>
            <a:pPr algn="ctr">
              <a:lnSpc>
                <a:spcPct val="100000"/>
              </a:lnSpc>
            </a:pPr>
            <a:r>
              <a:rPr lang="en-US" sz="2000" b="1" i="1" dirty="0">
                <a:solidFill>
                  <a:srgbClr val="0000FF"/>
                </a:solidFill>
                <a:latin typeface="Calibri"/>
              </a:rPr>
              <a:t>RHIC is capable of delivering the polarized </a:t>
            </a:r>
            <a:r>
              <a:rPr lang="en-US" sz="2000" b="1" i="1" dirty="0" err="1">
                <a:solidFill>
                  <a:srgbClr val="0000FF"/>
                </a:solidFill>
                <a:latin typeface="Calibri"/>
              </a:rPr>
              <a:t>p+p</a:t>
            </a:r>
            <a:r>
              <a:rPr lang="en-US" sz="2000" b="1" i="1" dirty="0">
                <a:solidFill>
                  <a:srgbClr val="0000FF"/>
                </a:solidFill>
                <a:latin typeface="Calibri"/>
              </a:rPr>
              <a:t>/A for precision spin, CNM physics</a:t>
            </a:r>
            <a:endParaRPr sz="2000"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464" name="CustomShape 2"/>
          <p:cNvSpPr/>
          <p:nvPr/>
        </p:nvSpPr>
        <p:spPr>
          <a:xfrm>
            <a:off x="1736400" y="5488500"/>
            <a:ext cx="8719200" cy="1312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A very challenging task to deliver polarized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p+p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, excellent performance from 2012+ </a:t>
            </a:r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Longitudinally and transversely polarized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p+p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, </a:t>
            </a:r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Transversely polarized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p+Au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 and 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p+Al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, in 2015</a:t>
            </a:r>
            <a:endParaRPr dirty="0"/>
          </a:p>
        </p:txBody>
      </p:sp>
      <p:sp>
        <p:nvSpPr>
          <p:cNvPr id="467" name="CustomShape 4"/>
          <p:cNvSpPr/>
          <p:nvPr/>
        </p:nvSpPr>
        <p:spPr>
          <a:xfrm>
            <a:off x="1981200" y="6356520"/>
            <a:ext cx="2132280" cy="363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10/13/14</a:t>
            </a: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930" y="909477"/>
            <a:ext cx="5329800" cy="46336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569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dg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46"/>
            <a:ext cx="12192000" cy="6838760"/>
          </a:xfrm>
          <a:prstGeom prst="rect">
            <a:avLst/>
          </a:prstGeom>
          <a:ln w="25400"/>
        </p:spPr>
      </p:pic>
      <p:sp>
        <p:nvSpPr>
          <p:cNvPr id="44" name="Shape 44"/>
          <p:cNvSpPr/>
          <p:nvPr/>
        </p:nvSpPr>
        <p:spPr>
          <a:xfrm>
            <a:off x="4409087" y="2755222"/>
            <a:ext cx="1529487" cy="687685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>
            <a:spAutoFit/>
          </a:bodyPr>
          <a:lstStyle>
            <a:lvl1pPr>
              <a:defRPr sz="2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rPr sz="2000" dirty="0">
                <a:solidFill>
                  <a:srgbClr val="FFFF00"/>
                </a:solidFill>
              </a:rPr>
              <a:t>Quark-Gluon 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sz="2000" dirty="0">
                <a:solidFill>
                  <a:srgbClr val="FFFF00"/>
                </a:solidFill>
              </a:rPr>
              <a:t>Plasma (QGP)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174247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-13352" y="3967"/>
            <a:ext cx="12205352" cy="688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Cold-QCD Physics with sPHENIX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6057" y="76199"/>
            <a:ext cx="10450286" cy="105512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sPHENIX</a:t>
            </a:r>
            <a:r>
              <a:rPr lang="en-US" b="1" dirty="0">
                <a:solidFill>
                  <a:srgbClr val="FFFF00"/>
                </a:solidFill>
              </a:rPr>
              <a:t> Upgrade at RHIC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sz="2800" b="1" dirty="0">
                <a:solidFill>
                  <a:srgbClr val="FFC000"/>
                </a:solidFill>
              </a:rPr>
              <a:t>the next generation Heavy Ion Physics experiment in the US</a:t>
            </a:r>
            <a:endParaRPr lang="en-US" b="1" dirty="0">
              <a:solidFill>
                <a:srgbClr val="FFC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114260" y="2061469"/>
            <a:ext cx="1353879" cy="1774604"/>
            <a:chOff x="2914572" y="2438400"/>
            <a:chExt cx="1962228" cy="2185730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66972" y="2438400"/>
              <a:ext cx="838200" cy="542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3" name="Picture 4" descr="E:\My Documents\Desktop\star.png"/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572" y="2971799"/>
              <a:ext cx="1962228" cy="165233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8DDB949-9415-9D4B-A462-1B98AA22302E}"/>
              </a:ext>
            </a:extLst>
          </p:cNvPr>
          <p:cNvGrpSpPr/>
          <p:nvPr/>
        </p:nvGrpSpPr>
        <p:grpSpPr>
          <a:xfrm>
            <a:off x="5715000" y="570849"/>
            <a:ext cx="3423128" cy="2858151"/>
            <a:chOff x="5715000" y="1814863"/>
            <a:chExt cx="2767622" cy="2198132"/>
          </a:xfrm>
        </p:grpSpPr>
        <p:sp>
          <p:nvSpPr>
            <p:cNvPr id="17" name="Rectangle 16"/>
            <p:cNvSpPr/>
            <p:nvPr/>
          </p:nvSpPr>
          <p:spPr>
            <a:xfrm>
              <a:off x="7467601" y="3643663"/>
              <a:ext cx="10150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i="1" dirty="0">
                  <a:solidFill>
                    <a:schemeClr val="bg1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Φ</a:t>
              </a:r>
              <a:r>
                <a:rPr lang="en-US" b="1" dirty="0">
                  <a:solidFill>
                    <a:schemeClr val="bg1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 1.2km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6629400" y="2729263"/>
              <a:ext cx="914400" cy="91440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5715000" y="1814863"/>
              <a:ext cx="482600" cy="48260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52" y="925732"/>
            <a:ext cx="1885360" cy="20230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550" y="1521043"/>
            <a:ext cx="2172856" cy="685914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756394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661" y="94462"/>
            <a:ext cx="10275822" cy="1143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First Transversely Polarized </a:t>
            </a:r>
            <a:r>
              <a:rPr lang="en-US" sz="4000" dirty="0" err="1">
                <a:latin typeface="+mn-lt"/>
              </a:rPr>
              <a:t>p+A</a:t>
            </a:r>
            <a:r>
              <a:rPr lang="en-US" sz="4000" dirty="0">
                <a:latin typeface="+mn-lt"/>
              </a:rPr>
              <a:t> collisions at RHIC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40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444687" y="1371004"/>
            <a:ext cx="7966324" cy="4472203"/>
            <a:chOff x="480798" y="1386414"/>
            <a:chExt cx="8308008" cy="4557186"/>
          </a:xfrm>
        </p:grpSpPr>
        <p:pic>
          <p:nvPicPr>
            <p:cNvPr id="7" name="図 3"/>
            <p:cNvPicPr>
              <a:picLocks noChangeAspect="1"/>
            </p:cNvPicPr>
            <p:nvPr/>
          </p:nvPicPr>
          <p:blipFill rotWithShape="1">
            <a:blip r:embed="rId2"/>
            <a:srcRect l="15473" t="21334" r="16084" b="26800"/>
            <a:stretch/>
          </p:blipFill>
          <p:spPr>
            <a:xfrm>
              <a:off x="869072" y="1386414"/>
              <a:ext cx="7782318" cy="4557186"/>
            </a:xfrm>
            <a:prstGeom prst="rect">
              <a:avLst/>
            </a:prstGeom>
          </p:spPr>
        </p:pic>
        <p:sp>
          <p:nvSpPr>
            <p:cNvPr id="8" name="テキスト ボックス 6"/>
            <p:cNvSpPr txBox="1"/>
            <p:nvPr/>
          </p:nvSpPr>
          <p:spPr>
            <a:xfrm>
              <a:off x="1175323" y="4292894"/>
              <a:ext cx="1125471" cy="471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9" name="テキスト ボックス 7"/>
            <p:cNvSpPr txBox="1"/>
            <p:nvPr/>
          </p:nvSpPr>
          <p:spPr>
            <a:xfrm>
              <a:off x="6220095" y="4095840"/>
              <a:ext cx="1170998" cy="5897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latin typeface="Times New Roman" charset="0"/>
                  <a:ea typeface="Times New Roman" charset="0"/>
                  <a:cs typeface="Times New Roman" charset="0"/>
                </a:rPr>
                <a:t>Au, Al</a:t>
              </a:r>
              <a:endParaRPr kumimoji="1" lang="ja-JP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0" name="テキスト ボックス 8"/>
            <p:cNvSpPr txBox="1"/>
            <p:nvPr/>
          </p:nvSpPr>
          <p:spPr>
            <a:xfrm>
              <a:off x="480798" y="1657804"/>
              <a:ext cx="2215119" cy="58979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latin typeface="Times New Roman" charset="0"/>
                  <a:ea typeface="Times New Roman" charset="0"/>
                  <a:cs typeface="Times New Roman" charset="0"/>
                </a:rPr>
                <a:t>Run15 (2015)</a:t>
              </a:r>
              <a:endParaRPr kumimoji="1" lang="ja-JP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1" name="テキスト ボックス 9"/>
            <p:cNvSpPr txBox="1"/>
            <p:nvPr/>
          </p:nvSpPr>
          <p:spPr>
            <a:xfrm>
              <a:off x="1397880" y="5287623"/>
              <a:ext cx="3099639" cy="376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Transversely Polarized Proton</a:t>
              </a:r>
              <a:endParaRPr kumimoji="1" lang="ja-JP" alt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2" name="テキスト ボックス 10"/>
            <p:cNvSpPr txBox="1"/>
            <p:nvPr/>
          </p:nvSpPr>
          <p:spPr>
            <a:xfrm>
              <a:off x="6737880" y="1933896"/>
              <a:ext cx="2050926" cy="471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100GeV/nucleon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aphicFrame>
        <p:nvGraphicFramePr>
          <p:cNvPr id="13" name="表 4"/>
          <p:cNvGraphicFramePr>
            <a:graphicFrameLocks noGrp="1"/>
          </p:cNvGraphicFramePr>
          <p:nvPr/>
        </p:nvGraphicFramePr>
        <p:xfrm>
          <a:off x="7889322" y="4686319"/>
          <a:ext cx="3367161" cy="1602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5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3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028"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# of proton</a:t>
                      </a:r>
                      <a:endParaRPr kumimoji="1" lang="ja-JP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# of neutron</a:t>
                      </a:r>
                      <a:endParaRPr kumimoji="1" lang="ja-JP" altLang="en-US" sz="16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7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i="1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</a:t>
                      </a:r>
                      <a:endParaRPr kumimoji="1" lang="ja-JP" altLang="en-US" sz="2000" i="1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7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Al</a:t>
                      </a:r>
                      <a:endParaRPr kumimoji="1" lang="ja-JP" altLang="en-US" sz="200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13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14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78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i="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Au</a:t>
                      </a:r>
                      <a:endParaRPr kumimoji="1" lang="ja-JP" altLang="en-US" sz="2000" i="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79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118</a:t>
                      </a:r>
                      <a:endParaRPr kumimoji="1" lang="ja-JP" altLang="en-US" sz="2000" dirty="0"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91437" marR="91437" marT="45739" marB="4573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1673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801" y="495443"/>
            <a:ext cx="6934199" cy="603117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Cold-QCD Physics with sPHENIX </a:t>
            </a:r>
            <a:endParaRPr lang="en-US" dirty="0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8825385" y="844799"/>
            <a:ext cx="3217759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00"/>
                </a:solidFill>
              </a:rPr>
              <a:t>CD-0/Science Case	Sept 2016</a:t>
            </a:r>
          </a:p>
          <a:p>
            <a:pPr eaLnBrk="1" hangingPunct="1"/>
            <a:r>
              <a:rPr lang="en-US" altLang="en-US" sz="1600" b="1" dirty="0">
                <a:solidFill>
                  <a:srgbClr val="000000"/>
                </a:solidFill>
              </a:rPr>
              <a:t>Construction Phase    	Jul 2018 -22</a:t>
            </a:r>
          </a:p>
          <a:p>
            <a:pPr eaLnBrk="1" hangingPunct="1"/>
            <a:r>
              <a:rPr lang="en-US" altLang="en-US" sz="1600" b="1" dirty="0"/>
              <a:t>Ready for Beam  	Jan  2023</a:t>
            </a:r>
          </a:p>
          <a:p>
            <a:pPr eaLnBrk="1" hangingPunct="1"/>
            <a:endParaRPr lang="en-US" altLang="en-US" sz="16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273542" y="2833325"/>
            <a:ext cx="2286000" cy="45720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559543" y="3110671"/>
            <a:ext cx="1696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preserve for</a:t>
            </a:r>
            <a:b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Particle ID 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51877" y="4776963"/>
            <a:ext cx="7457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MVTX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C4A2A6-F00D-A44D-B212-06ABE6FE2206}"/>
              </a:ext>
            </a:extLst>
          </p:cNvPr>
          <p:cNvSpPr txBox="1"/>
          <p:nvPr/>
        </p:nvSpPr>
        <p:spPr>
          <a:xfrm>
            <a:off x="719812" y="75874"/>
            <a:ext cx="7192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sPHENIX</a:t>
            </a:r>
            <a:r>
              <a:rPr lang="en-US" sz="2000" b="1" dirty="0"/>
              <a:t>: a State of the Art Detector for Heavy Ion Physics at RHIC</a:t>
            </a:r>
          </a:p>
        </p:txBody>
      </p:sp>
    </p:spTree>
    <p:extLst>
      <p:ext uri="{BB962C8B-B14F-4D97-AF65-F5344CB8AC3E}">
        <p14:creationId xmlns:p14="http://schemas.microsoft.com/office/powerpoint/2010/main" val="27409084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Cold-QCD Physics with sPHENIX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-675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Super conducting magnet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360967" y="1405090"/>
            <a:ext cx="9230833" cy="2252472"/>
          </a:xfrm>
        </p:spPr>
        <p:txBody>
          <a:bodyPr>
            <a:noAutofit/>
          </a:bodyPr>
          <a:lstStyle/>
          <a:p>
            <a:r>
              <a:rPr lang="en-US" sz="2000" dirty="0"/>
              <a:t>1.4 Tesla magnet, </a:t>
            </a:r>
            <a:r>
              <a:rPr lang="az-Cyrl-AZ" sz="2000" dirty="0"/>
              <a:t>Ф</a:t>
            </a:r>
            <a:r>
              <a:rPr lang="en-US" sz="2000" dirty="0"/>
              <a:t> = 2.8 m, L = 3.8 m Previously used in BaBar @ SLAC</a:t>
            </a:r>
          </a:p>
          <a:p>
            <a:r>
              <a:rPr lang="en-US" sz="2000" dirty="0"/>
              <a:t>Moved to BNL in Feb 2015</a:t>
            </a:r>
          </a:p>
          <a:p>
            <a:r>
              <a:rPr lang="en-US" sz="2000" dirty="0"/>
              <a:t>Successful cold low field test in 2016</a:t>
            </a:r>
          </a:p>
          <a:p>
            <a:r>
              <a:rPr lang="en-US" sz="2000" dirty="0"/>
              <a:t>Full field test in 2018 </a:t>
            </a:r>
          </a:p>
        </p:txBody>
      </p:sp>
      <p:sp>
        <p:nvSpPr>
          <p:cNvPr id="11" name="Right Arrow 10"/>
          <p:cNvSpPr/>
          <p:nvPr/>
        </p:nvSpPr>
        <p:spPr>
          <a:xfrm rot="9696141">
            <a:off x="5736548" y="4500406"/>
            <a:ext cx="772889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062435" y="3200400"/>
            <a:ext cx="3593915" cy="2815376"/>
            <a:chOff x="604772" y="4042624"/>
            <a:chExt cx="3593915" cy="28153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772" y="4042624"/>
              <a:ext cx="3593915" cy="2815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868162" y="4107618"/>
              <a:ext cx="30010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glow rad="101600">
                      <a:schemeClr val="bg1">
                        <a:lumMod val="50000"/>
                        <a:alpha val="60000"/>
                      </a:schemeClr>
                    </a:glow>
                  </a:effectLst>
                </a:rPr>
                <a:t>Preparing full field test @ BNL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58" y="2192451"/>
            <a:ext cx="3516960" cy="2703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6286500" y="4915592"/>
            <a:ext cx="4087024" cy="1651597"/>
            <a:chOff x="4762500" y="4788675"/>
            <a:chExt cx="4087024" cy="1651597"/>
          </a:xfrm>
        </p:grpSpPr>
        <p:pic>
          <p:nvPicPr>
            <p:cNvPr id="13" name="Picture 12" descr="babar_route.png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2500" y="4953000"/>
              <a:ext cx="4087024" cy="1487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194" name="Picture 2" descr="http://www.jasonfox.me/wp-content/uploads/2011/05/map-pin.png"/>
            <p:cNvPicPr>
              <a:picLocks noChangeAspect="1" noChangeArrowheads="1"/>
            </p:cNvPicPr>
            <p:nvPr/>
          </p:nvPicPr>
          <p:blipFill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1287" y="5107843"/>
              <a:ext cx="336548" cy="549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https://lh4.ggpht.com/Tr5sntMif9qOPrKV_UVl7K8A_V3xQDgA7Sw_qweLUFlg76d_vGFA7q1xIKZ6IcmeGqg=w300"/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0728" y="4788675"/>
              <a:ext cx="647700" cy="64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63025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keyboard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6744" y="1572236"/>
            <a:ext cx="5520955" cy="415205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82232" y="2"/>
            <a:ext cx="9590567" cy="728663"/>
          </a:xfrm>
        </p:spPr>
        <p:txBody>
          <a:bodyPr/>
          <a:lstStyle/>
          <a:p>
            <a:r>
              <a:rPr lang="en-US" dirty="0"/>
              <a:t>Assembly of EMCal Sector 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8/30/19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43</a:t>
            </a:fld>
            <a:endParaRPr lang="en-US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7708" y="5887033"/>
            <a:ext cx="3742243" cy="461665"/>
          </a:xfrm>
          <a:prstGeom prst="rect">
            <a:avLst/>
          </a:prstGeom>
          <a:solidFill>
            <a:srgbClr val="0080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Assembly of Sector 0 at BNL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1471" y="5090176"/>
            <a:ext cx="7213600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Sector 0 assembly continues to make good progress at BNL.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Fit-up of the Sector electronics cooling system underway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Sector 1 block construction ongoing at UIUC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Cold-QCD Physics with sPHENIX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C3894E-CEC8-4439-BDC8-47DB66C7092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07343" y="2237143"/>
            <a:ext cx="3545588" cy="1886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80EDE3-E9B3-41F4-BE83-7F03C24F487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1402902"/>
            <a:ext cx="2198751" cy="354558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9314F6-D591-4BBA-89DA-94A1DC0B5909}"/>
              </a:ext>
            </a:extLst>
          </p:cNvPr>
          <p:cNvSpPr txBox="1"/>
          <p:nvPr/>
        </p:nvSpPr>
        <p:spPr>
          <a:xfrm>
            <a:off x="6272446" y="844128"/>
            <a:ext cx="3165547" cy="461665"/>
          </a:xfrm>
          <a:prstGeom prst="rect">
            <a:avLst/>
          </a:prstGeom>
          <a:solidFill>
            <a:srgbClr val="0080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Sector 0 cooling system</a:t>
            </a:r>
          </a:p>
        </p:txBody>
      </p:sp>
    </p:spTree>
    <p:extLst>
      <p:ext uri="{BB962C8B-B14F-4D97-AF65-F5344CB8AC3E}">
        <p14:creationId xmlns:p14="http://schemas.microsoft.com/office/powerpoint/2010/main" val="13675763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494" y="136525"/>
            <a:ext cx="10972800" cy="728663"/>
          </a:xfrm>
        </p:spPr>
        <p:txBody>
          <a:bodyPr/>
          <a:lstStyle/>
          <a:p>
            <a:pPr algn="ctr"/>
            <a:r>
              <a:rPr lang="en-US" sz="4267" dirty="0"/>
              <a:t>All 32 Barrel Magnet Steel Sectors at BNL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44</a:t>
            </a:fld>
            <a:endParaRPr lang="en-US" altLang="en-US" dirty="0"/>
          </a:p>
        </p:txBody>
      </p:sp>
      <p:pic>
        <p:nvPicPr>
          <p:cNvPr id="9" name="Picture 8" descr="Screen Shot 2019-05-08 at 7.36.26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99" y="1236821"/>
            <a:ext cx="9819895" cy="562117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8/30/19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Cold-QCD Physics with sPHENIX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6623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F209-9BA3-4CCB-9EC7-8B10EE35C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58" y="12701"/>
            <a:ext cx="9484242" cy="1178146"/>
          </a:xfrm>
        </p:spPr>
        <p:txBody>
          <a:bodyPr/>
          <a:lstStyle/>
          <a:p>
            <a:r>
              <a:rPr lang="en-US" dirty="0"/>
              <a:t>TPC Preproduction Components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AC0D7A-B7E1-4458-B2F5-C1C09AE8C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844800" cy="2286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8/30/19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80B636-60A2-4E8A-A656-4D53BE84E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569076"/>
            <a:ext cx="3860800" cy="288925"/>
          </a:xfrm>
        </p:spPr>
        <p:txBody>
          <a:bodyPr/>
          <a:lstStyle/>
          <a:p>
            <a:pPr>
              <a:defRPr/>
            </a:pPr>
            <a:r>
              <a:rPr lang="en-US"/>
              <a:t>Cold-QCD Physics with sPHENIX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F120C-001A-404E-A885-E9085B73F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741" y="6492876"/>
            <a:ext cx="712259" cy="365125"/>
          </a:xfrm>
        </p:spPr>
        <p:txBody>
          <a:bodyPr/>
          <a:lstStyle/>
          <a:p>
            <a:fld id="{0AE0C637-5835-444B-B8C0-92C25AFA2084}" type="slidenum">
              <a:rPr lang="en-US" altLang="en-US" smtClean="0"/>
              <a:pPr/>
              <a:t>45</a:t>
            </a:fld>
            <a:endParaRPr lang="en-US" altLang="en-US" dirty="0"/>
          </a:p>
        </p:txBody>
      </p:sp>
      <p:pic>
        <p:nvPicPr>
          <p:cNvPr id="6" name="Picture 5" descr="https://lh3.googleusercontent.com/cFoFQiHp5CGvEjaDs8vg4c-waDKDbVZqiPxlnYlndBHvl8bq91Xug_edBlX-4rscXS4fRLJI5rBcUoQiUhSCGLLGgCYzYT1VoOpVkr9W1EoN-cGjLJxCUMXUSvtWHv655Y5vLjF67wFA_5xVJJetziKeriWJcT1XiWB_qtp3DpqRfupt3EFnKhdMRrdAj4Vcilwp3gkMb2p1dntWXyUOTI5IOSOnsF8z6j4oKPsyYtyL0Ogzg4qIEsEzHl6sPccI_vifaTd_ONPzVBfXVV3Okj8PZAvRElBsBPfSbJ9uZ_G5Hrm1wHA78hXkllhz0weVwnALZiIoB_PQY9U3hxPmiuxk3QKhPSF2MBdZPy5YHmEAwJIA2z2qQLl46EDXZedQYUlEB_rwiz7utKFqI3cqSIpSPcww_OLuWJSCHUrF-p9FLBqfqj460F6DZYry954ayO2vOlVTs6DRUjPAgmnGZScwaKyjHsXQZdmhtUH33p2rXSOVmakiYR3UXRvsOy7KsuHn-MJL9lw35DLZxFU6TAuRlq55DpuzBN6REvtvx5dTtFouak17HE3-POnQOlqBcDqZG2k_uUIkvmPY_mJwi358PU1Wcf2Q_4BKICFHdiisxtzX3v1wrPoQMg3ix-amKsR4FYe_amf_dzwtvDwjNdbvMg=w847-h1129-no">
            <a:extLst>
              <a:ext uri="{FF2B5EF4-FFF2-40B4-BE49-F238E27FC236}">
                <a16:creationId xmlns:a16="http://schemas.microsoft.com/office/drawing/2014/main" id="{999F5B9A-20F5-43DE-ABD6-7BBF882B4C5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1057964"/>
            <a:ext cx="3606800" cy="389503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ED99CE-21E9-4208-AC8A-0AF2A60CE2D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1079499"/>
            <a:ext cx="4369647" cy="387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401030-5ED6-4353-8AB9-7DB82A4155FF}"/>
              </a:ext>
            </a:extLst>
          </p:cNvPr>
          <p:cNvSpPr txBox="1"/>
          <p:nvPr/>
        </p:nvSpPr>
        <p:spPr>
          <a:xfrm>
            <a:off x="1168401" y="5461000"/>
            <a:ext cx="10109200" cy="1282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/>
              <a:t>Left: </a:t>
            </a:r>
            <a:r>
              <a:rPr lang="en-US" sz="2133" dirty="0"/>
              <a:t>TPC R2 module four-layer GEM stack used in the test beam. </a:t>
            </a:r>
            <a:r>
              <a:rPr lang="en-US" sz="2133" b="1" dirty="0"/>
              <a:t>Right:</a:t>
            </a:r>
            <a:r>
              <a:rPr lang="en-US" sz="2133" dirty="0"/>
              <a:t> Preproduction TPC FEE cards carrying eight SAMPA version 4 chips, an Artix-7 FPGA, and double SFP+ links.</a:t>
            </a:r>
            <a:endParaRPr lang="en-US" sz="2133" i="1" dirty="0"/>
          </a:p>
          <a:p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36061037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34937"/>
            <a:ext cx="5919224" cy="1325563"/>
          </a:xfrm>
        </p:spPr>
        <p:txBody>
          <a:bodyPr/>
          <a:lstStyle/>
          <a:p>
            <a:r>
              <a:rPr lang="en-US" dirty="0"/>
              <a:t>sPHENIX 3 Physics Pillars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013" y="2077873"/>
            <a:ext cx="3993204" cy="32508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Jets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Upsilons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Heavy Quarks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034" y="1133"/>
            <a:ext cx="6659727" cy="63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951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 Broad Physics Program with Jets @sPHENIX</a:t>
            </a:r>
            <a:br>
              <a:rPr lang="en-US" dirty="0"/>
            </a:br>
            <a:r>
              <a:rPr lang="en-US" sz="2700" dirty="0"/>
              <a:t>Parton Mass and Flavor Dependence of Jet Suppression and more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0900" y="1325563"/>
            <a:ext cx="7505700" cy="530614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521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5661" y="214864"/>
            <a:ext cx="5486400" cy="1474238"/>
          </a:xfrm>
        </p:spPr>
        <p:txBody>
          <a:bodyPr/>
          <a:lstStyle/>
          <a:p>
            <a:r>
              <a:rPr lang="en-US" dirty="0"/>
              <a:t>B-jet tagging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960401" y="1884364"/>
            <a:ext cx="4286412" cy="1245149"/>
          </a:xfrm>
        </p:spPr>
        <p:txBody>
          <a:bodyPr>
            <a:normAutofit/>
          </a:bodyPr>
          <a:lstStyle/>
          <a:p>
            <a:r>
              <a:rPr lang="en-US" dirty="0"/>
              <a:t>Multi-tracks w/ large DCA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vertex mass </a:t>
            </a:r>
            <a:r>
              <a:rPr lang="en-US" dirty="0" err="1"/>
              <a:t>reco’d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48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877302"/>
            <a:ext cx="335915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4583163" y="3962400"/>
            <a:ext cx="3798837" cy="2444908"/>
            <a:chOff x="3276600" y="3951286"/>
            <a:chExt cx="3798934" cy="2444750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3276600" y="3951286"/>
              <a:ext cx="3798934" cy="2444750"/>
              <a:chOff x="3276600" y="4114800"/>
              <a:chExt cx="3798241" cy="2445304"/>
            </a:xfrm>
          </p:grpSpPr>
          <p:pic>
            <p:nvPicPr>
              <p:cNvPr id="11" name="Picture 13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600" y="4114800"/>
                <a:ext cx="3138240" cy="2154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395612" y="5257985"/>
                <a:ext cx="266658" cy="182592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657540" y="6383704"/>
                <a:ext cx="177772" cy="115907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2"/>
              <p:cNvSpPr>
                <a:spLocks noChangeArrowheads="1"/>
              </p:cNvSpPr>
              <p:nvPr/>
            </p:nvSpPr>
            <p:spPr bwMode="auto">
              <a:xfrm>
                <a:off x="3830551" y="6313843"/>
                <a:ext cx="3244290" cy="246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/>
                <a:r>
                  <a:rPr lang="en-US" altLang="en-US" sz="1000">
                    <a:solidFill>
                      <a:srgbClr val="009F00"/>
                    </a:solidFill>
                  </a:rPr>
                  <a:t>CMS work-point, Phys. Rev. Lett. 113, 132301 (2014) </a:t>
                </a:r>
              </a:p>
            </p:txBody>
          </p:sp>
        </p:grpSp>
        <p:pic>
          <p:nvPicPr>
            <p:cNvPr id="10" name="Picture 1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104" y="4521065"/>
              <a:ext cx="1001602" cy="138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24" descr="Screen Shot 2017-07-07 at 9.39.4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76" y="3962400"/>
            <a:ext cx="25876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4999" y="431299"/>
            <a:ext cx="3136802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5260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8BA47-09E8-8A41-A528-B116AB4A2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4062"/>
          </a:xfrm>
        </p:spPr>
        <p:txBody>
          <a:bodyPr/>
          <a:lstStyle/>
          <a:p>
            <a:r>
              <a:rPr lang="en-US" dirty="0"/>
              <a:t>Toward a Unified Picture of Nucleon 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D55A2F-4D87-C049-8615-8D1287AD1B39}"/>
              </a:ext>
            </a:extLst>
          </p:cNvPr>
          <p:cNvSpPr txBox="1"/>
          <p:nvPr/>
        </p:nvSpPr>
        <p:spPr>
          <a:xfrm>
            <a:off x="6872653" y="5909731"/>
            <a:ext cx="783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F(r,Q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7FFDE0-07AB-B34C-A219-35AE291F01F3}"/>
              </a:ext>
            </a:extLst>
          </p:cNvPr>
          <p:cNvGrpSpPr/>
          <p:nvPr/>
        </p:nvGrpSpPr>
        <p:grpSpPr>
          <a:xfrm>
            <a:off x="124525" y="844063"/>
            <a:ext cx="8373090" cy="5670439"/>
            <a:chOff x="29427" y="995484"/>
            <a:chExt cx="8373090" cy="567043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F992DA1-479A-D449-82FD-4AB08E764A59}"/>
                </a:ext>
              </a:extLst>
            </p:cNvPr>
            <p:cNvGrpSpPr/>
            <p:nvPr/>
          </p:nvGrpSpPr>
          <p:grpSpPr>
            <a:xfrm>
              <a:off x="29427" y="995484"/>
              <a:ext cx="8373090" cy="5670439"/>
              <a:chOff x="29427" y="995484"/>
              <a:chExt cx="8373090" cy="567043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E82DE6F-47F4-2F4D-8586-71FA09BD36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427" y="995484"/>
                <a:ext cx="8373090" cy="56704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760168B-4EE4-CA49-BCA5-1D6E5995B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5117" y="5997651"/>
                <a:ext cx="966165" cy="311666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B0A23AA-BA17-DC48-8F16-CCCEF3351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9269" y="6028675"/>
              <a:ext cx="1118524" cy="29434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514B749-0745-B345-8AEC-AF6FBB17ED78}"/>
              </a:ext>
            </a:extLst>
          </p:cNvPr>
          <p:cNvSpPr txBox="1"/>
          <p:nvPr/>
        </p:nvSpPr>
        <p:spPr>
          <a:xfrm>
            <a:off x="8067793" y="1208453"/>
            <a:ext cx="367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Momentum and Spatial Tomography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39B3D6-6325-C84F-AB5A-4611A36CC1A5}"/>
              </a:ext>
            </a:extLst>
          </p:cNvPr>
          <p:cNvSpPr txBox="1"/>
          <p:nvPr/>
        </p:nvSpPr>
        <p:spPr>
          <a:xfrm>
            <a:off x="8955375" y="5253820"/>
            <a:ext cx="242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Good data, long history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C9C08C-F923-8747-B68B-8A0C8C182C51}"/>
              </a:ext>
            </a:extLst>
          </p:cNvPr>
          <p:cNvSpPr txBox="1"/>
          <p:nvPr/>
        </p:nvSpPr>
        <p:spPr>
          <a:xfrm>
            <a:off x="8955375" y="2857408"/>
            <a:ext cx="283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Some data, recent progress 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BFC46125-2330-5640-B600-2FD652B2F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7D1F45F-5B43-EB49-AF93-32EBAC82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52F36BE-1BE6-3845-99A4-8F8165A80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56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E:\Dropbox\PHENIX\sPHENIX\ePHENIX DOC\phenix_quartercu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5484" y="3581400"/>
            <a:ext cx="2614116" cy="19050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772" y="0"/>
            <a:ext cx="1073837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Evolution of the PHENIX Interaction Region at RHIC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805150" y="5433700"/>
            <a:ext cx="8686800" cy="43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9"/>
          <p:cNvGrpSpPr/>
          <p:nvPr/>
        </p:nvGrpSpPr>
        <p:grpSpPr>
          <a:xfrm>
            <a:off x="1818290" y="1752600"/>
            <a:ext cx="5562600" cy="3909700"/>
            <a:chOff x="304800" y="5205100"/>
            <a:chExt cx="5562600" cy="457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048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927130" y="5205100"/>
              <a:ext cx="0" cy="457200"/>
            </a:xfrm>
            <a:prstGeom prst="line">
              <a:avLst/>
            </a:prstGeom>
            <a:ln w="53975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674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2287" y="3553974"/>
            <a:ext cx="2982708" cy="183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746442" y="5586100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2000-2016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38339" y="5586100"/>
            <a:ext cx="2807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2017→2022; Physics: 2023+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17827" y="5586100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&gt;2025+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713664" y="5586100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18290" y="1447800"/>
            <a:ext cx="2590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PHENIX experiment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196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3914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An EIC detector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05000" y="1981200"/>
            <a:ext cx="2438400" cy="12954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25" name="Content Placeholder 8"/>
          <p:cNvSpPr>
            <a:spLocks noGrp="1"/>
          </p:cNvSpPr>
          <p:nvPr>
            <p:ph idx="1"/>
          </p:nvPr>
        </p:nvSpPr>
        <p:spPr>
          <a:xfrm>
            <a:off x="1770990" y="1905000"/>
            <a:ext cx="2819400" cy="1874160"/>
          </a:xfrm>
        </p:spPr>
        <p:txBody>
          <a:bodyPr>
            <a:normAutofit/>
          </a:bodyPr>
          <a:lstStyle/>
          <a:p>
            <a:r>
              <a:rPr lang="en-US" sz="1400" dirty="0"/>
              <a:t>16y+ operation</a:t>
            </a:r>
          </a:p>
          <a:p>
            <a:r>
              <a:rPr lang="en-US" sz="1400" dirty="0"/>
              <a:t>Broad spectrum of physics </a:t>
            </a:r>
          </a:p>
          <a:p>
            <a:pPr marL="0" indent="0">
              <a:buNone/>
            </a:pPr>
            <a:r>
              <a:rPr lang="en-US" sz="1400" dirty="0"/>
              <a:t>     </a:t>
            </a:r>
            <a:r>
              <a:rPr lang="en-US" sz="1200" dirty="0"/>
              <a:t>(QGP, Hadron Physics, Dark Matter)</a:t>
            </a:r>
          </a:p>
          <a:p>
            <a:r>
              <a:rPr lang="en-US" sz="1400" dirty="0"/>
              <a:t>170+ physics papers with 24k citations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Last run in this form 2016</a:t>
            </a:r>
          </a:p>
        </p:txBody>
      </p:sp>
      <p:sp>
        <p:nvSpPr>
          <p:cNvPr id="27" name="Content Placeholder 8"/>
          <p:cNvSpPr txBox="1">
            <a:spLocks/>
          </p:cNvSpPr>
          <p:nvPr/>
        </p:nvSpPr>
        <p:spPr>
          <a:xfrm>
            <a:off x="4343400" y="1905000"/>
            <a:ext cx="3003754" cy="162809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1400" dirty="0"/>
              <a:t>Comprehensive central upgrade base on BaBar magnet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1400" dirty="0"/>
              <a:t>Jet, heavy flavor and beauty quarkonia physics program </a:t>
            </a:r>
            <a:br>
              <a:rPr lang="en-US" sz="1400" dirty="0"/>
            </a:br>
            <a:r>
              <a:rPr lang="en-US" sz="1400" dirty="0"/>
              <a:t>→ </a:t>
            </a:r>
            <a:r>
              <a:rPr lang="en-US" sz="1400" dirty="0">
                <a:solidFill>
                  <a:schemeClr val="accent1"/>
                </a:solidFill>
              </a:rPr>
              <a:t>nature of QGP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1400" dirty="0"/>
              <a:t>Possible forward tracking and calorimeter upgrade → </a:t>
            </a:r>
            <a:r>
              <a:rPr lang="en-US" sz="1400" dirty="0">
                <a:solidFill>
                  <a:schemeClr val="accent1"/>
                </a:solidFill>
              </a:rPr>
              <a:t>Spin, CNM</a:t>
            </a:r>
          </a:p>
        </p:txBody>
      </p:sp>
      <p:sp>
        <p:nvSpPr>
          <p:cNvPr id="28" name="Content Placeholder 8"/>
          <p:cNvSpPr txBox="1">
            <a:spLocks/>
          </p:cNvSpPr>
          <p:nvPr/>
        </p:nvSpPr>
        <p:spPr>
          <a:xfrm>
            <a:off x="7391400" y="1905000"/>
            <a:ext cx="2971800" cy="156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/>
          </a:p>
        </p:txBody>
      </p:sp>
      <p:sp>
        <p:nvSpPr>
          <p:cNvPr id="29" name="Content Placeholder 8"/>
          <p:cNvSpPr txBox="1">
            <a:spLocks/>
          </p:cNvSpPr>
          <p:nvPr/>
        </p:nvSpPr>
        <p:spPr>
          <a:xfrm>
            <a:off x="7391400" y="1905000"/>
            <a:ext cx="2971800" cy="1566672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Path of PHENIX upgrade leads to a capable EIC detector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Large coverage of tracking, calorimetry and PID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>
                <a:solidFill>
                  <a:schemeClr val="accent1"/>
                </a:solidFill>
              </a:rPr>
              <a:t>Open for new collaboration/new ideas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579473"/>
            <a:ext cx="285135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ight Arrow 32"/>
          <p:cNvSpPr/>
          <p:nvPr/>
        </p:nvSpPr>
        <p:spPr>
          <a:xfrm>
            <a:off x="1752600" y="5867400"/>
            <a:ext cx="55626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RHIC</a:t>
            </a:r>
            <a:r>
              <a:rPr lang="en-US" dirty="0">
                <a:solidFill>
                  <a:schemeClr val="tx1"/>
                </a:solidFill>
              </a:rPr>
              <a:t>: A+A, spin-polarized </a:t>
            </a:r>
            <a:r>
              <a:rPr lang="en-US" dirty="0" err="1">
                <a:solidFill>
                  <a:schemeClr val="tx1"/>
                </a:solidFill>
              </a:rPr>
              <a:t>p+p</a:t>
            </a:r>
            <a:r>
              <a:rPr lang="en-US" dirty="0">
                <a:solidFill>
                  <a:schemeClr val="tx1"/>
                </a:solidFill>
              </a:rPr>
              <a:t>, spin-polarized </a:t>
            </a:r>
            <a:r>
              <a:rPr lang="en-US" dirty="0" err="1">
                <a:solidFill>
                  <a:schemeClr val="tx1"/>
                </a:solidFill>
              </a:rPr>
              <a:t>p+A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7467600" y="5867400"/>
            <a:ext cx="29718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EIC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e+p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e+A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7391400" y="5905500"/>
            <a:ext cx="0" cy="381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472485" y="4888386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arXiv:1501.06197 [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nucl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-ex] </a:t>
            </a:r>
            <a:endParaRPr lang="en-US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518495" y="4908250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arXiv:1402.1209 [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nucl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-ex]</a:t>
            </a:r>
            <a:endParaRPr lang="en-US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Cold-QCD Physics with sPHENIX 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9" y="1134627"/>
            <a:ext cx="2438400" cy="769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2563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39E41D-975E-394D-903F-C90663D2F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980" y="0"/>
            <a:ext cx="925404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9814FB-BEAF-E940-9511-25CEA17BC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9A8844-BA79-6A43-91C7-AEDCFD1F1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6BF4C6-4EDC-AC42-935A-A9F89566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65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B301E28-C58A-734B-B431-57F3C1FA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08098"/>
            <a:ext cx="10972800" cy="98509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sPHENIX</a:t>
            </a:r>
            <a:r>
              <a:rPr lang="en-US" dirty="0"/>
              <a:t> Detectors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32FDC2-1499-444E-8D98-73B56EFCA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7E66F-2643-4D85-B369-B17855572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Cold-QCD Physics with sPHENIX 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4C03DC-C80C-4881-BAF6-A0DB37D25419}"/>
              </a:ext>
            </a:extLst>
          </p:cNvPr>
          <p:cNvGrpSpPr/>
          <p:nvPr/>
        </p:nvGrpSpPr>
        <p:grpSpPr>
          <a:xfrm rot="8335738">
            <a:off x="6955065" y="2960958"/>
            <a:ext cx="3887978" cy="3475164"/>
            <a:chOff x="6433176" y="1539082"/>
            <a:chExt cx="2105524" cy="189969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8A9956-BFB7-40C0-87D4-029A0E8D4058}"/>
                </a:ext>
              </a:extLst>
            </p:cNvPr>
            <p:cNvCxnSpPr>
              <a:cxnSpLocks/>
            </p:cNvCxnSpPr>
            <p:nvPr/>
          </p:nvCxnSpPr>
          <p:spPr>
            <a:xfrm rot="13264262" flipV="1">
              <a:off x="6433176" y="3238580"/>
              <a:ext cx="524288" cy="752"/>
            </a:xfrm>
            <a:prstGeom prst="straightConnector1">
              <a:avLst/>
            </a:prstGeom>
            <a:ln>
              <a:solidFill>
                <a:srgbClr val="29292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B2010CC-29A4-4A4A-B123-9E2E14C26CA3}"/>
                </a:ext>
              </a:extLst>
            </p:cNvPr>
            <p:cNvCxnSpPr>
              <a:cxnSpLocks/>
            </p:cNvCxnSpPr>
            <p:nvPr/>
          </p:nvCxnSpPr>
          <p:spPr>
            <a:xfrm rot="13264262" flipH="1" flipV="1">
              <a:off x="7548318" y="1905726"/>
              <a:ext cx="990382" cy="1"/>
            </a:xfrm>
            <a:prstGeom prst="line">
              <a:avLst/>
            </a:prstGeom>
            <a:ln>
              <a:solidFill>
                <a:srgbClr val="2929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AA99EE2-CD89-4BA2-8325-B8A907995538}"/>
                </a:ext>
              </a:extLst>
            </p:cNvPr>
            <p:cNvCxnSpPr>
              <a:cxnSpLocks/>
            </p:cNvCxnSpPr>
            <p:nvPr/>
          </p:nvCxnSpPr>
          <p:spPr>
            <a:xfrm rot="13264262" flipH="1">
              <a:off x="7273706" y="1539082"/>
              <a:ext cx="1" cy="1899697"/>
            </a:xfrm>
            <a:prstGeom prst="straightConnector1">
              <a:avLst/>
            </a:prstGeom>
            <a:ln>
              <a:solidFill>
                <a:srgbClr val="29292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F4E969C-DB70-49FC-8C4E-C87464CB4D9D}"/>
              </a:ext>
            </a:extLst>
          </p:cNvPr>
          <p:cNvSpPr/>
          <p:nvPr/>
        </p:nvSpPr>
        <p:spPr>
          <a:xfrm>
            <a:off x="9333826" y="4067247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ysClr val="windowText" lastClr="000000"/>
                </a:solidFill>
              </a:rPr>
              <a:t>Φ</a:t>
            </a:r>
            <a:r>
              <a:rPr lang="en-US" dirty="0">
                <a:solidFill>
                  <a:sysClr val="windowText" lastClr="000000"/>
                </a:solidFill>
              </a:rPr>
              <a:t> ~ 5m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A01D4F-E6C6-1D49-BB07-0DCD06ADB17F}"/>
              </a:ext>
            </a:extLst>
          </p:cNvPr>
          <p:cNvGrpSpPr/>
          <p:nvPr/>
        </p:nvGrpSpPr>
        <p:grpSpPr>
          <a:xfrm>
            <a:off x="708812" y="1279949"/>
            <a:ext cx="9972737" cy="5143500"/>
            <a:chOff x="708812" y="1088563"/>
            <a:chExt cx="9972737" cy="51435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223D3A-F0E0-44AE-9C69-5A2CED7C1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36518" y="1088563"/>
              <a:ext cx="8845031" cy="514350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7900BF-196A-4348-8F1A-DDE63F70E068}"/>
                </a:ext>
              </a:extLst>
            </p:cNvPr>
            <p:cNvGrpSpPr/>
            <p:nvPr/>
          </p:nvGrpSpPr>
          <p:grpSpPr>
            <a:xfrm>
              <a:off x="708812" y="1634314"/>
              <a:ext cx="5615789" cy="3363367"/>
              <a:chOff x="-815189" y="600775"/>
              <a:chExt cx="5615789" cy="3363368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9220936-72C6-4134-A29D-464749F11DCC}"/>
                  </a:ext>
                </a:extLst>
              </p:cNvPr>
              <p:cNvSpPr/>
              <p:nvPr/>
            </p:nvSpPr>
            <p:spPr>
              <a:xfrm>
                <a:off x="768304" y="600775"/>
                <a:ext cx="12128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432FF"/>
                    </a:solidFill>
                  </a:rPr>
                  <a:t>Outer HCal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A828CB4-F002-433C-A294-E461811C60AE}"/>
                  </a:ext>
                </a:extLst>
              </p:cNvPr>
              <p:cNvSpPr/>
              <p:nvPr/>
            </p:nvSpPr>
            <p:spPr>
              <a:xfrm>
                <a:off x="784654" y="970399"/>
                <a:ext cx="11965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SC Magnet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FC8D488-68BF-4C75-B5C4-5B2012841FAB}"/>
                  </a:ext>
                </a:extLst>
              </p:cNvPr>
              <p:cNvSpPr/>
              <p:nvPr/>
            </p:nvSpPr>
            <p:spPr>
              <a:xfrm>
                <a:off x="1200217" y="1709647"/>
                <a:ext cx="7809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432FF"/>
                    </a:solidFill>
                  </a:rPr>
                  <a:t>EMCal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7C48A5F-5799-493E-A0E2-CFC21C224E72}"/>
                  </a:ext>
                </a:extLst>
              </p:cNvPr>
              <p:cNvSpPr/>
              <p:nvPr/>
            </p:nvSpPr>
            <p:spPr>
              <a:xfrm>
                <a:off x="1442270" y="2079271"/>
                <a:ext cx="5389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TPC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21CE6B8-04C6-42B0-B1D9-A149FDA22844}"/>
                  </a:ext>
                </a:extLst>
              </p:cNvPr>
              <p:cNvSpPr/>
              <p:nvPr/>
            </p:nvSpPr>
            <p:spPr>
              <a:xfrm>
                <a:off x="1362184" y="2448895"/>
                <a:ext cx="6190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INTT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B122AAE-2A51-463B-819A-7506AA7C4DF3}"/>
                  </a:ext>
                </a:extLst>
              </p:cNvPr>
              <p:cNvSpPr/>
              <p:nvPr/>
            </p:nvSpPr>
            <p:spPr>
              <a:xfrm>
                <a:off x="-815189" y="3594811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4C8FA3D-11A7-4365-A95C-12E9510E99DA}"/>
                  </a:ext>
                </a:extLst>
              </p:cNvPr>
              <p:cNvSpPr/>
              <p:nvPr/>
            </p:nvSpPr>
            <p:spPr>
              <a:xfrm>
                <a:off x="1235482" y="2818520"/>
                <a:ext cx="7457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MVTX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512AEA4B-CA6E-4FDD-84E7-CBDA60130103}"/>
                  </a:ext>
                </a:extLst>
              </p:cNvPr>
              <p:cNvCxnSpPr/>
              <p:nvPr/>
            </p:nvCxnSpPr>
            <p:spPr>
              <a:xfrm>
                <a:off x="2021500" y="785441"/>
                <a:ext cx="1559900" cy="361092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6C490FE1-5B02-4099-AB8E-7B215C709D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500" y="1155065"/>
                <a:ext cx="1976062" cy="528984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1BA7C027-70D5-4F29-9FFA-B85603F837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500" y="1521814"/>
                <a:ext cx="1940900" cy="342785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D8D1CFA-5B82-46F4-90D1-287461D3F671}"/>
                  </a:ext>
                </a:extLst>
              </p:cNvPr>
              <p:cNvSpPr/>
              <p:nvPr/>
            </p:nvSpPr>
            <p:spPr>
              <a:xfrm>
                <a:off x="751698" y="1340023"/>
                <a:ext cx="130676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</a:rPr>
                  <a:t>(Inner </a:t>
                </a:r>
                <a:r>
                  <a:rPr lang="en-US" dirty="0" err="1">
                    <a:solidFill>
                      <a:schemeClr val="accent3">
                        <a:lumMod val="75000"/>
                      </a:schemeClr>
                    </a:solidFill>
                  </a:rPr>
                  <a:t>Hcal</a:t>
                </a:r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</a:rPr>
                  <a:t>)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497862A-F472-4255-97A8-9B2C0BDB26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500" y="1894313"/>
                <a:ext cx="2093300" cy="156485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C7115567-5FA6-4879-8678-7D668A3F6C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4778" y="2261062"/>
                <a:ext cx="2404822" cy="168513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D0809B35-6914-435C-BA54-99C333E448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4778" y="2630065"/>
                <a:ext cx="2709622" cy="104310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8671D5A3-B11E-4461-BD1D-E778790DA8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14778" y="2798578"/>
                <a:ext cx="2785822" cy="213583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DC608-999C-F34C-B87C-237111A9F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93240F-4078-C74D-8B27-793958C765E8}"/>
              </a:ext>
            </a:extLst>
          </p:cNvPr>
          <p:cNvSpPr txBox="1"/>
          <p:nvPr/>
        </p:nvSpPr>
        <p:spPr>
          <a:xfrm>
            <a:off x="463128" y="4295380"/>
            <a:ext cx="229634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|eta| &lt; 1.1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 B: 1.4 T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ysClr val="windowText" lastClr="000000"/>
                </a:solidFill>
              </a:rPr>
              <a:t>15 kHz trigger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ysClr val="windowText" lastClr="000000"/>
                </a:solidFill>
              </a:rPr>
              <a:t>&gt;10 GB/s 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707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A0987-300F-7D46-BC25-F6D5CD61D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98" y="136525"/>
            <a:ext cx="1027105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Probing the Inner Workings of QGP in </a:t>
            </a:r>
            <a:r>
              <a:rPr lang="en-US" dirty="0" err="1"/>
              <a:t>sPHENIX</a:t>
            </a:r>
            <a:br>
              <a:rPr lang="en-US" dirty="0"/>
            </a:br>
            <a:r>
              <a:rPr lang="en-US" sz="4000" dirty="0"/>
              <a:t>- Key Capabilities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CAAB-E1B4-3346-B4CB-27E44BE39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37600-52E6-4143-848E-644F342DA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F3167-7357-F641-AB27-68F4FC337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C32AF-7983-EF4A-882F-744BB821C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2866"/>
            <a:ext cx="12192000" cy="501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55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E6806A-84C0-9D4A-8816-FDBA04D4D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36" y="724045"/>
            <a:ext cx="5071564" cy="5700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1584E9-6BBD-9640-AB40-4E0A08C55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08" y="1"/>
            <a:ext cx="10515600" cy="792528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Detector Sub-Systems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C03E8-D6BF-7B45-A2B1-BED537E0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6B5FA-9ECA-FE4A-8ECF-B8E7109A1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407CA-E6D0-8F4A-B4B6-731D1BD73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5F7360-7093-4547-8821-5D1A6390A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134" y="910587"/>
            <a:ext cx="4114801" cy="532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09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9E78E-FE34-B64E-8A69-BC44A6965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41991"/>
          </a:xfrm>
        </p:spPr>
        <p:txBody>
          <a:bodyPr/>
          <a:lstStyle/>
          <a:p>
            <a:r>
              <a:rPr lang="en-US" dirty="0"/>
              <a:t>Detector Performance: Tracking and Jets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5A7976-6E9A-F84B-A28A-F0BA066EC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8/30/19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612AD-964B-D247-8CEB-91A02F561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Cold-QCD Physics with sPHENIX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10CB1-6BDA-034D-8BE8-3F746B3C1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E6F53-9339-C64E-8B6C-EF0FE9D5E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74"/>
          <a:stretch/>
        </p:blipFill>
        <p:spPr>
          <a:xfrm>
            <a:off x="415216" y="1315077"/>
            <a:ext cx="10671544" cy="50412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FC9598-322E-864B-AA4D-FAB973AFD5A2}"/>
              </a:ext>
            </a:extLst>
          </p:cNvPr>
          <p:cNvSpPr txBox="1"/>
          <p:nvPr/>
        </p:nvSpPr>
        <p:spPr>
          <a:xfrm>
            <a:off x="3423684" y="850605"/>
            <a:ext cx="5156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GEANT simulations verified with test beam data</a:t>
            </a:r>
          </a:p>
        </p:txBody>
      </p:sp>
    </p:spTree>
    <p:extLst>
      <p:ext uri="{BB962C8B-B14F-4D97-AF65-F5344CB8AC3E}">
        <p14:creationId xmlns:p14="http://schemas.microsoft.com/office/powerpoint/2010/main" val="495899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16439</TotalTime>
  <Words>1838</Words>
  <Application>Microsoft Macintosh PowerPoint</Application>
  <PresentationFormat>Widescreen</PresentationFormat>
  <Paragraphs>448</Paragraphs>
  <Slides>50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StarSymbol</vt:lpstr>
      <vt:lpstr>Arial</vt:lpstr>
      <vt:lpstr>Arial</vt:lpstr>
      <vt:lpstr>Calibri</vt:lpstr>
      <vt:lpstr>Calibri Light</vt:lpstr>
      <vt:lpstr>Symbol</vt:lpstr>
      <vt:lpstr>Times</vt:lpstr>
      <vt:lpstr>Times New Roman</vt:lpstr>
      <vt:lpstr>Wingdings 3</vt:lpstr>
      <vt:lpstr>Office Theme</vt:lpstr>
      <vt:lpstr>ﾋﾞｯﾄﾏｯﾌﾟ ｲﾒｰｼﾞ</vt:lpstr>
      <vt:lpstr>Equation</vt:lpstr>
      <vt:lpstr>Prospects of the sPHENIX Cold-QCD Physics Program at RHIC </vt:lpstr>
      <vt:lpstr>Outline</vt:lpstr>
      <vt:lpstr>US Nuclear Physics Long Range Plan (2015)       sPHENIX – to understand “Inner Workings of QGP”</vt:lpstr>
      <vt:lpstr>sPHENIX Upgrade at RHIC  the next generation Heavy Ion Physics experiment in the US</vt:lpstr>
      <vt:lpstr>Evolution of the PHENIX Interaction Region at RHIC</vt:lpstr>
      <vt:lpstr>The sPHENIX Detectors</vt:lpstr>
      <vt:lpstr>Probing the Inner Workings of QGP in sPHENIX - Key Capabilities</vt:lpstr>
      <vt:lpstr>sPHENIX Detector Sub-Systems</vt:lpstr>
      <vt:lpstr>Detector Performance: Tracking and Jets </vt:lpstr>
      <vt:lpstr>Calorimeters Beam Tests</vt:lpstr>
      <vt:lpstr>Monolithic-Active-Pixel-Sensor based Precision Vertex Detector  -- for Open Heavy Quark Measurements  </vt:lpstr>
      <vt:lpstr>Evolving sPHENIX Run Plan </vt:lpstr>
      <vt:lpstr>Precision Calorimetry for Jets and Photons</vt:lpstr>
      <vt:lpstr>Precision Vertex and Open HF Observables</vt:lpstr>
      <vt:lpstr>A Broad Physics Program with sPHENIX</vt:lpstr>
      <vt:lpstr>Gluon Polarization</vt:lpstr>
      <vt:lpstr>PowerPoint Presentation</vt:lpstr>
      <vt:lpstr>Gluon Polarization and 𝜋0  (or jet)ALL </vt:lpstr>
      <vt:lpstr>First Hint of Non-zero Gluon Polarization from RHIC</vt:lpstr>
      <vt:lpstr>RHIC Multi-Year Plan: sPHENIX 2023-2027+ (Cold QCD plan under development now)</vt:lpstr>
      <vt:lpstr>Physics with Transversely Polarized p+p Collisions at RHIC</vt:lpstr>
      <vt:lpstr>“TMD” phenomena: The Challenge of “Too Large”</vt:lpstr>
      <vt:lpstr>Probe the Underlying Physics via Hard Scatterings TMD, Collinear Twist-3 Factorizations</vt:lpstr>
      <vt:lpstr>PowerPoint Presentation</vt:lpstr>
      <vt:lpstr>Probe Gluon TMD with D0</vt:lpstr>
      <vt:lpstr>Forward Upgrade Proposal</vt:lpstr>
      <vt:lpstr>Access Sivers and Collins with Jet and Hadron Azimuthal Distributions in Transversely Polarized p+p Collisions </vt:lpstr>
      <vt:lpstr>Precision Charged Tagged Jet TSSA</vt:lpstr>
      <vt:lpstr>Drell-Yan in the Forward Rapidity: p+A </vt:lpstr>
      <vt:lpstr>Forward EMCal R&amp;D  - Recycled Modules from AGS/E864 </vt:lpstr>
      <vt:lpstr>Forward EMCal Simulations and Calibration</vt:lpstr>
      <vt:lpstr>Forward Hadronic Calorimeter R&amp;D</vt:lpstr>
      <vt:lpstr>HCal Prototype Test Beam Results </vt:lpstr>
      <vt:lpstr>sPHENIX at Electron Ion Collider (EIC)</vt:lpstr>
      <vt:lpstr>Summary and Outlook</vt:lpstr>
      <vt:lpstr>The Growing sPHENIX Collaboration </vt:lpstr>
      <vt:lpstr>PowerPoint Presentation</vt:lpstr>
      <vt:lpstr>PowerPoint Presentation</vt:lpstr>
      <vt:lpstr>PowerPoint Presentation</vt:lpstr>
      <vt:lpstr>First Transversely Polarized p+A collisions at RHIC</vt:lpstr>
      <vt:lpstr>PowerPoint Presentation</vt:lpstr>
      <vt:lpstr>Super conducting magnet</vt:lpstr>
      <vt:lpstr>Assembly of EMCal Sector 0</vt:lpstr>
      <vt:lpstr>All 32 Barrel Magnet Steel Sectors at BNL</vt:lpstr>
      <vt:lpstr>TPC Preproduction Components</vt:lpstr>
      <vt:lpstr>sPHENIX 3 Physics Pillars</vt:lpstr>
      <vt:lpstr>A Broad Physics Program with Jets @sPHENIX Parton Mass and Flavor Dependence of Jet Suppression and more </vt:lpstr>
      <vt:lpstr>B-jet tagging</vt:lpstr>
      <vt:lpstr>Toward a Unified Picture of Nucleon Structure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520</cp:revision>
  <cp:lastPrinted>2019-08-30T01:09:55Z</cp:lastPrinted>
  <dcterms:created xsi:type="dcterms:W3CDTF">2018-01-05T17:58:24Z</dcterms:created>
  <dcterms:modified xsi:type="dcterms:W3CDTF">2019-08-30T02:33:17Z</dcterms:modified>
</cp:coreProperties>
</file>