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oleObject4.bin" ContentType="application/vnd.openxmlformats-officedocument.oleObject"/>
  <Override PartName="/ppt/embeddings/Microsoft_Equation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Microsoft_Equation6.bin" ContentType="application/vnd.openxmlformats-officedocument.oleObject"/>
  <Override PartName="/ppt/embeddings/oleObject21.bin" ContentType="application/vnd.openxmlformats-officedocument.oleObject"/>
  <Override PartName="/ppt/embeddings/Microsoft_Equation7.bin" ContentType="application/vnd.openxmlformats-officedocument.oleObject"/>
  <Override PartName="/ppt/notesSlides/notesSlide11.xml" ContentType="application/vnd.openxmlformats-officedocument.presentationml.notesSlide+xml"/>
  <Override PartName="/ppt/embeddings/oleObject22.bin" ContentType="application/vnd.openxmlformats-officedocument.oleObject"/>
  <Override PartName="/ppt/embeddings/Microsoft_Equation8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3.bin" ContentType="application/vnd.openxmlformats-officedocument.oleObject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embeddings/Microsoft_Equation12.bin" ContentType="application/vnd.openxmlformats-officedocument.oleObject"/>
  <Override PartName="/ppt/notesSlides/notesSlide16.xml" ContentType="application/vnd.openxmlformats-officedocument.presentationml.notesSlide+xml"/>
  <Override PartName="/ppt/embeddings/oleObject29.bin" ContentType="application/vnd.openxmlformats-officedocument.oleObject"/>
  <Override PartName="/ppt/embeddings/Microsoft_Equation13.bin" ContentType="application/vnd.openxmlformats-officedocument.oleObject"/>
  <Override PartName="/ppt/notesSlides/notesSlide17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Microsoft_Equation14.bin" ContentType="application/vnd.openxmlformats-officedocument.oleObject"/>
  <Override PartName="/ppt/notesSlides/notesSlide18.xml" ContentType="application/vnd.openxmlformats-officedocument.presentationml.notesSlide+xml"/>
  <Override PartName="/ppt/embeddings/oleObject33.bin" ContentType="application/vnd.openxmlformats-officedocument.oleObject"/>
  <Override PartName="/ppt/embeddings/Microsoft_Equation15.bin" ContentType="application/vnd.openxmlformats-officedocument.oleObject"/>
  <Override PartName="/ppt/notesSlides/notesSlide19.xml" ContentType="application/vnd.openxmlformats-officedocument.presentationml.notesSlide+xml"/>
  <Override PartName="/ppt/embeddings/oleObject34.bin" ContentType="application/vnd.openxmlformats-officedocument.oleObject"/>
  <Override PartName="/ppt/embeddings/Microsoft_Equation16.bin" ContentType="application/vnd.openxmlformats-officedocument.oleObject"/>
  <Override PartName="/ppt/notesSlides/notesSlide20.xml" ContentType="application/vnd.openxmlformats-officedocument.presentationml.notesSlide+xml"/>
  <Override PartName="/ppt/embeddings/oleObject35.bin" ContentType="application/vnd.openxmlformats-officedocument.oleObject"/>
  <Override PartName="/ppt/embeddings/Microsoft_Equation17.bin" ContentType="application/vnd.openxmlformats-officedocument.oleObject"/>
  <Override PartName="/ppt/notesSlides/notesSlide21.xml" ContentType="application/vnd.openxmlformats-officedocument.presentationml.notesSlide+xml"/>
  <Override PartName="/ppt/embeddings/Microsoft_Equation18.bin" ContentType="application/vnd.openxmlformats-officedocument.oleObject"/>
  <Override PartName="/ppt/embeddings/oleObject36.bin" ContentType="application/vnd.openxmlformats-officedocument.oleObject"/>
  <Override PartName="/ppt/embeddings/Microsoft_Equation19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32.xml" ContentType="application/vnd.openxmlformats-officedocument.presentationml.notesSlide+xml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notesSlides/notesSlide33.xml" ContentType="application/vnd.openxmlformats-officedocument.presentationml.notesSlide+xml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319" r:id="rId4"/>
    <p:sldId id="320" r:id="rId5"/>
    <p:sldId id="344" r:id="rId6"/>
    <p:sldId id="340" r:id="rId7"/>
    <p:sldId id="309" r:id="rId8"/>
    <p:sldId id="271" r:id="rId9"/>
    <p:sldId id="321" r:id="rId10"/>
    <p:sldId id="263" r:id="rId11"/>
    <p:sldId id="322" r:id="rId12"/>
    <p:sldId id="267" r:id="rId13"/>
    <p:sldId id="289" r:id="rId14"/>
    <p:sldId id="345" r:id="rId15"/>
    <p:sldId id="341" r:id="rId16"/>
    <p:sldId id="342" r:id="rId17"/>
    <p:sldId id="313" r:id="rId18"/>
    <p:sldId id="286" r:id="rId19"/>
    <p:sldId id="287" r:id="rId20"/>
    <p:sldId id="288" r:id="rId21"/>
    <p:sldId id="290" r:id="rId22"/>
    <p:sldId id="306" r:id="rId23"/>
    <p:sldId id="307" r:id="rId24"/>
    <p:sldId id="308" r:id="rId25"/>
    <p:sldId id="291" r:id="rId26"/>
    <p:sldId id="292" r:id="rId27"/>
    <p:sldId id="276" r:id="rId28"/>
    <p:sldId id="277" r:id="rId29"/>
    <p:sldId id="280" r:id="rId30"/>
    <p:sldId id="265" r:id="rId31"/>
    <p:sldId id="266" r:id="rId32"/>
    <p:sldId id="343" r:id="rId33"/>
    <p:sldId id="285" r:id="rId34"/>
    <p:sldId id="352" r:id="rId35"/>
    <p:sldId id="353" r:id="rId36"/>
    <p:sldId id="268" r:id="rId37"/>
    <p:sldId id="314" r:id="rId38"/>
    <p:sldId id="315" r:id="rId39"/>
    <p:sldId id="316" r:id="rId40"/>
    <p:sldId id="317" r:id="rId41"/>
    <p:sldId id="318" r:id="rId42"/>
    <p:sldId id="336" r:id="rId43"/>
    <p:sldId id="337" r:id="rId44"/>
    <p:sldId id="258" r:id="rId45"/>
    <p:sldId id="281" r:id="rId46"/>
    <p:sldId id="282" r:id="rId47"/>
    <p:sldId id="310" r:id="rId48"/>
    <p:sldId id="349" r:id="rId49"/>
    <p:sldId id="269" r:id="rId50"/>
    <p:sldId id="339" r:id="rId51"/>
    <p:sldId id="338" r:id="rId52"/>
    <p:sldId id="323" r:id="rId53"/>
    <p:sldId id="324" r:id="rId54"/>
    <p:sldId id="325" r:id="rId55"/>
    <p:sldId id="326" r:id="rId56"/>
    <p:sldId id="278" r:id="rId57"/>
    <p:sldId id="333" r:id="rId58"/>
    <p:sldId id="334" r:id="rId59"/>
    <p:sldId id="335" r:id="rId60"/>
    <p:sldId id="327" r:id="rId61"/>
    <p:sldId id="350" r:id="rId62"/>
    <p:sldId id="328" r:id="rId63"/>
    <p:sldId id="329" r:id="rId64"/>
    <p:sldId id="330" r:id="rId65"/>
    <p:sldId id="354" r:id="rId66"/>
    <p:sldId id="331" r:id="rId67"/>
    <p:sldId id="332" r:id="rId68"/>
    <p:sldId id="272" r:id="rId69"/>
    <p:sldId id="273" r:id="rId70"/>
    <p:sldId id="259" r:id="rId71"/>
    <p:sldId id="260" r:id="rId72"/>
    <p:sldId id="293" r:id="rId73"/>
    <p:sldId id="299" r:id="rId74"/>
    <p:sldId id="294" r:id="rId75"/>
    <p:sldId id="300" r:id="rId76"/>
    <p:sldId id="351" r:id="rId77"/>
    <p:sldId id="311" r:id="rId78"/>
    <p:sldId id="347" r:id="rId79"/>
    <p:sldId id="348" r:id="rId80"/>
    <p:sldId id="262" r:id="rId81"/>
    <p:sldId id="261" r:id="rId82"/>
    <p:sldId id="346" r:id="rId83"/>
    <p:sldId id="295" r:id="rId84"/>
    <p:sldId id="264" r:id="rId85"/>
    <p:sldId id="279" r:id="rId86"/>
    <p:sldId id="283" r:id="rId87"/>
    <p:sldId id="284" r:id="rId88"/>
    <p:sldId id="296" r:id="rId89"/>
    <p:sldId id="297" r:id="rId90"/>
    <p:sldId id="298" r:id="rId91"/>
    <p:sldId id="301" r:id="rId92"/>
    <p:sldId id="302" r:id="rId93"/>
    <p:sldId id="303" r:id="rId94"/>
    <p:sldId id="304" r:id="rId95"/>
    <p:sldId id="312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Relationship Id="rId2" Type="http://schemas.openxmlformats.org/officeDocument/2006/relationships/image" Target="../media/image12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emf"/><Relationship Id="rId1" Type="http://schemas.openxmlformats.org/officeDocument/2006/relationships/image" Target="../media/image131.emf"/><Relationship Id="rId2" Type="http://schemas.openxmlformats.org/officeDocument/2006/relationships/image" Target="../media/image13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Relationship Id="rId2" Type="http://schemas.openxmlformats.org/officeDocument/2006/relationships/image" Target="../media/image143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55.emf"/><Relationship Id="rId1" Type="http://schemas.openxmlformats.org/officeDocument/2006/relationships/image" Target="../media/image153.png"/><Relationship Id="rId2" Type="http://schemas.openxmlformats.org/officeDocument/2006/relationships/image" Target="../media/image15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5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Relationship Id="rId2" Type="http://schemas.openxmlformats.org/officeDocument/2006/relationships/image" Target="../media/image17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emf"/><Relationship Id="rId2" Type="http://schemas.openxmlformats.org/officeDocument/2006/relationships/image" Target="../media/image17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91.emf"/><Relationship Id="rId1" Type="http://schemas.openxmlformats.org/officeDocument/2006/relationships/image" Target="../media/image188.emf"/><Relationship Id="rId2" Type="http://schemas.openxmlformats.org/officeDocument/2006/relationships/image" Target="../media/image189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4" Type="http://schemas.openxmlformats.org/officeDocument/2006/relationships/image" Target="../media/image217.wmf"/><Relationship Id="rId5" Type="http://schemas.openxmlformats.org/officeDocument/2006/relationships/image" Target="../media/image218.wmf"/><Relationship Id="rId6" Type="http://schemas.openxmlformats.org/officeDocument/2006/relationships/image" Target="../media/image219.wmf"/><Relationship Id="rId1" Type="http://schemas.openxmlformats.org/officeDocument/2006/relationships/image" Target="../media/image214.emf"/><Relationship Id="rId2" Type="http://schemas.openxmlformats.org/officeDocument/2006/relationships/image" Target="../media/image21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emf"/><Relationship Id="rId2" Type="http://schemas.openxmlformats.org/officeDocument/2006/relationships/image" Target="../media/image21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emf"/><Relationship Id="rId2" Type="http://schemas.openxmlformats.org/officeDocument/2006/relationships/image" Target="../media/image2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4" Type="http://schemas.openxmlformats.org/officeDocument/2006/relationships/image" Target="../media/image87.wmf"/><Relationship Id="rId5" Type="http://schemas.openxmlformats.org/officeDocument/2006/relationships/image" Target="../media/image88.wmf"/><Relationship Id="rId6" Type="http://schemas.openxmlformats.org/officeDocument/2006/relationships/image" Target="../media/image89.wmf"/><Relationship Id="rId7" Type="http://schemas.openxmlformats.org/officeDocument/2006/relationships/image" Target="../media/image90.wmf"/><Relationship Id="rId8" Type="http://schemas.openxmlformats.org/officeDocument/2006/relationships/image" Target="../media/image91.wmf"/><Relationship Id="rId9" Type="http://schemas.openxmlformats.org/officeDocument/2006/relationships/image" Target="../media/image92.wmf"/><Relationship Id="rId10" Type="http://schemas.openxmlformats.org/officeDocument/2006/relationships/image" Target="../media/image93.wmf"/><Relationship Id="rId1" Type="http://schemas.openxmlformats.org/officeDocument/2006/relationships/image" Target="../media/image84.wmf"/><Relationship Id="rId2" Type="http://schemas.openxmlformats.org/officeDocument/2006/relationships/image" Target="../media/image8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6" Type="http://schemas.openxmlformats.org/officeDocument/2006/relationships/image" Target="../media/image101.emf"/><Relationship Id="rId7" Type="http://schemas.openxmlformats.org/officeDocument/2006/relationships/image" Target="../media/image102.emf"/><Relationship Id="rId1" Type="http://schemas.openxmlformats.org/officeDocument/2006/relationships/image" Target="../media/image96.emf"/><Relationship Id="rId2" Type="http://schemas.openxmlformats.org/officeDocument/2006/relationships/image" Target="../media/image9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Relationship Id="rId2" Type="http://schemas.openxmlformats.org/officeDocument/2006/relationships/image" Target="../media/image10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114F6-CDF5-EF43-AD9E-179321C9B3C3}" type="datetimeFigureOut">
              <a:rPr lang="en-US" smtClean="0"/>
              <a:t>6/12/12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387DD-36EC-CF45-B2CF-4E65B6D4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79129C-7D47-3240-83D1-E1408036FB18}" type="slidenum">
              <a:rPr lang="en-US"/>
              <a:pPr/>
              <a:t>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B0FFD6D-D42F-0F4B-808B-AA209BC89A7E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9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646FEE8-72E5-1A46-A5F7-2BB4FA76FAD2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001ED-00F3-2941-A7FC-E98BD880369C}" type="slidenum">
              <a:rPr lang="en-US"/>
              <a:pPr/>
              <a:t>43</a:t>
            </a:fld>
            <a:endParaRPr lang="en-US"/>
          </a:p>
        </p:txBody>
      </p:sp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86" tIns="46343" rIns="92686" bIns="46343" anchor="b"/>
          <a:lstStyle>
            <a:lvl1pPr defTabSz="1004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04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04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04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04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4F83F95-A62B-C245-9418-62051098798E}" type="slidenum">
              <a:rPr lang="zh-CN" altLang="en-US" sz="1200">
                <a:latin typeface="Times New Roman" charset="0"/>
                <a:ea typeface="SimSun" charset="0"/>
                <a:cs typeface="SimSun" charset="0"/>
              </a:rPr>
              <a:pPr algn="r"/>
              <a:t>51</a:t>
            </a:fld>
            <a:endParaRPr lang="en-US" altLang="zh-CN" sz="1200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</p:spPr>
        <p:txBody>
          <a:bodyPr lIns="92686" tIns="46343" rIns="92686" bIns="46343"/>
          <a:lstStyle/>
          <a:p>
            <a:pPr defTabSz="844083"/>
            <a:r>
              <a:rPr lang="en-US" altLang="zh-CN">
                <a:latin typeface="Calibri" charset="0"/>
                <a:ea typeface="SimSun" charset="0"/>
                <a:cs typeface="SimSun" charset="0"/>
              </a:rPr>
              <a:t>Let me now show you some highlights from the helicity program at RHIC.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5B5CF-1AAA-5243-B153-4FC1C56C0921}" type="slidenum">
              <a:rPr lang="en-US"/>
              <a:pPr/>
              <a:t>52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79450"/>
            <a:ext cx="4630738" cy="3473450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376738"/>
            <a:ext cx="5038725" cy="40751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691" tIns="45346" rIns="90691" bIns="45346"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For polarized interactoins, we have 4 basic asymmetry measurements, depend on polarization:</a:t>
            </a:r>
          </a:p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A83CF-FC5B-544B-99FB-2D75DA47DBCD}" type="slidenum">
              <a:rPr lang="en-US"/>
              <a:pPr/>
              <a:t>54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Proton is a bag of bound quarks and gluons under strictures of QCD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Proton is spin 1/2 object so pieces must come together -&gt; written as “sum rule”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Delta-q is measured, delta-G is not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53486-B6E9-D446-B35D-32A84EBAD1C2}" type="slidenum">
              <a:rPr lang="en-US"/>
              <a:pPr/>
              <a:t>55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P+p collision in factorized pQCD where you have pdfs for initial state, hard partonic cs for scattering, and FFs for final state.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Write ALL as convolution of polarized pieces, hard partonic helcity asymmetry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ALL has roughly three pieces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74644-7865-044A-AEAF-8429EAA3B8C4}" type="slidenum">
              <a:rPr lang="en-US"/>
              <a:pPr/>
              <a:t>57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B5F8C-1C20-9E40-BF64-C40E3AD835ED}" type="slidenum">
              <a:rPr lang="en-US"/>
              <a:pPr/>
              <a:t>58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Forward moving W+ measures du/u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Backward moving W+ measure dd/d</a:t>
            </a:r>
          </a:p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The magnitude of  parton level PV asymmetry is large ~1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…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423594BE-0339-0F42-B8F3-C9EE3BAC4A81}" type="slidenum">
              <a:rPr lang="en-US"/>
              <a:pPr/>
              <a:t>60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5338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A326-FA03-450A-B193-BFF6BEC0D504}" type="slidenum">
              <a:rPr lang="en-US">
                <a:ea typeface="ＭＳ Ｐゴシック" pitchFamily="-112" charset="-128"/>
                <a:cs typeface="ＭＳ Ｐゴシック" pitchFamily="-11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667D76-89CF-4A96-948E-40113F285B6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A04E0-511B-7F4B-9067-35ABBC71EE3B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0E9BA-F758-F346-B9CB-E40D9FF62B11}" type="slidenum">
              <a:rPr lang="en-US"/>
              <a:pPr/>
              <a:t>70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78C32C-9BD1-49B6-87AB-FBF954681360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74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F594B-ACAB-F245-9FD3-E5E5360AE672}" type="slidenum">
              <a:rPr lang="en-US"/>
              <a:pPr/>
              <a:t>77</a:t>
            </a:fld>
            <a:endParaRPr lang="en-US"/>
          </a:p>
        </p:txBody>
      </p:sp>
      <p:sp>
        <p:nvSpPr>
          <p:cNvPr id="2600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41896-4AC5-4393-90E1-1ED6F292C5BD}" type="slidenum">
              <a:rPr lang="en-US"/>
              <a:pPr/>
              <a:t>78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BB5991-F067-B344-A98A-39A78DBBED96}" type="slidenum">
              <a:rPr lang="en-US" sz="1100" b="0" baseline="0">
                <a:latin typeface="Times New Roman" charset="0"/>
              </a:rPr>
              <a:pPr eaLnBrk="1" hangingPunct="1"/>
              <a:t>84</a:t>
            </a:fld>
            <a:endParaRPr lang="en-US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41896-4AC5-4393-90E1-1ED6F292C5BD}" type="slidenum">
              <a:rPr lang="en-US"/>
              <a:pPr/>
              <a:t>86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C268D-BCB6-FD43-A347-0C76E182D9BD}" type="slidenum">
              <a:rPr lang="en-US"/>
              <a:pPr/>
              <a:t>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6763" cy="34321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1813"/>
            <a:ext cx="5032375" cy="411638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38371-2691-48AC-9AA2-33CA6A151181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90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E63F628-E96D-A149-82CC-577A45E09F9E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91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E180727-D060-C048-8657-8D2470B15C26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92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8BE72AE-8382-C149-BAC7-F7A22ABCA1BA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93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AB3046-8310-6643-96A9-71122D9C66F4}" type="slidenum">
              <a:rPr lang="en-US" sz="1100" b="0" baseline="0">
                <a:latin typeface="Times New Roman" charset="0"/>
              </a:rPr>
              <a:pPr eaLnBrk="1" hangingPunct="1"/>
              <a:t>10</a:t>
            </a:fld>
            <a:endParaRPr lang="en-US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F9C3E-2DAB-2D41-BC81-7D4D92CB3A9D}" type="slidenum">
              <a:rPr lang="en-US"/>
              <a:pPr/>
              <a:t>11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1B6A1-149F-4616-9EF5-B411EE5D9A20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A2255-052D-44F8-95EC-323E59A2782C}" type="slidenum">
              <a:rPr lang="en-US" altLang="ja-JP" smtClean="0">
                <a:ea typeface="ＭＳ Ｐゴシック" pitchFamily="34" charset="-128"/>
              </a:rPr>
              <a:pPr/>
              <a:t>29</a:t>
            </a:fld>
            <a:endParaRPr lang="en-US" altLang="ja-JP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4F6AC5-117D-0E40-9507-6786449FB701}" type="slidenum">
              <a:rPr lang="en-US" sz="1100" b="0" baseline="0">
                <a:latin typeface="Times New Roman" charset="0"/>
              </a:rPr>
              <a:pPr eaLnBrk="1" hangingPunct="1"/>
              <a:t>30</a:t>
            </a:fld>
            <a:endParaRPr lang="en-US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DDCC18-5B48-AE40-9186-C1CD3594A627}" type="slidenum">
              <a:rPr lang="en-US" sz="1100" b="0" baseline="0">
                <a:latin typeface="Times New Roman" charset="0"/>
              </a:rPr>
              <a:pPr eaLnBrk="1" hangingPunct="1"/>
              <a:t>31</a:t>
            </a:fld>
            <a:endParaRPr lang="en-US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2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2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Aihong Tang         </a:t>
            </a:r>
            <a:endParaRPr lang="en-US" sz="1400" b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2EAD0-3206-A348-AFED-CFF530A70A32}" type="slidenum">
              <a:rPr lang="en-US"/>
              <a:pPr/>
              <a:t>‹#›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92824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5/31/10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04FA1-81BE-964E-8427-FEF65B9FC2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86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5/31/10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BCBB1-D878-8743-90B1-1B3D96387D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87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5/31/10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2FDC4-A29C-4043-AB40-74660EFDB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1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0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1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2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7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3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5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BD719-22FC-4743-8DDD-2A15DE3F828D}" type="datetimeFigureOut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CA590-9833-BD41-91C7-EC4FBAE7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6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22.emf"/><Relationship Id="rId6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8.emf"/><Relationship Id="rId7" Type="http://schemas.openxmlformats.org/officeDocument/2006/relationships/oleObject" Target="../embeddings/Microsoft_Equation4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2.em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24.png"/><Relationship Id="rId8" Type="http://schemas.openxmlformats.org/officeDocument/2006/relationships/image" Target="../media/image36.png"/><Relationship Id="rId9" Type="http://schemas.openxmlformats.org/officeDocument/2006/relationships/oleObject" Target="../embeddings/Microsoft_Equation5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gif"/><Relationship Id="rId7" Type="http://schemas.openxmlformats.org/officeDocument/2006/relationships/image" Target="../media/image48.jpe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gif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74.emf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wmf"/><Relationship Id="rId20" Type="http://schemas.openxmlformats.org/officeDocument/2006/relationships/oleObject" Target="../embeddings/oleObject13.bin"/><Relationship Id="rId21" Type="http://schemas.openxmlformats.org/officeDocument/2006/relationships/image" Target="../media/image92.wmf"/><Relationship Id="rId22" Type="http://schemas.openxmlformats.org/officeDocument/2006/relationships/oleObject" Target="../embeddings/oleObject14.bin"/><Relationship Id="rId23" Type="http://schemas.openxmlformats.org/officeDocument/2006/relationships/image" Target="../media/image93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87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88.wmf"/><Relationship Id="rId14" Type="http://schemas.openxmlformats.org/officeDocument/2006/relationships/oleObject" Target="../embeddings/oleObject10.bin"/><Relationship Id="rId15" Type="http://schemas.openxmlformats.org/officeDocument/2006/relationships/image" Target="../media/image89.wmf"/><Relationship Id="rId16" Type="http://schemas.openxmlformats.org/officeDocument/2006/relationships/oleObject" Target="../embeddings/oleObject11.bin"/><Relationship Id="rId17" Type="http://schemas.openxmlformats.org/officeDocument/2006/relationships/image" Target="../media/image90.wmf"/><Relationship Id="rId18" Type="http://schemas.openxmlformats.org/officeDocument/2006/relationships/oleObject" Target="../embeddings/oleObject12.bin"/><Relationship Id="rId19" Type="http://schemas.openxmlformats.org/officeDocument/2006/relationships/image" Target="../media/image9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4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84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85.wmf"/><Relationship Id="rId8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emf"/><Relationship Id="rId12" Type="http://schemas.openxmlformats.org/officeDocument/2006/relationships/oleObject" Target="../embeddings/oleObject19.bin"/><Relationship Id="rId13" Type="http://schemas.openxmlformats.org/officeDocument/2006/relationships/image" Target="../media/image100.emf"/><Relationship Id="rId14" Type="http://schemas.openxmlformats.org/officeDocument/2006/relationships/oleObject" Target="../embeddings/oleObject20.bin"/><Relationship Id="rId15" Type="http://schemas.openxmlformats.org/officeDocument/2006/relationships/image" Target="../media/image101.emf"/><Relationship Id="rId16" Type="http://schemas.openxmlformats.org/officeDocument/2006/relationships/image" Target="../media/image103.png"/><Relationship Id="rId17" Type="http://schemas.openxmlformats.org/officeDocument/2006/relationships/oleObject" Target="../embeddings/Microsoft_Equation6.bin"/><Relationship Id="rId18" Type="http://schemas.openxmlformats.org/officeDocument/2006/relationships/image" Target="../media/image10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96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97.e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98.emf"/><Relationship Id="rId10" Type="http://schemas.openxmlformats.org/officeDocument/2006/relationships/oleObject" Target="../embeddings/oleObject18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05.emf"/><Relationship Id="rId6" Type="http://schemas.openxmlformats.org/officeDocument/2006/relationships/oleObject" Target="../embeddings/Microsoft_Equation7.bin"/><Relationship Id="rId7" Type="http://schemas.openxmlformats.org/officeDocument/2006/relationships/image" Target="../media/image10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09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108.emf"/><Relationship Id="rId7" Type="http://schemas.openxmlformats.org/officeDocument/2006/relationships/image" Target="../media/image110.emf"/><Relationship Id="rId8" Type="http://schemas.openxmlformats.org/officeDocument/2006/relationships/image" Target="../media/image111.png"/><Relationship Id="rId9" Type="http://schemas.openxmlformats.org/officeDocument/2006/relationships/image" Target="../media/image11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oleObject" Target="../embeddings/Microsoft_Equation8.bin"/><Relationship Id="rId7" Type="http://schemas.openxmlformats.org/officeDocument/2006/relationships/image" Target="../media/image11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9.doc"/><Relationship Id="rId4" Type="http://schemas.openxmlformats.org/officeDocument/2006/relationships/image" Target="../media/image12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74.emf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29.jpeg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27.emf"/><Relationship Id="rId7" Type="http://schemas.openxmlformats.org/officeDocument/2006/relationships/oleObject" Target="../embeddings/Microsoft_Equation10.bin"/><Relationship Id="rId8" Type="http://schemas.openxmlformats.org/officeDocument/2006/relationships/image" Target="../media/image128.emf"/><Relationship Id="rId9" Type="http://schemas.openxmlformats.org/officeDocument/2006/relationships/image" Target="../media/image130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4.png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135.png"/><Relationship Id="rId14" Type="http://schemas.openxmlformats.org/officeDocument/2006/relationships/oleObject" Target="../embeddings/Microsoft_Equation11.bin"/><Relationship Id="rId15" Type="http://schemas.openxmlformats.org/officeDocument/2006/relationships/image" Target="../media/image136.emf"/><Relationship Id="rId16" Type="http://schemas.openxmlformats.org/officeDocument/2006/relationships/image" Target="../media/image13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31.e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132.png"/><Relationship Id="rId8" Type="http://schemas.openxmlformats.org/officeDocument/2006/relationships/oleObject" Target="../embeddings/oleObject26.bin"/><Relationship Id="rId9" Type="http://schemas.openxmlformats.org/officeDocument/2006/relationships/image" Target="../media/image133.png"/><Relationship Id="rId10" Type="http://schemas.openxmlformats.org/officeDocument/2006/relationships/oleObject" Target="../embeddings/oleObject27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Equation12.bin"/><Relationship Id="rId5" Type="http://schemas.openxmlformats.org/officeDocument/2006/relationships/image" Target="../media/image139.emf"/><Relationship Id="rId6" Type="http://schemas.openxmlformats.org/officeDocument/2006/relationships/image" Target="../media/image140.jpeg"/><Relationship Id="rId7" Type="http://schemas.openxmlformats.org/officeDocument/2006/relationships/image" Target="../media/image141.jpe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44.jpe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142.emf"/><Relationship Id="rId7" Type="http://schemas.openxmlformats.org/officeDocument/2006/relationships/image" Target="../media/image145.jpeg"/><Relationship Id="rId8" Type="http://schemas.openxmlformats.org/officeDocument/2006/relationships/image" Target="../media/image146.jpeg"/><Relationship Id="rId9" Type="http://schemas.openxmlformats.org/officeDocument/2006/relationships/oleObject" Target="../embeddings/Microsoft_Equation13.bin"/><Relationship Id="rId10" Type="http://schemas.openxmlformats.org/officeDocument/2006/relationships/image" Target="../media/image143.emf"/><Relationship Id="rId11" Type="http://schemas.openxmlformats.org/officeDocument/2006/relationships/image" Target="../media/image147.jpe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153.png"/><Relationship Id="rId6" Type="http://schemas.openxmlformats.org/officeDocument/2006/relationships/oleObject" Target="../embeddings/oleObject31.bin"/><Relationship Id="rId7" Type="http://schemas.openxmlformats.org/officeDocument/2006/relationships/image" Target="../media/image154.png"/><Relationship Id="rId8" Type="http://schemas.openxmlformats.org/officeDocument/2006/relationships/oleObject" Target="../embeddings/oleObject32.bin"/><Relationship Id="rId9" Type="http://schemas.openxmlformats.org/officeDocument/2006/relationships/image" Target="../media/image132.png"/><Relationship Id="rId10" Type="http://schemas.openxmlformats.org/officeDocument/2006/relationships/oleObject" Target="../embeddings/Microsoft_Equation14.bin"/><Relationship Id="rId11" Type="http://schemas.openxmlformats.org/officeDocument/2006/relationships/image" Target="../media/image15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57.png"/><Relationship Id="rId5" Type="http://schemas.openxmlformats.org/officeDocument/2006/relationships/oleObject" Target="../embeddings/oleObject33.bin"/><Relationship Id="rId6" Type="http://schemas.openxmlformats.org/officeDocument/2006/relationships/image" Target="../media/image133.png"/><Relationship Id="rId7" Type="http://schemas.openxmlformats.org/officeDocument/2006/relationships/image" Target="../media/image158.png"/><Relationship Id="rId8" Type="http://schemas.openxmlformats.org/officeDocument/2006/relationships/oleObject" Target="../embeddings/Microsoft_Equation15.bin"/><Relationship Id="rId9" Type="http://schemas.openxmlformats.org/officeDocument/2006/relationships/image" Target="../media/image15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63.png"/><Relationship Id="rId5" Type="http://schemas.openxmlformats.org/officeDocument/2006/relationships/oleObject" Target="../embeddings/oleObject34.bin"/><Relationship Id="rId6" Type="http://schemas.openxmlformats.org/officeDocument/2006/relationships/image" Target="../media/image162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6.bin"/><Relationship Id="rId4" Type="http://schemas.openxmlformats.org/officeDocument/2006/relationships/image" Target="../media/image167.wmf"/><Relationship Id="rId5" Type="http://schemas.openxmlformats.org/officeDocument/2006/relationships/image" Target="../media/image168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169.wmf"/><Relationship Id="rId6" Type="http://schemas.openxmlformats.org/officeDocument/2006/relationships/oleObject" Target="../embeddings/Microsoft_Equation17.bin"/><Relationship Id="rId7" Type="http://schemas.openxmlformats.org/officeDocument/2006/relationships/image" Target="../media/image170.wmf"/><Relationship Id="rId8" Type="http://schemas.openxmlformats.org/officeDocument/2006/relationships/image" Target="../media/image171.png"/><Relationship Id="rId9" Type="http://schemas.openxmlformats.org/officeDocument/2006/relationships/image" Target="../media/image172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74.png"/><Relationship Id="rId5" Type="http://schemas.openxmlformats.org/officeDocument/2006/relationships/oleObject" Target="../embeddings/Microsoft_Equation18.bin"/><Relationship Id="rId6" Type="http://schemas.openxmlformats.org/officeDocument/2006/relationships/image" Target="../media/image173.emf"/><Relationship Id="rId7" Type="http://schemas.openxmlformats.org/officeDocument/2006/relationships/image" Target="../media/image175.png"/><Relationship Id="rId8" Type="http://schemas.openxmlformats.org/officeDocument/2006/relationships/image" Target="../media/image165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176.emf"/><Relationship Id="rId7" Type="http://schemas.openxmlformats.org/officeDocument/2006/relationships/image" Target="../media/image180.png"/><Relationship Id="rId8" Type="http://schemas.openxmlformats.org/officeDocument/2006/relationships/oleObject" Target="../embeddings/Microsoft_Equation19.bin"/><Relationship Id="rId9" Type="http://schemas.openxmlformats.org/officeDocument/2006/relationships/image" Target="../media/image177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85.png"/><Relationship Id="rId5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0.emf"/><Relationship Id="rId12" Type="http://schemas.openxmlformats.org/officeDocument/2006/relationships/oleObject" Target="../embeddings/oleObject40.bin"/><Relationship Id="rId13" Type="http://schemas.openxmlformats.org/officeDocument/2006/relationships/image" Target="../media/image191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92.png"/><Relationship Id="rId5" Type="http://schemas.openxmlformats.org/officeDocument/2006/relationships/oleObject" Target="../embeddings/oleObject37.bin"/><Relationship Id="rId6" Type="http://schemas.openxmlformats.org/officeDocument/2006/relationships/image" Target="../media/image188.emf"/><Relationship Id="rId7" Type="http://schemas.openxmlformats.org/officeDocument/2006/relationships/image" Target="../media/image193.png"/><Relationship Id="rId8" Type="http://schemas.openxmlformats.org/officeDocument/2006/relationships/oleObject" Target="../embeddings/oleObject38.bin"/><Relationship Id="rId9" Type="http://schemas.openxmlformats.org/officeDocument/2006/relationships/image" Target="../media/image189.emf"/><Relationship Id="rId10" Type="http://schemas.openxmlformats.org/officeDocument/2006/relationships/oleObject" Target="../embeddings/oleObject39.bin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Relationship Id="rId3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in.riken.bnl.gov/rsc/write-up/dy_final.pdf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05.png"/><Relationship Id="rId5" Type="http://schemas.openxmlformats.org/officeDocument/2006/relationships/image" Target="../media/image20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7" Type="http://schemas.openxmlformats.org/officeDocument/2006/relationships/image" Target="../media/image19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6.emf"/><Relationship Id="rId10" Type="http://schemas.openxmlformats.org/officeDocument/2006/relationships/oleObject" Target="../embeddings/Microsoft_Equation1.bin"/><Relationship Id="rId11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7.wmf"/><Relationship Id="rId12" Type="http://schemas.openxmlformats.org/officeDocument/2006/relationships/oleObject" Target="../embeddings/oleObject45.bin"/><Relationship Id="rId13" Type="http://schemas.openxmlformats.org/officeDocument/2006/relationships/oleObject" Target="../embeddings/oleObject46.bin"/><Relationship Id="rId14" Type="http://schemas.openxmlformats.org/officeDocument/2006/relationships/oleObject" Target="../embeddings/oleObject47.bin"/><Relationship Id="rId15" Type="http://schemas.openxmlformats.org/officeDocument/2006/relationships/image" Target="../media/image218.wmf"/><Relationship Id="rId16" Type="http://schemas.openxmlformats.org/officeDocument/2006/relationships/oleObject" Target="../embeddings/oleObject48.bin"/><Relationship Id="rId17" Type="http://schemas.openxmlformats.org/officeDocument/2006/relationships/image" Target="../media/image219.wmf"/><Relationship Id="rId18" Type="http://schemas.openxmlformats.org/officeDocument/2006/relationships/image" Target="../media/image220.jpe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214.e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215.wmf"/><Relationship Id="rId8" Type="http://schemas.openxmlformats.org/officeDocument/2006/relationships/oleObject" Target="../embeddings/oleObject43.bin"/><Relationship Id="rId9" Type="http://schemas.openxmlformats.org/officeDocument/2006/relationships/image" Target="../media/image216.wmf"/><Relationship Id="rId10" Type="http://schemas.openxmlformats.org/officeDocument/2006/relationships/oleObject" Target="../embeddings/oleObject44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221.wmf"/><Relationship Id="rId5" Type="http://schemas.openxmlformats.org/officeDocument/2006/relationships/oleObject" Target="../embeddings/oleObject49.bin"/><Relationship Id="rId6" Type="http://schemas.openxmlformats.org/officeDocument/2006/relationships/image" Target="../media/image214.emf"/><Relationship Id="rId7" Type="http://schemas.openxmlformats.org/officeDocument/2006/relationships/oleObject" Target="../embeddings/oleObject50.bin"/><Relationship Id="rId8" Type="http://schemas.openxmlformats.org/officeDocument/2006/relationships/image" Target="../media/image216.wmf"/><Relationship Id="rId9" Type="http://schemas.openxmlformats.org/officeDocument/2006/relationships/oleObject" Target="../embeddings/oleObject51.bin"/><Relationship Id="rId10" Type="http://schemas.openxmlformats.org/officeDocument/2006/relationships/oleObject" Target="../embeddings/oleObject52.bin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221.w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214.emf"/><Relationship Id="rId7" Type="http://schemas.openxmlformats.org/officeDocument/2006/relationships/oleObject" Target="../embeddings/oleObject54.bin"/><Relationship Id="rId8" Type="http://schemas.openxmlformats.org/officeDocument/2006/relationships/image" Target="../media/image216.wmf"/><Relationship Id="rId9" Type="http://schemas.openxmlformats.org/officeDocument/2006/relationships/oleObject" Target="../embeddings/oleObject55.bin"/><Relationship Id="rId10" Type="http://schemas.openxmlformats.org/officeDocument/2006/relationships/oleObject" Target="../embeddings/oleObject56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5062"/>
            <a:ext cx="7772400" cy="2313780"/>
          </a:xfrm>
        </p:spPr>
        <p:txBody>
          <a:bodyPr>
            <a:normAutofit/>
          </a:bodyPr>
          <a:lstStyle/>
          <a:p>
            <a:r>
              <a:rPr lang="en-US" dirty="0" smtClean="0"/>
              <a:t>Latest </a:t>
            </a:r>
            <a:r>
              <a:rPr lang="en-US" dirty="0" smtClean="0"/>
              <a:t>Development in High Energy Nuclear Physics at RHIC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00674"/>
            <a:ext cx="6400800" cy="1752600"/>
          </a:xfrm>
        </p:spPr>
        <p:txBody>
          <a:bodyPr/>
          <a:lstStyle/>
          <a:p>
            <a:r>
              <a:rPr lang="en-US" dirty="0" smtClean="0"/>
              <a:t>Ming Xiong Liu</a:t>
            </a:r>
          </a:p>
          <a:p>
            <a:r>
              <a:rPr lang="en-US" dirty="0" smtClean="0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65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0A25AA-C983-854E-A850-2233C3302BBF}" type="slidenum">
              <a:rPr lang="en-US" sz="1400" b="0" baseline="0">
                <a:solidFill>
                  <a:schemeClr val="bg1"/>
                </a:solidFill>
              </a:rPr>
              <a:pPr eaLnBrk="1" hangingPunct="1"/>
              <a:t>10</a:t>
            </a:fld>
            <a:endParaRPr lang="en-US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867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aseline="0">
                <a:solidFill>
                  <a:srgbClr val="FFFFFF"/>
                </a:solidFill>
              </a:rPr>
              <a:t>Aihong Tang         </a:t>
            </a:r>
            <a:endParaRPr lang="en-US" sz="1400" b="0" baseline="0">
              <a:solidFill>
                <a:srgbClr val="FFFFFF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3556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STAR Detector Setup and Key Components for This Search</a:t>
            </a:r>
          </a:p>
        </p:txBody>
      </p:sp>
      <p:sp>
        <p:nvSpPr>
          <p:cNvPr id="28678" name="Text Box 100"/>
          <p:cNvSpPr txBox="1">
            <a:spLocks noChangeArrowheads="1"/>
          </p:cNvSpPr>
          <p:nvPr/>
        </p:nvSpPr>
        <p:spPr bwMode="auto">
          <a:xfrm>
            <a:off x="6324600" y="762000"/>
            <a:ext cx="1676400" cy="58420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aseline="0"/>
              <a:t>Tim Projection Chamber (TPC)</a:t>
            </a:r>
            <a:endParaRPr lang="en-US" sz="1800" baseline="0"/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457200" y="685800"/>
            <a:ext cx="1981200" cy="584200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>
            <a:lvl1pPr defTabSz="4572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aseline="0">
                <a:effectLst>
                  <a:outerShdw blurRad="38100" dist="38100" dir="2700000" algn="tl">
                    <a:srgbClr val="FFFFFF"/>
                  </a:outerShdw>
                </a:effectLst>
              </a:rPr>
              <a:t>Tim of Flight Barrel (TOF)</a:t>
            </a:r>
          </a:p>
        </p:txBody>
      </p:sp>
      <p:sp>
        <p:nvSpPr>
          <p:cNvPr id="28680" name="Line 45"/>
          <p:cNvSpPr>
            <a:spLocks noChangeShapeType="1"/>
          </p:cNvSpPr>
          <p:nvPr/>
        </p:nvSpPr>
        <p:spPr bwMode="auto">
          <a:xfrm>
            <a:off x="1981200" y="1295400"/>
            <a:ext cx="2286000" cy="129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45"/>
          <p:cNvSpPr>
            <a:spLocks noChangeShapeType="1"/>
          </p:cNvSpPr>
          <p:nvPr/>
        </p:nvSpPr>
        <p:spPr bwMode="auto">
          <a:xfrm flipH="1">
            <a:off x="4800600" y="1371600"/>
            <a:ext cx="22860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Text Box 100"/>
          <p:cNvSpPr txBox="1">
            <a:spLocks noChangeArrowheads="1"/>
          </p:cNvSpPr>
          <p:nvPr/>
        </p:nvSpPr>
        <p:spPr bwMode="auto">
          <a:xfrm>
            <a:off x="304800" y="6121400"/>
            <a:ext cx="2895600" cy="58420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aseline="0"/>
              <a:t>Computing device : High Level Trigger (HLT)</a:t>
            </a:r>
            <a:endParaRPr lang="en-US" sz="1800" baseline="0"/>
          </a:p>
        </p:txBody>
      </p:sp>
    </p:spTree>
    <p:extLst>
      <p:ext uri="{BB962C8B-B14F-4D97-AF65-F5344CB8AC3E}">
        <p14:creationId xmlns:p14="http://schemas.microsoft.com/office/powerpoint/2010/main" val="611744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36DD-F692-5447-9468-7D991BDC2A3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 flipV="1">
            <a:off x="4800600" y="2667000"/>
            <a:ext cx="1066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Rectangle 8"/>
          <p:cNvSpPr>
            <a:spLocks noChangeArrowheads="1"/>
          </p:cNvSpPr>
          <p:nvPr/>
        </p:nvSpPr>
        <p:spPr bwMode="auto">
          <a:xfrm>
            <a:off x="4267200" y="2101850"/>
            <a:ext cx="876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PHENIX</a:t>
            </a:r>
          </a:p>
        </p:txBody>
      </p:sp>
      <p:sp>
        <p:nvSpPr>
          <p:cNvPr id="46087" name="Rectangle 9"/>
          <p:cNvSpPr>
            <a:spLocks noChangeArrowheads="1"/>
          </p:cNvSpPr>
          <p:nvPr/>
        </p:nvSpPr>
        <p:spPr bwMode="auto">
          <a:xfrm>
            <a:off x="7427913" y="1676400"/>
            <a:ext cx="1717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BRAHMS &amp;PP2PP</a:t>
            </a:r>
            <a:endParaRPr lang="en-US" sz="2000">
              <a:solidFill>
                <a:schemeClr val="bg1"/>
              </a:solidFill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8" name="Rectangle 10"/>
          <p:cNvSpPr>
            <a:spLocks noChangeArrowheads="1"/>
          </p:cNvSpPr>
          <p:nvPr/>
        </p:nvSpPr>
        <p:spPr bwMode="auto">
          <a:xfrm>
            <a:off x="5257800" y="1676400"/>
            <a:ext cx="954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PHOBOS</a:t>
            </a:r>
          </a:p>
        </p:txBody>
      </p:sp>
      <p:sp>
        <p:nvSpPr>
          <p:cNvPr id="46089" name="Rectangle 11"/>
          <p:cNvSpPr>
            <a:spLocks noChangeArrowheads="1"/>
          </p:cNvSpPr>
          <p:nvPr/>
        </p:nvSpPr>
        <p:spPr bwMode="auto">
          <a:xfrm>
            <a:off x="4137025" y="2514600"/>
            <a:ext cx="663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STAR</a:t>
            </a:r>
            <a:endParaRPr lang="en-US" sz="1600">
              <a:solidFill>
                <a:srgbClr val="8BFFA0"/>
              </a:solidFill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0" name="Line 12"/>
          <p:cNvSpPr>
            <a:spLocks noChangeShapeType="1"/>
          </p:cNvSpPr>
          <p:nvPr/>
        </p:nvSpPr>
        <p:spPr bwMode="auto">
          <a:xfrm>
            <a:off x="5410200" y="2362200"/>
            <a:ext cx="3048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1" name="Rectangle 13"/>
          <p:cNvSpPr>
            <a:spLocks noChangeArrowheads="1"/>
          </p:cNvSpPr>
          <p:nvPr/>
        </p:nvSpPr>
        <p:spPr bwMode="auto">
          <a:xfrm>
            <a:off x="6478588" y="2362200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1.2 km</a:t>
            </a:r>
          </a:p>
        </p:txBody>
      </p:sp>
      <p:sp>
        <p:nvSpPr>
          <p:cNvPr id="46092" name="Rectangle 14"/>
          <p:cNvSpPr>
            <a:spLocks noChangeArrowheads="1"/>
          </p:cNvSpPr>
          <p:nvPr/>
        </p:nvSpPr>
        <p:spPr bwMode="auto">
          <a:xfrm>
            <a:off x="6477000" y="1981200"/>
            <a:ext cx="760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bg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RHIC</a:t>
            </a:r>
          </a:p>
        </p:txBody>
      </p:sp>
      <p:sp>
        <p:nvSpPr>
          <p:cNvPr id="46093" name="Line 15"/>
          <p:cNvSpPr>
            <a:spLocks noChangeShapeType="1"/>
          </p:cNvSpPr>
          <p:nvPr/>
        </p:nvSpPr>
        <p:spPr bwMode="auto">
          <a:xfrm flipH="1" flipV="1">
            <a:off x="2590800" y="1143000"/>
            <a:ext cx="2286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4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609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Tahoma" charset="0"/>
              </a:rPr>
              <a:t>The STAR Detectors</a:t>
            </a:r>
            <a:endParaRPr lang="en-US" sz="2400">
              <a:solidFill>
                <a:srgbClr val="008080"/>
              </a:solidFill>
              <a:latin typeface="Comic Sans MS" charset="0"/>
            </a:endParaRPr>
          </a:p>
        </p:txBody>
      </p:sp>
      <p:pic>
        <p:nvPicPr>
          <p:cNvPr id="20" name="Picture 13" descr="C:\Documents and Settings\Administrator\Desktop\QM09\topview_2009032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483" y="702414"/>
            <a:ext cx="6604233" cy="565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5982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92" y="93108"/>
            <a:ext cx="8733838" cy="100232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Parton Energy Loss and Hadron Suppression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 descr="jpsi_RAA.gif"/>
          <p:cNvPicPr>
            <a:picLocks noChangeAspect="1"/>
          </p:cNvPicPr>
          <p:nvPr/>
        </p:nvPicPr>
        <p:blipFill>
          <a:blip r:embed="rId3"/>
          <a:srcRect t="3234"/>
          <a:stretch>
            <a:fillRect/>
          </a:stretch>
        </p:blipFill>
        <p:spPr>
          <a:xfrm>
            <a:off x="3034072" y="1772768"/>
            <a:ext cx="6073558" cy="406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48700" y="6334780"/>
            <a:ext cx="458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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400623"/>
              </p:ext>
            </p:extLst>
          </p:nvPr>
        </p:nvGraphicFramePr>
        <p:xfrm>
          <a:off x="193792" y="1772768"/>
          <a:ext cx="2444388" cy="117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8" name="Equation" r:id="rId4" imgW="927100" imgH="444500" progId="Equation.3">
                  <p:embed/>
                </p:oleObj>
              </mc:Choice>
              <mc:Fallback>
                <p:oleObj name="Equation" r:id="rId4" imgW="927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3792" y="1772768"/>
                        <a:ext cx="2444388" cy="1171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" y="3125318"/>
            <a:ext cx="291782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9584" y="6054439"/>
            <a:ext cx="53399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density QGP is created in </a:t>
            </a:r>
            <a:r>
              <a:rPr lang="en-US" dirty="0" err="1" smtClean="0"/>
              <a:t>Au+Au</a:t>
            </a:r>
            <a:r>
              <a:rPr lang="en-US" dirty="0" smtClean="0"/>
              <a:t> collisions at RHIC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60553"/>
          </a:xfrm>
        </p:spPr>
        <p:txBody>
          <a:bodyPr>
            <a:normAutofit/>
          </a:bodyPr>
          <a:lstStyle/>
          <a:p>
            <a:r>
              <a:rPr lang="en-US" dirty="0" smtClean="0"/>
              <a:t>Single Hadron R</a:t>
            </a:r>
            <a:r>
              <a:rPr lang="en-US" baseline="-25000" dirty="0" smtClean="0"/>
              <a:t>AA</a:t>
            </a:r>
            <a:br>
              <a:rPr lang="en-US" baseline="-25000" dirty="0" smtClean="0"/>
            </a:br>
            <a:r>
              <a:rPr lang="en-US" sz="3100" dirty="0" smtClean="0"/>
              <a:t>RHIC (200GeV) </a:t>
            </a:r>
            <a:r>
              <a:rPr lang="en-US" sz="3100" dirty="0" err="1" smtClean="0"/>
              <a:t>vs</a:t>
            </a:r>
            <a:r>
              <a:rPr lang="en-US" sz="3100" dirty="0" smtClean="0"/>
              <a:t> LHC(2.76 </a:t>
            </a:r>
            <a:r>
              <a:rPr lang="en-US" sz="3100" dirty="0" err="1" smtClean="0"/>
              <a:t>TeV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37413"/>
            <a:ext cx="5334000" cy="376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42" y="5617163"/>
            <a:ext cx="8526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RAA is ~0.1 at pT~6 </a:t>
            </a:r>
            <a:r>
              <a:rPr lang="en-US" dirty="0" err="1" smtClean="0"/>
              <a:t>GeV</a:t>
            </a:r>
            <a:r>
              <a:rPr lang="en-US" dirty="0" smtClean="0"/>
              <a:t>/c; stronger suppression than RHIC (RAA~0.2)</a:t>
            </a:r>
          </a:p>
          <a:p>
            <a:r>
              <a:rPr lang="en-US" dirty="0" smtClean="0"/>
              <a:t>Rise to RAA ~ 0.5 at pT~30-40 </a:t>
            </a:r>
            <a:r>
              <a:rPr lang="en-US" dirty="0" err="1" smtClean="0"/>
              <a:t>GeV</a:t>
            </a:r>
            <a:r>
              <a:rPr lang="en-US" dirty="0" smtClean="0"/>
              <a:t>/c and stay constant (?)</a:t>
            </a:r>
          </a:p>
          <a:p>
            <a:r>
              <a:rPr lang="en-US" dirty="0" err="1" smtClean="0"/>
              <a:t>sPHENIX</a:t>
            </a:r>
            <a:r>
              <a:rPr lang="en-US" dirty="0" smtClean="0"/>
              <a:t> can measure pi0 and jets up to 40 </a:t>
            </a:r>
            <a:r>
              <a:rPr lang="en-US" dirty="0" err="1" smtClean="0"/>
              <a:t>GeV</a:t>
            </a:r>
            <a:r>
              <a:rPr lang="en-US" dirty="0" smtClean="0"/>
              <a:t> where RAA saturate.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60553"/>
            <a:ext cx="3696685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43000" y="1981200"/>
            <a:ext cx="2390775" cy="71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50"/>
              </a:spcBef>
              <a:spcAft>
                <a:spcPts val="563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latin typeface="Arial Narrow" pitchFamily="32" charset="0"/>
                <a:ea typeface="Lucida Sans Unicode" charset="0"/>
                <a:cs typeface="Lucida Sans Unicode" charset="0"/>
              </a:rPr>
              <a:t>0-5% ALICE with 0-5% PHENIX Centrality</a:t>
            </a:r>
          </a:p>
        </p:txBody>
      </p:sp>
    </p:spTree>
    <p:extLst>
      <p:ext uri="{BB962C8B-B14F-4D97-AF65-F5344CB8AC3E}">
        <p14:creationId xmlns:p14="http://schemas.microsoft.com/office/powerpoint/2010/main" val="23109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Di-hadron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Back-to-back </a:t>
            </a:r>
            <a:r>
              <a:rPr lang="en-US" dirty="0" err="1" smtClean="0"/>
              <a:t>dihadrons</a:t>
            </a:r>
            <a:endParaRPr lang="en-US" dirty="0"/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4768708" y="1896655"/>
            <a:ext cx="3542639" cy="3086581"/>
            <a:chOff x="7441318" y="986128"/>
            <a:chExt cx="1395828" cy="1036286"/>
          </a:xfrm>
        </p:grpSpPr>
        <p:sp>
          <p:nvSpPr>
            <p:cNvPr id="5" name="Oval 137"/>
            <p:cNvSpPr>
              <a:spLocks noChangeArrowheads="1"/>
            </p:cNvSpPr>
            <p:nvPr/>
          </p:nvSpPr>
          <p:spPr bwMode="auto">
            <a:xfrm>
              <a:off x="7787569" y="1208418"/>
              <a:ext cx="571412" cy="671231"/>
            </a:xfrm>
            <a:prstGeom prst="ellipse">
              <a:avLst/>
            </a:prstGeom>
            <a:gradFill rotWithShape="0">
              <a:gsLst>
                <a:gs pos="0">
                  <a:srgbClr val="4D0808"/>
                </a:gs>
                <a:gs pos="30000">
                  <a:srgbClr val="FF0300"/>
                </a:gs>
                <a:gs pos="55000">
                  <a:srgbClr val="FF7A00"/>
                </a:gs>
                <a:gs pos="100000">
                  <a:srgbClr val="FFF2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8"/>
            <p:cNvGrpSpPr>
              <a:grpSpLocks/>
            </p:cNvGrpSpPr>
            <p:nvPr/>
          </p:nvGrpSpPr>
          <p:grpSpPr bwMode="auto">
            <a:xfrm>
              <a:off x="8125064" y="986128"/>
              <a:ext cx="712082" cy="502806"/>
              <a:chOff x="1830" y="1501"/>
              <a:chExt cx="471" cy="458"/>
            </a:xfrm>
          </p:grpSpPr>
          <p:grpSp>
            <p:nvGrpSpPr>
              <p:cNvPr id="26" name="Group 139"/>
              <p:cNvGrpSpPr>
                <a:grpSpLocks/>
              </p:cNvGrpSpPr>
              <p:nvPr/>
            </p:nvGrpSpPr>
            <p:grpSpPr bwMode="auto">
              <a:xfrm rot="2723132">
                <a:off x="1837" y="1494"/>
                <a:ext cx="458" cy="471"/>
                <a:chOff x="1606" y="2387"/>
                <a:chExt cx="458" cy="816"/>
              </a:xfrm>
            </p:grpSpPr>
            <p:sp>
              <p:nvSpPr>
                <p:cNvPr id="39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06" y="2517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28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1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36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3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34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" name="Line 155"/>
            <p:cNvSpPr>
              <a:spLocks noChangeShapeType="1"/>
            </p:cNvSpPr>
            <p:nvPr/>
          </p:nvSpPr>
          <p:spPr bwMode="auto">
            <a:xfrm flipH="1">
              <a:off x="7994209" y="1428822"/>
              <a:ext cx="239624" cy="20120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161"/>
            <p:cNvSpPr txBox="1">
              <a:spLocks noChangeArrowheads="1"/>
            </p:cNvSpPr>
            <p:nvPr/>
          </p:nvSpPr>
          <p:spPr bwMode="auto">
            <a:xfrm>
              <a:off x="8373533" y="1040610"/>
              <a:ext cx="262908" cy="52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Times New Roman" pitchFamily="1" charset="0"/>
                </a:rPr>
                <a:t>h</a:t>
              </a:r>
              <a:endParaRPr lang="en-US" b="1" baseline="30000">
                <a:solidFill>
                  <a:srgbClr val="FF0000"/>
                </a:solidFill>
                <a:latin typeface="Times New Roman" pitchFamily="1" charset="0"/>
              </a:endParaRPr>
            </a:p>
          </p:txBody>
        </p:sp>
        <p:grpSp>
          <p:nvGrpSpPr>
            <p:cNvPr id="9" name="Group 138"/>
            <p:cNvGrpSpPr>
              <a:grpSpLocks/>
            </p:cNvGrpSpPr>
            <p:nvPr/>
          </p:nvGrpSpPr>
          <p:grpSpPr bwMode="auto">
            <a:xfrm rot="10800000">
              <a:off x="7441318" y="1524000"/>
              <a:ext cx="712082" cy="498414"/>
              <a:chOff x="1832" y="1505"/>
              <a:chExt cx="471" cy="454"/>
            </a:xfrm>
          </p:grpSpPr>
          <p:grpSp>
            <p:nvGrpSpPr>
              <p:cNvPr id="10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23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12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5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20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7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18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86989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9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Development</a:t>
            </a:r>
            <a:br>
              <a:rPr lang="en-US" dirty="0" smtClean="0"/>
            </a:br>
            <a:r>
              <a:rPr lang="en-US" sz="3100" dirty="0" smtClean="0"/>
              <a:t>Full Jet Measurements @LHC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585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High energy back-to-back jets in </a:t>
            </a:r>
            <a:r>
              <a:rPr lang="en-US" sz="2800" dirty="0" err="1" smtClean="0"/>
              <a:t>Pb+Pb</a:t>
            </a:r>
            <a:r>
              <a:rPr lang="en-US" sz="2800" dirty="0" smtClean="0"/>
              <a:t> Collisions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4" y="2431344"/>
            <a:ext cx="3745384" cy="348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5719" y="2520837"/>
            <a:ext cx="3315170" cy="360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6815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683"/>
            <a:ext cx="8229600" cy="1143000"/>
          </a:xfrm>
        </p:spPr>
        <p:txBody>
          <a:bodyPr/>
          <a:lstStyle/>
          <a:p>
            <a:r>
              <a:rPr lang="en-US" dirty="0" smtClean="0"/>
              <a:t>Di-Jet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282" y="1190160"/>
            <a:ext cx="8229600" cy="4525963"/>
          </a:xfrm>
        </p:spPr>
        <p:txBody>
          <a:bodyPr/>
          <a:lstStyle/>
          <a:p>
            <a:r>
              <a:rPr lang="en-US" dirty="0" smtClean="0"/>
              <a:t>Large Jet energy asymmetry but No significant change in correlation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480" y="3293063"/>
            <a:ext cx="4250435" cy="253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4731" y="3267709"/>
            <a:ext cx="3384306" cy="25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2721" y="5947320"/>
            <a:ext cx="249207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Little change in </a:t>
            </a:r>
            <a:r>
              <a:rPr lang="en-US" i="1" dirty="0" err="1" smtClean="0"/>
              <a:t>di</a:t>
            </a:r>
            <a:r>
              <a:rPr lang="en-US" i="1" dirty="0" smtClean="0"/>
              <a:t>-jet angle correlation </a:t>
            </a:r>
            <a:r>
              <a:rPr lang="en-US" i="1" dirty="0" err="1" smtClean="0">
                <a:latin typeface="Symbol" pitchFamily="18" charset="2"/>
              </a:rPr>
              <a:t>Df</a:t>
            </a:r>
            <a:endParaRPr lang="en-US" i="1" dirty="0">
              <a:latin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2927" y="5976483"/>
            <a:ext cx="30444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Large jet energy asymmetry</a:t>
            </a:r>
            <a:endParaRPr lang="en-US" i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90830"/>
              </p:ext>
            </p:extLst>
          </p:nvPr>
        </p:nvGraphicFramePr>
        <p:xfrm>
          <a:off x="1766888" y="2559050"/>
          <a:ext cx="13144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5" name="Equation" r:id="rId5" imgW="800100" imgH="431800" progId="Equation.3">
                  <p:embed/>
                </p:oleObj>
              </mc:Choice>
              <mc:Fallback>
                <p:oleObj name="Equation" r:id="rId5" imgW="800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6888" y="2559050"/>
                        <a:ext cx="1314450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874358"/>
              </p:ext>
            </p:extLst>
          </p:nvPr>
        </p:nvGraphicFramePr>
        <p:xfrm>
          <a:off x="6014568" y="2681464"/>
          <a:ext cx="141922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6" name="Equation" r:id="rId7" imgW="863600" imgH="203200" progId="Equation.3">
                  <p:embed/>
                </p:oleObj>
              </mc:Choice>
              <mc:Fallback>
                <p:oleObj name="Equation" r:id="rId7" imgW="86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4568" y="2681464"/>
                        <a:ext cx="1419225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4078023" y="2025474"/>
            <a:ext cx="1356837" cy="1096669"/>
            <a:chOff x="7441318" y="990518"/>
            <a:chExt cx="1398852" cy="1031896"/>
          </a:xfrm>
        </p:grpSpPr>
        <p:sp>
          <p:nvSpPr>
            <p:cNvPr id="11" name="Oval 137"/>
            <p:cNvSpPr>
              <a:spLocks noChangeArrowheads="1"/>
            </p:cNvSpPr>
            <p:nvPr/>
          </p:nvSpPr>
          <p:spPr bwMode="auto">
            <a:xfrm>
              <a:off x="7787569" y="1208418"/>
              <a:ext cx="571412" cy="671231"/>
            </a:xfrm>
            <a:prstGeom prst="ellipse">
              <a:avLst/>
            </a:prstGeom>
            <a:gradFill rotWithShape="0">
              <a:gsLst>
                <a:gs pos="0">
                  <a:srgbClr val="4D0808"/>
                </a:gs>
                <a:gs pos="30000">
                  <a:srgbClr val="FF0300"/>
                </a:gs>
                <a:gs pos="55000">
                  <a:srgbClr val="FF7A00"/>
                </a:gs>
                <a:gs pos="100000">
                  <a:srgbClr val="FFF2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38"/>
            <p:cNvGrpSpPr>
              <a:grpSpLocks/>
            </p:cNvGrpSpPr>
            <p:nvPr/>
          </p:nvGrpSpPr>
          <p:grpSpPr bwMode="auto">
            <a:xfrm>
              <a:off x="8128088" y="990518"/>
              <a:ext cx="712082" cy="498414"/>
              <a:chOff x="1832" y="1505"/>
              <a:chExt cx="471" cy="454"/>
            </a:xfrm>
          </p:grpSpPr>
          <p:grpSp>
            <p:nvGrpSpPr>
              <p:cNvPr id="32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45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3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7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42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40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3" name="Line 155"/>
            <p:cNvSpPr>
              <a:spLocks noChangeShapeType="1"/>
            </p:cNvSpPr>
            <p:nvPr/>
          </p:nvSpPr>
          <p:spPr bwMode="auto">
            <a:xfrm flipH="1">
              <a:off x="7994209" y="1428822"/>
              <a:ext cx="239624" cy="20120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161"/>
            <p:cNvSpPr txBox="1">
              <a:spLocks noChangeArrowheads="1"/>
            </p:cNvSpPr>
            <p:nvPr/>
          </p:nvSpPr>
          <p:spPr bwMode="auto">
            <a:xfrm>
              <a:off x="8373533" y="1040610"/>
              <a:ext cx="262908" cy="52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Times New Roman" pitchFamily="1" charset="0"/>
                </a:rPr>
                <a:t>h</a:t>
              </a:r>
              <a:endParaRPr lang="en-US" b="1" baseline="30000">
                <a:solidFill>
                  <a:srgbClr val="FF0000"/>
                </a:solidFill>
                <a:latin typeface="Times New Roman" pitchFamily="1" charset="0"/>
              </a:endParaRPr>
            </a:p>
          </p:txBody>
        </p:sp>
        <p:grpSp>
          <p:nvGrpSpPr>
            <p:cNvPr id="15" name="Group 138"/>
            <p:cNvGrpSpPr>
              <a:grpSpLocks/>
            </p:cNvGrpSpPr>
            <p:nvPr/>
          </p:nvGrpSpPr>
          <p:grpSpPr bwMode="auto">
            <a:xfrm rot="10800000">
              <a:off x="7441318" y="1524000"/>
              <a:ext cx="712082" cy="498414"/>
              <a:chOff x="1832" y="1505"/>
              <a:chExt cx="471" cy="454"/>
            </a:xfrm>
          </p:grpSpPr>
          <p:grpSp>
            <p:nvGrpSpPr>
              <p:cNvPr id="16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29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18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26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3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24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8246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11077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Outstanding Questions in Heavy Ion Physics</a:t>
            </a:r>
            <a:b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Jet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Quenching and QGP Properties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4450" y="1286585"/>
            <a:ext cx="5092700" cy="3914775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Various parton energy loss mechanisms </a:t>
            </a:r>
          </a:p>
          <a:p>
            <a:pPr lvl="1"/>
            <a:endParaRPr lang="en-US" sz="1800">
              <a:latin typeface="Arial" charset="0"/>
              <a:ea typeface="ＭＳ Ｐゴシック" charset="0"/>
            </a:endParaRP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Radiative energy loss</a:t>
            </a:r>
          </a:p>
          <a:p>
            <a:pPr lvl="2"/>
            <a:r>
              <a:rPr lang="en-US" sz="1600">
                <a:latin typeface="Arial" charset="0"/>
                <a:ea typeface="ＭＳ Ｐゴシック" charset="0"/>
              </a:rPr>
              <a:t>e.g. DGLV, BDMPS, AMY …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Collisional energy loss 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2BB7F3F-A317-324F-9969-18B92C949F36}" type="slidenum">
              <a:rPr lang="en-US" sz="1400"/>
              <a:pPr/>
              <a:t>17</a:t>
            </a:fld>
            <a:endParaRPr lang="en-US" sz="140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005129"/>
              </p:ext>
            </p:extLst>
          </p:nvPr>
        </p:nvGraphicFramePr>
        <p:xfrm>
          <a:off x="5734050" y="5011738"/>
          <a:ext cx="30194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" name="Equation" r:id="rId3" imgW="1803400" imgH="393700" progId="Equation.3">
                  <p:embed/>
                </p:oleObj>
              </mc:Choice>
              <mc:Fallback>
                <p:oleObj name="Equation" r:id="rId3" imgW="1803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5011738"/>
                        <a:ext cx="30194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9"/>
          <a:stretch>
            <a:fillRect/>
          </a:stretch>
        </p:blipFill>
        <p:spPr bwMode="auto">
          <a:xfrm>
            <a:off x="646203" y="2674938"/>
            <a:ext cx="16351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7"/>
          <a:stretch>
            <a:fillRect/>
          </a:stretch>
        </p:blipFill>
        <p:spPr bwMode="auto">
          <a:xfrm>
            <a:off x="754413" y="4714213"/>
            <a:ext cx="14271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/>
          <a:stretch>
            <a:fillRect/>
          </a:stretch>
        </p:blipFill>
        <p:spPr bwMode="auto">
          <a:xfrm>
            <a:off x="5921984" y="4041775"/>
            <a:ext cx="3222016" cy="67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243138"/>
            <a:ext cx="291782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1168400"/>
            <a:ext cx="30162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848440"/>
              </p:ext>
            </p:extLst>
          </p:nvPr>
        </p:nvGraphicFramePr>
        <p:xfrm>
          <a:off x="2943491" y="5672138"/>
          <a:ext cx="3294062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2" name="Equation" r:id="rId9" imgW="2298700" imgH="457200" progId="Equation.3">
                  <p:embed/>
                </p:oleObj>
              </mc:Choice>
              <mc:Fallback>
                <p:oleObj name="Equation" r:id="rId9" imgW="2298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491" y="5672138"/>
                        <a:ext cx="3294062" cy="700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2463800" y="5122863"/>
            <a:ext cx="2946400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Theoretical quenching  factor</a:t>
            </a:r>
          </a:p>
          <a:p>
            <a:pPr algn="ctr" eaLnBrk="1" hangingPunct="1"/>
            <a:r>
              <a:rPr lang="en-US" sz="1400">
                <a:latin typeface="Arial" charset="0"/>
              </a:rPr>
              <a:t>- much model dependent!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B403-61A8-944F-8251-093E448A4630}" type="datetime1">
              <a:rPr lang="en-US" smtClean="0"/>
              <a:t>6/12/12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3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Jet measurements at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LHC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100" dirty="0" smtClean="0">
                <a:latin typeface="Arial" pitchFamily="34" charset="0"/>
                <a:cs typeface="Arial" pitchFamily="34" charset="0"/>
              </a:rPr>
            </a:br>
            <a:r>
              <a:rPr lang="en-US" sz="3100" dirty="0" smtClean="0">
                <a:latin typeface="Arial" pitchFamily="34" charset="0"/>
                <a:cs typeface="Arial" pitchFamily="34" charset="0"/>
              </a:rPr>
              <a:t>New Development in QGP Physics</a:t>
            </a:r>
            <a:endParaRPr lang="en-US" sz="3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599237"/>
            <a:ext cx="8229600" cy="258763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2743200" cy="298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5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884" y="990600"/>
            <a:ext cx="408571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52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7990" y="3962400"/>
            <a:ext cx="290641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562600" y="3352800"/>
            <a:ext cx="30444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Large jet energy asymmetry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1219200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CMS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143000"/>
            <a:ext cx="1037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ALTAS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6128" y="6135469"/>
            <a:ext cx="249207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Little change in </a:t>
            </a:r>
            <a:r>
              <a:rPr lang="en-US" i="1" dirty="0" err="1" smtClean="0"/>
              <a:t>di</a:t>
            </a:r>
            <a:r>
              <a:rPr lang="en-US" i="1" dirty="0" smtClean="0"/>
              <a:t>-jet angle correlation </a:t>
            </a:r>
            <a:r>
              <a:rPr lang="en-US" i="1" dirty="0" err="1" smtClean="0">
                <a:latin typeface="Symbol" pitchFamily="18" charset="2"/>
              </a:rPr>
              <a:t>Df</a:t>
            </a:r>
            <a:endParaRPr lang="en-US" i="1" dirty="0">
              <a:latin typeface="Symbol" pitchFamily="18" charset="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8600"/>
            <a:ext cx="3200400" cy="21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895600" y="6400800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Jet shape is not modified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6211669"/>
            <a:ext cx="23621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Lost energy goes to low </a:t>
            </a:r>
            <a:r>
              <a:rPr lang="en-US" i="1" dirty="0" err="1" smtClean="0"/>
              <a:t>pT</a:t>
            </a:r>
            <a:r>
              <a:rPr lang="en-US" i="1" dirty="0" smtClean="0"/>
              <a:t> particles</a:t>
            </a:r>
            <a:endParaRPr lang="en-US" i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3124200" y="3276600"/>
            <a:ext cx="2133600" cy="3113543"/>
            <a:chOff x="3124200" y="3276600"/>
            <a:chExt cx="2133600" cy="3113543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44624" y="3276600"/>
              <a:ext cx="1613176" cy="3113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24200" y="4648200"/>
              <a:ext cx="492958" cy="14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00400" y="3276600"/>
              <a:ext cx="408653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446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LHC jets results from QM11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257800"/>
          </a:xfrm>
        </p:spPr>
        <p:txBody>
          <a:bodyPr/>
          <a:lstStyle/>
          <a:p>
            <a:pPr algn="ctr">
              <a:buNone/>
            </a:pP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Very surprising results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~ 0.5 and independent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(for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&gt;50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Large jet asymmetry A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is seen</a:t>
            </a:r>
          </a:p>
          <a:p>
            <a:pPr>
              <a:buFont typeface="Wingdings" pitchFamily="2" charset="2"/>
              <a:buChar char="à"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Path length dependence of energy loss seems to be very steep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2000" dirty="0" smtClean="0">
                <a:latin typeface="Symbol" pitchFamily="18" charset="2"/>
                <a:cs typeface="Arial" pitchFamily="34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 ~ l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as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AdS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/CFT predict? (and PHENIX derived in high pt v2?)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Or it is even steeper? (No analysis yet)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endParaRPr lang="en-US" sz="2000" baseline="30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Little modification of jet fragmentation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Little modification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-jet angular correlation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Lost energy goes to low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pT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particles at large angle (i.e. bulk)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It is as if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parton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only lose energy in QGP and the lost energy is quickly dissipated in the medium. (heat up the medium)</a:t>
            </a:r>
          </a:p>
          <a:p>
            <a:pPr>
              <a:buFont typeface="Wingdings" pitchFamily="2" charset="2"/>
              <a:buChar char="à"/>
            </a:pPr>
            <a:r>
              <a:rPr lang="en-US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Perturbative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energy loss model is severely challenged (if not completely excluded)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è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68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48" y="6111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37" y="1085840"/>
            <a:ext cx="5160917" cy="50259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Physics of Quark Gluon Plasma</a:t>
            </a:r>
          </a:p>
          <a:p>
            <a:pPr lvl="1"/>
            <a:r>
              <a:rPr lang="en-US" dirty="0" smtClean="0"/>
              <a:t>Highlights from RHIC and LHC</a:t>
            </a:r>
          </a:p>
          <a:p>
            <a:pPr lvl="1"/>
            <a:r>
              <a:rPr lang="en-US" dirty="0" smtClean="0"/>
              <a:t>Parton energy loss in </a:t>
            </a:r>
            <a:r>
              <a:rPr lang="en-US" dirty="0" smtClean="0"/>
              <a:t>QGP</a:t>
            </a:r>
          </a:p>
          <a:p>
            <a:pPr lvl="1"/>
            <a:r>
              <a:rPr lang="en-US" dirty="0" smtClean="0"/>
              <a:t>RHIC, LHC, FNAL etc.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Spin </a:t>
            </a:r>
            <a:r>
              <a:rPr lang="en-US" altLang="zh-CN" dirty="0" smtClean="0"/>
              <a:t>Physics</a:t>
            </a:r>
            <a:endParaRPr lang="en-US" dirty="0" smtClean="0"/>
          </a:p>
          <a:p>
            <a:pPr lvl="1"/>
            <a:r>
              <a:rPr lang="en-US" dirty="0" smtClean="0"/>
              <a:t>Polarized Nucleon structure</a:t>
            </a:r>
          </a:p>
          <a:p>
            <a:pPr lvl="1"/>
            <a:r>
              <a:rPr lang="en-US" dirty="0" smtClean="0"/>
              <a:t>Novel QCD phenomena and Spin </a:t>
            </a:r>
            <a:r>
              <a:rPr lang="en-US" dirty="0" smtClean="0"/>
              <a:t>Asymmetry</a:t>
            </a:r>
          </a:p>
          <a:p>
            <a:pPr lvl="1"/>
            <a:r>
              <a:rPr lang="en-US" dirty="0" smtClean="0"/>
              <a:t>RHIC-spin, pol-DIS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Future Prospects</a:t>
            </a:r>
          </a:p>
          <a:p>
            <a:pPr lvl="1"/>
            <a:r>
              <a:rPr lang="en-US" dirty="0" smtClean="0"/>
              <a:t>Super-PHENIX and Super-STAR</a:t>
            </a:r>
          </a:p>
          <a:p>
            <a:pPr lvl="1"/>
            <a:r>
              <a:rPr lang="en-US" dirty="0" err="1" smtClean="0"/>
              <a:t>eRHIC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3976" y="930849"/>
            <a:ext cx="3512286" cy="275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uli_nucle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7119" y="3989659"/>
            <a:ext cx="2093786" cy="26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6720679" y="4183292"/>
            <a:ext cx="2544334" cy="2458376"/>
            <a:chOff x="3600" y="672"/>
            <a:chExt cx="1920" cy="1776"/>
          </a:xfrm>
        </p:grpSpPr>
        <p:pic>
          <p:nvPicPr>
            <p:cNvPr id="7" name="Picture 12" descr="puzzle_LP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672"/>
              <a:ext cx="1779" cy="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4608" y="1488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5088" y="1200"/>
              <a:ext cx="28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 flipH="1">
              <a:off x="4992" y="1008"/>
              <a:ext cx="528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 flipH="1" flipV="1">
              <a:off x="4704" y="1692"/>
              <a:ext cx="432" cy="756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 flipH="1">
              <a:off x="4704" y="1248"/>
              <a:ext cx="624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4608" y="172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181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LHC data tells us at RHIC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The answer depends on to whom you ask, but my lessons are</a:t>
            </a:r>
          </a:p>
          <a:p>
            <a:pPr lvl="1">
              <a:buNone/>
            </a:pP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 measurement of jets is very important at RHIC</a:t>
            </a:r>
          </a:p>
          <a:p>
            <a:pPr lvl="1">
              <a:buNone/>
            </a:pP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Hadronic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calorimeter is the key at ATLAS/CMS</a:t>
            </a:r>
            <a:endParaRPr lang="en-US" sz="18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Large coverage in y is essential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Jets can be measured in heavy ion collision with calorimeter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Jet is little modified </a:t>
            </a:r>
          </a:p>
          <a:p>
            <a:pPr lvl="1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 jet template in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p+p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can be used for reconstruction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Energy loss in the medium can be measured directly</a:t>
            </a:r>
            <a:b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strong constraint on the initial conditions and medium properties</a:t>
            </a:r>
          </a:p>
        </p:txBody>
      </p:sp>
    </p:spTree>
    <p:extLst>
      <p:ext uri="{BB962C8B-B14F-4D97-AF65-F5344CB8AC3E}">
        <p14:creationId xmlns:p14="http://schemas.microsoft.com/office/powerpoint/2010/main" val="32818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Complementarities of RHIC and LHC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086600" cy="458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0" y="5791200"/>
            <a:ext cx="7737896" cy="381000"/>
          </a:xfrm>
          <a:solidFill>
            <a:schemeClr val="bg1"/>
          </a:solidFill>
        </p:spPr>
        <p:txBody>
          <a:bodyPr/>
          <a:lstStyle/>
          <a:p>
            <a:r>
              <a:rPr lang="en-US" altLang="ja-JP" sz="1800" dirty="0" smtClean="0">
                <a:latin typeface="Arial" pitchFamily="34" charset="0"/>
                <a:cs typeface="Arial" pitchFamily="34" charset="0"/>
              </a:rPr>
              <a:t>Detailed comparison of </a:t>
            </a:r>
            <a:r>
              <a:rPr lang="en-US" altLang="ja-JP" sz="1800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sz="1800" dirty="0" smtClean="0">
                <a:latin typeface="Arial" pitchFamily="34" charset="0"/>
                <a:cs typeface="Arial" pitchFamily="34" charset="0"/>
              </a:rPr>
              <a:t>E(</a:t>
            </a:r>
            <a:r>
              <a:rPr lang="en-US" altLang="ja-JP" sz="1800" dirty="0" err="1" smtClean="0">
                <a:latin typeface="Symbol" pitchFamily="18" charset="2"/>
                <a:cs typeface="Arial" pitchFamily="34" charset="0"/>
              </a:rPr>
              <a:t>e</a:t>
            </a:r>
            <a:r>
              <a:rPr lang="en-US" altLang="ja-JP" sz="1800" dirty="0" err="1" smtClean="0">
                <a:latin typeface="Arial" pitchFamily="34" charset="0"/>
                <a:cs typeface="Arial" pitchFamily="34" charset="0"/>
              </a:rPr>
              <a:t>,path</a:t>
            </a:r>
            <a:r>
              <a:rPr lang="en-US" altLang="ja-JP" sz="1800" dirty="0" smtClean="0">
                <a:latin typeface="Arial" pitchFamily="34" charset="0"/>
                <a:cs typeface="Arial" pitchFamily="34" charset="0"/>
              </a:rPr>
              <a:t> length) between LHC and RHIC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019800" y="1676400"/>
            <a:ext cx="2133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43000" y="1981200"/>
            <a:ext cx="7086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42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49936"/>
            <a:ext cx="5715000" cy="369332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Probing the sQGP with Heavy Quarks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8200"/>
            <a:ext cx="4953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Contrast heavy with light quarks &amp; separate charm and beauty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Mechanisms of parton energy loss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radiative and/or collisional energy loss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path length dependence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modification of correlations of particle pairs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collision-energy dependence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Coupling to the medium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flow and </a:t>
            </a: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/s of the hydrodynamic system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fragmentation in the medium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contrasting transverse and longitudinal expansion via comparisons between mid and forward-rapidity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6/21/2011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PHENIX - MJL</a:t>
            </a:r>
            <a:endParaRPr lang="en-US" dirty="0"/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5105400" y="609600"/>
            <a:ext cx="3650693" cy="3124200"/>
            <a:chOff x="3199" y="284"/>
            <a:chExt cx="2567" cy="2729"/>
          </a:xfrm>
        </p:grpSpPr>
        <p:pic>
          <p:nvPicPr>
            <p:cNvPr id="19" name="Picture 3" descr="PHENIX_electron_raa_v2"/>
            <p:cNvPicPr>
              <a:picLocks noChangeAspect="1" noChangeArrowheads="1"/>
            </p:cNvPicPr>
            <p:nvPr/>
          </p:nvPicPr>
          <p:blipFill>
            <a:blip r:embed="rId2" cstate="print"/>
            <a:srcRect l="1699" t="876" r="2549" b="876"/>
            <a:stretch>
              <a:fillRect/>
            </a:stretch>
          </p:blipFill>
          <p:spPr bwMode="auto">
            <a:xfrm>
              <a:off x="3199" y="458"/>
              <a:ext cx="2567" cy="2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4488" y="284"/>
              <a:ext cx="946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286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</a:pPr>
              <a:r>
                <a:rPr lang="en-US" sz="1000" dirty="0">
                  <a:solidFill>
                    <a:schemeClr val="tx2"/>
                  </a:solidFill>
                </a:rPr>
                <a:t>PRL 98, 172301 (2007)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5399" y="3810000"/>
            <a:ext cx="3856048" cy="2667000"/>
            <a:chOff x="5926756" y="4302493"/>
            <a:chExt cx="3242208" cy="2116594"/>
          </a:xfrm>
        </p:grpSpPr>
        <p:pic>
          <p:nvPicPr>
            <p:cNvPr id="12595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6756" y="4302493"/>
              <a:ext cx="3156310" cy="2116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 rot="276097">
              <a:off x="7021084" y="5160487"/>
              <a:ext cx="1316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radiative dE/dx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76097">
              <a:off x="7328494" y="5512209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+collisional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86600" y="4947258"/>
              <a:ext cx="1537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BDMPS D+B dE/dx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26878" y="4522122"/>
              <a:ext cx="16770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  <a:latin typeface="Comic Sans MS" pitchFamily="66" charset="0"/>
                </a:rPr>
                <a:t>non-photonic electrons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21132" y="5834148"/>
              <a:ext cx="14478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  <a:latin typeface="Comic Sans MS" pitchFamily="66" charset="0"/>
                </a:rPr>
                <a:t>DGLV charm dE/dx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92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277988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leitch\Desktop\1088293794_FpJ57-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7" y="4350058"/>
            <a:ext cx="2327685" cy="1745942"/>
          </a:xfrm>
          <a:prstGeom prst="rect">
            <a:avLst/>
          </a:prstGeom>
          <a:noFill/>
        </p:spPr>
      </p:pic>
      <p:pic>
        <p:nvPicPr>
          <p:cNvPr id="7" name="Picture 6" descr="disp_325_2_g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8064" y="4343400"/>
            <a:ext cx="2472435" cy="1763226"/>
          </a:xfrm>
          <a:prstGeom prst="rect">
            <a:avLst/>
          </a:prstGeom>
        </p:spPr>
      </p:pic>
      <p:pic>
        <p:nvPicPr>
          <p:cNvPr id="10" name="Picture 4" descr="C:\Documents and Settings\leitch\My Documents\physics\2011\users_mtg\decadal_figs\f_hi_5\future_raa_withtheory.gif"/>
          <p:cNvPicPr>
            <a:picLocks noChangeAspect="1" noChangeArrowheads="1"/>
          </p:cNvPicPr>
          <p:nvPr/>
        </p:nvPicPr>
        <p:blipFill>
          <a:blip r:embed="rId6" cstate="print"/>
          <a:srcRect t="6154" r="8000"/>
          <a:stretch>
            <a:fillRect/>
          </a:stretch>
        </p:blipFill>
        <p:spPr bwMode="auto">
          <a:xfrm>
            <a:off x="4972749" y="1087885"/>
            <a:ext cx="4079738" cy="2798315"/>
          </a:xfrm>
          <a:prstGeom prst="rect">
            <a:avLst/>
          </a:prstGeom>
          <a:noFill/>
        </p:spPr>
      </p:pic>
      <p:pic>
        <p:nvPicPr>
          <p:cNvPr id="11" name="Picture 10" descr="C:\Documents and Settings\leitch\My Documents\physics\2011\users_mtg\decadal_figs\f_hi_5\figure_decadal_heavyv2projection.jpg"/>
          <p:cNvPicPr>
            <a:picLocks noChangeAspect="1" noChangeArrowheads="1"/>
          </p:cNvPicPr>
          <p:nvPr/>
        </p:nvPicPr>
        <p:blipFill>
          <a:blip r:embed="rId7" cstate="print"/>
          <a:srcRect l="6377" r="2834" b="1575"/>
          <a:stretch>
            <a:fillRect/>
          </a:stretch>
        </p:blipFill>
        <p:spPr bwMode="auto">
          <a:xfrm>
            <a:off x="5181600" y="3886200"/>
            <a:ext cx="3761875" cy="27548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360007" y="838200"/>
            <a:ext cx="270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 pitchFamily="66" charset="0"/>
              </a:rPr>
              <a:t>for 4.3 nb</a:t>
            </a:r>
            <a:r>
              <a:rPr lang="en-US" sz="1200" baseline="30000" dirty="0" smtClean="0">
                <a:latin typeface="Comic Sans MS" pitchFamily="66" charset="0"/>
              </a:rPr>
              <a:t>-1</a:t>
            </a:r>
            <a:r>
              <a:rPr lang="en-US" sz="1200" dirty="0" smtClean="0">
                <a:latin typeface="Comic Sans MS" pitchFamily="66" charset="0"/>
              </a:rPr>
              <a:t> (Au+Au), 14.8 pb</a:t>
            </a:r>
            <a:r>
              <a:rPr lang="en-US" sz="1200" baseline="30000" dirty="0" smtClean="0">
                <a:latin typeface="Comic Sans MS" pitchFamily="66" charset="0"/>
              </a:rPr>
              <a:t>-1</a:t>
            </a:r>
            <a:r>
              <a:rPr lang="en-US" sz="1200" dirty="0" smtClean="0">
                <a:latin typeface="Comic Sans MS" pitchFamily="66" charset="0"/>
              </a:rPr>
              <a:t> (p+p)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514600" y="2133600"/>
            <a:ext cx="2286000" cy="1676400"/>
            <a:chOff x="443357" y="4959927"/>
            <a:chExt cx="2424430" cy="17526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3357" y="4959927"/>
              <a:ext cx="242443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66614" y="6351335"/>
              <a:ext cx="2066360" cy="28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50 </a:t>
              </a:r>
              <a:r>
                <a:rPr lang="en-US" sz="1200" dirty="0" smtClean="0">
                  <a:latin typeface="Comic Sans MS" pitchFamily="66" charset="0"/>
                  <a:sym typeface="Symbol"/>
                </a:rPr>
                <a:t></a:t>
              </a:r>
              <a:r>
                <a:rPr lang="en-US" sz="1200" dirty="0" smtClean="0">
                  <a:latin typeface="Comic Sans MS" pitchFamily="66" charset="0"/>
                </a:rPr>
                <a:t>m DCA resolution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762000"/>
            <a:ext cx="47243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Silicon VerTeX Detector (VTX)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Running in Run11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Improved charm, beauty &amp; quarkonia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6/21/2011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PHENIX - MJL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76400" y="249936"/>
            <a:ext cx="5715000" cy="369332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Probing the sQGP with Heavy Quarks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0" y="2895600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charm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0" y="175260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beauty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72400" y="4800600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charm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09010" y="5780848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beauty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62600" y="1219200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Simulation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43775" y="4163764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Simulation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7402" y="40386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Au+Au event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7478" y="4042302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end view of VTX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5110471" y="4019627"/>
            <a:ext cx="20678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v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347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592936" y="926980"/>
            <a:ext cx="3458353" cy="2883015"/>
            <a:chOff x="395876" y="3883205"/>
            <a:chExt cx="3111124" cy="2377182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825" r="16255" b="14243"/>
            <a:stretch>
              <a:fillRect/>
            </a:stretch>
          </p:blipFill>
          <p:spPr bwMode="auto">
            <a:xfrm>
              <a:off x="395876" y="4038583"/>
              <a:ext cx="3084283" cy="222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532536" y="3883205"/>
              <a:ext cx="1974464" cy="279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FVTX c,b x-coverage</a:t>
              </a:r>
              <a:endParaRPr lang="en-US" sz="1600" dirty="0">
                <a:latin typeface="Comic Sans MS" pitchFamily="66" charset="0"/>
              </a:endParaRPr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 l="6207" t="6316" r="8276" b="12632"/>
          <a:stretch>
            <a:fillRect/>
          </a:stretch>
        </p:blipFill>
        <p:spPr bwMode="auto">
          <a:xfrm>
            <a:off x="76200" y="4572000"/>
            <a:ext cx="269964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svtx top assembly with FVTX exploded"/>
          <p:cNvPicPr>
            <a:picLocks noChangeAspect="1" noChangeArrowheads="1"/>
          </p:cNvPicPr>
          <p:nvPr/>
        </p:nvPicPr>
        <p:blipFill>
          <a:blip r:embed="rId4" cstate="print"/>
          <a:srcRect l="23326" t="11476" r="15871" b="11731"/>
          <a:stretch>
            <a:fillRect/>
          </a:stretch>
        </p:blipFill>
        <p:spPr bwMode="auto">
          <a:xfrm>
            <a:off x="152400" y="2177542"/>
            <a:ext cx="2286000" cy="216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2400" y="685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Forward VerTeX Detector (FVTX)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Installation for Run12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Improved forward charm, beauty </a:t>
            </a:r>
          </a:p>
          <a:p>
            <a:r>
              <a:rPr lang="en-US" sz="2000" dirty="0" smtClean="0">
                <a:latin typeface="Comic Sans MS" pitchFamily="66" charset="0"/>
              </a:rPr>
              <a:t>&amp; quarkonia</a:t>
            </a:r>
          </a:p>
        </p:txBody>
      </p:sp>
      <p:grpSp>
        <p:nvGrpSpPr>
          <p:cNvPr id="18" name="Group 60"/>
          <p:cNvGrpSpPr>
            <a:grpSpLocks/>
          </p:cNvGrpSpPr>
          <p:nvPr/>
        </p:nvGrpSpPr>
        <p:grpSpPr bwMode="auto">
          <a:xfrm>
            <a:off x="2590800" y="1524000"/>
            <a:ext cx="2792163" cy="1981200"/>
            <a:chOff x="3154" y="2323"/>
            <a:chExt cx="2593" cy="1451"/>
          </a:xfrm>
        </p:grpSpPr>
        <p:grpSp>
          <p:nvGrpSpPr>
            <p:cNvPr id="19" name="Group 48"/>
            <p:cNvGrpSpPr>
              <a:grpSpLocks/>
            </p:cNvGrpSpPr>
            <p:nvPr/>
          </p:nvGrpSpPr>
          <p:grpSpPr bwMode="auto">
            <a:xfrm>
              <a:off x="3154" y="2323"/>
              <a:ext cx="2593" cy="1451"/>
              <a:chOff x="3354" y="979"/>
              <a:chExt cx="2593" cy="1451"/>
            </a:xfrm>
          </p:grpSpPr>
          <p:grpSp>
            <p:nvGrpSpPr>
              <p:cNvPr id="21" name="Group 49"/>
              <p:cNvGrpSpPr>
                <a:grpSpLocks/>
              </p:cNvGrpSpPr>
              <p:nvPr/>
            </p:nvGrpSpPr>
            <p:grpSpPr bwMode="auto">
              <a:xfrm>
                <a:off x="3354" y="979"/>
                <a:ext cx="2593" cy="1451"/>
                <a:chOff x="3354" y="979"/>
                <a:chExt cx="2593" cy="1451"/>
              </a:xfrm>
            </p:grpSpPr>
            <p:pic>
              <p:nvPicPr>
                <p:cNvPr id="25" name="Picture 50" descr="Picture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354" y="1107"/>
                  <a:ext cx="2096" cy="13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375" y="1294"/>
                  <a:ext cx="572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Symbol" pitchFamily="28" charset="2"/>
                      <a:ea typeface="Arial Unicode MS" pitchFamily="34" charset="-128"/>
                      <a:cs typeface="Arial Unicode MS" pitchFamily="34" charset="-128"/>
                    </a:rPr>
                    <a:t>p</a:t>
                  </a:r>
                  <a:r>
                    <a:rPr lang="en-US" sz="1600" dirty="0">
                      <a:latin typeface="Times" pitchFamily="28" charset="0"/>
                      <a:ea typeface="Arial Unicode MS" pitchFamily="34" charset="-128"/>
                      <a:cs typeface="Arial Unicode MS" pitchFamily="34" charset="-128"/>
                      <a:sym typeface="Wingdings" pitchFamily="28" charset="2"/>
                    </a:rPr>
                    <a:t></a:t>
                  </a:r>
                  <a:r>
                    <a:rPr lang="en-US" sz="1600" dirty="0">
                      <a:latin typeface="Symbol" pitchFamily="28" charset="2"/>
                      <a:ea typeface="Arial Unicode MS" pitchFamily="34" charset="-128"/>
                      <a:cs typeface="Arial Unicode MS" pitchFamily="34" charset="-128"/>
                      <a:sym typeface="Wingdings" pitchFamily="28" charset="2"/>
                    </a:rPr>
                    <a:t>m</a:t>
                  </a:r>
                  <a:endParaRPr lang="en-US" sz="1600" dirty="0">
                    <a:latin typeface="Symbol" pitchFamily="28" charset="2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2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5156" y="979"/>
                  <a:ext cx="751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CC3300"/>
                      </a:solidFill>
                      <a:ea typeface="Arial Unicode MS" pitchFamily="34" charset="-128"/>
                      <a:cs typeface="Arial Unicode MS" pitchFamily="34" charset="-128"/>
                    </a:rPr>
                    <a:t>prompt</a:t>
                  </a:r>
                </a:p>
              </p:txBody>
            </p:sp>
          </p:grpSp>
          <p:sp>
            <p:nvSpPr>
              <p:cNvPr id="22" name="Line 53"/>
              <p:cNvSpPr>
                <a:spLocks noChangeShapeType="1"/>
              </p:cNvSpPr>
              <p:nvPr/>
            </p:nvSpPr>
            <p:spPr bwMode="auto">
              <a:xfrm flipV="1">
                <a:off x="3729" y="2082"/>
                <a:ext cx="690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Line 54"/>
              <p:cNvSpPr>
                <a:spLocks noChangeShapeType="1"/>
              </p:cNvSpPr>
              <p:nvPr/>
            </p:nvSpPr>
            <p:spPr bwMode="auto">
              <a:xfrm flipV="1">
                <a:off x="4389" y="1446"/>
                <a:ext cx="984" cy="6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Line 55"/>
              <p:cNvSpPr>
                <a:spLocks noChangeShapeType="1"/>
              </p:cNvSpPr>
              <p:nvPr/>
            </p:nvSpPr>
            <p:spPr bwMode="auto">
              <a:xfrm flipH="1">
                <a:off x="3867" y="2082"/>
                <a:ext cx="522" cy="3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0" name="Line 59"/>
            <p:cNvSpPr>
              <a:spLocks noChangeShapeType="1"/>
            </p:cNvSpPr>
            <p:nvPr/>
          </p:nvSpPr>
          <p:spPr bwMode="auto">
            <a:xfrm flipV="1">
              <a:off x="3600" y="2544"/>
              <a:ext cx="1296" cy="960"/>
            </a:xfrm>
            <a:prstGeom prst="line">
              <a:avLst/>
            </a:prstGeom>
            <a:noFill/>
            <a:ln w="9525">
              <a:solidFill>
                <a:srgbClr val="AB1D17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8" name="Picture 4" descr="C:\Documents and Settings\leitch\My Documents\physics\2011\users_mtg\fvtx\raa_cbsep_totbc_fvtx_decadal_t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505200"/>
            <a:ext cx="3159126" cy="3048000"/>
          </a:xfrm>
          <a:prstGeom prst="rect">
            <a:avLst/>
          </a:prstGeom>
          <a:noFill/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057650"/>
            <a:ext cx="301769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6/21/2011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PHENIX - MJL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19088" y="4309646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Simulation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76400" y="249936"/>
            <a:ext cx="5715000" cy="369332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Probing the sQGP with Heavy Quarks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24454" y="1238430"/>
            <a:ext cx="390706" cy="358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05800" y="1447800"/>
            <a:ext cx="366482" cy="358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99410" y="2340742"/>
            <a:ext cx="390706" cy="358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58200" y="2514600"/>
            <a:ext cx="366482" cy="358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72200" y="2895600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 pitchFamily="66" charset="0"/>
              </a:rPr>
              <a:t>beauty</a:t>
            </a:r>
          </a:p>
          <a:p>
            <a:r>
              <a:rPr lang="en-US" sz="1200" dirty="0" smtClean="0">
                <a:latin typeface="Comic Sans MS" pitchFamily="66" charset="0"/>
              </a:rPr>
              <a:t>1.2&lt; </a:t>
            </a:r>
            <a:r>
              <a:rPr lang="en-US" sz="1200" dirty="0" smtClean="0">
                <a:latin typeface="Comic Sans MS" pitchFamily="66" charset="0"/>
                <a:sym typeface="Symbol"/>
              </a:rPr>
              <a:t> </a:t>
            </a:r>
            <a:r>
              <a:rPr lang="en-US" sz="1200" dirty="0" smtClean="0">
                <a:latin typeface="Comic Sans MS" pitchFamily="66" charset="0"/>
              </a:rPr>
              <a:t>&lt;2.2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4470" y="174077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 pitchFamily="66" charset="0"/>
              </a:rPr>
              <a:t>     charm</a:t>
            </a:r>
          </a:p>
          <a:p>
            <a:r>
              <a:rPr lang="en-US" sz="1200" dirty="0" smtClean="0">
                <a:latin typeface="Comic Sans MS" pitchFamily="66" charset="0"/>
              </a:rPr>
              <a:t>1.2&lt; </a:t>
            </a:r>
            <a:r>
              <a:rPr lang="en-US" sz="1200" dirty="0" smtClean="0">
                <a:latin typeface="Comic Sans MS" pitchFamily="66" charset="0"/>
                <a:sym typeface="Symbol"/>
              </a:rPr>
              <a:t> </a:t>
            </a:r>
            <a:r>
              <a:rPr lang="en-US" sz="1200" dirty="0" smtClean="0">
                <a:latin typeface="Comic Sans MS" pitchFamily="66" charset="0"/>
              </a:rPr>
              <a:t>&lt;2.2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43400" y="3810000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Simulation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63644" y="5298488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collisional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05200" y="4343400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radiative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31566" y="3630966"/>
            <a:ext cx="56906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x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US" dirty="0" smtClean="0">
                <a:latin typeface="Comic Sans MS" pitchFamily="66" charset="0"/>
              </a:rPr>
              <a:t>, x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00416" y="6285537"/>
            <a:ext cx="88325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p</a:t>
            </a:r>
            <a:r>
              <a:rPr lang="en-US" sz="1400" baseline="-25000" dirty="0" smtClean="0">
                <a:latin typeface="Comic Sans MS" pitchFamily="66" charset="0"/>
              </a:rPr>
              <a:t>T</a:t>
            </a:r>
            <a:r>
              <a:rPr lang="en-US" sz="1400" dirty="0" smtClean="0">
                <a:latin typeface="Comic Sans MS" pitchFamily="66" charset="0"/>
              </a:rPr>
              <a:t> (GeV/c)</a:t>
            </a:r>
            <a:endParaRPr lang="en-US" sz="1400" baseline="-25000" dirty="0" smtClean="0">
              <a:latin typeface="Comic Sans MS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96000" y="3586120"/>
            <a:ext cx="218649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Comic Sans MS" pitchFamily="66" charset="0"/>
              </a:rPr>
              <a:t>10</a:t>
            </a:r>
            <a:r>
              <a:rPr lang="en-US" sz="1200" baseline="30000" dirty="0" smtClean="0">
                <a:latin typeface="Comic Sans MS" pitchFamily="66" charset="0"/>
              </a:rPr>
              <a:t>-3</a:t>
            </a:r>
            <a:r>
              <a:rPr lang="en-US" sz="1200" dirty="0" smtClean="0">
                <a:latin typeface="Comic Sans MS" pitchFamily="66" charset="0"/>
              </a:rPr>
              <a:t>              10</a:t>
            </a:r>
            <a:r>
              <a:rPr lang="en-US" sz="1200" baseline="30000" dirty="0" smtClean="0">
                <a:latin typeface="Comic Sans MS" pitchFamily="66" charset="0"/>
              </a:rPr>
              <a:t>-2</a:t>
            </a:r>
            <a:r>
              <a:rPr lang="en-US" sz="1200" dirty="0" smtClean="0">
                <a:latin typeface="Comic Sans MS" pitchFamily="66" charset="0"/>
              </a:rPr>
              <a:t>                10</a:t>
            </a:r>
            <a:r>
              <a:rPr lang="en-US" sz="1200" baseline="30000" dirty="0" smtClean="0">
                <a:latin typeface="Comic Sans MS" pitchFamily="66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95972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01" y="46395"/>
            <a:ext cx="7195619" cy="591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suppression (puzzle)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92369" y="2401568"/>
            <a:ext cx="3737987" cy="90435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81000" y="4495800"/>
            <a:ext cx="7854775" cy="867803"/>
          </a:xfrm>
          <a:prstGeom prst="rect">
            <a:avLst/>
          </a:prstGeom>
          <a:solidFill>
            <a:srgbClr val="FFFF99"/>
          </a:solidFill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None/>
            </a:pPr>
            <a:r>
              <a:rPr lang="en-US" sz="2400" b="1" dirty="0">
                <a:solidFill>
                  <a:srgbClr val="FF0000"/>
                </a:solidFill>
              </a:rPr>
              <a:t>Surprisingly (?) : less suppression than RHIC !</a:t>
            </a:r>
          </a:p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None/>
            </a:pP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baseline="-25000" dirty="0">
                <a:solidFill>
                  <a:srgbClr val="FF0000"/>
                </a:solidFill>
              </a:rPr>
              <a:t>CP</a:t>
            </a:r>
            <a:r>
              <a:rPr lang="en-US" sz="2400" b="1" dirty="0">
                <a:solidFill>
                  <a:srgbClr val="FF0000"/>
                </a:solidFill>
              </a:rPr>
              <a:t>(Alice/Atlas): suppression stronger at high </a:t>
            </a:r>
            <a:r>
              <a:rPr lang="en-US" sz="2400" b="1" dirty="0" err="1">
                <a:solidFill>
                  <a:srgbClr val="FF0000"/>
                </a:solidFill>
              </a:rPr>
              <a:t>p</a:t>
            </a:r>
            <a:r>
              <a:rPr lang="en-US" sz="2400" b="1" baseline="-25000" dirty="0" err="1">
                <a:solidFill>
                  <a:srgbClr val="FF0000"/>
                </a:solidFill>
              </a:rPr>
              <a:t>T</a:t>
            </a:r>
            <a:r>
              <a:rPr lang="en-US" sz="2400" b="1" dirty="0">
                <a:solidFill>
                  <a:srgbClr val="FF0000"/>
                </a:solidFill>
              </a:rPr>
              <a:t>  ??</a:t>
            </a:r>
          </a:p>
        </p:txBody>
      </p:sp>
      <p:grpSp>
        <p:nvGrpSpPr>
          <p:cNvPr id="7" name="Group 41"/>
          <p:cNvGrpSpPr/>
          <p:nvPr/>
        </p:nvGrpSpPr>
        <p:grpSpPr>
          <a:xfrm>
            <a:off x="228600" y="1143000"/>
            <a:ext cx="4343400" cy="2895600"/>
            <a:chOff x="130629" y="612949"/>
            <a:chExt cx="4708779" cy="320197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629" y="612949"/>
              <a:ext cx="4708779" cy="3201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40"/>
            <p:cNvGrpSpPr/>
            <p:nvPr/>
          </p:nvGrpSpPr>
          <p:grpSpPr>
            <a:xfrm>
              <a:off x="1366873" y="1570894"/>
              <a:ext cx="1305989" cy="949567"/>
              <a:chOff x="1366873" y="1570894"/>
              <a:chExt cx="1305989" cy="949567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366873" y="1570894"/>
                <a:ext cx="1305989" cy="313932"/>
              </a:xfrm>
              <a:prstGeom prst="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FC0128"/>
                  </a:buClr>
                  <a:buFont typeface="Wingdings" pitchFamily="2" charset="2"/>
                  <a:buNone/>
                </a:pPr>
                <a:r>
                  <a:rPr lang="en-US" sz="1600" b="1" dirty="0" err="1">
                    <a:solidFill>
                      <a:srgbClr val="0066FF"/>
                    </a:solidFill>
                  </a:rPr>
                  <a:t>Phenix</a:t>
                </a:r>
                <a:r>
                  <a:rPr lang="en-US" sz="1600" b="1" dirty="0">
                    <a:solidFill>
                      <a:srgbClr val="0066FF"/>
                    </a:solidFill>
                    <a:latin typeface="Symbol" pitchFamily="18" charset="2"/>
                  </a:rPr>
                  <a:t> mm</a:t>
                </a:r>
                <a:endParaRPr lang="en-US" sz="1600" b="1" baseline="-25000" dirty="0">
                  <a:solidFill>
                    <a:srgbClr val="0066FF"/>
                  </a:solidFill>
                  <a:latin typeface="Symbol" pitchFamily="18" charset="2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 rot="5400000">
                <a:off x="1412631" y="2186354"/>
                <a:ext cx="597877" cy="7033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2691544" y="1202785"/>
              <a:ext cx="644463" cy="378488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b="1" dirty="0" smtClean="0">
                  <a:solidFill>
                    <a:srgbClr val="0000FF"/>
                  </a:solidFill>
                </a:rPr>
                <a:t>R</a:t>
              </a:r>
              <a:r>
                <a:rPr lang="en-US" b="1" baseline="-25000" dirty="0" smtClean="0">
                  <a:solidFill>
                    <a:srgbClr val="0000FF"/>
                  </a:solidFill>
                </a:rPr>
                <a:t>AA</a:t>
              </a:r>
              <a:endParaRPr lang="en-US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" name="Group 32"/>
          <p:cNvGrpSpPr/>
          <p:nvPr/>
        </p:nvGrpSpPr>
        <p:grpSpPr>
          <a:xfrm>
            <a:off x="4759569" y="1143000"/>
            <a:ext cx="4384431" cy="3023628"/>
            <a:chOff x="4759569" y="597878"/>
            <a:chExt cx="4384431" cy="3023628"/>
          </a:xfrm>
        </p:grpSpPr>
        <p:pic>
          <p:nvPicPr>
            <p:cNvPr id="214018" name="Picture 2" descr="https://aliceinfo.cern.ch/Figure/sites/aliceinfo.cern.ch.Figure/files/Figures/ppillot/2011-May-20-RCPvsATLAS.gif"/>
            <p:cNvPicPr>
              <a:picLocks noChangeAspect="1" noChangeArrowheads="1"/>
            </p:cNvPicPr>
            <p:nvPr/>
          </p:nvPicPr>
          <p:blipFill>
            <a:blip r:embed="rId3" cstate="print"/>
            <a:srcRect t="2059" r="4226" b="5654"/>
            <a:stretch>
              <a:fillRect/>
            </a:stretch>
          </p:blipFill>
          <p:spPr bwMode="auto">
            <a:xfrm>
              <a:off x="4759569" y="609601"/>
              <a:ext cx="4384431" cy="3011905"/>
            </a:xfrm>
            <a:prstGeom prst="rect">
              <a:avLst/>
            </a:prstGeom>
            <a:noFill/>
          </p:spPr>
        </p:pic>
        <p:grpSp>
          <p:nvGrpSpPr>
            <p:cNvPr id="11" name="Group 31"/>
            <p:cNvGrpSpPr/>
            <p:nvPr/>
          </p:nvGrpSpPr>
          <p:grpSpPr>
            <a:xfrm>
              <a:off x="5962320" y="1758462"/>
              <a:ext cx="1411495" cy="313933"/>
              <a:chOff x="5962320" y="1758462"/>
              <a:chExt cx="1411495" cy="31393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962320" y="1758463"/>
                <a:ext cx="850682" cy="313932"/>
              </a:xfrm>
              <a:prstGeom prst="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FC0128"/>
                  </a:buClr>
                  <a:buFont typeface="Wingdings" pitchFamily="2" charset="2"/>
                  <a:buNone/>
                </a:pPr>
                <a:r>
                  <a:rPr lang="en-US" sz="1600" b="1" dirty="0">
                    <a:solidFill>
                      <a:srgbClr val="00AE00">
                        <a:lumMod val="75000"/>
                      </a:srgbClr>
                    </a:solidFill>
                  </a:rPr>
                  <a:t>ATLAS</a:t>
                </a:r>
                <a:endParaRPr lang="en-US" sz="1600" b="1" baseline="-25000" dirty="0">
                  <a:solidFill>
                    <a:srgbClr val="00AE00">
                      <a:lumMod val="75000"/>
                    </a:srgbClr>
                  </a:solidFill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 bwMode="auto">
              <a:xfrm flipV="1">
                <a:off x="6775938" y="1758462"/>
                <a:ext cx="597877" cy="58615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7010706" y="597878"/>
              <a:ext cx="644463" cy="342274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b="1" dirty="0">
                  <a:solidFill>
                    <a:srgbClr val="0000FF"/>
                  </a:solidFill>
                </a:rPr>
                <a:t>R</a:t>
              </a:r>
              <a:r>
                <a:rPr lang="en-US" b="1" baseline="-25000" dirty="0">
                  <a:solidFill>
                    <a:srgbClr val="0000FF"/>
                  </a:solidFill>
                </a:rPr>
                <a:t>CP</a:t>
              </a:r>
              <a:endParaRPr lang="en-US" baseline="-25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38200" y="5486400"/>
            <a:ext cx="6340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data; 1 more slide on the J/Psi puzzle</a:t>
            </a:r>
          </a:p>
          <a:p>
            <a:r>
              <a:rPr lang="en-US" dirty="0" smtClean="0"/>
              <a:t>Add 62 </a:t>
            </a:r>
            <a:r>
              <a:rPr lang="en-US" dirty="0" err="1" smtClean="0"/>
              <a:t>GeV</a:t>
            </a:r>
            <a:r>
              <a:rPr lang="en-US" dirty="0" smtClean="0"/>
              <a:t>; CMS data; it is puzzle</a:t>
            </a:r>
          </a:p>
          <a:p>
            <a:r>
              <a:rPr lang="en-US" dirty="0" smtClean="0"/>
              <a:t>Central is suppressed at LHC</a:t>
            </a:r>
          </a:p>
          <a:p>
            <a:r>
              <a:rPr lang="en-US" dirty="0" smtClean="0"/>
              <a:t>Need high statistics and large y range of J/Psi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792162"/>
          </a:xfrm>
        </p:spPr>
        <p:txBody>
          <a:bodyPr/>
          <a:lstStyle/>
          <a:p>
            <a:r>
              <a:rPr lang="en-US" dirty="0" smtClean="0"/>
              <a:t>CMS sees Suppression of Y(2S,3S)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5638800"/>
            <a:ext cx="8458200" cy="8382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data show that the 2s/3s are reduced as compared to the 1s.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Large acceptance Y measurement at RHIC is important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1S/2S/3S need to be separated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870567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4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understanding: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248400"/>
            <a:ext cx="7772400" cy="38100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 smtClean="0"/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76400"/>
            <a:ext cx="2514600" cy="280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4340" y="968514"/>
            <a:ext cx="211646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Thermal photons</a:t>
            </a:r>
          </a:p>
          <a:p>
            <a:pPr lvl="0"/>
            <a:r>
              <a:rPr lang="en-US" sz="2000" i="1" dirty="0" smtClean="0"/>
              <a:t>T</a:t>
            </a:r>
            <a:r>
              <a:rPr lang="en-US" sz="2000" i="1" baseline="-25000" dirty="0" smtClean="0"/>
              <a:t>i</a:t>
            </a:r>
            <a:r>
              <a:rPr lang="en-US" sz="2000" dirty="0" smtClean="0"/>
              <a:t> =300-600 </a:t>
            </a:r>
            <a:r>
              <a:rPr lang="en-US" sz="2000" dirty="0" err="1" smtClean="0"/>
              <a:t>MeV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" y="4473422"/>
            <a:ext cx="2352675" cy="230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047272"/>
            <a:ext cx="2819400" cy="214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1" y="4262808"/>
            <a:ext cx="2895600" cy="213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971800" y="990600"/>
            <a:ext cx="27432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and v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(and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)</a:t>
            </a:r>
          </a:p>
          <a:p>
            <a:pPr lvl="0"/>
            <a:r>
              <a:rPr lang="en-US" sz="2000" dirty="0" err="1" smtClean="0"/>
              <a:t>Glauber</a:t>
            </a:r>
            <a:r>
              <a:rPr lang="en-US" sz="2000" dirty="0" smtClean="0"/>
              <a:t> initial state and </a:t>
            </a:r>
            <a:r>
              <a:rPr lang="en-US" sz="2000" dirty="0" smtClean="0">
                <a:latin typeface="Symbol" pitchFamily="18" charset="2"/>
              </a:rPr>
              <a:t>h</a:t>
            </a:r>
            <a:r>
              <a:rPr lang="en-US" sz="2000" dirty="0" smtClean="0"/>
              <a:t>/s~1/4</a:t>
            </a:r>
            <a:r>
              <a:rPr lang="en-US" sz="2000" dirty="0" smtClean="0">
                <a:latin typeface="Symbol" pitchFamily="18" charset="2"/>
              </a:rPr>
              <a:t>p</a:t>
            </a:r>
            <a:r>
              <a:rPr lang="en-US" sz="2000" dirty="0" smtClean="0"/>
              <a:t> favored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5311" y="2057400"/>
            <a:ext cx="350868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096000" y="990600"/>
            <a:ext cx="28956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RAA and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at high </a:t>
            </a:r>
            <a:r>
              <a:rPr lang="en-US" sz="2000" dirty="0" err="1" smtClean="0"/>
              <a:t>pT</a:t>
            </a:r>
            <a:endParaRPr lang="en-US" sz="2000" dirty="0" smtClean="0"/>
          </a:p>
          <a:p>
            <a:pPr lvl="0"/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E ~ (path length)</a:t>
            </a:r>
            <a:r>
              <a:rPr lang="en-US" sz="2000" baseline="30000" dirty="0" smtClean="0"/>
              <a:t>3</a:t>
            </a:r>
          </a:p>
          <a:p>
            <a:pPr lvl="0"/>
            <a:r>
              <a:rPr lang="en-US" sz="2000" dirty="0" smtClean="0"/>
              <a:t>favored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4495800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PRL105,142301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32882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0" y="55626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2316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Understanding: QGP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553200"/>
            <a:ext cx="7772400" cy="304800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846819"/>
            <a:ext cx="3505200" cy="201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524000"/>
            <a:ext cx="3429000" cy="305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817142"/>
            <a:ext cx="4038600" cy="204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719530"/>
            <a:ext cx="2743200" cy="264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895600" y="1676400"/>
            <a:ext cx="2590800" cy="2667000"/>
            <a:chOff x="2895600" y="1676400"/>
            <a:chExt cx="2667000" cy="2730578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8000" y="1676400"/>
              <a:ext cx="2514600" cy="2730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95600" y="1828800"/>
              <a:ext cx="173000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TextBox 12"/>
          <p:cNvSpPr txBox="1"/>
          <p:nvPr/>
        </p:nvSpPr>
        <p:spPr>
          <a:xfrm>
            <a:off x="474340" y="968514"/>
            <a:ext cx="211646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J/</a:t>
            </a:r>
            <a:r>
              <a:rPr lang="en-US" sz="1600" dirty="0" smtClean="0">
                <a:latin typeface="Symbol" pitchFamily="18" charset="2"/>
              </a:rPr>
              <a:t>y</a:t>
            </a:r>
            <a:r>
              <a:rPr lang="en-US" sz="1600" dirty="0" smtClean="0"/>
              <a:t> suppression</a:t>
            </a:r>
          </a:p>
          <a:p>
            <a:pPr lvl="0"/>
            <a:r>
              <a:rPr lang="en-US" sz="1600" dirty="0" smtClean="0"/>
              <a:t>Debye screening?</a:t>
            </a:r>
          </a:p>
          <a:p>
            <a:pPr lvl="0"/>
            <a:r>
              <a:rPr lang="en-US" sz="1600" dirty="0" smtClean="0"/>
              <a:t>Puzzle remains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7540" y="997803"/>
            <a:ext cx="211646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Detailed study of CNM effect on J/</a:t>
            </a:r>
            <a:r>
              <a:rPr lang="en-US" sz="1600" dirty="0" smtClean="0">
                <a:latin typeface="Symbol" pitchFamily="18" charset="2"/>
              </a:rPr>
              <a:t>y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1066800"/>
            <a:ext cx="28956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saturates for s</a:t>
            </a:r>
            <a:r>
              <a:rPr lang="en-US" sz="1600" baseline="30000" dirty="0" smtClean="0"/>
              <a:t>1/2</a:t>
            </a:r>
            <a:r>
              <a:rPr lang="en-US" sz="1600" dirty="0" smtClean="0"/>
              <a:t> &gt;39 </a:t>
            </a:r>
            <a:r>
              <a:rPr lang="en-US" sz="1600" dirty="0" err="1" smtClean="0"/>
              <a:t>GeV</a:t>
            </a: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4495800"/>
            <a:ext cx="28956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Stronger suppression with s</a:t>
            </a:r>
            <a:r>
              <a:rPr lang="en-US" sz="1600" baseline="30000" dirty="0" smtClean="0"/>
              <a:t>1/2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4303258"/>
            <a:ext cx="2971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Di-</a:t>
            </a:r>
            <a:r>
              <a:rPr lang="en-US" sz="1400" dirty="0" err="1" smtClean="0"/>
              <a:t>hadron</a:t>
            </a:r>
            <a:r>
              <a:rPr lang="en-US" sz="1400" dirty="0" smtClean="0"/>
              <a:t> suppression at small x</a:t>
            </a:r>
          </a:p>
          <a:p>
            <a:pPr lvl="0"/>
            <a:r>
              <a:rPr lang="en-US" sz="1400" dirty="0" smtClean="0"/>
              <a:t>gluon saturation?</a:t>
            </a:r>
          </a:p>
        </p:txBody>
      </p:sp>
    </p:spTree>
    <p:extLst>
      <p:ext uri="{BB962C8B-B14F-4D97-AF65-F5344CB8AC3E}">
        <p14:creationId xmlns:p14="http://schemas.microsoft.com/office/powerpoint/2010/main" val="408938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Heavy quark R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VTX &amp; FVTX</a:t>
            </a:r>
            <a:endParaRPr lang="en-US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60356"/>
            <a:ext cx="4191000" cy="283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1414"/>
            <a:ext cx="4191000" cy="292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Content Placeholder 2"/>
          <p:cNvSpPr>
            <a:spLocks noGrp="1"/>
          </p:cNvSpPr>
          <p:nvPr>
            <p:ph idx="1"/>
          </p:nvPr>
        </p:nvSpPr>
        <p:spPr>
          <a:xfrm>
            <a:off x="4343400" y="4419600"/>
            <a:ext cx="4495800" cy="213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Probe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sQGP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at RHIC with heavy quark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High statistics and wide kinematic coverage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Very competitive with LHC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 r="6047" b="3664"/>
          <a:stretch>
            <a:fillRect/>
          </a:stretch>
        </p:blipFill>
        <p:spPr bwMode="auto">
          <a:xfrm>
            <a:off x="5105400" y="990600"/>
            <a:ext cx="3352800" cy="338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7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4E5B8-8134-C444-876E-24D69EDED349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41989" name="Text Box 2"/>
          <p:cNvSpPr txBox="1">
            <a:spLocks noChangeArrowheads="1"/>
          </p:cNvSpPr>
          <p:nvPr/>
        </p:nvSpPr>
        <p:spPr bwMode="auto">
          <a:xfrm>
            <a:off x="3267835" y="152400"/>
            <a:ext cx="5782503" cy="166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600" dirty="0">
                <a:latin typeface="Times New Roman" charset="0"/>
                <a:ea typeface="ＭＳ Ｐゴシック" charset="-128"/>
                <a:cs typeface="ＭＳ Ｐゴシック" charset="-128"/>
              </a:rPr>
              <a:t>The </a:t>
            </a:r>
            <a:r>
              <a:rPr lang="en-US" sz="2600" b="1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</a:t>
            </a:r>
            <a:r>
              <a:rPr lang="en-US" sz="2600" dirty="0">
                <a:latin typeface="Times New Roman" charset="0"/>
                <a:ea typeface="ＭＳ Ｐゴシック" charset="-128"/>
                <a:cs typeface="ＭＳ Ｐゴシック" charset="-128"/>
              </a:rPr>
              <a:t>elativistic </a:t>
            </a:r>
            <a:r>
              <a:rPr lang="en-US" sz="2600" b="1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H</a:t>
            </a:r>
            <a:r>
              <a:rPr lang="en-US" sz="2600" dirty="0">
                <a:latin typeface="Times New Roman" charset="0"/>
                <a:ea typeface="ＭＳ Ｐゴシック" charset="-128"/>
                <a:cs typeface="ＭＳ Ｐゴシック" charset="-128"/>
              </a:rPr>
              <a:t>eavy </a:t>
            </a:r>
            <a:r>
              <a:rPr lang="en-US" sz="2600" b="1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2600" dirty="0">
                <a:latin typeface="Times New Roman" charset="0"/>
                <a:ea typeface="ＭＳ Ｐゴシック" charset="-128"/>
                <a:cs typeface="ＭＳ Ｐゴシック" charset="-128"/>
              </a:rPr>
              <a:t>on </a:t>
            </a:r>
            <a:r>
              <a:rPr lang="en-US" sz="2600" b="1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2600" dirty="0">
                <a:latin typeface="Times New Roman" charset="0"/>
                <a:ea typeface="ＭＳ Ｐゴシック" charset="-128"/>
                <a:cs typeface="ＭＳ Ｐゴシック" charset="-128"/>
              </a:rPr>
              <a:t>ollider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600" dirty="0">
                <a:latin typeface="Times New Roman" charset="0"/>
                <a:ea typeface="ＭＳ Ｐゴシック" charset="-128"/>
                <a:cs typeface="ＭＳ Ｐゴシック" charset="-128"/>
              </a:rPr>
              <a:t> at Brookhaven National </a:t>
            </a:r>
            <a:r>
              <a:rPr lang="en-US" sz="2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Laboratory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en-US" sz="2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RHIC’s First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Decade: A discovery Machine </a:t>
            </a:r>
            <a:endParaRPr lang="en-US" sz="2400" b="1" i="1" dirty="0">
              <a:solidFill>
                <a:srgbClr val="FF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90" name="Picture 3" descr="BNL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"/>
            <a:ext cx="32004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4"/>
          <p:cNvSpPr txBox="1">
            <a:spLocks noChangeArrowheads="1"/>
          </p:cNvSpPr>
          <p:nvPr/>
        </p:nvSpPr>
        <p:spPr bwMode="auto">
          <a:xfrm>
            <a:off x="6096000" y="2025088"/>
            <a:ext cx="29543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HI </a:t>
            </a:r>
            <a:endParaRPr lang="en-US" b="1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New state of matter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QGP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De-confinement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…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polarized proton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Nucleon Spin Structure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Spin Fragmentation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pQCD</a:t>
            </a: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…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en-US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en-US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1" i="1" u="sng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RHIC is a QCD </a:t>
            </a:r>
            <a:r>
              <a:rPr lang="en-US" b="1" i="1" u="sng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Lab</a:t>
            </a:r>
            <a:endParaRPr lang="en-US" b="1" i="1" u="sng" dirty="0">
              <a:solidFill>
                <a:srgbClr val="FF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700" y="2124075"/>
            <a:ext cx="6223000" cy="4597400"/>
            <a:chOff x="64" y="1344"/>
            <a:chExt cx="3920" cy="2896"/>
          </a:xfrm>
        </p:grpSpPr>
        <p:pic>
          <p:nvPicPr>
            <p:cNvPr id="41994" name="Picture 6" descr="RHICcomplexne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5" name="Text Box 7"/>
            <p:cNvSpPr txBox="1">
              <a:spLocks noChangeArrowheads="1"/>
            </p:cNvSpPr>
            <p:nvPr/>
          </p:nvSpPr>
          <p:spPr bwMode="auto">
            <a:xfrm>
              <a:off x="415" y="2112"/>
              <a:ext cx="5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PHENIX</a:t>
              </a:r>
              <a:endParaRPr lang="en-US" sz="1600">
                <a:latin typeface="Maiandra GD" pitchFamily="34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996" name="Text Box 8"/>
            <p:cNvSpPr txBox="1">
              <a:spLocks noChangeArrowheads="1"/>
            </p:cNvSpPr>
            <p:nvPr/>
          </p:nvSpPr>
          <p:spPr bwMode="auto">
            <a:xfrm>
              <a:off x="1584" y="2284"/>
              <a:ext cx="4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chemeClr val="accent2"/>
                  </a:solidFill>
                  <a:latin typeface="Maiandra GD" pitchFamily="34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sz="1600">
                <a:latin typeface="Maiandra GD" pitchFamily="34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997" name="Text Box 9"/>
            <p:cNvSpPr txBox="1">
              <a:spLocks noChangeArrowheads="1"/>
            </p:cNvSpPr>
            <p:nvPr/>
          </p:nvSpPr>
          <p:spPr bwMode="auto">
            <a:xfrm>
              <a:off x="3110" y="1392"/>
              <a:ext cx="6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chemeClr val="accent2"/>
                  </a:solidFill>
                  <a:latin typeface="Maiandra GD" pitchFamily="34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sz="1600">
                <a:latin typeface="Maiandra GD" pitchFamily="34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-387350" y="-196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59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3B0735-9601-E248-B66C-4FA3795E9ADA}" type="slidenum">
              <a:rPr lang="en-US" sz="1400" b="0" baseline="0"/>
              <a:pPr eaLnBrk="1" hangingPunct="1"/>
              <a:t>30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3556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 J/ψ R</a:t>
            </a:r>
            <a:r>
              <a:rPr lang="en-US" sz="2400" baseline="-25000">
                <a:latin typeface="Arial" charset="0"/>
                <a:ea typeface="ＭＳ Ｐゴシック" charset="0"/>
                <a:cs typeface="ＭＳ Ｐゴシック" charset="0"/>
              </a:rPr>
              <a:t>AA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 at LHC</a:t>
            </a:r>
          </a:p>
        </p:txBody>
      </p:sp>
      <p:sp>
        <p:nvSpPr>
          <p:cNvPr id="4506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aseline="0">
                <a:solidFill>
                  <a:srgbClr val="FF6600"/>
                </a:solidFill>
              </a:rPr>
              <a:t>Aihong Tang                                                                LANL Oct. 2010                   </a:t>
            </a:r>
            <a:endParaRPr lang="en-US" sz="1400" b="0" baseline="0">
              <a:solidFill>
                <a:srgbClr val="FF6600"/>
              </a:solidFill>
            </a:endParaRPr>
          </a:p>
        </p:txBody>
      </p:sp>
      <p:sp>
        <p:nvSpPr>
          <p:cNvPr id="45061" name="Text Box 17"/>
          <p:cNvSpPr txBox="1">
            <a:spLocks noChangeArrowheads="1"/>
          </p:cNvSpPr>
          <p:nvPr/>
        </p:nvSpPr>
        <p:spPr bwMode="auto">
          <a:xfrm>
            <a:off x="3268663" y="5791200"/>
            <a:ext cx="2370137" cy="369888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baseline="0">
                <a:solidFill>
                  <a:schemeClr val="bg1"/>
                </a:solidFill>
              </a:rPr>
              <a:t>Similar trend at LHC</a:t>
            </a:r>
          </a:p>
        </p:txBody>
      </p:sp>
      <p:pic>
        <p:nvPicPr>
          <p:cNvPr id="4506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559300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457200" y="5181600"/>
            <a:ext cx="2263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baseline="0"/>
              <a:t>T. Dahms, QM 2011</a:t>
            </a:r>
          </a:p>
        </p:txBody>
      </p:sp>
      <p:pic>
        <p:nvPicPr>
          <p:cNvPr id="45064" name="Image 2" descr="RAAvsPHENIX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7244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TextBox 9"/>
          <p:cNvSpPr txBox="1">
            <a:spLocks noChangeArrowheads="1"/>
          </p:cNvSpPr>
          <p:nvPr/>
        </p:nvSpPr>
        <p:spPr bwMode="auto">
          <a:xfrm>
            <a:off x="5486400" y="3886200"/>
            <a:ext cx="201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baseline="0"/>
              <a:t>P. Pillot, QM 2011</a:t>
            </a:r>
          </a:p>
        </p:txBody>
      </p:sp>
    </p:spTree>
    <p:extLst>
      <p:ext uri="{BB962C8B-B14F-4D97-AF65-F5344CB8AC3E}">
        <p14:creationId xmlns:p14="http://schemas.microsoft.com/office/powerpoint/2010/main" val="738697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767005-1BEA-0143-97F1-5F68C2CB7EE3}" type="slidenum">
              <a:rPr lang="en-US" sz="1400" b="0" baseline="0"/>
              <a:pPr eaLnBrk="1" hangingPunct="1"/>
              <a:t>31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3556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 Production and Dynamics : J/ψ Flow</a:t>
            </a:r>
          </a:p>
        </p:txBody>
      </p:sp>
      <p:sp>
        <p:nvSpPr>
          <p:cNvPr id="4710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aseline="0">
                <a:solidFill>
                  <a:srgbClr val="FF6600"/>
                </a:solidFill>
              </a:rPr>
              <a:t>Aihong Tang                                                                LANL Oct. 2010                   </a:t>
            </a:r>
            <a:endParaRPr lang="en-US" sz="1400" b="0" baseline="0">
              <a:solidFill>
                <a:srgbClr val="FF6600"/>
              </a:solidFill>
            </a:endParaRPr>
          </a:p>
        </p:txBody>
      </p:sp>
      <p:sp>
        <p:nvSpPr>
          <p:cNvPr id="47109" name="Text Box 17"/>
          <p:cNvSpPr txBox="1">
            <a:spLocks noChangeArrowheads="1"/>
          </p:cNvSpPr>
          <p:nvPr/>
        </p:nvSpPr>
        <p:spPr bwMode="auto">
          <a:xfrm>
            <a:off x="2354263" y="5715000"/>
            <a:ext cx="4198937" cy="369888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baseline="0">
                <a:solidFill>
                  <a:schemeClr val="bg1"/>
                </a:solidFill>
              </a:rPr>
              <a:t>Conistent with zero considering errors.</a:t>
            </a:r>
          </a:p>
        </p:txBody>
      </p:sp>
      <p:pic>
        <p:nvPicPr>
          <p:cNvPr id="471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141413"/>
            <a:ext cx="56530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971550" y="4868863"/>
            <a:ext cx="3529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aseline="0">
                <a:solidFill>
                  <a:srgbClr val="10181C"/>
                </a:solidFill>
              </a:rPr>
              <a:t>Phys. Rev. Lett. 99 (2007) 112301</a:t>
            </a:r>
          </a:p>
          <a:p>
            <a:pPr eaLnBrk="1" hangingPunct="1"/>
            <a:r>
              <a:rPr lang="en-US" altLang="zh-CN" sz="1400" baseline="0">
                <a:solidFill>
                  <a:srgbClr val="10181C"/>
                </a:solidFill>
              </a:rPr>
              <a:t>Phys. Rev. Lett. 93, 252301 (2004) </a:t>
            </a:r>
          </a:p>
        </p:txBody>
      </p:sp>
      <p:sp>
        <p:nvSpPr>
          <p:cNvPr id="47112" name="TextBox 8"/>
          <p:cNvSpPr txBox="1">
            <a:spLocks noChangeArrowheads="1"/>
          </p:cNvSpPr>
          <p:nvPr/>
        </p:nvSpPr>
        <p:spPr bwMode="auto">
          <a:xfrm>
            <a:off x="2438400" y="1371600"/>
            <a:ext cx="1687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0"/>
              <a:t>STAR Preliminary</a:t>
            </a:r>
          </a:p>
        </p:txBody>
      </p:sp>
    </p:spTree>
    <p:extLst>
      <p:ext uri="{BB962C8B-B14F-4D97-AF65-F5344CB8AC3E}">
        <p14:creationId xmlns:p14="http://schemas.microsoft.com/office/powerpoint/2010/main" val="3748782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15" y="0"/>
            <a:ext cx="7089387" cy="135572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Outstanding Questions in </a:t>
            </a:r>
            <a:r>
              <a:rPr lang="en-US" sz="3600" dirty="0" smtClean="0"/>
              <a:t>QGP</a:t>
            </a:r>
            <a:r>
              <a:rPr lang="en-US" sz="3600" dirty="0" smtClean="0">
                <a:solidFill>
                  <a:srgbClr val="FF0000"/>
                </a:solidFill>
              </a:rPr>
              <a:t> Physics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667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~ RHIC!</a:t>
            </a:r>
            <a:endParaRPr lang="en-US" sz="2667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700" y="1249894"/>
            <a:ext cx="4135933" cy="205214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Parton </a:t>
            </a:r>
            <a:r>
              <a:rPr lang="en-US" dirty="0" err="1" smtClean="0">
                <a:solidFill>
                  <a:srgbClr val="0000FF"/>
                </a:solidFill>
              </a:rPr>
              <a:t>dE/dx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0000FF"/>
                </a:solidFill>
              </a:rPr>
              <a:t> QGP</a:t>
            </a:r>
            <a:r>
              <a:rPr lang="en-US" dirty="0" smtClean="0"/>
              <a:t> properties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rgbClr val="FF6600"/>
                </a:solidFill>
              </a:rPr>
              <a:t>(NSAC DM10, 12)</a:t>
            </a:r>
            <a:endParaRPr lang="en-US" dirty="0" smtClean="0"/>
          </a:p>
          <a:p>
            <a:pPr lvl="1"/>
            <a:r>
              <a:rPr lang="en-US" dirty="0" smtClean="0"/>
              <a:t>Radiation &amp; </a:t>
            </a:r>
            <a:r>
              <a:rPr lang="en-US" dirty="0" err="1" smtClean="0"/>
              <a:t>collisional</a:t>
            </a:r>
            <a:r>
              <a:rPr lang="en-US" dirty="0" smtClean="0"/>
              <a:t> </a:t>
            </a:r>
            <a:r>
              <a:rPr lang="en-US" dirty="0" err="1" smtClean="0"/>
              <a:t>dE/dX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Light </a:t>
            </a:r>
            <a:r>
              <a:rPr lang="en-US" dirty="0" err="1" smtClean="0"/>
              <a:t>vs</a:t>
            </a:r>
            <a:r>
              <a:rPr lang="en-US" dirty="0" smtClean="0"/>
              <a:t> heavy quarks </a:t>
            </a:r>
          </a:p>
          <a:p>
            <a:pPr lvl="1"/>
            <a:r>
              <a:rPr lang="en-US" dirty="0" smtClean="0"/>
              <a:t>CNM effects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57678" y="1249894"/>
            <a:ext cx="4266695" cy="193683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QGP color screening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0000FF"/>
                </a:solidFill>
              </a:rPr>
              <a:t> heavy </a:t>
            </a:r>
            <a:r>
              <a:rPr lang="en-US" dirty="0" err="1" smtClean="0">
                <a:solidFill>
                  <a:srgbClr val="0000FF"/>
                </a:solidFill>
              </a:rPr>
              <a:t>quarkonia</a:t>
            </a:r>
            <a:r>
              <a:rPr lang="en-US" dirty="0" smtClean="0">
                <a:solidFill>
                  <a:srgbClr val="0000FF"/>
                </a:solidFill>
              </a:rPr>
              <a:t> “melting”</a:t>
            </a:r>
          </a:p>
          <a:p>
            <a:pPr lvl="1">
              <a:buNone/>
            </a:pPr>
            <a:r>
              <a:rPr lang="en-US" dirty="0" smtClean="0">
                <a:solidFill>
                  <a:srgbClr val="FF6600"/>
                </a:solidFill>
              </a:rPr>
              <a:t>(NSAC DM5) </a:t>
            </a:r>
            <a:endParaRPr lang="en-US" dirty="0" smtClean="0"/>
          </a:p>
          <a:p>
            <a:pPr lvl="1"/>
            <a:r>
              <a:rPr lang="en-US" dirty="0" smtClean="0"/>
              <a:t>Color screening &amp; recombination</a:t>
            </a:r>
          </a:p>
          <a:p>
            <a:pPr lvl="1"/>
            <a:r>
              <a:rPr lang="en-US" dirty="0" smtClean="0"/>
              <a:t>CNM effects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2383" y="1703066"/>
            <a:ext cx="1014417" cy="15618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05982-43CB-0D4B-A0DA-C1C174E7867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LANL Heavy Ion Internal Review</a:t>
            </a:r>
            <a:endParaRPr lang="en-US"/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1/10/2012</a:t>
            </a:r>
            <a:endParaRPr lang="en-US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0" y="3606979"/>
            <a:ext cx="3017241" cy="272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1220839" y="3237647"/>
            <a:ext cx="162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suppression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340168" y="3237647"/>
            <a:ext cx="178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J/Psi suppression</a:t>
            </a:r>
            <a:endParaRPr lang="en-US" dirty="0"/>
          </a:p>
        </p:txBody>
      </p:sp>
      <p:pic>
        <p:nvPicPr>
          <p:cNvPr id="59" name="Image 2" descr="RAAvsPHENIX2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35" y="3528810"/>
            <a:ext cx="3639144" cy="2575207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941" y="4040366"/>
            <a:ext cx="2204994" cy="215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" name="Group 52"/>
          <p:cNvGrpSpPr>
            <a:grpSpLocks/>
          </p:cNvGrpSpPr>
          <p:nvPr/>
        </p:nvGrpSpPr>
        <p:grpSpPr bwMode="auto">
          <a:xfrm>
            <a:off x="3566116" y="2491811"/>
            <a:ext cx="1356837" cy="1096669"/>
            <a:chOff x="7441318" y="990518"/>
            <a:chExt cx="1398852" cy="1031896"/>
          </a:xfrm>
        </p:grpSpPr>
        <p:sp>
          <p:nvSpPr>
            <p:cNvPr id="63" name="Oval 137"/>
            <p:cNvSpPr>
              <a:spLocks noChangeArrowheads="1"/>
            </p:cNvSpPr>
            <p:nvPr/>
          </p:nvSpPr>
          <p:spPr bwMode="auto">
            <a:xfrm>
              <a:off x="7787569" y="1208418"/>
              <a:ext cx="571412" cy="671231"/>
            </a:xfrm>
            <a:prstGeom prst="ellipse">
              <a:avLst/>
            </a:prstGeom>
            <a:gradFill rotWithShape="0">
              <a:gsLst>
                <a:gs pos="0">
                  <a:srgbClr val="4D0808"/>
                </a:gs>
                <a:gs pos="30000">
                  <a:srgbClr val="FF0300"/>
                </a:gs>
                <a:gs pos="55000">
                  <a:srgbClr val="FF7A00"/>
                </a:gs>
                <a:gs pos="100000">
                  <a:srgbClr val="FFF2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4" name="Group 138"/>
            <p:cNvGrpSpPr>
              <a:grpSpLocks/>
            </p:cNvGrpSpPr>
            <p:nvPr/>
          </p:nvGrpSpPr>
          <p:grpSpPr bwMode="auto">
            <a:xfrm>
              <a:off x="8128088" y="990518"/>
              <a:ext cx="712082" cy="498414"/>
              <a:chOff x="1832" y="1505"/>
              <a:chExt cx="471" cy="454"/>
            </a:xfrm>
          </p:grpSpPr>
          <p:grpSp>
            <p:nvGrpSpPr>
              <p:cNvPr id="84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97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86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9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94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91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92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5" name="Line 155"/>
            <p:cNvSpPr>
              <a:spLocks noChangeShapeType="1"/>
            </p:cNvSpPr>
            <p:nvPr/>
          </p:nvSpPr>
          <p:spPr bwMode="auto">
            <a:xfrm flipH="1">
              <a:off x="7994209" y="1428822"/>
              <a:ext cx="239624" cy="20120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Text Box 161"/>
            <p:cNvSpPr txBox="1">
              <a:spLocks noChangeArrowheads="1"/>
            </p:cNvSpPr>
            <p:nvPr/>
          </p:nvSpPr>
          <p:spPr bwMode="auto">
            <a:xfrm>
              <a:off x="8373533" y="1040610"/>
              <a:ext cx="262908" cy="52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Times New Roman" pitchFamily="1" charset="0"/>
                </a:rPr>
                <a:t>h</a:t>
              </a:r>
              <a:endParaRPr lang="en-US" b="1" baseline="30000">
                <a:solidFill>
                  <a:srgbClr val="FF0000"/>
                </a:solidFill>
                <a:latin typeface="Times New Roman" pitchFamily="1" charset="0"/>
              </a:endParaRPr>
            </a:p>
          </p:txBody>
        </p:sp>
        <p:grpSp>
          <p:nvGrpSpPr>
            <p:cNvPr id="67" name="Group 138"/>
            <p:cNvGrpSpPr>
              <a:grpSpLocks/>
            </p:cNvGrpSpPr>
            <p:nvPr/>
          </p:nvGrpSpPr>
          <p:grpSpPr bwMode="auto">
            <a:xfrm rot="10800000">
              <a:off x="7441318" y="1524000"/>
              <a:ext cx="712082" cy="498414"/>
              <a:chOff x="1832" y="1505"/>
              <a:chExt cx="471" cy="454"/>
            </a:xfrm>
          </p:grpSpPr>
          <p:grpSp>
            <p:nvGrpSpPr>
              <p:cNvPr id="68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81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70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3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78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4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5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76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0" name="TextBox 99"/>
          <p:cNvSpPr txBox="1"/>
          <p:nvPr/>
        </p:nvSpPr>
        <p:spPr>
          <a:xfrm>
            <a:off x="3087702" y="3684330"/>
            <a:ext cx="24032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Achieved QGP Densities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311182" y="54259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922953" y="441378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Study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-medium interaction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066799"/>
            <a:ext cx="3733800" cy="393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0"/>
            <a:ext cx="53657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4572000"/>
            <a:ext cx="533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QED, a rich structure of energy loss is well understood and quantitatively calculated.</a:t>
            </a:r>
          </a:p>
          <a:p>
            <a:endParaRPr lang="en-US" sz="2000" dirty="0" smtClean="0"/>
          </a:p>
          <a:p>
            <a:r>
              <a:rPr lang="en-US" sz="2000" i="1" dirty="0" smtClean="0">
                <a:solidFill>
                  <a:schemeClr val="accent2"/>
                </a:solidFill>
              </a:rPr>
              <a:t>Energy loss in QCD matter can have richer structure. How can we quantitatively study it?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51054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accent2"/>
                </a:solidFill>
              </a:rPr>
              <a:t>How </a:t>
            </a:r>
            <a:r>
              <a:rPr lang="en-US" sz="2000" i="1" dirty="0" err="1" smtClean="0">
                <a:solidFill>
                  <a:schemeClr val="accent2"/>
                </a:solidFill>
              </a:rPr>
              <a:t>parton</a:t>
            </a:r>
            <a:r>
              <a:rPr lang="en-US" sz="2000" i="1" dirty="0" smtClean="0">
                <a:solidFill>
                  <a:schemeClr val="accent2"/>
                </a:solidFill>
              </a:rPr>
              <a:t>-medium interaction depends on the scale</a:t>
            </a:r>
            <a:endParaRPr lang="en-US" sz="20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leitch\My Documents\physics\2011\users_mtg\decadal_plan_figs\figure_uranium_di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2743358" cy="20574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6/21/2011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PHENIX - MJL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152400"/>
            <a:ext cx="3595856" cy="369332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New Geometries – U+U &amp; Cu+Au</a:t>
            </a: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495800"/>
            <a:ext cx="2939565" cy="196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Documents and Settings\leitch\My Documents\physics\2011\users_mtg\decadal_plan_figs\figure_uranium_multselect_tiptip.png"/>
          <p:cNvPicPr>
            <a:picLocks noChangeAspect="1" noChangeArrowheads="1"/>
          </p:cNvPicPr>
          <p:nvPr/>
        </p:nvPicPr>
        <p:blipFill>
          <a:blip r:embed="rId4" cstate="print"/>
          <a:srcRect l="2540" t="8554" r="8890" b="1426"/>
          <a:stretch>
            <a:fillRect/>
          </a:stretch>
        </p:blipFill>
        <p:spPr bwMode="auto">
          <a:xfrm>
            <a:off x="438656" y="2458991"/>
            <a:ext cx="2010477" cy="18203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52600" y="3352800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omic Sans MS" pitchFamily="66" charset="0"/>
              </a:rPr>
              <a:t>0.2%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2600" y="3810000"/>
            <a:ext cx="5950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  <a:latin typeface="Comic Sans MS" pitchFamily="66" charset="0"/>
              </a:rPr>
              <a:t>0.04%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" y="2590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U+U simulation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8070" y="174633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635" y="173019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5310" y="81579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495" y="73332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96355" y="4979895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Cu buried in Au</a:t>
            </a:r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2796" y="1725068"/>
            <a:ext cx="329960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5943600" y="3249068"/>
            <a:ext cx="131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Au+Au energy density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48600" y="2868068"/>
            <a:ext cx="1037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U+U energy density (65% larger than Au+Au for tip-tip)</a:t>
            </a:r>
          </a:p>
        </p:txBody>
      </p:sp>
      <p:cxnSp>
        <p:nvCxnSpPr>
          <p:cNvPr id="30" name="Straight Arrow Connector 29"/>
          <p:cNvCxnSpPr>
            <a:stCxn id="27" idx="0"/>
          </p:cNvCxnSpPr>
          <p:nvPr/>
        </p:nvCxnSpPr>
        <p:spPr>
          <a:xfrm rot="5400000" flipH="1" flipV="1">
            <a:off x="6576565" y="3120034"/>
            <a:ext cx="152399" cy="105670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1"/>
          </p:cNvCxnSpPr>
          <p:nvPr/>
        </p:nvCxnSpPr>
        <p:spPr>
          <a:xfrm rot="10800000">
            <a:off x="7239000" y="2743200"/>
            <a:ext cx="609600" cy="6327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96000" y="233466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s</a:t>
            </a:r>
            <a:r>
              <a:rPr lang="en-US" baseline="-25000" dirty="0" smtClean="0">
                <a:solidFill>
                  <a:srgbClr val="0000FF"/>
                </a:solidFill>
                <a:latin typeface="Comic Sans MS" pitchFamily="66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18364" y="3342686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omic Sans MS" pitchFamily="66" charset="0"/>
              </a:rPr>
              <a:t>ε</a:t>
            </a:r>
            <a:r>
              <a:rPr lang="en-US" baseline="-25000" dirty="0" smtClean="0">
                <a:latin typeface="Comic Sans MS" pitchFamily="66" charset="0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22142" y="3823156"/>
            <a:ext cx="38151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N</a:t>
            </a:r>
            <a:r>
              <a:rPr lang="en-US" sz="1400" baseline="-25000" dirty="0" smtClean="0">
                <a:latin typeface="Comic Sans MS" pitchFamily="66" charset="0"/>
              </a:rPr>
              <a:t>part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4556" y="306274"/>
            <a:ext cx="1192634" cy="400110"/>
          </a:xfrm>
          <a:prstGeom prst="rect">
            <a:avLst/>
          </a:prstGeom>
          <a:solidFill>
            <a:schemeClr val="bg1"/>
          </a:solidFill>
        </p:spPr>
        <p:txBody>
          <a:bodyPr wrap="none" lIns="0" tIns="182880" rIns="0" bIns="0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     Tip-Tip      </a:t>
            </a:r>
            <a:endParaRPr lang="en-US" sz="1400" baseline="-25000" dirty="0" smtClean="0"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6112" y="1300576"/>
            <a:ext cx="1259960" cy="400110"/>
          </a:xfrm>
          <a:prstGeom prst="rect">
            <a:avLst/>
          </a:prstGeom>
          <a:solidFill>
            <a:schemeClr val="bg1"/>
          </a:solidFill>
        </p:spPr>
        <p:txBody>
          <a:bodyPr wrap="none" lIns="0" tIns="182880" rIns="0" bIns="0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    Body-Body   </a:t>
            </a:r>
            <a:endParaRPr lang="en-US" sz="1400" baseline="-25000" dirty="0" smtClean="0"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3334" y="4191000"/>
            <a:ext cx="194284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 Uranium </a:t>
            </a:r>
            <a:r>
              <a:rPr lang="en-US" sz="1400" dirty="0" smtClean="0">
                <a:latin typeface="Comic Sans MS" pitchFamily="66" charset="0"/>
                <a:sym typeface="Symbol"/>
              </a:rPr>
              <a:t> Angle (deg)</a:t>
            </a:r>
            <a:endParaRPr lang="en-US" sz="1400" baseline="-25000" dirty="0" smtClean="0">
              <a:latin typeface="Comic Sans MS" pitchFamily="66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38200" y="4648200"/>
            <a:ext cx="1143000" cy="762000"/>
            <a:chOff x="1066800" y="4648200"/>
            <a:chExt cx="1143000" cy="762000"/>
          </a:xfrm>
        </p:grpSpPr>
        <p:grpSp>
          <p:nvGrpSpPr>
            <p:cNvPr id="40" name="Group 39"/>
            <p:cNvGrpSpPr/>
            <p:nvPr/>
          </p:nvGrpSpPr>
          <p:grpSpPr>
            <a:xfrm>
              <a:off x="1075678" y="4648200"/>
              <a:ext cx="1134122" cy="762000"/>
              <a:chOff x="3209278" y="1981200"/>
              <a:chExt cx="1134122" cy="7620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3505200" y="1981200"/>
                <a:ext cx="838200" cy="76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209278" y="2092912"/>
                <a:ext cx="609600" cy="533400"/>
              </a:xfrm>
              <a:prstGeom prst="ellipse">
                <a:avLst/>
              </a:prstGeom>
              <a:solidFill>
                <a:srgbClr val="FF0000">
                  <a:alpha val="3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2" name="Straight Arrow Connector 41"/>
            <p:cNvCxnSpPr>
              <a:endCxn id="37" idx="6"/>
            </p:cNvCxnSpPr>
            <p:nvPr/>
          </p:nvCxnSpPr>
          <p:spPr>
            <a:xfrm>
              <a:off x="1685278" y="5029200"/>
              <a:ext cx="524522" cy="1588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0800000">
              <a:off x="1066800" y="5029200"/>
              <a:ext cx="304800" cy="1588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39"/>
          <p:cNvGrpSpPr/>
          <p:nvPr/>
        </p:nvGrpSpPr>
        <p:grpSpPr>
          <a:xfrm>
            <a:off x="2438400" y="5562600"/>
            <a:ext cx="618478" cy="533400"/>
            <a:chOff x="3505200" y="1981200"/>
            <a:chExt cx="838200" cy="762000"/>
          </a:xfrm>
        </p:grpSpPr>
        <p:sp>
          <p:nvSpPr>
            <p:cNvPr id="50" name="Oval 49"/>
            <p:cNvSpPr/>
            <p:nvPr/>
          </p:nvSpPr>
          <p:spPr>
            <a:xfrm>
              <a:off x="3505200" y="1981200"/>
              <a:ext cx="838200" cy="76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3613210" y="2092912"/>
              <a:ext cx="609600" cy="533400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105400" y="2225458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omic Sans MS" pitchFamily="66" charset="0"/>
              </a:rPr>
              <a:t>U. Heinz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52800" y="725424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Early time dynamics &amp; thermalization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varying the eccentricity for flow studies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and path length for suppression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3846255"/>
            <a:ext cx="594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U+U collisions: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 higher energy density (top 0.2% tip-to-tip)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 1st we need initial data to understand how to disentangle the geometry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Cu+Au collisions: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Cu buried inside Au for most central collisions – minimize periphery (top 3%)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Eccentricity w/o left-right symmetry for non-central collisions</a:t>
            </a:r>
          </a:p>
        </p:txBody>
      </p:sp>
    </p:spTree>
    <p:extLst>
      <p:ext uri="{BB962C8B-B14F-4D97-AF65-F5344CB8AC3E}">
        <p14:creationId xmlns:p14="http://schemas.microsoft.com/office/powerpoint/2010/main" val="408306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122"/>
          <p:cNvSpPr txBox="1"/>
          <p:nvPr/>
        </p:nvSpPr>
        <p:spPr>
          <a:xfrm>
            <a:off x="4336024" y="2836608"/>
            <a:ext cx="162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Dissociation of J/</a:t>
            </a:r>
            <a:r>
              <a:rPr lang="el-GR" dirty="0" smtClean="0">
                <a:latin typeface="Comic Sans MS" pitchFamily="66" charset="0"/>
              </a:rPr>
              <a:t>ψ</a:t>
            </a:r>
            <a:r>
              <a:rPr lang="en-US" dirty="0" smtClean="0">
                <a:latin typeface="Comic Sans MS" pitchFamily="66" charset="0"/>
              </a:rPr>
              <a:t> or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886200"/>
            <a:ext cx="8534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CNM effects are difficult to disentangle experimentally – multiple probes, types &amp; energies of collisions, wide kinematic coverage, are key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closed vs. open-heavy – isolates initial-state effects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other probes of shadowing &amp; gluon saturation – forward hadrons, etc.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Drell-Yan to constrain parton energy loss in CNM</a:t>
            </a:r>
          </a:p>
          <a:p>
            <a:pPr lvl="1"/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And strong theoretical analysis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Need a rational/reliable baseline for sQGP studies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Need to understand the early thermalization &amp; formation of the sQGP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6/21/2011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PHENIX - MJL</a:t>
            </a:r>
            <a:endParaRPr lang="en-US" dirty="0"/>
          </a:p>
        </p:txBody>
      </p:sp>
      <p:grpSp>
        <p:nvGrpSpPr>
          <p:cNvPr id="11" name="Group 58"/>
          <p:cNvGrpSpPr/>
          <p:nvPr/>
        </p:nvGrpSpPr>
        <p:grpSpPr>
          <a:xfrm>
            <a:off x="152400" y="1676400"/>
            <a:ext cx="2057400" cy="1981200"/>
            <a:chOff x="685800" y="1478368"/>
            <a:chExt cx="2636428" cy="2353515"/>
          </a:xfrm>
        </p:grpSpPr>
        <p:pic>
          <p:nvPicPr>
            <p:cNvPr id="60" name="Picture 7" descr="C:\Documents and Settings\leitch\My Documents\physics\2011\qwg_bnl_jun11\cesar_figs\EPS09_NLO.png"/>
            <p:cNvPicPr>
              <a:picLocks noChangeAspect="1" noChangeArrowheads="1"/>
            </p:cNvPicPr>
            <p:nvPr/>
          </p:nvPicPr>
          <p:blipFill>
            <a:blip r:embed="rId3" cstate="print"/>
            <a:srcRect t="7213" r="6489"/>
            <a:stretch>
              <a:fillRect/>
            </a:stretch>
          </p:blipFill>
          <p:spPr bwMode="auto">
            <a:xfrm>
              <a:off x="685800" y="1478368"/>
              <a:ext cx="2636428" cy="2353515"/>
            </a:xfrm>
            <a:prstGeom prst="rect">
              <a:avLst/>
            </a:prstGeom>
            <a:noFill/>
          </p:spPr>
        </p:pic>
        <p:sp>
          <p:nvSpPr>
            <p:cNvPr id="61" name="TextBox 79"/>
            <p:cNvSpPr txBox="1">
              <a:spLocks noChangeArrowheads="1"/>
            </p:cNvSpPr>
            <p:nvPr/>
          </p:nvSpPr>
          <p:spPr bwMode="auto">
            <a:xfrm>
              <a:off x="1059924" y="2514474"/>
              <a:ext cx="1188203" cy="32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omic Sans MS" pitchFamily="66" charset="0"/>
                </a:rPr>
                <a:t>shadowing</a:t>
              </a:r>
            </a:p>
          </p:txBody>
        </p:sp>
        <p:sp>
          <p:nvSpPr>
            <p:cNvPr id="62" name="TextBox 78"/>
            <p:cNvSpPr txBox="1">
              <a:spLocks noChangeArrowheads="1"/>
            </p:cNvSpPr>
            <p:nvPr/>
          </p:nvSpPr>
          <p:spPr bwMode="auto">
            <a:xfrm>
              <a:off x="1447800" y="1524000"/>
              <a:ext cx="1791274" cy="32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omic Sans MS" pitchFamily="66" charset="0"/>
                </a:rPr>
                <a:t>anti-shadowing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371600" y="228600"/>
            <a:ext cx="6200736" cy="369332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Cold Nuclear Matter (CNM) and Low-x Partons in Nuclei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-301960" y="1957000"/>
            <a:ext cx="9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R</a:t>
            </a:r>
            <a:r>
              <a:rPr lang="en-US" baseline="-25000" dirty="0" smtClean="0">
                <a:latin typeface="Comic Sans MS" pitchFamily="66" charset="0"/>
              </a:rPr>
              <a:t>G</a:t>
            </a:r>
            <a:r>
              <a:rPr lang="en-US" dirty="0" smtClean="0">
                <a:latin typeface="Comic Sans MS" pitchFamily="66" charset="0"/>
              </a:rPr>
              <a:t> in Au</a:t>
            </a:r>
          </a:p>
        </p:txBody>
      </p:sp>
      <p:grpSp>
        <p:nvGrpSpPr>
          <p:cNvPr id="59" name="Group 10"/>
          <p:cNvGrpSpPr>
            <a:grpSpLocks/>
          </p:cNvGrpSpPr>
          <p:nvPr/>
        </p:nvGrpSpPr>
        <p:grpSpPr bwMode="auto">
          <a:xfrm>
            <a:off x="2590800" y="2590800"/>
            <a:ext cx="1371600" cy="1128712"/>
            <a:chOff x="240" y="2546"/>
            <a:chExt cx="1020" cy="951"/>
          </a:xfrm>
        </p:grpSpPr>
        <p:sp>
          <p:nvSpPr>
            <p:cNvPr id="64" name="Rectangle 11"/>
            <p:cNvSpPr>
              <a:spLocks noChangeAspect="1" noChangeArrowheads="1"/>
            </p:cNvSpPr>
            <p:nvPr/>
          </p:nvSpPr>
          <p:spPr bwMode="auto">
            <a:xfrm>
              <a:off x="240" y="2589"/>
              <a:ext cx="1020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5" name="Oval 12"/>
            <p:cNvSpPr>
              <a:spLocks noChangeAspect="1" noChangeArrowheads="1"/>
            </p:cNvSpPr>
            <p:nvPr/>
          </p:nvSpPr>
          <p:spPr bwMode="auto">
            <a:xfrm>
              <a:off x="325" y="2546"/>
              <a:ext cx="925" cy="928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6" name="Oval 13"/>
            <p:cNvSpPr>
              <a:spLocks noChangeAspect="1" noChangeArrowheads="1"/>
            </p:cNvSpPr>
            <p:nvPr/>
          </p:nvSpPr>
          <p:spPr bwMode="auto">
            <a:xfrm>
              <a:off x="702" y="3044"/>
              <a:ext cx="166" cy="15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7" name="Oval 14"/>
            <p:cNvSpPr>
              <a:spLocks noChangeAspect="1" noChangeArrowheads="1"/>
            </p:cNvSpPr>
            <p:nvPr/>
          </p:nvSpPr>
          <p:spPr bwMode="auto">
            <a:xfrm>
              <a:off x="833" y="2839"/>
              <a:ext cx="190" cy="15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" name="Oval 15"/>
            <p:cNvSpPr>
              <a:spLocks noChangeAspect="1" noChangeArrowheads="1"/>
            </p:cNvSpPr>
            <p:nvPr/>
          </p:nvSpPr>
          <p:spPr bwMode="auto">
            <a:xfrm>
              <a:off x="833" y="3247"/>
              <a:ext cx="167" cy="15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9" name="Oval 16"/>
            <p:cNvSpPr>
              <a:spLocks noChangeAspect="1" noChangeArrowheads="1"/>
            </p:cNvSpPr>
            <p:nvPr/>
          </p:nvSpPr>
          <p:spPr bwMode="auto">
            <a:xfrm>
              <a:off x="572" y="3247"/>
              <a:ext cx="191" cy="15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0" name="Oval 17"/>
            <p:cNvSpPr>
              <a:spLocks noChangeAspect="1" noChangeArrowheads="1"/>
            </p:cNvSpPr>
            <p:nvPr/>
          </p:nvSpPr>
          <p:spPr bwMode="auto">
            <a:xfrm>
              <a:off x="620" y="2850"/>
              <a:ext cx="166" cy="15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1" name="Oval 18"/>
            <p:cNvSpPr>
              <a:spLocks noChangeAspect="1" noChangeArrowheads="1"/>
            </p:cNvSpPr>
            <p:nvPr/>
          </p:nvSpPr>
          <p:spPr bwMode="auto">
            <a:xfrm>
              <a:off x="453" y="3044"/>
              <a:ext cx="167" cy="15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2" name="Text Box 19"/>
            <p:cNvSpPr txBox="1">
              <a:spLocks noChangeAspect="1" noChangeArrowheads="1"/>
            </p:cNvSpPr>
            <p:nvPr/>
          </p:nvSpPr>
          <p:spPr bwMode="auto">
            <a:xfrm>
              <a:off x="284" y="2646"/>
              <a:ext cx="497" cy="25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</a:rPr>
                <a:t>high x</a:t>
              </a:r>
            </a:p>
          </p:txBody>
        </p:sp>
      </p:grpSp>
      <p:grpSp>
        <p:nvGrpSpPr>
          <p:cNvPr id="73" name="Group 20"/>
          <p:cNvGrpSpPr>
            <a:grpSpLocks/>
          </p:cNvGrpSpPr>
          <p:nvPr/>
        </p:nvGrpSpPr>
        <p:grpSpPr bwMode="auto">
          <a:xfrm>
            <a:off x="2667000" y="1371600"/>
            <a:ext cx="1295400" cy="1109662"/>
            <a:chOff x="1473" y="2544"/>
            <a:chExt cx="997" cy="948"/>
          </a:xfrm>
        </p:grpSpPr>
        <p:sp>
          <p:nvSpPr>
            <p:cNvPr id="74" name="Oval 21"/>
            <p:cNvSpPr>
              <a:spLocks noChangeAspect="1" noChangeArrowheads="1"/>
            </p:cNvSpPr>
            <p:nvPr/>
          </p:nvSpPr>
          <p:spPr bwMode="auto">
            <a:xfrm>
              <a:off x="1521" y="2544"/>
              <a:ext cx="924" cy="925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" name="Oval 22"/>
            <p:cNvSpPr>
              <a:spLocks noChangeAspect="1" noChangeArrowheads="1"/>
            </p:cNvSpPr>
            <p:nvPr/>
          </p:nvSpPr>
          <p:spPr bwMode="auto">
            <a:xfrm>
              <a:off x="1947" y="3006"/>
              <a:ext cx="166" cy="17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6" name="Oval 23"/>
            <p:cNvSpPr>
              <a:spLocks noChangeAspect="1" noChangeArrowheads="1"/>
            </p:cNvSpPr>
            <p:nvPr/>
          </p:nvSpPr>
          <p:spPr bwMode="auto">
            <a:xfrm>
              <a:off x="2090" y="2908"/>
              <a:ext cx="166" cy="171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7" name="Oval 24"/>
            <p:cNvSpPr>
              <a:spLocks noChangeAspect="1" noChangeArrowheads="1"/>
            </p:cNvSpPr>
            <p:nvPr/>
          </p:nvSpPr>
          <p:spPr bwMode="auto">
            <a:xfrm>
              <a:off x="2208" y="3128"/>
              <a:ext cx="166" cy="17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8" name="Oval 25"/>
            <p:cNvSpPr>
              <a:spLocks noChangeAspect="1" noChangeArrowheads="1"/>
            </p:cNvSpPr>
            <p:nvPr/>
          </p:nvSpPr>
          <p:spPr bwMode="auto">
            <a:xfrm>
              <a:off x="1900" y="2568"/>
              <a:ext cx="190" cy="17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9" name="Oval 26"/>
            <p:cNvSpPr>
              <a:spLocks noChangeAspect="1" noChangeArrowheads="1"/>
            </p:cNvSpPr>
            <p:nvPr/>
          </p:nvSpPr>
          <p:spPr bwMode="auto">
            <a:xfrm>
              <a:off x="1947" y="2665"/>
              <a:ext cx="190" cy="1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0" name="Oval 27"/>
            <p:cNvSpPr>
              <a:spLocks noChangeAspect="1" noChangeArrowheads="1"/>
            </p:cNvSpPr>
            <p:nvPr/>
          </p:nvSpPr>
          <p:spPr bwMode="auto">
            <a:xfrm>
              <a:off x="1900" y="3176"/>
              <a:ext cx="190" cy="1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1" name="Oval 28"/>
            <p:cNvSpPr>
              <a:spLocks noChangeAspect="1" noChangeArrowheads="1"/>
            </p:cNvSpPr>
            <p:nvPr/>
          </p:nvSpPr>
          <p:spPr bwMode="auto">
            <a:xfrm>
              <a:off x="2066" y="3225"/>
              <a:ext cx="167" cy="17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2" name="Oval 29"/>
            <p:cNvSpPr>
              <a:spLocks noChangeAspect="1" noChangeArrowheads="1"/>
            </p:cNvSpPr>
            <p:nvPr/>
          </p:nvSpPr>
          <p:spPr bwMode="auto">
            <a:xfrm>
              <a:off x="2208" y="2860"/>
              <a:ext cx="166" cy="17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Oval 30"/>
            <p:cNvSpPr>
              <a:spLocks noChangeAspect="1" noChangeArrowheads="1"/>
            </p:cNvSpPr>
            <p:nvPr/>
          </p:nvSpPr>
          <p:spPr bwMode="auto">
            <a:xfrm>
              <a:off x="2090" y="3055"/>
              <a:ext cx="166" cy="17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Oval 31"/>
            <p:cNvSpPr>
              <a:spLocks noChangeAspect="1" noChangeArrowheads="1"/>
            </p:cNvSpPr>
            <p:nvPr/>
          </p:nvSpPr>
          <p:spPr bwMode="auto">
            <a:xfrm>
              <a:off x="2161" y="2641"/>
              <a:ext cx="189" cy="17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Oval 32"/>
            <p:cNvSpPr>
              <a:spLocks noChangeAspect="1" noChangeArrowheads="1"/>
            </p:cNvSpPr>
            <p:nvPr/>
          </p:nvSpPr>
          <p:spPr bwMode="auto">
            <a:xfrm>
              <a:off x="2280" y="2762"/>
              <a:ext cx="190" cy="1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6" name="Oval 33"/>
            <p:cNvSpPr>
              <a:spLocks noChangeAspect="1" noChangeArrowheads="1"/>
            </p:cNvSpPr>
            <p:nvPr/>
          </p:nvSpPr>
          <p:spPr bwMode="auto">
            <a:xfrm>
              <a:off x="2233" y="3006"/>
              <a:ext cx="189" cy="17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7" name="Oval 34"/>
            <p:cNvSpPr>
              <a:spLocks noChangeAspect="1" noChangeArrowheads="1"/>
            </p:cNvSpPr>
            <p:nvPr/>
          </p:nvSpPr>
          <p:spPr bwMode="auto">
            <a:xfrm>
              <a:off x="1829" y="2885"/>
              <a:ext cx="189" cy="17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8" name="Oval 35"/>
            <p:cNvSpPr>
              <a:spLocks noChangeAspect="1" noChangeArrowheads="1"/>
            </p:cNvSpPr>
            <p:nvPr/>
          </p:nvSpPr>
          <p:spPr bwMode="auto">
            <a:xfrm>
              <a:off x="1733" y="3274"/>
              <a:ext cx="191" cy="17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Oval 36"/>
            <p:cNvSpPr>
              <a:spLocks noChangeAspect="1" noChangeArrowheads="1"/>
            </p:cNvSpPr>
            <p:nvPr/>
          </p:nvSpPr>
          <p:spPr bwMode="auto">
            <a:xfrm>
              <a:off x="1686" y="2836"/>
              <a:ext cx="190" cy="17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Oval 37"/>
            <p:cNvSpPr>
              <a:spLocks noChangeAspect="1" noChangeArrowheads="1"/>
            </p:cNvSpPr>
            <p:nvPr/>
          </p:nvSpPr>
          <p:spPr bwMode="auto">
            <a:xfrm>
              <a:off x="1758" y="2568"/>
              <a:ext cx="166" cy="17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Oval 38"/>
            <p:cNvSpPr>
              <a:spLocks noChangeAspect="1" noChangeArrowheads="1"/>
            </p:cNvSpPr>
            <p:nvPr/>
          </p:nvSpPr>
          <p:spPr bwMode="auto">
            <a:xfrm>
              <a:off x="1829" y="2714"/>
              <a:ext cx="166" cy="171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2" name="Oval 39"/>
            <p:cNvSpPr>
              <a:spLocks noChangeAspect="1" noChangeArrowheads="1"/>
            </p:cNvSpPr>
            <p:nvPr/>
          </p:nvSpPr>
          <p:spPr bwMode="auto">
            <a:xfrm>
              <a:off x="2066" y="2762"/>
              <a:ext cx="167" cy="171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3" name="Oval 40"/>
            <p:cNvSpPr>
              <a:spLocks noChangeAspect="1" noChangeArrowheads="1"/>
            </p:cNvSpPr>
            <p:nvPr/>
          </p:nvSpPr>
          <p:spPr bwMode="auto">
            <a:xfrm>
              <a:off x="2066" y="2592"/>
              <a:ext cx="167" cy="17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4" name="Oval 41"/>
            <p:cNvSpPr>
              <a:spLocks noChangeAspect="1" noChangeArrowheads="1"/>
            </p:cNvSpPr>
            <p:nvPr/>
          </p:nvSpPr>
          <p:spPr bwMode="auto">
            <a:xfrm>
              <a:off x="1581" y="3152"/>
              <a:ext cx="165" cy="171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Oval 42"/>
            <p:cNvSpPr>
              <a:spLocks noChangeAspect="1" noChangeArrowheads="1"/>
            </p:cNvSpPr>
            <p:nvPr/>
          </p:nvSpPr>
          <p:spPr bwMode="auto">
            <a:xfrm>
              <a:off x="1604" y="2982"/>
              <a:ext cx="166" cy="17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Oval 43"/>
            <p:cNvSpPr>
              <a:spLocks noChangeAspect="1" noChangeArrowheads="1"/>
            </p:cNvSpPr>
            <p:nvPr/>
          </p:nvSpPr>
          <p:spPr bwMode="auto">
            <a:xfrm>
              <a:off x="1509" y="2860"/>
              <a:ext cx="167" cy="17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Oval 44"/>
            <p:cNvSpPr>
              <a:spLocks noChangeAspect="1" noChangeArrowheads="1"/>
            </p:cNvSpPr>
            <p:nvPr/>
          </p:nvSpPr>
          <p:spPr bwMode="auto">
            <a:xfrm>
              <a:off x="1581" y="2689"/>
              <a:ext cx="165" cy="17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8" name="Oval 45"/>
            <p:cNvSpPr>
              <a:spLocks noChangeAspect="1" noChangeArrowheads="1"/>
            </p:cNvSpPr>
            <p:nvPr/>
          </p:nvSpPr>
          <p:spPr bwMode="auto">
            <a:xfrm>
              <a:off x="1971" y="2836"/>
              <a:ext cx="166" cy="17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99" name="Oval 46"/>
            <p:cNvSpPr>
              <a:spLocks noChangeAspect="1" noChangeArrowheads="1"/>
            </p:cNvSpPr>
            <p:nvPr/>
          </p:nvSpPr>
          <p:spPr bwMode="auto">
            <a:xfrm>
              <a:off x="1805" y="3031"/>
              <a:ext cx="166" cy="17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00" name="Oval 47"/>
            <p:cNvSpPr>
              <a:spLocks noChangeAspect="1" noChangeArrowheads="1"/>
            </p:cNvSpPr>
            <p:nvPr/>
          </p:nvSpPr>
          <p:spPr bwMode="auto">
            <a:xfrm>
              <a:off x="1900" y="3323"/>
              <a:ext cx="166" cy="16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01" name="Oval 48"/>
            <p:cNvSpPr>
              <a:spLocks noChangeAspect="1" noChangeArrowheads="1"/>
            </p:cNvSpPr>
            <p:nvPr/>
          </p:nvSpPr>
          <p:spPr bwMode="auto">
            <a:xfrm>
              <a:off x="1710" y="3152"/>
              <a:ext cx="166" cy="17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02" name="Text Box 49"/>
            <p:cNvSpPr txBox="1">
              <a:spLocks noChangeAspect="1" noChangeArrowheads="1"/>
            </p:cNvSpPr>
            <p:nvPr/>
          </p:nvSpPr>
          <p:spPr bwMode="auto">
            <a:xfrm>
              <a:off x="1473" y="2586"/>
              <a:ext cx="463" cy="2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</a:rPr>
                <a:t>low x</a:t>
              </a:r>
            </a:p>
          </p:txBody>
        </p:sp>
      </p:grpSp>
      <p:grpSp>
        <p:nvGrpSpPr>
          <p:cNvPr id="103" name="Group 8"/>
          <p:cNvGrpSpPr>
            <a:grpSpLocks/>
          </p:cNvGrpSpPr>
          <p:nvPr/>
        </p:nvGrpSpPr>
        <p:grpSpPr bwMode="auto">
          <a:xfrm>
            <a:off x="5791200" y="2617841"/>
            <a:ext cx="3124558" cy="1219199"/>
            <a:chOff x="672" y="2256"/>
            <a:chExt cx="1985" cy="716"/>
          </a:xfrm>
        </p:grpSpPr>
        <p:sp>
          <p:nvSpPr>
            <p:cNvPr id="104" name="Oval 9"/>
            <p:cNvSpPr>
              <a:spLocks noChangeArrowheads="1"/>
            </p:cNvSpPr>
            <p:nvPr/>
          </p:nvSpPr>
          <p:spPr bwMode="auto">
            <a:xfrm>
              <a:off x="907" y="2259"/>
              <a:ext cx="666" cy="6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  <p:sp>
          <p:nvSpPr>
            <p:cNvPr id="105" name="Line 10"/>
            <p:cNvSpPr>
              <a:spLocks noChangeShapeType="1"/>
            </p:cNvSpPr>
            <p:nvPr/>
          </p:nvSpPr>
          <p:spPr bwMode="auto">
            <a:xfrm>
              <a:off x="672" y="2567"/>
              <a:ext cx="47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Line 11"/>
            <p:cNvSpPr>
              <a:spLocks noChangeShapeType="1"/>
            </p:cNvSpPr>
            <p:nvPr/>
          </p:nvSpPr>
          <p:spPr bwMode="auto">
            <a:xfrm flipV="1">
              <a:off x="1142" y="2375"/>
              <a:ext cx="861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Line 12"/>
            <p:cNvSpPr>
              <a:spLocks noChangeShapeType="1"/>
            </p:cNvSpPr>
            <p:nvPr/>
          </p:nvSpPr>
          <p:spPr bwMode="auto">
            <a:xfrm>
              <a:off x="1142" y="2567"/>
              <a:ext cx="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Line 13"/>
            <p:cNvSpPr>
              <a:spLocks noChangeShapeType="1"/>
            </p:cNvSpPr>
            <p:nvPr/>
          </p:nvSpPr>
          <p:spPr bwMode="auto">
            <a:xfrm>
              <a:off x="1377" y="2567"/>
              <a:ext cx="548" cy="3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Line 14"/>
            <p:cNvSpPr>
              <a:spLocks noChangeShapeType="1"/>
            </p:cNvSpPr>
            <p:nvPr/>
          </p:nvSpPr>
          <p:spPr bwMode="auto">
            <a:xfrm flipV="1">
              <a:off x="946" y="2336"/>
              <a:ext cx="901" cy="231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Line 15"/>
            <p:cNvSpPr>
              <a:spLocks noChangeShapeType="1"/>
            </p:cNvSpPr>
            <p:nvPr/>
          </p:nvSpPr>
          <p:spPr bwMode="auto">
            <a:xfrm flipV="1">
              <a:off x="1103" y="2375"/>
              <a:ext cx="783" cy="192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Line 16"/>
            <p:cNvSpPr>
              <a:spLocks noChangeShapeType="1"/>
            </p:cNvSpPr>
            <p:nvPr/>
          </p:nvSpPr>
          <p:spPr bwMode="auto">
            <a:xfrm flipV="1">
              <a:off x="1064" y="2413"/>
              <a:ext cx="900" cy="154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Line 17"/>
            <p:cNvSpPr>
              <a:spLocks noChangeShapeType="1"/>
            </p:cNvSpPr>
            <p:nvPr/>
          </p:nvSpPr>
          <p:spPr bwMode="auto">
            <a:xfrm flipV="1">
              <a:off x="1103" y="2452"/>
              <a:ext cx="861" cy="115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Line 18"/>
            <p:cNvSpPr>
              <a:spLocks noChangeShapeType="1"/>
            </p:cNvSpPr>
            <p:nvPr/>
          </p:nvSpPr>
          <p:spPr bwMode="auto">
            <a:xfrm flipV="1">
              <a:off x="1103" y="2490"/>
              <a:ext cx="940" cy="77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Line 19"/>
            <p:cNvSpPr>
              <a:spLocks noChangeShapeType="1"/>
            </p:cNvSpPr>
            <p:nvPr/>
          </p:nvSpPr>
          <p:spPr bwMode="auto">
            <a:xfrm>
              <a:off x="946" y="2567"/>
              <a:ext cx="1022" cy="151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Line 20"/>
            <p:cNvSpPr>
              <a:spLocks noChangeShapeType="1"/>
            </p:cNvSpPr>
            <p:nvPr/>
          </p:nvSpPr>
          <p:spPr bwMode="auto">
            <a:xfrm>
              <a:off x="1181" y="2567"/>
              <a:ext cx="835" cy="55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Line 21"/>
            <p:cNvSpPr>
              <a:spLocks noChangeShapeType="1"/>
            </p:cNvSpPr>
            <p:nvPr/>
          </p:nvSpPr>
          <p:spPr bwMode="auto">
            <a:xfrm>
              <a:off x="1259" y="2529"/>
              <a:ext cx="757" cy="45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Line 22"/>
            <p:cNvSpPr>
              <a:spLocks noChangeShapeType="1"/>
            </p:cNvSpPr>
            <p:nvPr/>
          </p:nvSpPr>
          <p:spPr bwMode="auto">
            <a:xfrm>
              <a:off x="1152" y="2574"/>
              <a:ext cx="826" cy="103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aphicFrame>
          <p:nvGraphicFramePr>
            <p:cNvPr id="118" name="Object 2"/>
            <p:cNvGraphicFramePr>
              <a:graphicFrameLocks noChangeAspect="1"/>
            </p:cNvGraphicFramePr>
            <p:nvPr/>
          </p:nvGraphicFramePr>
          <p:xfrm>
            <a:off x="1899" y="2739"/>
            <a:ext cx="222" cy="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01" name="Equation" r:id="rId4" imgW="177480" imgH="190440" progId="Equation.3">
                    <p:embed/>
                  </p:oleObj>
                </mc:Choice>
                <mc:Fallback>
                  <p:oleObj name="Equation" r:id="rId4" imgW="17748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9" y="2739"/>
                          <a:ext cx="222" cy="2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3"/>
            <p:cNvGraphicFramePr>
              <a:graphicFrameLocks noChangeAspect="1"/>
            </p:cNvGraphicFramePr>
            <p:nvPr/>
          </p:nvGraphicFramePr>
          <p:xfrm>
            <a:off x="1968" y="2256"/>
            <a:ext cx="192" cy="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02" name="Equation" r:id="rId6" imgW="164880" imgH="164880" progId="Equation.3">
                    <p:embed/>
                  </p:oleObj>
                </mc:Choice>
                <mc:Fallback>
                  <p:oleObj name="Equation" r:id="rId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2256"/>
                          <a:ext cx="192" cy="1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Object 4"/>
            <p:cNvGraphicFramePr>
              <a:graphicFrameLocks noChangeAspect="1"/>
            </p:cNvGraphicFramePr>
            <p:nvPr/>
          </p:nvGraphicFramePr>
          <p:xfrm>
            <a:off x="1064" y="2340"/>
            <a:ext cx="235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03" name="Equation" r:id="rId8" imgW="190440" imgH="164880" progId="Equation.3">
                    <p:embed/>
                  </p:oleObj>
                </mc:Choice>
                <mc:Fallback>
                  <p:oleObj name="Equation" r:id="rId8" imgW="19044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4" y="2340"/>
                          <a:ext cx="235" cy="2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1" name="Object 5"/>
            <p:cNvGraphicFramePr>
              <a:graphicFrameLocks noChangeAspect="1"/>
            </p:cNvGraphicFramePr>
            <p:nvPr/>
          </p:nvGraphicFramePr>
          <p:xfrm>
            <a:off x="2076" y="2532"/>
            <a:ext cx="581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04" name="Equation" r:id="rId10" imgW="672840" imgH="139680" progId="Equation.3">
                    <p:embed/>
                  </p:oleObj>
                </mc:Choice>
                <mc:Fallback>
                  <p:oleObj name="Equation" r:id="rId10" imgW="67284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6" y="2532"/>
                          <a:ext cx="581" cy="1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6859" name="Object 6"/>
          <p:cNvGraphicFramePr>
            <a:graphicFrameLocks noChangeAspect="1"/>
          </p:cNvGraphicFramePr>
          <p:nvPr/>
        </p:nvGraphicFramePr>
        <p:xfrm>
          <a:off x="5429864" y="3138952"/>
          <a:ext cx="341313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Equation" r:id="rId12" imgW="190440" imgH="164880" progId="Equation.3">
                  <p:embed/>
                </p:oleObj>
              </mc:Choice>
              <mc:Fallback>
                <p:oleObj name="Equation" r:id="rId12" imgW="19044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864" y="3138952"/>
                        <a:ext cx="341313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4" name="Group 44"/>
          <p:cNvGrpSpPr>
            <a:grpSpLocks/>
          </p:cNvGrpSpPr>
          <p:nvPr/>
        </p:nvGrpSpPr>
        <p:grpSpPr bwMode="auto">
          <a:xfrm>
            <a:off x="6477000" y="1066800"/>
            <a:ext cx="2057400" cy="1295400"/>
            <a:chOff x="2322" y="776"/>
            <a:chExt cx="2376" cy="1394"/>
          </a:xfrm>
        </p:grpSpPr>
        <p:grpSp>
          <p:nvGrpSpPr>
            <p:cNvPr id="125" name="Group 43"/>
            <p:cNvGrpSpPr>
              <a:grpSpLocks/>
            </p:cNvGrpSpPr>
            <p:nvPr/>
          </p:nvGrpSpPr>
          <p:grpSpPr bwMode="auto">
            <a:xfrm>
              <a:off x="2322" y="776"/>
              <a:ext cx="2376" cy="1394"/>
              <a:chOff x="1775" y="893"/>
              <a:chExt cx="3676" cy="2112"/>
            </a:xfrm>
          </p:grpSpPr>
          <p:grpSp>
            <p:nvGrpSpPr>
              <p:cNvPr id="127" name="Group 42"/>
              <p:cNvGrpSpPr>
                <a:grpSpLocks/>
              </p:cNvGrpSpPr>
              <p:nvPr/>
            </p:nvGrpSpPr>
            <p:grpSpPr bwMode="auto">
              <a:xfrm>
                <a:off x="1775" y="893"/>
                <a:ext cx="3676" cy="2112"/>
                <a:chOff x="1775" y="893"/>
                <a:chExt cx="3676" cy="2112"/>
              </a:xfrm>
            </p:grpSpPr>
            <p:sp>
              <p:nvSpPr>
                <p:cNvPr id="131" name="Oval 3"/>
                <p:cNvSpPr>
                  <a:spLocks noChangeArrowheads="1"/>
                </p:cNvSpPr>
                <p:nvPr/>
              </p:nvSpPr>
              <p:spPr bwMode="auto">
                <a:xfrm>
                  <a:off x="2702" y="893"/>
                  <a:ext cx="2188" cy="21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132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18" y="1653"/>
                  <a:ext cx="1236" cy="35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3" name="Line 11"/>
                <p:cNvSpPr>
                  <a:spLocks noChangeShapeType="1"/>
                </p:cNvSpPr>
                <p:nvPr/>
              </p:nvSpPr>
              <p:spPr bwMode="auto">
                <a:xfrm>
                  <a:off x="4119" y="1998"/>
                  <a:ext cx="1281" cy="20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aphicFrame>
              <p:nvGraphicFramePr>
                <p:cNvPr id="134" name="Object 3"/>
                <p:cNvGraphicFramePr>
                  <a:graphicFrameLocks noChangeAspect="1"/>
                </p:cNvGraphicFramePr>
                <p:nvPr/>
              </p:nvGraphicFramePr>
              <p:xfrm>
                <a:off x="3321" y="1218"/>
                <a:ext cx="750" cy="2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06" name="Equation" r:id="rId14" imgW="546023" imgH="178042" progId="">
                        <p:embed/>
                      </p:oleObj>
                    </mc:Choice>
                    <mc:Fallback>
                      <p:oleObj name="Equation" r:id="rId14" imgW="546023" imgH="178042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1" y="1218"/>
                              <a:ext cx="750" cy="24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5" name="Freeform 134"/>
                <p:cNvSpPr>
                  <a:spLocks/>
                </p:cNvSpPr>
                <p:nvPr/>
              </p:nvSpPr>
              <p:spPr bwMode="auto">
                <a:xfrm>
                  <a:off x="3351" y="1465"/>
                  <a:ext cx="458" cy="433"/>
                </a:xfrm>
                <a:custGeom>
                  <a:avLst/>
                  <a:gdLst>
                    <a:gd name="T0" fmla="*/ 0 w 458"/>
                    <a:gd name="T1" fmla="*/ 433 h 433"/>
                    <a:gd name="T2" fmla="*/ 61 w 458"/>
                    <a:gd name="T3" fmla="*/ 351 h 433"/>
                    <a:gd name="T4" fmla="*/ 187 w 458"/>
                    <a:gd name="T5" fmla="*/ 400 h 433"/>
                    <a:gd name="T6" fmla="*/ 170 w 458"/>
                    <a:gd name="T7" fmla="*/ 236 h 433"/>
                    <a:gd name="T8" fmla="*/ 329 w 458"/>
                    <a:gd name="T9" fmla="*/ 258 h 433"/>
                    <a:gd name="T10" fmla="*/ 302 w 458"/>
                    <a:gd name="T11" fmla="*/ 98 h 433"/>
                    <a:gd name="T12" fmla="*/ 434 w 458"/>
                    <a:gd name="T13" fmla="*/ 104 h 433"/>
                    <a:gd name="T14" fmla="*/ 445 w 458"/>
                    <a:gd name="T15" fmla="*/ 0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"/>
                    <a:gd name="T25" fmla="*/ 0 h 433"/>
                    <a:gd name="T26" fmla="*/ 458 w 458"/>
                    <a:gd name="T27" fmla="*/ 433 h 4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" h="433">
                      <a:moveTo>
                        <a:pt x="0" y="433"/>
                      </a:moveTo>
                      <a:cubicBezTo>
                        <a:pt x="15" y="394"/>
                        <a:pt x="30" y="356"/>
                        <a:pt x="61" y="351"/>
                      </a:cubicBezTo>
                      <a:cubicBezTo>
                        <a:pt x="92" y="346"/>
                        <a:pt x="169" y="419"/>
                        <a:pt x="187" y="400"/>
                      </a:cubicBezTo>
                      <a:cubicBezTo>
                        <a:pt x="205" y="381"/>
                        <a:pt x="146" y="260"/>
                        <a:pt x="170" y="236"/>
                      </a:cubicBezTo>
                      <a:cubicBezTo>
                        <a:pt x="194" y="212"/>
                        <a:pt x="307" y="281"/>
                        <a:pt x="329" y="258"/>
                      </a:cubicBezTo>
                      <a:cubicBezTo>
                        <a:pt x="351" y="235"/>
                        <a:pt x="285" y="124"/>
                        <a:pt x="302" y="98"/>
                      </a:cubicBezTo>
                      <a:cubicBezTo>
                        <a:pt x="319" y="72"/>
                        <a:pt x="410" y="120"/>
                        <a:pt x="434" y="104"/>
                      </a:cubicBezTo>
                      <a:cubicBezTo>
                        <a:pt x="458" y="88"/>
                        <a:pt x="451" y="44"/>
                        <a:pt x="445" y="0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6" name="Freeform 135"/>
                <p:cNvSpPr>
                  <a:spLocks/>
                </p:cNvSpPr>
                <p:nvPr/>
              </p:nvSpPr>
              <p:spPr bwMode="auto">
                <a:xfrm>
                  <a:off x="2829" y="1942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7" name="Freeform 136"/>
                <p:cNvSpPr>
                  <a:spLocks/>
                </p:cNvSpPr>
                <p:nvPr/>
              </p:nvSpPr>
              <p:spPr bwMode="auto">
                <a:xfrm>
                  <a:off x="3111" y="1939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8" name="Freeform 137"/>
                <p:cNvSpPr>
                  <a:spLocks/>
                </p:cNvSpPr>
                <p:nvPr/>
              </p:nvSpPr>
              <p:spPr bwMode="auto">
                <a:xfrm>
                  <a:off x="3501" y="1929"/>
                  <a:ext cx="132" cy="394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1586 h 378"/>
                    <a:gd name="T4" fmla="*/ 2 w 132"/>
                    <a:gd name="T5" fmla="*/ 3195 h 378"/>
                    <a:gd name="T6" fmla="*/ 128 w 132"/>
                    <a:gd name="T7" fmla="*/ 5279 h 378"/>
                    <a:gd name="T8" fmla="*/ 24 w 132"/>
                    <a:gd name="T9" fmla="*/ 7015 h 378"/>
                    <a:gd name="T10" fmla="*/ 84 w 132"/>
                    <a:gd name="T11" fmla="*/ 8452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39" name="Group 32"/>
                <p:cNvGrpSpPr>
                  <a:grpSpLocks/>
                </p:cNvGrpSpPr>
                <p:nvPr/>
              </p:nvGrpSpPr>
              <p:grpSpPr bwMode="auto">
                <a:xfrm>
                  <a:off x="1775" y="1650"/>
                  <a:ext cx="363" cy="515"/>
                  <a:chOff x="840" y="1668"/>
                  <a:chExt cx="363" cy="515"/>
                </a:xfrm>
              </p:grpSpPr>
              <p:sp>
                <p:nvSpPr>
                  <p:cNvPr id="14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898" y="170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7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901" y="213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8" name="Freeform 14"/>
                  <p:cNvSpPr>
                    <a:spLocks/>
                  </p:cNvSpPr>
                  <p:nvPr/>
                </p:nvSpPr>
                <p:spPr bwMode="auto">
                  <a:xfrm>
                    <a:off x="933" y="1776"/>
                    <a:ext cx="247" cy="104"/>
                  </a:xfrm>
                  <a:custGeom>
                    <a:avLst/>
                    <a:gdLst>
                      <a:gd name="T0" fmla="*/ 0 w 247"/>
                      <a:gd name="T1" fmla="*/ 193039 h 93"/>
                      <a:gd name="T2" fmla="*/ 77 w 247"/>
                      <a:gd name="T3" fmla="*/ 28859 h 93"/>
                      <a:gd name="T4" fmla="*/ 126 w 247"/>
                      <a:gd name="T5" fmla="*/ 394994 h 93"/>
                      <a:gd name="T6" fmla="*/ 192 w 247"/>
                      <a:gd name="T7" fmla="*/ 147754 h 93"/>
                      <a:gd name="T8" fmla="*/ 247 w 247"/>
                      <a:gd name="T9" fmla="*/ 241405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9" name="Freeform 15"/>
                  <p:cNvSpPr>
                    <a:spLocks/>
                  </p:cNvSpPr>
                  <p:nvPr/>
                </p:nvSpPr>
                <p:spPr bwMode="auto">
                  <a:xfrm>
                    <a:off x="935" y="1965"/>
                    <a:ext cx="247" cy="121"/>
                  </a:xfrm>
                  <a:custGeom>
                    <a:avLst/>
                    <a:gdLst>
                      <a:gd name="T0" fmla="*/ 0 w 247"/>
                      <a:gd name="T1" fmla="*/ 2147483647 h 93"/>
                      <a:gd name="T2" fmla="*/ 77 w 247"/>
                      <a:gd name="T3" fmla="*/ 2147483647 h 93"/>
                      <a:gd name="T4" fmla="*/ 126 w 247"/>
                      <a:gd name="T5" fmla="*/ 2147483647 h 93"/>
                      <a:gd name="T6" fmla="*/ 192 w 247"/>
                      <a:gd name="T7" fmla="*/ 2147483647 h 93"/>
                      <a:gd name="T8" fmla="*/ 247 w 247"/>
                      <a:gd name="T9" fmla="*/ 2147483647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0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668"/>
                    <a:ext cx="93" cy="5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140" name="Oval 36"/>
                <p:cNvSpPr>
                  <a:spLocks noChangeArrowheads="1"/>
                </p:cNvSpPr>
                <p:nvPr/>
              </p:nvSpPr>
              <p:spPr bwMode="auto">
                <a:xfrm>
                  <a:off x="3108" y="2255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141" name="Oval 37"/>
                <p:cNvSpPr>
                  <a:spLocks noChangeArrowheads="1"/>
                </p:cNvSpPr>
                <p:nvPr/>
              </p:nvSpPr>
              <p:spPr bwMode="auto">
                <a:xfrm>
                  <a:off x="3469" y="2256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itchFamily="34" charset="0"/>
                  </a:endParaRPr>
                </a:p>
              </p:txBody>
            </p:sp>
            <p:graphicFrame>
              <p:nvGraphicFramePr>
                <p:cNvPr id="142" name="Object 4"/>
                <p:cNvGraphicFramePr>
                  <a:graphicFrameLocks noChangeAspect="1"/>
                </p:cNvGraphicFramePr>
                <p:nvPr/>
              </p:nvGraphicFramePr>
              <p:xfrm>
                <a:off x="3025" y="1648"/>
                <a:ext cx="174" cy="2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07" name="Equation" r:id="rId16" imgW="127000" imgH="165100" progId="">
                        <p:embed/>
                      </p:oleObj>
                    </mc:Choice>
                    <mc:Fallback>
                      <p:oleObj name="Equation" r:id="rId16" imgW="127000" imgH="16510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5" y="1648"/>
                              <a:ext cx="174" cy="2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5"/>
                <p:cNvGraphicFramePr>
                  <a:graphicFrameLocks noChangeAspect="1"/>
                </p:cNvGraphicFramePr>
                <p:nvPr/>
              </p:nvGraphicFramePr>
              <p:xfrm>
                <a:off x="3859" y="2163"/>
                <a:ext cx="192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08" name="Equation" r:id="rId18" imgW="139700" imgH="190500" progId="">
                        <p:embed/>
                      </p:oleObj>
                    </mc:Choice>
                    <mc:Fallback>
                      <p:oleObj name="Equation" r:id="rId18" imgW="139700" imgH="19050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59" y="2163"/>
                              <a:ext cx="192" cy="26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6"/>
                <p:cNvGraphicFramePr>
                  <a:graphicFrameLocks noChangeAspect="1"/>
                </p:cNvGraphicFramePr>
                <p:nvPr/>
              </p:nvGraphicFramePr>
              <p:xfrm>
                <a:off x="5276" y="1391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09" name="Equation" r:id="rId20" imgW="203200" imgH="228600" progId="">
                        <p:embed/>
                      </p:oleObj>
                    </mc:Choice>
                    <mc:Fallback>
                      <p:oleObj name="Equation" r:id="rId20" imgW="203200" imgH="22860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76" y="1391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7"/>
                <p:cNvGraphicFramePr>
                  <a:graphicFrameLocks noChangeAspect="1"/>
                </p:cNvGraphicFramePr>
                <p:nvPr/>
              </p:nvGraphicFramePr>
              <p:xfrm>
                <a:off x="5254" y="2269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10" name="Equation" r:id="rId22" imgW="203200" imgH="228600" progId="Equation.3">
                        <p:embed/>
                      </p:oleObj>
                    </mc:Choice>
                    <mc:Fallback>
                      <p:oleObj name="Equation" r:id="rId22" imgW="2032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54" y="2269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28" name="Line 4"/>
              <p:cNvSpPr>
                <a:spLocks noChangeShapeType="1"/>
              </p:cNvSpPr>
              <p:nvPr/>
            </p:nvSpPr>
            <p:spPr bwMode="auto">
              <a:xfrm>
                <a:off x="1871" y="1925"/>
                <a:ext cx="1969" cy="1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9" name="Freeform 9"/>
              <p:cNvSpPr>
                <a:spLocks/>
              </p:cNvSpPr>
              <p:nvPr/>
            </p:nvSpPr>
            <p:spPr bwMode="auto">
              <a:xfrm>
                <a:off x="3816" y="1901"/>
                <a:ext cx="317" cy="124"/>
              </a:xfrm>
              <a:custGeom>
                <a:avLst/>
                <a:gdLst>
                  <a:gd name="T0" fmla="*/ 2147483647 w 152"/>
                  <a:gd name="T1" fmla="*/ 1 h 225"/>
                  <a:gd name="T2" fmla="*/ 2147483647 w 152"/>
                  <a:gd name="T3" fmla="*/ 1 h 225"/>
                  <a:gd name="T4" fmla="*/ 2147483647 w 152"/>
                  <a:gd name="T5" fmla="*/ 1 h 225"/>
                  <a:gd name="T6" fmla="*/ 2147483647 w 152"/>
                  <a:gd name="T7" fmla="*/ 1 h 225"/>
                  <a:gd name="T8" fmla="*/ 2147483647 w 152"/>
                  <a:gd name="T9" fmla="*/ 1 h 225"/>
                  <a:gd name="T10" fmla="*/ 2147483647 w 152"/>
                  <a:gd name="T11" fmla="*/ 1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225"/>
                  <a:gd name="T20" fmla="*/ 152 w 152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225">
                    <a:moveTo>
                      <a:pt x="3" y="39"/>
                    </a:moveTo>
                    <a:cubicBezTo>
                      <a:pt x="46" y="19"/>
                      <a:pt x="89" y="0"/>
                      <a:pt x="90" y="17"/>
                    </a:cubicBezTo>
                    <a:cubicBezTo>
                      <a:pt x="91" y="34"/>
                      <a:pt x="0" y="133"/>
                      <a:pt x="8" y="143"/>
                    </a:cubicBezTo>
                    <a:cubicBezTo>
                      <a:pt x="16" y="153"/>
                      <a:pt x="128" y="66"/>
                      <a:pt x="140" y="77"/>
                    </a:cubicBezTo>
                    <a:cubicBezTo>
                      <a:pt x="152" y="88"/>
                      <a:pt x="77" y="193"/>
                      <a:pt x="79" y="209"/>
                    </a:cubicBezTo>
                    <a:cubicBezTo>
                      <a:pt x="81" y="225"/>
                      <a:pt x="116" y="200"/>
                      <a:pt x="151" y="176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0" name="Line 10"/>
              <p:cNvSpPr>
                <a:spLocks noChangeShapeType="1"/>
              </p:cNvSpPr>
              <p:nvPr/>
            </p:nvSpPr>
            <p:spPr bwMode="auto">
              <a:xfrm flipH="1" flipV="1">
                <a:off x="3824" y="1911"/>
                <a:ext cx="70" cy="212"/>
              </a:xfrm>
              <a:prstGeom prst="line">
                <a:avLst/>
              </a:prstGeom>
              <a:noFill/>
              <a:ln w="34925">
                <a:solidFill>
                  <a:srgbClr val="004AA5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6" name="Oval 35"/>
            <p:cNvSpPr>
              <a:spLocks noChangeArrowheads="1"/>
            </p:cNvSpPr>
            <p:nvPr/>
          </p:nvSpPr>
          <p:spPr bwMode="auto">
            <a:xfrm>
              <a:off x="3007" y="1682"/>
              <a:ext cx="135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4724400" y="1219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Initial-state quark or gluon energy loss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81000" y="838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Traditional shadowing or gluon saturation</a:t>
            </a:r>
          </a:p>
        </p:txBody>
      </p:sp>
    </p:spTree>
    <p:extLst>
      <p:ext uri="{BB962C8B-B14F-4D97-AF65-F5344CB8AC3E}">
        <p14:creationId xmlns:p14="http://schemas.microsoft.com/office/powerpoint/2010/main" val="182591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 txBox="1">
            <a:spLocks noGrp="1"/>
          </p:cNvSpPr>
          <p:nvPr/>
        </p:nvSpPr>
        <p:spPr bwMode="auto">
          <a:xfrm>
            <a:off x="846138" y="6305550"/>
            <a:ext cx="6659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 b="0" dirty="0">
                <a:latin typeface="Arial" charset="0"/>
              </a:rPr>
              <a:t>Young-Kee Kim: Ten Year Plan (Science and Resources)</a:t>
            </a:r>
            <a:r>
              <a:rPr lang="en-US" sz="1200" b="0" dirty="0">
                <a:latin typeface="Arial" charset="0"/>
              </a:rPr>
              <a:t>, PAC Meeting 2009-03-05</a:t>
            </a:r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96A550D-9C8B-6142-A34A-9D26FADF8421}" type="slidenum">
              <a:rPr lang="en-US" sz="1200" b="0"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sz="1200" b="0" dirty="0">
              <a:latin typeface="Arial" charset="0"/>
            </a:endParaRPr>
          </a:p>
        </p:txBody>
      </p:sp>
      <p:pic>
        <p:nvPicPr>
          <p:cNvPr id="69636" name="Picture 2" descr="11_Young-Kee_Aerial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838700" y="2535238"/>
            <a:ext cx="2305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dirty="0">
                <a:latin typeface="Arial" charset="0"/>
              </a:rPr>
              <a:t>Tevatron Collider</a:t>
            </a: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1254125" y="2251075"/>
            <a:ext cx="1196975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rgbClr val="FF9933"/>
                </a:solidFill>
                <a:latin typeface="Arial" charset="0"/>
              </a:rPr>
              <a:t>MiniBooNE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rgbClr val="FF9933"/>
                </a:solidFill>
                <a:latin typeface="Arial" charset="0"/>
              </a:rPr>
              <a:t>SciBooNE</a:t>
            </a:r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130175" y="2614613"/>
            <a:ext cx="85090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rgbClr val="FF9933"/>
                </a:solidFill>
                <a:latin typeface="Arial" charset="0"/>
              </a:rPr>
              <a:t>MINOS</a:t>
            </a:r>
          </a:p>
        </p:txBody>
      </p:sp>
      <p:sp>
        <p:nvSpPr>
          <p:cNvPr id="69640" name="Text Box 9"/>
          <p:cNvSpPr txBox="1">
            <a:spLocks noChangeArrowheads="1"/>
          </p:cNvSpPr>
          <p:nvPr/>
        </p:nvSpPr>
        <p:spPr bwMode="auto">
          <a:xfrm>
            <a:off x="1752600" y="3560763"/>
            <a:ext cx="21780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250 kW at 120 GeV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for neutrinos</a:t>
            </a:r>
          </a:p>
        </p:txBody>
      </p:sp>
      <p:sp>
        <p:nvSpPr>
          <p:cNvPr id="69641" name="Text Box 10"/>
          <p:cNvSpPr txBox="1">
            <a:spLocks noChangeArrowheads="1"/>
          </p:cNvSpPr>
          <p:nvPr/>
        </p:nvSpPr>
        <p:spPr bwMode="auto">
          <a:xfrm>
            <a:off x="2366963" y="1809750"/>
            <a:ext cx="17970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17 kW at 8 GeV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for neutrinos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98425" y="2195513"/>
            <a:ext cx="1060450" cy="452437"/>
            <a:chOff x="-62" y="1383"/>
            <a:chExt cx="668" cy="285"/>
          </a:xfrm>
        </p:grpSpPr>
        <p:sp>
          <p:nvSpPr>
            <p:cNvPr id="69657" name="Text Box 12"/>
            <p:cNvSpPr txBox="1">
              <a:spLocks noChangeArrowheads="1"/>
            </p:cNvSpPr>
            <p:nvPr/>
          </p:nvSpPr>
          <p:spPr bwMode="auto">
            <a:xfrm rot="747911">
              <a:off x="-62" y="1383"/>
              <a:ext cx="668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0" dirty="0">
                  <a:solidFill>
                    <a:srgbClr val="FF9900"/>
                  </a:solidFill>
                  <a:latin typeface="Arial" charset="0"/>
                </a:rPr>
                <a:t>Soudan</a:t>
              </a:r>
            </a:p>
          </p:txBody>
        </p:sp>
        <p:sp>
          <p:nvSpPr>
            <p:cNvPr id="69658" name="Line 13"/>
            <p:cNvSpPr>
              <a:spLocks noChangeShapeType="1"/>
            </p:cNvSpPr>
            <p:nvPr/>
          </p:nvSpPr>
          <p:spPr bwMode="auto">
            <a:xfrm flipH="1" flipV="1">
              <a:off x="0" y="1560"/>
              <a:ext cx="492" cy="10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644" name="Rectangle 2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6705600" cy="914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6600"/>
                </a:solidFill>
                <a:ea typeface="ＭＳ Ｐゴシック" charset="-128"/>
              </a:rPr>
              <a:t>The Intensity Frontier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2B63-C928-AB42-968B-BAE5F14E8642}" type="datetime1">
              <a:rPr lang="en-US" smtClean="0"/>
              <a:pPr/>
              <a:t>6/12/12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91D6-A2F1-6340-9D50-C9090B5A3D6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Anti-proton Workshop@Fermilab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005125"/>
      </p:ext>
    </p:extLst>
  </p:cSld>
  <p:clrMapOvr>
    <a:masterClrMapping/>
  </p:clrMapOvr>
  <p:transition xmlns:p14="http://schemas.microsoft.com/office/powerpoint/2010/main" advTm="8731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25937AD-D99B-CD49-BBE9-1D0F042B5B6D}" type="slidenum">
              <a:rPr lang="en-US" sz="1400"/>
              <a:pPr/>
              <a:t>37</a:t>
            </a:fld>
            <a:endParaRPr lang="en-US" sz="140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365" y="185385"/>
            <a:ext cx="8662988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Determine and Calibrate 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dE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/dx with DY in 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p+A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435" name="Group 44"/>
          <p:cNvGrpSpPr>
            <a:grpSpLocks/>
          </p:cNvGrpSpPr>
          <p:nvPr/>
        </p:nvGrpSpPr>
        <p:grpSpPr bwMode="auto">
          <a:xfrm>
            <a:off x="4919663" y="1325563"/>
            <a:ext cx="3771900" cy="2212975"/>
            <a:chOff x="2322" y="776"/>
            <a:chExt cx="2376" cy="1394"/>
          </a:xfrm>
        </p:grpSpPr>
        <p:grpSp>
          <p:nvGrpSpPr>
            <p:cNvPr id="18444" name="Group 43"/>
            <p:cNvGrpSpPr>
              <a:grpSpLocks/>
            </p:cNvGrpSpPr>
            <p:nvPr/>
          </p:nvGrpSpPr>
          <p:grpSpPr bwMode="auto">
            <a:xfrm>
              <a:off x="2322" y="776"/>
              <a:ext cx="2376" cy="1394"/>
              <a:chOff x="1775" y="893"/>
              <a:chExt cx="3676" cy="2112"/>
            </a:xfrm>
          </p:grpSpPr>
          <p:grpSp>
            <p:nvGrpSpPr>
              <p:cNvPr id="18446" name="Group 42"/>
              <p:cNvGrpSpPr>
                <a:grpSpLocks/>
              </p:cNvGrpSpPr>
              <p:nvPr/>
            </p:nvGrpSpPr>
            <p:grpSpPr bwMode="auto">
              <a:xfrm>
                <a:off x="1775" y="893"/>
                <a:ext cx="3676" cy="2112"/>
                <a:chOff x="1775" y="893"/>
                <a:chExt cx="3676" cy="2112"/>
              </a:xfrm>
            </p:grpSpPr>
            <p:sp>
              <p:nvSpPr>
                <p:cNvPr id="18450" name="Oval 3"/>
                <p:cNvSpPr>
                  <a:spLocks noChangeArrowheads="1"/>
                </p:cNvSpPr>
                <p:nvPr/>
              </p:nvSpPr>
              <p:spPr bwMode="auto">
                <a:xfrm>
                  <a:off x="2702" y="893"/>
                  <a:ext cx="2188" cy="21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18" y="1653"/>
                  <a:ext cx="1236" cy="35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2" name="Line 11"/>
                <p:cNvSpPr>
                  <a:spLocks noChangeShapeType="1"/>
                </p:cNvSpPr>
                <p:nvPr/>
              </p:nvSpPr>
              <p:spPr bwMode="auto">
                <a:xfrm>
                  <a:off x="4119" y="1998"/>
                  <a:ext cx="1281" cy="20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18453" name="Object 3"/>
                <p:cNvGraphicFramePr>
                  <a:graphicFrameLocks noChangeAspect="1"/>
                </p:cNvGraphicFramePr>
                <p:nvPr/>
              </p:nvGraphicFramePr>
              <p:xfrm>
                <a:off x="3321" y="1218"/>
                <a:ext cx="750" cy="2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5" name="Equation" r:id="rId4" imgW="546100" imgH="177800" progId="Equation.DSMT4">
                        <p:embed/>
                      </p:oleObj>
                    </mc:Choice>
                    <mc:Fallback>
                      <p:oleObj name="Equation" r:id="rId4" imgW="546100" imgH="1778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1" y="1218"/>
                              <a:ext cx="750" cy="2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54" name="Freeform 20"/>
                <p:cNvSpPr>
                  <a:spLocks/>
                </p:cNvSpPr>
                <p:nvPr/>
              </p:nvSpPr>
              <p:spPr bwMode="auto">
                <a:xfrm>
                  <a:off x="3351" y="1465"/>
                  <a:ext cx="458" cy="433"/>
                </a:xfrm>
                <a:custGeom>
                  <a:avLst/>
                  <a:gdLst>
                    <a:gd name="T0" fmla="*/ 0 w 458"/>
                    <a:gd name="T1" fmla="*/ 433 h 433"/>
                    <a:gd name="T2" fmla="*/ 61 w 458"/>
                    <a:gd name="T3" fmla="*/ 351 h 433"/>
                    <a:gd name="T4" fmla="*/ 187 w 458"/>
                    <a:gd name="T5" fmla="*/ 400 h 433"/>
                    <a:gd name="T6" fmla="*/ 170 w 458"/>
                    <a:gd name="T7" fmla="*/ 236 h 433"/>
                    <a:gd name="T8" fmla="*/ 329 w 458"/>
                    <a:gd name="T9" fmla="*/ 258 h 433"/>
                    <a:gd name="T10" fmla="*/ 302 w 458"/>
                    <a:gd name="T11" fmla="*/ 98 h 433"/>
                    <a:gd name="T12" fmla="*/ 434 w 458"/>
                    <a:gd name="T13" fmla="*/ 104 h 433"/>
                    <a:gd name="T14" fmla="*/ 445 w 458"/>
                    <a:gd name="T15" fmla="*/ 0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"/>
                    <a:gd name="T25" fmla="*/ 0 h 433"/>
                    <a:gd name="T26" fmla="*/ 458 w 458"/>
                    <a:gd name="T27" fmla="*/ 433 h 4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" h="433">
                      <a:moveTo>
                        <a:pt x="0" y="433"/>
                      </a:moveTo>
                      <a:cubicBezTo>
                        <a:pt x="15" y="394"/>
                        <a:pt x="30" y="356"/>
                        <a:pt x="61" y="351"/>
                      </a:cubicBezTo>
                      <a:cubicBezTo>
                        <a:pt x="92" y="346"/>
                        <a:pt x="169" y="419"/>
                        <a:pt x="187" y="400"/>
                      </a:cubicBezTo>
                      <a:cubicBezTo>
                        <a:pt x="205" y="381"/>
                        <a:pt x="146" y="260"/>
                        <a:pt x="170" y="236"/>
                      </a:cubicBezTo>
                      <a:cubicBezTo>
                        <a:pt x="194" y="212"/>
                        <a:pt x="307" y="281"/>
                        <a:pt x="329" y="258"/>
                      </a:cubicBezTo>
                      <a:cubicBezTo>
                        <a:pt x="351" y="235"/>
                        <a:pt x="285" y="124"/>
                        <a:pt x="302" y="98"/>
                      </a:cubicBezTo>
                      <a:cubicBezTo>
                        <a:pt x="319" y="72"/>
                        <a:pt x="410" y="120"/>
                        <a:pt x="434" y="104"/>
                      </a:cubicBezTo>
                      <a:cubicBezTo>
                        <a:pt x="458" y="88"/>
                        <a:pt x="451" y="44"/>
                        <a:pt x="445" y="0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5" name="Freeform 21"/>
                <p:cNvSpPr>
                  <a:spLocks/>
                </p:cNvSpPr>
                <p:nvPr/>
              </p:nvSpPr>
              <p:spPr bwMode="auto">
                <a:xfrm>
                  <a:off x="2829" y="1942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6" name="Freeform 22"/>
                <p:cNvSpPr>
                  <a:spLocks/>
                </p:cNvSpPr>
                <p:nvPr/>
              </p:nvSpPr>
              <p:spPr bwMode="auto">
                <a:xfrm>
                  <a:off x="3111" y="1939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7" name="Freeform 23"/>
                <p:cNvSpPr>
                  <a:spLocks/>
                </p:cNvSpPr>
                <p:nvPr/>
              </p:nvSpPr>
              <p:spPr bwMode="auto">
                <a:xfrm>
                  <a:off x="3501" y="1929"/>
                  <a:ext cx="132" cy="394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132 h 378"/>
                    <a:gd name="T4" fmla="*/ 2 w 132"/>
                    <a:gd name="T5" fmla="*/ 266 h 378"/>
                    <a:gd name="T6" fmla="*/ 128 w 132"/>
                    <a:gd name="T7" fmla="*/ 438 h 378"/>
                    <a:gd name="T8" fmla="*/ 24 w 132"/>
                    <a:gd name="T9" fmla="*/ 583 h 378"/>
                    <a:gd name="T10" fmla="*/ 84 w 132"/>
                    <a:gd name="T11" fmla="*/ 703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8458" name="Group 32"/>
                <p:cNvGrpSpPr>
                  <a:grpSpLocks/>
                </p:cNvGrpSpPr>
                <p:nvPr/>
              </p:nvGrpSpPr>
              <p:grpSpPr bwMode="auto">
                <a:xfrm>
                  <a:off x="1775" y="1541"/>
                  <a:ext cx="1020" cy="624"/>
                  <a:chOff x="840" y="1559"/>
                  <a:chExt cx="1020" cy="624"/>
                </a:xfrm>
              </p:grpSpPr>
              <p:sp>
                <p:nvSpPr>
                  <p:cNvPr id="1846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898" y="170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901" y="213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7" name="Freeform 14"/>
                  <p:cNvSpPr>
                    <a:spLocks/>
                  </p:cNvSpPr>
                  <p:nvPr/>
                </p:nvSpPr>
                <p:spPr bwMode="auto">
                  <a:xfrm>
                    <a:off x="933" y="1776"/>
                    <a:ext cx="247" cy="104"/>
                  </a:xfrm>
                  <a:custGeom>
                    <a:avLst/>
                    <a:gdLst>
                      <a:gd name="T0" fmla="*/ 0 w 247"/>
                      <a:gd name="T1" fmla="*/ 236 h 93"/>
                      <a:gd name="T2" fmla="*/ 77 w 247"/>
                      <a:gd name="T3" fmla="*/ 36 h 93"/>
                      <a:gd name="T4" fmla="*/ 126 w 247"/>
                      <a:gd name="T5" fmla="*/ 482 h 93"/>
                      <a:gd name="T6" fmla="*/ 192 w 247"/>
                      <a:gd name="T7" fmla="*/ 181 h 93"/>
                      <a:gd name="T8" fmla="*/ 247 w 247"/>
                      <a:gd name="T9" fmla="*/ 295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8" name="Freeform 15"/>
                  <p:cNvSpPr>
                    <a:spLocks/>
                  </p:cNvSpPr>
                  <p:nvPr/>
                </p:nvSpPr>
                <p:spPr bwMode="auto">
                  <a:xfrm>
                    <a:off x="935" y="1965"/>
                    <a:ext cx="247" cy="121"/>
                  </a:xfrm>
                  <a:custGeom>
                    <a:avLst/>
                    <a:gdLst>
                      <a:gd name="T0" fmla="*/ 0 w 247"/>
                      <a:gd name="T1" fmla="*/ 2350 h 93"/>
                      <a:gd name="T2" fmla="*/ 77 w 247"/>
                      <a:gd name="T3" fmla="*/ 375 h 93"/>
                      <a:gd name="T4" fmla="*/ 126 w 247"/>
                      <a:gd name="T5" fmla="*/ 4610 h 93"/>
                      <a:gd name="T6" fmla="*/ 192 w 247"/>
                      <a:gd name="T7" fmla="*/ 1742 h 93"/>
                      <a:gd name="T8" fmla="*/ 247 w 247"/>
                      <a:gd name="T9" fmla="*/ 2912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9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668"/>
                    <a:ext cx="93" cy="5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0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9" y="1559"/>
                    <a:ext cx="551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2000"/>
                      <a:t>q, g</a:t>
                    </a:r>
                  </a:p>
                </p:txBody>
              </p:sp>
            </p:grpSp>
            <p:sp>
              <p:nvSpPr>
                <p:cNvPr id="18459" name="Oval 36"/>
                <p:cNvSpPr>
                  <a:spLocks noChangeArrowheads="1"/>
                </p:cNvSpPr>
                <p:nvPr/>
              </p:nvSpPr>
              <p:spPr bwMode="auto">
                <a:xfrm>
                  <a:off x="3108" y="2255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0" name="Oval 37"/>
                <p:cNvSpPr>
                  <a:spLocks noChangeArrowheads="1"/>
                </p:cNvSpPr>
                <p:nvPr/>
              </p:nvSpPr>
              <p:spPr bwMode="auto">
                <a:xfrm>
                  <a:off x="3469" y="2256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aphicFrame>
              <p:nvGraphicFramePr>
                <p:cNvPr id="18461" name="Object 4"/>
                <p:cNvGraphicFramePr>
                  <a:graphicFrameLocks noChangeAspect="1"/>
                </p:cNvGraphicFramePr>
                <p:nvPr/>
              </p:nvGraphicFramePr>
              <p:xfrm>
                <a:off x="3025" y="1648"/>
                <a:ext cx="174" cy="2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6" name="Equation" r:id="rId6" imgW="127000" imgH="165100" progId="Equation.DSMT4">
                        <p:embed/>
                      </p:oleObj>
                    </mc:Choice>
                    <mc:Fallback>
                      <p:oleObj name="Equation" r:id="rId6" imgW="127000" imgH="1651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5" y="1648"/>
                              <a:ext cx="174" cy="2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62" name="Object 5"/>
                <p:cNvGraphicFramePr>
                  <a:graphicFrameLocks noChangeAspect="1"/>
                </p:cNvGraphicFramePr>
                <p:nvPr/>
              </p:nvGraphicFramePr>
              <p:xfrm>
                <a:off x="3859" y="2163"/>
                <a:ext cx="192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7" name="Equation" r:id="rId8" imgW="139700" imgH="190500" progId="Equation.DSMT4">
                        <p:embed/>
                      </p:oleObj>
                    </mc:Choice>
                    <mc:Fallback>
                      <p:oleObj name="Equation" r:id="rId8" imgW="139700" imgH="1905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59" y="2163"/>
                              <a:ext cx="192" cy="26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63" name="Object 6"/>
                <p:cNvGraphicFramePr>
                  <a:graphicFrameLocks noChangeAspect="1"/>
                </p:cNvGraphicFramePr>
                <p:nvPr/>
              </p:nvGraphicFramePr>
              <p:xfrm>
                <a:off x="5276" y="1391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8" name="Equation" r:id="rId10" imgW="203200" imgH="228600" progId="Equation.DSMT4">
                        <p:embed/>
                      </p:oleObj>
                    </mc:Choice>
                    <mc:Fallback>
                      <p:oleObj name="Equation" r:id="rId10" imgW="20320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76" y="1391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64" name="Object 7"/>
                <p:cNvGraphicFramePr>
                  <a:graphicFrameLocks noChangeAspect="1"/>
                </p:cNvGraphicFramePr>
                <p:nvPr/>
              </p:nvGraphicFramePr>
              <p:xfrm>
                <a:off x="5254" y="2269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9" name="Equation" r:id="rId12" imgW="203200" imgH="228600" progId="Equation.DSMT4">
                        <p:embed/>
                      </p:oleObj>
                    </mc:Choice>
                    <mc:Fallback>
                      <p:oleObj name="Equation" r:id="rId12" imgW="20320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54" y="2269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8447" name="Line 4"/>
              <p:cNvSpPr>
                <a:spLocks noChangeShapeType="1"/>
              </p:cNvSpPr>
              <p:nvPr/>
            </p:nvSpPr>
            <p:spPr bwMode="auto">
              <a:xfrm>
                <a:off x="1871" y="1909"/>
                <a:ext cx="1969" cy="1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8" name="Freeform 9"/>
              <p:cNvSpPr>
                <a:spLocks/>
              </p:cNvSpPr>
              <p:nvPr/>
            </p:nvSpPr>
            <p:spPr bwMode="auto">
              <a:xfrm>
                <a:off x="3816" y="1901"/>
                <a:ext cx="317" cy="124"/>
              </a:xfrm>
              <a:custGeom>
                <a:avLst/>
                <a:gdLst>
                  <a:gd name="T0" fmla="*/ 182231 w 152"/>
                  <a:gd name="T1" fmla="*/ 1 h 225"/>
                  <a:gd name="T2" fmla="*/ 5538121 w 152"/>
                  <a:gd name="T3" fmla="*/ 1 h 225"/>
                  <a:gd name="T4" fmla="*/ 493515 w 152"/>
                  <a:gd name="T5" fmla="*/ 1 h 225"/>
                  <a:gd name="T6" fmla="*/ 8600252 w 152"/>
                  <a:gd name="T7" fmla="*/ 1 h 225"/>
                  <a:gd name="T8" fmla="*/ 4853447 w 152"/>
                  <a:gd name="T9" fmla="*/ 1 h 225"/>
                  <a:gd name="T10" fmla="*/ 9274117 w 152"/>
                  <a:gd name="T11" fmla="*/ 1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225"/>
                  <a:gd name="T20" fmla="*/ 152 w 152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225">
                    <a:moveTo>
                      <a:pt x="3" y="39"/>
                    </a:moveTo>
                    <a:cubicBezTo>
                      <a:pt x="46" y="19"/>
                      <a:pt x="89" y="0"/>
                      <a:pt x="90" y="17"/>
                    </a:cubicBezTo>
                    <a:cubicBezTo>
                      <a:pt x="91" y="34"/>
                      <a:pt x="0" y="133"/>
                      <a:pt x="8" y="143"/>
                    </a:cubicBezTo>
                    <a:cubicBezTo>
                      <a:pt x="16" y="153"/>
                      <a:pt x="128" y="66"/>
                      <a:pt x="140" y="77"/>
                    </a:cubicBezTo>
                    <a:cubicBezTo>
                      <a:pt x="152" y="88"/>
                      <a:pt x="77" y="193"/>
                      <a:pt x="79" y="209"/>
                    </a:cubicBezTo>
                    <a:cubicBezTo>
                      <a:pt x="81" y="225"/>
                      <a:pt x="116" y="200"/>
                      <a:pt x="151" y="176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9" name="Line 10"/>
              <p:cNvSpPr>
                <a:spLocks noChangeShapeType="1"/>
              </p:cNvSpPr>
              <p:nvPr/>
            </p:nvSpPr>
            <p:spPr bwMode="auto">
              <a:xfrm flipH="1" flipV="1">
                <a:off x="3824" y="1911"/>
                <a:ext cx="70" cy="212"/>
              </a:xfrm>
              <a:prstGeom prst="line">
                <a:avLst/>
              </a:prstGeom>
              <a:noFill/>
              <a:ln w="34925">
                <a:solidFill>
                  <a:srgbClr val="004AA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45" name="Oval 35"/>
            <p:cNvSpPr>
              <a:spLocks noChangeArrowheads="1"/>
            </p:cNvSpPr>
            <p:nvPr/>
          </p:nvSpPr>
          <p:spPr bwMode="auto">
            <a:xfrm>
              <a:off x="3007" y="1682"/>
              <a:ext cx="135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84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390492"/>
              </p:ext>
            </p:extLst>
          </p:nvPr>
        </p:nvGraphicFramePr>
        <p:xfrm>
          <a:off x="525463" y="1081088"/>
          <a:ext cx="2890837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0" name="Equation" r:id="rId14" imgW="1320800" imgH="241300" progId="Equation.3">
                  <p:embed/>
                </p:oleObj>
              </mc:Choice>
              <mc:Fallback>
                <p:oleObj name="Equation" r:id="rId14" imgW="1320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1081088"/>
                        <a:ext cx="2890837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46"/>
          <p:cNvSpPr txBox="1">
            <a:spLocks noChangeArrowheads="1"/>
          </p:cNvSpPr>
          <p:nvPr/>
        </p:nvSpPr>
        <p:spPr bwMode="auto">
          <a:xfrm>
            <a:off x="3536950" y="1125538"/>
            <a:ext cx="222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24459C"/>
                </a:solidFill>
              </a:rPr>
              <a:t>(Drell-Yan Process)</a:t>
            </a:r>
            <a:endParaRPr lang="en-US"/>
          </a:p>
        </p:txBody>
      </p:sp>
      <p:sp>
        <p:nvSpPr>
          <p:cNvPr id="18438" name="Rectangle 47"/>
          <p:cNvSpPr>
            <a:spLocks noGrp="1" noChangeArrowheads="1"/>
          </p:cNvSpPr>
          <p:nvPr>
            <p:ph type="body" idx="1"/>
          </p:nvPr>
        </p:nvSpPr>
        <p:spPr>
          <a:xfrm>
            <a:off x="334963" y="1747838"/>
            <a:ext cx="3798887" cy="2570162"/>
          </a:xfrm>
          <a:noFill/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Known initial state nuclear parton density; 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Minimal final-state interactions of the detected particles.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E906: No shadowing correction at moderate X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t</a:t>
            </a:r>
          </a:p>
        </p:txBody>
      </p:sp>
      <p:pic>
        <p:nvPicPr>
          <p:cNvPr id="18439" name="Picture 7" descr="xf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 b="12244"/>
          <a:stretch>
            <a:fillRect/>
          </a:stretch>
        </p:blipFill>
        <p:spPr bwMode="auto">
          <a:xfrm>
            <a:off x="4886325" y="3649663"/>
            <a:ext cx="3211513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63"/>
          <p:cNvSpPr txBox="1">
            <a:spLocks noChangeArrowheads="1"/>
          </p:cNvSpPr>
          <p:nvPr/>
        </p:nvSpPr>
        <p:spPr bwMode="auto">
          <a:xfrm>
            <a:off x="531813" y="4368800"/>
            <a:ext cx="44465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</a:rPr>
              <a:t>Energy loss reduces x</a:t>
            </a:r>
            <a:r>
              <a:rPr lang="en-US" sz="2400" baseline="-25000">
                <a:solidFill>
                  <a:srgbClr val="FF0000"/>
                </a:solidFill>
              </a:rPr>
              <a:t>b</a:t>
            </a:r>
            <a:r>
              <a:rPr lang="en-US" sz="2400">
                <a:solidFill>
                  <a:srgbClr val="FF0000"/>
                </a:solidFill>
              </a:rPr>
              <a:t> and x</a:t>
            </a:r>
            <a:r>
              <a:rPr lang="en-US" sz="2400" baseline="-25000">
                <a:solidFill>
                  <a:srgbClr val="FF0000"/>
                </a:solidFill>
              </a:rPr>
              <a:t>F</a:t>
            </a:r>
            <a:r>
              <a:rPr lang="en-US" sz="2400">
                <a:solidFill>
                  <a:srgbClr val="FF0000"/>
                </a:solidFill>
              </a:rPr>
              <a:t> in nuclei versus proton (x</a:t>
            </a:r>
            <a:r>
              <a:rPr lang="en-US" sz="2400" baseline="-25000">
                <a:solidFill>
                  <a:srgbClr val="FF0000"/>
                </a:solidFill>
              </a:rPr>
              <a:t>F</a:t>
            </a:r>
            <a:r>
              <a:rPr lang="en-US" sz="2400">
                <a:solidFill>
                  <a:srgbClr val="FF0000"/>
                </a:solidFill>
              </a:rPr>
              <a:t> = x</a:t>
            </a:r>
            <a:r>
              <a:rPr lang="en-US" sz="2400" baseline="-25000">
                <a:solidFill>
                  <a:srgbClr val="FF0000"/>
                </a:solidFill>
              </a:rPr>
              <a:t>b</a:t>
            </a:r>
            <a:r>
              <a:rPr lang="en-US" sz="2400">
                <a:solidFill>
                  <a:srgbClr val="FF0000"/>
                </a:solidFill>
              </a:rPr>
              <a:t>-x</a:t>
            </a:r>
            <a:r>
              <a:rPr lang="en-US" sz="2400" baseline="-25000">
                <a:solidFill>
                  <a:srgbClr val="FF0000"/>
                </a:solidFill>
              </a:rPr>
              <a:t>t</a:t>
            </a:r>
            <a:r>
              <a:rPr lang="en-US" sz="2400">
                <a:solidFill>
                  <a:srgbClr val="FF0000"/>
                </a:solidFill>
              </a:rPr>
              <a:t>)</a:t>
            </a:r>
            <a:endParaRPr lang="en-US" sz="2400" baseline="-25000">
              <a:solidFill>
                <a:srgbClr val="FF0000"/>
              </a:solidFill>
            </a:endParaRPr>
          </a:p>
        </p:txBody>
      </p:sp>
      <p:sp>
        <p:nvSpPr>
          <p:cNvPr id="18441" name="TextBox 64"/>
          <p:cNvSpPr txBox="1">
            <a:spLocks noChangeArrowheads="1"/>
          </p:cNvSpPr>
          <p:nvPr/>
        </p:nvSpPr>
        <p:spPr bwMode="auto">
          <a:xfrm>
            <a:off x="5559425" y="3744913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DY</a:t>
            </a:r>
          </a:p>
        </p:txBody>
      </p:sp>
      <p:sp>
        <p:nvSpPr>
          <p:cNvPr id="18442" name="TextBox 37"/>
          <p:cNvSpPr txBox="1">
            <a:spLocks noChangeArrowheads="1"/>
          </p:cNvSpPr>
          <p:nvPr/>
        </p:nvSpPr>
        <p:spPr bwMode="auto">
          <a:xfrm>
            <a:off x="7170738" y="4208463"/>
            <a:ext cx="1462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euterium</a:t>
            </a:r>
          </a:p>
        </p:txBody>
      </p:sp>
      <p:graphicFrame>
        <p:nvGraphicFramePr>
          <p:cNvPr id="18443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573361"/>
              </p:ext>
            </p:extLst>
          </p:nvPr>
        </p:nvGraphicFramePr>
        <p:xfrm>
          <a:off x="334963" y="5294566"/>
          <a:ext cx="4370199" cy="85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1" name="Equation" r:id="rId17" imgW="2286000" imgH="444500" progId="Equation.3">
                  <p:embed/>
                </p:oleObj>
              </mc:Choice>
              <mc:Fallback>
                <p:oleObj name="Equation" r:id="rId17" imgW="2286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5294566"/>
                        <a:ext cx="4370199" cy="852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2024-FFA4-AA45-B44E-1F05AD77A145}" type="datetime1">
              <a:rPr lang="en-US" smtClean="0"/>
              <a:t>6/12/12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804448" y="5337150"/>
            <a:ext cx="882118" cy="738187"/>
          </a:xfrm>
          <a:prstGeom prst="ellipse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0800" y="6146800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Possible sea-quark shadowing effects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59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Sea Quark Shadowing and Nuclear PDFs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228-4785-3A42-8DDC-B8D17D2FAB96}" type="datetime1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F6F-840B-1547-849A-8402599764F4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51" y="981752"/>
            <a:ext cx="7371915" cy="537459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721798" y="1947202"/>
            <a:ext cx="522368" cy="1166230"/>
          </a:xfrm>
          <a:prstGeom prst="ellipse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43349" y="1587524"/>
            <a:ext cx="576451" cy="1166230"/>
          </a:xfrm>
          <a:prstGeom prst="ellipse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21798" y="3113432"/>
            <a:ext cx="64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E866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5947" y="2744100"/>
            <a:ext cx="64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21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00E0-8657-2F4F-99A4-BACEE3D35E6B}" type="slidenum">
              <a:rPr lang="en-US"/>
              <a:pPr/>
              <a:t>39</a:t>
            </a:fld>
            <a:endParaRPr lang="en-US"/>
          </a:p>
        </p:txBody>
      </p:sp>
      <p:pic>
        <p:nvPicPr>
          <p:cNvPr id="740355" name="Picture 3" descr="slide11b"/>
          <p:cNvPicPr>
            <a:picLocks noChangeAspect="1" noChangeArrowheads="1"/>
          </p:cNvPicPr>
          <p:nvPr/>
        </p:nvPicPr>
        <p:blipFill>
          <a:blip r:embed="rId3"/>
          <a:srcRect t="-12698" b="17778"/>
          <a:stretch>
            <a:fillRect/>
          </a:stretch>
        </p:blipFill>
        <p:spPr bwMode="auto">
          <a:xfrm>
            <a:off x="4486880" y="1503405"/>
            <a:ext cx="4657120" cy="5678309"/>
          </a:xfrm>
          <a:prstGeom prst="rect">
            <a:avLst/>
          </a:prstGeom>
          <a:noFill/>
        </p:spPr>
      </p:pic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833967" y="152400"/>
            <a:ext cx="7848600" cy="5847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3200" dirty="0">
                <a:solidFill>
                  <a:srgbClr val="FF0000"/>
                </a:solidFill>
              </a:rPr>
              <a:t>Quark Energy Loss in Cold </a:t>
            </a:r>
            <a:r>
              <a:rPr lang="en-US" sz="3200" dirty="0" smtClean="0">
                <a:solidFill>
                  <a:srgbClr val="FF0000"/>
                </a:solidFill>
              </a:rPr>
              <a:t>Nuclear Medium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40358" name="Text Box 6"/>
          <p:cNvSpPr txBox="1">
            <a:spLocks noChangeArrowheads="1"/>
          </p:cNvSpPr>
          <p:nvPr/>
        </p:nvSpPr>
        <p:spPr bwMode="auto">
          <a:xfrm>
            <a:off x="4876800" y="838200"/>
            <a:ext cx="3429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 err="1">
                <a:solidFill>
                  <a:srgbClr val="006600"/>
                </a:solidFill>
              </a:rPr>
              <a:t>Drell</a:t>
            </a:r>
            <a:r>
              <a:rPr lang="en-US" sz="2400" dirty="0">
                <a:solidFill>
                  <a:srgbClr val="006600"/>
                </a:solidFill>
              </a:rPr>
              <a:t>-</a:t>
            </a:r>
            <a:r>
              <a:rPr lang="en-US" sz="2400" dirty="0" smtClean="0">
                <a:solidFill>
                  <a:srgbClr val="006600"/>
                </a:solidFill>
              </a:rPr>
              <a:t>Yan @E866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740360" name="Text Box 8"/>
          <p:cNvSpPr txBox="1">
            <a:spLocks noChangeArrowheads="1"/>
          </p:cNvSpPr>
          <p:nvPr/>
        </p:nvSpPr>
        <p:spPr bwMode="auto">
          <a:xfrm>
            <a:off x="5105400" y="1295400"/>
            <a:ext cx="29718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006600"/>
                </a:solidFill>
              </a:rPr>
              <a:t>(PRL 86 (2001) 4483)</a:t>
            </a:r>
          </a:p>
        </p:txBody>
      </p:sp>
      <p:sp>
        <p:nvSpPr>
          <p:cNvPr id="740363" name="Text Box 11"/>
          <p:cNvSpPr txBox="1">
            <a:spLocks noChangeArrowheads="1"/>
          </p:cNvSpPr>
          <p:nvPr/>
        </p:nvSpPr>
        <p:spPr bwMode="auto">
          <a:xfrm>
            <a:off x="7924800" y="2286000"/>
            <a:ext cx="121920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>
                <a:solidFill>
                  <a:srgbClr val="000099"/>
                </a:solidFill>
              </a:rPr>
              <a:t>5&lt;M&lt;6 GeV</a:t>
            </a:r>
          </a:p>
        </p:txBody>
      </p:sp>
      <p:sp>
        <p:nvSpPr>
          <p:cNvPr id="740364" name="Text Box 12"/>
          <p:cNvSpPr txBox="1">
            <a:spLocks noChangeArrowheads="1"/>
          </p:cNvSpPr>
          <p:nvPr/>
        </p:nvSpPr>
        <p:spPr bwMode="auto">
          <a:xfrm>
            <a:off x="7924800" y="3962400"/>
            <a:ext cx="121920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dirty="0">
                <a:solidFill>
                  <a:srgbClr val="000099"/>
                </a:solidFill>
              </a:rPr>
              <a:t>7&lt;M&lt;8 </a:t>
            </a:r>
            <a:r>
              <a:rPr lang="en-US" sz="1400" dirty="0" err="1">
                <a:solidFill>
                  <a:srgbClr val="000099"/>
                </a:solidFill>
              </a:rPr>
              <a:t>GeV</a:t>
            </a:r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740365" name="Text Box 13"/>
          <p:cNvSpPr txBox="1">
            <a:spLocks noChangeArrowheads="1"/>
          </p:cNvSpPr>
          <p:nvPr/>
        </p:nvSpPr>
        <p:spPr bwMode="auto">
          <a:xfrm>
            <a:off x="609216" y="1271174"/>
            <a:ext cx="4149051" cy="16312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</a:rPr>
              <a:t>- </a:t>
            </a:r>
            <a:r>
              <a:rPr lang="en-US" sz="2000" dirty="0" err="1" smtClean="0">
                <a:solidFill>
                  <a:srgbClr val="0000FF"/>
                </a:solidFill>
              </a:rPr>
              <a:t>Drell</a:t>
            </a:r>
            <a:r>
              <a:rPr lang="en-US" sz="2000" dirty="0" smtClean="0">
                <a:solidFill>
                  <a:srgbClr val="0000FF"/>
                </a:solidFill>
              </a:rPr>
              <a:t>-Yan Suppression  ~20% in </a:t>
            </a:r>
            <a:r>
              <a:rPr lang="en-US" sz="2000" dirty="0" err="1" smtClean="0">
                <a:solidFill>
                  <a:srgbClr val="0000FF"/>
                </a:solidFill>
              </a:rPr>
              <a:t>p+W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 &lt;</a:t>
            </a:r>
            <a:r>
              <a:rPr lang="en-US" sz="2000" dirty="0" err="1" smtClean="0">
                <a:solidFill>
                  <a:srgbClr val="0000FF"/>
                </a:solidFill>
              </a:rPr>
              <a:t>dE</a:t>
            </a:r>
            <a:r>
              <a:rPr lang="en-US" sz="2000" dirty="0" smtClean="0">
                <a:solidFill>
                  <a:srgbClr val="0000FF"/>
                </a:solidFill>
              </a:rPr>
              <a:t>/dx&gt; strongly depends on shadowing correction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 ~ 10</a:t>
            </a:r>
            <a:r>
              <a:rPr lang="en-US" sz="2000" baseline="30000" dirty="0" smtClean="0">
                <a:solidFill>
                  <a:srgbClr val="0000FF"/>
                </a:solidFill>
              </a:rPr>
              <a:t>-2</a:t>
            </a:r>
            <a:r>
              <a:rPr lang="en-US" sz="2000" dirty="0" smtClean="0">
                <a:solidFill>
                  <a:srgbClr val="0000FF"/>
                </a:solidFill>
              </a:rPr>
              <a:t> @ 800GeV </a:t>
            </a:r>
            <a:r>
              <a:rPr lang="en-US" sz="2000" dirty="0" err="1" smtClean="0">
                <a:solidFill>
                  <a:srgbClr val="0000FF"/>
                </a:solidFill>
              </a:rPr>
              <a:t>p+A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9400" y="171745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800GeV </a:t>
            </a:r>
            <a:r>
              <a:rPr lang="en-US" dirty="0" err="1" smtClean="0"/>
              <a:t>p</a:t>
            </a:r>
            <a:r>
              <a:rPr lang="en-US" dirty="0" smtClean="0"/>
              <a:t> + A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049798"/>
              </p:ext>
            </p:extLst>
          </p:nvPr>
        </p:nvGraphicFramePr>
        <p:xfrm>
          <a:off x="517306" y="3291122"/>
          <a:ext cx="4148332" cy="976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9" name="Equation" r:id="rId4" imgW="1511300" imgH="355600" progId="Equation.3">
                  <p:embed/>
                </p:oleObj>
              </mc:Choice>
              <mc:Fallback>
                <p:oleObj name="Equation" r:id="rId4" imgW="15113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06" y="3291122"/>
                        <a:ext cx="4148332" cy="97607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656480"/>
              </p:ext>
            </p:extLst>
          </p:nvPr>
        </p:nvGraphicFramePr>
        <p:xfrm>
          <a:off x="254740" y="5113535"/>
          <a:ext cx="4622060" cy="83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0" name="Equation" r:id="rId6" imgW="2311400" imgH="419100" progId="Equation.3">
                  <p:embed/>
                </p:oleObj>
              </mc:Choice>
              <mc:Fallback>
                <p:oleObj name="Equation" r:id="rId6" imgW="2311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40" y="5113535"/>
                        <a:ext cx="4622060" cy="83889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2"/>
          <p:cNvSpPr/>
          <p:nvPr/>
        </p:nvSpPr>
        <p:spPr>
          <a:xfrm>
            <a:off x="3947850" y="5214246"/>
            <a:ext cx="882118" cy="738187"/>
          </a:xfrm>
          <a:prstGeom prst="ellipse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06FE-EE83-2848-B5BA-A2830191CDFC}" type="datetime1">
              <a:rPr lang="en-US" smtClean="0"/>
              <a:t>6/12/12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Highest Energy Polarized </a:t>
            </a:r>
            <a:r>
              <a:rPr lang="en-US" dirty="0">
                <a:ea typeface="ＭＳ Ｐゴシック" charset="-128"/>
                <a:cs typeface="ＭＳ Ｐゴシック" charset="-128"/>
              </a:rPr>
              <a:t>Proton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Collider @RHIC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31" name="Line 4"/>
          <p:cNvSpPr>
            <a:spLocks noChangeShapeType="1"/>
          </p:cNvSpPr>
          <p:nvPr/>
        </p:nvSpPr>
        <p:spPr bwMode="auto">
          <a:xfrm flipH="1" flipV="1">
            <a:off x="1676400" y="3581400"/>
            <a:ext cx="304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>
            <a:off x="2711450" y="5041900"/>
            <a:ext cx="109538" cy="428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Freeform 6"/>
          <p:cNvSpPr>
            <a:spLocks/>
          </p:cNvSpPr>
          <p:nvPr/>
        </p:nvSpPr>
        <p:spPr bwMode="auto">
          <a:xfrm>
            <a:off x="6221413" y="3325813"/>
            <a:ext cx="465137" cy="392112"/>
          </a:xfrm>
          <a:custGeom>
            <a:avLst/>
            <a:gdLst>
              <a:gd name="T0" fmla="*/ 0 w 293"/>
              <a:gd name="T1" fmla="*/ 390525 h 247"/>
              <a:gd name="T2" fmla="*/ 101600 w 293"/>
              <a:gd name="T3" fmla="*/ 339725 h 247"/>
              <a:gd name="T4" fmla="*/ 104775 w 293"/>
              <a:gd name="T5" fmla="*/ 273050 h 247"/>
              <a:gd name="T6" fmla="*/ 368300 w 293"/>
              <a:gd name="T7" fmla="*/ 168275 h 247"/>
              <a:gd name="T8" fmla="*/ 368300 w 293"/>
              <a:gd name="T9" fmla="*/ 96837 h 247"/>
              <a:gd name="T10" fmla="*/ 463550 w 293"/>
              <a:gd name="T11" fmla="*/ 0 h 2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3"/>
              <a:gd name="T19" fmla="*/ 0 h 247"/>
              <a:gd name="T20" fmla="*/ 293 w 293"/>
              <a:gd name="T21" fmla="*/ 247 h 2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3" h="247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34" name="Oval 7"/>
          <p:cNvSpPr>
            <a:spLocks noChangeArrowheads="1"/>
          </p:cNvSpPr>
          <p:nvPr/>
        </p:nvSpPr>
        <p:spPr bwMode="auto">
          <a:xfrm>
            <a:off x="1446213" y="2300288"/>
            <a:ext cx="5508625" cy="15875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35" name="Rectangle 8"/>
          <p:cNvSpPr>
            <a:spLocks noChangeArrowheads="1"/>
          </p:cNvSpPr>
          <p:nvPr/>
        </p:nvSpPr>
        <p:spPr bwMode="auto">
          <a:xfrm>
            <a:off x="3814763" y="1860550"/>
            <a:ext cx="1106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36" name="Rectangle 9"/>
          <p:cNvSpPr>
            <a:spLocks noChangeArrowheads="1"/>
          </p:cNvSpPr>
          <p:nvPr/>
        </p:nvSpPr>
        <p:spPr bwMode="auto">
          <a:xfrm>
            <a:off x="5930900" y="1968500"/>
            <a:ext cx="18303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37" name="Rectangle 10"/>
          <p:cNvSpPr>
            <a:spLocks noChangeArrowheads="1"/>
          </p:cNvSpPr>
          <p:nvPr/>
        </p:nvSpPr>
        <p:spPr bwMode="auto">
          <a:xfrm>
            <a:off x="6488113" y="3543300"/>
            <a:ext cx="102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38" name="Rectangle 11"/>
          <p:cNvSpPr>
            <a:spLocks noChangeArrowheads="1"/>
          </p:cNvSpPr>
          <p:nvPr/>
        </p:nvSpPr>
        <p:spPr bwMode="auto">
          <a:xfrm>
            <a:off x="4246563" y="3957638"/>
            <a:ext cx="1019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39" name="Rectangle 12"/>
          <p:cNvSpPr>
            <a:spLocks noChangeArrowheads="1"/>
          </p:cNvSpPr>
          <p:nvPr/>
        </p:nvSpPr>
        <p:spPr bwMode="auto">
          <a:xfrm>
            <a:off x="3687763" y="2800350"/>
            <a:ext cx="9017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40" name="Rectangle 13"/>
          <p:cNvSpPr>
            <a:spLocks noChangeArrowheads="1"/>
          </p:cNvSpPr>
          <p:nvPr/>
        </p:nvSpPr>
        <p:spPr bwMode="auto">
          <a:xfrm>
            <a:off x="3486150" y="4943475"/>
            <a:ext cx="531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41" name="Rectangle 14"/>
          <p:cNvSpPr>
            <a:spLocks noChangeArrowheads="1"/>
          </p:cNvSpPr>
          <p:nvPr/>
        </p:nvSpPr>
        <p:spPr bwMode="auto">
          <a:xfrm>
            <a:off x="3651250" y="5043488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/>
              <a:t>AGS</a:t>
            </a:r>
          </a:p>
        </p:txBody>
      </p:sp>
      <p:sp>
        <p:nvSpPr>
          <p:cNvPr id="26642" name="Rectangle 15"/>
          <p:cNvSpPr>
            <a:spLocks noChangeArrowheads="1"/>
          </p:cNvSpPr>
          <p:nvPr/>
        </p:nvSpPr>
        <p:spPr bwMode="auto">
          <a:xfrm>
            <a:off x="1535113" y="4838700"/>
            <a:ext cx="628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43" name="Rectangle 16"/>
          <p:cNvSpPr>
            <a:spLocks noChangeArrowheads="1"/>
          </p:cNvSpPr>
          <p:nvPr/>
        </p:nvSpPr>
        <p:spPr bwMode="auto">
          <a:xfrm>
            <a:off x="1828800" y="4999038"/>
            <a:ext cx="609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1"/>
              <a:t>LINAC</a:t>
            </a:r>
          </a:p>
        </p:txBody>
      </p:sp>
      <p:sp>
        <p:nvSpPr>
          <p:cNvPr id="26644" name="Rectangle 17"/>
          <p:cNvSpPr>
            <a:spLocks noChangeArrowheads="1"/>
          </p:cNvSpPr>
          <p:nvPr/>
        </p:nvSpPr>
        <p:spPr bwMode="auto">
          <a:xfrm>
            <a:off x="2362200" y="5181600"/>
            <a:ext cx="627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 b="1"/>
              <a:t>BOOSTER</a:t>
            </a:r>
          </a:p>
        </p:txBody>
      </p:sp>
      <p:sp>
        <p:nvSpPr>
          <p:cNvPr id="26645" name="Rectangle 18"/>
          <p:cNvSpPr>
            <a:spLocks noChangeArrowheads="1"/>
          </p:cNvSpPr>
          <p:nvPr/>
        </p:nvSpPr>
        <p:spPr bwMode="auto">
          <a:xfrm>
            <a:off x="2163763" y="4284663"/>
            <a:ext cx="9937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46" name="Oval 19"/>
          <p:cNvSpPr>
            <a:spLocks noChangeArrowheads="1"/>
          </p:cNvSpPr>
          <p:nvPr/>
        </p:nvSpPr>
        <p:spPr bwMode="auto">
          <a:xfrm>
            <a:off x="3009900" y="4803775"/>
            <a:ext cx="1663700" cy="7477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47" name="Arc 20"/>
          <p:cNvSpPr>
            <a:spLocks/>
          </p:cNvSpPr>
          <p:nvPr/>
        </p:nvSpPr>
        <p:spPr bwMode="auto">
          <a:xfrm>
            <a:off x="2365375" y="2376488"/>
            <a:ext cx="1893888" cy="711200"/>
          </a:xfrm>
          <a:custGeom>
            <a:avLst/>
            <a:gdLst>
              <a:gd name="T0" fmla="*/ 0 w 15471"/>
              <a:gd name="T1" fmla="*/ 6853633 h 21113"/>
              <a:gd name="T2" fmla="*/ 163462084 w 15471"/>
              <a:gd name="T3" fmla="*/ 0 h 21113"/>
              <a:gd name="T4" fmla="*/ 231840977 w 15471"/>
              <a:gd name="T5" fmla="*/ 23957062 h 21113"/>
              <a:gd name="T6" fmla="*/ 0 60000 65536"/>
              <a:gd name="T7" fmla="*/ 0 60000 65536"/>
              <a:gd name="T8" fmla="*/ 0 60000 65536"/>
              <a:gd name="T9" fmla="*/ 0 w 15471"/>
              <a:gd name="T10" fmla="*/ 0 h 21113"/>
              <a:gd name="T11" fmla="*/ 15471 w 15471"/>
              <a:gd name="T12" fmla="*/ 21113 h 21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71" h="21113" fill="none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</a:path>
              <a:path w="15471" h="21113" stroke="0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  <a:lnTo>
                  <a:pt x="15471" y="21113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48" name="Arc 21"/>
          <p:cNvSpPr>
            <a:spLocks/>
          </p:cNvSpPr>
          <p:nvPr/>
        </p:nvSpPr>
        <p:spPr bwMode="auto">
          <a:xfrm>
            <a:off x="1552575" y="2795588"/>
            <a:ext cx="2646363" cy="544512"/>
          </a:xfrm>
          <a:custGeom>
            <a:avLst/>
            <a:gdLst>
              <a:gd name="T0" fmla="*/ 20609287 w 21600"/>
              <a:gd name="T1" fmla="*/ 18376926 h 16134"/>
              <a:gd name="T2" fmla="*/ 26523296 w 21600"/>
              <a:gd name="T3" fmla="*/ 0 h 16134"/>
              <a:gd name="T4" fmla="*/ 324223941 w 21600"/>
              <a:gd name="T5" fmla="*/ 9746576 h 16134"/>
              <a:gd name="T6" fmla="*/ 0 60000 65536"/>
              <a:gd name="T7" fmla="*/ 0 60000 65536"/>
              <a:gd name="T8" fmla="*/ 0 60000 65536"/>
              <a:gd name="T9" fmla="*/ 0 w 21600"/>
              <a:gd name="T10" fmla="*/ 0 h 16134"/>
              <a:gd name="T11" fmla="*/ 21600 w 21600"/>
              <a:gd name="T12" fmla="*/ 16134 h 16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34" fill="none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0" y="5614"/>
                  <a:pt x="601" y="2702"/>
                  <a:pt x="1767" y="0"/>
                </a:cubicBezTo>
              </a:path>
              <a:path w="21600" h="16134" stroke="0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0" y="5614"/>
                  <a:pt x="601" y="2702"/>
                  <a:pt x="1767" y="0"/>
                </a:cubicBezTo>
                <a:lnTo>
                  <a:pt x="21600" y="855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49" name="Arc 22"/>
          <p:cNvSpPr>
            <a:spLocks/>
          </p:cNvSpPr>
          <p:nvPr/>
        </p:nvSpPr>
        <p:spPr bwMode="auto">
          <a:xfrm>
            <a:off x="4192588" y="2790825"/>
            <a:ext cx="2646362" cy="538163"/>
          </a:xfrm>
          <a:custGeom>
            <a:avLst/>
            <a:gdLst>
              <a:gd name="T0" fmla="*/ 297535258 w 21600"/>
              <a:gd name="T1" fmla="*/ 0 h 15991"/>
              <a:gd name="T2" fmla="*/ 304560124 w 21600"/>
              <a:gd name="T3" fmla="*/ 18111401 h 15991"/>
              <a:gd name="T4" fmla="*/ 0 w 21600"/>
              <a:gd name="T5" fmla="*/ 9719982 h 15991"/>
              <a:gd name="T6" fmla="*/ 0 60000 65536"/>
              <a:gd name="T7" fmla="*/ 0 60000 65536"/>
              <a:gd name="T8" fmla="*/ 0 60000 65536"/>
              <a:gd name="T9" fmla="*/ 0 w 21600"/>
              <a:gd name="T10" fmla="*/ 0 h 15991"/>
              <a:gd name="T11" fmla="*/ 21600 w 21600"/>
              <a:gd name="T12" fmla="*/ 15991 h 159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91" fill="none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</a:path>
              <a:path w="21600" h="15991" stroke="0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  <a:lnTo>
                  <a:pt x="0" y="858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0" name="Arc 23"/>
          <p:cNvSpPr>
            <a:spLocks/>
          </p:cNvSpPr>
          <p:nvPr/>
        </p:nvSpPr>
        <p:spPr bwMode="auto">
          <a:xfrm>
            <a:off x="4330700" y="2971800"/>
            <a:ext cx="1779588" cy="828675"/>
          </a:xfrm>
          <a:custGeom>
            <a:avLst/>
            <a:gdLst>
              <a:gd name="T0" fmla="*/ 216794458 w 14608"/>
              <a:gd name="T1" fmla="*/ 23871642 h 21394"/>
              <a:gd name="T2" fmla="*/ 44195863 w 14608"/>
              <a:gd name="T3" fmla="*/ 32097890 h 21394"/>
              <a:gd name="T4" fmla="*/ 0 w 14608"/>
              <a:gd name="T5" fmla="*/ 0 h 21394"/>
              <a:gd name="T6" fmla="*/ 0 60000 65536"/>
              <a:gd name="T7" fmla="*/ 0 60000 65536"/>
              <a:gd name="T8" fmla="*/ 0 60000 65536"/>
              <a:gd name="T9" fmla="*/ 0 w 14608"/>
              <a:gd name="T10" fmla="*/ 0 h 21394"/>
              <a:gd name="T11" fmla="*/ 14608 w 14608"/>
              <a:gd name="T12" fmla="*/ 21394 h 213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8" h="21394" fill="none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</a:path>
              <a:path w="14608" h="21394" stroke="0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1" name="Arc 24"/>
          <p:cNvSpPr>
            <a:spLocks/>
          </p:cNvSpPr>
          <p:nvPr/>
        </p:nvSpPr>
        <p:spPr bwMode="auto">
          <a:xfrm>
            <a:off x="2336800" y="3162300"/>
            <a:ext cx="1973263" cy="631825"/>
          </a:xfrm>
          <a:custGeom>
            <a:avLst/>
            <a:gdLst>
              <a:gd name="T0" fmla="*/ 167020735 w 16166"/>
              <a:gd name="T1" fmla="*/ 18987958 h 21024"/>
              <a:gd name="T2" fmla="*/ 0 w 16166"/>
              <a:gd name="T3" fmla="*/ 12937717 h 21024"/>
              <a:gd name="T4" fmla="*/ 240861491 w 16166"/>
              <a:gd name="T5" fmla="*/ 0 h 21024"/>
              <a:gd name="T6" fmla="*/ 0 60000 65536"/>
              <a:gd name="T7" fmla="*/ 0 60000 65536"/>
              <a:gd name="T8" fmla="*/ 0 60000 65536"/>
              <a:gd name="T9" fmla="*/ 0 w 16166"/>
              <a:gd name="T10" fmla="*/ 0 h 21024"/>
              <a:gd name="T11" fmla="*/ 16166 w 16166"/>
              <a:gd name="T12" fmla="*/ 21024 h 210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66" h="21024" fill="none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</a:path>
              <a:path w="16166" h="21024" stroke="0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  <a:lnTo>
                  <a:pt x="16166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2" name="Arc 25"/>
          <p:cNvSpPr>
            <a:spLocks/>
          </p:cNvSpPr>
          <p:nvPr/>
        </p:nvSpPr>
        <p:spPr bwMode="auto">
          <a:xfrm>
            <a:off x="4186238" y="2382838"/>
            <a:ext cx="1846262" cy="700087"/>
          </a:xfrm>
          <a:custGeom>
            <a:avLst/>
            <a:gdLst>
              <a:gd name="T0" fmla="*/ 62441226 w 15057"/>
              <a:gd name="T1" fmla="*/ 0 h 21197"/>
              <a:gd name="T2" fmla="*/ 226385294 w 15057"/>
              <a:gd name="T3" fmla="*/ 6228618 h 21197"/>
              <a:gd name="T4" fmla="*/ 0 w 15057"/>
              <a:gd name="T5" fmla="*/ 23122225 h 21197"/>
              <a:gd name="T6" fmla="*/ 0 60000 65536"/>
              <a:gd name="T7" fmla="*/ 0 60000 65536"/>
              <a:gd name="T8" fmla="*/ 0 60000 65536"/>
              <a:gd name="T9" fmla="*/ 0 w 15057"/>
              <a:gd name="T10" fmla="*/ 0 h 21197"/>
              <a:gd name="T11" fmla="*/ 15057 w 15057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57" h="21197" fill="none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</a:path>
              <a:path w="15057" h="21197" stroke="0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  <a:lnTo>
                  <a:pt x="0" y="2119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3" name="Arc 26"/>
          <p:cNvSpPr>
            <a:spLocks/>
          </p:cNvSpPr>
          <p:nvPr/>
        </p:nvSpPr>
        <p:spPr bwMode="auto">
          <a:xfrm>
            <a:off x="4178300" y="3124200"/>
            <a:ext cx="2016125" cy="847725"/>
          </a:xfrm>
          <a:custGeom>
            <a:avLst/>
            <a:gdLst>
              <a:gd name="T0" fmla="*/ 265046949 w 15336"/>
              <a:gd name="T1" fmla="*/ 24203624 h 21251"/>
              <a:gd name="T2" fmla="*/ 66797550 w 15336"/>
              <a:gd name="T3" fmla="*/ 33816652 h 21251"/>
              <a:gd name="T4" fmla="*/ 0 w 15336"/>
              <a:gd name="T5" fmla="*/ 0 h 21251"/>
              <a:gd name="T6" fmla="*/ 0 60000 65536"/>
              <a:gd name="T7" fmla="*/ 0 60000 65536"/>
              <a:gd name="T8" fmla="*/ 0 60000 65536"/>
              <a:gd name="T9" fmla="*/ 0 w 15336"/>
              <a:gd name="T10" fmla="*/ 0 h 21251"/>
              <a:gd name="T11" fmla="*/ 15336 w 15336"/>
              <a:gd name="T12" fmla="*/ 21251 h 212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36" h="21251" fill="none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</a:path>
              <a:path w="15336" h="21251" stroke="0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4" name="Arc 27"/>
          <p:cNvSpPr>
            <a:spLocks/>
          </p:cNvSpPr>
          <p:nvPr/>
        </p:nvSpPr>
        <p:spPr bwMode="auto">
          <a:xfrm>
            <a:off x="2230438" y="3106738"/>
            <a:ext cx="1981200" cy="847725"/>
          </a:xfrm>
          <a:custGeom>
            <a:avLst/>
            <a:gdLst>
              <a:gd name="T0" fmla="*/ 191849599 w 15059"/>
              <a:gd name="T1" fmla="*/ 33848508 h 21231"/>
              <a:gd name="T2" fmla="*/ 0 w 15059"/>
              <a:gd name="T3" fmla="*/ 24687680 h 21231"/>
              <a:gd name="T4" fmla="*/ 260651666 w 15059"/>
              <a:gd name="T5" fmla="*/ 0 h 21231"/>
              <a:gd name="T6" fmla="*/ 0 60000 65536"/>
              <a:gd name="T7" fmla="*/ 0 60000 65536"/>
              <a:gd name="T8" fmla="*/ 0 60000 65536"/>
              <a:gd name="T9" fmla="*/ 0 w 15059"/>
              <a:gd name="T10" fmla="*/ 0 h 21231"/>
              <a:gd name="T11" fmla="*/ 15059 w 15059"/>
              <a:gd name="T12" fmla="*/ 21231 h 212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59" h="21231" fill="none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</a:path>
              <a:path w="15059" h="21231" stroke="0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  <a:lnTo>
                  <a:pt x="15059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5" name="Arc 28"/>
          <p:cNvSpPr>
            <a:spLocks/>
          </p:cNvSpPr>
          <p:nvPr/>
        </p:nvSpPr>
        <p:spPr bwMode="auto">
          <a:xfrm>
            <a:off x="1373188" y="2738438"/>
            <a:ext cx="2838450" cy="704850"/>
          </a:xfrm>
          <a:custGeom>
            <a:avLst/>
            <a:gdLst>
              <a:gd name="T0" fmla="*/ 28648502 w 21600"/>
              <a:gd name="T1" fmla="*/ 28186402 h 17626"/>
              <a:gd name="T2" fmla="*/ 36540182 w 21600"/>
              <a:gd name="T3" fmla="*/ 0 h 17626"/>
              <a:gd name="T4" fmla="*/ 372999926 w 21600"/>
              <a:gd name="T5" fmla="*/ 14910341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0" y="6096"/>
                  <a:pt x="723" y="2910"/>
                  <a:pt x="2116" y="0"/>
                </a:cubicBezTo>
              </a:path>
              <a:path w="21600" h="17626" stroke="0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0" y="6096"/>
                  <a:pt x="723" y="2910"/>
                  <a:pt x="2116" y="0"/>
                </a:cubicBezTo>
                <a:lnTo>
                  <a:pt x="21600" y="9324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6" name="Arc 29"/>
          <p:cNvSpPr>
            <a:spLocks/>
          </p:cNvSpPr>
          <p:nvPr/>
        </p:nvSpPr>
        <p:spPr bwMode="auto">
          <a:xfrm>
            <a:off x="2276475" y="2257425"/>
            <a:ext cx="1935163" cy="860425"/>
          </a:xfrm>
          <a:custGeom>
            <a:avLst/>
            <a:gdLst>
              <a:gd name="T0" fmla="*/ 0 w 14743"/>
              <a:gd name="T1" fmla="*/ 8966106 h 21260"/>
              <a:gd name="T2" fmla="*/ 188245432 w 14743"/>
              <a:gd name="T3" fmla="*/ 0 h 21260"/>
              <a:gd name="T4" fmla="*/ 254009078 w 14743"/>
              <a:gd name="T5" fmla="*/ 34822727 h 21260"/>
              <a:gd name="T6" fmla="*/ 0 60000 65536"/>
              <a:gd name="T7" fmla="*/ 0 60000 65536"/>
              <a:gd name="T8" fmla="*/ 0 60000 65536"/>
              <a:gd name="T9" fmla="*/ 0 w 14743"/>
              <a:gd name="T10" fmla="*/ 0 h 21260"/>
              <a:gd name="T11" fmla="*/ 14743 w 14743"/>
              <a:gd name="T12" fmla="*/ 21260 h 212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43" h="21260" fill="none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</a:path>
              <a:path w="14743" h="21260" stroke="0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  <a:lnTo>
                  <a:pt x="14743" y="2126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7" name="Arc 30"/>
          <p:cNvSpPr>
            <a:spLocks/>
          </p:cNvSpPr>
          <p:nvPr/>
        </p:nvSpPr>
        <p:spPr bwMode="auto">
          <a:xfrm>
            <a:off x="4198938" y="2262188"/>
            <a:ext cx="1925637" cy="854075"/>
          </a:xfrm>
          <a:custGeom>
            <a:avLst/>
            <a:gdLst>
              <a:gd name="T0" fmla="*/ 66680981 w 14651"/>
              <a:gd name="T1" fmla="*/ 0 h 21252"/>
              <a:gd name="T2" fmla="*/ 253093840 w 14651"/>
              <a:gd name="T3" fmla="*/ 8690732 h 21252"/>
              <a:gd name="T4" fmla="*/ 0 w 14651"/>
              <a:gd name="T5" fmla="*/ 34323551 h 21252"/>
              <a:gd name="T6" fmla="*/ 0 60000 65536"/>
              <a:gd name="T7" fmla="*/ 0 60000 65536"/>
              <a:gd name="T8" fmla="*/ 0 60000 65536"/>
              <a:gd name="T9" fmla="*/ 0 w 14651"/>
              <a:gd name="T10" fmla="*/ 0 h 21252"/>
              <a:gd name="T11" fmla="*/ 14651 w 14651"/>
              <a:gd name="T12" fmla="*/ 21252 h 212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51" h="21252" fill="none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</a:path>
              <a:path w="14651" h="21252" stroke="0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  <a:lnTo>
                  <a:pt x="0" y="2125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stealth" w="med" len="med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8" name="Arc 31"/>
          <p:cNvSpPr>
            <a:spLocks/>
          </p:cNvSpPr>
          <p:nvPr/>
        </p:nvSpPr>
        <p:spPr bwMode="auto">
          <a:xfrm>
            <a:off x="4198938" y="2727325"/>
            <a:ext cx="2838450" cy="715963"/>
          </a:xfrm>
          <a:custGeom>
            <a:avLst/>
            <a:gdLst>
              <a:gd name="T0" fmla="*/ 334439320 w 21600"/>
              <a:gd name="T1" fmla="*/ 0 h 17978"/>
              <a:gd name="T2" fmla="*/ 343539837 w 21600"/>
              <a:gd name="T3" fmla="*/ 28512794 h 17978"/>
              <a:gd name="T4" fmla="*/ 0 w 21600"/>
              <a:gd name="T5" fmla="*/ 15169909 h 17978"/>
              <a:gd name="T6" fmla="*/ 0 60000 65536"/>
              <a:gd name="T7" fmla="*/ 0 60000 65536"/>
              <a:gd name="T8" fmla="*/ 0 60000 65536"/>
              <a:gd name="T9" fmla="*/ 0 w 21600"/>
              <a:gd name="T10" fmla="*/ 0 h 17978"/>
              <a:gd name="T11" fmla="*/ 21600 w 21600"/>
              <a:gd name="T12" fmla="*/ 17978 h 179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8" fill="none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</a:path>
              <a:path w="21600" h="17978" stroke="0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  <a:lnTo>
                  <a:pt x="0" y="9565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59" name="Freeform 32"/>
          <p:cNvSpPr>
            <a:spLocks/>
          </p:cNvSpPr>
          <p:nvPr/>
        </p:nvSpPr>
        <p:spPr bwMode="auto">
          <a:xfrm>
            <a:off x="3700463" y="3794125"/>
            <a:ext cx="1017587" cy="158750"/>
          </a:xfrm>
          <a:custGeom>
            <a:avLst/>
            <a:gdLst>
              <a:gd name="T0" fmla="*/ 0 w 641"/>
              <a:gd name="T1" fmla="*/ 0 h 100"/>
              <a:gd name="T2" fmla="*/ 273050 w 641"/>
              <a:gd name="T3" fmla="*/ 28575 h 100"/>
              <a:gd name="T4" fmla="*/ 349250 w 641"/>
              <a:gd name="T5" fmla="*/ 90488 h 100"/>
              <a:gd name="T6" fmla="*/ 646112 w 641"/>
              <a:gd name="T7" fmla="*/ 90488 h 100"/>
              <a:gd name="T8" fmla="*/ 708025 w 641"/>
              <a:gd name="T9" fmla="*/ 150813 h 100"/>
              <a:gd name="T10" fmla="*/ 1016000 w 641"/>
              <a:gd name="T11" fmla="*/ 157163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1"/>
              <a:gd name="T19" fmla="*/ 0 h 100"/>
              <a:gd name="T20" fmla="*/ 641 w 641"/>
              <a:gd name="T21" fmla="*/ 100 h 1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1" h="100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7" y="57"/>
                </a:lnTo>
                <a:lnTo>
                  <a:pt x="446" y="95"/>
                </a:lnTo>
                <a:lnTo>
                  <a:pt x="640" y="99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0" name="Freeform 33"/>
          <p:cNvSpPr>
            <a:spLocks/>
          </p:cNvSpPr>
          <p:nvPr/>
        </p:nvSpPr>
        <p:spPr bwMode="auto">
          <a:xfrm>
            <a:off x="3694113" y="3798888"/>
            <a:ext cx="1000125" cy="155575"/>
          </a:xfrm>
          <a:custGeom>
            <a:avLst/>
            <a:gdLst>
              <a:gd name="T0" fmla="*/ 0 w 630"/>
              <a:gd name="T1" fmla="*/ 153988 h 98"/>
              <a:gd name="T2" fmla="*/ 280988 w 630"/>
              <a:gd name="T3" fmla="*/ 152400 h 98"/>
              <a:gd name="T4" fmla="*/ 357188 w 630"/>
              <a:gd name="T5" fmla="*/ 80963 h 98"/>
              <a:gd name="T6" fmla="*/ 646113 w 630"/>
              <a:gd name="T7" fmla="*/ 80963 h 98"/>
              <a:gd name="T8" fmla="*/ 711200 w 630"/>
              <a:gd name="T9" fmla="*/ 23813 h 98"/>
              <a:gd name="T10" fmla="*/ 998538 w 630"/>
              <a:gd name="T11" fmla="*/ 0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8"/>
              <a:gd name="T20" fmla="*/ 630 w 630"/>
              <a:gd name="T21" fmla="*/ 98 h 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8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7" y="51"/>
                </a:lnTo>
                <a:lnTo>
                  <a:pt x="448" y="15"/>
                </a:lnTo>
                <a:lnTo>
                  <a:pt x="629" y="0"/>
                </a:lnTo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1" name="Rectangle 34"/>
          <p:cNvSpPr>
            <a:spLocks noChangeArrowheads="1"/>
          </p:cNvSpPr>
          <p:nvPr/>
        </p:nvSpPr>
        <p:spPr bwMode="auto">
          <a:xfrm>
            <a:off x="4129088" y="3843338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2" name="Arc 35"/>
          <p:cNvSpPr>
            <a:spLocks/>
          </p:cNvSpPr>
          <p:nvPr/>
        </p:nvSpPr>
        <p:spPr bwMode="auto">
          <a:xfrm>
            <a:off x="3182938" y="3932238"/>
            <a:ext cx="1019175" cy="492125"/>
          </a:xfrm>
          <a:custGeom>
            <a:avLst/>
            <a:gdLst>
              <a:gd name="T0" fmla="*/ 9361736 w 21600"/>
              <a:gd name="T1" fmla="*/ 0 h 21187"/>
              <a:gd name="T2" fmla="*/ 48088782 w 21600"/>
              <a:gd name="T3" fmla="*/ 11430925 h 21187"/>
              <a:gd name="T4" fmla="*/ 0 w 21600"/>
              <a:gd name="T5" fmla="*/ 11430925 h 21187"/>
              <a:gd name="T6" fmla="*/ 0 60000 65536"/>
              <a:gd name="T7" fmla="*/ 0 60000 65536"/>
              <a:gd name="T8" fmla="*/ 0 60000 65536"/>
              <a:gd name="T9" fmla="*/ 0 w 21600"/>
              <a:gd name="T10" fmla="*/ 0 h 21187"/>
              <a:gd name="T11" fmla="*/ 21600 w 21600"/>
              <a:gd name="T12" fmla="*/ 21187 h 21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7" fill="none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</a:path>
              <a:path w="21600" h="21187" stroke="0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  <a:lnTo>
                  <a:pt x="0" y="2118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3" name="Arc 36"/>
          <p:cNvSpPr>
            <a:spLocks/>
          </p:cNvSpPr>
          <p:nvPr/>
        </p:nvSpPr>
        <p:spPr bwMode="auto">
          <a:xfrm>
            <a:off x="4208463" y="3932238"/>
            <a:ext cx="1019175" cy="492125"/>
          </a:xfrm>
          <a:custGeom>
            <a:avLst/>
            <a:gdLst>
              <a:gd name="T0" fmla="*/ 0 w 21600"/>
              <a:gd name="T1" fmla="*/ 11397991 h 21180"/>
              <a:gd name="T2" fmla="*/ 38655798 w 21600"/>
              <a:gd name="T3" fmla="*/ 0 h 21180"/>
              <a:gd name="T4" fmla="*/ 48088782 w 21600"/>
              <a:gd name="T5" fmla="*/ 11434703 h 21180"/>
              <a:gd name="T6" fmla="*/ 0 60000 65536"/>
              <a:gd name="T7" fmla="*/ 0 60000 65536"/>
              <a:gd name="T8" fmla="*/ 0 60000 65536"/>
              <a:gd name="T9" fmla="*/ 0 w 21600"/>
              <a:gd name="T10" fmla="*/ 0 h 21180"/>
              <a:gd name="T11" fmla="*/ 21600 w 21600"/>
              <a:gd name="T12" fmla="*/ 21180 h 21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0" fill="none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</a:path>
              <a:path w="21600" h="21180" stroke="0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  <a:lnTo>
                  <a:pt x="21600" y="2118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4" name="Freeform 37"/>
          <p:cNvSpPr>
            <a:spLocks/>
          </p:cNvSpPr>
          <p:nvPr/>
        </p:nvSpPr>
        <p:spPr bwMode="auto">
          <a:xfrm>
            <a:off x="3695700" y="2254250"/>
            <a:ext cx="1011238" cy="128588"/>
          </a:xfrm>
          <a:custGeom>
            <a:avLst/>
            <a:gdLst>
              <a:gd name="T0" fmla="*/ 0 w 637"/>
              <a:gd name="T1" fmla="*/ 0 h 81"/>
              <a:gd name="T2" fmla="*/ 273050 w 637"/>
              <a:gd name="T3" fmla="*/ 3175 h 81"/>
              <a:gd name="T4" fmla="*/ 352425 w 637"/>
              <a:gd name="T5" fmla="*/ 50800 h 81"/>
              <a:gd name="T6" fmla="*/ 635000 w 637"/>
              <a:gd name="T7" fmla="*/ 47625 h 81"/>
              <a:gd name="T8" fmla="*/ 708025 w 637"/>
              <a:gd name="T9" fmla="*/ 107950 h 81"/>
              <a:gd name="T10" fmla="*/ 1009650 w 637"/>
              <a:gd name="T11" fmla="*/ 127000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7"/>
              <a:gd name="T19" fmla="*/ 0 h 81"/>
              <a:gd name="T20" fmla="*/ 637 w 637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7" h="81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5" name="Freeform 38"/>
          <p:cNvSpPr>
            <a:spLocks/>
          </p:cNvSpPr>
          <p:nvPr/>
        </p:nvSpPr>
        <p:spPr bwMode="auto">
          <a:xfrm>
            <a:off x="3694113" y="2251075"/>
            <a:ext cx="1012825" cy="128588"/>
          </a:xfrm>
          <a:custGeom>
            <a:avLst/>
            <a:gdLst>
              <a:gd name="T0" fmla="*/ 0 w 638"/>
              <a:gd name="T1" fmla="*/ 127000 h 81"/>
              <a:gd name="T2" fmla="*/ 282575 w 638"/>
              <a:gd name="T3" fmla="*/ 117475 h 81"/>
              <a:gd name="T4" fmla="*/ 352425 w 638"/>
              <a:gd name="T5" fmla="*/ 50800 h 81"/>
              <a:gd name="T6" fmla="*/ 630238 w 638"/>
              <a:gd name="T7" fmla="*/ 50800 h 81"/>
              <a:gd name="T8" fmla="*/ 715963 w 638"/>
              <a:gd name="T9" fmla="*/ 0 h 81"/>
              <a:gd name="T10" fmla="*/ 1011238 w 638"/>
              <a:gd name="T11" fmla="*/ 6350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1"/>
              <a:gd name="T20" fmla="*/ 638 w 638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1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7" y="32"/>
                </a:lnTo>
                <a:lnTo>
                  <a:pt x="451" y="0"/>
                </a:lnTo>
                <a:lnTo>
                  <a:pt x="637" y="4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6" name="Freeform 39"/>
          <p:cNvSpPr>
            <a:spLocks/>
          </p:cNvSpPr>
          <p:nvPr/>
        </p:nvSpPr>
        <p:spPr bwMode="auto">
          <a:xfrm>
            <a:off x="1593850" y="3444875"/>
            <a:ext cx="749300" cy="153988"/>
          </a:xfrm>
          <a:custGeom>
            <a:avLst/>
            <a:gdLst>
              <a:gd name="T0" fmla="*/ 0 w 472"/>
              <a:gd name="T1" fmla="*/ 0 h 97"/>
              <a:gd name="T2" fmla="*/ 168275 w 472"/>
              <a:gd name="T3" fmla="*/ 85725 h 97"/>
              <a:gd name="T4" fmla="*/ 241300 w 472"/>
              <a:gd name="T5" fmla="*/ 69850 h 97"/>
              <a:gd name="T6" fmla="*/ 430213 w 472"/>
              <a:gd name="T7" fmla="*/ 142875 h 97"/>
              <a:gd name="T8" fmla="*/ 547688 w 472"/>
              <a:gd name="T9" fmla="*/ 107950 h 97"/>
              <a:gd name="T10" fmla="*/ 747713 w 472"/>
              <a:gd name="T11" fmla="*/ 15240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2"/>
              <a:gd name="T19" fmla="*/ 0 h 97"/>
              <a:gd name="T20" fmla="*/ 472 w 472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2" h="97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1" y="90"/>
                </a:lnTo>
                <a:lnTo>
                  <a:pt x="345" y="68"/>
                </a:lnTo>
                <a:lnTo>
                  <a:pt x="471" y="96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7" name="Freeform 40"/>
          <p:cNvSpPr>
            <a:spLocks/>
          </p:cNvSpPr>
          <p:nvPr/>
        </p:nvSpPr>
        <p:spPr bwMode="auto">
          <a:xfrm>
            <a:off x="1719263" y="3336925"/>
            <a:ext cx="523875" cy="395288"/>
          </a:xfrm>
          <a:custGeom>
            <a:avLst/>
            <a:gdLst>
              <a:gd name="T0" fmla="*/ 0 w 330"/>
              <a:gd name="T1" fmla="*/ 0 h 249"/>
              <a:gd name="T2" fmla="*/ 107950 w 330"/>
              <a:gd name="T3" fmla="*/ 73025 h 249"/>
              <a:gd name="T4" fmla="*/ 123825 w 330"/>
              <a:gd name="T5" fmla="*/ 174625 h 249"/>
              <a:gd name="T6" fmla="*/ 303213 w 330"/>
              <a:gd name="T7" fmla="*/ 247650 h 249"/>
              <a:gd name="T8" fmla="*/ 309563 w 330"/>
              <a:gd name="T9" fmla="*/ 320675 h 249"/>
              <a:gd name="T10" fmla="*/ 522288 w 330"/>
              <a:gd name="T11" fmla="*/ 393700 h 2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9"/>
              <a:gd name="T20" fmla="*/ 330 w 330"/>
              <a:gd name="T21" fmla="*/ 249 h 2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9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1" y="156"/>
                </a:lnTo>
                <a:lnTo>
                  <a:pt x="195" y="202"/>
                </a:lnTo>
                <a:lnTo>
                  <a:pt x="329" y="248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8" name="Rectangle 41"/>
          <p:cNvSpPr>
            <a:spLocks noChangeArrowheads="1"/>
          </p:cNvSpPr>
          <p:nvPr/>
        </p:nvSpPr>
        <p:spPr bwMode="auto">
          <a:xfrm rot="1500000">
            <a:off x="1863725" y="349567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69" name="Freeform 42"/>
          <p:cNvSpPr>
            <a:spLocks/>
          </p:cNvSpPr>
          <p:nvPr/>
        </p:nvSpPr>
        <p:spPr bwMode="auto">
          <a:xfrm>
            <a:off x="1643063" y="2571750"/>
            <a:ext cx="725487" cy="176213"/>
          </a:xfrm>
          <a:custGeom>
            <a:avLst/>
            <a:gdLst>
              <a:gd name="T0" fmla="*/ 0 w 457"/>
              <a:gd name="T1" fmla="*/ 174625 h 111"/>
              <a:gd name="T2" fmla="*/ 127000 w 457"/>
              <a:gd name="T3" fmla="*/ 111125 h 111"/>
              <a:gd name="T4" fmla="*/ 215900 w 457"/>
              <a:gd name="T5" fmla="*/ 107950 h 111"/>
              <a:gd name="T6" fmla="*/ 469900 w 457"/>
              <a:gd name="T7" fmla="*/ 3175 h 111"/>
              <a:gd name="T8" fmla="*/ 552450 w 457"/>
              <a:gd name="T9" fmla="*/ 34925 h 111"/>
              <a:gd name="T10" fmla="*/ 723900 w 457"/>
              <a:gd name="T11" fmla="*/ 0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7"/>
              <a:gd name="T19" fmla="*/ 0 h 111"/>
              <a:gd name="T20" fmla="*/ 457 w 457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7" h="111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0" name="Freeform 43"/>
          <p:cNvSpPr>
            <a:spLocks/>
          </p:cNvSpPr>
          <p:nvPr/>
        </p:nvSpPr>
        <p:spPr bwMode="auto">
          <a:xfrm>
            <a:off x="1763713" y="2473325"/>
            <a:ext cx="511175" cy="325438"/>
          </a:xfrm>
          <a:custGeom>
            <a:avLst/>
            <a:gdLst>
              <a:gd name="T0" fmla="*/ 0 w 322"/>
              <a:gd name="T1" fmla="*/ 323850 h 205"/>
              <a:gd name="T2" fmla="*/ 92075 w 322"/>
              <a:gd name="T3" fmla="*/ 260350 h 205"/>
              <a:gd name="T4" fmla="*/ 92075 w 322"/>
              <a:gd name="T5" fmla="*/ 206375 h 205"/>
              <a:gd name="T6" fmla="*/ 344488 w 322"/>
              <a:gd name="T7" fmla="*/ 104775 h 205"/>
              <a:gd name="T8" fmla="*/ 350838 w 322"/>
              <a:gd name="T9" fmla="*/ 47625 h 205"/>
              <a:gd name="T10" fmla="*/ 509588 w 322"/>
              <a:gd name="T11" fmla="*/ 0 h 2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5"/>
              <a:gd name="T20" fmla="*/ 322 w 322"/>
              <a:gd name="T21" fmla="*/ 205 h 2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5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7" y="66"/>
                </a:lnTo>
                <a:lnTo>
                  <a:pt x="221" y="30"/>
                </a:lnTo>
                <a:lnTo>
                  <a:pt x="321" y="0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1" name="Rectangle 44"/>
          <p:cNvSpPr>
            <a:spLocks noChangeArrowheads="1"/>
          </p:cNvSpPr>
          <p:nvPr/>
        </p:nvSpPr>
        <p:spPr bwMode="auto">
          <a:xfrm rot="-1320000">
            <a:off x="1925638" y="2578100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2" name="Rectangle 45"/>
          <p:cNvSpPr>
            <a:spLocks noChangeArrowheads="1"/>
          </p:cNvSpPr>
          <p:nvPr/>
        </p:nvSpPr>
        <p:spPr bwMode="auto">
          <a:xfrm>
            <a:off x="4117975" y="225742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3" name="Freeform 46"/>
          <p:cNvSpPr>
            <a:spLocks/>
          </p:cNvSpPr>
          <p:nvPr/>
        </p:nvSpPr>
        <p:spPr bwMode="auto">
          <a:xfrm>
            <a:off x="6126163" y="2474913"/>
            <a:ext cx="503237" cy="314325"/>
          </a:xfrm>
          <a:custGeom>
            <a:avLst/>
            <a:gdLst>
              <a:gd name="T0" fmla="*/ 0 w 317"/>
              <a:gd name="T1" fmla="*/ 0 h 198"/>
              <a:gd name="T2" fmla="*/ 119062 w 317"/>
              <a:gd name="T3" fmla="*/ 38100 h 198"/>
              <a:gd name="T4" fmla="*/ 138112 w 317"/>
              <a:gd name="T5" fmla="*/ 90488 h 198"/>
              <a:gd name="T6" fmla="*/ 419100 w 317"/>
              <a:gd name="T7" fmla="*/ 198438 h 198"/>
              <a:gd name="T8" fmla="*/ 415925 w 317"/>
              <a:gd name="T9" fmla="*/ 260350 h 198"/>
              <a:gd name="T10" fmla="*/ 501650 w 317"/>
              <a:gd name="T11" fmla="*/ 312738 h 1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7"/>
              <a:gd name="T19" fmla="*/ 0 h 198"/>
              <a:gd name="T20" fmla="*/ 317 w 317"/>
              <a:gd name="T21" fmla="*/ 198 h 1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7" h="198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4" name="Freeform 47"/>
          <p:cNvSpPr>
            <a:spLocks/>
          </p:cNvSpPr>
          <p:nvPr/>
        </p:nvSpPr>
        <p:spPr bwMode="auto">
          <a:xfrm>
            <a:off x="6107113" y="3440113"/>
            <a:ext cx="712787" cy="160337"/>
          </a:xfrm>
          <a:custGeom>
            <a:avLst/>
            <a:gdLst>
              <a:gd name="T0" fmla="*/ 0 w 449"/>
              <a:gd name="T1" fmla="*/ 146050 h 101"/>
              <a:gd name="T2" fmla="*/ 147637 w 449"/>
              <a:gd name="T3" fmla="*/ 115887 h 101"/>
              <a:gd name="T4" fmla="*/ 223837 w 449"/>
              <a:gd name="T5" fmla="*/ 158750 h 101"/>
              <a:gd name="T6" fmla="*/ 482600 w 449"/>
              <a:gd name="T7" fmla="*/ 52387 h 101"/>
              <a:gd name="T8" fmla="*/ 561975 w 449"/>
              <a:gd name="T9" fmla="*/ 82550 h 101"/>
              <a:gd name="T10" fmla="*/ 711200 w 449"/>
              <a:gd name="T11" fmla="*/ 0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9"/>
              <a:gd name="T19" fmla="*/ 0 h 101"/>
              <a:gd name="T20" fmla="*/ 449 w 449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9" h="101">
                <a:moveTo>
                  <a:pt x="0" y="92"/>
                </a:moveTo>
                <a:lnTo>
                  <a:pt x="93" y="73"/>
                </a:lnTo>
                <a:lnTo>
                  <a:pt x="141" y="100"/>
                </a:lnTo>
                <a:lnTo>
                  <a:pt x="304" y="33"/>
                </a:lnTo>
                <a:lnTo>
                  <a:pt x="354" y="52"/>
                </a:lnTo>
                <a:lnTo>
                  <a:pt x="448" y="0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5" name="Rectangle 48"/>
          <p:cNvSpPr>
            <a:spLocks noChangeArrowheads="1"/>
          </p:cNvSpPr>
          <p:nvPr/>
        </p:nvSpPr>
        <p:spPr bwMode="auto">
          <a:xfrm rot="-1320000">
            <a:off x="6386513" y="349726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6" name="Freeform 49"/>
          <p:cNvSpPr>
            <a:spLocks/>
          </p:cNvSpPr>
          <p:nvPr/>
        </p:nvSpPr>
        <p:spPr bwMode="auto">
          <a:xfrm>
            <a:off x="6034088" y="2568575"/>
            <a:ext cx="715962" cy="161925"/>
          </a:xfrm>
          <a:custGeom>
            <a:avLst/>
            <a:gdLst>
              <a:gd name="T0" fmla="*/ 0 w 451"/>
              <a:gd name="T1" fmla="*/ 0 h 102"/>
              <a:gd name="T2" fmla="*/ 133350 w 451"/>
              <a:gd name="T3" fmla="*/ 31750 h 102"/>
              <a:gd name="T4" fmla="*/ 233362 w 451"/>
              <a:gd name="T5" fmla="*/ 0 h 102"/>
              <a:gd name="T6" fmla="*/ 506412 w 451"/>
              <a:gd name="T7" fmla="*/ 109538 h 102"/>
              <a:gd name="T8" fmla="*/ 601662 w 451"/>
              <a:gd name="T9" fmla="*/ 95250 h 102"/>
              <a:gd name="T10" fmla="*/ 714375 w 451"/>
              <a:gd name="T11" fmla="*/ 160338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1"/>
              <a:gd name="T19" fmla="*/ 0 h 102"/>
              <a:gd name="T20" fmla="*/ 451 w 451"/>
              <a:gd name="T21" fmla="*/ 102 h 1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1" h="102">
                <a:moveTo>
                  <a:pt x="0" y="0"/>
                </a:moveTo>
                <a:lnTo>
                  <a:pt x="84" y="20"/>
                </a:lnTo>
                <a:lnTo>
                  <a:pt x="147" y="0"/>
                </a:lnTo>
                <a:lnTo>
                  <a:pt x="319" y="69"/>
                </a:lnTo>
                <a:lnTo>
                  <a:pt x="379" y="60"/>
                </a:lnTo>
                <a:lnTo>
                  <a:pt x="450" y="101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77" name="Rectangle 50"/>
          <p:cNvSpPr>
            <a:spLocks noChangeArrowheads="1"/>
          </p:cNvSpPr>
          <p:nvPr/>
        </p:nvSpPr>
        <p:spPr bwMode="auto">
          <a:xfrm rot="1500000">
            <a:off x="6335713" y="257651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4410075" y="3884613"/>
            <a:ext cx="225425" cy="123825"/>
            <a:chOff x="2778" y="2447"/>
            <a:chExt cx="142" cy="78"/>
          </a:xfrm>
        </p:grpSpPr>
        <p:sp>
          <p:nvSpPr>
            <p:cNvPr id="26805" name="Oval 52"/>
            <p:cNvSpPr>
              <a:spLocks noChangeArrowheads="1"/>
            </p:cNvSpPr>
            <p:nvPr/>
          </p:nvSpPr>
          <p:spPr bwMode="auto">
            <a:xfrm rot="60000">
              <a:off x="2778" y="2447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806" name="Freeform 53"/>
            <p:cNvSpPr>
              <a:spLocks/>
            </p:cNvSpPr>
            <p:nvPr/>
          </p:nvSpPr>
          <p:spPr bwMode="auto">
            <a:xfrm>
              <a:off x="2811" y="2456"/>
              <a:ext cx="83" cy="62"/>
            </a:xfrm>
            <a:custGeom>
              <a:avLst/>
              <a:gdLst>
                <a:gd name="T0" fmla="*/ 1 w 83"/>
                <a:gd name="T1" fmla="*/ 50 h 62"/>
                <a:gd name="T2" fmla="*/ 2 w 83"/>
                <a:gd name="T3" fmla="*/ 39 h 62"/>
                <a:gd name="T4" fmla="*/ 5 w 83"/>
                <a:gd name="T5" fmla="*/ 29 h 62"/>
                <a:gd name="T6" fmla="*/ 9 w 83"/>
                <a:gd name="T7" fmla="*/ 20 h 62"/>
                <a:gd name="T8" fmla="*/ 12 w 83"/>
                <a:gd name="T9" fmla="*/ 14 h 62"/>
                <a:gd name="T10" fmla="*/ 15 w 83"/>
                <a:gd name="T11" fmla="*/ 10 h 62"/>
                <a:gd name="T12" fmla="*/ 17 w 83"/>
                <a:gd name="T13" fmla="*/ 7 h 62"/>
                <a:gd name="T14" fmla="*/ 20 w 83"/>
                <a:gd name="T15" fmla="*/ 5 h 62"/>
                <a:gd name="T16" fmla="*/ 23 w 83"/>
                <a:gd name="T17" fmla="*/ 3 h 62"/>
                <a:gd name="T18" fmla="*/ 26 w 83"/>
                <a:gd name="T19" fmla="*/ 1 h 62"/>
                <a:gd name="T20" fmla="*/ 29 w 83"/>
                <a:gd name="T21" fmla="*/ 0 h 62"/>
                <a:gd name="T22" fmla="*/ 31 w 83"/>
                <a:gd name="T23" fmla="*/ 0 h 62"/>
                <a:gd name="T24" fmla="*/ 50 w 83"/>
                <a:gd name="T25" fmla="*/ 1 h 62"/>
                <a:gd name="T26" fmla="*/ 54 w 83"/>
                <a:gd name="T27" fmla="*/ 2 h 62"/>
                <a:gd name="T28" fmla="*/ 58 w 83"/>
                <a:gd name="T29" fmla="*/ 4 h 62"/>
                <a:gd name="T30" fmla="*/ 61 w 83"/>
                <a:gd name="T31" fmla="*/ 7 h 62"/>
                <a:gd name="T32" fmla="*/ 65 w 83"/>
                <a:gd name="T33" fmla="*/ 11 h 62"/>
                <a:gd name="T34" fmla="*/ 68 w 83"/>
                <a:gd name="T35" fmla="*/ 17 h 62"/>
                <a:gd name="T36" fmla="*/ 70 w 83"/>
                <a:gd name="T37" fmla="*/ 23 h 62"/>
                <a:gd name="T38" fmla="*/ 72 w 83"/>
                <a:gd name="T39" fmla="*/ 29 h 62"/>
                <a:gd name="T40" fmla="*/ 74 w 83"/>
                <a:gd name="T41" fmla="*/ 37 h 62"/>
                <a:gd name="T42" fmla="*/ 66 w 83"/>
                <a:gd name="T43" fmla="*/ 61 h 62"/>
                <a:gd name="T44" fmla="*/ 57 w 83"/>
                <a:gd name="T45" fmla="*/ 36 h 62"/>
                <a:gd name="T46" fmla="*/ 56 w 83"/>
                <a:gd name="T47" fmla="*/ 30 h 62"/>
                <a:gd name="T48" fmla="*/ 55 w 83"/>
                <a:gd name="T49" fmla="*/ 25 h 62"/>
                <a:gd name="T50" fmla="*/ 53 w 83"/>
                <a:gd name="T51" fmla="*/ 20 h 62"/>
                <a:gd name="T52" fmla="*/ 51 w 83"/>
                <a:gd name="T53" fmla="*/ 15 h 62"/>
                <a:gd name="T54" fmla="*/ 49 w 83"/>
                <a:gd name="T55" fmla="*/ 11 h 62"/>
                <a:gd name="T56" fmla="*/ 47 w 83"/>
                <a:gd name="T57" fmla="*/ 8 h 62"/>
                <a:gd name="T58" fmla="*/ 44 w 83"/>
                <a:gd name="T59" fmla="*/ 5 h 62"/>
                <a:gd name="T60" fmla="*/ 41 w 83"/>
                <a:gd name="T61" fmla="*/ 3 h 62"/>
                <a:gd name="T62" fmla="*/ 36 w 83"/>
                <a:gd name="T63" fmla="*/ 6 h 62"/>
                <a:gd name="T64" fmla="*/ 32 w 83"/>
                <a:gd name="T65" fmla="*/ 11 h 62"/>
                <a:gd name="T66" fmla="*/ 28 w 83"/>
                <a:gd name="T67" fmla="*/ 17 h 62"/>
                <a:gd name="T68" fmla="*/ 25 w 83"/>
                <a:gd name="T69" fmla="*/ 23 h 62"/>
                <a:gd name="T70" fmla="*/ 22 w 83"/>
                <a:gd name="T71" fmla="*/ 31 h 62"/>
                <a:gd name="T72" fmla="*/ 19 w 83"/>
                <a:gd name="T73" fmla="*/ 39 h 62"/>
                <a:gd name="T74" fmla="*/ 18 w 83"/>
                <a:gd name="T75" fmla="*/ 48 h 62"/>
                <a:gd name="T76" fmla="*/ 17 w 83"/>
                <a:gd name="T77" fmla="*/ 57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"/>
                <a:gd name="T118" fmla="*/ 0 h 62"/>
                <a:gd name="T119" fmla="*/ 83 w 83"/>
                <a:gd name="T120" fmla="*/ 62 h 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4402138" y="3743325"/>
            <a:ext cx="225425" cy="123825"/>
            <a:chOff x="2773" y="2358"/>
            <a:chExt cx="142" cy="78"/>
          </a:xfrm>
        </p:grpSpPr>
        <p:sp>
          <p:nvSpPr>
            <p:cNvPr id="26803" name="Oval 55"/>
            <p:cNvSpPr>
              <a:spLocks noChangeArrowheads="1"/>
            </p:cNvSpPr>
            <p:nvPr/>
          </p:nvSpPr>
          <p:spPr bwMode="auto">
            <a:xfrm rot="-240000">
              <a:off x="2773" y="2358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804" name="Freeform 56"/>
            <p:cNvSpPr>
              <a:spLocks/>
            </p:cNvSpPr>
            <p:nvPr/>
          </p:nvSpPr>
          <p:spPr bwMode="auto">
            <a:xfrm>
              <a:off x="2808" y="2364"/>
              <a:ext cx="81" cy="60"/>
            </a:xfrm>
            <a:custGeom>
              <a:avLst/>
              <a:gdLst>
                <a:gd name="T0" fmla="*/ 0 w 81"/>
                <a:gd name="T1" fmla="*/ 53 h 60"/>
                <a:gd name="T2" fmla="*/ 1 w 81"/>
                <a:gd name="T3" fmla="*/ 42 h 60"/>
                <a:gd name="T4" fmla="*/ 3 w 81"/>
                <a:gd name="T5" fmla="*/ 31 h 60"/>
                <a:gd name="T6" fmla="*/ 7 w 81"/>
                <a:gd name="T7" fmla="*/ 22 h 60"/>
                <a:gd name="T8" fmla="*/ 9 w 81"/>
                <a:gd name="T9" fmla="*/ 16 h 60"/>
                <a:gd name="T10" fmla="*/ 12 w 81"/>
                <a:gd name="T11" fmla="*/ 12 h 60"/>
                <a:gd name="T12" fmla="*/ 14 w 81"/>
                <a:gd name="T13" fmla="*/ 9 h 60"/>
                <a:gd name="T14" fmla="*/ 16 w 81"/>
                <a:gd name="T15" fmla="*/ 6 h 60"/>
                <a:gd name="T16" fmla="*/ 19 w 81"/>
                <a:gd name="T17" fmla="*/ 4 h 60"/>
                <a:gd name="T18" fmla="*/ 22 w 81"/>
                <a:gd name="T19" fmla="*/ 2 h 60"/>
                <a:gd name="T20" fmla="*/ 25 w 81"/>
                <a:gd name="T21" fmla="*/ 1 h 60"/>
                <a:gd name="T22" fmla="*/ 27 w 81"/>
                <a:gd name="T23" fmla="*/ 0 h 60"/>
                <a:gd name="T24" fmla="*/ 45 w 81"/>
                <a:gd name="T25" fmla="*/ 0 h 60"/>
                <a:gd name="T26" fmla="*/ 49 w 81"/>
                <a:gd name="T27" fmla="*/ 1 h 60"/>
                <a:gd name="T28" fmla="*/ 54 w 81"/>
                <a:gd name="T29" fmla="*/ 2 h 60"/>
                <a:gd name="T30" fmla="*/ 58 w 81"/>
                <a:gd name="T31" fmla="*/ 5 h 60"/>
                <a:gd name="T32" fmla="*/ 61 w 81"/>
                <a:gd name="T33" fmla="*/ 9 h 60"/>
                <a:gd name="T34" fmla="*/ 64 w 81"/>
                <a:gd name="T35" fmla="*/ 14 h 60"/>
                <a:gd name="T36" fmla="*/ 67 w 81"/>
                <a:gd name="T37" fmla="*/ 19 h 60"/>
                <a:gd name="T38" fmla="*/ 70 w 81"/>
                <a:gd name="T39" fmla="*/ 26 h 60"/>
                <a:gd name="T40" fmla="*/ 72 w 81"/>
                <a:gd name="T41" fmla="*/ 33 h 60"/>
                <a:gd name="T42" fmla="*/ 67 w 81"/>
                <a:gd name="T43" fmla="*/ 58 h 60"/>
                <a:gd name="T44" fmla="*/ 55 w 81"/>
                <a:gd name="T45" fmla="*/ 33 h 60"/>
                <a:gd name="T46" fmla="*/ 54 w 81"/>
                <a:gd name="T47" fmla="*/ 28 h 60"/>
                <a:gd name="T48" fmla="*/ 52 w 81"/>
                <a:gd name="T49" fmla="*/ 23 h 60"/>
                <a:gd name="T50" fmla="*/ 50 w 81"/>
                <a:gd name="T51" fmla="*/ 18 h 60"/>
                <a:gd name="T52" fmla="*/ 48 w 81"/>
                <a:gd name="T53" fmla="*/ 14 h 60"/>
                <a:gd name="T54" fmla="*/ 45 w 81"/>
                <a:gd name="T55" fmla="*/ 10 h 60"/>
                <a:gd name="T56" fmla="*/ 43 w 81"/>
                <a:gd name="T57" fmla="*/ 7 h 60"/>
                <a:gd name="T58" fmla="*/ 40 w 81"/>
                <a:gd name="T59" fmla="*/ 4 h 60"/>
                <a:gd name="T60" fmla="*/ 37 w 81"/>
                <a:gd name="T61" fmla="*/ 2 h 60"/>
                <a:gd name="T62" fmla="*/ 33 w 81"/>
                <a:gd name="T63" fmla="*/ 6 h 60"/>
                <a:gd name="T64" fmla="*/ 29 w 81"/>
                <a:gd name="T65" fmla="*/ 11 h 60"/>
                <a:gd name="T66" fmla="*/ 25 w 81"/>
                <a:gd name="T67" fmla="*/ 17 h 60"/>
                <a:gd name="T68" fmla="*/ 23 w 81"/>
                <a:gd name="T69" fmla="*/ 24 h 60"/>
                <a:gd name="T70" fmla="*/ 20 w 81"/>
                <a:gd name="T71" fmla="*/ 31 h 60"/>
                <a:gd name="T72" fmla="*/ 18 w 81"/>
                <a:gd name="T73" fmla="*/ 40 h 60"/>
                <a:gd name="T74" fmla="*/ 17 w 81"/>
                <a:gd name="T75" fmla="*/ 49 h 60"/>
                <a:gd name="T76" fmla="*/ 17 w 81"/>
                <a:gd name="T77" fmla="*/ 58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"/>
                <a:gd name="T118" fmla="*/ 0 h 60"/>
                <a:gd name="T119" fmla="*/ 81 w 81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752850" y="3881438"/>
            <a:ext cx="225425" cy="123825"/>
            <a:chOff x="2364" y="2445"/>
            <a:chExt cx="142" cy="78"/>
          </a:xfrm>
        </p:grpSpPr>
        <p:sp>
          <p:nvSpPr>
            <p:cNvPr id="26801" name="Oval 58"/>
            <p:cNvSpPr>
              <a:spLocks noChangeArrowheads="1"/>
            </p:cNvSpPr>
            <p:nvPr/>
          </p:nvSpPr>
          <p:spPr bwMode="auto">
            <a:xfrm rot="-240000">
              <a:off x="2364" y="244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802" name="Freeform 59"/>
            <p:cNvSpPr>
              <a:spLocks/>
            </p:cNvSpPr>
            <p:nvPr/>
          </p:nvSpPr>
          <p:spPr bwMode="auto">
            <a:xfrm>
              <a:off x="2399" y="2451"/>
              <a:ext cx="81" cy="60"/>
            </a:xfrm>
            <a:custGeom>
              <a:avLst/>
              <a:gdLst>
                <a:gd name="T0" fmla="*/ 0 w 81"/>
                <a:gd name="T1" fmla="*/ 53 h 60"/>
                <a:gd name="T2" fmla="*/ 1 w 81"/>
                <a:gd name="T3" fmla="*/ 42 h 60"/>
                <a:gd name="T4" fmla="*/ 3 w 81"/>
                <a:gd name="T5" fmla="*/ 31 h 60"/>
                <a:gd name="T6" fmla="*/ 7 w 81"/>
                <a:gd name="T7" fmla="*/ 22 h 60"/>
                <a:gd name="T8" fmla="*/ 9 w 81"/>
                <a:gd name="T9" fmla="*/ 16 h 60"/>
                <a:gd name="T10" fmla="*/ 12 w 81"/>
                <a:gd name="T11" fmla="*/ 12 h 60"/>
                <a:gd name="T12" fmla="*/ 14 w 81"/>
                <a:gd name="T13" fmla="*/ 9 h 60"/>
                <a:gd name="T14" fmla="*/ 16 w 81"/>
                <a:gd name="T15" fmla="*/ 6 h 60"/>
                <a:gd name="T16" fmla="*/ 19 w 81"/>
                <a:gd name="T17" fmla="*/ 4 h 60"/>
                <a:gd name="T18" fmla="*/ 22 w 81"/>
                <a:gd name="T19" fmla="*/ 2 h 60"/>
                <a:gd name="T20" fmla="*/ 25 w 81"/>
                <a:gd name="T21" fmla="*/ 1 h 60"/>
                <a:gd name="T22" fmla="*/ 27 w 81"/>
                <a:gd name="T23" fmla="*/ 0 h 60"/>
                <a:gd name="T24" fmla="*/ 45 w 81"/>
                <a:gd name="T25" fmla="*/ 0 h 60"/>
                <a:gd name="T26" fmla="*/ 49 w 81"/>
                <a:gd name="T27" fmla="*/ 1 h 60"/>
                <a:gd name="T28" fmla="*/ 54 w 81"/>
                <a:gd name="T29" fmla="*/ 2 h 60"/>
                <a:gd name="T30" fmla="*/ 58 w 81"/>
                <a:gd name="T31" fmla="*/ 5 h 60"/>
                <a:gd name="T32" fmla="*/ 61 w 81"/>
                <a:gd name="T33" fmla="*/ 9 h 60"/>
                <a:gd name="T34" fmla="*/ 64 w 81"/>
                <a:gd name="T35" fmla="*/ 14 h 60"/>
                <a:gd name="T36" fmla="*/ 67 w 81"/>
                <a:gd name="T37" fmla="*/ 19 h 60"/>
                <a:gd name="T38" fmla="*/ 70 w 81"/>
                <a:gd name="T39" fmla="*/ 26 h 60"/>
                <a:gd name="T40" fmla="*/ 72 w 81"/>
                <a:gd name="T41" fmla="*/ 33 h 60"/>
                <a:gd name="T42" fmla="*/ 67 w 81"/>
                <a:gd name="T43" fmla="*/ 58 h 60"/>
                <a:gd name="T44" fmla="*/ 55 w 81"/>
                <a:gd name="T45" fmla="*/ 33 h 60"/>
                <a:gd name="T46" fmla="*/ 54 w 81"/>
                <a:gd name="T47" fmla="*/ 28 h 60"/>
                <a:gd name="T48" fmla="*/ 52 w 81"/>
                <a:gd name="T49" fmla="*/ 23 h 60"/>
                <a:gd name="T50" fmla="*/ 50 w 81"/>
                <a:gd name="T51" fmla="*/ 18 h 60"/>
                <a:gd name="T52" fmla="*/ 48 w 81"/>
                <a:gd name="T53" fmla="*/ 14 h 60"/>
                <a:gd name="T54" fmla="*/ 45 w 81"/>
                <a:gd name="T55" fmla="*/ 10 h 60"/>
                <a:gd name="T56" fmla="*/ 43 w 81"/>
                <a:gd name="T57" fmla="*/ 7 h 60"/>
                <a:gd name="T58" fmla="*/ 40 w 81"/>
                <a:gd name="T59" fmla="*/ 4 h 60"/>
                <a:gd name="T60" fmla="*/ 37 w 81"/>
                <a:gd name="T61" fmla="*/ 2 h 60"/>
                <a:gd name="T62" fmla="*/ 33 w 81"/>
                <a:gd name="T63" fmla="*/ 6 h 60"/>
                <a:gd name="T64" fmla="*/ 29 w 81"/>
                <a:gd name="T65" fmla="*/ 11 h 60"/>
                <a:gd name="T66" fmla="*/ 25 w 81"/>
                <a:gd name="T67" fmla="*/ 17 h 60"/>
                <a:gd name="T68" fmla="*/ 23 w 81"/>
                <a:gd name="T69" fmla="*/ 24 h 60"/>
                <a:gd name="T70" fmla="*/ 20 w 81"/>
                <a:gd name="T71" fmla="*/ 31 h 60"/>
                <a:gd name="T72" fmla="*/ 18 w 81"/>
                <a:gd name="T73" fmla="*/ 40 h 60"/>
                <a:gd name="T74" fmla="*/ 17 w 81"/>
                <a:gd name="T75" fmla="*/ 49 h 60"/>
                <a:gd name="T76" fmla="*/ 17 w 81"/>
                <a:gd name="T77" fmla="*/ 58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"/>
                <a:gd name="T118" fmla="*/ 0 h 60"/>
                <a:gd name="T119" fmla="*/ 81 w 81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3746500" y="3740150"/>
            <a:ext cx="225425" cy="123825"/>
            <a:chOff x="2360" y="2356"/>
            <a:chExt cx="142" cy="78"/>
          </a:xfrm>
        </p:grpSpPr>
        <p:sp>
          <p:nvSpPr>
            <p:cNvPr id="26799" name="Oval 61"/>
            <p:cNvSpPr>
              <a:spLocks noChangeArrowheads="1"/>
            </p:cNvSpPr>
            <p:nvPr/>
          </p:nvSpPr>
          <p:spPr bwMode="auto">
            <a:xfrm rot="60000">
              <a:off x="2360" y="2356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800" name="Freeform 62"/>
            <p:cNvSpPr>
              <a:spLocks/>
            </p:cNvSpPr>
            <p:nvPr/>
          </p:nvSpPr>
          <p:spPr bwMode="auto">
            <a:xfrm>
              <a:off x="2393" y="2365"/>
              <a:ext cx="83" cy="62"/>
            </a:xfrm>
            <a:custGeom>
              <a:avLst/>
              <a:gdLst>
                <a:gd name="T0" fmla="*/ 1 w 83"/>
                <a:gd name="T1" fmla="*/ 50 h 62"/>
                <a:gd name="T2" fmla="*/ 2 w 83"/>
                <a:gd name="T3" fmla="*/ 39 h 62"/>
                <a:gd name="T4" fmla="*/ 5 w 83"/>
                <a:gd name="T5" fmla="*/ 29 h 62"/>
                <a:gd name="T6" fmla="*/ 9 w 83"/>
                <a:gd name="T7" fmla="*/ 20 h 62"/>
                <a:gd name="T8" fmla="*/ 12 w 83"/>
                <a:gd name="T9" fmla="*/ 14 h 62"/>
                <a:gd name="T10" fmla="*/ 15 w 83"/>
                <a:gd name="T11" fmla="*/ 10 h 62"/>
                <a:gd name="T12" fmla="*/ 17 w 83"/>
                <a:gd name="T13" fmla="*/ 7 h 62"/>
                <a:gd name="T14" fmla="*/ 20 w 83"/>
                <a:gd name="T15" fmla="*/ 5 h 62"/>
                <a:gd name="T16" fmla="*/ 23 w 83"/>
                <a:gd name="T17" fmla="*/ 3 h 62"/>
                <a:gd name="T18" fmla="*/ 26 w 83"/>
                <a:gd name="T19" fmla="*/ 1 h 62"/>
                <a:gd name="T20" fmla="*/ 29 w 83"/>
                <a:gd name="T21" fmla="*/ 0 h 62"/>
                <a:gd name="T22" fmla="*/ 31 w 83"/>
                <a:gd name="T23" fmla="*/ 0 h 62"/>
                <a:gd name="T24" fmla="*/ 50 w 83"/>
                <a:gd name="T25" fmla="*/ 1 h 62"/>
                <a:gd name="T26" fmla="*/ 54 w 83"/>
                <a:gd name="T27" fmla="*/ 2 h 62"/>
                <a:gd name="T28" fmla="*/ 58 w 83"/>
                <a:gd name="T29" fmla="*/ 4 h 62"/>
                <a:gd name="T30" fmla="*/ 61 w 83"/>
                <a:gd name="T31" fmla="*/ 7 h 62"/>
                <a:gd name="T32" fmla="*/ 65 w 83"/>
                <a:gd name="T33" fmla="*/ 11 h 62"/>
                <a:gd name="T34" fmla="*/ 68 w 83"/>
                <a:gd name="T35" fmla="*/ 17 h 62"/>
                <a:gd name="T36" fmla="*/ 70 w 83"/>
                <a:gd name="T37" fmla="*/ 23 h 62"/>
                <a:gd name="T38" fmla="*/ 72 w 83"/>
                <a:gd name="T39" fmla="*/ 29 h 62"/>
                <a:gd name="T40" fmla="*/ 74 w 83"/>
                <a:gd name="T41" fmla="*/ 37 h 62"/>
                <a:gd name="T42" fmla="*/ 66 w 83"/>
                <a:gd name="T43" fmla="*/ 61 h 62"/>
                <a:gd name="T44" fmla="*/ 57 w 83"/>
                <a:gd name="T45" fmla="*/ 36 h 62"/>
                <a:gd name="T46" fmla="*/ 56 w 83"/>
                <a:gd name="T47" fmla="*/ 30 h 62"/>
                <a:gd name="T48" fmla="*/ 55 w 83"/>
                <a:gd name="T49" fmla="*/ 25 h 62"/>
                <a:gd name="T50" fmla="*/ 53 w 83"/>
                <a:gd name="T51" fmla="*/ 20 h 62"/>
                <a:gd name="T52" fmla="*/ 51 w 83"/>
                <a:gd name="T53" fmla="*/ 15 h 62"/>
                <a:gd name="T54" fmla="*/ 49 w 83"/>
                <a:gd name="T55" fmla="*/ 11 h 62"/>
                <a:gd name="T56" fmla="*/ 47 w 83"/>
                <a:gd name="T57" fmla="*/ 8 h 62"/>
                <a:gd name="T58" fmla="*/ 44 w 83"/>
                <a:gd name="T59" fmla="*/ 5 h 62"/>
                <a:gd name="T60" fmla="*/ 41 w 83"/>
                <a:gd name="T61" fmla="*/ 3 h 62"/>
                <a:gd name="T62" fmla="*/ 36 w 83"/>
                <a:gd name="T63" fmla="*/ 6 h 62"/>
                <a:gd name="T64" fmla="*/ 32 w 83"/>
                <a:gd name="T65" fmla="*/ 11 h 62"/>
                <a:gd name="T66" fmla="*/ 28 w 83"/>
                <a:gd name="T67" fmla="*/ 17 h 62"/>
                <a:gd name="T68" fmla="*/ 25 w 83"/>
                <a:gd name="T69" fmla="*/ 23 h 62"/>
                <a:gd name="T70" fmla="*/ 22 w 83"/>
                <a:gd name="T71" fmla="*/ 31 h 62"/>
                <a:gd name="T72" fmla="*/ 19 w 83"/>
                <a:gd name="T73" fmla="*/ 39 h 62"/>
                <a:gd name="T74" fmla="*/ 18 w 83"/>
                <a:gd name="T75" fmla="*/ 48 h 62"/>
                <a:gd name="T76" fmla="*/ 17 w 83"/>
                <a:gd name="T77" fmla="*/ 57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"/>
                <a:gd name="T118" fmla="*/ 0 h 62"/>
                <a:gd name="T119" fmla="*/ 83 w 83"/>
                <a:gd name="T120" fmla="*/ 62 h 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2171700" y="3525838"/>
            <a:ext cx="225425" cy="123825"/>
            <a:chOff x="1368" y="2221"/>
            <a:chExt cx="142" cy="78"/>
          </a:xfrm>
        </p:grpSpPr>
        <p:sp>
          <p:nvSpPr>
            <p:cNvPr id="26797" name="Oval 64"/>
            <p:cNvSpPr>
              <a:spLocks noChangeArrowheads="1"/>
            </p:cNvSpPr>
            <p:nvPr/>
          </p:nvSpPr>
          <p:spPr bwMode="auto">
            <a:xfrm rot="780000">
              <a:off x="1368" y="2221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98" name="Freeform 65"/>
            <p:cNvSpPr>
              <a:spLocks/>
            </p:cNvSpPr>
            <p:nvPr/>
          </p:nvSpPr>
          <p:spPr bwMode="auto">
            <a:xfrm>
              <a:off x="1396" y="2229"/>
              <a:ext cx="85" cy="68"/>
            </a:xfrm>
            <a:custGeom>
              <a:avLst/>
              <a:gdLst>
                <a:gd name="T0" fmla="*/ 2 w 85"/>
                <a:gd name="T1" fmla="*/ 42 h 68"/>
                <a:gd name="T2" fmla="*/ 6 w 85"/>
                <a:gd name="T3" fmla="*/ 32 h 68"/>
                <a:gd name="T4" fmla="*/ 11 w 85"/>
                <a:gd name="T5" fmla="*/ 23 h 68"/>
                <a:gd name="T6" fmla="*/ 16 w 85"/>
                <a:gd name="T7" fmla="*/ 15 h 68"/>
                <a:gd name="T8" fmla="*/ 22 w 85"/>
                <a:gd name="T9" fmla="*/ 8 h 68"/>
                <a:gd name="T10" fmla="*/ 25 w 85"/>
                <a:gd name="T11" fmla="*/ 6 h 68"/>
                <a:gd name="T12" fmla="*/ 28 w 85"/>
                <a:gd name="T13" fmla="*/ 4 h 68"/>
                <a:gd name="T14" fmla="*/ 32 w 85"/>
                <a:gd name="T15" fmla="*/ 2 h 68"/>
                <a:gd name="T16" fmla="*/ 35 w 85"/>
                <a:gd name="T17" fmla="*/ 1 h 68"/>
                <a:gd name="T18" fmla="*/ 38 w 85"/>
                <a:gd name="T19" fmla="*/ 0 h 68"/>
                <a:gd name="T20" fmla="*/ 41 w 85"/>
                <a:gd name="T21" fmla="*/ 0 h 68"/>
                <a:gd name="T22" fmla="*/ 44 w 85"/>
                <a:gd name="T23" fmla="*/ 1 h 68"/>
                <a:gd name="T24" fmla="*/ 62 w 85"/>
                <a:gd name="T25" fmla="*/ 6 h 68"/>
                <a:gd name="T26" fmla="*/ 65 w 85"/>
                <a:gd name="T27" fmla="*/ 8 h 68"/>
                <a:gd name="T28" fmla="*/ 68 w 85"/>
                <a:gd name="T29" fmla="*/ 11 h 68"/>
                <a:gd name="T30" fmla="*/ 71 w 85"/>
                <a:gd name="T31" fmla="*/ 16 h 68"/>
                <a:gd name="T32" fmla="*/ 73 w 85"/>
                <a:gd name="T33" fmla="*/ 21 h 68"/>
                <a:gd name="T34" fmla="*/ 75 w 85"/>
                <a:gd name="T35" fmla="*/ 27 h 68"/>
                <a:gd name="T36" fmla="*/ 76 w 85"/>
                <a:gd name="T37" fmla="*/ 34 h 68"/>
                <a:gd name="T38" fmla="*/ 76 w 85"/>
                <a:gd name="T39" fmla="*/ 41 h 68"/>
                <a:gd name="T40" fmla="*/ 84 w 85"/>
                <a:gd name="T41" fmla="*/ 47 h 68"/>
                <a:gd name="T42" fmla="*/ 52 w 85"/>
                <a:gd name="T43" fmla="*/ 38 h 68"/>
                <a:gd name="T44" fmla="*/ 60 w 85"/>
                <a:gd name="T45" fmla="*/ 34 h 68"/>
                <a:gd name="T46" fmla="*/ 59 w 85"/>
                <a:gd name="T47" fmla="*/ 24 h 68"/>
                <a:gd name="T48" fmla="*/ 56 w 85"/>
                <a:gd name="T49" fmla="*/ 15 h 68"/>
                <a:gd name="T50" fmla="*/ 55 w 85"/>
                <a:gd name="T51" fmla="*/ 11 h 68"/>
                <a:gd name="T52" fmla="*/ 53 w 85"/>
                <a:gd name="T53" fmla="*/ 8 h 68"/>
                <a:gd name="T54" fmla="*/ 51 w 85"/>
                <a:gd name="T55" fmla="*/ 5 h 68"/>
                <a:gd name="T56" fmla="*/ 46 w 85"/>
                <a:gd name="T57" fmla="*/ 7 h 68"/>
                <a:gd name="T58" fmla="*/ 41 w 85"/>
                <a:gd name="T59" fmla="*/ 11 h 68"/>
                <a:gd name="T60" fmla="*/ 36 w 85"/>
                <a:gd name="T61" fmla="*/ 15 h 68"/>
                <a:gd name="T62" fmla="*/ 31 w 85"/>
                <a:gd name="T63" fmla="*/ 21 h 68"/>
                <a:gd name="T64" fmla="*/ 27 w 85"/>
                <a:gd name="T65" fmla="*/ 28 h 68"/>
                <a:gd name="T66" fmla="*/ 22 w 85"/>
                <a:gd name="T67" fmla="*/ 36 h 68"/>
                <a:gd name="T68" fmla="*/ 19 w 85"/>
                <a:gd name="T69" fmla="*/ 44 h 68"/>
                <a:gd name="T70" fmla="*/ 16 w 85"/>
                <a:gd name="T71" fmla="*/ 53 h 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"/>
                <a:gd name="T109" fmla="*/ 0 h 68"/>
                <a:gd name="T110" fmla="*/ 85 w 85"/>
                <a:gd name="T111" fmla="*/ 68 h 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" h="68">
                  <a:moveTo>
                    <a:pt x="0" y="48"/>
                  </a:moveTo>
                  <a:lnTo>
                    <a:pt x="2" y="42"/>
                  </a:lnTo>
                  <a:lnTo>
                    <a:pt x="4" y="37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6" y="15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5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30" y="3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60" y="5"/>
                  </a:lnTo>
                  <a:lnTo>
                    <a:pt x="62" y="6"/>
                  </a:lnTo>
                  <a:lnTo>
                    <a:pt x="64" y="7"/>
                  </a:lnTo>
                  <a:lnTo>
                    <a:pt x="65" y="8"/>
                  </a:lnTo>
                  <a:lnTo>
                    <a:pt x="67" y="10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1" y="16"/>
                  </a:lnTo>
                  <a:lnTo>
                    <a:pt x="72" y="18"/>
                  </a:lnTo>
                  <a:lnTo>
                    <a:pt x="73" y="21"/>
                  </a:lnTo>
                  <a:lnTo>
                    <a:pt x="74" y="24"/>
                  </a:lnTo>
                  <a:lnTo>
                    <a:pt x="75" y="27"/>
                  </a:lnTo>
                  <a:lnTo>
                    <a:pt x="75" y="30"/>
                  </a:lnTo>
                  <a:lnTo>
                    <a:pt x="76" y="34"/>
                  </a:lnTo>
                  <a:lnTo>
                    <a:pt x="76" y="37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84" y="47"/>
                  </a:lnTo>
                  <a:lnTo>
                    <a:pt x="63" y="67"/>
                  </a:lnTo>
                  <a:lnTo>
                    <a:pt x="52" y="38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59" y="29"/>
                  </a:lnTo>
                  <a:lnTo>
                    <a:pt x="59" y="24"/>
                  </a:lnTo>
                  <a:lnTo>
                    <a:pt x="58" y="20"/>
                  </a:lnTo>
                  <a:lnTo>
                    <a:pt x="56" y="15"/>
                  </a:lnTo>
                  <a:lnTo>
                    <a:pt x="56" y="13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3" y="8"/>
                  </a:lnTo>
                  <a:lnTo>
                    <a:pt x="52" y="6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3"/>
                  </a:lnTo>
                  <a:lnTo>
                    <a:pt x="36" y="15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32"/>
                  </a:lnTo>
                  <a:lnTo>
                    <a:pt x="22" y="36"/>
                  </a:lnTo>
                  <a:lnTo>
                    <a:pt x="21" y="40"/>
                  </a:lnTo>
                  <a:lnTo>
                    <a:pt x="19" y="44"/>
                  </a:lnTo>
                  <a:lnTo>
                    <a:pt x="17" y="48"/>
                  </a:lnTo>
                  <a:lnTo>
                    <a:pt x="16" y="53"/>
                  </a:lnTo>
                  <a:lnTo>
                    <a:pt x="0" y="4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2057400" y="3643313"/>
            <a:ext cx="225425" cy="123825"/>
            <a:chOff x="1296" y="2295"/>
            <a:chExt cx="142" cy="78"/>
          </a:xfrm>
        </p:grpSpPr>
        <p:sp>
          <p:nvSpPr>
            <p:cNvPr id="26795" name="Oval 67"/>
            <p:cNvSpPr>
              <a:spLocks noChangeArrowheads="1"/>
            </p:cNvSpPr>
            <p:nvPr/>
          </p:nvSpPr>
          <p:spPr bwMode="auto">
            <a:xfrm rot="1020000">
              <a:off x="1296" y="229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96" name="Freeform 68"/>
            <p:cNvSpPr>
              <a:spLocks/>
            </p:cNvSpPr>
            <p:nvPr/>
          </p:nvSpPr>
          <p:spPr bwMode="auto">
            <a:xfrm>
              <a:off x="1325" y="2299"/>
              <a:ext cx="84" cy="70"/>
            </a:xfrm>
            <a:custGeom>
              <a:avLst/>
              <a:gdLst>
                <a:gd name="T0" fmla="*/ 2 w 84"/>
                <a:gd name="T1" fmla="*/ 41 h 70"/>
                <a:gd name="T2" fmla="*/ 7 w 84"/>
                <a:gd name="T3" fmla="*/ 30 h 70"/>
                <a:gd name="T4" fmla="*/ 13 w 84"/>
                <a:gd name="T5" fmla="*/ 21 h 70"/>
                <a:gd name="T6" fmla="*/ 19 w 84"/>
                <a:gd name="T7" fmla="*/ 14 h 70"/>
                <a:gd name="T8" fmla="*/ 25 w 84"/>
                <a:gd name="T9" fmla="*/ 7 h 70"/>
                <a:gd name="T10" fmla="*/ 30 w 84"/>
                <a:gd name="T11" fmla="*/ 4 h 70"/>
                <a:gd name="T12" fmla="*/ 33 w 84"/>
                <a:gd name="T13" fmla="*/ 2 h 70"/>
                <a:gd name="T14" fmla="*/ 36 w 84"/>
                <a:gd name="T15" fmla="*/ 1 h 70"/>
                <a:gd name="T16" fmla="*/ 40 w 84"/>
                <a:gd name="T17" fmla="*/ 0 h 70"/>
                <a:gd name="T18" fmla="*/ 43 w 84"/>
                <a:gd name="T19" fmla="*/ 0 h 70"/>
                <a:gd name="T20" fmla="*/ 46 w 84"/>
                <a:gd name="T21" fmla="*/ 1 h 70"/>
                <a:gd name="T22" fmla="*/ 62 w 84"/>
                <a:gd name="T23" fmla="*/ 7 h 70"/>
                <a:gd name="T24" fmla="*/ 66 w 84"/>
                <a:gd name="T25" fmla="*/ 9 h 70"/>
                <a:gd name="T26" fmla="*/ 69 w 84"/>
                <a:gd name="T27" fmla="*/ 12 h 70"/>
                <a:gd name="T28" fmla="*/ 72 w 84"/>
                <a:gd name="T29" fmla="*/ 16 h 70"/>
                <a:gd name="T30" fmla="*/ 74 w 84"/>
                <a:gd name="T31" fmla="*/ 21 h 70"/>
                <a:gd name="T32" fmla="*/ 75 w 84"/>
                <a:gd name="T33" fmla="*/ 27 h 70"/>
                <a:gd name="T34" fmla="*/ 76 w 84"/>
                <a:gd name="T35" fmla="*/ 33 h 70"/>
                <a:gd name="T36" fmla="*/ 76 w 84"/>
                <a:gd name="T37" fmla="*/ 40 h 70"/>
                <a:gd name="T38" fmla="*/ 76 w 84"/>
                <a:gd name="T39" fmla="*/ 48 h 70"/>
                <a:gd name="T40" fmla="*/ 62 w 84"/>
                <a:gd name="T41" fmla="*/ 69 h 70"/>
                <a:gd name="T42" fmla="*/ 60 w 84"/>
                <a:gd name="T43" fmla="*/ 42 h 70"/>
                <a:gd name="T44" fmla="*/ 61 w 84"/>
                <a:gd name="T45" fmla="*/ 31 h 70"/>
                <a:gd name="T46" fmla="*/ 60 w 84"/>
                <a:gd name="T47" fmla="*/ 22 h 70"/>
                <a:gd name="T48" fmla="*/ 58 w 84"/>
                <a:gd name="T49" fmla="*/ 13 h 70"/>
                <a:gd name="T50" fmla="*/ 56 w 84"/>
                <a:gd name="T51" fmla="*/ 10 h 70"/>
                <a:gd name="T52" fmla="*/ 54 w 84"/>
                <a:gd name="T53" fmla="*/ 7 h 70"/>
                <a:gd name="T54" fmla="*/ 49 w 84"/>
                <a:gd name="T55" fmla="*/ 9 h 70"/>
                <a:gd name="T56" fmla="*/ 43 w 84"/>
                <a:gd name="T57" fmla="*/ 12 h 70"/>
                <a:gd name="T58" fmla="*/ 38 w 84"/>
                <a:gd name="T59" fmla="*/ 16 h 70"/>
                <a:gd name="T60" fmla="*/ 33 w 84"/>
                <a:gd name="T61" fmla="*/ 21 h 70"/>
                <a:gd name="T62" fmla="*/ 28 w 84"/>
                <a:gd name="T63" fmla="*/ 28 h 70"/>
                <a:gd name="T64" fmla="*/ 23 w 84"/>
                <a:gd name="T65" fmla="*/ 35 h 70"/>
                <a:gd name="T66" fmla="*/ 19 w 84"/>
                <a:gd name="T67" fmla="*/ 43 h 70"/>
                <a:gd name="T68" fmla="*/ 15 w 84"/>
                <a:gd name="T69" fmla="*/ 52 h 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4"/>
                <a:gd name="T106" fmla="*/ 0 h 70"/>
                <a:gd name="T107" fmla="*/ 84 w 84"/>
                <a:gd name="T108" fmla="*/ 70 h 7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4" h="70">
                  <a:moveTo>
                    <a:pt x="0" y="46"/>
                  </a:moveTo>
                  <a:lnTo>
                    <a:pt x="2" y="41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22" y="10"/>
                  </a:lnTo>
                  <a:lnTo>
                    <a:pt x="25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62" y="7"/>
                  </a:lnTo>
                  <a:lnTo>
                    <a:pt x="64" y="8"/>
                  </a:lnTo>
                  <a:lnTo>
                    <a:pt x="66" y="9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2" y="16"/>
                  </a:lnTo>
                  <a:lnTo>
                    <a:pt x="73" y="19"/>
                  </a:lnTo>
                  <a:lnTo>
                    <a:pt x="74" y="21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6" y="30"/>
                  </a:lnTo>
                  <a:lnTo>
                    <a:pt x="76" y="33"/>
                  </a:lnTo>
                  <a:lnTo>
                    <a:pt x="76" y="37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62" y="69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1" y="31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9" y="17"/>
                  </a:lnTo>
                  <a:lnTo>
                    <a:pt x="58" y="13"/>
                  </a:lnTo>
                  <a:lnTo>
                    <a:pt x="57" y="12"/>
                  </a:lnTo>
                  <a:lnTo>
                    <a:pt x="56" y="10"/>
                  </a:lnTo>
                  <a:lnTo>
                    <a:pt x="55" y="8"/>
                  </a:lnTo>
                  <a:lnTo>
                    <a:pt x="54" y="7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46" y="10"/>
                  </a:lnTo>
                  <a:lnTo>
                    <a:pt x="43" y="12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3" y="21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1" y="39"/>
                  </a:lnTo>
                  <a:lnTo>
                    <a:pt x="19" y="43"/>
                  </a:lnTo>
                  <a:lnTo>
                    <a:pt x="17" y="48"/>
                  </a:lnTo>
                  <a:lnTo>
                    <a:pt x="15" y="52"/>
                  </a:lnTo>
                  <a:lnTo>
                    <a:pt x="0" y="4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1606550" y="3268663"/>
            <a:ext cx="225425" cy="123825"/>
            <a:chOff x="1012" y="2059"/>
            <a:chExt cx="142" cy="78"/>
          </a:xfrm>
        </p:grpSpPr>
        <p:sp>
          <p:nvSpPr>
            <p:cNvPr id="26793" name="Oval 70"/>
            <p:cNvSpPr>
              <a:spLocks noChangeArrowheads="1"/>
            </p:cNvSpPr>
            <p:nvPr/>
          </p:nvSpPr>
          <p:spPr bwMode="auto">
            <a:xfrm rot="1860000">
              <a:off x="1012" y="2059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94" name="Freeform 71"/>
            <p:cNvSpPr>
              <a:spLocks/>
            </p:cNvSpPr>
            <p:nvPr/>
          </p:nvSpPr>
          <p:spPr bwMode="auto">
            <a:xfrm>
              <a:off x="1039" y="2064"/>
              <a:ext cx="81" cy="73"/>
            </a:xfrm>
            <a:custGeom>
              <a:avLst/>
              <a:gdLst>
                <a:gd name="T0" fmla="*/ 3 w 81"/>
                <a:gd name="T1" fmla="*/ 29 h 73"/>
                <a:gd name="T2" fmla="*/ 11 w 81"/>
                <a:gd name="T3" fmla="*/ 21 h 73"/>
                <a:gd name="T4" fmla="*/ 18 w 81"/>
                <a:gd name="T5" fmla="*/ 13 h 73"/>
                <a:gd name="T6" fmla="*/ 26 w 81"/>
                <a:gd name="T7" fmla="*/ 8 h 73"/>
                <a:gd name="T8" fmla="*/ 34 w 81"/>
                <a:gd name="T9" fmla="*/ 3 h 73"/>
                <a:gd name="T10" fmla="*/ 41 w 81"/>
                <a:gd name="T11" fmla="*/ 1 h 73"/>
                <a:gd name="T12" fmla="*/ 48 w 81"/>
                <a:gd name="T13" fmla="*/ 0 h 73"/>
                <a:gd name="T14" fmla="*/ 51 w 81"/>
                <a:gd name="T15" fmla="*/ 1 h 73"/>
                <a:gd name="T16" fmla="*/ 54 w 81"/>
                <a:gd name="T17" fmla="*/ 2 h 73"/>
                <a:gd name="T18" fmla="*/ 57 w 81"/>
                <a:gd name="T19" fmla="*/ 3 h 73"/>
                <a:gd name="T20" fmla="*/ 72 w 81"/>
                <a:gd name="T21" fmla="*/ 13 h 73"/>
                <a:gd name="T22" fmla="*/ 75 w 81"/>
                <a:gd name="T23" fmla="*/ 17 h 73"/>
                <a:gd name="T24" fmla="*/ 77 w 81"/>
                <a:gd name="T25" fmla="*/ 21 h 73"/>
                <a:gd name="T26" fmla="*/ 78 w 81"/>
                <a:gd name="T27" fmla="*/ 26 h 73"/>
                <a:gd name="T28" fmla="*/ 78 w 81"/>
                <a:gd name="T29" fmla="*/ 31 h 73"/>
                <a:gd name="T30" fmla="*/ 78 w 81"/>
                <a:gd name="T31" fmla="*/ 38 h 73"/>
                <a:gd name="T32" fmla="*/ 76 w 81"/>
                <a:gd name="T33" fmla="*/ 44 h 73"/>
                <a:gd name="T34" fmla="*/ 74 w 81"/>
                <a:gd name="T35" fmla="*/ 51 h 73"/>
                <a:gd name="T36" fmla="*/ 80 w 81"/>
                <a:gd name="T37" fmla="*/ 60 h 73"/>
                <a:gd name="T38" fmla="*/ 53 w 81"/>
                <a:gd name="T39" fmla="*/ 41 h 73"/>
                <a:gd name="T40" fmla="*/ 61 w 81"/>
                <a:gd name="T41" fmla="*/ 41 h 73"/>
                <a:gd name="T42" fmla="*/ 64 w 81"/>
                <a:gd name="T43" fmla="*/ 30 h 73"/>
                <a:gd name="T44" fmla="*/ 64 w 81"/>
                <a:gd name="T45" fmla="*/ 21 h 73"/>
                <a:gd name="T46" fmla="*/ 63 w 81"/>
                <a:gd name="T47" fmla="*/ 13 h 73"/>
                <a:gd name="T48" fmla="*/ 59 w 81"/>
                <a:gd name="T49" fmla="*/ 10 h 73"/>
                <a:gd name="T50" fmla="*/ 54 w 81"/>
                <a:gd name="T51" fmla="*/ 11 h 73"/>
                <a:gd name="T52" fmla="*/ 47 w 81"/>
                <a:gd name="T53" fmla="*/ 13 h 73"/>
                <a:gd name="T54" fmla="*/ 41 w 81"/>
                <a:gd name="T55" fmla="*/ 17 h 73"/>
                <a:gd name="T56" fmla="*/ 35 w 81"/>
                <a:gd name="T57" fmla="*/ 21 h 73"/>
                <a:gd name="T58" fmla="*/ 28 w 81"/>
                <a:gd name="T59" fmla="*/ 27 h 73"/>
                <a:gd name="T60" fmla="*/ 22 w 81"/>
                <a:gd name="T61" fmla="*/ 33 h 73"/>
                <a:gd name="T62" fmla="*/ 17 w 81"/>
                <a:gd name="T63" fmla="*/ 40 h 73"/>
                <a:gd name="T64" fmla="*/ 0 w 81"/>
                <a:gd name="T65" fmla="*/ 34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1"/>
                <a:gd name="T100" fmla="*/ 0 h 73"/>
                <a:gd name="T101" fmla="*/ 81 w 81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1" h="73">
                  <a:moveTo>
                    <a:pt x="0" y="34"/>
                  </a:moveTo>
                  <a:lnTo>
                    <a:pt x="3" y="29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7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8" y="2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70" y="12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5" y="17"/>
                  </a:lnTo>
                  <a:lnTo>
                    <a:pt x="76" y="19"/>
                  </a:lnTo>
                  <a:lnTo>
                    <a:pt x="77" y="21"/>
                  </a:lnTo>
                  <a:lnTo>
                    <a:pt x="77" y="23"/>
                  </a:lnTo>
                  <a:lnTo>
                    <a:pt x="78" y="26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4" y="51"/>
                  </a:lnTo>
                  <a:lnTo>
                    <a:pt x="73" y="55"/>
                  </a:lnTo>
                  <a:lnTo>
                    <a:pt x="80" y="60"/>
                  </a:lnTo>
                  <a:lnTo>
                    <a:pt x="55" y="72"/>
                  </a:lnTo>
                  <a:lnTo>
                    <a:pt x="53" y="41"/>
                  </a:lnTo>
                  <a:lnTo>
                    <a:pt x="59" y="46"/>
                  </a:lnTo>
                  <a:lnTo>
                    <a:pt x="61" y="41"/>
                  </a:lnTo>
                  <a:lnTo>
                    <a:pt x="63" y="35"/>
                  </a:lnTo>
                  <a:lnTo>
                    <a:pt x="64" y="30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3" y="13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1" y="12"/>
                  </a:lnTo>
                  <a:lnTo>
                    <a:pt x="47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5" y="21"/>
                  </a:lnTo>
                  <a:lnTo>
                    <a:pt x="32" y="24"/>
                  </a:lnTo>
                  <a:lnTo>
                    <a:pt x="28" y="27"/>
                  </a:lnTo>
                  <a:lnTo>
                    <a:pt x="25" y="30"/>
                  </a:lnTo>
                  <a:lnTo>
                    <a:pt x="22" y="33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14" y="44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506538" y="3379788"/>
            <a:ext cx="225425" cy="125412"/>
            <a:chOff x="949" y="2129"/>
            <a:chExt cx="142" cy="79"/>
          </a:xfrm>
        </p:grpSpPr>
        <p:sp>
          <p:nvSpPr>
            <p:cNvPr id="26791" name="Oval 73"/>
            <p:cNvSpPr>
              <a:spLocks noChangeArrowheads="1"/>
            </p:cNvSpPr>
            <p:nvPr/>
          </p:nvSpPr>
          <p:spPr bwMode="auto">
            <a:xfrm rot="1560000">
              <a:off x="949" y="212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92" name="Freeform 74"/>
            <p:cNvSpPr>
              <a:spLocks/>
            </p:cNvSpPr>
            <p:nvPr/>
          </p:nvSpPr>
          <p:spPr bwMode="auto">
            <a:xfrm>
              <a:off x="974" y="2137"/>
              <a:ext cx="83" cy="71"/>
            </a:xfrm>
            <a:custGeom>
              <a:avLst/>
              <a:gdLst>
                <a:gd name="T0" fmla="*/ 3 w 83"/>
                <a:gd name="T1" fmla="*/ 33 h 71"/>
                <a:gd name="T2" fmla="*/ 10 w 83"/>
                <a:gd name="T3" fmla="*/ 24 h 71"/>
                <a:gd name="T4" fmla="*/ 17 w 83"/>
                <a:gd name="T5" fmla="*/ 16 h 71"/>
                <a:gd name="T6" fmla="*/ 24 w 83"/>
                <a:gd name="T7" fmla="*/ 9 h 71"/>
                <a:gd name="T8" fmla="*/ 31 w 83"/>
                <a:gd name="T9" fmla="*/ 4 h 71"/>
                <a:gd name="T10" fmla="*/ 39 w 83"/>
                <a:gd name="T11" fmla="*/ 1 h 71"/>
                <a:gd name="T12" fmla="*/ 44 w 83"/>
                <a:gd name="T13" fmla="*/ 0 h 71"/>
                <a:gd name="T14" fmla="*/ 47 w 83"/>
                <a:gd name="T15" fmla="*/ 0 h 71"/>
                <a:gd name="T16" fmla="*/ 50 w 83"/>
                <a:gd name="T17" fmla="*/ 0 h 71"/>
                <a:gd name="T18" fmla="*/ 53 w 83"/>
                <a:gd name="T19" fmla="*/ 1 h 71"/>
                <a:gd name="T20" fmla="*/ 68 w 83"/>
                <a:gd name="T21" fmla="*/ 10 h 71"/>
                <a:gd name="T22" fmla="*/ 71 w 83"/>
                <a:gd name="T23" fmla="*/ 12 h 71"/>
                <a:gd name="T24" fmla="*/ 74 w 83"/>
                <a:gd name="T25" fmla="*/ 16 h 71"/>
                <a:gd name="T26" fmla="*/ 76 w 83"/>
                <a:gd name="T27" fmla="*/ 20 h 71"/>
                <a:gd name="T28" fmla="*/ 78 w 83"/>
                <a:gd name="T29" fmla="*/ 25 h 71"/>
                <a:gd name="T30" fmla="*/ 78 w 83"/>
                <a:gd name="T31" fmla="*/ 31 h 71"/>
                <a:gd name="T32" fmla="*/ 78 w 83"/>
                <a:gd name="T33" fmla="*/ 38 h 71"/>
                <a:gd name="T34" fmla="*/ 77 w 83"/>
                <a:gd name="T35" fmla="*/ 45 h 71"/>
                <a:gd name="T36" fmla="*/ 75 w 83"/>
                <a:gd name="T37" fmla="*/ 52 h 71"/>
                <a:gd name="T38" fmla="*/ 58 w 83"/>
                <a:gd name="T39" fmla="*/ 70 h 71"/>
                <a:gd name="T40" fmla="*/ 60 w 83"/>
                <a:gd name="T41" fmla="*/ 44 h 71"/>
                <a:gd name="T42" fmla="*/ 62 w 83"/>
                <a:gd name="T43" fmla="*/ 38 h 71"/>
                <a:gd name="T44" fmla="*/ 63 w 83"/>
                <a:gd name="T45" fmla="*/ 28 h 71"/>
                <a:gd name="T46" fmla="*/ 63 w 83"/>
                <a:gd name="T47" fmla="*/ 19 h 71"/>
                <a:gd name="T48" fmla="*/ 61 w 83"/>
                <a:gd name="T49" fmla="*/ 11 h 71"/>
                <a:gd name="T50" fmla="*/ 57 w 83"/>
                <a:gd name="T51" fmla="*/ 8 h 71"/>
                <a:gd name="T52" fmla="*/ 51 w 83"/>
                <a:gd name="T53" fmla="*/ 10 h 71"/>
                <a:gd name="T54" fmla="*/ 45 w 83"/>
                <a:gd name="T55" fmla="*/ 12 h 71"/>
                <a:gd name="T56" fmla="*/ 39 w 83"/>
                <a:gd name="T57" fmla="*/ 16 h 71"/>
                <a:gd name="T58" fmla="*/ 33 w 83"/>
                <a:gd name="T59" fmla="*/ 21 h 71"/>
                <a:gd name="T60" fmla="*/ 28 w 83"/>
                <a:gd name="T61" fmla="*/ 28 h 71"/>
                <a:gd name="T62" fmla="*/ 22 w 83"/>
                <a:gd name="T63" fmla="*/ 34 h 71"/>
                <a:gd name="T64" fmla="*/ 17 w 83"/>
                <a:gd name="T65" fmla="*/ 42 h 71"/>
                <a:gd name="T66" fmla="*/ 0 w 83"/>
                <a:gd name="T67" fmla="*/ 38 h 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71"/>
                <a:gd name="T104" fmla="*/ 83 w 83"/>
                <a:gd name="T105" fmla="*/ 71 h 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71">
                  <a:moveTo>
                    <a:pt x="0" y="38"/>
                  </a:moveTo>
                  <a:lnTo>
                    <a:pt x="3" y="33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4" y="9"/>
                  </a:lnTo>
                  <a:lnTo>
                    <a:pt x="28" y="7"/>
                  </a:lnTo>
                  <a:lnTo>
                    <a:pt x="31" y="4"/>
                  </a:lnTo>
                  <a:lnTo>
                    <a:pt x="35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68" y="10"/>
                  </a:lnTo>
                  <a:lnTo>
                    <a:pt x="70" y="11"/>
                  </a:lnTo>
                  <a:lnTo>
                    <a:pt x="71" y="12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7" y="23"/>
                  </a:lnTo>
                  <a:lnTo>
                    <a:pt x="78" y="25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82" y="56"/>
                  </a:lnTo>
                  <a:lnTo>
                    <a:pt x="58" y="70"/>
                  </a:lnTo>
                  <a:lnTo>
                    <a:pt x="53" y="40"/>
                  </a:lnTo>
                  <a:lnTo>
                    <a:pt x="60" y="44"/>
                  </a:lnTo>
                  <a:lnTo>
                    <a:pt x="61" y="41"/>
                  </a:lnTo>
                  <a:lnTo>
                    <a:pt x="62" y="38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2" y="15"/>
                  </a:lnTo>
                  <a:lnTo>
                    <a:pt x="61" y="11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4" y="9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5" y="12"/>
                  </a:lnTo>
                  <a:lnTo>
                    <a:pt x="42" y="14"/>
                  </a:lnTo>
                  <a:lnTo>
                    <a:pt x="39" y="16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2" y="34"/>
                  </a:lnTo>
                  <a:lnTo>
                    <a:pt x="20" y="38"/>
                  </a:lnTo>
                  <a:lnTo>
                    <a:pt x="17" y="42"/>
                  </a:lnTo>
                  <a:lnTo>
                    <a:pt x="15" y="46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10" name="Group 75"/>
          <p:cNvGrpSpPr>
            <a:grpSpLocks/>
          </p:cNvGrpSpPr>
          <p:nvPr/>
        </p:nvGrpSpPr>
        <p:grpSpPr bwMode="auto">
          <a:xfrm>
            <a:off x="1392238" y="2781300"/>
            <a:ext cx="225425" cy="133350"/>
            <a:chOff x="877" y="1752"/>
            <a:chExt cx="142" cy="84"/>
          </a:xfrm>
        </p:grpSpPr>
        <p:sp>
          <p:nvSpPr>
            <p:cNvPr id="26789" name="Oval 76"/>
            <p:cNvSpPr>
              <a:spLocks noChangeArrowheads="1"/>
            </p:cNvSpPr>
            <p:nvPr/>
          </p:nvSpPr>
          <p:spPr bwMode="auto">
            <a:xfrm rot="-2640000">
              <a:off x="877" y="1752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90" name="Freeform 77"/>
            <p:cNvSpPr>
              <a:spLocks/>
            </p:cNvSpPr>
            <p:nvPr/>
          </p:nvSpPr>
          <p:spPr bwMode="auto">
            <a:xfrm>
              <a:off x="917" y="1758"/>
              <a:ext cx="73" cy="78"/>
            </a:xfrm>
            <a:custGeom>
              <a:avLst/>
              <a:gdLst>
                <a:gd name="T0" fmla="*/ 19 w 73"/>
                <a:gd name="T1" fmla="*/ 72 h 78"/>
                <a:gd name="T2" fmla="*/ 12 w 73"/>
                <a:gd name="T3" fmla="*/ 63 h 78"/>
                <a:gd name="T4" fmla="*/ 7 w 73"/>
                <a:gd name="T5" fmla="*/ 54 h 78"/>
                <a:gd name="T6" fmla="*/ 3 w 73"/>
                <a:gd name="T7" fmla="*/ 45 h 78"/>
                <a:gd name="T8" fmla="*/ 1 w 73"/>
                <a:gd name="T9" fmla="*/ 37 h 78"/>
                <a:gd name="T10" fmla="*/ 0 w 73"/>
                <a:gd name="T11" fmla="*/ 29 h 78"/>
                <a:gd name="T12" fmla="*/ 1 w 73"/>
                <a:gd name="T13" fmla="*/ 22 h 78"/>
                <a:gd name="T14" fmla="*/ 4 w 73"/>
                <a:gd name="T15" fmla="*/ 17 h 78"/>
                <a:gd name="T16" fmla="*/ 18 w 73"/>
                <a:gd name="T17" fmla="*/ 4 h 78"/>
                <a:gd name="T18" fmla="*/ 22 w 73"/>
                <a:gd name="T19" fmla="*/ 2 h 78"/>
                <a:gd name="T20" fmla="*/ 26 w 73"/>
                <a:gd name="T21" fmla="*/ 0 h 78"/>
                <a:gd name="T22" fmla="*/ 31 w 73"/>
                <a:gd name="T23" fmla="*/ 0 h 78"/>
                <a:gd name="T24" fmla="*/ 36 w 73"/>
                <a:gd name="T25" fmla="*/ 0 h 78"/>
                <a:gd name="T26" fmla="*/ 42 w 73"/>
                <a:gd name="T27" fmla="*/ 1 h 78"/>
                <a:gd name="T28" fmla="*/ 48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3 h 78"/>
                <a:gd name="T36" fmla="*/ 48 w 73"/>
                <a:gd name="T37" fmla="*/ 22 h 78"/>
                <a:gd name="T38" fmla="*/ 38 w 73"/>
                <a:gd name="T39" fmla="*/ 16 h 78"/>
                <a:gd name="T40" fmla="*/ 30 w 73"/>
                <a:gd name="T41" fmla="*/ 12 h 78"/>
                <a:gd name="T42" fmla="*/ 23 w 73"/>
                <a:gd name="T43" fmla="*/ 11 h 78"/>
                <a:gd name="T44" fmla="*/ 19 w 73"/>
                <a:gd name="T45" fmla="*/ 10 h 78"/>
                <a:gd name="T46" fmla="*/ 16 w 73"/>
                <a:gd name="T47" fmla="*/ 11 h 78"/>
                <a:gd name="T48" fmla="*/ 13 w 73"/>
                <a:gd name="T49" fmla="*/ 14 h 78"/>
                <a:gd name="T50" fmla="*/ 13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6 w 73"/>
                <a:gd name="T61" fmla="*/ 55 h 78"/>
                <a:gd name="T62" fmla="*/ 32 w 73"/>
                <a:gd name="T63" fmla="*/ 63 h 78"/>
                <a:gd name="T64" fmla="*/ 23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3" y="77"/>
                  </a:moveTo>
                  <a:lnTo>
                    <a:pt x="19" y="72"/>
                  </a:lnTo>
                  <a:lnTo>
                    <a:pt x="15" y="68"/>
                  </a:lnTo>
                  <a:lnTo>
                    <a:pt x="12" y="63"/>
                  </a:lnTo>
                  <a:lnTo>
                    <a:pt x="9" y="59"/>
                  </a:lnTo>
                  <a:lnTo>
                    <a:pt x="7" y="54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7" y="6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6" y="55"/>
                  </a:lnTo>
                  <a:lnTo>
                    <a:pt x="29" y="59"/>
                  </a:lnTo>
                  <a:lnTo>
                    <a:pt x="32" y="63"/>
                  </a:lnTo>
                  <a:lnTo>
                    <a:pt x="35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11" name="Group 78"/>
          <p:cNvGrpSpPr>
            <a:grpSpLocks/>
          </p:cNvGrpSpPr>
          <p:nvPr/>
        </p:nvGrpSpPr>
        <p:grpSpPr bwMode="auto">
          <a:xfrm>
            <a:off x="1544638" y="2828925"/>
            <a:ext cx="225425" cy="130175"/>
            <a:chOff x="973" y="1782"/>
            <a:chExt cx="142" cy="82"/>
          </a:xfrm>
        </p:grpSpPr>
        <p:sp>
          <p:nvSpPr>
            <p:cNvPr id="26787" name="Oval 79"/>
            <p:cNvSpPr>
              <a:spLocks noChangeArrowheads="1"/>
            </p:cNvSpPr>
            <p:nvPr/>
          </p:nvSpPr>
          <p:spPr bwMode="auto">
            <a:xfrm rot="-2700000">
              <a:off x="973" y="1782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88" name="Freeform 80"/>
            <p:cNvSpPr>
              <a:spLocks/>
            </p:cNvSpPr>
            <p:nvPr/>
          </p:nvSpPr>
          <p:spPr bwMode="auto">
            <a:xfrm>
              <a:off x="1010" y="1786"/>
              <a:ext cx="73" cy="78"/>
            </a:xfrm>
            <a:custGeom>
              <a:avLst/>
              <a:gdLst>
                <a:gd name="T0" fmla="*/ 20 w 73"/>
                <a:gd name="T1" fmla="*/ 73 h 78"/>
                <a:gd name="T2" fmla="*/ 13 w 73"/>
                <a:gd name="T3" fmla="*/ 64 h 78"/>
                <a:gd name="T4" fmla="*/ 8 w 73"/>
                <a:gd name="T5" fmla="*/ 55 h 78"/>
                <a:gd name="T6" fmla="*/ 4 w 73"/>
                <a:gd name="T7" fmla="*/ 46 h 78"/>
                <a:gd name="T8" fmla="*/ 1 w 73"/>
                <a:gd name="T9" fmla="*/ 37 h 78"/>
                <a:gd name="T10" fmla="*/ 0 w 73"/>
                <a:gd name="T11" fmla="*/ 30 h 78"/>
                <a:gd name="T12" fmla="*/ 1 w 73"/>
                <a:gd name="T13" fmla="*/ 23 h 78"/>
                <a:gd name="T14" fmla="*/ 4 w 73"/>
                <a:gd name="T15" fmla="*/ 17 h 78"/>
                <a:gd name="T16" fmla="*/ 18 w 73"/>
                <a:gd name="T17" fmla="*/ 4 h 78"/>
                <a:gd name="T18" fmla="*/ 21 w 73"/>
                <a:gd name="T19" fmla="*/ 2 h 78"/>
                <a:gd name="T20" fmla="*/ 26 w 73"/>
                <a:gd name="T21" fmla="*/ 0 h 78"/>
                <a:gd name="T22" fmla="*/ 30 w 73"/>
                <a:gd name="T23" fmla="*/ 0 h 78"/>
                <a:gd name="T24" fmla="*/ 36 w 73"/>
                <a:gd name="T25" fmla="*/ 0 h 78"/>
                <a:gd name="T26" fmla="*/ 41 w 73"/>
                <a:gd name="T27" fmla="*/ 1 h 78"/>
                <a:gd name="T28" fmla="*/ 47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2 h 78"/>
                <a:gd name="T36" fmla="*/ 48 w 73"/>
                <a:gd name="T37" fmla="*/ 22 h 78"/>
                <a:gd name="T38" fmla="*/ 38 w 73"/>
                <a:gd name="T39" fmla="*/ 16 h 78"/>
                <a:gd name="T40" fmla="*/ 29 w 73"/>
                <a:gd name="T41" fmla="*/ 12 h 78"/>
                <a:gd name="T42" fmla="*/ 22 w 73"/>
                <a:gd name="T43" fmla="*/ 11 h 78"/>
                <a:gd name="T44" fmla="*/ 19 w 73"/>
                <a:gd name="T45" fmla="*/ 10 h 78"/>
                <a:gd name="T46" fmla="*/ 15 w 73"/>
                <a:gd name="T47" fmla="*/ 11 h 78"/>
                <a:gd name="T48" fmla="*/ 12 w 73"/>
                <a:gd name="T49" fmla="*/ 14 h 78"/>
                <a:gd name="T50" fmla="*/ 12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7 w 73"/>
                <a:gd name="T61" fmla="*/ 55 h 78"/>
                <a:gd name="T62" fmla="*/ 33 w 73"/>
                <a:gd name="T63" fmla="*/ 63 h 78"/>
                <a:gd name="T64" fmla="*/ 24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4" y="77"/>
                  </a:moveTo>
                  <a:lnTo>
                    <a:pt x="20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8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2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5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4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6867525" y="3213100"/>
            <a:ext cx="125413" cy="225425"/>
            <a:chOff x="4326" y="2024"/>
            <a:chExt cx="79" cy="142"/>
          </a:xfrm>
        </p:grpSpPr>
        <p:sp>
          <p:nvSpPr>
            <p:cNvPr id="26785" name="Oval 82"/>
            <p:cNvSpPr>
              <a:spLocks noChangeArrowheads="1"/>
            </p:cNvSpPr>
            <p:nvPr/>
          </p:nvSpPr>
          <p:spPr bwMode="auto">
            <a:xfrm rot="-2880000">
              <a:off x="4294" y="2056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86" name="Freeform 83"/>
            <p:cNvSpPr>
              <a:spLocks/>
            </p:cNvSpPr>
            <p:nvPr/>
          </p:nvSpPr>
          <p:spPr bwMode="auto">
            <a:xfrm>
              <a:off x="4332" y="2058"/>
              <a:ext cx="73" cy="79"/>
            </a:xfrm>
            <a:custGeom>
              <a:avLst/>
              <a:gdLst>
                <a:gd name="T0" fmla="*/ 22 w 73"/>
                <a:gd name="T1" fmla="*/ 74 h 79"/>
                <a:gd name="T2" fmla="*/ 15 w 73"/>
                <a:gd name="T3" fmla="*/ 65 h 79"/>
                <a:gd name="T4" fmla="*/ 8 w 73"/>
                <a:gd name="T5" fmla="*/ 56 h 79"/>
                <a:gd name="T6" fmla="*/ 4 w 73"/>
                <a:gd name="T7" fmla="*/ 48 h 79"/>
                <a:gd name="T8" fmla="*/ 1 w 73"/>
                <a:gd name="T9" fmla="*/ 39 h 79"/>
                <a:gd name="T10" fmla="*/ 0 w 73"/>
                <a:gd name="T11" fmla="*/ 32 h 79"/>
                <a:gd name="T12" fmla="*/ 1 w 73"/>
                <a:gd name="T13" fmla="*/ 25 h 79"/>
                <a:gd name="T14" fmla="*/ 3 w 73"/>
                <a:gd name="T15" fmla="*/ 19 h 79"/>
                <a:gd name="T16" fmla="*/ 5 w 73"/>
                <a:gd name="T17" fmla="*/ 17 h 79"/>
                <a:gd name="T18" fmla="*/ 18 w 73"/>
                <a:gd name="T19" fmla="*/ 4 h 79"/>
                <a:gd name="T20" fmla="*/ 21 w 73"/>
                <a:gd name="T21" fmla="*/ 2 h 79"/>
                <a:gd name="T22" fmla="*/ 26 w 73"/>
                <a:gd name="T23" fmla="*/ 0 h 79"/>
                <a:gd name="T24" fmla="*/ 31 w 73"/>
                <a:gd name="T25" fmla="*/ 0 h 79"/>
                <a:gd name="T26" fmla="*/ 37 w 73"/>
                <a:gd name="T27" fmla="*/ 1 h 79"/>
                <a:gd name="T28" fmla="*/ 43 w 73"/>
                <a:gd name="T29" fmla="*/ 2 h 79"/>
                <a:gd name="T30" fmla="*/ 49 w 73"/>
                <a:gd name="T31" fmla="*/ 5 h 79"/>
                <a:gd name="T32" fmla="*/ 56 w 73"/>
                <a:gd name="T33" fmla="*/ 8 h 79"/>
                <a:gd name="T34" fmla="*/ 65 w 73"/>
                <a:gd name="T35" fmla="*/ 4 h 79"/>
                <a:gd name="T36" fmla="*/ 41 w 73"/>
                <a:gd name="T37" fmla="*/ 28 h 79"/>
                <a:gd name="T38" fmla="*/ 42 w 73"/>
                <a:gd name="T39" fmla="*/ 19 h 79"/>
                <a:gd name="T40" fmla="*/ 33 w 73"/>
                <a:gd name="T41" fmla="*/ 15 h 79"/>
                <a:gd name="T42" fmla="*/ 26 w 73"/>
                <a:gd name="T43" fmla="*/ 13 h 79"/>
                <a:gd name="T44" fmla="*/ 21 w 73"/>
                <a:gd name="T45" fmla="*/ 12 h 79"/>
                <a:gd name="T46" fmla="*/ 17 w 73"/>
                <a:gd name="T47" fmla="*/ 12 h 79"/>
                <a:gd name="T48" fmla="*/ 14 w 73"/>
                <a:gd name="T49" fmla="*/ 12 h 79"/>
                <a:gd name="T50" fmla="*/ 12 w 73"/>
                <a:gd name="T51" fmla="*/ 16 h 79"/>
                <a:gd name="T52" fmla="*/ 12 w 73"/>
                <a:gd name="T53" fmla="*/ 22 h 79"/>
                <a:gd name="T54" fmla="*/ 13 w 73"/>
                <a:gd name="T55" fmla="*/ 28 h 79"/>
                <a:gd name="T56" fmla="*/ 15 w 73"/>
                <a:gd name="T57" fmla="*/ 35 h 79"/>
                <a:gd name="T58" fmla="*/ 18 w 73"/>
                <a:gd name="T59" fmla="*/ 42 h 79"/>
                <a:gd name="T60" fmla="*/ 23 w 73"/>
                <a:gd name="T61" fmla="*/ 49 h 79"/>
                <a:gd name="T62" fmla="*/ 28 w 73"/>
                <a:gd name="T63" fmla="*/ 57 h 79"/>
                <a:gd name="T64" fmla="*/ 34 w 73"/>
                <a:gd name="T65" fmla="*/ 64 h 79"/>
                <a:gd name="T66" fmla="*/ 26 w 73"/>
                <a:gd name="T67" fmla="*/ 78 h 7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3"/>
                <a:gd name="T103" fmla="*/ 0 h 79"/>
                <a:gd name="T104" fmla="*/ 73 w 73"/>
                <a:gd name="T105" fmla="*/ 79 h 7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3" h="79">
                  <a:moveTo>
                    <a:pt x="26" y="78"/>
                  </a:moveTo>
                  <a:lnTo>
                    <a:pt x="22" y="74"/>
                  </a:lnTo>
                  <a:lnTo>
                    <a:pt x="18" y="70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1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9" y="10"/>
                  </a:lnTo>
                  <a:lnTo>
                    <a:pt x="65" y="4"/>
                  </a:lnTo>
                  <a:lnTo>
                    <a:pt x="72" y="31"/>
                  </a:lnTo>
                  <a:lnTo>
                    <a:pt x="41" y="28"/>
                  </a:lnTo>
                  <a:lnTo>
                    <a:pt x="47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3" y="15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5" y="35"/>
                  </a:lnTo>
                  <a:lnTo>
                    <a:pt x="17" y="38"/>
                  </a:lnTo>
                  <a:lnTo>
                    <a:pt x="18" y="42"/>
                  </a:lnTo>
                  <a:lnTo>
                    <a:pt x="20" y="46"/>
                  </a:lnTo>
                  <a:lnTo>
                    <a:pt x="23" y="49"/>
                  </a:lnTo>
                  <a:lnTo>
                    <a:pt x="25" y="53"/>
                  </a:lnTo>
                  <a:lnTo>
                    <a:pt x="28" y="57"/>
                  </a:lnTo>
                  <a:lnTo>
                    <a:pt x="31" y="60"/>
                  </a:lnTo>
                  <a:lnTo>
                    <a:pt x="34" y="64"/>
                  </a:lnTo>
                  <a:lnTo>
                    <a:pt x="37" y="67"/>
                  </a:lnTo>
                  <a:lnTo>
                    <a:pt x="26" y="7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13" name="Group 84"/>
          <p:cNvGrpSpPr>
            <a:grpSpLocks/>
          </p:cNvGrpSpPr>
          <p:nvPr/>
        </p:nvGrpSpPr>
        <p:grpSpPr bwMode="auto">
          <a:xfrm>
            <a:off x="6623050" y="3205163"/>
            <a:ext cx="225425" cy="133350"/>
            <a:chOff x="4172" y="2019"/>
            <a:chExt cx="142" cy="84"/>
          </a:xfrm>
        </p:grpSpPr>
        <p:sp>
          <p:nvSpPr>
            <p:cNvPr id="26783" name="Oval 85"/>
            <p:cNvSpPr>
              <a:spLocks noChangeArrowheads="1"/>
            </p:cNvSpPr>
            <p:nvPr/>
          </p:nvSpPr>
          <p:spPr bwMode="auto">
            <a:xfrm rot="-2700000">
              <a:off x="4172" y="201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84" name="Freeform 86"/>
            <p:cNvSpPr>
              <a:spLocks/>
            </p:cNvSpPr>
            <p:nvPr/>
          </p:nvSpPr>
          <p:spPr bwMode="auto">
            <a:xfrm>
              <a:off x="4212" y="2025"/>
              <a:ext cx="73" cy="78"/>
            </a:xfrm>
            <a:custGeom>
              <a:avLst/>
              <a:gdLst>
                <a:gd name="T0" fmla="*/ 19 w 73"/>
                <a:gd name="T1" fmla="*/ 73 h 78"/>
                <a:gd name="T2" fmla="*/ 13 w 73"/>
                <a:gd name="T3" fmla="*/ 64 h 78"/>
                <a:gd name="T4" fmla="*/ 7 w 73"/>
                <a:gd name="T5" fmla="*/ 55 h 78"/>
                <a:gd name="T6" fmla="*/ 3 w 73"/>
                <a:gd name="T7" fmla="*/ 46 h 78"/>
                <a:gd name="T8" fmla="*/ 1 w 73"/>
                <a:gd name="T9" fmla="*/ 37 h 78"/>
                <a:gd name="T10" fmla="*/ 0 w 73"/>
                <a:gd name="T11" fmla="*/ 30 h 78"/>
                <a:gd name="T12" fmla="*/ 1 w 73"/>
                <a:gd name="T13" fmla="*/ 23 h 78"/>
                <a:gd name="T14" fmla="*/ 4 w 73"/>
                <a:gd name="T15" fmla="*/ 17 h 78"/>
                <a:gd name="T16" fmla="*/ 18 w 73"/>
                <a:gd name="T17" fmla="*/ 4 h 78"/>
                <a:gd name="T18" fmla="*/ 21 w 73"/>
                <a:gd name="T19" fmla="*/ 2 h 78"/>
                <a:gd name="T20" fmla="*/ 26 w 73"/>
                <a:gd name="T21" fmla="*/ 0 h 78"/>
                <a:gd name="T22" fmla="*/ 30 w 73"/>
                <a:gd name="T23" fmla="*/ 0 h 78"/>
                <a:gd name="T24" fmla="*/ 36 w 73"/>
                <a:gd name="T25" fmla="*/ 0 h 78"/>
                <a:gd name="T26" fmla="*/ 41 w 73"/>
                <a:gd name="T27" fmla="*/ 1 h 78"/>
                <a:gd name="T28" fmla="*/ 47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3 h 78"/>
                <a:gd name="T36" fmla="*/ 48 w 73"/>
                <a:gd name="T37" fmla="*/ 22 h 78"/>
                <a:gd name="T38" fmla="*/ 38 w 73"/>
                <a:gd name="T39" fmla="*/ 16 h 78"/>
                <a:gd name="T40" fmla="*/ 30 w 73"/>
                <a:gd name="T41" fmla="*/ 12 h 78"/>
                <a:gd name="T42" fmla="*/ 23 w 73"/>
                <a:gd name="T43" fmla="*/ 11 h 78"/>
                <a:gd name="T44" fmla="*/ 19 w 73"/>
                <a:gd name="T45" fmla="*/ 10 h 78"/>
                <a:gd name="T46" fmla="*/ 16 w 73"/>
                <a:gd name="T47" fmla="*/ 11 h 78"/>
                <a:gd name="T48" fmla="*/ 13 w 73"/>
                <a:gd name="T49" fmla="*/ 14 h 78"/>
                <a:gd name="T50" fmla="*/ 13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7 w 73"/>
                <a:gd name="T61" fmla="*/ 55 h 78"/>
                <a:gd name="T62" fmla="*/ 33 w 73"/>
                <a:gd name="T63" fmla="*/ 63 h 78"/>
                <a:gd name="T64" fmla="*/ 23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3" y="77"/>
                  </a:moveTo>
                  <a:lnTo>
                    <a:pt x="19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7" y="55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sp>
        <p:nvSpPr>
          <p:cNvPr id="26690" name="Freeform 87"/>
          <p:cNvSpPr>
            <a:spLocks/>
          </p:cNvSpPr>
          <p:nvPr/>
        </p:nvSpPr>
        <p:spPr bwMode="auto">
          <a:xfrm>
            <a:off x="2463800" y="4903788"/>
            <a:ext cx="282575" cy="142875"/>
          </a:xfrm>
          <a:custGeom>
            <a:avLst/>
            <a:gdLst>
              <a:gd name="T0" fmla="*/ 280988 w 178"/>
              <a:gd name="T1" fmla="*/ 0 h 90"/>
              <a:gd name="T2" fmla="*/ 219075 w 178"/>
              <a:gd name="T3" fmla="*/ 69850 h 90"/>
              <a:gd name="T4" fmla="*/ 246063 w 178"/>
              <a:gd name="T5" fmla="*/ 141288 h 90"/>
              <a:gd name="T6" fmla="*/ 0 w 178"/>
              <a:gd name="T7" fmla="*/ 57150 h 90"/>
              <a:gd name="T8" fmla="*/ 0 60000 65536"/>
              <a:gd name="T9" fmla="*/ 0 60000 65536"/>
              <a:gd name="T10" fmla="*/ 0 60000 65536"/>
              <a:gd name="T11" fmla="*/ 0 60000 65536"/>
              <a:gd name="T12" fmla="*/ 0 w 178"/>
              <a:gd name="T13" fmla="*/ 0 h 90"/>
              <a:gd name="T14" fmla="*/ 178 w 178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8" h="90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1" name="Line 88"/>
          <p:cNvSpPr>
            <a:spLocks noChangeShapeType="1"/>
          </p:cNvSpPr>
          <p:nvPr/>
        </p:nvSpPr>
        <p:spPr bwMode="auto">
          <a:xfrm>
            <a:off x="1651000" y="4679950"/>
            <a:ext cx="201613" cy="63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92" name="Freeform 89"/>
          <p:cNvSpPr>
            <a:spLocks/>
          </p:cNvSpPr>
          <p:nvPr/>
        </p:nvSpPr>
        <p:spPr bwMode="auto">
          <a:xfrm>
            <a:off x="1595438" y="4721225"/>
            <a:ext cx="165100" cy="146050"/>
          </a:xfrm>
          <a:custGeom>
            <a:avLst/>
            <a:gdLst>
              <a:gd name="T0" fmla="*/ 0 w 104"/>
              <a:gd name="T1" fmla="*/ 106363 h 92"/>
              <a:gd name="T2" fmla="*/ 115888 w 104"/>
              <a:gd name="T3" fmla="*/ 144463 h 92"/>
              <a:gd name="T4" fmla="*/ 163513 w 104"/>
              <a:gd name="T5" fmla="*/ 0 h 92"/>
              <a:gd name="T6" fmla="*/ 0 60000 65536"/>
              <a:gd name="T7" fmla="*/ 0 60000 65536"/>
              <a:gd name="T8" fmla="*/ 0 60000 65536"/>
              <a:gd name="T9" fmla="*/ 0 w 104"/>
              <a:gd name="T10" fmla="*/ 0 h 92"/>
              <a:gd name="T11" fmla="*/ 104 w 104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92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3" name="Freeform 90"/>
          <p:cNvSpPr>
            <a:spLocks/>
          </p:cNvSpPr>
          <p:nvPr/>
        </p:nvSpPr>
        <p:spPr bwMode="auto">
          <a:xfrm>
            <a:off x="3016250" y="4860925"/>
            <a:ext cx="82550" cy="268288"/>
          </a:xfrm>
          <a:custGeom>
            <a:avLst/>
            <a:gdLst>
              <a:gd name="T0" fmla="*/ 12700 w 52"/>
              <a:gd name="T1" fmla="*/ 0 h 169"/>
              <a:gd name="T2" fmla="*/ 80963 w 52"/>
              <a:gd name="T3" fmla="*/ 85725 h 169"/>
              <a:gd name="T4" fmla="*/ 0 w 52"/>
              <a:gd name="T5" fmla="*/ 266700 h 169"/>
              <a:gd name="T6" fmla="*/ 0 60000 65536"/>
              <a:gd name="T7" fmla="*/ 0 60000 65536"/>
              <a:gd name="T8" fmla="*/ 0 60000 65536"/>
              <a:gd name="T9" fmla="*/ 0 w 52"/>
              <a:gd name="T10" fmla="*/ 0 h 169"/>
              <a:gd name="T11" fmla="*/ 52 w 5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169">
                <a:moveTo>
                  <a:pt x="8" y="0"/>
                </a:moveTo>
                <a:lnTo>
                  <a:pt x="51" y="54"/>
                </a:lnTo>
                <a:lnTo>
                  <a:pt x="0" y="168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4" name="Oval 91"/>
          <p:cNvSpPr>
            <a:spLocks noChangeArrowheads="1"/>
          </p:cNvSpPr>
          <p:nvPr/>
        </p:nvSpPr>
        <p:spPr bwMode="auto">
          <a:xfrm>
            <a:off x="2743200" y="4835525"/>
            <a:ext cx="325438" cy="174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5" name="Freeform 92"/>
          <p:cNvSpPr>
            <a:spLocks/>
          </p:cNvSpPr>
          <p:nvPr/>
        </p:nvSpPr>
        <p:spPr bwMode="auto">
          <a:xfrm>
            <a:off x="4202113" y="4408488"/>
            <a:ext cx="388937" cy="601662"/>
          </a:xfrm>
          <a:custGeom>
            <a:avLst/>
            <a:gdLst>
              <a:gd name="T0" fmla="*/ 387350 w 245"/>
              <a:gd name="T1" fmla="*/ 600075 h 379"/>
              <a:gd name="T2" fmla="*/ 142875 w 245"/>
              <a:gd name="T3" fmla="*/ 400050 h 379"/>
              <a:gd name="T4" fmla="*/ 66675 w 245"/>
              <a:gd name="T5" fmla="*/ 285750 h 379"/>
              <a:gd name="T6" fmla="*/ 0 w 245"/>
              <a:gd name="T7" fmla="*/ 0 h 379"/>
              <a:gd name="T8" fmla="*/ 0 60000 65536"/>
              <a:gd name="T9" fmla="*/ 0 60000 65536"/>
              <a:gd name="T10" fmla="*/ 0 60000 65536"/>
              <a:gd name="T11" fmla="*/ 0 60000 65536"/>
              <a:gd name="T12" fmla="*/ 0 w 245"/>
              <a:gd name="T13" fmla="*/ 0 h 379"/>
              <a:gd name="T14" fmla="*/ 245 w 245"/>
              <a:gd name="T15" fmla="*/ 379 h 3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5" h="379">
                <a:moveTo>
                  <a:pt x="244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6" name="Rectangle 93"/>
          <p:cNvSpPr>
            <a:spLocks noChangeArrowheads="1"/>
          </p:cNvSpPr>
          <p:nvPr/>
        </p:nvSpPr>
        <p:spPr bwMode="auto">
          <a:xfrm rot="1140000">
            <a:off x="1422400" y="4746625"/>
            <a:ext cx="176213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7" name="Rectangle 94"/>
          <p:cNvSpPr>
            <a:spLocks noChangeArrowheads="1"/>
          </p:cNvSpPr>
          <p:nvPr/>
        </p:nvSpPr>
        <p:spPr bwMode="auto">
          <a:xfrm rot="1140000">
            <a:off x="1474788" y="4597400"/>
            <a:ext cx="179387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8" name="Rectangle 95"/>
          <p:cNvSpPr>
            <a:spLocks noChangeArrowheads="1"/>
          </p:cNvSpPr>
          <p:nvPr/>
        </p:nvSpPr>
        <p:spPr bwMode="auto">
          <a:xfrm rot="1140000">
            <a:off x="1831975" y="4805363"/>
            <a:ext cx="676275" cy="1063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699" name="Rectangle 96"/>
          <p:cNvSpPr>
            <a:spLocks noChangeArrowheads="1"/>
          </p:cNvSpPr>
          <p:nvPr/>
        </p:nvSpPr>
        <p:spPr bwMode="auto">
          <a:xfrm>
            <a:off x="0" y="4495800"/>
            <a:ext cx="138112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  Polarized Source</a:t>
            </a:r>
          </a:p>
        </p:txBody>
      </p:sp>
      <p:sp>
        <p:nvSpPr>
          <p:cNvPr id="26700" name="Rectangle 97"/>
          <p:cNvSpPr>
            <a:spLocks noChangeArrowheads="1"/>
          </p:cNvSpPr>
          <p:nvPr/>
        </p:nvSpPr>
        <p:spPr bwMode="auto">
          <a:xfrm>
            <a:off x="1630363" y="3979863"/>
            <a:ext cx="1271587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/>
              <a:t>Spin Rotators</a:t>
            </a:r>
          </a:p>
        </p:txBody>
      </p:sp>
      <p:grpSp>
        <p:nvGrpSpPr>
          <p:cNvPr id="14" name="Group 98"/>
          <p:cNvGrpSpPr>
            <a:grpSpLocks/>
          </p:cNvGrpSpPr>
          <p:nvPr/>
        </p:nvGrpSpPr>
        <p:grpSpPr bwMode="auto">
          <a:xfrm>
            <a:off x="3879850" y="4748213"/>
            <a:ext cx="225425" cy="123825"/>
            <a:chOff x="2444" y="2991"/>
            <a:chExt cx="142" cy="78"/>
          </a:xfrm>
        </p:grpSpPr>
        <p:sp>
          <p:nvSpPr>
            <p:cNvPr id="26781" name="Oval 99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82" name="Freeform 100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sp>
        <p:nvSpPr>
          <p:cNvPr id="26702" name="Line 101"/>
          <p:cNvSpPr>
            <a:spLocks noChangeShapeType="1"/>
          </p:cNvSpPr>
          <p:nvPr/>
        </p:nvSpPr>
        <p:spPr bwMode="auto">
          <a:xfrm>
            <a:off x="3733800" y="4419600"/>
            <a:ext cx="144463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03" name="Line 102"/>
          <p:cNvSpPr>
            <a:spLocks noChangeShapeType="1"/>
          </p:cNvSpPr>
          <p:nvPr/>
        </p:nvSpPr>
        <p:spPr bwMode="auto">
          <a:xfrm flipV="1">
            <a:off x="2971800" y="3886200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04" name="Line 103"/>
          <p:cNvSpPr>
            <a:spLocks noChangeShapeType="1"/>
          </p:cNvSpPr>
          <p:nvPr/>
        </p:nvSpPr>
        <p:spPr bwMode="auto">
          <a:xfrm flipV="1">
            <a:off x="2971800" y="3962400"/>
            <a:ext cx="1447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05" name="Line 104"/>
          <p:cNvSpPr>
            <a:spLocks noChangeShapeType="1"/>
          </p:cNvSpPr>
          <p:nvPr/>
        </p:nvSpPr>
        <p:spPr bwMode="auto">
          <a:xfrm flipH="1">
            <a:off x="7010400" y="3048000"/>
            <a:ext cx="228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05"/>
          <p:cNvGrpSpPr>
            <a:grpSpLocks/>
          </p:cNvGrpSpPr>
          <p:nvPr/>
        </p:nvGrpSpPr>
        <p:grpSpPr bwMode="auto">
          <a:xfrm>
            <a:off x="4419600" y="5332413"/>
            <a:ext cx="155575" cy="153987"/>
            <a:chOff x="2834" y="3316"/>
            <a:chExt cx="98" cy="97"/>
          </a:xfrm>
        </p:grpSpPr>
        <p:sp>
          <p:nvSpPr>
            <p:cNvPr id="26776" name="Oval 106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77" name="Line 107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8" name="Line 108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9" name="Line 109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0" name="Line 110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11"/>
          <p:cNvGrpSpPr>
            <a:grpSpLocks/>
          </p:cNvGrpSpPr>
          <p:nvPr/>
        </p:nvGrpSpPr>
        <p:grpSpPr bwMode="auto">
          <a:xfrm>
            <a:off x="2808288" y="5033963"/>
            <a:ext cx="153987" cy="174625"/>
            <a:chOff x="1769" y="3171"/>
            <a:chExt cx="97" cy="110"/>
          </a:xfrm>
        </p:grpSpPr>
        <p:sp>
          <p:nvSpPr>
            <p:cNvPr id="26771" name="Oval 112"/>
            <p:cNvSpPr>
              <a:spLocks noChangeArrowheads="1"/>
            </p:cNvSpPr>
            <p:nvPr/>
          </p:nvSpPr>
          <p:spPr bwMode="auto">
            <a:xfrm rot="6480000">
              <a:off x="1769" y="3186"/>
              <a:ext cx="46" cy="45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72" name="Line 113"/>
            <p:cNvSpPr>
              <a:spLocks noChangeShapeType="1"/>
            </p:cNvSpPr>
            <p:nvPr/>
          </p:nvSpPr>
          <p:spPr bwMode="auto">
            <a:xfrm flipH="1">
              <a:off x="1799" y="3244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3" name="Line 114"/>
            <p:cNvSpPr>
              <a:spLocks noChangeShapeType="1"/>
            </p:cNvSpPr>
            <p:nvPr/>
          </p:nvSpPr>
          <p:spPr bwMode="auto">
            <a:xfrm flipH="1">
              <a:off x="1811" y="3267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4" name="Line 115"/>
            <p:cNvSpPr>
              <a:spLocks noChangeShapeType="1"/>
            </p:cNvSpPr>
            <p:nvPr/>
          </p:nvSpPr>
          <p:spPr bwMode="auto">
            <a:xfrm>
              <a:off x="1829" y="3182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5" name="Line 116"/>
            <p:cNvSpPr>
              <a:spLocks noChangeShapeType="1"/>
            </p:cNvSpPr>
            <p:nvPr/>
          </p:nvSpPr>
          <p:spPr bwMode="auto">
            <a:xfrm>
              <a:off x="1852" y="3171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17"/>
          <p:cNvGrpSpPr>
            <a:grpSpLocks/>
          </p:cNvGrpSpPr>
          <p:nvPr/>
        </p:nvGrpSpPr>
        <p:grpSpPr bwMode="auto">
          <a:xfrm>
            <a:off x="4495800" y="2276475"/>
            <a:ext cx="144463" cy="188913"/>
            <a:chOff x="2832" y="1434"/>
            <a:chExt cx="91" cy="119"/>
          </a:xfrm>
        </p:grpSpPr>
        <p:sp>
          <p:nvSpPr>
            <p:cNvPr id="26766" name="Oval 118"/>
            <p:cNvSpPr>
              <a:spLocks noChangeArrowheads="1"/>
            </p:cNvSpPr>
            <p:nvPr/>
          </p:nvSpPr>
          <p:spPr bwMode="auto">
            <a:xfrm>
              <a:off x="2832" y="1468"/>
              <a:ext cx="46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67" name="Line 119"/>
            <p:cNvSpPr>
              <a:spLocks noChangeShapeType="1"/>
            </p:cNvSpPr>
            <p:nvPr/>
          </p:nvSpPr>
          <p:spPr bwMode="auto">
            <a:xfrm flipH="1">
              <a:off x="2878" y="151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8" name="Line 120"/>
            <p:cNvSpPr>
              <a:spLocks noChangeShapeType="1"/>
            </p:cNvSpPr>
            <p:nvPr/>
          </p:nvSpPr>
          <p:spPr bwMode="auto">
            <a:xfrm flipH="1">
              <a:off x="2896" y="1530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9" name="Line 121"/>
            <p:cNvSpPr>
              <a:spLocks noChangeShapeType="1"/>
            </p:cNvSpPr>
            <p:nvPr/>
          </p:nvSpPr>
          <p:spPr bwMode="auto">
            <a:xfrm>
              <a:off x="2882" y="145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0" name="Line 122"/>
            <p:cNvSpPr>
              <a:spLocks noChangeShapeType="1"/>
            </p:cNvSpPr>
            <p:nvPr/>
          </p:nvSpPr>
          <p:spPr bwMode="auto">
            <a:xfrm>
              <a:off x="2900" y="1434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23"/>
          <p:cNvGrpSpPr>
            <a:grpSpLocks/>
          </p:cNvGrpSpPr>
          <p:nvPr/>
        </p:nvGrpSpPr>
        <p:grpSpPr bwMode="auto">
          <a:xfrm>
            <a:off x="4397375" y="2151063"/>
            <a:ext cx="152400" cy="188912"/>
            <a:chOff x="2770" y="1355"/>
            <a:chExt cx="96" cy="119"/>
          </a:xfrm>
        </p:grpSpPr>
        <p:sp>
          <p:nvSpPr>
            <p:cNvPr id="26761" name="Oval 124"/>
            <p:cNvSpPr>
              <a:spLocks noChangeArrowheads="1"/>
            </p:cNvSpPr>
            <p:nvPr/>
          </p:nvSpPr>
          <p:spPr bwMode="auto">
            <a:xfrm>
              <a:off x="2819" y="1396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62" name="Line 125"/>
            <p:cNvSpPr>
              <a:spLocks noChangeShapeType="1"/>
            </p:cNvSpPr>
            <p:nvPr/>
          </p:nvSpPr>
          <p:spPr bwMode="auto">
            <a:xfrm flipV="1">
              <a:off x="2792" y="137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3" name="Line 126"/>
            <p:cNvSpPr>
              <a:spLocks noChangeShapeType="1"/>
            </p:cNvSpPr>
            <p:nvPr/>
          </p:nvSpPr>
          <p:spPr bwMode="auto">
            <a:xfrm flipV="1">
              <a:off x="2774" y="1355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4" name="Line 127"/>
            <p:cNvSpPr>
              <a:spLocks noChangeShapeType="1"/>
            </p:cNvSpPr>
            <p:nvPr/>
          </p:nvSpPr>
          <p:spPr bwMode="auto">
            <a:xfrm flipH="1" flipV="1">
              <a:off x="2788" y="143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5" name="Line 128"/>
            <p:cNvSpPr>
              <a:spLocks noChangeShapeType="1"/>
            </p:cNvSpPr>
            <p:nvPr/>
          </p:nvSpPr>
          <p:spPr bwMode="auto">
            <a:xfrm flipH="1" flipV="1">
              <a:off x="2770" y="1451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710" name="Rectangle 129"/>
          <p:cNvSpPr>
            <a:spLocks noChangeArrowheads="1"/>
          </p:cNvSpPr>
          <p:nvPr/>
        </p:nvSpPr>
        <p:spPr bwMode="auto">
          <a:xfrm>
            <a:off x="228600" y="5257800"/>
            <a:ext cx="1677988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  200 MeV Polarimeter</a:t>
            </a:r>
          </a:p>
        </p:txBody>
      </p:sp>
      <p:sp>
        <p:nvSpPr>
          <p:cNvPr id="26711" name="Rectangle 130"/>
          <p:cNvSpPr>
            <a:spLocks noChangeArrowheads="1"/>
          </p:cNvSpPr>
          <p:nvPr/>
        </p:nvSpPr>
        <p:spPr bwMode="auto">
          <a:xfrm>
            <a:off x="4343400" y="5903913"/>
            <a:ext cx="1905000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 AGS Internal Polarimeter</a:t>
            </a:r>
          </a:p>
        </p:txBody>
      </p:sp>
      <p:sp>
        <p:nvSpPr>
          <p:cNvPr id="26712" name="Rectangle 131"/>
          <p:cNvSpPr>
            <a:spLocks noChangeArrowheads="1"/>
          </p:cNvSpPr>
          <p:nvPr/>
        </p:nvSpPr>
        <p:spPr bwMode="auto">
          <a:xfrm>
            <a:off x="3756025" y="5500688"/>
            <a:ext cx="144463" cy="85725"/>
          </a:xfrm>
          <a:prstGeom prst="rect">
            <a:avLst/>
          </a:prstGeom>
          <a:solidFill>
            <a:srgbClr val="33CC3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/>
          </a:p>
        </p:txBody>
      </p:sp>
      <p:sp>
        <p:nvSpPr>
          <p:cNvPr id="26713" name="Rectangle 132"/>
          <p:cNvSpPr>
            <a:spLocks noChangeArrowheads="1"/>
          </p:cNvSpPr>
          <p:nvPr/>
        </p:nvSpPr>
        <p:spPr bwMode="auto">
          <a:xfrm>
            <a:off x="2590800" y="5684838"/>
            <a:ext cx="923925" cy="19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  Rf Dipole</a:t>
            </a:r>
          </a:p>
        </p:txBody>
      </p:sp>
      <p:sp>
        <p:nvSpPr>
          <p:cNvPr id="26714" name="Line 133"/>
          <p:cNvSpPr>
            <a:spLocks noChangeShapeType="1"/>
          </p:cNvSpPr>
          <p:nvPr/>
        </p:nvSpPr>
        <p:spPr bwMode="auto">
          <a:xfrm flipV="1">
            <a:off x="3581400" y="5638800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15" name="Line 134"/>
          <p:cNvSpPr>
            <a:spLocks noChangeShapeType="1"/>
          </p:cNvSpPr>
          <p:nvPr/>
        </p:nvSpPr>
        <p:spPr bwMode="auto">
          <a:xfrm flipH="1" flipV="1">
            <a:off x="4572000" y="5486400"/>
            <a:ext cx="381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16" name="Line 135"/>
          <p:cNvSpPr>
            <a:spLocks noChangeShapeType="1"/>
          </p:cNvSpPr>
          <p:nvPr/>
        </p:nvSpPr>
        <p:spPr bwMode="auto">
          <a:xfrm flipV="1">
            <a:off x="1905000" y="5105400"/>
            <a:ext cx="838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17" name="Rectangle 136"/>
          <p:cNvSpPr>
            <a:spLocks noChangeArrowheads="1"/>
          </p:cNvSpPr>
          <p:nvPr/>
        </p:nvSpPr>
        <p:spPr bwMode="auto">
          <a:xfrm>
            <a:off x="5943600" y="1562100"/>
            <a:ext cx="2286000" cy="287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RHIC pC Polarimeters</a:t>
            </a:r>
          </a:p>
        </p:txBody>
      </p:sp>
      <p:grpSp>
        <p:nvGrpSpPr>
          <p:cNvPr id="19" name="Group 137"/>
          <p:cNvGrpSpPr>
            <a:grpSpLocks/>
          </p:cNvGrpSpPr>
          <p:nvPr/>
        </p:nvGrpSpPr>
        <p:grpSpPr bwMode="auto">
          <a:xfrm>
            <a:off x="6216650" y="2465388"/>
            <a:ext cx="139700" cy="223837"/>
            <a:chOff x="3916" y="1553"/>
            <a:chExt cx="88" cy="141"/>
          </a:xfrm>
        </p:grpSpPr>
        <p:sp>
          <p:nvSpPr>
            <p:cNvPr id="26754" name="Oval 138"/>
            <p:cNvSpPr>
              <a:spLocks noChangeArrowheads="1"/>
            </p:cNvSpPr>
            <p:nvPr/>
          </p:nvSpPr>
          <p:spPr bwMode="auto">
            <a:xfrm rot="9540000">
              <a:off x="3939" y="1600"/>
              <a:ext cx="45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grpSp>
          <p:nvGrpSpPr>
            <p:cNvPr id="20" name="Group 139"/>
            <p:cNvGrpSpPr>
              <a:grpSpLocks/>
            </p:cNvGrpSpPr>
            <p:nvPr/>
          </p:nvGrpSpPr>
          <p:grpSpPr bwMode="auto">
            <a:xfrm>
              <a:off x="3916" y="1658"/>
              <a:ext cx="40" cy="36"/>
              <a:chOff x="3916" y="1658"/>
              <a:chExt cx="40" cy="36"/>
            </a:xfrm>
          </p:grpSpPr>
          <p:sp>
            <p:nvSpPr>
              <p:cNvPr id="26759" name="Line 140"/>
              <p:cNvSpPr>
                <a:spLocks noChangeShapeType="1"/>
              </p:cNvSpPr>
              <p:nvPr/>
            </p:nvSpPr>
            <p:spPr bwMode="auto">
              <a:xfrm flipH="1" flipV="1">
                <a:off x="3927" y="1658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60" name="Line 141"/>
              <p:cNvSpPr>
                <a:spLocks noChangeShapeType="1"/>
              </p:cNvSpPr>
              <p:nvPr/>
            </p:nvSpPr>
            <p:spPr bwMode="auto">
              <a:xfrm flipH="1" flipV="1">
                <a:off x="3916" y="1681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42"/>
            <p:cNvGrpSpPr>
              <a:grpSpLocks/>
            </p:cNvGrpSpPr>
            <p:nvPr/>
          </p:nvGrpSpPr>
          <p:grpSpPr bwMode="auto">
            <a:xfrm>
              <a:off x="3964" y="1553"/>
              <a:ext cx="40" cy="36"/>
              <a:chOff x="3964" y="1553"/>
              <a:chExt cx="40" cy="36"/>
            </a:xfrm>
          </p:grpSpPr>
          <p:sp>
            <p:nvSpPr>
              <p:cNvPr id="26757" name="Line 143"/>
              <p:cNvSpPr>
                <a:spLocks noChangeShapeType="1"/>
              </p:cNvSpPr>
              <p:nvPr/>
            </p:nvSpPr>
            <p:spPr bwMode="auto">
              <a:xfrm flipH="1" flipV="1">
                <a:off x="3975" y="1553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58" name="Line 144"/>
              <p:cNvSpPr>
                <a:spLocks noChangeShapeType="1"/>
              </p:cNvSpPr>
              <p:nvPr/>
            </p:nvSpPr>
            <p:spPr bwMode="auto">
              <a:xfrm flipH="1" flipV="1">
                <a:off x="3964" y="1576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2" name="Group 145"/>
          <p:cNvGrpSpPr>
            <a:grpSpLocks/>
          </p:cNvGrpSpPr>
          <p:nvPr/>
        </p:nvGrpSpPr>
        <p:grpSpPr bwMode="auto">
          <a:xfrm>
            <a:off x="2438400" y="1600200"/>
            <a:ext cx="2971800" cy="609600"/>
            <a:chOff x="1536" y="1008"/>
            <a:chExt cx="1872" cy="384"/>
          </a:xfrm>
        </p:grpSpPr>
        <p:sp>
          <p:nvSpPr>
            <p:cNvPr id="26752" name="Line 146"/>
            <p:cNvSpPr>
              <a:spLocks noChangeShapeType="1"/>
            </p:cNvSpPr>
            <p:nvPr/>
          </p:nvSpPr>
          <p:spPr bwMode="auto">
            <a:xfrm>
              <a:off x="2543" y="1232"/>
              <a:ext cx="97" cy="1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3" name="Rectangle 147"/>
            <p:cNvSpPr>
              <a:spLocks noChangeArrowheads="1"/>
            </p:cNvSpPr>
            <p:nvPr/>
          </p:nvSpPr>
          <p:spPr bwMode="auto">
            <a:xfrm>
              <a:off x="1536" y="1008"/>
              <a:ext cx="1872" cy="18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dirty="0"/>
                <a:t> </a:t>
              </a:r>
              <a:r>
                <a:rPr lang="en-US" sz="1600" dirty="0"/>
                <a:t>Absolute </a:t>
              </a:r>
              <a:r>
                <a:rPr lang="en-US" sz="1600" dirty="0" err="1"/>
                <a:t>Polarimeter</a:t>
              </a:r>
              <a:r>
                <a:rPr lang="en-US" sz="1600" dirty="0"/>
                <a:t> (H jet)</a:t>
              </a:r>
            </a:p>
          </p:txBody>
        </p:sp>
      </p:grpSp>
      <p:sp>
        <p:nvSpPr>
          <p:cNvPr id="26720" name="Line 148"/>
          <p:cNvSpPr>
            <a:spLocks noChangeShapeType="1"/>
          </p:cNvSpPr>
          <p:nvPr/>
        </p:nvSpPr>
        <p:spPr bwMode="auto">
          <a:xfrm flipH="1">
            <a:off x="4648200" y="1905000"/>
            <a:ext cx="1295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21" name="Rectangle 149"/>
          <p:cNvSpPr>
            <a:spLocks noChangeArrowheads="1"/>
          </p:cNvSpPr>
          <p:nvPr/>
        </p:nvSpPr>
        <p:spPr bwMode="auto">
          <a:xfrm>
            <a:off x="685800" y="3581400"/>
            <a:ext cx="881063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FFFF99"/>
                </a:solidFill>
              </a:rPr>
              <a:t>P</a:t>
            </a:r>
            <a:r>
              <a:rPr lang="en-US" sz="1400" b="1">
                <a:solidFill>
                  <a:srgbClr val="FFFF99"/>
                </a:solidFill>
              </a:rPr>
              <a:t>HENIX</a:t>
            </a:r>
          </a:p>
        </p:txBody>
      </p:sp>
      <p:sp>
        <p:nvSpPr>
          <p:cNvPr id="26722" name="Rectangle 150"/>
          <p:cNvSpPr>
            <a:spLocks noChangeArrowheads="1"/>
          </p:cNvSpPr>
          <p:nvPr/>
        </p:nvSpPr>
        <p:spPr bwMode="auto">
          <a:xfrm>
            <a:off x="1130300" y="2133600"/>
            <a:ext cx="989013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FFFF99"/>
                </a:solidFill>
              </a:rPr>
              <a:t>P</a:t>
            </a:r>
            <a:r>
              <a:rPr lang="en-US" sz="1400" b="1">
                <a:solidFill>
                  <a:srgbClr val="FFFF99"/>
                </a:solidFill>
              </a:rPr>
              <a:t>HOBOS</a:t>
            </a:r>
          </a:p>
        </p:txBody>
      </p:sp>
      <p:sp>
        <p:nvSpPr>
          <p:cNvPr id="26723" name="Rectangle 151"/>
          <p:cNvSpPr>
            <a:spLocks noChangeArrowheads="1"/>
          </p:cNvSpPr>
          <p:nvPr/>
        </p:nvSpPr>
        <p:spPr bwMode="auto">
          <a:xfrm>
            <a:off x="6502400" y="2133600"/>
            <a:ext cx="880249" cy="36997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FFFF99"/>
                </a:solidFill>
              </a:rPr>
              <a:t>B</a:t>
            </a:r>
            <a:r>
              <a:rPr lang="en-US" sz="1400" b="1" dirty="0" smtClean="0">
                <a:solidFill>
                  <a:srgbClr val="FFFF99"/>
                </a:solidFill>
              </a:rPr>
              <a:t>RAHMS</a:t>
            </a:r>
            <a:endParaRPr lang="en-US" sz="1400" b="1" dirty="0">
              <a:solidFill>
                <a:srgbClr val="FFFF99"/>
              </a:solidFill>
            </a:endParaRPr>
          </a:p>
        </p:txBody>
      </p:sp>
      <p:sp>
        <p:nvSpPr>
          <p:cNvPr id="26724" name="Rectangle 152"/>
          <p:cNvSpPr>
            <a:spLocks noChangeArrowheads="1"/>
          </p:cNvSpPr>
          <p:nvPr/>
        </p:nvSpPr>
        <p:spPr bwMode="auto">
          <a:xfrm>
            <a:off x="3873500" y="3276600"/>
            <a:ext cx="1263742" cy="36997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FFFF99"/>
                </a:solidFill>
              </a:rPr>
              <a:t>S</a:t>
            </a:r>
            <a:r>
              <a:rPr lang="en-US" sz="1400" b="1" dirty="0" smtClean="0">
                <a:solidFill>
                  <a:srgbClr val="FFFF99"/>
                </a:solidFill>
              </a:rPr>
              <a:t>TAR &amp; pp2pp</a:t>
            </a:r>
            <a:endParaRPr lang="en-US" sz="1400" b="1" dirty="0">
              <a:solidFill>
                <a:srgbClr val="FFFF99"/>
              </a:solidFill>
            </a:endParaRPr>
          </a:p>
        </p:txBody>
      </p:sp>
      <p:sp>
        <p:nvSpPr>
          <p:cNvPr id="26725" name="Line 153"/>
          <p:cNvSpPr>
            <a:spLocks noChangeShapeType="1"/>
          </p:cNvSpPr>
          <p:nvPr/>
        </p:nvSpPr>
        <p:spPr bwMode="auto">
          <a:xfrm>
            <a:off x="685800" y="2057400"/>
            <a:ext cx="6858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26" name="Rectangle 160"/>
          <p:cNvSpPr>
            <a:spLocks noChangeArrowheads="1"/>
          </p:cNvSpPr>
          <p:nvPr/>
        </p:nvSpPr>
        <p:spPr bwMode="auto">
          <a:xfrm>
            <a:off x="3429000" y="6172200"/>
            <a:ext cx="1574800" cy="287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AGS pC Polarimeter</a:t>
            </a:r>
          </a:p>
        </p:txBody>
      </p:sp>
      <p:grpSp>
        <p:nvGrpSpPr>
          <p:cNvPr id="23" name="Group 161"/>
          <p:cNvGrpSpPr>
            <a:grpSpLocks/>
          </p:cNvGrpSpPr>
          <p:nvPr/>
        </p:nvGrpSpPr>
        <p:grpSpPr bwMode="auto">
          <a:xfrm>
            <a:off x="3432175" y="4752975"/>
            <a:ext cx="225425" cy="123825"/>
            <a:chOff x="2444" y="2991"/>
            <a:chExt cx="142" cy="78"/>
          </a:xfrm>
        </p:grpSpPr>
        <p:sp>
          <p:nvSpPr>
            <p:cNvPr id="26750" name="Oval 162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51" name="Freeform 163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24" name="Group 164"/>
          <p:cNvGrpSpPr>
            <a:grpSpLocks/>
          </p:cNvGrpSpPr>
          <p:nvPr/>
        </p:nvGrpSpPr>
        <p:grpSpPr bwMode="auto">
          <a:xfrm>
            <a:off x="4191000" y="5410200"/>
            <a:ext cx="155575" cy="153988"/>
            <a:chOff x="2834" y="3316"/>
            <a:chExt cx="98" cy="97"/>
          </a:xfrm>
        </p:grpSpPr>
        <p:sp>
          <p:nvSpPr>
            <p:cNvPr id="26745" name="Oval 165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46" name="Line 166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7" name="Line 167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8" name="Line 168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9" name="Line 169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729" name="Line 170"/>
          <p:cNvSpPr>
            <a:spLocks noChangeShapeType="1"/>
          </p:cNvSpPr>
          <p:nvPr/>
        </p:nvSpPr>
        <p:spPr bwMode="auto">
          <a:xfrm flipH="1" flipV="1">
            <a:off x="4225925" y="5638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171"/>
          <p:cNvGrpSpPr>
            <a:grpSpLocks/>
          </p:cNvGrpSpPr>
          <p:nvPr/>
        </p:nvGrpSpPr>
        <p:grpSpPr bwMode="auto">
          <a:xfrm>
            <a:off x="4575175" y="5057775"/>
            <a:ext cx="225425" cy="123825"/>
            <a:chOff x="2444" y="2991"/>
            <a:chExt cx="142" cy="78"/>
          </a:xfrm>
        </p:grpSpPr>
        <p:sp>
          <p:nvSpPr>
            <p:cNvPr id="26743" name="Oval 172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6744" name="Freeform 173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sp>
        <p:nvSpPr>
          <p:cNvPr id="26731" name="Rectangle 174"/>
          <p:cNvSpPr>
            <a:spLocks noChangeArrowheads="1"/>
          </p:cNvSpPr>
          <p:nvPr/>
        </p:nvSpPr>
        <p:spPr bwMode="auto">
          <a:xfrm>
            <a:off x="3057525" y="4135438"/>
            <a:ext cx="113347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Partial Snake</a:t>
            </a:r>
          </a:p>
        </p:txBody>
      </p:sp>
      <p:sp>
        <p:nvSpPr>
          <p:cNvPr id="26732" name="Rectangle 175"/>
          <p:cNvSpPr>
            <a:spLocks noChangeArrowheads="1"/>
          </p:cNvSpPr>
          <p:nvPr/>
        </p:nvSpPr>
        <p:spPr bwMode="auto">
          <a:xfrm>
            <a:off x="7239000" y="2743200"/>
            <a:ext cx="1301750" cy="287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Siberian Snakes</a:t>
            </a:r>
          </a:p>
        </p:txBody>
      </p:sp>
      <p:sp>
        <p:nvSpPr>
          <p:cNvPr id="26733" name="Rectangle 176"/>
          <p:cNvSpPr>
            <a:spLocks noChangeArrowheads="1"/>
          </p:cNvSpPr>
          <p:nvPr/>
        </p:nvSpPr>
        <p:spPr bwMode="auto">
          <a:xfrm>
            <a:off x="152400" y="1770063"/>
            <a:ext cx="1371600" cy="287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Siberian Snakes</a:t>
            </a:r>
          </a:p>
        </p:txBody>
      </p:sp>
      <p:sp>
        <p:nvSpPr>
          <p:cNvPr id="26734" name="Rectangle 178"/>
          <p:cNvSpPr>
            <a:spLocks noChangeArrowheads="1"/>
          </p:cNvSpPr>
          <p:nvPr/>
        </p:nvSpPr>
        <p:spPr bwMode="auto">
          <a:xfrm>
            <a:off x="4765675" y="4267200"/>
            <a:ext cx="11207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Helical Partial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  Snake</a:t>
            </a:r>
          </a:p>
        </p:txBody>
      </p:sp>
      <p:sp>
        <p:nvSpPr>
          <p:cNvPr id="26735" name="Line 179"/>
          <p:cNvSpPr>
            <a:spLocks noChangeShapeType="1"/>
          </p:cNvSpPr>
          <p:nvPr/>
        </p:nvSpPr>
        <p:spPr bwMode="auto">
          <a:xfrm flipH="1">
            <a:off x="4800600" y="47244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36" name="Rectangle 181"/>
          <p:cNvSpPr>
            <a:spLocks noChangeArrowheads="1"/>
          </p:cNvSpPr>
          <p:nvPr/>
        </p:nvSpPr>
        <p:spPr bwMode="auto">
          <a:xfrm>
            <a:off x="2057400" y="4440238"/>
            <a:ext cx="128587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Strong Snake</a:t>
            </a:r>
          </a:p>
        </p:txBody>
      </p:sp>
      <p:sp>
        <p:nvSpPr>
          <p:cNvPr id="26737" name="Line 182"/>
          <p:cNvSpPr>
            <a:spLocks noChangeShapeType="1"/>
          </p:cNvSpPr>
          <p:nvPr/>
        </p:nvSpPr>
        <p:spPr bwMode="auto">
          <a:xfrm>
            <a:off x="2971800" y="4724400"/>
            <a:ext cx="381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38" name="Rectangle 183"/>
          <p:cNvSpPr>
            <a:spLocks noChangeArrowheads="1"/>
          </p:cNvSpPr>
          <p:nvPr/>
        </p:nvSpPr>
        <p:spPr bwMode="auto">
          <a:xfrm>
            <a:off x="5638800" y="3124200"/>
            <a:ext cx="9366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 Spin Flipper</a:t>
            </a:r>
          </a:p>
        </p:txBody>
      </p:sp>
      <p:sp>
        <p:nvSpPr>
          <p:cNvPr id="26739" name="Line 184"/>
          <p:cNvSpPr>
            <a:spLocks noChangeShapeType="1"/>
          </p:cNvSpPr>
          <p:nvPr/>
        </p:nvSpPr>
        <p:spPr bwMode="auto">
          <a:xfrm>
            <a:off x="6096000" y="3352800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40" name="Line 185"/>
          <p:cNvSpPr>
            <a:spLocks noChangeShapeType="1"/>
          </p:cNvSpPr>
          <p:nvPr/>
        </p:nvSpPr>
        <p:spPr bwMode="auto">
          <a:xfrm flipV="1">
            <a:off x="2057400" y="3746500"/>
            <a:ext cx="76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41" name="Text Box 189"/>
          <p:cNvSpPr txBox="1">
            <a:spLocks noChangeArrowheads="1"/>
          </p:cNvSpPr>
          <p:nvPr/>
        </p:nvSpPr>
        <p:spPr bwMode="auto">
          <a:xfrm>
            <a:off x="6248400" y="4264025"/>
            <a:ext cx="2819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/>
              <a:t>Energy: up to 500GeV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/>
              <a:t>Pol: 70%</a:t>
            </a:r>
          </a:p>
        </p:txBody>
      </p:sp>
      <p:sp>
        <p:nvSpPr>
          <p:cNvPr id="179" name="Slide Number Placeholder 1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1372-6EC5-504D-A4C6-C0943D8922C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0" name="Footer Placeholder 17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40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9086BFA-B190-8242-A7BB-880ED8710194}" type="slidenum">
              <a:rPr lang="en-US" sz="1400"/>
              <a:pPr/>
              <a:t>40</a:t>
            </a:fld>
            <a:endParaRPr lang="en-US" sz="140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413" y="176213"/>
            <a:ext cx="6297553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E906 Acceptance and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Dimuon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Mass Distributions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Text Box 31"/>
          <p:cNvSpPr txBox="1">
            <a:spLocks noChangeArrowheads="1"/>
          </p:cNvSpPr>
          <p:nvPr/>
        </p:nvSpPr>
        <p:spPr bwMode="auto">
          <a:xfrm>
            <a:off x="1117600" y="1233488"/>
            <a:ext cx="1131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imes New Roman" charset="0"/>
              </a:rPr>
              <a:t>Acceptance</a:t>
            </a: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115888" y="974725"/>
            <a:ext cx="3744912" cy="2778125"/>
            <a:chOff x="115888" y="974725"/>
            <a:chExt cx="3744912" cy="2778125"/>
          </a:xfrm>
        </p:grpSpPr>
        <p:grpSp>
          <p:nvGrpSpPr>
            <p:cNvPr id="20501" name="Group 18"/>
            <p:cNvGrpSpPr>
              <a:grpSpLocks/>
            </p:cNvGrpSpPr>
            <p:nvPr/>
          </p:nvGrpSpPr>
          <p:grpSpPr bwMode="auto">
            <a:xfrm>
              <a:off x="115888" y="974725"/>
              <a:ext cx="3744912" cy="2778125"/>
              <a:chOff x="3977" y="2163"/>
              <a:chExt cx="1783" cy="1778"/>
            </a:xfrm>
          </p:grpSpPr>
          <p:pic>
            <p:nvPicPr>
              <p:cNvPr id="20503" name="Picture 19" descr="x1x2_accep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7" y="2163"/>
                <a:ext cx="1783" cy="1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4" name="Text Box 20"/>
              <p:cNvSpPr txBox="1">
                <a:spLocks noChangeArrowheads="1"/>
              </p:cNvSpPr>
              <p:nvPr/>
            </p:nvSpPr>
            <p:spPr bwMode="auto">
              <a:xfrm rot="-2852075">
                <a:off x="4415" y="2698"/>
                <a:ext cx="593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000">
                    <a:latin typeface="Arial" charset="0"/>
                  </a:rPr>
                  <a:t>E906 Spect.</a:t>
                </a:r>
                <a:r>
                  <a:rPr lang="en-US" sz="1400">
                    <a:latin typeface="Arial" charset="0"/>
                  </a:rPr>
                  <a:t> </a:t>
                </a:r>
              </a:p>
              <a:p>
                <a:r>
                  <a:rPr lang="en-US" sz="1000">
                    <a:latin typeface="Arial" charset="0"/>
                  </a:rPr>
                  <a:t>Monte Carlo</a:t>
                </a:r>
              </a:p>
            </p:txBody>
          </p:sp>
        </p:grpSp>
        <p:sp>
          <p:nvSpPr>
            <p:cNvPr id="20502" name="Line 38"/>
            <p:cNvSpPr>
              <a:spLocks noChangeShapeType="1"/>
            </p:cNvSpPr>
            <p:nvPr/>
          </p:nvSpPr>
          <p:spPr bwMode="auto">
            <a:xfrm flipV="1">
              <a:off x="776817" y="3217333"/>
              <a:ext cx="2906713" cy="3175"/>
            </a:xfrm>
            <a:prstGeom prst="line">
              <a:avLst/>
            </a:prstGeom>
            <a:noFill/>
            <a:ln w="25400">
              <a:solidFill>
                <a:srgbClr val="186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0485" name="Object 2"/>
          <p:cNvGraphicFramePr>
            <a:graphicFrameLocks noChangeAspect="1"/>
          </p:cNvGraphicFramePr>
          <p:nvPr/>
        </p:nvGraphicFramePr>
        <p:xfrm>
          <a:off x="51435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34163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Box 35"/>
          <p:cNvSpPr txBox="1">
            <a:spLocks noChangeArrowheads="1"/>
          </p:cNvSpPr>
          <p:nvPr/>
        </p:nvSpPr>
        <p:spPr bwMode="auto">
          <a:xfrm>
            <a:off x="125413" y="1031875"/>
            <a:ext cx="430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x</a:t>
            </a:r>
            <a:r>
              <a:rPr lang="en-US" baseline="-25000"/>
              <a:t>t</a:t>
            </a:r>
          </a:p>
        </p:txBody>
      </p:sp>
      <p:sp>
        <p:nvSpPr>
          <p:cNvPr id="20487" name="TextBox 16"/>
          <p:cNvSpPr txBox="1">
            <a:spLocks noChangeArrowheads="1"/>
          </p:cNvSpPr>
          <p:nvPr/>
        </p:nvSpPr>
        <p:spPr bwMode="auto">
          <a:xfrm>
            <a:off x="3171825" y="3368675"/>
            <a:ext cx="48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x</a:t>
            </a:r>
            <a:r>
              <a:rPr lang="en-US" baseline="-25000"/>
              <a:t>b</a:t>
            </a:r>
          </a:p>
        </p:txBody>
      </p:sp>
      <p:grpSp>
        <p:nvGrpSpPr>
          <p:cNvPr id="20488" name="Group 1"/>
          <p:cNvGrpSpPr>
            <a:grpSpLocks/>
          </p:cNvGrpSpPr>
          <p:nvPr/>
        </p:nvGrpSpPr>
        <p:grpSpPr bwMode="auto">
          <a:xfrm>
            <a:off x="4881707" y="3581400"/>
            <a:ext cx="4038600" cy="3074988"/>
            <a:chOff x="5430838" y="1214438"/>
            <a:chExt cx="3560762" cy="2681287"/>
          </a:xfrm>
        </p:grpSpPr>
        <p:pic>
          <p:nvPicPr>
            <p:cNvPr id="20498" name="Picture 19" descr="1010.3708v2_6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0" t="16545" r="29411" b="73183"/>
            <a:stretch>
              <a:fillRect/>
            </a:stretch>
          </p:blipFill>
          <p:spPr bwMode="auto">
            <a:xfrm>
              <a:off x="5430838" y="1214438"/>
              <a:ext cx="3560762" cy="268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9" name="Curved Connector 21"/>
            <p:cNvCxnSpPr>
              <a:cxnSpLocks noChangeShapeType="1"/>
            </p:cNvCxnSpPr>
            <p:nvPr/>
          </p:nvCxnSpPr>
          <p:spPr bwMode="auto">
            <a:xfrm>
              <a:off x="5681663" y="1498600"/>
              <a:ext cx="1108075" cy="3556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8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00" name="TextBox 24"/>
            <p:cNvSpPr txBox="1">
              <a:spLocks noChangeArrowheads="1"/>
            </p:cNvSpPr>
            <p:nvPr/>
          </p:nvSpPr>
          <p:spPr bwMode="auto">
            <a:xfrm>
              <a:off x="7145338" y="1549400"/>
              <a:ext cx="1679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/>
                <a:t>EKS shadowing</a:t>
              </a:r>
            </a:p>
          </p:txBody>
        </p:sp>
      </p:grpSp>
      <p:sp>
        <p:nvSpPr>
          <p:cNvPr id="20489" name="Text Box 42"/>
          <p:cNvSpPr txBox="1">
            <a:spLocks noChangeArrowheads="1"/>
          </p:cNvSpPr>
          <p:nvPr/>
        </p:nvSpPr>
        <p:spPr bwMode="auto">
          <a:xfrm>
            <a:off x="3922713" y="1084263"/>
            <a:ext cx="20056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/>
              <a:t>E</a:t>
            </a:r>
            <a:r>
              <a:rPr lang="en-US" sz="2000" baseline="-25000" dirty="0"/>
              <a:t>beam</a:t>
            </a:r>
            <a:r>
              <a:rPr lang="en-US" sz="2000" dirty="0"/>
              <a:t>120 </a:t>
            </a:r>
            <a:r>
              <a:rPr lang="en-US" sz="2000" dirty="0" err="1"/>
              <a:t>GeV</a:t>
            </a:r>
            <a:r>
              <a:rPr lang="en-US" sz="2000" dirty="0"/>
              <a:t>: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 shadowing </a:t>
            </a:r>
          </a:p>
          <a:p>
            <a:r>
              <a:rPr lang="en-US" sz="2000" dirty="0"/>
              <a:t>correction</a:t>
            </a:r>
          </a:p>
          <a:p>
            <a:r>
              <a:rPr lang="en-US" sz="2000" dirty="0"/>
              <a:t>since 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</a:t>
            </a:r>
            <a:r>
              <a:rPr lang="en-US" sz="2000" dirty="0"/>
              <a:t>= 0.1~0.4 </a:t>
            </a:r>
          </a:p>
        </p:txBody>
      </p:sp>
      <p:grpSp>
        <p:nvGrpSpPr>
          <p:cNvPr id="20492" name="Group 2"/>
          <p:cNvGrpSpPr>
            <a:grpSpLocks/>
          </p:cNvGrpSpPr>
          <p:nvPr/>
        </p:nvGrpSpPr>
        <p:grpSpPr bwMode="auto">
          <a:xfrm>
            <a:off x="863600" y="3835400"/>
            <a:ext cx="3157538" cy="2430463"/>
            <a:chOff x="2633665" y="4047069"/>
            <a:chExt cx="2666470" cy="2251604"/>
          </a:xfrm>
        </p:grpSpPr>
        <p:pic>
          <p:nvPicPr>
            <p:cNvPr id="20496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665" y="4047069"/>
              <a:ext cx="2666470" cy="225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7" name="Straight Connector 37"/>
            <p:cNvCxnSpPr>
              <a:cxnSpLocks noChangeShapeType="1"/>
            </p:cNvCxnSpPr>
            <p:nvPr/>
          </p:nvCxnSpPr>
          <p:spPr bwMode="auto">
            <a:xfrm rot="16200000" flipV="1">
              <a:off x="2593311" y="5066087"/>
              <a:ext cx="1950798" cy="750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493" name="TextBox 34"/>
          <p:cNvSpPr txBox="1">
            <a:spLocks noChangeArrowheads="1"/>
          </p:cNvSpPr>
          <p:nvPr/>
        </p:nvSpPr>
        <p:spPr bwMode="auto">
          <a:xfrm>
            <a:off x="1346200" y="5170488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</a:rPr>
              <a:t>J/ψ</a:t>
            </a:r>
          </a:p>
        </p:txBody>
      </p:sp>
      <p:sp>
        <p:nvSpPr>
          <p:cNvPr id="20494" name="TextBox 33"/>
          <p:cNvSpPr txBox="1">
            <a:spLocks noChangeArrowheads="1"/>
          </p:cNvSpPr>
          <p:nvPr/>
        </p:nvSpPr>
        <p:spPr bwMode="auto">
          <a:xfrm>
            <a:off x="2233613" y="4724400"/>
            <a:ext cx="550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DY</a:t>
            </a:r>
          </a:p>
        </p:txBody>
      </p:sp>
      <p:sp>
        <p:nvSpPr>
          <p:cNvPr id="20495" name="TextBox 5"/>
          <p:cNvSpPr txBox="1">
            <a:spLocks noChangeArrowheads="1"/>
          </p:cNvSpPr>
          <p:nvPr/>
        </p:nvSpPr>
        <p:spPr bwMode="auto">
          <a:xfrm>
            <a:off x="2540000" y="4056063"/>
            <a:ext cx="1035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Dimuon mass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1707" y="3058623"/>
            <a:ext cx="26413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20~30% effect @xF</a:t>
            </a:r>
            <a:r>
              <a:rPr lang="en-US" dirty="0"/>
              <a:t>~</a:t>
            </a:r>
            <a:r>
              <a:rPr lang="en-US" dirty="0" smtClean="0"/>
              <a:t>0.6!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D7A5-53AE-D64F-8CC9-2A2DB94F9C3E}" type="datetime1">
              <a:rPr lang="en-US" smtClean="0"/>
              <a:t>6/12/12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1939" y="41365"/>
            <a:ext cx="1751469" cy="2922435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8460312" y="427818"/>
            <a:ext cx="553095" cy="546907"/>
          </a:xfrm>
          <a:prstGeom prst="ellipse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177332" y="6256860"/>
            <a:ext cx="3853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b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3860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ABD371-DAA5-8941-B7D6-137917697211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65087" y="0"/>
            <a:ext cx="8783638" cy="1295400"/>
          </a:xfrm>
        </p:spPr>
        <p:txBody>
          <a:bodyPr/>
          <a:lstStyle/>
          <a:p>
            <a:pPr eaLnBrk="1" hangingPunct="1"/>
            <a:r>
              <a:rPr lang="en-US" sz="3600" dirty="0"/>
              <a:t>Experimental Sensitivity to Quark Energy Loss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8925" y="1981200"/>
            <a:ext cx="5268913" cy="4178300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Shortest radiation length in nature </a:t>
            </a:r>
            <a:r>
              <a:rPr lang="en-US" sz="2800" dirty="0"/>
              <a:t>X</a:t>
            </a:r>
            <a:r>
              <a:rPr lang="en-US" sz="2800" baseline="-25000" dirty="0"/>
              <a:t>0 </a:t>
            </a:r>
            <a:r>
              <a:rPr lang="en-US" sz="2800" dirty="0"/>
              <a:t> = 1  </a:t>
            </a:r>
            <a:r>
              <a:rPr lang="en-US" sz="2800" dirty="0" err="1"/>
              <a:t>x</a:t>
            </a:r>
            <a:r>
              <a:rPr lang="en-US" sz="2800" dirty="0"/>
              <a:t> 10</a:t>
            </a:r>
            <a:r>
              <a:rPr lang="en-US" sz="2800" baseline="30000" dirty="0"/>
              <a:t>-13</a:t>
            </a:r>
            <a:r>
              <a:rPr lang="en-US" sz="2800" dirty="0"/>
              <a:t> </a:t>
            </a:r>
            <a:r>
              <a:rPr lang="en-US" sz="2800" dirty="0" err="1"/>
              <a:t>m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folHlink"/>
                </a:solidFill>
              </a:rPr>
              <a:t>Clearly distinguish</a:t>
            </a:r>
            <a:r>
              <a:rPr lang="en-US" sz="2400" dirty="0"/>
              <a:t> between leading models for L dependence of E-</a:t>
            </a:r>
            <a:r>
              <a:rPr lang="en-US" sz="2400" dirty="0" smtClean="0"/>
              <a:t>loss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Benchmark </a:t>
            </a:r>
            <a:r>
              <a:rPr lang="en-US" sz="2400" dirty="0" err="1" smtClean="0">
                <a:solidFill>
                  <a:srgbClr val="FF0000"/>
                </a:solidFill>
              </a:rPr>
              <a:t>dE/dx</a:t>
            </a:r>
            <a:r>
              <a:rPr lang="en-US" sz="2400" dirty="0" smtClean="0">
                <a:solidFill>
                  <a:srgbClr val="FF0000"/>
                </a:solidFill>
              </a:rPr>
              <a:t> models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/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557838" y="1540877"/>
            <a:ext cx="3636232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 dirty="0">
                <a:latin typeface="Arial" charset="0"/>
              </a:rPr>
              <a:t>Quark energy loss </a:t>
            </a:r>
            <a:r>
              <a:rPr lang="en-US" sz="1600" b="1" dirty="0" smtClean="0">
                <a:latin typeface="Arial" charset="0"/>
              </a:rPr>
              <a:t>only I. </a:t>
            </a:r>
            <a:r>
              <a:rPr lang="en-US" sz="1600" b="1" dirty="0" err="1" smtClean="0">
                <a:latin typeface="Arial" charset="0"/>
              </a:rPr>
              <a:t>Vitev</a:t>
            </a:r>
            <a:r>
              <a:rPr lang="en-US" sz="1600" b="1" dirty="0" smtClean="0">
                <a:latin typeface="Arial" charset="0"/>
              </a:rPr>
              <a:t> et al</a:t>
            </a:r>
            <a:endParaRPr lang="en-US" sz="1600" b="1" dirty="0">
              <a:latin typeface="Arial" charset="0"/>
            </a:endParaRPr>
          </a:p>
        </p:txBody>
      </p:sp>
      <p:pic>
        <p:nvPicPr>
          <p:cNvPr id="74761" name="Picture 13" descr="er-3"/>
          <p:cNvPicPr>
            <a:picLocks noChangeAspect="1" noChangeArrowheads="1"/>
          </p:cNvPicPr>
          <p:nvPr/>
        </p:nvPicPr>
        <p:blipFill>
          <a:blip r:embed="rId3"/>
          <a:srcRect l="3059" t="6638" r="12825" b="3000"/>
          <a:stretch>
            <a:fillRect/>
          </a:stretch>
        </p:blipFill>
        <p:spPr bwMode="auto">
          <a:xfrm>
            <a:off x="5557838" y="1914525"/>
            <a:ext cx="3290887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1219200" y="4364037"/>
            <a:ext cx="3505200" cy="865187"/>
            <a:chOff x="1447800" y="3935413"/>
            <a:chExt cx="3505200" cy="865187"/>
          </a:xfrm>
        </p:grpSpPr>
        <p:pic>
          <p:nvPicPr>
            <p:cNvPr id="74762" name="Picture 17" descr="dE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7800" y="3935413"/>
              <a:ext cx="3505200" cy="46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3" name="Picture 18" descr="dE_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7800" y="4364037"/>
              <a:ext cx="3505200" cy="43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64" name="Rectangle 19"/>
          <p:cNvSpPr>
            <a:spLocks noChangeArrowheads="1"/>
          </p:cNvSpPr>
          <p:nvPr/>
        </p:nvSpPr>
        <p:spPr bwMode="auto">
          <a:xfrm>
            <a:off x="1219200" y="4372504"/>
            <a:ext cx="3505200" cy="8382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657350" y="1174749"/>
          <a:ext cx="1314450" cy="740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name="Equation" r:id="rId6" imgW="698500" imgH="393700" progId="Equation.3">
                  <p:embed/>
                </p:oleObj>
              </mc:Choice>
              <mc:Fallback>
                <p:oleObj name="Equation" r:id="rId6" imgW="698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174749"/>
                        <a:ext cx="1314450" cy="740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6E3F1-3314-EF43-B3C1-6AF945FE0BBC}" type="datetime1">
              <a:rPr lang="en-US" smtClean="0"/>
              <a:t>6/12/12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0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79" y="104173"/>
            <a:ext cx="5520714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Detector Performance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4999"/>
            <a:ext cx="4179794" cy="20422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Reasonable J/Psi and </a:t>
            </a:r>
            <a:r>
              <a:rPr lang="en-US" dirty="0" err="1" smtClean="0"/>
              <a:t>Drell</a:t>
            </a:r>
            <a:r>
              <a:rPr lang="en-US" dirty="0" smtClean="0"/>
              <a:t>-Yan separation </a:t>
            </a:r>
          </a:p>
          <a:p>
            <a:pPr lvl="1"/>
            <a:r>
              <a:rPr lang="en-US" dirty="0" err="1" smtClean="0"/>
              <a:t>Drell</a:t>
            </a:r>
            <a:r>
              <a:rPr lang="en-US" dirty="0" smtClean="0"/>
              <a:t>-Yan: M&gt;4GeV</a:t>
            </a:r>
          </a:p>
          <a:p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mproved tracking to separate tracks from target and beam dump</a:t>
            </a:r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0737" y="3289421"/>
            <a:ext cx="5084763" cy="2998788"/>
            <a:chOff x="40737" y="3289421"/>
            <a:chExt cx="5084763" cy="2998788"/>
          </a:xfrm>
        </p:grpSpPr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4147460" y="4282027"/>
              <a:ext cx="947548" cy="399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rgbClr val="BF822B"/>
                  </a:solidFill>
                </a:rPr>
                <a:t>E906 Bend Plane View</a:t>
              </a:r>
              <a:endParaRPr lang="en-US" sz="1000"/>
            </a:p>
          </p:txBody>
        </p:sp>
        <p:pic>
          <p:nvPicPr>
            <p:cNvPr id="7" name="Picture 23" descr="ytap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r="7201"/>
            <a:stretch>
              <a:fillRect/>
            </a:stretch>
          </p:blipFill>
          <p:spPr bwMode="auto">
            <a:xfrm>
              <a:off x="848400" y="3289421"/>
              <a:ext cx="3303145" cy="292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24"/>
            <p:cNvSpPr>
              <a:spLocks noChangeArrowheads="1"/>
            </p:cNvSpPr>
            <p:nvPr/>
          </p:nvSpPr>
          <p:spPr bwMode="auto">
            <a:xfrm>
              <a:off x="1661167" y="3764753"/>
              <a:ext cx="472753" cy="1902494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25"/>
            <p:cNvSpPr txBox="1">
              <a:spLocks noChangeArrowheads="1"/>
            </p:cNvSpPr>
            <p:nvPr/>
          </p:nvSpPr>
          <p:spPr bwMode="auto">
            <a:xfrm>
              <a:off x="4088238" y="5466862"/>
              <a:ext cx="1037262" cy="369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6600"/>
                  </a:solidFill>
                </a:rPr>
                <a:t>Muon ID</a:t>
              </a:r>
            </a:p>
          </p:txBody>
        </p:sp>
        <p:sp>
          <p:nvSpPr>
            <p:cNvPr id="10" name="TextBox 26"/>
            <p:cNvSpPr txBox="1">
              <a:spLocks noChangeArrowheads="1"/>
            </p:cNvSpPr>
            <p:nvPr/>
          </p:nvSpPr>
          <p:spPr bwMode="auto">
            <a:xfrm>
              <a:off x="2140046" y="3842810"/>
              <a:ext cx="258330" cy="38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μ</a:t>
              </a:r>
            </a:p>
          </p:txBody>
        </p:sp>
        <p:cxnSp>
          <p:nvCxnSpPr>
            <p:cNvPr id="11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280688" y="4749204"/>
              <a:ext cx="576901" cy="0"/>
            </a:xfrm>
            <a:prstGeom prst="straightConnector1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28"/>
            <p:cNvSpPr txBox="1">
              <a:spLocks noChangeArrowheads="1"/>
            </p:cNvSpPr>
            <p:nvPr/>
          </p:nvSpPr>
          <p:spPr bwMode="auto">
            <a:xfrm>
              <a:off x="40737" y="4859882"/>
              <a:ext cx="719851" cy="519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660066"/>
                  </a:solidFill>
                </a:rPr>
                <a:t>120 GeV</a:t>
              </a:r>
            </a:p>
            <a:p>
              <a:r>
                <a:rPr lang="en-US" sz="2000">
                  <a:solidFill>
                    <a:srgbClr val="660066"/>
                  </a:solidFill>
                </a:rPr>
                <a:t>protons</a:t>
              </a:r>
            </a:p>
          </p:txBody>
        </p:sp>
        <p:sp>
          <p:nvSpPr>
            <p:cNvPr id="13" name="Oval 29"/>
            <p:cNvSpPr>
              <a:spLocks noChangeArrowheads="1"/>
            </p:cNvSpPr>
            <p:nvPr/>
          </p:nvSpPr>
          <p:spPr bwMode="auto">
            <a:xfrm>
              <a:off x="3429652" y="3475826"/>
              <a:ext cx="588133" cy="2812383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1229257" y="5367835"/>
              <a:ext cx="1120429" cy="646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6600"/>
                  </a:solidFill>
                </a:rPr>
                <a:t>Drift</a:t>
              </a:r>
            </a:p>
            <a:p>
              <a:r>
                <a:rPr lang="en-US" sz="1800" dirty="0">
                  <a:solidFill>
                    <a:srgbClr val="FF6600"/>
                  </a:solidFill>
                </a:rPr>
                <a:t>Chambers</a:t>
              </a:r>
            </a:p>
          </p:txBody>
        </p:sp>
      </p:grp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5594362" y="266115"/>
            <a:ext cx="3157538" cy="2430463"/>
            <a:chOff x="2633665" y="4047069"/>
            <a:chExt cx="2666470" cy="2251604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665" y="4047069"/>
              <a:ext cx="2666470" cy="225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37"/>
            <p:cNvCxnSpPr>
              <a:cxnSpLocks noChangeShapeType="1"/>
            </p:cNvCxnSpPr>
            <p:nvPr/>
          </p:nvCxnSpPr>
          <p:spPr bwMode="auto">
            <a:xfrm rot="16200000" flipV="1">
              <a:off x="2593311" y="5066087"/>
              <a:ext cx="1950798" cy="750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77A9-0332-1D49-BA9D-FDC72477B927}" type="datetime1">
              <a:rPr lang="en-US" smtClean="0"/>
              <a:t>6/12/12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F6F-840B-1547-849A-8402599764F4}" type="slidenum">
              <a:rPr lang="en-US" smtClean="0"/>
              <a:t>42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298332" y="3441587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Rec’d primary </a:t>
            </a:r>
            <a:r>
              <a:rPr lang="en-US" dirty="0" err="1" smtClean="0"/>
              <a:t>vtx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rom Kun Liu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424" y="4246358"/>
            <a:ext cx="4051300" cy="2057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238652"/>
            <a:ext cx="1828800" cy="10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2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613583-251C-5E41-8E40-F83250FD5C93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74663"/>
            <a:ext cx="8615363" cy="1233487"/>
          </a:xfrm>
        </p:spPr>
        <p:txBody>
          <a:bodyPr lIns="90000" tIns="46800" rIns="90000" bIns="46800" anchor="t">
            <a:normAutofit/>
          </a:bodyPr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 smtClean="0"/>
              <a:t>Process Dependence of Parton Energy Loss</a:t>
            </a:r>
            <a:endParaRPr lang="en-US" sz="3600" dirty="0"/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990600" y="1447800"/>
            <a:ext cx="3057525" cy="457200"/>
          </a:xfrm>
          <a:prstGeom prst="rect">
            <a:avLst/>
          </a:prstGeom>
          <a:solidFill>
            <a:srgbClr val="CCFFCC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buClr>
                <a:srgbClr val="0099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9900"/>
                </a:solidFill>
                <a:latin typeface="Arial" charset="0"/>
                <a:ea typeface="DejaVu Sans" charset="0"/>
                <a:cs typeface="DejaVu Sans" charset="0"/>
              </a:rPr>
              <a:t> </a:t>
            </a:r>
            <a:r>
              <a:rPr lang="en-US" sz="2000" dirty="0">
                <a:latin typeface="Arial" charset="0"/>
                <a:ea typeface="DejaVu Sans" charset="0"/>
                <a:cs typeface="DejaVu Sans" charset="0"/>
              </a:rPr>
              <a:t>E-loss in three cases</a:t>
            </a:r>
            <a:r>
              <a:rPr lang="en-US" sz="2400" dirty="0">
                <a:latin typeface="Arial" charset="0"/>
                <a:ea typeface="DejaVu Sans" charset="0"/>
                <a:cs typeface="DejaVu Sans" charset="0"/>
              </a:rPr>
              <a:t> 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657600"/>
            <a:ext cx="2346325" cy="105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708150"/>
            <a:ext cx="3741738" cy="403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495550"/>
            <a:ext cx="2503488" cy="108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745038"/>
            <a:ext cx="2454275" cy="1122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971800" y="2711450"/>
            <a:ext cx="2320925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0" hangingPunct="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Academic case </a:t>
            </a:r>
          </a:p>
          <a:p>
            <a:pPr defTabSz="457200" eaLnBrk="0" hangingPunct="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(probably inapplicable)</a:t>
            </a:r>
            <a:r>
              <a:rPr lang="ar-sa">
                <a:solidFill>
                  <a:srgbClr val="000000"/>
                </a:solidFill>
                <a:latin typeface="Times New Roman" charset="0"/>
              </a:rPr>
              <a:t>‏</a:t>
            </a:r>
            <a:endParaRPr lang="en-US">
              <a:solidFill>
                <a:srgbClr val="00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3108325" y="4051300"/>
            <a:ext cx="1895475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0" hangingPunct="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Initial-state E loss:</a:t>
            </a:r>
          </a:p>
          <a:p>
            <a:pPr defTabSz="457200" eaLnBrk="0" hangingPunct="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DY process 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3124200" y="5105400"/>
            <a:ext cx="1819275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0" hangingPunct="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Final-state E loss:</a:t>
            </a:r>
          </a:p>
          <a:p>
            <a:pPr defTabSz="457200" eaLnBrk="0" hangingPunct="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SDIS, QGP </a:t>
            </a: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1785938" y="6103938"/>
            <a:ext cx="4826000" cy="415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7" name="Text Box 16"/>
          <p:cNvSpPr txBox="1">
            <a:spLocks noChangeArrowheads="1"/>
          </p:cNvSpPr>
          <p:nvPr/>
        </p:nvSpPr>
        <p:spPr bwMode="auto">
          <a:xfrm>
            <a:off x="2971800" y="6248400"/>
            <a:ext cx="35814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I. Vitev, PRC 75(2007)064906.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 Collab. Mtg.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322C-BDDF-1042-93FF-290B6A4FC74D}" type="datetime1">
              <a:rPr lang="en-US" smtClean="0"/>
              <a:t>6/12/12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013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3563" y="0"/>
            <a:ext cx="8229600" cy="7373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Nuclear Physics Milestones: QGP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351578"/>
              </p:ext>
            </p:extLst>
          </p:nvPr>
        </p:nvGraphicFramePr>
        <p:xfrm>
          <a:off x="1037194" y="846209"/>
          <a:ext cx="7008812" cy="596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Document" r:id="rId3" imgW="6065520" imgH="6720840" progId="Word.Document.8">
                  <p:embed/>
                </p:oleObj>
              </mc:Choice>
              <mc:Fallback>
                <p:oleObj name="Document" r:id="rId3" imgW="6065520" imgH="6720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7194" y="846209"/>
                        <a:ext cx="7008812" cy="59641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851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508635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altLang="ja-JP" smtClean="0"/>
              <a:t>PHENIX RUN PLAN (2011-2015)</a:t>
            </a:r>
            <a:endParaRPr lang="en-US" smtClean="0"/>
          </a:p>
        </p:txBody>
      </p:sp>
      <p:sp>
        <p:nvSpPr>
          <p:cNvPr id="6148" name="TextBox 24"/>
          <p:cNvSpPr txBox="1">
            <a:spLocks noChangeArrowheads="1"/>
          </p:cNvSpPr>
          <p:nvPr/>
        </p:nvSpPr>
        <p:spPr bwMode="auto">
          <a:xfrm>
            <a:off x="5791200" y="1524000"/>
            <a:ext cx="320040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Longitudinal spin@ 500 GeV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  W program</a:t>
            </a:r>
          </a:p>
          <a:p>
            <a:r>
              <a:rPr lang="en-US">
                <a:solidFill>
                  <a:srgbClr val="FF0000"/>
                </a:solidFill>
              </a:rPr>
              <a:t>     350/pb for W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</a:p>
          <a:p>
            <a:r>
              <a:rPr lang="en-US">
                <a:solidFill>
                  <a:srgbClr val="FF0000"/>
                </a:solidFill>
                <a:sym typeface="Wingdings" pitchFamily="2" charset="2"/>
              </a:rPr>
              <a:t>     130/pb for We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  D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G at small x</a:t>
            </a:r>
          </a:p>
          <a:p>
            <a:endParaRPr lang="en-US"/>
          </a:p>
          <a:p>
            <a:r>
              <a:rPr lang="en-US">
                <a:solidFill>
                  <a:srgbClr val="00B050"/>
                </a:solidFill>
              </a:rPr>
              <a:t>Transverse spin@200 GeV</a:t>
            </a:r>
          </a:p>
          <a:p>
            <a:r>
              <a:rPr lang="en-US">
                <a:solidFill>
                  <a:srgbClr val="00B050"/>
                </a:solidFill>
              </a:rPr>
              <a:t>    50/pb for muon arms</a:t>
            </a:r>
          </a:p>
          <a:p>
            <a:r>
              <a:rPr lang="en-US">
                <a:solidFill>
                  <a:srgbClr val="00B050"/>
                </a:solidFill>
              </a:rPr>
              <a:t>    17/pb with VTX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solidFill>
                  <a:srgbClr val="00B050"/>
                </a:solidFill>
              </a:rPr>
              <a:t> A</a:t>
            </a:r>
            <a:r>
              <a:rPr lang="en-US" baseline="-25000">
                <a:solidFill>
                  <a:srgbClr val="00B050"/>
                </a:solidFill>
              </a:rPr>
              <a:t>N</a:t>
            </a:r>
            <a:r>
              <a:rPr lang="en-US">
                <a:solidFill>
                  <a:srgbClr val="00B050"/>
                </a:solidFill>
              </a:rPr>
              <a:t> of various processes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solidFill>
                  <a:srgbClr val="00B050"/>
                </a:solidFill>
              </a:rPr>
              <a:t> Exploratory of Drell Yan</a:t>
            </a:r>
          </a:p>
          <a:p>
            <a:r>
              <a:rPr lang="en-US">
                <a:solidFill>
                  <a:srgbClr val="00B050"/>
                </a:solidFill>
              </a:rPr>
              <a:t>   A</a:t>
            </a:r>
            <a:r>
              <a:rPr lang="en-US" baseline="-25000">
                <a:solidFill>
                  <a:srgbClr val="00B050"/>
                </a:solidFill>
              </a:rPr>
              <a:t>N</a:t>
            </a:r>
            <a:r>
              <a:rPr lang="en-US">
                <a:solidFill>
                  <a:srgbClr val="00B050"/>
                </a:solidFill>
              </a:rPr>
              <a:t> : Sivers sign change</a:t>
            </a:r>
          </a:p>
          <a:p>
            <a:endParaRPr lang="en-US" sz="2400" baseline="-25000">
              <a:solidFill>
                <a:srgbClr val="00B050"/>
              </a:solidFill>
            </a:endParaRPr>
          </a:p>
          <a:p>
            <a:r>
              <a:rPr lang="en-US">
                <a:solidFill>
                  <a:srgbClr val="FF9900"/>
                </a:solidFill>
              </a:rPr>
              <a:t>Spin @ 62 GeV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solidFill>
                  <a:srgbClr val="FF9900"/>
                </a:solidFill>
                <a:latin typeface="Symbol" pitchFamily="18" charset="2"/>
              </a:rPr>
              <a:t> D</a:t>
            </a:r>
            <a:r>
              <a:rPr lang="en-US">
                <a:solidFill>
                  <a:srgbClr val="FF9900"/>
                </a:solidFill>
              </a:rPr>
              <a:t>G at high x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solidFill>
                  <a:srgbClr val="FF9900"/>
                </a:solidFill>
              </a:rPr>
              <a:t> Transverse spin</a:t>
            </a:r>
            <a:endParaRPr lang="en-US" baseline="-25000">
              <a:solidFill>
                <a:srgbClr val="FF9900"/>
              </a:solidFill>
            </a:endParaRPr>
          </a:p>
        </p:txBody>
      </p:sp>
      <p:sp>
        <p:nvSpPr>
          <p:cNvPr id="6149" name="Rounded Rectangle 32"/>
          <p:cNvSpPr>
            <a:spLocks noChangeArrowheads="1"/>
          </p:cNvSpPr>
          <p:nvPr/>
        </p:nvSpPr>
        <p:spPr bwMode="auto">
          <a:xfrm>
            <a:off x="1066800" y="16764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0" name="Rounded Rectangle 37"/>
          <p:cNvSpPr>
            <a:spLocks noChangeArrowheads="1"/>
          </p:cNvSpPr>
          <p:nvPr/>
        </p:nvSpPr>
        <p:spPr bwMode="auto">
          <a:xfrm>
            <a:off x="1066800" y="27432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" name="Rounded Rectangle 40"/>
          <p:cNvSpPr>
            <a:spLocks noChangeArrowheads="1"/>
          </p:cNvSpPr>
          <p:nvPr/>
        </p:nvSpPr>
        <p:spPr bwMode="auto">
          <a:xfrm>
            <a:off x="1066800" y="38862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Rounded Rectangle 41"/>
          <p:cNvSpPr>
            <a:spLocks noChangeArrowheads="1"/>
          </p:cNvSpPr>
          <p:nvPr/>
        </p:nvSpPr>
        <p:spPr bwMode="auto">
          <a:xfrm>
            <a:off x="1066800" y="30480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3" name="Rounded Rectangle 43"/>
          <p:cNvSpPr>
            <a:spLocks noChangeArrowheads="1"/>
          </p:cNvSpPr>
          <p:nvPr/>
        </p:nvSpPr>
        <p:spPr bwMode="auto">
          <a:xfrm>
            <a:off x="1066800" y="47244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Rounded Rectangle 45"/>
          <p:cNvSpPr>
            <a:spLocks noChangeArrowheads="1"/>
          </p:cNvSpPr>
          <p:nvPr/>
        </p:nvSpPr>
        <p:spPr bwMode="auto">
          <a:xfrm>
            <a:off x="1066800" y="50292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3311525" y="609600"/>
            <a:ext cx="247967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PHENIX Decadal Plan</a:t>
            </a:r>
          </a:p>
        </p:txBody>
      </p:sp>
    </p:spTree>
    <p:extLst>
      <p:ext uri="{BB962C8B-B14F-4D97-AF65-F5344CB8AC3E}">
        <p14:creationId xmlns:p14="http://schemas.microsoft.com/office/powerpoint/2010/main" val="26079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0" grpId="0" animBg="1"/>
      <p:bldP spid="6151" grpId="0" animBg="1"/>
      <p:bldP spid="6152" grpId="0" animBg="1"/>
      <p:bldP spid="6153" grpId="0" animBg="1"/>
      <p:bldP spid="61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508635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PHENIX RUN PLAN (2011-2015)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TextBox 24"/>
          <p:cNvSpPr txBox="1">
            <a:spLocks noChangeArrowheads="1"/>
          </p:cNvSpPr>
          <p:nvPr/>
        </p:nvSpPr>
        <p:spPr bwMode="auto">
          <a:xfrm>
            <a:off x="6019800" y="1295400"/>
            <a:ext cx="2895600" cy="535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Heavy quark physics with VTX is the main thrust of PHENIX Heavy Ion physics plan in 2011 - 2015 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Heavy quark energy loss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Heavy quark flow</a:t>
            </a:r>
          </a:p>
          <a:p>
            <a:endParaRPr lang="en-US" dirty="0"/>
          </a:p>
          <a:p>
            <a:r>
              <a:rPr lang="en-US" dirty="0">
                <a:solidFill>
                  <a:srgbClr val="FF3399"/>
                </a:solidFill>
              </a:rPr>
              <a:t>CNM on Heavy Quark </a:t>
            </a:r>
          </a:p>
          <a:p>
            <a:endParaRPr lang="en-US" dirty="0"/>
          </a:p>
          <a:p>
            <a:r>
              <a:rPr lang="en-US" dirty="0"/>
              <a:t>	Plus</a:t>
            </a:r>
          </a:p>
          <a:p>
            <a:endParaRPr lang="en-US" dirty="0"/>
          </a:p>
          <a:p>
            <a:r>
              <a:rPr lang="en-US" dirty="0"/>
              <a:t>Spin Physics with VTX in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>
              <a:buFont typeface="Arial" charset="0"/>
              <a:buChar char="•"/>
            </a:pPr>
            <a:r>
              <a:rPr lang="en-US" dirty="0"/>
              <a:t> Charm A</a:t>
            </a:r>
            <a:r>
              <a:rPr lang="en-US" baseline="-25000" dirty="0"/>
              <a:t>N,</a:t>
            </a:r>
            <a:r>
              <a:rPr lang="en-US" dirty="0"/>
              <a:t> A</a:t>
            </a:r>
            <a:r>
              <a:rPr lang="en-US" baseline="-25000" dirty="0"/>
              <a:t>LL</a:t>
            </a:r>
          </a:p>
          <a:p>
            <a:pPr>
              <a:buFont typeface="Arial" charset="0"/>
              <a:buChar char="•"/>
            </a:pPr>
            <a:r>
              <a:rPr lang="en-US" dirty="0"/>
              <a:t> Bottom A</a:t>
            </a:r>
            <a:r>
              <a:rPr lang="en-US" baseline="-25000" dirty="0"/>
              <a:t>N</a:t>
            </a:r>
            <a:r>
              <a:rPr lang="en-US" dirty="0"/>
              <a:t> A</a:t>
            </a:r>
            <a:r>
              <a:rPr lang="en-US" baseline="-25000" dirty="0"/>
              <a:t>LL</a:t>
            </a:r>
            <a:r>
              <a:rPr lang="en-US" dirty="0"/>
              <a:t>  </a:t>
            </a:r>
          </a:p>
          <a:p>
            <a:pPr>
              <a:buFont typeface="Arial" charset="0"/>
              <a:buChar char="•"/>
            </a:pPr>
            <a:r>
              <a:rPr lang="en-US" dirty="0"/>
              <a:t> photon jet A</a:t>
            </a:r>
            <a:r>
              <a:rPr lang="en-US" baseline="-25000" dirty="0"/>
              <a:t>N</a:t>
            </a:r>
            <a:r>
              <a:rPr lang="en-US" dirty="0"/>
              <a:t>, A</a:t>
            </a:r>
            <a:r>
              <a:rPr lang="en-US" baseline="-25000" dirty="0"/>
              <a:t>LL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-jet A</a:t>
            </a:r>
            <a:r>
              <a:rPr lang="en-US" baseline="-25000" dirty="0"/>
              <a:t>N</a:t>
            </a:r>
            <a:r>
              <a:rPr lang="en-US" dirty="0"/>
              <a:t>, A</a:t>
            </a:r>
            <a:r>
              <a:rPr lang="en-US" baseline="-25000" dirty="0"/>
              <a:t>LL</a:t>
            </a:r>
          </a:p>
          <a:p>
            <a:endParaRPr lang="en-US" dirty="0"/>
          </a:p>
        </p:txBody>
      </p:sp>
      <p:sp>
        <p:nvSpPr>
          <p:cNvPr id="9221" name="Rounded Rectangle 20"/>
          <p:cNvSpPr>
            <a:spLocks noChangeArrowheads="1"/>
          </p:cNvSpPr>
          <p:nvPr/>
        </p:nvSpPr>
        <p:spPr bwMode="auto">
          <a:xfrm>
            <a:off x="1066800" y="19050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Rounded Rectangle 22"/>
          <p:cNvSpPr>
            <a:spLocks noChangeArrowheads="1"/>
          </p:cNvSpPr>
          <p:nvPr/>
        </p:nvSpPr>
        <p:spPr bwMode="auto">
          <a:xfrm>
            <a:off x="1066800" y="32766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Rounded Rectangle 25"/>
          <p:cNvSpPr>
            <a:spLocks noChangeArrowheads="1"/>
          </p:cNvSpPr>
          <p:nvPr/>
        </p:nvSpPr>
        <p:spPr bwMode="auto">
          <a:xfrm>
            <a:off x="1066800" y="58674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4" name="Rounded Rectangle 27"/>
          <p:cNvSpPr>
            <a:spLocks noChangeArrowheads="1"/>
          </p:cNvSpPr>
          <p:nvPr/>
        </p:nvSpPr>
        <p:spPr bwMode="auto">
          <a:xfrm>
            <a:off x="1066800" y="6096000"/>
            <a:ext cx="4572000" cy="2286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066800" y="5334000"/>
            <a:ext cx="4572000" cy="3810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2" grpId="0" animBg="1"/>
      <p:bldP spid="9223" grpId="0" animBg="1"/>
      <p:bldP spid="9224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15" y="0"/>
            <a:ext cx="7089387" cy="135572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Outstanding Questions in </a:t>
            </a:r>
            <a:r>
              <a:rPr lang="en-US" sz="3600" dirty="0" smtClean="0"/>
              <a:t>QGP</a:t>
            </a:r>
            <a:r>
              <a:rPr lang="en-US" sz="3600" dirty="0" smtClean="0">
                <a:solidFill>
                  <a:srgbClr val="FF0000"/>
                </a:solidFill>
              </a:rPr>
              <a:t> Physics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667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~ RHIC!</a:t>
            </a:r>
            <a:endParaRPr lang="en-US" sz="2667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700" y="1249894"/>
            <a:ext cx="4135933" cy="20521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Parton </a:t>
            </a:r>
            <a:r>
              <a:rPr lang="en-US" dirty="0" err="1" smtClean="0">
                <a:solidFill>
                  <a:srgbClr val="0000FF"/>
                </a:solidFill>
              </a:rPr>
              <a:t>dE</a:t>
            </a:r>
            <a:r>
              <a:rPr lang="en-US" dirty="0" smtClean="0">
                <a:solidFill>
                  <a:srgbClr val="0000FF"/>
                </a:solidFill>
              </a:rPr>
              <a:t>/dx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0000FF"/>
                </a:solidFill>
              </a:rPr>
              <a:t> QGP</a:t>
            </a:r>
            <a:r>
              <a:rPr lang="en-US" dirty="0" smtClean="0"/>
              <a:t> </a:t>
            </a:r>
            <a:r>
              <a:rPr lang="en-US" dirty="0" smtClean="0"/>
              <a:t>properties</a:t>
            </a:r>
            <a:endParaRPr lang="en-US" dirty="0" smtClean="0"/>
          </a:p>
          <a:p>
            <a:pPr lvl="1"/>
            <a:r>
              <a:rPr lang="en-US" dirty="0" smtClean="0"/>
              <a:t>Radiation &amp; </a:t>
            </a:r>
            <a:r>
              <a:rPr lang="en-US" dirty="0" err="1" smtClean="0"/>
              <a:t>collisional</a:t>
            </a:r>
            <a:r>
              <a:rPr lang="en-US" dirty="0" smtClean="0"/>
              <a:t> </a:t>
            </a:r>
            <a:r>
              <a:rPr lang="en-US" dirty="0" err="1" smtClean="0"/>
              <a:t>dE/dX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Light </a:t>
            </a:r>
            <a:r>
              <a:rPr lang="en-US" dirty="0" err="1" smtClean="0"/>
              <a:t>vs</a:t>
            </a:r>
            <a:r>
              <a:rPr lang="en-US" dirty="0" smtClean="0"/>
              <a:t> heavy quarks </a:t>
            </a:r>
          </a:p>
          <a:p>
            <a:pPr lvl="1"/>
            <a:r>
              <a:rPr lang="en-US" dirty="0" smtClean="0"/>
              <a:t>CNM effects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57678" y="1249894"/>
            <a:ext cx="4266695" cy="193683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QGP color screening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0000FF"/>
                </a:solidFill>
              </a:rPr>
              <a:t> heavy </a:t>
            </a:r>
            <a:r>
              <a:rPr lang="en-US" dirty="0" err="1" smtClean="0">
                <a:solidFill>
                  <a:srgbClr val="0000FF"/>
                </a:solidFill>
              </a:rPr>
              <a:t>quarkonia</a:t>
            </a:r>
            <a:r>
              <a:rPr lang="en-US" dirty="0" smtClean="0">
                <a:solidFill>
                  <a:srgbClr val="0000FF"/>
                </a:solidFill>
              </a:rPr>
              <a:t> “melting</a:t>
            </a:r>
            <a:r>
              <a:rPr lang="en-US" dirty="0" smtClean="0">
                <a:solidFill>
                  <a:srgbClr val="0000FF"/>
                </a:solidFill>
              </a:rPr>
              <a:t>”</a:t>
            </a:r>
            <a:endParaRPr lang="en-US" dirty="0" smtClean="0"/>
          </a:p>
          <a:p>
            <a:pPr lvl="1"/>
            <a:r>
              <a:rPr lang="en-US" dirty="0" smtClean="0"/>
              <a:t>Color screening &amp; recombination</a:t>
            </a:r>
          </a:p>
          <a:p>
            <a:pPr lvl="1"/>
            <a:r>
              <a:rPr lang="en-US" dirty="0" smtClean="0"/>
              <a:t>CNM effects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9956" y="1966986"/>
            <a:ext cx="1014417" cy="15618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05982-43CB-0D4B-A0DA-C1C174E7867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LANL Heavy Ion Internal Review</a:t>
            </a:r>
            <a:endParaRPr lang="en-US"/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1/10/2012</a:t>
            </a:r>
            <a:endParaRPr lang="en-US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0" y="3606979"/>
            <a:ext cx="3017241" cy="272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1220839" y="3237647"/>
            <a:ext cx="162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suppression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340168" y="3237647"/>
            <a:ext cx="178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J/Psi suppression</a:t>
            </a:r>
            <a:endParaRPr lang="en-US" dirty="0"/>
          </a:p>
        </p:txBody>
      </p:sp>
      <p:pic>
        <p:nvPicPr>
          <p:cNvPr id="59" name="Image 2" descr="RAAvsPHENIX2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35" y="3528810"/>
            <a:ext cx="3639144" cy="2575207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941" y="4040366"/>
            <a:ext cx="2204994" cy="215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" name="Group 52"/>
          <p:cNvGrpSpPr>
            <a:grpSpLocks/>
          </p:cNvGrpSpPr>
          <p:nvPr/>
        </p:nvGrpSpPr>
        <p:grpSpPr bwMode="auto">
          <a:xfrm>
            <a:off x="3773479" y="2384453"/>
            <a:ext cx="1356837" cy="1096669"/>
            <a:chOff x="7441318" y="990518"/>
            <a:chExt cx="1398852" cy="1031896"/>
          </a:xfrm>
        </p:grpSpPr>
        <p:sp>
          <p:nvSpPr>
            <p:cNvPr id="63" name="Oval 137"/>
            <p:cNvSpPr>
              <a:spLocks noChangeArrowheads="1"/>
            </p:cNvSpPr>
            <p:nvPr/>
          </p:nvSpPr>
          <p:spPr bwMode="auto">
            <a:xfrm>
              <a:off x="7787569" y="1208418"/>
              <a:ext cx="571412" cy="671231"/>
            </a:xfrm>
            <a:prstGeom prst="ellipse">
              <a:avLst/>
            </a:prstGeom>
            <a:gradFill rotWithShape="0">
              <a:gsLst>
                <a:gs pos="0">
                  <a:srgbClr val="4D0808"/>
                </a:gs>
                <a:gs pos="30000">
                  <a:srgbClr val="FF0300"/>
                </a:gs>
                <a:gs pos="55000">
                  <a:srgbClr val="FF7A00"/>
                </a:gs>
                <a:gs pos="100000">
                  <a:srgbClr val="FFF2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4" name="Group 138"/>
            <p:cNvGrpSpPr>
              <a:grpSpLocks/>
            </p:cNvGrpSpPr>
            <p:nvPr/>
          </p:nvGrpSpPr>
          <p:grpSpPr bwMode="auto">
            <a:xfrm>
              <a:off x="8128088" y="990518"/>
              <a:ext cx="712082" cy="498414"/>
              <a:chOff x="1832" y="1505"/>
              <a:chExt cx="471" cy="454"/>
            </a:xfrm>
          </p:grpSpPr>
          <p:grpSp>
            <p:nvGrpSpPr>
              <p:cNvPr id="84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97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86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9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94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91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92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5" name="Line 155"/>
            <p:cNvSpPr>
              <a:spLocks noChangeShapeType="1"/>
            </p:cNvSpPr>
            <p:nvPr/>
          </p:nvSpPr>
          <p:spPr bwMode="auto">
            <a:xfrm flipH="1">
              <a:off x="7994209" y="1428822"/>
              <a:ext cx="239624" cy="20120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Text Box 161"/>
            <p:cNvSpPr txBox="1">
              <a:spLocks noChangeArrowheads="1"/>
            </p:cNvSpPr>
            <p:nvPr/>
          </p:nvSpPr>
          <p:spPr bwMode="auto">
            <a:xfrm>
              <a:off x="8373533" y="1040610"/>
              <a:ext cx="262908" cy="52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Times New Roman" pitchFamily="1" charset="0"/>
                </a:rPr>
                <a:t>h</a:t>
              </a:r>
              <a:endParaRPr lang="en-US" b="1" baseline="30000">
                <a:solidFill>
                  <a:srgbClr val="FF0000"/>
                </a:solidFill>
                <a:latin typeface="Times New Roman" pitchFamily="1" charset="0"/>
              </a:endParaRPr>
            </a:p>
          </p:txBody>
        </p:sp>
        <p:grpSp>
          <p:nvGrpSpPr>
            <p:cNvPr id="67" name="Group 138"/>
            <p:cNvGrpSpPr>
              <a:grpSpLocks/>
            </p:cNvGrpSpPr>
            <p:nvPr/>
          </p:nvGrpSpPr>
          <p:grpSpPr bwMode="auto">
            <a:xfrm rot="10800000">
              <a:off x="7441318" y="1524000"/>
              <a:ext cx="712082" cy="498414"/>
              <a:chOff x="1832" y="1505"/>
              <a:chExt cx="471" cy="454"/>
            </a:xfrm>
          </p:grpSpPr>
          <p:grpSp>
            <p:nvGrpSpPr>
              <p:cNvPr id="68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81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70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3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78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4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5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76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0" name="TextBox 99"/>
          <p:cNvSpPr txBox="1"/>
          <p:nvPr/>
        </p:nvSpPr>
        <p:spPr>
          <a:xfrm>
            <a:off x="3087702" y="3684330"/>
            <a:ext cx="24032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Achieved QGP Densities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311182" y="54259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922953" y="441378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0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10"/>
            <a:ext cx="8229600" cy="6337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Mysteries in heavy ion physics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0200" y="1006383"/>
            <a:ext cx="8483600" cy="4878258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US" sz="2000" dirty="0" smtClean="0">
                <a:solidFill>
                  <a:srgbClr val="880085"/>
                </a:solidFill>
              </a:rPr>
              <a:t>Energy loss mechanism</a:t>
            </a:r>
          </a:p>
          <a:p>
            <a:pPr lvl="1"/>
            <a:r>
              <a:rPr lang="en-US" sz="2000" dirty="0" smtClean="0">
                <a:solidFill>
                  <a:srgbClr val="880085"/>
                </a:solidFill>
              </a:rPr>
              <a:t>@ LHC 40 </a:t>
            </a:r>
            <a:r>
              <a:rPr lang="en-US" sz="2000" dirty="0" err="1" smtClean="0">
                <a:solidFill>
                  <a:srgbClr val="880085"/>
                </a:solidFill>
              </a:rPr>
              <a:t>GeV</a:t>
            </a:r>
            <a:r>
              <a:rPr lang="en-US" sz="2000" dirty="0" smtClean="0">
                <a:solidFill>
                  <a:srgbClr val="880085"/>
                </a:solidFill>
              </a:rPr>
              <a:t> jets opposing 100 </a:t>
            </a:r>
            <a:r>
              <a:rPr lang="en-US" sz="2000" dirty="0" err="1" smtClean="0">
                <a:solidFill>
                  <a:srgbClr val="880085"/>
                </a:solidFill>
              </a:rPr>
              <a:t>GeV</a:t>
            </a:r>
            <a:r>
              <a:rPr lang="en-US" sz="2000" dirty="0" smtClean="0">
                <a:solidFill>
                  <a:srgbClr val="880085"/>
                </a:solidFill>
              </a:rPr>
              <a:t> jets look “normal”</a:t>
            </a:r>
          </a:p>
          <a:p>
            <a:pPr lvl="1"/>
            <a:r>
              <a:rPr lang="en-US" sz="2000" dirty="0" smtClean="0">
                <a:solidFill>
                  <a:srgbClr val="880085"/>
                </a:solidFill>
              </a:rPr>
              <a:t>	no broadening or </a:t>
            </a:r>
            <a:r>
              <a:rPr lang="en-US" sz="2000" dirty="0" err="1" smtClean="0">
                <a:solidFill>
                  <a:srgbClr val="880085"/>
                </a:solidFill>
              </a:rPr>
              <a:t>decorrelation</a:t>
            </a:r>
            <a:endParaRPr lang="en-US" sz="2000" dirty="0" smtClean="0">
              <a:solidFill>
                <a:srgbClr val="880085"/>
              </a:solidFill>
            </a:endParaRPr>
          </a:p>
          <a:p>
            <a:pPr lvl="1"/>
            <a:r>
              <a:rPr lang="en-US" sz="2000" dirty="0" smtClean="0">
                <a:solidFill>
                  <a:srgbClr val="880085"/>
                </a:solidFill>
              </a:rPr>
              <a:t>	no evidence for collinear radiation from the </a:t>
            </a:r>
            <a:r>
              <a:rPr lang="en-US" sz="2000" dirty="0" err="1" smtClean="0">
                <a:solidFill>
                  <a:srgbClr val="880085"/>
                </a:solidFill>
              </a:rPr>
              <a:t>parton</a:t>
            </a:r>
            <a:endParaRPr lang="en-US" sz="2000" dirty="0" smtClean="0">
              <a:solidFill>
                <a:srgbClr val="880085"/>
              </a:solidFill>
            </a:endParaRPr>
          </a:p>
          <a:p>
            <a:pPr lvl="1"/>
            <a:r>
              <a:rPr lang="en-US" sz="2000" dirty="0" smtClean="0">
                <a:solidFill>
                  <a:srgbClr val="880085"/>
                </a:solidFill>
              </a:rPr>
              <a:t>@ RHIC low energy jets appear to show medium effects</a:t>
            </a:r>
          </a:p>
          <a:p>
            <a:pPr lvl="1"/>
            <a:r>
              <a:rPr lang="en-US" sz="2000" dirty="0" smtClean="0">
                <a:solidFill>
                  <a:srgbClr val="880085"/>
                </a:solidFill>
              </a:rPr>
              <a:t>	but, “jet” is defined differently</a:t>
            </a:r>
          </a:p>
          <a:p>
            <a:pPr lvl="1">
              <a:buFont typeface="Wingdings" charset="2"/>
              <a:buChar char="è"/>
            </a:pPr>
            <a:r>
              <a:rPr lang="en-US" sz="2000" dirty="0" err="1" smtClean="0">
                <a:cs typeface="Wingdings"/>
              </a:rPr>
              <a:t>c</a:t>
            </a:r>
            <a:r>
              <a:rPr lang="en-US" sz="2000" dirty="0" smtClean="0">
                <a:cs typeface="Wingdings"/>
              </a:rPr>
              <a:t> &amp; </a:t>
            </a:r>
            <a:r>
              <a:rPr lang="en-US" sz="2000" dirty="0" err="1" smtClean="0">
                <a:cs typeface="Wingdings"/>
              </a:rPr>
              <a:t>b</a:t>
            </a:r>
            <a:r>
              <a:rPr lang="en-US" sz="2000" dirty="0" smtClean="0">
                <a:cs typeface="Wingdings"/>
              </a:rPr>
              <a:t> to probe role of </a:t>
            </a:r>
            <a:r>
              <a:rPr lang="en-US" sz="2000" dirty="0" err="1" smtClean="0">
                <a:cs typeface="Wingdings"/>
              </a:rPr>
              <a:t>collisional</a:t>
            </a:r>
            <a:r>
              <a:rPr lang="en-US" sz="2000" dirty="0" smtClean="0">
                <a:cs typeface="Wingdings"/>
              </a:rPr>
              <a:t> energy loss </a:t>
            </a:r>
            <a:r>
              <a:rPr lang="en-US" sz="2000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VTX, FVTX</a:t>
            </a:r>
          </a:p>
          <a:p>
            <a:pPr lvl="1">
              <a:buFont typeface="Wingdings" charset="2"/>
              <a:buChar char="è"/>
            </a:pPr>
            <a:r>
              <a:rPr lang="en-US" sz="2000" dirty="0" smtClean="0">
                <a:cs typeface="Wingdings"/>
              </a:rPr>
              <a:t>quantify path length dependence </a:t>
            </a:r>
            <a:r>
              <a:rPr lang="en-US" sz="2000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U+U, </a:t>
            </a:r>
            <a:r>
              <a:rPr lang="en-US" sz="2000" i="1" dirty="0" err="1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Cu+Au</a:t>
            </a:r>
            <a:r>
              <a:rPr lang="en-US" sz="2000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 </a:t>
            </a:r>
          </a:p>
          <a:p>
            <a:pPr>
              <a:buSzPct val="100000"/>
              <a:buFont typeface="Wingdings" charset="2"/>
              <a:buChar char="u"/>
            </a:pPr>
            <a:r>
              <a:rPr lang="en-US" sz="2000" dirty="0" smtClean="0">
                <a:solidFill>
                  <a:srgbClr val="880085"/>
                </a:solidFill>
              </a:rPr>
              <a:t>J/</a:t>
            </a:r>
            <a:r>
              <a:rPr lang="en-US" sz="2000" dirty="0" err="1" smtClean="0">
                <a:solidFill>
                  <a:srgbClr val="880085"/>
                </a:solidFill>
                <a:latin typeface="Symbol" charset="2"/>
                <a:cs typeface="Symbol" charset="2"/>
              </a:rPr>
              <a:t>y</a:t>
            </a:r>
            <a:r>
              <a:rPr lang="en-US" sz="2000" dirty="0" smtClean="0">
                <a:solidFill>
                  <a:srgbClr val="880085"/>
                </a:solidFill>
              </a:rPr>
              <a:t> suppression and color screening	</a:t>
            </a:r>
          </a:p>
          <a:p>
            <a:pPr lvl="1">
              <a:buSzPct val="100000"/>
            </a:pPr>
            <a:r>
              <a:rPr lang="en-US" sz="2000" dirty="0" smtClean="0">
                <a:solidFill>
                  <a:srgbClr val="880085"/>
                </a:solidFill>
              </a:rPr>
              <a:t>amazingly similar from √</a:t>
            </a:r>
            <a:r>
              <a:rPr lang="en-US" sz="2000" dirty="0" err="1" smtClean="0">
                <a:solidFill>
                  <a:srgbClr val="880085"/>
                </a:solidFill>
              </a:rPr>
              <a:t>s</a:t>
            </a:r>
            <a:r>
              <a:rPr lang="en-US" sz="2000" dirty="0" smtClean="0">
                <a:solidFill>
                  <a:srgbClr val="880085"/>
                </a:solidFill>
              </a:rPr>
              <a:t>=17-200 </a:t>
            </a:r>
            <a:r>
              <a:rPr lang="en-US" sz="2000" dirty="0" err="1" smtClean="0">
                <a:solidFill>
                  <a:srgbClr val="880085"/>
                </a:solidFill>
              </a:rPr>
              <a:t>GeV</a:t>
            </a:r>
            <a:r>
              <a:rPr lang="en-US" sz="2000" dirty="0" smtClean="0">
                <a:solidFill>
                  <a:srgbClr val="880085"/>
                </a:solidFill>
              </a:rPr>
              <a:t>; but initial states differ</a:t>
            </a:r>
          </a:p>
          <a:p>
            <a:pPr>
              <a:buNone/>
            </a:pPr>
            <a:r>
              <a:rPr lang="en-US" sz="2000" dirty="0" smtClean="0">
                <a:solidFill>
                  <a:srgbClr val="880085"/>
                </a:solidFill>
              </a:rPr>
              <a:t>	  not SO different at LHC</a:t>
            </a:r>
            <a:endParaRPr lang="en-US" sz="2000" i="1" dirty="0" smtClean="0">
              <a:solidFill>
                <a:srgbClr val="880085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Wingdings"/>
            </a:endParaRPr>
          </a:p>
          <a:p>
            <a:pPr lvl="1">
              <a:buFont typeface="Wingdings" charset="2"/>
              <a:buChar char="è"/>
            </a:pPr>
            <a:r>
              <a:rPr lang="en-US" sz="2000" dirty="0" smtClean="0">
                <a:cs typeface="Wingdings"/>
              </a:rPr>
              <a:t>Other states </a:t>
            </a:r>
            <a:r>
              <a:rPr lang="en-US" sz="2000" dirty="0" err="1" smtClean="0">
                <a:cs typeface="Wingdings"/>
              </a:rPr>
              <a:t>y</a:t>
            </a:r>
            <a:r>
              <a:rPr lang="en-US" sz="2000" dirty="0" smtClean="0">
                <a:cs typeface="Wingdings"/>
              </a:rPr>
              <a:t> &amp; √</a:t>
            </a:r>
            <a:r>
              <a:rPr lang="en-US" sz="2000" dirty="0" err="1" smtClean="0">
                <a:cs typeface="Wingdings"/>
              </a:rPr>
              <a:t>s</a:t>
            </a:r>
            <a:r>
              <a:rPr lang="en-US" sz="2000" dirty="0" smtClean="0">
                <a:cs typeface="Wingdings"/>
              </a:rPr>
              <a:t> dependence (e.g. </a:t>
            </a:r>
            <a:r>
              <a:rPr lang="en-US" sz="2000" dirty="0" err="1" smtClean="0">
                <a:latin typeface="Symbol" charset="2"/>
                <a:cs typeface="Symbol" charset="2"/>
              </a:rPr>
              <a:t>y</a:t>
            </a:r>
            <a:r>
              <a:rPr lang="en-US" sz="2000" dirty="0" smtClean="0">
                <a:cs typeface="Wingdings"/>
              </a:rPr>
              <a:t>’) </a:t>
            </a:r>
            <a:r>
              <a:rPr lang="en-US" sz="2000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FVTX, statistics</a:t>
            </a:r>
          </a:p>
          <a:p>
            <a:pPr lvl="1">
              <a:buFont typeface="Wingdings" charset="2"/>
              <a:buChar char="è"/>
            </a:pPr>
            <a:r>
              <a:rPr lang="en-US" sz="2000" dirty="0" err="1" smtClean="0">
                <a:solidFill>
                  <a:srgbClr val="FF0000"/>
                </a:solidFill>
                <a:cs typeface="Wingdings"/>
              </a:rPr>
              <a:t>d+Au</a:t>
            </a:r>
            <a:r>
              <a:rPr lang="en-US" sz="2000" dirty="0" smtClean="0">
                <a:solidFill>
                  <a:srgbClr val="FF0000"/>
                </a:solidFill>
                <a:cs typeface="Wingdings"/>
              </a:rPr>
              <a:t> for initial state; 130 </a:t>
            </a:r>
            <a:r>
              <a:rPr lang="en-US" sz="2000" dirty="0" err="1" smtClean="0">
                <a:solidFill>
                  <a:srgbClr val="FF0000"/>
                </a:solidFill>
                <a:cs typeface="Wingdings"/>
              </a:rPr>
              <a:t>GeV</a:t>
            </a:r>
            <a:r>
              <a:rPr lang="en-US" sz="2000" dirty="0" smtClean="0">
                <a:solidFill>
                  <a:srgbClr val="FF0000"/>
                </a:solidFill>
                <a:cs typeface="Wingding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Wingdings"/>
              </a:rPr>
              <a:t>Au+Au</a:t>
            </a:r>
            <a:r>
              <a:rPr lang="en-US" sz="2000" dirty="0" smtClean="0">
                <a:solidFill>
                  <a:srgbClr val="FF0000"/>
                </a:solidFill>
                <a:cs typeface="Wingdings"/>
              </a:rPr>
              <a:t> eventually? </a:t>
            </a:r>
          </a:p>
          <a:p>
            <a:pPr>
              <a:buSzPct val="100000"/>
              <a:buNone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5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3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History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5" y="1765299"/>
            <a:ext cx="9132990" cy="3584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561" y="5662988"/>
            <a:ext cx="222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Au+Au</a:t>
            </a:r>
            <a:r>
              <a:rPr lang="en-US" dirty="0" smtClean="0"/>
              <a:t> run: 2000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93164" y="5737098"/>
            <a:ext cx="287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polarized </a:t>
            </a:r>
            <a:r>
              <a:rPr lang="en-US" dirty="0" err="1"/>
              <a:t>p</a:t>
            </a:r>
            <a:r>
              <a:rPr lang="en-US" dirty="0" err="1" smtClean="0"/>
              <a:t>+p</a:t>
            </a:r>
            <a:r>
              <a:rPr lang="en-US" dirty="0" smtClean="0"/>
              <a:t> run: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074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82296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>
                <a:effectLst/>
                <a:latin typeface="Times New Roman" charset="0"/>
                <a:ea typeface="ＭＳ Ｐゴシック" charset="0"/>
              </a:rPr>
              <a:t>DIS Structure Function Measurement</a:t>
            </a:r>
          </a:p>
        </p:txBody>
      </p:sp>
      <p:pic>
        <p:nvPicPr>
          <p:cNvPr id="125957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7425"/>
            <a:ext cx="9144000" cy="541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21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Number Placeholder 17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4A0CB6-DA4F-404F-A408-711F82FCDD57}" type="slidenum">
              <a:rPr lang="zh-CN" altLang="en-US" sz="1000">
                <a:ea typeface="SimSun" charset="0"/>
                <a:cs typeface="SimSun" charset="0"/>
              </a:rPr>
              <a:pPr eaLnBrk="1" hangingPunct="1"/>
              <a:t>51</a:t>
            </a:fld>
            <a:endParaRPr lang="en-US" altLang="zh-CN" sz="1000">
              <a:ea typeface="SimSun" charset="0"/>
              <a:cs typeface="SimSun" charset="0"/>
            </a:endParaRPr>
          </a:p>
        </p:txBody>
      </p:sp>
      <p:pic>
        <p:nvPicPr>
          <p:cNvPr id="11266" name="Picture 3" descr="spin-physics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8862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4265613" y="804863"/>
          <a:ext cx="4725987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1" name="Equation" r:id="rId5" imgW="4533900" imgH="749300" progId="Equation.3">
                  <p:embed/>
                </p:oleObj>
              </mc:Choice>
              <mc:Fallback>
                <p:oleObj name="Equation" r:id="rId5" imgW="4533900" imgH="74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613" y="804863"/>
                        <a:ext cx="4725987" cy="7953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201613" y="3003550"/>
          <a:ext cx="87407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2" name="Equation" r:id="rId7" imgW="6616700" imgH="469900" progId="Equation.3">
                  <p:embed/>
                </p:oleObj>
              </mc:Choice>
              <mc:Fallback>
                <p:oleObj name="Equation" r:id="rId7" imgW="6616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3003550"/>
                        <a:ext cx="8740775" cy="654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2971800" y="3730625"/>
            <a:ext cx="1066800" cy="457200"/>
            <a:chOff x="1872" y="1918"/>
            <a:chExt cx="672" cy="288"/>
          </a:xfrm>
        </p:grpSpPr>
        <p:sp>
          <p:nvSpPr>
            <p:cNvPr id="11284" name="Text Box 8"/>
            <p:cNvSpPr txBox="1">
              <a:spLocks noChangeArrowheads="1"/>
            </p:cNvSpPr>
            <p:nvPr/>
          </p:nvSpPr>
          <p:spPr bwMode="auto">
            <a:xfrm>
              <a:off x="1968" y="1918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/>
              <a:r>
                <a:rPr lang="en-US" altLang="zh-CN">
                  <a:solidFill>
                    <a:srgbClr val="FF00FF"/>
                  </a:solidFill>
                  <a:latin typeface="Times New Roman" charset="0"/>
                  <a:ea typeface="SimSun" charset="0"/>
                  <a:cs typeface="SimSun" charset="0"/>
                </a:rPr>
                <a:t>DIS</a:t>
              </a:r>
            </a:p>
          </p:txBody>
        </p:sp>
        <p:sp>
          <p:nvSpPr>
            <p:cNvPr id="11285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67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5867400" y="3711575"/>
            <a:ext cx="1524000" cy="457200"/>
            <a:chOff x="3696" y="1906"/>
            <a:chExt cx="960" cy="288"/>
          </a:xfrm>
        </p:grpSpPr>
        <p:sp>
          <p:nvSpPr>
            <p:cNvPr id="11282" name="Text Box 11"/>
            <p:cNvSpPr txBox="1">
              <a:spLocks noChangeArrowheads="1"/>
            </p:cNvSpPr>
            <p:nvPr/>
          </p:nvSpPr>
          <p:spPr bwMode="auto">
            <a:xfrm>
              <a:off x="3846" y="1906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/>
              <a:r>
                <a:rPr lang="en-US" altLang="zh-CN">
                  <a:solidFill>
                    <a:srgbClr val="33CC33"/>
                  </a:solidFill>
                  <a:latin typeface="Times New Roman" charset="0"/>
                  <a:ea typeface="SimSun" charset="0"/>
                  <a:cs typeface="SimSun" charset="0"/>
                </a:rPr>
                <a:t>pQCD</a:t>
              </a:r>
            </a:p>
          </p:txBody>
        </p:sp>
        <p:sp>
          <p:nvSpPr>
            <p:cNvPr id="11283" name="Line 12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1" name="Group 13"/>
          <p:cNvGrpSpPr>
            <a:grpSpLocks/>
          </p:cNvGrpSpPr>
          <p:nvPr/>
        </p:nvGrpSpPr>
        <p:grpSpPr bwMode="auto">
          <a:xfrm>
            <a:off x="7772400" y="3657600"/>
            <a:ext cx="1066800" cy="457200"/>
            <a:chOff x="4896" y="1872"/>
            <a:chExt cx="672" cy="288"/>
          </a:xfrm>
        </p:grpSpPr>
        <p:sp>
          <p:nvSpPr>
            <p:cNvPr id="11280" name="Text Box 14"/>
            <p:cNvSpPr txBox="1">
              <a:spLocks noChangeArrowheads="1"/>
            </p:cNvSpPr>
            <p:nvPr/>
          </p:nvSpPr>
          <p:spPr bwMode="auto">
            <a:xfrm>
              <a:off x="5040" y="1872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/>
              <a:r>
                <a:rPr lang="en-US" altLang="zh-CN">
                  <a:solidFill>
                    <a:srgbClr val="00FFFF"/>
                  </a:solidFill>
                  <a:latin typeface="Times New Roman" charset="0"/>
                  <a:ea typeface="SimSun" charset="0"/>
                  <a:cs typeface="SimSun" charset="0"/>
                </a:rPr>
                <a:t>e+e-</a:t>
              </a:r>
            </a:p>
          </p:txBody>
        </p:sp>
        <p:sp>
          <p:nvSpPr>
            <p:cNvPr id="11281" name="Line 15"/>
            <p:cNvSpPr>
              <a:spLocks noChangeShapeType="1"/>
            </p:cNvSpPr>
            <p:nvPr/>
          </p:nvSpPr>
          <p:spPr bwMode="auto">
            <a:xfrm flipV="1">
              <a:off x="4896" y="1920"/>
              <a:ext cx="672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2" name="Line 17"/>
          <p:cNvSpPr>
            <a:spLocks noChangeShapeType="1"/>
          </p:cNvSpPr>
          <p:nvPr/>
        </p:nvSpPr>
        <p:spPr bwMode="auto">
          <a:xfrm>
            <a:off x="4365625" y="3733800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Text Box 18"/>
          <p:cNvSpPr txBox="1">
            <a:spLocks noChangeArrowheads="1"/>
          </p:cNvSpPr>
          <p:nvPr/>
        </p:nvSpPr>
        <p:spPr bwMode="auto">
          <a:xfrm>
            <a:off x="4687888" y="3671888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altLang="zh-CN" sz="2800">
                <a:solidFill>
                  <a:srgbClr val="0000FF"/>
                </a:solidFill>
                <a:latin typeface="Times New Roman" charset="0"/>
                <a:ea typeface="SimSun" charset="0"/>
                <a:cs typeface="SimSun" charset="0"/>
              </a:rPr>
              <a:t>?</a:t>
            </a:r>
          </a:p>
        </p:txBody>
      </p:sp>
      <p:sp>
        <p:nvSpPr>
          <p:cNvPr id="11274" name="Text Box 19"/>
          <p:cNvSpPr txBox="1">
            <a:spLocks noChangeArrowheads="1"/>
          </p:cNvSpPr>
          <p:nvPr/>
        </p:nvSpPr>
        <p:spPr bwMode="auto">
          <a:xfrm>
            <a:off x="4191000" y="1708150"/>
            <a:ext cx="4953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altLang="zh-CN">
                <a:latin typeface="Times New Roman" charset="0"/>
                <a:ea typeface="SimSun" charset="0"/>
                <a:cs typeface="SimSun" charset="0"/>
              </a:rPr>
              <a:t>Study difference in particle production rates for same-helicity vs. opposite-helicity proton collisions</a:t>
            </a:r>
          </a:p>
        </p:txBody>
      </p:sp>
      <p:sp>
        <p:nvSpPr>
          <p:cNvPr id="11275" name="Rectangle 23"/>
          <p:cNvSpPr>
            <a:spLocks noChangeArrowheads="1"/>
          </p:cNvSpPr>
          <p:nvPr/>
        </p:nvSpPr>
        <p:spPr bwMode="auto">
          <a:xfrm>
            <a:off x="3886200" y="4846638"/>
            <a:ext cx="482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 defTabSz="914400"/>
            <a:r>
              <a:rPr lang="en-US" altLang="zh-CN" sz="2000">
                <a:solidFill>
                  <a:srgbClr val="FF00FF"/>
                </a:solidFill>
                <a:ea typeface="SimSun" charset="0"/>
                <a:cs typeface="SimSun" charset="0"/>
              </a:rPr>
              <a:t>-- Parton distribution functions </a:t>
            </a:r>
          </a:p>
          <a:p>
            <a:pPr lvl="2" defTabSz="914400"/>
            <a:r>
              <a:rPr lang="en-US" altLang="zh-CN" sz="2000">
                <a:solidFill>
                  <a:srgbClr val="00FF00"/>
                </a:solidFill>
                <a:ea typeface="SimSun" charset="0"/>
                <a:cs typeface="SimSun" charset="0"/>
              </a:rPr>
              <a:t>-- Partonic hard scattering rates </a:t>
            </a:r>
          </a:p>
          <a:p>
            <a:pPr lvl="2" defTabSz="914400"/>
            <a:r>
              <a:rPr lang="en-US" altLang="zh-CN" sz="2000">
                <a:solidFill>
                  <a:srgbClr val="0099CC"/>
                </a:solidFill>
                <a:ea typeface="SimSun" charset="0"/>
                <a:cs typeface="SimSun" charset="0"/>
              </a:rPr>
              <a:t>-- Fragmentation functions</a:t>
            </a:r>
          </a:p>
        </p:txBody>
      </p:sp>
      <p:pic>
        <p:nvPicPr>
          <p:cNvPr id="1127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35475"/>
            <a:ext cx="27432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998538" y="166688"/>
            <a:ext cx="70786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  <a:t>Probing the 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  <a:t>Helicity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  <a:t> Structure of the Nucleon</a:t>
            </a:r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1143000" y="6392863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1600">
                <a:ea typeface="宋体" charset="0"/>
                <a:cs typeface="宋体" charset="0"/>
              </a:rPr>
              <a:t>W. Vogelsang</a:t>
            </a:r>
          </a:p>
        </p:txBody>
      </p:sp>
      <p:sp>
        <p:nvSpPr>
          <p:cNvPr id="56346" name="Rectangle 26"/>
          <p:cNvSpPr>
            <a:spLocks noChangeArrowheads="1"/>
          </p:cNvSpPr>
          <p:nvPr/>
        </p:nvSpPr>
        <p:spPr bwMode="auto">
          <a:xfrm>
            <a:off x="1295400" y="4191000"/>
            <a:ext cx="3025775" cy="304800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b="1">
                <a:ea typeface="SimSun" charset="0"/>
                <a:cs typeface="SimSun" charset="0"/>
              </a:rPr>
              <a:t>NLO sub-process in </a:t>
            </a:r>
            <a:r>
              <a:rPr lang="el-GR" sz="1400" b="1">
                <a:cs typeface="Arial" charset="0"/>
              </a:rPr>
              <a:t>π</a:t>
            </a:r>
            <a:r>
              <a:rPr lang="en-US" altLang="zh-CN" sz="1400" b="1">
                <a:ea typeface="SimSun" charset="0"/>
                <a:cs typeface="SimSun" charset="0"/>
              </a:rPr>
              <a:t> production</a:t>
            </a:r>
            <a:endParaRPr lang="el-GR" sz="1400" b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9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B68B-1968-A442-B18A-C572AFB42CDE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52235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228600"/>
            <a:ext cx="6934200" cy="1143000"/>
          </a:xfrm>
        </p:spPr>
        <p:txBody>
          <a:bodyPr/>
          <a:lstStyle/>
          <a:p>
            <a:pPr eaLnBrk="1" hangingPunct="1"/>
            <a:r>
              <a:rPr lang="en-US" dirty="0"/>
              <a:t>Experimental Observables</a:t>
            </a: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1219200" y="2743200"/>
          <a:ext cx="2257425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1" name="Equation" r:id="rId4" imgW="978297" imgH="990997" progId="Equation.3">
                  <p:embed/>
                </p:oleObj>
              </mc:Choice>
              <mc:Fallback>
                <p:oleObj name="Equation" r:id="rId4" imgW="978297" imgH="9909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257425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6" name="Rectangle 4"/>
          <p:cNvSpPr>
            <a:spLocks noChangeArrowheads="1"/>
          </p:cNvSpPr>
          <p:nvPr/>
        </p:nvSpPr>
        <p:spPr bwMode="auto">
          <a:xfrm>
            <a:off x="1143000" y="1371600"/>
            <a:ext cx="5410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US" sz="320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Asymmetries</a:t>
            </a:r>
          </a:p>
          <a:p>
            <a:pPr marL="742950" lvl="1" indent="-285750">
              <a:buFontTx/>
              <a:buChar char="–"/>
            </a:pPr>
            <a:r>
              <a:rPr lang="en-US" sz="1800">
                <a:ea typeface="ＭＳ Ｐゴシック" charset="-128"/>
                <a:cs typeface="ＭＳ Ｐゴシック" charset="-128"/>
              </a:rPr>
              <a:t>PHENIX and STAR: all</a:t>
            </a:r>
          </a:p>
          <a:p>
            <a:pPr marL="742950" lvl="1" indent="-285750">
              <a:buFontTx/>
              <a:buChar char="–"/>
            </a:pPr>
            <a:r>
              <a:rPr lang="en-US" sz="1800">
                <a:ea typeface="ＭＳ Ｐゴシック" charset="-128"/>
                <a:cs typeface="ＭＳ Ｐゴシック" charset="-128"/>
              </a:rPr>
              <a:t>BRAHMS: transverse beams only</a:t>
            </a:r>
            <a:endParaRPr lang="en-US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1524000" y="3352800"/>
          <a:ext cx="1824038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2" name="Bitmap Image" r:id="rId6" imgW="4991150" imgH="2428727" progId="">
                  <p:embed/>
                </p:oleObj>
              </mc:Choice>
              <mc:Fallback>
                <p:oleObj name="Bitmap Image" r:id="rId6" imgW="4991150" imgH="24287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352800"/>
                        <a:ext cx="1824038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1525588" y="5181600"/>
          <a:ext cx="19034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3" name="Bitmap Image" r:id="rId8" imgW="4886266" imgH="2152922" progId="">
                  <p:embed/>
                </p:oleObj>
              </mc:Choice>
              <mc:Fallback>
                <p:oleObj name="Bitmap Image" r:id="rId8" imgW="4886266" imgH="21529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5181600"/>
                        <a:ext cx="190341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5868988" y="3352800"/>
          <a:ext cx="16748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4" name="Bitmap Image" r:id="rId10" imgW="4876609" imgH="2857762" progId="">
                  <p:embed/>
                </p:oleObj>
              </mc:Choice>
              <mc:Fallback>
                <p:oleObj name="Bitmap Image" r:id="rId10" imgW="4876609" imgH="2857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988" y="3352800"/>
                        <a:ext cx="1674812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/>
          <p:cNvGraphicFramePr>
            <a:graphicFrameLocks noChangeAspect="1"/>
          </p:cNvGraphicFramePr>
          <p:nvPr/>
        </p:nvGraphicFramePr>
        <p:xfrm>
          <a:off x="5791200" y="5029200"/>
          <a:ext cx="1677988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5" name="Bitmap Image" r:id="rId12" imgW="4915236" imgH="2971583" progId="">
                  <p:embed/>
                </p:oleObj>
              </mc:Choice>
              <mc:Fallback>
                <p:oleObj name="Bitmap Image" r:id="rId12" imgW="4915236" imgH="29715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029200"/>
                        <a:ext cx="1677988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5486400" y="2667000"/>
          <a:ext cx="2198688" cy="230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6" name="Equation" r:id="rId14" imgW="990567" imgH="1041345" progId="Equation.3">
                  <p:embed/>
                </p:oleObj>
              </mc:Choice>
              <mc:Fallback>
                <p:oleObj name="Equation" r:id="rId14" imgW="990567" imgH="104134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667000"/>
                        <a:ext cx="2198688" cy="230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247786" y="1176215"/>
            <a:ext cx="3391877" cy="1095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98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6" name="Picture 5" descr="PPluminosity-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56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0B971-8F67-9546-935D-C5018A6630C8}" type="slidenum">
              <a:rPr lang="en-US" smtClean="0"/>
              <a:pPr/>
              <a:t>54</a:t>
            </a:fld>
            <a:endParaRPr lang="en-US" smtClean="0"/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982663" y="3675063"/>
          <a:ext cx="3976687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9" name="Equation" r:id="rId4" imgW="1447800" imgH="355600" progId="Equation.3">
                  <p:embed/>
                </p:oleObj>
              </mc:Choice>
              <mc:Fallback>
                <p:oleObj name="Equation" r:id="rId4" imgW="1447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3675063"/>
                        <a:ext cx="3976687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3" name="Text Box 4"/>
          <p:cNvSpPr txBox="1">
            <a:spLocks noChangeArrowheads="1"/>
          </p:cNvSpPr>
          <p:nvPr/>
        </p:nvSpPr>
        <p:spPr bwMode="auto">
          <a:xfrm>
            <a:off x="762000" y="4953000"/>
            <a:ext cx="2600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Fairly well measured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only ~30% of spin</a:t>
            </a:r>
          </a:p>
        </p:txBody>
      </p:sp>
      <p:sp>
        <p:nvSpPr>
          <p:cNvPr id="80904" name="Line 5"/>
          <p:cNvSpPr>
            <a:spLocks noChangeShapeType="1"/>
          </p:cNvSpPr>
          <p:nvPr/>
        </p:nvSpPr>
        <p:spPr bwMode="auto">
          <a:xfrm flipV="1">
            <a:off x="2209800" y="4419600"/>
            <a:ext cx="0" cy="609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05200" y="4495800"/>
            <a:ext cx="4902200" cy="1692275"/>
            <a:chOff x="2064" y="2832"/>
            <a:chExt cx="3088" cy="1066"/>
          </a:xfrm>
        </p:grpSpPr>
        <p:sp>
          <p:nvSpPr>
            <p:cNvPr id="80920" name="Text Box 7"/>
            <p:cNvSpPr txBox="1">
              <a:spLocks noChangeArrowheads="1"/>
            </p:cNvSpPr>
            <p:nvPr/>
          </p:nvSpPr>
          <p:spPr bwMode="auto">
            <a:xfrm>
              <a:off x="3648" y="3648"/>
              <a:ext cx="15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2000">
                  <a:latin typeface="Comic Sans MS" charset="0"/>
                  <a:ea typeface="ＭＳ Ｐゴシック" charset="-128"/>
                  <a:cs typeface="ＭＳ Ｐゴシック" charset="-128"/>
                </a:rPr>
                <a:t>A future challenge</a:t>
              </a:r>
            </a:p>
          </p:txBody>
        </p:sp>
        <p:sp>
          <p:nvSpPr>
            <p:cNvPr id="80921" name="Line 8"/>
            <p:cNvSpPr>
              <a:spLocks noChangeShapeType="1"/>
            </p:cNvSpPr>
            <p:nvPr/>
          </p:nvSpPr>
          <p:spPr bwMode="auto">
            <a:xfrm flipH="1" flipV="1">
              <a:off x="3024" y="2832"/>
              <a:ext cx="672" cy="768"/>
            </a:xfrm>
            <a:prstGeom prst="line">
              <a:avLst/>
            </a:prstGeom>
            <a:noFill/>
            <a:ln w="38100">
              <a:solidFill>
                <a:srgbClr val="3366FF">
                  <a:alpha val="72940"/>
                </a:srgbClr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2" name="Line 9"/>
            <p:cNvSpPr>
              <a:spLocks noChangeShapeType="1"/>
            </p:cNvSpPr>
            <p:nvPr/>
          </p:nvSpPr>
          <p:spPr bwMode="auto">
            <a:xfrm flipH="1" flipV="1">
              <a:off x="2064" y="2880"/>
              <a:ext cx="1632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72200" y="3581400"/>
            <a:ext cx="2209800" cy="2133600"/>
            <a:chOff x="3600" y="672"/>
            <a:chExt cx="1920" cy="1776"/>
          </a:xfrm>
        </p:grpSpPr>
        <p:pic>
          <p:nvPicPr>
            <p:cNvPr id="80913" name="Picture 11" descr="puzzle_LP0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0" y="672"/>
              <a:ext cx="1779" cy="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14" name="Rectangle 12"/>
            <p:cNvSpPr>
              <a:spLocks noChangeArrowheads="1"/>
            </p:cNvSpPr>
            <p:nvPr/>
          </p:nvSpPr>
          <p:spPr bwMode="auto">
            <a:xfrm>
              <a:off x="4608" y="1488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5" name="Rectangle 13"/>
            <p:cNvSpPr>
              <a:spLocks noChangeArrowheads="1"/>
            </p:cNvSpPr>
            <p:nvPr/>
          </p:nvSpPr>
          <p:spPr bwMode="auto">
            <a:xfrm>
              <a:off x="5088" y="1200"/>
              <a:ext cx="28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6" name="AutoShape 14"/>
            <p:cNvSpPr>
              <a:spLocks noChangeArrowheads="1"/>
            </p:cNvSpPr>
            <p:nvPr/>
          </p:nvSpPr>
          <p:spPr bwMode="auto">
            <a:xfrm flipH="1">
              <a:off x="4992" y="1008"/>
              <a:ext cx="528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7" name="AutoShape 15"/>
            <p:cNvSpPr>
              <a:spLocks noChangeArrowheads="1"/>
            </p:cNvSpPr>
            <p:nvPr/>
          </p:nvSpPr>
          <p:spPr bwMode="auto">
            <a:xfrm flipH="1" flipV="1">
              <a:off x="4704" y="1692"/>
              <a:ext cx="432" cy="756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8" name="AutoShape 16"/>
            <p:cNvSpPr>
              <a:spLocks noChangeArrowheads="1"/>
            </p:cNvSpPr>
            <p:nvPr/>
          </p:nvSpPr>
          <p:spPr bwMode="auto">
            <a:xfrm flipH="1">
              <a:off x="4704" y="1248"/>
              <a:ext cx="624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9" name="Rectangle 17"/>
            <p:cNvSpPr>
              <a:spLocks noChangeArrowheads="1"/>
            </p:cNvSpPr>
            <p:nvPr/>
          </p:nvSpPr>
          <p:spPr bwMode="auto">
            <a:xfrm>
              <a:off x="4608" y="172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0907" name="Picture 18" descr="uli_nucle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1143000"/>
            <a:ext cx="16875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8" name="Text Box 19"/>
          <p:cNvSpPr txBox="1">
            <a:spLocks noChangeArrowheads="1"/>
          </p:cNvSpPr>
          <p:nvPr/>
        </p:nvSpPr>
        <p:spPr bwMode="auto">
          <a:xfrm>
            <a:off x="2743200" y="1524000"/>
            <a:ext cx="5441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The proton is viewed as being a “bag” of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bound quarks and gluons interacting via QCD</a:t>
            </a:r>
          </a:p>
        </p:txBody>
      </p:sp>
      <p:sp>
        <p:nvSpPr>
          <p:cNvPr id="80909" name="Text Box 20"/>
          <p:cNvSpPr txBox="1">
            <a:spLocks noChangeArrowheads="1"/>
          </p:cNvSpPr>
          <p:nvPr/>
        </p:nvSpPr>
        <p:spPr bwMode="auto">
          <a:xfrm>
            <a:off x="3276600" y="2209800"/>
            <a:ext cx="497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Spins + orbital angular momentum need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to give the observed spin 1/2 of proton  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514600" y="4114800"/>
            <a:ext cx="3201988" cy="2149475"/>
            <a:chOff x="1444" y="2784"/>
            <a:chExt cx="2017" cy="1354"/>
          </a:xfrm>
        </p:grpSpPr>
        <p:sp>
          <p:nvSpPr>
            <p:cNvPr id="80911" name="Text Box 22"/>
            <p:cNvSpPr txBox="1">
              <a:spLocks noChangeArrowheads="1"/>
            </p:cNvSpPr>
            <p:nvPr/>
          </p:nvSpPr>
          <p:spPr bwMode="auto">
            <a:xfrm>
              <a:off x="1444" y="3696"/>
              <a:ext cx="201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2000">
                  <a:solidFill>
                    <a:srgbClr val="00FF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Beginning to be measured</a:t>
              </a:r>
            </a:p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2000">
                  <a:solidFill>
                    <a:srgbClr val="00FF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at RHIC</a:t>
              </a:r>
            </a:p>
          </p:txBody>
        </p:sp>
        <p:sp>
          <p:nvSpPr>
            <p:cNvPr id="80912" name="Line 23"/>
            <p:cNvSpPr>
              <a:spLocks noChangeShapeType="1"/>
            </p:cNvSpPr>
            <p:nvPr/>
          </p:nvSpPr>
          <p:spPr bwMode="auto">
            <a:xfrm flipV="1">
              <a:off x="2448" y="2784"/>
              <a:ext cx="0" cy="912"/>
            </a:xfrm>
            <a:prstGeom prst="line">
              <a:avLst/>
            </a:prstGeom>
            <a:noFill/>
            <a:ln w="38100">
              <a:solidFill>
                <a:srgbClr val="D3D37F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I: Longitudinal Spin Physics Program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5206684"/>
      </p:ext>
    </p:extLst>
  </p:cSld>
  <p:clrMapOvr>
    <a:masterClrMapping/>
  </p:clrMapOvr>
  <p:transition xmlns:p14="http://schemas.microsoft.com/office/powerpoint/2010/main" advTm="6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B9C2-32FB-404B-851C-AEE20356BB1E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583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>
                <a:latin typeface="Arial Unicode MS" charset="0"/>
                <a:ea typeface="Arial Unicode MS" charset="0"/>
                <a:cs typeface="Arial Unicode MS" charset="0"/>
              </a:rPr>
              <a:t>Δg</a:t>
            </a:r>
            <a:r>
              <a:rPr lang="en-US" sz="4000" dirty="0" smtClean="0">
                <a:latin typeface="Arial Unicode MS" charset="0"/>
                <a:ea typeface="Arial Unicode MS" charset="0"/>
                <a:cs typeface="Arial Unicode MS" charset="0"/>
              </a:rPr>
              <a:t> and </a:t>
            </a:r>
            <a:r>
              <a:rPr lang="en-US" sz="4000" dirty="0">
                <a:latin typeface="Arial Unicode MS" charset="0"/>
                <a:ea typeface="Arial Unicode MS" charset="0"/>
                <a:cs typeface="Arial Unicode MS" charset="0"/>
              </a:rPr>
              <a:t>Polarized </a:t>
            </a:r>
            <a:r>
              <a:rPr lang="en-US" sz="4000" dirty="0" err="1">
                <a:latin typeface="Arial Unicode MS" charset="0"/>
                <a:ea typeface="Arial Unicode MS" charset="0"/>
                <a:cs typeface="Arial Unicode MS" charset="0"/>
              </a:rPr>
              <a:t>p+p</a:t>
            </a:r>
            <a:r>
              <a:rPr lang="en-US" sz="4000" dirty="0">
                <a:latin typeface="Arial Unicode MS" charset="0"/>
                <a:ea typeface="Arial Unicode MS" charset="0"/>
                <a:cs typeface="Arial Unicode MS" charset="0"/>
              </a:rPr>
              <a:t> Collisions</a:t>
            </a:r>
          </a:p>
        </p:txBody>
      </p:sp>
      <p:pic>
        <p:nvPicPr>
          <p:cNvPr id="58376" name="Picture 4" descr="fact_theore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066800"/>
            <a:ext cx="37338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Line 5"/>
          <p:cNvSpPr>
            <a:spLocks noChangeShapeType="1"/>
          </p:cNvSpPr>
          <p:nvPr/>
        </p:nvSpPr>
        <p:spPr bwMode="auto">
          <a:xfrm>
            <a:off x="2743200" y="2057400"/>
            <a:ext cx="990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3429000"/>
            <a:ext cx="5943600" cy="1130300"/>
            <a:chOff x="144" y="1861"/>
            <a:chExt cx="3744" cy="712"/>
          </a:xfrm>
        </p:grpSpPr>
        <p:graphicFrame>
          <p:nvGraphicFramePr>
            <p:cNvPr id="58371" name="Object 3"/>
            <p:cNvGraphicFramePr>
              <a:graphicFrameLocks noChangeAspect="1"/>
            </p:cNvGraphicFramePr>
            <p:nvPr/>
          </p:nvGraphicFramePr>
          <p:xfrm>
            <a:off x="144" y="1872"/>
            <a:ext cx="3744" cy="7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5" name="Equation" r:id="rId5" imgW="3797300" imgH="711200" progId="Equation.3">
                    <p:embed/>
                  </p:oleObj>
                </mc:Choice>
                <mc:Fallback>
                  <p:oleObj name="Equation" r:id="rId5" imgW="3797300" imgH="71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872"/>
                          <a:ext cx="3744" cy="7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89" name="Rectangle 11"/>
            <p:cNvSpPr>
              <a:spLocks noChangeArrowheads="1"/>
            </p:cNvSpPr>
            <p:nvPr/>
          </p:nvSpPr>
          <p:spPr bwMode="auto">
            <a:xfrm>
              <a:off x="2880" y="1861"/>
              <a:ext cx="624" cy="288"/>
            </a:xfrm>
            <a:prstGeom prst="rect">
              <a:avLst/>
            </a:prstGeom>
            <a:solidFill>
              <a:srgbClr val="0000FF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379" name="Text Box 12"/>
          <p:cNvSpPr txBox="1">
            <a:spLocks noChangeArrowheads="1"/>
          </p:cNvSpPr>
          <p:nvPr/>
        </p:nvSpPr>
        <p:spPr bwMode="auto">
          <a:xfrm>
            <a:off x="6376988" y="5851525"/>
            <a:ext cx="2767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The LO result for a</a:t>
            </a:r>
            <a:r>
              <a:rPr lang="en-US" sz="2000" baseline="-25000">
                <a:latin typeface="Comic Sans MS" charset="0"/>
                <a:ea typeface="ＭＳ Ｐゴシック" charset="-128"/>
                <a:cs typeface="ＭＳ Ｐゴシック" charset="-128"/>
              </a:rPr>
              <a:t>LL</a:t>
            </a: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is nonzero for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>
                <a:latin typeface="Comic Sans MS" charset="0"/>
                <a:ea typeface="ＭＳ Ｐゴシック" charset="-128"/>
                <a:cs typeface="ＭＳ Ｐゴシック" charset="-128"/>
              </a:rPr>
              <a:t>all subprocesses</a:t>
            </a:r>
          </a:p>
        </p:txBody>
      </p:sp>
      <p:pic>
        <p:nvPicPr>
          <p:cNvPr id="58380" name="Picture 13" descr="partonic_cross_section_wo_labe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2590800"/>
            <a:ext cx="23479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Picture 14" descr="partonic_cross_section_label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4114800"/>
            <a:ext cx="13843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917575" y="5181600"/>
          <a:ext cx="45640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" name="Equation" r:id="rId9" imgW="2159000" imgH="228600" progId="Equation.3">
                  <p:embed/>
                </p:oleObj>
              </mc:Choice>
              <mc:Fallback>
                <p:oleObj name="Equation" r:id="rId9" imgW="215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575" y="5181600"/>
                        <a:ext cx="456406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886200" y="1600200"/>
            <a:ext cx="5029200" cy="990600"/>
            <a:chOff x="2448" y="1008"/>
            <a:chExt cx="3168" cy="624"/>
          </a:xfrm>
        </p:grpSpPr>
        <p:pic>
          <p:nvPicPr>
            <p:cNvPr id="58383" name="Picture 17" descr="QCD_feynman_examples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96" y="1104"/>
              <a:ext cx="2587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4" name="Text Box 18"/>
            <p:cNvSpPr txBox="1">
              <a:spLocks noChangeArrowheads="1"/>
            </p:cNvSpPr>
            <p:nvPr/>
          </p:nvSpPr>
          <p:spPr bwMode="auto">
            <a:xfrm>
              <a:off x="5088" y="115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>
                  <a:ea typeface="ＭＳ Ｐゴシック" charset="-128"/>
                  <a:cs typeface="ＭＳ Ｐゴシック" charset="-128"/>
                </a:rPr>
                <a:t>+</a:t>
              </a:r>
            </a:p>
          </p:txBody>
        </p:sp>
        <p:sp>
          <p:nvSpPr>
            <p:cNvPr id="58385" name="Text Box 19"/>
            <p:cNvSpPr txBox="1">
              <a:spLocks noChangeArrowheads="1"/>
            </p:cNvSpPr>
            <p:nvPr/>
          </p:nvSpPr>
          <p:spPr bwMode="auto">
            <a:xfrm>
              <a:off x="5280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>
                  <a:ea typeface="ＭＳ Ｐゴシック" charset="-128"/>
                  <a:cs typeface="ＭＳ Ｐゴシック" charset="-128"/>
                </a:rPr>
                <a:t>…</a:t>
              </a:r>
            </a:p>
          </p:txBody>
        </p:sp>
        <p:sp>
          <p:nvSpPr>
            <p:cNvPr id="58386" name="Rectangle 20"/>
            <p:cNvSpPr>
              <a:spLocks noChangeArrowheads="1"/>
            </p:cNvSpPr>
            <p:nvPr/>
          </p:nvSpPr>
          <p:spPr bwMode="auto">
            <a:xfrm>
              <a:off x="2448" y="1008"/>
              <a:ext cx="3168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7" name="Text Box 21"/>
            <p:cNvSpPr txBox="1">
              <a:spLocks noChangeArrowheads="1"/>
            </p:cNvSpPr>
            <p:nvPr/>
          </p:nvSpPr>
          <p:spPr bwMode="auto">
            <a:xfrm>
              <a:off x="4128" y="115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>
                  <a:ea typeface="ＭＳ Ｐゴシック" charset="-128"/>
                  <a:cs typeface="ＭＳ Ｐゴシック" charset="-128"/>
                </a:rPr>
                <a:t>+</a:t>
              </a:r>
            </a:p>
          </p:txBody>
        </p:sp>
        <p:sp>
          <p:nvSpPr>
            <p:cNvPr id="58388" name="Text Box 22"/>
            <p:cNvSpPr txBox="1">
              <a:spLocks noChangeArrowheads="1"/>
            </p:cNvSpPr>
            <p:nvPr/>
          </p:nvSpPr>
          <p:spPr bwMode="auto">
            <a:xfrm>
              <a:off x="3216" y="115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>
                  <a:ea typeface="ＭＳ Ｐゴシック" charset="-128"/>
                  <a:cs typeface="ＭＳ Ｐゴシック" charset="-128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72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Understanding: Spin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400800"/>
            <a:ext cx="7772400" cy="4572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95400"/>
            <a:ext cx="2209800" cy="294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371600"/>
            <a:ext cx="271235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724400"/>
            <a:ext cx="499005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200" y="990600"/>
            <a:ext cx="48006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Gluon contribution to the proton spin is not large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1676400"/>
            <a:ext cx="3532592" cy="259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8873" y="4343400"/>
            <a:ext cx="3682727" cy="234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181600" y="990600"/>
            <a:ext cx="39624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Measurement of anti-quark spin with the</a:t>
            </a:r>
          </a:p>
          <a:p>
            <a:pPr lvl="0"/>
            <a:r>
              <a:rPr lang="en-US" sz="1600" dirty="0" smtClean="0"/>
              <a:t>W boson started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343400"/>
            <a:ext cx="39624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Transverse spin physics: 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at large </a:t>
            </a:r>
            <a:r>
              <a:rPr lang="en-US" sz="1600" dirty="0" err="1" smtClean="0"/>
              <a:t>xF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5227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0B8-502D-0943-8724-2BC864A4CA99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747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>
                <a:sym typeface="Symbol" charset="2"/>
              </a:rPr>
              <a:t>Future New </a:t>
            </a:r>
            <a:r>
              <a:rPr lang="en-US" altLang="ja-JP" sz="3600" dirty="0">
                <a:sym typeface="Symbol" charset="2"/>
              </a:rPr>
              <a:t>Probes @RHIC: </a:t>
            </a:r>
            <a:r>
              <a:rPr lang="en-US" altLang="ja-JP" sz="3600" dirty="0" err="1" smtClean="0">
                <a:sym typeface="Symbol" charset="2"/>
              </a:rPr>
              <a:t>g</a:t>
            </a:r>
            <a:endParaRPr lang="en-US" altLang="ja-JP" sz="3600" dirty="0"/>
          </a:p>
        </p:txBody>
      </p:sp>
      <p:sp>
        <p:nvSpPr>
          <p:cNvPr id="74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7391400" cy="3581400"/>
          </a:xfrm>
        </p:spPr>
        <p:txBody>
          <a:bodyPr/>
          <a:lstStyle/>
          <a:p>
            <a:pPr eaLnBrk="1" hangingPunct="1"/>
            <a:r>
              <a:rPr lang="en-US" altLang="ja-JP" sz="2400">
                <a:solidFill>
                  <a:srgbClr val="0066FF"/>
                </a:solidFill>
              </a:rPr>
              <a:t>Polarized hadron collisions</a:t>
            </a:r>
          </a:p>
          <a:p>
            <a:pPr lvl="1" eaLnBrk="1" hangingPunct="1"/>
            <a:r>
              <a:rPr lang="en-US" altLang="ja-JP" sz="2000"/>
              <a:t>double longitudinal spin asymmetry</a:t>
            </a:r>
          </a:p>
          <a:p>
            <a:pPr lvl="1" eaLnBrk="1" hangingPunct="1"/>
            <a:endParaRPr lang="en-US" altLang="ja-JP" sz="2000"/>
          </a:p>
          <a:p>
            <a:pPr lvl="1" eaLnBrk="1" hangingPunct="1"/>
            <a:endParaRPr lang="en-US" altLang="ja-JP" sz="2000"/>
          </a:p>
          <a:p>
            <a:pPr lvl="1" eaLnBrk="1" hangingPunct="1"/>
            <a:endParaRPr lang="en-US" altLang="ja-JP" sz="2000"/>
          </a:p>
          <a:p>
            <a:pPr lvl="1" eaLnBrk="1" hangingPunct="1"/>
            <a:r>
              <a:rPr lang="en-US" altLang="ja-JP" sz="2000"/>
              <a:t>leading-order gluon interactions</a:t>
            </a:r>
          </a:p>
          <a:p>
            <a:pPr lvl="2" eaLnBrk="1" hangingPunct="1"/>
            <a:r>
              <a:rPr lang="en-US" altLang="ja-JP" sz="1800"/>
              <a:t>direct-photon production</a:t>
            </a:r>
          </a:p>
          <a:p>
            <a:pPr lvl="2" eaLnBrk="1" hangingPunct="1"/>
            <a:r>
              <a:rPr lang="en-US" altLang="ja-JP" sz="1800"/>
              <a:t>heavy-flavor production</a:t>
            </a:r>
          </a:p>
          <a:p>
            <a:pPr lvl="2" eaLnBrk="1" hangingPunct="1"/>
            <a:r>
              <a:rPr lang="en-US" altLang="ja-JP" sz="1800"/>
              <a:t>Other channels (light hadrons etc.)</a:t>
            </a:r>
            <a:endParaRPr lang="en-US" sz="18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53000" y="4267200"/>
            <a:ext cx="3548063" cy="1905000"/>
            <a:chOff x="1008" y="1392"/>
            <a:chExt cx="2434" cy="1429"/>
          </a:xfrm>
        </p:grpSpPr>
        <p:graphicFrame>
          <p:nvGraphicFramePr>
            <p:cNvPr id="74757" name="Object 5"/>
            <p:cNvGraphicFramePr>
              <a:graphicFrameLocks noChangeAspect="1"/>
            </p:cNvGraphicFramePr>
            <p:nvPr/>
          </p:nvGraphicFramePr>
          <p:xfrm>
            <a:off x="1536" y="1392"/>
            <a:ext cx="1536" cy="1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45" name="ビットマップ イメージ" r:id="rId4" imgW="5210902" imgH="4847619" progId="">
                    <p:embed/>
                  </p:oleObj>
                </mc:Choice>
                <mc:Fallback>
                  <p:oleObj name="ビットマップ イメージ" r:id="rId4" imgW="5210902" imgH="48476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392"/>
                          <a:ext cx="1536" cy="14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772" name="Text Box 6"/>
            <p:cNvSpPr txBox="1">
              <a:spLocks noChangeArrowheads="1"/>
            </p:cNvSpPr>
            <p:nvPr/>
          </p:nvSpPr>
          <p:spPr bwMode="auto">
            <a:xfrm>
              <a:off x="1008" y="1450"/>
              <a:ext cx="100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proton beam</a:t>
              </a:r>
            </a:p>
          </p:txBody>
        </p:sp>
        <p:sp>
          <p:nvSpPr>
            <p:cNvPr id="74773" name="Text Box 7"/>
            <p:cNvSpPr txBox="1">
              <a:spLocks noChangeArrowheads="1"/>
            </p:cNvSpPr>
            <p:nvPr/>
          </p:nvSpPr>
          <p:spPr bwMode="auto">
            <a:xfrm>
              <a:off x="1008" y="2499"/>
              <a:ext cx="100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proton beam</a:t>
              </a:r>
            </a:p>
          </p:txBody>
        </p:sp>
        <p:sp>
          <p:nvSpPr>
            <p:cNvPr id="74774" name="Text Box 8"/>
            <p:cNvSpPr txBox="1">
              <a:spLocks noChangeArrowheads="1"/>
            </p:cNvSpPr>
            <p:nvPr/>
          </p:nvSpPr>
          <p:spPr bwMode="auto">
            <a:xfrm>
              <a:off x="1200" y="1690"/>
              <a:ext cx="58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16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 or </a:t>
              </a:r>
              <a:endParaRPr kumimoji="1" lang="en-US" altLang="ja-JP" sz="1600">
                <a:solidFill>
                  <a:srgbClr val="0099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775" name="Text Box 9"/>
            <p:cNvSpPr txBox="1">
              <a:spLocks noChangeArrowheads="1"/>
            </p:cNvSpPr>
            <p:nvPr/>
          </p:nvSpPr>
          <p:spPr bwMode="auto">
            <a:xfrm>
              <a:off x="1200" y="2314"/>
              <a:ext cx="58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16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 or </a:t>
              </a:r>
              <a:endParaRPr kumimoji="1" lang="en-US" altLang="ja-JP" sz="1600">
                <a:solidFill>
                  <a:srgbClr val="0099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776" name="Text Box 10"/>
            <p:cNvSpPr txBox="1">
              <a:spLocks noChangeArrowheads="1"/>
            </p:cNvSpPr>
            <p:nvPr/>
          </p:nvSpPr>
          <p:spPr bwMode="auto">
            <a:xfrm>
              <a:off x="2256" y="1739"/>
              <a:ext cx="523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6600FF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gluon</a:t>
              </a:r>
            </a:p>
          </p:txBody>
        </p:sp>
        <p:sp>
          <p:nvSpPr>
            <p:cNvPr id="74777" name="Text Box 11"/>
            <p:cNvSpPr txBox="1">
              <a:spLocks noChangeArrowheads="1"/>
            </p:cNvSpPr>
            <p:nvPr/>
          </p:nvSpPr>
          <p:spPr bwMode="auto">
            <a:xfrm>
              <a:off x="2832" y="2026"/>
              <a:ext cx="610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photon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914400" y="4267200"/>
            <a:ext cx="3771900" cy="1809750"/>
            <a:chOff x="1008" y="3264"/>
            <a:chExt cx="2662" cy="1427"/>
          </a:xfrm>
        </p:grpSpPr>
        <p:graphicFrame>
          <p:nvGraphicFramePr>
            <p:cNvPr id="74756" name="Object 4"/>
            <p:cNvGraphicFramePr>
              <a:graphicFrameLocks noChangeAspect="1"/>
            </p:cNvGraphicFramePr>
            <p:nvPr/>
          </p:nvGraphicFramePr>
          <p:xfrm>
            <a:off x="1536" y="3264"/>
            <a:ext cx="1584" cy="1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46" name="ビットマップ イメージ" r:id="rId6" imgW="5238095" imgH="4723810" progId="">
                    <p:embed/>
                  </p:oleObj>
                </mc:Choice>
                <mc:Fallback>
                  <p:oleObj name="ビットマップ イメージ" r:id="rId6" imgW="5238095" imgH="47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3264"/>
                          <a:ext cx="1584" cy="14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765" name="Text Box 14"/>
            <p:cNvSpPr txBox="1">
              <a:spLocks noChangeArrowheads="1"/>
            </p:cNvSpPr>
            <p:nvPr/>
          </p:nvSpPr>
          <p:spPr bwMode="auto">
            <a:xfrm>
              <a:off x="1008" y="3313"/>
              <a:ext cx="103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proton beam</a:t>
              </a:r>
            </a:p>
          </p:txBody>
        </p:sp>
        <p:sp>
          <p:nvSpPr>
            <p:cNvPr id="74766" name="Text Box 15"/>
            <p:cNvSpPr txBox="1">
              <a:spLocks noChangeArrowheads="1"/>
            </p:cNvSpPr>
            <p:nvPr/>
          </p:nvSpPr>
          <p:spPr bwMode="auto">
            <a:xfrm>
              <a:off x="1008" y="4368"/>
              <a:ext cx="103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proton beam</a:t>
              </a:r>
            </a:p>
          </p:txBody>
        </p:sp>
        <p:sp>
          <p:nvSpPr>
            <p:cNvPr id="74767" name="Text Box 16"/>
            <p:cNvSpPr txBox="1">
              <a:spLocks noChangeArrowheads="1"/>
            </p:cNvSpPr>
            <p:nvPr/>
          </p:nvSpPr>
          <p:spPr bwMode="auto">
            <a:xfrm>
              <a:off x="1200" y="3552"/>
              <a:ext cx="60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16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 or </a:t>
              </a:r>
              <a:endParaRPr kumimoji="1" lang="en-US" altLang="ja-JP" sz="1600">
                <a:solidFill>
                  <a:srgbClr val="0099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768" name="Text Box 17"/>
            <p:cNvSpPr txBox="1">
              <a:spLocks noChangeArrowheads="1"/>
            </p:cNvSpPr>
            <p:nvPr/>
          </p:nvSpPr>
          <p:spPr bwMode="auto">
            <a:xfrm>
              <a:off x="1200" y="4177"/>
              <a:ext cx="60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1600">
                  <a:solidFill>
                    <a:srgbClr val="0099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 or </a:t>
              </a:r>
              <a:endParaRPr kumimoji="1" lang="en-US" altLang="ja-JP" sz="1600">
                <a:solidFill>
                  <a:srgbClr val="0099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769" name="Text Box 18"/>
            <p:cNvSpPr txBox="1">
              <a:spLocks noChangeArrowheads="1"/>
            </p:cNvSpPr>
            <p:nvPr/>
          </p:nvSpPr>
          <p:spPr bwMode="auto">
            <a:xfrm>
              <a:off x="1968" y="3984"/>
              <a:ext cx="538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6600FF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gluon</a:t>
              </a:r>
            </a:p>
          </p:txBody>
        </p:sp>
        <p:sp>
          <p:nvSpPr>
            <p:cNvPr id="74770" name="Text Box 19"/>
            <p:cNvSpPr txBox="1">
              <a:spLocks noChangeArrowheads="1"/>
            </p:cNvSpPr>
            <p:nvPr/>
          </p:nvSpPr>
          <p:spPr bwMode="auto">
            <a:xfrm>
              <a:off x="1968" y="3696"/>
              <a:ext cx="538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6600FF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gluon</a:t>
              </a:r>
            </a:p>
          </p:txBody>
        </p:sp>
        <p:sp>
          <p:nvSpPr>
            <p:cNvPr id="74771" name="Text Box 20"/>
            <p:cNvSpPr txBox="1">
              <a:spLocks noChangeArrowheads="1"/>
            </p:cNvSpPr>
            <p:nvPr/>
          </p:nvSpPr>
          <p:spPr bwMode="auto">
            <a:xfrm>
              <a:off x="2639" y="3840"/>
              <a:ext cx="103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sz="200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heavy flavor</a:t>
              </a:r>
            </a:p>
          </p:txBody>
        </p:sp>
      </p:grp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5638800" y="2590800"/>
          <a:ext cx="28194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" name="ﾋﾞｯﾄﾏｯﾌﾟ ｲﾒｰｼﾞ" r:id="rId8" imgW="4991150" imgH="2428727" progId="">
                  <p:embed/>
                </p:oleObj>
              </mc:Choice>
              <mc:Fallback>
                <p:oleObj name="ﾋﾞｯﾄﾏｯﾌﾟ ｲﾒｰｼﾞ" r:id="rId8" imgW="4991150" imgH="24287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590800"/>
                        <a:ext cx="28194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1447800" y="1752600"/>
          <a:ext cx="57150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8" name="Equation" r:id="rId10" imgW="3340100" imgH="393700" progId="Equation.3">
                  <p:embed/>
                </p:oleObj>
              </mc:Choice>
              <mc:Fallback>
                <p:oleObj name="Equation" r:id="rId10" imgW="3340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752600"/>
                        <a:ext cx="5715000" cy="674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648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D80E-AC4A-A54F-BC70-720B3B30F0AA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21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</a:t>
            </a:r>
            <a:r>
              <a:rPr lang="en-US" sz="3600" baseline="30000" dirty="0"/>
              <a:t>±</a:t>
            </a:r>
            <a:r>
              <a:rPr lang="en-US" sz="3600" dirty="0"/>
              <a:t> Production and A</a:t>
            </a:r>
            <a:r>
              <a:rPr lang="en-US" sz="3600" baseline="-25000" dirty="0"/>
              <a:t>L</a:t>
            </a:r>
            <a:r>
              <a:rPr lang="en-US" sz="3600" dirty="0"/>
              <a:t> @500GeV</a:t>
            </a:r>
            <a:endParaRPr lang="en-US" dirty="0"/>
          </a:p>
        </p:txBody>
      </p:sp>
      <p:pic>
        <p:nvPicPr>
          <p:cNvPr id="921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8100" y="1752600"/>
            <a:ext cx="3873500" cy="454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8" name="Text Box 4"/>
          <p:cNvSpPr txBox="1">
            <a:spLocks noChangeArrowheads="1"/>
          </p:cNvSpPr>
          <p:nvPr/>
        </p:nvSpPr>
        <p:spPr bwMode="auto">
          <a:xfrm>
            <a:off x="6248400" y="1477962"/>
            <a:ext cx="213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200" dirty="0" err="1">
                <a:latin typeface="Times" charset="0"/>
                <a:ea typeface="ＭＳ Ｐゴシック" charset="-128"/>
                <a:cs typeface="ＭＳ Ｐゴシック" charset="-128"/>
              </a:rPr>
              <a:t>Bunce</a:t>
            </a:r>
            <a:r>
              <a:rPr lang="en-US" sz="1200" dirty="0">
                <a:latin typeface="Times" charset="0"/>
                <a:ea typeface="ＭＳ Ｐゴシック" charset="-128"/>
                <a:cs typeface="ＭＳ Ｐゴシック" charset="-128"/>
              </a:rPr>
              <a:t> G. et al, hep-ph/0007218</a:t>
            </a:r>
          </a:p>
        </p:txBody>
      </p:sp>
      <p:graphicFrame>
        <p:nvGraphicFramePr>
          <p:cNvPr id="9216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411134" y="2563136"/>
          <a:ext cx="1751416" cy="77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" name="Bitmap Image" r:id="rId5" imgW="4886266" imgH="2152922" progId="">
                  <p:embed/>
                </p:oleObj>
              </mc:Choice>
              <mc:Fallback>
                <p:oleObj name="Bitmap Image" r:id="rId5" imgW="4886266" imgH="21529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134" y="2563136"/>
                        <a:ext cx="1751416" cy="771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29430" y="1344424"/>
            <a:ext cx="2494769" cy="3022855"/>
            <a:chOff x="912" y="1680"/>
            <a:chExt cx="2165" cy="244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912" y="1680"/>
              <a:ext cx="1920" cy="2208"/>
              <a:chOff x="912" y="1680"/>
              <a:chExt cx="1920" cy="2208"/>
            </a:xfrm>
          </p:grpSpPr>
          <p:pic>
            <p:nvPicPr>
              <p:cNvPr id="92175" name="Picture 8" descr="WW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12" y="1680"/>
                <a:ext cx="1597" cy="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496" y="3072"/>
                <a:ext cx="336" cy="672"/>
                <a:chOff x="2496" y="1872"/>
                <a:chExt cx="336" cy="672"/>
              </a:xfrm>
            </p:grpSpPr>
            <p:sp>
              <p:nvSpPr>
                <p:cNvPr id="92180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496" y="1872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3333CC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181" name="Line 11"/>
                <p:cNvSpPr>
                  <a:spLocks noChangeShapeType="1"/>
                </p:cNvSpPr>
                <p:nvPr/>
              </p:nvSpPr>
              <p:spPr bwMode="auto">
                <a:xfrm>
                  <a:off x="2496" y="220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2496" y="1872"/>
                <a:ext cx="336" cy="672"/>
                <a:chOff x="2496" y="1872"/>
                <a:chExt cx="336" cy="672"/>
              </a:xfrm>
            </p:grpSpPr>
            <p:sp>
              <p:nvSpPr>
                <p:cNvPr id="92178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96" y="1872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3333CC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179" name="Line 14"/>
                <p:cNvSpPr>
                  <a:spLocks noChangeShapeType="1"/>
                </p:cNvSpPr>
                <p:nvPr/>
              </p:nvSpPr>
              <p:spPr bwMode="auto">
                <a:xfrm>
                  <a:off x="2496" y="220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92171" name="Text Box 15"/>
            <p:cNvSpPr txBox="1">
              <a:spLocks noChangeArrowheads="1"/>
            </p:cNvSpPr>
            <p:nvPr/>
          </p:nvSpPr>
          <p:spPr bwMode="auto">
            <a:xfrm>
              <a:off x="2822" y="1703"/>
              <a:ext cx="255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l-GR" sz="1800">
                  <a:ea typeface="Arial" charset="0"/>
                  <a:cs typeface="Arial" charset="0"/>
                </a:rPr>
                <a:t>μ</a:t>
              </a:r>
              <a:r>
                <a:rPr lang="en-US" sz="1800" baseline="30000">
                  <a:ea typeface="Arial" charset="0"/>
                  <a:cs typeface="Arial" charset="0"/>
                </a:rPr>
                <a:t>+</a:t>
              </a:r>
              <a:endParaRPr lang="el-GR" sz="1800" baseline="30000">
                <a:ea typeface="Arial" charset="0"/>
                <a:cs typeface="Arial" charset="0"/>
              </a:endParaRPr>
            </a:p>
          </p:txBody>
        </p:sp>
        <p:sp>
          <p:nvSpPr>
            <p:cNvPr id="92172" name="Text Box 16"/>
            <p:cNvSpPr txBox="1">
              <a:spLocks noChangeArrowheads="1"/>
            </p:cNvSpPr>
            <p:nvPr/>
          </p:nvSpPr>
          <p:spPr bwMode="auto">
            <a:xfrm>
              <a:off x="2832" y="2976"/>
              <a:ext cx="231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l-GR" sz="1800">
                  <a:ea typeface="Arial" charset="0"/>
                  <a:cs typeface="Arial" charset="0"/>
                </a:rPr>
                <a:t>μ</a:t>
              </a:r>
              <a:r>
                <a:rPr lang="en-US" sz="1800" baseline="30000">
                  <a:ea typeface="Arial" charset="0"/>
                  <a:cs typeface="Arial" charset="0"/>
                </a:rPr>
                <a:t>-</a:t>
              </a:r>
              <a:endParaRPr lang="el-GR" sz="1800" baseline="30000">
                <a:ea typeface="Arial" charset="0"/>
                <a:cs typeface="Arial" charset="0"/>
              </a:endParaRPr>
            </a:p>
          </p:txBody>
        </p:sp>
        <p:sp>
          <p:nvSpPr>
            <p:cNvPr id="92173" name="Text Box 17"/>
            <p:cNvSpPr txBox="1">
              <a:spLocks noChangeArrowheads="1"/>
            </p:cNvSpPr>
            <p:nvPr/>
          </p:nvSpPr>
          <p:spPr bwMode="auto">
            <a:xfrm>
              <a:off x="2832" y="2400"/>
              <a:ext cx="188" cy="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l-GR" sz="1800">
                  <a:ea typeface="Arial" charset="0"/>
                  <a:cs typeface="Arial" charset="0"/>
                </a:rPr>
                <a:t>ν</a:t>
              </a:r>
            </a:p>
          </p:txBody>
        </p:sp>
        <p:sp>
          <p:nvSpPr>
            <p:cNvPr id="92174" name="Text Box 18"/>
            <p:cNvSpPr txBox="1">
              <a:spLocks noChangeArrowheads="1"/>
            </p:cNvSpPr>
            <p:nvPr/>
          </p:nvSpPr>
          <p:spPr bwMode="auto">
            <a:xfrm>
              <a:off x="2832" y="3600"/>
              <a:ext cx="188" cy="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l-GR" sz="1800">
                  <a:ea typeface="Arial" charset="0"/>
                  <a:cs typeface="Arial" charset="0"/>
                </a:rPr>
                <a:t>ν</a:t>
              </a:r>
            </a:p>
          </p:txBody>
        </p:sp>
      </p:grp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457200" y="4293245"/>
          <a:ext cx="4705350" cy="180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8" name="Equation" r:id="rId8" imgW="2768600" imgH="1079500" progId="Equation.3">
                  <p:embed/>
                </p:oleObj>
              </mc:Choice>
              <mc:Fallback>
                <p:oleObj name="Equation" r:id="rId8" imgW="2768600" imgH="1079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93245"/>
                        <a:ext cx="4705350" cy="180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675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27" y="3390225"/>
            <a:ext cx="3060774" cy="3025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583" y="1143000"/>
            <a:ext cx="4109233" cy="519453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9507-E4E3-4F2D-8A3B-1A0C67F2988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pic>
        <p:nvPicPr>
          <p:cNvPr id="8" name="Picture 7" descr="cp_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064" y="1102111"/>
            <a:ext cx="3401911" cy="228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263769" y="0"/>
            <a:ext cx="83440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W</a:t>
            </a:r>
            <a:r>
              <a:rPr kumimoji="0" lang="en-US" altLang="zh-CN" sz="3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±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Measurements from Run9 500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pp!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99" y="843795"/>
            <a:ext cx="8350641" cy="5901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2138"/>
            <a:ext cx="8229600" cy="786629"/>
          </a:xfrm>
        </p:spPr>
        <p:txBody>
          <a:bodyPr/>
          <a:lstStyle/>
          <a:p>
            <a:r>
              <a:rPr lang="en-US" dirty="0" smtClean="0"/>
              <a:t>The Big Bang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57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Ming X. Liu  5/31/2010 MENU2010 W&amp;M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76F2-DDDB-3842-8FA4-A7E3626923F8}" type="slidenum">
              <a:rPr lang="en-US"/>
              <a:pPr/>
              <a:t>60</a:t>
            </a:fld>
            <a:endParaRPr lang="en-US"/>
          </a:p>
        </p:txBody>
      </p:sp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" y="112257"/>
            <a:ext cx="7110428" cy="1481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556" dirty="0" smtClean="0">
                <a:ea typeface="ＭＳ Ｐゴシック" charset="-128"/>
                <a:cs typeface="ＭＳ Ｐゴシック" charset="-128"/>
              </a:rPr>
              <a:t>Part II: Transverse Spin Physics Program 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ea typeface="ＭＳ Ｐゴシック" charset="-128"/>
                <a:cs typeface="ＭＳ Ｐゴシック" charset="-128"/>
              </a:rPr>
            </a:br>
            <a:endParaRPr lang="en-US" sz="2400" dirty="0">
              <a:solidFill>
                <a:schemeClr val="hlin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487" name="Picture 4" descr="zg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38500"/>
            <a:ext cx="25257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4683125" y="2070100"/>
          <a:ext cx="2070100" cy="257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7" name="Picture" r:id="rId5" imgW="2187747" imgH="2141307" progId="Word.Picture.8">
                  <p:embed/>
                </p:oleObj>
              </mc:Choice>
              <mc:Fallback>
                <p:oleObj name="Picture" r:id="rId5" imgW="2187747" imgH="2141307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40"/>
                      <a:stretch>
                        <a:fillRect/>
                      </a:stretch>
                    </p:blipFill>
                    <p:spPr bwMode="auto">
                      <a:xfrm>
                        <a:off x="4683125" y="2070100"/>
                        <a:ext cx="2070100" cy="2573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8" name="Picture 6"/>
          <p:cNvPicPr>
            <a:picLocks noChangeAspect="1" noChangeArrowheads="1"/>
          </p:cNvPicPr>
          <p:nvPr/>
        </p:nvPicPr>
        <p:blipFill>
          <a:blip r:embed="rId7"/>
          <a:srcRect l="32813" t="25000" r="23438" b="17500"/>
          <a:stretch>
            <a:fillRect/>
          </a:stretch>
        </p:blipFill>
        <p:spPr bwMode="auto">
          <a:xfrm>
            <a:off x="2525713" y="2708275"/>
            <a:ext cx="2157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2678113" y="4837113"/>
            <a:ext cx="2141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1600"/>
              <a:t>PRD65, 092008 (2002)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90513" y="5611813"/>
            <a:ext cx="1681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/>
              <a:t>PRL36, 929 (1976)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681038" y="2824163"/>
            <a:ext cx="184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/>
              <a:t>ZGS 12 GeV beam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525713" y="2251075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/>
              <a:t>AGS 22 GeV beam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667250" y="1706563"/>
            <a:ext cx="2085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/>
              <a:t>FNAL 200 GeV beam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819650" y="4692650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/>
              <a:t>PLB261, 201 (1991)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/>
              <a:t>PLB264, 462 (1991)</a:t>
            </a:r>
          </a:p>
        </p:txBody>
      </p:sp>
      <p:sp>
        <p:nvSpPr>
          <p:cNvPr id="20495" name="Text Box 13"/>
          <p:cNvSpPr txBox="1">
            <a:spLocks noChangeArrowheads="1"/>
          </p:cNvSpPr>
          <p:nvPr/>
        </p:nvSpPr>
        <p:spPr bwMode="auto">
          <a:xfrm>
            <a:off x="6804025" y="225425"/>
            <a:ext cx="233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/>
              <a:t>RHIC 20,000 GeV beam</a:t>
            </a:r>
          </a:p>
        </p:txBody>
      </p:sp>
      <p:pic>
        <p:nvPicPr>
          <p:cNvPr id="20496" name="Picture 16" descr="prl_fig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8430" y="728663"/>
            <a:ext cx="2266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119063" y="5975350"/>
            <a:ext cx="3309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  <a:latin typeface="Times New Roman" charset="0"/>
              </a:rPr>
              <a:t>Non-Perturbative cross section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6051550" y="5927725"/>
            <a:ext cx="278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  <a:latin typeface="Times New Roman" charset="0"/>
              </a:rPr>
              <a:t>Perturbative cross section</a:t>
            </a: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3581400" y="6172200"/>
            <a:ext cx="2133600" cy="0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7269163" y="3021013"/>
            <a:ext cx="11779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PRL (2004)</a:t>
            </a:r>
          </a:p>
        </p:txBody>
      </p:sp>
      <p:sp>
        <p:nvSpPr>
          <p:cNvPr id="22" name="TextBox 55"/>
          <p:cNvSpPr txBox="1">
            <a:spLocks noChangeArrowheads="1"/>
          </p:cNvSpPr>
          <p:nvPr/>
        </p:nvSpPr>
        <p:spPr bwMode="auto">
          <a:xfrm>
            <a:off x="290513" y="1275676"/>
            <a:ext cx="4105276" cy="86177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Large </a:t>
            </a:r>
            <a:r>
              <a:rPr lang="en-US" sz="1600" dirty="0"/>
              <a:t>Transverse Single Spin </a:t>
            </a:r>
            <a:r>
              <a:rPr lang="en-US" sz="1600" dirty="0" smtClean="0"/>
              <a:t>Asymmetry (</a:t>
            </a:r>
            <a:r>
              <a:rPr lang="en-US" sz="1600" dirty="0"/>
              <a:t>SSA) in forward meson production persists up to RHIC energy.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6702548" y="3873611"/>
            <a:ext cx="2408727" cy="1927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695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46"/>
          <p:cNvSpPr>
            <a:spLocks noChangeShapeType="1"/>
          </p:cNvSpPr>
          <p:nvPr/>
        </p:nvSpPr>
        <p:spPr bwMode="auto">
          <a:xfrm flipH="1" flipV="1">
            <a:off x="1143000" y="1752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Line 40"/>
          <p:cNvSpPr>
            <a:spLocks noChangeShapeType="1"/>
          </p:cNvSpPr>
          <p:nvPr/>
        </p:nvSpPr>
        <p:spPr bwMode="auto">
          <a:xfrm flipV="1">
            <a:off x="2209800" y="1524000"/>
            <a:ext cx="685800" cy="228600"/>
          </a:xfrm>
          <a:prstGeom prst="line">
            <a:avLst/>
          </a:prstGeom>
          <a:noFill/>
          <a:ln w="412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Oval 35"/>
          <p:cNvSpPr>
            <a:spLocks noChangeArrowheads="1"/>
          </p:cNvSpPr>
          <p:nvPr/>
        </p:nvSpPr>
        <p:spPr bwMode="auto">
          <a:xfrm>
            <a:off x="1981200" y="1447800"/>
            <a:ext cx="479425" cy="533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73725"/>
                  <a:invGamma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8162" name="AutoShape 34"/>
          <p:cNvSpPr>
            <a:spLocks noChangeArrowheads="1"/>
          </p:cNvSpPr>
          <p:nvPr/>
        </p:nvSpPr>
        <p:spPr bwMode="auto">
          <a:xfrm>
            <a:off x="838200" y="1676400"/>
            <a:ext cx="152400" cy="609600"/>
          </a:xfrm>
          <a:prstGeom prst="upArrow">
            <a:avLst>
              <a:gd name="adj1" fmla="val 50000"/>
              <a:gd name="adj2" fmla="val 100000"/>
            </a:avLst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graphicFrame>
        <p:nvGraphicFramePr>
          <p:cNvPr id="4102" name="Object 9"/>
          <p:cNvGraphicFramePr>
            <a:graphicFrameLocks noChangeAspect="1"/>
          </p:cNvGraphicFramePr>
          <p:nvPr/>
        </p:nvGraphicFramePr>
        <p:xfrm>
          <a:off x="3186113" y="1087438"/>
          <a:ext cx="23320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Equation" r:id="rId3" imgW="1435100" imgH="609600" progId="Equation.3">
                  <p:embed/>
                </p:oleObj>
              </mc:Choice>
              <mc:Fallback>
                <p:oleObj name="Equation" r:id="rId3" imgW="14351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1087438"/>
                        <a:ext cx="233203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8797925" y="2133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ko-KR" sz="2000" b="1">
              <a:latin typeface="Arial Unicode MS" charset="0"/>
              <a:cs typeface="Arial Unicode MS" charset="0"/>
            </a:endParaRPr>
          </a:p>
        </p:txBody>
      </p:sp>
      <p:sp>
        <p:nvSpPr>
          <p:cNvPr id="4104" name="Rectangle 15"/>
          <p:cNvSpPr>
            <a:spLocks noChangeArrowheads="1"/>
          </p:cNvSpPr>
          <p:nvPr/>
        </p:nvSpPr>
        <p:spPr bwMode="auto">
          <a:xfrm>
            <a:off x="557213" y="457200"/>
            <a:ext cx="9805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sz="2000">
                <a:solidFill>
                  <a:schemeClr val="tx2"/>
                </a:solidFill>
                <a:cs typeface="Arial Unicode MS" charset="0"/>
              </a:rPr>
              <a:t>Single Transverse Spin Asymmetries in pp Collisions</a:t>
            </a:r>
          </a:p>
        </p:txBody>
      </p:sp>
      <p:sp>
        <p:nvSpPr>
          <p:cNvPr id="4105" name="Line 18"/>
          <p:cNvSpPr>
            <a:spLocks noChangeShapeType="1"/>
          </p:cNvSpPr>
          <p:nvPr/>
        </p:nvSpPr>
        <p:spPr bwMode="auto">
          <a:xfrm flipV="1">
            <a:off x="838200" y="1752600"/>
            <a:ext cx="1371600" cy="457200"/>
          </a:xfrm>
          <a:prstGeom prst="line">
            <a:avLst/>
          </a:prstGeom>
          <a:noFill/>
          <a:ln w="412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Oval 19"/>
          <p:cNvSpPr>
            <a:spLocks noChangeArrowheads="1"/>
          </p:cNvSpPr>
          <p:nvPr/>
        </p:nvSpPr>
        <p:spPr bwMode="auto">
          <a:xfrm>
            <a:off x="685800" y="1905000"/>
            <a:ext cx="479425" cy="533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73725"/>
                  <a:invGamma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107" name="Text Box 30"/>
          <p:cNvSpPr txBox="1">
            <a:spLocks noChangeArrowheads="1"/>
          </p:cNvSpPr>
          <p:nvPr/>
        </p:nvSpPr>
        <p:spPr bwMode="auto">
          <a:xfrm>
            <a:off x="5638800" y="990600"/>
            <a:ext cx="3352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</a:t>
            </a:r>
            <a:r>
              <a:rPr lang="en-US" baseline="-25000"/>
              <a:t>N</a:t>
            </a:r>
            <a:r>
              <a:rPr lang="en-US"/>
              <a:t> difference in cross-section between particles produced to the left and right</a:t>
            </a:r>
            <a:endParaRPr lang="en-US" baseline="-25000"/>
          </a:p>
        </p:txBody>
      </p:sp>
      <p:sp>
        <p:nvSpPr>
          <p:cNvPr id="4108" name="AutoShape 36"/>
          <p:cNvSpPr>
            <a:spLocks noChangeArrowheads="1"/>
          </p:cNvSpPr>
          <p:nvPr/>
        </p:nvSpPr>
        <p:spPr bwMode="auto">
          <a:xfrm>
            <a:off x="1371600" y="1676400"/>
            <a:ext cx="381000" cy="457200"/>
          </a:xfrm>
          <a:prstGeom prst="irregularSeal2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Line 41"/>
          <p:cNvSpPr>
            <a:spLocks noChangeShapeType="1"/>
          </p:cNvSpPr>
          <p:nvPr/>
        </p:nvSpPr>
        <p:spPr bwMode="auto">
          <a:xfrm flipV="1">
            <a:off x="228600" y="2209800"/>
            <a:ext cx="685800" cy="228600"/>
          </a:xfrm>
          <a:prstGeom prst="line">
            <a:avLst/>
          </a:prstGeom>
          <a:noFill/>
          <a:ln w="412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Text Box 43"/>
          <p:cNvSpPr txBox="1">
            <a:spLocks noChangeArrowheads="1"/>
          </p:cNvSpPr>
          <p:nvPr/>
        </p:nvSpPr>
        <p:spPr bwMode="auto">
          <a:xfrm>
            <a:off x="1676400" y="2133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Right</a:t>
            </a:r>
          </a:p>
        </p:txBody>
      </p:sp>
      <p:sp>
        <p:nvSpPr>
          <p:cNvPr id="4111" name="Text Box 44"/>
          <p:cNvSpPr txBox="1">
            <a:spLocks noChangeArrowheads="1"/>
          </p:cNvSpPr>
          <p:nvPr/>
        </p:nvSpPr>
        <p:spPr bwMode="auto">
          <a:xfrm>
            <a:off x="1219200" y="1309688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Left</a:t>
            </a:r>
          </a:p>
        </p:txBody>
      </p:sp>
      <p:sp>
        <p:nvSpPr>
          <p:cNvPr id="4112" name="Line 45"/>
          <p:cNvSpPr>
            <a:spLocks noChangeShapeType="1"/>
          </p:cNvSpPr>
          <p:nvPr/>
        </p:nvSpPr>
        <p:spPr bwMode="auto">
          <a:xfrm>
            <a:off x="1524000" y="19050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7845425"/>
            <a:ext cx="2133600" cy="476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610BE1A-CE17-B646-B08B-FC30E6BEF222}" type="slidenum">
              <a:rPr lang="en-US"/>
              <a:pPr eaLnBrk="1" hangingPunct="1"/>
              <a:t>61</a:t>
            </a:fld>
            <a:endParaRPr lang="en-US"/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91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4913313" y="1752600"/>
            <a:ext cx="1335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(Preliminary)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685800" y="5181600"/>
            <a:ext cx="8229600" cy="1828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000" dirty="0" smtClean="0"/>
              <a:t>Features:</a:t>
            </a:r>
          </a:p>
          <a:p>
            <a:pPr>
              <a:defRPr/>
            </a:pPr>
            <a:r>
              <a:rPr lang="en-US" sz="2000" dirty="0" smtClean="0"/>
              <a:t>Forward non-zero asymmetries.</a:t>
            </a:r>
          </a:p>
          <a:p>
            <a:pPr>
              <a:defRPr/>
            </a:pPr>
            <a:r>
              <a:rPr lang="en-US" sz="2000" dirty="0" smtClean="0"/>
              <a:t>Asymmetries consistent over an order of magnitude in </a:t>
            </a:r>
            <a:r>
              <a:rPr lang="en-US" sz="2000" dirty="0" err="1" smtClean="0"/>
              <a:t>sqrt</a:t>
            </a:r>
            <a:r>
              <a:rPr lang="en-US" sz="2000" dirty="0" smtClean="0"/>
              <a:t>(s).</a:t>
            </a:r>
          </a:p>
          <a:p>
            <a:pPr>
              <a:defRPr/>
            </a:pPr>
            <a:r>
              <a:rPr lang="en-US" sz="2000" dirty="0" smtClean="0"/>
              <a:t>Several theoretical frameworks to explain the results.</a:t>
            </a:r>
          </a:p>
        </p:txBody>
      </p:sp>
    </p:spTree>
    <p:extLst>
      <p:ext uri="{BB962C8B-B14F-4D97-AF65-F5344CB8AC3E}">
        <p14:creationId xmlns:p14="http://schemas.microsoft.com/office/powerpoint/2010/main" val="235689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Ming X. Liu  5/31/2010 MENU2010 W&amp;M</a:t>
            </a:r>
          </a:p>
        </p:txBody>
      </p:sp>
      <p:sp>
        <p:nvSpPr>
          <p:cNvPr id="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E7D8-3761-CE45-9E80-06685FE1C59C}" type="slidenum">
              <a:rPr lang="en-US"/>
              <a:pPr/>
              <a:t>62</a:t>
            </a:fld>
            <a:endParaRPr lang="en-US"/>
          </a:p>
        </p:txBody>
      </p:sp>
      <p:sp>
        <p:nvSpPr>
          <p:cNvPr id="24583" name="Title 1"/>
          <p:cNvSpPr>
            <a:spLocks noGrp="1"/>
          </p:cNvSpPr>
          <p:nvPr>
            <p:ph type="title"/>
          </p:nvPr>
        </p:nvSpPr>
        <p:spPr>
          <a:xfrm>
            <a:off x="66675" y="42863"/>
            <a:ext cx="8967788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a typeface="ＭＳ Ｐゴシック" charset="-128"/>
                <a:cs typeface="ＭＳ Ｐゴシック" charset="-128"/>
              </a:rPr>
              <a:t>Theory: K</a:t>
            </a:r>
            <a:r>
              <a:rPr lang="en-US" sz="4000" baseline="-25000" dirty="0" smtClean="0">
                <a:ea typeface="ＭＳ Ｐゴシック" charset="-128"/>
                <a:cs typeface="ＭＳ Ｐゴシック" charset="-128"/>
              </a:rPr>
              <a:t>T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err="1" smtClean="0">
                <a:ea typeface="ＭＳ Ｐゴシック" charset="-128"/>
                <a:cs typeface="ＭＳ Ｐゴシック" charset="-128"/>
              </a:rPr>
              <a:t>vs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> Collinear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4410075" cy="3241675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sz="3000" smtClean="0">
                <a:ea typeface="ＭＳ Ｐゴシック" charset="-128"/>
                <a:cs typeface="ＭＳ Ｐゴシック" charset="-128"/>
              </a:rPr>
              <a:t>Tran. Mom. Dep. Funs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200" smtClean="0"/>
              <a:t>Sivers Fun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200" smtClean="0"/>
              <a:t>Collins Fun</a:t>
            </a:r>
          </a:p>
          <a:p>
            <a:pPr eaLnBrk="1" hangingPunct="1">
              <a:lnSpc>
                <a:spcPct val="70000"/>
              </a:lnSpc>
            </a:pPr>
            <a:endParaRPr lang="en-US" sz="220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70000"/>
              </a:lnSpc>
            </a:pPr>
            <a:endParaRPr lang="en-US" sz="300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70000"/>
              </a:lnSpc>
            </a:pPr>
            <a:endParaRPr lang="en-US" sz="300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000" smtClean="0">
                <a:ea typeface="ＭＳ Ｐゴシック" charset="-128"/>
                <a:cs typeface="ＭＳ Ｐゴシック" charset="-128"/>
              </a:rPr>
              <a:t>Twist-3 collinear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200" smtClean="0"/>
              <a:t>Quark-gluon correl.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200" smtClean="0"/>
              <a:t>Gluon-gluon correl.</a:t>
            </a: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3" name="Equation" r:id="rId4" imgW="101600" imgH="177800" progId="Equation.3">
                  <p:embed/>
                </p:oleObj>
              </mc:Choice>
              <mc:Fallback>
                <p:oleObj name="Equation" r:id="rId4" imgW="101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40"/>
          <p:cNvGrpSpPr>
            <a:grpSpLocks/>
          </p:cNvGrpSpPr>
          <p:nvPr/>
        </p:nvGrpSpPr>
        <p:grpSpPr bwMode="auto">
          <a:xfrm>
            <a:off x="4867275" y="1233488"/>
            <a:ext cx="3325813" cy="1838325"/>
            <a:chOff x="480" y="1872"/>
            <a:chExt cx="3264" cy="1931"/>
          </a:xfrm>
        </p:grpSpPr>
        <p:sp>
          <p:nvSpPr>
            <p:cNvPr id="24610" name="Line 241"/>
            <p:cNvSpPr>
              <a:spLocks noChangeShapeType="1"/>
            </p:cNvSpPr>
            <p:nvPr/>
          </p:nvSpPr>
          <p:spPr bwMode="auto">
            <a:xfrm>
              <a:off x="3168" y="216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1" name="Line 242"/>
            <p:cNvSpPr>
              <a:spLocks noChangeShapeType="1"/>
            </p:cNvSpPr>
            <p:nvPr/>
          </p:nvSpPr>
          <p:spPr bwMode="auto">
            <a:xfrm>
              <a:off x="3120" y="206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2" name="Line 243"/>
            <p:cNvSpPr>
              <a:spLocks noChangeShapeType="1"/>
            </p:cNvSpPr>
            <p:nvPr/>
          </p:nvSpPr>
          <p:spPr bwMode="auto">
            <a:xfrm>
              <a:off x="3216" y="230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3" name="Line 244"/>
            <p:cNvSpPr>
              <a:spLocks noChangeShapeType="1"/>
            </p:cNvSpPr>
            <p:nvPr/>
          </p:nvSpPr>
          <p:spPr bwMode="auto">
            <a:xfrm>
              <a:off x="3168" y="2352"/>
              <a:ext cx="144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4" name="Text Box 245"/>
            <p:cNvSpPr txBox="1">
              <a:spLocks noChangeArrowheads="1"/>
            </p:cNvSpPr>
            <p:nvPr/>
          </p:nvSpPr>
          <p:spPr bwMode="auto">
            <a:xfrm>
              <a:off x="3456" y="1872"/>
              <a:ext cx="288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/>
                <a:t>h</a:t>
              </a:r>
            </a:p>
          </p:txBody>
        </p:sp>
        <p:sp>
          <p:nvSpPr>
            <p:cNvPr id="24615" name="Line 246"/>
            <p:cNvSpPr>
              <a:spLocks noChangeShapeType="1"/>
            </p:cNvSpPr>
            <p:nvPr/>
          </p:nvSpPr>
          <p:spPr bwMode="auto">
            <a:xfrm>
              <a:off x="2448" y="2784"/>
              <a:ext cx="38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6" name="Line 247"/>
            <p:cNvSpPr>
              <a:spLocks noChangeShapeType="1"/>
            </p:cNvSpPr>
            <p:nvPr/>
          </p:nvSpPr>
          <p:spPr bwMode="auto">
            <a:xfrm>
              <a:off x="2496" y="2784"/>
              <a:ext cx="38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7" name="Line 248"/>
            <p:cNvSpPr>
              <a:spLocks noChangeShapeType="1"/>
            </p:cNvSpPr>
            <p:nvPr/>
          </p:nvSpPr>
          <p:spPr bwMode="auto">
            <a:xfrm>
              <a:off x="2496" y="2736"/>
              <a:ext cx="4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8" name="Text Box 249"/>
            <p:cNvSpPr txBox="1">
              <a:spLocks noChangeArrowheads="1"/>
            </p:cNvSpPr>
            <p:nvPr/>
          </p:nvSpPr>
          <p:spPr bwMode="auto">
            <a:xfrm>
              <a:off x="2879" y="3129"/>
              <a:ext cx="337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/>
                <a:t>X’</a:t>
              </a:r>
            </a:p>
          </p:txBody>
        </p:sp>
        <p:sp>
          <p:nvSpPr>
            <p:cNvPr id="24619" name="Line 250"/>
            <p:cNvSpPr>
              <a:spLocks noChangeShapeType="1"/>
            </p:cNvSpPr>
            <p:nvPr/>
          </p:nvSpPr>
          <p:spPr bwMode="auto">
            <a:xfrm>
              <a:off x="2400" y="2671"/>
              <a:ext cx="336" cy="3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0" name="Line 251"/>
            <p:cNvSpPr>
              <a:spLocks noChangeShapeType="1"/>
            </p:cNvSpPr>
            <p:nvPr/>
          </p:nvSpPr>
          <p:spPr bwMode="auto">
            <a:xfrm flipV="1">
              <a:off x="2400" y="230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1" name="Line 252"/>
            <p:cNvSpPr>
              <a:spLocks noChangeShapeType="1"/>
            </p:cNvSpPr>
            <p:nvPr/>
          </p:nvSpPr>
          <p:spPr bwMode="auto">
            <a:xfrm>
              <a:off x="480" y="206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2" name="Line 253"/>
            <p:cNvSpPr>
              <a:spLocks noChangeShapeType="1"/>
            </p:cNvSpPr>
            <p:nvPr/>
          </p:nvSpPr>
          <p:spPr bwMode="auto">
            <a:xfrm>
              <a:off x="480" y="2160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3" name="Line 254"/>
            <p:cNvSpPr>
              <a:spLocks noChangeShapeType="1"/>
            </p:cNvSpPr>
            <p:nvPr/>
          </p:nvSpPr>
          <p:spPr bwMode="auto">
            <a:xfrm>
              <a:off x="480" y="2256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4" name="Line 255"/>
            <p:cNvSpPr>
              <a:spLocks noChangeShapeType="1"/>
            </p:cNvSpPr>
            <p:nvPr/>
          </p:nvSpPr>
          <p:spPr bwMode="auto">
            <a:xfrm>
              <a:off x="480" y="302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5" name="Line 256"/>
            <p:cNvSpPr>
              <a:spLocks noChangeShapeType="1"/>
            </p:cNvSpPr>
            <p:nvPr/>
          </p:nvSpPr>
          <p:spPr bwMode="auto">
            <a:xfrm>
              <a:off x="480" y="3120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6" name="Line 257"/>
            <p:cNvSpPr>
              <a:spLocks noChangeShapeType="1"/>
            </p:cNvSpPr>
            <p:nvPr/>
          </p:nvSpPr>
          <p:spPr bwMode="auto">
            <a:xfrm>
              <a:off x="480" y="3216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7" name="Line 258"/>
            <p:cNvSpPr>
              <a:spLocks noChangeShapeType="1"/>
            </p:cNvSpPr>
            <p:nvPr/>
          </p:nvSpPr>
          <p:spPr bwMode="auto">
            <a:xfrm>
              <a:off x="1584" y="2256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8" name="Line 259"/>
            <p:cNvSpPr>
              <a:spLocks noChangeShapeType="1"/>
            </p:cNvSpPr>
            <p:nvPr/>
          </p:nvSpPr>
          <p:spPr bwMode="auto">
            <a:xfrm flipV="1">
              <a:off x="1584" y="2784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29" name="Line 260"/>
            <p:cNvSpPr>
              <a:spLocks noChangeShapeType="1"/>
            </p:cNvSpPr>
            <p:nvPr/>
          </p:nvSpPr>
          <p:spPr bwMode="auto">
            <a:xfrm>
              <a:off x="480" y="312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30" name="Line 261"/>
            <p:cNvSpPr>
              <a:spLocks noChangeShapeType="1"/>
            </p:cNvSpPr>
            <p:nvPr/>
          </p:nvSpPr>
          <p:spPr bwMode="auto">
            <a:xfrm>
              <a:off x="480" y="216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31" name="Line 262"/>
            <p:cNvSpPr>
              <a:spLocks noChangeShapeType="1"/>
            </p:cNvSpPr>
            <p:nvPr/>
          </p:nvSpPr>
          <p:spPr bwMode="auto">
            <a:xfrm flipV="1">
              <a:off x="2400" y="2208"/>
              <a:ext cx="57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32" name="Text Box 263"/>
            <p:cNvSpPr txBox="1">
              <a:spLocks noChangeArrowheads="1"/>
            </p:cNvSpPr>
            <p:nvPr/>
          </p:nvSpPr>
          <p:spPr bwMode="auto">
            <a:xfrm>
              <a:off x="2544" y="2074"/>
              <a:ext cx="19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/>
                <a:t>q</a:t>
              </a:r>
            </a:p>
          </p:txBody>
        </p:sp>
        <p:sp>
          <p:nvSpPr>
            <p:cNvPr id="24633" name="Oval 264"/>
            <p:cNvSpPr>
              <a:spLocks noChangeArrowheads="1"/>
            </p:cNvSpPr>
            <p:nvPr/>
          </p:nvSpPr>
          <p:spPr bwMode="auto">
            <a:xfrm>
              <a:off x="1392" y="2880"/>
              <a:ext cx="192" cy="432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b="1">
                  <a:solidFill>
                    <a:schemeClr val="bg1"/>
                  </a:solidFill>
                </a:rPr>
                <a:t>f</a:t>
              </a:r>
              <a:r>
                <a:rPr lang="en-US" b="1" baseline="-2500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4634" name="Oval 265"/>
            <p:cNvSpPr>
              <a:spLocks noChangeArrowheads="1"/>
            </p:cNvSpPr>
            <p:nvPr/>
          </p:nvSpPr>
          <p:spPr bwMode="auto">
            <a:xfrm>
              <a:off x="1392" y="1968"/>
              <a:ext cx="192" cy="432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b="1">
                  <a:solidFill>
                    <a:schemeClr val="bg1"/>
                  </a:solidFill>
                </a:rPr>
                <a:t>f</a:t>
              </a:r>
              <a:r>
                <a:rPr lang="en-US" b="1" baseline="-250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4635" name="Oval 266"/>
            <p:cNvSpPr>
              <a:spLocks noChangeArrowheads="1"/>
            </p:cNvSpPr>
            <p:nvPr/>
          </p:nvSpPr>
          <p:spPr bwMode="auto">
            <a:xfrm>
              <a:off x="1872" y="2304"/>
              <a:ext cx="672" cy="672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4636" name="Oval 267"/>
            <p:cNvSpPr>
              <a:spLocks noChangeArrowheads="1"/>
            </p:cNvSpPr>
            <p:nvPr/>
          </p:nvSpPr>
          <p:spPr bwMode="auto">
            <a:xfrm>
              <a:off x="2832" y="1920"/>
              <a:ext cx="384" cy="62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4637" name="Text Box 268"/>
            <p:cNvSpPr txBox="1">
              <a:spLocks noChangeArrowheads="1"/>
            </p:cNvSpPr>
            <p:nvPr/>
          </p:nvSpPr>
          <p:spPr bwMode="auto">
            <a:xfrm>
              <a:off x="2079" y="2496"/>
              <a:ext cx="33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l-GR" sz="2400" b="1">
                  <a:solidFill>
                    <a:schemeClr val="bg1"/>
                  </a:solidFill>
                </a:rPr>
                <a:t>σ</a:t>
              </a:r>
            </a:p>
          </p:txBody>
        </p:sp>
        <p:sp>
          <p:nvSpPr>
            <p:cNvPr id="24638" name="Line 269"/>
            <p:cNvSpPr>
              <a:spLocks noChangeShapeType="1"/>
            </p:cNvSpPr>
            <p:nvPr/>
          </p:nvSpPr>
          <p:spPr bwMode="auto">
            <a:xfrm flipH="1">
              <a:off x="2160" y="2496"/>
              <a:ext cx="48" cy="48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39" name="Line 270"/>
            <p:cNvSpPr>
              <a:spLocks noChangeShapeType="1"/>
            </p:cNvSpPr>
            <p:nvPr/>
          </p:nvSpPr>
          <p:spPr bwMode="auto">
            <a:xfrm flipH="1" flipV="1">
              <a:off x="2208" y="2496"/>
              <a:ext cx="48" cy="48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40" name="Line 271"/>
            <p:cNvSpPr>
              <a:spLocks noChangeShapeType="1"/>
            </p:cNvSpPr>
            <p:nvPr/>
          </p:nvSpPr>
          <p:spPr bwMode="auto">
            <a:xfrm>
              <a:off x="3168" y="206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41" name="Text Box 272"/>
            <p:cNvSpPr txBox="1">
              <a:spLocks noChangeArrowheads="1"/>
            </p:cNvSpPr>
            <p:nvPr/>
          </p:nvSpPr>
          <p:spPr bwMode="auto">
            <a:xfrm>
              <a:off x="2833" y="2112"/>
              <a:ext cx="43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b="1">
                  <a:solidFill>
                    <a:schemeClr val="bg1"/>
                  </a:solidFill>
                </a:rPr>
                <a:t>FF</a:t>
              </a:r>
              <a:r>
                <a:rPr lang="en-US" b="1" baseline="-25000">
                  <a:solidFill>
                    <a:schemeClr val="bg1"/>
                  </a:solidFill>
                </a:rPr>
                <a:t>q</a:t>
              </a:r>
            </a:p>
          </p:txBody>
        </p:sp>
      </p:grpSp>
      <p:graphicFrame>
        <p:nvGraphicFramePr>
          <p:cNvPr id="24579" name="Object 41"/>
          <p:cNvGraphicFramePr>
            <a:graphicFrameLocks noChangeAspect="1"/>
          </p:cNvGraphicFramePr>
          <p:nvPr/>
        </p:nvGraphicFramePr>
        <p:xfrm>
          <a:off x="1008063" y="2735263"/>
          <a:ext cx="664686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4" name="Equation" r:id="rId6" imgW="4648200" imgH="469900" progId="Equation.3">
                  <p:embed/>
                </p:oleObj>
              </mc:Choice>
              <mc:Fallback>
                <p:oleObj name="Equation" r:id="rId6" imgW="4648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2735263"/>
                        <a:ext cx="6646862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21175" y="3698875"/>
            <a:ext cx="23066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970713" y="4433888"/>
            <a:ext cx="1855787" cy="1531937"/>
            <a:chOff x="4656" y="3264"/>
            <a:chExt cx="912" cy="528"/>
          </a:xfrm>
        </p:grpSpPr>
        <p:sp>
          <p:nvSpPr>
            <p:cNvPr id="24604" name="Oval 13"/>
            <p:cNvSpPr>
              <a:spLocks noChangeArrowheads="1"/>
            </p:cNvSpPr>
            <p:nvPr/>
          </p:nvSpPr>
          <p:spPr bwMode="auto">
            <a:xfrm>
              <a:off x="4800" y="3552"/>
              <a:ext cx="624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4605" name="Line 14"/>
            <p:cNvSpPr>
              <a:spLocks noChangeShapeType="1"/>
            </p:cNvSpPr>
            <p:nvPr/>
          </p:nvSpPr>
          <p:spPr bwMode="auto">
            <a:xfrm flipV="1">
              <a:off x="4848" y="3264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6" name="Line 15"/>
            <p:cNvSpPr>
              <a:spLocks noChangeShapeType="1"/>
            </p:cNvSpPr>
            <p:nvPr/>
          </p:nvSpPr>
          <p:spPr bwMode="auto">
            <a:xfrm>
              <a:off x="5376" y="3264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607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964" y="3264"/>
              <a:ext cx="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8" name="Line 17"/>
            <p:cNvSpPr>
              <a:spLocks noChangeShapeType="1"/>
            </p:cNvSpPr>
            <p:nvPr/>
          </p:nvSpPr>
          <p:spPr bwMode="auto">
            <a:xfrm flipV="1">
              <a:off x="4656" y="3600"/>
              <a:ext cx="192" cy="192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9" name="Line 18"/>
            <p:cNvSpPr>
              <a:spLocks noChangeShapeType="1"/>
            </p:cNvSpPr>
            <p:nvPr/>
          </p:nvSpPr>
          <p:spPr bwMode="auto">
            <a:xfrm>
              <a:off x="5376" y="3600"/>
              <a:ext cx="192" cy="192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465408" y="4692141"/>
            <a:ext cx="3695700" cy="1806575"/>
            <a:chOff x="5757323" y="4572009"/>
            <a:chExt cx="2984771" cy="1370351"/>
          </a:xfrm>
        </p:grpSpPr>
        <p:sp>
          <p:nvSpPr>
            <p:cNvPr id="24593" name="TextBox 52"/>
            <p:cNvSpPr txBox="1">
              <a:spLocks noChangeArrowheads="1"/>
            </p:cNvSpPr>
            <p:nvPr/>
          </p:nvSpPr>
          <p:spPr bwMode="auto">
            <a:xfrm>
              <a:off x="5757323" y="4572009"/>
              <a:ext cx="334633" cy="27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/>
                <a:t>A</a:t>
              </a:r>
              <a:r>
                <a:rPr lang="en-US" baseline="-25000"/>
                <a:t>N</a:t>
              </a:r>
            </a:p>
          </p:txBody>
        </p:sp>
        <p:sp>
          <p:nvSpPr>
            <p:cNvPr id="24594" name="TextBox 53"/>
            <p:cNvSpPr txBox="1">
              <a:spLocks noChangeArrowheads="1"/>
            </p:cNvSpPr>
            <p:nvPr/>
          </p:nvSpPr>
          <p:spPr bwMode="auto">
            <a:xfrm>
              <a:off x="8406179" y="5664196"/>
              <a:ext cx="335915" cy="27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/>
                <a:t>pT</a:t>
              </a:r>
            </a:p>
          </p:txBody>
        </p:sp>
        <p:grpSp>
          <p:nvGrpSpPr>
            <p:cNvPr id="6" name="Group 33"/>
            <p:cNvGrpSpPr>
              <a:grpSpLocks/>
            </p:cNvGrpSpPr>
            <p:nvPr/>
          </p:nvGrpSpPr>
          <p:grpSpPr bwMode="auto">
            <a:xfrm>
              <a:off x="6185561" y="4597399"/>
              <a:ext cx="2221176" cy="1237722"/>
              <a:chOff x="6185561" y="4597399"/>
              <a:chExt cx="2221176" cy="1237722"/>
            </a:xfrm>
          </p:grpSpPr>
          <p:grpSp>
            <p:nvGrpSpPr>
              <p:cNvPr id="7" name="Group 29"/>
              <p:cNvGrpSpPr>
                <a:grpSpLocks/>
              </p:cNvGrpSpPr>
              <p:nvPr/>
            </p:nvGrpSpPr>
            <p:grpSpPr bwMode="auto">
              <a:xfrm>
                <a:off x="6185562" y="4597399"/>
                <a:ext cx="2221175" cy="1237722"/>
                <a:chOff x="6185562" y="4597399"/>
                <a:chExt cx="2221175" cy="1237722"/>
              </a:xfrm>
            </p:grpSpPr>
            <p:grpSp>
              <p:nvGrpSpPr>
                <p:cNvPr id="8" name="Group 24"/>
                <p:cNvGrpSpPr>
                  <a:grpSpLocks/>
                </p:cNvGrpSpPr>
                <p:nvPr/>
              </p:nvGrpSpPr>
              <p:grpSpPr bwMode="auto">
                <a:xfrm>
                  <a:off x="6185562" y="4597399"/>
                  <a:ext cx="2221175" cy="1237722"/>
                  <a:chOff x="6358468" y="4174067"/>
                  <a:chExt cx="2221175" cy="1237722"/>
                </a:xfrm>
              </p:grpSpPr>
              <p:cxnSp>
                <p:nvCxnSpPr>
                  <p:cNvPr id="62" name="Straight Arrow Connector 61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5744600" y="4787822"/>
                    <a:ext cx="1236687" cy="897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accent1"/>
                    </a:solidFill>
                    <a:round/>
                    <a:headEnd/>
                    <a:tailEnd type="arrow" w="med" len="med"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6367431" y="5410653"/>
                    <a:ext cx="2211654" cy="1205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1" name="Freeform 60"/>
                <p:cNvSpPr/>
                <p:nvPr/>
              </p:nvSpPr>
              <p:spPr bwMode="auto">
                <a:xfrm>
                  <a:off x="6194525" y="4597297"/>
                  <a:ext cx="2060364" cy="1236687"/>
                </a:xfrm>
                <a:custGeom>
                  <a:avLst/>
                  <a:gdLst>
                    <a:gd name="connsiteX0" fmla="*/ 0 w 4135272"/>
                    <a:gd name="connsiteY0" fmla="*/ 2556680 h 2597623"/>
                    <a:gd name="connsiteX1" fmla="*/ 955343 w 4135272"/>
                    <a:gd name="connsiteY1" fmla="*/ 113731 h 2597623"/>
                    <a:gd name="connsiteX2" fmla="*/ 2306472 w 4135272"/>
                    <a:gd name="connsiteY2" fmla="*/ 1874292 h 2597623"/>
                    <a:gd name="connsiteX3" fmla="*/ 4135272 w 4135272"/>
                    <a:gd name="connsiteY3" fmla="*/ 2597623 h 2597623"/>
                    <a:gd name="connsiteX4" fmla="*/ 4135272 w 4135272"/>
                    <a:gd name="connsiteY4" fmla="*/ 2597623 h 2597623"/>
                    <a:gd name="connsiteX5" fmla="*/ 4135272 w 4135272"/>
                    <a:gd name="connsiteY5" fmla="*/ 2597623 h 2597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5272" h="2597623">
                      <a:moveTo>
                        <a:pt x="0" y="2556680"/>
                      </a:moveTo>
                      <a:cubicBezTo>
                        <a:pt x="285465" y="1392071"/>
                        <a:pt x="570931" y="227462"/>
                        <a:pt x="955343" y="113731"/>
                      </a:cubicBezTo>
                      <a:cubicBezTo>
                        <a:pt x="1339755" y="0"/>
                        <a:pt x="1776484" y="1460310"/>
                        <a:pt x="2306472" y="1874292"/>
                      </a:cubicBezTo>
                      <a:cubicBezTo>
                        <a:pt x="2836460" y="2288274"/>
                        <a:pt x="4135272" y="2597623"/>
                        <a:pt x="4135272" y="2597623"/>
                      </a:cubicBezTo>
                      <a:lnTo>
                        <a:pt x="4135272" y="2597623"/>
                      </a:lnTo>
                      <a:lnTo>
                        <a:pt x="4135272" y="2597623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6185561" y="4597399"/>
                <a:ext cx="2069439" cy="1236134"/>
                <a:chOff x="6185561" y="4597399"/>
                <a:chExt cx="2069439" cy="1236134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6185551" y="4597297"/>
                  <a:ext cx="1110314" cy="123668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  <a:alpha val="45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  <a:alpha val="3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>
                      <a:solidFill>
                        <a:srgbClr val="000000"/>
                      </a:solidFill>
                      <a:ea typeface="ＭＳ Ｐゴシック" charset="-128"/>
                      <a:cs typeface="ＭＳ Ｐゴシック" charset="-128"/>
                    </a:rPr>
                    <a:t>TMD</a:t>
                  </a: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807377" y="4597297"/>
                  <a:ext cx="1447512" cy="123668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34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>
                      <a:solidFill>
                        <a:srgbClr val="0000FF"/>
                      </a:solidFill>
                      <a:ea typeface="ＭＳ Ｐゴシック" charset="-128"/>
                      <a:cs typeface="ＭＳ Ｐゴシック" charset="-128"/>
                    </a:rPr>
                    <a:t>Collinear/Twist-3</a:t>
                  </a:r>
                </a:p>
              </p:txBody>
            </p:sp>
          </p:grpSp>
        </p:grpSp>
      </p:grpSp>
      <p:sp>
        <p:nvSpPr>
          <p:cNvPr id="24590" name="Rectangle 60"/>
          <p:cNvSpPr>
            <a:spLocks noChangeArrowheads="1"/>
          </p:cNvSpPr>
          <p:nvPr/>
        </p:nvSpPr>
        <p:spPr bwMode="auto">
          <a:xfrm>
            <a:off x="2911475" y="2781300"/>
            <a:ext cx="110013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1" name="Oval 61"/>
          <p:cNvSpPr>
            <a:spLocks noChangeArrowheads="1"/>
          </p:cNvSpPr>
          <p:nvPr/>
        </p:nvSpPr>
        <p:spPr bwMode="auto">
          <a:xfrm>
            <a:off x="2911475" y="2781300"/>
            <a:ext cx="1100138" cy="736600"/>
          </a:xfrm>
          <a:prstGeom prst="ellipse">
            <a:avLst/>
          </a:prstGeom>
          <a:noFill/>
          <a:ln w="9525">
            <a:solidFill>
              <a:srgbClr val="FD17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2" name="Oval 62"/>
          <p:cNvSpPr>
            <a:spLocks noChangeArrowheads="1"/>
          </p:cNvSpPr>
          <p:nvPr/>
        </p:nvSpPr>
        <p:spPr bwMode="auto">
          <a:xfrm>
            <a:off x="6524625" y="2790825"/>
            <a:ext cx="1100138" cy="736600"/>
          </a:xfrm>
          <a:prstGeom prst="ellipse">
            <a:avLst/>
          </a:prstGeom>
          <a:noFill/>
          <a:ln w="9525">
            <a:solidFill>
              <a:srgbClr val="FD17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9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6210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A</a:t>
            </a:r>
            <a:r>
              <a:rPr lang="en-US" sz="3556" baseline="-25000" dirty="0" smtClean="0"/>
              <a:t>N</a:t>
            </a:r>
            <a:r>
              <a:rPr lang="en-US" sz="3556" dirty="0" smtClean="0"/>
              <a:t> P</a:t>
            </a:r>
            <a:r>
              <a:rPr lang="en-US" sz="3556" baseline="-25000" dirty="0" smtClean="0"/>
              <a:t>T</a:t>
            </a:r>
            <a:r>
              <a:rPr lang="en-US" sz="3556" dirty="0" smtClean="0"/>
              <a:t> Dependence Remains as a Challenge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5843" name="Content Placeholder 3" descr="asy-xf.gif"/>
          <p:cNvPicPr>
            <a:picLocks noGrp="1" noChangeAspect="1"/>
          </p:cNvPicPr>
          <p:nvPr>
            <p:ph idx="1"/>
          </p:nvPr>
        </p:nvPicPr>
        <p:blipFill>
          <a:blip r:embed="rId4"/>
          <a:srcRect l="-41079" r="-41079"/>
          <a:stretch>
            <a:fillRect/>
          </a:stretch>
        </p:blipFill>
        <p:spPr>
          <a:xfrm>
            <a:off x="-1003866" y="3107898"/>
            <a:ext cx="5728498" cy="3150453"/>
          </a:xfrm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F5D-5E51-455F-8C79-C75031DC0540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6211888" y="4683125"/>
          <a:ext cx="244316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5" name="Equation" r:id="rId5" imgW="1320800" imgH="406400" progId="Equation.3">
                  <p:embed/>
                </p:oleObj>
              </mc:Choice>
              <mc:Fallback>
                <p:oleObj name="Equation" r:id="rId5" imgW="1320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1888" y="4683125"/>
                        <a:ext cx="2443162" cy="750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756150" y="2038776"/>
            <a:ext cx="4114800" cy="4219575"/>
            <a:chOff x="4756150" y="1751013"/>
            <a:chExt cx="4114800" cy="4219575"/>
          </a:xfrm>
        </p:grpSpPr>
        <p:grpSp>
          <p:nvGrpSpPr>
            <p:cNvPr id="14" name="Group 13"/>
            <p:cNvGrpSpPr/>
            <p:nvPr/>
          </p:nvGrpSpPr>
          <p:grpSpPr>
            <a:xfrm>
              <a:off x="4756150" y="1751013"/>
              <a:ext cx="4114800" cy="4219575"/>
              <a:chOff x="4756150" y="1751013"/>
              <a:chExt cx="4114800" cy="4219575"/>
            </a:xfrm>
          </p:grpSpPr>
          <p:pic>
            <p:nvPicPr>
              <p:cNvPr id="35848" name="Content Placeholder 11" descr="anp_pt.gi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756150" y="1751013"/>
                <a:ext cx="4114800" cy="421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Freeform 16"/>
              <p:cNvSpPr/>
              <p:nvPr/>
            </p:nvSpPr>
            <p:spPr>
              <a:xfrm>
                <a:off x="5219473" y="3307053"/>
                <a:ext cx="3512725" cy="1216995"/>
              </a:xfrm>
              <a:custGeom>
                <a:avLst/>
                <a:gdLst>
                  <a:gd name="connsiteX0" fmla="*/ 0 w 3512725"/>
                  <a:gd name="connsiteY0" fmla="*/ 1216995 h 1216995"/>
                  <a:gd name="connsiteX1" fmla="*/ 853373 w 3512725"/>
                  <a:gd name="connsiteY1" fmla="*/ 601883 h 1216995"/>
                  <a:gd name="connsiteX2" fmla="*/ 1587672 w 3512725"/>
                  <a:gd name="connsiteY2" fmla="*/ 125667 h 1216995"/>
                  <a:gd name="connsiteX3" fmla="*/ 2063974 w 3512725"/>
                  <a:gd name="connsiteY3" fmla="*/ 6614 h 1216995"/>
                  <a:gd name="connsiteX4" fmla="*/ 2659351 w 3512725"/>
                  <a:gd name="connsiteY4" fmla="*/ 165352 h 1216995"/>
                  <a:gd name="connsiteX5" fmla="*/ 3215036 w 3512725"/>
                  <a:gd name="connsiteY5" fmla="*/ 601883 h 1216995"/>
                  <a:gd name="connsiteX6" fmla="*/ 3512725 w 3512725"/>
                  <a:gd name="connsiteY6" fmla="*/ 859833 h 1216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12725" h="1216995">
                    <a:moveTo>
                      <a:pt x="0" y="1216995"/>
                    </a:moveTo>
                    <a:cubicBezTo>
                      <a:pt x="294380" y="1000383"/>
                      <a:pt x="588761" y="783771"/>
                      <a:pt x="853373" y="601883"/>
                    </a:cubicBezTo>
                    <a:cubicBezTo>
                      <a:pt x="1117985" y="419995"/>
                      <a:pt x="1385905" y="224878"/>
                      <a:pt x="1587672" y="125667"/>
                    </a:cubicBezTo>
                    <a:cubicBezTo>
                      <a:pt x="1789439" y="26456"/>
                      <a:pt x="1885361" y="0"/>
                      <a:pt x="2063974" y="6614"/>
                    </a:cubicBezTo>
                    <a:cubicBezTo>
                      <a:pt x="2242587" y="13228"/>
                      <a:pt x="2467507" y="66141"/>
                      <a:pt x="2659351" y="165352"/>
                    </a:cubicBezTo>
                    <a:cubicBezTo>
                      <a:pt x="2851195" y="264563"/>
                      <a:pt x="3072807" y="486136"/>
                      <a:pt x="3215036" y="601883"/>
                    </a:cubicBezTo>
                    <a:cubicBezTo>
                      <a:pt x="3357265" y="717630"/>
                      <a:pt x="3512725" y="859833"/>
                      <a:pt x="3512725" y="859833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flipV="1">
              <a:off x="7031722" y="3114675"/>
              <a:ext cx="1623328" cy="19238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6" descr="prl_fig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57682" y="1322274"/>
            <a:ext cx="2266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7200" y="1907923"/>
            <a:ext cx="140318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F</a:t>
            </a:r>
            <a:endParaRPr lang="en-US" sz="28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30130" y="1150848"/>
            <a:ext cx="140318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endParaRPr lang="en-US" sz="28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1860383" y="3900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2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4748" y="1143000"/>
            <a:ext cx="3722052" cy="2057400"/>
          </a:xfrm>
          <a:prstGeom prst="rect">
            <a:avLst/>
          </a:prstGeom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7224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Charm SSA to Probe Gluon </a:t>
            </a:r>
            <a:r>
              <a:rPr lang="en-US" sz="3200" dirty="0" err="1" smtClean="0"/>
              <a:t>Sivers</a:t>
            </a:r>
            <a:r>
              <a:rPr lang="en-US" sz="3200" dirty="0" smtClean="0"/>
              <a:t> Distribution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4BD6-2AAB-4165-9B5C-AED92E89807D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1206" name="Text Box 32"/>
          <p:cNvSpPr txBox="1">
            <a:spLocks noChangeArrowheads="1"/>
          </p:cNvSpPr>
          <p:nvPr/>
        </p:nvSpPr>
        <p:spPr bwMode="auto">
          <a:xfrm>
            <a:off x="5686054" y="3289756"/>
            <a:ext cx="3124200" cy="2154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800" dirty="0"/>
              <a:t>Kang, </a:t>
            </a:r>
            <a:r>
              <a:rPr lang="en-US" altLang="zh-CN" sz="800" dirty="0" err="1"/>
              <a:t>Qiu</a:t>
            </a:r>
            <a:r>
              <a:rPr lang="en-US" altLang="zh-CN" sz="800" dirty="0"/>
              <a:t>, Yuan, </a:t>
            </a:r>
            <a:r>
              <a:rPr lang="en-US" altLang="zh-CN" sz="800" dirty="0" err="1"/>
              <a:t>Vogelsang</a:t>
            </a:r>
            <a:r>
              <a:rPr lang="en-US" altLang="zh-CN" sz="800" dirty="0"/>
              <a:t>, Phys. Rev. D 78,114013(2008)</a:t>
            </a: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336169" y="1215241"/>
            <a:ext cx="4660473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alibri" charset="0"/>
              </a:rPr>
              <a:t>D </a:t>
            </a:r>
            <a:r>
              <a:rPr lang="en-US" sz="2000" b="1" dirty="0">
                <a:solidFill>
                  <a:srgbClr val="0000FF"/>
                </a:solidFill>
                <a:latin typeface="Calibri" charset="0"/>
              </a:rPr>
              <a:t>meson</a:t>
            </a:r>
            <a:r>
              <a:rPr lang="en-US" sz="2000" b="1" dirty="0" smtClean="0">
                <a:solidFill>
                  <a:srgbClr val="0000FF"/>
                </a:solidFill>
                <a:latin typeface="Calibri" charset="0"/>
              </a:rPr>
              <a:t> Single-Spin Asymmetry:</a:t>
            </a:r>
            <a:endParaRPr lang="en-US" sz="2000" b="1" baseline="-25000" dirty="0" smtClean="0">
              <a:solidFill>
                <a:srgbClr val="0000FF"/>
              </a:solidFill>
              <a:latin typeface="Calibri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charset="0"/>
              </a:rPr>
              <a:t> Production dominated by gluon-gluon </a:t>
            </a:r>
            <a:r>
              <a:rPr lang="en-US" dirty="0" smtClean="0">
                <a:latin typeface="Calibri" charset="0"/>
              </a:rPr>
              <a:t>fusion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Calibri" charset="0"/>
              </a:rPr>
              <a:t> Sensitive </a:t>
            </a:r>
            <a:r>
              <a:rPr lang="en-US" dirty="0">
                <a:latin typeface="Calibri" charset="0"/>
              </a:rPr>
              <a:t>to gluon </a:t>
            </a:r>
            <a:r>
              <a:rPr lang="en-US" dirty="0" err="1">
                <a:latin typeface="Calibri" charset="0"/>
              </a:rPr>
              <a:t>Sivers</a:t>
            </a:r>
            <a:r>
              <a:rPr lang="en-US" dirty="0" smtClean="0">
                <a:latin typeface="Calibri" charset="0"/>
              </a:rPr>
              <a:t> distribution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8000"/>
                </a:solidFill>
                <a:latin typeface="Calibri" charset="0"/>
              </a:rPr>
              <a:t> PHENIX-2006 data ruled out the max. gluon </a:t>
            </a:r>
            <a:r>
              <a:rPr lang="en-US" sz="1400" dirty="0" err="1" smtClean="0">
                <a:solidFill>
                  <a:srgbClr val="008000"/>
                </a:solidFill>
                <a:latin typeface="Calibri" charset="0"/>
              </a:rPr>
              <a:t>Sivers</a:t>
            </a:r>
            <a:endParaRPr lang="en-US" sz="1400" dirty="0" smtClean="0">
              <a:solidFill>
                <a:srgbClr val="008000"/>
              </a:solidFill>
              <a:latin typeface="Calibri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8000"/>
                </a:solidFill>
                <a:latin typeface="Calibri" charset="0"/>
              </a:rPr>
              <a:t> Much improved results expected (Run2006+2008)</a:t>
            </a:r>
            <a:endParaRPr lang="en-US" sz="1400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4724400" y="2971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24459C"/>
              </a:buClr>
              <a:buSzPct val="110000"/>
              <a:buFont typeface="Times" pitchFamily="-112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41" charset="-128"/>
              <a:cs typeface="ＭＳ Ｐゴシック" pitchFamily="41" charset="-128"/>
            </a:endParaRPr>
          </a:p>
        </p:txBody>
      </p:sp>
      <p:grpSp>
        <p:nvGrpSpPr>
          <p:cNvPr id="2" name="Group 38"/>
          <p:cNvGrpSpPr>
            <a:grpSpLocks noChangeAspect="1"/>
          </p:cNvGrpSpPr>
          <p:nvPr/>
        </p:nvGrpSpPr>
        <p:grpSpPr>
          <a:xfrm>
            <a:off x="336169" y="3505200"/>
            <a:ext cx="3610330" cy="2743200"/>
            <a:chOff x="76200" y="3810000"/>
            <a:chExt cx="3008613" cy="22860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3810000"/>
              <a:ext cx="3008613" cy="2286000"/>
            </a:xfrm>
            <a:prstGeom prst="rect">
              <a:avLst/>
            </a:prstGeom>
          </p:spPr>
        </p:pic>
        <p:graphicFrame>
          <p:nvGraphicFramePr>
            <p:cNvPr id="41" name="Object 40"/>
            <p:cNvGraphicFramePr>
              <a:graphicFrameLocks noChangeAspect="1"/>
            </p:cNvGraphicFramePr>
            <p:nvPr/>
          </p:nvGraphicFramePr>
          <p:xfrm>
            <a:off x="2624667" y="3886200"/>
            <a:ext cx="423333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21" name="Equation" r:id="rId5" imgW="254000" imgH="228600" progId="Equation.3">
                    <p:embed/>
                  </p:oleObj>
                </mc:Choice>
                <mc:Fallback>
                  <p:oleObj name="Equation" r:id="rId5" imgW="254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4667" y="3886200"/>
                          <a:ext cx="423333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818" y="3530854"/>
            <a:ext cx="3736763" cy="2825496"/>
          </a:xfrm>
          <a:prstGeom prst="rect">
            <a:avLst/>
          </a:prstGeom>
        </p:spPr>
      </p:pic>
      <p:graphicFrame>
        <p:nvGraphicFramePr>
          <p:cNvPr id="100355" name="Object 3"/>
          <p:cNvGraphicFramePr>
            <a:graphicFrameLocks noChangeAspect="1"/>
          </p:cNvGraphicFramePr>
          <p:nvPr/>
        </p:nvGraphicFramePr>
        <p:xfrm>
          <a:off x="6975237" y="2665403"/>
          <a:ext cx="1835017" cy="534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2" name="Equation" r:id="rId8" imgW="914400" imgH="266700" progId="Equation.3">
                  <p:embed/>
                </p:oleObj>
              </mc:Choice>
              <mc:Fallback>
                <p:oleObj name="Equation" r:id="rId8" imgW="914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5237" y="2665403"/>
                        <a:ext cx="1835017" cy="53499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PHENIX - MJL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5D6CE-A46C-F745-9D25-C77B7444500A}" type="slidenum">
              <a:rPr lang="en-US"/>
              <a:pPr>
                <a:defRPr/>
              </a:pPr>
              <a:t>65</a:t>
            </a:fld>
            <a:endParaRPr lang="en-US" dirty="0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573588" y="3505200"/>
            <a:ext cx="4570412" cy="2805113"/>
            <a:chOff x="2881" y="2544"/>
            <a:chExt cx="2879" cy="1767"/>
          </a:xfrm>
        </p:grpSpPr>
        <p:pic>
          <p:nvPicPr>
            <p:cNvPr id="48137" name="Picture 20"/>
            <p:cNvPicPr>
              <a:picLocks noChangeAspect="1" noChangeArrowheads="1"/>
            </p:cNvPicPr>
            <p:nvPr/>
          </p:nvPicPr>
          <p:blipFill>
            <a:blip r:embed="rId2" cstate="print"/>
            <a:srcRect l="795" t="14446" r="795" b="1111"/>
            <a:stretch>
              <a:fillRect/>
            </a:stretch>
          </p:blipFill>
          <p:spPr bwMode="auto">
            <a:xfrm>
              <a:off x="2881" y="2544"/>
              <a:ext cx="2879" cy="1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8" name="Text Box 21"/>
            <p:cNvSpPr txBox="1">
              <a:spLocks noChangeArrowheads="1"/>
            </p:cNvSpPr>
            <p:nvPr/>
          </p:nvSpPr>
          <p:spPr bwMode="auto">
            <a:xfrm>
              <a:off x="3881" y="2669"/>
              <a:ext cx="775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hlink"/>
                  </a:solidFill>
                  <a:latin typeface="Arial Unicode MS" charset="0"/>
                </a:rPr>
                <a:t>Drell Yan</a:t>
              </a:r>
            </a:p>
          </p:txBody>
        </p:sp>
        <p:sp>
          <p:nvSpPr>
            <p:cNvPr id="48139" name="Rectangle 22"/>
            <p:cNvSpPr>
              <a:spLocks noChangeArrowheads="1"/>
            </p:cNvSpPr>
            <p:nvPr/>
          </p:nvSpPr>
          <p:spPr bwMode="auto">
            <a:xfrm>
              <a:off x="3441" y="3499"/>
              <a:ext cx="5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3399"/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bottom</a:t>
              </a:r>
            </a:p>
          </p:txBody>
        </p:sp>
        <p:sp>
          <p:nvSpPr>
            <p:cNvPr id="48140" name="Text Box 23"/>
            <p:cNvSpPr txBox="1">
              <a:spLocks noChangeArrowheads="1"/>
            </p:cNvSpPr>
            <p:nvPr/>
          </p:nvSpPr>
          <p:spPr bwMode="auto">
            <a:xfrm>
              <a:off x="4384" y="3274"/>
              <a:ext cx="426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CC"/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charm</a:t>
              </a:r>
              <a:endParaRPr lang="el-GR" sz="1400" dirty="0">
                <a:solidFill>
                  <a:srgbClr val="0000CC"/>
                </a:solidFill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  <p:sp>
          <p:nvSpPr>
            <p:cNvPr id="48141" name="Text Box 24"/>
            <p:cNvSpPr txBox="1">
              <a:spLocks noChangeArrowheads="1"/>
            </p:cNvSpPr>
            <p:nvPr/>
          </p:nvSpPr>
          <p:spPr bwMode="auto">
            <a:xfrm>
              <a:off x="3666" y="3840"/>
              <a:ext cx="1394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Arial Unicode MS" charset="0"/>
                  <a:ea typeface="Arial Unicode MS" charset="0"/>
                  <a:cs typeface="Arial Unicode MS" charset="0"/>
                </a:rPr>
                <a:t>combinatorial background</a:t>
              </a:r>
              <a:endParaRPr lang="el-GR" sz="1400" dirty="0"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</p:grpSp>
      <p:sp>
        <p:nvSpPr>
          <p:cNvPr id="48135" name="Rectangle 26"/>
          <p:cNvSpPr>
            <a:spLocks noChangeArrowheads="1"/>
          </p:cNvSpPr>
          <p:nvPr/>
        </p:nvSpPr>
        <p:spPr bwMode="auto">
          <a:xfrm>
            <a:off x="5297424" y="4245864"/>
            <a:ext cx="3325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dirty="0">
                <a:ea typeface="宋体" charset="-122"/>
                <a:cs typeface="宋体" charset="-122"/>
              </a:rPr>
              <a:t>DCA &lt; 2 </a:t>
            </a:r>
            <a:r>
              <a:rPr lang="el-GR" altLang="zh-CN" sz="2000" dirty="0" smtClean="0">
                <a:ea typeface="宋体" charset="-122"/>
                <a:cs typeface="宋体" charset="-122"/>
              </a:rPr>
              <a:t>σ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 - Increase </a:t>
            </a:r>
            <a:r>
              <a:rPr lang="en-US" altLang="zh-CN" sz="2000" dirty="0">
                <a:solidFill>
                  <a:srgbClr val="009999"/>
                </a:solidFill>
                <a:ea typeface="宋体" charset="-122"/>
                <a:cs typeface="宋体" charset="-122"/>
              </a:rPr>
              <a:t>DY</a:t>
            </a:r>
            <a:r>
              <a:rPr lang="en-US" altLang="zh-CN" sz="2000" dirty="0">
                <a:ea typeface="宋体" charset="-122"/>
                <a:cs typeface="宋体" charset="-122"/>
              </a:rPr>
              <a:t>/</a:t>
            </a:r>
            <a:r>
              <a:rPr lang="en-US" altLang="zh-CN" sz="2000" dirty="0">
                <a:solidFill>
                  <a:srgbClr val="FF33CC"/>
                </a:solidFill>
                <a:ea typeface="宋体" charset="-122"/>
                <a:cs typeface="宋体" charset="-122"/>
              </a:rPr>
              <a:t>bb</a:t>
            </a:r>
            <a:r>
              <a:rPr lang="en-US" altLang="zh-CN" sz="2000" dirty="0">
                <a:ea typeface="宋体" charset="-122"/>
                <a:cs typeface="宋体" charset="-122"/>
              </a:rPr>
              <a:t> ~ 3</a:t>
            </a:r>
            <a:endParaRPr lang="en-US" sz="2000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6/21/2011</a:t>
            </a:r>
            <a:endParaRPr lang="en-US" dirty="0"/>
          </a:p>
        </p:txBody>
      </p:sp>
      <p:pic>
        <p:nvPicPr>
          <p:cNvPr id="31" name="Picture 6" descr="C:\Users\Kwangbok\Desktop\plots\pp_n_log_corrected.gif"/>
          <p:cNvPicPr>
            <a:picLocks noChangeAspect="1" noChangeArrowheads="1"/>
          </p:cNvPicPr>
          <p:nvPr/>
        </p:nvPicPr>
        <p:blipFill>
          <a:blip r:embed="rId3" cstate="print"/>
          <a:srcRect l="1678" t="7858" r="7552" b="1310"/>
          <a:stretch>
            <a:fillRect/>
          </a:stretch>
        </p:blipFill>
        <p:spPr bwMode="auto">
          <a:xfrm>
            <a:off x="68989" y="3505200"/>
            <a:ext cx="4274411" cy="274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733800" y="533400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Drell-Yan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8600" y="1181100"/>
            <a:ext cx="4191000" cy="2019300"/>
            <a:chOff x="685800" y="4381500"/>
            <a:chExt cx="4191000" cy="2019300"/>
          </a:xfrm>
        </p:grpSpPr>
        <p:pic>
          <p:nvPicPr>
            <p:cNvPr id="17" name="Picture 11" descr="e866_dy_mas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4381500"/>
              <a:ext cx="4191000" cy="201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2"/>
            <p:cNvSpPr txBox="1">
              <a:spLocks noChangeArrowheads="1"/>
            </p:cNvSpPr>
            <p:nvPr/>
          </p:nvSpPr>
          <p:spPr bwMode="auto">
            <a:xfrm>
              <a:off x="3048000" y="4495800"/>
              <a:ext cx="14255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omic Sans MS" pitchFamily="66" charset="0"/>
                </a:rPr>
                <a:t>E866/NuSea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414991" y="179034"/>
            <a:ext cx="2206053" cy="400110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Transverse Spin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078858" y="3922142"/>
            <a:ext cx="111088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Efficiency</a:t>
            </a:r>
          </a:p>
        </p:txBody>
      </p:sp>
      <p:pic>
        <p:nvPicPr>
          <p:cNvPr id="242689" name="Picture 1" descr="C:\Documents and Settings\leitch\My Documents\physics\2011\users_mtg\kwangbok_upsilon\with_fvtx.gif"/>
          <p:cNvPicPr>
            <a:picLocks noChangeAspect="1" noChangeArrowheads="1"/>
          </p:cNvPicPr>
          <p:nvPr/>
        </p:nvPicPr>
        <p:blipFill>
          <a:blip r:embed="rId5" cstate="print"/>
          <a:srcRect l="1605" t="7500" r="8027" b="1250"/>
          <a:stretch>
            <a:fillRect/>
          </a:stretch>
        </p:blipFill>
        <p:spPr bwMode="auto">
          <a:xfrm>
            <a:off x="77973" y="3506972"/>
            <a:ext cx="4230602" cy="27432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61484" y="3257103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200 GeV p+p  (8 pb</a:t>
            </a:r>
            <a:r>
              <a:rPr lang="en-US" baseline="30000" dirty="0" smtClean="0">
                <a:latin typeface="Comic Sans MS" pitchFamily="66" charset="0"/>
              </a:rPr>
              <a:t>-1</a:t>
            </a:r>
            <a:r>
              <a:rPr lang="en-US" dirty="0" smtClean="0">
                <a:latin typeface="Comic Sans MS" pitchFamily="66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24400" y="12954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Measurement of Drell-Yan in PHENIX at forward rapidity with dimuons - enabled by rejection of backgrounds with FVTX (starting in 2012)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9200" y="3200400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FVTX efficiencies with DCA cut</a:t>
            </a:r>
          </a:p>
        </p:txBody>
      </p:sp>
    </p:spTree>
    <p:extLst>
      <p:ext uri="{BB962C8B-B14F-4D97-AF65-F5344CB8AC3E}">
        <p14:creationId xmlns:p14="http://schemas.microsoft.com/office/powerpoint/2010/main" val="159129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  <a:cs typeface="ＭＳ Ｐゴシック" charset="-128"/>
              </a:rPr>
              <a:t>Ming X. Liu  5/31/2010 MENU2010 W&amp;M</a:t>
            </a:r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41DD2-872E-473F-9C0D-46D59CA676F3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427038" y="109538"/>
            <a:ext cx="8229600" cy="787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dirty="0" smtClean="0">
                <a:ea typeface="ＭＳ Ｐゴシック" charset="-128"/>
                <a:cs typeface="ＭＳ Ｐゴシック" charset="-128"/>
              </a:rPr>
              <a:t>Future Transverse Spin Physics: A</a:t>
            </a:r>
            <a:r>
              <a:rPr lang="en-US" sz="2800" baseline="-25000" dirty="0" smtClean="0">
                <a:ea typeface="ＭＳ Ｐゴシック" charset="-128"/>
                <a:cs typeface="ＭＳ Ｐゴシック" charset="-128"/>
              </a:rPr>
              <a:t>N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(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Drell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-Yan -&gt;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μ</a:t>
            </a:r>
            <a:r>
              <a:rPr lang="en-US" sz="2800" baseline="30000" dirty="0" err="1" smtClean="0">
                <a:ea typeface="ＭＳ Ｐゴシック" charset="-128"/>
                <a:cs typeface="ＭＳ Ｐゴシック" charset="-128"/>
              </a:rPr>
              <a:t>+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μ</a:t>
            </a:r>
            <a:r>
              <a:rPr lang="en-US" sz="2800" baseline="30000" dirty="0" smtClean="0"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)</a:t>
            </a:r>
            <a:endParaRPr lang="en-US" sz="2800" baseline="30000" dirty="0" smtClean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10" name="Content Placeholder 2"/>
          <p:cNvSpPr>
            <a:spLocks noGrp="1"/>
          </p:cNvSpPr>
          <p:nvPr>
            <p:ph idx="1"/>
          </p:nvPr>
        </p:nvSpPr>
        <p:spPr>
          <a:xfrm>
            <a:off x="457200" y="1330325"/>
            <a:ext cx="8229600" cy="4081463"/>
          </a:xfrm>
        </p:spPr>
        <p:txBody>
          <a:bodyPr/>
          <a:lstStyle/>
          <a:p>
            <a:pPr eaLnBrk="1" hangingPunct="1"/>
            <a:r>
              <a:rPr lang="en-US" sz="1800" smtClean="0">
                <a:ea typeface="ＭＳ Ｐゴシック" charset="-128"/>
                <a:cs typeface="ＭＳ Ｐゴシック" charset="-128"/>
              </a:rPr>
              <a:t>Important test at RHIC of recent </a:t>
            </a:r>
            <a:r>
              <a:rPr lang="en-US" sz="1800" u="sng" smtClean="0">
                <a:ea typeface="ＭＳ Ｐゴシック" charset="-128"/>
                <a:cs typeface="ＭＳ Ｐゴシック" charset="-128"/>
              </a:rPr>
              <a:t>fundamental QCD predictions</a:t>
            </a:r>
            <a:r>
              <a:rPr lang="en-US" sz="1800" smtClean="0">
                <a:ea typeface="ＭＳ Ｐゴシック" charset="-128"/>
                <a:cs typeface="ＭＳ Ｐゴシック" charset="-128"/>
              </a:rPr>
              <a:t> for the Sivers effect, demonstrating… </a:t>
            </a:r>
            <a:r>
              <a:rPr lang="en-US" sz="1800" b="1" u="sng" smtClean="0">
                <a:solidFill>
                  <a:srgbClr val="E63F29"/>
                </a:solidFill>
                <a:ea typeface="ＭＳ Ｐゴシック" charset="-128"/>
                <a:cs typeface="ＭＳ Ｐゴシック" charset="-128"/>
              </a:rPr>
              <a:t>attractive vs repulsive </a:t>
            </a:r>
            <a:r>
              <a:rPr lang="en-US" sz="1800" b="1" u="sng" smtClean="0">
                <a:solidFill>
                  <a:srgbClr val="2130C9"/>
                </a:solidFill>
                <a:ea typeface="ＭＳ Ｐゴシック" charset="-128"/>
                <a:cs typeface="ＭＳ Ｐゴシック" charset="-128"/>
              </a:rPr>
              <a:t>c</a:t>
            </a:r>
            <a:r>
              <a:rPr lang="en-US" sz="1800" b="1" u="sng" smtClean="0">
                <a:solidFill>
                  <a:srgbClr val="18B920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1800" b="1" u="sng" smtClean="0">
                <a:solidFill>
                  <a:srgbClr val="E63F29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1800" b="1" u="sng" smtClean="0">
                <a:solidFill>
                  <a:srgbClr val="18B920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1800" b="1" u="sng" smtClean="0">
                <a:solidFill>
                  <a:srgbClr val="2130C9"/>
                </a:solidFill>
                <a:ea typeface="ＭＳ Ｐゴシック" charset="-128"/>
                <a:cs typeface="ＭＳ Ｐゴシック" charset="-128"/>
              </a:rPr>
              <a:t>r</a:t>
            </a:r>
            <a:r>
              <a:rPr lang="en-US" sz="1800" b="1" u="sng" smtClean="0">
                <a:solidFill>
                  <a:srgbClr val="E63F29"/>
                </a:solidFill>
                <a:ea typeface="ＭＳ Ｐゴシック" charset="-128"/>
                <a:cs typeface="ＭＳ Ｐゴシック" charset="-128"/>
              </a:rPr>
              <a:t> charge forces</a:t>
            </a:r>
          </a:p>
        </p:txBody>
      </p:sp>
      <p:pic>
        <p:nvPicPr>
          <p:cNvPr id="4711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1238" y="2135188"/>
            <a:ext cx="4322762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553200" y="2767013"/>
            <a:ext cx="966788" cy="3392487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113" name="TextBox 18"/>
          <p:cNvSpPr txBox="1">
            <a:spLocks noChangeArrowheads="1"/>
          </p:cNvSpPr>
          <p:nvPr/>
        </p:nvSpPr>
        <p:spPr bwMode="auto">
          <a:xfrm>
            <a:off x="941388" y="1054100"/>
            <a:ext cx="6799262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“Transverse-Spin Drell-Yan Physics at RHIC”  (http://spin.riken.bnl.gov/rsc/write-up/dy_final.pdf)</a:t>
            </a:r>
          </a:p>
        </p:txBody>
      </p:sp>
      <p:pic>
        <p:nvPicPr>
          <p:cNvPr id="471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163" y="2133600"/>
            <a:ext cx="37798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5"/>
          <p:cNvSpPr txBox="1">
            <a:spLocks noChangeArrowheads="1"/>
          </p:cNvSpPr>
          <p:nvPr/>
        </p:nvSpPr>
        <p:spPr bwMode="auto">
          <a:xfrm>
            <a:off x="1924050" y="6019800"/>
            <a:ext cx="2770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latin typeface="Times" charset="0"/>
              </a:rPr>
              <a:t>  </a:t>
            </a:r>
            <a:r>
              <a:rPr lang="en-US" sz="2000" b="1" i="1">
                <a:latin typeface="Times" charset="0"/>
              </a:rPr>
              <a:t>0.1        0.2        0.3   </a:t>
            </a:r>
            <a:r>
              <a:rPr lang="en-US" sz="2800" b="1" i="1">
                <a:latin typeface="Times" charset="0"/>
              </a:rPr>
              <a:t>x</a:t>
            </a:r>
          </a:p>
        </p:txBody>
      </p:sp>
      <p:sp>
        <p:nvSpPr>
          <p:cNvPr id="47116" name="Text Box 6"/>
          <p:cNvSpPr txBox="1">
            <a:spLocks noChangeArrowheads="1"/>
          </p:cNvSpPr>
          <p:nvPr/>
        </p:nvSpPr>
        <p:spPr bwMode="auto">
          <a:xfrm rot="-5400000">
            <a:off x="-601663" y="2963863"/>
            <a:ext cx="211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latin typeface="Times" charset="0"/>
              </a:rPr>
              <a:t>  </a:t>
            </a:r>
            <a:r>
              <a:rPr lang="en-US" sz="2000" b="1" i="1">
                <a:latin typeface="Times" charset="0"/>
              </a:rPr>
              <a:t>Sivers Amplitude</a:t>
            </a:r>
          </a:p>
        </p:txBody>
      </p:sp>
      <p:sp>
        <p:nvSpPr>
          <p:cNvPr id="47117" name="Text Box 12"/>
          <p:cNvSpPr txBox="1">
            <a:spLocks noChangeArrowheads="1"/>
          </p:cNvSpPr>
          <p:nvPr/>
        </p:nvSpPr>
        <p:spPr bwMode="auto">
          <a:xfrm>
            <a:off x="2590800" y="2767013"/>
            <a:ext cx="1433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latin typeface="Times" charset="0"/>
              </a:rPr>
              <a:t>HERMES </a:t>
            </a:r>
          </a:p>
        </p:txBody>
      </p:sp>
    </p:spTree>
    <p:extLst>
      <p:ext uri="{BB962C8B-B14F-4D97-AF65-F5344CB8AC3E}">
        <p14:creationId xmlns:p14="http://schemas.microsoft.com/office/powerpoint/2010/main" val="216750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08" y="0"/>
            <a:ext cx="8229600" cy="1143000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62" y="1134119"/>
            <a:ext cx="3796754" cy="53512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Spin puzzle</a:t>
            </a:r>
          </a:p>
          <a:p>
            <a:pPr lvl="1"/>
            <a:r>
              <a:rPr lang="en-US" dirty="0" smtClean="0"/>
              <a:t>Gluon polarization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Large </a:t>
            </a:r>
            <a:r>
              <a:rPr lang="en-US" dirty="0" err="1" smtClean="0">
                <a:solidFill>
                  <a:srgbClr val="FF6600"/>
                </a:solidFill>
              </a:rPr>
              <a:t>Δg</a:t>
            </a:r>
            <a:r>
              <a:rPr lang="en-US" dirty="0" smtClean="0">
                <a:solidFill>
                  <a:srgbClr val="FF6600"/>
                </a:solidFill>
              </a:rPr>
              <a:t> ruled out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New probes, direct-photon, open charm …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Larger </a:t>
            </a:r>
            <a:r>
              <a:rPr lang="en-US" dirty="0" err="1" smtClean="0">
                <a:solidFill>
                  <a:srgbClr val="FF6600"/>
                </a:solidFill>
              </a:rPr>
              <a:t>x</a:t>
            </a:r>
            <a:r>
              <a:rPr lang="en-US" dirty="0" smtClean="0">
                <a:solidFill>
                  <a:srgbClr val="FF6600"/>
                </a:solidFill>
              </a:rPr>
              <a:t>-range in the future </a:t>
            </a:r>
          </a:p>
          <a:p>
            <a:r>
              <a:rPr lang="en-US" dirty="0" smtClean="0"/>
              <a:t>Sea quark polarization </a:t>
            </a:r>
          </a:p>
          <a:p>
            <a:pPr lvl="1"/>
            <a:r>
              <a:rPr lang="en-US" dirty="0" smtClean="0"/>
              <a:t>First W asymmetry observed </a:t>
            </a:r>
          </a:p>
          <a:p>
            <a:pPr lvl="1"/>
            <a:r>
              <a:rPr lang="en-US" dirty="0" smtClean="0"/>
              <a:t>Much improved results in the future</a:t>
            </a:r>
          </a:p>
          <a:p>
            <a:r>
              <a:rPr lang="en-US" dirty="0" smtClean="0"/>
              <a:t>Transverse spin physics</a:t>
            </a:r>
          </a:p>
          <a:p>
            <a:pPr lvl="1"/>
            <a:r>
              <a:rPr lang="en-US" dirty="0" smtClean="0"/>
              <a:t>Large </a:t>
            </a:r>
            <a:r>
              <a:rPr lang="en-US" dirty="0" err="1" smtClean="0"/>
              <a:t>SSAs</a:t>
            </a:r>
            <a:r>
              <a:rPr lang="en-US" dirty="0" smtClean="0"/>
              <a:t> observed at RHIC</a:t>
            </a:r>
          </a:p>
          <a:p>
            <a:pPr lvl="1"/>
            <a:r>
              <a:rPr lang="en-US" dirty="0" smtClean="0"/>
              <a:t>New study of QCD dynamics 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Charm SSA</a:t>
            </a:r>
          </a:p>
          <a:p>
            <a:pPr lvl="2"/>
            <a:r>
              <a:rPr lang="en-US" dirty="0" err="1" smtClean="0">
                <a:solidFill>
                  <a:srgbClr val="FF6600"/>
                </a:solidFill>
              </a:rPr>
              <a:t>Drell</a:t>
            </a:r>
            <a:r>
              <a:rPr lang="en-US" dirty="0" smtClean="0">
                <a:solidFill>
                  <a:srgbClr val="FF6600"/>
                </a:solidFill>
              </a:rPr>
              <a:t>-Yan SSA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41106" y="1256092"/>
            <a:ext cx="2517504" cy="2138453"/>
            <a:chOff x="4041106" y="1256092"/>
            <a:chExt cx="2517504" cy="2138453"/>
          </a:xfrm>
        </p:grpSpPr>
        <p:pic>
          <p:nvPicPr>
            <p:cNvPr id="12" name="Picture 21"/>
            <p:cNvPicPr>
              <a:picLocks noChangeAspect="1" noChangeArrowheads="1"/>
            </p:cNvPicPr>
            <p:nvPr/>
          </p:nvPicPr>
          <p:blipFill>
            <a:blip r:embed="rId2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041106" y="1256092"/>
              <a:ext cx="2517504" cy="21384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" name="AutoShape 22"/>
            <p:cNvSpPr>
              <a:spLocks noChangeArrowheads="1"/>
            </p:cNvSpPr>
            <p:nvPr/>
          </p:nvSpPr>
          <p:spPr bwMode="auto">
            <a:xfrm>
              <a:off x="5275256" y="1264974"/>
              <a:ext cx="426284" cy="1870258"/>
            </a:xfrm>
            <a:prstGeom prst="roundRect">
              <a:avLst>
                <a:gd name="adj" fmla="val 264"/>
              </a:avLst>
            </a:prstGeom>
            <a:solidFill>
              <a:srgbClr val="0000FF">
                <a:alpha val="2980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23"/>
            <p:cNvSpPr txBox="1">
              <a:spLocks noChangeArrowheads="1"/>
            </p:cNvSpPr>
            <p:nvPr/>
          </p:nvSpPr>
          <p:spPr bwMode="auto">
            <a:xfrm>
              <a:off x="4819838" y="1359709"/>
              <a:ext cx="1048374" cy="1836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>
              <a:prstTxWarp prst="textNoShape">
                <a:avLst/>
              </a:prstTxWarp>
            </a:bodyPr>
            <a:lstStyle/>
            <a:p>
              <a:pPr defTabSz="414338" hangingPunct="0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</a:tabLst>
              </a:pPr>
              <a:r>
                <a:rPr lang="en-GB" sz="1300" i="1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RHIC constraints</a:t>
              </a:r>
            </a:p>
          </p:txBody>
        </p:sp>
      </p:grp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5476875" y="5608798"/>
            <a:ext cx="3668565" cy="1169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defTabSz="414338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endParaRPr lang="en-GB" sz="15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96" y="1035067"/>
            <a:ext cx="2506465" cy="2521041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7062" y="3796336"/>
            <a:ext cx="2421299" cy="256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1372-6EC5-504D-A4C6-C0943D8922CB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547" y="3943093"/>
            <a:ext cx="2630063" cy="21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02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73088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sqrt(s)=500 GeV @ RHIC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28600" y="1219200"/>
            <a:ext cx="3355975" cy="3581400"/>
            <a:chOff x="144" y="768"/>
            <a:chExt cx="2114" cy="2256"/>
          </a:xfrm>
        </p:grpSpPr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144" y="768"/>
              <a:ext cx="2016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8437" name="Picture 5" descr="mi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816"/>
              <a:ext cx="2114" cy="2160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3810000" y="914400"/>
          <a:ext cx="423545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0" name="数式" r:id="rId5" imgW="2070100" imgH="431800" progId="Equation.3">
                  <p:embed/>
                </p:oleObj>
              </mc:Choice>
              <mc:Fallback>
                <p:oleObj name="数式" r:id="rId5" imgW="2070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4235450" cy="88423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1997075"/>
            <a:ext cx="5029200" cy="28035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505200" y="2362200"/>
            <a:ext cx="4967288" cy="1905000"/>
            <a:chOff x="2208" y="1488"/>
            <a:chExt cx="3129" cy="1200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208" y="1776"/>
              <a:ext cx="2928" cy="912"/>
              <a:chOff x="2208" y="1776"/>
              <a:chExt cx="2928" cy="912"/>
            </a:xfrm>
          </p:grpSpPr>
          <p:sp>
            <p:nvSpPr>
              <p:cNvPr id="18444" name="Line 12"/>
              <p:cNvSpPr>
                <a:spLocks noChangeShapeType="1"/>
              </p:cNvSpPr>
              <p:nvPr/>
            </p:nvSpPr>
            <p:spPr bwMode="auto">
              <a:xfrm flipV="1">
                <a:off x="3744" y="1776"/>
                <a:ext cx="1392" cy="384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45" name="Line 13"/>
              <p:cNvSpPr>
                <a:spLocks noChangeShapeType="1"/>
              </p:cNvSpPr>
              <p:nvPr/>
            </p:nvSpPr>
            <p:spPr bwMode="auto">
              <a:xfrm flipH="1">
                <a:off x="2208" y="2160"/>
                <a:ext cx="1488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8449" name="Text Box 17"/>
            <p:cNvSpPr txBox="1">
              <a:spLocks noChangeArrowheads="1"/>
            </p:cNvSpPr>
            <p:nvPr/>
          </p:nvSpPr>
          <p:spPr bwMode="auto">
            <a:xfrm>
              <a:off x="5040" y="1488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chemeClr val="accent2"/>
                  </a:solidFill>
                  <a:latin typeface="Symbol" pitchFamily="-108" charset="2"/>
                  <a:sym typeface="Symbol" pitchFamily="-108" charset="2"/>
                </a:rPr>
                <a:t></a:t>
              </a:r>
              <a:r>
                <a:rPr lang="en-US" altLang="ja-JP" baseline="30000">
                  <a:solidFill>
                    <a:schemeClr val="accent2"/>
                  </a:solidFill>
                  <a:latin typeface="Symbol" pitchFamily="-108" charset="2"/>
                  <a:sym typeface="Symbol" pitchFamily="-108" charset="2"/>
                </a:rPr>
                <a:t></a:t>
              </a:r>
              <a:endParaRPr lang="en-US" altLang="ja-JP">
                <a:solidFill>
                  <a:schemeClr val="accent2"/>
                </a:solidFill>
              </a:endParaRPr>
            </a:p>
          </p:txBody>
        </p:sp>
      </p:grp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228600" y="5105400"/>
            <a:ext cx="41830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Parity Violation Asymmetry</a:t>
            </a:r>
          </a:p>
          <a:p>
            <a:r>
              <a:rPr lang="en-US" altLang="ja-JP"/>
              <a:t>Clean flavor separation</a:t>
            </a:r>
          </a:p>
          <a:p>
            <a:r>
              <a:rPr lang="en-US" altLang="ja-JP"/>
              <a:t>w/o fragmentation uncertainty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495800" y="3200400"/>
            <a:ext cx="4132263" cy="3338513"/>
            <a:chOff x="2832" y="2016"/>
            <a:chExt cx="2603" cy="2103"/>
          </a:xfrm>
        </p:grpSpPr>
        <p:graphicFrame>
          <p:nvGraphicFramePr>
            <p:cNvPr id="18438" name="Object 6"/>
            <p:cNvGraphicFramePr>
              <a:graphicFrameLocks noChangeAspect="1"/>
            </p:cNvGraphicFramePr>
            <p:nvPr/>
          </p:nvGraphicFramePr>
          <p:xfrm>
            <a:off x="2832" y="3168"/>
            <a:ext cx="2603" cy="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71" name="数式" r:id="rId8" imgW="2502297" imgH="914797" progId="Equation.3">
                    <p:embed/>
                  </p:oleObj>
                </mc:Choice>
                <mc:Fallback>
                  <p:oleObj name="数式" r:id="rId8" imgW="2502297" imgH="91479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3168"/>
                          <a:ext cx="2603" cy="951"/>
                        </a:xfrm>
                        <a:prstGeom prst="rect">
                          <a:avLst/>
                        </a:prstGeom>
                        <a:solidFill>
                          <a:schemeClr val="bg2"/>
                        </a:solidFill>
                        <a:ln w="952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53" name="Line 21"/>
            <p:cNvSpPr>
              <a:spLocks noChangeShapeType="1"/>
            </p:cNvSpPr>
            <p:nvPr/>
          </p:nvSpPr>
          <p:spPr bwMode="auto">
            <a:xfrm flipH="1">
              <a:off x="3936" y="2016"/>
              <a:ext cx="288" cy="115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>
              <a:off x="3216" y="2352"/>
              <a:ext cx="720" cy="81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343400" y="1828800"/>
            <a:ext cx="1657350" cy="1524000"/>
            <a:chOff x="2736" y="1152"/>
            <a:chExt cx="1044" cy="960"/>
          </a:xfrm>
        </p:grpSpPr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 flipH="1" flipV="1">
              <a:off x="3504" y="1152"/>
              <a:ext cx="192" cy="96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aphicFrame>
          <p:nvGraphicFramePr>
            <p:cNvPr id="18456" name="Object 24"/>
            <p:cNvGraphicFramePr>
              <a:graphicFrameLocks noChangeAspect="1"/>
            </p:cNvGraphicFramePr>
            <p:nvPr/>
          </p:nvGraphicFramePr>
          <p:xfrm>
            <a:off x="2736" y="1488"/>
            <a:ext cx="1044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72" name="数式" r:id="rId10" imgW="723900" imgH="203200" progId="Equation.3">
                    <p:embed/>
                  </p:oleObj>
                </mc:Choice>
                <mc:Fallback>
                  <p:oleObj name="数式" r:id="rId10" imgW="7239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488"/>
                          <a:ext cx="1044" cy="29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5715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457" name="Object 25"/>
          <p:cNvGraphicFramePr>
            <a:graphicFrameLocks noChangeAspect="1"/>
          </p:cNvGraphicFramePr>
          <p:nvPr/>
        </p:nvGraphicFramePr>
        <p:xfrm>
          <a:off x="3962400" y="3962400"/>
          <a:ext cx="17145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" name="Equation" r:id="rId12" imgW="749300" imgH="228600" progId="Equation.3">
                  <p:embed/>
                </p:oleObj>
              </mc:Choice>
              <mc:Fallback>
                <p:oleObj name="Equation" r:id="rId12" imgW="749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962400"/>
                        <a:ext cx="1714500" cy="523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71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654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957"/>
          </a:xfrm>
        </p:spPr>
        <p:txBody>
          <a:bodyPr/>
          <a:lstStyle/>
          <a:p>
            <a:r>
              <a:rPr lang="en-US" altLang="ja-JP" dirty="0" smtClean="0"/>
              <a:t>Projected Errors for </a:t>
            </a:r>
            <a:r>
              <a:rPr lang="en-US" altLang="ja-JP" i="1" dirty="0" smtClean="0"/>
              <a:t>A</a:t>
            </a:r>
            <a:r>
              <a:rPr lang="en-US" altLang="ja-JP" baseline="-25000" dirty="0" smtClean="0"/>
              <a:t>L</a:t>
            </a:r>
            <a:endParaRPr lang="ja-JP" altLang="en-US" baseline="-25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35E6-B68E-2941-AC84-D47111C6A9DD}" type="slidenum">
              <a:rPr lang="ja-JP" altLang="en-US" smtClean="0"/>
              <a:pPr/>
              <a:t>69</a:t>
            </a:fld>
            <a:endParaRPr lang="ja-JP" altLang="en-US"/>
          </a:p>
        </p:txBody>
      </p:sp>
      <p:pic>
        <p:nvPicPr>
          <p:cNvPr id="6" name="Content Placeholder 7" descr="etaasynn_50_50_0.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869" y="1417637"/>
            <a:ext cx="4209931" cy="401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9" y="1417637"/>
            <a:ext cx="4019669" cy="389062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77498" y="5430634"/>
            <a:ext cx="3223959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Run11 + Run12 + Run13</a:t>
            </a:r>
            <a:endParaRPr kumimoji="1" lang="en-US" altLang="ja-JP" dirty="0" smtClean="0"/>
          </a:p>
          <a:p>
            <a:r>
              <a:rPr kumimoji="1" lang="en-US" altLang="ja-JP" dirty="0" smtClean="0"/>
              <a:t>Integrated Luminosity = 300 pb</a:t>
            </a:r>
            <a:r>
              <a:rPr kumimoji="1" lang="en-US" altLang="ja-JP" baseline="30000" dirty="0" smtClean="0"/>
              <a:t>-1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81405" y="6171684"/>
            <a:ext cx="61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Goal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60192" y="5615300"/>
            <a:ext cx="198601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Run11 Goal 50pb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69234" y="4661611"/>
            <a:ext cx="171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P=0.55 assumed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0943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74" y="271460"/>
            <a:ext cx="6383835" cy="15492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The Goals of Little Bang: QGP Physics</a:t>
            </a: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1333" dirty="0" smtClean="0">
                <a:solidFill>
                  <a:srgbClr val="FF0000"/>
                </a:solidFill>
              </a:rPr>
              <a:t> </a:t>
            </a: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>
                <a:solidFill>
                  <a:srgbClr val="0000FF"/>
                </a:solidFill>
              </a:rPr>
              <a:t>- Understand the Properties of QGP</a:t>
            </a:r>
            <a:br>
              <a:rPr lang="en-US" sz="2667" dirty="0" smtClean="0">
                <a:solidFill>
                  <a:srgbClr val="0000FF"/>
                </a:solidFill>
              </a:rPr>
            </a:br>
            <a:r>
              <a:rPr lang="en-US" sz="2667" dirty="0" smtClean="0">
                <a:solidFill>
                  <a:srgbClr val="0000FF"/>
                </a:solidFill>
              </a:rPr>
              <a:t>- Explore the QCD phase </a:t>
            </a:r>
            <a:r>
              <a:rPr lang="en-US" sz="2667" dirty="0" smtClean="0">
                <a:solidFill>
                  <a:srgbClr val="0000FF"/>
                </a:solidFill>
              </a:rPr>
              <a:t>diagram</a:t>
            </a:r>
            <a:endParaRPr lang="en-US" sz="2667" dirty="0">
              <a:solidFill>
                <a:srgbClr val="0000FF"/>
              </a:solidFill>
            </a:endParaRPr>
          </a:p>
        </p:txBody>
      </p:sp>
      <p:pic>
        <p:nvPicPr>
          <p:cNvPr id="4100" name="Picture 2" descr="http://ipap.yonsei.ac.kr/~npl/seque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811463"/>
            <a:ext cx="670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0" y="2155825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Before collision</a:t>
            </a:r>
            <a:endParaRPr lang="en-US" dirty="0"/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2076909" y="2149475"/>
            <a:ext cx="1606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Initial</a:t>
            </a:r>
            <a:r>
              <a:rPr lang="en-US" dirty="0" smtClean="0">
                <a:solidFill>
                  <a:srgbClr val="FF0000"/>
                </a:solidFill>
              </a:rPr>
              <a:t> state</a:t>
            </a:r>
          </a:p>
          <a:p>
            <a:pPr marL="285750" indent="-285750"/>
            <a:r>
              <a:rPr lang="en-US" dirty="0" smtClean="0">
                <a:solidFill>
                  <a:srgbClr val="FF0000"/>
                </a:solidFill>
              </a:rPr>
              <a:t>     CNM effects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3707098" y="2149475"/>
            <a:ext cx="1771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QGP</a:t>
            </a: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5257800" y="2155825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Hadron gas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4800600"/>
            <a:ext cx="6019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24600" y="4800600"/>
            <a:ext cx="1219200" cy="1588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Text Box 54"/>
          <p:cNvSpPr txBox="1">
            <a:spLocks noChangeArrowheads="1"/>
          </p:cNvSpPr>
          <p:nvPr/>
        </p:nvSpPr>
        <p:spPr bwMode="auto">
          <a:xfrm>
            <a:off x="2238236" y="4869125"/>
            <a:ext cx="688498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        1                                        10   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111" name="TextBox 28"/>
          <p:cNvSpPr txBox="1">
            <a:spLocks noChangeArrowheads="1"/>
          </p:cNvSpPr>
          <p:nvPr/>
        </p:nvSpPr>
        <p:spPr bwMode="auto">
          <a:xfrm>
            <a:off x="7086600" y="2149475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Hadrons detected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40928" y="4495999"/>
            <a:ext cx="2816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Heavy Ion Collision – Time Evolution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5" descr="phasendiagramm_qgp"/>
          <p:cNvPicPr>
            <a:picLocks noChangeAspect="1" noChangeArrowheads="1"/>
          </p:cNvPicPr>
          <p:nvPr/>
        </p:nvPicPr>
        <p:blipFill>
          <a:blip r:embed="rId4"/>
          <a:srcRect r="-948" b="4230"/>
          <a:stretch>
            <a:fillRect/>
          </a:stretch>
        </p:blipFill>
        <p:spPr bwMode="auto">
          <a:xfrm>
            <a:off x="6286500" y="5056717"/>
            <a:ext cx="2819400" cy="180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6497" y="2805574"/>
            <a:ext cx="2063249" cy="168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05982-43CB-0D4B-A0DA-C1C174E786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LANL Heavy Ion Internal Review</a:t>
            </a:r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1/10/2012</a:t>
            </a:r>
            <a:endParaRPr lang="en-US"/>
          </a:p>
        </p:txBody>
      </p:sp>
      <p:pic>
        <p:nvPicPr>
          <p:cNvPr id="22" name="Picture 5" descr="sat-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711" y="4869125"/>
            <a:ext cx="1997075" cy="1898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816630" y="4580950"/>
            <a:ext cx="130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(fm/</a:t>
            </a:r>
            <a:r>
              <a:rPr lang="en-US" b="1" dirty="0" err="1" smtClean="0"/>
              <a:t>c</a:t>
            </a:r>
            <a:r>
              <a:rPr lang="en-US" b="1" dirty="0" smtClean="0"/>
              <a:t>)</a:t>
            </a:r>
            <a:endParaRPr lang="en-US" b="1" dirty="0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6978584" y="185061"/>
          <a:ext cx="2071162" cy="1693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VISIO" r:id="rId7" imgW="3822700" imgH="3136900" progId="">
                  <p:embed/>
                </p:oleObj>
              </mc:Choice>
              <mc:Fallback>
                <p:oleObj name="VISIO" r:id="rId7" imgW="3822700" imgH="3136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584" y="185061"/>
                        <a:ext cx="2071162" cy="1693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7546206" y="4802188"/>
            <a:ext cx="267920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90800" y="5433020"/>
            <a:ext cx="2557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 Gluon saturation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Parton shadowing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CNM Parton energy loss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4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D8E64B-02AA-4C4D-A558-F361BB446529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1600"/>
            <a:ext cx="8229600" cy="1143000"/>
          </a:xfrm>
        </p:spPr>
        <p:txBody>
          <a:bodyPr/>
          <a:lstStyle/>
          <a:p>
            <a:r>
              <a:rPr lang="en-US" dirty="0"/>
              <a:t>Spin Physics Milestones</a:t>
            </a:r>
          </a:p>
        </p:txBody>
      </p:sp>
      <p:graphicFrame>
        <p:nvGraphicFramePr>
          <p:cNvPr id="989249" name="Group 65"/>
          <p:cNvGraphicFramePr>
            <a:graphicFrameLocks noGrp="1"/>
          </p:cNvGraphicFramePr>
          <p:nvPr/>
        </p:nvGraphicFramePr>
        <p:xfrm>
          <a:off x="1054100" y="1244600"/>
          <a:ext cx="7734300" cy="3868737"/>
        </p:xfrm>
        <a:graphic>
          <a:graphicData uri="http://schemas.openxmlformats.org/drawingml/2006/table">
            <a:tbl>
              <a:tblPr/>
              <a:tblGrid>
                <a:gridCol w="1239838"/>
                <a:gridCol w="1450975"/>
                <a:gridCol w="5043487"/>
              </a:tblGrid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Milestone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Measure flavor-identified q and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Mincho" charset="-128"/>
                          <a:sym typeface="Symbol" charset="2"/>
                        </a:rPr>
                        <a:t>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q contributions to the spin of the proton via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the longitudinal-spin asymmetry of W production.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Determine if gluons have appreciable polarization over any range of momentum fraction between 1 and 30% of the momentum of a polarized proton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Test unique QCD predictions for relations between single-transverse spin phenomena in p-p scattering and those observed in deep-inelastic lepton scattering.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0794" name="Oval 64"/>
          <p:cNvSpPr>
            <a:spLocks noChangeArrowheads="1"/>
          </p:cNvSpPr>
          <p:nvPr/>
        </p:nvSpPr>
        <p:spPr bwMode="auto">
          <a:xfrm>
            <a:off x="850900" y="1900238"/>
            <a:ext cx="8102600" cy="9953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0798" name="Oval 69"/>
          <p:cNvSpPr>
            <a:spLocks noChangeArrowheads="1"/>
          </p:cNvSpPr>
          <p:nvPr/>
        </p:nvSpPr>
        <p:spPr bwMode="auto">
          <a:xfrm>
            <a:off x="850900" y="2928938"/>
            <a:ext cx="8102600" cy="9953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866" y="954293"/>
            <a:ext cx="7576745" cy="51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822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Spin Physics with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sPHENIX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248400"/>
            <a:ext cx="7772400" cy="457200"/>
          </a:xfrm>
        </p:spPr>
        <p:txBody>
          <a:bodyPr>
            <a:normAutofit fontScale="92500" lnSpcReduction="10000"/>
          </a:bodyPr>
          <a:lstStyle/>
          <a:p>
            <a:endParaRPr lang="en-US" sz="28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752600"/>
            <a:ext cx="44434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657600"/>
            <a:ext cx="3378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1143000"/>
            <a:ext cx="29889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 </a:t>
            </a:r>
            <a:r>
              <a:rPr lang="en-US" dirty="0" smtClean="0"/>
              <a:t>of DY at forward </a:t>
            </a:r>
            <a:r>
              <a:rPr lang="en-US" dirty="0" err="1" smtClean="0"/>
              <a:t>rapdity</a:t>
            </a:r>
            <a:endParaRPr lang="en-US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371600"/>
            <a:ext cx="3048000" cy="272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4432626"/>
            <a:ext cx="3362325" cy="22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589022" y="4126468"/>
            <a:ext cx="16425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LL</a:t>
            </a:r>
            <a:r>
              <a:rPr lang="en-US" dirty="0" smtClean="0"/>
              <a:t> of Direct </a:t>
            </a:r>
            <a:r>
              <a:rPr lang="en-US" dirty="0" smtClean="0">
                <a:latin typeface="Symbol" pitchFamily="18" charset="2"/>
              </a:rPr>
              <a:t>g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1066800"/>
            <a:ext cx="31598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-jet transverse spin moment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458200" cy="1509713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Theory prediction for Drell-Yan process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New development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8755063" y="6477000"/>
            <a:ext cx="31273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t>RHIC&amp;AGS Users Meeting</a:t>
            </a:r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Xuan Li (Shandong  University)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9BF381EA-08D0-1745-B389-C5D95C75505E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73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04800" y="1417638"/>
            <a:ext cx="8763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SIDIS and RHIC pion production do not overlap in momentum fraction (x)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Attempts to describe both results in a sign </a:t>
            </a:r>
            <a:r>
              <a:rPr lang="ja-JP" alt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mismatch</a:t>
            </a:r>
            <a:r>
              <a:rPr lang="ja-JP" alt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conclusion (Kang, </a:t>
            </a:r>
            <a:r>
              <a:rPr lang="en-US" altLang="ja-JP" sz="2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Qiu</a:t>
            </a:r>
            <a:r>
              <a:rPr lang="en-US" altLang="ja-JP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sz="2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Vogelsang</a:t>
            </a:r>
            <a:r>
              <a:rPr lang="en-US" altLang="ja-JP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, Yuan  PRD83 (2011) 094001</a:t>
            </a: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7" name="Picture 5" descr="AlexeiProkudin_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48752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5943600" y="2609850"/>
            <a:ext cx="28956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Combined analysis of SIDIS and RHIC pion production leads to the conclusion that the u-quark </a:t>
            </a:r>
            <a:r>
              <a:rPr lang="en-US" sz="18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Sivers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function has a node at x~0.4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Prokudin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, Z.B. Kang </a:t>
            </a:r>
            <a:r>
              <a:rPr lang="ja-JP" alt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Opportunities for </a:t>
            </a:r>
            <a:r>
              <a:rPr lang="en-US" altLang="ja-JP" sz="18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Drell</a:t>
            </a:r>
            <a:r>
              <a:rPr lang="en-US" altLang="ja-JP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-Yan Physics at RHIC</a:t>
            </a:r>
            <a:r>
              <a:rPr lang="ja-JP" alt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workshop (May, 2011)</a:t>
            </a:r>
            <a:endParaRPr lang="en-US" sz="18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9" name="TextBox 11"/>
          <p:cNvSpPr txBox="1">
            <a:spLocks noChangeArrowheads="1"/>
          </p:cNvSpPr>
          <p:nvPr/>
        </p:nvSpPr>
        <p:spPr bwMode="auto">
          <a:xfrm>
            <a:off x="5638800" y="5486400"/>
            <a:ext cx="322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Essential to test Dell-Yan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process in this region</a:t>
            </a:r>
          </a:p>
        </p:txBody>
      </p:sp>
    </p:spTree>
    <p:extLst>
      <p:ext uri="{BB962C8B-B14F-4D97-AF65-F5344CB8AC3E}">
        <p14:creationId xmlns:p14="http://schemas.microsoft.com/office/powerpoint/2010/main" val="3482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A30AD276-0443-4BA6-8CB3-FED474E8F6DF}" type="slidenum">
              <a:rPr lang="en-US" smtClean="0">
                <a:latin typeface="Arial" pitchFamily="34" charset="0"/>
                <a:ea typeface="ＭＳ Ｐゴシック" pitchFamily="34" charset="-128"/>
              </a:rPr>
              <a:pPr algn="l"/>
              <a:t>74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53058" name="Rectangle 3"/>
          <p:cNvSpPr txBox="1">
            <a:spLocks noChangeArrowheads="1"/>
          </p:cNvSpPr>
          <p:nvPr/>
        </p:nvSpPr>
        <p:spPr bwMode="auto">
          <a:xfrm>
            <a:off x="152400" y="1066800"/>
            <a:ext cx="845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buFont typeface="Arial" pitchFamily="-109" charset="0"/>
              <a:buChar char="•"/>
              <a:defRPr/>
            </a:pPr>
            <a:r>
              <a:rPr lang="en-US" sz="2800" dirty="0"/>
              <a:t>Transverse spin phenomena</a:t>
            </a: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/>
              <a:t>Kinematics high </a:t>
            </a:r>
            <a:r>
              <a:rPr lang="en-US" sz="2400" dirty="0" err="1"/>
              <a:t>x</a:t>
            </a:r>
            <a:r>
              <a:rPr lang="en-US" sz="2400" baseline="-25000" dirty="0" err="1"/>
              <a:t>f</a:t>
            </a:r>
            <a:r>
              <a:rPr lang="en-US" sz="2400" dirty="0"/>
              <a:t>, high rapidity |</a:t>
            </a:r>
            <a:r>
              <a:rPr lang="en-US" sz="2400" dirty="0" err="1">
                <a:latin typeface="Symbol" pitchFamily="18" charset="2"/>
              </a:rPr>
              <a:t>h</a:t>
            </a:r>
            <a:r>
              <a:rPr lang="en-US" sz="2400" dirty="0"/>
              <a:t>| &gt; 2</a:t>
            </a: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 err="1"/>
              <a:t>Drell</a:t>
            </a:r>
            <a:r>
              <a:rPr lang="en-US" sz="2400" dirty="0"/>
              <a:t>-Yan test QCD prediction for </a:t>
            </a:r>
            <a:r>
              <a:rPr lang="en-US" sz="2400" dirty="0" err="1"/>
              <a:t>Sivers</a:t>
            </a:r>
            <a:r>
              <a:rPr lang="en-US" sz="2400" dirty="0"/>
              <a:t> </a:t>
            </a:r>
            <a:r>
              <a:rPr lang="en-US" sz="2400" dirty="0" err="1"/>
              <a:t>btwn</a:t>
            </a:r>
            <a:r>
              <a:rPr lang="en-US" sz="2400" dirty="0"/>
              <a:t> SIDIS and DY</a:t>
            </a: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/>
              <a:t>Separate </a:t>
            </a:r>
            <a:r>
              <a:rPr lang="en-US" sz="2400" dirty="0" err="1"/>
              <a:t>Sivers</a:t>
            </a:r>
            <a:r>
              <a:rPr lang="en-US" sz="2400" dirty="0"/>
              <a:t> and Collins and do a flavor separation for the </a:t>
            </a:r>
            <a:r>
              <a:rPr lang="en-US" sz="2400" dirty="0" err="1"/>
              <a:t>PDFs</a:t>
            </a:r>
            <a:endParaRPr lang="en-US" sz="2400" dirty="0"/>
          </a:p>
          <a:p>
            <a:pPr marL="1143000" lvl="2" indent="-228600">
              <a:lnSpc>
                <a:spcPct val="80000"/>
              </a:lnSpc>
              <a:buFont typeface="Arial" pitchFamily="-109" charset="0"/>
              <a:buChar char="•"/>
              <a:defRPr/>
            </a:pPr>
            <a:r>
              <a:rPr lang="en-US" sz="2000" dirty="0"/>
              <a:t> p</a:t>
            </a:r>
            <a:r>
              <a:rPr lang="en-US" sz="2000" baseline="30000" dirty="0"/>
              <a:t>0</a:t>
            </a:r>
            <a:r>
              <a:rPr lang="en-US" sz="2000" dirty="0"/>
              <a:t>-jet, </a:t>
            </a:r>
            <a:r>
              <a:rPr lang="en-US" sz="2000" dirty="0" err="1">
                <a:latin typeface="Symbol" pitchFamily="18" charset="2"/>
              </a:rPr>
              <a:t>g</a:t>
            </a:r>
            <a:r>
              <a:rPr lang="en-US" sz="2000" dirty="0"/>
              <a:t> – jet,  IFF for identified hadrons,</a:t>
            </a:r>
          </a:p>
          <a:p>
            <a:pPr marL="1143000" lvl="2" indent="-228600">
              <a:lnSpc>
                <a:spcPct val="80000"/>
              </a:lnSpc>
              <a:buFont typeface="Arial" pitchFamily="-109" charset="0"/>
              <a:buChar char="•"/>
              <a:defRPr/>
            </a:pPr>
            <a:r>
              <a:rPr lang="en-US" sz="2000" dirty="0"/>
              <a:t>jet A</a:t>
            </a:r>
            <a:r>
              <a:rPr lang="en-US" sz="2000" baseline="-25000" dirty="0"/>
              <a:t>N</a:t>
            </a:r>
            <a:r>
              <a:rPr lang="en-US" sz="2000" dirty="0"/>
              <a:t>, direct photon </a:t>
            </a:r>
          </a:p>
          <a:p>
            <a:pPr marL="342900" indent="-342900">
              <a:lnSpc>
                <a:spcPct val="80000"/>
              </a:lnSpc>
              <a:buFont typeface="Arial" pitchFamily="-109" charset="0"/>
              <a:buChar char="•"/>
              <a:defRPr/>
            </a:pPr>
            <a:r>
              <a:rPr lang="en-US" sz="2800" dirty="0"/>
              <a:t>Longitudinal spin phenomena</a:t>
            </a: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/>
              <a:t>high rapidity |</a:t>
            </a:r>
            <a:r>
              <a:rPr lang="en-US" sz="2400" dirty="0" err="1">
                <a:latin typeface="Symbol" pitchFamily="18" charset="2"/>
              </a:rPr>
              <a:t>h</a:t>
            </a:r>
            <a:r>
              <a:rPr lang="en-US" sz="2400" dirty="0"/>
              <a:t>| &gt; 2 </a:t>
            </a:r>
            <a:r>
              <a:rPr lang="en-US" sz="2400" dirty="0" err="1">
                <a:sym typeface="Wingdings" pitchFamily="-109" charset="2"/>
              </a:rPr>
              <a:t></a:t>
            </a:r>
            <a:r>
              <a:rPr lang="en-US" sz="2400" dirty="0">
                <a:sym typeface="Wingdings" pitchFamily="-109" charset="2"/>
              </a:rPr>
              <a:t>  extend </a:t>
            </a:r>
            <a:r>
              <a:rPr lang="en-US" sz="2400" dirty="0" err="1">
                <a:sym typeface="Wingdings" pitchFamily="-109" charset="2"/>
              </a:rPr>
              <a:t>x</a:t>
            </a:r>
            <a:r>
              <a:rPr lang="en-US" sz="2400" dirty="0">
                <a:sym typeface="Wingdings" pitchFamily="-109" charset="2"/>
              </a:rPr>
              <a:t> coverage for </a:t>
            </a:r>
            <a:r>
              <a:rPr lang="en-US" sz="2400" dirty="0">
                <a:latin typeface="Symbol" pitchFamily="18" charset="2"/>
                <a:sym typeface="Wingdings" pitchFamily="-109" charset="2"/>
              </a:rPr>
              <a:t>D</a:t>
            </a:r>
            <a:r>
              <a:rPr lang="en-US" sz="2400" dirty="0">
                <a:sym typeface="Wingdings" pitchFamily="-109" charset="2"/>
              </a:rPr>
              <a:t>G and </a:t>
            </a:r>
            <a:r>
              <a:rPr lang="en-US" sz="2400" dirty="0" err="1">
                <a:latin typeface="Symbol" pitchFamily="18" charset="2"/>
                <a:sym typeface="Wingdings" pitchFamily="-109" charset="2"/>
              </a:rPr>
              <a:t>D</a:t>
            </a:r>
            <a:r>
              <a:rPr lang="en-US" sz="2400" dirty="0" err="1">
                <a:sym typeface="Wingdings" pitchFamily="-109" charset="2"/>
              </a:rPr>
              <a:t>q</a:t>
            </a:r>
            <a:endParaRPr lang="en-US" sz="2400" dirty="0">
              <a:sym typeface="Wingdings" pitchFamily="-109" charset="2"/>
            </a:endParaRPr>
          </a:p>
          <a:p>
            <a:pPr marL="342900" indent="-342900">
              <a:lnSpc>
                <a:spcPct val="80000"/>
              </a:lnSpc>
              <a:buFont typeface="Arial" pitchFamily="-109" charset="0"/>
              <a:buChar char="•"/>
              <a:defRPr/>
            </a:pPr>
            <a:r>
              <a:rPr lang="en-US" sz="2800" dirty="0" err="1">
                <a:sym typeface="Wingdings" pitchFamily="-109" charset="2"/>
              </a:rPr>
              <a:t>Drell</a:t>
            </a:r>
            <a:r>
              <a:rPr lang="en-US" sz="2800" dirty="0">
                <a:sym typeface="Wingdings" pitchFamily="-109" charset="2"/>
              </a:rPr>
              <a:t>-Yan in </a:t>
            </a:r>
            <a:r>
              <a:rPr lang="en-US" sz="2800" dirty="0" err="1">
                <a:sym typeface="Wingdings" pitchFamily="-109" charset="2"/>
              </a:rPr>
              <a:t>dAu</a:t>
            </a:r>
            <a:endParaRPr lang="en-US" sz="2800" dirty="0">
              <a:sym typeface="Wingdings" pitchFamily="-109" charset="2"/>
            </a:endParaRP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>
                <a:sym typeface="Wingdings" pitchFamily="-109" charset="2"/>
              </a:rPr>
              <a:t>Measure quark distributions in nuclei</a:t>
            </a: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>
                <a:sym typeface="Wingdings" pitchFamily="-109" charset="2"/>
              </a:rPr>
              <a:t>Possible access to quark saturation</a:t>
            </a:r>
          </a:p>
          <a:p>
            <a:pPr marL="342900" indent="-342900">
              <a:lnSpc>
                <a:spcPct val="80000"/>
              </a:lnSpc>
              <a:buFont typeface="Arial" pitchFamily="-109" charset="0"/>
              <a:buChar char="•"/>
              <a:defRPr/>
            </a:pPr>
            <a:r>
              <a:rPr lang="en-US" sz="2800" dirty="0">
                <a:sym typeface="Wingdings" pitchFamily="-109" charset="2"/>
              </a:rPr>
              <a:t>EIC physics</a:t>
            </a: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>
                <a:sym typeface="Wingdings" pitchFamily="-109" charset="2"/>
              </a:rPr>
              <a:t>Measure polarized and </a:t>
            </a:r>
            <a:r>
              <a:rPr lang="en-US" sz="2400" dirty="0" err="1">
                <a:sym typeface="Wingdings" pitchFamily="-109" charset="2"/>
              </a:rPr>
              <a:t>unpolarized</a:t>
            </a:r>
            <a:r>
              <a:rPr lang="en-US" sz="2400" dirty="0">
                <a:sym typeface="Wingdings" pitchFamily="-109" charset="2"/>
              </a:rPr>
              <a:t> inclusive structure functions in </a:t>
            </a:r>
            <a:r>
              <a:rPr lang="en-US" sz="2400" dirty="0" err="1">
                <a:sym typeface="Wingdings" pitchFamily="-109" charset="2"/>
              </a:rPr>
              <a:t>ep</a:t>
            </a:r>
            <a:r>
              <a:rPr lang="en-US" sz="2400" dirty="0">
                <a:sym typeface="Wingdings" pitchFamily="-109" charset="2"/>
              </a:rPr>
              <a:t> / </a:t>
            </a:r>
            <a:r>
              <a:rPr lang="en-US" sz="2400" dirty="0" err="1">
                <a:sym typeface="Wingdings" pitchFamily="-109" charset="2"/>
              </a:rPr>
              <a:t>eA</a:t>
            </a:r>
            <a:r>
              <a:rPr lang="en-US" sz="2400" dirty="0">
                <a:sym typeface="Wingdings" pitchFamily="-109" charset="2"/>
              </a:rPr>
              <a:t> (F</a:t>
            </a:r>
            <a:r>
              <a:rPr lang="en-US" sz="2400" baseline="-25000" dirty="0">
                <a:sym typeface="Wingdings" pitchFamily="-109" charset="2"/>
              </a:rPr>
              <a:t>2</a:t>
            </a:r>
            <a:r>
              <a:rPr lang="en-US" sz="2400" dirty="0">
                <a:sym typeface="Wingdings" pitchFamily="-109" charset="2"/>
              </a:rPr>
              <a:t>, F</a:t>
            </a:r>
            <a:r>
              <a:rPr lang="en-US" sz="2400" baseline="-25000" dirty="0">
                <a:sym typeface="Wingdings" pitchFamily="-109" charset="2"/>
              </a:rPr>
              <a:t>L</a:t>
            </a:r>
            <a:r>
              <a:rPr lang="en-US" sz="2400" dirty="0">
                <a:sym typeface="Wingdings" pitchFamily="-109" charset="2"/>
              </a:rPr>
              <a:t>, F</a:t>
            </a:r>
            <a:r>
              <a:rPr lang="en-US" sz="2400" baseline="-25000" dirty="0">
                <a:sym typeface="Wingdings" pitchFamily="-109" charset="2"/>
              </a:rPr>
              <a:t>3</a:t>
            </a:r>
            <a:r>
              <a:rPr lang="en-US" sz="2400" dirty="0">
                <a:sym typeface="Wingdings" pitchFamily="-109" charset="2"/>
              </a:rPr>
              <a:t>, g</a:t>
            </a:r>
            <a:r>
              <a:rPr lang="en-US" sz="2400" baseline="-25000" dirty="0">
                <a:sym typeface="Wingdings" pitchFamily="-109" charset="2"/>
              </a:rPr>
              <a:t>1</a:t>
            </a:r>
            <a:r>
              <a:rPr lang="en-US" sz="2400" dirty="0">
                <a:sym typeface="Wingdings" pitchFamily="-109" charset="2"/>
              </a:rPr>
              <a:t>, g</a:t>
            </a:r>
            <a:r>
              <a:rPr lang="en-US" sz="2400" baseline="-25000" dirty="0">
                <a:sym typeface="Wingdings" pitchFamily="-109" charset="2"/>
              </a:rPr>
              <a:t>2, </a:t>
            </a:r>
            <a:r>
              <a:rPr lang="en-US" sz="2400" dirty="0">
                <a:sym typeface="Wingdings" pitchFamily="-109" charset="2"/>
              </a:rPr>
              <a:t>g</a:t>
            </a:r>
            <a:r>
              <a:rPr lang="en-US" sz="2400" baseline="-25000" dirty="0">
                <a:sym typeface="Wingdings" pitchFamily="-109" charset="2"/>
              </a:rPr>
              <a:t>5</a:t>
            </a:r>
            <a:r>
              <a:rPr lang="en-US" sz="2400" dirty="0">
                <a:sym typeface="Wingdings" pitchFamily="-109" charset="2"/>
              </a:rPr>
              <a:t>)</a:t>
            </a:r>
          </a:p>
          <a:p>
            <a:pPr marL="742950" lvl="1" indent="-285750">
              <a:lnSpc>
                <a:spcPct val="80000"/>
              </a:lnSpc>
              <a:buFont typeface="Arial" pitchFamily="-109" charset="0"/>
              <a:buChar char="–"/>
              <a:defRPr/>
            </a:pPr>
            <a:r>
              <a:rPr lang="en-US" sz="2400" dirty="0">
                <a:sym typeface="Wingdings" pitchFamily="-109" charset="2"/>
              </a:rPr>
              <a:t>“Diffractive physics” (DVCS, etc.) </a:t>
            </a:r>
          </a:p>
          <a:p>
            <a:pPr marL="342900" indent="-342900">
              <a:lnSpc>
                <a:spcPct val="80000"/>
              </a:lnSpc>
              <a:buFont typeface="Arial" pitchFamily="-109" charset="0"/>
              <a:buChar char="•"/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42DFA"/>
                </a:solidFill>
                <a:latin typeface="Arial" pitchFamily="34" charset="0"/>
                <a:cs typeface="Arial" pitchFamily="34" charset="0"/>
              </a:rPr>
              <a:t>Forward Physics Objectives</a:t>
            </a:r>
          </a:p>
        </p:txBody>
      </p:sp>
    </p:spTree>
    <p:extLst>
      <p:ext uri="{BB962C8B-B14F-4D97-AF65-F5344CB8AC3E}">
        <p14:creationId xmlns:p14="http://schemas.microsoft.com/office/powerpoint/2010/main" val="22102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773112"/>
          </a:xfrm>
        </p:spPr>
        <p:txBody>
          <a:bodyPr/>
          <a:lstStyle/>
          <a:p>
            <a:r>
              <a:rPr lang="en-US" sz="4000">
                <a:latin typeface="Arial" charset="0"/>
                <a:ea typeface="ヒラギノ角ゴ ProN W3" charset="0"/>
                <a:cs typeface="ヒラギノ角ゴ ProN W3" charset="0"/>
              </a:rPr>
              <a:t>Requirements for </a:t>
            </a:r>
            <a:r>
              <a:rPr lang="en-US" sz="4000">
                <a:latin typeface="Arial" charset="0"/>
                <a:ea typeface="ヒラギノ角ゴ ProN W3" charset="0"/>
                <a:cs typeface="Arial" charset="0"/>
              </a:rPr>
              <a:t>e+e- </a:t>
            </a:r>
            <a:r>
              <a:rPr lang="en-US" sz="4000">
                <a:latin typeface="Arial" charset="0"/>
                <a:ea typeface="ヒラギノ角ゴ ProN W3" charset="0"/>
                <a:cs typeface="ヒラギノ角ゴ ProN W3" charset="0"/>
              </a:rPr>
              <a:t>DY at RHIC</a:t>
            </a:r>
            <a:endParaRPr lang="en-US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875"/>
            <a:ext cx="609600" cy="3651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4B6DE862-61B0-DB4C-96FD-6AF98C0C27B0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75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533400" y="5334000"/>
            <a:ext cx="2833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DY  :  ~7 x 10</a:t>
            </a:r>
            <a:r>
              <a:rPr lang="en-US" sz="2400" baseline="30000"/>
              <a:t>-5</a:t>
            </a:r>
            <a:r>
              <a:rPr lang="en-US" sz="2400"/>
              <a:t>  mb </a:t>
            </a:r>
          </a:p>
          <a:p>
            <a:r>
              <a:rPr lang="en-US" sz="2400"/>
              <a:t>@ 500GeV </a:t>
            </a: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5715000" y="5562600"/>
            <a:ext cx="2708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Hadronic :  ~30mb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19488" y="5795963"/>
            <a:ext cx="202565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4281488" y="5826125"/>
            <a:ext cx="527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6</a:t>
            </a:r>
            <a:endParaRPr lang="en-US"/>
          </a:p>
        </p:txBody>
      </p:sp>
      <p:sp>
        <p:nvSpPr>
          <p:cNvPr id="16393" name="TextBox 14"/>
          <p:cNvSpPr txBox="1">
            <a:spLocks noChangeArrowheads="1"/>
          </p:cNvSpPr>
          <p:nvPr/>
        </p:nvSpPr>
        <p:spPr bwMode="auto">
          <a:xfrm>
            <a:off x="3625850" y="1047750"/>
            <a:ext cx="5486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9688">
              <a:spcBef>
                <a:spcPts val="1400"/>
              </a:spcBef>
              <a:buClr>
                <a:srgbClr val="000000"/>
              </a:buClr>
              <a:buSzPct val="100000"/>
              <a:defRPr/>
            </a:pPr>
            <a:r>
              <a:rPr lang="en-US" sz="1800" dirty="0" smtClean="0">
                <a:solidFill>
                  <a:srgbClr val="FF0000"/>
                </a:solidFill>
                <a:cs typeface="Arial" charset="0"/>
              </a:rPr>
              <a:t>High luminosity ~&gt;150/</a:t>
            </a:r>
            <a:r>
              <a:rPr lang="en-US" sz="1800" dirty="0" err="1" smtClean="0">
                <a:solidFill>
                  <a:srgbClr val="FF0000"/>
                </a:solidFill>
                <a:cs typeface="Arial" charset="0"/>
              </a:rPr>
              <a:t>pb</a:t>
            </a:r>
            <a:r>
              <a:rPr lang="en-US" sz="1800" dirty="0" smtClean="0">
                <a:solidFill>
                  <a:srgbClr val="FF0000"/>
                </a:solidFill>
                <a:cs typeface="Arial" charset="0"/>
              </a:rPr>
              <a:t>  (similar to W program)</a:t>
            </a:r>
          </a:p>
          <a:p>
            <a:pPr marL="39688">
              <a:spcBef>
                <a:spcPts val="1400"/>
              </a:spcBef>
              <a:buClr>
                <a:srgbClr val="000000"/>
              </a:buClr>
              <a:buSzPct val="100000"/>
              <a:defRPr/>
            </a:pPr>
            <a:r>
              <a:rPr lang="en-US" sz="1800" dirty="0" smtClean="0">
                <a:solidFill>
                  <a:srgbClr val="FF6600"/>
                </a:solidFill>
                <a:ea typeface="Arial" charset="0"/>
                <a:cs typeface="Arial" charset="0"/>
              </a:rPr>
              <a:t>Prefer 500GeV over 200GeV</a:t>
            </a:r>
          </a:p>
          <a:p>
            <a:pPr marL="39688">
              <a:spcBef>
                <a:spcPts val="1400"/>
              </a:spcBef>
              <a:buClr>
                <a:srgbClr val="000000"/>
              </a:buClr>
              <a:buSzPct val="100000"/>
              <a:defRPr/>
            </a:pPr>
            <a:r>
              <a:rPr lang="en-US" sz="1800" dirty="0" smtClean="0">
                <a:solidFill>
                  <a:srgbClr val="3366FF"/>
                </a:solidFill>
                <a:cs typeface="Arial" charset="0"/>
              </a:rPr>
              <a:t>Forward (eta ~ 4) detector</a:t>
            </a:r>
          </a:p>
          <a:p>
            <a:pPr marL="39688">
              <a:spcBef>
                <a:spcPts val="1400"/>
              </a:spcBef>
              <a:buClr>
                <a:srgbClr val="000000"/>
              </a:buClr>
              <a:buSzPct val="100000"/>
              <a:defRPr/>
            </a:pPr>
            <a:r>
              <a:rPr lang="en-US" sz="1800" dirty="0" smtClean="0">
                <a:solidFill>
                  <a:srgbClr val="3366FF"/>
                </a:solidFill>
                <a:cs typeface="Arial" charset="0"/>
              </a:rPr>
              <a:t>      Sizable A</a:t>
            </a:r>
            <a:r>
              <a:rPr lang="en-US" sz="1800" baseline="-25000" dirty="0" smtClean="0">
                <a:solidFill>
                  <a:srgbClr val="3366FF"/>
                </a:solidFill>
                <a:cs typeface="Arial" charset="0"/>
              </a:rPr>
              <a:t>N</a:t>
            </a:r>
            <a:r>
              <a:rPr lang="en-US" sz="1800" dirty="0" smtClean="0">
                <a:solidFill>
                  <a:srgbClr val="3366FF"/>
                </a:solidFill>
                <a:cs typeface="Arial" charset="0"/>
              </a:rPr>
              <a:t> at high </a:t>
            </a:r>
            <a:r>
              <a:rPr lang="en-US" sz="1800" dirty="0" err="1" smtClean="0">
                <a:solidFill>
                  <a:srgbClr val="3366FF"/>
                </a:solidFill>
                <a:cs typeface="Arial" charset="0"/>
              </a:rPr>
              <a:t>x</a:t>
            </a:r>
            <a:r>
              <a:rPr lang="en-US" sz="1800" baseline="-25000" dirty="0" err="1" smtClean="0">
                <a:solidFill>
                  <a:srgbClr val="3366FF"/>
                </a:solidFill>
                <a:cs typeface="Arial" charset="0"/>
              </a:rPr>
              <a:t>F</a:t>
            </a:r>
            <a:endParaRPr lang="en-US" sz="1800" baseline="-25000" dirty="0" smtClean="0">
              <a:solidFill>
                <a:srgbClr val="3366FF"/>
              </a:solidFill>
              <a:cs typeface="Arial" charset="0"/>
            </a:endParaRPr>
          </a:p>
          <a:p>
            <a:pPr marL="39688">
              <a:spcBef>
                <a:spcPts val="1400"/>
              </a:spcBef>
              <a:buClr>
                <a:srgbClr val="000000"/>
              </a:buClr>
              <a:buSzPct val="100000"/>
              <a:defRPr/>
            </a:pPr>
            <a:r>
              <a:rPr lang="en-US" sz="1800" dirty="0" smtClean="0">
                <a:solidFill>
                  <a:srgbClr val="3366FF"/>
                </a:solidFill>
                <a:cs typeface="Arial" charset="0"/>
              </a:rPr>
              <a:t>      Less </a:t>
            </a:r>
            <a:r>
              <a:rPr lang="en-US" sz="1800" dirty="0" smtClean="0">
                <a:solidFill>
                  <a:srgbClr val="3366FF"/>
                </a:solidFill>
              </a:rPr>
              <a:t>charm &amp; bottom backgrounds</a:t>
            </a:r>
          </a:p>
          <a:p>
            <a:pPr marL="39688">
              <a:spcBef>
                <a:spcPts val="1400"/>
              </a:spcBef>
              <a:buClr>
                <a:srgbClr val="000000"/>
              </a:buClr>
              <a:buSzPct val="100000"/>
              <a:defRPr/>
            </a:pPr>
            <a:r>
              <a:rPr lang="en-US" sz="1800" dirty="0" smtClean="0">
                <a:solidFill>
                  <a:srgbClr val="3366FF"/>
                </a:solidFill>
              </a:rPr>
              <a:t>      Less QCD backgrounds</a:t>
            </a:r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Good background (e/h and gamma/e) separation</a:t>
            </a:r>
          </a:p>
          <a:p>
            <a:pPr eaLnBrk="1" hangingPunct="1">
              <a:defRPr/>
            </a:pPr>
            <a:endParaRPr lang="en-US" sz="1800" dirty="0" smtClean="0">
              <a:solidFill>
                <a:srgbClr val="008000"/>
              </a:solidFill>
            </a:endParaRPr>
          </a:p>
          <a:p>
            <a:pPr eaLnBrk="1" hangingPunct="1">
              <a:defRPr/>
            </a:pPr>
            <a:r>
              <a:rPr lang="en-US" sz="1800" dirty="0" smtClean="0">
                <a:cs typeface="Arial" charset="0"/>
              </a:rPr>
              <a:t>Is charge sign discrimination required for like-sign pair subtraction?</a:t>
            </a:r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</p:txBody>
      </p:sp>
      <p:sp>
        <p:nvSpPr>
          <p:cNvPr id="44040" name="Rectangle 19"/>
          <p:cNvSpPr>
            <a:spLocks noChangeArrowheads="1"/>
          </p:cNvSpPr>
          <p:nvPr/>
        </p:nvSpPr>
        <p:spPr bwMode="auto">
          <a:xfrm>
            <a:off x="152400" y="1066800"/>
            <a:ext cx="3560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sz="1200">
                <a:hlinkClick r:id="rId2"/>
              </a:rPr>
              <a:t>http://spin.riken.bnl.gov/rsc/write-up/dy_final.pdf</a:t>
            </a:r>
            <a:endParaRPr lang="en-US" sz="1200"/>
          </a:p>
        </p:txBody>
      </p:sp>
      <p:pic>
        <p:nvPicPr>
          <p:cNvPr id="44041" name="Picture 20" descr="dysqrts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350"/>
            <a:ext cx="36576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886200" y="3200400"/>
            <a:ext cx="4752975" cy="3306763"/>
            <a:chOff x="4391025" y="3551238"/>
            <a:chExt cx="4752975" cy="3306762"/>
          </a:xfrm>
        </p:grpSpPr>
        <p:pic>
          <p:nvPicPr>
            <p:cNvPr id="44043" name="Picture 5" descr="dybg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t="14545" r="23529" b="56364"/>
            <a:stretch>
              <a:fillRect/>
            </a:stretch>
          </p:blipFill>
          <p:spPr bwMode="auto">
            <a:xfrm>
              <a:off x="4391025" y="3551238"/>
              <a:ext cx="4752975" cy="3306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4" name="TextBox 18"/>
            <p:cNvSpPr txBox="1">
              <a:spLocks noChangeArrowheads="1"/>
            </p:cNvSpPr>
            <p:nvPr/>
          </p:nvSpPr>
          <p:spPr bwMode="auto">
            <a:xfrm>
              <a:off x="6400800" y="4800600"/>
              <a:ext cx="1673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8000"/>
                  </a:solidFill>
                  <a:ea typeface="ＭＳ Ｐゴシック" charset="0"/>
                  <a:cs typeface="ＭＳ Ｐゴシック" charset="0"/>
                </a:rPr>
                <a:t>DY</a:t>
              </a:r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   </a:t>
              </a:r>
            </a:p>
            <a:p>
              <a:pPr eaLnBrk="1" hangingPunct="1"/>
              <a:r>
                <a:rPr lang="en-US" sz="180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Charm</a:t>
              </a:r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800">
                  <a:solidFill>
                    <a:srgbClr val="FF00FF"/>
                  </a:solidFill>
                  <a:ea typeface="ＭＳ Ｐゴシック" charset="0"/>
                  <a:cs typeface="ＭＳ Ｐゴシック" charset="0"/>
                </a:rPr>
                <a:t>Bottom</a:t>
              </a:r>
            </a:p>
          </p:txBody>
        </p:sp>
        <p:sp>
          <p:nvSpPr>
            <p:cNvPr id="44045" name="TextBox 15"/>
            <p:cNvSpPr txBox="1">
              <a:spLocks noChangeArrowheads="1"/>
            </p:cNvSpPr>
            <p:nvPr/>
          </p:nvSpPr>
          <p:spPr bwMode="auto">
            <a:xfrm>
              <a:off x="6400800" y="3925888"/>
              <a:ext cx="21605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PHENIX Muon Arm</a:t>
              </a:r>
            </a:p>
            <a:p>
              <a:pPr eaLnBrk="1" hangingPunct="1"/>
              <a:r>
                <a:rPr lang="en-US" sz="180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Eta = 1-2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3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RHIC/PHENIX</a:t>
            </a:r>
            <a:r>
              <a:rPr lang="ja-JP" alt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Upgrade and Physics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762000"/>
            <a:ext cx="496728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1295400" y="6488113"/>
            <a:ext cx="2479675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PHENIX Decadal Plan</a:t>
            </a:r>
          </a:p>
        </p:txBody>
      </p:sp>
    </p:spTree>
    <p:extLst>
      <p:ext uri="{BB962C8B-B14F-4D97-AF65-F5344CB8AC3E}">
        <p14:creationId xmlns:p14="http://schemas.microsoft.com/office/powerpoint/2010/main" val="249182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09600" y="4600575"/>
            <a:ext cx="8001000" cy="17240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09600" y="3076575"/>
            <a:ext cx="8001000" cy="14192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09600" y="685800"/>
            <a:ext cx="8001000" cy="2292191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-304800"/>
            <a:ext cx="8001000" cy="1143000"/>
          </a:xfrm>
        </p:spPr>
        <p:txBody>
          <a:bodyPr/>
          <a:lstStyle/>
          <a:p>
            <a:r>
              <a:rPr lang="en-US" dirty="0" smtClean="0"/>
              <a:t>RHIC </a:t>
            </a:r>
            <a:r>
              <a:rPr lang="en-US" dirty="0"/>
              <a:t>Physics </a:t>
            </a:r>
            <a:r>
              <a:rPr lang="en-US" dirty="0" smtClean="0"/>
              <a:t>Focus </a:t>
            </a:r>
            <a:endParaRPr lang="en-US" dirty="0"/>
          </a:p>
        </p:txBody>
      </p:sp>
      <p:pic>
        <p:nvPicPr>
          <p:cNvPr id="259077" name="Picture 5" descr="phasendiagramm_qgp"/>
          <p:cNvPicPr>
            <a:picLocks noChangeAspect="1" noChangeArrowheads="1"/>
          </p:cNvPicPr>
          <p:nvPr/>
        </p:nvPicPr>
        <p:blipFill>
          <a:blip r:embed="rId3"/>
          <a:srcRect r="-948" b="4230"/>
          <a:stretch>
            <a:fillRect/>
          </a:stretch>
        </p:blipFill>
        <p:spPr bwMode="auto">
          <a:xfrm>
            <a:off x="762000" y="914400"/>
            <a:ext cx="286247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9" name="Text Box 7"/>
          <p:cNvSpPr txBox="1">
            <a:spLocks noChangeArrowheads="1"/>
          </p:cNvSpPr>
          <p:nvPr/>
        </p:nvSpPr>
        <p:spPr bwMode="auto">
          <a:xfrm>
            <a:off x="3810000" y="762000"/>
            <a:ext cx="4953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400" b="1" dirty="0" smtClean="0"/>
              <a:t>1) At 200 GeV top energy</a:t>
            </a:r>
            <a:endParaRPr lang="en-US" sz="2400" dirty="0" smtClean="0"/>
          </a:p>
          <a:p>
            <a:pPr marL="457200" indent="-457200"/>
            <a:r>
              <a:rPr lang="en-US" sz="2000" dirty="0" smtClean="0"/>
              <a:t>     - </a:t>
            </a:r>
            <a:r>
              <a:rPr lang="en-US" sz="2000" dirty="0"/>
              <a:t>Study </a:t>
            </a:r>
            <a:r>
              <a:rPr lang="en-US" sz="2000" b="1" i="1" dirty="0">
                <a:solidFill>
                  <a:srgbClr val="85131D"/>
                </a:solidFill>
              </a:rPr>
              <a:t>medium properties, EoS</a:t>
            </a:r>
            <a:endParaRPr lang="en-US" sz="2000" dirty="0" smtClean="0"/>
          </a:p>
          <a:p>
            <a:pPr marL="457200" indent="-457200">
              <a:buFont typeface="Arial" pitchFamily="-65" charset="0"/>
              <a:buNone/>
            </a:pPr>
            <a:r>
              <a:rPr lang="en-US" sz="2000" dirty="0" smtClean="0"/>
              <a:t>     - </a:t>
            </a:r>
            <a:r>
              <a:rPr lang="en-US" sz="2000" dirty="0"/>
              <a:t>pQCD in hot and dense medium</a:t>
            </a:r>
          </a:p>
          <a:p>
            <a:pPr marL="457200" indent="-457200">
              <a:buFont typeface="Arial" pitchFamily="-65" charset="0"/>
              <a:buNone/>
            </a:pPr>
            <a:endParaRPr lang="en-US" sz="1000" dirty="0"/>
          </a:p>
          <a:p>
            <a:pPr marL="457200" indent="-457200">
              <a:buFont typeface="Arial" pitchFamily="-65" charset="0"/>
              <a:buNone/>
            </a:pPr>
            <a:r>
              <a:rPr lang="en-US" sz="2200" b="1" dirty="0"/>
              <a:t>2) RHIC beam energy scan</a:t>
            </a:r>
            <a:endParaRPr lang="en-US" sz="2200" b="1" dirty="0" smtClean="0"/>
          </a:p>
          <a:p>
            <a:pPr marL="457200" indent="-457200"/>
            <a:r>
              <a:rPr lang="en-US" dirty="0" smtClean="0"/>
              <a:t>      </a:t>
            </a:r>
            <a:r>
              <a:rPr lang="en-US" sz="2000" dirty="0" smtClean="0"/>
              <a:t>- </a:t>
            </a:r>
            <a:r>
              <a:rPr lang="en-US" sz="2000" dirty="0"/>
              <a:t>Search for </a:t>
            </a:r>
            <a:r>
              <a:rPr lang="en-US" sz="2000" b="1" i="1" dirty="0">
                <a:solidFill>
                  <a:srgbClr val="85131D"/>
                </a:solidFill>
              </a:rPr>
              <a:t>critical point</a:t>
            </a:r>
            <a:endParaRPr lang="en-US" sz="2000" dirty="0" smtClean="0"/>
          </a:p>
          <a:p>
            <a:pPr marL="457200" indent="-457200">
              <a:buFont typeface="Arial" pitchFamily="-65" charset="0"/>
              <a:buNone/>
            </a:pPr>
            <a:r>
              <a:rPr lang="en-US" dirty="0" smtClean="0"/>
              <a:t>      </a:t>
            </a:r>
            <a:r>
              <a:rPr lang="en-US" sz="2000" dirty="0" smtClean="0"/>
              <a:t>- </a:t>
            </a:r>
            <a:r>
              <a:rPr lang="en-US" sz="2000" dirty="0"/>
              <a:t>Chiral symmetry restoration</a:t>
            </a:r>
          </a:p>
        </p:txBody>
      </p:sp>
      <p:pic>
        <p:nvPicPr>
          <p:cNvPr id="259082" name="Picture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228975"/>
            <a:ext cx="2557670" cy="1114425"/>
          </a:xfrm>
          <a:prstGeom prst="rect">
            <a:avLst/>
          </a:prstGeom>
          <a:noFill/>
          <a:ln w="12700">
            <a:solidFill>
              <a:srgbClr val="B0190F"/>
            </a:solidFill>
            <a:miter lim="800000"/>
            <a:headEnd/>
            <a:tailEnd/>
          </a:ln>
        </p:spPr>
      </p:pic>
      <p:sp>
        <p:nvSpPr>
          <p:cNvPr id="259083" name="Text Box 11"/>
          <p:cNvSpPr txBox="1">
            <a:spLocks noChangeArrowheads="1"/>
          </p:cNvSpPr>
          <p:nvPr/>
        </p:nvSpPr>
        <p:spPr bwMode="auto">
          <a:xfrm>
            <a:off x="3810000" y="3429000"/>
            <a:ext cx="449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65" charset="0"/>
              <a:buNone/>
            </a:pPr>
            <a:r>
              <a:rPr lang="en-US" sz="2400" dirty="0"/>
              <a:t>  </a:t>
            </a:r>
            <a:r>
              <a:rPr lang="en-US" sz="2400" b="1" dirty="0"/>
              <a:t>Polarized spin </a:t>
            </a:r>
            <a:r>
              <a:rPr lang="en-US" sz="2400" b="1" dirty="0" smtClean="0"/>
              <a:t>program</a:t>
            </a:r>
            <a:endParaRPr lang="en-US" sz="2400" dirty="0" smtClean="0"/>
          </a:p>
          <a:p>
            <a:pPr marL="457200" indent="-457200">
              <a:buFont typeface="Arial" pitchFamily="-65" charset="0"/>
              <a:buNone/>
            </a:pPr>
            <a:r>
              <a:rPr lang="en-US" dirty="0" smtClean="0"/>
              <a:t>       - </a:t>
            </a:r>
            <a:r>
              <a:rPr lang="en-US" dirty="0"/>
              <a:t>Study </a:t>
            </a:r>
            <a:r>
              <a:rPr lang="en-US" b="1" i="1" dirty="0">
                <a:solidFill>
                  <a:srgbClr val="96151F"/>
                </a:solidFill>
              </a:rPr>
              <a:t>proton intrinsic </a:t>
            </a:r>
            <a:r>
              <a:rPr lang="en-US" b="1" i="1" dirty="0" smtClean="0">
                <a:solidFill>
                  <a:srgbClr val="96151F"/>
                </a:solidFill>
              </a:rPr>
              <a:t>properties</a:t>
            </a:r>
          </a:p>
          <a:p>
            <a:pPr marL="457200" indent="-457200">
              <a:buFont typeface="Arial" pitchFamily="-65" charset="0"/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-  Novel QCD spin dynamics</a:t>
            </a:r>
            <a:endParaRPr lang="en-US" dirty="0"/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3581400" y="4800600"/>
            <a:ext cx="5410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65" charset="0"/>
              <a:buNone/>
            </a:pPr>
            <a:r>
              <a:rPr lang="en-US" sz="2000" dirty="0" smtClean="0"/>
              <a:t> </a:t>
            </a:r>
            <a:r>
              <a:rPr lang="en-US" sz="2400" b="1" dirty="0" smtClean="0"/>
              <a:t>Forward program</a:t>
            </a:r>
            <a:endParaRPr lang="en-US" sz="2400" dirty="0" smtClean="0"/>
          </a:p>
          <a:p>
            <a:pPr marL="457200" indent="-457200"/>
            <a:r>
              <a:rPr lang="en-US" dirty="0" smtClean="0"/>
              <a:t>    - </a:t>
            </a:r>
            <a:r>
              <a:rPr lang="en-US" dirty="0"/>
              <a:t>Study low-</a:t>
            </a:r>
            <a:r>
              <a:rPr lang="en-US" dirty="0" err="1"/>
              <a:t>x</a:t>
            </a:r>
            <a:r>
              <a:rPr lang="en-US" dirty="0"/>
              <a:t> </a:t>
            </a:r>
            <a:r>
              <a:rPr lang="en-US" dirty="0" smtClean="0"/>
              <a:t>properties, </a:t>
            </a:r>
            <a:r>
              <a:rPr lang="en-US" dirty="0"/>
              <a:t>search for </a:t>
            </a:r>
            <a:r>
              <a:rPr lang="en-US" b="1" i="1" dirty="0" smtClean="0">
                <a:solidFill>
                  <a:srgbClr val="791118"/>
                </a:solidFill>
              </a:rPr>
              <a:t>CGC</a:t>
            </a:r>
            <a:endParaRPr lang="en-US" dirty="0" smtClean="0"/>
          </a:p>
          <a:p>
            <a:pPr marL="457200" indent="-457200"/>
            <a:r>
              <a:rPr lang="en-US" dirty="0" smtClean="0"/>
              <a:t>    - </a:t>
            </a:r>
            <a:r>
              <a:rPr lang="en-US" dirty="0"/>
              <a:t>Study </a:t>
            </a:r>
            <a:r>
              <a:rPr lang="en-US" dirty="0" smtClean="0"/>
              <a:t>elastic (inelastic) </a:t>
            </a:r>
            <a:r>
              <a:rPr lang="en-US" dirty="0"/>
              <a:t>processes (pp2pp)</a:t>
            </a:r>
            <a:endParaRPr lang="en-US" dirty="0" smtClean="0"/>
          </a:p>
          <a:p>
            <a:pPr marL="457200" indent="-457200">
              <a:buFont typeface="Arial" pitchFamily="-65" charset="0"/>
              <a:buNone/>
            </a:pPr>
            <a:r>
              <a:rPr lang="en-US" dirty="0" smtClean="0"/>
              <a:t>    - </a:t>
            </a:r>
            <a:r>
              <a:rPr lang="en-US" dirty="0"/>
              <a:t>Investigate </a:t>
            </a:r>
            <a:r>
              <a:rPr lang="en-US" b="1" i="1" dirty="0" err="1">
                <a:solidFill>
                  <a:srgbClr val="791118"/>
                </a:solidFill>
              </a:rPr>
              <a:t>gluonic</a:t>
            </a:r>
            <a:r>
              <a:rPr lang="en-US" b="1" i="1" dirty="0">
                <a:solidFill>
                  <a:srgbClr val="791118"/>
                </a:solidFill>
              </a:rPr>
              <a:t> </a:t>
            </a:r>
            <a:r>
              <a:rPr lang="en-US" b="1" i="1" dirty="0" smtClean="0">
                <a:solidFill>
                  <a:srgbClr val="791118"/>
                </a:solidFill>
              </a:rPr>
              <a:t>exchanges</a:t>
            </a:r>
            <a:endParaRPr lang="en-US" b="1" i="1" dirty="0">
              <a:solidFill>
                <a:srgbClr val="791118"/>
              </a:solidFill>
            </a:endParaRPr>
          </a:p>
        </p:txBody>
      </p:sp>
      <p:pic>
        <p:nvPicPr>
          <p:cNvPr id="259085" name="Picture 13" descr="phase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 t="15918" r="25899"/>
          <a:stretch>
            <a:fillRect/>
          </a:stretch>
        </p:blipFill>
        <p:spPr bwMode="auto">
          <a:xfrm>
            <a:off x="1143000" y="4648200"/>
            <a:ext cx="2133600" cy="1586406"/>
          </a:xfrm>
          <a:prstGeom prst="rect">
            <a:avLst/>
          </a:prstGeom>
          <a:noFill/>
          <a:ln w="9525">
            <a:solidFill>
              <a:srgbClr val="C4EBF0"/>
            </a:solidFill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05982-43CB-0D4B-A0DA-C1C174E7867E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LANL Heavy Ion Internal Review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1/10/2012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9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E562F2F-C840-4142-A5D3-8BEC956405FE}" type="slidenum">
              <a:rPr lang="en-US"/>
              <a:pPr/>
              <a:t>78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285750"/>
            <a:ext cx="8186737" cy="457200"/>
          </a:xfrm>
        </p:spPr>
        <p:txBody>
          <a:bodyPr>
            <a:normAutofit fontScale="90000"/>
          </a:bodyPr>
          <a:lstStyle/>
          <a:p>
            <a:r>
              <a:rPr lang="en-US" smtClean="0"/>
              <a:t>NEW questions due to RHIC discoveries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7838" y="977900"/>
            <a:ext cx="8412162" cy="5003800"/>
          </a:xfrm>
        </p:spPr>
        <p:txBody>
          <a:bodyPr>
            <a:normAutofit fontScale="85000" lnSpcReduction="20000"/>
          </a:bodyPr>
          <a:lstStyle/>
          <a:p>
            <a:r>
              <a:rPr lang="en-US" smtClean="0"/>
              <a:t>Compelling goals for 2015 - 2020</a:t>
            </a:r>
          </a:p>
          <a:p>
            <a:r>
              <a:rPr lang="en-US" smtClean="0"/>
              <a:t>Address with ion collisions</a:t>
            </a:r>
          </a:p>
          <a:p>
            <a:pPr lvl="1"/>
            <a:r>
              <a:rPr lang="en-US" b="0" smtClean="0">
                <a:solidFill>
                  <a:schemeClr val="tx1"/>
                </a:solidFill>
              </a:rPr>
              <a:t>Are quarks strongly coupled to the QGP at all scales?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 Are there quasiparticles at any scale?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smtClean="0">
                <a:solidFill>
                  <a:schemeClr val="tx1"/>
                </a:solidFill>
              </a:rPr>
              <a:t> 	  </a:t>
            </a:r>
            <a:r>
              <a:rPr lang="en-US" b="0" smtClean="0">
                <a:solidFill>
                  <a:schemeClr val="tx1"/>
                </a:solidFill>
              </a:rPr>
              <a:t>Mechanisms for parton-QGP interaction?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	and QGP response?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smtClean="0">
                <a:solidFill>
                  <a:schemeClr val="tx1"/>
                </a:solidFill>
              </a:rPr>
              <a:t>	  </a:t>
            </a:r>
            <a:r>
              <a:rPr lang="en-US" b="0" smtClean="0">
                <a:solidFill>
                  <a:schemeClr val="tx1"/>
                </a:solidFill>
              </a:rPr>
              <a:t>Is there a relevant screening length in the QGP?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0" smtClean="0">
                <a:solidFill>
                  <a:schemeClr val="tx1"/>
                </a:solidFill>
              </a:rPr>
              <a:t> 	  </a:t>
            </a:r>
            <a:r>
              <a:rPr lang="en-US" b="0" smtClean="0">
                <a:solidFill>
                  <a:schemeClr val="tx1"/>
                </a:solidFill>
              </a:rPr>
              <a:t>How is rapid equilibration achieved?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 </a:t>
            </a:r>
            <a:r>
              <a:rPr lang="en-US" b="0" smtClean="0">
                <a:solidFill>
                  <a:srgbClr val="C802C3"/>
                </a:solidFill>
              </a:rPr>
              <a:t>What is the structure of cold nuclei at small-x?</a:t>
            </a:r>
            <a:endParaRPr lang="en-US" smtClean="0">
              <a:solidFill>
                <a:srgbClr val="C802C3"/>
              </a:solidFill>
            </a:endParaRPr>
          </a:p>
          <a:p>
            <a:r>
              <a:rPr lang="en-US" smtClean="0"/>
              <a:t>Polarized proton running to answer</a:t>
            </a:r>
            <a:endParaRPr lang="en-US" b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 </a:t>
            </a:r>
            <a:r>
              <a:rPr lang="en-US" b="0" smtClean="0">
                <a:solidFill>
                  <a:srgbClr val="339933"/>
                </a:solidFill>
              </a:rPr>
              <a:t>Internal landscape of nucleons: Spin? parton correlations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rgbClr val="339933"/>
                </a:solidFill>
              </a:rPr>
              <a:t>	 Color Interactions in QCD via Drell Yan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rgbClr val="339933"/>
                </a:solidFill>
              </a:rPr>
              <a:t>	 What governs hadronization?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043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92163"/>
          </a:xfrm>
        </p:spPr>
        <p:txBody>
          <a:bodyPr/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Physics menu for 2015+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1500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Study of interaction between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sQGP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medium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Direct measurement of Jets and their modification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Study of mass dependence of medium-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interaction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High statistic measurement of charm and bottom in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Au+Au</a:t>
            </a:r>
            <a:endParaRPr lang="en-US" altLang="ja-JP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Measurement of c and b jets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Study of color screening in the medium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High Pt</a:t>
            </a:r>
            <a:r>
              <a:rPr lang="ja-JP" altLang="en-US" smtClean="0">
                <a:latin typeface="Arial" pitchFamily="34" charset="0"/>
                <a:cs typeface="Arial" pitchFamily="34" charset="0"/>
              </a:rPr>
              <a:t>の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J/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y</a:t>
            </a:r>
            <a:r>
              <a:rPr lang="ja-JP" altLang="en-US" smtClean="0">
                <a:latin typeface="Arial" pitchFamily="34" charset="0"/>
                <a:cs typeface="Arial" pitchFamily="34" charset="0"/>
              </a:rPr>
              <a:t>（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&gt;10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/c)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Upsilon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Probe of initial condition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Direct photon v2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High density QCD at small x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Forward Physics</a:t>
            </a:r>
          </a:p>
          <a:p>
            <a:r>
              <a:rPr lang="en-US" altLang="ja-JP" sz="2800" dirty="0" err="1" smtClean="0">
                <a:latin typeface="Arial" pitchFamily="34" charset="0"/>
                <a:cs typeface="Arial" pitchFamily="34" charset="0"/>
              </a:rPr>
              <a:t>ePHENIX</a:t>
            </a:r>
            <a:endParaRPr lang="en-US" altLang="ja-JP" sz="28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eA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ep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when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eRHIC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beam come to PHENIX IR </a:t>
            </a:r>
          </a:p>
        </p:txBody>
      </p:sp>
    </p:spTree>
    <p:extLst>
      <p:ext uri="{BB962C8B-B14F-4D97-AF65-F5344CB8AC3E}">
        <p14:creationId xmlns:p14="http://schemas.microsoft.com/office/powerpoint/2010/main" val="408009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46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24000" cy="54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9703phnx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9562" y="2820987"/>
            <a:ext cx="5024438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457200" y="5688544"/>
            <a:ext cx="345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Rapidity Coverage : 1.2 &lt;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h</a:t>
            </a:r>
            <a:r>
              <a:rPr lang="en-US" altLang="ja-JP" dirty="0" smtClean="0"/>
              <a:t> &lt; 2.2(4)</a:t>
            </a:r>
            <a:endParaRPr kumimoji="1" lang="ja-JP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4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601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479" y="0"/>
            <a:ext cx="463378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37" y="140568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703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54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eRHIC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Physics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334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 x 130A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HI to 30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x 130AGeV 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Saturation Physics, CGC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eRHIC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proved deep inside the saturation region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Gluon density G(x,Q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,b) in nuclei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b: impact parameter. 3D picture of PDF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Parton fragmentation in nuclei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hadron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formation and energy loss in Cold Nuclear matter</a:t>
            </a:r>
          </a:p>
          <a:p>
            <a:pPr>
              <a:buFontTx/>
              <a:buNone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 x 325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 to 30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 x 325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Polarized PDF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G(x),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u(x), </a:t>
            </a:r>
            <a:r>
              <a:rPr lang="en-US" sz="2000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(x) at small x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Parton Angular Momentum distribution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GPD, DVCS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TMD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q(x,kT,Q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from SIDIS and charm production</a:t>
            </a:r>
          </a:p>
        </p:txBody>
      </p:sp>
    </p:spTree>
    <p:extLst>
      <p:ext uri="{BB962C8B-B14F-4D97-AF65-F5344CB8AC3E}">
        <p14:creationId xmlns:p14="http://schemas.microsoft.com/office/powerpoint/2010/main" val="15234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3556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Let the Search Continues</a:t>
            </a:r>
          </a:p>
        </p:txBody>
      </p:sp>
      <p:pic>
        <p:nvPicPr>
          <p:cNvPr id="7475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2B2381-5D73-914A-BAE9-8863571CCA75}" type="slidenum">
              <a:rPr lang="en-US" sz="1400" b="0" baseline="0">
                <a:solidFill>
                  <a:schemeClr val="bg1"/>
                </a:solidFill>
              </a:rPr>
              <a:pPr eaLnBrk="1" hangingPunct="1"/>
              <a:t>84</a:t>
            </a:fld>
            <a:endParaRPr lang="en-US" sz="1400" b="0" baseline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31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Mysteries in heavy ion physics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0200" y="876300"/>
            <a:ext cx="8483600" cy="5623077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880085"/>
                </a:solidFill>
              </a:rPr>
              <a:t>Energy loss mechanism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@ LHC 40 </a:t>
            </a:r>
            <a:r>
              <a:rPr lang="en-US" dirty="0" err="1" smtClean="0">
                <a:solidFill>
                  <a:srgbClr val="880085"/>
                </a:solidFill>
              </a:rPr>
              <a:t>GeV</a:t>
            </a:r>
            <a:r>
              <a:rPr lang="en-US" dirty="0" smtClean="0">
                <a:solidFill>
                  <a:srgbClr val="880085"/>
                </a:solidFill>
              </a:rPr>
              <a:t> jets opposing 100 </a:t>
            </a:r>
            <a:r>
              <a:rPr lang="en-US" dirty="0" err="1" smtClean="0">
                <a:solidFill>
                  <a:srgbClr val="880085"/>
                </a:solidFill>
              </a:rPr>
              <a:t>GeV</a:t>
            </a:r>
            <a:r>
              <a:rPr lang="en-US" dirty="0" smtClean="0">
                <a:solidFill>
                  <a:srgbClr val="880085"/>
                </a:solidFill>
              </a:rPr>
              <a:t> jets look “normal”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	no broadening or </a:t>
            </a:r>
            <a:r>
              <a:rPr lang="en-US" dirty="0" err="1" smtClean="0">
                <a:solidFill>
                  <a:srgbClr val="880085"/>
                </a:solidFill>
              </a:rPr>
              <a:t>decorrelation</a:t>
            </a:r>
            <a:endParaRPr lang="en-US" dirty="0" smtClean="0">
              <a:solidFill>
                <a:srgbClr val="880085"/>
              </a:solidFill>
            </a:endParaRP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	no evidence for collinear radiation from the </a:t>
            </a:r>
            <a:r>
              <a:rPr lang="en-US" dirty="0" err="1" smtClean="0">
                <a:solidFill>
                  <a:srgbClr val="880085"/>
                </a:solidFill>
              </a:rPr>
              <a:t>parton</a:t>
            </a:r>
            <a:endParaRPr lang="en-US" dirty="0" smtClean="0">
              <a:solidFill>
                <a:srgbClr val="880085"/>
              </a:solidFill>
            </a:endParaRP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@ RHIC low energy jets appear to show medium effects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	but, “jet” is defined different</a:t>
            </a:r>
          </a:p>
          <a:p>
            <a:pPr lvl="1">
              <a:buFont typeface="Wingdings" charset="2"/>
              <a:buChar char="è"/>
            </a:pPr>
            <a:r>
              <a:rPr lang="en-US" dirty="0" err="1" smtClean="0">
                <a:cs typeface="Wingdings"/>
              </a:rPr>
              <a:t>c</a:t>
            </a:r>
            <a:r>
              <a:rPr lang="en-US" dirty="0" smtClean="0">
                <a:cs typeface="Wingdings"/>
              </a:rPr>
              <a:t>&amp;</a:t>
            </a:r>
            <a:r>
              <a:rPr lang="en-US" dirty="0" err="1" smtClean="0">
                <a:cs typeface="Wingdings"/>
              </a:rPr>
              <a:t>b</a:t>
            </a:r>
            <a:r>
              <a:rPr lang="en-US" dirty="0" smtClean="0">
                <a:cs typeface="Wingdings"/>
              </a:rPr>
              <a:t> to probe role of </a:t>
            </a:r>
            <a:r>
              <a:rPr lang="en-US" dirty="0" err="1" smtClean="0">
                <a:cs typeface="Wingdings"/>
              </a:rPr>
              <a:t>collisional</a:t>
            </a:r>
            <a:r>
              <a:rPr lang="en-US" dirty="0" smtClean="0">
                <a:cs typeface="Wingdings"/>
              </a:rPr>
              <a:t> energy loss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VTX, FVTX</a:t>
            </a:r>
          </a:p>
          <a:p>
            <a:pPr lvl="1">
              <a:buFont typeface="Wingdings" charset="2"/>
              <a:buChar char="è"/>
            </a:pPr>
            <a:r>
              <a:rPr lang="en-US" dirty="0" smtClean="0">
                <a:cs typeface="Wingdings"/>
              </a:rPr>
              <a:t>quantify path length dependence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U+U,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Cu+Au</a:t>
            </a:r>
          </a:p>
          <a:p>
            <a:pPr>
              <a:buSzPct val="100000"/>
              <a:buFont typeface="Wingdings" charset="2"/>
              <a:buChar char="u"/>
            </a:pPr>
            <a:r>
              <a:rPr lang="en-US" dirty="0" smtClean="0">
                <a:solidFill>
                  <a:srgbClr val="880085"/>
                </a:solidFill>
              </a:rPr>
              <a:t>J/</a:t>
            </a:r>
            <a:r>
              <a:rPr lang="en-US" dirty="0" err="1" smtClean="0">
                <a:solidFill>
                  <a:srgbClr val="880085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880085"/>
                </a:solidFill>
              </a:rPr>
              <a:t> suppression and color screening	</a:t>
            </a:r>
          </a:p>
          <a:p>
            <a:pPr lvl="1">
              <a:buSzPct val="100000"/>
            </a:pPr>
            <a:r>
              <a:rPr lang="en-US" dirty="0" smtClean="0">
                <a:solidFill>
                  <a:srgbClr val="880085"/>
                </a:solidFill>
              </a:rPr>
              <a:t>amazingly similar from √</a:t>
            </a:r>
            <a:r>
              <a:rPr lang="en-US" dirty="0" err="1" smtClean="0">
                <a:solidFill>
                  <a:srgbClr val="880085"/>
                </a:solidFill>
              </a:rPr>
              <a:t>s</a:t>
            </a:r>
            <a:r>
              <a:rPr lang="en-US" dirty="0" smtClean="0">
                <a:solidFill>
                  <a:srgbClr val="880085"/>
                </a:solidFill>
              </a:rPr>
              <a:t>=17-200 </a:t>
            </a:r>
            <a:r>
              <a:rPr lang="en-US" dirty="0" err="1" smtClean="0">
                <a:solidFill>
                  <a:srgbClr val="880085"/>
                </a:solidFill>
              </a:rPr>
              <a:t>GeV</a:t>
            </a:r>
            <a:r>
              <a:rPr lang="en-US" dirty="0" smtClean="0">
                <a:solidFill>
                  <a:srgbClr val="880085"/>
                </a:solidFill>
              </a:rPr>
              <a:t>; but initial states differ</a:t>
            </a:r>
          </a:p>
          <a:p>
            <a:pPr>
              <a:buNone/>
            </a:pPr>
            <a:r>
              <a:rPr lang="en-US" dirty="0" smtClean="0">
                <a:solidFill>
                  <a:srgbClr val="880085"/>
                </a:solidFill>
              </a:rPr>
              <a:t>	  not SO different at LHC</a:t>
            </a:r>
            <a:endParaRPr lang="en-US" i="1" dirty="0" smtClean="0">
              <a:solidFill>
                <a:srgbClr val="880085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Wingdings"/>
            </a:endParaRPr>
          </a:p>
          <a:p>
            <a:pPr lvl="1">
              <a:buFont typeface="Wingdings" charset="2"/>
              <a:buChar char="è"/>
            </a:pPr>
            <a:r>
              <a:rPr lang="en-US" dirty="0" smtClean="0">
                <a:cs typeface="Wingdings"/>
              </a:rPr>
              <a:t>Other states </a:t>
            </a:r>
            <a:r>
              <a:rPr lang="en-US" dirty="0" err="1" smtClean="0">
                <a:cs typeface="Wingdings"/>
              </a:rPr>
              <a:t>y</a:t>
            </a:r>
            <a:r>
              <a:rPr lang="en-US" dirty="0" smtClean="0">
                <a:cs typeface="Wingdings"/>
              </a:rPr>
              <a:t>&amp; √</a:t>
            </a:r>
            <a:r>
              <a:rPr lang="en-US" dirty="0" err="1" smtClean="0">
                <a:cs typeface="Wingdings"/>
              </a:rPr>
              <a:t>s</a:t>
            </a:r>
            <a:r>
              <a:rPr lang="en-US" dirty="0" smtClean="0">
                <a:cs typeface="Wingdings"/>
              </a:rPr>
              <a:t> dependence (e.g. 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Wingdings"/>
              </a:rPr>
              <a:t>’)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FVTX, statistics</a:t>
            </a:r>
          </a:p>
          <a:p>
            <a:pPr lvl="1">
              <a:buFont typeface="Wingdings" charset="2"/>
              <a:buChar char="è"/>
            </a:pPr>
            <a:r>
              <a:rPr lang="en-US" dirty="0" err="1" smtClean="0">
                <a:solidFill>
                  <a:srgbClr val="FF0000"/>
                </a:solidFill>
                <a:cs typeface="Wingdings"/>
              </a:rPr>
              <a:t>d+Au</a:t>
            </a:r>
            <a:r>
              <a:rPr lang="en-US" dirty="0" smtClean="0">
                <a:solidFill>
                  <a:srgbClr val="FF0000"/>
                </a:solidFill>
                <a:cs typeface="Wingdings"/>
              </a:rPr>
              <a:t> for initial state; 130 </a:t>
            </a:r>
            <a:r>
              <a:rPr lang="en-US" dirty="0" err="1" smtClean="0">
                <a:solidFill>
                  <a:srgbClr val="FF0000"/>
                </a:solidFill>
                <a:cs typeface="Wingdings"/>
              </a:rPr>
              <a:t>GeVAu+Au</a:t>
            </a:r>
            <a:r>
              <a:rPr lang="en-US" dirty="0" smtClean="0">
                <a:solidFill>
                  <a:srgbClr val="FF0000"/>
                </a:solidFill>
                <a:cs typeface="Wingdings"/>
              </a:rPr>
              <a:t> eventually? </a:t>
            </a:r>
          </a:p>
          <a:p>
            <a:pPr>
              <a:buSzPct val="100000"/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278621" y="876300"/>
            <a:ext cx="3865379" cy="3689410"/>
            <a:chOff x="5278621" y="876300"/>
            <a:chExt cx="3865379" cy="3689410"/>
          </a:xfrm>
        </p:grpSpPr>
        <p:sp>
          <p:nvSpPr>
            <p:cNvPr id="5" name="Rectangle 4"/>
            <p:cNvSpPr/>
            <p:nvPr/>
          </p:nvSpPr>
          <p:spPr>
            <a:xfrm>
              <a:off x="5278621" y="876300"/>
              <a:ext cx="35351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DM11, 12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608821" y="4165600"/>
              <a:ext cx="35351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DM5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38400" y="6324600"/>
            <a:ext cx="46431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B. Jacak  BUP12 presentation June 6, 2011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-914400" y="2286000"/>
            <a:ext cx="4114800" cy="18288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62000" y="2514600"/>
            <a:ext cx="7772400" cy="15240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9601200" y="1981200"/>
            <a:ext cx="1066800" cy="8382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81000" y="2514600"/>
            <a:ext cx="8305800" cy="15240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22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E562F2F-C840-4142-A5D3-8BEC956405FE}" type="slidenum">
              <a:rPr lang="en-US"/>
              <a:pPr/>
              <a:t>86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285750"/>
            <a:ext cx="8186737" cy="457200"/>
          </a:xfrm>
        </p:spPr>
        <p:txBody>
          <a:bodyPr>
            <a:normAutofit fontScale="90000"/>
          </a:bodyPr>
          <a:lstStyle/>
          <a:p>
            <a:r>
              <a:rPr lang="en-US" smtClean="0"/>
              <a:t>NEW questions due to RHIC discoveries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7838" y="977900"/>
            <a:ext cx="8412162" cy="5003800"/>
          </a:xfrm>
        </p:spPr>
        <p:txBody>
          <a:bodyPr>
            <a:normAutofit fontScale="85000" lnSpcReduction="20000"/>
          </a:bodyPr>
          <a:lstStyle/>
          <a:p>
            <a:r>
              <a:rPr lang="en-US" smtClean="0"/>
              <a:t>Compelling goals for 2015 - 2020</a:t>
            </a:r>
          </a:p>
          <a:p>
            <a:r>
              <a:rPr lang="en-US" smtClean="0"/>
              <a:t>Address with ion collisions</a:t>
            </a:r>
          </a:p>
          <a:p>
            <a:pPr lvl="1"/>
            <a:r>
              <a:rPr lang="en-US" b="0" smtClean="0">
                <a:solidFill>
                  <a:schemeClr val="tx1"/>
                </a:solidFill>
              </a:rPr>
              <a:t>Are quarks strongly coupled to the QGP at all scales?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 Are there quasiparticles at any scale?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smtClean="0">
                <a:solidFill>
                  <a:schemeClr val="tx1"/>
                </a:solidFill>
              </a:rPr>
              <a:t> 	  </a:t>
            </a:r>
            <a:r>
              <a:rPr lang="en-US" b="0" smtClean="0">
                <a:solidFill>
                  <a:schemeClr val="tx1"/>
                </a:solidFill>
              </a:rPr>
              <a:t>Mechanisms for parton-QGP interaction?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	and QGP response?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smtClean="0">
                <a:solidFill>
                  <a:schemeClr val="tx1"/>
                </a:solidFill>
              </a:rPr>
              <a:t>	  </a:t>
            </a:r>
            <a:r>
              <a:rPr lang="en-US" b="0" smtClean="0">
                <a:solidFill>
                  <a:schemeClr val="tx1"/>
                </a:solidFill>
              </a:rPr>
              <a:t>Is there a relevant screening length in the QGP?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0" smtClean="0">
                <a:solidFill>
                  <a:schemeClr val="tx1"/>
                </a:solidFill>
              </a:rPr>
              <a:t> 	  </a:t>
            </a:r>
            <a:r>
              <a:rPr lang="en-US" b="0" smtClean="0">
                <a:solidFill>
                  <a:schemeClr val="tx1"/>
                </a:solidFill>
              </a:rPr>
              <a:t>How is rapid equilibration achieved?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 </a:t>
            </a:r>
            <a:r>
              <a:rPr lang="en-US" b="0" smtClean="0">
                <a:solidFill>
                  <a:srgbClr val="C802C3"/>
                </a:solidFill>
              </a:rPr>
              <a:t>What is the structure of cold nuclei at small-x?</a:t>
            </a:r>
            <a:endParaRPr lang="en-US" smtClean="0">
              <a:solidFill>
                <a:srgbClr val="C802C3"/>
              </a:solidFill>
            </a:endParaRPr>
          </a:p>
          <a:p>
            <a:r>
              <a:rPr lang="en-US" smtClean="0"/>
              <a:t>Polarized proton running to answer</a:t>
            </a:r>
            <a:endParaRPr lang="en-US" b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chemeClr val="tx1"/>
                </a:solidFill>
              </a:rPr>
              <a:t>	 </a:t>
            </a:r>
            <a:r>
              <a:rPr lang="en-US" b="0" smtClean="0">
                <a:solidFill>
                  <a:srgbClr val="339933"/>
                </a:solidFill>
              </a:rPr>
              <a:t>Internal landscape of nucleons: Spin? parton correlations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rgbClr val="339933"/>
                </a:solidFill>
              </a:rPr>
              <a:t>	 Color Interactions in QCD via Drell Yan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smtClean="0">
                <a:solidFill>
                  <a:srgbClr val="339933"/>
                </a:solidFill>
              </a:rPr>
              <a:t>	 What governs hadronization?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21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92163"/>
          </a:xfrm>
        </p:spPr>
        <p:txBody>
          <a:bodyPr/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Physics menu for 2015+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1500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Study of interaction between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sQGP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medium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Direct measurement of Jets and their modification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Study of mass dependence of medium-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interaction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High statistic measurement of charm and bottom in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Au+Au</a:t>
            </a:r>
            <a:endParaRPr lang="en-US" altLang="ja-JP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Measurement of c and b jets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Study of color screening in the medium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High Pt</a:t>
            </a:r>
            <a:r>
              <a:rPr lang="ja-JP" altLang="en-US" smtClean="0">
                <a:latin typeface="Arial" pitchFamily="34" charset="0"/>
                <a:cs typeface="Arial" pitchFamily="34" charset="0"/>
              </a:rPr>
              <a:t>の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J/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y</a:t>
            </a:r>
            <a:r>
              <a:rPr lang="ja-JP" altLang="en-US" smtClean="0">
                <a:latin typeface="Arial" pitchFamily="34" charset="0"/>
                <a:cs typeface="Arial" pitchFamily="34" charset="0"/>
              </a:rPr>
              <a:t>（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&gt;10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/c)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Upsilon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Probe of initial condition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Direct photon v2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High density QCD at small x</a:t>
            </a:r>
          </a:p>
          <a:p>
            <a:pPr lvl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Forward Physics</a:t>
            </a:r>
          </a:p>
          <a:p>
            <a:r>
              <a:rPr lang="en-US" altLang="ja-JP" sz="2800" dirty="0" err="1" smtClean="0">
                <a:latin typeface="Arial" pitchFamily="34" charset="0"/>
                <a:cs typeface="Arial" pitchFamily="34" charset="0"/>
              </a:rPr>
              <a:t>ePHENIX</a:t>
            </a:r>
            <a:endParaRPr lang="en-US" altLang="ja-JP" sz="28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eA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ep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when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eRHIC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beam come to PHENIX IR </a:t>
            </a:r>
          </a:p>
        </p:txBody>
      </p:sp>
    </p:spTree>
    <p:extLst>
      <p:ext uri="{BB962C8B-B14F-4D97-AF65-F5344CB8AC3E}">
        <p14:creationId xmlns:p14="http://schemas.microsoft.com/office/powerpoint/2010/main" val="28110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eRHIC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Physics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334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 x 130A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HI to 30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x 130AGeV 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Saturation Physics, CGC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eRHIC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proved deep inside the saturation region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Gluon density G(x,Q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,b) in nuclei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b: impact parameter. 3D picture of PDF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Parton fragmentation in nuclei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hadron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formation and energy loss in Cold Nuclear matter</a:t>
            </a:r>
          </a:p>
          <a:p>
            <a:pPr>
              <a:buFontTx/>
              <a:buNone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 x 325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 to 30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 x 325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Polarized PDF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G(x),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u(x), </a:t>
            </a:r>
            <a:r>
              <a:rPr lang="en-US" sz="2000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(x) at small x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Parton Angular Momentum distribution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GPD, DVCS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TMD</a:t>
            </a:r>
          </a:p>
          <a:p>
            <a:pPr>
              <a:buFontTx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q(x,kT,Q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from SIDIS and charm production</a:t>
            </a:r>
          </a:p>
        </p:txBody>
      </p:sp>
    </p:spTree>
    <p:extLst>
      <p:ext uri="{BB962C8B-B14F-4D97-AF65-F5344CB8AC3E}">
        <p14:creationId xmlns:p14="http://schemas.microsoft.com/office/powerpoint/2010/main" val="38873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smtClean="0"/>
              <a:t>Parton Saturation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6172200"/>
            <a:ext cx="8229600" cy="457200"/>
          </a:xfrm>
        </p:spPr>
        <p:txBody>
          <a:bodyPr>
            <a:normAutofit fontScale="92500" lnSpcReduction="20000"/>
          </a:bodyPr>
          <a:lstStyle/>
          <a:p>
            <a:endParaRPr lang="en-US" smtClean="0"/>
          </a:p>
        </p:txBody>
      </p:sp>
      <p:grpSp>
        <p:nvGrpSpPr>
          <p:cNvPr id="2" name="Group 189"/>
          <p:cNvGrpSpPr/>
          <p:nvPr/>
        </p:nvGrpSpPr>
        <p:grpSpPr>
          <a:xfrm>
            <a:off x="152400" y="1295400"/>
            <a:ext cx="3810000" cy="3341370"/>
            <a:chOff x="5191223" y="825500"/>
            <a:chExt cx="3420291" cy="2960370"/>
          </a:xfrm>
          <a:solidFill>
            <a:schemeClr val="bg1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rcRect l="3317" r="3317"/>
            <a:stretch>
              <a:fillRect/>
            </a:stretch>
          </p:blipFill>
          <p:spPr>
            <a:xfrm>
              <a:off x="5191223" y="825500"/>
              <a:ext cx="3420291" cy="2960370"/>
            </a:xfrm>
            <a:prstGeom prst="rect">
              <a:avLst/>
            </a:prstGeom>
            <a:grpFill/>
          </p:spPr>
        </p:pic>
        <p:grpSp>
          <p:nvGrpSpPr>
            <p:cNvPr id="3" name="Group 19"/>
            <p:cNvGrpSpPr/>
            <p:nvPr/>
          </p:nvGrpSpPr>
          <p:grpSpPr>
            <a:xfrm>
              <a:off x="6159500" y="3505200"/>
              <a:ext cx="1928733" cy="276999"/>
              <a:chOff x="5626100" y="3949700"/>
              <a:chExt cx="1928733" cy="276999"/>
            </a:xfrm>
            <a:grpFill/>
          </p:grpSpPr>
          <p:sp>
            <p:nvSpPr>
              <p:cNvPr id="7" name="TextBox 6"/>
              <p:cNvSpPr txBox="1"/>
              <p:nvPr/>
            </p:nvSpPr>
            <p:spPr>
              <a:xfrm>
                <a:off x="5626100" y="3949700"/>
                <a:ext cx="1928733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Symbol" charset="2"/>
                    <a:ea typeface="ＭＳ Ｐゴシック" charset="-128"/>
                    <a:cs typeface="Symbol" charset="2"/>
                  </a:rPr>
                  <a:t>a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Corbel" charset="0"/>
                    <a:ea typeface="ＭＳ Ｐゴシック" charset="-128"/>
                    <a:cs typeface="ＭＳ Ｐゴシック" charset="-128"/>
                  </a:rPr>
                  <a:t>s</a:t>
                </a:r>
                <a:r>
                  <a:rPr lang="en-US" sz="1200" dirty="0">
                    <a:solidFill>
                      <a:schemeClr val="bg1"/>
                    </a:solidFill>
                    <a:latin typeface="Corbel" charset="0"/>
                    <a:ea typeface="ＭＳ Ｐゴシック" charset="-128"/>
                    <a:cs typeface="ＭＳ Ｐゴシック" charset="-128"/>
                  </a:rPr>
                  <a:t>~1                                 </a:t>
                </a:r>
                <a:r>
                  <a:rPr lang="en-US" sz="1200" dirty="0">
                    <a:solidFill>
                      <a:schemeClr val="bg1"/>
                    </a:solidFill>
                    <a:latin typeface="Symbol" charset="2"/>
                    <a:ea typeface="ＭＳ Ｐゴシック" charset="-128"/>
                    <a:cs typeface="Symbol" charset="2"/>
                  </a:rPr>
                  <a:t>a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Corbel" charset="0"/>
                    <a:ea typeface="ＭＳ Ｐゴシック" charset="-128"/>
                    <a:cs typeface="ＭＳ Ｐゴシック" charset="-128"/>
                  </a:rPr>
                  <a:t>s</a:t>
                </a:r>
                <a:r>
                  <a:rPr lang="en-US" sz="1200" dirty="0">
                    <a:solidFill>
                      <a:schemeClr val="bg1"/>
                    </a:solidFill>
                    <a:latin typeface="Corbel" charset="0"/>
                    <a:ea typeface="ＭＳ Ｐゴシック" charset="-128"/>
                    <a:cs typeface="ＭＳ Ｐゴシック" charset="-128"/>
                  </a:rPr>
                  <a:t> &lt;&lt; 1 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>
                <a:off x="6146800" y="4140200"/>
                <a:ext cx="787400" cy="1270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1676400"/>
            <a:ext cx="39878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4572000" y="914400"/>
            <a:ext cx="3657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Hera (e+p) didn’t reach the saturation regime</a:t>
            </a:r>
          </a:p>
        </p:txBody>
      </p:sp>
      <p:sp>
        <p:nvSpPr>
          <p:cNvPr id="21511" name="TextBox 10"/>
          <p:cNvSpPr txBox="1">
            <a:spLocks noChangeArrowheads="1"/>
          </p:cNvSpPr>
          <p:nvPr/>
        </p:nvSpPr>
        <p:spPr bwMode="auto">
          <a:xfrm>
            <a:off x="152400" y="4724400"/>
            <a:ext cx="3810000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At Small x, saturation must set in when gluons start overlapping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962400" y="685800"/>
            <a:ext cx="4953000" cy="5334000"/>
            <a:chOff x="3962400" y="685800"/>
            <a:chExt cx="4953000" cy="5334000"/>
          </a:xfrm>
        </p:grpSpPr>
        <p:sp>
          <p:nvSpPr>
            <p:cNvPr id="21513" name="TextBox 12"/>
            <p:cNvSpPr txBox="1">
              <a:spLocks noChangeArrowheads="1"/>
            </p:cNvSpPr>
            <p:nvPr/>
          </p:nvSpPr>
          <p:spPr bwMode="auto">
            <a:xfrm>
              <a:off x="3962400" y="685800"/>
              <a:ext cx="4953000" cy="707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/>
                <a:t>At eRHIC, saturation should be achieved</a:t>
              </a:r>
            </a:p>
            <a:p>
              <a:r>
                <a:rPr lang="en-US" sz="2000"/>
                <a:t>5 (30) x130 GeV </a:t>
              </a:r>
              <a:r>
                <a:rPr lang="en-US" sz="2000">
                  <a:sym typeface="Wingdings" pitchFamily="2" charset="2"/>
                </a:rPr>
                <a:t> s</a:t>
              </a:r>
              <a:r>
                <a:rPr lang="en-US" sz="2000" baseline="30000">
                  <a:sym typeface="Wingdings" pitchFamily="2" charset="2"/>
                </a:rPr>
                <a:t>1/2</a:t>
              </a:r>
              <a:r>
                <a:rPr lang="en-US" sz="2000">
                  <a:sym typeface="Wingdings" pitchFamily="2" charset="2"/>
                </a:rPr>
                <a:t> = 51 (125) GeV</a:t>
              </a:r>
              <a:endParaRPr lang="en-US" sz="2000"/>
            </a:p>
          </p:txBody>
        </p:sp>
        <p:pic>
          <p:nvPicPr>
            <p:cNvPr id="21514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1371600"/>
              <a:ext cx="4951413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854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5/31/2010 MENU2010 W&amp;M</a:t>
            </a:r>
            <a:endParaRPr lang="en-US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EA90-7B45-BC4A-9759-572B275B8CAC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44040" name="Picture 2" descr="Phenix_2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25" y="685800"/>
            <a:ext cx="43592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4000" dirty="0"/>
              <a:t>The PHENIX</a:t>
            </a:r>
            <a:r>
              <a:rPr lang="en-US" sz="4000" dirty="0" smtClean="0"/>
              <a:t> Detectors</a:t>
            </a:r>
            <a:endParaRPr lang="en-US" sz="4000" dirty="0"/>
          </a:p>
        </p:txBody>
      </p:sp>
      <p:sp>
        <p:nvSpPr>
          <p:cNvPr id="4404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362200"/>
            <a:ext cx="4267200" cy="39624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/>
              <a:t>2 central spectrometers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/>
              <a:t>Track charged particles and detect electromagnetic processes </a:t>
            </a:r>
          </a:p>
          <a:p>
            <a:pPr eaLnBrk="1" hangingPunct="1">
              <a:lnSpc>
                <a:spcPct val="80000"/>
              </a:lnSpc>
            </a:pPr>
            <a:endParaRPr lang="en-US" sz="1400"/>
          </a:p>
          <a:p>
            <a:pPr eaLnBrk="1" hangingPunct="1">
              <a:lnSpc>
                <a:spcPct val="80000"/>
              </a:lnSpc>
            </a:pPr>
            <a:endParaRPr lang="en-US" sz="1600"/>
          </a:p>
          <a:p>
            <a:pPr eaLnBrk="1" hangingPunct="1">
              <a:lnSpc>
                <a:spcPct val="80000"/>
              </a:lnSpc>
            </a:pPr>
            <a:r>
              <a:rPr lang="en-US" sz="1600"/>
              <a:t>2 forward muon spectrometers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/>
              <a:t>Identify and track muons</a:t>
            </a:r>
          </a:p>
          <a:p>
            <a:pPr eaLnBrk="1" hangingPunct="1">
              <a:lnSpc>
                <a:spcPct val="80000"/>
              </a:lnSpc>
            </a:pPr>
            <a:endParaRPr lang="en-US" sz="1400"/>
          </a:p>
          <a:p>
            <a:pPr eaLnBrk="1" hangingPunct="1">
              <a:lnSpc>
                <a:spcPct val="80000"/>
              </a:lnSpc>
            </a:pPr>
            <a:endParaRPr lang="en-US" sz="1600">
              <a:solidFill>
                <a:srgbClr val="EAEAEA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/>
              <a:t>2 forward calorimeters (as of 2007!)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/>
              <a:t>Measure forward pions</a:t>
            </a:r>
          </a:p>
          <a:p>
            <a:pPr lvl="1" eaLnBrk="1" hangingPunct="1">
              <a:lnSpc>
                <a:spcPct val="80000"/>
              </a:lnSpc>
            </a:pPr>
            <a:endParaRPr lang="en-US" sz="1400"/>
          </a:p>
          <a:p>
            <a:pPr eaLnBrk="1" hangingPunct="1">
              <a:lnSpc>
                <a:spcPct val="80000"/>
              </a:lnSpc>
            </a:pPr>
            <a:endParaRPr lang="en-US" sz="1600">
              <a:solidFill>
                <a:srgbClr val="EAEAEA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/>
              <a:t>Relative Luminosity</a:t>
            </a:r>
            <a:endParaRPr lang="en-US" sz="1600">
              <a:latin typeface="Symbol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400"/>
              <a:t>Beam-Beam Counter (BBC)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/>
              <a:t>Zero-Degree Calorimeter (ZDC)</a:t>
            </a:r>
            <a:endParaRPr lang="en-US" sz="1400">
              <a:solidFill>
                <a:srgbClr val="EAEAEA"/>
              </a:solidFill>
            </a:endParaRPr>
          </a:p>
        </p:txBody>
      </p:sp>
      <p:graphicFrame>
        <p:nvGraphicFramePr>
          <p:cNvPr id="44034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76600" y="3733800"/>
          <a:ext cx="10429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8" name="Equation" r:id="rId5" imgW="838233" imgH="406620" progId="Equation.3">
                  <p:embed/>
                </p:oleObj>
              </mc:Choice>
              <mc:Fallback>
                <p:oleObj name="Equation" r:id="rId5" imgW="838233" imgH="4066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33800"/>
                        <a:ext cx="1042988" cy="517525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3" name="Picture 6" descr="PHENIX big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9880" y="0"/>
            <a:ext cx="1143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3276600" y="2895600"/>
          <a:ext cx="153828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9" name="Equation" r:id="rId8" imgW="1105297" imgH="432197" progId="Equation.3">
                  <p:embed/>
                </p:oleObj>
              </mc:Choice>
              <mc:Fallback>
                <p:oleObj name="Equation" r:id="rId8" imgW="1105297" imgH="4321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895600"/>
                        <a:ext cx="1538288" cy="601663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76600" y="4800600"/>
          <a:ext cx="10747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10" name="Equation" r:id="rId10" imgW="838233" imgH="406620" progId="Equation.3">
                  <p:embed/>
                </p:oleObj>
              </mc:Choice>
              <mc:Fallback>
                <p:oleObj name="Equation" r:id="rId10" imgW="838233" imgH="4066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00600"/>
                        <a:ext cx="1074738" cy="533400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4" name="Text Box 9"/>
          <p:cNvSpPr txBox="1">
            <a:spLocks noChangeArrowheads="1"/>
          </p:cNvSpPr>
          <p:nvPr/>
        </p:nvSpPr>
        <p:spPr bwMode="auto">
          <a:xfrm>
            <a:off x="228600" y="914400"/>
            <a:ext cx="4724400" cy="1209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b="1" u="sng">
                <a:solidFill>
                  <a:srgbClr val="F41E08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Philosophy:</a:t>
            </a:r>
            <a:endParaRPr lang="en-US" u="sng"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lvl="1" eaLnBrk="0" hangingPunct="0">
              <a:lnSpc>
                <a:spcPct val="140000"/>
              </a:lnSpc>
              <a:spcBef>
                <a:spcPct val="0"/>
              </a:spcBef>
              <a:buFont typeface="Wingdings" charset="2"/>
              <a:buNone/>
            </a:pPr>
            <a:r>
              <a:rPr lang="en-US" sz="1400" b="1">
                <a:latin typeface="Comic Sans MS" charset="0"/>
                <a:ea typeface="ＭＳ Ｐゴシック" charset="-128"/>
                <a:cs typeface="ＭＳ Ｐゴシック" charset="-128"/>
              </a:rPr>
              <a:t>High rate capability to measure rare probes, </a:t>
            </a:r>
          </a:p>
          <a:p>
            <a:pPr lvl="1" eaLnBrk="0" hangingPunct="0">
              <a:lnSpc>
                <a:spcPct val="140000"/>
              </a:lnSpc>
              <a:spcBef>
                <a:spcPct val="0"/>
              </a:spcBef>
              <a:buFont typeface="Wingdings" charset="2"/>
              <a:buNone/>
            </a:pPr>
            <a:r>
              <a:rPr lang="en-US" sz="1400" b="1">
                <a:latin typeface="Comic Sans MS" charset="0"/>
                <a:ea typeface="ＭＳ Ｐゴシック" charset="-128"/>
                <a:cs typeface="ＭＳ Ｐゴシック" charset="-128"/>
              </a:rPr>
              <a:t>limited acceptance.</a:t>
            </a:r>
          </a:p>
        </p:txBody>
      </p:sp>
    </p:spTree>
    <p:extLst>
      <p:ext uri="{BB962C8B-B14F-4D97-AF65-F5344CB8AC3E}">
        <p14:creationId xmlns:p14="http://schemas.microsoft.com/office/powerpoint/2010/main" val="3564429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Mid-term (2011 – 2015+ )</a:t>
            </a:r>
          </a:p>
          <a:p>
            <a:pPr eaLnBrk="1" hangingPunct="1">
              <a:buFontTx/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	Harvest physics from PHENIX upgrades and RHIC performance increase</a:t>
            </a:r>
          </a:p>
          <a:p>
            <a:pPr eaLnBrk="1" hangingPunct="1"/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W measurements at 500 </a:t>
            </a:r>
            <a:r>
              <a:rPr lang="en-US" altLang="ja-JP" sz="2000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altLang="ja-JP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VTX &amp; FVTX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Heavy quark physics in Heavy ion and Spin</a:t>
            </a:r>
          </a:p>
          <a:p>
            <a:pPr eaLnBrk="1" hangingPunct="1">
              <a:buFontTx/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Beyond 2015	+</a:t>
            </a:r>
          </a:p>
          <a:p>
            <a:pPr eaLnBrk="1" hangingPunct="1"/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Expand physics reach further by a large scale upgrade</a:t>
            </a:r>
          </a:p>
          <a:p>
            <a:pPr eaLnBrk="1" hangingPunct="1"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	Compact Jet detector</a:t>
            </a:r>
          </a:p>
          <a:p>
            <a:pPr eaLnBrk="1" hangingPunct="1"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		characterize energy loss mechanism</a:t>
            </a:r>
          </a:p>
          <a:p>
            <a:pPr eaLnBrk="1" hangingPunct="1"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		characterize property of QGP</a:t>
            </a:r>
          </a:p>
          <a:p>
            <a:pPr eaLnBrk="1" hangingPunct="1"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	Large acceptance J/psi and Y</a:t>
            </a:r>
          </a:p>
          <a:p>
            <a:pPr eaLnBrk="1" hangingPunct="1">
              <a:buNone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		study Debye screening of QGP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Forward detector</a:t>
            </a:r>
          </a:p>
          <a:p>
            <a:pPr lvl="1" eaLnBrk="1" hangingPunct="1">
              <a:buNone/>
            </a:pP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Large y coverage to study QGP</a:t>
            </a:r>
          </a:p>
          <a:p>
            <a:pPr lvl="1" eaLnBrk="1" hangingPunct="1">
              <a:buNone/>
            </a:pP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CNM</a:t>
            </a:r>
          </a:p>
          <a:p>
            <a:pPr lvl="1" eaLnBrk="1" hangingPunct="1">
              <a:buNone/>
            </a:pP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First </a:t>
            </a:r>
            <a:r>
              <a:rPr lang="en-US" altLang="ja-JP" sz="1600" dirty="0" err="1" smtClean="0">
                <a:latin typeface="Arial" pitchFamily="34" charset="0"/>
                <a:cs typeface="Arial" pitchFamily="34" charset="0"/>
              </a:rPr>
              <a:t>eRHIC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 detector to study gluon saturation </a:t>
            </a:r>
            <a:r>
              <a:rPr lang="en-US" altLang="ja-JP" sz="1600" dirty="0" err="1" smtClean="0">
                <a:latin typeface="Arial" pitchFamily="34" charset="0"/>
                <a:cs typeface="Arial" pitchFamily="34" charset="0"/>
              </a:rPr>
              <a:t>efects</a:t>
            </a:r>
            <a:endParaRPr lang="en-US" altLang="ja-JP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8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Ruizhe YangProton Spin Structure with Polarized p-p </a:t>
            </a: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4C0FF84-C7F8-0C41-8174-7B4E6FA0820C}" type="slidenum">
              <a:rPr lang="en-US" sz="1400" b="0">
                <a:solidFill>
                  <a:schemeClr val="tx1"/>
                </a:solidFill>
                <a:latin typeface="Arial Unicode MS" charset="0"/>
              </a:rPr>
              <a:pPr eaLnBrk="1" hangingPunct="1"/>
              <a:t>91</a:t>
            </a:fld>
            <a:endParaRPr lang="en-US" sz="1400" b="0">
              <a:solidFill>
                <a:schemeClr val="tx1"/>
              </a:solidFill>
              <a:latin typeface="Arial Unicode MS" charset="0"/>
            </a:endParaRPr>
          </a:p>
        </p:txBody>
      </p:sp>
      <p:sp>
        <p:nvSpPr>
          <p:cNvPr id="33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04/15/2010 </a:t>
            </a:r>
            <a:endParaRPr lang="en-US" altLang="zh-CN" sz="1400" b="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  <a:p>
            <a:pPr eaLnBrk="1" hangingPunct="1"/>
            <a:r>
              <a:rPr lang="en-US" altLang="zh-CN" sz="1400" b="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July 8 </a:t>
            </a:r>
            <a:r>
              <a:rPr lang="en-US" altLang="zh-CN" sz="1400" baseline="300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th</a:t>
            </a:r>
            <a:r>
              <a:rPr lang="en-US" altLang="zh-CN" sz="14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 </a:t>
            </a:r>
            <a:endParaRPr lang="en-US" altLang="zh-CN" sz="1400" baseline="3000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  <a:p>
            <a:pPr eaLnBrk="1" hangingPunct="1"/>
            <a:endParaRPr lang="en-US" altLang="zh-CN" sz="140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</p:txBody>
      </p:sp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3429000" y="4168775"/>
          <a:ext cx="220345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" name="Document" r:id="rId4" imgW="6088943" imgH="4066896" progId="Word.Document.8">
                  <p:embed/>
                </p:oleObj>
              </mc:Choice>
              <mc:Fallback>
                <p:oleObj name="Document" r:id="rId4" imgW="6088943" imgH="40668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168775"/>
                        <a:ext cx="2203450" cy="147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3" name="Text Box 3"/>
          <p:cNvSpPr txBox="1">
            <a:spLocks noChangeArrowheads="1"/>
          </p:cNvSpPr>
          <p:nvPr/>
        </p:nvSpPr>
        <p:spPr bwMode="auto">
          <a:xfrm>
            <a:off x="4724400" y="35814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4337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75" name="Rectangle 5"/>
          <p:cNvSpPr>
            <a:spLocks noChangeArrowheads="1"/>
          </p:cNvSpPr>
          <p:nvPr/>
        </p:nvSpPr>
        <p:spPr bwMode="auto">
          <a:xfrm>
            <a:off x="4460875" y="457200"/>
            <a:ext cx="222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3376" name="Rectangle 6"/>
          <p:cNvSpPr>
            <a:spLocks noChangeArrowheads="1"/>
          </p:cNvSpPr>
          <p:nvPr/>
        </p:nvSpPr>
        <p:spPr bwMode="auto">
          <a:xfrm>
            <a:off x="0" y="855663"/>
            <a:ext cx="603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3200400" y="1981200"/>
          <a:ext cx="29718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9" name="Equation" r:id="rId6" imgW="2197100" imgH="355600" progId="Equation.3">
                  <p:embed/>
                </p:oleObj>
              </mc:Choice>
              <mc:Fallback>
                <p:oleObj name="Equation" r:id="rId6" imgW="2197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81200"/>
                        <a:ext cx="2971800" cy="47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4" name="Object 4"/>
          <p:cNvGraphicFramePr>
            <a:graphicFrameLocks noChangeAspect="1"/>
          </p:cNvGraphicFramePr>
          <p:nvPr/>
        </p:nvGraphicFramePr>
        <p:xfrm>
          <a:off x="0" y="17573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0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73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7" name="Rectangle 9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3284538" y="2370138"/>
          <a:ext cx="4251325" cy="16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1" name="Equation" r:id="rId10" imgW="3530520" imgH="1384200" progId="Equation.DSMT4">
                  <p:embed/>
                </p:oleObj>
              </mc:Choice>
              <mc:Fallback>
                <p:oleObj name="Equation" r:id="rId10" imgW="3530520" imgH="13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2370138"/>
                        <a:ext cx="4251325" cy="166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8" name="Rectangle 11"/>
          <p:cNvSpPr>
            <a:spLocks noChangeArrowheads="1"/>
          </p:cNvSpPr>
          <p:nvPr/>
        </p:nvSpPr>
        <p:spPr bwMode="auto">
          <a:xfrm>
            <a:off x="22860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3366" name="Object 6"/>
          <p:cNvGraphicFramePr>
            <a:graphicFrameLocks noChangeAspect="1"/>
          </p:cNvGraphicFramePr>
          <p:nvPr/>
        </p:nvGraphicFramePr>
        <p:xfrm>
          <a:off x="0" y="3367088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2" name="Equation" r:id="rId12" imgW="114151" imgH="215619" progId="Equation.3">
                  <p:embed/>
                </p:oleObj>
              </mc:Choice>
              <mc:Fallback>
                <p:oleObj name="Equation" r:id="rId1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67088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9" name="Rectangle 13"/>
          <p:cNvSpPr>
            <a:spLocks noChangeArrowheads="1"/>
          </p:cNvSpPr>
          <p:nvPr/>
        </p:nvSpPr>
        <p:spPr bwMode="auto">
          <a:xfrm>
            <a:off x="228600" y="358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3367" name="Object 7"/>
          <p:cNvGraphicFramePr>
            <a:graphicFrameLocks noChangeAspect="1"/>
          </p:cNvGraphicFramePr>
          <p:nvPr/>
        </p:nvGraphicFramePr>
        <p:xfrm>
          <a:off x="0" y="35861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3" name="Equation" r:id="rId13" imgW="114151" imgH="215619" progId="Equation.3">
                  <p:embed/>
                </p:oleObj>
              </mc:Choice>
              <mc:Fallback>
                <p:oleObj name="Equation" r:id="rId1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61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0" name="Rectangle 15"/>
          <p:cNvSpPr>
            <a:spLocks noChangeArrowheads="1"/>
          </p:cNvSpPr>
          <p:nvPr/>
        </p:nvSpPr>
        <p:spPr bwMode="auto">
          <a:xfrm>
            <a:off x="4308475" y="38052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graphicFrame>
        <p:nvGraphicFramePr>
          <p:cNvPr id="143368" name="Object 8"/>
          <p:cNvGraphicFramePr>
            <a:graphicFrameLocks noChangeAspect="1"/>
          </p:cNvGraphicFramePr>
          <p:nvPr/>
        </p:nvGraphicFramePr>
        <p:xfrm>
          <a:off x="3214688" y="4038600"/>
          <a:ext cx="4465637" cy="214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4" name="Equation" r:id="rId14" imgW="3809880" imgH="1828800" progId="Equation.DSMT4">
                  <p:embed/>
                </p:oleObj>
              </mc:Choice>
              <mc:Fallback>
                <p:oleObj name="Equation" r:id="rId14" imgW="3809880" imgH="182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4038600"/>
                        <a:ext cx="4465637" cy="2144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1" name="Rectangle 17"/>
          <p:cNvSpPr>
            <a:spLocks noChangeArrowheads="1"/>
          </p:cNvSpPr>
          <p:nvPr/>
        </p:nvSpPr>
        <p:spPr bwMode="auto">
          <a:xfrm>
            <a:off x="0" y="5908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3382" name="Text Box 18"/>
          <p:cNvSpPr txBox="1">
            <a:spLocks noChangeArrowheads="1"/>
          </p:cNvSpPr>
          <p:nvPr/>
        </p:nvSpPr>
        <p:spPr bwMode="auto">
          <a:xfrm>
            <a:off x="1835150" y="409575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  <a:latin typeface="Arial" charset="0"/>
              </a:rPr>
              <a:t>Sivers</a:t>
            </a:r>
          </a:p>
        </p:txBody>
      </p:sp>
      <p:sp>
        <p:nvSpPr>
          <p:cNvPr id="143383" name="Text Box 19"/>
          <p:cNvSpPr txBox="1">
            <a:spLocks noChangeArrowheads="1"/>
          </p:cNvSpPr>
          <p:nvPr/>
        </p:nvSpPr>
        <p:spPr bwMode="auto">
          <a:xfrm>
            <a:off x="1543050" y="3554413"/>
            <a:ext cx="1392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Arial" charset="0"/>
              </a:rPr>
              <a:t>Transversity</a:t>
            </a:r>
          </a:p>
        </p:txBody>
      </p:sp>
      <p:sp>
        <p:nvSpPr>
          <p:cNvPr id="143384" name="Text Box 20"/>
          <p:cNvSpPr txBox="1">
            <a:spLocks noChangeArrowheads="1"/>
          </p:cNvSpPr>
          <p:nvPr/>
        </p:nvSpPr>
        <p:spPr bwMode="auto">
          <a:xfrm>
            <a:off x="1506538" y="2465388"/>
            <a:ext cx="1493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990000"/>
                </a:solidFill>
                <a:latin typeface="Arial" charset="0"/>
              </a:rPr>
              <a:t>Boer-Mulders</a:t>
            </a:r>
          </a:p>
        </p:txBody>
      </p:sp>
      <p:sp>
        <p:nvSpPr>
          <p:cNvPr id="143385" name="Rectangle 21"/>
          <p:cNvSpPr>
            <a:spLocks noChangeArrowheads="1"/>
          </p:cNvSpPr>
          <p:nvPr/>
        </p:nvSpPr>
        <p:spPr bwMode="auto">
          <a:xfrm>
            <a:off x="179388" y="80963"/>
            <a:ext cx="9793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0">
                <a:solidFill>
                  <a:schemeClr val="tx1"/>
                </a:solidFill>
                <a:latin typeface="Arial" charset="0"/>
              </a:rPr>
              <a:t>8 Leading Twist Parton Distributions: </a:t>
            </a:r>
          </a:p>
          <a:p>
            <a:r>
              <a:rPr lang="en-US" sz="2400" b="0">
                <a:solidFill>
                  <a:schemeClr val="tx1"/>
                </a:solidFill>
                <a:latin typeface="Arial" charset="0"/>
              </a:rPr>
              <a:t>Today Transversity and Sivers Distribution Functions</a:t>
            </a:r>
          </a:p>
        </p:txBody>
      </p:sp>
      <p:graphicFrame>
        <p:nvGraphicFramePr>
          <p:cNvPr id="143369" name="Object 9"/>
          <p:cNvGraphicFramePr>
            <a:graphicFrameLocks noChangeAspect="1"/>
          </p:cNvGraphicFramePr>
          <p:nvPr/>
        </p:nvGraphicFramePr>
        <p:xfrm>
          <a:off x="3000375" y="1211263"/>
          <a:ext cx="279558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5" name="Equation" r:id="rId16" imgW="1968480" imgH="457200" progId="Equation.3">
                  <p:embed/>
                </p:oleObj>
              </mc:Choice>
              <mc:Fallback>
                <p:oleObj name="Equation" r:id="rId16" imgW="19684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1211263"/>
                        <a:ext cx="2795588" cy="652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6" name="Rectangle 23"/>
          <p:cNvSpPr>
            <a:spLocks noChangeArrowheads="1"/>
          </p:cNvSpPr>
          <p:nvPr/>
        </p:nvSpPr>
        <p:spPr bwMode="auto">
          <a:xfrm>
            <a:off x="3048000" y="2971800"/>
            <a:ext cx="4724400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87" name="Rectangle 24"/>
          <p:cNvSpPr>
            <a:spLocks noChangeArrowheads="1"/>
          </p:cNvSpPr>
          <p:nvPr/>
        </p:nvSpPr>
        <p:spPr bwMode="auto">
          <a:xfrm>
            <a:off x="3048000" y="5133975"/>
            <a:ext cx="4724400" cy="1066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3388" name="Text Box 25"/>
          <p:cNvSpPr txBox="1">
            <a:spLocks noChangeArrowheads="1"/>
          </p:cNvSpPr>
          <p:nvPr/>
        </p:nvSpPr>
        <p:spPr bwMode="auto">
          <a:xfrm>
            <a:off x="7772400" y="22098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Unpolarized</a:t>
            </a:r>
          </a:p>
        </p:txBody>
      </p:sp>
      <p:sp>
        <p:nvSpPr>
          <p:cNvPr id="143389" name="Text Box 26"/>
          <p:cNvSpPr txBox="1">
            <a:spLocks noChangeArrowheads="1"/>
          </p:cNvSpPr>
          <p:nvPr/>
        </p:nvSpPr>
        <p:spPr bwMode="auto">
          <a:xfrm>
            <a:off x="7772400" y="3733800"/>
            <a:ext cx="1155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  <a:latin typeface="Arial" charset="0"/>
              </a:rPr>
              <a:t>Polarized target</a:t>
            </a:r>
          </a:p>
        </p:txBody>
      </p:sp>
      <p:sp>
        <p:nvSpPr>
          <p:cNvPr id="143390" name="Text Box 27"/>
          <p:cNvSpPr txBox="1">
            <a:spLocks noChangeArrowheads="1"/>
          </p:cNvSpPr>
          <p:nvPr/>
        </p:nvSpPr>
        <p:spPr bwMode="auto">
          <a:xfrm>
            <a:off x="7772400" y="5257800"/>
            <a:ext cx="1143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3E11FF"/>
                </a:solidFill>
                <a:latin typeface="Arial" charset="0"/>
              </a:rPr>
              <a:t>Polarized beam and target</a:t>
            </a:r>
          </a:p>
        </p:txBody>
      </p:sp>
      <p:sp>
        <p:nvSpPr>
          <p:cNvPr id="143391" name="Rectangle 28"/>
          <p:cNvSpPr>
            <a:spLocks noChangeArrowheads="1"/>
          </p:cNvSpPr>
          <p:nvPr/>
        </p:nvSpPr>
        <p:spPr bwMode="auto">
          <a:xfrm>
            <a:off x="3048000" y="1981200"/>
            <a:ext cx="472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8989" name="Picture 29" descr="confused-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952625"/>
            <a:ext cx="30099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3" name="Text Box 30"/>
          <p:cNvSpPr txBox="1">
            <a:spLocks noChangeArrowheads="1"/>
          </p:cNvSpPr>
          <p:nvPr/>
        </p:nvSpPr>
        <p:spPr bwMode="auto">
          <a:xfrm>
            <a:off x="5472113" y="820738"/>
            <a:ext cx="3651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chemeClr val="tx1"/>
                </a:solidFill>
                <a:latin typeface="Arial Unicode MS" charset="0"/>
              </a:rPr>
              <a:t>Mulders &amp; Tangerman, NPB 461 (1996) 197</a:t>
            </a:r>
          </a:p>
        </p:txBody>
      </p:sp>
    </p:spTree>
    <p:extLst>
      <p:ext uri="{BB962C8B-B14F-4D97-AF65-F5344CB8AC3E}">
        <p14:creationId xmlns:p14="http://schemas.microsoft.com/office/powerpoint/2010/main" val="390842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8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Ruizhe YangProton Spin Structure with Polarized p-p </a:t>
            </a:r>
          </a:p>
        </p:txBody>
      </p:sp>
      <p:sp>
        <p:nvSpPr>
          <p:cNvPr id="5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FFAC2C5-D03B-0A49-8094-A01678D416D5}" type="slidenum">
              <a:rPr lang="en-US" sz="1400" b="0">
                <a:solidFill>
                  <a:schemeClr val="tx1"/>
                </a:solidFill>
                <a:latin typeface="Arial Unicode MS" charset="0"/>
              </a:rPr>
              <a:pPr eaLnBrk="1" hangingPunct="1"/>
              <a:t>92</a:t>
            </a:fld>
            <a:endParaRPr lang="en-US" sz="1400" b="0">
              <a:solidFill>
                <a:schemeClr val="tx1"/>
              </a:solidFill>
              <a:latin typeface="Arial Unicode MS" charset="0"/>
            </a:endParaRPr>
          </a:p>
        </p:txBody>
      </p:sp>
      <p:sp>
        <p:nvSpPr>
          <p:cNvPr id="52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04/15/2010 </a:t>
            </a:r>
            <a:endParaRPr lang="en-US" altLang="zh-CN" sz="1400" b="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  <a:p>
            <a:pPr eaLnBrk="1" hangingPunct="1"/>
            <a:r>
              <a:rPr lang="en-US" altLang="zh-CN" sz="1400" b="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July 8 </a:t>
            </a:r>
            <a:r>
              <a:rPr lang="en-US" altLang="zh-CN" sz="1400" baseline="300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th</a:t>
            </a:r>
            <a:r>
              <a:rPr lang="en-US" altLang="zh-CN" sz="14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 </a:t>
            </a:r>
            <a:endParaRPr lang="en-US" altLang="zh-CN" sz="1400" baseline="3000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  <a:p>
            <a:pPr eaLnBrk="1" hangingPunct="1"/>
            <a:endParaRPr lang="en-US" altLang="zh-CN" sz="140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</p:txBody>
      </p:sp>
      <p:pic>
        <p:nvPicPr>
          <p:cNvPr id="145417" name="Picture 2" descr="distr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85" b="12730"/>
          <a:stretch>
            <a:fillRect/>
          </a:stretch>
        </p:blipFill>
        <p:spPr bwMode="auto">
          <a:xfrm>
            <a:off x="2657475" y="2441575"/>
            <a:ext cx="2309813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5410" name="Object 2"/>
          <p:cNvGraphicFramePr>
            <a:graphicFrameLocks noChangeAspect="1"/>
          </p:cNvGraphicFramePr>
          <p:nvPr/>
        </p:nvGraphicFramePr>
        <p:xfrm>
          <a:off x="3429000" y="4168775"/>
          <a:ext cx="220345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8" name="Document" r:id="rId5" imgW="6088943" imgH="4066896" progId="Word.Document.8">
                  <p:embed/>
                </p:oleObj>
              </mc:Choice>
              <mc:Fallback>
                <p:oleObj name="Document" r:id="rId5" imgW="6088943" imgH="40668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168775"/>
                        <a:ext cx="2203450" cy="147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8" name="Text Box 4"/>
          <p:cNvSpPr txBox="1">
            <a:spLocks noChangeArrowheads="1"/>
          </p:cNvSpPr>
          <p:nvPr/>
        </p:nvSpPr>
        <p:spPr bwMode="auto">
          <a:xfrm>
            <a:off x="4724400" y="35814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4541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20" name="Rectangle 6"/>
          <p:cNvSpPr>
            <a:spLocks noChangeArrowheads="1"/>
          </p:cNvSpPr>
          <p:nvPr/>
        </p:nvSpPr>
        <p:spPr bwMode="auto">
          <a:xfrm>
            <a:off x="4460875" y="457200"/>
            <a:ext cx="222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5421" name="Rectangle 7"/>
          <p:cNvSpPr>
            <a:spLocks noChangeArrowheads="1"/>
          </p:cNvSpPr>
          <p:nvPr/>
        </p:nvSpPr>
        <p:spPr bwMode="auto">
          <a:xfrm>
            <a:off x="0" y="855663"/>
            <a:ext cx="603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5422" name="Rectangle 8"/>
          <p:cNvSpPr>
            <a:spLocks noChangeArrowheads="1"/>
          </p:cNvSpPr>
          <p:nvPr/>
        </p:nvSpPr>
        <p:spPr bwMode="auto">
          <a:xfrm>
            <a:off x="0" y="1482725"/>
            <a:ext cx="527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graphicFrame>
        <p:nvGraphicFramePr>
          <p:cNvPr id="145411" name="Object 3"/>
          <p:cNvGraphicFramePr>
            <a:graphicFrameLocks noChangeAspect="1"/>
          </p:cNvGraphicFramePr>
          <p:nvPr/>
        </p:nvGraphicFramePr>
        <p:xfrm>
          <a:off x="0" y="17573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9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73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23" name="Rectangle 10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24" name="Rectangle 1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5412" name="Object 4"/>
          <p:cNvGraphicFramePr>
            <a:graphicFrameLocks noChangeAspect="1"/>
          </p:cNvGraphicFramePr>
          <p:nvPr/>
        </p:nvGraphicFramePr>
        <p:xfrm>
          <a:off x="0" y="3367088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0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67088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25" name="Rectangle 13"/>
          <p:cNvSpPr>
            <a:spLocks noChangeArrowheads="1"/>
          </p:cNvSpPr>
          <p:nvPr/>
        </p:nvSpPr>
        <p:spPr bwMode="auto">
          <a:xfrm>
            <a:off x="0" y="3586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5413" name="Object 5"/>
          <p:cNvGraphicFramePr>
            <a:graphicFrameLocks noChangeAspect="1"/>
          </p:cNvGraphicFramePr>
          <p:nvPr/>
        </p:nvGraphicFramePr>
        <p:xfrm>
          <a:off x="0" y="35861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1" name="Equation" r:id="rId10" imgW="114151" imgH="215619" progId="Equation.3">
                  <p:embed/>
                </p:oleObj>
              </mc:Choice>
              <mc:Fallback>
                <p:oleObj name="Equation" r:id="rId10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61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26" name="Rectangle 15"/>
          <p:cNvSpPr>
            <a:spLocks noChangeArrowheads="1"/>
          </p:cNvSpPr>
          <p:nvPr/>
        </p:nvSpPr>
        <p:spPr bwMode="auto">
          <a:xfrm>
            <a:off x="4308475" y="38052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5427" name="Text Box 16"/>
          <p:cNvSpPr txBox="1">
            <a:spLocks noChangeArrowheads="1"/>
          </p:cNvSpPr>
          <p:nvPr/>
        </p:nvSpPr>
        <p:spPr bwMode="auto">
          <a:xfrm>
            <a:off x="96838" y="367823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000CC"/>
                </a:solidFill>
                <a:latin typeface="Arial" charset="0"/>
              </a:rPr>
              <a:t>Transversity dis.</a:t>
            </a:r>
          </a:p>
        </p:txBody>
      </p:sp>
      <p:sp>
        <p:nvSpPr>
          <p:cNvPr id="145428" name="Text Box 17"/>
          <p:cNvSpPr txBox="1">
            <a:spLocks noChangeArrowheads="1"/>
          </p:cNvSpPr>
          <p:nvPr/>
        </p:nvSpPr>
        <p:spPr bwMode="auto">
          <a:xfrm>
            <a:off x="358775" y="467995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CC0000"/>
                </a:solidFill>
                <a:latin typeface="Arial" charset="0"/>
              </a:rPr>
              <a:t>Sivers function</a:t>
            </a:r>
          </a:p>
        </p:txBody>
      </p:sp>
      <p:sp>
        <p:nvSpPr>
          <p:cNvPr id="145429" name="Text Box 18"/>
          <p:cNvSpPr txBox="1">
            <a:spLocks noChangeArrowheads="1"/>
          </p:cNvSpPr>
          <p:nvPr/>
        </p:nvSpPr>
        <p:spPr bwMode="auto">
          <a:xfrm>
            <a:off x="-144463" y="5407025"/>
            <a:ext cx="2808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latin typeface="Arial" charset="0"/>
              </a:rPr>
              <a:t>Boer-Mulders function</a:t>
            </a:r>
          </a:p>
        </p:txBody>
      </p:sp>
      <p:sp>
        <p:nvSpPr>
          <p:cNvPr id="145430" name="Rectangle 19"/>
          <p:cNvSpPr>
            <a:spLocks noChangeArrowheads="1"/>
          </p:cNvSpPr>
          <p:nvPr/>
        </p:nvSpPr>
        <p:spPr bwMode="auto">
          <a:xfrm>
            <a:off x="179388" y="80963"/>
            <a:ext cx="9793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0">
                <a:solidFill>
                  <a:schemeClr val="tx1"/>
                </a:solidFill>
                <a:latin typeface="Arial" charset="0"/>
              </a:rPr>
              <a:t>8 Leading Twist Parton Distributions: </a:t>
            </a:r>
          </a:p>
          <a:p>
            <a:pPr algn="l"/>
            <a:r>
              <a:rPr lang="en-US" sz="2400" b="0">
                <a:solidFill>
                  <a:schemeClr val="tx1"/>
                </a:solidFill>
                <a:latin typeface="Arial" charset="0"/>
              </a:rPr>
              <a:t>                               Some Rules on Nomenclature</a:t>
            </a:r>
          </a:p>
        </p:txBody>
      </p:sp>
      <p:sp>
        <p:nvSpPr>
          <p:cNvPr id="145431" name="Oval 20"/>
          <p:cNvSpPr>
            <a:spLocks noChangeArrowheads="1"/>
          </p:cNvSpPr>
          <p:nvPr/>
        </p:nvSpPr>
        <p:spPr bwMode="auto">
          <a:xfrm>
            <a:off x="1079500" y="1160463"/>
            <a:ext cx="431800" cy="395287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32" name="Text Box 21"/>
          <p:cNvSpPr txBox="1">
            <a:spLocks noChangeArrowheads="1"/>
          </p:cNvSpPr>
          <p:nvPr/>
        </p:nvSpPr>
        <p:spPr bwMode="auto">
          <a:xfrm>
            <a:off x="142875" y="1125538"/>
            <a:ext cx="904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proton</a:t>
            </a:r>
          </a:p>
        </p:txBody>
      </p:sp>
      <p:sp>
        <p:nvSpPr>
          <p:cNvPr id="145433" name="Oval 22"/>
          <p:cNvSpPr>
            <a:spLocks noChangeArrowheads="1"/>
          </p:cNvSpPr>
          <p:nvPr/>
        </p:nvSpPr>
        <p:spPr bwMode="auto">
          <a:xfrm>
            <a:off x="4570413" y="1196975"/>
            <a:ext cx="431800" cy="395288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34" name="Text Box 23"/>
          <p:cNvSpPr txBox="1">
            <a:spLocks noChangeArrowheads="1"/>
          </p:cNvSpPr>
          <p:nvPr/>
        </p:nvSpPr>
        <p:spPr bwMode="auto">
          <a:xfrm>
            <a:off x="2014538" y="1160463"/>
            <a:ext cx="2592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proton with long. spin</a:t>
            </a:r>
          </a:p>
        </p:txBody>
      </p:sp>
      <p:sp>
        <p:nvSpPr>
          <p:cNvPr id="145435" name="Line 24"/>
          <p:cNvSpPr>
            <a:spLocks noChangeShapeType="1"/>
          </p:cNvSpPr>
          <p:nvPr/>
        </p:nvSpPr>
        <p:spPr bwMode="auto">
          <a:xfrm>
            <a:off x="5003800" y="13763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5436" name="Text Box 25"/>
          <p:cNvSpPr txBox="1">
            <a:spLocks noChangeArrowheads="1"/>
          </p:cNvSpPr>
          <p:nvPr/>
        </p:nvSpPr>
        <p:spPr bwMode="auto">
          <a:xfrm>
            <a:off x="5722938" y="1160463"/>
            <a:ext cx="267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proton with trans. spin</a:t>
            </a:r>
          </a:p>
        </p:txBody>
      </p:sp>
      <p:sp>
        <p:nvSpPr>
          <p:cNvPr id="145437" name="Oval 26"/>
          <p:cNvSpPr>
            <a:spLocks noChangeArrowheads="1"/>
          </p:cNvSpPr>
          <p:nvPr/>
        </p:nvSpPr>
        <p:spPr bwMode="auto">
          <a:xfrm>
            <a:off x="8424863" y="1160463"/>
            <a:ext cx="431800" cy="395287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38" name="Line 27"/>
          <p:cNvSpPr>
            <a:spLocks noChangeShapeType="1"/>
          </p:cNvSpPr>
          <p:nvPr/>
        </p:nvSpPr>
        <p:spPr bwMode="auto">
          <a:xfrm flipV="1">
            <a:off x="8639175" y="765175"/>
            <a:ext cx="0" cy="396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5439" name="Oval 28"/>
          <p:cNvSpPr>
            <a:spLocks noChangeArrowheads="1"/>
          </p:cNvSpPr>
          <p:nvPr/>
        </p:nvSpPr>
        <p:spPr bwMode="auto">
          <a:xfrm>
            <a:off x="1258888" y="1736725"/>
            <a:ext cx="107950" cy="142875"/>
          </a:xfrm>
          <a:prstGeom prst="ellipse">
            <a:avLst/>
          </a:prstGeom>
          <a:solidFill>
            <a:srgbClr val="00FFFF"/>
          </a:solidFill>
          <a:ln w="6350">
            <a:solidFill>
              <a:schemeClr val="tx1"/>
            </a:solidFill>
            <a:round/>
            <a:headEnd/>
            <a:tailEnd type="none" w="lg" len="lg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5440" name="Text Box 29"/>
          <p:cNvSpPr txBox="1">
            <a:spLocks noChangeArrowheads="1"/>
          </p:cNvSpPr>
          <p:nvPr/>
        </p:nvSpPr>
        <p:spPr bwMode="auto">
          <a:xfrm>
            <a:off x="142875" y="1592263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quark</a:t>
            </a:r>
          </a:p>
        </p:txBody>
      </p:sp>
      <p:sp>
        <p:nvSpPr>
          <p:cNvPr id="145441" name="Oval 30"/>
          <p:cNvSpPr>
            <a:spLocks noChangeArrowheads="1"/>
          </p:cNvSpPr>
          <p:nvPr/>
        </p:nvSpPr>
        <p:spPr bwMode="auto">
          <a:xfrm>
            <a:off x="4714875" y="1736725"/>
            <a:ext cx="107950" cy="142875"/>
          </a:xfrm>
          <a:prstGeom prst="ellipse">
            <a:avLst/>
          </a:prstGeom>
          <a:solidFill>
            <a:srgbClr val="00FFFF"/>
          </a:solidFill>
          <a:ln w="6350">
            <a:solidFill>
              <a:schemeClr val="tx1"/>
            </a:solidFill>
            <a:round/>
            <a:headEnd/>
            <a:tailEnd type="none" w="lg" len="lg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5442" name="Oval 31"/>
          <p:cNvSpPr>
            <a:spLocks noChangeArrowheads="1"/>
          </p:cNvSpPr>
          <p:nvPr/>
        </p:nvSpPr>
        <p:spPr bwMode="auto">
          <a:xfrm>
            <a:off x="8604250" y="1700213"/>
            <a:ext cx="107950" cy="142875"/>
          </a:xfrm>
          <a:prstGeom prst="ellipse">
            <a:avLst/>
          </a:prstGeom>
          <a:solidFill>
            <a:srgbClr val="00FFFF"/>
          </a:solidFill>
          <a:ln w="6350">
            <a:solidFill>
              <a:schemeClr val="tx1"/>
            </a:solidFill>
            <a:round/>
            <a:headEnd/>
            <a:tailEnd type="none" w="lg" len="lg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5443" name="Text Box 32"/>
          <p:cNvSpPr txBox="1">
            <a:spLocks noChangeArrowheads="1"/>
          </p:cNvSpPr>
          <p:nvPr/>
        </p:nvSpPr>
        <p:spPr bwMode="auto">
          <a:xfrm>
            <a:off x="2260600" y="1592263"/>
            <a:ext cx="2201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quark + long. spin</a:t>
            </a:r>
          </a:p>
        </p:txBody>
      </p:sp>
      <p:sp>
        <p:nvSpPr>
          <p:cNvPr id="145444" name="Line 33"/>
          <p:cNvSpPr>
            <a:spLocks noChangeShapeType="1"/>
          </p:cNvSpPr>
          <p:nvPr/>
        </p:nvSpPr>
        <p:spPr bwMode="auto">
          <a:xfrm flipV="1">
            <a:off x="4822825" y="1808163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5445" name="Line 34"/>
          <p:cNvSpPr>
            <a:spLocks noChangeShapeType="1"/>
          </p:cNvSpPr>
          <p:nvPr/>
        </p:nvSpPr>
        <p:spPr bwMode="auto">
          <a:xfrm flipH="1">
            <a:off x="8675688" y="1809750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5446" name="Text Box 35"/>
          <p:cNvSpPr txBox="1">
            <a:spLocks noChangeArrowheads="1"/>
          </p:cNvSpPr>
          <p:nvPr/>
        </p:nvSpPr>
        <p:spPr bwMode="auto">
          <a:xfrm>
            <a:off x="5722938" y="1592263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quark with trans. spin</a:t>
            </a:r>
          </a:p>
        </p:txBody>
      </p:sp>
      <p:sp>
        <p:nvSpPr>
          <p:cNvPr id="145447" name="Line 36"/>
          <p:cNvSpPr>
            <a:spLocks noChangeShapeType="1"/>
          </p:cNvSpPr>
          <p:nvPr/>
        </p:nvSpPr>
        <p:spPr bwMode="auto">
          <a:xfrm>
            <a:off x="0" y="20605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5448" name="Text Box 37"/>
          <p:cNvSpPr txBox="1">
            <a:spLocks noChangeArrowheads="1"/>
          </p:cNvSpPr>
          <p:nvPr/>
        </p:nvSpPr>
        <p:spPr bwMode="auto">
          <a:xfrm>
            <a:off x="5543550" y="2168525"/>
            <a:ext cx="2808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5449" name="Text Box 38"/>
          <p:cNvSpPr txBox="1">
            <a:spLocks noChangeArrowheads="1"/>
          </p:cNvSpPr>
          <p:nvPr/>
        </p:nvSpPr>
        <p:spPr bwMode="auto">
          <a:xfrm>
            <a:off x="-107950" y="2414588"/>
            <a:ext cx="280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latin typeface="Arial" charset="0"/>
              </a:rPr>
              <a:t>Quark momentum dis.</a:t>
            </a:r>
          </a:p>
        </p:txBody>
      </p:sp>
      <p:sp>
        <p:nvSpPr>
          <p:cNvPr id="145450" name="Text Box 39"/>
          <p:cNvSpPr txBox="1">
            <a:spLocks noChangeArrowheads="1"/>
          </p:cNvSpPr>
          <p:nvPr/>
        </p:nvSpPr>
        <p:spPr bwMode="auto">
          <a:xfrm>
            <a:off x="71438" y="3062288"/>
            <a:ext cx="2808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latin typeface="Arial" charset="0"/>
              </a:rPr>
              <a:t>Quark helicity dis.</a:t>
            </a:r>
          </a:p>
        </p:txBody>
      </p:sp>
      <p:sp>
        <p:nvSpPr>
          <p:cNvPr id="145451" name="Text Box 40"/>
          <p:cNvSpPr txBox="1">
            <a:spLocks noChangeArrowheads="1"/>
          </p:cNvSpPr>
          <p:nvPr/>
        </p:nvSpPr>
        <p:spPr bwMode="auto">
          <a:xfrm>
            <a:off x="5508625" y="2349500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>
                <a:solidFill>
                  <a:schemeClr val="tx1"/>
                </a:solidFill>
                <a:latin typeface="Arial" charset="0"/>
              </a:rPr>
              <a:t>unpolarized quark in unpolarized proton</a:t>
            </a:r>
          </a:p>
        </p:txBody>
      </p:sp>
      <p:sp>
        <p:nvSpPr>
          <p:cNvPr id="145452" name="Text Box 41"/>
          <p:cNvSpPr txBox="1">
            <a:spLocks noChangeArrowheads="1"/>
          </p:cNvSpPr>
          <p:nvPr/>
        </p:nvSpPr>
        <p:spPr bwMode="auto">
          <a:xfrm>
            <a:off x="5543550" y="2816225"/>
            <a:ext cx="33845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 b="0">
                <a:solidFill>
                  <a:schemeClr val="tx1"/>
                </a:solidFill>
                <a:latin typeface="Arial" charset="0"/>
              </a:rPr>
              <a:t>longitudinally polarized quark in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400" b="0">
                <a:solidFill>
                  <a:schemeClr val="tx1"/>
                </a:solidFill>
                <a:latin typeface="Arial" charset="0"/>
              </a:rPr>
              <a:t>longitudinally polarized proton</a:t>
            </a:r>
          </a:p>
        </p:txBody>
      </p:sp>
      <p:sp>
        <p:nvSpPr>
          <p:cNvPr id="145453" name="Text Box 42"/>
          <p:cNvSpPr txBox="1">
            <a:spLocks noChangeArrowheads="1"/>
          </p:cNvSpPr>
          <p:nvPr/>
        </p:nvSpPr>
        <p:spPr bwMode="auto">
          <a:xfrm>
            <a:off x="5508625" y="3644900"/>
            <a:ext cx="33845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0000CC"/>
                </a:solidFill>
                <a:latin typeface="Arial" charset="0"/>
              </a:rPr>
              <a:t>transversely polarized quark in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0000CC"/>
                </a:solidFill>
                <a:latin typeface="Arial" charset="0"/>
              </a:rPr>
              <a:t>transversely polarized proton</a:t>
            </a:r>
          </a:p>
        </p:txBody>
      </p:sp>
      <p:sp>
        <p:nvSpPr>
          <p:cNvPr id="145454" name="Text Box 43"/>
          <p:cNvSpPr txBox="1">
            <a:spLocks noChangeArrowheads="1"/>
          </p:cNvSpPr>
          <p:nvPr/>
        </p:nvSpPr>
        <p:spPr bwMode="auto">
          <a:xfrm>
            <a:off x="5508625" y="4568825"/>
            <a:ext cx="33845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CC0000"/>
                </a:solidFill>
                <a:latin typeface="Arial" charset="0"/>
              </a:rPr>
              <a:t>quark with transverse momentum in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CC0000"/>
                </a:solidFill>
                <a:latin typeface="Arial" charset="0"/>
              </a:rPr>
              <a:t>transversely polarized proton</a:t>
            </a:r>
          </a:p>
        </p:txBody>
      </p:sp>
      <p:sp>
        <p:nvSpPr>
          <p:cNvPr id="145455" name="Text Box 44"/>
          <p:cNvSpPr txBox="1">
            <a:spLocks noChangeArrowheads="1"/>
          </p:cNvSpPr>
          <p:nvPr/>
        </p:nvSpPr>
        <p:spPr bwMode="auto">
          <a:xfrm>
            <a:off x="5508625" y="5289550"/>
            <a:ext cx="36353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</a:rPr>
              <a:t>quark with transverse momentum and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</a:rPr>
              <a:t>transverse momentum in unpol. proton</a:t>
            </a:r>
          </a:p>
        </p:txBody>
      </p:sp>
      <p:sp>
        <p:nvSpPr>
          <p:cNvPr id="145456" name="AutoShape 45"/>
          <p:cNvSpPr>
            <a:spLocks/>
          </p:cNvSpPr>
          <p:nvPr/>
        </p:nvSpPr>
        <p:spPr bwMode="auto">
          <a:xfrm>
            <a:off x="5292725" y="2889250"/>
            <a:ext cx="179388" cy="503238"/>
          </a:xfrm>
          <a:prstGeom prst="leftBrace">
            <a:avLst>
              <a:gd name="adj1" fmla="val 23378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57" name="AutoShape 46"/>
          <p:cNvSpPr>
            <a:spLocks/>
          </p:cNvSpPr>
          <p:nvPr/>
        </p:nvSpPr>
        <p:spPr bwMode="auto">
          <a:xfrm>
            <a:off x="5292725" y="3717925"/>
            <a:ext cx="179388" cy="503238"/>
          </a:xfrm>
          <a:prstGeom prst="leftBrace">
            <a:avLst>
              <a:gd name="adj1" fmla="val 23378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58" name="AutoShape 47"/>
          <p:cNvSpPr>
            <a:spLocks/>
          </p:cNvSpPr>
          <p:nvPr/>
        </p:nvSpPr>
        <p:spPr bwMode="auto">
          <a:xfrm>
            <a:off x="5292725" y="4689475"/>
            <a:ext cx="179388" cy="503238"/>
          </a:xfrm>
          <a:prstGeom prst="leftBrace">
            <a:avLst>
              <a:gd name="adj1" fmla="val 23378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59" name="AutoShape 48"/>
          <p:cNvSpPr>
            <a:spLocks/>
          </p:cNvSpPr>
          <p:nvPr/>
        </p:nvSpPr>
        <p:spPr bwMode="auto">
          <a:xfrm>
            <a:off x="5256213" y="5373688"/>
            <a:ext cx="179387" cy="503237"/>
          </a:xfrm>
          <a:prstGeom prst="leftBrace">
            <a:avLst>
              <a:gd name="adj1" fmla="val 23378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60" name="AutoShape 49"/>
          <p:cNvSpPr>
            <a:spLocks/>
          </p:cNvSpPr>
          <p:nvPr/>
        </p:nvSpPr>
        <p:spPr bwMode="auto">
          <a:xfrm>
            <a:off x="5292725" y="2276475"/>
            <a:ext cx="179388" cy="503238"/>
          </a:xfrm>
          <a:prstGeom prst="leftBrace">
            <a:avLst>
              <a:gd name="adj1" fmla="val 23378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8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8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Ruizhe YangProton Spin Structure with Polarized p-p </a:t>
            </a:r>
          </a:p>
        </p:txBody>
      </p:sp>
      <p:sp>
        <p:nvSpPr>
          <p:cNvPr id="5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0C3CF36-C1D1-F342-BB9C-033D48A232D5}" type="slidenum">
              <a:rPr lang="en-US" sz="1400" b="0">
                <a:solidFill>
                  <a:schemeClr val="tx1"/>
                </a:solidFill>
                <a:latin typeface="Arial Unicode MS" charset="0"/>
              </a:rPr>
              <a:pPr eaLnBrk="1" hangingPunct="1"/>
              <a:t>93</a:t>
            </a:fld>
            <a:endParaRPr lang="en-US" sz="1400" b="0">
              <a:solidFill>
                <a:schemeClr val="tx1"/>
              </a:solidFill>
              <a:latin typeface="Arial Unicode MS" charset="0"/>
            </a:endParaRPr>
          </a:p>
        </p:txBody>
      </p:sp>
      <p:sp>
        <p:nvSpPr>
          <p:cNvPr id="51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04/15/2010 </a:t>
            </a:r>
            <a:endParaRPr lang="en-US" altLang="zh-CN" sz="1400" b="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  <a:p>
            <a:pPr eaLnBrk="1" hangingPunct="1"/>
            <a:r>
              <a:rPr lang="en-US" altLang="zh-CN" sz="1400" b="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July 8 </a:t>
            </a:r>
            <a:r>
              <a:rPr lang="en-US" altLang="zh-CN" sz="1400" baseline="300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th</a:t>
            </a:r>
            <a:r>
              <a:rPr lang="en-US" altLang="zh-CN" sz="14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 </a:t>
            </a:r>
            <a:endParaRPr lang="en-US" altLang="zh-CN" sz="1400" baseline="3000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  <a:p>
            <a:pPr eaLnBrk="1" hangingPunct="1"/>
            <a:endParaRPr lang="en-US" altLang="zh-CN" sz="1400">
              <a:solidFill>
                <a:schemeClr val="tx1"/>
              </a:solidFill>
              <a:latin typeface="Arial Unicode MS" charset="0"/>
              <a:cs typeface="Arial Unicode MS" charset="0"/>
            </a:endParaRPr>
          </a:p>
        </p:txBody>
      </p:sp>
      <p:pic>
        <p:nvPicPr>
          <p:cNvPr id="147465" name="Picture 2" descr="distr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85" b="12730"/>
          <a:stretch>
            <a:fillRect/>
          </a:stretch>
        </p:blipFill>
        <p:spPr bwMode="auto">
          <a:xfrm>
            <a:off x="2657475" y="2441575"/>
            <a:ext cx="2309813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7458" name="Object 2"/>
          <p:cNvGraphicFramePr>
            <a:graphicFrameLocks noChangeAspect="1"/>
          </p:cNvGraphicFramePr>
          <p:nvPr/>
        </p:nvGraphicFramePr>
        <p:xfrm>
          <a:off x="3429000" y="4168775"/>
          <a:ext cx="220345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6" name="Document" r:id="rId5" imgW="6088943" imgH="4066896" progId="Word.Document.8">
                  <p:embed/>
                </p:oleObj>
              </mc:Choice>
              <mc:Fallback>
                <p:oleObj name="Document" r:id="rId5" imgW="6088943" imgH="40668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168775"/>
                        <a:ext cx="2203450" cy="147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7467" name="Rectangle 5"/>
          <p:cNvSpPr>
            <a:spLocks noChangeArrowheads="1"/>
          </p:cNvSpPr>
          <p:nvPr/>
        </p:nvSpPr>
        <p:spPr bwMode="auto">
          <a:xfrm>
            <a:off x="4460875" y="457200"/>
            <a:ext cx="222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7468" name="Rectangle 6"/>
          <p:cNvSpPr>
            <a:spLocks noChangeArrowheads="1"/>
          </p:cNvSpPr>
          <p:nvPr/>
        </p:nvSpPr>
        <p:spPr bwMode="auto">
          <a:xfrm>
            <a:off x="0" y="855663"/>
            <a:ext cx="603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7469" name="Rectangle 7"/>
          <p:cNvSpPr>
            <a:spLocks noChangeArrowheads="1"/>
          </p:cNvSpPr>
          <p:nvPr/>
        </p:nvSpPr>
        <p:spPr bwMode="auto">
          <a:xfrm>
            <a:off x="0" y="1482725"/>
            <a:ext cx="527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0" y="17573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7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73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70" name="Rectangle 9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7471" name="Rectangle 10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0" y="3367088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8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67088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72" name="Rectangle 12"/>
          <p:cNvSpPr>
            <a:spLocks noChangeArrowheads="1"/>
          </p:cNvSpPr>
          <p:nvPr/>
        </p:nvSpPr>
        <p:spPr bwMode="auto">
          <a:xfrm>
            <a:off x="0" y="3586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7461" name="Object 5"/>
          <p:cNvGraphicFramePr>
            <a:graphicFrameLocks noChangeAspect="1"/>
          </p:cNvGraphicFramePr>
          <p:nvPr/>
        </p:nvGraphicFramePr>
        <p:xfrm>
          <a:off x="0" y="35861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9" name="Equation" r:id="rId10" imgW="114151" imgH="215619" progId="Equation.3">
                  <p:embed/>
                </p:oleObj>
              </mc:Choice>
              <mc:Fallback>
                <p:oleObj name="Equation" r:id="rId10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61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73" name="Rectangle 14"/>
          <p:cNvSpPr>
            <a:spLocks noChangeArrowheads="1"/>
          </p:cNvSpPr>
          <p:nvPr/>
        </p:nvSpPr>
        <p:spPr bwMode="auto">
          <a:xfrm>
            <a:off x="4308475" y="38052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200" b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        </a:t>
            </a:r>
            <a:endParaRPr 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7474" name="Text Box 15"/>
          <p:cNvSpPr txBox="1">
            <a:spLocks noChangeArrowheads="1"/>
          </p:cNvSpPr>
          <p:nvPr/>
        </p:nvSpPr>
        <p:spPr bwMode="auto">
          <a:xfrm>
            <a:off x="96838" y="367823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000CC"/>
                </a:solidFill>
                <a:latin typeface="Arial" charset="0"/>
              </a:rPr>
              <a:t>Transversity dis.</a:t>
            </a:r>
          </a:p>
        </p:txBody>
      </p:sp>
      <p:sp>
        <p:nvSpPr>
          <p:cNvPr id="147475" name="Text Box 16"/>
          <p:cNvSpPr txBox="1">
            <a:spLocks noChangeArrowheads="1"/>
          </p:cNvSpPr>
          <p:nvPr/>
        </p:nvSpPr>
        <p:spPr bwMode="auto">
          <a:xfrm>
            <a:off x="358775" y="467995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CC0000"/>
                </a:solidFill>
                <a:latin typeface="Arial" charset="0"/>
              </a:rPr>
              <a:t>Sivers function</a:t>
            </a:r>
          </a:p>
        </p:txBody>
      </p:sp>
      <p:sp>
        <p:nvSpPr>
          <p:cNvPr id="147476" name="Text Box 17"/>
          <p:cNvSpPr txBox="1">
            <a:spLocks noChangeArrowheads="1"/>
          </p:cNvSpPr>
          <p:nvPr/>
        </p:nvSpPr>
        <p:spPr bwMode="auto">
          <a:xfrm>
            <a:off x="-144463" y="5407025"/>
            <a:ext cx="2808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latin typeface="Arial" charset="0"/>
              </a:rPr>
              <a:t>Boer-Mulders function</a:t>
            </a:r>
          </a:p>
        </p:txBody>
      </p:sp>
      <p:sp>
        <p:nvSpPr>
          <p:cNvPr id="147477" name="Rectangle 18"/>
          <p:cNvSpPr>
            <a:spLocks noChangeArrowheads="1"/>
          </p:cNvSpPr>
          <p:nvPr/>
        </p:nvSpPr>
        <p:spPr bwMode="auto">
          <a:xfrm>
            <a:off x="179388" y="80963"/>
            <a:ext cx="9793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0">
                <a:solidFill>
                  <a:schemeClr val="tx1"/>
                </a:solidFill>
                <a:latin typeface="Arial" charset="0"/>
              </a:rPr>
              <a:t>8 Leading Twist Parton Distributions: </a:t>
            </a:r>
          </a:p>
          <a:p>
            <a:pPr algn="l"/>
            <a:r>
              <a:rPr lang="en-US" sz="2400" b="0">
                <a:solidFill>
                  <a:schemeClr val="tx1"/>
                </a:solidFill>
                <a:latin typeface="Arial" charset="0"/>
              </a:rPr>
              <a:t>                               Some Rules on Nomenclature</a:t>
            </a:r>
          </a:p>
        </p:txBody>
      </p:sp>
      <p:sp>
        <p:nvSpPr>
          <p:cNvPr id="147478" name="Oval 19"/>
          <p:cNvSpPr>
            <a:spLocks noChangeArrowheads="1"/>
          </p:cNvSpPr>
          <p:nvPr/>
        </p:nvSpPr>
        <p:spPr bwMode="auto">
          <a:xfrm>
            <a:off x="1079500" y="1160463"/>
            <a:ext cx="431800" cy="395287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7479" name="Text Box 20"/>
          <p:cNvSpPr txBox="1">
            <a:spLocks noChangeArrowheads="1"/>
          </p:cNvSpPr>
          <p:nvPr/>
        </p:nvSpPr>
        <p:spPr bwMode="auto">
          <a:xfrm>
            <a:off x="142875" y="1125538"/>
            <a:ext cx="904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proton</a:t>
            </a:r>
          </a:p>
        </p:txBody>
      </p:sp>
      <p:sp>
        <p:nvSpPr>
          <p:cNvPr id="147480" name="Oval 21"/>
          <p:cNvSpPr>
            <a:spLocks noChangeArrowheads="1"/>
          </p:cNvSpPr>
          <p:nvPr/>
        </p:nvSpPr>
        <p:spPr bwMode="auto">
          <a:xfrm>
            <a:off x="4570413" y="1196975"/>
            <a:ext cx="431800" cy="395288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7481" name="Text Box 22"/>
          <p:cNvSpPr txBox="1">
            <a:spLocks noChangeArrowheads="1"/>
          </p:cNvSpPr>
          <p:nvPr/>
        </p:nvSpPr>
        <p:spPr bwMode="auto">
          <a:xfrm>
            <a:off x="2014538" y="1160463"/>
            <a:ext cx="2592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proton with long. spin</a:t>
            </a:r>
          </a:p>
        </p:txBody>
      </p:sp>
      <p:sp>
        <p:nvSpPr>
          <p:cNvPr id="147482" name="Line 23"/>
          <p:cNvSpPr>
            <a:spLocks noChangeShapeType="1"/>
          </p:cNvSpPr>
          <p:nvPr/>
        </p:nvSpPr>
        <p:spPr bwMode="auto">
          <a:xfrm>
            <a:off x="5003800" y="13763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483" name="Text Box 24"/>
          <p:cNvSpPr txBox="1">
            <a:spLocks noChangeArrowheads="1"/>
          </p:cNvSpPr>
          <p:nvPr/>
        </p:nvSpPr>
        <p:spPr bwMode="auto">
          <a:xfrm>
            <a:off x="5722938" y="1160463"/>
            <a:ext cx="267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proton with trans. spin</a:t>
            </a:r>
          </a:p>
        </p:txBody>
      </p:sp>
      <p:sp>
        <p:nvSpPr>
          <p:cNvPr id="147484" name="Oval 25"/>
          <p:cNvSpPr>
            <a:spLocks noChangeArrowheads="1"/>
          </p:cNvSpPr>
          <p:nvPr/>
        </p:nvSpPr>
        <p:spPr bwMode="auto">
          <a:xfrm>
            <a:off x="8424863" y="1160463"/>
            <a:ext cx="431800" cy="395287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7485" name="Line 26"/>
          <p:cNvSpPr>
            <a:spLocks noChangeShapeType="1"/>
          </p:cNvSpPr>
          <p:nvPr/>
        </p:nvSpPr>
        <p:spPr bwMode="auto">
          <a:xfrm flipV="1">
            <a:off x="8639175" y="765175"/>
            <a:ext cx="0" cy="396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486" name="Oval 27"/>
          <p:cNvSpPr>
            <a:spLocks noChangeArrowheads="1"/>
          </p:cNvSpPr>
          <p:nvPr/>
        </p:nvSpPr>
        <p:spPr bwMode="auto">
          <a:xfrm>
            <a:off x="1258888" y="1736725"/>
            <a:ext cx="107950" cy="142875"/>
          </a:xfrm>
          <a:prstGeom prst="ellipse">
            <a:avLst/>
          </a:prstGeom>
          <a:solidFill>
            <a:srgbClr val="00FFFF"/>
          </a:solidFill>
          <a:ln w="6350">
            <a:solidFill>
              <a:schemeClr val="tx1"/>
            </a:solidFill>
            <a:round/>
            <a:headEnd/>
            <a:tailEnd type="none" w="lg" len="lg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7487" name="Text Box 28"/>
          <p:cNvSpPr txBox="1">
            <a:spLocks noChangeArrowheads="1"/>
          </p:cNvSpPr>
          <p:nvPr/>
        </p:nvSpPr>
        <p:spPr bwMode="auto">
          <a:xfrm>
            <a:off x="142875" y="1592263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quark</a:t>
            </a:r>
          </a:p>
        </p:txBody>
      </p:sp>
      <p:sp>
        <p:nvSpPr>
          <p:cNvPr id="147488" name="Oval 29"/>
          <p:cNvSpPr>
            <a:spLocks noChangeArrowheads="1"/>
          </p:cNvSpPr>
          <p:nvPr/>
        </p:nvSpPr>
        <p:spPr bwMode="auto">
          <a:xfrm>
            <a:off x="4714875" y="1736725"/>
            <a:ext cx="107950" cy="142875"/>
          </a:xfrm>
          <a:prstGeom prst="ellipse">
            <a:avLst/>
          </a:prstGeom>
          <a:solidFill>
            <a:srgbClr val="00FFFF"/>
          </a:solidFill>
          <a:ln w="6350">
            <a:solidFill>
              <a:schemeClr val="tx1"/>
            </a:solidFill>
            <a:round/>
            <a:headEnd/>
            <a:tailEnd type="none" w="lg" len="lg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7489" name="Oval 30"/>
          <p:cNvSpPr>
            <a:spLocks noChangeArrowheads="1"/>
          </p:cNvSpPr>
          <p:nvPr/>
        </p:nvSpPr>
        <p:spPr bwMode="auto">
          <a:xfrm>
            <a:off x="8604250" y="1700213"/>
            <a:ext cx="107950" cy="142875"/>
          </a:xfrm>
          <a:prstGeom prst="ellipse">
            <a:avLst/>
          </a:prstGeom>
          <a:solidFill>
            <a:srgbClr val="00FFFF"/>
          </a:solidFill>
          <a:ln w="6350">
            <a:solidFill>
              <a:schemeClr val="tx1"/>
            </a:solidFill>
            <a:round/>
            <a:headEnd/>
            <a:tailEnd type="none" w="lg" len="lg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7490" name="Text Box 31"/>
          <p:cNvSpPr txBox="1">
            <a:spLocks noChangeArrowheads="1"/>
          </p:cNvSpPr>
          <p:nvPr/>
        </p:nvSpPr>
        <p:spPr bwMode="auto">
          <a:xfrm>
            <a:off x="2260600" y="1592263"/>
            <a:ext cx="2201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quark + long. spin</a:t>
            </a:r>
          </a:p>
        </p:txBody>
      </p:sp>
      <p:sp>
        <p:nvSpPr>
          <p:cNvPr id="147491" name="Line 32"/>
          <p:cNvSpPr>
            <a:spLocks noChangeShapeType="1"/>
          </p:cNvSpPr>
          <p:nvPr/>
        </p:nvSpPr>
        <p:spPr bwMode="auto">
          <a:xfrm flipV="1">
            <a:off x="4822825" y="1808163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492" name="Line 33"/>
          <p:cNvSpPr>
            <a:spLocks noChangeShapeType="1"/>
          </p:cNvSpPr>
          <p:nvPr/>
        </p:nvSpPr>
        <p:spPr bwMode="auto">
          <a:xfrm flipH="1">
            <a:off x="8675688" y="1809750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493" name="Text Box 34"/>
          <p:cNvSpPr txBox="1">
            <a:spLocks noChangeArrowheads="1"/>
          </p:cNvSpPr>
          <p:nvPr/>
        </p:nvSpPr>
        <p:spPr bwMode="auto">
          <a:xfrm>
            <a:off x="5722938" y="1592263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 Unicode MS" charset="0"/>
              </a:rPr>
              <a:t>quark with trans. spin</a:t>
            </a:r>
          </a:p>
        </p:txBody>
      </p:sp>
      <p:sp>
        <p:nvSpPr>
          <p:cNvPr id="147494" name="Line 35"/>
          <p:cNvSpPr>
            <a:spLocks noChangeShapeType="1"/>
          </p:cNvSpPr>
          <p:nvPr/>
        </p:nvSpPr>
        <p:spPr bwMode="auto">
          <a:xfrm>
            <a:off x="0" y="20605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495" name="Text Box 36"/>
          <p:cNvSpPr txBox="1">
            <a:spLocks noChangeArrowheads="1"/>
          </p:cNvSpPr>
          <p:nvPr/>
        </p:nvSpPr>
        <p:spPr bwMode="auto">
          <a:xfrm>
            <a:off x="5543550" y="2168525"/>
            <a:ext cx="2808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7496" name="Text Box 37"/>
          <p:cNvSpPr txBox="1">
            <a:spLocks noChangeArrowheads="1"/>
          </p:cNvSpPr>
          <p:nvPr/>
        </p:nvSpPr>
        <p:spPr bwMode="auto">
          <a:xfrm>
            <a:off x="-107950" y="2414588"/>
            <a:ext cx="280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latin typeface="Arial" charset="0"/>
              </a:rPr>
              <a:t>Quark momentum dis.</a:t>
            </a:r>
          </a:p>
        </p:txBody>
      </p:sp>
      <p:sp>
        <p:nvSpPr>
          <p:cNvPr id="147497" name="Text Box 38"/>
          <p:cNvSpPr txBox="1">
            <a:spLocks noChangeArrowheads="1"/>
          </p:cNvSpPr>
          <p:nvPr/>
        </p:nvSpPr>
        <p:spPr bwMode="auto">
          <a:xfrm>
            <a:off x="71438" y="3062288"/>
            <a:ext cx="2808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latin typeface="Arial" charset="0"/>
              </a:rPr>
              <a:t>Quark helicity dis.</a:t>
            </a:r>
          </a:p>
        </p:txBody>
      </p:sp>
      <p:sp>
        <p:nvSpPr>
          <p:cNvPr id="147498" name="Text Box 39"/>
          <p:cNvSpPr txBox="1">
            <a:spLocks noChangeArrowheads="1"/>
          </p:cNvSpPr>
          <p:nvPr/>
        </p:nvSpPr>
        <p:spPr bwMode="auto">
          <a:xfrm>
            <a:off x="6264275" y="3500438"/>
            <a:ext cx="971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4400">
                <a:solidFill>
                  <a:srgbClr val="3E11FF"/>
                </a:solidFill>
                <a:latin typeface="Arial Unicode MS" charset="0"/>
              </a:rPr>
              <a:t>f</a:t>
            </a:r>
            <a:r>
              <a:rPr lang="en-US" sz="4400" baseline="580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⊥</a:t>
            </a:r>
            <a:r>
              <a:rPr lang="en-US" sz="4400" baseline="-25000">
                <a:solidFill>
                  <a:srgbClr val="FF0000"/>
                </a:solidFill>
                <a:latin typeface="Arial Unicode MS" charset="0"/>
              </a:rPr>
              <a:t>1T</a:t>
            </a:r>
          </a:p>
        </p:txBody>
      </p:sp>
      <p:sp>
        <p:nvSpPr>
          <p:cNvPr id="147499" name="Text Box 40"/>
          <p:cNvSpPr txBox="1">
            <a:spLocks noChangeArrowheads="1"/>
          </p:cNvSpPr>
          <p:nvPr/>
        </p:nvSpPr>
        <p:spPr bwMode="auto">
          <a:xfrm>
            <a:off x="7167563" y="5114925"/>
            <a:ext cx="1760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1400" u="sng">
                <a:solidFill>
                  <a:srgbClr val="FF0000"/>
                </a:solidFill>
                <a:latin typeface="Arial Unicode MS" charset="0"/>
              </a:rPr>
              <a:t>nucleon polarization</a:t>
            </a:r>
          </a:p>
          <a:p>
            <a:pPr algn="l" eaLnBrk="1" hangingPunct="1"/>
            <a:r>
              <a:rPr lang="en-US" sz="1400">
                <a:solidFill>
                  <a:srgbClr val="FF0000"/>
                </a:solidFill>
                <a:latin typeface="Arial Unicode MS" charset="0"/>
              </a:rPr>
              <a:t>L: longitudinal</a:t>
            </a:r>
          </a:p>
          <a:p>
            <a:pPr algn="l" eaLnBrk="1" hangingPunct="1"/>
            <a:r>
              <a:rPr lang="en-US" sz="1400">
                <a:solidFill>
                  <a:srgbClr val="FF0000"/>
                </a:solidFill>
                <a:latin typeface="Arial Unicode MS" charset="0"/>
              </a:rPr>
              <a:t>T: transverse</a:t>
            </a:r>
          </a:p>
          <a:p>
            <a:pPr algn="l" eaLnBrk="1" hangingPunct="1"/>
            <a:r>
              <a:rPr lang="en-US" sz="1400">
                <a:solidFill>
                  <a:srgbClr val="FF0000"/>
                </a:solidFill>
                <a:latin typeface="Arial Unicode MS" charset="0"/>
              </a:rPr>
              <a:t>  : unpolarized</a:t>
            </a:r>
          </a:p>
        </p:txBody>
      </p:sp>
      <p:sp>
        <p:nvSpPr>
          <p:cNvPr id="147500" name="Line 41"/>
          <p:cNvSpPr>
            <a:spLocks noChangeShapeType="1"/>
          </p:cNvSpPr>
          <p:nvPr/>
        </p:nvSpPr>
        <p:spPr bwMode="auto">
          <a:xfrm>
            <a:off x="7019925" y="4437063"/>
            <a:ext cx="287338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501" name="Oval 42"/>
          <p:cNvSpPr>
            <a:spLocks noChangeArrowheads="1"/>
          </p:cNvSpPr>
          <p:nvPr/>
        </p:nvSpPr>
        <p:spPr bwMode="auto">
          <a:xfrm>
            <a:off x="6624638" y="3824288"/>
            <a:ext cx="719137" cy="612775"/>
          </a:xfrm>
          <a:prstGeom prst="ellips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7502" name="Text Box 43"/>
          <p:cNvSpPr txBox="1">
            <a:spLocks noChangeArrowheads="1"/>
          </p:cNvSpPr>
          <p:nvPr/>
        </p:nvSpPr>
        <p:spPr bwMode="auto">
          <a:xfrm>
            <a:off x="6948488" y="2457450"/>
            <a:ext cx="20955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1400" u="sng">
                <a:solidFill>
                  <a:schemeClr val="tx1"/>
                </a:solidFill>
                <a:latin typeface="Arial Unicode MS" charset="0"/>
              </a:rPr>
              <a:t>Intrinisic k</a:t>
            </a:r>
            <a:r>
              <a:rPr lang="en-US" sz="1400" u="sng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⊥ dependence</a:t>
            </a:r>
          </a:p>
          <a:p>
            <a:pPr algn="l" eaLnBrk="1" hangingPunct="1"/>
            <a:r>
              <a:rPr lang="en-US" sz="1400">
                <a:solidFill>
                  <a:schemeClr val="tx1"/>
                </a:solidFill>
                <a:latin typeface="Arial Unicode MS" charset="0"/>
                <a:cs typeface="Arial Unicode MS" charset="0"/>
              </a:rPr>
              <a:t>⊥</a:t>
            </a:r>
            <a:r>
              <a:rPr lang="en-US" sz="1400">
                <a:solidFill>
                  <a:schemeClr val="tx1"/>
                </a:solidFill>
                <a:latin typeface="Arial Unicode MS" charset="0"/>
              </a:rPr>
              <a:t>: yes</a:t>
            </a:r>
          </a:p>
          <a:p>
            <a:pPr algn="l" eaLnBrk="1" hangingPunct="1"/>
            <a:r>
              <a:rPr lang="en-US" sz="1400">
                <a:solidFill>
                  <a:schemeClr val="tx1"/>
                </a:solidFill>
                <a:latin typeface="Arial Unicode MS" charset="0"/>
              </a:rPr>
              <a:t>  : no</a:t>
            </a:r>
          </a:p>
        </p:txBody>
      </p:sp>
      <p:sp>
        <p:nvSpPr>
          <p:cNvPr id="147503" name="Oval 44"/>
          <p:cNvSpPr>
            <a:spLocks noChangeArrowheads="1"/>
          </p:cNvSpPr>
          <p:nvPr/>
        </p:nvSpPr>
        <p:spPr bwMode="auto">
          <a:xfrm>
            <a:off x="6516688" y="3392488"/>
            <a:ext cx="323850" cy="504825"/>
          </a:xfrm>
          <a:prstGeom prst="ellips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7504" name="Line 45"/>
          <p:cNvSpPr>
            <a:spLocks noChangeShapeType="1"/>
          </p:cNvSpPr>
          <p:nvPr/>
        </p:nvSpPr>
        <p:spPr bwMode="auto">
          <a:xfrm flipH="1">
            <a:off x="6696075" y="2997200"/>
            <a:ext cx="32385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505" name="Line 46"/>
          <p:cNvSpPr>
            <a:spLocks noChangeShapeType="1"/>
          </p:cNvSpPr>
          <p:nvPr/>
        </p:nvSpPr>
        <p:spPr bwMode="auto">
          <a:xfrm flipV="1">
            <a:off x="6048375" y="4221163"/>
            <a:ext cx="252413" cy="3238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7506" name="Text Box 47"/>
          <p:cNvSpPr txBox="1">
            <a:spLocks noChangeArrowheads="1"/>
          </p:cNvSpPr>
          <p:nvPr/>
        </p:nvSpPr>
        <p:spPr bwMode="auto">
          <a:xfrm>
            <a:off x="5219700" y="4616450"/>
            <a:ext cx="12779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2pPr>
            <a:lvl3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3pPr>
            <a:lvl4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4pPr>
            <a:lvl5pPr eaLnBrk="0" hangingPunct="0"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Palatino Linotype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1400" u="sng">
                <a:solidFill>
                  <a:srgbClr val="3E11FF"/>
                </a:solidFill>
                <a:latin typeface="Arial Unicode MS" charset="0"/>
              </a:rPr>
              <a:t>quark spin</a:t>
            </a:r>
          </a:p>
          <a:p>
            <a:pPr algn="l" eaLnBrk="1" hangingPunct="1"/>
            <a:r>
              <a:rPr lang="en-US" sz="1400">
                <a:solidFill>
                  <a:srgbClr val="3E11FF"/>
                </a:solidFill>
                <a:latin typeface="Arial Unicode MS" charset="0"/>
              </a:rPr>
              <a:t>f: unpolarized</a:t>
            </a:r>
          </a:p>
          <a:p>
            <a:pPr algn="l" eaLnBrk="1" hangingPunct="1"/>
            <a:r>
              <a:rPr lang="en-US" sz="1400">
                <a:solidFill>
                  <a:srgbClr val="3E11FF"/>
                </a:solidFill>
                <a:latin typeface="Arial Unicode MS" charset="0"/>
              </a:rPr>
              <a:t>g: longitudinal</a:t>
            </a:r>
          </a:p>
          <a:p>
            <a:pPr algn="l" eaLnBrk="1" hangingPunct="1"/>
            <a:r>
              <a:rPr lang="en-US" sz="1400">
                <a:solidFill>
                  <a:srgbClr val="3E11FF"/>
                </a:solidFill>
                <a:latin typeface="Arial Unicode MS" charset="0"/>
              </a:rPr>
              <a:t>h: transverse</a:t>
            </a:r>
          </a:p>
        </p:txBody>
      </p:sp>
      <p:sp>
        <p:nvSpPr>
          <p:cNvPr id="147507" name="Oval 48"/>
          <p:cNvSpPr>
            <a:spLocks noChangeArrowheads="1"/>
          </p:cNvSpPr>
          <p:nvPr/>
        </p:nvSpPr>
        <p:spPr bwMode="auto">
          <a:xfrm>
            <a:off x="6264275" y="3571875"/>
            <a:ext cx="323850" cy="720725"/>
          </a:xfrm>
          <a:prstGeom prst="ellipse">
            <a:avLst/>
          </a:prstGeom>
          <a:noFill/>
          <a:ln w="25400" cap="rnd">
            <a:solidFill>
              <a:srgbClr val="0000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00"/>
            <a:ext cx="8912708" cy="49149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Map of QCD Facilities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9D11-099D-CF4F-A032-07120B1AEDB1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Anti-proton Workshop@Fermilab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C8B8-EB0C-1C40-89A6-7142729F406F}" type="datetime1">
              <a:rPr lang="en-US" smtClean="0"/>
              <a:pPr/>
              <a:t>6/12/12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415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055" y="1388477"/>
            <a:ext cx="406886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30933" y="1049923"/>
            <a:ext cx="3402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Leitch (</a:t>
            </a:r>
            <a:r>
              <a:rPr lang="en-US" sz="1600" i="1" dirty="0" err="1" smtClean="0">
                <a:solidFill>
                  <a:srgbClr val="0000FF"/>
                </a:solidFill>
              </a:rPr>
              <a:t>d+Au</a:t>
            </a:r>
            <a:r>
              <a:rPr lang="en-US" sz="1600" i="1" dirty="0" smtClean="0">
                <a:solidFill>
                  <a:srgbClr val="0000FF"/>
                </a:solidFill>
              </a:rPr>
              <a:t>), </a:t>
            </a:r>
            <a:r>
              <a:rPr lang="en-US" sz="1600" i="1" dirty="0" err="1" smtClean="0">
                <a:solidFill>
                  <a:srgbClr val="0000FF"/>
                </a:solidFill>
              </a:rPr>
              <a:t>Aidala</a:t>
            </a:r>
            <a:r>
              <a:rPr lang="en-US" sz="1600" i="1" dirty="0" smtClean="0">
                <a:solidFill>
                  <a:srgbClr val="0000FF"/>
                </a:solidFill>
              </a:rPr>
              <a:t> (spin), van </a:t>
            </a:r>
            <a:r>
              <a:rPr lang="en-US" sz="1600" i="1" dirty="0" err="1" smtClean="0">
                <a:solidFill>
                  <a:srgbClr val="0000FF"/>
                </a:solidFill>
              </a:rPr>
              <a:t>Hecke</a:t>
            </a:r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72648"/>
            <a:ext cx="6973507" cy="860472"/>
          </a:xfrm>
        </p:spPr>
        <p:txBody>
          <a:bodyPr>
            <a:normAutofit fontScale="90000"/>
          </a:bodyPr>
          <a:lstStyle/>
          <a:p>
            <a:pPr lvl="0"/>
            <a:r>
              <a:rPr lang="en-US" sz="3111" dirty="0" smtClean="0">
                <a:solidFill>
                  <a:srgbClr val="FF0000"/>
                </a:solidFill>
                <a:cs typeface="Arial"/>
              </a:rPr>
              <a:t/>
            </a:r>
            <a:br>
              <a:rPr lang="en-US" sz="3111" dirty="0" smtClean="0">
                <a:solidFill>
                  <a:srgbClr val="FF0000"/>
                </a:solidFill>
                <a:cs typeface="Arial"/>
              </a:rPr>
            </a:br>
            <a:r>
              <a:rPr lang="en-US" sz="3111" dirty="0" smtClean="0">
                <a:solidFill>
                  <a:srgbClr val="FF0000"/>
                </a:solidFill>
                <a:cs typeface="Arial"/>
              </a:rPr>
              <a:t/>
            </a:r>
            <a:br>
              <a:rPr lang="en-US" sz="3111" dirty="0" smtClean="0">
                <a:solidFill>
                  <a:srgbClr val="FF0000"/>
                </a:solidFill>
                <a:cs typeface="Arial"/>
              </a:rPr>
            </a:br>
            <a:r>
              <a:rPr lang="en-US" sz="3111" dirty="0" smtClean="0">
                <a:solidFill>
                  <a:srgbClr val="FF0000"/>
                </a:solidFill>
                <a:cs typeface="Arial"/>
              </a:rPr>
              <a:t/>
            </a:r>
            <a:br>
              <a:rPr lang="en-US" sz="3111" dirty="0" smtClean="0">
                <a:solidFill>
                  <a:srgbClr val="FF0000"/>
                </a:solidFill>
                <a:cs typeface="Arial"/>
              </a:rPr>
            </a:br>
            <a:r>
              <a:rPr lang="en-US" sz="3556" dirty="0" smtClean="0">
                <a:solidFill>
                  <a:srgbClr val="FF0000"/>
                </a:solidFill>
                <a:cs typeface="Arial"/>
              </a:rPr>
              <a:t>The PHENIX Decadal Plan 2011-2020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1/10/2012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LANL Heavy Ion Internal Review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354106"/>
            <a:ext cx="8382000" cy="8650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1619" t="70774" r="23238"/>
          <a:stretch>
            <a:fillRect/>
          </a:stretch>
        </p:blipFill>
        <p:spPr bwMode="auto">
          <a:xfrm>
            <a:off x="0" y="72648"/>
            <a:ext cx="1600200" cy="37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/>
          <a:srcRect l="2367" r="3551"/>
          <a:stretch>
            <a:fillRect/>
          </a:stretch>
        </p:blipFill>
        <p:spPr bwMode="auto">
          <a:xfrm>
            <a:off x="0" y="820279"/>
            <a:ext cx="4889486" cy="294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3761660"/>
            <a:ext cx="4902200" cy="2924175"/>
            <a:chOff x="4191000" y="1923871"/>
            <a:chExt cx="4902525" cy="292417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91000" y="1923871"/>
              <a:ext cx="4902525" cy="292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4191000" y="45720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>
                <a:solidFill>
                  <a:srgbClr val="FFFF99"/>
                </a:solidFill>
                <a:latin typeface="Times New Roman" pitchFamily="1" charset="0"/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6499820" y="5011961"/>
            <a:ext cx="1168439" cy="3753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MPC-EX?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54507" y="1980823"/>
            <a:ext cx="1590413" cy="359423"/>
          </a:xfrm>
          <a:prstGeom prst="ellipse">
            <a:avLst/>
          </a:prstGeom>
          <a:noFill/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553587" y="2387286"/>
            <a:ext cx="1590413" cy="359423"/>
          </a:xfrm>
          <a:prstGeom prst="ellipse">
            <a:avLst/>
          </a:prstGeom>
          <a:noFill/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70014" y="2723189"/>
            <a:ext cx="1590413" cy="359423"/>
          </a:xfrm>
          <a:prstGeom prst="ellipse">
            <a:avLst/>
          </a:prstGeom>
          <a:noFill/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616873" y="3155524"/>
            <a:ext cx="1590413" cy="359423"/>
          </a:xfrm>
          <a:prstGeom prst="ellipse">
            <a:avLst/>
          </a:prstGeom>
          <a:noFill/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464573" y="3977212"/>
            <a:ext cx="3069421" cy="403724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80921" y="4744020"/>
            <a:ext cx="2452594" cy="620195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7200" y="4197695"/>
            <a:ext cx="2517797" cy="1998903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771007" y="1034534"/>
            <a:ext cx="8197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~ 2018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880264" y="-378"/>
            <a:ext cx="2263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Cesar, Christine’s Talks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738819" y="3171204"/>
            <a:ext cx="1276661" cy="359423"/>
          </a:xfrm>
          <a:prstGeom prst="ellipse">
            <a:avLst/>
          </a:prstGeom>
          <a:noFill/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3831</TotalTime>
  <Words>4888</Words>
  <Application>Microsoft Macintosh PowerPoint</Application>
  <PresentationFormat>On-screen Show (4:3)</PresentationFormat>
  <Paragraphs>1110</Paragraphs>
  <Slides>95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9</vt:i4>
      </vt:variant>
      <vt:variant>
        <vt:lpstr>Slide Titles</vt:lpstr>
      </vt:variant>
      <vt:variant>
        <vt:i4>95</vt:i4>
      </vt:variant>
    </vt:vector>
  </HeadingPairs>
  <TitlesOfParts>
    <vt:vector size="105" baseType="lpstr">
      <vt:lpstr>Office Theme</vt:lpstr>
      <vt:lpstr>Document</vt:lpstr>
      <vt:lpstr>数式</vt:lpstr>
      <vt:lpstr>Equation</vt:lpstr>
      <vt:lpstr>VISIO</vt:lpstr>
      <vt:lpstr>Microsoft Equation</vt:lpstr>
      <vt:lpstr>Bitmap Image</vt:lpstr>
      <vt:lpstr>Microsoft Word Picture</vt:lpstr>
      <vt:lpstr>ﾋﾞｯﾄﾏｯﾌﾟ ｲﾒｰｼﾞ</vt:lpstr>
      <vt:lpstr>ビットマップ イメージ</vt:lpstr>
      <vt:lpstr>Latest Development in High Energy Nuclear Physics at RHIC </vt:lpstr>
      <vt:lpstr>Outline</vt:lpstr>
      <vt:lpstr>PowerPoint Presentation</vt:lpstr>
      <vt:lpstr>Highest Energy Polarized Proton Collider @RHIC</vt:lpstr>
      <vt:lpstr>RHIC History</vt:lpstr>
      <vt:lpstr>The Big Bang</vt:lpstr>
      <vt:lpstr>The Goals of Little Bang: QGP Physics   - Understand the Properties of QGP - Explore the QCD phase diagram</vt:lpstr>
      <vt:lpstr>PowerPoint Presentation</vt:lpstr>
      <vt:lpstr>The PHENIX Detectors</vt:lpstr>
      <vt:lpstr>STAR Detector Setup and Key Components for This Search</vt:lpstr>
      <vt:lpstr>The STAR Detectors</vt:lpstr>
      <vt:lpstr>Parton Energy Loss and Hadron Suppression </vt:lpstr>
      <vt:lpstr>Single Hadron RAA RHIC (200GeV) vs LHC(2.76 TeV)</vt:lpstr>
      <vt:lpstr>Di-hadron correlations</vt:lpstr>
      <vt:lpstr>New Development Full Jet Measurements @LHC</vt:lpstr>
      <vt:lpstr>Di-Jet Correlations</vt:lpstr>
      <vt:lpstr>Outstanding Questions in Heavy Ion Physics Jet Quenching and QGP Properties</vt:lpstr>
      <vt:lpstr>Jet measurements at LHC New Development in QGP Physics</vt:lpstr>
      <vt:lpstr>LHC jets results from QM11</vt:lpstr>
      <vt:lpstr>What LHC data tells us at RHIC</vt:lpstr>
      <vt:lpstr>Complementarities of RHIC and LHC</vt:lpstr>
      <vt:lpstr>PowerPoint Presentation</vt:lpstr>
      <vt:lpstr>PowerPoint Presentation</vt:lpstr>
      <vt:lpstr>PowerPoint Presentation</vt:lpstr>
      <vt:lpstr>J/Y suppression (puzzle)</vt:lpstr>
      <vt:lpstr>CMS sees Suppression of Y(2S,3S)</vt:lpstr>
      <vt:lpstr>Current understanding: QGP</vt:lpstr>
      <vt:lpstr>Current Understanding: QGP (2)</vt:lpstr>
      <vt:lpstr>Heavy quark RAA and v2 with VTX &amp; FVTX</vt:lpstr>
      <vt:lpstr> J/ψ RAA at LHC</vt:lpstr>
      <vt:lpstr> Production and Dynamics : J/ψ Flow</vt:lpstr>
      <vt:lpstr>Outstanding Questions in QGP Physics LHC ~ RHIC!</vt:lpstr>
      <vt:lpstr>Study of parton-medium interaction</vt:lpstr>
      <vt:lpstr>PowerPoint Presentation</vt:lpstr>
      <vt:lpstr>PowerPoint Presentation</vt:lpstr>
      <vt:lpstr>The Intensity Frontier</vt:lpstr>
      <vt:lpstr>Determine and Calibrate dE/dx with DY in p+A</vt:lpstr>
      <vt:lpstr>Sea Quark Shadowing and Nuclear PDFs</vt:lpstr>
      <vt:lpstr>PowerPoint Presentation</vt:lpstr>
      <vt:lpstr>E906 Acceptance and Dimuon Mass Distributions</vt:lpstr>
      <vt:lpstr>Experimental Sensitivity to Quark Energy Loss</vt:lpstr>
      <vt:lpstr>Expected Detector Performance</vt:lpstr>
      <vt:lpstr>Process Dependence of Parton Energy Loss</vt:lpstr>
      <vt:lpstr>Nuclear Physics Milestones: QGP</vt:lpstr>
      <vt:lpstr>PHENIX RUN PLAN (2011-2015)</vt:lpstr>
      <vt:lpstr>PHENIX RUN PLAN (2011-2015)</vt:lpstr>
      <vt:lpstr>Outstanding Questions in QGP Physics LHC ~ RHIC!</vt:lpstr>
      <vt:lpstr>Mysteries in heavy ion physics</vt:lpstr>
      <vt:lpstr>spin</vt:lpstr>
      <vt:lpstr>DIS Structure Function Measurement</vt:lpstr>
      <vt:lpstr>PowerPoint Presentation</vt:lpstr>
      <vt:lpstr>Experimental Observables</vt:lpstr>
      <vt:lpstr>History</vt:lpstr>
      <vt:lpstr>PowerPoint Presentation</vt:lpstr>
      <vt:lpstr>Δg and Polarized p+p Collisions</vt:lpstr>
      <vt:lpstr>Current Understanding: Spin</vt:lpstr>
      <vt:lpstr>Future New Probes @RHIC: g</vt:lpstr>
      <vt:lpstr>W± Production and AL @500GeV</vt:lpstr>
      <vt:lpstr>PowerPoint Presentation</vt:lpstr>
      <vt:lpstr>Part II: Transverse Spin Physics Program  </vt:lpstr>
      <vt:lpstr>PowerPoint Presentation</vt:lpstr>
      <vt:lpstr>Theory: KT vs Collinear Factorization</vt:lpstr>
      <vt:lpstr>AN PT Dependence Remains as a Challenge </vt:lpstr>
      <vt:lpstr>Charm SSA to Probe Gluon Sivers Distribution</vt:lpstr>
      <vt:lpstr>PowerPoint Presentation</vt:lpstr>
      <vt:lpstr>Future Transverse Spin Physics: AN (Drell-Yan -&gt;μ+μ-)</vt:lpstr>
      <vt:lpstr>Summary and Outlook</vt:lpstr>
      <vt:lpstr>sqrt(s)=500 GeV @ RHIC</vt:lpstr>
      <vt:lpstr>Projected Errors for AL</vt:lpstr>
      <vt:lpstr>Spin Physics Milestones</vt:lpstr>
      <vt:lpstr>PowerPoint Presentation</vt:lpstr>
      <vt:lpstr>Spin Physics with sPHENIX</vt:lpstr>
      <vt:lpstr>Theory prediction for Drell-Yan process</vt:lpstr>
      <vt:lpstr>Forward Physics Objectives</vt:lpstr>
      <vt:lpstr>Requirements for e+e- DY at RHIC</vt:lpstr>
      <vt:lpstr>RHIC/PHENIX Upgrade and Physics</vt:lpstr>
      <vt:lpstr>RHIC Physics Focus </vt:lpstr>
      <vt:lpstr>NEW questions due to RHIC discoveries</vt:lpstr>
      <vt:lpstr>Physics menu for 2015+</vt:lpstr>
      <vt:lpstr>PowerPoint Presentation</vt:lpstr>
      <vt:lpstr>PowerPoint Presentation</vt:lpstr>
      <vt:lpstr>PowerPoint Presentation</vt:lpstr>
      <vt:lpstr>eRHIC Physics</vt:lpstr>
      <vt:lpstr>Let the Search Continues</vt:lpstr>
      <vt:lpstr>Mysteries in heavy ion physics</vt:lpstr>
      <vt:lpstr>NEW questions due to RHIC discoveries</vt:lpstr>
      <vt:lpstr>Physics menu for 2015+</vt:lpstr>
      <vt:lpstr>eRHIC Physics</vt:lpstr>
      <vt:lpstr>Parton Saturation</vt:lpstr>
      <vt:lpstr>Summary</vt:lpstr>
      <vt:lpstr>PowerPoint Presentation</vt:lpstr>
      <vt:lpstr>PowerPoint Presentation</vt:lpstr>
      <vt:lpstr>PowerPoint Presentation</vt:lpstr>
      <vt:lpstr>World Map of QCD Facilities</vt:lpstr>
      <vt:lpstr>   The PHENIX Decadal Plan 2011-2020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Highlights from RHIC</dc:title>
  <dc:creator>Ming Xiong Liu</dc:creator>
  <cp:lastModifiedBy>Ming Xiong Liu</cp:lastModifiedBy>
  <cp:revision>88</cp:revision>
  <dcterms:created xsi:type="dcterms:W3CDTF">2012-06-07T22:34:24Z</dcterms:created>
  <dcterms:modified xsi:type="dcterms:W3CDTF">2012-06-13T03:22:30Z</dcterms:modified>
</cp:coreProperties>
</file>