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84" r:id="rId10"/>
    <p:sldId id="283" r:id="rId11"/>
    <p:sldId id="294" r:id="rId12"/>
    <p:sldId id="268" r:id="rId13"/>
    <p:sldId id="258" r:id="rId14"/>
    <p:sldId id="298" r:id="rId15"/>
    <p:sldId id="299" r:id="rId16"/>
    <p:sldId id="285" r:id="rId17"/>
    <p:sldId id="287" r:id="rId18"/>
    <p:sldId id="270" r:id="rId19"/>
    <p:sldId id="288" r:id="rId20"/>
    <p:sldId id="291" r:id="rId21"/>
    <p:sldId id="259" r:id="rId22"/>
    <p:sldId id="295" r:id="rId23"/>
    <p:sldId id="293" r:id="rId24"/>
    <p:sldId id="297" r:id="rId25"/>
    <p:sldId id="292" r:id="rId26"/>
    <p:sldId id="272" r:id="rId27"/>
    <p:sldId id="274" r:id="rId28"/>
    <p:sldId id="275" r:id="rId29"/>
    <p:sldId id="290" r:id="rId30"/>
    <p:sldId id="276" r:id="rId31"/>
    <p:sldId id="278" r:id="rId32"/>
    <p:sldId id="273" r:id="rId33"/>
    <p:sldId id="260" r:id="rId34"/>
    <p:sldId id="282" r:id="rId35"/>
    <p:sldId id="271" r:id="rId36"/>
    <p:sldId id="279" r:id="rId37"/>
    <p:sldId id="289" r:id="rId38"/>
    <p:sldId id="277" r:id="rId39"/>
    <p:sldId id="269" r:id="rId40"/>
    <p:sldId id="280" r:id="rId41"/>
    <p:sldId id="28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84"/>
    <p:restoredTop sz="94667"/>
  </p:normalViewPr>
  <p:slideViewPr>
    <p:cSldViewPr snapToGrid="0" snapToObjects="1">
      <p:cViewPr varScale="1">
        <p:scale>
          <a:sx n="80" d="100"/>
          <a:sy n="80" d="100"/>
        </p:scale>
        <p:origin x="224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905C-CC12-B441-948B-E03D627A8793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0BE2F-AD74-374C-8213-A97602100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4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0BE2F-AD74-374C-8213-A97602100D0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90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D8FB5-092F-0248-86EE-97B517BA13C2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0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19C00-82BE-6848-88BE-61B552F2244A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2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0710D-660A-0F44-B7FE-83E67677E76F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17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73560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ECF9-4C4C-8B4B-9B23-FA94958C25B9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80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60A8B-E2B3-EE47-B12A-A3D9486F4F6B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73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AAC63-4B85-7D41-839E-539D04DB6250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F9AD2-C57B-A843-9A49-DEFF5635F793}" type="datetime1">
              <a:rPr lang="en-US" smtClean="0"/>
              <a:t>10/20/17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4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B284-03A8-DA48-9E06-C491EB0BD2BE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1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FBEFC-D243-6644-B9A1-125B5D8513E2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72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2F151-8129-014F-A3D3-56CEA9B95459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24E6-C6B3-8148-80CE-5945F7DA7D46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8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2A65B-DAB7-364F-8DC8-6D8A5A972953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38FCF-3A4A-8B48-9E94-76D25AFC8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1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Relationship Id="rId3" Type="http://schemas.openxmlformats.org/officeDocument/2006/relationships/image" Target="../media/image52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14.emf"/><Relationship Id="rId6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17.emf"/><Relationship Id="rId9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81.jpeg"/><Relationship Id="rId6" Type="http://schemas.openxmlformats.org/officeDocument/2006/relationships/image" Target="../media/image82.jpeg"/><Relationship Id="rId7" Type="http://schemas.openxmlformats.org/officeDocument/2006/relationships/image" Target="../media/image83.jpeg"/><Relationship Id="rId8" Type="http://schemas.openxmlformats.org/officeDocument/2006/relationships/image" Target="../media/image84.jpeg"/><Relationship Id="rId9" Type="http://schemas.openxmlformats.org/officeDocument/2006/relationships/image" Target="../media/image85.jpeg"/><Relationship Id="rId10" Type="http://schemas.openxmlformats.org/officeDocument/2006/relationships/image" Target="../media/image8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6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emf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microsoft.com/office/2007/relationships/hdphoto" Target="../media/hdphoto1.wdp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018" y="1122363"/>
            <a:ext cx="109728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Photon/Higgs Search in the </a:t>
            </a:r>
            <a:r>
              <a:rPr lang="en-US" dirty="0" err="1" smtClean="0"/>
              <a:t>SeaQuest</a:t>
            </a:r>
            <a:r>
              <a:rPr lang="en-US" dirty="0" smtClean="0"/>
              <a:t>/E1067 Experiment </a:t>
            </a:r>
            <a:br>
              <a:rPr lang="en-US" dirty="0" smtClean="0"/>
            </a:br>
            <a:r>
              <a:rPr lang="en-US" dirty="0" smtClean="0"/>
              <a:t>at 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67081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Ming Liu</a:t>
            </a:r>
          </a:p>
          <a:p>
            <a:r>
              <a:rPr lang="en-US" dirty="0" smtClean="0"/>
              <a:t>Los Alamos National Lab</a:t>
            </a:r>
          </a:p>
          <a:p>
            <a:endParaRPr lang="en-US" dirty="0"/>
          </a:p>
          <a:p>
            <a:r>
              <a:rPr lang="en-US" dirty="0" smtClean="0"/>
              <a:t>Light Dark World 2017, Pittsburgh, PA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41F6-93A9-A646-A36A-CD8E7D311BBA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14" descr="http://www.treasury.gov.au/PublicationsAndMedia/Speeches/2010/%7E/media/Treasury/Publications%20and%20Media/Speeches/2010/Measuring%20what%20we%20do%20or%20doing%20what%20we%20measure/Images/slide_Page_05.ash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092" y="3506745"/>
            <a:ext cx="2603928" cy="237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373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4BCE-83B3-D542-B524-E2B3E67A2F2C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639280" y="802178"/>
            <a:ext cx="500321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New experiment!    </a:t>
            </a:r>
            <a:r>
              <a:rPr lang="en-US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SeaQuest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/E-1067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85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200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60471" y="0"/>
            <a:ext cx="5936332" cy="6858000"/>
            <a:chOff x="1507374" y="0"/>
            <a:chExt cx="5936332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7374" y="0"/>
              <a:ext cx="5936332" cy="685800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2234780" y="4253510"/>
              <a:ext cx="422971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34780" y="4404971"/>
              <a:ext cx="4311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017554" y="3578689"/>
              <a:ext cx="280908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34780" y="3731089"/>
              <a:ext cx="422971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234780" y="4938900"/>
              <a:ext cx="422971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182478" y="2668461"/>
            <a:ext cx="4239573" cy="31700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LANL LDRD support:</a:t>
            </a:r>
          </a:p>
          <a:p>
            <a:r>
              <a:rPr lang="en-US" sz="2000" i="1" dirty="0"/>
              <a:t>- </a:t>
            </a:r>
            <a:r>
              <a:rPr lang="en-US" sz="2000" i="1" dirty="0" smtClean="0"/>
              <a:t>2016-2018</a:t>
            </a:r>
            <a:endParaRPr lang="en-US" sz="2000" i="1" dirty="0"/>
          </a:p>
          <a:p>
            <a:r>
              <a:rPr lang="en-US" sz="2000" i="1" dirty="0"/>
              <a:t>- $1M to implement </a:t>
            </a:r>
          </a:p>
          <a:p>
            <a:r>
              <a:rPr lang="en-US" sz="2000" i="1" dirty="0"/>
              <a:t>the trigger/DAQ upgrade and theory development</a:t>
            </a:r>
          </a:p>
          <a:p>
            <a:endParaRPr lang="en-US" sz="2000" i="1" dirty="0"/>
          </a:p>
          <a:p>
            <a:r>
              <a:rPr lang="en-US" sz="2000" i="1" dirty="0"/>
              <a:t>Goals: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Trigger installed, 2017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Physics run, 2017-20</a:t>
            </a:r>
          </a:p>
          <a:p>
            <a:pPr marL="342900" indent="-342900">
              <a:buFontTx/>
              <a:buChar char="-"/>
            </a:pPr>
            <a:r>
              <a:rPr lang="en-US" sz="2000" i="1" dirty="0"/>
              <a:t>Preliminary results 2018!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17528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836" y="111393"/>
            <a:ext cx="8343764" cy="1325563"/>
          </a:xfrm>
        </p:spPr>
        <p:txBody>
          <a:bodyPr/>
          <a:lstStyle/>
          <a:p>
            <a:r>
              <a:rPr lang="en-US" dirty="0" smtClean="0"/>
              <a:t>DAQ </a:t>
            </a:r>
            <a:r>
              <a:rPr lang="en-US" smtClean="0"/>
              <a:t>Upgrade Completed Early 2017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999" y="1470750"/>
            <a:ext cx="7810364" cy="1463568"/>
          </a:xfrm>
        </p:spPr>
        <p:txBody>
          <a:bodyPr/>
          <a:lstStyle/>
          <a:p>
            <a:r>
              <a:rPr lang="en-US" dirty="0" smtClean="0"/>
              <a:t>Take advantage of beam structure: 4 sec/ 60 sec.</a:t>
            </a:r>
          </a:p>
          <a:p>
            <a:r>
              <a:rPr lang="en-US" dirty="0" smtClean="0"/>
              <a:t>Locally store data during collisions -&gt; x10 DAQ improvement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ECF9-4C4C-8B4B-9B23-FA94958C25B9}" type="datetime1">
              <a:rPr lang="en-US" smtClean="0"/>
              <a:t>10/20/17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70881" y="3112502"/>
            <a:ext cx="10502900" cy="3340100"/>
            <a:chOff x="844550" y="1758950"/>
            <a:chExt cx="10502900" cy="33401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4550" y="1758950"/>
              <a:ext cx="10502900" cy="33401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88873" y="4073236"/>
              <a:ext cx="5937662" cy="1025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564" y="-11111"/>
            <a:ext cx="3543435" cy="2837438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838836" y="5685548"/>
            <a:ext cx="5865427" cy="11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 Single Corner Rectangle 13"/>
          <p:cNvSpPr/>
          <p:nvPr/>
        </p:nvSpPr>
        <p:spPr>
          <a:xfrm>
            <a:off x="5053263" y="5454316"/>
            <a:ext cx="336884" cy="2312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48991" y="5138032"/>
            <a:ext cx="226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4sec,   56sec to others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621445" y="545275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21" name="Round Single Corner Rectangle 20"/>
          <p:cNvSpPr/>
          <p:nvPr/>
        </p:nvSpPr>
        <p:spPr>
          <a:xfrm>
            <a:off x="7495861" y="5445131"/>
            <a:ext cx="336884" cy="2312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 Single Corner Rectangle 22"/>
          <p:cNvSpPr/>
          <p:nvPr/>
        </p:nvSpPr>
        <p:spPr>
          <a:xfrm>
            <a:off x="5069304" y="4491794"/>
            <a:ext cx="336884" cy="2312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 Single Corner Rectangle 23"/>
          <p:cNvSpPr/>
          <p:nvPr/>
        </p:nvSpPr>
        <p:spPr>
          <a:xfrm>
            <a:off x="10006451" y="5453153"/>
            <a:ext cx="336884" cy="231232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28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65" y="-753"/>
            <a:ext cx="10788535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LANL LDRD: Detector </a:t>
            </a:r>
            <a:r>
              <a:rPr lang="en-US" sz="3600" dirty="0"/>
              <a:t>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858763"/>
            <a:ext cx="6545797" cy="2521755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~10%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Planned 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E906/E1039  (2017-2020)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further upgrade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E4892-0EB5-A846-8B28-34DAB6DC2007}" type="datetime1">
              <a:rPr lang="en-US" smtClean="0"/>
              <a:t>10/20/17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12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58860" y="3373218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594352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7036444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383998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</a:t>
            </a:r>
            <a:r>
              <a:rPr lang="en-US" dirty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6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7" y="20637"/>
            <a:ext cx="11993217" cy="9176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A New High-Granularity Displayed </a:t>
            </a:r>
            <a:r>
              <a:rPr lang="en-US" sz="2800" dirty="0" smtClean="0">
                <a:solidFill>
                  <a:srgbClr val="FF0000"/>
                </a:solidFill>
              </a:rPr>
              <a:t>Dark Photon/Higgs </a:t>
            </a:r>
            <a:r>
              <a:rPr lang="en-US" sz="2800" dirty="0" err="1" smtClean="0">
                <a:solidFill>
                  <a:srgbClr val="FF0000"/>
                </a:solidFill>
              </a:rPr>
              <a:t>Dimuon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Vertex Trigger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7054B-9A8A-A54E-87A0-D1A162DE157D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4091" y="1447444"/>
            <a:ext cx="69364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Y-Plane (non-bending) Trigger: </a:t>
            </a:r>
          </a:p>
          <a:p>
            <a:pPr marL="285750" indent="-285750">
              <a:buFontTx/>
              <a:buChar char="-"/>
            </a:pPr>
            <a:r>
              <a:rPr lang="en-US" dirty="0"/>
              <a:t>A quadrant panel: 80cm x 80cm (100cmx100cm @ST-2)</a:t>
            </a:r>
            <a:endParaRPr lang="en-US" baseline="30000" dirty="0"/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8000"/>
                </a:solidFill>
              </a:rPr>
              <a:t>ST1: 1cm x 1cm x 80 cm scintillating strips, </a:t>
            </a:r>
            <a:r>
              <a:rPr lang="en-US" dirty="0" err="1">
                <a:solidFill>
                  <a:srgbClr val="008000"/>
                </a:solidFill>
              </a:rPr>
              <a:t>SiPM</a:t>
            </a:r>
            <a:r>
              <a:rPr lang="en-US" dirty="0">
                <a:solidFill>
                  <a:srgbClr val="008000"/>
                </a:solidFill>
              </a:rPr>
              <a:t> readout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8000"/>
                </a:solidFill>
              </a:rPr>
              <a:t>ST2: 2cm x 2 cm x 100 cm strips</a:t>
            </a:r>
          </a:p>
          <a:p>
            <a:r>
              <a:rPr lang="en-US" dirty="0"/>
              <a:t>-     Straight line projection, </a:t>
            </a:r>
            <a:r>
              <a:rPr lang="en-US" dirty="0" err="1"/>
              <a:t>σ</a:t>
            </a:r>
            <a:r>
              <a:rPr lang="en-US" baseline="-25000" dirty="0" err="1"/>
              <a:t>Z</a:t>
            </a:r>
            <a:r>
              <a:rPr lang="en-US" dirty="0"/>
              <a:t> ~30cm</a:t>
            </a:r>
          </a:p>
          <a:p>
            <a:pPr marL="285750" indent="-285750">
              <a:buFontTx/>
              <a:buChar char="-"/>
            </a:pPr>
            <a:r>
              <a:rPr lang="en-US" dirty="0"/>
              <a:t>Displaced z-vertex, mostly low mass &lt; 3GeV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1937506" y="3971623"/>
            <a:ext cx="6033649" cy="2154568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42719" cy="3051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St2</a:t>
              </a: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3108198" y="5463081"/>
            <a:ext cx="223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Coincident Z-</a:t>
            </a:r>
            <a:r>
              <a:rPr lang="en-US" dirty="0" err="1"/>
              <a:t>vtx</a:t>
            </a:r>
            <a:r>
              <a:rPr lang="en-US" dirty="0"/>
              <a:t> </a:t>
            </a:r>
          </a:p>
          <a:p>
            <a:r>
              <a:rPr lang="en-US" dirty="0" smtClean="0"/>
              <a:t>Matched @Lvl-2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035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Dimuon</a:t>
            </a:r>
            <a:r>
              <a:rPr lang="en-US" dirty="0"/>
              <a:t> Z-vertex (cm)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478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374473" y="819117"/>
            <a:ext cx="7952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High rejection power, low rate,  &lt; 1 </a:t>
            </a:r>
            <a:r>
              <a:rPr lang="en-US" sz="2000" b="1" dirty="0" smtClean="0">
                <a:solidFill>
                  <a:srgbClr val="000000"/>
                </a:solidFill>
              </a:rPr>
              <a:t>kHz (previous </a:t>
            </a:r>
            <a:r>
              <a:rPr lang="en-US" sz="2000" b="1" dirty="0">
                <a:solidFill>
                  <a:srgbClr val="000000"/>
                </a:solidFill>
              </a:rPr>
              <a:t>E906 DAQ limit) </a:t>
            </a:r>
          </a:p>
        </p:txBody>
      </p:sp>
      <p:cxnSp>
        <p:nvCxnSpPr>
          <p:cNvPr id="51" name="Straight Connector 50"/>
          <p:cNvCxnSpPr/>
          <p:nvPr/>
        </p:nvCxnSpPr>
        <p:spPr>
          <a:xfrm>
            <a:off x="3073411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2172900" y="4251023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3124221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713511" y="3278969"/>
            <a:ext cx="2348827" cy="1507197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771104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ST1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771104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637276" y="3258639"/>
            <a:ext cx="1874383" cy="3399222"/>
            <a:chOff x="8243576" y="3423739"/>
            <a:chExt cx="1874383" cy="3399222"/>
          </a:xfrm>
        </p:grpSpPr>
        <p:grpSp>
          <p:nvGrpSpPr>
            <p:cNvPr id="29" name="Group 28"/>
            <p:cNvGrpSpPr/>
            <p:nvPr/>
          </p:nvGrpSpPr>
          <p:grpSpPr>
            <a:xfrm>
              <a:off x="8243576" y="3423739"/>
              <a:ext cx="1874383" cy="3399222"/>
              <a:chOff x="8243576" y="3411039"/>
              <a:chExt cx="1874383" cy="3399222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3576" y="3411039"/>
                <a:ext cx="1874383" cy="1602552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43576" y="5013591"/>
                <a:ext cx="1874383" cy="1796670"/>
              </a:xfrm>
              <a:prstGeom prst="rect">
                <a:avLst/>
              </a:prstGeom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8564248" y="3731497"/>
              <a:ext cx="1270753" cy="97785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8416293" y="5261708"/>
              <a:ext cx="1516551" cy="12475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208533" y="6139956"/>
            <a:ext cx="826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Z1=9m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37312" y="6139956"/>
            <a:ext cx="94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Z1=12m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511" y="1505497"/>
            <a:ext cx="4272017" cy="141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1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Photon Trigger Logic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98929-17ED-984E-B4E9-9A48EF1BB87A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14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452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52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452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64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57227" y="2233610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LVL2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vtxZ</a:t>
            </a:r>
            <a:r>
              <a:rPr lang="en-US" dirty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3605322" y="1781375"/>
            <a:ext cx="1151904" cy="617308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3605322" y="2827403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3605322" y="3797915"/>
            <a:ext cx="1151905" cy="54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3617080" y="4327037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404926" y="4862308"/>
            <a:ext cx="3089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x 16-bit from 4 V1495 boards</a:t>
            </a:r>
            <a:endParaRPr lang="en-US" dirty="0"/>
          </a:p>
          <a:p>
            <a:r>
              <a:rPr lang="en-US" dirty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1735660" y="1140551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735662" y="5798145"/>
            <a:ext cx="864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 quadrant Q</a:t>
            </a:r>
            <a:r>
              <a:rPr lang="en-US" sz="1200" dirty="0">
                <a:solidFill>
                  <a:srgbClr val="FF0000"/>
                </a:solidFill>
              </a:rPr>
              <a:t>(1-4)</a:t>
            </a:r>
            <a:r>
              <a:rPr lang="en-US" dirty="0">
                <a:solidFill>
                  <a:srgbClr val="FF0000"/>
                </a:solidFill>
              </a:rPr>
              <a:t>: 80(ST1) + </a:t>
            </a:r>
            <a:r>
              <a:rPr lang="en-US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0 (ST2) + 2x8(ST4-Y1/2) = 146, FANOUT ST4 Hodo</a:t>
            </a:r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627817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2888031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981201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7803243" y="2527568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TS</a:t>
            </a:r>
          </a:p>
          <a:p>
            <a:pPr algn="ctr"/>
            <a:r>
              <a:rPr lang="en-US" dirty="0"/>
              <a:t>(12 inputs total)</a:t>
            </a:r>
          </a:p>
          <a:p>
            <a:pPr algn="ctr"/>
            <a:r>
              <a:rPr lang="en-US" dirty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509766" y="3292311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61638" y="3585726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 Trigger</a:t>
            </a:r>
          </a:p>
          <a:p>
            <a:r>
              <a:rPr lang="en-US" dirty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8767472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9049685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 Trigger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64713" y="5161986"/>
            <a:ext cx="78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V1495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174847" y="1296874"/>
            <a:ext cx="287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Trigger fired: Q1 &amp; Q3 &amp; VTX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0" y="2398683"/>
            <a:ext cx="5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VTX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71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9511"/>
            <a:ext cx="8229600" cy="1142035"/>
          </a:xfrm>
        </p:spPr>
        <p:txBody>
          <a:bodyPr>
            <a:normAutofit/>
          </a:bodyPr>
          <a:lstStyle/>
          <a:p>
            <a:r>
              <a:rPr lang="en-US" dirty="0" smtClean="0"/>
              <a:t>Scintillator Size Optimization </a:t>
            </a:r>
            <a:br>
              <a:rPr lang="en-US" dirty="0" smtClean="0"/>
            </a:br>
            <a:r>
              <a:rPr lang="en-US" sz="3100" dirty="0"/>
              <a:t>Single </a:t>
            </a:r>
            <a:r>
              <a:rPr lang="en-US" sz="3100" dirty="0" err="1"/>
              <a:t>Muon</a:t>
            </a:r>
            <a:r>
              <a:rPr lang="en-US" sz="3100" dirty="0"/>
              <a:t> Z-Vertex Resolution</a:t>
            </a:r>
            <a:endParaRPr lang="en-US" sz="31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9A5AA-85CB-D84B-9B4B-36BFD0B8B1F0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 LDRD/ER 1st Year Progress Review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1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0594" y="1919611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5221" y="1369597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16536" y="1832355"/>
            <a:ext cx="1724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b="1" dirty="0">
                <a:solidFill>
                  <a:srgbClr val="FF0000"/>
                </a:solidFill>
              </a:rPr>
              <a:t>Backward: </a:t>
            </a:r>
            <a:r>
              <a:rPr lang="en-US" b="1" dirty="0">
                <a:solidFill>
                  <a:srgbClr val="FF0000"/>
                </a:solidFill>
              </a:rPr>
              <a:t>2cm</a:t>
            </a:r>
          </a:p>
          <a:p>
            <a:r>
              <a:rPr lang="en-US" b="1" dirty="0" err="1">
                <a:solidFill>
                  <a:srgbClr val="FF0000"/>
                </a:solidFill>
              </a:rPr>
              <a:t>Sigma_Z</a:t>
            </a:r>
            <a:r>
              <a:rPr lang="en-US" b="1" dirty="0">
                <a:solidFill>
                  <a:srgbClr val="FF0000"/>
                </a:solidFill>
              </a:rPr>
              <a:t> ~ 30cm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00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26127" y="4323971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Current</a:t>
            </a:r>
          </a:p>
          <a:p>
            <a:r>
              <a:rPr lang="is-IS" dirty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181" y="3870516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892854" y="3954638"/>
            <a:ext cx="115788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b="1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/>
          </a:p>
          <a:p>
            <a:r>
              <a:rPr lang="en-US" sz="1200" dirty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/>
              <a:t>E906</a:t>
            </a:r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727201" y="1019935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σ</a:t>
            </a:r>
            <a:r>
              <a:rPr lang="en-US" sz="2800" baseline="-25000" dirty="0" err="1"/>
              <a:t>Z</a:t>
            </a:r>
            <a:r>
              <a:rPr lang="en-US" sz="2800" dirty="0"/>
              <a:t> </a:t>
            </a:r>
            <a:r>
              <a:rPr lang="en-US" sz="2000" dirty="0"/>
              <a:t>(cm)</a:t>
            </a:r>
            <a:endParaRPr lang="en-US" sz="200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1" y="3693028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σ</a:t>
            </a:r>
            <a:r>
              <a:rPr lang="en-US" sz="2800" baseline="-25000" dirty="0" err="1"/>
              <a:t>Z</a:t>
            </a:r>
            <a:r>
              <a:rPr lang="en-US" sz="2800" dirty="0"/>
              <a:t> </a:t>
            </a:r>
            <a:r>
              <a:rPr lang="en-US" sz="2000" dirty="0"/>
              <a:t>(cm)</a:t>
            </a:r>
            <a:endParaRPr lang="en-US" sz="2000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8168954" y="6011790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σ</a:t>
            </a:r>
            <a:r>
              <a:rPr lang="en-US" sz="2800" baseline="-25000" dirty="0" err="1"/>
              <a:t>Z</a:t>
            </a:r>
            <a:r>
              <a:rPr lang="en-US" sz="2800" dirty="0"/>
              <a:t> </a:t>
            </a:r>
            <a:r>
              <a:rPr lang="en-US" sz="2000" dirty="0"/>
              <a:t>(cm)</a:t>
            </a:r>
            <a:endParaRPr lang="en-US" sz="2000" baseline="-25000" dirty="0"/>
          </a:p>
        </p:txBody>
      </p:sp>
      <p:sp>
        <p:nvSpPr>
          <p:cNvPr id="20" name="TextBox 19"/>
          <p:cNvSpPr txBox="1"/>
          <p:nvPr/>
        </p:nvSpPr>
        <p:spPr>
          <a:xfrm>
            <a:off x="5602099" y="1107680"/>
            <a:ext cx="1037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σ</a:t>
            </a:r>
            <a:r>
              <a:rPr lang="en-US" sz="2800" baseline="-25000" dirty="0" err="1"/>
              <a:t>Z</a:t>
            </a:r>
            <a:r>
              <a:rPr lang="en-US" sz="2800" dirty="0"/>
              <a:t> </a:t>
            </a:r>
            <a:r>
              <a:rPr lang="en-US" sz="2000" dirty="0"/>
              <a:t>(cm)</a:t>
            </a:r>
            <a:endParaRPr lang="en-US" sz="2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626126" y="6155940"/>
            <a:ext cx="1280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Open. Angl.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50331" y="729100"/>
            <a:ext cx="1732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Kun’s</a:t>
            </a:r>
            <a:r>
              <a:rPr lang="en-US" dirty="0"/>
              <a:t> talk</a:t>
            </a:r>
          </a:p>
          <a:p>
            <a:r>
              <a:rPr lang="en-US" dirty="0"/>
              <a:t>-</a:t>
            </a:r>
            <a:r>
              <a:rPr lang="en-US" dirty="0" err="1"/>
              <a:t>DPSim</a:t>
            </a:r>
            <a:r>
              <a:rPr lang="en-US" dirty="0"/>
              <a:t> package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42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5691" y="1"/>
            <a:ext cx="10515600" cy="872118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ompleted modules, 8 of them in total!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91" y="1163315"/>
            <a:ext cx="4201970" cy="56026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491" y="1652636"/>
            <a:ext cx="6341799" cy="47563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5691" y="754915"/>
            <a:ext cx="5222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Station-1: </a:t>
            </a:r>
            <a:r>
              <a:rPr lang="en-US" sz="2400" dirty="0" smtClean="0">
                <a:solidFill>
                  <a:srgbClr val="FF0000"/>
                </a:solidFill>
              </a:rPr>
              <a:t>1cm scintillators, 80 </a:t>
            </a:r>
            <a:r>
              <a:rPr lang="en-US" sz="2400" dirty="0" smtClean="0">
                <a:solidFill>
                  <a:srgbClr val="FF0000"/>
                </a:solidFill>
              </a:rPr>
              <a:t>x 80 cm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34B08-AB49-5D47-A62D-8C1452564018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63491" y="1146504"/>
            <a:ext cx="5456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Station-2: </a:t>
            </a:r>
            <a:r>
              <a:rPr lang="en-US" sz="2400" dirty="0" smtClean="0">
                <a:solidFill>
                  <a:srgbClr val="FF0000"/>
                </a:solidFill>
              </a:rPr>
              <a:t> 2cm scintillators, 100 </a:t>
            </a:r>
            <a:r>
              <a:rPr lang="en-US" sz="2400" dirty="0" smtClean="0">
                <a:solidFill>
                  <a:srgbClr val="FF0000"/>
                </a:solidFill>
              </a:rPr>
              <a:t>x 100 </a:t>
            </a:r>
            <a:r>
              <a:rPr lang="en-US" sz="2400" dirty="0" smtClean="0">
                <a:solidFill>
                  <a:srgbClr val="FF0000"/>
                </a:solidFill>
              </a:rPr>
              <a:t>cm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endParaRPr lang="en-US" sz="2400" baseline="3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29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779" y="8081"/>
            <a:ext cx="11335407" cy="838635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Trigger, DAQ R&amp;D </a:t>
            </a:r>
            <a:r>
              <a:rPr lang="en-US" sz="4000" smtClean="0"/>
              <a:t>and </a:t>
            </a:r>
            <a:r>
              <a:rPr lang="en-US" sz="4000" smtClean="0"/>
              <a:t>Final Cosmic </a:t>
            </a:r>
            <a:r>
              <a:rPr lang="en-US" sz="4000" dirty="0" smtClean="0"/>
              <a:t>Test @LANL in 2017</a:t>
            </a:r>
            <a:endParaRPr lang="en-US" sz="4000" dirty="0"/>
          </a:p>
        </p:txBody>
      </p:sp>
      <p:pic>
        <p:nvPicPr>
          <p:cNvPr id="4" name="Picture 3" descr="IMG_01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3620" y="938814"/>
            <a:ext cx="5160180" cy="3870136"/>
          </a:xfrm>
          <a:prstGeom prst="rect">
            <a:avLst/>
          </a:prstGeom>
        </p:spPr>
      </p:pic>
      <p:pic>
        <p:nvPicPr>
          <p:cNvPr id="6" name="Picture 5" descr="tim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9088" y="4798611"/>
            <a:ext cx="3008912" cy="20433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64880" y="4964197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04823" y="6239006"/>
            <a:ext cx="794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TDC_2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E7F8-DFC9-8949-BA67-7C51E4218B4D}" type="datetime1">
              <a:rPr lang="en-US" smtClean="0"/>
              <a:t>10/20/17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A6AF-89C9-8C49-B918-3A84071AB816}" type="slidenum">
              <a:rPr lang="en-US" smtClean="0"/>
              <a:t>17</a:t>
            </a:fld>
            <a:endParaRPr lang="en-US"/>
          </a:p>
        </p:txBody>
      </p:sp>
      <p:pic>
        <p:nvPicPr>
          <p:cNvPr id="13" name="Picture 12" descr="IMG_0180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046" y="3434064"/>
            <a:ext cx="3502707" cy="3287411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83779" y="936279"/>
            <a:ext cx="5770180" cy="2453307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Trigger &amp; DAQ hardware and firmware designed and tested at LANL, in collaboration with </a:t>
            </a:r>
            <a:r>
              <a:rPr lang="en-US" dirty="0" err="1" smtClean="0"/>
              <a:t>Fermilab</a:t>
            </a:r>
            <a:r>
              <a:rPr lang="en-US" dirty="0" smtClean="0"/>
              <a:t> Engineers</a:t>
            </a:r>
          </a:p>
          <a:p>
            <a:r>
              <a:rPr lang="en-US" dirty="0" smtClean="0"/>
              <a:t>Readout </a:t>
            </a:r>
            <a:r>
              <a:rPr lang="en-US" dirty="0"/>
              <a:t>from a full </a:t>
            </a:r>
            <a:r>
              <a:rPr lang="en-US" dirty="0" smtClean="0"/>
              <a:t>module for cosmic test</a:t>
            </a:r>
            <a:endParaRPr lang="en-US" dirty="0"/>
          </a:p>
          <a:p>
            <a:pPr lvl="1"/>
            <a:r>
              <a:rPr lang="en-US" dirty="0"/>
              <a:t>Full </a:t>
            </a:r>
            <a:r>
              <a:rPr lang="en-US" dirty="0" err="1"/>
              <a:t>SiPM</a:t>
            </a:r>
            <a:r>
              <a:rPr lang="en-US" dirty="0"/>
              <a:t> </a:t>
            </a:r>
            <a:r>
              <a:rPr lang="en-US" dirty="0" smtClean="0"/>
              <a:t>readout and Trigger</a:t>
            </a:r>
            <a:endParaRPr lang="en-US" dirty="0"/>
          </a:p>
          <a:p>
            <a:pPr lvl="1"/>
            <a:r>
              <a:rPr lang="en-US" dirty="0" smtClean="0"/>
              <a:t>E906 </a:t>
            </a:r>
            <a:r>
              <a:rPr lang="en-US" dirty="0"/>
              <a:t>upgraded DAQ and firmware</a:t>
            </a:r>
            <a:endParaRPr lang="en-US" sz="4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	</a:t>
            </a:r>
            <a:r>
              <a:rPr lang="en-US" sz="3300" dirty="0" smtClean="0">
                <a:solidFill>
                  <a:srgbClr val="FF0000"/>
                </a:solidFill>
              </a:rPr>
              <a:t>Timing </a:t>
            </a:r>
            <a:r>
              <a:rPr lang="en-US" sz="3300" dirty="0">
                <a:solidFill>
                  <a:srgbClr val="FF0000"/>
                </a:solidFill>
              </a:rPr>
              <a:t>resolution, </a:t>
            </a:r>
            <a:r>
              <a:rPr lang="en-US" sz="3300" dirty="0" smtClean="0">
                <a:solidFill>
                  <a:srgbClr val="FF0000"/>
                </a:solidFill>
              </a:rPr>
              <a:t>&lt; 1.5nS </a:t>
            </a:r>
            <a:r>
              <a:rPr lang="en-US" sz="3300" dirty="0">
                <a:solidFill>
                  <a:srgbClr val="FF0000"/>
                </a:solidFill>
              </a:rPr>
              <a:t>(19nS RF) </a:t>
            </a:r>
          </a:p>
          <a:p>
            <a:pPr marL="0" indent="0">
              <a:buNone/>
            </a:pPr>
            <a:r>
              <a:rPr lang="en-US" sz="3300" dirty="0">
                <a:solidFill>
                  <a:srgbClr val="FF0000"/>
                </a:solidFill>
              </a:rPr>
              <a:t>	</a:t>
            </a:r>
            <a:r>
              <a:rPr lang="en-US" sz="3300" dirty="0" smtClean="0">
                <a:solidFill>
                  <a:srgbClr val="FF0000"/>
                </a:solidFill>
              </a:rPr>
              <a:t>Detector eff. </a:t>
            </a:r>
            <a:r>
              <a:rPr lang="en-US" sz="3300" dirty="0">
                <a:solidFill>
                  <a:srgbClr val="FF0000"/>
                </a:solidFill>
              </a:rPr>
              <a:t>&gt; 96%</a:t>
            </a:r>
          </a:p>
        </p:txBody>
      </p:sp>
    </p:spTree>
    <p:extLst>
      <p:ext uri="{BB962C8B-B14F-4D97-AF65-F5344CB8AC3E}">
        <p14:creationId xmlns:p14="http://schemas.microsoft.com/office/powerpoint/2010/main" val="11355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16765" y="0"/>
            <a:ext cx="9051235" cy="1143000"/>
          </a:xfrm>
        </p:spPr>
        <p:txBody>
          <a:bodyPr>
            <a:normAutofit/>
          </a:bodyPr>
          <a:lstStyle/>
          <a:p>
            <a:r>
              <a:rPr lang="en-US" sz="2700" dirty="0" smtClean="0">
                <a:solidFill>
                  <a:srgbClr val="FFFF00"/>
                </a:solidFill>
              </a:rPr>
              <a:t>Trigger detectors shipped to </a:t>
            </a:r>
            <a:r>
              <a:rPr lang="en-US" sz="2700" dirty="0" err="1">
                <a:solidFill>
                  <a:srgbClr val="FFFF00"/>
                </a:solidFill>
              </a:rPr>
              <a:t>Fermilab</a:t>
            </a:r>
            <a:r>
              <a:rPr lang="en-US" sz="2700" dirty="0">
                <a:solidFill>
                  <a:srgbClr val="FFFF00"/>
                </a:solidFill>
              </a:rPr>
              <a:t> for </a:t>
            </a:r>
            <a:r>
              <a:rPr lang="en-US" sz="2700" dirty="0" smtClean="0">
                <a:solidFill>
                  <a:srgbClr val="FFFF00"/>
                </a:solidFill>
              </a:rPr>
              <a:t>installation 4/3/2017</a:t>
            </a:r>
            <a:endParaRPr lang="en-US" sz="27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43E1B-A05A-7B40-B5BC-2C4FF72E5D40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9665"/>
            <a:ext cx="932953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Trigger Detectors Designed and Built at LANL, Truck loaded to </a:t>
            </a:r>
            <a:r>
              <a:rPr lang="en-US" dirty="0" err="1" smtClean="0"/>
              <a:t>Fermilab</a:t>
            </a:r>
            <a:r>
              <a:rPr lang="en-US" dirty="0" smtClean="0"/>
              <a:t> on 4/3/2017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1278" y="1840353"/>
            <a:ext cx="5296198" cy="1345747"/>
          </a:xfrm>
        </p:spPr>
        <p:txBody>
          <a:bodyPr>
            <a:normAutofit/>
          </a:bodyPr>
          <a:lstStyle/>
          <a:p>
            <a:r>
              <a:rPr lang="en-US" dirty="0"/>
              <a:t>E</a:t>
            </a:r>
            <a:r>
              <a:rPr lang="en-US" dirty="0" smtClean="0"/>
              <a:t>ight trigger detector modules </a:t>
            </a:r>
          </a:p>
          <a:p>
            <a:r>
              <a:rPr lang="en-US" dirty="0" smtClean="0"/>
              <a:t>Electronics and Power supplies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78" y="2857167"/>
            <a:ext cx="4665577" cy="3499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704" y="1633413"/>
            <a:ext cx="6325496" cy="474412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CFC7-1A80-D848-A75D-D11090DFCD67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19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4345" y="36837"/>
            <a:ext cx="2767656" cy="20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493"/>
            <a:ext cx="8229600" cy="1143000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1235" y="1100002"/>
            <a:ext cx="9806607" cy="52563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</a:t>
            </a:r>
            <a:r>
              <a:rPr lang="en-US" dirty="0" smtClean="0">
                <a:solidFill>
                  <a:srgbClr val="0000FF"/>
                </a:solidFill>
              </a:rPr>
              <a:t>ark sector physics @</a:t>
            </a:r>
            <a:r>
              <a:rPr lang="en-US" dirty="0" err="1" smtClean="0">
                <a:solidFill>
                  <a:srgbClr val="0000FF"/>
                </a:solidFill>
              </a:rPr>
              <a:t>SeaQuest</a:t>
            </a:r>
            <a:r>
              <a:rPr lang="en-US" dirty="0" smtClean="0">
                <a:solidFill>
                  <a:srgbClr val="0000FF"/>
                </a:solidFill>
              </a:rPr>
              <a:t>/E1067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Experimental setup &amp; status</a:t>
            </a:r>
          </a:p>
          <a:p>
            <a:pPr lvl="1"/>
            <a:r>
              <a:rPr lang="en-US" dirty="0" smtClean="0"/>
              <a:t>Mass</a:t>
            </a:r>
            <a:r>
              <a:rPr lang="en-US" dirty="0" smtClean="0"/>
              <a:t>: MeV ~ GeV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Detector upgrade @</a:t>
            </a:r>
            <a:r>
              <a:rPr lang="en-US" dirty="0" err="1" smtClean="0">
                <a:solidFill>
                  <a:srgbClr val="0000FF"/>
                </a:solidFill>
              </a:rPr>
              <a:t>SeaQuest</a:t>
            </a:r>
            <a:r>
              <a:rPr lang="en-US" dirty="0" smtClean="0">
                <a:solidFill>
                  <a:srgbClr val="0000FF"/>
                </a:solidFill>
              </a:rPr>
              <a:t>/E1067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DAQ &amp; </a:t>
            </a:r>
            <a:r>
              <a:rPr lang="en-US" dirty="0"/>
              <a:t>d</a:t>
            </a:r>
            <a:r>
              <a:rPr lang="en-US" dirty="0" smtClean="0"/>
              <a:t>ark photon </a:t>
            </a:r>
            <a:r>
              <a:rPr lang="en-US" dirty="0" smtClean="0"/>
              <a:t>trigger </a:t>
            </a:r>
          </a:p>
          <a:p>
            <a:pPr lvl="1"/>
            <a:r>
              <a:rPr lang="en-US" dirty="0" smtClean="0"/>
              <a:t>First run in 2017</a:t>
            </a: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Future </a:t>
            </a:r>
            <a:r>
              <a:rPr lang="en-US" dirty="0" smtClean="0">
                <a:solidFill>
                  <a:srgbClr val="0000FF"/>
                </a:solidFill>
              </a:rPr>
              <a:t>plan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>
                <a:sym typeface="Wingdings"/>
              </a:rPr>
              <a:t>Phase I: 2017 - 2020</a:t>
            </a:r>
          </a:p>
          <a:p>
            <a:pPr lvl="2"/>
            <a:r>
              <a:rPr lang="en-US" dirty="0" smtClean="0">
                <a:sym typeface="Wingdings"/>
              </a:rPr>
              <a:t>Parasitic run with E1039(polarized </a:t>
            </a:r>
            <a:r>
              <a:rPr lang="en-US" dirty="0" err="1" smtClean="0">
                <a:sym typeface="Wingdings"/>
              </a:rPr>
              <a:t>Drell</a:t>
            </a:r>
            <a:r>
              <a:rPr lang="en-US" dirty="0" smtClean="0">
                <a:sym typeface="Wingdings"/>
              </a:rPr>
              <a:t>-Yan)</a:t>
            </a:r>
          </a:p>
          <a:p>
            <a:pPr lvl="2"/>
            <a:r>
              <a:rPr lang="en-US" dirty="0" smtClean="0">
                <a:sym typeface="Wingdings"/>
              </a:rPr>
              <a:t>Electron/hadron </a:t>
            </a:r>
            <a:r>
              <a:rPr lang="en-US" dirty="0" smtClean="0">
                <a:sym typeface="Wingdings"/>
              </a:rPr>
              <a:t>ID w/ </a:t>
            </a:r>
            <a:r>
              <a:rPr lang="en-US" dirty="0" err="1" smtClean="0">
                <a:sym typeface="Wingdings"/>
              </a:rPr>
              <a:t>EMCal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upgrade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Phase II: 2020 -2025+</a:t>
            </a:r>
          </a:p>
          <a:p>
            <a:pPr lvl="2"/>
            <a:r>
              <a:rPr lang="en-US" dirty="0" smtClean="0">
                <a:sym typeface="Wingdings"/>
              </a:rPr>
              <a:t>Dedicated </a:t>
            </a:r>
            <a:r>
              <a:rPr lang="en-US" dirty="0" smtClean="0">
                <a:sym typeface="Wingdings"/>
              </a:rPr>
              <a:t>dark photon program @</a:t>
            </a:r>
            <a:r>
              <a:rPr lang="en-US" dirty="0" err="1" smtClean="0">
                <a:sym typeface="Wingdings"/>
              </a:rPr>
              <a:t>Fermilab</a:t>
            </a:r>
            <a:r>
              <a:rPr lang="en-US" dirty="0" smtClean="0">
                <a:sym typeface="Wingdings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B519A-32CE-DE4D-A05D-38E098F46024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6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200" y="1218738"/>
            <a:ext cx="8698867" cy="4635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0146" y="18490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 Mag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6206" y="1849052"/>
            <a:ext cx="78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</a:t>
            </a:r>
            <a:r>
              <a:rPr lang="en-US" dirty="0">
                <a:solidFill>
                  <a:srgbClr val="FFFFFF"/>
                </a:solidFill>
              </a:rPr>
              <a:t> Mag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255245" y="3456825"/>
            <a:ext cx="78553" cy="78564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03778" y="3352074"/>
            <a:ext cx="78553" cy="101660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78400" y="4478160"/>
            <a:ext cx="306300" cy="1274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392628" y="5596146"/>
            <a:ext cx="31547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St-1 trigger plane, 160 x 160 cm</a:t>
            </a:r>
          </a:p>
          <a:p>
            <a:r>
              <a:rPr lang="en-US" dirty="0">
                <a:solidFill>
                  <a:srgbClr val="FF0000"/>
                </a:solidFill>
              </a:rPr>
              <a:t>Made of </a:t>
            </a:r>
            <a:r>
              <a:rPr lang="en-US" dirty="0">
                <a:solidFill>
                  <a:srgbClr val="FF0000"/>
                </a:solidFill>
              </a:rPr>
              <a:t>4 1cm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>
                <a:solidFill>
                  <a:srgbClr val="FF0000"/>
                </a:solidFill>
              </a:rPr>
              <a:t>1cm </a:t>
            </a:r>
            <a:r>
              <a:rPr lang="en-US" dirty="0">
                <a:solidFill>
                  <a:srgbClr val="FF0000"/>
                </a:solidFill>
              </a:rPr>
              <a:t>x 8</a:t>
            </a:r>
            <a:r>
              <a:rPr lang="en-US" dirty="0">
                <a:solidFill>
                  <a:srgbClr val="FF0000"/>
                </a:solidFill>
              </a:rPr>
              <a:t>0cm</a:t>
            </a:r>
          </a:p>
          <a:p>
            <a:r>
              <a:rPr lang="en-US" dirty="0">
                <a:solidFill>
                  <a:srgbClr val="FF0000"/>
                </a:solidFill>
              </a:rPr>
              <a:t> scintillator planes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4166" y="5508544"/>
            <a:ext cx="348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St-2 trigger plane, 200 cm x 200 cm</a:t>
            </a:r>
          </a:p>
          <a:p>
            <a:r>
              <a:rPr lang="en-US" dirty="0">
                <a:solidFill>
                  <a:srgbClr val="FF0000"/>
                </a:solidFill>
              </a:rPr>
              <a:t>Made of 4 2cm x 2cm x 100cm </a:t>
            </a:r>
          </a:p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>
                <a:solidFill>
                  <a:srgbClr val="FF0000"/>
                </a:solidFill>
              </a:rPr>
              <a:t>cintillator planes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49344" y="4447244"/>
            <a:ext cx="256307" cy="12550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32015" y="64239"/>
            <a:ext cx="11072552" cy="1143000"/>
          </a:xfrm>
        </p:spPr>
        <p:txBody>
          <a:bodyPr>
            <a:normAutofit/>
          </a:bodyPr>
          <a:lstStyle/>
          <a:p>
            <a:r>
              <a:rPr lang="en-US" sz="3200" dirty="0"/>
              <a:t>Side View of the </a:t>
            </a:r>
            <a:r>
              <a:rPr lang="en-US" sz="3200" dirty="0" smtClean="0"/>
              <a:t>Upgraded </a:t>
            </a:r>
            <a:r>
              <a:rPr lang="en-US" sz="3200" dirty="0" err="1" smtClean="0"/>
              <a:t>SeaQuest</a:t>
            </a:r>
            <a:r>
              <a:rPr lang="en-US" sz="3200" dirty="0" smtClean="0"/>
              <a:t> Experiment </a:t>
            </a:r>
            <a:r>
              <a:rPr lang="en-US" sz="3200" dirty="0"/>
              <a:t>Setup 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ECC4F-F73D-5941-A2FC-4F4655957B2E}" type="datetime1">
              <a:rPr lang="en-US" smtClean="0"/>
              <a:t>10/20/17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A0545-752B-B84E-8034-9F714ECCAF60}" type="slidenum">
              <a:rPr lang="en-US" smtClean="0"/>
              <a:t>20</a:t>
            </a:fld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524000" y="3841750"/>
            <a:ext cx="641350" cy="635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35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20" y="0"/>
            <a:ext cx="12117280" cy="87796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Dark Photon/Higgs Trigger Upgrade </a:t>
            </a:r>
            <a:r>
              <a:rPr lang="en-US" sz="3600" dirty="0"/>
              <a:t>C</a:t>
            </a:r>
            <a:r>
              <a:rPr lang="en-US" sz="3600" dirty="0" smtClean="0"/>
              <a:t>ompleted in Summer 2017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195" y="1164414"/>
            <a:ext cx="3761785" cy="2911167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5220" y="4306118"/>
            <a:ext cx="5126780" cy="223121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10124184" y="3282630"/>
            <a:ext cx="1399295" cy="175753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928962" y="2163475"/>
            <a:ext cx="419375" cy="314317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100137" y="2682234"/>
            <a:ext cx="871647" cy="251033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C225-EDE4-6140-8867-BDB24171E2F7}" type="datetime1">
              <a:rPr lang="en-US" smtClean="0"/>
              <a:t>10/20/17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21</a:t>
            </a:fld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6" y="1350237"/>
            <a:ext cx="3020576" cy="50096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87670" y="2013910"/>
            <a:ext cx="5009614" cy="367526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109725" y="3066713"/>
            <a:ext cx="18016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LVL-1 + LVL-2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Trigger &amp;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Calibration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</a:t>
            </a:r>
            <a:r>
              <a:rPr lang="en-US" sz="2400" dirty="0" smtClean="0">
                <a:solidFill>
                  <a:srgbClr val="FFFF00"/>
                </a:solidFill>
              </a:rPr>
              <a:t>ystems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077" y="1932642"/>
            <a:ext cx="3006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Station-2 Trigger Plane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077" y="634670"/>
            <a:ext cx="70038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Took </a:t>
            </a:r>
            <a:r>
              <a:rPr lang="en-US" sz="4000" smtClean="0">
                <a:solidFill>
                  <a:srgbClr val="FF0000"/>
                </a:solidFill>
              </a:rPr>
              <a:t>Production Data with E906!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3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604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Trigger Detector </a:t>
            </a:r>
            <a:r>
              <a:rPr lang="en-US" dirty="0" smtClean="0"/>
              <a:t>Performance: </a:t>
            </a:r>
            <a:r>
              <a:rPr lang="en-US" dirty="0" smtClean="0"/>
              <a:t>Hit Distributions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1B284-03A8-DA48-9E06-C491EB0BD2BE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368" y="1186657"/>
            <a:ext cx="7543800" cy="530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8475" y="2021305"/>
            <a:ext cx="1952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Hit rate vs Channel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8200" y="4748463"/>
            <a:ext cx="156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Hit occupancy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36168" y="1828800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Station-1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11979" y="1788696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Station-2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54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trigger 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dirty="0" smtClean="0"/>
              <a:t>Events rate as expected ~5% of DAQ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ECF9-4C4C-8B4B-9B23-FA94958C25B9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41" y="2413061"/>
            <a:ext cx="6254118" cy="4125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829" y="588911"/>
            <a:ext cx="4043361" cy="545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03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Run from 2017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week production run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ECF9-4C4C-8B4B-9B23-FA94958C25B9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23594" r="8995" b="16188"/>
          <a:stretch/>
        </p:blipFill>
        <p:spPr>
          <a:xfrm>
            <a:off x="2492322" y="2844187"/>
            <a:ext cx="3635761" cy="21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8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820" y="395600"/>
            <a:ext cx="8089669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Expectations from 2017 data </a:t>
            </a:r>
            <a:endParaRPr lang="en-US" sz="22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1809957"/>
            <a:ext cx="4028663" cy="288131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1809956"/>
            <a:ext cx="4081671" cy="28813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8612" y="4691269"/>
            <a:ext cx="9666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Expectation 2018:</a:t>
            </a:r>
          </a:p>
          <a:p>
            <a:r>
              <a:rPr lang="en-US" b="1" i="1" dirty="0" smtClean="0"/>
              <a:t>The </a:t>
            </a:r>
            <a:r>
              <a:rPr lang="en-US" b="1" i="1" dirty="0"/>
              <a:t>dashed black curve stands for 4 months of data, blue dashed curve stands for 1 month of data, </a:t>
            </a:r>
            <a:endParaRPr lang="en-US" b="1" i="1" dirty="0" smtClean="0"/>
          </a:p>
          <a:p>
            <a:r>
              <a:rPr lang="en-US" b="1" i="1" dirty="0" smtClean="0"/>
              <a:t>and </a:t>
            </a:r>
            <a:r>
              <a:rPr lang="en-US" b="1" i="1" dirty="0"/>
              <a:t>red curve shows 5 days of existing data.</a:t>
            </a:r>
            <a:endParaRPr lang="en-US" i="1" dirty="0"/>
          </a:p>
          <a:p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854825" y="6356350"/>
            <a:ext cx="2743200" cy="365125"/>
          </a:xfrm>
        </p:spPr>
        <p:txBody>
          <a:bodyPr/>
          <a:lstStyle/>
          <a:p>
            <a:fld id="{3AA87DF5-188F-864F-8A81-86196B256D4B}" type="datetime1">
              <a:rPr lang="en-US" smtClean="0"/>
              <a:t>10/20/17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25</a:t>
            </a:fld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1030778" y="6018415"/>
            <a:ext cx="10008144" cy="16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209800" y="5883286"/>
            <a:ext cx="0" cy="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09800" y="6016286"/>
            <a:ext cx="0" cy="135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454535" y="6019064"/>
            <a:ext cx="0" cy="135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699270" y="6005212"/>
            <a:ext cx="0" cy="1351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30778" y="61514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2017</a:t>
            </a:r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444238" y="617081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2018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522718" y="614034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634448" y="61098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2020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037704" y="5838961"/>
            <a:ext cx="175953" cy="16560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17420" y="5837089"/>
            <a:ext cx="3157149" cy="16469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520403" y="5803835"/>
            <a:ext cx="2920381" cy="18410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0" y="1809956"/>
            <a:ext cx="3820352" cy="288131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80415" y="2155440"/>
            <a:ext cx="283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Displaced </a:t>
            </a:r>
            <a:r>
              <a:rPr lang="en-US" smtClean="0"/>
              <a:t>Dark Photon 2018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8963905" y="2158215"/>
            <a:ext cx="218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Prompt </a:t>
            </a:r>
            <a:r>
              <a:rPr lang="en-US" dirty="0" err="1" smtClean="0"/>
              <a:t>Drell</a:t>
            </a:r>
            <a:r>
              <a:rPr lang="en-US" dirty="0" smtClean="0"/>
              <a:t>-Yan Like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51913" y="2185915"/>
            <a:ext cx="11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Eta decays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1180415" y="3270923"/>
            <a:ext cx="87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1-week</a:t>
            </a: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919732" y="3703663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1-month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945768" y="3794326"/>
            <a:ext cx="99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-month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617021" y="5720710"/>
            <a:ext cx="1889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Polarized target </a:t>
            </a:r>
          </a:p>
          <a:p>
            <a:r>
              <a:rPr lang="en-US" dirty="0"/>
              <a:t>i</a:t>
            </a:r>
            <a:r>
              <a:rPr lang="en-US" dirty="0" smtClean="0"/>
              <a:t>nstallation/E1039</a:t>
            </a:r>
            <a:endParaRPr lang="en-US" dirty="0"/>
          </a:p>
        </p:txBody>
      </p:sp>
      <p:grpSp>
        <p:nvGrpSpPr>
          <p:cNvPr id="37" name="Group 36"/>
          <p:cNvGrpSpPr>
            <a:grpSpLocks noChangeAspect="1"/>
          </p:cNvGrpSpPr>
          <p:nvPr/>
        </p:nvGrpSpPr>
        <p:grpSpPr>
          <a:xfrm>
            <a:off x="9468305" y="3392556"/>
            <a:ext cx="2193707" cy="803539"/>
            <a:chOff x="191304" y="2713628"/>
            <a:chExt cx="4928656" cy="1653375"/>
          </a:xfrm>
        </p:grpSpPr>
        <p:sp>
          <p:nvSpPr>
            <p:cNvPr id="38" name="Rectangle 37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0" name="Picture 39" descr="dark-2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1" name="Picture 40" descr="dark-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42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041" y="2931206"/>
            <a:ext cx="1373428" cy="76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>
            <a:grpSpLocks noChangeAspect="1"/>
          </p:cNvGrpSpPr>
          <p:nvPr/>
        </p:nvGrpSpPr>
        <p:grpSpPr>
          <a:xfrm>
            <a:off x="1928494" y="2285786"/>
            <a:ext cx="2014214" cy="737792"/>
            <a:chOff x="191304" y="2713628"/>
            <a:chExt cx="4928656" cy="1653375"/>
          </a:xfrm>
        </p:grpSpPr>
        <p:sp>
          <p:nvSpPr>
            <p:cNvPr id="44" name="Rectangle 43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6" name="Picture 45" descr="dark-2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7" name="Picture 46" descr="dark-1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394297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940" y="18819"/>
            <a:ext cx="8405861" cy="1117497"/>
          </a:xfrm>
        </p:spPr>
        <p:txBody>
          <a:bodyPr>
            <a:normAutofit/>
          </a:bodyPr>
          <a:lstStyle/>
          <a:p>
            <a:r>
              <a:rPr lang="en-US" sz="4000" dirty="0"/>
              <a:t>Phase-I </a:t>
            </a:r>
            <a:r>
              <a:rPr lang="en-US" sz="4000" dirty="0" smtClean="0"/>
              <a:t>Full </a:t>
            </a:r>
            <a:r>
              <a:rPr lang="en-US" sz="4000" dirty="0" err="1" smtClean="0"/>
              <a:t>Projextions</a:t>
            </a:r>
            <a:r>
              <a:rPr lang="en-US" sz="4000" dirty="0" smtClean="0"/>
              <a:t> - Dark </a:t>
            </a:r>
            <a:r>
              <a:rPr lang="en-US" sz="4000" dirty="0"/>
              <a:t>Photons </a:t>
            </a:r>
            <a:br>
              <a:rPr lang="en-US" sz="4000" dirty="0"/>
            </a:br>
            <a:r>
              <a:rPr lang="en-US" sz="2800" dirty="0">
                <a:solidFill>
                  <a:srgbClr val="000000"/>
                </a:solidFill>
              </a:rPr>
              <a:t>(parasitic run </a:t>
            </a:r>
            <a:r>
              <a:rPr lang="en-US" sz="2800" dirty="0" smtClean="0">
                <a:solidFill>
                  <a:srgbClr val="000000"/>
                </a:solidFill>
              </a:rPr>
              <a:t>w/ E1039 2018-2020)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085AD-6FCE-4241-B834-6863AFD40572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8714" y="1136316"/>
            <a:ext cx="40737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Drell</a:t>
            </a:r>
            <a:r>
              <a:rPr lang="en-US" dirty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     </a:t>
            </a:r>
            <a:r>
              <a:rPr lang="en-US" sz="1400" dirty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    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Prompt </a:t>
            </a:r>
            <a:r>
              <a:rPr lang="en-US" dirty="0" err="1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   </a:t>
            </a:r>
            <a:r>
              <a:rPr lang="en-US" sz="1400" dirty="0">
                <a:solidFill>
                  <a:srgbClr val="FF0000"/>
                </a:solidFill>
              </a:rPr>
              <a:t>   -  Good coverage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     </a:t>
            </a:r>
            <a:r>
              <a:rPr lang="en-US" sz="1400" dirty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err="1" smtClean="0">
                <a:solidFill>
                  <a:srgbClr val="FF0000"/>
                </a:solidFill>
              </a:rPr>
              <a:t>EMcal</a:t>
            </a:r>
            <a:r>
              <a:rPr lang="en-US" b="1" i="1" dirty="0" smtClean="0">
                <a:solidFill>
                  <a:srgbClr val="FF0000"/>
                </a:solidFill>
              </a:rPr>
              <a:t> upgrade (a new proposal)</a:t>
            </a:r>
            <a:endParaRPr lang="en-US" b="1" i="1" dirty="0">
              <a:solidFill>
                <a:srgbClr val="FF0000"/>
              </a:solidFill>
            </a:endParaRP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>
                <a:solidFill>
                  <a:srgbClr val="FF0000"/>
                </a:solidFill>
              </a:rPr>
              <a:t>      </a:t>
            </a:r>
            <a:r>
              <a:rPr lang="en-US" sz="1400" dirty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7065386" y="1955946"/>
            <a:ext cx="194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 Work in progress!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1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E-1067 Future </a:t>
            </a:r>
            <a:r>
              <a:rPr lang="en-US" dirty="0" smtClean="0">
                <a:solidFill>
                  <a:srgbClr val="FF0000"/>
                </a:solidFill>
              </a:rPr>
              <a:t>Upgrade Opportunity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48292"/>
            <a:ext cx="9144000" cy="316929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1FB8B-182C-8244-91D1-3B06A6EFC5E2}" type="datetime1">
              <a:rPr lang="en-US" smtClean="0"/>
              <a:t>10/20/17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27</a:t>
            </a:fld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1981201" y="5322454"/>
            <a:ext cx="2863273" cy="1033896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Add </a:t>
            </a:r>
            <a:r>
              <a:rPr lang="en-US" dirty="0">
                <a:solidFill>
                  <a:schemeClr val="accent4"/>
                </a:solidFill>
              </a:rPr>
              <a:t>t</a:t>
            </a:r>
            <a:r>
              <a:rPr lang="en-US" dirty="0">
                <a:solidFill>
                  <a:schemeClr val="accent4"/>
                </a:solidFill>
              </a:rPr>
              <a:t>racking detectors close to “target” to improve mass resolution 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7405256" y="5322454"/>
            <a:ext cx="2805544" cy="877454"/>
          </a:xfrm>
          <a:prstGeom prst="wedgeRoundRectCallout">
            <a:avLst>
              <a:gd name="adj1" fmla="val -23417"/>
              <a:gd name="adj2" fmla="val -100658"/>
              <a:gd name="adj3" fmla="val 16667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Add </a:t>
            </a:r>
            <a:r>
              <a:rPr lang="en-US" dirty="0" err="1">
                <a:solidFill>
                  <a:srgbClr val="FF0000"/>
                </a:solidFill>
              </a:rPr>
              <a:t>EMCal</a:t>
            </a:r>
            <a:r>
              <a:rPr lang="en-US" dirty="0">
                <a:solidFill>
                  <a:srgbClr val="FF0000"/>
                </a:solidFill>
              </a:rPr>
              <a:t>, PID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, h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r>
              <a:rPr lang="en-US" dirty="0">
                <a:solidFill>
                  <a:srgbClr val="FF0000"/>
                </a:solidFill>
              </a:rPr>
              <a:t> , π</a:t>
            </a:r>
            <a:r>
              <a:rPr lang="en-US" baseline="30000" dirty="0">
                <a:solidFill>
                  <a:srgbClr val="FF0000"/>
                </a:solidFill>
              </a:rPr>
              <a:t>+/-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301" y="4885526"/>
            <a:ext cx="2310853" cy="330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74510" y="1748293"/>
            <a:ext cx="9942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EMCal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755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Phase-I</a:t>
            </a:r>
            <a:r>
              <a:rPr lang="en-US" sz="3600" dirty="0"/>
              <a:t>: Displaced Low Mass Dark Photons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>
                <a:solidFill>
                  <a:srgbClr val="FF00FF"/>
                </a:solidFill>
              </a:rPr>
              <a:t>with </a:t>
            </a:r>
            <a:r>
              <a:rPr lang="en-US" altLang="zh-CN" sz="3100" dirty="0" err="1">
                <a:solidFill>
                  <a:srgbClr val="FF00FF"/>
                </a:solidFill>
              </a:rPr>
              <a:t>EMCal</a:t>
            </a:r>
            <a:r>
              <a:rPr lang="en-US" altLang="zh-CN" sz="3100" dirty="0">
                <a:solidFill>
                  <a:srgbClr val="FF00FF"/>
                </a:solidFill>
              </a:rPr>
              <a:t> </a:t>
            </a:r>
            <a:r>
              <a:rPr lang="en-US" sz="3100" dirty="0">
                <a:solidFill>
                  <a:srgbClr val="FF00FF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6527" y="1433430"/>
            <a:ext cx="3947478" cy="459019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PHENIX/RHIC etc.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2020+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B71F1-EC1C-BB42-BEF4-C25AECE5F9DC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628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Projection: POT 1.4 x 10</a:t>
            </a:r>
            <a:r>
              <a:rPr lang="en-US" baseline="30000" dirty="0"/>
              <a:t>18</a:t>
            </a:r>
            <a:endParaRPr lang="en-US" baseline="30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500" y="1433430"/>
            <a:ext cx="5261000" cy="492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7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668"/>
            <a:ext cx="8229600" cy="758515"/>
          </a:xfrm>
        </p:spPr>
        <p:txBody>
          <a:bodyPr>
            <a:normAutofit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from PHENIX/RHIC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905" y="926757"/>
            <a:ext cx="5602620" cy="195366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2 </a:t>
            </a:r>
            <a:r>
              <a:rPr lang="en-US" dirty="0" err="1" smtClean="0"/>
              <a:t>EMCal</a:t>
            </a:r>
            <a:r>
              <a:rPr lang="en-US" dirty="0" smtClean="0"/>
              <a:t> sectors are available from PHENIX experiment at RHIC, ~April of 2018</a:t>
            </a:r>
          </a:p>
          <a:p>
            <a:pPr lvl="1"/>
            <a:r>
              <a:rPr lang="en-US" dirty="0"/>
              <a:t>O</a:t>
            </a:r>
            <a:r>
              <a:rPr lang="en-US" dirty="0" smtClean="0"/>
              <a:t>ne sector: </a:t>
            </a:r>
          </a:p>
          <a:p>
            <a:pPr lvl="2"/>
            <a:r>
              <a:rPr lang="en-US" dirty="0" smtClean="0"/>
              <a:t>2m x 4m, 18 (3x6)super modules</a:t>
            </a:r>
          </a:p>
          <a:p>
            <a:pPr lvl="2"/>
            <a:r>
              <a:rPr lang="en-US" dirty="0" smtClean="0"/>
              <a:t>Super module = 36 modules; Module = 4 towers </a:t>
            </a:r>
          </a:p>
          <a:p>
            <a:pPr lvl="2"/>
            <a:r>
              <a:rPr lang="en-US" dirty="0" smtClean="0"/>
              <a:t>36 x 4 x 18 = 2592 channels</a:t>
            </a:r>
          </a:p>
          <a:p>
            <a:pPr lvl="2"/>
            <a:r>
              <a:rPr lang="en-US" dirty="0" smtClean="0"/>
              <a:t>Could gang 2x2 (or 3x3) into one ADC/TDC readout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148486" y="1351001"/>
            <a:ext cx="285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dE</a:t>
            </a:r>
            <a:r>
              <a:rPr lang="en-US" i="1" dirty="0">
                <a:solidFill>
                  <a:srgbClr val="FF0000"/>
                </a:solidFill>
              </a:rPr>
              <a:t>/E = 8.1%/</a:t>
            </a:r>
            <a:r>
              <a:rPr lang="en-US" i="1" dirty="0" err="1">
                <a:solidFill>
                  <a:srgbClr val="FF0000"/>
                </a:solidFill>
              </a:rPr>
              <a:t>sqrt</a:t>
            </a:r>
            <a:r>
              <a:rPr lang="en-US" i="1" dirty="0">
                <a:solidFill>
                  <a:srgbClr val="FF0000"/>
                </a:solidFill>
              </a:rPr>
              <a:t>(E) + 2.1%</a:t>
            </a:r>
          </a:p>
          <a:p>
            <a:r>
              <a:rPr lang="en-US" i="1" dirty="0">
                <a:solidFill>
                  <a:srgbClr val="FF0000"/>
                </a:solidFill>
              </a:rPr>
              <a:t>- </a:t>
            </a:r>
            <a:r>
              <a:rPr lang="en-US" i="1" dirty="0" err="1">
                <a:solidFill>
                  <a:srgbClr val="FF0000"/>
                </a:solidFill>
              </a:rPr>
              <a:t>dT</a:t>
            </a:r>
            <a:r>
              <a:rPr lang="en-US" i="1" dirty="0">
                <a:solidFill>
                  <a:srgbClr val="FF0000"/>
                </a:solidFill>
              </a:rPr>
              <a:t> &lt; 200 </a:t>
            </a:r>
            <a:r>
              <a:rPr lang="en-US" i="1" dirty="0" err="1">
                <a:solidFill>
                  <a:srgbClr val="FF0000"/>
                </a:solidFill>
              </a:rPr>
              <a:t>ps</a:t>
            </a:r>
            <a:endParaRPr lang="en-US" i="1" dirty="0">
              <a:solidFill>
                <a:srgbClr val="FF0000"/>
              </a:solidFill>
            </a:endParaRPr>
          </a:p>
          <a:p>
            <a:r>
              <a:rPr lang="en-US" i="1" dirty="0">
                <a:solidFill>
                  <a:srgbClr val="FF0000"/>
                </a:solidFill>
              </a:rPr>
              <a:t>- Excellent e/pi separation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45687-46CD-C24B-9032-47E0E845E3DD}" type="datetime1">
              <a:rPr lang="en-US" smtClean="0"/>
              <a:t>10/20/17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44148-5432-DC4B-974C-5D44F9EAB278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IMG_595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8486" y="2655208"/>
            <a:ext cx="2775857" cy="3701143"/>
          </a:xfrm>
          <a:prstGeom prst="rect">
            <a:avLst/>
          </a:prstGeom>
        </p:spPr>
      </p:pic>
      <p:pic>
        <p:nvPicPr>
          <p:cNvPr id="13" name="Picture 12" descr="PHENIX_EMCal_4SeaQues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05" y="2691492"/>
            <a:ext cx="5720823" cy="366485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6543524" y="3879274"/>
            <a:ext cx="822477" cy="78509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83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7234"/>
            <a:ext cx="8229600" cy="853030"/>
          </a:xfrm>
        </p:spPr>
        <p:txBody>
          <a:bodyPr/>
          <a:lstStyle/>
          <a:p>
            <a:r>
              <a:rPr lang="en-US" dirty="0" smtClean="0"/>
              <a:t>Dark Sector Physics @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2BA1-0234-174E-8F6D-6E29D5D8531D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38" y="3620752"/>
            <a:ext cx="7070662" cy="2614918"/>
          </a:xfrm>
          <a:prstGeom prst="rect">
            <a:avLst/>
          </a:prstGeom>
        </p:spPr>
      </p:pic>
      <p:pic>
        <p:nvPicPr>
          <p:cNvPr id="10" name="Picture 9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400" y="1205922"/>
            <a:ext cx="4006703" cy="271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48176" y="1286619"/>
            <a:ext cx="74194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Current and near future high</a:t>
            </a:r>
            <a:r>
              <a:rPr lang="en-US" sz="2800" dirty="0"/>
              <a:t>-intensity </a:t>
            </a:r>
            <a:r>
              <a:rPr lang="en-US" sz="2800" dirty="0"/>
              <a:t>colliders </a:t>
            </a:r>
            <a:r>
              <a:rPr lang="en-US" sz="2800" dirty="0"/>
              <a:t>and fixed target </a:t>
            </a:r>
            <a:r>
              <a:rPr lang="en-US" sz="2800" dirty="0"/>
              <a:t>experiments offer </a:t>
            </a:r>
            <a:r>
              <a:rPr lang="en-US" sz="2800" dirty="0"/>
              <a:t>an ideal environment to probe </a:t>
            </a:r>
            <a:r>
              <a:rPr lang="en-US" sz="2800" dirty="0"/>
              <a:t>dark sector </a:t>
            </a:r>
            <a:r>
              <a:rPr lang="en-US" sz="2800" dirty="0" smtClean="0"/>
              <a:t>physics, </a:t>
            </a:r>
          </a:p>
          <a:p>
            <a:r>
              <a:rPr lang="en-US" sz="2800" dirty="0" smtClean="0"/>
              <a:t>in O(MeV) </a:t>
            </a:r>
            <a:r>
              <a:rPr lang="en-US" sz="2800" dirty="0"/>
              <a:t>~</a:t>
            </a:r>
            <a:r>
              <a:rPr lang="en-US" sz="2800" dirty="0"/>
              <a:t> </a:t>
            </a:r>
            <a:r>
              <a:rPr lang="en-US" sz="2800" dirty="0" smtClean="0"/>
              <a:t>O(GeV) </a:t>
            </a:r>
            <a:endParaRPr 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7962901" y="1208313"/>
            <a:ext cx="1689012" cy="1405403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651913" y="4206230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WIMP Search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868785" y="2194560"/>
            <a:ext cx="2094116" cy="238100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48969" y="3312028"/>
            <a:ext cx="170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P. Schuster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/>
          </p:cNvSpPr>
          <p:nvPr>
            <p:ph type="title"/>
          </p:nvPr>
        </p:nvSpPr>
        <p:spPr>
          <a:xfrm>
            <a:off x="1959079" y="407789"/>
            <a:ext cx="8222253" cy="52685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 err="1" smtClean="0"/>
              <a:t>EMCal</a:t>
            </a:r>
            <a:r>
              <a:rPr lang="en-US" dirty="0" smtClean="0"/>
              <a:t> Upgrade: More Physics </a:t>
            </a:r>
            <a:endParaRPr dirty="0"/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10020598" y="6447235"/>
            <a:ext cx="160735" cy="25896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665018" y="1297951"/>
            <a:ext cx="6021131" cy="4504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223234" indent="-223234">
              <a:buSzPct val="100000"/>
              <a:buChar char="•"/>
              <a:defRPr sz="3100"/>
            </a:pPr>
            <a:r>
              <a:rPr sz="2400" dirty="0"/>
              <a:t>2 sectors (4×4 m</a:t>
            </a:r>
            <a:r>
              <a:rPr sz="2400" baseline="31999" dirty="0"/>
              <a:t>2</a:t>
            </a:r>
            <a:r>
              <a:rPr sz="2400" dirty="0">
                <a:solidFill>
                  <a:schemeClr val="accent1"/>
                </a:solidFill>
              </a:rPr>
              <a:t> </a:t>
            </a:r>
            <a:r>
              <a:rPr sz="2400" dirty="0"/>
              <a:t>coverage) PHENIX EMCal </a:t>
            </a:r>
            <a:r>
              <a:rPr lang="en-US" sz="2400" dirty="0"/>
              <a:t>are</a:t>
            </a:r>
            <a:r>
              <a:rPr sz="2400" dirty="0"/>
              <a:t> available</a:t>
            </a:r>
            <a:r>
              <a:rPr lang="en-US" sz="2400" dirty="0"/>
              <a:t>, need readout eletronics for SeaQuest</a:t>
            </a:r>
          </a:p>
          <a:p>
            <a:pPr marL="223234" indent="-223234">
              <a:buSzPct val="100000"/>
              <a:buChar char="•"/>
              <a:defRPr sz="3100"/>
            </a:pPr>
            <a:endParaRPr sz="2400" dirty="0"/>
          </a:p>
          <a:p>
            <a:pPr marL="223234" indent="-223234">
              <a:buSzPct val="100000"/>
              <a:buChar char="•"/>
              <a:defRPr sz="3100"/>
            </a:pPr>
            <a:r>
              <a:rPr sz="2400" dirty="0"/>
              <a:t>With EMCal installed, we will </a:t>
            </a:r>
            <a:r>
              <a:rPr lang="en-US" sz="2400" dirty="0"/>
              <a:t>also </a:t>
            </a:r>
            <a:r>
              <a:rPr sz="2400" dirty="0"/>
              <a:t>be </a:t>
            </a:r>
            <a:r>
              <a:rPr sz="2400" dirty="0"/>
              <a:t>able to access: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400" dirty="0"/>
              <a:t>dark </a:t>
            </a:r>
            <a:r>
              <a:rPr sz="2400" dirty="0"/>
              <a:t>𝝆 decays to 𝛑𝛑</a:t>
            </a:r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sz="2400" dirty="0"/>
              <a:t>enhanced dark higgs </a:t>
            </a:r>
            <a:r>
              <a:rPr sz="2400" dirty="0" smtClean="0"/>
              <a:t>sensitivity</a:t>
            </a:r>
            <a:endParaRPr lang="en-US" sz="2400" dirty="0" smtClean="0"/>
          </a:p>
          <a:p>
            <a:pPr marL="464327" lvl="1" indent="-223234">
              <a:buSzPct val="100000"/>
              <a:buChar char="-"/>
              <a:defRPr sz="3100">
                <a:solidFill>
                  <a:srgbClr val="0433FF"/>
                </a:solidFill>
              </a:defRPr>
            </a:pPr>
            <a:r>
              <a:rPr lang="en-US" sz="2400" dirty="0" smtClean="0"/>
              <a:t>SIMP etc.</a:t>
            </a:r>
            <a:endParaRPr sz="2400" dirty="0"/>
          </a:p>
          <a:p>
            <a:pPr>
              <a:buSzPct val="100000"/>
              <a:defRPr sz="3100"/>
            </a:pPr>
            <a:endParaRPr lang="en-US" sz="2400" dirty="0"/>
          </a:p>
          <a:p>
            <a:pPr marL="223234" indent="-223234">
              <a:buSzPct val="100000"/>
              <a:buChar char="•"/>
              <a:defRPr sz="3100"/>
            </a:pPr>
            <a:r>
              <a:rPr sz="2400" dirty="0"/>
              <a:t>Potential </a:t>
            </a:r>
            <a:r>
              <a:rPr sz="2400" dirty="0"/>
              <a:t>bonus of better background rejection on trigger level (studies underway).</a:t>
            </a:r>
          </a:p>
        </p:txBody>
      </p:sp>
      <p:pic>
        <p:nvPicPr>
          <p:cNvPr id="216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86150" y="3591177"/>
            <a:ext cx="3832739" cy="2664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3454" y="1117035"/>
            <a:ext cx="3027878" cy="231637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13663605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0515"/>
            <a:ext cx="8229600" cy="714577"/>
          </a:xfrm>
        </p:spPr>
        <p:txBody>
          <a:bodyPr>
            <a:normAutofit/>
          </a:bodyPr>
          <a:lstStyle/>
          <a:p>
            <a:r>
              <a:rPr lang="en-US" dirty="0" smtClean="0"/>
              <a:t>Dark Higgs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039" y="1462939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480" y="1669826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1" y="3746239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81200" y="4209260"/>
            <a:ext cx="435010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Phase-I: </a:t>
            </a:r>
          </a:p>
          <a:p>
            <a:r>
              <a:rPr lang="en-US" dirty="0">
                <a:solidFill>
                  <a:srgbClr val="FF0000"/>
                </a:solidFill>
              </a:rPr>
              <a:t>High-mass: 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 err="1">
                <a:solidFill>
                  <a:srgbClr val="FF0000"/>
                </a:solidFill>
              </a:rPr>
              <a:t>+</a:t>
            </a:r>
            <a:r>
              <a:rPr lang="en-US" dirty="0" err="1">
                <a:solidFill>
                  <a:srgbClr val="FF0000"/>
                </a:solidFill>
              </a:rPr>
              <a:t>μ</a:t>
            </a:r>
            <a:r>
              <a:rPr lang="en-US" baseline="30000" dirty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>
                <a:solidFill>
                  <a:srgbClr val="0000FF"/>
                </a:solidFill>
              </a:rPr>
              <a:t>	with </a:t>
            </a:r>
            <a:r>
              <a:rPr lang="en-US" dirty="0" err="1">
                <a:solidFill>
                  <a:srgbClr val="0000FF"/>
                </a:solidFill>
              </a:rPr>
              <a:t>muon</a:t>
            </a:r>
            <a:r>
              <a:rPr lang="en-US" dirty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9207" y="1213625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et al, </a:t>
            </a:r>
            <a:r>
              <a:rPr lang="en-US" sz="1200" dirty="0"/>
              <a:t>arXiv:1502.06983</a:t>
            </a:r>
            <a:r>
              <a:rPr lang="en-US" sz="1200" dirty="0"/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9114508" y="3663074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808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7BB56-F29C-EC48-AC11-A47B80756777}" type="datetime1">
              <a:rPr lang="en-US" smtClean="0"/>
              <a:t>10/20/17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31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24160" y="3143642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9441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0074" y="3874400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>
                    <a:solidFill>
                      <a:srgbClr val="008000"/>
                    </a:solidFill>
                  </a:rPr>
                  <a:t>+</a:t>
                </a:r>
                <a:r>
                  <a:rPr lang="en-US" dirty="0" err="1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>
                  <a:solidFill>
                    <a:srgbClr val="FF0000"/>
                  </a:solidFill>
                </a:rPr>
                <a:t>+</a:t>
              </a:r>
              <a:r>
                <a:rPr lang="en-US" dirty="0" err="1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469213" y="4387124"/>
            <a:ext cx="128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Electron ID </a:t>
            </a:r>
            <a:endParaRPr lang="en-US" b="1" dirty="0">
              <a:solidFill>
                <a:srgbClr val="008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upgrade!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4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39812"/>
            <a:ext cx="8229600" cy="98009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Projected Dark Higgs Sensitivity</a:t>
            </a:r>
            <a:br>
              <a:rPr lang="en-US" dirty="0" smtClean="0"/>
            </a:br>
            <a:r>
              <a:rPr lang="en-US" sz="3100" dirty="0">
                <a:solidFill>
                  <a:srgbClr val="0000FF"/>
                </a:solidFill>
              </a:rPr>
              <a:t>POT:1.4x10</a:t>
            </a:r>
            <a:r>
              <a:rPr lang="en-US" sz="3100" baseline="30000" dirty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649420" y="1646400"/>
            <a:ext cx="3787309" cy="4709950"/>
          </a:xfrm>
        </p:spPr>
        <p:txBody>
          <a:bodyPr>
            <a:normAutofit fontScale="77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9DFB0-971F-A847-9B63-D6575209E493}" type="datetime1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32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41935" y="1236426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Y. Zhang (2015)</a:t>
            </a:r>
            <a:endParaRPr lang="en-US" sz="1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06230" y="1513424"/>
            <a:ext cx="4741941" cy="4172908"/>
            <a:chOff x="4182229" y="1513424"/>
            <a:chExt cx="4741941" cy="4172908"/>
          </a:xfrm>
        </p:grpSpPr>
        <p:pic>
          <p:nvPicPr>
            <p:cNvPr id="14" name="Picture 13" descr="SeaQuest_SPS_2m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>
                  <a:solidFill>
                    <a:srgbClr val="984807"/>
                  </a:solidFill>
                </a:rPr>
                <a:t>20</a:t>
              </a:r>
              <a:endParaRPr lang="en-US" baseline="30000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92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4" y="105435"/>
            <a:ext cx="10787270" cy="838737"/>
          </a:xfrm>
        </p:spPr>
        <p:txBody>
          <a:bodyPr>
            <a:noAutofit/>
          </a:bodyPr>
          <a:lstStyle/>
          <a:p>
            <a:r>
              <a:rPr lang="en-US" sz="4800" dirty="0" err="1" smtClean="0"/>
              <a:t>SeaQuest</a:t>
            </a:r>
            <a:r>
              <a:rPr lang="en-US" sz="4800" dirty="0" smtClean="0"/>
              <a:t>/E1067 Summary </a:t>
            </a:r>
            <a:r>
              <a:rPr lang="en-US" sz="4800" dirty="0" smtClean="0"/>
              <a:t>and Outlook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77" y="993594"/>
            <a:ext cx="5737940" cy="4328127"/>
          </a:xfrm>
        </p:spPr>
        <p:txBody>
          <a:bodyPr>
            <a:normAutofit fontScale="55000" lnSpcReduction="20000"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20</a:t>
            </a:r>
            <a:r>
              <a:rPr lang="en-US" sz="3600" b="1" dirty="0" smtClean="0">
                <a:solidFill>
                  <a:srgbClr val="FF0000"/>
                </a:solidFill>
              </a:rPr>
              <a:t>17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900" b="1" dirty="0" smtClean="0"/>
              <a:t>Successfully completed </a:t>
            </a:r>
            <a:r>
              <a:rPr lang="en-US" sz="2900" b="1" dirty="0"/>
              <a:t>Trigger and DAQ Upgrade </a:t>
            </a:r>
          </a:p>
          <a:p>
            <a:pPr lvl="1"/>
            <a:r>
              <a:rPr lang="en-US" sz="2900" b="1" dirty="0" smtClean="0"/>
              <a:t>Successfully took </a:t>
            </a:r>
            <a:r>
              <a:rPr lang="en-US" sz="2900" b="1" dirty="0" smtClean="0"/>
              <a:t>production data parasitically with </a:t>
            </a:r>
            <a:r>
              <a:rPr lang="en-US" sz="2900" b="1" dirty="0" smtClean="0"/>
              <a:t>E906</a:t>
            </a:r>
          </a:p>
          <a:p>
            <a:pPr lvl="1"/>
            <a:r>
              <a:rPr lang="en-US" sz="2900" b="1" dirty="0" smtClean="0"/>
              <a:t>Data analysis in progress</a:t>
            </a:r>
          </a:p>
          <a:p>
            <a:pPr lvl="1"/>
            <a:r>
              <a:rPr lang="en-US" sz="2900" b="1" dirty="0" smtClean="0"/>
              <a:t>Ready </a:t>
            </a:r>
            <a:r>
              <a:rPr lang="en-US" sz="2900" b="1" dirty="0" smtClean="0"/>
              <a:t>for full data taking with E1039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20</a:t>
            </a:r>
            <a:r>
              <a:rPr lang="en-US" sz="3600" b="1" dirty="0" smtClean="0">
                <a:solidFill>
                  <a:srgbClr val="FF0000"/>
                </a:solidFill>
              </a:rPr>
              <a:t>18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900" b="1" dirty="0" smtClean="0"/>
              <a:t>Take more data </a:t>
            </a:r>
            <a:r>
              <a:rPr lang="en-US" sz="2900" b="1" dirty="0" smtClean="0"/>
              <a:t>parasitically with Polarized </a:t>
            </a:r>
            <a:r>
              <a:rPr lang="en-US" sz="2900" b="1" dirty="0" err="1" smtClean="0"/>
              <a:t>Drell</a:t>
            </a:r>
            <a:r>
              <a:rPr lang="en-US" sz="2900" b="1" dirty="0" smtClean="0"/>
              <a:t>-Yan experiment E1039</a:t>
            </a:r>
            <a:endParaRPr lang="en-US" sz="2900" b="1" dirty="0" smtClean="0"/>
          </a:p>
          <a:p>
            <a:pPr lvl="1"/>
            <a:r>
              <a:rPr lang="en-US" sz="2900" b="1" dirty="0"/>
              <a:t>F</a:t>
            </a:r>
            <a:r>
              <a:rPr lang="en-US" sz="2900" b="1" dirty="0" smtClean="0"/>
              <a:t>irst </a:t>
            </a:r>
            <a:r>
              <a:rPr lang="en-US" sz="2900" b="1" dirty="0" smtClean="0"/>
              <a:t>preliminary search results  </a:t>
            </a:r>
            <a:endParaRPr lang="en-US" sz="2900" b="1" i="1" dirty="0">
              <a:solidFill>
                <a:srgbClr val="FF0000"/>
              </a:solidFill>
            </a:endParaRPr>
          </a:p>
          <a:p>
            <a:pPr lvl="1"/>
            <a:endParaRPr lang="en-US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Fermilab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 dark sector physics 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program @</a:t>
            </a:r>
            <a:r>
              <a:rPr lang="en-US" b="1" i="1" dirty="0" err="1" smtClean="0">
                <a:solidFill>
                  <a:schemeClr val="accent1">
                    <a:lumMod val="75000"/>
                  </a:schemeClr>
                </a:solidFill>
              </a:rPr>
              <a:t>Seaquest</a:t>
            </a:r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/E1067:</a:t>
            </a:r>
            <a:endParaRPr lang="en-US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Phase-I (2017-2020)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Great discovery potential!</a:t>
            </a:r>
          </a:p>
          <a:p>
            <a:pPr lvl="1"/>
            <a:r>
              <a:rPr lang="en-US" b="1" i="1" dirty="0">
                <a:solidFill>
                  <a:srgbClr val="00B050"/>
                </a:solidFill>
              </a:rPr>
              <a:t>P</a:t>
            </a:r>
            <a:r>
              <a:rPr lang="en-US" b="1" i="1" dirty="0" smtClean="0">
                <a:solidFill>
                  <a:srgbClr val="00B050"/>
                </a:solidFill>
              </a:rPr>
              <a:t>arasitic data taking with E906/E1039, 2017-2020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POT 1.4 x10</a:t>
            </a:r>
            <a:r>
              <a:rPr lang="en-US" b="1" i="1" baseline="30000" dirty="0" smtClean="0">
                <a:solidFill>
                  <a:srgbClr val="00B050"/>
                </a:solidFill>
              </a:rPr>
              <a:t>18</a:t>
            </a:r>
            <a:r>
              <a:rPr lang="en-US" b="1" i="1" dirty="0" smtClean="0">
                <a:solidFill>
                  <a:srgbClr val="00B050"/>
                </a:solidFill>
              </a:rPr>
              <a:t> or more</a:t>
            </a:r>
          </a:p>
          <a:p>
            <a:pPr lvl="1"/>
            <a:r>
              <a:rPr lang="en-US" b="1" i="1" dirty="0">
                <a:solidFill>
                  <a:srgbClr val="00B050"/>
                </a:solidFill>
              </a:rPr>
              <a:t>Possible detector upgrade, add electron and hadron </a:t>
            </a:r>
            <a:r>
              <a:rPr lang="en-US" b="1" i="1" dirty="0" smtClean="0">
                <a:solidFill>
                  <a:srgbClr val="00B050"/>
                </a:solidFill>
              </a:rPr>
              <a:t>capability</a:t>
            </a:r>
          </a:p>
          <a:p>
            <a:r>
              <a:rPr lang="en-US" b="1" i="1" dirty="0" smtClean="0">
                <a:solidFill>
                  <a:schemeClr val="accent1">
                    <a:lumMod val="75000"/>
                  </a:schemeClr>
                </a:solidFill>
              </a:rPr>
              <a:t>Phase-II (2020-2025+)</a:t>
            </a:r>
          </a:p>
          <a:p>
            <a:pPr lvl="1"/>
            <a:r>
              <a:rPr lang="en-US" b="1" i="1" dirty="0" smtClean="0">
                <a:solidFill>
                  <a:srgbClr val="00B050"/>
                </a:solidFill>
              </a:rPr>
              <a:t>A </a:t>
            </a:r>
            <a:r>
              <a:rPr lang="en-US" b="1" i="1" dirty="0" smtClean="0">
                <a:solidFill>
                  <a:srgbClr val="00B050"/>
                </a:solidFill>
              </a:rPr>
              <a:t>dedicated dark sector physics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7368" y="1209487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63120-7BD2-A947-8DD2-CCDD2F372D1D}" type="datetime1">
              <a:rPr lang="en-US" smtClean="0"/>
              <a:t>10/20/17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40855" y="2922261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1690216" cy="786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search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2313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76548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2015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347720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461164" y="575894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532951" y="5766730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669277" y="577038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817044" y="5796922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884724" y="5789134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32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46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13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057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097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2020+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3461164" y="5221169"/>
            <a:ext cx="4979690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Preparation     Phase-I (parasitic runs)</a:t>
            </a:r>
          </a:p>
        </p:txBody>
      </p:sp>
      <p:sp>
        <p:nvSpPr>
          <p:cNvPr id="49" name="Right Arrow 48"/>
          <p:cNvSpPr/>
          <p:nvPr/>
        </p:nvSpPr>
        <p:spPr>
          <a:xfrm>
            <a:off x="8440854" y="5194631"/>
            <a:ext cx="1850412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Phase-II</a:t>
            </a:r>
          </a:p>
        </p:txBody>
      </p:sp>
      <p:pic>
        <p:nvPicPr>
          <p:cNvPr id="28" name="Picture 27" descr="sensitivity_ful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427" y="2962450"/>
            <a:ext cx="2117405" cy="186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718492" y="122098"/>
            <a:ext cx="8706393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Come to Join us!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6CB08-7161-904D-A654-BEA63259FBAF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8D7E8-DB72-5B4A-92C1-E0F780A53C87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222" t="5336" r="5408" b="21329"/>
          <a:stretch/>
        </p:blipFill>
        <p:spPr>
          <a:xfrm>
            <a:off x="3869350" y="1265099"/>
            <a:ext cx="4337047" cy="49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5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31485-967C-DD4F-A653-7F7761E10B7A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38FCF-3A4A-8B48-9E94-76D25AFC823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76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/>
              <a:t>Search Mode (2): “Prompt” Dark Photons </a:t>
            </a:r>
            <a:r>
              <a:rPr lang="en-US" sz="3200" dirty="0" err="1"/>
              <a:t>vs</a:t>
            </a:r>
            <a:r>
              <a:rPr lang="en-US" sz="3200" dirty="0"/>
              <a:t> </a:t>
            </a:r>
            <a:r>
              <a:rPr lang="en-US" sz="3200" dirty="0" err="1"/>
              <a:t>Drell</a:t>
            </a:r>
            <a:r>
              <a:rPr lang="en-US" sz="3200" dirty="0"/>
              <a:t>-Yan</a:t>
            </a:r>
            <a:br>
              <a:rPr lang="en-US" sz="3200" dirty="0"/>
            </a:br>
            <a:r>
              <a:rPr lang="en-US" sz="2800" dirty="0">
                <a:solidFill>
                  <a:srgbClr val="0000FF"/>
                </a:solidFill>
              </a:rPr>
              <a:t>B</a:t>
            </a:r>
            <a:r>
              <a:rPr lang="en-US" sz="2800" dirty="0">
                <a:solidFill>
                  <a:srgbClr val="0000FF"/>
                </a:solidFill>
              </a:rPr>
              <a:t>ump hunt at Z-</a:t>
            </a:r>
            <a:r>
              <a:rPr lang="en-US" sz="2800" dirty="0" err="1">
                <a:solidFill>
                  <a:srgbClr val="0000FF"/>
                </a:solidFill>
              </a:rPr>
              <a:t>vertx</a:t>
            </a:r>
            <a:r>
              <a:rPr lang="en-US" sz="2800" dirty="0">
                <a:solidFill>
                  <a:srgbClr val="0000FF"/>
                </a:solidFill>
              </a:rPr>
              <a:t> &lt; 3m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95E41-345C-F449-9194-239BB19F44E7}" type="datetime1">
              <a:rPr lang="en-US" smtClean="0"/>
              <a:t>10/20/17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36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224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Expected </a:t>
            </a:r>
            <a:r>
              <a:rPr lang="en-US" sz="1600" dirty="0" err="1"/>
              <a:t>Drell</a:t>
            </a:r>
            <a:r>
              <a:rPr lang="en-US" sz="1600" dirty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02" y="2188166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Drell</a:t>
                </a:r>
                <a:r>
                  <a:rPr lang="en-US" dirty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4121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99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4977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1566" y="3633116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471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09622" y="5302309"/>
            <a:ext cx="258156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Work in progress: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- optimization </a:t>
            </a:r>
            <a:r>
              <a:rPr lang="is-IS" sz="2400" i="1" dirty="0">
                <a:solidFill>
                  <a:srgbClr val="FF0000"/>
                </a:solidFill>
              </a:rPr>
              <a:t>…,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- u</a:t>
            </a:r>
            <a:r>
              <a:rPr lang="is-IS" sz="2400" i="1" dirty="0">
                <a:solidFill>
                  <a:srgbClr val="FF0000"/>
                </a:solidFill>
              </a:rPr>
              <a:t>nderstand BG ...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1847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2299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00826" y="16737"/>
            <a:ext cx="6720401" cy="79598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Very Successful Team Work!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10" t="-2" r="5502" b="18746"/>
          <a:stretch/>
        </p:blipFill>
        <p:spPr>
          <a:xfrm>
            <a:off x="25220" y="758819"/>
            <a:ext cx="3931920" cy="29260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949" y="16737"/>
            <a:ext cx="3761408" cy="2821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937" y="2418754"/>
            <a:ext cx="3334815" cy="25011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9" y="3781566"/>
            <a:ext cx="4051451" cy="303858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4A8E5-40F0-FE4B-9BF8-57D9E50635B7}" type="datetime1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37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420" y="4496046"/>
            <a:ext cx="3132809" cy="23496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919" y="757294"/>
            <a:ext cx="4019925" cy="30149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8257" y="4552780"/>
            <a:ext cx="3045962" cy="2284471"/>
          </a:xfrm>
          <a:prstGeom prst="rect">
            <a:avLst/>
          </a:prstGeom>
        </p:spPr>
      </p:pic>
      <p:pic>
        <p:nvPicPr>
          <p:cNvPr id="21" name="Picture 20" descr="IMG_4837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271" b="23023"/>
          <a:stretch/>
        </p:blipFill>
        <p:spPr>
          <a:xfrm>
            <a:off x="2666376" y="2561237"/>
            <a:ext cx="6427254" cy="18657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779" y="4907770"/>
            <a:ext cx="2549845" cy="191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4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82023" y="1273913"/>
            <a:ext cx="4356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120 </a:t>
            </a:r>
            <a:r>
              <a:rPr lang="en-US" dirty="0" err="1"/>
              <a:t>GeV@FNAL</a:t>
            </a:r>
            <a:r>
              <a:rPr lang="en-US" dirty="0"/>
              <a:t>: 2017 -2019</a:t>
            </a:r>
          </a:p>
          <a:p>
            <a:r>
              <a:rPr lang="en-US" dirty="0"/>
              <a:t>1.4x10</a:t>
            </a:r>
            <a:r>
              <a:rPr lang="en-US" baseline="30000" dirty="0"/>
              <a:t>18</a:t>
            </a:r>
            <a:r>
              <a:rPr lang="en-US" dirty="0"/>
              <a:t> POT or more, 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0537" y="1316693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400 </a:t>
            </a:r>
            <a:r>
              <a:rPr lang="en-US" dirty="0" err="1"/>
              <a:t>GeV@SPS</a:t>
            </a:r>
            <a:r>
              <a:rPr lang="en-US" dirty="0"/>
              <a:t>: 2025 -2030</a:t>
            </a:r>
          </a:p>
          <a:p>
            <a:r>
              <a:rPr lang="en-US" dirty="0"/>
              <a:t>4x10</a:t>
            </a:r>
            <a:r>
              <a:rPr lang="en-US" baseline="30000" dirty="0"/>
              <a:t>20</a:t>
            </a:r>
            <a:r>
              <a:rPr lang="en-US" dirty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F8CDC-AE3F-5745-A7EB-8E99E422A5E5}" type="datetime1">
              <a:rPr lang="en-US" smtClean="0"/>
              <a:t>10/20/17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 descr="sensitivity_SP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571" y="2083599"/>
            <a:ext cx="3933125" cy="40013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06230" y="1747617"/>
            <a:ext cx="4741941" cy="4172908"/>
            <a:chOff x="4182229" y="1513424"/>
            <a:chExt cx="4741941" cy="4172908"/>
          </a:xfrm>
        </p:grpSpPr>
        <p:pic>
          <p:nvPicPr>
            <p:cNvPr id="13" name="Picture 12" descr="SeaQuest_SPS_2m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2229" y="1513424"/>
              <a:ext cx="4741941" cy="417290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28022" y="3464739"/>
              <a:ext cx="1237952" cy="369332"/>
            </a:xfrm>
            <a:prstGeom prst="rect">
              <a:avLst/>
            </a:prstGeom>
            <a:noFill/>
            <a:ln w="25400" cmpd="sng">
              <a:solidFill>
                <a:srgbClr val="800000"/>
              </a:solidFill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984807"/>
                  </a:solidFill>
                </a:rPr>
                <a:t>POT:4x10</a:t>
              </a:r>
              <a:r>
                <a:rPr lang="en-US" baseline="30000" dirty="0">
                  <a:solidFill>
                    <a:srgbClr val="984807"/>
                  </a:solidFill>
                </a:rPr>
                <a:t>20</a:t>
              </a:r>
              <a:endParaRPr lang="en-US" baseline="30000" dirty="0">
                <a:solidFill>
                  <a:srgbClr val="98480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01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38237"/>
          </a:xfrm>
        </p:spPr>
        <p:txBody>
          <a:bodyPr>
            <a:normAutofit/>
          </a:bodyPr>
          <a:lstStyle/>
          <a:p>
            <a:r>
              <a:rPr lang="en-US" sz="3200" dirty="0"/>
              <a:t>Low Mass Prompt </a:t>
            </a:r>
            <a:r>
              <a:rPr lang="en-US" sz="3200" dirty="0" err="1"/>
              <a:t>Dimuon</a:t>
            </a:r>
            <a:r>
              <a:rPr lang="en-US" sz="3200" dirty="0"/>
              <a:t> Trigger Rate Study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5004100" y="938238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8837" y="958055"/>
            <a:ext cx="3275262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Proposed 2-layer trigger upgrade (10x improvement)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DAQ upgrade completed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Previous E906 DAQ 1kHz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N</a:t>
            </a:r>
            <a:r>
              <a:rPr lang="en-US" dirty="0"/>
              <a:t>ow 10+ kHz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Can take all dark photon events of interest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0F8F-C91D-A94C-8BEC-A9AAEB17F865}" type="datetime1">
              <a:rPr lang="en-US" smtClean="0"/>
              <a:t>10/20/17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39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930532" y="5453049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Expected (Prompt) Low mass </a:t>
            </a:r>
            <a:r>
              <a:rPr lang="en-US" b="1" dirty="0" err="1">
                <a:solidFill>
                  <a:srgbClr val="0000FF"/>
                </a:solidFill>
              </a:rPr>
              <a:t>dimuon</a:t>
            </a:r>
            <a:r>
              <a:rPr lang="en-US" b="1" dirty="0">
                <a:solidFill>
                  <a:srgbClr val="0000FF"/>
                </a:solidFill>
              </a:rPr>
              <a:t> trigger performance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07477" y="5904030"/>
            <a:ext cx="23911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118919" y="5711211"/>
            <a:ext cx="388985" cy="1798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18919" y="5297608"/>
            <a:ext cx="182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4s spill, 60s cycle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073" y="5949798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V="1">
            <a:off x="3794462" y="5686714"/>
            <a:ext cx="388985" cy="1928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9810" y="1"/>
            <a:ext cx="11197577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err="1">
                <a:cs typeface="Gill Sans" charset="0"/>
                <a:sym typeface="Gill Sans" charset="0"/>
              </a:rPr>
              <a:t>SeaQuest</a:t>
            </a:r>
            <a:r>
              <a:rPr lang="en-US" sz="3200" dirty="0">
                <a:cs typeface="Gill Sans" charset="0"/>
                <a:sym typeface="Gill Sans" charset="0"/>
              </a:rPr>
              <a:t> </a:t>
            </a:r>
            <a:r>
              <a:rPr lang="en-US" sz="3200" dirty="0" err="1" smtClean="0">
                <a:cs typeface="Gill Sans" charset="0"/>
                <a:sym typeface="Gill Sans" charset="0"/>
              </a:rPr>
              <a:t>Dimuon</a:t>
            </a:r>
            <a:r>
              <a:rPr lang="en-US" sz="3200" dirty="0" smtClean="0">
                <a:cs typeface="Gill Sans" charset="0"/>
                <a:sym typeface="Gill Sans" charset="0"/>
              </a:rPr>
              <a:t> Experiment at </a:t>
            </a:r>
            <a:r>
              <a:rPr lang="en-US" sz="3200" dirty="0">
                <a:cs typeface="Gill Sans" charset="0"/>
                <a:sym typeface="Gill Sans" charset="0"/>
              </a:rPr>
              <a:t>the 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>
                <a:cs typeface="Gill Sans" charset="0"/>
                <a:sym typeface="Gill Sans" charset="0"/>
              </a:rPr>
              <a:t>Fermilab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796" y="1869804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4456288" y="4380013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7478987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6913067" y="4129981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1960440" y="4151190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657946" y="3644430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3319985" y="2143126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5084714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7188772" y="1294805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3857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5565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8092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3603503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2802460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202405" y="721397"/>
            <a:ext cx="8507765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H</a:t>
            </a:r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igh intensity proton beam:   “beam dump mode” @</a:t>
            </a:r>
            <a:r>
              <a:rPr lang="en-US" b="1" dirty="0" err="1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b="1" dirty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/E1067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35K fb</a:t>
            </a:r>
            <a:r>
              <a:rPr lang="en-US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a 2-year parasitic run, 1.4x10</a:t>
            </a:r>
            <a:r>
              <a:rPr lang="en-US" b="1" baseline="30000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18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POT </a:t>
            </a:r>
            <a:r>
              <a:rPr lang="en-US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@7% </a:t>
            </a:r>
            <a:r>
              <a:rPr lang="en-US" b="1" dirty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beam)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b="1" baseline="30000" dirty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b="1" dirty="0">
                <a:latin typeface="Gill Sans" charset="0"/>
                <a:cs typeface="Gill Sans" charset="0"/>
                <a:sym typeface="Gill Sans" charset="0"/>
              </a:rPr>
              <a:t> in </a:t>
            </a:r>
            <a:r>
              <a:rPr lang="en-US" b="1" dirty="0" smtClean="0">
                <a:latin typeface="Gill Sans" charset="0"/>
                <a:cs typeface="Gill Sans" charset="0"/>
                <a:sym typeface="Gill Sans" charset="0"/>
              </a:rPr>
              <a:t>Run-I</a:t>
            </a:r>
            <a:endParaRPr lang="en-US" b="1" dirty="0"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3870B-5340-CF4B-968E-AACC77606425}" type="datetime1">
              <a:rPr lang="en-US" smtClean="0"/>
              <a:t>10/20/17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886" y="5399978"/>
            <a:ext cx="839234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>
                <a:solidFill>
                  <a:srgbClr val="FF0000"/>
                </a:solidFill>
              </a:rPr>
              <a:t>B</a:t>
            </a:r>
            <a:r>
              <a:rPr lang="en-US" sz="2400" dirty="0">
                <a:solidFill>
                  <a:srgbClr val="FF0000"/>
                </a:solidFill>
              </a:rPr>
              <a:t>eam dump mode: </a:t>
            </a:r>
            <a:r>
              <a:rPr lang="en-US" sz="2400" dirty="0" err="1" smtClean="0">
                <a:solidFill>
                  <a:srgbClr val="FF0000"/>
                </a:solidFill>
              </a:rPr>
              <a:t>p+Fe</a:t>
            </a:r>
            <a:r>
              <a:rPr lang="en-US" sz="2400" dirty="0" smtClean="0">
                <a:solidFill>
                  <a:srgbClr val="FF0000"/>
                </a:solidFill>
              </a:rPr>
              <a:t> collisions! </a:t>
            </a:r>
            <a:r>
              <a:rPr lang="en-US" sz="2400" dirty="0" smtClean="0">
                <a:solidFill>
                  <a:srgbClr val="FF0000"/>
                </a:solidFill>
              </a:rPr>
              <a:t>Target </a:t>
            </a:r>
            <a:r>
              <a:rPr lang="en-US" sz="2400" dirty="0">
                <a:solidFill>
                  <a:srgbClr val="FF0000"/>
                </a:solidFill>
              </a:rPr>
              <a:t>~ 10%λ</a:t>
            </a:r>
            <a:r>
              <a:rPr lang="en-US" sz="2400" baseline="-25000" dirty="0">
                <a:solidFill>
                  <a:srgbClr val="FF0000"/>
                </a:solidFill>
              </a:rPr>
              <a:t>I</a:t>
            </a:r>
            <a:r>
              <a:rPr lang="en-US" sz="2400" dirty="0">
                <a:solidFill>
                  <a:srgbClr val="FF0000"/>
                </a:solidFill>
              </a:rPr>
              <a:t> 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478591" y="4315845"/>
            <a:ext cx="3408797" cy="1979191"/>
            <a:chOff x="7339602" y="4380013"/>
            <a:chExt cx="3408797" cy="1979191"/>
          </a:xfrm>
        </p:grpSpPr>
        <p:pic>
          <p:nvPicPr>
            <p:cNvPr id="26" name="Picture 2" descr="droppedImag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602" y="4380013"/>
              <a:ext cx="3344440" cy="1979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673202" y="4813493"/>
              <a:ext cx="1075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SeaQuest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07055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893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Beyond Exclusive Channels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possible missing </a:t>
            </a:r>
            <a:r>
              <a:rPr lang="en-US" sz="2700" dirty="0" err="1">
                <a:solidFill>
                  <a:srgbClr val="0000FF"/>
                </a:solidFill>
              </a:rPr>
              <a:t>pT</a:t>
            </a:r>
            <a:r>
              <a:rPr lang="en-US" sz="2700" dirty="0">
                <a:solidFill>
                  <a:srgbClr val="0000FF"/>
                </a:solidFill>
              </a:rPr>
              <a:t> measurements being explored</a:t>
            </a:r>
            <a:endParaRPr lang="en-US" sz="27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411" y="1889861"/>
            <a:ext cx="5067300" cy="54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93" y="3563597"/>
            <a:ext cx="4027497" cy="27769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9418" y="2934018"/>
            <a:ext cx="206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Chien</a:t>
            </a:r>
            <a:r>
              <a:rPr lang="en-US" dirty="0"/>
              <a:t>-Yi Chen, 2017</a:t>
            </a:r>
            <a:endParaRPr lang="en-US" dirty="0"/>
          </a:p>
        </p:txBody>
      </p:sp>
      <p:pic>
        <p:nvPicPr>
          <p:cNvPr id="7" name="Picture 6" descr="pzap_ptap_3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21" y="3186014"/>
            <a:ext cx="3836480" cy="30372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3812" y="2961565"/>
            <a:ext cx="1433521" cy="144546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D2003-D367-A341-BF27-DD92A0F0C1EF}" type="datetime1">
              <a:rPr lang="en-US" smtClean="0"/>
              <a:t>10/20/17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1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52" y="224979"/>
            <a:ext cx="6486896" cy="123164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Optical Calibration, LV/HV Power Distribution and Controls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507" y="393073"/>
            <a:ext cx="4472457" cy="596327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AF8D9-D1AA-3643-AF90-85A7E0040493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AE55F-2415-2B4E-A5EE-EC24A464DBAB}" type="slidenum">
              <a:rPr lang="en-US" smtClean="0"/>
              <a:t>41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003" y="3478573"/>
            <a:ext cx="3919045" cy="29392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18" y="1667462"/>
            <a:ext cx="3832711" cy="287453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618" y="3895664"/>
            <a:ext cx="248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O</a:t>
            </a:r>
            <a:r>
              <a:rPr lang="en-US" dirty="0" smtClean="0">
                <a:solidFill>
                  <a:srgbClr val="FFFF00"/>
                </a:solidFill>
              </a:rPr>
              <a:t>ptical pulse generator 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designed/built at LANL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9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61DC2-1A43-5A4C-A785-EF81D64DC324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EFA3F-43C2-8243-B5EB-E7DC922E5FB3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507387" y="985751"/>
            <a:ext cx="4588613" cy="3574817"/>
            <a:chOff x="901700" y="516460"/>
            <a:chExt cx="7327900" cy="59817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1700" y="516460"/>
              <a:ext cx="7327900" cy="5981700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1430125" y="3585600"/>
              <a:ext cx="1032178" cy="57024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462303" y="4155840"/>
              <a:ext cx="1460103" cy="31968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3922406" y="4302720"/>
              <a:ext cx="3559539" cy="1653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xplosion 1 12"/>
            <p:cNvSpPr/>
            <p:nvPr/>
          </p:nvSpPr>
          <p:spPr>
            <a:xfrm>
              <a:off x="3167641" y="423480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Explosion 1 13"/>
            <p:cNvSpPr/>
            <p:nvPr/>
          </p:nvSpPr>
          <p:spPr>
            <a:xfrm>
              <a:off x="5221593" y="430272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xplosion 1 14"/>
            <p:cNvSpPr/>
            <p:nvPr/>
          </p:nvSpPr>
          <p:spPr>
            <a:xfrm>
              <a:off x="6191522" y="424224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xplosion 1 15"/>
            <p:cNvSpPr/>
            <p:nvPr/>
          </p:nvSpPr>
          <p:spPr>
            <a:xfrm>
              <a:off x="6698148" y="4234800"/>
              <a:ext cx="328307" cy="233280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046922" y="124690"/>
            <a:ext cx="9634330" cy="9733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SeaQuest</a:t>
            </a:r>
            <a:r>
              <a:rPr lang="en-US" dirty="0" smtClean="0"/>
              <a:t>: </a:t>
            </a:r>
            <a:r>
              <a:rPr lang="en-US" dirty="0"/>
              <a:t>Nuclear Physics with </a:t>
            </a:r>
            <a:r>
              <a:rPr lang="en-US" dirty="0" err="1"/>
              <a:t>Drell</a:t>
            </a:r>
            <a:r>
              <a:rPr lang="en-US" dirty="0"/>
              <a:t>-Yan</a:t>
            </a:r>
          </a:p>
          <a:p>
            <a:r>
              <a:rPr lang="en-US" sz="3100" dirty="0"/>
              <a:t>DOE/NP </a:t>
            </a:r>
            <a:r>
              <a:rPr lang="en-US" sz="3100" dirty="0" smtClean="0"/>
              <a:t>Programs 2012-2017(E906), 2017-2020(E1039) </a:t>
            </a:r>
            <a:endParaRPr lang="en-US" sz="31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7687" y="1128351"/>
            <a:ext cx="3033440" cy="287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3774" y="4297716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463774" y="5987018"/>
            <a:ext cx="303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Quark Energy Loss </a:t>
            </a:r>
            <a:r>
              <a:rPr lang="en-US" dirty="0" err="1"/>
              <a:t>dE</a:t>
            </a:r>
            <a:r>
              <a:rPr lang="en-US" dirty="0"/>
              <a:t>/dx in </a:t>
            </a:r>
            <a:r>
              <a:rPr lang="en-US" dirty="0" err="1"/>
              <a:t>pA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02599" y="4929972"/>
            <a:ext cx="1067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Drell</a:t>
            </a:r>
            <a:r>
              <a:rPr lang="en-US" dirty="0"/>
              <a:t>-Yan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79" y="4529345"/>
            <a:ext cx="4187831" cy="209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2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52174" y="105305"/>
            <a:ext cx="8925523" cy="1354728"/>
          </a:xfrm>
        </p:spPr>
        <p:txBody>
          <a:bodyPr>
            <a:normAutofit/>
          </a:bodyPr>
          <a:lstStyle/>
          <a:p>
            <a:r>
              <a:rPr lang="en-US" sz="3600" dirty="0"/>
              <a:t>A Great Opportunity</a:t>
            </a:r>
            <a:br>
              <a:rPr lang="en-US" sz="3600" dirty="0"/>
            </a:br>
            <a:r>
              <a:rPr lang="en-US" sz="2700" dirty="0"/>
              <a:t>Dark Photons and Dark Higgs Search at </a:t>
            </a:r>
            <a:r>
              <a:rPr lang="en-US" sz="2700" dirty="0" err="1"/>
              <a:t>SeaQuest</a:t>
            </a:r>
            <a:endParaRPr lang="en-US" sz="27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7507" y="4042723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3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023" y="2829984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104353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0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975639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C5679-FFC6-AA48-9195-DD14C2FBC5F6}" type="datetime1">
              <a:rPr lang="en-US" smtClean="0"/>
              <a:t>10/20/17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6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550034" y="3842667"/>
            <a:ext cx="14157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771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698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/>
              <a:t>Dark Photon Detection in </a:t>
            </a:r>
            <a:r>
              <a:rPr lang="en-US" sz="3200" dirty="0" err="1"/>
              <a:t>Dilepton</a:t>
            </a:r>
            <a:r>
              <a:rPr lang="en-US" sz="3200" dirty="0"/>
              <a:t> Channel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431481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Sector Search at SeaQuest/E1067 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106" y="2650415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6079934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AD0F4-DF91-354A-ADD7-5FF0F53979AB}" type="datetime1">
              <a:rPr lang="en-US" smtClean="0"/>
              <a:t>10/20/17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5957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9043796" y="3299313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9043796" y="4058555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(DM)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6800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598" y="3633381"/>
            <a:ext cx="8285202" cy="308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ED2A518A-7092-B049-843B-C3B79E3B8F0F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 descr="Screen Shot 2016-05-13 at 2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84" y="405613"/>
            <a:ext cx="8285202" cy="27971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1085" y="232458"/>
            <a:ext cx="2560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target </a:t>
            </a:r>
            <a:r>
              <a:rPr lang="en-US" b="1" i="1" dirty="0" err="1">
                <a:solidFill>
                  <a:srgbClr val="0000FF"/>
                </a:solidFill>
              </a:rPr>
              <a:t>Drell</a:t>
            </a:r>
            <a:r>
              <a:rPr lang="en-US" b="1" i="1" dirty="0">
                <a:solidFill>
                  <a:srgbClr val="0000FF"/>
                </a:solidFill>
              </a:rPr>
              <a:t>-Yan event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1084" y="3658225"/>
            <a:ext cx="5886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00FF"/>
                </a:solidFill>
              </a:rPr>
              <a:t>A beam-dump dark photon event  --- parasitic run possible!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4DA3A-7C9C-B846-A7AC-8206E999359B}" type="datetime1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1" y="1778000"/>
            <a:ext cx="5688940" cy="4525929"/>
          </a:xfrm>
        </p:spPr>
        <p:txBody>
          <a:bodyPr>
            <a:normAutofit/>
          </a:bodyPr>
          <a:lstStyle/>
          <a:p>
            <a:r>
              <a:rPr lang="en-US" sz="2000" dirty="0"/>
              <a:t>Invariant mass spectrum for </a:t>
            </a:r>
            <a:r>
              <a:rPr lang="en-US" sz="2000" dirty="0" smtClean="0"/>
              <a:t>2015 data</a:t>
            </a:r>
            <a:endParaRPr lang="en-US" sz="2000" dirty="0"/>
          </a:p>
          <a:p>
            <a:r>
              <a:rPr lang="en-US" sz="2000" dirty="0"/>
              <a:t>Data agrees well with Monte Carlo (spectrometer works as expected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Data with Mass &gt; 4.2 GeV are mostly dimuons coming from the </a:t>
            </a:r>
            <a:r>
              <a:rPr lang="en-US" sz="2000" dirty="0" err="1"/>
              <a:t>Drell</a:t>
            </a:r>
            <a:r>
              <a:rPr lang="en-US" sz="2000" dirty="0"/>
              <a:t>-Yan </a:t>
            </a:r>
            <a:r>
              <a:rPr lang="en-US" sz="2000" dirty="0" smtClean="0"/>
              <a:t>process</a:t>
            </a:r>
            <a:endParaRPr lang="en-US" sz="2000" dirty="0"/>
          </a:p>
          <a:p>
            <a:pPr marL="0" indent="0">
              <a:buNone/>
            </a:pPr>
            <a:endParaRPr lang="en-US" sz="20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For Dark Photon Search: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1)DAQ upgrade required to collect low mass </a:t>
            </a:r>
            <a:r>
              <a:rPr lang="en-US" sz="2000" dirty="0" err="1" smtClean="0">
                <a:solidFill>
                  <a:srgbClr val="FF0000"/>
                </a:solidFill>
              </a:rPr>
              <a:t>dimuons</a:t>
            </a:r>
            <a:r>
              <a:rPr lang="en-US" sz="2000" dirty="0" smtClean="0">
                <a:solidFill>
                  <a:srgbClr val="FF0000"/>
                </a:solidFill>
              </a:rPr>
              <a:t> below 3GeV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2)Trigger upgrade for displaced/long-lived particles 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56" y="320129"/>
            <a:ext cx="9576261" cy="1363253"/>
          </a:xfrm>
        </p:spPr>
        <p:txBody>
          <a:bodyPr>
            <a:normAutofit/>
          </a:bodyPr>
          <a:lstStyle/>
          <a:p>
            <a:pPr algn="ctr"/>
            <a:r>
              <a:rPr lang="en-US" sz="4000" smtClean="0"/>
              <a:t>Upgrade </a:t>
            </a:r>
            <a:r>
              <a:rPr lang="en-US" sz="4000" dirty="0" smtClean="0"/>
              <a:t>Required for Dark Sector Search</a:t>
            </a:r>
            <a:br>
              <a:rPr lang="en-US" sz="4000" dirty="0" smtClean="0"/>
            </a:br>
            <a:r>
              <a:rPr lang="en-US" sz="3100" dirty="0" smtClean="0"/>
              <a:t> Events collected in </a:t>
            </a:r>
            <a:r>
              <a:rPr lang="en-US" sz="3100" dirty="0" err="1" smtClean="0"/>
              <a:t>SeaQuest</a:t>
            </a:r>
            <a:r>
              <a:rPr lang="en-US" sz="3100" dirty="0" smtClean="0"/>
              <a:t>/E906</a:t>
            </a:r>
            <a:endParaRPr lang="en-US" sz="3100" dirty="0"/>
          </a:p>
        </p:txBody>
      </p:sp>
      <p:pic>
        <p:nvPicPr>
          <p:cNvPr id="9" name="Picture 8" descr="Screen Shot 2016-09-27 at 1.2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49" y="1624407"/>
            <a:ext cx="3864380" cy="2593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27872" y="2043583"/>
            <a:ext cx="15503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CC2920"/>
                </a:solidFill>
              </a:rPr>
              <a:t>J/</a:t>
            </a:r>
            <a:r>
              <a:rPr lang="en-US" sz="1200" dirty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>
                <a:solidFill>
                  <a:srgbClr val="CC2920"/>
                </a:solidFill>
              </a:rPr>
              <a:t> Monte Carlo</a:t>
            </a:r>
          </a:p>
          <a:p>
            <a:r>
              <a:rPr lang="en-US" sz="1200" dirty="0">
                <a:solidFill>
                  <a:srgbClr val="CC2920"/>
                </a:solidFill>
                <a:latin typeface="Symbol" charset="2"/>
                <a:cs typeface="Symbol" charset="2"/>
              </a:rPr>
              <a:t>y</a:t>
            </a:r>
            <a:r>
              <a:rPr lang="en-US" sz="1200" dirty="0">
                <a:solidFill>
                  <a:srgbClr val="CC2920"/>
                </a:solidFill>
              </a:rPr>
              <a:t>’ Monte Carlo</a:t>
            </a:r>
          </a:p>
          <a:p>
            <a:r>
              <a:rPr lang="en-US" sz="1200" dirty="0">
                <a:solidFill>
                  <a:srgbClr val="E140FE"/>
                </a:solidFill>
              </a:rPr>
              <a:t>Drell-Yan Monte Carlo</a:t>
            </a:r>
          </a:p>
          <a:p>
            <a:r>
              <a:rPr lang="en-US" sz="1200" dirty="0">
                <a:solidFill>
                  <a:srgbClr val="000000"/>
                </a:solidFill>
              </a:rPr>
              <a:t>Random Background</a:t>
            </a:r>
          </a:p>
          <a:p>
            <a:r>
              <a:rPr lang="en-US" sz="1200" dirty="0">
                <a:solidFill>
                  <a:srgbClr val="1324D5"/>
                </a:solidFill>
              </a:rPr>
              <a:t>Combined MC and </a:t>
            </a:r>
            <a:r>
              <a:rPr lang="en-US" sz="1200" dirty="0" err="1">
                <a:solidFill>
                  <a:srgbClr val="1324D5"/>
                </a:solidFill>
              </a:rPr>
              <a:t>bg</a:t>
            </a:r>
            <a:endParaRPr lang="en-US" sz="1200" dirty="0">
              <a:solidFill>
                <a:srgbClr val="1324D5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81143" y="3343402"/>
            <a:ext cx="1386482" cy="586589"/>
          </a:xfrm>
          <a:prstGeom prst="rect">
            <a:avLst/>
          </a:prstGeom>
        </p:spPr>
      </p:pic>
      <p:pic>
        <p:nvPicPr>
          <p:cNvPr id="11" name="Picture 10" descr="Screen Shot 2016-09-27 at 1.29.5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49" y="4246906"/>
            <a:ext cx="3864380" cy="2057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692" r="92000">
                        <a14:foregroundMark x1="56308" y1="39091" x2="56308" y2="39091"/>
                        <a14:foregroundMark x1="75615" y1="45455" x2="75615" y2="45455"/>
                        <a14:foregroundMark x1="82000" y1="37455" x2="82000" y2="37455"/>
                        <a14:foregroundMark x1="92000" y1="38364" x2="92000" y2="38364"/>
                        <a14:foregroundMark x1="80692" y1="72727" x2="80692" y2="72727"/>
                        <a14:foregroundMark x1="83385" y1="70364" x2="83385" y2="70364"/>
                        <a14:foregroundMark x1="68615" y1="73818" x2="68615" y2="73818"/>
                        <a14:foregroundMark x1="75615" y1="74182" x2="75615" y2="74182"/>
                        <a14:foregroundMark x1="16769" y1="45455" x2="16769" y2="45455"/>
                        <a14:foregroundMark x1="10154" y1="44000" x2="10154" y2="44000"/>
                        <a14:foregroundMark x1="48538" y1="48364" x2="48538" y2="48364"/>
                        <a14:foregroundMark x1="52462" y1="47455" x2="52462" y2="47455"/>
                        <a14:foregroundMark x1="49077" y1="53091" x2="49077" y2="53091"/>
                        <a14:foregroundMark x1="50923" y1="55818" x2="50923" y2="55818"/>
                        <a14:foregroundMark x1="48692" y1="25091" x2="48692" y2="25091"/>
                        <a14:foregroundMark x1="52077" y1="32000" x2="52077" y2="32000"/>
                        <a14:foregroundMark x1="52231" y1="42000" x2="52231" y2="42000"/>
                        <a14:foregroundMark x1="43846" y1="58364" x2="43846" y2="58364"/>
                        <a14:backgroundMark x1="54462" y1="42727" x2="54462" y2="42727"/>
                        <a14:backgroundMark x1="73923" y1="72364" x2="73923" y2="72364"/>
                        <a14:backgroundMark x1="84000" y1="77091" x2="84000" y2="77091"/>
                        <a14:backgroundMark x1="72231" y1="42000" x2="72231" y2="42000"/>
                        <a14:backgroundMark x1="20462" y1="42000" x2="20462" y2="42000"/>
                        <a14:backgroundMark x1="35846" y1="42364" x2="35846" y2="42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0083" y="4246906"/>
            <a:ext cx="1123116" cy="475164"/>
          </a:xfrm>
          <a:prstGeom prst="rect">
            <a:avLst/>
          </a:prstGeom>
        </p:spPr>
      </p:pic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163264" y="6298175"/>
            <a:ext cx="2133600" cy="365125"/>
          </a:xfrm>
        </p:spPr>
        <p:txBody>
          <a:bodyPr>
            <a:normAutofit/>
          </a:bodyPr>
          <a:lstStyle/>
          <a:p>
            <a:fld id="{F36DD0FD-55B0-48C4-8AF2-8A69533EDFC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250849" y="1735805"/>
            <a:ext cx="1981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E906 preliminary</a:t>
            </a:r>
            <a:endParaRPr lang="en-US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9F8DA-A271-BD45-94FA-B51D040C5CDD}" type="datetime1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Sector Search at SeaQuest/E1067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2153</Words>
  <Application>Microsoft Macintosh PowerPoint</Application>
  <PresentationFormat>Widescreen</PresentationFormat>
  <Paragraphs>513</Paragraphs>
  <Slides>41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Calibri</vt:lpstr>
      <vt:lpstr>Calibri Light</vt:lpstr>
      <vt:lpstr>DengXian Light</vt:lpstr>
      <vt:lpstr>Gill Sans</vt:lpstr>
      <vt:lpstr>Helvetica</vt:lpstr>
      <vt:lpstr>ＭＳ Ｐゴシック</vt:lpstr>
      <vt:lpstr>Symbol</vt:lpstr>
      <vt:lpstr>Wingdings</vt:lpstr>
      <vt:lpstr>Arial</vt:lpstr>
      <vt:lpstr>Office Theme</vt:lpstr>
      <vt:lpstr>Dark Photon/Higgs Search in the SeaQuest/E1067 Experiment  at Fermilab</vt:lpstr>
      <vt:lpstr>Outline</vt:lpstr>
      <vt:lpstr>Dark Sector Physics @SeaQuest </vt:lpstr>
      <vt:lpstr>SeaQuest Dimuon Experiment at the Intensity Frontier at Fermilab</vt:lpstr>
      <vt:lpstr>PowerPoint Presentation</vt:lpstr>
      <vt:lpstr>A Great Opportunity Dark Photons and Dark Higgs Search at SeaQuest</vt:lpstr>
      <vt:lpstr>Dark Photon Detection in Dilepton Channel </vt:lpstr>
      <vt:lpstr>PowerPoint Presentation</vt:lpstr>
      <vt:lpstr>Upgrade Required for Dark Sector Search  Events collected in SeaQuest/E906</vt:lpstr>
      <vt:lpstr>PowerPoint Presentation</vt:lpstr>
      <vt:lpstr>DAQ Upgrade Completed Early 2017</vt:lpstr>
      <vt:lpstr>LANL LDRD: Detector Upgrades and Expected Signals </vt:lpstr>
      <vt:lpstr>A New High-Granularity Displayed Dark Photon/Higgs Dimuon Vertex Trigger</vt:lpstr>
      <vt:lpstr>Displaced Dark Photon Trigger Logic</vt:lpstr>
      <vt:lpstr>Scintillator Size Optimization  Single Muon Z-Vertex Resolution</vt:lpstr>
      <vt:lpstr>Completed modules, 8 of them in total!</vt:lpstr>
      <vt:lpstr>Trigger, DAQ R&amp;D and Final Cosmic Test @LANL in 2017</vt:lpstr>
      <vt:lpstr>Trigger detectors shipped to Fermilab for installation 4/3/2017</vt:lpstr>
      <vt:lpstr>All Trigger Detectors Designed and Built at LANL, Truck loaded to Fermilab on 4/3/2017</vt:lpstr>
      <vt:lpstr>Side View of the Upgraded SeaQuest Experiment Setup </vt:lpstr>
      <vt:lpstr>Dark Photon/Higgs Trigger Upgrade Completed in Summer 2017</vt:lpstr>
      <vt:lpstr> Trigger Detector Performance: Hit Distributions</vt:lpstr>
      <vt:lpstr>Event trigger rate</vt:lpstr>
      <vt:lpstr>First Run from 2017 </vt:lpstr>
      <vt:lpstr>Expectations from 2017 data </vt:lpstr>
      <vt:lpstr>Phase-I Full Projextions - Dark Photons  (parasitic run w/ E1039 2018-2020)</vt:lpstr>
      <vt:lpstr>E-1067 Future Upgrade Opportunity</vt:lpstr>
      <vt:lpstr>Phase-I: Displaced Low Mass Dark Photons  with EMCal upgrades </vt:lpstr>
      <vt:lpstr>EMCal from PHENIX/RHIC</vt:lpstr>
      <vt:lpstr>EMCal Upgrade: More Physics </vt:lpstr>
      <vt:lpstr>Dark Higgs</vt:lpstr>
      <vt:lpstr>Projected Dark Higgs Sensitivity POT:1.4x1018 (Phase-I)</vt:lpstr>
      <vt:lpstr>SeaQuest/E1067 Summary and Outlook</vt:lpstr>
      <vt:lpstr>Come to Join us!</vt:lpstr>
      <vt:lpstr>backup</vt:lpstr>
      <vt:lpstr>Search Mode (2): “Prompt” Dark Photons vs Drell-Yan Bump hunt at Z-vertx &lt; 3m</vt:lpstr>
      <vt:lpstr>Very Successful Team Work!</vt:lpstr>
      <vt:lpstr>Comparison with SHiP Proposal </vt:lpstr>
      <vt:lpstr>Low Mass Prompt Dimuon Trigger Rate Study</vt:lpstr>
      <vt:lpstr>Beyond Exclusive Channels possible missing pT measurements being explored</vt:lpstr>
      <vt:lpstr>Optical Calibration, LV/HV Power Distribution and Controls Systems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Photon/Higgs Search in SeaQuest/E1067 at Fermilab</dc:title>
  <dc:creator>Microsoft Office User</dc:creator>
  <cp:lastModifiedBy>Microsoft Office User</cp:lastModifiedBy>
  <cp:revision>128</cp:revision>
  <dcterms:created xsi:type="dcterms:W3CDTF">2017-10-19T17:46:43Z</dcterms:created>
  <dcterms:modified xsi:type="dcterms:W3CDTF">2017-10-20T22:23:19Z</dcterms:modified>
</cp:coreProperties>
</file>