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263" r:id="rId4"/>
    <p:sldId id="264" r:id="rId5"/>
    <p:sldId id="262" r:id="rId6"/>
    <p:sldId id="265" r:id="rId7"/>
    <p:sldId id="266" r:id="rId8"/>
    <p:sldId id="267" r:id="rId9"/>
    <p:sldId id="283" r:id="rId10"/>
    <p:sldId id="268" r:id="rId11"/>
    <p:sldId id="258" r:id="rId12"/>
    <p:sldId id="285" r:id="rId13"/>
    <p:sldId id="286" r:id="rId14"/>
    <p:sldId id="287" r:id="rId15"/>
    <p:sldId id="270" r:id="rId16"/>
    <p:sldId id="288" r:id="rId17"/>
    <p:sldId id="259" r:id="rId18"/>
    <p:sldId id="279" r:id="rId19"/>
    <p:sldId id="292" r:id="rId20"/>
    <p:sldId id="272" r:id="rId21"/>
    <p:sldId id="274" r:id="rId22"/>
    <p:sldId id="275" r:id="rId23"/>
    <p:sldId id="290" r:id="rId24"/>
    <p:sldId id="276" r:id="rId25"/>
    <p:sldId id="278" r:id="rId26"/>
    <p:sldId id="273" r:id="rId27"/>
    <p:sldId id="260" r:id="rId28"/>
    <p:sldId id="282" r:id="rId29"/>
    <p:sldId id="271" r:id="rId30"/>
    <p:sldId id="289" r:id="rId31"/>
    <p:sldId id="277" r:id="rId32"/>
    <p:sldId id="269" r:id="rId33"/>
    <p:sldId id="284" r:id="rId34"/>
    <p:sldId id="28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2"/>
    <p:restoredTop sz="94667"/>
  </p:normalViewPr>
  <p:slideViewPr>
    <p:cSldViewPr snapToGrid="0" snapToObjects="1">
      <p:cViewPr varScale="1">
        <p:scale>
          <a:sx n="77" d="100"/>
          <a:sy n="77" d="100"/>
        </p:scale>
        <p:origin x="19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905C-CC12-B441-948B-E03D627A879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0BE2F-AD74-374C-8213-A976021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0BE2F-AD74-374C-8213-A97602100D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FB5-092F-0248-86EE-97B517BA13C2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0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9C00-82BE-6848-88BE-61B552F2244A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2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710D-660A-0F44-B7FE-83E67677E76F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7356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ECF9-4C4C-8B4B-9B23-FA94958C25B9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8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0A8B-E2B3-EE47-B12A-A3D9486F4F6B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7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AC63-4B85-7D41-839E-539D04DB6250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F9AD2-C57B-A843-9A49-DEFF5635F793}" type="datetime1">
              <a:rPr lang="en-US" smtClean="0"/>
              <a:t>10/20/17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4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B284-03A8-DA48-9E06-C491EB0BD2BE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FBEFC-D243-6644-B9A1-125B5D8513E2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7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2F151-8129-014F-A3D3-56CEA9B95459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24E6-C6B3-8148-80CE-5945F7DA7D46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2A65B-DAB7-364F-8DC8-6D8A5A972953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1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14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0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microsoft.com/office/2007/relationships/hdphoto" Target="../media/hdphoto1.wdp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emf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018" y="1122363"/>
            <a:ext cx="109728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Photon/Higgs Search in the </a:t>
            </a:r>
            <a:r>
              <a:rPr lang="en-US" dirty="0" err="1" smtClean="0"/>
              <a:t>SeaQuest</a:t>
            </a:r>
            <a:r>
              <a:rPr lang="en-US" dirty="0" smtClean="0"/>
              <a:t>/E1067 Experiment 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08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 National Lab</a:t>
            </a:r>
          </a:p>
          <a:p>
            <a:endParaRPr lang="en-US" dirty="0"/>
          </a:p>
          <a:p>
            <a:r>
              <a:rPr lang="en-US" dirty="0" smtClean="0"/>
              <a:t>Light Dark World 2017, Pittsburgh, PA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1F6-93A9-A646-A36A-CD8E7D311BBA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092" y="3506745"/>
            <a:ext cx="2603928" cy="237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373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65" y="-753"/>
            <a:ext cx="10788535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LANL LDRD: Detector </a:t>
            </a:r>
            <a:r>
              <a:rPr lang="en-US" sz="3600" dirty="0"/>
              <a:t>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858763"/>
            <a:ext cx="6545797" cy="2521755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~10%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Planned 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E906/E1039  (2017-2020)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further upgrade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4892-0EB5-A846-8B28-34DAB6DC2007}" type="datetime1">
              <a:rPr lang="en-US" smtClean="0"/>
              <a:t>10/20/17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58860" y="3373218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94352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036444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83998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</a:t>
            </a:r>
            <a:r>
              <a:rPr lang="en-US" dirty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7" y="20637"/>
            <a:ext cx="11993217" cy="9176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 New High-Granularity Displayed </a:t>
            </a:r>
            <a:r>
              <a:rPr lang="en-US" sz="2800" dirty="0" smtClean="0">
                <a:solidFill>
                  <a:srgbClr val="FF0000"/>
                </a:solidFill>
              </a:rPr>
              <a:t>Dark Photon/Higgs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Vertex Trigger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054B-9A8A-A54E-87A0-D1A162DE157D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4091" y="1447444"/>
            <a:ext cx="69364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dirty="0"/>
              <a:t>A quadrant panel: 80cm x 80cm (100cmx100cm @ST-2)</a:t>
            </a:r>
            <a:endParaRPr lang="en-US" baseline="30000" dirty="0"/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8000"/>
                </a:solidFill>
              </a:rPr>
              <a:t>ST1: 1cm x 1cm x 80 cm scintillating strips, </a:t>
            </a:r>
            <a:r>
              <a:rPr lang="en-US" dirty="0" err="1">
                <a:solidFill>
                  <a:srgbClr val="008000"/>
                </a:solidFill>
              </a:rPr>
              <a:t>SiPM</a:t>
            </a:r>
            <a:r>
              <a:rPr lang="en-US" dirty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8000"/>
                </a:solidFill>
              </a:rPr>
              <a:t>ST2: 2cm x 2 cm x 100 cm strips</a:t>
            </a:r>
          </a:p>
          <a:p>
            <a:r>
              <a:rPr lang="en-US" dirty="0"/>
              <a:t>-     Straight line projection, </a:t>
            </a:r>
            <a:r>
              <a:rPr lang="en-US" dirty="0" err="1"/>
              <a:t>σ</a:t>
            </a:r>
            <a:r>
              <a:rPr lang="en-US" baseline="-25000" dirty="0" err="1"/>
              <a:t>Z</a:t>
            </a:r>
            <a:r>
              <a:rPr lang="en-US" dirty="0"/>
              <a:t> ~30cm</a:t>
            </a:r>
          </a:p>
          <a:p>
            <a:pPr marL="285750" indent="-285750">
              <a:buFontTx/>
              <a:buChar char="-"/>
            </a:pPr>
            <a:r>
              <a:rPr lang="en-US" dirty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937506" y="3971623"/>
            <a:ext cx="6033649" cy="2154568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St2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3108198" y="5463081"/>
            <a:ext cx="223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Coincident Z-</a:t>
            </a:r>
            <a:r>
              <a:rPr lang="en-US" dirty="0" err="1"/>
              <a:t>vtx</a:t>
            </a:r>
            <a:r>
              <a:rPr lang="en-US" dirty="0"/>
              <a:t> </a:t>
            </a:r>
          </a:p>
          <a:p>
            <a:r>
              <a:rPr lang="en-US" dirty="0" smtClean="0"/>
              <a:t>Matched @Lvl-2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035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</a:t>
            </a:r>
            <a:r>
              <a:rPr lang="en-US" dirty="0"/>
              <a:t> Z-vertex (cm)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78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374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High rejection power, low rate,  &lt; 1 </a:t>
            </a:r>
            <a:r>
              <a:rPr lang="en-US" sz="2000" b="1" dirty="0" smtClean="0">
                <a:solidFill>
                  <a:srgbClr val="000000"/>
                </a:solidFill>
              </a:rPr>
              <a:t>kHz (previous </a:t>
            </a:r>
            <a:r>
              <a:rPr lang="en-US" sz="2000" b="1" dirty="0">
                <a:solidFill>
                  <a:srgbClr val="000000"/>
                </a:solidFill>
              </a:rPr>
              <a:t>E906 DAQ limit) 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073411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2172900" y="4251023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3124221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713511" y="3278969"/>
            <a:ext cx="2348827" cy="1507197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71104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71104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637276" y="3258639"/>
            <a:ext cx="1874383" cy="3399222"/>
            <a:chOff x="8243576" y="3423739"/>
            <a:chExt cx="1874383" cy="3399222"/>
          </a:xfrm>
        </p:grpSpPr>
        <p:grpSp>
          <p:nvGrpSpPr>
            <p:cNvPr id="29" name="Group 28"/>
            <p:cNvGrpSpPr/>
            <p:nvPr/>
          </p:nvGrpSpPr>
          <p:grpSpPr>
            <a:xfrm>
              <a:off x="8243576" y="3423739"/>
              <a:ext cx="1874383" cy="3399222"/>
              <a:chOff x="8243576" y="3411039"/>
              <a:chExt cx="1874383" cy="3399222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3576" y="3411039"/>
                <a:ext cx="1874383" cy="160255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3576" y="5013591"/>
                <a:ext cx="1874383" cy="1796670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8564248" y="3731497"/>
              <a:ext cx="1270753" cy="9778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416293" y="5261708"/>
              <a:ext cx="1516551" cy="12475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08533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Z1=9m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37312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Z1=12m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511" y="1505497"/>
            <a:ext cx="4272017" cy="14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5691" y="1"/>
            <a:ext cx="10515600" cy="872118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ompleted modules, 8 of them in total!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1" y="1163315"/>
            <a:ext cx="4201970" cy="56026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491" y="1652636"/>
            <a:ext cx="6341799" cy="4756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5691" y="754915"/>
            <a:ext cx="454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Station-1: 80 x </a:t>
            </a:r>
            <a:r>
              <a:rPr lang="en-US" sz="2400" smtClean="0">
                <a:solidFill>
                  <a:srgbClr val="FF0000"/>
                </a:solidFill>
              </a:rPr>
              <a:t>80 cm</a:t>
            </a:r>
            <a:r>
              <a:rPr lang="en-US" sz="2400" baseline="30000" smtClean="0">
                <a:solidFill>
                  <a:srgbClr val="FF0000"/>
                </a:solidFill>
              </a:rPr>
              <a:t>2</a:t>
            </a:r>
            <a:r>
              <a:rPr lang="en-US" sz="2400" smtClean="0">
                <a:solidFill>
                  <a:srgbClr val="FF0000"/>
                </a:solidFill>
              </a:rPr>
              <a:t>, 80 channels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4B08-AB49-5D47-A62D-8C1452564018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3491" y="1146504"/>
            <a:ext cx="485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Station-2: 100 x 100 cm</a:t>
            </a:r>
            <a:r>
              <a:rPr lang="en-US" sz="2400" baseline="30000" smtClean="0">
                <a:solidFill>
                  <a:srgbClr val="FF0000"/>
                </a:solidFill>
              </a:rPr>
              <a:t>2</a:t>
            </a:r>
            <a:r>
              <a:rPr lang="en-US" sz="2400" smtClean="0">
                <a:solidFill>
                  <a:srgbClr val="FF0000"/>
                </a:solidFill>
              </a:rPr>
              <a:t>, 50 channels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52" y="224979"/>
            <a:ext cx="6486896" cy="123164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Optical Calibration, LV/HV Power Distribution and Controls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507" y="393073"/>
            <a:ext cx="4472457" cy="596327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AF8D9-D1AA-3643-AF90-85A7E0040493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003" y="3478573"/>
            <a:ext cx="3919045" cy="293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" y="1667462"/>
            <a:ext cx="3832711" cy="28745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618" y="3895664"/>
            <a:ext cx="248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ptical pulse generator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designed/built at LANL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9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1"/>
            <a:ext cx="10780986" cy="83863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Trigger, DAQ R&amp;D and Cosmic Test  @LANL</a:t>
            </a:r>
            <a:endParaRPr lang="en-US" sz="4000" dirty="0"/>
          </a:p>
        </p:txBody>
      </p:sp>
      <p:pic>
        <p:nvPicPr>
          <p:cNvPr id="4" name="Picture 3" descr="IMG_01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20" y="938814"/>
            <a:ext cx="5160180" cy="3870136"/>
          </a:xfrm>
          <a:prstGeom prst="rect">
            <a:avLst/>
          </a:prstGeom>
        </p:spPr>
      </p:pic>
      <p:pic>
        <p:nvPicPr>
          <p:cNvPr id="6" name="Picture 5" descr="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088" y="4798611"/>
            <a:ext cx="3008912" cy="204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4880" y="496419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4823" y="6239006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TDC_2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E7F8-DFC9-8949-BA67-7C51E4218B4D}" type="datetime1">
              <a:rPr lang="en-US" smtClean="0"/>
              <a:t>10/20/17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 descr="IMG_018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928" y="3136392"/>
            <a:ext cx="3867912" cy="363016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83779" y="936279"/>
            <a:ext cx="5770180" cy="2453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Trigger &amp; DAQ hardware and firmware designed and tested at LANL, in collaboration with </a:t>
            </a:r>
            <a:r>
              <a:rPr lang="en-US" dirty="0" err="1" smtClean="0"/>
              <a:t>Fermilab</a:t>
            </a:r>
            <a:r>
              <a:rPr lang="en-US" dirty="0" smtClean="0"/>
              <a:t> Engineers</a:t>
            </a:r>
          </a:p>
          <a:p>
            <a:r>
              <a:rPr lang="en-US" dirty="0" smtClean="0"/>
              <a:t>Readout </a:t>
            </a:r>
            <a:r>
              <a:rPr lang="en-US" dirty="0"/>
              <a:t>from a full </a:t>
            </a:r>
            <a:r>
              <a:rPr lang="en-US" dirty="0" smtClean="0"/>
              <a:t>module for cosmic test</a:t>
            </a:r>
            <a:endParaRPr lang="en-US" dirty="0"/>
          </a:p>
          <a:p>
            <a:pPr lvl="1"/>
            <a:r>
              <a:rPr lang="en-US" dirty="0"/>
              <a:t>Full </a:t>
            </a:r>
            <a:r>
              <a:rPr lang="en-US" dirty="0" err="1"/>
              <a:t>SiPM</a:t>
            </a:r>
            <a:r>
              <a:rPr lang="en-US" dirty="0"/>
              <a:t> readout</a:t>
            </a:r>
          </a:p>
          <a:p>
            <a:pPr lvl="1"/>
            <a:r>
              <a:rPr lang="en-US" dirty="0"/>
              <a:t>V1495 trigger logic + TDC read out </a:t>
            </a:r>
          </a:p>
          <a:p>
            <a:pPr lvl="1"/>
            <a:r>
              <a:rPr lang="en-US" dirty="0"/>
              <a:t>E906 upgraded DAQ and firmware</a:t>
            </a:r>
            <a:endParaRPr lang="en-US" sz="4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	</a:t>
            </a:r>
            <a:r>
              <a:rPr lang="en-US" sz="3300" dirty="0" smtClean="0">
                <a:solidFill>
                  <a:srgbClr val="FF0000"/>
                </a:solidFill>
              </a:rPr>
              <a:t>Timing </a:t>
            </a:r>
            <a:r>
              <a:rPr lang="en-US" sz="3300" dirty="0">
                <a:solidFill>
                  <a:srgbClr val="FF0000"/>
                </a:solidFill>
              </a:rPr>
              <a:t>resolution, </a:t>
            </a:r>
            <a:r>
              <a:rPr lang="en-US" sz="3300" dirty="0" smtClean="0">
                <a:solidFill>
                  <a:srgbClr val="FF0000"/>
                </a:solidFill>
              </a:rPr>
              <a:t>&lt; 1.5nS </a:t>
            </a:r>
            <a:r>
              <a:rPr lang="en-US" sz="3300" dirty="0">
                <a:solidFill>
                  <a:srgbClr val="FF0000"/>
                </a:solidFill>
              </a:rPr>
              <a:t>(19nS RF) 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	</a:t>
            </a:r>
            <a:r>
              <a:rPr lang="en-US" sz="3300" dirty="0" smtClean="0">
                <a:solidFill>
                  <a:srgbClr val="FF0000"/>
                </a:solidFill>
              </a:rPr>
              <a:t>Detector eff. </a:t>
            </a:r>
            <a:r>
              <a:rPr lang="en-US" sz="3300" dirty="0">
                <a:solidFill>
                  <a:srgbClr val="FF0000"/>
                </a:solidFill>
              </a:rPr>
              <a:t>&gt; 96%</a:t>
            </a:r>
          </a:p>
        </p:txBody>
      </p:sp>
    </p:spTree>
    <p:extLst>
      <p:ext uri="{BB962C8B-B14F-4D97-AF65-F5344CB8AC3E}">
        <p14:creationId xmlns:p14="http://schemas.microsoft.com/office/powerpoint/2010/main" val="11355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16765" y="0"/>
            <a:ext cx="9051235" cy="1143000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rgbClr val="FFFF00"/>
                </a:solidFill>
              </a:rPr>
              <a:t>Trigger detectors shipped to </a:t>
            </a:r>
            <a:r>
              <a:rPr lang="en-US" sz="2700" dirty="0" err="1">
                <a:solidFill>
                  <a:srgbClr val="FFFF00"/>
                </a:solidFill>
              </a:rPr>
              <a:t>Fermilab</a:t>
            </a:r>
            <a:r>
              <a:rPr lang="en-US" sz="2700" dirty="0">
                <a:solidFill>
                  <a:srgbClr val="FFFF00"/>
                </a:solidFill>
              </a:rPr>
              <a:t> for </a:t>
            </a:r>
            <a:r>
              <a:rPr lang="en-US" sz="2700" dirty="0" smtClean="0">
                <a:solidFill>
                  <a:srgbClr val="FFFF00"/>
                </a:solidFill>
              </a:rPr>
              <a:t>installation 4/3/2017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3E1B-A05A-7B40-B5BC-2C4FF72E5D40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9665"/>
            <a:ext cx="932953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Trigger Detectors Designed and Built at LANL, Truck loaded to </a:t>
            </a:r>
            <a:r>
              <a:rPr lang="en-US" dirty="0" err="1" smtClean="0"/>
              <a:t>Fermilab</a:t>
            </a:r>
            <a:r>
              <a:rPr lang="en-US" dirty="0" smtClean="0"/>
              <a:t> on 4/3/2017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1278" y="1840353"/>
            <a:ext cx="5296198" cy="1345747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ight trigger detector modules </a:t>
            </a:r>
          </a:p>
          <a:p>
            <a:r>
              <a:rPr lang="en-US" dirty="0" smtClean="0"/>
              <a:t>Electronics and Power supplies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78" y="2857167"/>
            <a:ext cx="4665577" cy="3499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704" y="1633413"/>
            <a:ext cx="6325496" cy="47441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CFC7-1A80-D848-A75D-D11090DFCD67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345" y="36837"/>
            <a:ext cx="2767656" cy="20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20" y="0"/>
            <a:ext cx="12117280" cy="87796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Dark Photon/Higgs Trigger Upgrade </a:t>
            </a:r>
            <a:r>
              <a:rPr lang="en-US" sz="3600" dirty="0"/>
              <a:t>C</a:t>
            </a:r>
            <a:r>
              <a:rPr lang="en-US" sz="3600" dirty="0" smtClean="0"/>
              <a:t>ompleted in Summer 2017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195" y="1164414"/>
            <a:ext cx="3761785" cy="291116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220" y="4306118"/>
            <a:ext cx="5126780" cy="223121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0124184" y="3282630"/>
            <a:ext cx="1399295" cy="17575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928962" y="2163475"/>
            <a:ext cx="419375" cy="31431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100137" y="2682234"/>
            <a:ext cx="871647" cy="25103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C225-EDE4-6140-8867-BDB24171E2F7}" type="datetime1">
              <a:rPr lang="en-US" smtClean="0"/>
              <a:t>10/20/17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17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6" y="1350237"/>
            <a:ext cx="3020576" cy="50096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7670" y="2013910"/>
            <a:ext cx="5009614" cy="36752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09725" y="3066713"/>
            <a:ext cx="1801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LVL-1 + LVL-2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Trigger &amp;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Calibration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</a:t>
            </a:r>
            <a:r>
              <a:rPr lang="en-US" sz="2400" dirty="0" smtClean="0">
                <a:solidFill>
                  <a:srgbClr val="FFFF00"/>
                </a:solidFill>
              </a:rPr>
              <a:t>ystems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077" y="1932642"/>
            <a:ext cx="3006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Station-2 Trigger Plane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077" y="634670"/>
            <a:ext cx="7003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Took </a:t>
            </a:r>
            <a:r>
              <a:rPr lang="en-US" sz="4000" smtClean="0">
                <a:solidFill>
                  <a:srgbClr val="FF0000"/>
                </a:solidFill>
              </a:rPr>
              <a:t>Production Data with E906!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/>
              <a:t>Search Mode (2): “Prompt” Dark Photons </a:t>
            </a:r>
            <a:r>
              <a:rPr lang="en-US" sz="3200" dirty="0" err="1"/>
              <a:t>vs</a:t>
            </a:r>
            <a:r>
              <a:rPr lang="en-US" sz="3200" dirty="0"/>
              <a:t> </a:t>
            </a:r>
            <a:r>
              <a:rPr lang="en-US" sz="3200" dirty="0" err="1"/>
              <a:t>Drell</a:t>
            </a:r>
            <a:r>
              <a:rPr lang="en-US" sz="3200" dirty="0"/>
              <a:t>-Yan</a:t>
            </a:r>
            <a:br>
              <a:rPr lang="en-US" sz="3200" dirty="0"/>
            </a:br>
            <a:r>
              <a:rPr lang="en-US" sz="2800" dirty="0">
                <a:solidFill>
                  <a:srgbClr val="0000FF"/>
                </a:solidFill>
              </a:rPr>
              <a:t>B</a:t>
            </a:r>
            <a:r>
              <a:rPr lang="en-US" sz="2800" dirty="0">
                <a:solidFill>
                  <a:srgbClr val="0000FF"/>
                </a:solidFill>
              </a:rPr>
              <a:t>ump hunt at Z-</a:t>
            </a:r>
            <a:r>
              <a:rPr lang="en-US" sz="2800" dirty="0" err="1">
                <a:solidFill>
                  <a:srgbClr val="0000FF"/>
                </a:solidFill>
              </a:rPr>
              <a:t>vertx</a:t>
            </a:r>
            <a:r>
              <a:rPr lang="en-US" sz="2800" dirty="0">
                <a:solidFill>
                  <a:srgbClr val="0000FF"/>
                </a:solidFill>
              </a:rPr>
              <a:t> &lt; 3m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5E41-345C-F449-9194-239BB19F44E7}" type="datetime1">
              <a:rPr lang="en-US" smtClean="0"/>
              <a:t>10/20/17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18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24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Expected </a:t>
            </a:r>
            <a:r>
              <a:rPr lang="en-US" sz="1600" dirty="0" err="1"/>
              <a:t>Drell</a:t>
            </a:r>
            <a:r>
              <a:rPr lang="en-US" sz="1600" dirty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02" y="2188166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Drell</a:t>
                </a:r>
                <a:r>
                  <a:rPr lang="en-US" dirty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4121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99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977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566" y="3633116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471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622" y="5302309"/>
            <a:ext cx="25815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Work in progress: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- optimization </a:t>
            </a:r>
            <a:r>
              <a:rPr lang="is-IS" sz="2400" i="1" dirty="0">
                <a:solidFill>
                  <a:srgbClr val="FF0000"/>
                </a:solidFill>
              </a:rPr>
              <a:t>…,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- u</a:t>
            </a:r>
            <a:r>
              <a:rPr lang="is-IS" sz="2400" i="1" dirty="0">
                <a:solidFill>
                  <a:srgbClr val="FF0000"/>
                </a:solidFill>
              </a:rPr>
              <a:t>nderstand BG ...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1847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2299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9706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2017 Data Analysis in Progress</a:t>
            </a:r>
            <a:br>
              <a:rPr lang="en-US" dirty="0" smtClean="0"/>
            </a:br>
            <a:r>
              <a:rPr lang="en-US" sz="2200" dirty="0" smtClean="0"/>
              <a:t>Projections of 2017 Data Sensitivity and Prospects of 2018 parasitic run</a:t>
            </a:r>
            <a:endParaRPr lang="en-US" sz="22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1809957"/>
            <a:ext cx="4028663" cy="288131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1809956"/>
            <a:ext cx="4081671" cy="288131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0" y="1809956"/>
            <a:ext cx="3820352" cy="2881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357" y="5221357"/>
            <a:ext cx="10654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Projected sensitivity contours of displaced DY-like (left), </a:t>
            </a:r>
            <a:r>
              <a:rPr lang="en-US" b="1" i="1" dirty="0" err="1"/>
              <a:t>η</a:t>
            </a:r>
            <a:r>
              <a:rPr lang="en-US" b="1" i="1" dirty="0"/>
              <a:t>-decayed (middle), and prompt DY-like dark photon. </a:t>
            </a:r>
            <a:endParaRPr lang="en-US" b="1" i="1" dirty="0" smtClean="0"/>
          </a:p>
          <a:p>
            <a:r>
              <a:rPr lang="en-US" b="1" i="1" dirty="0" smtClean="0"/>
              <a:t>The </a:t>
            </a:r>
            <a:r>
              <a:rPr lang="en-US" b="1" i="1" dirty="0"/>
              <a:t>dashed black curve stands for 4 months of data, blue dashed curve stands for 1 month of data, </a:t>
            </a:r>
            <a:endParaRPr lang="en-US" b="1" i="1" dirty="0" smtClean="0"/>
          </a:p>
          <a:p>
            <a:r>
              <a:rPr lang="en-US" b="1" i="1" dirty="0" smtClean="0"/>
              <a:t>and </a:t>
            </a:r>
            <a:r>
              <a:rPr lang="en-US" b="1" i="1" dirty="0"/>
              <a:t>red curve shows 5 days of existing data.</a:t>
            </a:r>
            <a:endParaRPr lang="en-US" i="1" dirty="0"/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7DF5-188F-864F-8A81-86196B256D4B}" type="datetime1">
              <a:rPr lang="en-US" smtClean="0"/>
              <a:t>10/20/17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493"/>
            <a:ext cx="8229600" cy="114300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235" y="1100002"/>
            <a:ext cx="9806607" cy="52563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ark sector physics @</a:t>
            </a:r>
            <a:r>
              <a:rPr lang="en-US" dirty="0" err="1" smtClean="0">
                <a:solidFill>
                  <a:srgbClr val="0000FF"/>
                </a:solidFill>
              </a:rPr>
              <a:t>SeaQuest</a:t>
            </a:r>
            <a:r>
              <a:rPr lang="en-US" dirty="0" smtClean="0">
                <a:solidFill>
                  <a:srgbClr val="0000FF"/>
                </a:solidFill>
              </a:rPr>
              <a:t>/E1067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Mass: MeV ~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Detector upgrade @</a:t>
            </a:r>
            <a:r>
              <a:rPr lang="en-US" dirty="0" err="1" smtClean="0">
                <a:solidFill>
                  <a:srgbClr val="0000FF"/>
                </a:solidFill>
              </a:rPr>
              <a:t>SeaQuest</a:t>
            </a:r>
            <a:r>
              <a:rPr lang="en-US" dirty="0" smtClean="0">
                <a:solidFill>
                  <a:srgbClr val="0000FF"/>
                </a:solidFill>
              </a:rPr>
              <a:t>/E1067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DAQ &amp; </a:t>
            </a:r>
            <a:r>
              <a:rPr lang="en-US" dirty="0"/>
              <a:t>d</a:t>
            </a:r>
            <a:r>
              <a:rPr lang="en-US" dirty="0" smtClean="0"/>
              <a:t>ark photon </a:t>
            </a:r>
            <a:r>
              <a:rPr lang="en-US" dirty="0" smtClean="0"/>
              <a:t>trigger </a:t>
            </a:r>
          </a:p>
          <a:p>
            <a:pPr lvl="1"/>
            <a:r>
              <a:rPr lang="en-US" dirty="0" smtClean="0"/>
              <a:t>First run in 2017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Future </a:t>
            </a:r>
            <a:r>
              <a:rPr lang="en-US" dirty="0" smtClean="0">
                <a:solidFill>
                  <a:srgbClr val="0000FF"/>
                </a:solidFill>
              </a:rPr>
              <a:t>plan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ym typeface="Wingdings"/>
              </a:rPr>
              <a:t>Phase I: 2017 - 2020</a:t>
            </a:r>
          </a:p>
          <a:p>
            <a:pPr lvl="2"/>
            <a:r>
              <a:rPr lang="en-US" dirty="0" smtClean="0">
                <a:sym typeface="Wingdings"/>
              </a:rPr>
              <a:t>Parasitic run with E1039(polarized </a:t>
            </a:r>
            <a:r>
              <a:rPr lang="en-US" dirty="0" err="1" smtClean="0">
                <a:sym typeface="Wingdings"/>
              </a:rPr>
              <a:t>Drell</a:t>
            </a:r>
            <a:r>
              <a:rPr lang="en-US" dirty="0" smtClean="0">
                <a:sym typeface="Wingdings"/>
              </a:rPr>
              <a:t>-Yan)</a:t>
            </a:r>
          </a:p>
          <a:p>
            <a:pPr lvl="2"/>
            <a:r>
              <a:rPr lang="en-US" dirty="0" smtClean="0">
                <a:sym typeface="Wingdings"/>
              </a:rPr>
              <a:t>Electron/hadron </a:t>
            </a:r>
            <a:r>
              <a:rPr lang="en-US" dirty="0" smtClean="0">
                <a:sym typeface="Wingdings"/>
              </a:rPr>
              <a:t>ID w/ </a:t>
            </a:r>
            <a:r>
              <a:rPr lang="en-US" dirty="0" err="1" smtClean="0">
                <a:sym typeface="Wingdings"/>
              </a:rPr>
              <a:t>EMCal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upgrade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Phase II: 2020 -2025+</a:t>
            </a:r>
          </a:p>
          <a:p>
            <a:pPr lvl="2"/>
            <a:r>
              <a:rPr lang="en-US" dirty="0" smtClean="0">
                <a:sym typeface="Wingdings"/>
              </a:rPr>
              <a:t>Dedicated </a:t>
            </a:r>
            <a:r>
              <a:rPr lang="en-US" dirty="0" smtClean="0">
                <a:sym typeface="Wingdings"/>
              </a:rPr>
              <a:t>dark photon program @</a:t>
            </a:r>
            <a:r>
              <a:rPr lang="en-US" dirty="0" err="1" smtClean="0">
                <a:sym typeface="Wingdings"/>
              </a:rPr>
              <a:t>Fermilab</a:t>
            </a:r>
            <a:r>
              <a:rPr lang="en-US" dirty="0" smtClean="0">
                <a:sym typeface="Wingdings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519A-32CE-DE4D-A05D-38E098F46024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0" y="18819"/>
            <a:ext cx="8405861" cy="1117497"/>
          </a:xfrm>
        </p:spPr>
        <p:txBody>
          <a:bodyPr>
            <a:normAutofit/>
          </a:bodyPr>
          <a:lstStyle/>
          <a:p>
            <a:r>
              <a:rPr lang="en-US" sz="4000" dirty="0"/>
              <a:t>Phase-I Expectation: Dark Photons </a:t>
            </a:r>
            <a:br>
              <a:rPr lang="en-US" sz="4000" dirty="0"/>
            </a:br>
            <a:r>
              <a:rPr lang="en-US" sz="2800" dirty="0">
                <a:solidFill>
                  <a:srgbClr val="000000"/>
                </a:solidFill>
              </a:rPr>
              <a:t>(parasitic run </a:t>
            </a:r>
            <a:r>
              <a:rPr lang="en-US" sz="2800" dirty="0" smtClean="0">
                <a:solidFill>
                  <a:srgbClr val="000000"/>
                </a:solidFill>
              </a:rPr>
              <a:t>w/ E1039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5AD-6FCE-4241-B834-6863AFD40572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8714" y="1136316"/>
            <a:ext cx="40737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Drell</a:t>
            </a:r>
            <a:r>
              <a:rPr lang="en-US" dirty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sz="1400" dirty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    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Prompt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   </a:t>
            </a:r>
            <a:r>
              <a:rPr lang="en-US" sz="1400" dirty="0">
                <a:solidFill>
                  <a:srgbClr val="FF0000"/>
                </a:solidFill>
              </a:rPr>
              <a:t>   -  Good coverage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     </a:t>
            </a:r>
            <a:r>
              <a:rPr lang="en-US" sz="1400" dirty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err="1" smtClean="0">
                <a:solidFill>
                  <a:srgbClr val="FF0000"/>
                </a:solidFill>
              </a:rPr>
              <a:t>EMcal</a:t>
            </a:r>
            <a:r>
              <a:rPr lang="en-US" b="1" i="1" dirty="0" smtClean="0">
                <a:solidFill>
                  <a:srgbClr val="FF0000"/>
                </a:solidFill>
              </a:rPr>
              <a:t> upgrade (a new proposal)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>
                <a:solidFill>
                  <a:srgbClr val="FF0000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7065386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E-1067 Future </a:t>
            </a:r>
            <a:r>
              <a:rPr lang="en-US" dirty="0" smtClean="0">
                <a:solidFill>
                  <a:srgbClr val="FF0000"/>
                </a:solidFill>
              </a:rPr>
              <a:t>Upgrade Opportunity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FB8B-182C-8244-91D1-3B06A6EFC5E2}" type="datetime1">
              <a:rPr lang="en-US" smtClean="0"/>
              <a:t>10/20/17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21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981201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Add </a:t>
            </a:r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>
                <a:solidFill>
                  <a:schemeClr val="accent4"/>
                </a:solidFill>
              </a:rPr>
              <a:t>racking detectors close to “target” to improve mass resolution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405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</a:t>
            </a:r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, π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01" y="4885526"/>
            <a:ext cx="2310853" cy="33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4510" y="1748293"/>
            <a:ext cx="994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EMCal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755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Phase-I</a:t>
            </a:r>
            <a:r>
              <a:rPr lang="en-US" sz="3600" dirty="0"/>
              <a:t>: Displaced Low Mass Dark Photons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FF00FF"/>
                </a:solidFill>
              </a:rPr>
              <a:t>with </a:t>
            </a:r>
            <a:r>
              <a:rPr lang="en-US" altLang="zh-CN" sz="3100" dirty="0" err="1">
                <a:solidFill>
                  <a:srgbClr val="FF00FF"/>
                </a:solidFill>
              </a:rPr>
              <a:t>EMCal</a:t>
            </a:r>
            <a:r>
              <a:rPr lang="en-US" altLang="zh-CN" sz="3100" dirty="0">
                <a:solidFill>
                  <a:srgbClr val="FF00FF"/>
                </a:solidFill>
              </a:rPr>
              <a:t> </a:t>
            </a:r>
            <a:r>
              <a:rPr lang="en-US" sz="3100" dirty="0">
                <a:solidFill>
                  <a:srgbClr val="FF00FF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527" y="1433430"/>
            <a:ext cx="3947478" cy="45901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71F1-EC1C-BB42-BEF4-C25AECE5F9DC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8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Projection: POT 1.4 x 10</a:t>
            </a:r>
            <a:r>
              <a:rPr lang="en-US" baseline="30000" dirty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668"/>
            <a:ext cx="8229600" cy="758515"/>
          </a:xfrm>
        </p:spPr>
        <p:txBody>
          <a:bodyPr>
            <a:normAutofit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905" y="926757"/>
            <a:ext cx="5602620" cy="195366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~April of 2018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modules; 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48486" y="1351001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dE</a:t>
            </a:r>
            <a:r>
              <a:rPr lang="en-US" i="1" dirty="0">
                <a:solidFill>
                  <a:srgbClr val="FF0000"/>
                </a:solidFill>
              </a:rPr>
              <a:t>/E = 8.1%/</a:t>
            </a:r>
            <a:r>
              <a:rPr lang="en-US" i="1" dirty="0" err="1">
                <a:solidFill>
                  <a:srgbClr val="FF0000"/>
                </a:solidFill>
              </a:rPr>
              <a:t>sqrt</a:t>
            </a:r>
            <a:r>
              <a:rPr lang="en-US" i="1" dirty="0">
                <a:solidFill>
                  <a:srgbClr val="FF0000"/>
                </a:solidFill>
              </a:rPr>
              <a:t>(E) + 2.1%</a:t>
            </a:r>
          </a:p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dT</a:t>
            </a:r>
            <a:r>
              <a:rPr lang="en-US" i="1" dirty="0">
                <a:solidFill>
                  <a:srgbClr val="FF0000"/>
                </a:solidFill>
              </a:rPr>
              <a:t> &lt; 200 </a:t>
            </a:r>
            <a:r>
              <a:rPr lang="en-US" i="1" dirty="0" err="1">
                <a:solidFill>
                  <a:srgbClr val="FF0000"/>
                </a:solidFill>
              </a:rPr>
              <a:t>ps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- Excellent e/pi separation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5687-46CD-C24B-9032-47E0E845E3DD}" type="datetime1">
              <a:rPr lang="en-US" smtClean="0"/>
              <a:t>10/20/17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IMG_59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486" y="2655208"/>
            <a:ext cx="2775857" cy="3701143"/>
          </a:xfrm>
          <a:prstGeom prst="rect">
            <a:avLst/>
          </a:prstGeom>
        </p:spPr>
      </p:pic>
      <p:pic>
        <p:nvPicPr>
          <p:cNvPr id="13" name="Picture 12" descr="PHENIX_EMCal_4SeaQu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05" y="2691492"/>
            <a:ext cx="5720823" cy="36648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543524" y="3879274"/>
            <a:ext cx="822477" cy="7850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1959079" y="407789"/>
            <a:ext cx="8222253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Upgrade: More Physics </a:t>
            </a:r>
            <a:endParaRPr dirty="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10020598" y="6447235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1959079" y="1550686"/>
            <a:ext cx="4523697" cy="376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2 sectors (4×4 m</a:t>
            </a:r>
            <a:r>
              <a:rPr sz="2000" baseline="31999" dirty="0"/>
              <a:t>2</a:t>
            </a:r>
            <a:r>
              <a:rPr sz="2000" dirty="0">
                <a:solidFill>
                  <a:schemeClr val="accent1"/>
                </a:solidFill>
              </a:rPr>
              <a:t> </a:t>
            </a:r>
            <a:r>
              <a:rPr sz="2000" dirty="0"/>
              <a:t>coverage) PHENIX EMCal </a:t>
            </a:r>
            <a:r>
              <a:rPr lang="en-US" sz="2000" dirty="0"/>
              <a:t>are</a:t>
            </a:r>
            <a:r>
              <a:rPr sz="2000" dirty="0"/>
              <a:t> available</a:t>
            </a:r>
            <a:r>
              <a:rPr lang="en-US" sz="2000" dirty="0"/>
              <a:t>, need readout eletronics for SeaQuest</a:t>
            </a:r>
          </a:p>
          <a:p>
            <a:pPr marL="223234" indent="-223234">
              <a:buSzPct val="100000"/>
              <a:buChar char="•"/>
              <a:defRPr sz="3100"/>
            </a:pPr>
            <a:endParaRPr sz="2000" dirty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With EMCal installed, we will </a:t>
            </a:r>
            <a:r>
              <a:rPr lang="en-US" sz="2000" dirty="0"/>
              <a:t>also </a:t>
            </a:r>
            <a:r>
              <a:rPr sz="2000" dirty="0"/>
              <a:t>be </a:t>
            </a:r>
            <a:r>
              <a:rPr sz="2000" dirty="0"/>
              <a:t>able to access: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</a:t>
            </a:r>
            <a:r>
              <a:rPr sz="2000" dirty="0"/>
              <a:t>𝝆 decays to 𝛑𝛑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enhanced dark higgs sensitivity</a:t>
            </a:r>
          </a:p>
          <a:p>
            <a:pPr>
              <a:buSzPct val="100000"/>
              <a:defRPr sz="3100"/>
            </a:pPr>
            <a:endParaRPr lang="en-US" sz="2000" dirty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Potential </a:t>
            </a:r>
            <a:r>
              <a:rPr sz="2000" dirty="0"/>
              <a:t>bonus of better background rejection on trigger level (studies underway).</a:t>
            </a:r>
          </a:p>
        </p:txBody>
      </p:sp>
      <p:pic>
        <p:nvPicPr>
          <p:cNvPr id="216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6150" y="3591177"/>
            <a:ext cx="3832739" cy="2664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454" y="1117035"/>
            <a:ext cx="3027878" cy="231637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3663605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515"/>
            <a:ext cx="8229600" cy="714577"/>
          </a:xfrm>
        </p:spPr>
        <p:txBody>
          <a:bodyPr>
            <a:normAutofit/>
          </a:bodyPr>
          <a:lstStyle/>
          <a:p>
            <a:r>
              <a:rPr lang="en-US" dirty="0" smtClean="0"/>
              <a:t>Dark Higgs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039" y="1462939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480" y="1669826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374623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81200" y="4209260"/>
            <a:ext cx="43501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Phase-I: </a:t>
            </a:r>
          </a:p>
          <a:p>
            <a:r>
              <a:rPr lang="en-US" dirty="0">
                <a:solidFill>
                  <a:srgbClr val="FF0000"/>
                </a:solidFill>
              </a:rPr>
              <a:t>High-mass: 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 err="1">
                <a:solidFill>
                  <a:srgbClr val="FF0000"/>
                </a:solidFill>
              </a:rPr>
              <a:t>+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>
                <a:solidFill>
                  <a:srgbClr val="0000FF"/>
                </a:solidFill>
              </a:rPr>
              <a:t>	with </a:t>
            </a:r>
            <a:r>
              <a:rPr lang="en-US" dirty="0" err="1">
                <a:solidFill>
                  <a:srgbClr val="0000FF"/>
                </a:solidFill>
              </a:rPr>
              <a:t>muon</a:t>
            </a:r>
            <a:r>
              <a:rPr lang="en-US" dirty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9207" y="1213625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et al, </a:t>
            </a:r>
            <a:r>
              <a:rPr lang="en-US" sz="1200" dirty="0"/>
              <a:t>arXiv:1502.06983</a:t>
            </a:r>
            <a:r>
              <a:rPr lang="en-US" sz="1200" dirty="0"/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114508" y="3663074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808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BB56-F29C-EC48-AC11-A47B80756777}" type="datetime1">
              <a:rPr lang="en-US" smtClean="0"/>
              <a:t>10/20/17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24160" y="3143642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9441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0074" y="3874400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>
                    <a:solidFill>
                      <a:srgbClr val="008000"/>
                    </a:solidFill>
                  </a:rPr>
                  <a:t>+</a:t>
                </a:r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69213" y="4387124"/>
            <a:ext cx="128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9812"/>
            <a:ext cx="8229600" cy="980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Dark Higgs Sensitivity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POT:1.4x10</a:t>
            </a:r>
            <a:r>
              <a:rPr lang="en-US" sz="3100" baseline="30000" dirty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49420" y="1646400"/>
            <a:ext cx="3787309" cy="4709950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9DFB0-971F-A847-9B63-D6575209E493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41935" y="1236426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(2015)</a:t>
            </a:r>
            <a:endParaRPr lang="en-US" sz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06230" y="1513424"/>
            <a:ext cx="4741941" cy="4172908"/>
            <a:chOff x="4182229" y="1513424"/>
            <a:chExt cx="4741941" cy="4172908"/>
          </a:xfrm>
        </p:grpSpPr>
        <p:pic>
          <p:nvPicPr>
            <p:cNvPr id="14" name="Picture 13" descr="SeaQuest_SPS_2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>
                  <a:solidFill>
                    <a:srgbClr val="984807"/>
                  </a:solidFill>
                </a:rPr>
                <a:t>20</a:t>
              </a:r>
              <a:endParaRPr lang="en-US" baseline="30000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4" y="105435"/>
            <a:ext cx="10787270" cy="838737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SeaQuest</a:t>
            </a:r>
            <a:r>
              <a:rPr lang="en-US" sz="4800" dirty="0" smtClean="0"/>
              <a:t>/E1067 Summary </a:t>
            </a:r>
            <a:r>
              <a:rPr lang="en-US" sz="4800" dirty="0" smtClean="0"/>
              <a:t>and Outlook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77" y="993594"/>
            <a:ext cx="5737940" cy="4328127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20</a:t>
            </a:r>
            <a:r>
              <a:rPr lang="en-US" sz="3600" b="1" dirty="0" smtClean="0">
                <a:solidFill>
                  <a:srgbClr val="FF0000"/>
                </a:solidFill>
              </a:rPr>
              <a:t>17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900" b="1" dirty="0" smtClean="0"/>
              <a:t>Successfully completed </a:t>
            </a:r>
            <a:r>
              <a:rPr lang="en-US" sz="2900" b="1" dirty="0"/>
              <a:t>Trigger and DAQ Upgrade </a:t>
            </a:r>
          </a:p>
          <a:p>
            <a:pPr lvl="1"/>
            <a:r>
              <a:rPr lang="en-US" sz="2900" b="1" dirty="0" smtClean="0"/>
              <a:t>Successfully took </a:t>
            </a:r>
            <a:r>
              <a:rPr lang="en-US" sz="2900" b="1" dirty="0" smtClean="0"/>
              <a:t>production data parasitically with </a:t>
            </a:r>
            <a:r>
              <a:rPr lang="en-US" sz="2900" b="1" dirty="0" smtClean="0"/>
              <a:t>E906</a:t>
            </a:r>
          </a:p>
          <a:p>
            <a:pPr lvl="1"/>
            <a:r>
              <a:rPr lang="en-US" sz="2900" b="1" dirty="0" smtClean="0"/>
              <a:t>Data analysis in progress</a:t>
            </a:r>
          </a:p>
          <a:p>
            <a:pPr lvl="1"/>
            <a:r>
              <a:rPr lang="en-US" sz="2900" b="1" dirty="0" smtClean="0"/>
              <a:t>Ready </a:t>
            </a:r>
            <a:r>
              <a:rPr lang="en-US" sz="2900" b="1" dirty="0" smtClean="0"/>
              <a:t>for full data taking with E1039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20</a:t>
            </a:r>
            <a:r>
              <a:rPr lang="en-US" sz="3600" b="1" dirty="0" smtClean="0">
                <a:solidFill>
                  <a:srgbClr val="FF0000"/>
                </a:solidFill>
              </a:rPr>
              <a:t>18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900" b="1" dirty="0" smtClean="0"/>
              <a:t>Take more data </a:t>
            </a:r>
            <a:r>
              <a:rPr lang="en-US" sz="2900" b="1" dirty="0" smtClean="0"/>
              <a:t>parasitically with Polarized </a:t>
            </a:r>
            <a:r>
              <a:rPr lang="en-US" sz="2900" b="1" dirty="0" err="1" smtClean="0"/>
              <a:t>Drell</a:t>
            </a:r>
            <a:r>
              <a:rPr lang="en-US" sz="2900" b="1" dirty="0" smtClean="0"/>
              <a:t>-Yan experiment E1039</a:t>
            </a:r>
            <a:endParaRPr lang="en-US" sz="2900" b="1" dirty="0" smtClean="0"/>
          </a:p>
          <a:p>
            <a:pPr lvl="1"/>
            <a:r>
              <a:rPr lang="en-US" sz="2900" b="1" dirty="0"/>
              <a:t>F</a:t>
            </a:r>
            <a:r>
              <a:rPr lang="en-US" sz="2900" b="1" dirty="0" smtClean="0"/>
              <a:t>irst </a:t>
            </a:r>
            <a:r>
              <a:rPr lang="en-US" sz="2900" b="1" dirty="0" smtClean="0"/>
              <a:t>preliminary search results  </a:t>
            </a:r>
            <a:endParaRPr lang="en-US" sz="2900" b="1" i="1" dirty="0">
              <a:solidFill>
                <a:srgbClr val="FF0000"/>
              </a:solidFill>
            </a:endParaRPr>
          </a:p>
          <a:p>
            <a:pPr lvl="1"/>
            <a:endParaRPr lang="en-US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Fermilab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dark sector physics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program @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Seaquest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/E1067: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Phase-I (2017-2020)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Great discovery potential!</a:t>
            </a:r>
          </a:p>
          <a:p>
            <a:pPr lvl="1"/>
            <a:r>
              <a:rPr lang="en-US" b="1" i="1" dirty="0">
                <a:solidFill>
                  <a:srgbClr val="00B050"/>
                </a:solidFill>
              </a:rPr>
              <a:t>P</a:t>
            </a:r>
            <a:r>
              <a:rPr lang="en-US" b="1" i="1" dirty="0" smtClean="0">
                <a:solidFill>
                  <a:srgbClr val="00B050"/>
                </a:solidFill>
              </a:rPr>
              <a:t>arasitic data taking with E906/E1039, 2017-2020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B050"/>
                </a:solidFill>
              </a:rPr>
              <a:t>18</a:t>
            </a:r>
            <a:r>
              <a:rPr lang="en-US" b="1" i="1" dirty="0" smtClean="0">
                <a:solidFill>
                  <a:srgbClr val="00B050"/>
                </a:solidFill>
              </a:rPr>
              <a:t> or more</a:t>
            </a:r>
          </a:p>
          <a:p>
            <a:pPr lvl="1"/>
            <a:r>
              <a:rPr lang="en-US" b="1" i="1" dirty="0">
                <a:solidFill>
                  <a:srgbClr val="00B050"/>
                </a:solidFill>
              </a:rPr>
              <a:t>Possible detector upgrade, add electron and hadron </a:t>
            </a:r>
            <a:r>
              <a:rPr lang="en-US" b="1" i="1" dirty="0" smtClean="0">
                <a:solidFill>
                  <a:srgbClr val="00B050"/>
                </a:solidFill>
              </a:rPr>
              <a:t>capability</a:t>
            </a: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Phase-II (2020-2025+)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A </a:t>
            </a:r>
            <a:r>
              <a:rPr lang="en-US" b="1" i="1" dirty="0" smtClean="0">
                <a:solidFill>
                  <a:srgbClr val="00B050"/>
                </a:solidFill>
              </a:rPr>
              <a:t>dedicated dark sector physics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368" y="1209487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3120-7BD2-A947-8DD2-CCDD2F372D1D}" type="datetime1">
              <a:rPr lang="en-US" smtClean="0"/>
              <a:t>10/20/17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40855" y="2922261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1690216" cy="78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search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2313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76548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347720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61164" y="575894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32951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69277" y="577038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817044" y="579692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884724" y="578913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32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46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3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57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97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2020+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3461164" y="5221169"/>
            <a:ext cx="4979690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Preparation     Phase-I (parasitic runs)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8440854" y="5194631"/>
            <a:ext cx="1850412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Phase-II</a:t>
            </a: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27" y="2962450"/>
            <a:ext cx="2117405" cy="18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8492" y="122098"/>
            <a:ext cx="8706393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Come to Join us!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CB08-7161-904D-A654-BEA63259FBAF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D7E8-DB72-5B4A-92C1-E0F780A53C87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22" t="5336" r="5408" b="21329"/>
          <a:stretch/>
        </p:blipFill>
        <p:spPr>
          <a:xfrm>
            <a:off x="3869350" y="1265099"/>
            <a:ext cx="4337047" cy="49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485-967C-DD4F-A653-7F7761E10B7A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76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0439" y="1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at the 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202405" y="753796"/>
            <a:ext cx="8507765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</a:t>
            </a:r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igh intensity proton beam:   “beam dump mode” @</a:t>
            </a:r>
            <a:r>
              <a:rPr lang="en-US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35K fb</a:t>
            </a:r>
            <a:r>
              <a:rPr lang="en-US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 in </a:t>
            </a:r>
            <a:r>
              <a:rPr lang="en-US" b="1" dirty="0" smtClean="0">
                <a:latin typeface="Gill Sans" charset="0"/>
                <a:cs typeface="Gill Sans" charset="0"/>
                <a:sym typeface="Gill Sans" charset="0"/>
              </a:rPr>
              <a:t>Run-I</a:t>
            </a:r>
            <a:endParaRPr lang="en-US" b="1" dirty="0"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870B-5340-CF4B-968E-AACC77606425}" type="datetime1">
              <a:rPr lang="en-US" smtClean="0"/>
              <a:t>10/20/17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560" y="4380013"/>
            <a:ext cx="3344440" cy="197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71481" y="5751271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</a:t>
            </a:r>
            <a:r>
              <a:rPr lang="en-US" sz="1600" dirty="0">
                <a:solidFill>
                  <a:srgbClr val="FF0000"/>
                </a:solidFill>
              </a:rPr>
              <a:t>B</a:t>
            </a:r>
            <a:r>
              <a:rPr lang="en-US" sz="1600" dirty="0">
                <a:solidFill>
                  <a:srgbClr val="FF0000"/>
                </a:solidFill>
              </a:rPr>
              <a:t>eam dump mode: </a:t>
            </a:r>
            <a:r>
              <a:rPr lang="en-US" sz="1600" dirty="0" err="1">
                <a:solidFill>
                  <a:srgbClr val="FF0000"/>
                </a:solidFill>
              </a:rPr>
              <a:t>p+Fe</a:t>
            </a:r>
            <a:r>
              <a:rPr lang="en-US" sz="1600" dirty="0">
                <a:solidFill>
                  <a:srgbClr val="FF0000"/>
                </a:solidFill>
              </a:rPr>
              <a:t> collisions! Target ~ 10%λ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73202" y="4813493"/>
            <a:ext cx="107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SeaQuest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05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0826" y="16737"/>
            <a:ext cx="6720401" cy="7959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Very Successful Team Work!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0" t="-2" r="5502" b="18746"/>
          <a:stretch/>
        </p:blipFill>
        <p:spPr>
          <a:xfrm>
            <a:off x="25220" y="758819"/>
            <a:ext cx="3931920" cy="2926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949" y="16737"/>
            <a:ext cx="3761408" cy="2821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937" y="2418754"/>
            <a:ext cx="3334815" cy="2501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" y="3781566"/>
            <a:ext cx="4051451" cy="30385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A8E5-40F0-FE4B-9BF8-57D9E50635B7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30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420" y="4496046"/>
            <a:ext cx="3132809" cy="2349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919" y="757294"/>
            <a:ext cx="4019925" cy="3014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257" y="4552780"/>
            <a:ext cx="3045962" cy="2284471"/>
          </a:xfrm>
          <a:prstGeom prst="rect">
            <a:avLst/>
          </a:prstGeom>
        </p:spPr>
      </p:pic>
      <p:pic>
        <p:nvPicPr>
          <p:cNvPr id="21" name="Picture 20" descr="IMG_4837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71" b="23023"/>
          <a:stretch/>
        </p:blipFill>
        <p:spPr>
          <a:xfrm>
            <a:off x="2666376" y="2561237"/>
            <a:ext cx="6427254" cy="18657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79" y="4907770"/>
            <a:ext cx="2549845" cy="19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82023" y="1273913"/>
            <a:ext cx="4356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 </a:t>
            </a:r>
            <a:r>
              <a:rPr lang="en-US" dirty="0" err="1"/>
              <a:t>GeV@FNAL</a:t>
            </a:r>
            <a:r>
              <a:rPr lang="en-US" dirty="0"/>
              <a:t>: 2017 -2019</a:t>
            </a:r>
          </a:p>
          <a:p>
            <a:r>
              <a:rPr lang="en-US" dirty="0"/>
              <a:t>1.4x10</a:t>
            </a:r>
            <a:r>
              <a:rPr lang="en-US" baseline="30000" dirty="0"/>
              <a:t>18</a:t>
            </a:r>
            <a:r>
              <a:rPr lang="en-US" dirty="0"/>
              <a:t> POT or more, 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0537" y="1316693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 </a:t>
            </a:r>
            <a:r>
              <a:rPr lang="en-US" dirty="0" err="1"/>
              <a:t>GeV@SPS</a:t>
            </a:r>
            <a:r>
              <a:rPr lang="en-US" dirty="0"/>
              <a:t>: 2025 -2030</a:t>
            </a:r>
          </a:p>
          <a:p>
            <a:r>
              <a:rPr lang="en-US" dirty="0"/>
              <a:t>4x10</a:t>
            </a:r>
            <a:r>
              <a:rPr lang="en-US" baseline="30000" dirty="0"/>
              <a:t>20</a:t>
            </a:r>
            <a:r>
              <a:rPr lang="en-US" dirty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CDC-AE3F-5745-A7EB-8E99E422A5E5}" type="datetime1">
              <a:rPr lang="en-US" smtClean="0"/>
              <a:t>10/20/17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sensitivity_SP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571" y="2083599"/>
            <a:ext cx="3933125" cy="40013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06230" y="1747617"/>
            <a:ext cx="4741941" cy="4172908"/>
            <a:chOff x="4182229" y="1513424"/>
            <a:chExt cx="4741941" cy="4172908"/>
          </a:xfrm>
        </p:grpSpPr>
        <p:pic>
          <p:nvPicPr>
            <p:cNvPr id="13" name="Picture 12" descr="SeaQuest_SPS_2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>
                  <a:solidFill>
                    <a:srgbClr val="984807"/>
                  </a:solidFill>
                </a:rPr>
                <a:t>20</a:t>
              </a:r>
              <a:endParaRPr lang="en-US" baseline="30000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0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/>
              <a:t>Low Mass Prompt </a:t>
            </a:r>
            <a:r>
              <a:rPr lang="en-US" sz="3200" dirty="0" err="1"/>
              <a:t>Dimuon</a:t>
            </a:r>
            <a:r>
              <a:rPr lang="en-US" sz="3200" dirty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5004100" y="938238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8837" y="958055"/>
            <a:ext cx="327526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Proposed 2-layer trigger upgrade (10x improvement)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DAQ upgrade completed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Previous E906 DAQ 1kHz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</a:t>
            </a:r>
            <a:r>
              <a:rPr lang="en-US" dirty="0"/>
              <a:t>ow 10+ kHz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Can take all dark photon events of interest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0F8F-C91D-A94C-8BEC-A9AAEB17F865}" type="datetime1">
              <a:rPr lang="en-US" smtClean="0"/>
              <a:t>10/20/17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30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Expected (Prompt) Low mass </a:t>
            </a:r>
            <a:r>
              <a:rPr lang="en-US" b="1" dirty="0" err="1">
                <a:solidFill>
                  <a:srgbClr val="0000FF"/>
                </a:solidFill>
              </a:rPr>
              <a:t>dimuon</a:t>
            </a:r>
            <a:r>
              <a:rPr lang="en-US" b="1" dirty="0">
                <a:solidFill>
                  <a:srgbClr val="0000FF"/>
                </a:solidFill>
              </a:rPr>
              <a:t> trigger performance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07477" y="5904030"/>
            <a:ext cx="23911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18919" y="5711211"/>
            <a:ext cx="388985" cy="1798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18919" y="5297608"/>
            <a:ext cx="182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4s spill, 60s cycle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073" y="5949798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3794462" y="5686714"/>
            <a:ext cx="388985" cy="1928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1617" y="1778000"/>
            <a:ext cx="4415963" cy="4525929"/>
          </a:xfrm>
        </p:spPr>
        <p:txBody>
          <a:bodyPr>
            <a:normAutofit/>
          </a:bodyPr>
          <a:lstStyle/>
          <a:p>
            <a:r>
              <a:rPr lang="en-US" sz="2000" dirty="0"/>
              <a:t>Invariant mass spectrum for FY 2015 data</a:t>
            </a:r>
          </a:p>
          <a:p>
            <a:endParaRPr lang="en-US" sz="2000" dirty="0"/>
          </a:p>
          <a:p>
            <a:r>
              <a:rPr lang="en-US" sz="2000" dirty="0"/>
              <a:t>30% of anticipated data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Data agrees well with Monte Carlo (spectrometer works as expected)</a:t>
            </a:r>
          </a:p>
          <a:p>
            <a:endParaRPr lang="en-US" sz="2000" dirty="0"/>
          </a:p>
          <a:p>
            <a:r>
              <a:rPr lang="en-US" sz="2000" dirty="0"/>
              <a:t>Data with Mass &gt; 4.2 GeV are mostly dimuons coming from the Drell-Yan process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491" y="570156"/>
            <a:ext cx="8128939" cy="1054250"/>
          </a:xfrm>
        </p:spPr>
        <p:txBody>
          <a:bodyPr/>
          <a:lstStyle/>
          <a:p>
            <a:r>
              <a:rPr lang="en-US" sz="4000" dirty="0"/>
              <a:t>Event selection and reconstruction</a:t>
            </a:r>
            <a:endParaRPr lang="en-US" sz="4000" dirty="0"/>
          </a:p>
        </p:txBody>
      </p:sp>
      <p:pic>
        <p:nvPicPr>
          <p:cNvPr id="9" name="Picture 8" descr="Screen Shot 2016-09-27 at 1.2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49" y="1624407"/>
            <a:ext cx="3864380" cy="2593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27872" y="2043583"/>
            <a:ext cx="1550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C2920"/>
                </a:solidFill>
              </a:rPr>
              <a:t>J/</a:t>
            </a:r>
            <a:r>
              <a:rPr lang="en-US" sz="1200" dirty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>
                <a:solidFill>
                  <a:srgbClr val="CC2920"/>
                </a:solidFill>
              </a:rPr>
              <a:t> Monte Carlo</a:t>
            </a:r>
          </a:p>
          <a:p>
            <a:r>
              <a:rPr lang="en-US" sz="1200" dirty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>
                <a:solidFill>
                  <a:srgbClr val="CC2920"/>
                </a:solidFill>
              </a:rPr>
              <a:t>’ Monte Carlo</a:t>
            </a:r>
          </a:p>
          <a:p>
            <a:r>
              <a:rPr lang="en-US" sz="1200" dirty="0">
                <a:solidFill>
                  <a:srgbClr val="E140FE"/>
                </a:solidFill>
              </a:rPr>
              <a:t>Drell-Yan Monte Carlo</a:t>
            </a:r>
          </a:p>
          <a:p>
            <a:r>
              <a:rPr lang="en-US" sz="1200" dirty="0">
                <a:solidFill>
                  <a:srgbClr val="000000"/>
                </a:solidFill>
              </a:rPr>
              <a:t>Random Background</a:t>
            </a:r>
          </a:p>
          <a:p>
            <a:r>
              <a:rPr lang="en-US" sz="1200" dirty="0">
                <a:solidFill>
                  <a:srgbClr val="1324D5"/>
                </a:solidFill>
              </a:rPr>
              <a:t>Combined MC and </a:t>
            </a:r>
            <a:r>
              <a:rPr lang="en-US" sz="1200" dirty="0" err="1">
                <a:solidFill>
                  <a:srgbClr val="1324D5"/>
                </a:solidFill>
              </a:rPr>
              <a:t>bg</a:t>
            </a:r>
            <a:endParaRPr lang="en-US" sz="1200" dirty="0">
              <a:solidFill>
                <a:srgbClr val="1324D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143" y="3343402"/>
            <a:ext cx="1386482" cy="586589"/>
          </a:xfrm>
          <a:prstGeom prst="rect">
            <a:avLst/>
          </a:prstGeom>
        </p:spPr>
      </p:pic>
      <p:pic>
        <p:nvPicPr>
          <p:cNvPr id="11" name="Picture 10" descr="Screen Shot 2016-09-27 at 1.29.5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49" y="4246906"/>
            <a:ext cx="3864380" cy="2057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0083" y="4246906"/>
            <a:ext cx="1123116" cy="475164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63264" y="6298175"/>
            <a:ext cx="2133600" cy="365125"/>
          </a:xfrm>
        </p:spPr>
        <p:txBody>
          <a:bodyPr>
            <a:normAutofit/>
          </a:bodyPr>
          <a:lstStyle/>
          <a:p>
            <a:fld id="{F36DD0FD-55B0-48C4-8AF2-8A69533EDFC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50849" y="1735805"/>
            <a:ext cx="198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E906 preliminary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9F8DA-A271-BD45-94FA-B51D040C5CDD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89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Beyond Exclusive Channels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possible missing </a:t>
            </a:r>
            <a:r>
              <a:rPr lang="en-US" sz="2700" dirty="0" err="1">
                <a:solidFill>
                  <a:srgbClr val="0000FF"/>
                </a:solidFill>
              </a:rPr>
              <a:t>pT</a:t>
            </a:r>
            <a:r>
              <a:rPr lang="en-US" sz="2700" dirty="0">
                <a:solidFill>
                  <a:srgbClr val="0000FF"/>
                </a:solidFill>
              </a:rPr>
              <a:t> measurements being explored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411" y="1889861"/>
            <a:ext cx="50673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93" y="3563597"/>
            <a:ext cx="4027497" cy="277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9418" y="2934018"/>
            <a:ext cx="20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Chien</a:t>
            </a:r>
            <a:r>
              <a:rPr lang="en-US" dirty="0"/>
              <a:t>-Yi Chen, 2017</a:t>
            </a:r>
            <a:endParaRPr lang="en-US" dirty="0"/>
          </a:p>
        </p:txBody>
      </p:sp>
      <p:pic>
        <p:nvPicPr>
          <p:cNvPr id="7" name="Picture 6" descr="pzap_ptap_3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21" y="3186014"/>
            <a:ext cx="3836480" cy="3037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812" y="2961565"/>
            <a:ext cx="1433521" cy="144546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2003-D367-A341-BF27-DD92A0F0C1EF}" type="datetime1">
              <a:rPr lang="en-US" smtClean="0"/>
              <a:t>10/20/17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1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200" y="1218738"/>
            <a:ext cx="8698867" cy="4635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0146" y="18490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 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6206" y="18490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>
                <a:solidFill>
                  <a:srgbClr val="FFFFFF"/>
                </a:solidFill>
              </a:rPr>
              <a:t> Mag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5245" y="3456825"/>
            <a:ext cx="78553" cy="78564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03778" y="3352074"/>
            <a:ext cx="78553" cy="10166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78400" y="4478160"/>
            <a:ext cx="306300" cy="1274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92628" y="5596146"/>
            <a:ext cx="3154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St-1 trigger plane, 160 x 160 cm</a:t>
            </a:r>
          </a:p>
          <a:p>
            <a:r>
              <a:rPr lang="en-US" dirty="0">
                <a:solidFill>
                  <a:srgbClr val="FF0000"/>
                </a:solidFill>
              </a:rPr>
              <a:t>Made of </a:t>
            </a:r>
            <a:r>
              <a:rPr lang="en-US" dirty="0">
                <a:solidFill>
                  <a:srgbClr val="FF0000"/>
                </a:solidFill>
              </a:rPr>
              <a:t>4 1cm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>
                <a:solidFill>
                  <a:srgbClr val="FF0000"/>
                </a:solidFill>
              </a:rPr>
              <a:t>1cm </a:t>
            </a:r>
            <a:r>
              <a:rPr lang="en-US" dirty="0">
                <a:solidFill>
                  <a:srgbClr val="FF0000"/>
                </a:solidFill>
              </a:rPr>
              <a:t>x 8</a:t>
            </a:r>
            <a:r>
              <a:rPr lang="en-US" dirty="0">
                <a:solidFill>
                  <a:srgbClr val="FF0000"/>
                </a:solidFill>
              </a:rPr>
              <a:t>0cm</a:t>
            </a:r>
          </a:p>
          <a:p>
            <a:r>
              <a:rPr lang="en-US" dirty="0">
                <a:solidFill>
                  <a:srgbClr val="FF0000"/>
                </a:solidFill>
              </a:rPr>
              <a:t> scintillator planes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4166" y="5508544"/>
            <a:ext cx="348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St-2 trigger plane, 200 cm x 200 cm</a:t>
            </a:r>
          </a:p>
          <a:p>
            <a:r>
              <a:rPr lang="en-US" dirty="0">
                <a:solidFill>
                  <a:srgbClr val="FF0000"/>
                </a:solidFill>
              </a:rPr>
              <a:t>Made of 4 2cm x 2cm x 100cm 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cintillator planes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49344" y="4447244"/>
            <a:ext cx="256307" cy="12550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981200" y="6423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Side View of the Proposed Experimental Setup 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C4F-F73D-5941-A2FC-4F4655957B2E}" type="datetime1">
              <a:rPr lang="en-US" smtClean="0"/>
              <a:t>10/20/17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35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24000" y="3841750"/>
            <a:ext cx="641350" cy="635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01550" y="5596146"/>
            <a:ext cx="7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LDRD: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1DC2-1A43-5A4C-A785-EF81D64DC324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213240" y="900930"/>
            <a:ext cx="3803120" cy="2996094"/>
            <a:chOff x="901700" y="516460"/>
            <a:chExt cx="7327900" cy="59817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700" y="516460"/>
              <a:ext cx="7327900" cy="59817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430125" y="3585600"/>
              <a:ext cx="1032178" cy="5702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62303" y="4155840"/>
              <a:ext cx="1460103" cy="319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922406" y="4302720"/>
              <a:ext cx="3559539" cy="1653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xplosion 1 12"/>
            <p:cNvSpPr/>
            <p:nvPr/>
          </p:nvSpPr>
          <p:spPr>
            <a:xfrm>
              <a:off x="3167641" y="423480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 1 13"/>
            <p:cNvSpPr/>
            <p:nvPr/>
          </p:nvSpPr>
          <p:spPr>
            <a:xfrm>
              <a:off x="5221593" y="430272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 1 14"/>
            <p:cNvSpPr/>
            <p:nvPr/>
          </p:nvSpPr>
          <p:spPr>
            <a:xfrm>
              <a:off x="6191522" y="424224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 1 15"/>
            <p:cNvSpPr/>
            <p:nvPr/>
          </p:nvSpPr>
          <p:spPr>
            <a:xfrm>
              <a:off x="6698148" y="423480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046922" y="124690"/>
            <a:ext cx="9634330" cy="97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SeaQuest</a:t>
            </a:r>
            <a:r>
              <a:rPr lang="en-US" dirty="0" smtClean="0"/>
              <a:t>: </a:t>
            </a:r>
            <a:r>
              <a:rPr lang="en-US" dirty="0"/>
              <a:t>Nuclear Physics with </a:t>
            </a:r>
            <a:r>
              <a:rPr lang="en-US" dirty="0" err="1"/>
              <a:t>Drell</a:t>
            </a:r>
            <a:r>
              <a:rPr lang="en-US" dirty="0"/>
              <a:t>-Yan</a:t>
            </a:r>
          </a:p>
          <a:p>
            <a:r>
              <a:rPr lang="en-US" sz="3100" dirty="0"/>
              <a:t>DOE/NP </a:t>
            </a:r>
            <a:r>
              <a:rPr lang="en-US" sz="3100" dirty="0" smtClean="0"/>
              <a:t>Programs 2012-2017(E906), 2017-2020(E1039) </a:t>
            </a:r>
            <a:endParaRPr lang="en-US" sz="31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774" y="1101570"/>
            <a:ext cx="2747026" cy="260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774" y="4297716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463774" y="5987018"/>
            <a:ext cx="303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 Energy Loss </a:t>
            </a:r>
            <a:r>
              <a:rPr lang="en-US" dirty="0" err="1"/>
              <a:t>dE</a:t>
            </a:r>
            <a:r>
              <a:rPr lang="en-US" dirty="0"/>
              <a:t>/dx in </a:t>
            </a:r>
            <a:r>
              <a:rPr lang="en-US" dirty="0" err="1"/>
              <a:t>pA</a:t>
            </a:r>
            <a:endParaRPr lang="en-US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468" y="3981711"/>
            <a:ext cx="3004308" cy="233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746268" y="4173613"/>
            <a:ext cx="1271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Drell</a:t>
            </a:r>
            <a:r>
              <a:rPr lang="en-US" dirty="0"/>
              <a:t>-Yan </a:t>
            </a:r>
          </a:p>
          <a:p>
            <a:r>
              <a:rPr lang="en-US" dirty="0"/>
              <a:t>Acceptance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234"/>
            <a:ext cx="8229600" cy="853030"/>
          </a:xfrm>
        </p:spPr>
        <p:txBody>
          <a:bodyPr/>
          <a:lstStyle/>
          <a:p>
            <a:r>
              <a:rPr lang="en-US" dirty="0" smtClean="0"/>
              <a:t>Dark Sector Physics @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2BA1-0234-174E-8F6D-6E29D5D8531D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38" y="3620752"/>
            <a:ext cx="7070662" cy="2614918"/>
          </a:xfrm>
          <a:prstGeom prst="rect">
            <a:avLst/>
          </a:prstGeom>
        </p:spPr>
      </p:pic>
      <p:pic>
        <p:nvPicPr>
          <p:cNvPr id="10" name="Picture 9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205922"/>
            <a:ext cx="4006703" cy="271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38200" y="1205922"/>
            <a:ext cx="6198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Current and near future high</a:t>
            </a:r>
            <a:r>
              <a:rPr lang="en-US" sz="2400" dirty="0">
                <a:solidFill>
                  <a:srgbClr val="FF0000"/>
                </a:solidFill>
              </a:rPr>
              <a:t>-intensity </a:t>
            </a:r>
            <a:r>
              <a:rPr lang="en-US" sz="2400" dirty="0">
                <a:solidFill>
                  <a:srgbClr val="FF0000"/>
                </a:solidFill>
              </a:rPr>
              <a:t>colliders </a:t>
            </a:r>
            <a:r>
              <a:rPr lang="en-US" sz="2400" dirty="0">
                <a:solidFill>
                  <a:srgbClr val="FF0000"/>
                </a:solidFill>
              </a:rPr>
              <a:t>and fixed target </a:t>
            </a:r>
            <a:r>
              <a:rPr lang="en-US" sz="2400" dirty="0">
                <a:solidFill>
                  <a:srgbClr val="FF0000"/>
                </a:solidFill>
              </a:rPr>
              <a:t>experiments offer </a:t>
            </a:r>
            <a:r>
              <a:rPr lang="en-US" sz="2400" dirty="0">
                <a:solidFill>
                  <a:srgbClr val="FF0000"/>
                </a:solidFill>
              </a:rPr>
              <a:t>an ideal environment to probe </a:t>
            </a:r>
            <a:r>
              <a:rPr lang="en-US" sz="2400" dirty="0">
                <a:solidFill>
                  <a:srgbClr val="FF0000"/>
                </a:solidFill>
              </a:rPr>
              <a:t>dark sector physics in MeV </a:t>
            </a:r>
            <a:r>
              <a:rPr lang="en-US" sz="2400" dirty="0">
                <a:solidFill>
                  <a:srgbClr val="FF0000"/>
                </a:solidFill>
              </a:rPr>
              <a:t>~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GeV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62901" y="1208313"/>
            <a:ext cx="1689012" cy="140540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651913" y="4206230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WIMP Search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868785" y="2194560"/>
            <a:ext cx="2094116" cy="238100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8969" y="3312028"/>
            <a:ext cx="170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Schuster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2174" y="105305"/>
            <a:ext cx="8925523" cy="1354728"/>
          </a:xfrm>
        </p:spPr>
        <p:txBody>
          <a:bodyPr>
            <a:normAutofit/>
          </a:bodyPr>
          <a:lstStyle/>
          <a:p>
            <a:r>
              <a:rPr lang="en-US" sz="3600" dirty="0"/>
              <a:t>A Great Opportunity</a:t>
            </a:r>
            <a:br>
              <a:rPr lang="en-US" sz="3600" dirty="0"/>
            </a:br>
            <a:r>
              <a:rPr lang="en-US" sz="2700" dirty="0"/>
              <a:t>Dark Photons and Dark Higgs Search at </a:t>
            </a:r>
            <a:r>
              <a:rPr lang="en-US" sz="2700" dirty="0" err="1"/>
              <a:t>SeaQuest</a:t>
            </a:r>
            <a:endParaRPr lang="en-US" sz="27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07" y="4042723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023" y="2829984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104353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0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975639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C5679-FFC6-AA48-9195-DD14C2FBC5F6}" type="datetime1">
              <a:rPr lang="en-US" smtClean="0"/>
              <a:t>10/20/17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50034" y="3842667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77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698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Dark Photon Detection in </a:t>
            </a:r>
            <a:r>
              <a:rPr lang="en-US" sz="3200" dirty="0" err="1"/>
              <a:t>Dilepton</a:t>
            </a:r>
            <a:r>
              <a:rPr lang="en-US" sz="3200" dirty="0"/>
              <a:t> Channel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431481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06" y="2650415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6079934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D0F4-DF91-354A-ADD7-5FF0F53979AB}" type="datetime1">
              <a:rPr lang="en-US" smtClean="0"/>
              <a:t>10/20/17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957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9043796" y="3299313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9043796" y="4058555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9321850" y="3619694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MiniBooNE</a:t>
            </a:r>
            <a:endParaRPr lang="en-US" sz="1200" dirty="0"/>
          </a:p>
          <a:p>
            <a:r>
              <a:rPr lang="en-US" sz="1200" dirty="0"/>
              <a:t>Beam-dump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9379486" y="5267420"/>
            <a:ext cx="1271310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~ Fixed target w/ </a:t>
            </a:r>
          </a:p>
          <a:p>
            <a:r>
              <a:rPr lang="en-US" sz="1200" dirty="0"/>
              <a:t>electron beams</a:t>
            </a:r>
          </a:p>
        </p:txBody>
      </p:sp>
    </p:spTree>
    <p:extLst>
      <p:ext uri="{BB962C8B-B14F-4D97-AF65-F5344CB8AC3E}">
        <p14:creationId xmlns:p14="http://schemas.microsoft.com/office/powerpoint/2010/main" val="13680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598" y="3633381"/>
            <a:ext cx="8285202" cy="308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2A518A-7092-B049-843B-C3B79E3B8F0F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Screen Shot 2016-05-13 at 2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84" y="405613"/>
            <a:ext cx="8285202" cy="279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085" y="232458"/>
            <a:ext cx="256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target </a:t>
            </a:r>
            <a:r>
              <a:rPr lang="en-US" b="1" i="1" dirty="0" err="1">
                <a:solidFill>
                  <a:srgbClr val="0000FF"/>
                </a:solidFill>
              </a:rPr>
              <a:t>Drell</a:t>
            </a:r>
            <a:r>
              <a:rPr lang="en-US" b="1" i="1" dirty="0">
                <a:solidFill>
                  <a:srgbClr val="0000FF"/>
                </a:solidFill>
              </a:rPr>
              <a:t>-Yan event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1084" y="3658225"/>
            <a:ext cx="588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beam-dump dark photon event  --- parasitic run possible!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DA3A-7C9C-B846-A7AC-8206E999359B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BCE-83B3-D542-B524-E2B3E67A2F2C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08918" y="540967"/>
            <a:ext cx="41910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New experiment!   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SeaQuest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/E-1067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85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34780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34780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17554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34780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00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34780" y="493890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82479" y="2668461"/>
            <a:ext cx="3175736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LANL LDRD support:</a:t>
            </a:r>
          </a:p>
          <a:p>
            <a:r>
              <a:rPr lang="en-US" sz="2000" i="1" dirty="0"/>
              <a:t>- FY16-18</a:t>
            </a:r>
          </a:p>
          <a:p>
            <a:r>
              <a:rPr lang="en-US" sz="2000" i="1" dirty="0"/>
              <a:t>- $1M to implement </a:t>
            </a:r>
          </a:p>
          <a:p>
            <a:r>
              <a:rPr lang="en-US" sz="2000" i="1" dirty="0"/>
              <a:t>the trigger/DAQ upgrade and theory development</a:t>
            </a:r>
          </a:p>
          <a:p>
            <a:endParaRPr lang="en-US" sz="2000" i="1" dirty="0"/>
          </a:p>
          <a:p>
            <a:r>
              <a:rPr lang="en-US" sz="2000" i="1" dirty="0"/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Physics run, 2017-20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Preliminary results 2018!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752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1858</Words>
  <Application>Microsoft Macintosh PowerPoint</Application>
  <PresentationFormat>Widescreen</PresentationFormat>
  <Paragraphs>429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</vt:lpstr>
      <vt:lpstr>Calibri Light</vt:lpstr>
      <vt:lpstr>DengXian Light</vt:lpstr>
      <vt:lpstr>Gill Sans</vt:lpstr>
      <vt:lpstr>Helvetica</vt:lpstr>
      <vt:lpstr>ＭＳ Ｐゴシック</vt:lpstr>
      <vt:lpstr>Symbol</vt:lpstr>
      <vt:lpstr>Wingdings</vt:lpstr>
      <vt:lpstr>Arial</vt:lpstr>
      <vt:lpstr>Office Theme</vt:lpstr>
      <vt:lpstr>Dark Photon/Higgs Search in the SeaQuest/E1067 Experiment  at Fermilab</vt:lpstr>
      <vt:lpstr>Outline</vt:lpstr>
      <vt:lpstr>SeaQuest at the Intensity Frontier at Fermilab</vt:lpstr>
      <vt:lpstr>PowerPoint Presentation</vt:lpstr>
      <vt:lpstr>Dark Sector Physics @SeaQuest </vt:lpstr>
      <vt:lpstr>A Great Opportunity Dark Photons and Dark Higgs Search at SeaQuest</vt:lpstr>
      <vt:lpstr>Dark Photon Detection in Dilepton Channel </vt:lpstr>
      <vt:lpstr>PowerPoint Presentation</vt:lpstr>
      <vt:lpstr>PowerPoint Presentation</vt:lpstr>
      <vt:lpstr>LANL LDRD: Detector Upgrades and Expected Signals </vt:lpstr>
      <vt:lpstr>A New High-Granularity Displayed Dark Photon/Higgs Dimuon Vertex Trigger</vt:lpstr>
      <vt:lpstr>Completed modules, 8 of them in total!</vt:lpstr>
      <vt:lpstr>Optical Calibration, LV/HV Power Distribution and Controls Systems</vt:lpstr>
      <vt:lpstr>Trigger, DAQ R&amp;D and Cosmic Test  @LANL</vt:lpstr>
      <vt:lpstr>Trigger detectors shipped to Fermilab for installation 4/3/2017</vt:lpstr>
      <vt:lpstr>All Trigger Detectors Designed and Built at LANL, Truck loaded to Fermilab on 4/3/2017</vt:lpstr>
      <vt:lpstr>Dark Photon/Higgs Trigger Upgrade Completed in Summer 2017</vt:lpstr>
      <vt:lpstr>Search Mode (2): “Prompt” Dark Photons vs Drell-Yan Bump hunt at Z-vertx &lt; 3m</vt:lpstr>
      <vt:lpstr>2017 Data Analysis in Progress Projections of 2017 Data Sensitivity and Prospects of 2018 parasitic run</vt:lpstr>
      <vt:lpstr>Phase-I Expectation: Dark Photons  (parasitic run w/ E1039)</vt:lpstr>
      <vt:lpstr>E-1067 Future Upgrade Opportunity</vt:lpstr>
      <vt:lpstr>Phase-I: Displaced Low Mass Dark Photons  with EMCal upgrades </vt:lpstr>
      <vt:lpstr>EMCal from PHENIX/RHIC</vt:lpstr>
      <vt:lpstr>EMCal Upgrade: More Physics </vt:lpstr>
      <vt:lpstr>Dark Higgs</vt:lpstr>
      <vt:lpstr>Projected Dark Higgs Sensitivity POT:1.4x1018 (Phase-I)</vt:lpstr>
      <vt:lpstr>SeaQuest/E1067 Summary and Outlook</vt:lpstr>
      <vt:lpstr>Come to Join us!</vt:lpstr>
      <vt:lpstr>backup</vt:lpstr>
      <vt:lpstr>Very Successful Team Work!</vt:lpstr>
      <vt:lpstr>Comparison with SHiP Proposal </vt:lpstr>
      <vt:lpstr>Low Mass Prompt Dimuon Trigger Rate Study</vt:lpstr>
      <vt:lpstr>Event selection and reconstruction</vt:lpstr>
      <vt:lpstr>Beyond Exclusive Channels possible missing pT measurements being explored</vt:lpstr>
      <vt:lpstr>Side View of the Proposed Experimental Setup 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Photon/Higgs Search in SeaQuest/E1067 at Fermilab</dc:title>
  <dc:creator>Microsoft Office User</dc:creator>
  <cp:lastModifiedBy>Microsoft Office User</cp:lastModifiedBy>
  <cp:revision>70</cp:revision>
  <dcterms:created xsi:type="dcterms:W3CDTF">2017-10-19T17:46:43Z</dcterms:created>
  <dcterms:modified xsi:type="dcterms:W3CDTF">2017-10-20T05:04:49Z</dcterms:modified>
</cp:coreProperties>
</file>