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1" r:id="rId3"/>
    <p:sldId id="262" r:id="rId4"/>
    <p:sldId id="263" r:id="rId5"/>
    <p:sldId id="264" r:id="rId6"/>
    <p:sldId id="267" r:id="rId7"/>
    <p:sldId id="265" r:id="rId8"/>
    <p:sldId id="266" r:id="rId9"/>
    <p:sldId id="284" r:id="rId10"/>
    <p:sldId id="283" r:id="rId11"/>
    <p:sldId id="268" r:id="rId12"/>
    <p:sldId id="258" r:id="rId13"/>
    <p:sldId id="285" r:id="rId14"/>
    <p:sldId id="270" r:id="rId15"/>
    <p:sldId id="259" r:id="rId16"/>
    <p:sldId id="294" r:id="rId17"/>
    <p:sldId id="295" r:id="rId18"/>
    <p:sldId id="292" r:id="rId19"/>
    <p:sldId id="272" r:id="rId20"/>
    <p:sldId id="274" r:id="rId21"/>
    <p:sldId id="275" r:id="rId22"/>
    <p:sldId id="276" r:id="rId23"/>
    <p:sldId id="290" r:id="rId24"/>
    <p:sldId id="278" r:id="rId25"/>
    <p:sldId id="273" r:id="rId26"/>
    <p:sldId id="260" r:id="rId27"/>
    <p:sldId id="277" r:id="rId28"/>
    <p:sldId id="282" r:id="rId29"/>
    <p:sldId id="271" r:id="rId30"/>
    <p:sldId id="280" r:id="rId31"/>
    <p:sldId id="291" r:id="rId32"/>
    <p:sldId id="289" r:id="rId33"/>
    <p:sldId id="301" r:id="rId34"/>
    <p:sldId id="288" r:id="rId35"/>
    <p:sldId id="303" r:id="rId36"/>
    <p:sldId id="302" r:id="rId37"/>
    <p:sldId id="279" r:id="rId38"/>
    <p:sldId id="269" r:id="rId39"/>
    <p:sldId id="3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64"/>
    <p:restoredTop sz="94667"/>
  </p:normalViewPr>
  <p:slideViewPr>
    <p:cSldViewPr snapToGrid="0" snapToObjects="1">
      <p:cViewPr>
        <p:scale>
          <a:sx n="86" d="100"/>
          <a:sy n="86" d="100"/>
        </p:scale>
        <p:origin x="70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905C-CC12-B441-948B-E03D627A879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0BE2F-AD74-374C-8213-A976021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BE2F-AD74-374C-8213-A97602100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BE2F-AD74-374C-8213-A97602100D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C3A7D-42EE-C140-9483-D38D839D35C8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529D-3D04-DE4D-8553-4DBE932F1227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A428D-005C-0747-B5D2-9B48904C0E44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7356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907F-D5DD-DF49-BCE5-759F9A415001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2C579-FE49-E148-A3BF-DF61C6043CC4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7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146A-55BF-9B41-9006-0A8D89B09487}" type="datetime1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7693-8D09-8744-8181-54C54C0271D4}" type="datetime1">
              <a:rPr lang="en-US" smtClean="0"/>
              <a:t>10/21/17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4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F6074-8EAF-0D41-9566-D9EA5E55E0F7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7D006-082A-0143-956F-951CA4506887}" type="datetime1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7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E6F-D6B8-154A-B7B3-38C1A678369B}" type="datetime1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D4EF-51CA-2748-8C6F-71C48C02E815}" type="datetime1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8FD34-D4DC-074A-90B7-CFA743747CF7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1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17.pn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16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emf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9" Type="http://schemas.openxmlformats.org/officeDocument/2006/relationships/image" Target="../media/image72.jpeg"/><Relationship Id="rId10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Relationship Id="rId3" Type="http://schemas.openxmlformats.org/officeDocument/2006/relationships/image" Target="../media/image8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1.wdp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3220" y="758809"/>
            <a:ext cx="109728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Photon/Higgs Search in the </a:t>
            </a:r>
            <a:r>
              <a:rPr lang="en-US" dirty="0" err="1" smtClean="0"/>
              <a:t>SeaQuest</a:t>
            </a:r>
            <a:r>
              <a:rPr lang="en-US" dirty="0" smtClean="0"/>
              <a:t>/E1067 Experiment 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3220" y="3506745"/>
            <a:ext cx="8230859" cy="2481365"/>
          </a:xfrm>
        </p:spPr>
        <p:txBody>
          <a:bodyPr>
            <a:noAutofit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</a:t>
            </a:r>
          </a:p>
          <a:p>
            <a:endParaRPr lang="en-US" dirty="0"/>
          </a:p>
          <a:p>
            <a:r>
              <a:rPr lang="en-US" dirty="0" smtClean="0"/>
              <a:t>Light Dark World International Forum 2017</a:t>
            </a:r>
          </a:p>
          <a:p>
            <a:r>
              <a:rPr lang="en-US" dirty="0" smtClean="0"/>
              <a:t>Pittsburgh, PA </a:t>
            </a:r>
            <a:endParaRPr lang="en-US" dirty="0"/>
          </a:p>
        </p:txBody>
      </p:sp>
      <p:pic>
        <p:nvPicPr>
          <p:cNvPr id="7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092" y="3506745"/>
            <a:ext cx="2603928" cy="237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37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10161-2874-C343-818B-279A9BD4A212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9280" y="802178"/>
            <a:ext cx="5003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New experiment!   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SeaQuest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/E-1067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200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60471" y="0"/>
            <a:ext cx="5936332" cy="6858000"/>
            <a:chOff x="1507374" y="0"/>
            <a:chExt cx="5936332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7374" y="0"/>
              <a:ext cx="5936332" cy="68580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2234780" y="4253510"/>
              <a:ext cx="422971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34780" y="4404971"/>
              <a:ext cx="4311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17554" y="3578689"/>
              <a:ext cx="280908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34780" y="3731089"/>
              <a:ext cx="422971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182478" y="2668461"/>
            <a:ext cx="4239573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Generous LANL </a:t>
            </a:r>
            <a:r>
              <a:rPr lang="en-US" sz="2000" b="1" i="1" dirty="0">
                <a:solidFill>
                  <a:srgbClr val="FF0000"/>
                </a:solidFill>
              </a:rPr>
              <a:t>LDRD support:</a:t>
            </a:r>
          </a:p>
          <a:p>
            <a:r>
              <a:rPr lang="en-US" sz="2000" i="1" dirty="0"/>
              <a:t>- </a:t>
            </a:r>
            <a:r>
              <a:rPr lang="en-US" sz="2000" i="1" dirty="0" smtClean="0"/>
              <a:t>2016-2018</a:t>
            </a:r>
            <a:endParaRPr lang="en-US" sz="2000" i="1" dirty="0"/>
          </a:p>
          <a:p>
            <a:r>
              <a:rPr lang="en-US" sz="2000" i="1" dirty="0"/>
              <a:t>- $1M to implement </a:t>
            </a:r>
          </a:p>
          <a:p>
            <a:r>
              <a:rPr lang="en-US" sz="2000" i="1" dirty="0"/>
              <a:t>the trigger/DAQ upgrade and theory development</a:t>
            </a:r>
          </a:p>
          <a:p>
            <a:endParaRPr lang="en-US" sz="2000" i="1" dirty="0"/>
          </a:p>
          <a:p>
            <a:r>
              <a:rPr lang="en-US" sz="2000" i="1" dirty="0"/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Physics run, 2017-20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Preliminary results 2018!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752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65" y="-753"/>
            <a:ext cx="10788535" cy="85951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Detector </a:t>
            </a:r>
            <a:r>
              <a:rPr lang="en-US" sz="3600" dirty="0"/>
              <a:t>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9743" y="728302"/>
            <a:ext cx="8775913" cy="276284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fine-granularity </a:t>
            </a:r>
            <a:r>
              <a:rPr lang="en-US" dirty="0" smtClean="0"/>
              <a:t>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Planned 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(2017-2020)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further upgrade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853A-8DA1-B847-831A-95E4E0C75C8D}" type="datetime1">
              <a:rPr lang="en-US" smtClean="0"/>
              <a:t>10/21/17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58860" y="3373218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94352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8855339" y="618623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245336" y="297973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" y="20637"/>
            <a:ext cx="11993217" cy="9176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 New High-Granularity Displayed </a:t>
            </a:r>
            <a:r>
              <a:rPr lang="en-US" sz="2800" dirty="0" smtClean="0">
                <a:solidFill>
                  <a:srgbClr val="FF0000"/>
                </a:solidFill>
              </a:rPr>
              <a:t>Dark Photon/Higgs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Vertex Trigger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78F9-320E-8E42-B577-274BA336678B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091" y="1447444"/>
            <a:ext cx="69364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dirty="0"/>
              <a:t>A quadrant panel: 80cm x 80cm (100cmx100cm @ST-2)</a:t>
            </a:r>
            <a:endParaRPr lang="en-US" baseline="30000" dirty="0"/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ST1: 1cm x 1cm x 80 cm scintillating strips, </a:t>
            </a:r>
            <a:r>
              <a:rPr lang="en-US" dirty="0" err="1">
                <a:solidFill>
                  <a:srgbClr val="008000"/>
                </a:solidFill>
              </a:rPr>
              <a:t>SiPM</a:t>
            </a:r>
            <a:r>
              <a:rPr lang="en-US" dirty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ST2: 2cm x 2 cm x 100 cm strips</a:t>
            </a:r>
          </a:p>
          <a:p>
            <a:r>
              <a:rPr lang="en-US" dirty="0"/>
              <a:t>-     Straight line projection, </a:t>
            </a:r>
            <a:r>
              <a:rPr lang="en-US" dirty="0" err="1"/>
              <a:t>σ</a:t>
            </a:r>
            <a:r>
              <a:rPr lang="en-US" baseline="-25000" dirty="0" err="1"/>
              <a:t>Z</a:t>
            </a:r>
            <a:r>
              <a:rPr lang="en-US" dirty="0"/>
              <a:t> ~30cm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37506" y="3971623"/>
            <a:ext cx="6033649" cy="2154568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St2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108198" y="5463081"/>
            <a:ext cx="223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Coincident Z-</a:t>
            </a:r>
            <a:r>
              <a:rPr lang="en-US" dirty="0" err="1"/>
              <a:t>vtx</a:t>
            </a:r>
            <a:r>
              <a:rPr lang="en-US" dirty="0"/>
              <a:t> </a:t>
            </a:r>
          </a:p>
          <a:p>
            <a:r>
              <a:rPr lang="en-US" dirty="0" smtClean="0"/>
              <a:t>Matched @Lvl-2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35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Z-vertex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78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374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High rejection power, low rate,  &lt; 1 </a:t>
            </a:r>
            <a:r>
              <a:rPr lang="en-US" sz="2000" b="1" dirty="0" smtClean="0">
                <a:solidFill>
                  <a:srgbClr val="000000"/>
                </a:solidFill>
              </a:rPr>
              <a:t>kHz (previous </a:t>
            </a:r>
            <a:r>
              <a:rPr lang="en-US" sz="2000" b="1" dirty="0">
                <a:solidFill>
                  <a:srgbClr val="000000"/>
                </a:solidFill>
              </a:rPr>
              <a:t>E906 DAQ limit) 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073411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2172900" y="4251023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3124221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13511" y="3278969"/>
            <a:ext cx="2348827" cy="1507197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71104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71104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637276" y="3258639"/>
            <a:ext cx="1874383" cy="3399222"/>
            <a:chOff x="8243576" y="3423739"/>
            <a:chExt cx="1874383" cy="3399222"/>
          </a:xfrm>
        </p:grpSpPr>
        <p:grpSp>
          <p:nvGrpSpPr>
            <p:cNvPr id="29" name="Group 28"/>
            <p:cNvGrpSpPr/>
            <p:nvPr/>
          </p:nvGrpSpPr>
          <p:grpSpPr>
            <a:xfrm>
              <a:off x="8243576" y="3423739"/>
              <a:ext cx="1874383" cy="3399222"/>
              <a:chOff x="8243576" y="3411039"/>
              <a:chExt cx="1874383" cy="3399222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3411039"/>
                <a:ext cx="1874383" cy="16025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5013591"/>
                <a:ext cx="1874383" cy="1796670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8564248" y="3731497"/>
              <a:ext cx="1270753" cy="9778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416293" y="5261708"/>
              <a:ext cx="1516551" cy="12475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08533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Z1=9m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37312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Z1=12m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11" y="1505497"/>
            <a:ext cx="4272017" cy="14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5690" y="1"/>
            <a:ext cx="11441471" cy="8721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ompleted modules, 8 of them in </a:t>
            </a:r>
            <a:r>
              <a:rPr lang="en-US" dirty="0" smtClean="0"/>
              <a:t>total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" y="1163315"/>
            <a:ext cx="4201970" cy="5602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491" y="1652636"/>
            <a:ext cx="6341799" cy="4756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691" y="754915"/>
            <a:ext cx="5222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Station-1: </a:t>
            </a:r>
            <a:r>
              <a:rPr lang="en-US" sz="2400" dirty="0" smtClean="0">
                <a:solidFill>
                  <a:srgbClr val="FF0000"/>
                </a:solidFill>
              </a:rPr>
              <a:t>1cm scintillators, 80 </a:t>
            </a:r>
            <a:r>
              <a:rPr lang="en-US" sz="2400" dirty="0" smtClean="0">
                <a:solidFill>
                  <a:srgbClr val="FF0000"/>
                </a:solidFill>
              </a:rPr>
              <a:t>x 80 cm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7E3A-E7BE-1D49-BE3A-E518EE24A353}" type="datetime1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3491" y="1146504"/>
            <a:ext cx="545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Station-2: </a:t>
            </a:r>
            <a:r>
              <a:rPr lang="en-US" sz="2400" dirty="0" smtClean="0">
                <a:solidFill>
                  <a:srgbClr val="FF0000"/>
                </a:solidFill>
              </a:rPr>
              <a:t> 2cm scintillators, 100 </a:t>
            </a:r>
            <a:r>
              <a:rPr lang="en-US" sz="2400" dirty="0" smtClean="0">
                <a:solidFill>
                  <a:srgbClr val="FF0000"/>
                </a:solidFill>
              </a:rPr>
              <a:t>x 100 </a:t>
            </a:r>
            <a:r>
              <a:rPr lang="en-US" sz="2400" dirty="0" smtClean="0">
                <a:solidFill>
                  <a:srgbClr val="FF0000"/>
                </a:solidFill>
              </a:rPr>
              <a:t>cm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16765" y="0"/>
            <a:ext cx="9051235" cy="114300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rgbClr val="FFFF00"/>
                </a:solidFill>
              </a:rPr>
              <a:t>Trigger detectors shipped to </a:t>
            </a:r>
            <a:r>
              <a:rPr lang="en-US" sz="2700" dirty="0" err="1">
                <a:solidFill>
                  <a:srgbClr val="FFFF00"/>
                </a:solidFill>
              </a:rPr>
              <a:t>Fermilab</a:t>
            </a:r>
            <a:r>
              <a:rPr lang="en-US" sz="2700" dirty="0">
                <a:solidFill>
                  <a:srgbClr val="FFFF00"/>
                </a:solidFill>
              </a:rPr>
              <a:t> for </a:t>
            </a:r>
            <a:r>
              <a:rPr lang="en-US" sz="2700" dirty="0" smtClean="0">
                <a:solidFill>
                  <a:srgbClr val="FFFF00"/>
                </a:solidFill>
              </a:rPr>
              <a:t>installation 4/3/2017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DBBF1-86A8-B047-8087-7E64B1B0F879}" type="datetime1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0" y="0"/>
            <a:ext cx="12117280" cy="87796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Dark Photon/Higgs Trigger Upgrade </a:t>
            </a:r>
            <a:r>
              <a:rPr lang="en-US" sz="3600" dirty="0"/>
              <a:t>C</a:t>
            </a:r>
            <a:r>
              <a:rPr lang="en-US" sz="3600" dirty="0" smtClean="0"/>
              <a:t>ompleted in Summer 2017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195" y="1164414"/>
            <a:ext cx="3761785" cy="291116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20" y="4306118"/>
            <a:ext cx="5126780" cy="223121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0124184" y="3282630"/>
            <a:ext cx="1399295" cy="17575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28962" y="2163475"/>
            <a:ext cx="419375" cy="31431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00137" y="2682234"/>
            <a:ext cx="871647" cy="25103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0593-99A3-4A4D-872B-C1A71185E261}" type="datetime1">
              <a:rPr lang="en-US" smtClean="0"/>
              <a:t>10/21/17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15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6" y="1350237"/>
            <a:ext cx="3020576" cy="50096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7670" y="2013910"/>
            <a:ext cx="5009614" cy="36752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9725" y="3066713"/>
            <a:ext cx="1801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LVL-1 + LVL-2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Trigger &amp;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Calibration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ystems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77" y="1932642"/>
            <a:ext cx="3006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Station-2 Trigger Plane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4401" y="693687"/>
            <a:ext cx="9416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Successfully took 1-week of production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ata </a:t>
            </a:r>
            <a:r>
              <a:rPr lang="en-US" sz="3200" dirty="0" smtClean="0">
                <a:solidFill>
                  <a:srgbClr val="FF0000"/>
                </a:solidFill>
              </a:rPr>
              <a:t>with </a:t>
            </a:r>
            <a:r>
              <a:rPr lang="en-US" sz="3200" dirty="0" smtClean="0">
                <a:solidFill>
                  <a:srgbClr val="FF0000"/>
                </a:solidFill>
              </a:rPr>
              <a:t>E906!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56" y="111393"/>
            <a:ext cx="834376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DAQ Upgrade Completed in Early 2017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99" y="1470750"/>
            <a:ext cx="7810364" cy="1463568"/>
          </a:xfrm>
        </p:spPr>
        <p:txBody>
          <a:bodyPr>
            <a:normAutofit/>
          </a:bodyPr>
          <a:lstStyle/>
          <a:p>
            <a:r>
              <a:rPr lang="en-US" dirty="0" smtClean="0"/>
              <a:t>Take advantage of beam structure: 4 sec/ 60 sec.</a:t>
            </a:r>
          </a:p>
          <a:p>
            <a:r>
              <a:rPr lang="en-US" dirty="0" smtClean="0"/>
              <a:t>Locally store data during collisions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10x DAQ improvement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9B34-78AA-BA49-ACF7-D36FF4F487D1}" type="datetime1">
              <a:rPr lang="en-US" smtClean="0"/>
              <a:t>10/21/17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70881" y="3112502"/>
            <a:ext cx="10502900" cy="3340100"/>
            <a:chOff x="844550" y="1758950"/>
            <a:chExt cx="10502900" cy="3340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550" y="1758950"/>
              <a:ext cx="10502900" cy="33401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88873" y="4073236"/>
              <a:ext cx="5937662" cy="1025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049" y="33859"/>
            <a:ext cx="3092970" cy="247672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838836" y="5685548"/>
            <a:ext cx="5865427" cy="11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ingle Corner Rectangle 13"/>
          <p:cNvSpPr/>
          <p:nvPr/>
        </p:nvSpPr>
        <p:spPr>
          <a:xfrm>
            <a:off x="5053263" y="5454316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8991" y="5138032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4sec,   56sec to others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621445" y="545275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1" name="Round Single Corner Rectangle 20"/>
          <p:cNvSpPr/>
          <p:nvPr/>
        </p:nvSpPr>
        <p:spPr>
          <a:xfrm>
            <a:off x="7495861" y="5445131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 Single Corner Rectangle 22"/>
          <p:cNvSpPr/>
          <p:nvPr/>
        </p:nvSpPr>
        <p:spPr>
          <a:xfrm>
            <a:off x="5069304" y="4491794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ingle Corner Rectangle 23"/>
          <p:cNvSpPr/>
          <p:nvPr/>
        </p:nvSpPr>
        <p:spPr>
          <a:xfrm>
            <a:off x="10006451" y="5453153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82200" y="2671691"/>
            <a:ext cx="17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DAQ 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04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Trigger Detector </a:t>
            </a:r>
            <a:r>
              <a:rPr lang="en-US" dirty="0" smtClean="0"/>
              <a:t>Performance from 2017 Run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1FEA-D600-464D-9789-2926324DB303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68" y="1186657"/>
            <a:ext cx="7543800" cy="530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960" y="1865842"/>
            <a:ext cx="19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Hit rate vs Channel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111096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Hit occupancy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36168" y="182880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Station-1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11979" y="1788696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Station-2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9345601">
            <a:off x="3830599" y="4486852"/>
            <a:ext cx="3543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Performed as expected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11" y="211603"/>
            <a:ext cx="8120011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from 2017 data 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 Preliminary results  ~2018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1809957"/>
            <a:ext cx="4028663" cy="28813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1809956"/>
            <a:ext cx="4081671" cy="2881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612" y="4691269"/>
            <a:ext cx="9666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Expectation from 2018 run:</a:t>
            </a:r>
          </a:p>
          <a:p>
            <a:r>
              <a:rPr lang="en-US" b="1" i="1" dirty="0" smtClean="0"/>
              <a:t>The </a:t>
            </a:r>
            <a:r>
              <a:rPr lang="en-US" b="1" i="1" dirty="0"/>
              <a:t>dashed black curve stands for 4 months of data, blue dashed curve stands for 1 month of data, </a:t>
            </a:r>
            <a:endParaRPr lang="en-US" b="1" i="1" dirty="0" smtClean="0"/>
          </a:p>
          <a:p>
            <a:r>
              <a:rPr lang="en-US" b="1" i="1" dirty="0" smtClean="0"/>
              <a:t>and </a:t>
            </a:r>
            <a:r>
              <a:rPr lang="en-US" b="1" i="1" dirty="0"/>
              <a:t>red curve shows 5 days of existing data.</a:t>
            </a:r>
            <a:endParaRPr lang="en-US" i="1" dirty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54825" y="6356350"/>
            <a:ext cx="2743200" cy="365125"/>
          </a:xfrm>
        </p:spPr>
        <p:txBody>
          <a:bodyPr/>
          <a:lstStyle/>
          <a:p>
            <a:fld id="{713ED5BA-944A-D54B-9C8B-824202CB0ACE}" type="datetime1">
              <a:rPr lang="en-US" smtClean="0"/>
              <a:t>10/21/17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18</a:t>
            </a:fld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30778" y="6018415"/>
            <a:ext cx="10008144" cy="1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9800" y="5883286"/>
            <a:ext cx="0" cy="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9800" y="6016286"/>
            <a:ext cx="0" cy="135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54535" y="6019064"/>
            <a:ext cx="0" cy="135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99270" y="6005212"/>
            <a:ext cx="0" cy="135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0778" y="61514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2017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444238" y="61708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2018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522718" y="61403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634448" y="61098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37704" y="5838961"/>
            <a:ext cx="175953" cy="1656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17420" y="5837089"/>
            <a:ext cx="3157149" cy="1646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20403" y="5803835"/>
            <a:ext cx="2920381" cy="1841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0" y="1809956"/>
            <a:ext cx="3820352" cy="288131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80415" y="2155440"/>
            <a:ext cx="231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Displaced Dark Photon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963905" y="2158215"/>
            <a:ext cx="218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</a:t>
            </a:r>
            <a:r>
              <a:rPr lang="en-US" dirty="0" err="1" smtClean="0"/>
              <a:t>Drell</a:t>
            </a:r>
            <a:r>
              <a:rPr lang="en-US" dirty="0" smtClean="0"/>
              <a:t>-Yan Like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51913" y="2185915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Eta decays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180415" y="3270923"/>
            <a:ext cx="8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1-week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919732" y="3703663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1-month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45768" y="3794326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-month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736941" y="5450890"/>
            <a:ext cx="188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Polarized target 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nstallation/E1039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9468305" y="3392556"/>
            <a:ext cx="2193707" cy="803539"/>
            <a:chOff x="191304" y="2713628"/>
            <a:chExt cx="4928656" cy="1653375"/>
          </a:xfrm>
        </p:grpSpPr>
        <p:sp>
          <p:nvSpPr>
            <p:cNvPr id="38" name="Rectangle 37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0" name="Picture 39" descr="dark-2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1" name="Picture 40" descr="dark-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4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110" y="2896286"/>
            <a:ext cx="1436359" cy="79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928494" y="2285786"/>
            <a:ext cx="2014214" cy="737792"/>
            <a:chOff x="191304" y="2713628"/>
            <a:chExt cx="4928656" cy="1653375"/>
          </a:xfrm>
        </p:grpSpPr>
        <p:sp>
          <p:nvSpPr>
            <p:cNvPr id="44" name="Rectangle 43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6" name="Picture 45" descr="dark-2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7" name="Picture 46" descr="dark-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23594" r="8995" b="16188"/>
          <a:stretch/>
        </p:blipFill>
        <p:spPr>
          <a:xfrm>
            <a:off x="7969282" y="33157"/>
            <a:ext cx="3383032" cy="19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0" y="18819"/>
            <a:ext cx="8405861" cy="111749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Full Projections - Dark </a:t>
            </a:r>
            <a:r>
              <a:rPr lang="en-US" sz="4000" dirty="0"/>
              <a:t>Photons </a:t>
            </a:r>
            <a:br>
              <a:rPr lang="en-US" sz="4000" dirty="0"/>
            </a:br>
            <a:r>
              <a:rPr lang="en-US" sz="2800" dirty="0">
                <a:solidFill>
                  <a:srgbClr val="000000"/>
                </a:solidFill>
              </a:rPr>
              <a:t>(parasitic run </a:t>
            </a:r>
            <a:r>
              <a:rPr lang="en-US" sz="2800" dirty="0" smtClean="0">
                <a:solidFill>
                  <a:srgbClr val="000000"/>
                </a:solidFill>
              </a:rPr>
              <a:t>w/ E1039: 2018-2020)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25DF-9742-F040-9656-535CFCA30FB0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8227" y="1164098"/>
            <a:ext cx="503448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Drell</a:t>
            </a:r>
            <a:r>
              <a:rPr lang="en-US" dirty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sz="2000" dirty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sz="1400" dirty="0"/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  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Prompt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   </a:t>
            </a:r>
            <a:r>
              <a:rPr lang="en-US" sz="1400" dirty="0">
                <a:solidFill>
                  <a:srgbClr val="FF0000"/>
                </a:solidFill>
              </a:rPr>
              <a:t>   -  </a:t>
            </a:r>
            <a:r>
              <a:rPr lang="en-US" sz="1400" dirty="0"/>
              <a:t>Good coverage</a:t>
            </a:r>
            <a:endParaRPr lang="en-US" sz="1400" dirty="0"/>
          </a:p>
          <a:p>
            <a:r>
              <a:rPr lang="en-US" sz="1400" dirty="0"/>
              <a:t>       -  Possible dedicated runs later to fully   </a:t>
            </a:r>
          </a:p>
          <a:p>
            <a:r>
              <a:rPr lang="en-US" sz="1400" dirty="0"/>
              <a:t> </a:t>
            </a:r>
            <a:r>
              <a:rPr lang="en-US" sz="1400" dirty="0"/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>
              <a:solidFill>
                <a:srgbClr val="008000"/>
              </a:solidFill>
            </a:endParaRPr>
          </a:p>
          <a:p>
            <a:r>
              <a:rPr lang="en-US" b="1" i="1" dirty="0" smtClean="0">
                <a:solidFill>
                  <a:srgbClr val="FF0000"/>
                </a:solidFill>
              </a:rPr>
              <a:t>Possible </a:t>
            </a:r>
            <a:r>
              <a:rPr lang="en-US" b="1" i="1" dirty="0" err="1" smtClean="0">
                <a:solidFill>
                  <a:srgbClr val="FF0000"/>
                </a:solidFill>
              </a:rPr>
              <a:t>EMcal</a:t>
            </a:r>
            <a:r>
              <a:rPr lang="en-US" b="1" i="1" dirty="0" smtClean="0">
                <a:solidFill>
                  <a:srgbClr val="FF0000"/>
                </a:solidFill>
              </a:rPr>
              <a:t> upgrade (a new proposal)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sz="1400" b="1" i="1" dirty="0"/>
              <a:t> </a:t>
            </a:r>
            <a:r>
              <a:rPr lang="en-US" sz="1400" b="1" i="1" dirty="0"/>
              <a:t>      </a:t>
            </a:r>
            <a:r>
              <a:rPr lang="en-US" sz="1400" dirty="0"/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621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7065386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696" y="1289909"/>
            <a:ext cx="9806607" cy="495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D</a:t>
            </a:r>
            <a:r>
              <a:rPr lang="en-US" sz="3200" dirty="0" smtClean="0">
                <a:solidFill>
                  <a:srgbClr val="0000FF"/>
                </a:solidFill>
              </a:rPr>
              <a:t>ark sector physics @</a:t>
            </a:r>
            <a:r>
              <a:rPr lang="en-US" sz="3200" dirty="0" err="1" smtClean="0">
                <a:solidFill>
                  <a:srgbClr val="0000FF"/>
                </a:solidFill>
              </a:rPr>
              <a:t>SeaQuest</a:t>
            </a:r>
            <a:r>
              <a:rPr lang="en-US" sz="3200" dirty="0" smtClean="0">
                <a:solidFill>
                  <a:srgbClr val="0000FF"/>
                </a:solidFill>
              </a:rPr>
              <a:t>/E1067</a:t>
            </a:r>
            <a:endParaRPr lang="en-US" sz="3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Experimental setup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Detector </a:t>
            </a:r>
            <a:r>
              <a:rPr lang="en-US" sz="3200" dirty="0" smtClean="0">
                <a:solidFill>
                  <a:srgbClr val="0000FF"/>
                </a:solidFill>
              </a:rPr>
              <a:t>upgrade @</a:t>
            </a:r>
            <a:r>
              <a:rPr lang="en-US" sz="3200" dirty="0" err="1" smtClean="0">
                <a:solidFill>
                  <a:srgbClr val="0000FF"/>
                </a:solidFill>
              </a:rPr>
              <a:t>SeaQuest</a:t>
            </a:r>
            <a:r>
              <a:rPr lang="en-US" sz="3200" dirty="0" smtClean="0">
                <a:solidFill>
                  <a:srgbClr val="0000FF"/>
                </a:solidFill>
              </a:rPr>
              <a:t>/E1067</a:t>
            </a:r>
            <a:endParaRPr lang="en-US" sz="3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Commissioning run in 2017</a:t>
            </a:r>
            <a:endParaRPr lang="en-US" dirty="0" smtClean="0"/>
          </a:p>
          <a:p>
            <a:r>
              <a:rPr lang="en-US" sz="3200" dirty="0" smtClean="0">
                <a:solidFill>
                  <a:srgbClr val="0000FF"/>
                </a:solidFill>
              </a:rPr>
              <a:t>Future </a:t>
            </a:r>
            <a:r>
              <a:rPr lang="en-US" sz="3200" dirty="0" smtClean="0">
                <a:solidFill>
                  <a:srgbClr val="0000FF"/>
                </a:solidFill>
              </a:rPr>
              <a:t>plan and opportunity</a:t>
            </a:r>
            <a:endParaRPr lang="en-US" sz="3200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ym typeface="Wingdings"/>
              </a:rPr>
              <a:t>Phase I: 2017 - 2020</a:t>
            </a:r>
          </a:p>
          <a:p>
            <a:pPr lvl="2"/>
            <a:r>
              <a:rPr lang="en-US" dirty="0" smtClean="0">
                <a:sym typeface="Wingdings"/>
              </a:rPr>
              <a:t>Parasitic run with E1039(polarized </a:t>
            </a:r>
            <a:r>
              <a:rPr lang="en-US" dirty="0" err="1" smtClean="0">
                <a:sym typeface="Wingdings"/>
              </a:rPr>
              <a:t>Drell</a:t>
            </a:r>
            <a:r>
              <a:rPr lang="en-US" dirty="0" smtClean="0">
                <a:sym typeface="Wingdings"/>
              </a:rPr>
              <a:t>-Yan)</a:t>
            </a:r>
          </a:p>
          <a:p>
            <a:pPr lvl="2"/>
            <a:r>
              <a:rPr lang="en-US" dirty="0" smtClean="0">
                <a:sym typeface="Wingdings"/>
              </a:rPr>
              <a:t>Electron/hadron </a:t>
            </a:r>
            <a:r>
              <a:rPr lang="en-US" dirty="0" smtClean="0">
                <a:sym typeface="Wingdings"/>
              </a:rPr>
              <a:t>ID w/ </a:t>
            </a:r>
            <a:r>
              <a:rPr lang="en-US" dirty="0" err="1" smtClean="0">
                <a:sym typeface="Wingdings"/>
              </a:rPr>
              <a:t>EMCal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upgrade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Phase II: 2020 -2025+</a:t>
            </a:r>
          </a:p>
          <a:p>
            <a:pPr lvl="2"/>
            <a:r>
              <a:rPr lang="en-US" dirty="0" smtClean="0">
                <a:sym typeface="Wingdings"/>
              </a:rPr>
              <a:t>Dedicated </a:t>
            </a:r>
            <a:r>
              <a:rPr lang="en-US" dirty="0" smtClean="0">
                <a:sym typeface="Wingdings"/>
              </a:rPr>
              <a:t>dark photon program @</a:t>
            </a:r>
            <a:r>
              <a:rPr lang="en-US" dirty="0" err="1" smtClean="0">
                <a:sym typeface="Wingdings"/>
              </a:rPr>
              <a:t>Fermilab</a:t>
            </a:r>
            <a:r>
              <a:rPr lang="en-US" dirty="0" smtClean="0">
                <a:sym typeface="Wingdings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BF2A-D4A6-F644-92F4-E104121528D9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  <p:sp>
        <p:nvSpPr>
          <p:cNvPr id="7" name="Down Arrow 6"/>
          <p:cNvSpPr/>
          <p:nvPr/>
        </p:nvSpPr>
        <p:spPr>
          <a:xfrm rot="5400000">
            <a:off x="7148763" y="3444459"/>
            <a:ext cx="693821" cy="705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80685" y="3274328"/>
            <a:ext cx="3958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You inputs to further </a:t>
            </a:r>
            <a:r>
              <a:rPr lang="en-US" sz="3200" dirty="0" smtClean="0">
                <a:solidFill>
                  <a:srgbClr val="FF0000"/>
                </a:solidFill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evelop the program </a:t>
            </a:r>
          </a:p>
        </p:txBody>
      </p:sp>
    </p:spTree>
    <p:extLst>
      <p:ext uri="{BB962C8B-B14F-4D97-AF65-F5344CB8AC3E}">
        <p14:creationId xmlns:p14="http://schemas.microsoft.com/office/powerpoint/2010/main" val="15639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604"/>
            <a:ext cx="11093970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SeaQuest</a:t>
            </a:r>
            <a:r>
              <a:rPr lang="en-US" dirty="0" smtClean="0">
                <a:solidFill>
                  <a:srgbClr val="FF0000"/>
                </a:solidFill>
              </a:rPr>
              <a:t>/E-1067 Upgrade Opportunity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17BB7-4D49-C647-A671-8897CCF4197F}" type="datetime1">
              <a:rPr lang="en-US" smtClean="0"/>
              <a:t>10/21/17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>
                <a:solidFill>
                  <a:schemeClr val="accent4"/>
                </a:solidFill>
              </a:rPr>
              <a:t>racking detectors close to “target” to improve mass resolution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EMCal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755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Displaced </a:t>
            </a:r>
            <a:r>
              <a:rPr lang="en-US" sz="3600" dirty="0"/>
              <a:t>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>
                <a:solidFill>
                  <a:srgbClr val="FF00FF"/>
                </a:solidFill>
              </a:rPr>
              <a:t>EMCal</a:t>
            </a:r>
            <a:r>
              <a:rPr lang="en-US" altLang="zh-CN" sz="3100" dirty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54" y="1433430"/>
            <a:ext cx="5299251" cy="459019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A73C-BE49-C146-944B-652AAE4B908C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8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Projection: POT 1.4 x 10</a:t>
            </a:r>
            <a:r>
              <a:rPr lang="en-US" baseline="30000" dirty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184224" y="131013"/>
            <a:ext cx="8517424" cy="934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err="1" smtClean="0"/>
              <a:t>EMCal</a:t>
            </a:r>
            <a:r>
              <a:rPr lang="en-US" b="1" dirty="0" smtClean="0"/>
              <a:t> Upgrade: More Physics </a:t>
            </a:r>
            <a:endParaRPr b="1"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10020598" y="6447235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665018" y="1698060"/>
            <a:ext cx="6021131" cy="3703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3200" dirty="0" smtClean="0"/>
              <a:t>EMCal</a:t>
            </a:r>
            <a:r>
              <a:rPr lang="en-US" sz="3200" dirty="0" smtClean="0"/>
              <a:t> opens up</a:t>
            </a:r>
            <a:r>
              <a:rPr sz="3200" dirty="0" smtClean="0"/>
              <a:t>:</a:t>
            </a:r>
            <a:endParaRPr sz="3200" dirty="0"/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800" dirty="0"/>
              <a:t>dark </a:t>
            </a:r>
            <a:r>
              <a:rPr sz="2800" dirty="0"/>
              <a:t>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800" dirty="0"/>
              <a:t>enhanced dark higgs </a:t>
            </a:r>
            <a:r>
              <a:rPr sz="2800" dirty="0" smtClean="0"/>
              <a:t>sensitivity</a:t>
            </a:r>
            <a:endParaRPr lang="en-US" sz="2800" dirty="0" smtClean="0"/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lang="en-US" sz="2800" dirty="0" smtClean="0"/>
              <a:t>SIMP, “dark QCD-like” etc.</a:t>
            </a:r>
            <a:endParaRPr sz="2800" dirty="0"/>
          </a:p>
          <a:p>
            <a:pPr>
              <a:buSzPct val="100000"/>
              <a:defRPr sz="3100"/>
            </a:pPr>
            <a:endParaRPr lang="en-US" sz="2400" dirty="0"/>
          </a:p>
          <a:p>
            <a:pPr marL="223234" indent="-223234">
              <a:buSzPct val="100000"/>
              <a:buChar char="•"/>
              <a:defRPr sz="3100"/>
            </a:pPr>
            <a:r>
              <a:rPr sz="3200" dirty="0"/>
              <a:t>Potential </a:t>
            </a:r>
            <a:r>
              <a:rPr sz="3200" dirty="0"/>
              <a:t>bonus of better background rejection on trigger level (studies underway).</a:t>
            </a:r>
          </a:p>
        </p:txBody>
      </p:sp>
      <p:pic>
        <p:nvPicPr>
          <p:cNvPr id="216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0742" y="3433411"/>
            <a:ext cx="4272196" cy="301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149" y="844668"/>
            <a:ext cx="3495183" cy="258874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66360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901" y="26754"/>
            <a:ext cx="9606197" cy="1043552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dentified &amp; DOE Approved!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11" y="1212777"/>
            <a:ext cx="6720530" cy="1438496"/>
          </a:xfrm>
        </p:spPr>
        <p:txBody>
          <a:bodyPr>
            <a:normAutofit/>
          </a:bodyPr>
          <a:lstStyle/>
          <a:p>
            <a:r>
              <a:rPr lang="en-US" dirty="0" smtClean="0"/>
              <a:t>Two</a:t>
            </a:r>
            <a:r>
              <a:rPr lang="en-US" dirty="0" smtClean="0"/>
              <a:t>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~April of </a:t>
            </a:r>
            <a:r>
              <a:rPr lang="en-US" dirty="0" smtClean="0"/>
              <a:t>2018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289801" y="1345987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dE</a:t>
            </a:r>
            <a:r>
              <a:rPr lang="en-US" i="1" dirty="0">
                <a:solidFill>
                  <a:srgbClr val="FF0000"/>
                </a:solidFill>
              </a:rPr>
              <a:t>/E = 8.1%/</a:t>
            </a:r>
            <a:r>
              <a:rPr lang="en-US" i="1" dirty="0" err="1">
                <a:solidFill>
                  <a:srgbClr val="FF0000"/>
                </a:solidFill>
              </a:rPr>
              <a:t>sqrt</a:t>
            </a:r>
            <a:r>
              <a:rPr lang="en-US" i="1" dirty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dT</a:t>
            </a:r>
            <a:r>
              <a:rPr lang="en-US" i="1" dirty="0">
                <a:solidFill>
                  <a:srgbClr val="FF0000"/>
                </a:solidFill>
              </a:rPr>
              <a:t> &lt; 200 </a:t>
            </a:r>
            <a:r>
              <a:rPr lang="en-US" i="1" dirty="0" err="1">
                <a:solidFill>
                  <a:srgbClr val="FF0000"/>
                </a:solidFill>
              </a:rPr>
              <a:t>ps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- Excellent e/pi separation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0A07-073A-AF42-913B-30EBA6688419}" type="datetime1">
              <a:rPr lang="en-US" smtClean="0"/>
              <a:t>10/21/17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486" y="2655208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0" r="22148" b="22652"/>
          <a:stretch/>
        </p:blipFill>
        <p:spPr>
          <a:xfrm>
            <a:off x="723924" y="2651273"/>
            <a:ext cx="5372075" cy="346946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229664" y="3969260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5043" y="2938072"/>
            <a:ext cx="210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PHENIX @RHIC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515"/>
            <a:ext cx="8229600" cy="714577"/>
          </a:xfrm>
        </p:spPr>
        <p:txBody>
          <a:bodyPr>
            <a:normAutofit/>
          </a:bodyPr>
          <a:lstStyle/>
          <a:p>
            <a:r>
              <a:rPr lang="en-US" b="1" dirty="0" smtClean="0"/>
              <a:t>Dark </a:t>
            </a:r>
            <a:r>
              <a:rPr lang="en-US" b="1" dirty="0" smtClean="0"/>
              <a:t>Higgs!</a:t>
            </a:r>
            <a:endParaRPr lang="en-US" b="1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39" y="1462939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480" y="1669826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374623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81200" y="4209260"/>
            <a:ext cx="4350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Phase-I: </a:t>
            </a:r>
          </a:p>
          <a:p>
            <a:r>
              <a:rPr lang="en-US" dirty="0">
                <a:solidFill>
                  <a:srgbClr val="FF0000"/>
                </a:solidFill>
              </a:rPr>
              <a:t>High-mass: 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 err="1">
                <a:solidFill>
                  <a:srgbClr val="FF0000"/>
                </a:solidFill>
              </a:rPr>
              <a:t>+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>
                <a:solidFill>
                  <a:srgbClr val="0000FF"/>
                </a:solidFill>
              </a:rPr>
              <a:t>	with </a:t>
            </a:r>
            <a:r>
              <a:rPr lang="en-US" dirty="0" err="1">
                <a:solidFill>
                  <a:srgbClr val="0000FF"/>
                </a:solidFill>
              </a:rPr>
              <a:t>muon</a:t>
            </a:r>
            <a:r>
              <a:rPr lang="en-US" dirty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9207" y="1213625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et al, </a:t>
            </a:r>
            <a:r>
              <a:rPr lang="en-US" sz="1200" dirty="0"/>
              <a:t>arXiv:1502.06983</a:t>
            </a:r>
            <a:r>
              <a:rPr lang="en-US" sz="1200" dirty="0"/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114508" y="366307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808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3470-B487-384E-A683-BF3A2DB0B690}" type="datetime1">
              <a:rPr lang="en-US" smtClean="0"/>
              <a:t>10/21/17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4160" y="3143642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441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0074" y="3874400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69213" y="4387124"/>
            <a:ext cx="128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POT:1.4x10</a:t>
            </a:r>
            <a:r>
              <a:rPr lang="en-US" sz="3100" baseline="30000" dirty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70685" y="1374925"/>
            <a:ext cx="5106945" cy="5119924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4BCE-E171-224D-8E44-2391878A7B2B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41935" y="1236426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(2015)</a:t>
            </a:r>
            <a:endParaRPr lang="en-US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06230" y="1513424"/>
            <a:ext cx="4741941" cy="4172908"/>
            <a:chOff x="4182229" y="1513424"/>
            <a:chExt cx="4741941" cy="4172908"/>
          </a:xfrm>
        </p:grpSpPr>
        <p:pic>
          <p:nvPicPr>
            <p:cNvPr id="14" name="Picture 13" descr="SeaQuest_SPS_2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4" y="105435"/>
            <a:ext cx="10787270" cy="838737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SeaQuest</a:t>
            </a:r>
            <a:r>
              <a:rPr lang="en-US" sz="4800" dirty="0" smtClean="0"/>
              <a:t>/E1067 Summary </a:t>
            </a:r>
            <a:r>
              <a:rPr lang="en-US" sz="4800" dirty="0" smtClean="0"/>
              <a:t>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77" y="993594"/>
            <a:ext cx="5737940" cy="4328127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</a:rPr>
              <a:t>17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900" b="1" dirty="0" smtClean="0"/>
              <a:t>Successfully completed </a:t>
            </a:r>
            <a:r>
              <a:rPr lang="en-US" sz="2900" b="1" dirty="0"/>
              <a:t>Trigger and DAQ Upgrade </a:t>
            </a:r>
          </a:p>
          <a:p>
            <a:pPr lvl="1"/>
            <a:r>
              <a:rPr lang="en-US" sz="2900" b="1" dirty="0" smtClean="0"/>
              <a:t>Successfully took </a:t>
            </a:r>
            <a:r>
              <a:rPr lang="en-US" sz="2900" b="1" dirty="0" smtClean="0"/>
              <a:t>production data parasitically with </a:t>
            </a:r>
            <a:r>
              <a:rPr lang="en-US" sz="2900" b="1" dirty="0" smtClean="0"/>
              <a:t>E906</a:t>
            </a:r>
          </a:p>
          <a:p>
            <a:pPr lvl="1"/>
            <a:r>
              <a:rPr lang="en-US" sz="2900" b="1" dirty="0" smtClean="0"/>
              <a:t>Data analysis in progress</a:t>
            </a:r>
          </a:p>
          <a:p>
            <a:pPr lvl="1"/>
            <a:r>
              <a:rPr lang="en-US" sz="2900" b="1" dirty="0" smtClean="0"/>
              <a:t>Ready </a:t>
            </a:r>
            <a:r>
              <a:rPr lang="en-US" sz="2900" b="1" dirty="0" smtClean="0"/>
              <a:t>for full data taking with E1039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</a:rPr>
              <a:t>18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900" b="1" dirty="0" smtClean="0"/>
              <a:t>Take more data </a:t>
            </a:r>
            <a:r>
              <a:rPr lang="en-US" sz="2900" b="1" dirty="0" smtClean="0"/>
              <a:t>parasitically with Polarized </a:t>
            </a:r>
            <a:r>
              <a:rPr lang="en-US" sz="2900" b="1" dirty="0" err="1" smtClean="0"/>
              <a:t>Drell</a:t>
            </a:r>
            <a:r>
              <a:rPr lang="en-US" sz="2900" b="1" dirty="0" smtClean="0"/>
              <a:t>-Yan experiment E1039</a:t>
            </a:r>
            <a:endParaRPr lang="en-US" sz="2900" b="1" dirty="0" smtClean="0"/>
          </a:p>
          <a:p>
            <a:pPr lvl="1"/>
            <a:r>
              <a:rPr lang="en-US" sz="2900" b="1" dirty="0"/>
              <a:t>F</a:t>
            </a:r>
            <a:r>
              <a:rPr lang="en-US" sz="2900" b="1" dirty="0" smtClean="0"/>
              <a:t>irst </a:t>
            </a:r>
            <a:r>
              <a:rPr lang="en-US" sz="2900" b="1" dirty="0" smtClean="0"/>
              <a:t>preliminary search results  </a:t>
            </a:r>
            <a:endParaRPr lang="en-US" sz="2900" b="1" i="1" dirty="0">
              <a:solidFill>
                <a:srgbClr val="FF0000"/>
              </a:solidFill>
            </a:endParaRPr>
          </a:p>
          <a:p>
            <a:pPr lvl="1"/>
            <a:endParaRPr lang="en-US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Fermilab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dark sector physics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program @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Seaquest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/E1067: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 (2017-2020)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Great discovery potential!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</a:t>
            </a:r>
            <a:r>
              <a:rPr lang="en-US" b="1" i="1" dirty="0" smtClean="0">
                <a:solidFill>
                  <a:srgbClr val="00B050"/>
                </a:solidFill>
              </a:rPr>
              <a:t>arasitic data taking with E906/E1039, 2017-2020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B050"/>
                </a:solidFill>
              </a:rPr>
              <a:t>18</a:t>
            </a:r>
            <a:r>
              <a:rPr lang="en-US" b="1" i="1" dirty="0" smtClean="0">
                <a:solidFill>
                  <a:srgbClr val="00B050"/>
                </a:solidFill>
              </a:rPr>
              <a:t> or more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Possible detector upgrade, add electron and hadron </a:t>
            </a:r>
            <a:r>
              <a:rPr lang="en-US" b="1" i="1" dirty="0" smtClean="0">
                <a:solidFill>
                  <a:srgbClr val="00B050"/>
                </a:solidFill>
              </a:rPr>
              <a:t>capability</a:t>
            </a: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Phase-II (2020-2025+)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A </a:t>
            </a:r>
            <a:r>
              <a:rPr lang="en-US" b="1" i="1" dirty="0" smtClean="0">
                <a:solidFill>
                  <a:srgbClr val="00B050"/>
                </a:solidFill>
              </a:rPr>
              <a:t>dedicated dark sector physics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68" y="1209487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E5DC-AA92-E444-86A7-AA6F7605B9BE}" type="datetime1">
              <a:rPr lang="en-US" smtClean="0"/>
              <a:t>10/21/17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2313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6548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47720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61164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32951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69277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17044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84724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2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46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3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57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97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3461164" y="5221169"/>
            <a:ext cx="4979690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8440854" y="5194631"/>
            <a:ext cx="1850412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7" y="2962450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4780" y="1179493"/>
            <a:ext cx="481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 </a:t>
            </a:r>
            <a:r>
              <a:rPr lang="en-US" dirty="0" err="1"/>
              <a:t>GeV@FNAL</a:t>
            </a:r>
            <a:r>
              <a:rPr lang="en-US" dirty="0"/>
              <a:t>: </a:t>
            </a:r>
            <a:r>
              <a:rPr lang="en-US" dirty="0" smtClean="0"/>
              <a:t>2018 </a:t>
            </a:r>
            <a:r>
              <a:rPr lang="en-US" dirty="0"/>
              <a:t>-</a:t>
            </a:r>
            <a:r>
              <a:rPr lang="en-US" dirty="0" smtClean="0"/>
              <a:t>2020</a:t>
            </a:r>
            <a:endParaRPr lang="en-US" dirty="0"/>
          </a:p>
          <a:p>
            <a:r>
              <a:rPr lang="en-US" dirty="0"/>
              <a:t>1.4x10</a:t>
            </a:r>
            <a:r>
              <a:rPr lang="en-US" baseline="30000" dirty="0"/>
              <a:t>18</a:t>
            </a:r>
            <a:r>
              <a:rPr lang="en-US" dirty="0"/>
              <a:t> POT or more, future dedicated </a:t>
            </a:r>
            <a:r>
              <a:rPr lang="en-US" dirty="0" smtClean="0"/>
              <a:t>runs</a:t>
            </a:r>
          </a:p>
          <a:p>
            <a:r>
              <a:rPr lang="en-US" dirty="0" smtClean="0"/>
              <a:t>Phase-II:  2020-2025+, POT: 4x10</a:t>
            </a:r>
            <a:r>
              <a:rPr lang="en-US" baseline="30000" dirty="0" smtClean="0"/>
              <a:t>20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476239" y="1199125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</a:t>
            </a:r>
            <a:r>
              <a:rPr lang="en-US" dirty="0" err="1"/>
              <a:t>GeV@SPS</a:t>
            </a:r>
            <a:r>
              <a:rPr lang="en-US" dirty="0"/>
              <a:t>: 2025 -2030</a:t>
            </a:r>
          </a:p>
          <a:p>
            <a:r>
              <a:rPr lang="en-US" dirty="0"/>
              <a:t>4x10</a:t>
            </a:r>
            <a:r>
              <a:rPr lang="en-US" baseline="30000" dirty="0"/>
              <a:t>20</a:t>
            </a:r>
            <a:r>
              <a:rPr lang="en-US" dirty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114-8157-5643-A558-A84092EA1539}" type="datetime1">
              <a:rPr lang="en-US" smtClean="0"/>
              <a:t>10/21/17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sensitivity_SP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17" y="2083599"/>
            <a:ext cx="4302680" cy="437729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06230" y="1747617"/>
            <a:ext cx="5386491" cy="4748532"/>
            <a:chOff x="4182229" y="1513424"/>
            <a:chExt cx="4741941" cy="4172908"/>
          </a:xfrm>
        </p:grpSpPr>
        <p:pic>
          <p:nvPicPr>
            <p:cNvPr id="13" name="Picture 12" descr="SeaQuest_SPS_2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0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8492" y="122098"/>
            <a:ext cx="8706393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Come to Join Us!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58131-37FB-AF4C-A7E9-EF3A1521EA47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22" t="5336" r="5408" b="21329"/>
          <a:stretch/>
        </p:blipFill>
        <p:spPr>
          <a:xfrm>
            <a:off x="3869350" y="1265099"/>
            <a:ext cx="4337047" cy="49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075BC-EEB9-6748-8232-0B7B31F1C84B}" type="datetime1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233"/>
            <a:ext cx="8229600" cy="959161"/>
          </a:xfrm>
        </p:spPr>
        <p:txBody>
          <a:bodyPr/>
          <a:lstStyle/>
          <a:p>
            <a:r>
              <a:rPr lang="en-US" dirty="0" smtClean="0"/>
              <a:t>Dark Sector </a:t>
            </a:r>
            <a:r>
              <a:rPr lang="en-US" dirty="0" smtClean="0"/>
              <a:t>Physics at Low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0A541-7B46-704A-9CAC-E295D6B997D8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38" y="3620752"/>
            <a:ext cx="7070662" cy="2614918"/>
          </a:xfrm>
          <a:prstGeom prst="rect">
            <a:avLst/>
          </a:prstGeom>
        </p:spPr>
      </p:pic>
      <p:pic>
        <p:nvPicPr>
          <p:cNvPr id="10" name="Picture 9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205922"/>
            <a:ext cx="4006703" cy="271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72025" y="1301352"/>
            <a:ext cx="74194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Current and near future high</a:t>
            </a:r>
            <a:r>
              <a:rPr lang="en-US" sz="2800" dirty="0"/>
              <a:t>-intensity </a:t>
            </a:r>
            <a:r>
              <a:rPr lang="en-US" sz="2800" dirty="0"/>
              <a:t>colliders </a:t>
            </a:r>
            <a:r>
              <a:rPr lang="en-US" sz="2800" dirty="0"/>
              <a:t>and fixed target </a:t>
            </a:r>
            <a:r>
              <a:rPr lang="en-US" sz="2800" dirty="0"/>
              <a:t>experiments offer </a:t>
            </a:r>
            <a:r>
              <a:rPr lang="en-US" sz="2800" dirty="0"/>
              <a:t>an ideal environment to probe </a:t>
            </a:r>
            <a:r>
              <a:rPr lang="en-US" sz="2800" dirty="0"/>
              <a:t>dark sector </a:t>
            </a:r>
            <a:r>
              <a:rPr lang="en-US" sz="2800" dirty="0" smtClean="0"/>
              <a:t>physics, </a:t>
            </a:r>
          </a:p>
          <a:p>
            <a:r>
              <a:rPr lang="en-US" sz="2800" dirty="0" smtClean="0"/>
              <a:t>in O(MeV) </a:t>
            </a:r>
            <a:r>
              <a:rPr lang="en-US" sz="2800" dirty="0"/>
              <a:t>~</a:t>
            </a:r>
            <a:r>
              <a:rPr lang="en-US" sz="2800" dirty="0"/>
              <a:t> </a:t>
            </a:r>
            <a:r>
              <a:rPr lang="en-US" sz="2800" dirty="0" smtClean="0"/>
              <a:t>O(GeV), </a:t>
            </a:r>
            <a:r>
              <a:rPr lang="en-US" sz="2800" dirty="0" err="1" smtClean="0">
                <a:solidFill>
                  <a:srgbClr val="FF0000"/>
                </a:solidFill>
              </a:rPr>
              <a:t>SeaQuest@Fermilab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51913" y="4206230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WIMP Search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68785" y="1812758"/>
            <a:ext cx="2858120" cy="276280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8969" y="3312028"/>
            <a:ext cx="17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Schuster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89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Beyond Exclusive Channels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possible missing </a:t>
            </a:r>
            <a:r>
              <a:rPr lang="en-US" sz="2700" dirty="0" err="1">
                <a:solidFill>
                  <a:srgbClr val="0000FF"/>
                </a:solidFill>
              </a:rPr>
              <a:t>pT</a:t>
            </a:r>
            <a:r>
              <a:rPr lang="en-US" sz="2700" dirty="0">
                <a:solidFill>
                  <a:srgbClr val="0000FF"/>
                </a:solidFill>
              </a:rPr>
              <a:t> measurements being explored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11" y="1889861"/>
            <a:ext cx="50673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93" y="3563597"/>
            <a:ext cx="4027497" cy="277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9418" y="2934018"/>
            <a:ext cx="20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Chien</a:t>
            </a:r>
            <a:r>
              <a:rPr lang="en-US" dirty="0"/>
              <a:t>-Yi Chen, 2017</a:t>
            </a:r>
            <a:endParaRPr lang="en-US" dirty="0"/>
          </a:p>
        </p:txBody>
      </p:sp>
      <p:pic>
        <p:nvPicPr>
          <p:cNvPr id="7" name="Picture 6" descr="pzap_ptap_3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21" y="3186014"/>
            <a:ext cx="3836480" cy="3037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812" y="2961565"/>
            <a:ext cx="1433521" cy="144546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B5D-1071-3448-9D85-88BC34EDF65E}" type="datetime1">
              <a:rPr lang="en-US" smtClean="0"/>
              <a:t>10/21/17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00" y="1218738"/>
            <a:ext cx="8698867" cy="463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014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 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620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>
                <a:solidFill>
                  <a:srgbClr val="FFFFFF"/>
                </a:solidFill>
              </a:rPr>
              <a:t> Mag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5245" y="3456825"/>
            <a:ext cx="78553" cy="78564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03778" y="3352074"/>
            <a:ext cx="78553" cy="10166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78400" y="4478160"/>
            <a:ext cx="306300" cy="1274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92628" y="5596146"/>
            <a:ext cx="3154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St-1 trigger plane, 160 x 160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</a:t>
            </a:r>
            <a:r>
              <a:rPr lang="en-US" dirty="0">
                <a:solidFill>
                  <a:srgbClr val="FF0000"/>
                </a:solidFill>
              </a:rPr>
              <a:t>4 1cm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>
                <a:solidFill>
                  <a:srgbClr val="FF0000"/>
                </a:solidFill>
              </a:rPr>
              <a:t>1cm </a:t>
            </a:r>
            <a:r>
              <a:rPr lang="en-US" dirty="0">
                <a:solidFill>
                  <a:srgbClr val="FF0000"/>
                </a:solidFill>
              </a:rPr>
              <a:t>x 8</a:t>
            </a:r>
            <a:r>
              <a:rPr lang="en-US" dirty="0">
                <a:solidFill>
                  <a:srgbClr val="FF0000"/>
                </a:solidFill>
              </a:rPr>
              <a:t>0cm</a:t>
            </a:r>
          </a:p>
          <a:p>
            <a:r>
              <a:rPr lang="en-US" dirty="0">
                <a:solidFill>
                  <a:srgbClr val="FF0000"/>
                </a:solidFill>
              </a:rPr>
              <a:t> scintillator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4166" y="5508544"/>
            <a:ext cx="348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St-2 trigger plane, 200 cm x 200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4 2cm x 2cm x 100cm 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49344" y="4447244"/>
            <a:ext cx="256307" cy="1255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2015" y="64239"/>
            <a:ext cx="11072552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Side View of the </a:t>
            </a:r>
            <a:r>
              <a:rPr lang="en-US" sz="4000" dirty="0" smtClean="0"/>
              <a:t>Upgraded </a:t>
            </a:r>
            <a:r>
              <a:rPr lang="en-US" sz="4000" dirty="0" err="1" smtClean="0"/>
              <a:t>SeaQuest</a:t>
            </a:r>
            <a:r>
              <a:rPr lang="en-US" sz="4000" dirty="0" smtClean="0"/>
              <a:t> Experiment 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BC2B-4C6C-A448-B24B-FDE91E83B2B3}" type="datetime1">
              <a:rPr lang="en-US" smtClean="0"/>
              <a:t>10/21/17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31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24000" y="3841750"/>
            <a:ext cx="641350" cy="63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16970" y="2278506"/>
            <a:ext cx="57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ST-1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3117" y="2251026"/>
            <a:ext cx="57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ST-2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16910" y="2251026"/>
            <a:ext cx="57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ST-3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08954" y="2223546"/>
            <a:ext cx="57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ST-4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39124" y="3251960"/>
            <a:ext cx="6920147" cy="6402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344054" y="3923780"/>
            <a:ext cx="6767747" cy="241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826" y="16737"/>
            <a:ext cx="6720401" cy="7959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Successful Team Work!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0" t="-2" r="5502" b="18746"/>
          <a:stretch/>
        </p:blipFill>
        <p:spPr>
          <a:xfrm>
            <a:off x="25220" y="758819"/>
            <a:ext cx="3931920" cy="292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49" y="16737"/>
            <a:ext cx="3761408" cy="2821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937" y="2418754"/>
            <a:ext cx="3334815" cy="2501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" y="3781566"/>
            <a:ext cx="4051451" cy="30385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A4BC-1B17-C54A-861D-C4C35C8515B4}" type="datetime1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32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420" y="4496046"/>
            <a:ext cx="3132809" cy="2349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19" y="757294"/>
            <a:ext cx="4019925" cy="3014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57" y="4552780"/>
            <a:ext cx="3045962" cy="2284471"/>
          </a:xfrm>
          <a:prstGeom prst="rect">
            <a:avLst/>
          </a:prstGeom>
        </p:spPr>
      </p:pic>
      <p:pic>
        <p:nvPicPr>
          <p:cNvPr id="21" name="Picture 20" descr="IMG_483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71" b="23023"/>
          <a:stretch/>
        </p:blipFill>
        <p:spPr>
          <a:xfrm>
            <a:off x="2666376" y="2561237"/>
            <a:ext cx="6427254" cy="18657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79" y="4907770"/>
            <a:ext cx="2549845" cy="19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8081"/>
            <a:ext cx="11335407" cy="83863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Trigger, DAQ R&amp;D </a:t>
            </a:r>
            <a:r>
              <a:rPr lang="en-US" sz="4000" smtClean="0"/>
              <a:t>and </a:t>
            </a:r>
            <a:r>
              <a:rPr lang="en-US" sz="4000" smtClean="0"/>
              <a:t>Final Cosmic </a:t>
            </a:r>
            <a:r>
              <a:rPr lang="en-US" sz="4000" dirty="0" smtClean="0"/>
              <a:t>Test @LANL in 2017</a:t>
            </a:r>
            <a:endParaRPr lang="en-US" sz="4000" dirty="0"/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20" y="938814"/>
            <a:ext cx="5160180" cy="3870136"/>
          </a:xfrm>
          <a:prstGeom prst="rect">
            <a:avLst/>
          </a:prstGeom>
        </p:spPr>
      </p:pic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88" y="4798611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4880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TDC_2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5028-8A38-8040-99DC-C268E4E005EF}" type="datetime1">
              <a:rPr lang="en-US" smtClean="0"/>
              <a:t>10/21/17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33</a:t>
            </a:fld>
            <a:endParaRPr lang="en-US"/>
          </a:p>
        </p:txBody>
      </p:sp>
      <p:pic>
        <p:nvPicPr>
          <p:cNvPr id="13" name="Picture 12" descr="IMG_01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046" y="3434064"/>
            <a:ext cx="3502707" cy="32874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83779" y="936279"/>
            <a:ext cx="5770180" cy="2453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 &amp; DAQ hardware and firmware designed and tested at LANL, in collaboration with </a:t>
            </a:r>
            <a:r>
              <a:rPr lang="en-US" dirty="0" err="1" smtClean="0"/>
              <a:t>Fermilab</a:t>
            </a:r>
            <a:r>
              <a:rPr lang="en-US" dirty="0" smtClean="0"/>
              <a:t> Engineers</a:t>
            </a:r>
          </a:p>
          <a:p>
            <a:r>
              <a:rPr lang="en-US" dirty="0" smtClean="0"/>
              <a:t>Readout </a:t>
            </a:r>
            <a:r>
              <a:rPr lang="en-US" dirty="0"/>
              <a:t>from a full </a:t>
            </a:r>
            <a:r>
              <a:rPr lang="en-US" dirty="0" smtClean="0"/>
              <a:t>module for cosmic test</a:t>
            </a:r>
            <a:endParaRPr lang="en-US" dirty="0"/>
          </a:p>
          <a:p>
            <a:pPr lvl="1"/>
            <a:r>
              <a:rPr lang="en-US" dirty="0"/>
              <a:t>Full </a:t>
            </a: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smtClean="0"/>
              <a:t>readout and Trigger</a:t>
            </a:r>
            <a:endParaRPr lang="en-US" dirty="0"/>
          </a:p>
          <a:p>
            <a:pPr lvl="1"/>
            <a:r>
              <a:rPr lang="en-US" dirty="0" smtClean="0"/>
              <a:t>E906 </a:t>
            </a:r>
            <a:r>
              <a:rPr lang="en-US" dirty="0"/>
              <a:t>upgraded DAQ and firmware</a:t>
            </a:r>
            <a:endParaRPr lang="en-US" sz="4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b="1" dirty="0" smtClean="0">
                <a:solidFill>
                  <a:srgbClr val="FF0000"/>
                </a:solidFill>
              </a:rPr>
              <a:t>Timing </a:t>
            </a:r>
            <a:r>
              <a:rPr lang="en-US" sz="3300" b="1" dirty="0">
                <a:solidFill>
                  <a:srgbClr val="FF0000"/>
                </a:solidFill>
              </a:rPr>
              <a:t>resolution, </a:t>
            </a:r>
            <a:r>
              <a:rPr lang="en-US" sz="3300" b="1" dirty="0" smtClean="0">
                <a:solidFill>
                  <a:srgbClr val="FF0000"/>
                </a:solidFill>
              </a:rPr>
              <a:t>&lt; 1.5nS </a:t>
            </a:r>
            <a:r>
              <a:rPr lang="en-US" sz="3300" b="1" dirty="0">
                <a:solidFill>
                  <a:srgbClr val="FF0000"/>
                </a:solidFill>
              </a:rPr>
              <a:t>(19nS RF) </a:t>
            </a:r>
          </a:p>
          <a:p>
            <a:pPr marL="0" indent="0">
              <a:buNone/>
            </a:pPr>
            <a:r>
              <a:rPr lang="en-US" sz="3300" b="1" dirty="0">
                <a:solidFill>
                  <a:srgbClr val="FF0000"/>
                </a:solidFill>
              </a:rPr>
              <a:t>	</a:t>
            </a:r>
            <a:r>
              <a:rPr lang="en-US" sz="3300" b="1" dirty="0" smtClean="0">
                <a:solidFill>
                  <a:srgbClr val="FF0000"/>
                </a:solidFill>
              </a:rPr>
              <a:t>Detector eff. </a:t>
            </a:r>
            <a:r>
              <a:rPr lang="en-US" sz="3300" b="1" dirty="0">
                <a:solidFill>
                  <a:srgbClr val="FF0000"/>
                </a:solidFill>
              </a:rPr>
              <a:t>&gt; 96%</a:t>
            </a:r>
          </a:p>
        </p:txBody>
      </p:sp>
    </p:spTree>
    <p:extLst>
      <p:ext uri="{BB962C8B-B14F-4D97-AF65-F5344CB8AC3E}">
        <p14:creationId xmlns:p14="http://schemas.microsoft.com/office/powerpoint/2010/main" val="152333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9665"/>
            <a:ext cx="932953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Trigger Detectors Designed and Built at LANL, Truck loaded to </a:t>
            </a:r>
            <a:r>
              <a:rPr lang="en-US" dirty="0" err="1" smtClean="0"/>
              <a:t>Fermilab</a:t>
            </a:r>
            <a:r>
              <a:rPr lang="en-US" dirty="0" smtClean="0"/>
              <a:t> on 4/3/2017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1278" y="1840353"/>
            <a:ext cx="5296198" cy="1345747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ight trigger detector modules </a:t>
            </a:r>
          </a:p>
          <a:p>
            <a:r>
              <a:rPr lang="en-US" dirty="0" smtClean="0"/>
              <a:t>Electronics and Power supplies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8" y="2857167"/>
            <a:ext cx="4665577" cy="349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704" y="1633413"/>
            <a:ext cx="6325496" cy="47441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F3D7-6EF9-2348-A848-8BDF4D2D4289}" type="datetime1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34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45" y="36837"/>
            <a:ext cx="2767656" cy="20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48" y="365125"/>
            <a:ext cx="6600668" cy="1325563"/>
          </a:xfrm>
        </p:spPr>
        <p:txBody>
          <a:bodyPr/>
          <a:lstStyle/>
          <a:p>
            <a:r>
              <a:rPr lang="en-US" smtClean="0"/>
              <a:t>New trigger rate: ~5%DAQ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961" y="1638781"/>
            <a:ext cx="3889421" cy="568686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Parasitic run OK!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7782-AC6A-6840-AA5C-D602608482CE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47" y="2259374"/>
            <a:ext cx="6254118" cy="4125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65" y="0"/>
            <a:ext cx="5245835" cy="7074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9739" y="196206"/>
            <a:ext cx="2640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Down stream view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188970" y="1424066"/>
            <a:ext cx="1993692" cy="3552668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56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511"/>
            <a:ext cx="8229600" cy="11420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Trigger Scintillator </a:t>
            </a:r>
            <a:r>
              <a:rPr lang="en-US" dirty="0" smtClean="0"/>
              <a:t>Size Optimization </a:t>
            </a:r>
            <a:br>
              <a:rPr lang="en-US" dirty="0" smtClean="0"/>
            </a:br>
            <a:r>
              <a:rPr lang="en-US" sz="3100" dirty="0"/>
              <a:t>Single Muon Z-Vertex Resolution</a:t>
            </a:r>
            <a:endParaRPr lang="en-US" sz="3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53C4D-A444-2E45-90AC-BE6BB9BEB207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1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0594" y="1919611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221" y="1369597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16536" y="1832355"/>
            <a:ext cx="1724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b="1" dirty="0">
                <a:solidFill>
                  <a:srgbClr val="FF0000"/>
                </a:solidFill>
              </a:rPr>
              <a:t>Backward: </a:t>
            </a:r>
            <a:r>
              <a:rPr lang="en-US" b="1" dirty="0">
                <a:solidFill>
                  <a:srgbClr val="FF0000"/>
                </a:solidFill>
              </a:rPr>
              <a:t>2cm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Sigma_Z</a:t>
            </a:r>
            <a:r>
              <a:rPr lang="en-US" b="1" dirty="0">
                <a:solidFill>
                  <a:srgbClr val="FF0000"/>
                </a:solidFill>
              </a:rPr>
              <a:t> ~ 30cm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6127" y="4323971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</a:t>
            </a:r>
          </a:p>
          <a:p>
            <a:r>
              <a:rPr lang="is-IS" dirty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81" y="3870516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2854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/>
              <a:t>E906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27201" y="1019935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1" y="3693028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8168954" y="6011790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626126" y="6155940"/>
            <a:ext cx="128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Open. Angl.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/>
              <a:t>Search Mode (2): “Prompt” Dark Photons </a:t>
            </a:r>
            <a:r>
              <a:rPr lang="en-US" sz="3200" dirty="0" err="1"/>
              <a:t>vs</a:t>
            </a:r>
            <a:r>
              <a:rPr lang="en-US" sz="3200" dirty="0"/>
              <a:t> </a:t>
            </a:r>
            <a:r>
              <a:rPr lang="en-US" sz="3200" dirty="0" err="1"/>
              <a:t>Drell</a:t>
            </a:r>
            <a:r>
              <a:rPr lang="en-US" sz="3200" dirty="0"/>
              <a:t>-Yan</a:t>
            </a:r>
            <a:br>
              <a:rPr lang="en-US" sz="3200" dirty="0"/>
            </a:br>
            <a:r>
              <a:rPr lang="en-US" sz="2800" dirty="0">
                <a:solidFill>
                  <a:srgbClr val="0000FF"/>
                </a:solidFill>
              </a:rPr>
              <a:t>B</a:t>
            </a:r>
            <a:r>
              <a:rPr lang="en-US" sz="2800" dirty="0">
                <a:solidFill>
                  <a:srgbClr val="0000FF"/>
                </a:solidFill>
              </a:rPr>
              <a:t>ump hunt at Z-</a:t>
            </a:r>
            <a:r>
              <a:rPr lang="en-US" sz="2800" dirty="0" err="1">
                <a:solidFill>
                  <a:srgbClr val="0000FF"/>
                </a:solidFill>
              </a:rPr>
              <a:t>vertx</a:t>
            </a:r>
            <a:r>
              <a:rPr lang="en-US" sz="2800" dirty="0">
                <a:solidFill>
                  <a:srgbClr val="0000FF"/>
                </a:solidFill>
              </a:rPr>
              <a:t> &lt; 3m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61CF2-2140-974C-A86F-CAD7588B8C3C}" type="datetime1">
              <a:rPr lang="en-US" smtClean="0"/>
              <a:t>10/21/17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37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24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Expected </a:t>
            </a:r>
            <a:r>
              <a:rPr lang="en-US" sz="1600" dirty="0" err="1"/>
              <a:t>Drell</a:t>
            </a:r>
            <a:r>
              <a:rPr lang="en-US" sz="1600" dirty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2" y="2188166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Drell</a:t>
                </a:r>
                <a:r>
                  <a:rPr lang="en-US" dirty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4121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99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977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566" y="3633116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471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622" y="5302309"/>
            <a:ext cx="2581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Work in progress: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- optimization </a:t>
            </a:r>
            <a:r>
              <a:rPr lang="is-IS" sz="2400" i="1" dirty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- u</a:t>
            </a:r>
            <a:r>
              <a:rPr lang="is-IS" sz="2400" i="1" dirty="0">
                <a:solidFill>
                  <a:srgbClr val="FF0000"/>
                </a:solidFill>
              </a:rPr>
              <a:t>nderstand BG ...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1847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2299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/>
              <a:t>Low Mass Prompt </a:t>
            </a:r>
            <a:r>
              <a:rPr lang="en-US" sz="3200" dirty="0" err="1"/>
              <a:t>Dimuon</a:t>
            </a:r>
            <a:r>
              <a:rPr lang="en-US" sz="3200" dirty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5004100" y="938238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8837" y="958055"/>
            <a:ext cx="32752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Proposed 2-layer trigger upgrade (10x improvement)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DAQ upgrade completed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Previous E906 DAQ 1kHz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</a:t>
            </a:r>
            <a:r>
              <a:rPr lang="en-US" dirty="0"/>
              <a:t>ow 10+ kHz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Can take all dark photon events of interest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77C9-920B-074F-B586-7B5B40D9349A}" type="datetime1">
              <a:rPr lang="en-US" smtClean="0"/>
              <a:t>10/21/17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0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>
                <a:solidFill>
                  <a:srgbClr val="0000FF"/>
                </a:solidFill>
              </a:rPr>
              <a:t>dimuon</a:t>
            </a:r>
            <a:r>
              <a:rPr lang="en-US" b="1" dirty="0">
                <a:solidFill>
                  <a:srgbClr val="0000FF"/>
                </a:solidFill>
              </a:rPr>
              <a:t> trigger performance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07477" y="5904030"/>
            <a:ext cx="2391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18919" y="5711211"/>
            <a:ext cx="388985" cy="1798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18919" y="5297608"/>
            <a:ext cx="18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4s spill, 60s cycle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073" y="5949798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3794462" y="5686714"/>
            <a:ext cx="388985" cy="192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883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Displaced Dark Photon Trigger Logic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2815D-445F-7C41-AC8D-CFED676860DF}" type="datetime1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2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52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52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64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57227" y="2233610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LVL2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vtxZ</a:t>
            </a:r>
            <a:r>
              <a:rPr lang="en-US" dirty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3605322" y="1781375"/>
            <a:ext cx="1151904" cy="617308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3605322" y="2827403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3605322" y="3797915"/>
            <a:ext cx="1151905" cy="5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3617080" y="4327037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4926" y="4862308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 16-bit from 4 V1495 boards</a:t>
            </a:r>
            <a:endParaRPr lang="en-US" dirty="0"/>
          </a:p>
          <a:p>
            <a:r>
              <a:rPr lang="en-US" dirty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1735660" y="1140551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35662" y="5798145"/>
            <a:ext cx="864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 quadrant Q</a:t>
            </a:r>
            <a:r>
              <a:rPr lang="en-US" sz="1200" dirty="0">
                <a:solidFill>
                  <a:srgbClr val="FF0000"/>
                </a:solidFill>
              </a:rPr>
              <a:t>(1-4)</a:t>
            </a:r>
            <a:r>
              <a:rPr lang="en-US" dirty="0">
                <a:solidFill>
                  <a:srgbClr val="FF0000"/>
                </a:solidFill>
              </a:rPr>
              <a:t>: 80(ST1) +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0 (ST2) + 2x8(ST4-Y1/2) = 146, FANOUT ST4 Hodo</a:t>
            </a:r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627817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2888031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81201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803243" y="2527568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TS</a:t>
            </a:r>
          </a:p>
          <a:p>
            <a:pPr algn="ctr"/>
            <a:r>
              <a:rPr lang="en-US" dirty="0"/>
              <a:t>(12 inputs total)</a:t>
            </a:r>
          </a:p>
          <a:p>
            <a:pPr algn="ctr"/>
            <a:r>
              <a:rPr lang="en-US" dirty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509766" y="3292311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61638" y="358572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 Trigger</a:t>
            </a:r>
          </a:p>
          <a:p>
            <a:r>
              <a:rPr lang="en-US" dirty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8767472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049685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 Trigger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4713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V1495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74847" y="1296874"/>
            <a:ext cx="287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Trigger fired: Q1 &amp; Q3 &amp; VTX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398683"/>
            <a:ext cx="5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VTX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9810" y="1"/>
            <a:ext cx="11197577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</a:t>
            </a:r>
            <a:r>
              <a:rPr lang="en-US" sz="3200" dirty="0" err="1" smtClean="0">
                <a:cs typeface="Gill Sans" charset="0"/>
                <a:sym typeface="Gill Sans" charset="0"/>
              </a:rPr>
              <a:t>Dimuon</a:t>
            </a:r>
            <a:r>
              <a:rPr lang="en-US" sz="3200" dirty="0" smtClean="0">
                <a:cs typeface="Gill Sans" charset="0"/>
                <a:sym typeface="Gill Sans" charset="0"/>
              </a:rPr>
              <a:t> Experiment at </a:t>
            </a:r>
            <a:r>
              <a:rPr lang="en-US" sz="3200" dirty="0">
                <a:cs typeface="Gill Sans" charset="0"/>
                <a:sym typeface="Gill Sans" charset="0"/>
              </a:rPr>
              <a:t>the 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202405" y="721397"/>
            <a:ext cx="8507765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igh intensity proton beam:   “beam dump mode” @</a:t>
            </a:r>
            <a:r>
              <a:rPr lang="en-US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35K fb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</a:t>
            </a:r>
            <a:r>
              <a:rPr lang="en-US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@7% 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beam)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in </a:t>
            </a:r>
            <a:r>
              <a:rPr lang="en-US" b="1" dirty="0" smtClean="0">
                <a:latin typeface="Gill Sans" charset="0"/>
                <a:cs typeface="Gill Sans" charset="0"/>
                <a:sym typeface="Gill Sans" charset="0"/>
              </a:rPr>
              <a:t>Run-I</a:t>
            </a:r>
            <a:endParaRPr lang="en-US" b="1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20F5-E810-9E41-8DFB-E4D4842EABB1}" type="datetime1">
              <a:rPr lang="en-US" smtClean="0"/>
              <a:t>10/21/17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86" y="5399978"/>
            <a:ext cx="83923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eam dump mode: </a:t>
            </a:r>
            <a:r>
              <a:rPr lang="en-US" sz="2400" dirty="0" err="1" smtClean="0">
                <a:solidFill>
                  <a:srgbClr val="FF0000"/>
                </a:solidFill>
              </a:rPr>
              <a:t>p+Fe</a:t>
            </a:r>
            <a:r>
              <a:rPr lang="en-US" sz="2400" dirty="0" smtClean="0">
                <a:solidFill>
                  <a:srgbClr val="FF0000"/>
                </a:solidFill>
              </a:rPr>
              <a:t> collisions! </a:t>
            </a:r>
            <a:r>
              <a:rPr lang="en-US" sz="2400" dirty="0" smtClean="0">
                <a:solidFill>
                  <a:srgbClr val="FF0000"/>
                </a:solidFill>
              </a:rPr>
              <a:t>Target </a:t>
            </a:r>
            <a:r>
              <a:rPr lang="en-US" sz="2400" dirty="0">
                <a:solidFill>
                  <a:srgbClr val="FF0000"/>
                </a:solidFill>
              </a:rPr>
              <a:t>~ 10%λ</a:t>
            </a:r>
            <a:r>
              <a:rPr lang="en-US" sz="2400" baseline="-25000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78591" y="4315845"/>
            <a:ext cx="3408797" cy="1979191"/>
            <a:chOff x="7339602" y="4380013"/>
            <a:chExt cx="3408797" cy="1979191"/>
          </a:xfrm>
        </p:grpSpPr>
        <p:pic>
          <p:nvPicPr>
            <p:cNvPr id="26" name="Picture 2" descr="droppedImag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602" y="4380013"/>
              <a:ext cx="3344440" cy="1979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673202" y="4813493"/>
              <a:ext cx="1075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SeaQuest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 flipV="1">
            <a:off x="9858683" y="3745903"/>
            <a:ext cx="1531212" cy="1003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05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E0C8-AAD1-2142-9E3B-4C5565566855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07387" y="953667"/>
            <a:ext cx="4588613" cy="3574817"/>
            <a:chOff x="901700" y="516460"/>
            <a:chExt cx="7327900" cy="5981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700" y="516460"/>
              <a:ext cx="7327900" cy="59817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30125" y="3585600"/>
              <a:ext cx="1032178" cy="5702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62303" y="4155840"/>
              <a:ext cx="1460103" cy="319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922406" y="4302720"/>
              <a:ext cx="3559539" cy="1653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xplosion 1 12"/>
            <p:cNvSpPr/>
            <p:nvPr/>
          </p:nvSpPr>
          <p:spPr>
            <a:xfrm>
              <a:off x="3167641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1 13"/>
            <p:cNvSpPr/>
            <p:nvPr/>
          </p:nvSpPr>
          <p:spPr>
            <a:xfrm>
              <a:off x="5221593" y="430272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 1 14"/>
            <p:cNvSpPr/>
            <p:nvPr/>
          </p:nvSpPr>
          <p:spPr>
            <a:xfrm>
              <a:off x="6191522" y="424224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 1 15"/>
            <p:cNvSpPr/>
            <p:nvPr/>
          </p:nvSpPr>
          <p:spPr>
            <a:xfrm>
              <a:off x="6698148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046922" y="124690"/>
            <a:ext cx="9634330" cy="97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SeaQuest</a:t>
            </a:r>
            <a:r>
              <a:rPr lang="en-US" dirty="0" smtClean="0"/>
              <a:t>: </a:t>
            </a:r>
            <a:r>
              <a:rPr lang="en-US" dirty="0"/>
              <a:t>Nuclear Physics with </a:t>
            </a:r>
            <a:r>
              <a:rPr lang="en-US" dirty="0" err="1"/>
              <a:t>Drell</a:t>
            </a:r>
            <a:r>
              <a:rPr lang="en-US" dirty="0"/>
              <a:t>-Yan</a:t>
            </a:r>
          </a:p>
          <a:p>
            <a:r>
              <a:rPr lang="en-US" sz="3100" dirty="0" smtClean="0"/>
              <a:t>DOE/Nuclear Physics Programs: 2008-2017(E906), 2017-2020(E1039) </a:t>
            </a:r>
            <a:endParaRPr lang="en-US" sz="31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687" y="1128351"/>
            <a:ext cx="3033440" cy="287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774" y="4297716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463774" y="5987018"/>
            <a:ext cx="405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Energy Loss </a:t>
            </a:r>
            <a:r>
              <a:rPr lang="en-US" dirty="0" err="1"/>
              <a:t>dE</a:t>
            </a:r>
            <a:r>
              <a:rPr lang="en-US" dirty="0"/>
              <a:t>/dx in </a:t>
            </a:r>
            <a:r>
              <a:rPr lang="en-US" dirty="0" err="1" smtClean="0"/>
              <a:t>p+A</a:t>
            </a:r>
            <a:r>
              <a:rPr lang="en-US" dirty="0" smtClean="0"/>
              <a:t> collisions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06" y="4529345"/>
            <a:ext cx="4384259" cy="2192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97" y="4495307"/>
            <a:ext cx="2085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mass </a:t>
            </a:r>
            <a:r>
              <a:rPr lang="en-US" dirty="0" err="1" smtClean="0"/>
              <a:t>Drell</a:t>
            </a:r>
            <a:r>
              <a:rPr lang="en-US" dirty="0" smtClean="0"/>
              <a:t>-Yan:</a:t>
            </a:r>
          </a:p>
          <a:p>
            <a:r>
              <a:rPr lang="en-US" dirty="0" smtClean="0"/>
              <a:t>4&lt;M&lt;8 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079" y="3498471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84" y="405613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085" y="232458"/>
            <a:ext cx="256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target </a:t>
            </a:r>
            <a:r>
              <a:rPr lang="en-US" b="1" i="1" dirty="0" err="1">
                <a:solidFill>
                  <a:srgbClr val="0000FF"/>
                </a:solidFill>
              </a:rPr>
              <a:t>Drell</a:t>
            </a:r>
            <a:r>
              <a:rPr lang="en-US" b="1" i="1" dirty="0">
                <a:solidFill>
                  <a:srgbClr val="0000FF"/>
                </a:solidFill>
              </a:rPr>
              <a:t>-Yan event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663" y="3464784"/>
            <a:ext cx="7692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 beam-dump dark photon event  --- parasitic run possible!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AE43-0291-E94B-B3ED-C73B3AED0C58}" type="datetime1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1263" y="1235242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E906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663" y="4185786"/>
            <a:ext cx="21242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new idea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eveloped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in ~2014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2174" y="105305"/>
            <a:ext cx="8925523" cy="1354728"/>
          </a:xfrm>
        </p:spPr>
        <p:txBody>
          <a:bodyPr>
            <a:normAutofit/>
          </a:bodyPr>
          <a:lstStyle/>
          <a:p>
            <a:r>
              <a:rPr lang="en-US" sz="3600" dirty="0"/>
              <a:t>A Great Opportunity</a:t>
            </a:r>
            <a:br>
              <a:rPr lang="en-US" sz="3600" dirty="0"/>
            </a:br>
            <a:r>
              <a:rPr lang="en-US" sz="2700" dirty="0"/>
              <a:t>Dark Photons and Dark Higgs Search at </a:t>
            </a:r>
            <a:r>
              <a:rPr lang="en-US" sz="2700" dirty="0" err="1"/>
              <a:t>SeaQuest</a:t>
            </a:r>
            <a:endParaRPr lang="en-US" sz="27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07" y="4042723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023" y="2829984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104353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0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975639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8ECE-FA5F-6B4A-AE23-16E1D2F95EF5}" type="datetime1">
              <a:rPr lang="en-US" smtClean="0"/>
              <a:t>10/21/17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50034" y="3842667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797118" y="1854999"/>
            <a:ext cx="2128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 great advantage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for proton beam!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698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Dark Photon Detection in </a:t>
            </a:r>
            <a:r>
              <a:rPr lang="en-US" sz="3200" dirty="0" smtClean="0"/>
              <a:t>the </a:t>
            </a:r>
            <a:r>
              <a:rPr lang="en-US" sz="3200" dirty="0" err="1" smtClean="0"/>
              <a:t>Dilepton</a:t>
            </a:r>
            <a:r>
              <a:rPr lang="en-US" sz="3200" dirty="0" smtClean="0"/>
              <a:t> </a:t>
            </a:r>
            <a:r>
              <a:rPr lang="en-US" sz="3200" dirty="0"/>
              <a:t>Channel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9016" y="1479624"/>
            <a:ext cx="4901784" cy="441151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>
              <a:latin typeface="Symbol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>
              <a:latin typeface="Symbol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>
              <a:latin typeface="Symbol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Symbol" charset="0"/>
                <a:cs typeface="+mn-cs"/>
              </a:rPr>
              <a:t>p</a:t>
            </a:r>
            <a:r>
              <a:rPr lang="en-US" baseline="30000" dirty="0" smtClean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>
              <a:latin typeface="Calibri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>
              <a:latin typeface="Calibri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>
              <a:latin typeface="Calibri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06" y="2650415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6079934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F7DB-F8A5-A942-BFD3-1C6DC37CECE0}" type="datetime1">
              <a:rPr lang="en-US" smtClean="0"/>
              <a:t>10/21/17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957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9043796" y="3299313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9043796" y="4058555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8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1" y="1778000"/>
            <a:ext cx="5688940" cy="4525929"/>
          </a:xfrm>
        </p:spPr>
        <p:txBody>
          <a:bodyPr>
            <a:normAutofit/>
          </a:bodyPr>
          <a:lstStyle/>
          <a:p>
            <a:r>
              <a:rPr lang="en-US" sz="2000" dirty="0"/>
              <a:t>Invariant mass spectrum </a:t>
            </a:r>
            <a:r>
              <a:rPr lang="en-US" sz="2000" dirty="0" smtClean="0"/>
              <a:t>from 2015 data</a:t>
            </a:r>
            <a:endParaRPr lang="en-US" sz="2000" dirty="0"/>
          </a:p>
          <a:p>
            <a:r>
              <a:rPr lang="en-US" sz="2000" dirty="0"/>
              <a:t>Data agrees well with Monte Carlo (spectrometer works as expected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Data with Mass &gt; 4.2 GeV are mostly dimuons coming from the </a:t>
            </a:r>
            <a:r>
              <a:rPr lang="en-US" sz="2000" dirty="0" err="1"/>
              <a:t>Drell</a:t>
            </a:r>
            <a:r>
              <a:rPr lang="en-US" sz="2000" dirty="0"/>
              <a:t>-Yan </a:t>
            </a:r>
            <a:r>
              <a:rPr lang="en-US" sz="2000" dirty="0" smtClean="0"/>
              <a:t>process</a:t>
            </a:r>
            <a:endParaRPr lang="en-US" sz="2000" dirty="0"/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For Dark Photon Search: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1)DAQ upgrade required to collect low mass </a:t>
            </a:r>
            <a:r>
              <a:rPr lang="en-US" sz="2000" dirty="0" err="1" smtClean="0">
                <a:solidFill>
                  <a:srgbClr val="FF0000"/>
                </a:solidFill>
              </a:rPr>
              <a:t>dimuons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2)Trigger upgrade for displaced/long-lived particles 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66" y="12939"/>
            <a:ext cx="9576261" cy="136325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Upgrades Required for Dark Sector Search</a:t>
            </a:r>
            <a:br>
              <a:rPr lang="en-US" sz="4000" dirty="0" smtClean="0"/>
            </a:br>
            <a:r>
              <a:rPr lang="en-US" sz="3100" dirty="0" smtClean="0"/>
              <a:t> Events collected in </a:t>
            </a:r>
            <a:r>
              <a:rPr lang="en-US" sz="3100" dirty="0" err="1" smtClean="0"/>
              <a:t>SeaQuest</a:t>
            </a:r>
            <a:r>
              <a:rPr lang="en-US" sz="3100" dirty="0" smtClean="0"/>
              <a:t>/E906</a:t>
            </a:r>
            <a:endParaRPr lang="en-US" sz="3100" dirty="0"/>
          </a:p>
        </p:txBody>
      </p:sp>
      <p:pic>
        <p:nvPicPr>
          <p:cNvPr id="9" name="Picture 8" descr="Screen Shot 2016-09-27 at 1.2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8" y="1100068"/>
            <a:ext cx="4645653" cy="31178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7516" y="2103543"/>
            <a:ext cx="1550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C2920"/>
                </a:solidFill>
              </a:rPr>
              <a:t>J/</a:t>
            </a:r>
            <a:r>
              <a:rPr lang="en-US" sz="1200" dirty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>
                <a:solidFill>
                  <a:srgbClr val="CC2920"/>
                </a:solidFill>
              </a:rPr>
              <a:t> Monte Carlo</a:t>
            </a:r>
          </a:p>
          <a:p>
            <a:r>
              <a:rPr lang="en-US" sz="1200" dirty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>
                <a:solidFill>
                  <a:srgbClr val="CC2920"/>
                </a:solidFill>
              </a:rPr>
              <a:t>’ Monte Carlo</a:t>
            </a:r>
          </a:p>
          <a:p>
            <a:r>
              <a:rPr lang="en-US" sz="1200" dirty="0">
                <a:solidFill>
                  <a:srgbClr val="E140FE"/>
                </a:solidFill>
              </a:rPr>
              <a:t>Drell-Yan Monte Carlo</a:t>
            </a:r>
          </a:p>
          <a:p>
            <a:r>
              <a:rPr lang="en-US" sz="1200" dirty="0">
                <a:solidFill>
                  <a:srgbClr val="000000"/>
                </a:solidFill>
              </a:rPr>
              <a:t>Random Background</a:t>
            </a:r>
          </a:p>
          <a:p>
            <a:r>
              <a:rPr lang="en-US" sz="1200" dirty="0">
                <a:solidFill>
                  <a:srgbClr val="1324D5"/>
                </a:solidFill>
              </a:rPr>
              <a:t>Combined MC and </a:t>
            </a:r>
            <a:r>
              <a:rPr lang="en-US" sz="1200" dirty="0" err="1">
                <a:solidFill>
                  <a:srgbClr val="1324D5"/>
                </a:solidFill>
              </a:rPr>
              <a:t>bg</a:t>
            </a:r>
            <a:endParaRPr lang="en-US" sz="1200" dirty="0">
              <a:solidFill>
                <a:srgbClr val="1324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143" y="3343402"/>
            <a:ext cx="1386482" cy="586589"/>
          </a:xfrm>
          <a:prstGeom prst="rect">
            <a:avLst/>
          </a:prstGeom>
        </p:spPr>
      </p:pic>
      <p:pic>
        <p:nvPicPr>
          <p:cNvPr id="11" name="Picture 10" descr="Screen Shot 2016-09-27 at 1.29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99" y="4246906"/>
            <a:ext cx="4539506" cy="24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0083" y="4246906"/>
            <a:ext cx="1123116" cy="47516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63264" y="6298175"/>
            <a:ext cx="2133600" cy="365125"/>
          </a:xfrm>
        </p:spPr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50849" y="1735805"/>
            <a:ext cx="19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E906 preliminary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83B35-EDA5-5246-8A22-B1643165F6A7}" type="datetime1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2051</Words>
  <Application>Microsoft Macintosh PowerPoint</Application>
  <PresentationFormat>Widescreen</PresentationFormat>
  <Paragraphs>503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</vt:lpstr>
      <vt:lpstr>Calibri Light</vt:lpstr>
      <vt:lpstr>DengXian Light</vt:lpstr>
      <vt:lpstr>Gill Sans</vt:lpstr>
      <vt:lpstr>Helvetica</vt:lpstr>
      <vt:lpstr>Mangal</vt:lpstr>
      <vt:lpstr>ＭＳ Ｐゴシック</vt:lpstr>
      <vt:lpstr>Symbol</vt:lpstr>
      <vt:lpstr>Wingdings</vt:lpstr>
      <vt:lpstr>Arial</vt:lpstr>
      <vt:lpstr>Office Theme</vt:lpstr>
      <vt:lpstr>Dark Photon/Higgs Search in the SeaQuest/E1067 Experiment  at Fermilab</vt:lpstr>
      <vt:lpstr>Outline</vt:lpstr>
      <vt:lpstr>Dark Sector Physics at Low Mass</vt:lpstr>
      <vt:lpstr>SeaQuest Dimuon Experiment at the Intensity Frontier at Fermilab</vt:lpstr>
      <vt:lpstr>PowerPoint Presentation</vt:lpstr>
      <vt:lpstr>PowerPoint Presentation</vt:lpstr>
      <vt:lpstr>A Great Opportunity Dark Photons and Dark Higgs Search at SeaQuest</vt:lpstr>
      <vt:lpstr>Dark Photon Detection in the Dilepton Channel </vt:lpstr>
      <vt:lpstr>Upgrades Required for Dark Sector Search  Events collected in SeaQuest/E906</vt:lpstr>
      <vt:lpstr>PowerPoint Presentation</vt:lpstr>
      <vt:lpstr>Detector Upgrades and Expected Signals </vt:lpstr>
      <vt:lpstr>A New High-Granularity Displayed Dark Photon/Higgs Dimuon Vertex Trigger</vt:lpstr>
      <vt:lpstr>Completed modules, 8 of them in total</vt:lpstr>
      <vt:lpstr>Trigger detectors shipped to Fermilab for installation 4/3/2017</vt:lpstr>
      <vt:lpstr>Dark Photon/Higgs Trigger Upgrade Completed in Summer 2017</vt:lpstr>
      <vt:lpstr>DAQ Upgrade Completed in Early 2017</vt:lpstr>
      <vt:lpstr> Trigger Detector Performance from 2017 Run</vt:lpstr>
      <vt:lpstr>Expectations from 2017 data … Preliminary results  ~2018</vt:lpstr>
      <vt:lpstr>Full Projections - Dark Photons  (parasitic run w/ E1039: 2018-2020)</vt:lpstr>
      <vt:lpstr>SeaQuest/E-1067 Upgrade Opportunity</vt:lpstr>
      <vt:lpstr>Displaced Low Mass Dark Photons  with EMCal upgrades </vt:lpstr>
      <vt:lpstr>EMCal Upgrade: More Physics </vt:lpstr>
      <vt:lpstr>EMCal Identified &amp; DOE Approved!</vt:lpstr>
      <vt:lpstr>Dark Higgs!</vt:lpstr>
      <vt:lpstr>Projected Dark Higgs Sensitivity POT:1.4x1018 (Phase-I)</vt:lpstr>
      <vt:lpstr>SeaQuest/E1067 Summary and Outlook</vt:lpstr>
      <vt:lpstr>Comparison with SHiP Proposal </vt:lpstr>
      <vt:lpstr>Come to Join Us!</vt:lpstr>
      <vt:lpstr>backup</vt:lpstr>
      <vt:lpstr>Beyond Exclusive Channels possible missing pT measurements being explored</vt:lpstr>
      <vt:lpstr>Side View of the Upgraded SeaQuest Experiment </vt:lpstr>
      <vt:lpstr>Very Successful Team Work!</vt:lpstr>
      <vt:lpstr>Trigger, DAQ R&amp;D and Final Cosmic Test @LANL in 2017</vt:lpstr>
      <vt:lpstr>All Trigger Detectors Designed and Built at LANL, Truck loaded to Fermilab on 4/3/2017</vt:lpstr>
      <vt:lpstr>New trigger rate: ~5%DAQ</vt:lpstr>
      <vt:lpstr>Trigger Scintillator Size Optimization  Single Muon Z-Vertex Resolution</vt:lpstr>
      <vt:lpstr>Search Mode (2): “Prompt” Dark Photons vs Drell-Yan Bump hunt at Z-vertx &lt; 3m</vt:lpstr>
      <vt:lpstr>Low Mass Prompt Dimuon Trigger Rate Study</vt:lpstr>
      <vt:lpstr>Displaced Dark Photon Trigger Logic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Photon/Higgs Search in SeaQuest/E1067 at Fermilab</dc:title>
  <dc:creator>Microsoft Office User</dc:creator>
  <cp:lastModifiedBy>Microsoft Office User</cp:lastModifiedBy>
  <cp:revision>218</cp:revision>
  <cp:lastPrinted>2017-10-21T04:55:35Z</cp:lastPrinted>
  <dcterms:created xsi:type="dcterms:W3CDTF">2017-10-19T17:46:43Z</dcterms:created>
  <dcterms:modified xsi:type="dcterms:W3CDTF">2017-10-21T04:55:39Z</dcterms:modified>
</cp:coreProperties>
</file>