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Equation7.bin" ContentType="application/vnd.openxmlformats-officedocument.oleObject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embeddings/Microsoft_Equation3.bin" ContentType="application/vnd.openxmlformats-officedocument.oleObject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embeddings/Microsoft_Equation4.bin" ContentType="application/vnd.openxmlformats-officedocument.oleObject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Equation5.bin" ContentType="application/vnd.openxmlformats-officedocument.oleObject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embeddings/Microsoft_Equation6.bin" ContentType="application/vnd.openxmlformats-officedocument.oleObject"/>
  <Default Extension="wmf" ContentType="image/x-wmf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97" r:id="rId3"/>
    <p:sldId id="299" r:id="rId4"/>
    <p:sldId id="264" r:id="rId5"/>
    <p:sldId id="268" r:id="rId6"/>
    <p:sldId id="298" r:id="rId7"/>
    <p:sldId id="277" r:id="rId8"/>
    <p:sldId id="300" r:id="rId9"/>
    <p:sldId id="279" r:id="rId10"/>
    <p:sldId id="267" r:id="rId11"/>
    <p:sldId id="301" r:id="rId12"/>
    <p:sldId id="281" r:id="rId13"/>
    <p:sldId id="266" r:id="rId14"/>
    <p:sldId id="263" r:id="rId15"/>
    <p:sldId id="284" r:id="rId16"/>
    <p:sldId id="273" r:id="rId17"/>
    <p:sldId id="270" r:id="rId18"/>
    <p:sldId id="28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Relationship Id="rId2" Type="http://schemas.openxmlformats.org/officeDocument/2006/relationships/image" Target="../media/image2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Relationship Id="rId2" Type="http://schemas.openxmlformats.org/officeDocument/2006/relationships/image" Target="../media/image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51CA-C8AA-2842-9F4D-923741AF40BA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52EF5-7AB1-EE43-9BC9-99AEBC154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14400"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912317" y="4343704"/>
            <a:ext cx="5033367" cy="4113892"/>
          </a:xfrm>
          <a:noFill/>
          <a:ln/>
        </p:spPr>
        <p:txBody>
          <a:bodyPr/>
          <a:lstStyle/>
          <a:p>
            <a:pPr defTabSz="86493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altLang="ja-JP"/>
              <a:t>This is their experimental apparatus to detect dimuon from Drell-Yan process.</a:t>
            </a:r>
          </a:p>
          <a:p>
            <a:r>
              <a:rPr lang="en-US" altLang="ja-JP"/>
              <a:t>The first magnet, solid iron magnet is a focusing magnet and also have a function of hadron absorber and beam dump.</a:t>
            </a:r>
          </a:p>
          <a:p>
            <a:r>
              <a:rPr lang="en-US" altLang="ja-JP"/>
              <a:t>The second magnet is momentum-analysis magnet. There are 4-stations of chambers, station 1, 2, 3, and 4, and the station 4 is also work for muon identification.</a:t>
            </a:r>
          </a:p>
          <a:p>
            <a:r>
              <a:rPr lang="en-US" altLang="ja-JP"/>
              <a:t>The beam time is from 2010 to 2013.</a:t>
            </a:r>
          </a:p>
        </p:txBody>
      </p:sp>
      <p:sp>
        <p:nvSpPr>
          <p:cNvPr id="5018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A3F280-C642-E64C-8122-6A3A664DE3A9}" type="slidenum">
              <a:rPr lang="ja-JP" altLang="en-US"/>
              <a:pPr/>
              <a:t>15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CC04A-8AB5-1D40-9A84-9053D77D74D5}" type="datetimeFigureOut">
              <a:rPr lang="en-US" smtClean="0"/>
              <a:pPr/>
              <a:t>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FD720-6137-9344-8480-0115BD789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Equation6.bin"/><Relationship Id="rId5" Type="http://schemas.openxmlformats.org/officeDocument/2006/relationships/image" Target="../media/image3.jpeg"/><Relationship Id="rId6" Type="http://schemas.openxmlformats.org/officeDocument/2006/relationships/oleObject" Target="../embeddings/Microsoft_Equation7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6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7.png"/><Relationship Id="rId6" Type="http://schemas.openxmlformats.org/officeDocument/2006/relationships/oleObject" Target="../embeddings/Microsoft_Equation4.bin"/><Relationship Id="rId7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9.png"/><Relationship Id="rId5" Type="http://schemas.openxmlformats.org/officeDocument/2006/relationships/oleObject" Target="../embeddings/Microsoft_Equation5.bin"/><Relationship Id="rId6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323" y="1395412"/>
            <a:ext cx="8616519" cy="14700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 New Fundamental Test of QCD with </a:t>
            </a:r>
            <a:r>
              <a:rPr lang="en-US" sz="3200" dirty="0" err="1" smtClean="0">
                <a:solidFill>
                  <a:srgbClr val="FF0000"/>
                </a:solidFill>
              </a:rPr>
              <a:t>Drell</a:t>
            </a:r>
            <a:r>
              <a:rPr lang="en-US" sz="3200" dirty="0" smtClean="0">
                <a:solidFill>
                  <a:srgbClr val="FF0000"/>
                </a:solidFill>
              </a:rPr>
              <a:t>-Yan Measurements in Polarized </a:t>
            </a:r>
            <a:r>
              <a:rPr lang="en-US" sz="3200" dirty="0" err="1" smtClean="0">
                <a:solidFill>
                  <a:srgbClr val="FF0000"/>
                </a:solidFill>
              </a:rPr>
              <a:t>p+p</a:t>
            </a:r>
            <a:r>
              <a:rPr lang="en-US" sz="3200" dirty="0" smtClean="0">
                <a:solidFill>
                  <a:srgbClr val="FF0000"/>
                </a:solidFill>
              </a:rPr>
              <a:t> Collisions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5312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i="1" u="sng" dirty="0" smtClean="0">
                <a:solidFill>
                  <a:srgbClr val="0000FF"/>
                </a:solidFill>
              </a:rPr>
              <a:t>P-25: </a:t>
            </a:r>
          </a:p>
          <a:p>
            <a:pPr algn="l"/>
            <a:r>
              <a:rPr lang="en-US" dirty="0" smtClean="0">
                <a:solidFill>
                  <a:srgbClr val="0000FF"/>
                </a:solidFill>
              </a:rPr>
              <a:t>	Ming Liu (PI), </a:t>
            </a:r>
            <a:r>
              <a:rPr lang="en-US" dirty="0" err="1" smtClean="0">
                <a:solidFill>
                  <a:srgbClr val="0000FF"/>
                </a:solidFill>
              </a:rPr>
              <a:t>Xiaodong</a:t>
            </a:r>
            <a:r>
              <a:rPr lang="en-US" dirty="0" smtClean="0">
                <a:solidFill>
                  <a:srgbClr val="0000FF"/>
                </a:solidFill>
              </a:rPr>
              <a:t> Jiang (co-PI), </a:t>
            </a:r>
          </a:p>
          <a:p>
            <a:pPr algn="l"/>
            <a:r>
              <a:rPr lang="en-US" dirty="0" smtClean="0">
                <a:solidFill>
                  <a:srgbClr val="0000FF"/>
                </a:solidFill>
              </a:rPr>
              <a:t>	Patrick </a:t>
            </a:r>
            <a:r>
              <a:rPr lang="en-US" dirty="0" err="1" smtClean="0">
                <a:solidFill>
                  <a:srgbClr val="0000FF"/>
                </a:solidFill>
              </a:rPr>
              <a:t>McGaughey</a:t>
            </a:r>
            <a:r>
              <a:rPr lang="en-US" dirty="0" smtClean="0">
                <a:solidFill>
                  <a:srgbClr val="0000FF"/>
                </a:solidFill>
              </a:rPr>
              <a:t>, Mike </a:t>
            </a:r>
            <a:r>
              <a:rPr lang="en-US" dirty="0" err="1" smtClean="0">
                <a:solidFill>
                  <a:srgbClr val="0000FF"/>
                </a:solidFill>
              </a:rPr>
              <a:t>Leitch</a:t>
            </a:r>
            <a:r>
              <a:rPr lang="en-US" dirty="0">
                <a:solidFill>
                  <a:srgbClr val="0000FF"/>
                </a:solidFill>
              </a:rPr>
              <a:t>,</a:t>
            </a:r>
            <a:r>
              <a:rPr lang="en-US" dirty="0" smtClean="0">
                <a:solidFill>
                  <a:srgbClr val="0000FF"/>
                </a:solidFill>
              </a:rPr>
              <a:t> PD</a:t>
            </a:r>
          </a:p>
          <a:p>
            <a:pPr algn="l"/>
            <a:r>
              <a:rPr lang="en-US" b="1" i="1" u="sng" dirty="0" smtClean="0">
                <a:solidFill>
                  <a:srgbClr val="0000FF"/>
                </a:solidFill>
              </a:rPr>
              <a:t>T-2:</a:t>
            </a:r>
          </a:p>
          <a:p>
            <a:pPr algn="l"/>
            <a:r>
              <a:rPr lang="en-US" dirty="0" smtClean="0">
                <a:solidFill>
                  <a:srgbClr val="0000FF"/>
                </a:solidFill>
              </a:rPr>
              <a:t> 	Terry Goldman (co-PI), Ivan </a:t>
            </a:r>
            <a:r>
              <a:rPr lang="en-US" dirty="0" err="1" smtClean="0">
                <a:solidFill>
                  <a:srgbClr val="0000FF"/>
                </a:solidFill>
              </a:rPr>
              <a:t>Vitev</a:t>
            </a:r>
            <a:r>
              <a:rPr lang="en-US" dirty="0" smtClean="0">
                <a:solidFill>
                  <a:srgbClr val="0000FF"/>
                </a:solidFill>
              </a:rPr>
              <a:t>, PD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Ming X. Liu  SPIN2010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EA3B36-8F7D-5F4A-B5C1-68039E741C80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38916" name="Picture 2" descr="Goto_DY_Tab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" y="828675"/>
            <a:ext cx="8154988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4"/>
          <p:cNvSpPr txBox="1">
            <a:spLocks noChangeArrowheads="1"/>
          </p:cNvSpPr>
          <p:nvPr/>
        </p:nvSpPr>
        <p:spPr bwMode="auto">
          <a:xfrm>
            <a:off x="1457325" y="5953125"/>
            <a:ext cx="6626225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sz="1800" dirty="0"/>
              <a:t> </a:t>
            </a:r>
            <a:r>
              <a:rPr lang="en-US" sz="1800" b="1" dirty="0"/>
              <a:t>Polarized DY Dimuon Exp. at Fermilab Main Injector: </a:t>
            </a:r>
            <a:r>
              <a:rPr lang="en-US" sz="1800" b="1" dirty="0" smtClean="0"/>
              <a:t>120GeV</a:t>
            </a:r>
          </a:p>
        </p:txBody>
      </p:sp>
      <p:sp>
        <p:nvSpPr>
          <p:cNvPr id="38919" name="Title 1"/>
          <p:cNvSpPr txBox="1">
            <a:spLocks/>
          </p:cNvSpPr>
          <p:nvPr/>
        </p:nvSpPr>
        <p:spPr bwMode="auto">
          <a:xfrm>
            <a:off x="203200" y="169863"/>
            <a:ext cx="86248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FF0000"/>
                </a:solidFill>
              </a:rPr>
              <a:t>Proposed Future Polarized DY </a:t>
            </a:r>
            <a:r>
              <a:rPr lang="en-US" sz="3600" dirty="0" smtClean="0">
                <a:solidFill>
                  <a:srgbClr val="FF0000"/>
                </a:solidFill>
              </a:rPr>
              <a:t>Exp’s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A worldwide competition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1059866" y="4789330"/>
            <a:ext cx="310213" cy="23268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1048542" y="5184105"/>
            <a:ext cx="310213" cy="23268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1058236" y="5623495"/>
            <a:ext cx="310213" cy="23268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1048542" y="6123670"/>
            <a:ext cx="310213" cy="23268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049460" y="1573595"/>
            <a:ext cx="767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2016+</a:t>
            </a:r>
          </a:p>
          <a:p>
            <a:r>
              <a:rPr lang="en-US" dirty="0" smtClean="0"/>
              <a:t>2014</a:t>
            </a:r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33934" y="4718344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2016+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028332" y="528302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2016+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75456" y="2362826"/>
            <a:ext cx="135934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GSI, under </a:t>
            </a:r>
          </a:p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920618" y="3045965"/>
            <a:ext cx="1176862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Need </a:t>
            </a:r>
            <a:r>
              <a:rPr lang="en-US" dirty="0" err="1" smtClean="0"/>
              <a:t>Accl</a:t>
            </a:r>
            <a:r>
              <a:rPr lang="en-US" dirty="0" smtClean="0"/>
              <a:t>.</a:t>
            </a:r>
          </a:p>
          <a:p>
            <a:r>
              <a:rPr lang="en-US" dirty="0" smtClean="0"/>
              <a:t>upgrade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814003" y="3993790"/>
            <a:ext cx="132079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Proposed to </a:t>
            </a:r>
          </a:p>
          <a:p>
            <a:r>
              <a:rPr lang="en-US" dirty="0" smtClean="0"/>
              <a:t>build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033934" y="5953125"/>
            <a:ext cx="72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071"/>
            <a:ext cx="8027063" cy="501711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Exciting Science with Polarized </a:t>
            </a:r>
            <a:r>
              <a:rPr lang="en-US" dirty="0" err="1" smtClean="0"/>
              <a:t>Drell</a:t>
            </a:r>
            <a:r>
              <a:rPr lang="en-US" dirty="0" smtClean="0"/>
              <a:t>-Yan Experiment  </a:t>
            </a:r>
          </a:p>
          <a:p>
            <a:pPr lvl="1"/>
            <a:r>
              <a:rPr lang="en-US" dirty="0" smtClean="0"/>
              <a:t>The Holy Grail for spin physics program  </a:t>
            </a:r>
          </a:p>
          <a:p>
            <a:pPr lvl="1"/>
            <a:r>
              <a:rPr lang="en-US" dirty="0" smtClean="0"/>
              <a:t>A novel fundamental test of QCD never done before</a:t>
            </a:r>
          </a:p>
          <a:p>
            <a:r>
              <a:rPr lang="en-US" dirty="0" smtClean="0"/>
              <a:t>Very Active Worldwide Competition </a:t>
            </a:r>
            <a:endParaRPr lang="en-US" dirty="0" smtClean="0"/>
          </a:p>
          <a:p>
            <a:pPr lvl="1"/>
            <a:r>
              <a:rPr lang="en-US" dirty="0" smtClean="0"/>
              <a:t>Santa Fe polarized </a:t>
            </a:r>
            <a:r>
              <a:rPr lang="en-US" dirty="0" err="1" smtClean="0"/>
              <a:t>Drell</a:t>
            </a:r>
            <a:r>
              <a:rPr lang="en-US" dirty="0" smtClean="0"/>
              <a:t>-Yan workshop by LANL (11/2010)</a:t>
            </a:r>
            <a:endParaRPr lang="en-US" dirty="0" smtClean="0"/>
          </a:p>
          <a:p>
            <a:pPr lvl="1"/>
            <a:r>
              <a:rPr lang="en-US" dirty="0" smtClean="0"/>
              <a:t>One of the main goals of DOE NP long range plan</a:t>
            </a:r>
            <a:r>
              <a:rPr lang="en-US" dirty="0" smtClean="0"/>
              <a:t> </a:t>
            </a:r>
            <a:r>
              <a:rPr lang="en-US" dirty="0" smtClean="0"/>
              <a:t>for next 10 years</a:t>
            </a:r>
          </a:p>
          <a:p>
            <a:pPr lvl="2"/>
            <a:r>
              <a:rPr lang="en-US" dirty="0" smtClean="0"/>
              <a:t>DOE milestone (HP13</a:t>
            </a:r>
            <a:r>
              <a:rPr lang="en-US" dirty="0" smtClean="0"/>
              <a:t>)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CERN </a:t>
            </a:r>
            <a:r>
              <a:rPr lang="en-US" dirty="0" err="1" smtClean="0"/>
              <a:t>Drell</a:t>
            </a:r>
            <a:r>
              <a:rPr lang="en-US" dirty="0" smtClean="0"/>
              <a:t>-Yan workshop (04/2010</a:t>
            </a:r>
            <a:r>
              <a:rPr lang="en-US" dirty="0" smtClean="0"/>
              <a:t>) and many others</a:t>
            </a:r>
          </a:p>
          <a:p>
            <a:r>
              <a:rPr lang="en-US" dirty="0" smtClean="0"/>
              <a:t>Why </a:t>
            </a:r>
            <a:r>
              <a:rPr lang="en-US" dirty="0" smtClean="0"/>
              <a:t>LANL</a:t>
            </a:r>
          </a:p>
          <a:p>
            <a:pPr lvl="1"/>
            <a:r>
              <a:rPr lang="en-US" dirty="0" smtClean="0"/>
              <a:t>Major player in spin physics program at RHIC, J-Lab</a:t>
            </a:r>
          </a:p>
          <a:p>
            <a:pPr lvl="1"/>
            <a:r>
              <a:rPr lang="en-US" dirty="0" smtClean="0"/>
              <a:t>Already a major player in E906</a:t>
            </a:r>
          </a:p>
          <a:p>
            <a:pPr lvl="1"/>
            <a:r>
              <a:rPr lang="en-US" dirty="0" smtClean="0"/>
              <a:t>Long history of </a:t>
            </a:r>
            <a:r>
              <a:rPr lang="en-US" dirty="0" err="1" smtClean="0"/>
              <a:t>Drell</a:t>
            </a:r>
            <a:r>
              <a:rPr lang="en-US" dirty="0" smtClean="0"/>
              <a:t>-Yan physics at LANL</a:t>
            </a:r>
          </a:p>
          <a:p>
            <a:pPr lvl="2"/>
            <a:r>
              <a:rPr lang="en-US" dirty="0" smtClean="0"/>
              <a:t>25+ </a:t>
            </a:r>
            <a:r>
              <a:rPr lang="en-US" dirty="0" smtClean="0"/>
              <a:t>years experience leading DY experiments at Fermilab 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Stratigic</a:t>
            </a:r>
            <a:r>
              <a:rPr lang="en-US" dirty="0" smtClean="0"/>
              <a:t> partnership with Fermilab (LANL-Fermilab MOU) </a:t>
            </a:r>
          </a:p>
          <a:p>
            <a:pPr lvl="2"/>
            <a:r>
              <a:rPr lang="en-US" dirty="0" smtClean="0"/>
              <a:t>Intensity frontier (</a:t>
            </a:r>
            <a:r>
              <a:rPr lang="en-US" dirty="0" err="1" smtClean="0"/>
              <a:t>Drell</a:t>
            </a:r>
            <a:r>
              <a:rPr lang="en-US" dirty="0" smtClean="0"/>
              <a:t>-Yan, neutrino oscillation </a:t>
            </a:r>
            <a:r>
              <a:rPr lang="en-US" dirty="0" smtClean="0"/>
              <a:t>experiments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Why Now - The Best Opportunity</a:t>
            </a:r>
          </a:p>
          <a:p>
            <a:pPr lvl="1"/>
            <a:r>
              <a:rPr lang="en-US" dirty="0" smtClean="0"/>
              <a:t>A new DY experiment with polarized target possible after E906</a:t>
            </a:r>
          </a:p>
          <a:p>
            <a:pPr lvl="1"/>
            <a:r>
              <a:rPr lang="en-US" dirty="0" smtClean="0"/>
              <a:t>The best kinematic coverage and physics sensitivity among all existing and near future experiments, including RHIC at BNL and COMPASS at CERN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Ming X. Liu  SPIN2010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E5EFBC-772B-4447-9FFB-99F4DEA98914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6870" name="Title 1"/>
          <p:cNvSpPr>
            <a:spLocks noGrp="1"/>
          </p:cNvSpPr>
          <p:nvPr>
            <p:ph type="title"/>
          </p:nvPr>
        </p:nvSpPr>
        <p:spPr>
          <a:xfrm>
            <a:off x="1217613" y="184150"/>
            <a:ext cx="711041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Importance of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  <a:r>
              <a:rPr lang="en-US" dirty="0" err="1" smtClean="0"/>
              <a:t>Tra</a:t>
            </a:r>
            <a:r>
              <a:rPr lang="en-US" dirty="0" smtClean="0"/>
              <a:t>. S..SA</a:t>
            </a:r>
          </a:p>
        </p:txBody>
      </p:sp>
      <p:sp>
        <p:nvSpPr>
          <p:cNvPr id="36871" name="Content Placeholder 2"/>
          <p:cNvSpPr>
            <a:spLocks noGrp="1"/>
          </p:cNvSpPr>
          <p:nvPr>
            <p:ph idx="1"/>
          </p:nvPr>
        </p:nvSpPr>
        <p:spPr>
          <a:xfrm>
            <a:off x="457200" y="1327150"/>
            <a:ext cx="8229600" cy="32432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 dirty="0" smtClean="0"/>
              <a:t>Test the</a:t>
            </a:r>
            <a:r>
              <a:rPr lang="en-US" sz="2800" dirty="0" smtClean="0"/>
              <a:t> fundamental prediction of sign change in DY TSSA compared to DIS based on our understanding of the origin of TSSA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Test of gauge formulism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Test of QCD factorization</a:t>
            </a:r>
          </a:p>
          <a:p>
            <a:pPr lvl="2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Help to resolve the proton spin puzzle?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One expect the observation of </a:t>
            </a:r>
            <a:r>
              <a:rPr lang="en-US" sz="2000" dirty="0" err="1" smtClean="0"/>
              <a:t>Sivers</a:t>
            </a:r>
            <a:r>
              <a:rPr lang="en-US" sz="2000" dirty="0" smtClean="0"/>
              <a:t> Asymmetry signals the existence of </a:t>
            </a:r>
            <a:r>
              <a:rPr lang="en-US" sz="2000" dirty="0" err="1" smtClean="0"/>
              <a:t>partonic</a:t>
            </a:r>
            <a:r>
              <a:rPr lang="en-US" sz="2000" dirty="0" smtClean="0"/>
              <a:t> orbital angular momentum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4603750" y="2560638"/>
          <a:ext cx="3724275" cy="525462"/>
        </p:xfrm>
        <a:graphic>
          <a:graphicData uri="http://schemas.openxmlformats.org/presentationml/2006/ole">
            <p:oleObj spid="_x0000_s33794" name="Equation" r:id="rId4" imgW="1803400" imgH="254000" progId="Equation.3">
              <p:embed/>
            </p:oleObj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559550" y="4570413"/>
            <a:ext cx="2209800" cy="2133600"/>
            <a:chOff x="3600" y="672"/>
            <a:chExt cx="1920" cy="1776"/>
          </a:xfrm>
        </p:grpSpPr>
        <p:pic>
          <p:nvPicPr>
            <p:cNvPr id="36882" name="Picture 11" descr="puzzle_LP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00" y="672"/>
              <a:ext cx="1779" cy="1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3" name="Rectangle 12"/>
            <p:cNvSpPr>
              <a:spLocks noChangeArrowheads="1"/>
            </p:cNvSpPr>
            <p:nvPr/>
          </p:nvSpPr>
          <p:spPr bwMode="auto">
            <a:xfrm>
              <a:off x="4608" y="1488"/>
              <a:ext cx="864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36884" name="Rectangle 13"/>
            <p:cNvSpPr>
              <a:spLocks noChangeArrowheads="1"/>
            </p:cNvSpPr>
            <p:nvPr/>
          </p:nvSpPr>
          <p:spPr bwMode="auto">
            <a:xfrm>
              <a:off x="5088" y="1200"/>
              <a:ext cx="288" cy="10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36885" name="AutoShape 14"/>
            <p:cNvSpPr>
              <a:spLocks noChangeArrowheads="1"/>
            </p:cNvSpPr>
            <p:nvPr/>
          </p:nvSpPr>
          <p:spPr bwMode="auto">
            <a:xfrm flipH="1">
              <a:off x="4992" y="1008"/>
              <a:ext cx="528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36886" name="AutoShape 15"/>
            <p:cNvSpPr>
              <a:spLocks noChangeArrowheads="1"/>
            </p:cNvSpPr>
            <p:nvPr/>
          </p:nvSpPr>
          <p:spPr bwMode="auto">
            <a:xfrm flipH="1" flipV="1">
              <a:off x="4704" y="1692"/>
              <a:ext cx="432" cy="756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36887" name="AutoShape 16"/>
            <p:cNvSpPr>
              <a:spLocks noChangeArrowheads="1"/>
            </p:cNvSpPr>
            <p:nvPr/>
          </p:nvSpPr>
          <p:spPr bwMode="auto">
            <a:xfrm flipH="1">
              <a:off x="4704" y="1248"/>
              <a:ext cx="624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36888" name="Rectangle 17"/>
            <p:cNvSpPr>
              <a:spLocks noChangeArrowheads="1"/>
            </p:cNvSpPr>
            <p:nvPr/>
          </p:nvSpPr>
          <p:spPr bwMode="auto">
            <a:xfrm>
              <a:off x="4608" y="1728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1323975" y="4570413"/>
          <a:ext cx="3976688" cy="977900"/>
        </p:xfrm>
        <a:graphic>
          <a:graphicData uri="http://schemas.openxmlformats.org/presentationml/2006/ole">
            <p:oleObj spid="_x0000_s33795" name="Equation" r:id="rId6" imgW="1447800" imgH="355600" progId="Equation.3">
              <p:embed/>
            </p:oleObj>
          </a:graphicData>
        </a:graphic>
      </p:graphicFrame>
      <p:sp>
        <p:nvSpPr>
          <p:cNvPr id="36873" name="Text Box 4"/>
          <p:cNvSpPr txBox="1">
            <a:spLocks noChangeArrowheads="1"/>
          </p:cNvSpPr>
          <p:nvPr/>
        </p:nvSpPr>
        <p:spPr bwMode="auto">
          <a:xfrm>
            <a:off x="1016000" y="5851525"/>
            <a:ext cx="2241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>
                <a:latin typeface="Comic Sans MS" charset="0"/>
              </a:rPr>
              <a:t>only ~30% of spin</a:t>
            </a:r>
          </a:p>
        </p:txBody>
      </p:sp>
      <p:sp>
        <p:nvSpPr>
          <p:cNvPr id="36874" name="Line 5"/>
          <p:cNvSpPr>
            <a:spLocks noChangeShapeType="1"/>
          </p:cNvSpPr>
          <p:nvPr/>
        </p:nvSpPr>
        <p:spPr bwMode="auto">
          <a:xfrm flipV="1">
            <a:off x="2528888" y="5338763"/>
            <a:ext cx="0" cy="4445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541713" y="5387975"/>
            <a:ext cx="3381375" cy="1274763"/>
            <a:chOff x="1762" y="2326"/>
            <a:chExt cx="3136" cy="2322"/>
          </a:xfrm>
        </p:grpSpPr>
        <p:sp>
          <p:nvSpPr>
            <p:cNvPr id="36879" name="Text Box 7"/>
            <p:cNvSpPr txBox="1">
              <a:spLocks noChangeArrowheads="1"/>
            </p:cNvSpPr>
            <p:nvPr/>
          </p:nvSpPr>
          <p:spPr bwMode="auto">
            <a:xfrm>
              <a:off x="3394" y="3359"/>
              <a:ext cx="1504" cy="1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000">
                  <a:latin typeface="Comic Sans MS" charset="0"/>
                </a:rPr>
                <a:t>A future challenge</a:t>
              </a:r>
            </a:p>
          </p:txBody>
        </p:sp>
        <p:sp>
          <p:nvSpPr>
            <p:cNvPr id="36880" name="Line 8"/>
            <p:cNvSpPr>
              <a:spLocks noChangeShapeType="1"/>
            </p:cNvSpPr>
            <p:nvPr/>
          </p:nvSpPr>
          <p:spPr bwMode="auto">
            <a:xfrm flipH="1" flipV="1">
              <a:off x="3168" y="2326"/>
              <a:ext cx="471" cy="1139"/>
            </a:xfrm>
            <a:prstGeom prst="line">
              <a:avLst/>
            </a:prstGeom>
            <a:noFill/>
            <a:ln w="38100">
              <a:solidFill>
                <a:srgbClr val="3366FF">
                  <a:alpha val="72940"/>
                </a:srgbClr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1" name="Line 9"/>
            <p:cNvSpPr>
              <a:spLocks noChangeShapeType="1"/>
            </p:cNvSpPr>
            <p:nvPr/>
          </p:nvSpPr>
          <p:spPr bwMode="auto">
            <a:xfrm flipH="1" flipV="1">
              <a:off x="1762" y="2326"/>
              <a:ext cx="1877" cy="113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125788" y="5159375"/>
            <a:ext cx="2174875" cy="1265238"/>
            <a:chOff x="2113" y="2754"/>
            <a:chExt cx="2017" cy="2304"/>
          </a:xfrm>
        </p:grpSpPr>
        <p:sp>
          <p:nvSpPr>
            <p:cNvPr id="36877" name="Text Box 22"/>
            <p:cNvSpPr txBox="1">
              <a:spLocks noChangeArrowheads="1"/>
            </p:cNvSpPr>
            <p:nvPr/>
          </p:nvSpPr>
          <p:spPr bwMode="auto">
            <a:xfrm>
              <a:off x="2113" y="4116"/>
              <a:ext cx="2017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>
                  <a:solidFill>
                    <a:srgbClr val="00FF00"/>
                  </a:solidFill>
                  <a:latin typeface="Comic Sans MS" charset="0"/>
                </a:rPr>
                <a:t>Beginning to be measured at RHIC</a:t>
              </a:r>
            </a:p>
          </p:txBody>
        </p:sp>
        <p:sp>
          <p:nvSpPr>
            <p:cNvPr id="36878" name="Line 23"/>
            <p:cNvSpPr>
              <a:spLocks noChangeShapeType="1"/>
            </p:cNvSpPr>
            <p:nvPr/>
          </p:nvSpPr>
          <p:spPr bwMode="auto">
            <a:xfrm flipV="1">
              <a:off x="3212" y="2754"/>
              <a:ext cx="0" cy="1411"/>
            </a:xfrm>
            <a:prstGeom prst="line">
              <a:avLst/>
            </a:prstGeom>
            <a:noFill/>
            <a:ln w="38100">
              <a:solidFill>
                <a:srgbClr val="D3D37F"/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Ming X. Liu  SPIN2010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D0E60-7853-DA4D-910A-112628B82E45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2532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263693C-61C5-544F-A90D-B324337CA12D}" type="slidenum">
              <a:rPr lang="en-US" sz="1400">
                <a:latin typeface="Times New Roman" charset="0"/>
              </a:rPr>
              <a:pPr algn="r" defTabSz="91440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sz="1400">
              <a:latin typeface="Times New Roman" charset="0"/>
            </a:endParaRPr>
          </a:p>
        </p:txBody>
      </p:sp>
      <p:pic>
        <p:nvPicPr>
          <p:cNvPr id="22533" name="Picture 2" descr="slide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762000"/>
            <a:ext cx="1752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 descr="slide3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685800"/>
            <a:ext cx="1828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 descr="slide3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1981199"/>
            <a:ext cx="38100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5"/>
          <p:cNvSpPr txBox="1">
            <a:spLocks noChangeArrowheads="1"/>
          </p:cNvSpPr>
          <p:nvPr/>
        </p:nvSpPr>
        <p:spPr bwMode="auto">
          <a:xfrm>
            <a:off x="304800" y="152400"/>
            <a:ext cx="8305800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3200">
                <a:solidFill>
                  <a:srgbClr val="FF0000"/>
                </a:solidFill>
                <a:latin typeface="Arial" charset="0"/>
              </a:rPr>
              <a:t>Complimentality between DIS and Drell-Yan</a:t>
            </a:r>
          </a:p>
        </p:txBody>
      </p:sp>
      <p:sp>
        <p:nvSpPr>
          <p:cNvPr id="22537" name="Text Box 6"/>
          <p:cNvSpPr txBox="1">
            <a:spLocks noChangeArrowheads="1"/>
          </p:cNvSpPr>
          <p:nvPr/>
        </p:nvSpPr>
        <p:spPr bwMode="auto">
          <a:xfrm>
            <a:off x="304800" y="4968875"/>
            <a:ext cx="8534400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99"/>
                </a:solidFill>
                <a:latin typeface="Arial" charset="0"/>
              </a:rPr>
              <a:t>Both DIS and </a:t>
            </a:r>
            <a:r>
              <a:rPr lang="en-US" sz="2400" dirty="0" err="1">
                <a:solidFill>
                  <a:srgbClr val="000099"/>
                </a:solidFill>
                <a:latin typeface="Arial" charset="0"/>
              </a:rPr>
              <a:t>Drell</a:t>
            </a:r>
            <a:r>
              <a:rPr lang="en-US" sz="2400" dirty="0">
                <a:solidFill>
                  <a:srgbClr val="000099"/>
                </a:solidFill>
                <a:latin typeface="Arial" charset="0"/>
              </a:rPr>
              <a:t>-Yan process are tools to probe the quark and </a:t>
            </a:r>
            <a:r>
              <a:rPr lang="en-US" sz="2400" dirty="0" err="1">
                <a:solidFill>
                  <a:srgbClr val="000099"/>
                </a:solidFill>
                <a:latin typeface="Arial" charset="0"/>
              </a:rPr>
              <a:t>antiquark</a:t>
            </a:r>
            <a:r>
              <a:rPr lang="en-US" sz="2400" dirty="0">
                <a:solidFill>
                  <a:srgbClr val="000099"/>
                </a:solidFill>
                <a:latin typeface="Arial" charset="0"/>
              </a:rPr>
              <a:t> structure in hadrons </a:t>
            </a:r>
            <a:r>
              <a:rPr lang="en-US" sz="2400" dirty="0">
                <a:solidFill>
                  <a:srgbClr val="800000"/>
                </a:solidFill>
                <a:latin typeface="Arial" charset="0"/>
              </a:rPr>
              <a:t>(factorization, universality)</a:t>
            </a:r>
          </a:p>
        </p:txBody>
      </p:sp>
      <p:sp>
        <p:nvSpPr>
          <p:cNvPr id="22538" name="Text Box 7"/>
          <p:cNvSpPr txBox="1">
            <a:spLocks noChangeArrowheads="1"/>
          </p:cNvSpPr>
          <p:nvPr/>
        </p:nvSpPr>
        <p:spPr bwMode="auto">
          <a:xfrm>
            <a:off x="381000" y="1219200"/>
            <a:ext cx="15240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u="sng">
                <a:solidFill>
                  <a:srgbClr val="009900"/>
                </a:solidFill>
                <a:latin typeface="Arial" charset="0"/>
              </a:rPr>
              <a:t>DIS</a:t>
            </a:r>
          </a:p>
        </p:txBody>
      </p:sp>
      <p:sp>
        <p:nvSpPr>
          <p:cNvPr id="22539" name="Text Box 8"/>
          <p:cNvSpPr txBox="1">
            <a:spLocks noChangeArrowheads="1"/>
          </p:cNvSpPr>
          <p:nvPr/>
        </p:nvSpPr>
        <p:spPr bwMode="auto">
          <a:xfrm>
            <a:off x="6705600" y="1143000"/>
            <a:ext cx="18288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u="sng">
                <a:solidFill>
                  <a:srgbClr val="009900"/>
                </a:solidFill>
                <a:latin typeface="Arial" charset="0"/>
              </a:rPr>
              <a:t>Drell-Yan</a:t>
            </a:r>
          </a:p>
        </p:txBody>
      </p:sp>
      <p:pic>
        <p:nvPicPr>
          <p:cNvPr id="22540" name="Picture 9" descr="slide2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2133600"/>
            <a:ext cx="29178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1" name="Text Box 10"/>
          <p:cNvSpPr txBox="1">
            <a:spLocks noChangeArrowheads="1"/>
          </p:cNvSpPr>
          <p:nvPr/>
        </p:nvSpPr>
        <p:spPr bwMode="auto">
          <a:xfrm>
            <a:off x="7467600" y="3124200"/>
            <a:ext cx="1524000" cy="14366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chemeClr val="accent2"/>
                </a:solidFill>
                <a:latin typeface="Arial" charset="0"/>
              </a:rPr>
              <a:t>McGaughey, Moss, Peng,</a:t>
            </a:r>
          </a:p>
          <a:p>
            <a:pPr defTabSz="9144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chemeClr val="accent2"/>
                </a:solidFill>
                <a:latin typeface="Arial" charset="0"/>
              </a:rPr>
              <a:t>Ann.Rev.Nucl. Part. Sci. 49 (1999) 217</a:t>
            </a:r>
          </a:p>
        </p:txBody>
      </p:sp>
      <p:sp>
        <p:nvSpPr>
          <p:cNvPr id="22542" name="Text Box 12"/>
          <p:cNvSpPr txBox="1">
            <a:spLocks noChangeArrowheads="1"/>
          </p:cNvSpPr>
          <p:nvPr/>
        </p:nvSpPr>
        <p:spPr bwMode="auto">
          <a:xfrm>
            <a:off x="6613525" y="1687513"/>
            <a:ext cx="24955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latin typeface="Arial" charset="0"/>
              </a:rPr>
              <a:t>Polarized DY NOT yet!</a:t>
            </a:r>
          </a:p>
        </p:txBody>
      </p:sp>
      <p:sp>
        <p:nvSpPr>
          <p:cNvPr id="22543" name="Text Box 13"/>
          <p:cNvSpPr txBox="1">
            <a:spLocks noChangeArrowheads="1"/>
          </p:cNvSpPr>
          <p:nvPr/>
        </p:nvSpPr>
        <p:spPr bwMode="auto">
          <a:xfrm>
            <a:off x="552450" y="1687513"/>
            <a:ext cx="15811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>
                <a:latin typeface="Arial" charset="0"/>
              </a:rPr>
              <a:t>Polarized DIS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07561-30AA-BA46-8D7C-41E326AD7217}" type="slidenum">
              <a:rPr lang="ja-JP" altLang="en-US"/>
              <a:pPr/>
              <a:t>15</a:t>
            </a:fld>
            <a:endParaRPr lang="en-US" altLang="ja-JP"/>
          </a:p>
        </p:txBody>
      </p:sp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50" y="152400"/>
            <a:ext cx="87820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5334000" cy="609600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Drell-Yan experiment</a:t>
            </a:r>
            <a:endParaRPr lang="ja-JP" alt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560763"/>
            <a:ext cx="3276600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コンテンツ プレースホルダ 7"/>
          <p:cNvSpPr>
            <a:spLocks noGrp="1"/>
          </p:cNvSpPr>
          <p:nvPr>
            <p:ph idx="1"/>
          </p:nvPr>
        </p:nvSpPr>
        <p:spPr>
          <a:xfrm>
            <a:off x="152400" y="609600"/>
            <a:ext cx="8534400" cy="5943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ja-JP" dirty="0"/>
              <a:t>Fermilab E906/SeaQuest</a:t>
            </a:r>
          </a:p>
          <a:p>
            <a:pPr lvl="1">
              <a:lnSpc>
                <a:spcPct val="90000"/>
              </a:lnSpc>
            </a:pPr>
            <a:r>
              <a:rPr lang="en-US" altLang="ja-JP" dirty="0"/>
              <a:t>Dimuon spectrometer</a:t>
            </a:r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en-US" altLang="ja-JP" dirty="0"/>
              <a:t>Main injector beam </a:t>
            </a:r>
            <a:r>
              <a:rPr lang="en-US" altLang="ja-JP" dirty="0" err="1"/>
              <a:t>E</a:t>
            </a:r>
            <a:r>
              <a:rPr lang="en-US" altLang="ja-JP" baseline="-25000" dirty="0" err="1"/>
              <a:t>beam</a:t>
            </a:r>
            <a:r>
              <a:rPr lang="en-US" altLang="ja-JP" dirty="0"/>
              <a:t> = 120 </a:t>
            </a:r>
            <a:r>
              <a:rPr lang="en-US" altLang="ja-JP" dirty="0" err="1"/>
              <a:t>GeV</a:t>
            </a: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en-US" altLang="ja-JP" dirty="0"/>
              <a:t>Higher-</a:t>
            </a:r>
            <a:r>
              <a:rPr lang="en-US" altLang="ja-JP" dirty="0" err="1"/>
              <a:t>x</a:t>
            </a:r>
            <a:r>
              <a:rPr lang="en-US" altLang="ja-JP" dirty="0"/>
              <a:t> region: </a:t>
            </a:r>
            <a:r>
              <a:rPr lang="en-US" altLang="ja-JP" dirty="0" err="1"/>
              <a:t>x</a:t>
            </a:r>
            <a:r>
              <a:rPr lang="en-US" altLang="ja-JP" dirty="0"/>
              <a:t> = 0.1 – 0.45</a:t>
            </a:r>
          </a:p>
          <a:p>
            <a:pPr lvl="1">
              <a:lnSpc>
                <a:spcPct val="90000"/>
              </a:lnSpc>
            </a:pPr>
            <a:r>
              <a:rPr lang="en-US" altLang="ja-JP" dirty="0"/>
              <a:t>Beam time: 2010 – 2013</a:t>
            </a:r>
            <a:endParaRPr lang="ja-JP" altLang="en-US" dirty="0"/>
          </a:p>
        </p:txBody>
      </p:sp>
      <p:sp>
        <p:nvSpPr>
          <p:cNvPr id="11270" name="テキスト ボックス 8"/>
          <p:cNvSpPr txBox="1">
            <a:spLocks noChangeArrowheads="1"/>
          </p:cNvSpPr>
          <p:nvPr/>
        </p:nvSpPr>
        <p:spPr bwMode="auto">
          <a:xfrm>
            <a:off x="4019550" y="4343400"/>
            <a:ext cx="1757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70C0"/>
                </a:solidFill>
              </a:rPr>
              <a:t>Focusing magnet</a:t>
            </a:r>
          </a:p>
          <a:p>
            <a:r>
              <a:rPr lang="en-US" altLang="ja-JP" sz="1600">
                <a:solidFill>
                  <a:srgbClr val="0070C0"/>
                </a:solidFill>
              </a:rPr>
              <a:t>Hadron absorber</a:t>
            </a:r>
          </a:p>
          <a:p>
            <a:r>
              <a:rPr lang="en-US" altLang="ja-JP" sz="1600">
                <a:solidFill>
                  <a:srgbClr val="0070C0"/>
                </a:solidFill>
              </a:rPr>
              <a:t>Beam dump</a:t>
            </a:r>
            <a:endParaRPr lang="ja-JP" altLang="en-US" sz="1600">
              <a:solidFill>
                <a:srgbClr val="0070C0"/>
              </a:solidFill>
            </a:endParaRPr>
          </a:p>
        </p:txBody>
      </p:sp>
      <p:sp>
        <p:nvSpPr>
          <p:cNvPr id="11271" name="テキスト ボックス 9"/>
          <p:cNvSpPr txBox="1">
            <a:spLocks noChangeArrowheads="1"/>
          </p:cNvSpPr>
          <p:nvPr/>
        </p:nvSpPr>
        <p:spPr bwMode="auto">
          <a:xfrm>
            <a:off x="5086350" y="685800"/>
            <a:ext cx="1212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70C0"/>
                </a:solidFill>
              </a:rPr>
              <a:t>Momentum</a:t>
            </a:r>
          </a:p>
          <a:p>
            <a:r>
              <a:rPr lang="en-US" altLang="ja-JP" sz="1600">
                <a:solidFill>
                  <a:srgbClr val="0070C0"/>
                </a:solidFill>
              </a:rPr>
              <a:t>analysis</a:t>
            </a:r>
            <a:endParaRPr lang="ja-JP" altLang="en-US" sz="1600">
              <a:solidFill>
                <a:srgbClr val="0070C0"/>
              </a:solidFill>
            </a:endParaRPr>
          </a:p>
        </p:txBody>
      </p:sp>
      <p:sp>
        <p:nvSpPr>
          <p:cNvPr id="11273" name="スライド番号プレースホルダ 10"/>
          <p:cNvSpPr txBox="1">
            <a:spLocks noGrp="1"/>
          </p:cNvSpPr>
          <p:nvPr/>
        </p:nvSpPr>
        <p:spPr bwMode="auto">
          <a:xfrm>
            <a:off x="6553200" y="6629400"/>
            <a:ext cx="21336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endParaRPr lang="en-US" altLang="ja-JP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Ming X. Liu  SPIN2010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94DE0-F46B-F145-8D33-98A2F9850BCD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211138" y="347663"/>
            <a:ext cx="4645025" cy="1073150"/>
          </a:xfrm>
        </p:spPr>
        <p:txBody>
          <a:bodyPr/>
          <a:lstStyle/>
          <a:p>
            <a:pPr eaLnBrk="1" hangingPunct="1"/>
            <a:r>
              <a:rPr lang="en-US" sz="3200" smtClean="0"/>
              <a:t>UVA/J-Lab/SLAC Polarized proton/deuteron target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750" y="1787525"/>
            <a:ext cx="4471988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/>
              <a:t>Polarized NH</a:t>
            </a:r>
            <a:r>
              <a:rPr lang="en-US" sz="2200" baseline="-25000"/>
              <a:t>3</a:t>
            </a:r>
            <a:r>
              <a:rPr lang="en-US" sz="2200"/>
              <a:t>/ND</a:t>
            </a:r>
            <a:r>
              <a:rPr lang="en-US" sz="2200" baseline="-25000"/>
              <a:t>3</a:t>
            </a:r>
            <a:r>
              <a:rPr lang="en-US" sz="2200"/>
              <a:t> targets</a:t>
            </a:r>
          </a:p>
          <a:p>
            <a:pPr eaLnBrk="1" hangingPunct="1">
              <a:lnSpc>
                <a:spcPct val="80000"/>
              </a:lnSpc>
            </a:pPr>
            <a:r>
              <a:rPr lang="en-US" sz="2200"/>
              <a:t>Dynamical Nuclear Polarization </a:t>
            </a:r>
            <a:endParaRPr lang="en-US" sz="2200" smtClean="0"/>
          </a:p>
          <a:p>
            <a:pPr eaLnBrk="1" hangingPunct="1">
              <a:lnSpc>
                <a:spcPct val="80000"/>
              </a:lnSpc>
            </a:pPr>
            <a:r>
              <a:rPr lang="en-US" sz="2200" smtClean="0"/>
              <a:t>Operate at 5 T and 1 K. Pol ~ B/T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/>
              <a:t>Used with high beam intensities – up to ~100 nA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/>
              <a:t>Large capacity pumps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/>
              <a:t>Polarizations: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 &gt; 90%,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d ~ 50%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200" smtClean="0"/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solidFill>
                  <a:srgbClr val="FF0000"/>
                </a:solidFill>
              </a:rPr>
              <a:t>Able to handle high luminosity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solidFill>
                  <a:schemeClr val="hlink"/>
                </a:solidFill>
              </a:rPr>
              <a:t>up to ~ 10</a:t>
            </a:r>
            <a:r>
              <a:rPr lang="en-US" sz="2000" baseline="30000">
                <a:solidFill>
                  <a:schemeClr val="hlink"/>
                </a:solidFill>
              </a:rPr>
              <a:t>35    </a:t>
            </a:r>
            <a:r>
              <a:rPr lang="en-US" sz="2000">
                <a:solidFill>
                  <a:schemeClr val="hlink"/>
                </a:solidFill>
              </a:rPr>
              <a:t>(Hall C)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                        ~ 10</a:t>
            </a:r>
            <a:r>
              <a:rPr lang="en-US" sz="2000" baseline="30000"/>
              <a:t>34</a:t>
            </a:r>
            <a:r>
              <a:rPr lang="en-US" sz="2000"/>
              <a:t>  (Hall B)</a:t>
            </a:r>
          </a:p>
          <a:p>
            <a:pPr eaLnBrk="1" hangingPunct="1">
              <a:lnSpc>
                <a:spcPct val="80000"/>
              </a:lnSpc>
            </a:pPr>
            <a:endParaRPr lang="en-US" sz="2000"/>
          </a:p>
        </p:txBody>
      </p:sp>
      <p:pic>
        <p:nvPicPr>
          <p:cNvPr id="51206" name="Picture 4" descr="slac_poltg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8375" y="477838"/>
            <a:ext cx="4302125" cy="63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Box 4"/>
          <p:cNvSpPr txBox="1">
            <a:spLocks noChangeArrowheads="1"/>
          </p:cNvSpPr>
          <p:nvPr/>
        </p:nvSpPr>
        <p:spPr bwMode="auto">
          <a:xfrm>
            <a:off x="7218363" y="52388"/>
            <a:ext cx="1871662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/>
              <a:t>D. Crabb MENU10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Ming X. Liu  SPIN2010</a:t>
            </a:r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84C31-7416-A944-A3B1-1E73639E92CE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45060" name="Title 1"/>
          <p:cNvSpPr>
            <a:spLocks noGrp="1"/>
          </p:cNvSpPr>
          <p:nvPr>
            <p:ph type="title"/>
          </p:nvPr>
        </p:nvSpPr>
        <p:spPr>
          <a:xfrm>
            <a:off x="100013" y="233363"/>
            <a:ext cx="6740525" cy="974725"/>
          </a:xfrm>
        </p:spPr>
        <p:txBody>
          <a:bodyPr/>
          <a:lstStyle/>
          <a:p>
            <a:pPr eaLnBrk="1" hangingPunct="1"/>
            <a:r>
              <a:rPr lang="en-US" smtClean="0"/>
              <a:t>E906 Parameters @Fermilab</a:t>
            </a:r>
          </a:p>
        </p:txBody>
      </p:sp>
      <p:sp>
        <p:nvSpPr>
          <p:cNvPr id="45061" name="Content Placeholder 2"/>
          <p:cNvSpPr>
            <a:spLocks noGrp="1"/>
          </p:cNvSpPr>
          <p:nvPr>
            <p:ph idx="1"/>
          </p:nvPr>
        </p:nvSpPr>
        <p:spPr>
          <a:xfrm>
            <a:off x="368300" y="1325563"/>
            <a:ext cx="4897438" cy="47196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Beam energy = 120GeV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Beam structure and profile: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2x10</a:t>
            </a:r>
            <a:r>
              <a:rPr lang="en-US" sz="1800" baseline="30000" smtClean="0"/>
              <a:t>12</a:t>
            </a:r>
            <a:r>
              <a:rPr lang="en-US" sz="1800" smtClean="0"/>
              <a:t> protons/sec, for 5 sec/per min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Beam size: σ</a:t>
            </a:r>
            <a:r>
              <a:rPr lang="en-US" sz="1800" baseline="-25000" smtClean="0"/>
              <a:t>x</a:t>
            </a:r>
            <a:r>
              <a:rPr lang="en-US" sz="1800" smtClean="0"/>
              <a:t>&lt; 10mm and σ</a:t>
            </a:r>
            <a:r>
              <a:rPr lang="en-US" sz="1800" baseline="-25000" smtClean="0"/>
              <a:t>y</a:t>
            </a:r>
            <a:r>
              <a:rPr lang="en-US" sz="1800" smtClean="0"/>
              <a:t>&lt; 5mm,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>
                <a:solidFill>
                  <a:srgbClr val="FF0000"/>
                </a:solidFill>
              </a:rPr>
              <a:t>Two years’ total = 7x10</a:t>
            </a:r>
            <a:r>
              <a:rPr lang="en-US" sz="1800" baseline="30000" smtClean="0">
                <a:solidFill>
                  <a:srgbClr val="FF0000"/>
                </a:solidFill>
              </a:rPr>
              <a:t>18</a:t>
            </a:r>
            <a:r>
              <a:rPr lang="en-US" sz="1800" smtClean="0"/>
              <a:t>,  15% efficiency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r>
              <a:rPr lang="en-US" sz="15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Magnet: 8.4 T*m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smtClean="0"/>
              <a:t>pT kick ~ 2.5GeV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endParaRPr lang="en-US" sz="1500" smtClean="0"/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Absorber: 15 λ</a:t>
            </a:r>
            <a:r>
              <a:rPr lang="en-US" sz="2000" baseline="-25000" smtClean="0"/>
              <a:t>I</a:t>
            </a:r>
            <a:r>
              <a:rPr lang="en-US" sz="2000" smtClean="0"/>
              <a:t>, beam dump 30λ</a:t>
            </a:r>
            <a:r>
              <a:rPr lang="en-US" sz="2000" baseline="-25000" smtClean="0"/>
              <a:t>I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>
                <a:solidFill>
                  <a:srgbClr val="FF0000"/>
                </a:solidFill>
              </a:rPr>
              <a:t>Energy loss = 3.5GeV,  E906 cut: p &gt; 15GeV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Multiple scattering 170/p mr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Mass resolution = 240MeV @J/Psi</a:t>
            </a:r>
          </a:p>
          <a:p>
            <a:pPr eaLnBrk="1" hangingPunct="1">
              <a:lnSpc>
                <a:spcPct val="80000"/>
              </a:lnSpc>
            </a:pPr>
            <a:endParaRPr lang="en-US" sz="1800" smtClean="0"/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Targets:   &lt; 15% λ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/>
              <a:t>50.8cm liquid hydrogen and deuterium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baseline="30000" smtClean="0"/>
              <a:t>12</a:t>
            </a:r>
            <a:r>
              <a:rPr lang="en-US" sz="1800" smtClean="0"/>
              <a:t>C, </a:t>
            </a:r>
            <a:r>
              <a:rPr lang="en-US" sz="1800" baseline="30000" smtClean="0"/>
              <a:t>56</a:t>
            </a:r>
            <a:r>
              <a:rPr lang="en-US" sz="1800" smtClean="0"/>
              <a:t>Fe, W</a:t>
            </a:r>
          </a:p>
          <a:p>
            <a:pPr lvl="1" eaLnBrk="1" hangingPunct="1">
              <a:lnSpc>
                <a:spcPct val="80000"/>
              </a:lnSpc>
            </a:pPr>
            <a:endParaRPr lang="en-US" sz="1800" smtClean="0"/>
          </a:p>
          <a:p>
            <a:pPr lvl="1" eaLnBrk="1" hangingPunct="1">
              <a:lnSpc>
                <a:spcPct val="80000"/>
              </a:lnSpc>
            </a:pPr>
            <a:endParaRPr lang="en-US" sz="1500" smtClean="0"/>
          </a:p>
        </p:txBody>
      </p:sp>
      <p:sp>
        <p:nvSpPr>
          <p:cNvPr id="45062" name="Content Placeholder 2"/>
          <p:cNvSpPr>
            <a:spLocks/>
          </p:cNvSpPr>
          <p:nvPr/>
        </p:nvSpPr>
        <p:spPr bwMode="auto">
          <a:xfrm>
            <a:off x="5265738" y="1582738"/>
            <a:ext cx="3675062" cy="1592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/>
            <a:r>
              <a:rPr lang="en-US" sz="1600">
                <a:solidFill>
                  <a:schemeClr val="hlink"/>
                </a:solidFill>
              </a:rPr>
              <a:t>4&lt;M&lt;8 GeV</a:t>
            </a:r>
          </a:p>
          <a:p>
            <a:pPr marL="742950" lvl="1" indent="-285750">
              <a:buFont typeface="Arial" charset="0"/>
              <a:buChar char="–"/>
            </a:pPr>
            <a:r>
              <a:rPr lang="en-US" sz="1400"/>
              <a:t>P</a:t>
            </a:r>
            <a:r>
              <a:rPr lang="en-US" sz="1400" baseline="-25000"/>
              <a:t>1,2</a:t>
            </a:r>
            <a:r>
              <a:rPr lang="en-US" sz="1400"/>
              <a:t> &gt; 0, 5, 10, 20 GeV</a:t>
            </a:r>
          </a:p>
          <a:p>
            <a:pPr marL="742950" lvl="1" indent="-285750">
              <a:buFont typeface="Arial" charset="0"/>
              <a:buChar char="–"/>
            </a:pPr>
            <a:r>
              <a:rPr lang="en-US" sz="1400"/>
              <a:t>N = 5.3,  4.7, 3.5, 1.6 M dimuons</a:t>
            </a:r>
          </a:p>
          <a:p>
            <a:pPr marL="742950" lvl="1" indent="-285750">
              <a:buFont typeface="Arial" charset="0"/>
              <a:buChar char="–"/>
            </a:pPr>
            <a:r>
              <a:rPr lang="en-US" sz="1400"/>
              <a:t>50M DY, m&gt;2GeV, sqrt(s)= 15 GeV</a:t>
            </a:r>
          </a:p>
          <a:p>
            <a:pPr marL="742950" lvl="1" indent="-285750">
              <a:buFont typeface="Arial" charset="0"/>
              <a:buNone/>
            </a:pPr>
            <a:endParaRPr lang="en-US" sz="1600"/>
          </a:p>
          <a:p>
            <a:pPr marL="742950" lvl="1" indent="-285750">
              <a:buFont typeface="Arial" charset="0"/>
              <a:buNone/>
            </a:pPr>
            <a:r>
              <a:rPr lang="en-US" sz="1600"/>
              <a:t>(L=900 fb</a:t>
            </a:r>
            <a:r>
              <a:rPr lang="en-US" sz="1600" baseline="30000"/>
              <a:t>-1</a:t>
            </a:r>
            <a:r>
              <a:rPr lang="en-US" sz="1600"/>
              <a:t> or 3.5x10</a:t>
            </a:r>
            <a:r>
              <a:rPr lang="en-US" sz="1600" baseline="30000"/>
              <a:t>16</a:t>
            </a:r>
            <a:r>
              <a:rPr lang="en-US" sz="1600"/>
              <a:t> pp)</a:t>
            </a:r>
            <a:endParaRPr lang="en-US" sz="1100"/>
          </a:p>
        </p:txBody>
      </p:sp>
      <p:pic>
        <p:nvPicPr>
          <p:cNvPr id="45063" name="Picture 3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62538" y="3187700"/>
            <a:ext cx="3916362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11"/>
          <p:cNvSpPr txBox="1">
            <a:spLocks noChangeArrowheads="1"/>
          </p:cNvSpPr>
          <p:nvPr/>
        </p:nvSpPr>
        <p:spPr bwMode="auto">
          <a:xfrm>
            <a:off x="5441950" y="3317875"/>
            <a:ext cx="944563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00000"/>
              </a:lnSpc>
              <a:buFont typeface="Arial" charset="0"/>
              <a:buNone/>
            </a:pPr>
            <a:r>
              <a:rPr lang="en-US" sz="1800"/>
              <a:t>Muons:</a:t>
            </a:r>
          </a:p>
          <a:p>
            <a:pPr marL="342900" indent="-342900">
              <a:lnSpc>
                <a:spcPct val="100000"/>
              </a:lnSpc>
              <a:buFont typeface="Arial" charset="0"/>
              <a:buNone/>
            </a:pPr>
            <a:r>
              <a:rPr lang="en-US" sz="1800"/>
              <a:t>P</a:t>
            </a:r>
            <a:r>
              <a:rPr lang="en-US" sz="1800" baseline="-25000"/>
              <a:t>1,2 </a:t>
            </a:r>
            <a:r>
              <a:rPr lang="en-US" sz="1800"/>
              <a:t>&gt; 0,</a:t>
            </a:r>
          </a:p>
          <a:p>
            <a:pPr marL="342900" indent="-342900">
              <a:lnSpc>
                <a:spcPct val="100000"/>
              </a:lnSpc>
              <a:buFont typeface="Arial" charset="0"/>
              <a:buNone/>
            </a:pPr>
            <a:r>
              <a:rPr lang="en-US" sz="1800"/>
              <a:t>          5, </a:t>
            </a:r>
          </a:p>
          <a:p>
            <a:pPr marL="342900" indent="-342900">
              <a:lnSpc>
                <a:spcPct val="100000"/>
              </a:lnSpc>
              <a:buFont typeface="Arial" charset="0"/>
              <a:buNone/>
            </a:pPr>
            <a:r>
              <a:rPr lang="en-US" sz="1800"/>
              <a:t>        10, </a:t>
            </a:r>
          </a:p>
          <a:p>
            <a:pPr marL="342900" indent="-342900">
              <a:lnSpc>
                <a:spcPct val="100000"/>
              </a:lnSpc>
              <a:buFont typeface="Arial" charset="0"/>
              <a:buNone/>
            </a:pPr>
            <a:r>
              <a:rPr lang="en-US" sz="1800"/>
              <a:t>        20</a:t>
            </a:r>
          </a:p>
        </p:txBody>
      </p:sp>
      <p:sp>
        <p:nvSpPr>
          <p:cNvPr id="45065" name="Text Box 12"/>
          <p:cNvSpPr txBox="1">
            <a:spLocks noChangeArrowheads="1"/>
          </p:cNvSpPr>
          <p:nvPr/>
        </p:nvSpPr>
        <p:spPr bwMode="auto">
          <a:xfrm>
            <a:off x="5915025" y="6164263"/>
            <a:ext cx="2782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00000"/>
              </a:lnSpc>
              <a:buFont typeface="Arial" charset="0"/>
              <a:buNone/>
            </a:pPr>
            <a:r>
              <a:rPr lang="en-US" sz="3200"/>
              <a:t>x</a:t>
            </a:r>
            <a:r>
              <a:rPr lang="en-US" sz="3200" baseline="-25000"/>
              <a:t>F </a:t>
            </a:r>
            <a:r>
              <a:rPr lang="en-US" sz="3200"/>
              <a:t>= x</a:t>
            </a:r>
            <a:r>
              <a:rPr lang="en-US" sz="3200" baseline="-25000"/>
              <a:t>Beam </a:t>
            </a:r>
            <a:r>
              <a:rPr lang="en-US" sz="3200"/>
              <a:t>- x</a:t>
            </a:r>
            <a:r>
              <a:rPr lang="en-US" sz="3200" baseline="-25000"/>
              <a:t>Target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007225" y="233363"/>
            <a:ext cx="1692275" cy="1144587"/>
            <a:chOff x="483" y="953"/>
            <a:chExt cx="1906" cy="1050"/>
          </a:xfrm>
        </p:grpSpPr>
        <p:pic>
          <p:nvPicPr>
            <p:cNvPr id="45067" name="Picture 6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22" y="1664"/>
              <a:ext cx="267" cy="1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5068" name="Picture 7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106" y="1074"/>
              <a:ext cx="267" cy="2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83" y="953"/>
              <a:ext cx="1890" cy="1050"/>
              <a:chOff x="483" y="953"/>
              <a:chExt cx="1890" cy="1050"/>
            </a:xfrm>
          </p:grpSpPr>
          <p:grpSp>
            <p:nvGrpSpPr>
              <p:cNvPr id="4" name="Group 9"/>
              <p:cNvGrpSpPr>
                <a:grpSpLocks noChangeAspect="1"/>
              </p:cNvGrpSpPr>
              <p:nvPr/>
            </p:nvGrpSpPr>
            <p:grpSpPr bwMode="auto">
              <a:xfrm>
                <a:off x="1111" y="1300"/>
                <a:ext cx="644" cy="362"/>
                <a:chOff x="2540" y="2793"/>
                <a:chExt cx="1198" cy="1018"/>
              </a:xfrm>
            </p:grpSpPr>
            <p:sp>
              <p:nvSpPr>
                <p:cNvPr id="45085" name="Freeform 10"/>
                <p:cNvSpPr>
                  <a:spLocks noChangeAspect="1"/>
                </p:cNvSpPr>
                <p:nvPr/>
              </p:nvSpPr>
              <p:spPr bwMode="auto">
                <a:xfrm>
                  <a:off x="2886" y="2793"/>
                  <a:ext cx="506" cy="1018"/>
                </a:xfrm>
                <a:custGeom>
                  <a:avLst/>
                  <a:gdLst>
                    <a:gd name="T0" fmla="*/ 0 w 173"/>
                    <a:gd name="T1" fmla="*/ 509 h 672"/>
                    <a:gd name="T2" fmla="*/ 170 w 173"/>
                    <a:gd name="T3" fmla="*/ 73 h 672"/>
                    <a:gd name="T4" fmla="*/ 336 w 173"/>
                    <a:gd name="T5" fmla="*/ 945 h 672"/>
                    <a:gd name="T6" fmla="*/ 506 w 173"/>
                    <a:gd name="T7" fmla="*/ 509 h 6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3"/>
                    <a:gd name="T13" fmla="*/ 0 h 672"/>
                    <a:gd name="T14" fmla="*/ 173 w 173"/>
                    <a:gd name="T15" fmla="*/ 672 h 6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sz="1800"/>
                </a:p>
              </p:txBody>
            </p:sp>
            <p:sp>
              <p:nvSpPr>
                <p:cNvPr id="45086" name="Freeform 11"/>
                <p:cNvSpPr>
                  <a:spLocks noChangeAspect="1"/>
                </p:cNvSpPr>
                <p:nvPr/>
              </p:nvSpPr>
              <p:spPr bwMode="auto">
                <a:xfrm>
                  <a:off x="3056" y="2793"/>
                  <a:ext cx="509" cy="1018"/>
                </a:xfrm>
                <a:custGeom>
                  <a:avLst/>
                  <a:gdLst>
                    <a:gd name="T0" fmla="*/ 0 w 173"/>
                    <a:gd name="T1" fmla="*/ 509 h 672"/>
                    <a:gd name="T2" fmla="*/ 171 w 173"/>
                    <a:gd name="T3" fmla="*/ 73 h 672"/>
                    <a:gd name="T4" fmla="*/ 338 w 173"/>
                    <a:gd name="T5" fmla="*/ 945 h 672"/>
                    <a:gd name="T6" fmla="*/ 509 w 173"/>
                    <a:gd name="T7" fmla="*/ 509 h 6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3"/>
                    <a:gd name="T13" fmla="*/ 0 h 672"/>
                    <a:gd name="T14" fmla="*/ 173 w 173"/>
                    <a:gd name="T15" fmla="*/ 672 h 6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sz="1800"/>
                </a:p>
              </p:txBody>
            </p:sp>
            <p:sp>
              <p:nvSpPr>
                <p:cNvPr id="45087" name="Freeform 12"/>
                <p:cNvSpPr>
                  <a:spLocks noChangeAspect="1"/>
                </p:cNvSpPr>
                <p:nvPr/>
              </p:nvSpPr>
              <p:spPr bwMode="auto">
                <a:xfrm>
                  <a:off x="3229" y="2793"/>
                  <a:ext cx="509" cy="1018"/>
                </a:xfrm>
                <a:custGeom>
                  <a:avLst/>
                  <a:gdLst>
                    <a:gd name="T0" fmla="*/ 0 w 173"/>
                    <a:gd name="T1" fmla="*/ 509 h 672"/>
                    <a:gd name="T2" fmla="*/ 171 w 173"/>
                    <a:gd name="T3" fmla="*/ 73 h 672"/>
                    <a:gd name="T4" fmla="*/ 338 w 173"/>
                    <a:gd name="T5" fmla="*/ 945 h 672"/>
                    <a:gd name="T6" fmla="*/ 509 w 173"/>
                    <a:gd name="T7" fmla="*/ 509 h 6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3"/>
                    <a:gd name="T13" fmla="*/ 0 h 672"/>
                    <a:gd name="T14" fmla="*/ 173 w 173"/>
                    <a:gd name="T15" fmla="*/ 672 h 6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sz="1800"/>
                </a:p>
              </p:txBody>
            </p:sp>
            <p:sp>
              <p:nvSpPr>
                <p:cNvPr id="45088" name="Freeform 13"/>
                <p:cNvSpPr>
                  <a:spLocks noChangeAspect="1"/>
                </p:cNvSpPr>
                <p:nvPr/>
              </p:nvSpPr>
              <p:spPr bwMode="auto">
                <a:xfrm>
                  <a:off x="2710" y="2793"/>
                  <a:ext cx="509" cy="1018"/>
                </a:xfrm>
                <a:custGeom>
                  <a:avLst/>
                  <a:gdLst>
                    <a:gd name="T0" fmla="*/ 0 w 173"/>
                    <a:gd name="T1" fmla="*/ 509 h 672"/>
                    <a:gd name="T2" fmla="*/ 171 w 173"/>
                    <a:gd name="T3" fmla="*/ 73 h 672"/>
                    <a:gd name="T4" fmla="*/ 338 w 173"/>
                    <a:gd name="T5" fmla="*/ 945 h 672"/>
                    <a:gd name="T6" fmla="*/ 509 w 173"/>
                    <a:gd name="T7" fmla="*/ 509 h 6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3"/>
                    <a:gd name="T13" fmla="*/ 0 h 672"/>
                    <a:gd name="T14" fmla="*/ 173 w 173"/>
                    <a:gd name="T15" fmla="*/ 672 h 6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sz="1800"/>
                </a:p>
              </p:txBody>
            </p:sp>
            <p:sp>
              <p:nvSpPr>
                <p:cNvPr id="45089" name="Freeform 14"/>
                <p:cNvSpPr>
                  <a:spLocks noChangeAspect="1"/>
                </p:cNvSpPr>
                <p:nvPr/>
              </p:nvSpPr>
              <p:spPr bwMode="auto">
                <a:xfrm>
                  <a:off x="2540" y="2794"/>
                  <a:ext cx="509" cy="1017"/>
                </a:xfrm>
                <a:custGeom>
                  <a:avLst/>
                  <a:gdLst>
                    <a:gd name="T0" fmla="*/ 0 w 173"/>
                    <a:gd name="T1" fmla="*/ 509 h 672"/>
                    <a:gd name="T2" fmla="*/ 171 w 173"/>
                    <a:gd name="T3" fmla="*/ 73 h 672"/>
                    <a:gd name="T4" fmla="*/ 338 w 173"/>
                    <a:gd name="T5" fmla="*/ 944 h 672"/>
                    <a:gd name="T6" fmla="*/ 509 w 173"/>
                    <a:gd name="T7" fmla="*/ 509 h 6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3"/>
                    <a:gd name="T13" fmla="*/ 0 h 672"/>
                    <a:gd name="T14" fmla="*/ 173 w 173"/>
                    <a:gd name="T15" fmla="*/ 672 h 6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>
                  <a:solidFill>
                    <a:srgbClr val="00CC00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sz="1800"/>
                </a:p>
              </p:txBody>
            </p:sp>
          </p:grpSp>
          <p:grpSp>
            <p:nvGrpSpPr>
              <p:cNvPr id="5" name="Group 15"/>
              <p:cNvGrpSpPr>
                <a:grpSpLocks noChangeAspect="1"/>
              </p:cNvGrpSpPr>
              <p:nvPr/>
            </p:nvGrpSpPr>
            <p:grpSpPr bwMode="auto">
              <a:xfrm>
                <a:off x="1659" y="969"/>
                <a:ext cx="709" cy="517"/>
                <a:chOff x="3818" y="1354"/>
                <a:chExt cx="1246" cy="432"/>
              </a:xfrm>
            </p:grpSpPr>
            <p:sp>
              <p:nvSpPr>
                <p:cNvPr id="45083" name="Line 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arrow" w="med" len="med"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5084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" name="Group 18"/>
              <p:cNvGrpSpPr>
                <a:grpSpLocks noChangeAspect="1"/>
              </p:cNvGrpSpPr>
              <p:nvPr/>
            </p:nvGrpSpPr>
            <p:grpSpPr bwMode="auto">
              <a:xfrm flipV="1">
                <a:off x="1662" y="1486"/>
                <a:ext cx="711" cy="517"/>
                <a:chOff x="3818" y="1354"/>
                <a:chExt cx="1246" cy="432"/>
              </a:xfrm>
            </p:grpSpPr>
            <p:sp>
              <p:nvSpPr>
                <p:cNvPr id="45081" name="Line 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5082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1"/>
              <p:cNvGrpSpPr>
                <a:grpSpLocks noChangeAspect="1"/>
              </p:cNvGrpSpPr>
              <p:nvPr/>
            </p:nvGrpSpPr>
            <p:grpSpPr bwMode="auto">
              <a:xfrm flipH="1">
                <a:off x="488" y="953"/>
                <a:ext cx="709" cy="517"/>
                <a:chOff x="3818" y="1354"/>
                <a:chExt cx="1246" cy="432"/>
              </a:xfrm>
            </p:grpSpPr>
            <p:sp>
              <p:nvSpPr>
                <p:cNvPr id="45079" name="Line 2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 type="arrow" w="med" len="med"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5080" name="Line 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24"/>
              <p:cNvGrpSpPr>
                <a:grpSpLocks noChangeAspect="1"/>
              </p:cNvGrpSpPr>
              <p:nvPr/>
            </p:nvGrpSpPr>
            <p:grpSpPr bwMode="auto">
              <a:xfrm flipH="1" flipV="1">
                <a:off x="483" y="1470"/>
                <a:ext cx="711" cy="517"/>
                <a:chOff x="3818" y="1354"/>
                <a:chExt cx="1246" cy="432"/>
              </a:xfrm>
            </p:grpSpPr>
            <p:sp>
              <p:nvSpPr>
                <p:cNvPr id="45077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5078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 type="arrow" w="med" len="med"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45070" name="Picture 2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18" y="1657"/>
              <a:ext cx="114" cy="2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5071" name="Picture 28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12" y="1091"/>
              <a:ext cx="114" cy="1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sz="2800"/>
              <a:t>Two of the Explanations for Large Transverse SSA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762000"/>
            <a:ext cx="4368800" cy="5351463"/>
            <a:chOff x="0" y="0"/>
            <a:chExt cx="2752" cy="3371"/>
          </a:xfrm>
        </p:grpSpPr>
        <p:sp>
          <p:nvSpPr>
            <p:cNvPr id="89096" name="Rectangle 4"/>
            <p:cNvSpPr>
              <a:spLocks/>
            </p:cNvSpPr>
            <p:nvPr/>
          </p:nvSpPr>
          <p:spPr bwMode="auto">
            <a:xfrm>
              <a:off x="0" y="0"/>
              <a:ext cx="269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spcBef>
                  <a:spcPts val="1050"/>
                </a:spcBef>
              </a:pPr>
              <a:r>
                <a:rPr lang="en-US" b="1">
                  <a:solidFill>
                    <a:schemeClr val="tx1"/>
                  </a:solidFill>
                  <a:ea typeface="Arial" charset="0"/>
                  <a:cs typeface="Arial" charset="0"/>
                </a:rPr>
                <a:t>Collins mechanism</a:t>
              </a:r>
              <a:r>
                <a:rPr lang="en-US">
                  <a:solidFill>
                    <a:schemeClr val="tx1"/>
                  </a:solidFill>
                  <a:ea typeface="Arial" charset="0"/>
                  <a:cs typeface="Arial" charset="0"/>
                </a:rPr>
                <a:t> requires </a:t>
              </a:r>
              <a:r>
                <a:rPr lang="en-US" i="1">
                  <a:solidFill>
                    <a:schemeClr val="tx1"/>
                  </a:solidFill>
                  <a:ea typeface="Arial" charset="0"/>
                  <a:cs typeface="Arial" charset="0"/>
                </a:rPr>
                <a:t>transverse quark polarization</a:t>
              </a:r>
              <a:r>
                <a:rPr lang="en-US">
                  <a:solidFill>
                    <a:schemeClr val="tx1"/>
                  </a:solidFill>
                  <a:ea typeface="Arial" charset="0"/>
                  <a:cs typeface="Arial" charset="0"/>
                </a:rPr>
                <a:t> and </a:t>
              </a:r>
              <a:r>
                <a:rPr lang="en-US" i="1">
                  <a:solidFill>
                    <a:schemeClr val="tx1"/>
                  </a:solidFill>
                  <a:ea typeface="Arial" charset="0"/>
                  <a:cs typeface="Arial" charset="0"/>
                </a:rPr>
                <a:t>spin-dependent fragmentation</a:t>
              </a:r>
            </a:p>
            <a:p>
              <a:pPr marL="39688" algn="ctr">
                <a:spcBef>
                  <a:spcPts val="800"/>
                </a:spcBef>
              </a:pPr>
              <a:r>
                <a:rPr lang="en-US" sz="1400">
                  <a:solidFill>
                    <a:schemeClr val="tx1"/>
                  </a:solidFill>
                  <a:ea typeface="Arial" charset="0"/>
                  <a:cs typeface="Arial" charset="0"/>
                </a:rPr>
                <a:t>Nucl Phys B396 (1993) 161</a:t>
              </a:r>
            </a:p>
          </p:txBody>
        </p:sp>
        <p:pic>
          <p:nvPicPr>
            <p:cNvPr id="89097" name="Picture 5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68"/>
              <a:ext cx="2752" cy="2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9094" name="Rectangle 6"/>
          <p:cNvSpPr>
            <a:spLocks/>
          </p:cNvSpPr>
          <p:nvPr/>
        </p:nvSpPr>
        <p:spPr bwMode="auto">
          <a:xfrm>
            <a:off x="4572000" y="757238"/>
            <a:ext cx="4432300" cy="139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b="1">
                <a:solidFill>
                  <a:schemeClr val="tx1"/>
                </a:solidFill>
                <a:ea typeface="Arial" charset="0"/>
                <a:cs typeface="Arial" charset="0"/>
              </a:rPr>
              <a:t>Sivers mechanism  </a:t>
            </a:r>
          </a:p>
          <a:p>
            <a:pPr marL="39688" algn="ctr"/>
            <a:r>
              <a:rPr lang="en-US">
                <a:solidFill>
                  <a:schemeClr val="tx1"/>
                </a:solidFill>
                <a:ea typeface="Arial" charset="0"/>
                <a:cs typeface="Arial" charset="0"/>
              </a:rPr>
              <a:t>requires </a:t>
            </a:r>
            <a:r>
              <a:rPr lang="en-US" i="1">
                <a:solidFill>
                  <a:schemeClr val="tx1"/>
                </a:solidFill>
                <a:ea typeface="Arial" charset="0"/>
                <a:cs typeface="Arial" charset="0"/>
              </a:rPr>
              <a:t>spin-correlated transverse momentum </a:t>
            </a: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</a:rPr>
              <a:t>in the proton (orbital motion).  SSA is present for jet or </a:t>
            </a:r>
            <a:r>
              <a:rPr lang="en-US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γ</a:t>
            </a:r>
          </a:p>
          <a:p>
            <a:pPr marL="39688" algn="ctr"/>
            <a:r>
              <a:rPr lang="en-US" sz="1400">
                <a:solidFill>
                  <a:schemeClr val="tx1"/>
                </a:solidFill>
                <a:ea typeface="Arial" charset="0"/>
                <a:cs typeface="Arial" charset="0"/>
              </a:rPr>
              <a:t>Phys. Rev. D42 (1990) 83.</a:t>
            </a:r>
          </a:p>
        </p:txBody>
      </p:sp>
      <p:pic>
        <p:nvPicPr>
          <p:cNvPr id="89095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982788"/>
            <a:ext cx="445135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6" dirty="0" smtClean="0"/>
              <a:t>Two Outstanding Problems in Spin Physics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11" dirty="0" smtClean="0"/>
              <a:t>QCD and Strong Interactions</a:t>
            </a:r>
            <a:endParaRPr lang="en-US" sz="311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noFill/>
          <a:ln>
            <a:solidFill>
              <a:srgbClr val="FF66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/>
              <a:t>The challenge of “too small” </a:t>
            </a:r>
            <a:r>
              <a:rPr lang="en-US" i="1" dirty="0" smtClean="0"/>
              <a:t>aka</a:t>
            </a:r>
            <a:r>
              <a:rPr lang="en-US" dirty="0" smtClean="0"/>
              <a:t> “Proton Spin Crisis”  (1988)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ln>
            <a:solidFill>
              <a:srgbClr val="FF66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/>
              <a:t>The challenge of “too large” spin asymmetry (1976)</a:t>
            </a:r>
            <a:endParaRPr lang="en-US" dirty="0"/>
          </a:p>
        </p:txBody>
      </p:sp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735013" y="3094038"/>
          <a:ext cx="2990850" cy="1349375"/>
        </p:xfrm>
        <a:graphic>
          <a:graphicData uri="http://schemas.openxmlformats.org/presentationml/2006/ole">
            <p:oleObj spid="_x0000_s86018" name="Equation" r:id="rId3" imgW="1803400" imgH="812800" progId="Equation.3">
              <p:embed/>
            </p:oleObj>
          </a:graphicData>
        </a:graphic>
      </p:graphicFrame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1247714" y="4462949"/>
            <a:ext cx="1693069" cy="1543991"/>
            <a:chOff x="3600" y="672"/>
            <a:chExt cx="1920" cy="1776"/>
          </a:xfrm>
        </p:grpSpPr>
        <p:pic>
          <p:nvPicPr>
            <p:cNvPr id="9" name="Picture 12" descr="puzzle_LP0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672"/>
              <a:ext cx="1779" cy="1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608" y="1488"/>
              <a:ext cx="864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5088" y="1200"/>
              <a:ext cx="288" cy="10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12" name="AutoShape 15"/>
            <p:cNvSpPr>
              <a:spLocks noChangeArrowheads="1"/>
            </p:cNvSpPr>
            <p:nvPr/>
          </p:nvSpPr>
          <p:spPr bwMode="auto">
            <a:xfrm flipH="1">
              <a:off x="4992" y="1008"/>
              <a:ext cx="528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13" name="AutoShape 16"/>
            <p:cNvSpPr>
              <a:spLocks noChangeArrowheads="1"/>
            </p:cNvSpPr>
            <p:nvPr/>
          </p:nvSpPr>
          <p:spPr bwMode="auto">
            <a:xfrm flipH="1" flipV="1">
              <a:off x="4704" y="1692"/>
              <a:ext cx="432" cy="756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 flipH="1">
              <a:off x="4704" y="1248"/>
              <a:ext cx="624" cy="240"/>
            </a:xfrm>
            <a:prstGeom prst="rt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4608" y="1728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</p:grpSp>
      <p:grpSp>
        <p:nvGrpSpPr>
          <p:cNvPr id="16" name="Group 32"/>
          <p:cNvGrpSpPr>
            <a:grpSpLocks/>
          </p:cNvGrpSpPr>
          <p:nvPr/>
        </p:nvGrpSpPr>
        <p:grpSpPr bwMode="auto">
          <a:xfrm>
            <a:off x="5551518" y="2660397"/>
            <a:ext cx="2550159" cy="1276624"/>
            <a:chOff x="144" y="681"/>
            <a:chExt cx="1680" cy="933"/>
          </a:xfrm>
        </p:grpSpPr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V="1">
              <a:off x="960" y="864"/>
              <a:ext cx="4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V="1">
              <a:off x="1392" y="960"/>
              <a:ext cx="432" cy="144"/>
            </a:xfrm>
            <a:prstGeom prst="line">
              <a:avLst/>
            </a:prstGeom>
            <a:noFill/>
            <a:ln w="412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1248" y="912"/>
              <a:ext cx="302" cy="3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0" name="AutoShape 21"/>
            <p:cNvSpPr>
              <a:spLocks noChangeArrowheads="1"/>
            </p:cNvSpPr>
            <p:nvPr/>
          </p:nvSpPr>
          <p:spPr bwMode="auto">
            <a:xfrm>
              <a:off x="528" y="1056"/>
              <a:ext cx="96" cy="387"/>
            </a:xfrm>
            <a:prstGeom prst="upArrow">
              <a:avLst>
                <a:gd name="adj1" fmla="val 50000"/>
                <a:gd name="adj2" fmla="val 100000"/>
              </a:avLst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flipV="1">
              <a:off x="528" y="1104"/>
              <a:ext cx="864" cy="288"/>
            </a:xfrm>
            <a:prstGeom prst="line">
              <a:avLst/>
            </a:prstGeom>
            <a:noFill/>
            <a:ln w="412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3"/>
            <p:cNvSpPr>
              <a:spLocks noChangeArrowheads="1"/>
            </p:cNvSpPr>
            <p:nvPr/>
          </p:nvSpPr>
          <p:spPr bwMode="auto">
            <a:xfrm>
              <a:off x="432" y="1200"/>
              <a:ext cx="302" cy="3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864" y="1056"/>
              <a:ext cx="240" cy="288"/>
            </a:xfrm>
            <a:prstGeom prst="irregularSeal2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 flipV="1">
              <a:off x="144" y="1392"/>
              <a:ext cx="432" cy="144"/>
            </a:xfrm>
            <a:prstGeom prst="line">
              <a:avLst/>
            </a:prstGeom>
            <a:noFill/>
            <a:ln w="412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1056" y="1344"/>
              <a:ext cx="624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>
                  <a:ea typeface="Arial" charset="0"/>
                  <a:cs typeface="Arial" charset="0"/>
                </a:rPr>
                <a:t>Right</a:t>
              </a: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672" y="681"/>
              <a:ext cx="624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>
                  <a:ea typeface="Arial" charset="0"/>
                  <a:cs typeface="Arial" charset="0"/>
                </a:rPr>
                <a:t>Left</a:t>
              </a:r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988" y="1236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8" name="Picture 4" descr="zg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7109" y="3969964"/>
            <a:ext cx="2115304" cy="211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Object 13"/>
          <p:cNvGraphicFramePr>
            <a:graphicFrameLocks noChangeAspect="1"/>
          </p:cNvGraphicFramePr>
          <p:nvPr/>
        </p:nvGraphicFramePr>
        <p:xfrm>
          <a:off x="4904589" y="4075113"/>
          <a:ext cx="1327150" cy="573087"/>
        </p:xfrm>
        <a:graphic>
          <a:graphicData uri="http://schemas.openxmlformats.org/presentationml/2006/ole">
            <p:oleObj spid="_x0000_s86019" name="Equation" r:id="rId6" imgW="914400" imgH="393700" progId="Equation.3">
              <p:embed/>
            </p:oleObj>
          </a:graphicData>
        </a:graphic>
      </p:graphicFrame>
      <p:sp>
        <p:nvSpPr>
          <p:cNvPr id="30" name="Text Box 52"/>
          <p:cNvSpPr txBox="1">
            <a:spLocks noChangeArrowheads="1"/>
          </p:cNvSpPr>
          <p:nvPr/>
        </p:nvSpPr>
        <p:spPr bwMode="auto">
          <a:xfrm>
            <a:off x="4879730" y="4988583"/>
            <a:ext cx="176471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A</a:t>
            </a:r>
            <a:r>
              <a:rPr lang="en-US" baseline="-25000" dirty="0"/>
              <a:t>N</a:t>
            </a:r>
            <a:r>
              <a:rPr lang="en-US" dirty="0"/>
              <a:t> ~</a:t>
            </a:r>
            <a:r>
              <a:rPr lang="en-US" dirty="0" smtClean="0"/>
              <a:t> 0.1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dirty="0" smtClean="0"/>
              <a:t>(~10</a:t>
            </a:r>
            <a:r>
              <a:rPr lang="en-US" baseline="30000" dirty="0"/>
              <a:t>-</a:t>
            </a:r>
            <a:r>
              <a:rPr lang="en-US" baseline="30000" dirty="0" smtClean="0"/>
              <a:t>4</a:t>
            </a:r>
            <a:r>
              <a:rPr lang="en-US" dirty="0" smtClean="0"/>
              <a:t> expected)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1020828" y="6262784"/>
            <a:ext cx="76555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Note: Possible connection between ΔL and A</a:t>
            </a:r>
            <a:r>
              <a:rPr lang="en-US" baseline="-25000" dirty="0" smtClean="0"/>
              <a:t>N</a:t>
            </a:r>
            <a:r>
              <a:rPr lang="en-US" dirty="0" smtClean="0"/>
              <a:t>, and a solution to the “spin crisis”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8BCC6-A676-2746-AE35-BDA8D04F64BF}" type="slidenum">
              <a:rPr lang="en-US"/>
              <a:pPr/>
              <a:t>3</a:t>
            </a:fld>
            <a:endParaRPr lang="en-US"/>
          </a:p>
        </p:txBody>
      </p:sp>
      <p:sp>
        <p:nvSpPr>
          <p:cNvPr id="22533" name="Text Box 2"/>
          <p:cNvSpPr txBox="1">
            <a:spLocks noChangeArrowheads="1"/>
          </p:cNvSpPr>
          <p:nvPr/>
        </p:nvSpPr>
        <p:spPr bwMode="auto">
          <a:xfrm>
            <a:off x="4659587" y="1239450"/>
            <a:ext cx="4191000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b="1" dirty="0" smtClean="0">
                <a:solidFill>
                  <a:srgbClr val="0000CC"/>
                </a:solidFill>
                <a:latin typeface="Arial" charset="0"/>
              </a:rPr>
              <a:t>First Measurements of non-Zero </a:t>
            </a:r>
            <a:r>
              <a:rPr lang="en-US" sz="2000" b="1" dirty="0" err="1" smtClean="0">
                <a:solidFill>
                  <a:srgbClr val="0000CC"/>
                </a:solidFill>
                <a:latin typeface="Arial" charset="0"/>
              </a:rPr>
              <a:t>Sivers</a:t>
            </a:r>
            <a:r>
              <a:rPr lang="en-US" sz="2000" b="1" dirty="0" smtClean="0">
                <a:solidFill>
                  <a:srgbClr val="0000CC"/>
                </a:solidFill>
                <a:latin typeface="Arial" charset="0"/>
              </a:rPr>
              <a:t> Asymmetry from Polarized Semi-Inclusive Deep Inelastic Scatterings</a:t>
            </a:r>
            <a:r>
              <a:rPr lang="en-US" sz="2000" dirty="0" smtClean="0">
                <a:latin typeface="Arial" charset="0"/>
              </a:rPr>
              <a:t> </a:t>
            </a:r>
            <a:endParaRPr lang="en-US" dirty="0" smtClean="0">
              <a:solidFill>
                <a:srgbClr val="006600"/>
              </a:solidFill>
              <a:latin typeface="Arial" charset="0"/>
            </a:endParaRPr>
          </a:p>
          <a:p>
            <a:pPr defTabSz="9144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006600"/>
                </a:solidFill>
                <a:latin typeface="Arial" charset="0"/>
              </a:rPr>
              <a:t> </a:t>
            </a:r>
            <a:endParaRPr lang="en-US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22534" name="Text Box 3"/>
          <p:cNvSpPr txBox="1">
            <a:spLocks noChangeArrowheads="1"/>
          </p:cNvSpPr>
          <p:nvPr/>
        </p:nvSpPr>
        <p:spPr bwMode="auto">
          <a:xfrm>
            <a:off x="419223" y="1239450"/>
            <a:ext cx="3886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b="1" dirty="0" err="1">
                <a:solidFill>
                  <a:srgbClr val="0000CC"/>
                </a:solidFill>
                <a:latin typeface="Arial" charset="0"/>
              </a:rPr>
              <a:t>Sivers</a:t>
            </a:r>
            <a:r>
              <a:rPr lang="en-US" sz="2000" b="1" dirty="0">
                <a:solidFill>
                  <a:srgbClr val="0000CC"/>
                </a:solidFill>
                <a:latin typeface="Arial" charset="0"/>
              </a:rPr>
              <a:t> mechanism:</a:t>
            </a:r>
            <a:r>
              <a:rPr lang="en-US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6600"/>
                </a:solidFill>
                <a:latin typeface="Arial" charset="0"/>
              </a:rPr>
              <a:t>Correlation between nucleon spin and </a:t>
            </a:r>
            <a:r>
              <a:rPr lang="en-US" dirty="0" err="1">
                <a:solidFill>
                  <a:srgbClr val="006600"/>
                </a:solidFill>
                <a:latin typeface="Arial" charset="0"/>
              </a:rPr>
              <a:t>parton</a:t>
            </a:r>
            <a:r>
              <a:rPr lang="en-US" dirty="0" smtClean="0">
                <a:solidFill>
                  <a:srgbClr val="006600"/>
                </a:solidFill>
                <a:latin typeface="Arial" charset="0"/>
              </a:rPr>
              <a:t> transverse motion </a:t>
            </a:r>
            <a:r>
              <a:rPr lang="en-US" dirty="0" err="1" smtClean="0">
                <a:solidFill>
                  <a:srgbClr val="006600"/>
                </a:solidFill>
                <a:latin typeface="Arial" charset="0"/>
              </a:rPr>
              <a:t>k</a:t>
            </a:r>
            <a:r>
              <a:rPr lang="en-US" baseline="-25000" dirty="0" err="1" smtClean="0">
                <a:solidFill>
                  <a:srgbClr val="006600"/>
                </a:solidFill>
                <a:latin typeface="Arial" charset="0"/>
              </a:rPr>
              <a:t>T</a:t>
            </a:r>
            <a:endParaRPr lang="en-US" dirty="0">
              <a:solidFill>
                <a:srgbClr val="006600"/>
              </a:solidFill>
              <a:latin typeface="Symbol" charset="2"/>
            </a:endParaRPr>
          </a:p>
        </p:txBody>
      </p:sp>
      <p:sp>
        <p:nvSpPr>
          <p:cNvPr id="22535" name="Rectangle 4"/>
          <p:cNvSpPr>
            <a:spLocks noGrp="1"/>
          </p:cNvSpPr>
          <p:nvPr>
            <p:ph type="title"/>
          </p:nvPr>
        </p:nvSpPr>
        <p:spPr>
          <a:xfrm>
            <a:off x="457200" y="96450"/>
            <a:ext cx="8229600" cy="1143000"/>
          </a:xfrm>
        </p:spPr>
        <p:txBody>
          <a:bodyPr/>
          <a:lstStyle/>
          <a:p>
            <a:pPr defTabSz="914400" eaLnBrk="1" hangingPunct="1"/>
            <a:r>
              <a:rPr lang="en-US" sz="4000" dirty="0">
                <a:ea typeface="ＭＳ Ｐゴシック" charset="-128"/>
                <a:cs typeface="ＭＳ Ｐゴシック" charset="-128"/>
              </a:rPr>
              <a:t>Possible Mechanisms</a:t>
            </a:r>
            <a:r>
              <a:rPr lang="en-US" sz="4000" dirty="0" smtClean="0">
                <a:ea typeface="ＭＳ Ｐゴシック" charset="-128"/>
                <a:cs typeface="ＭＳ Ｐゴシック" charset="-128"/>
              </a:rPr>
              <a:t> for Large A</a:t>
            </a:r>
            <a:r>
              <a:rPr lang="en-US" sz="4000" baseline="-25000" dirty="0" smtClean="0">
                <a:ea typeface="ＭＳ Ｐゴシック" charset="-128"/>
                <a:cs typeface="ＭＳ Ｐゴシック" charset="-128"/>
              </a:rPr>
              <a:t>N</a:t>
            </a:r>
            <a:endParaRPr lang="en-US" sz="4000" baseline="-25000" dirty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41347" y="3055454"/>
            <a:ext cx="3160713" cy="2123264"/>
            <a:chOff x="192" y="960"/>
            <a:chExt cx="2549" cy="1821"/>
          </a:xfrm>
        </p:grpSpPr>
        <p:sp>
          <p:nvSpPr>
            <p:cNvPr id="22562" name="Line 6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3" name="Line 7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4" name="Text Box 8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400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2000" b="1">
                  <a:solidFill>
                    <a:srgbClr val="FF0000"/>
                  </a:solidFill>
                  <a:latin typeface="Arial" charset="0"/>
                </a:rPr>
                <a:t>S</a:t>
              </a:r>
              <a:r>
                <a:rPr lang="en-US" sz="2000" b="1" baseline="-25000">
                  <a:solidFill>
                    <a:srgbClr val="FF0000"/>
                  </a:solidFill>
                  <a:latin typeface="Arial" charset="0"/>
                </a:rPr>
                <a:t>P</a:t>
              </a:r>
              <a:endParaRPr lang="en-US" sz="20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2565" name="Text Box 9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400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2000" b="1">
                  <a:solidFill>
                    <a:srgbClr val="006600"/>
                  </a:solidFill>
                  <a:latin typeface="Arial" charset="0"/>
                </a:rPr>
                <a:t>k</a:t>
              </a:r>
              <a:r>
                <a:rPr lang="en-US" sz="2000" b="1" baseline="-25000">
                  <a:solidFill>
                    <a:srgbClr val="006600"/>
                  </a:solidFill>
                  <a:latin typeface="Arial" charset="0"/>
                </a:rPr>
                <a:t>T,q</a:t>
              </a:r>
              <a:endParaRPr lang="en-US" sz="2000" b="1">
                <a:solidFill>
                  <a:srgbClr val="006600"/>
                </a:solidFill>
                <a:latin typeface="Arial" charset="0"/>
              </a:endParaRPr>
            </a:p>
          </p:txBody>
        </p:sp>
        <p:sp>
          <p:nvSpPr>
            <p:cNvPr id="22566" name="Line 10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7" name="Line 11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8" name="Line 12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9" name="Line 13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0" name="Line 14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1" name="Line 15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2" name="Line 16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3" name="Text Box 17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40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000" b="1">
                  <a:solidFill>
                    <a:srgbClr val="0000CC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22574" name="Text Box 18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400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>
                  <a:latin typeface="Arial" charset="0"/>
                </a:rPr>
                <a:t>p</a:t>
              </a:r>
            </a:p>
          </p:txBody>
        </p:sp>
        <p:sp>
          <p:nvSpPr>
            <p:cNvPr id="22575" name="Line 19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538" name="Rectangle 41"/>
          <p:cNvSpPr>
            <a:spLocks noChangeArrowheads="1"/>
          </p:cNvSpPr>
          <p:nvPr/>
        </p:nvSpPr>
        <p:spPr bwMode="auto">
          <a:xfrm>
            <a:off x="550697" y="2234019"/>
            <a:ext cx="3092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b="1" dirty="0">
                <a:latin typeface="Times" charset="0"/>
              </a:rPr>
              <a:t>Phys Rev D41 (1990) 83; 43 (1991) 261</a:t>
            </a:r>
          </a:p>
        </p:txBody>
      </p:sp>
      <p:sp>
        <p:nvSpPr>
          <p:cNvPr id="22540" name="Text Box 43"/>
          <p:cNvSpPr txBox="1">
            <a:spLocks noChangeArrowheads="1"/>
          </p:cNvSpPr>
          <p:nvPr/>
        </p:nvSpPr>
        <p:spPr bwMode="auto">
          <a:xfrm>
            <a:off x="534511" y="2609056"/>
            <a:ext cx="33467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buFontTx/>
              <a:buNone/>
            </a:pPr>
            <a:r>
              <a:rPr lang="en-US" b="1" i="1" u="sng" dirty="0">
                <a:solidFill>
                  <a:srgbClr val="FD1711"/>
                </a:solidFill>
                <a:latin typeface="Arial" charset="0"/>
                <a:ea typeface="宋体" charset="-122"/>
                <a:cs typeface="宋体" charset="-122"/>
              </a:rPr>
              <a:t>Orbital Angular Momentum?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33238" y="3727063"/>
            <a:ext cx="292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Extracted </a:t>
            </a:r>
            <a:r>
              <a:rPr lang="en-US" sz="1400" dirty="0" err="1" smtClean="0"/>
              <a:t>u,d</a:t>
            </a:r>
            <a:r>
              <a:rPr lang="en-US" sz="1400" dirty="0" smtClean="0"/>
              <a:t> quark </a:t>
            </a:r>
            <a:r>
              <a:rPr lang="en-US" sz="1400" dirty="0" err="1" smtClean="0"/>
              <a:t>Sivers</a:t>
            </a:r>
            <a:r>
              <a:rPr lang="en-US" sz="1400" dirty="0" smtClean="0"/>
              <a:t> distribution functions, EPJ (2009)</a:t>
            </a:r>
            <a:endParaRPr lang="en-US" sz="1400" dirty="0"/>
          </a:p>
        </p:txBody>
      </p:sp>
      <p:graphicFrame>
        <p:nvGraphicFramePr>
          <p:cNvPr id="54" name="Object 3"/>
          <p:cNvGraphicFramePr>
            <a:graphicFrameLocks noChangeAspect="1"/>
          </p:cNvGraphicFramePr>
          <p:nvPr/>
        </p:nvGraphicFramePr>
        <p:xfrm>
          <a:off x="541347" y="4773114"/>
          <a:ext cx="2931942" cy="720989"/>
        </p:xfrm>
        <a:graphic>
          <a:graphicData uri="http://schemas.openxmlformats.org/presentationml/2006/ole">
            <p:oleObj spid="_x0000_s88066" name="Equation" r:id="rId4" imgW="1447800" imgH="355600" progId="Equation.3">
              <p:embed/>
            </p:oleObj>
          </a:graphicData>
        </a:graphic>
      </p:graphicFrame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120773" y="5754915"/>
            <a:ext cx="2241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latin typeface="Comic Sans MS" charset="0"/>
              </a:rPr>
              <a:t>only ~30% of spin</a:t>
            </a:r>
          </a:p>
        </p:txBody>
      </p:sp>
      <p:sp>
        <p:nvSpPr>
          <p:cNvPr id="56" name="Line 5"/>
          <p:cNvSpPr>
            <a:spLocks noChangeShapeType="1"/>
          </p:cNvSpPr>
          <p:nvPr/>
        </p:nvSpPr>
        <p:spPr bwMode="auto">
          <a:xfrm flipV="1">
            <a:off x="1457853" y="5338763"/>
            <a:ext cx="0" cy="4445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7" name="Group 6"/>
          <p:cNvGrpSpPr>
            <a:grpSpLocks/>
          </p:cNvGrpSpPr>
          <p:nvPr/>
        </p:nvGrpSpPr>
        <p:grpSpPr bwMode="auto">
          <a:xfrm>
            <a:off x="2424933" y="5354966"/>
            <a:ext cx="2096711" cy="1236017"/>
            <a:chOff x="1397" y="2326"/>
            <a:chExt cx="3650" cy="2618"/>
          </a:xfrm>
        </p:grpSpPr>
        <p:sp>
          <p:nvSpPr>
            <p:cNvPr id="58" name="Text Box 7"/>
            <p:cNvSpPr txBox="1">
              <a:spLocks noChangeArrowheads="1"/>
            </p:cNvSpPr>
            <p:nvPr/>
          </p:nvSpPr>
          <p:spPr bwMode="auto">
            <a:xfrm>
              <a:off x="1397" y="3445"/>
              <a:ext cx="3650" cy="1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000" dirty="0">
                  <a:latin typeface="Comic Sans MS" charset="0"/>
                </a:rPr>
                <a:t>A future challenge</a:t>
              </a:r>
            </a:p>
          </p:txBody>
        </p:sp>
        <p:sp>
          <p:nvSpPr>
            <p:cNvPr id="59" name="Line 8"/>
            <p:cNvSpPr>
              <a:spLocks noChangeShapeType="1"/>
            </p:cNvSpPr>
            <p:nvPr/>
          </p:nvSpPr>
          <p:spPr bwMode="auto">
            <a:xfrm flipH="1" flipV="1">
              <a:off x="3168" y="2326"/>
              <a:ext cx="471" cy="1139"/>
            </a:xfrm>
            <a:prstGeom prst="line">
              <a:avLst/>
            </a:prstGeom>
            <a:noFill/>
            <a:ln w="38100">
              <a:solidFill>
                <a:srgbClr val="3366FF">
                  <a:alpha val="72940"/>
                </a:srgbClr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9"/>
            <p:cNvSpPr>
              <a:spLocks noChangeShapeType="1"/>
            </p:cNvSpPr>
            <p:nvPr/>
          </p:nvSpPr>
          <p:spPr bwMode="auto">
            <a:xfrm flipH="1" flipV="1">
              <a:off x="1762" y="2326"/>
              <a:ext cx="1877" cy="113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1" name="Group 21"/>
          <p:cNvGrpSpPr>
            <a:grpSpLocks/>
          </p:cNvGrpSpPr>
          <p:nvPr/>
        </p:nvGrpSpPr>
        <p:grpSpPr bwMode="auto">
          <a:xfrm>
            <a:off x="976192" y="5435575"/>
            <a:ext cx="2174875" cy="1155408"/>
            <a:chOff x="712" y="3041"/>
            <a:chExt cx="2017" cy="2104"/>
          </a:xfrm>
        </p:grpSpPr>
        <p:sp>
          <p:nvSpPr>
            <p:cNvPr id="62" name="Text Box 22"/>
            <p:cNvSpPr txBox="1">
              <a:spLocks noChangeArrowheads="1"/>
            </p:cNvSpPr>
            <p:nvPr/>
          </p:nvSpPr>
          <p:spPr bwMode="auto">
            <a:xfrm>
              <a:off x="712" y="4203"/>
              <a:ext cx="2017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 dirty="0">
                  <a:solidFill>
                    <a:srgbClr val="00FF00"/>
                  </a:solidFill>
                  <a:latin typeface="Comic Sans MS" charset="0"/>
                </a:rPr>
                <a:t>Beginning to be measured at RHIC</a:t>
              </a:r>
            </a:p>
          </p:txBody>
        </p:sp>
        <p:sp>
          <p:nvSpPr>
            <p:cNvPr id="63" name="Line 23"/>
            <p:cNvSpPr>
              <a:spLocks noChangeShapeType="1"/>
            </p:cNvSpPr>
            <p:nvPr/>
          </p:nvSpPr>
          <p:spPr bwMode="auto">
            <a:xfrm flipV="1">
              <a:off x="1838" y="3041"/>
              <a:ext cx="0" cy="1411"/>
            </a:xfrm>
            <a:prstGeom prst="line">
              <a:avLst/>
            </a:prstGeom>
            <a:noFill/>
            <a:ln w="38100">
              <a:solidFill>
                <a:srgbClr val="D3D37F"/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8681" y="2538819"/>
            <a:ext cx="1577477" cy="103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4790490" y="2764028"/>
          <a:ext cx="2095964" cy="428720"/>
        </p:xfrm>
        <a:graphic>
          <a:graphicData uri="http://schemas.openxmlformats.org/presentationml/2006/ole">
            <p:oleObj spid="_x0000_s88069" name="Equation" r:id="rId6" imgW="1117600" imgH="228600" progId="Equation.3">
              <p:embed/>
            </p:oleObj>
          </a:graphicData>
        </a:graphic>
      </p:graphicFrame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33238" y="4336875"/>
            <a:ext cx="3332990" cy="228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5144829" y="3335291"/>
            <a:ext cx="14083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Max @ x~0.2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4AE4AF-0236-8141-BEF7-4AC1703E4F5A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0724" name="Title 1"/>
          <p:cNvSpPr>
            <a:spLocks noGrp="1"/>
          </p:cNvSpPr>
          <p:nvPr>
            <p:ph type="title" idx="4294967295"/>
          </p:nvPr>
        </p:nvSpPr>
        <p:spPr>
          <a:xfrm>
            <a:off x="168793" y="0"/>
            <a:ext cx="8777275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Critical Test of Fundamental QCD Predictions</a:t>
            </a:r>
          </a:p>
        </p:txBody>
      </p:sp>
      <p:sp>
        <p:nvSpPr>
          <p:cNvPr id="3072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7540625" cy="533522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The predicted sign change – a new fundamental test of color gauge formalism and factorization  </a:t>
            </a:r>
            <a:r>
              <a:rPr lang="en-US" sz="2000" b="1" u="sng" dirty="0" smtClean="0">
                <a:solidFill>
                  <a:srgbClr val="FF0000"/>
                </a:solidFill>
              </a:rPr>
              <a:t>DOE milestone HP13</a:t>
            </a:r>
          </a:p>
          <a:p>
            <a:pPr eaLnBrk="1" hangingPunct="1">
              <a:lnSpc>
                <a:spcPct val="80000"/>
              </a:lnSpc>
            </a:pPr>
            <a:endParaRPr lang="en-US" sz="2000" b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b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b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b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b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b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b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b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  <a:buNone/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Possible outcomes: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If confirmed:  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600" dirty="0" smtClean="0"/>
              <a:t>	first major </a:t>
            </a:r>
            <a:r>
              <a:rPr lang="en-US" sz="1600" dirty="0" err="1" smtClean="0"/>
              <a:t>trumph</a:t>
            </a:r>
            <a:r>
              <a:rPr lang="en-US" sz="1600" dirty="0" smtClean="0"/>
              <a:t> of QCD in </a:t>
            </a:r>
            <a:r>
              <a:rPr lang="en-US" sz="1600" dirty="0" err="1" smtClean="0"/>
              <a:t>hadron</a:t>
            </a:r>
            <a:r>
              <a:rPr lang="en-US" sz="1600" dirty="0" smtClean="0"/>
              <a:t> spin physics: validation </a:t>
            </a:r>
            <a:r>
              <a:rPr lang="en-US" sz="1600" dirty="0" smtClean="0"/>
              <a:t>of color gauge formalism and QCD </a:t>
            </a:r>
            <a:r>
              <a:rPr lang="en-US" sz="1600" dirty="0" smtClean="0"/>
              <a:t>factorization</a:t>
            </a:r>
            <a:endParaRPr lang="en-US" sz="1600" dirty="0" smtClean="0">
              <a:solidFill>
                <a:srgbClr val="008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If confirmed the sign change, but not the magnitude: 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600" dirty="0" smtClean="0"/>
              <a:t>	</a:t>
            </a:r>
            <a:r>
              <a:rPr lang="en-US" sz="1600" u="sng" dirty="0" smtClean="0">
                <a:solidFill>
                  <a:srgbClr val="FF6600"/>
                </a:solidFill>
              </a:rPr>
              <a:t>major flaws </a:t>
            </a:r>
            <a:r>
              <a:rPr lang="en-US" sz="1600" dirty="0" smtClean="0"/>
              <a:t>in our current understanding of QCD processes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If no sign change: 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600" dirty="0" smtClean="0"/>
              <a:t>	</a:t>
            </a:r>
            <a:r>
              <a:rPr lang="en-US" sz="1600" u="sng" dirty="0" smtClean="0">
                <a:solidFill>
                  <a:srgbClr val="FF0000"/>
                </a:solidFill>
              </a:rPr>
              <a:t>fundamental flaws </a:t>
            </a:r>
            <a:r>
              <a:rPr lang="en-US" sz="1600" dirty="0" smtClean="0"/>
              <a:t>in our understating of QCD and it applicability to strong interaction </a:t>
            </a:r>
            <a:r>
              <a:rPr lang="en-US" sz="1600" dirty="0" smtClean="0"/>
              <a:t>phenomena, could </a:t>
            </a:r>
            <a:r>
              <a:rPr lang="en-US" sz="1600" dirty="0" smtClean="0">
                <a:solidFill>
                  <a:srgbClr val="FF0000"/>
                </a:solidFill>
              </a:rPr>
              <a:t>lead to a new theoretical breakthrough </a:t>
            </a:r>
            <a:endParaRPr lang="en-US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</p:txBody>
      </p:sp>
      <p:pic>
        <p:nvPicPr>
          <p:cNvPr id="3072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1745" y="1717696"/>
            <a:ext cx="5575055" cy="266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783418" y="3658982"/>
          <a:ext cx="2095500" cy="428625"/>
        </p:xfrm>
        <a:graphic>
          <a:graphicData uri="http://schemas.openxmlformats.org/presentationml/2006/ole">
            <p:oleObj spid="_x0000_s90114" name="Equation" r:id="rId5" imgW="1117600" imgH="228600" progId="Equation.3">
              <p:embed/>
            </p:oleObj>
          </a:graphicData>
        </a:graphic>
      </p:graphicFrame>
      <p:pic>
        <p:nvPicPr>
          <p:cNvPr id="11" name="Picture 8" descr="d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3418" y="2020410"/>
            <a:ext cx="1904382" cy="135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857E2-4F56-6C4D-B5E2-EE39872BB586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700" y="93663"/>
            <a:ext cx="6147848" cy="606425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/>
              <a:t>Our Proposal: Pol. </a:t>
            </a:r>
            <a:r>
              <a:rPr lang="en-US" sz="2800" b="1" dirty="0" err="1"/>
              <a:t>Drell</a:t>
            </a:r>
            <a:r>
              <a:rPr lang="en-US" sz="2800" b="1" dirty="0"/>
              <a:t>-</a:t>
            </a:r>
            <a:r>
              <a:rPr lang="en-US" sz="2800" b="1" dirty="0" smtClean="0"/>
              <a:t>Yan at Fermilab</a:t>
            </a:r>
            <a:endParaRPr lang="en-US" sz="2800" b="1" dirty="0"/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700" y="3689349"/>
            <a:ext cx="4384675" cy="2777956"/>
          </a:xfrm>
          <a:solidFill>
            <a:srgbClr val="FFFF00"/>
          </a:solidFill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80000"/>
              </a:lnSpc>
              <a:buFont typeface="Wingdings" charset="2"/>
              <a:buNone/>
            </a:pPr>
            <a:r>
              <a:rPr lang="en-US" dirty="0" smtClean="0"/>
              <a:t>Advantage of the proposed experiment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</a:pP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First Pol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r>
              <a:rPr lang="en-US" sz="2800" dirty="0" smtClean="0">
                <a:solidFill>
                  <a:srgbClr val="FF0000"/>
                </a:solidFill>
              </a:rPr>
              <a:t>DY, </a:t>
            </a:r>
            <a:r>
              <a:rPr lang="en-US" sz="2800" dirty="0" smtClean="0">
                <a:solidFill>
                  <a:srgbClr val="FF0000"/>
                </a:solidFill>
              </a:rPr>
              <a:t>never done </a:t>
            </a:r>
            <a:r>
              <a:rPr lang="en-US" sz="2800" dirty="0" smtClean="0">
                <a:solidFill>
                  <a:srgbClr val="FF0000"/>
                </a:solidFill>
              </a:rPr>
              <a:t>before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Build upon </a:t>
            </a:r>
            <a:r>
              <a:rPr lang="en-US" sz="2800" dirty="0" err="1" smtClean="0">
                <a:solidFill>
                  <a:srgbClr val="FF0000"/>
                </a:solidFill>
              </a:rPr>
              <a:t>LANL’s</a:t>
            </a:r>
            <a:r>
              <a:rPr lang="en-US" sz="2800" dirty="0" smtClean="0">
                <a:solidFill>
                  <a:srgbClr val="FF0000"/>
                </a:solidFill>
              </a:rPr>
              <a:t> years investment in DY experiments, including the latest E906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rgbClr val="FF0000"/>
                </a:solidFill>
              </a:rPr>
              <a:t>equires </a:t>
            </a:r>
            <a:r>
              <a:rPr lang="en-US" sz="2800" dirty="0" smtClean="0">
                <a:solidFill>
                  <a:srgbClr val="FF0000"/>
                </a:solidFill>
              </a:rPr>
              <a:t>a polarized targets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Based </a:t>
            </a:r>
            <a:r>
              <a:rPr lang="en-US" sz="2400" dirty="0" smtClean="0">
                <a:solidFill>
                  <a:schemeClr val="tx1"/>
                </a:solidFill>
              </a:rPr>
              <a:t>on </a:t>
            </a:r>
            <a:r>
              <a:rPr lang="en-US" sz="2400" dirty="0" smtClean="0">
                <a:solidFill>
                  <a:schemeClr val="tx1"/>
                </a:solidFill>
              </a:rPr>
              <a:t>technology</a:t>
            </a:r>
            <a:r>
              <a:rPr lang="en-US" sz="2400" dirty="0" smtClean="0">
                <a:solidFill>
                  <a:schemeClr val="tx1"/>
                </a:solidFill>
              </a:rPr>
              <a:t> similar to SLAC</a:t>
            </a:r>
            <a:r>
              <a:rPr lang="en-US" sz="2400" dirty="0" smtClean="0">
                <a:solidFill>
                  <a:schemeClr val="tx1"/>
                </a:solidFill>
              </a:rPr>
              <a:t>/J-</a:t>
            </a:r>
            <a:r>
              <a:rPr lang="en-US" sz="2400" dirty="0" smtClean="0">
                <a:solidFill>
                  <a:schemeClr val="tx1"/>
                </a:solidFill>
              </a:rPr>
              <a:t>Lab targets </a:t>
            </a:r>
            <a:endParaRPr lang="en-US" sz="28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The best opportunity</a:t>
            </a:r>
            <a:r>
              <a:rPr lang="en-US" sz="2800" dirty="0" smtClean="0">
                <a:solidFill>
                  <a:srgbClr val="FF0000"/>
                </a:solidFill>
              </a:rPr>
              <a:t> is @</a:t>
            </a:r>
            <a:r>
              <a:rPr lang="en-US" sz="2800" dirty="0" smtClean="0">
                <a:solidFill>
                  <a:srgbClr val="FF0000"/>
                </a:solidFill>
              </a:rPr>
              <a:t>Fermilab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High intensity proton beam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Right time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Best</a:t>
            </a:r>
            <a:r>
              <a:rPr lang="en-US" sz="2400" dirty="0" smtClean="0"/>
              <a:t> </a:t>
            </a:r>
            <a:r>
              <a:rPr lang="en-US" sz="2400" dirty="0" smtClean="0"/>
              <a:t>kinematic range</a:t>
            </a:r>
          </a:p>
          <a:p>
            <a:pPr lvl="2">
              <a:lnSpc>
                <a:spcPct val="80000"/>
              </a:lnSpc>
            </a:pPr>
            <a:r>
              <a:rPr lang="en-US" sz="2000" dirty="0" err="1" smtClean="0">
                <a:solidFill>
                  <a:srgbClr val="0000FF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Target</a:t>
            </a:r>
            <a:r>
              <a:rPr lang="en-US" sz="2000" dirty="0" smtClean="0">
                <a:solidFill>
                  <a:srgbClr val="0000FF"/>
                </a:solidFill>
              </a:rPr>
              <a:t> = 0.1 ~ 0.3</a:t>
            </a:r>
          </a:p>
          <a:p>
            <a:pPr lvl="2">
              <a:lnSpc>
                <a:spcPct val="80000"/>
              </a:lnSpc>
            </a:pPr>
            <a:r>
              <a:rPr lang="en-US" sz="1953" dirty="0" smtClean="0">
                <a:solidFill>
                  <a:srgbClr val="0000FF"/>
                </a:solidFill>
              </a:rPr>
              <a:t>Maximum spin asymmetry observed in pol. DIS</a:t>
            </a:r>
            <a:endParaRPr lang="en-US" sz="1953" dirty="0" smtClean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753" dirty="0" smtClean="0">
                <a:solidFill>
                  <a:srgbClr val="FF0000"/>
                </a:solidFill>
              </a:rPr>
              <a:t>First study of sea</a:t>
            </a:r>
            <a:r>
              <a:rPr lang="en-US" sz="2753" dirty="0" smtClean="0">
                <a:solidFill>
                  <a:srgbClr val="FF0000"/>
                </a:solidFill>
              </a:rPr>
              <a:t>-quark</a:t>
            </a:r>
            <a:r>
              <a:rPr lang="en-US" sz="2753" dirty="0" smtClean="0">
                <a:solidFill>
                  <a:srgbClr val="FF0000"/>
                </a:solidFill>
              </a:rPr>
              <a:t> </a:t>
            </a:r>
            <a:r>
              <a:rPr lang="en-US" sz="2753" dirty="0" smtClean="0">
                <a:solidFill>
                  <a:srgbClr val="FF0000"/>
                </a:solidFill>
              </a:rPr>
              <a:t>angular motion</a:t>
            </a:r>
            <a:endParaRPr lang="en-US" sz="1953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353" dirty="0" smtClean="0"/>
              <a:t>Not possible in other proposed Exp’s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39888" y="2678113"/>
            <a:ext cx="1387475" cy="381000"/>
            <a:chOff x="858" y="1507"/>
            <a:chExt cx="874" cy="240"/>
          </a:xfrm>
        </p:grpSpPr>
        <p:sp>
          <p:nvSpPr>
            <p:cNvPr id="40999" name="Text Box 9"/>
            <p:cNvSpPr txBox="1">
              <a:spLocks noChangeArrowheads="1"/>
            </p:cNvSpPr>
            <p:nvPr/>
          </p:nvSpPr>
          <p:spPr bwMode="auto">
            <a:xfrm rot="-1260000">
              <a:off x="1094" y="1513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bg1"/>
                  </a:solidFill>
                </a:rPr>
                <a:t>4.9m</a:t>
              </a:r>
            </a:p>
          </p:txBody>
        </p:sp>
        <p:sp>
          <p:nvSpPr>
            <p:cNvPr id="41000" name="Line 10"/>
            <p:cNvSpPr>
              <a:spLocks noChangeShapeType="1"/>
            </p:cNvSpPr>
            <p:nvPr/>
          </p:nvSpPr>
          <p:spPr bwMode="auto">
            <a:xfrm rot="20340000" flipV="1">
              <a:off x="1487" y="1507"/>
              <a:ext cx="24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01" name="Line 11"/>
            <p:cNvSpPr>
              <a:spLocks noChangeShapeType="1"/>
            </p:cNvSpPr>
            <p:nvPr/>
          </p:nvSpPr>
          <p:spPr bwMode="auto">
            <a:xfrm rot="20340000" flipV="1">
              <a:off x="858" y="1747"/>
              <a:ext cx="28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0967" name="Picture 8" descr="x1x2_acce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0113" y="88900"/>
            <a:ext cx="315118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Line 62"/>
          <p:cNvSpPr>
            <a:spLocks noChangeShapeType="1"/>
          </p:cNvSpPr>
          <p:nvPr/>
        </p:nvSpPr>
        <p:spPr bwMode="auto">
          <a:xfrm flipV="1">
            <a:off x="266700" y="2438400"/>
            <a:ext cx="952500" cy="23495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1" name="Text Box 88"/>
          <p:cNvSpPr txBox="1">
            <a:spLocks noChangeArrowheads="1"/>
          </p:cNvSpPr>
          <p:nvPr/>
        </p:nvSpPr>
        <p:spPr bwMode="auto">
          <a:xfrm>
            <a:off x="8307622" y="2966904"/>
            <a:ext cx="7143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00000"/>
              </a:lnSpc>
              <a:buFont typeface="Arial" charset="0"/>
              <a:buNone/>
            </a:pPr>
            <a:r>
              <a:rPr lang="en-US" sz="2000" dirty="0" err="1"/>
              <a:t>X</a:t>
            </a:r>
            <a:r>
              <a:rPr lang="en-US" sz="2000" baseline="-25000" dirty="0" err="1"/>
              <a:t>Beam</a:t>
            </a:r>
            <a:endParaRPr lang="en-US" sz="2000" baseline="-25000" dirty="0"/>
          </a:p>
        </p:txBody>
      </p:sp>
      <p:sp>
        <p:nvSpPr>
          <p:cNvPr id="40972" name="Text Box 89"/>
          <p:cNvSpPr txBox="1">
            <a:spLocks noChangeArrowheads="1"/>
          </p:cNvSpPr>
          <p:nvPr/>
        </p:nvSpPr>
        <p:spPr bwMode="auto">
          <a:xfrm>
            <a:off x="6580221" y="165719"/>
            <a:ext cx="7474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00000"/>
              </a:lnSpc>
              <a:buFont typeface="Arial" charset="0"/>
              <a:buNone/>
            </a:pPr>
            <a:r>
              <a:rPr lang="en-US" sz="2000" dirty="0" err="1"/>
              <a:t>X</a:t>
            </a:r>
            <a:r>
              <a:rPr lang="en-US" sz="2000" baseline="-25000" dirty="0" err="1"/>
              <a:t>Target</a:t>
            </a:r>
            <a:endParaRPr lang="en-US" sz="2000" baseline="-25000" dirty="0"/>
          </a:p>
        </p:txBody>
      </p:sp>
      <p:pic>
        <p:nvPicPr>
          <p:cNvPr id="40973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000" y="3689349"/>
            <a:ext cx="4699000" cy="277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/>
        </p:nvGrpSpPr>
        <p:grpSpPr>
          <a:xfrm>
            <a:off x="266700" y="1124649"/>
            <a:ext cx="5411788" cy="2298700"/>
            <a:chOff x="266700" y="1124649"/>
            <a:chExt cx="5411788" cy="2298700"/>
          </a:xfrm>
        </p:grpSpPr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266700" y="1124649"/>
              <a:ext cx="5411788" cy="2298700"/>
              <a:chOff x="266700" y="1046163"/>
              <a:chExt cx="5411788" cy="2298700"/>
            </a:xfrm>
          </p:grpSpPr>
          <p:pic>
            <p:nvPicPr>
              <p:cNvPr id="40974" name="Picture 3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69963" y="1046163"/>
                <a:ext cx="4708525" cy="2298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75" name="Line 87"/>
              <p:cNvSpPr>
                <a:spLocks noChangeShapeType="1"/>
              </p:cNvSpPr>
              <p:nvPr/>
            </p:nvSpPr>
            <p:spPr bwMode="auto">
              <a:xfrm flipV="1">
                <a:off x="266700" y="2844800"/>
                <a:ext cx="561975" cy="179388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" name="Can 65"/>
            <p:cNvSpPr/>
            <p:nvPr/>
          </p:nvSpPr>
          <p:spPr>
            <a:xfrm>
              <a:off x="820397" y="2747805"/>
              <a:ext cx="149566" cy="327183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3259876" y="3127078"/>
            <a:ext cx="177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Experiment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552161" y="3144132"/>
            <a:ext cx="77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Target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4" name="Picture 8" descr="d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" y="863495"/>
            <a:ext cx="1484957" cy="105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Polarized </a:t>
            </a:r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13099" y="1041578"/>
            <a:ext cx="5773607" cy="156822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Used for longitudinal </a:t>
            </a:r>
            <a:r>
              <a:rPr lang="en-US" dirty="0" smtClean="0"/>
              <a:t>polarization experiments a LANL</a:t>
            </a:r>
          </a:p>
          <a:p>
            <a:pPr lvl="1"/>
            <a:r>
              <a:rPr lang="en-US" dirty="0" smtClean="0"/>
              <a:t>LANL expertise and apparatus readily available</a:t>
            </a:r>
          </a:p>
          <a:p>
            <a:pPr lvl="1"/>
            <a:r>
              <a:rPr lang="en-US" dirty="0" smtClean="0"/>
              <a:t>As plan-B </a:t>
            </a:r>
            <a:endParaRPr lang="en-US" dirty="0" smtClean="0"/>
          </a:p>
          <a:p>
            <a:r>
              <a:rPr lang="en-US" dirty="0" smtClean="0"/>
              <a:t>Last visit in the storage area Nov. 2010</a:t>
            </a:r>
          </a:p>
          <a:p>
            <a:pPr lvl="1"/>
            <a:r>
              <a:rPr lang="en-US" dirty="0" smtClean="0"/>
              <a:t>Ming L</a:t>
            </a:r>
            <a:r>
              <a:rPr lang="en-US" altLang="zh-CN" dirty="0" smtClean="0"/>
              <a:t>iu, </a:t>
            </a:r>
            <a:r>
              <a:rPr lang="en-US" dirty="0" err="1" smtClean="0"/>
              <a:t>Xiaodong</a:t>
            </a:r>
            <a:r>
              <a:rPr lang="en-US" dirty="0" smtClean="0"/>
              <a:t> Jiang, Don </a:t>
            </a:r>
            <a:r>
              <a:rPr lang="en-US" dirty="0" err="1" smtClean="0"/>
              <a:t>Crabb</a:t>
            </a:r>
            <a:r>
              <a:rPr lang="en-US" dirty="0" smtClean="0"/>
              <a:t> and </a:t>
            </a:r>
            <a:r>
              <a:rPr lang="en-US" dirty="0" err="1" smtClean="0"/>
              <a:t>Seppo</a:t>
            </a:r>
            <a:r>
              <a:rPr lang="en-US" dirty="0" smtClean="0"/>
              <a:t> </a:t>
            </a:r>
            <a:r>
              <a:rPr lang="en-US" dirty="0" err="1" smtClean="0"/>
              <a:t>Penttila</a:t>
            </a:r>
            <a:endParaRPr lang="en-US" dirty="0"/>
          </a:p>
        </p:txBody>
      </p:sp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594" y="1964808"/>
            <a:ext cx="3201406" cy="474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77" y="2428363"/>
            <a:ext cx="2874595" cy="38327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Best Opportunity is at Fermilab</a:t>
            </a:r>
            <a:br>
              <a:rPr lang="en-US" dirty="0" smtClean="0"/>
            </a:br>
            <a:r>
              <a:rPr lang="en-US" sz="3111" dirty="0" smtClean="0">
                <a:solidFill>
                  <a:schemeClr val="tx1"/>
                </a:solidFill>
              </a:rPr>
              <a:t>Expected DY A</a:t>
            </a:r>
            <a:r>
              <a:rPr lang="en-US" sz="3111" baseline="-25000" dirty="0" smtClean="0">
                <a:solidFill>
                  <a:schemeClr val="tx1"/>
                </a:solidFill>
              </a:rPr>
              <a:t>N</a:t>
            </a:r>
            <a:r>
              <a:rPr lang="en-US" sz="3111" dirty="0" smtClean="0">
                <a:solidFill>
                  <a:schemeClr val="tx1"/>
                </a:solidFill>
              </a:rPr>
              <a:t> Sensitivity</a:t>
            </a:r>
            <a:endParaRPr lang="en-US" sz="3111" dirty="0">
              <a:solidFill>
                <a:schemeClr val="tx1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457200" y="1617637"/>
            <a:ext cx="3803635" cy="152709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Fully working detectors</a:t>
            </a:r>
          </a:p>
          <a:p>
            <a:pPr lvl="1"/>
            <a:r>
              <a:rPr lang="en-US" dirty="0" smtClean="0"/>
              <a:t>After E906 </a:t>
            </a:r>
          </a:p>
          <a:p>
            <a:r>
              <a:rPr lang="en-US" dirty="0" smtClean="0"/>
              <a:t>Polarized target &amp; high luminosity</a:t>
            </a:r>
          </a:p>
          <a:p>
            <a:pPr lvl="1"/>
            <a:r>
              <a:rPr lang="en-US" dirty="0" smtClean="0"/>
              <a:t>Proved technology SLAC/J-Lab</a:t>
            </a:r>
          </a:p>
          <a:p>
            <a:r>
              <a:rPr lang="en-US" dirty="0" smtClean="0"/>
              <a:t>Optimal kinematic range </a:t>
            </a:r>
          </a:p>
          <a:p>
            <a:pPr lvl="1"/>
            <a:r>
              <a:rPr lang="en-US" dirty="0" smtClean="0"/>
              <a:t>Significant spin asymmetry observed</a:t>
            </a:r>
          </a:p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01E2-F138-7244-885B-C2AF15E1E90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9397" name="Picture 8" descr="DY-e9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678" y="2821517"/>
            <a:ext cx="53657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736036" y="1562425"/>
            <a:ext cx="37753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Compared with other proposals: 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RHIC &amp; COMPASS</a:t>
            </a:r>
            <a:r>
              <a:rPr lang="en-US" dirty="0" smtClean="0"/>
              <a:t>: </a:t>
            </a:r>
          </a:p>
          <a:p>
            <a:pPr lvl="1">
              <a:buFontTx/>
              <a:buChar char="-"/>
            </a:pPr>
            <a:r>
              <a:rPr lang="en-US" dirty="0" smtClean="0"/>
              <a:t> single </a:t>
            </a:r>
            <a:r>
              <a:rPr lang="en-US" dirty="0" smtClean="0"/>
              <a:t>point </a:t>
            </a:r>
          </a:p>
          <a:p>
            <a:pPr lvl="1"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/>
              <a:t>luminosity </a:t>
            </a:r>
            <a:r>
              <a:rPr lang="en-US" dirty="0" smtClean="0"/>
              <a:t>limited</a:t>
            </a:r>
          </a:p>
          <a:p>
            <a:pPr lvl="1"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/>
              <a:t>further </a:t>
            </a:r>
            <a:r>
              <a:rPr lang="en-US" dirty="0" smtClean="0"/>
              <a:t>in future 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Other proposals:</a:t>
            </a:r>
            <a:r>
              <a:rPr lang="en-US" dirty="0" smtClean="0">
                <a:solidFill>
                  <a:srgbClr val="FF0000"/>
                </a:solidFill>
              </a:rPr>
              <a:t> GSI, </a:t>
            </a:r>
            <a:r>
              <a:rPr lang="en-US" dirty="0" err="1" smtClean="0">
                <a:solidFill>
                  <a:srgbClr val="FF0000"/>
                </a:solidFill>
              </a:rPr>
              <a:t>Dubna</a:t>
            </a:r>
            <a:r>
              <a:rPr lang="en-US" dirty="0" smtClean="0">
                <a:solidFill>
                  <a:srgbClr val="FF0000"/>
                </a:solidFill>
              </a:rPr>
              <a:t>, JPARC…</a:t>
            </a:r>
          </a:p>
          <a:p>
            <a:pPr lvl="1">
              <a:buFontTx/>
              <a:buChar char="-"/>
            </a:pPr>
            <a:r>
              <a:rPr lang="en-US" dirty="0" smtClean="0"/>
              <a:t> very far in the future 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601831"/>
            <a:ext cx="2357995" cy="2265017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0835" y="3819162"/>
            <a:ext cx="2072320" cy="201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4425474" y="3449830"/>
            <a:ext cx="1716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RHIC@BNL, 2016+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6862459" y="3486596"/>
            <a:ext cx="221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COMPASS@CERN,2014+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015" y="274638"/>
            <a:ext cx="62776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Scope of the Proposed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9015" y="1417638"/>
            <a:ext cx="6088495" cy="454525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Experimental work</a:t>
            </a:r>
          </a:p>
          <a:p>
            <a:pPr lvl="1"/>
            <a:r>
              <a:rPr lang="en-US" dirty="0" smtClean="0"/>
              <a:t>Develop a polarized proton target for a high intensity </a:t>
            </a:r>
            <a:r>
              <a:rPr lang="en-US" dirty="0" err="1" smtClean="0"/>
              <a:t>Drell</a:t>
            </a:r>
            <a:r>
              <a:rPr lang="en-US" dirty="0" smtClean="0"/>
              <a:t>-Yan dimuon experiment</a:t>
            </a:r>
          </a:p>
          <a:p>
            <a:pPr lvl="1"/>
            <a:r>
              <a:rPr lang="en-US" dirty="0" smtClean="0"/>
              <a:t>A new polarized </a:t>
            </a:r>
            <a:r>
              <a:rPr lang="en-US" dirty="0" err="1" smtClean="0"/>
              <a:t>Drell</a:t>
            </a:r>
            <a:r>
              <a:rPr lang="en-US" dirty="0" smtClean="0"/>
              <a:t>-Yan dimuon experiment at Fermilab, after the completion of E906 </a:t>
            </a:r>
            <a:r>
              <a:rPr lang="en-US" dirty="0" err="1" smtClean="0"/>
              <a:t>unpolarized</a:t>
            </a:r>
            <a:r>
              <a:rPr lang="en-US" dirty="0" smtClean="0"/>
              <a:t> DY experiment</a:t>
            </a:r>
          </a:p>
          <a:p>
            <a:pPr lvl="1"/>
            <a:r>
              <a:rPr lang="en-US" dirty="0" smtClean="0"/>
              <a:t>Ming (50%), </a:t>
            </a:r>
            <a:r>
              <a:rPr lang="en-US" dirty="0" err="1" smtClean="0"/>
              <a:t>Xiaodong</a:t>
            </a:r>
            <a:r>
              <a:rPr lang="en-US" dirty="0" smtClean="0"/>
              <a:t> (50%), Pat (25%), Mike (25%), PD(100%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External collaborators:  Don </a:t>
            </a:r>
            <a:r>
              <a:rPr lang="en-US" dirty="0" err="1" smtClean="0"/>
              <a:t>Crabb</a:t>
            </a:r>
            <a:r>
              <a:rPr lang="en-US" dirty="0" smtClean="0"/>
              <a:t> (UVA), </a:t>
            </a:r>
            <a:r>
              <a:rPr lang="en-US" dirty="0" err="1" smtClean="0"/>
              <a:t>Jian</a:t>
            </a:r>
            <a:r>
              <a:rPr lang="en-US" dirty="0" smtClean="0"/>
              <a:t>-Ping </a:t>
            </a:r>
            <a:r>
              <a:rPr lang="en-US" dirty="0" err="1" smtClean="0"/>
              <a:t>Chen(JLab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Theoretical work</a:t>
            </a:r>
          </a:p>
          <a:p>
            <a:pPr lvl="1"/>
            <a:r>
              <a:rPr lang="en-US" dirty="0" smtClean="0"/>
              <a:t>NLO calculation of spin asymmetry for all </a:t>
            </a:r>
            <a:r>
              <a:rPr lang="en-US" dirty="0" err="1" smtClean="0"/>
              <a:t>Drell</a:t>
            </a:r>
            <a:r>
              <a:rPr lang="en-US" dirty="0" smtClean="0"/>
              <a:t>-Yan production mechanisms</a:t>
            </a:r>
          </a:p>
          <a:p>
            <a:pPr lvl="1"/>
            <a:r>
              <a:rPr lang="en-US" dirty="0" smtClean="0"/>
              <a:t>Terry (50%), Ivan (25%), PD (100%)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Expected results</a:t>
            </a:r>
          </a:p>
          <a:p>
            <a:pPr lvl="1"/>
            <a:r>
              <a:rPr lang="en-US" dirty="0" smtClean="0"/>
              <a:t>The world first measurement of transverse single spin asymmetry (TSSA) A</a:t>
            </a:r>
            <a:r>
              <a:rPr lang="en-US" baseline="-25000" dirty="0" smtClean="0"/>
              <a:t>N</a:t>
            </a:r>
            <a:r>
              <a:rPr lang="en-US" dirty="0" smtClean="0"/>
              <a:t> in </a:t>
            </a:r>
            <a:r>
              <a:rPr lang="en-US" dirty="0" err="1" smtClean="0"/>
              <a:t>Drell</a:t>
            </a:r>
            <a:r>
              <a:rPr lang="en-US" dirty="0" smtClean="0"/>
              <a:t>-Yan production in </a:t>
            </a:r>
            <a:r>
              <a:rPr lang="en-US" dirty="0" err="1" smtClean="0"/>
              <a:t>p+p</a:t>
            </a:r>
            <a:r>
              <a:rPr lang="en-US" dirty="0" smtClean="0"/>
              <a:t> collisions</a:t>
            </a:r>
          </a:p>
          <a:p>
            <a:pPr lvl="1"/>
            <a:r>
              <a:rPr lang="en-US" dirty="0" smtClean="0"/>
              <a:t>The first test of the predicted sign change in TSSA in </a:t>
            </a:r>
            <a:r>
              <a:rPr lang="en-US" dirty="0" err="1" smtClean="0"/>
              <a:t>Drell</a:t>
            </a:r>
            <a:r>
              <a:rPr lang="en-US" dirty="0" smtClean="0"/>
              <a:t>-Yan production</a:t>
            </a:r>
          </a:p>
        </p:txBody>
      </p:sp>
      <p:pic>
        <p:nvPicPr>
          <p:cNvPr id="4" name="Picture 8" descr="d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263431"/>
            <a:ext cx="1904382" cy="135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ytaper"/>
          <p:cNvPicPr>
            <a:picLocks noChangeAspect="1" noChangeArrowheads="1"/>
          </p:cNvPicPr>
          <p:nvPr/>
        </p:nvPicPr>
        <p:blipFill>
          <a:blip r:embed="rId3"/>
          <a:srcRect l="3264" r="7201"/>
          <a:stretch>
            <a:fillRect/>
          </a:stretch>
        </p:blipFill>
        <p:spPr>
          <a:xfrm>
            <a:off x="919257" y="5018072"/>
            <a:ext cx="1933234" cy="1448301"/>
          </a:xfrm>
          <a:prstGeom prst="rect">
            <a:avLst/>
          </a:prstGeom>
          <a:noFill/>
        </p:spPr>
      </p:pic>
      <p:pic>
        <p:nvPicPr>
          <p:cNvPr id="6" name="Picture 5" descr="slac_poltg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692" y="456374"/>
            <a:ext cx="1705890" cy="252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DY-e9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2299" y="4842551"/>
            <a:ext cx="2662293" cy="293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10" y="0"/>
            <a:ext cx="8229600" cy="1143000"/>
          </a:xfrm>
        </p:spPr>
        <p:txBody>
          <a:bodyPr/>
          <a:lstStyle/>
          <a:p>
            <a:r>
              <a:rPr lang="en-US" dirty="0" smtClean="0"/>
              <a:t>Cost and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10" y="1143001"/>
            <a:ext cx="8229600" cy="39023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First Polarized </a:t>
            </a:r>
            <a:r>
              <a:rPr lang="en-US" dirty="0" err="1" smtClean="0"/>
              <a:t>Drell</a:t>
            </a:r>
            <a:r>
              <a:rPr lang="en-US" dirty="0" smtClean="0"/>
              <a:t>-Yan Experiment at </a:t>
            </a:r>
          </a:p>
          <a:p>
            <a:pPr lvl="1"/>
            <a:r>
              <a:rPr lang="en-US" dirty="0" smtClean="0"/>
              <a:t>FY-12: </a:t>
            </a:r>
          </a:p>
          <a:p>
            <a:pPr lvl="2"/>
            <a:r>
              <a:rPr lang="en-US" dirty="0" smtClean="0"/>
              <a:t>Polarized target and theory development</a:t>
            </a:r>
          </a:p>
          <a:p>
            <a:pPr lvl="2"/>
            <a:r>
              <a:rPr lang="en-US" dirty="0" smtClean="0"/>
              <a:t>proposal to Fermilab to run polarized </a:t>
            </a:r>
            <a:r>
              <a:rPr lang="en-US" dirty="0" err="1" smtClean="0"/>
              <a:t>Drell</a:t>
            </a:r>
            <a:r>
              <a:rPr lang="en-US" dirty="0" smtClean="0"/>
              <a:t>-Yan after E906 dimuon </a:t>
            </a:r>
            <a:r>
              <a:rPr lang="en-US" dirty="0" err="1" smtClean="0"/>
              <a:t>Drell</a:t>
            </a:r>
            <a:r>
              <a:rPr lang="en-US" dirty="0" smtClean="0"/>
              <a:t>-Yan experiment </a:t>
            </a:r>
          </a:p>
          <a:p>
            <a:pPr lvl="1"/>
            <a:r>
              <a:rPr lang="en-US" dirty="0" smtClean="0"/>
              <a:t>FY-13: </a:t>
            </a:r>
          </a:p>
          <a:p>
            <a:pPr lvl="2"/>
            <a:r>
              <a:rPr lang="en-US" dirty="0" smtClean="0"/>
              <a:t>Fermilab approve the polarized DY experiment</a:t>
            </a:r>
          </a:p>
          <a:p>
            <a:pPr lvl="2"/>
            <a:r>
              <a:rPr lang="en-US" dirty="0" smtClean="0"/>
              <a:t>complete polarized target, ready for installation </a:t>
            </a:r>
          </a:p>
          <a:p>
            <a:pPr lvl="2"/>
            <a:r>
              <a:rPr lang="en-US" dirty="0" smtClean="0"/>
              <a:t>theoretical predictions published,9 month </a:t>
            </a:r>
          </a:p>
          <a:p>
            <a:pPr lvl="1"/>
            <a:r>
              <a:rPr lang="en-US" dirty="0" smtClean="0"/>
              <a:t>FY-13: first run, preliminary results of A</a:t>
            </a:r>
            <a:r>
              <a:rPr lang="en-US" baseline="-25000" dirty="0" smtClean="0"/>
              <a:t>N</a:t>
            </a:r>
          </a:p>
          <a:p>
            <a:r>
              <a:rPr lang="en-US" dirty="0" smtClean="0"/>
              <a:t>4FTE</a:t>
            </a:r>
          </a:p>
          <a:p>
            <a:pPr lvl="1"/>
            <a:r>
              <a:rPr lang="en-US" dirty="0" smtClean="0"/>
              <a:t>Target  ~$1M</a:t>
            </a:r>
            <a:endParaRPr lang="en-US" dirty="0" smtClean="0"/>
          </a:p>
          <a:p>
            <a:endParaRPr lang="en-US" baseline="-25000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1630367" y="5148327"/>
            <a:ext cx="4925425" cy="780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FY-11/run          </a:t>
            </a:r>
            <a:r>
              <a:rPr lang="en-US" dirty="0" smtClean="0">
                <a:solidFill>
                  <a:srgbClr val="008000"/>
                </a:solidFill>
              </a:rPr>
              <a:t>FY-12/shutdown     </a:t>
            </a:r>
            <a:r>
              <a:rPr lang="en-US" dirty="0" smtClean="0">
                <a:solidFill>
                  <a:srgbClr val="FF0000"/>
                </a:solidFill>
              </a:rPr>
              <a:t>FY-13/last run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01251" y="5929156"/>
            <a:ext cx="6142749" cy="780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FY-12, 13 /Target Development.  FY-14/first run/</a:t>
            </a:r>
            <a:r>
              <a:rPr lang="en-US" dirty="0" smtClean="0">
                <a:solidFill>
                  <a:srgbClr val="FF0000"/>
                </a:solidFill>
              </a:rPr>
              <a:t>results, DOE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727" y="5299631"/>
            <a:ext cx="64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610" y="6130246"/>
            <a:ext cx="236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Polarized </a:t>
            </a:r>
            <a:r>
              <a:rPr lang="en-US" dirty="0" err="1" smtClean="0"/>
              <a:t>Drell</a:t>
            </a:r>
            <a:r>
              <a:rPr lang="en-US" dirty="0" smtClean="0"/>
              <a:t>-Yan Exp.</a:t>
            </a: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[usenames]{color}&#10;\begin{document}&#10;$\mu^-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54"/>
  <p:tag name="BOXHEIGHT" val="383"/>
  <p:tag name="BOXFONT" val="12"/>
  <p:tag name="BOXWRAP" val="False"/>
  <p:tag name="WORKAROUNDTRANSPARENCYBUG" val="False"/>
  <p:tag name="ALLOWFONTSUBSTITUTION" val="False"/>
  <p:tag name="BITMAPFORMAT" val="png256"/>
  <p:tag name="ORIGWIDTH" val="13"/>
  <p:tag name="PICTUREFILESIZE" val="1411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[usenames]{color}&#10;\begin{document}&#10;$\mu^+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54"/>
  <p:tag name="BOXHEIGHT" val="383"/>
  <p:tag name="BOXFONT" val="12"/>
  <p:tag name="BOXWRAP" val="False"/>
  <p:tag name="WORKAROUNDTRANSPARENCYBUG" val="False"/>
  <p:tag name="ALLOWFONTSUBSTITUTION" val="False"/>
  <p:tag name="BITMAPFORMAT" val="png256"/>
  <p:tag name="ORIGWIDTH" val="13"/>
  <p:tag name="PICTUREFILESIZE" val="1620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[usenames]{color}&#10;\begin{document}&#10;\color{Magenta}$\bar 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383"/>
  <p:tag name="BOXFONT" val="12"/>
  <p:tag name="BOXWRAP" val="False"/>
  <p:tag name="WORKAROUNDTRANSPARENCYBUG" val="False"/>
  <p:tag name="ALLOWFONTSUBSTITUTION" val="False"/>
  <p:tag name="BITMAPFORMAT" val="png256"/>
  <p:tag name="ORIGWIDTH" val="5"/>
  <p:tag name="PICTUREFILESIZE" val="1306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[usenames]{color}&#10;\begin{document}&#10;\color{Blue}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383"/>
  <p:tag name="BOXFONT" val="12"/>
  <p:tag name="BOXWRAP" val="False"/>
  <p:tag name="WORKAROUNDTRANSPARENCYBUG" val="False"/>
  <p:tag name="ALLOWFONTSUBSTITUTION" val="False"/>
  <p:tag name="BITMAPFORMAT" val="png256"/>
  <p:tag name="ORIGWIDTH" val="5"/>
  <p:tag name="PICTUREFILESIZE" val="12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1645</Words>
  <Application>Microsoft Macintosh PowerPoint</Application>
  <PresentationFormat>On-screen Show (4:3)</PresentationFormat>
  <Paragraphs>262</Paragraphs>
  <Slides>18</Slides>
  <Notes>10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Equation</vt:lpstr>
      <vt:lpstr>A New Fundamental Test of QCD with Drell-Yan Measurements in Polarized p+p Collisions </vt:lpstr>
      <vt:lpstr>Two Outstanding Problems in Spin Physics QCD and Strong Interactions</vt:lpstr>
      <vt:lpstr>Possible Mechanisms for Large AN</vt:lpstr>
      <vt:lpstr>Critical Test of Fundamental QCD Predictions</vt:lpstr>
      <vt:lpstr>Our Proposal: Pol. Drell-Yan at Fermilab</vt:lpstr>
      <vt:lpstr>Polarized Target</vt:lpstr>
      <vt:lpstr>The Best Opportunity is at Fermilab Expected DY AN Sensitivity</vt:lpstr>
      <vt:lpstr>Scope of the Proposed Work</vt:lpstr>
      <vt:lpstr>Cost and Schedule</vt:lpstr>
      <vt:lpstr>Slide 10</vt:lpstr>
      <vt:lpstr>Summary</vt:lpstr>
      <vt:lpstr>backup</vt:lpstr>
      <vt:lpstr>Importance of Drell-Yan Tra. S..SA</vt:lpstr>
      <vt:lpstr>Slide 14</vt:lpstr>
      <vt:lpstr>Drell-Yan experiment</vt:lpstr>
      <vt:lpstr>UVA/J-Lab/SLAC Polarized proton/deuteron target</vt:lpstr>
      <vt:lpstr>E906 Parameters @Fermilab</vt:lpstr>
      <vt:lpstr>Two of the Explanations for Large Transverse SSA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Fundamental Test of the Strong Interactions with Drell-Yan Dimuon Measurement in Transversely Polarized p+p Collisions at Fermilab </dc:title>
  <dc:creator>Ming Liu</dc:creator>
  <cp:lastModifiedBy>Ming Liu</cp:lastModifiedBy>
  <cp:revision>165</cp:revision>
  <dcterms:created xsi:type="dcterms:W3CDTF">2011-01-16T19:10:58Z</dcterms:created>
  <dcterms:modified xsi:type="dcterms:W3CDTF">2011-01-17T00:38:16Z</dcterms:modified>
</cp:coreProperties>
</file>