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6FF0-CFE9-A04B-8B52-F7B7FA6C7411}" type="datetimeFigureOut">
              <a:rPr lang="en-US" smtClean="0"/>
              <a:t>5/26/15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8EE7-F16F-754A-BE03-BB66DC61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4A2DD-91A1-48B0-AE87-6847D14A55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6" y="1320106"/>
            <a:ext cx="7864929" cy="3415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82" tIns="45691" rIns="91382" bIns="45691">
            <a:spAutoFit/>
          </a:bodyPr>
          <a:lstStyle/>
          <a:p>
            <a:pPr defTabSz="45703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82" tIns="45691" rIns="91382" bIns="45691">
            <a:spAutoFit/>
          </a:bodyPr>
          <a:lstStyle/>
          <a:p>
            <a:pPr defTabSz="45703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9" y="1066800"/>
            <a:ext cx="8990922" cy="5027414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85775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650480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H. E. Montgomery</a:t>
            </a:r>
            <a:r>
              <a:rPr lang="en-US" sz="1200" i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fld id="{95C3ACB1-9D5B-4C50-8733-64C120A39E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	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CIPANP 2015</a:t>
            </a:r>
          </a:p>
          <a:p>
            <a:pPr algn="l"/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1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FCF9-E19A-9E4E-ADD1-077AA8D6ED78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E1F5-27FC-954D-BF6D-247B4343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</a:t>
            </a:r>
            <a:r>
              <a:rPr lang="en-US" dirty="0" err="1" smtClean="0"/>
              <a:t>fsPHENIX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in good progress</a:t>
            </a:r>
          </a:p>
          <a:p>
            <a:pPr lvl="1"/>
            <a:r>
              <a:rPr lang="en-US" dirty="0" smtClean="0"/>
              <a:t>Possible CD1 review early 2016?</a:t>
            </a:r>
          </a:p>
          <a:p>
            <a:pPr lvl="1"/>
            <a:r>
              <a:rPr lang="en-US" dirty="0" smtClean="0"/>
              <a:t>Babar magnet installation ~2018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Mini-</a:t>
            </a:r>
            <a:r>
              <a:rPr lang="en-US" dirty="0" err="1" smtClean="0"/>
              <a:t>fsPHENIX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2 &lt; eta &lt; 4</a:t>
            </a:r>
          </a:p>
          <a:p>
            <a:pPr lvl="1"/>
            <a:r>
              <a:rPr lang="en-US" dirty="0" err="1" smtClean="0"/>
              <a:t>AnDY’s</a:t>
            </a:r>
            <a:r>
              <a:rPr lang="en-US" dirty="0" smtClean="0"/>
              <a:t> </a:t>
            </a:r>
            <a:r>
              <a:rPr lang="en-US" dirty="0" err="1" smtClean="0"/>
              <a:t>HCal</a:t>
            </a:r>
            <a:r>
              <a:rPr lang="en-US" dirty="0" smtClean="0"/>
              <a:t> (3 m^2)</a:t>
            </a:r>
          </a:p>
          <a:p>
            <a:pPr lvl="2"/>
            <a:r>
              <a:rPr lang="en-US" dirty="0" smtClean="0"/>
              <a:t>Les (BNL) and Hank(LBNL) interested in f/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Magnetic field return </a:t>
            </a:r>
          </a:p>
          <a:p>
            <a:pPr lvl="2"/>
            <a:r>
              <a:rPr lang="en-US" dirty="0" smtClean="0"/>
              <a:t>Small forward tracking? (FGT?)</a:t>
            </a:r>
          </a:p>
          <a:p>
            <a:pPr lvl="1"/>
            <a:r>
              <a:rPr lang="en-US" dirty="0" smtClean="0"/>
              <a:t>Physics run with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8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Mini-</a:t>
            </a:r>
            <a:r>
              <a:rPr lang="en-US" dirty="0" err="1" smtClean="0"/>
              <a:t>fsPHENIX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084"/>
            <a:ext cx="8229600" cy="129709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Hcal</a:t>
            </a:r>
            <a:r>
              <a:rPr lang="en-US" dirty="0" smtClean="0"/>
              <a:t> + GEM tracker: 2 &lt;eta &lt; 4</a:t>
            </a:r>
          </a:p>
          <a:p>
            <a:r>
              <a:rPr lang="en-US" dirty="0" smtClean="0"/>
              <a:t>GEM inner tracker?</a:t>
            </a:r>
          </a:p>
          <a:p>
            <a:r>
              <a:rPr lang="en-US" dirty="0" smtClean="0"/>
              <a:t>Magnetic field return/end cap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34" y="2610190"/>
            <a:ext cx="6500395" cy="437184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30088" y="3990291"/>
            <a:ext cx="3080085" cy="8000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0088" y="4792738"/>
            <a:ext cx="3080085" cy="78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9" y="809364"/>
            <a:ext cx="3116241" cy="55914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 smtClean="0"/>
              <a:t>Experiments</a:t>
            </a:r>
          </a:p>
          <a:p>
            <a:r>
              <a:rPr lang="en-US" sz="1600" dirty="0" smtClean="0"/>
              <a:t>Xenon100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LUX(2013), LUX(300)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Darkside</a:t>
            </a:r>
            <a:r>
              <a:rPr lang="en-US" sz="1600" dirty="0"/>
              <a:t> </a:t>
            </a:r>
            <a:r>
              <a:rPr lang="en-US" sz="1600" dirty="0" smtClean="0"/>
              <a:t>50</a:t>
            </a:r>
          </a:p>
          <a:p>
            <a:endParaRPr lang="en-US" sz="1600" dirty="0"/>
          </a:p>
          <a:p>
            <a:r>
              <a:rPr lang="en-US" sz="1600" dirty="0" smtClean="0"/>
              <a:t>DEAP3600(kg) – SNOLAB</a:t>
            </a:r>
          </a:p>
          <a:p>
            <a:pPr lvl="1"/>
            <a:r>
              <a:rPr lang="en-US" sz="1600" dirty="0" smtClean="0"/>
              <a:t>Lar, pulse shape</a:t>
            </a:r>
          </a:p>
          <a:p>
            <a:r>
              <a:rPr lang="en-US" sz="1600" dirty="0" err="1" smtClean="0"/>
              <a:t>SuperCDMS</a:t>
            </a:r>
            <a:r>
              <a:rPr lang="en-US" sz="1600" dirty="0" smtClean="0"/>
              <a:t> (Soudan)</a:t>
            </a:r>
          </a:p>
          <a:p>
            <a:endParaRPr lang="en-US" sz="1600" dirty="0"/>
          </a:p>
          <a:p>
            <a:r>
              <a:rPr lang="en-US" sz="1600" dirty="0" smtClean="0"/>
              <a:t>LZ	Constr. SURF</a:t>
            </a:r>
          </a:p>
          <a:p>
            <a:pPr lvl="1"/>
            <a:r>
              <a:rPr lang="en-US" sz="1600" dirty="0" err="1" smtClean="0"/>
              <a:t>LXe</a:t>
            </a:r>
            <a:r>
              <a:rPr lang="en-US" sz="1600" dirty="0" smtClean="0"/>
              <a:t>, 7 </a:t>
            </a:r>
            <a:r>
              <a:rPr lang="en-US" sz="1600" dirty="0" err="1" smtClean="0"/>
              <a:t>tonnes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Darkside</a:t>
            </a:r>
            <a:r>
              <a:rPr lang="en-US" sz="1600" dirty="0" smtClean="0"/>
              <a:t> G2 LNGS</a:t>
            </a:r>
          </a:p>
          <a:p>
            <a:pPr lvl="1"/>
            <a:r>
              <a:rPr lang="en-US" sz="1600" dirty="0" err="1" smtClean="0"/>
              <a:t>ULAr</a:t>
            </a:r>
            <a:r>
              <a:rPr lang="en-US" sz="1600" dirty="0" smtClean="0"/>
              <a:t>, 3.8 </a:t>
            </a:r>
            <a:r>
              <a:rPr lang="en-US" sz="1600" dirty="0" err="1" smtClean="0"/>
              <a:t>tonnes</a:t>
            </a:r>
            <a:r>
              <a:rPr lang="en-US" sz="1600" dirty="0" smtClean="0"/>
              <a:t> </a:t>
            </a:r>
            <a:r>
              <a:rPr lang="en-US" sz="1400" dirty="0" smtClean="0"/>
              <a:t>(active)</a:t>
            </a:r>
          </a:p>
          <a:p>
            <a:endParaRPr lang="en-US" sz="1600" dirty="0" smtClean="0"/>
          </a:p>
          <a:p>
            <a:r>
              <a:rPr lang="en-US" sz="1600" dirty="0" smtClean="0"/>
              <a:t>Xenon 1T, LNGS</a:t>
            </a:r>
          </a:p>
          <a:p>
            <a:pPr lvl="1"/>
            <a:r>
              <a:rPr lang="en-US" sz="1600" dirty="0" err="1" smtClean="0"/>
              <a:t>LXe</a:t>
            </a:r>
            <a:r>
              <a:rPr lang="en-US" sz="1600" dirty="0" smtClean="0"/>
              <a:t>, 1tonne</a:t>
            </a:r>
            <a:endParaRPr lang="en-US" sz="1600" dirty="0"/>
          </a:p>
          <a:p>
            <a:r>
              <a:rPr lang="en-US" sz="1600" dirty="0" smtClean="0"/>
              <a:t>Super CDMS (SNOLAB)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pic>
        <p:nvPicPr>
          <p:cNvPr id="5" name="Picture 4" descr="SMSI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809364"/>
            <a:ext cx="5988757" cy="449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5486400"/>
            <a:ext cx="5918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Imaginable space for these experiments is rapidly disappearing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the “natural theory space is also disappearing.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I like to think that Dark Matter is on solid ground, maybe not!!!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93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00"/>
            <a:ext cx="8229600" cy="838737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03" y="1209486"/>
            <a:ext cx="4507252" cy="171436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Great discovery potential!</a:t>
            </a:r>
          </a:p>
          <a:p>
            <a:endParaRPr lang="en-US" b="1" i="1" dirty="0" smtClean="0"/>
          </a:p>
          <a:p>
            <a:r>
              <a:rPr lang="en-US" b="1" i="1" dirty="0" smtClean="0"/>
              <a:t>LOI submitted to </a:t>
            </a:r>
            <a:r>
              <a:rPr lang="en-US" b="1" i="1" dirty="0" err="1" smtClean="0"/>
              <a:t>Fermilab</a:t>
            </a:r>
            <a:r>
              <a:rPr lang="en-US" b="1" i="1" dirty="0" smtClean="0"/>
              <a:t> </a:t>
            </a:r>
          </a:p>
          <a:p>
            <a:endParaRPr lang="en-US" b="1" i="1" dirty="0" smtClean="0"/>
          </a:p>
          <a:p>
            <a:r>
              <a:rPr lang="en-US" b="1" i="1" dirty="0" smtClean="0"/>
              <a:t>Early data taking 2017-2019</a:t>
            </a:r>
          </a:p>
          <a:p>
            <a:endParaRPr lang="en-US" b="1" i="1" dirty="0" smtClean="0"/>
          </a:p>
          <a:p>
            <a:r>
              <a:rPr lang="en-US" b="1" i="1" dirty="0" smtClean="0"/>
              <a:t>Possible upgrade later</a:t>
            </a:r>
          </a:p>
        </p:txBody>
      </p:sp>
      <p:pic>
        <p:nvPicPr>
          <p:cNvPr id="5" name="Picture 4" descr="Future_limits_v3_dark_hig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55" y="3050381"/>
            <a:ext cx="4270646" cy="3478333"/>
          </a:xfrm>
          <a:prstGeom prst="rect">
            <a:avLst/>
          </a:prstGeom>
        </p:spPr>
      </p:pic>
      <p:pic>
        <p:nvPicPr>
          <p:cNvPr id="6" name="Picture 5" descr="sensitivity_2sigma_25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" y="3192293"/>
            <a:ext cx="4184090" cy="333642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82" y="1188800"/>
            <a:ext cx="3919210" cy="163607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D5A4-1A89-EB45-A5E0-A4281872CCAB}" type="datetime1">
              <a:rPr lang="en-US" smtClean="0"/>
              <a:t>5/26/15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A New Dark Photon/Higgs Search @Fermilab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2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SHiP</a:t>
            </a:r>
            <a:r>
              <a:rPr lang="en-US" dirty="0" smtClean="0"/>
              <a:t> Proposal </a:t>
            </a:r>
            <a:endParaRPr lang="en-US" dirty="0"/>
          </a:p>
        </p:txBody>
      </p:sp>
      <p:pic>
        <p:nvPicPr>
          <p:cNvPr id="4" name="Picture 3" descr="SeaQuest_SPS_2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45" y="1920243"/>
            <a:ext cx="4741941" cy="4172908"/>
          </a:xfrm>
          <a:prstGeom prst="rect">
            <a:avLst/>
          </a:prstGeom>
        </p:spPr>
      </p:pic>
      <p:pic>
        <p:nvPicPr>
          <p:cNvPr id="5" name="Picture 4" descr="sensitivity_2sigma_compare_S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240"/>
            <a:ext cx="4587731" cy="4091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529" y="1312465"/>
            <a:ext cx="338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GeV@FNAL</a:t>
            </a:r>
            <a:r>
              <a:rPr lang="en-US" dirty="0" smtClean="0"/>
              <a:t>: 2017 -2019</a:t>
            </a:r>
          </a:p>
          <a:p>
            <a:r>
              <a:rPr lang="en-US" dirty="0" smtClean="0"/>
              <a:t>1.4x10</a:t>
            </a:r>
            <a:r>
              <a:rPr lang="en-US" baseline="30000" dirty="0" smtClean="0"/>
              <a:t>18</a:t>
            </a:r>
            <a:r>
              <a:rPr lang="en-US" dirty="0" smtClean="0"/>
              <a:t> POT, future runs possible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6537" y="1316692"/>
            <a:ext cx="26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</a:t>
            </a:r>
            <a:r>
              <a:rPr lang="en-US" dirty="0" err="1" smtClean="0"/>
              <a:t>GeV@SPS</a:t>
            </a:r>
            <a:r>
              <a:rPr lang="en-US" dirty="0" smtClean="0"/>
              <a:t>: 2025 -2030</a:t>
            </a:r>
          </a:p>
          <a:p>
            <a:r>
              <a:rPr lang="en-US" dirty="0" smtClean="0"/>
              <a:t>4x10</a:t>
            </a:r>
            <a:r>
              <a:rPr lang="en-US" baseline="30000" dirty="0" smtClean="0"/>
              <a:t>20</a:t>
            </a:r>
            <a:r>
              <a:rPr lang="en-US" dirty="0" smtClean="0"/>
              <a:t> POT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AA24-18C6-BC4F-9262-C826E6CFA0B3}" type="datetime1">
              <a:rPr lang="en-US" smtClean="0"/>
              <a:t>5/26/15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A New Dark Photon/Higgs Search @Fermilab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Asymmetry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beam-dump events as reference, R(phi) </a:t>
            </a:r>
          </a:p>
          <a:p>
            <a:r>
              <a:rPr lang="en-US" dirty="0" smtClean="0"/>
              <a:t>Use target events as signal, S(phi)</a:t>
            </a:r>
          </a:p>
          <a:p>
            <a:endParaRPr lang="en-US" dirty="0"/>
          </a:p>
          <a:p>
            <a:r>
              <a:rPr lang="en-US" dirty="0" smtClean="0"/>
              <a:t>Asymmetry(phi) = S(phi)/Ref(Phi)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8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Confirm positive signals from charged h+/-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18" y="1811842"/>
            <a:ext cx="483608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Target @ Z= -350cm</a:t>
            </a:r>
          </a:p>
          <a:p>
            <a:r>
              <a:rPr lang="en-US" dirty="0" smtClean="0"/>
              <a:t>Decay </a:t>
            </a:r>
            <a:r>
              <a:rPr lang="en-US" dirty="0" err="1" smtClean="0"/>
              <a:t>muons</a:t>
            </a:r>
            <a:r>
              <a:rPr lang="en-US" dirty="0" smtClean="0"/>
              <a:t> from charged pi+/- and K+/-</a:t>
            </a:r>
          </a:p>
          <a:p>
            <a:endParaRPr lang="en-US" dirty="0"/>
          </a:p>
          <a:p>
            <a:r>
              <a:rPr lang="en-US" dirty="0" smtClean="0"/>
              <a:t>Confirm positive signal from mu+ and mu-</a:t>
            </a:r>
          </a:p>
          <a:p>
            <a:endParaRPr lang="en-US" dirty="0"/>
          </a:p>
          <a:p>
            <a:r>
              <a:rPr lang="en-US" dirty="0" err="1" smtClean="0"/>
              <a:t>Asy</a:t>
            </a:r>
            <a:r>
              <a:rPr lang="en-US" dirty="0"/>
              <a:t> </a:t>
            </a:r>
            <a:r>
              <a:rPr lang="en-US" dirty="0" smtClean="0"/>
              <a:t>(phi) = S(phi)/Ref(phi)</a:t>
            </a:r>
          </a:p>
          <a:p>
            <a:endParaRPr lang="en-US" dirty="0" smtClean="0"/>
          </a:p>
          <a:p>
            <a:r>
              <a:rPr lang="en-US" dirty="0" smtClean="0"/>
              <a:t>Need to rum full MC to simulate </a:t>
            </a:r>
          </a:p>
          <a:p>
            <a:pPr lvl="1"/>
            <a:r>
              <a:rPr lang="en-US" dirty="0" smtClean="0"/>
              <a:t>Single mu+/- from pi/K decays</a:t>
            </a:r>
          </a:p>
          <a:p>
            <a:pPr lvl="1"/>
            <a:r>
              <a:rPr lang="en-US" dirty="0" smtClean="0"/>
              <a:t>Kinematics and single </a:t>
            </a:r>
            <a:r>
              <a:rPr lang="en-US" dirty="0" err="1" smtClean="0"/>
              <a:t>muon</a:t>
            </a:r>
            <a:r>
              <a:rPr lang="en-US" dirty="0" smtClean="0"/>
              <a:t> trigger optimization </a:t>
            </a:r>
          </a:p>
          <a:p>
            <a:pPr lvl="1"/>
            <a:r>
              <a:rPr lang="en-US" dirty="0" smtClean="0"/>
              <a:t>Improve DAQ from 1kHz -&gt; 10(100)kHz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811842"/>
            <a:ext cx="4127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telescopes</a:t>
            </a:r>
          </a:p>
          <a:p>
            <a:pPr lvl="1"/>
            <a:r>
              <a:rPr lang="en-US" dirty="0" smtClean="0"/>
              <a:t>Check rates</a:t>
            </a:r>
          </a:p>
          <a:p>
            <a:pPr lvl="1"/>
            <a:r>
              <a:rPr lang="en-US" dirty="0" smtClean="0"/>
              <a:t>Coverage </a:t>
            </a:r>
          </a:p>
          <a:p>
            <a:r>
              <a:rPr lang="en-US" dirty="0" smtClean="0"/>
              <a:t>DAQ upgrade</a:t>
            </a:r>
          </a:p>
          <a:p>
            <a:pPr lvl="1"/>
            <a:r>
              <a:rPr lang="en-US" dirty="0" smtClean="0"/>
              <a:t>1kHz -&gt; 10kHz (100kHz?)</a:t>
            </a:r>
          </a:p>
          <a:p>
            <a:r>
              <a:rPr lang="en-US" dirty="0" smtClean="0"/>
              <a:t>Single </a:t>
            </a:r>
            <a:r>
              <a:rPr lang="en-US" dirty="0" err="1" smtClean="0"/>
              <a:t>muon</a:t>
            </a:r>
            <a:r>
              <a:rPr lang="en-US" dirty="0" smtClean="0"/>
              <a:t> triggers</a:t>
            </a:r>
          </a:p>
          <a:p>
            <a:pPr lvl="1"/>
            <a:r>
              <a:rPr lang="en-US" dirty="0" smtClean="0"/>
              <a:t>Large x</a:t>
            </a:r>
            <a:r>
              <a:rPr lang="en-US" baseline="-25000" dirty="0" smtClean="0"/>
              <a:t>2</a:t>
            </a:r>
            <a:r>
              <a:rPr lang="en-US" dirty="0" smtClean="0"/>
              <a:t>, or low momentum </a:t>
            </a:r>
            <a:r>
              <a:rPr lang="en-US" dirty="0" err="1" smtClean="0"/>
              <a:t>muons</a:t>
            </a:r>
            <a:r>
              <a:rPr lang="en-US" dirty="0" smtClean="0"/>
              <a:t>, </a:t>
            </a:r>
            <a:r>
              <a:rPr lang="en-US" dirty="0" err="1" smtClean="0"/>
              <a:t>pZ</a:t>
            </a:r>
            <a:endParaRPr lang="en-US" dirty="0" smtClean="0"/>
          </a:p>
          <a:p>
            <a:pPr lvl="1"/>
            <a:r>
              <a:rPr lang="en-US" dirty="0" smtClean="0"/>
              <a:t>New trigger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386</Words>
  <Application>Microsoft Macintosh PowerPoint</Application>
  <PresentationFormat>On-screen Show (4:3)</PresentationFormat>
  <Paragraphs>86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Mini-fsPHENIX? </vt:lpstr>
      <vt:lpstr>Mini-fsPHENIX</vt:lpstr>
      <vt:lpstr>Dark Matter</vt:lpstr>
      <vt:lpstr>Summary and Outlook</vt:lpstr>
      <vt:lpstr>Comparison with SHiP Proposal </vt:lpstr>
      <vt:lpstr>Drell-Yan Asymmetry</vt:lpstr>
      <vt:lpstr>Confirm positive signals from charged h+/-</vt:lpstr>
      <vt:lpstr>Summer work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12</cp:revision>
  <dcterms:created xsi:type="dcterms:W3CDTF">2015-05-26T17:47:13Z</dcterms:created>
  <dcterms:modified xsi:type="dcterms:W3CDTF">2015-05-26T22:15:39Z</dcterms:modified>
</cp:coreProperties>
</file>