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317" r:id="rId3"/>
    <p:sldId id="585" r:id="rId4"/>
    <p:sldId id="589" r:id="rId5"/>
    <p:sldId id="265" r:id="rId6"/>
    <p:sldId id="593" r:id="rId7"/>
    <p:sldId id="583" r:id="rId8"/>
    <p:sldId id="568" r:id="rId9"/>
    <p:sldId id="576" r:id="rId10"/>
    <p:sldId id="498" r:id="rId11"/>
    <p:sldId id="420" r:id="rId12"/>
    <p:sldId id="597" r:id="rId13"/>
    <p:sldId id="599" r:id="rId14"/>
    <p:sldId id="594" r:id="rId15"/>
    <p:sldId id="595" r:id="rId16"/>
    <p:sldId id="596" r:id="rId17"/>
    <p:sldId id="590" r:id="rId18"/>
    <p:sldId id="314" r:id="rId19"/>
    <p:sldId id="421" r:id="rId20"/>
    <p:sldId id="266" r:id="rId21"/>
    <p:sldId id="257" r:id="rId22"/>
    <p:sldId id="268" r:id="rId23"/>
    <p:sldId id="2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9"/>
    <p:restoredTop sz="94643"/>
  </p:normalViewPr>
  <p:slideViewPr>
    <p:cSldViewPr snapToGrid="0" snapToObjects="1">
      <p:cViewPr varScale="1">
        <p:scale>
          <a:sx n="87" d="100"/>
          <a:sy n="87" d="100"/>
        </p:scale>
        <p:origin x="224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3279A-F543-8248-8F79-6B61B352F3E8}" type="datetimeFigureOut">
              <a:rPr lang="en-US" smtClean="0"/>
              <a:t>8/19/18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1FEAA-9566-8E4A-A903-7873C5E23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20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185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84EE9-05D7-7841-9ECF-F192F4543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5B7AD9-ECAC-FC44-84F0-B76ACA568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D875E-E474-3748-983C-5BBEB1EA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68930-74BA-444D-AA67-74931F10F73F}" type="datetime1">
              <a:rPr lang="en-US" smtClean="0"/>
              <a:t>8/19/18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A8B2F-3C37-7A49-9293-C855B5CD6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6E75F-7833-E04A-8A52-EA6013878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D08E-1D10-594B-B611-F44AFBC57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78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2A51-0F12-1342-9A43-54CD7224B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1C99F1-EF4B-2E49-BB6D-17B78A4CA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893BE-141C-2049-8010-3D7F44A29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7A6C0-31AD-6E4B-8C8E-33F3472ED0B3}" type="datetime1">
              <a:rPr lang="en-US" smtClean="0"/>
              <a:t>8/19/18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0A39F-933F-1847-99BF-B5DD1BA66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DA21E-D6BE-554B-8626-DDCBFC490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D08E-1D10-594B-B611-F44AFBC57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60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49C18-5009-CE4B-BC86-0372B5C7D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32CD30-0B69-1243-9B23-44F3B2E08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AD3B0-F4E2-D243-9DD4-1135B1FAD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8B355-E354-E342-8B02-9B1C746BCB08}" type="datetime1">
              <a:rPr lang="en-US" smtClean="0"/>
              <a:t>8/19/18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22156-B29B-3F48-9566-609889D4A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51D78-8192-4E48-9AF5-46FD98007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D08E-1D10-594B-B611-F44AFBC57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69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16279-4BC0-B346-8308-CE7D13F38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E7F1A-34C0-CB41-B74D-655BF9621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A5603-F868-F144-847B-ACF2A2C3A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3F843-A6B6-C147-B6DF-EAD375D15354}" type="datetime1">
              <a:rPr lang="en-US" smtClean="0"/>
              <a:t>8/19/18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32633-0580-2143-832C-0537DAF19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ADB80-BC69-184B-9939-CEDDDFBA7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D08E-1D10-594B-B611-F44AFBC57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8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FB0E4-D139-4148-A2F1-247E92B64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F5FFD-056F-354D-8E6C-FC67A5921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8695D-8E7F-8F45-9986-7EB4531F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591DC-8E53-7F40-85B4-D5E2BF80238B}" type="datetime1">
              <a:rPr lang="en-US" smtClean="0"/>
              <a:t>8/19/18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A493B-34CE-EB45-B5F5-BDF51D49E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DD133-F00C-2B4A-883A-2DD6B0804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D08E-1D10-594B-B611-F44AFBC57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92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B933A-4F54-744F-9502-62D1EA488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85C70-746C-3F46-8AC8-16AD6B2106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14AC3-519C-E049-9767-1F468FFC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878C3-0EA4-694F-873F-68D44649E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BB7A3-C993-0144-B614-E67DC450F42D}" type="datetime1">
              <a:rPr lang="en-US" smtClean="0"/>
              <a:t>8/19/18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7583D-D94C-4343-92B5-5D20AB569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751490-88F6-7B43-8730-99FCA7D2C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D08E-1D10-594B-B611-F44AFBC57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6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763A6-4716-F841-80D4-D37516D38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DEBE2-79A1-4F42-872B-AE232138D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73017-843C-7E43-82FA-54244B10F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62BD57-4B47-A741-9CCE-DF09A06FCF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630BEB-1CD3-8F40-88F8-188D11DCF2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EF175A-4FF1-C546-9EE9-5A09A5DFD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5B139-E551-9248-8EB0-A4042D891A20}" type="datetime1">
              <a:rPr lang="en-US" smtClean="0"/>
              <a:t>8/19/18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4373AC-6BAC-094F-9FD3-FDB894DA9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559457-0392-FC40-92EA-ADFFA1F89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D08E-1D10-594B-B611-F44AFBC57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63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292E4-D71A-584C-A130-5D54738A6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8CA2C7-8EB1-A14D-84F9-90182111E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43227-5ACC-794C-B243-E92F1C989BE1}" type="datetime1">
              <a:rPr lang="en-US" smtClean="0"/>
              <a:t>8/19/18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AF82C1-81AE-2A4A-A4DB-A897CBA65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42F1E3-032D-8F43-8EB8-A898D7967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D08E-1D10-594B-B611-F44AFBC57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93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038EF9-C7AB-7242-9BB4-AB7391F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29A4-D0AD-0C45-B221-C7C89D137246}" type="datetime1">
              <a:rPr lang="en-US" smtClean="0"/>
              <a:t>8/19/18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5330DA-9549-524B-8A86-851EB0900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F3897-7943-BF4A-AD81-C5881900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D08E-1D10-594B-B611-F44AFBC57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03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0C5E1-45AA-6741-84EE-9823224A0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D313C-98BD-4146-85AE-07033A419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B5BD5B-9102-A64C-9C19-81CD07F8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C9CEF-046E-CB48-A0DC-4146D9E0A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CE2A-0A1C-1445-9D4D-5411E51B8FFE}" type="datetime1">
              <a:rPr lang="en-US" smtClean="0"/>
              <a:t>8/19/18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AB9E2-0FEA-5D41-A751-96F95511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1EA25-A532-3F46-9121-5FBBB0FEC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D08E-1D10-594B-B611-F44AFBC57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31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081B8-D01A-A541-9990-E3A6A5977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B3951-33D0-3F40-8726-9ACDCF86E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4A64C3-58AF-3943-B2E1-C7795FB31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2977F9-95C2-FD48-8184-7C09188E7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F4BF-612C-CC4A-8E7C-428DC5B36FFC}" type="datetime1">
              <a:rPr lang="en-US" smtClean="0"/>
              <a:t>8/19/18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769DC-F036-B843-A1E6-D53C00D9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FD5A3-52D0-6C42-BBF3-ACA460A4F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D08E-1D10-594B-B611-F44AFBC57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353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1E468C-7D92-CD47-BE51-40E9616AE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F5D44-9754-7041-8A0F-418D5AAD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E7788-3034-C842-B65F-FB3987D667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D0049-5D35-A641-A11C-2A803A011544}" type="datetime1">
              <a:rPr lang="en-US" smtClean="0"/>
              <a:t>8/19/18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24897-3411-C544-BFB9-968A10A32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HENP Team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A970B-F30E-D047-8022-0B64265AA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DD08E-1D10-594B-B611-F44AFBC57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6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emf"/><Relationship Id="rId7" Type="http://schemas.openxmlformats.org/officeDocument/2006/relationships/image" Target="../media/image39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Relationship Id="rId9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hichome.bnl.gov/RHIC/Runs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6192D-ED23-EB4D-8505-649C81428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37309"/>
            <a:ext cx="9144000" cy="2872654"/>
          </a:xfrm>
        </p:spPr>
        <p:txBody>
          <a:bodyPr>
            <a:normAutofit/>
          </a:bodyPr>
          <a:lstStyle/>
          <a:p>
            <a:r>
              <a:rPr lang="en-US" dirty="0"/>
              <a:t>sPHENIX </a:t>
            </a:r>
            <a:br>
              <a:rPr lang="en-US" dirty="0"/>
            </a:br>
            <a:r>
              <a:rPr lang="en-US" sz="4000" dirty="0"/>
              <a:t>Opportunities and Challenges 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252988-5298-6341-B48F-2C6A13B1A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39347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/>
              <a:t>Ming Liu</a:t>
            </a:r>
          </a:p>
        </p:txBody>
      </p:sp>
    </p:spTree>
    <p:extLst>
      <p:ext uri="{BB962C8B-B14F-4D97-AF65-F5344CB8AC3E}">
        <p14:creationId xmlns:p14="http://schemas.microsoft.com/office/powerpoint/2010/main" val="241393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556" y="1054845"/>
            <a:ext cx="5573908" cy="3801136"/>
          </a:xfrm>
        </p:spPr>
        <p:txBody>
          <a:bodyPr>
            <a:normAutofit/>
          </a:bodyPr>
          <a:lstStyle/>
          <a:p>
            <a:r>
              <a:rPr lang="en-US" dirty="0"/>
              <a:t>Heavy quarks </a:t>
            </a:r>
            <a:r>
              <a:rPr lang="mr-IN" dirty="0"/>
              <a:t>–</a:t>
            </a:r>
            <a:r>
              <a:rPr lang="en-US" dirty="0"/>
              <a:t> unique probe of QGP w/ new scales,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c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baseline="-25000" dirty="0" err="1">
                <a:solidFill>
                  <a:srgbClr val="FF0000"/>
                </a:solidFill>
              </a:rPr>
              <a:t>b</a:t>
            </a:r>
            <a:endParaRPr lang="en-US" b="1" baseline="-25000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00C2"/>
                </a:solidFill>
              </a:rPr>
              <a:t>Study mass dependence </a:t>
            </a:r>
          </a:p>
          <a:p>
            <a:pPr lvl="2"/>
            <a:r>
              <a:rPr lang="en-US" dirty="0"/>
              <a:t>Jet quenching &amp; energy loss</a:t>
            </a:r>
          </a:p>
          <a:p>
            <a:pPr lvl="2"/>
            <a:r>
              <a:rPr lang="en-US" dirty="0"/>
              <a:t>Flow </a:t>
            </a:r>
            <a:r>
              <a:rPr lang="mr-IN" dirty="0"/>
              <a:t>–</a:t>
            </a:r>
            <a:r>
              <a:rPr lang="en-US" dirty="0"/>
              <a:t> interaction with medium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solidFill>
                  <a:srgbClr val="0000C2"/>
                </a:solidFill>
              </a:rPr>
              <a:t>Access QGP properties</a:t>
            </a:r>
          </a:p>
          <a:p>
            <a:pPr lvl="2"/>
            <a:r>
              <a:rPr lang="en-US" dirty="0"/>
              <a:t>Parton density, coupling, transport coefficients, viscosity etc.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HENP Team Retreat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498" y="829643"/>
            <a:ext cx="5849818" cy="25290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899" y="3978740"/>
            <a:ext cx="5817417" cy="242483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770410" y="460311"/>
            <a:ext cx="332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modification”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153400" y="3567717"/>
            <a:ext cx="25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flow”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87E7F-C6EC-6941-9CDD-563C8241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771B-0DC0-3D45-8792-04C89A282AFD}" type="datetime1">
              <a:rPr lang="en-US" smtClean="0"/>
              <a:t>8/19/18</a:t>
            </a:fld>
            <a:endParaRPr lang="en-US"/>
          </a:p>
        </p:txBody>
      </p: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172154" y="4721356"/>
            <a:ext cx="6499580" cy="1056223"/>
            <a:chOff x="533400" y="4343400"/>
            <a:chExt cx="8439820" cy="1436242"/>
          </a:xfrm>
        </p:grpSpPr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39820" cy="731047"/>
              <a:chOff x="685800" y="1676400"/>
              <a:chExt cx="8439665" cy="731507"/>
            </a:xfrm>
          </p:grpSpPr>
          <p:cxnSp>
            <p:nvCxnSpPr>
              <p:cNvPr id="20" name="Straight Arrow Connector 19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20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22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Straight Connector 23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Straight Connector 24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TextBox 19"/>
              <p:cNvSpPr txBox="1">
                <a:spLocks noChangeArrowheads="1"/>
              </p:cNvSpPr>
              <p:nvPr/>
            </p:nvSpPr>
            <p:spPr bwMode="auto">
              <a:xfrm>
                <a:off x="8458200" y="1676400"/>
                <a:ext cx="667265" cy="369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1200"/>
                  <a:t>MeV</a:t>
                </a:r>
              </a:p>
            </p:txBody>
          </p:sp>
          <p:sp>
            <p:nvSpPr>
              <p:cNvPr id="27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317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</a:t>
                </a:r>
              </a:p>
            </p:txBody>
          </p:sp>
          <p:sp>
            <p:nvSpPr>
              <p:cNvPr id="28" name="TextBox 27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17200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</a:p>
            </p:txBody>
          </p:sp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4267200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2</a:t>
                </a: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61211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3</a:t>
                </a:r>
              </a:p>
            </p:txBody>
          </p:sp>
          <p:sp>
            <p:nvSpPr>
              <p:cNvPr id="31" name="TextBox 30"/>
              <p:cNvSpPr txBox="1">
                <a:spLocks noChangeArrowheads="1"/>
              </p:cNvSpPr>
              <p:nvPr/>
            </p:nvSpPr>
            <p:spPr bwMode="auto">
              <a:xfrm>
                <a:off x="79499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4</a:t>
                </a:r>
              </a:p>
            </p:txBody>
          </p:sp>
        </p:grp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799792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u</a:t>
              </a:r>
              <a:r>
                <a:rPr lang="en-US" altLang="en-US" sz="1200" i="1"/>
                <a:t> m</a:t>
              </a:r>
              <a:r>
                <a:rPr lang="en-US" altLang="en-US" sz="1200" i="1" baseline="-25000"/>
                <a:t>d</a:t>
              </a:r>
            </a:p>
          </p:txBody>
        </p:sp>
        <p:sp>
          <p:nvSpPr>
            <p:cNvPr id="13" name="TextBox 28"/>
            <p:cNvSpPr txBox="1">
              <a:spLocks noChangeArrowheads="1"/>
            </p:cNvSpPr>
            <p:nvPr/>
          </p:nvSpPr>
          <p:spPr bwMode="auto">
            <a:xfrm>
              <a:off x="4724400" y="4343400"/>
              <a:ext cx="69078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>
                  <a:latin typeface="Symbol" charset="2"/>
                </a:rPr>
                <a:t>L</a:t>
              </a:r>
              <a:r>
                <a:rPr lang="en-US" altLang="en-US" sz="1200" i="1" baseline="-25000"/>
                <a:t>QCD</a:t>
              </a:r>
            </a:p>
          </p:txBody>
        </p:sp>
        <p:sp>
          <p:nvSpPr>
            <p:cNvPr id="14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677964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1200" i="1" baseline="-25000" dirty="0">
                  <a:solidFill>
                    <a:srgbClr val="FF0000"/>
                  </a:solidFill>
                </a:rPr>
                <a:t>QGP</a:t>
              </a:r>
            </a:p>
          </p:txBody>
        </p:sp>
        <p:sp>
          <p:nvSpPr>
            <p:cNvPr id="15" name="TextBox 30"/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504840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11251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24630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1200"/>
            </a:p>
          </p:txBody>
        </p:sp>
        <p:sp>
          <p:nvSpPr>
            <p:cNvPr id="18" name="TextBox 40"/>
            <p:cNvSpPr txBox="1">
              <a:spLocks noChangeArrowheads="1"/>
            </p:cNvSpPr>
            <p:nvPr/>
          </p:nvSpPr>
          <p:spPr bwMode="auto">
            <a:xfrm>
              <a:off x="4610100" y="4952999"/>
              <a:ext cx="42208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1200" i="1" baseline="-25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9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48560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E520BA1-710E-6441-91B6-AD780B1D2034}"/>
              </a:ext>
            </a:extLst>
          </p:cNvPr>
          <p:cNvSpPr txBox="1"/>
          <p:nvPr/>
        </p:nvSpPr>
        <p:spPr>
          <a:xfrm>
            <a:off x="68178" y="5766641"/>
            <a:ext cx="6286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</a:rPr>
              <a:t>Note: B-hadron trigger desired for </a:t>
            </a:r>
            <a:r>
              <a:rPr lang="en-US" b="1" i="1" dirty="0" err="1">
                <a:solidFill>
                  <a:srgbClr val="7030A0"/>
                </a:solidFill>
              </a:rPr>
              <a:t>p+p</a:t>
            </a:r>
            <a:r>
              <a:rPr lang="en-US" b="1" i="1" dirty="0">
                <a:solidFill>
                  <a:srgbClr val="7030A0"/>
                </a:solidFill>
              </a:rPr>
              <a:t>/A, new physics capability</a:t>
            </a:r>
          </a:p>
          <a:p>
            <a:r>
              <a:rPr lang="en-US" b="1" i="1" dirty="0">
                <a:solidFill>
                  <a:srgbClr val="7030A0"/>
                </a:solidFill>
              </a:rPr>
              <a:t>R</a:t>
            </a:r>
            <a:r>
              <a:rPr lang="en-US" b="1" i="1" baseline="-25000" dirty="0">
                <a:solidFill>
                  <a:srgbClr val="7030A0"/>
                </a:solidFill>
              </a:rPr>
              <a:t>AA</a:t>
            </a:r>
            <a:r>
              <a:rPr lang="en-US" b="1" i="1" dirty="0">
                <a:solidFill>
                  <a:srgbClr val="7030A0"/>
                </a:solidFill>
              </a:rPr>
              <a:t> vs R</a:t>
            </a:r>
            <a:r>
              <a:rPr lang="en-US" b="1" i="1" baseline="-25000" dirty="0">
                <a:solidFill>
                  <a:srgbClr val="7030A0"/>
                </a:solidFill>
              </a:rPr>
              <a:t>CP </a:t>
            </a:r>
            <a:r>
              <a:rPr lang="en-US" b="1" i="1" dirty="0">
                <a:solidFill>
                  <a:srgbClr val="7030A0"/>
                </a:solidFill>
              </a:rPr>
              <a:t>; v2 in </a:t>
            </a:r>
            <a:r>
              <a:rPr lang="en-US" b="1" i="1" dirty="0" err="1">
                <a:solidFill>
                  <a:srgbClr val="7030A0"/>
                </a:solidFill>
              </a:rPr>
              <a:t>p+p</a:t>
            </a:r>
            <a:r>
              <a:rPr lang="en-US" b="1" i="1" dirty="0">
                <a:solidFill>
                  <a:srgbClr val="7030A0"/>
                </a:solidFill>
              </a:rPr>
              <a:t>/A etc.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49" y="64236"/>
            <a:ext cx="7061815" cy="768640"/>
          </a:xfrm>
        </p:spPr>
        <p:txBody>
          <a:bodyPr>
            <a:normAutofit/>
          </a:bodyPr>
          <a:lstStyle/>
          <a:p>
            <a:r>
              <a:rPr lang="en-US" sz="3600" b="1" dirty="0"/>
              <a:t>Key MVTX Physics Deliverables:~2027</a:t>
            </a:r>
          </a:p>
        </p:txBody>
      </p:sp>
    </p:spTree>
    <p:extLst>
      <p:ext uri="{BB962C8B-B14F-4D97-AF65-F5344CB8AC3E}">
        <p14:creationId xmlns:p14="http://schemas.microsoft.com/office/powerpoint/2010/main" val="1308801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0A44-C9E8-9D4A-A58B-F5BEBDB4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10" y="106201"/>
            <a:ext cx="11480801" cy="1002397"/>
          </a:xfrm>
        </p:spPr>
        <p:txBody>
          <a:bodyPr>
            <a:normAutofit fontScale="90000"/>
          </a:bodyPr>
          <a:lstStyle/>
          <a:p>
            <a:r>
              <a:rPr lang="en-US" dirty="0"/>
              <a:t>Analysis/Simulation Efforts: B-tagging</a:t>
            </a:r>
            <a:br>
              <a:rPr lang="en-US" dirty="0"/>
            </a:br>
            <a:r>
              <a:rPr lang="en-US" dirty="0"/>
              <a:t>2019 – 2023+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3DEDB-22F5-3A4C-BF6B-B7854B059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22573-2F2C-AE42-8A20-3DFCD490F34A}" type="datetime1">
              <a:rPr lang="en-US" smtClean="0"/>
              <a:t>8/19/18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23687-4FF5-8243-B3C4-E0ABBD2AF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55BE2-B64E-A04E-AEE7-6660BCF63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440B57-710B-F940-BBC2-BD222CE51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42" y="1762308"/>
            <a:ext cx="5354432" cy="4250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F289A1-28D3-6340-9D5A-EC0E173892FC}"/>
              </a:ext>
            </a:extLst>
          </p:cNvPr>
          <p:cNvSpPr txBox="1"/>
          <p:nvPr/>
        </p:nvSpPr>
        <p:spPr>
          <a:xfrm>
            <a:off x="838200" y="1352066"/>
            <a:ext cx="685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Further improve the b-tagging (B-hadrons and b-jets) in </a:t>
            </a:r>
            <a:r>
              <a:rPr lang="en-US" dirty="0" err="1"/>
              <a:t>p+p</a:t>
            </a:r>
            <a:r>
              <a:rPr lang="en-US" dirty="0"/>
              <a:t>/A and A+A</a:t>
            </a:r>
          </a:p>
        </p:txBody>
      </p:sp>
      <p:pic>
        <p:nvPicPr>
          <p:cNvPr id="10" name="Picture 11" descr="Picture 11">
            <a:extLst>
              <a:ext uri="{FF2B5EF4-FFF2-40B4-BE49-F238E27FC236}">
                <a16:creationId xmlns:a16="http://schemas.microsoft.com/office/drawing/2014/main" id="{F3E68957-783A-C54A-8465-D5250C346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1622" y="3018685"/>
            <a:ext cx="2826196" cy="2840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24" descr="Screen Shot 2017-07-07 at 9.39.44 AM.png">
            <a:extLst>
              <a:ext uri="{FF2B5EF4-FFF2-40B4-BE49-F238E27FC236}">
                <a16:creationId xmlns:a16="http://schemas.microsoft.com/office/drawing/2014/main" id="{A7DFA047-56FB-E040-A5C2-48553AF08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548" y="3018685"/>
            <a:ext cx="3505963" cy="299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DFDFFF-1F9B-F846-87AB-5B83735C8D02}"/>
              </a:ext>
            </a:extLst>
          </p:cNvPr>
          <p:cNvSpPr txBox="1"/>
          <p:nvPr/>
        </p:nvSpPr>
        <p:spPr>
          <a:xfrm>
            <a:off x="6548369" y="2067331"/>
            <a:ext cx="4619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Control of B-tagging methods’ systematics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- DCA vs 2</a:t>
            </a:r>
            <a:r>
              <a:rPr lang="en-US" sz="2000" baseline="30000" dirty="0">
                <a:solidFill>
                  <a:srgbClr val="FF0000"/>
                </a:solidFill>
              </a:rPr>
              <a:t>nd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vtx</a:t>
            </a:r>
            <a:r>
              <a:rPr lang="en-US" sz="2000" dirty="0">
                <a:solidFill>
                  <a:srgbClr val="FF0000"/>
                </a:solidFill>
              </a:rPr>
              <a:t> mass</a:t>
            </a:r>
          </a:p>
        </p:txBody>
      </p:sp>
    </p:spTree>
    <p:extLst>
      <p:ext uri="{BB962C8B-B14F-4D97-AF65-F5344CB8AC3E}">
        <p14:creationId xmlns:p14="http://schemas.microsoft.com/office/powerpoint/2010/main" val="542959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09D5E-D89E-FC41-89E7-F0EB77DF2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78" y="0"/>
            <a:ext cx="11633564" cy="1325563"/>
          </a:xfrm>
        </p:spPr>
        <p:txBody>
          <a:bodyPr/>
          <a:lstStyle/>
          <a:p>
            <a:r>
              <a:rPr lang="en-US" dirty="0"/>
              <a:t>Beyond the Baseline sPHENIX: f/sPHENIX and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D2A39-2BBE-614E-8E7C-447925B6A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0307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D41FF"/>
                </a:solidFill>
              </a:rPr>
              <a:t>sPHENIX cold QCD – new TMD physics</a:t>
            </a:r>
          </a:p>
          <a:p>
            <a:pPr lvl="1"/>
            <a:r>
              <a:rPr lang="en-US" dirty="0"/>
              <a:t>Spin physics with f/sPHENIX </a:t>
            </a:r>
          </a:p>
          <a:p>
            <a:pPr lvl="1"/>
            <a:r>
              <a:rPr lang="en-US" dirty="0" err="1"/>
              <a:t>p+A</a:t>
            </a:r>
            <a:r>
              <a:rPr lang="en-US" dirty="0"/>
              <a:t> and </a:t>
            </a:r>
            <a:r>
              <a:rPr lang="en-US" dirty="0" err="1"/>
              <a:t>p+p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Forward tracking detector R&amp;D (aim for EIC/</a:t>
            </a:r>
            <a:r>
              <a:rPr lang="en-US" dirty="0" err="1"/>
              <a:t>eRHIC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solidFill>
                  <a:srgbClr val="1D41FF"/>
                </a:solidFill>
              </a:rPr>
              <a:t>EIC/</a:t>
            </a:r>
            <a:r>
              <a:rPr lang="en-US" dirty="0" err="1">
                <a:solidFill>
                  <a:srgbClr val="1D41FF"/>
                </a:solidFill>
              </a:rPr>
              <a:t>eRHIC</a:t>
            </a:r>
            <a:r>
              <a:rPr lang="en-US" dirty="0">
                <a:solidFill>
                  <a:srgbClr val="1D41FF"/>
                </a:solidFill>
              </a:rPr>
              <a:t> physics program after sPHENIX, 2027+</a:t>
            </a:r>
          </a:p>
          <a:p>
            <a:pPr lvl="1"/>
            <a:r>
              <a:rPr lang="en-US" dirty="0"/>
              <a:t>EIC project: </a:t>
            </a:r>
          </a:p>
          <a:p>
            <a:pPr lvl="2"/>
            <a:r>
              <a:rPr lang="en-US" dirty="0"/>
              <a:t>Site selection: ~2019 </a:t>
            </a:r>
          </a:p>
          <a:p>
            <a:pPr lvl="2"/>
            <a:r>
              <a:rPr lang="en-US" dirty="0"/>
              <a:t>CD-0 ~2019</a:t>
            </a:r>
          </a:p>
          <a:p>
            <a:pPr lvl="1"/>
            <a:r>
              <a:rPr lang="en-US" dirty="0"/>
              <a:t>LANL EIC program – 2019+</a:t>
            </a:r>
          </a:p>
          <a:p>
            <a:pPr lvl="2"/>
            <a:r>
              <a:rPr lang="en-US" dirty="0"/>
              <a:t>Define physics focus - TMD, saturation  etc.</a:t>
            </a:r>
          </a:p>
          <a:p>
            <a:pPr lvl="2"/>
            <a:r>
              <a:rPr lang="en-US" dirty="0"/>
              <a:t>Detector R&amp;D 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F87CF-7A89-0F45-ADED-CF142FFC4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E8EF3-F1AD-4A4F-AB63-79E1A76E7CD9}" type="datetime1">
              <a:rPr lang="en-US" smtClean="0"/>
              <a:t>8/19/18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5AB84-0E43-7B42-8833-EC2BAA863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E74B5-01BD-5F4C-8D51-CB7BCEE01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D08E-1D10-594B-B611-F44AFBC573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31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72C46-C51A-0B4D-93F8-7A186E077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70" y="53456"/>
            <a:ext cx="7961810" cy="1325563"/>
          </a:xfrm>
        </p:spPr>
        <p:txBody>
          <a:bodyPr>
            <a:normAutofit/>
          </a:bodyPr>
          <a:lstStyle/>
          <a:p>
            <a:r>
              <a:rPr lang="en-US" dirty="0"/>
              <a:t>Open HF Trigger for </a:t>
            </a:r>
            <a:r>
              <a:rPr lang="en-US" dirty="0" err="1"/>
              <a:t>p+p</a:t>
            </a:r>
            <a:r>
              <a:rPr lang="en-US" dirty="0"/>
              <a:t>/A: </a:t>
            </a:r>
            <a:br>
              <a:rPr lang="en-US" dirty="0"/>
            </a:br>
            <a:r>
              <a:rPr lang="en-US" sz="3200" dirty="0"/>
              <a:t>based on DCA &amp; High Multiplicity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0B33DD-DB74-ED4F-9087-765B84A35664}"/>
              </a:ext>
            </a:extLst>
          </p:cNvPr>
          <p:cNvSpPr txBox="1"/>
          <p:nvPr/>
        </p:nvSpPr>
        <p:spPr>
          <a:xfrm>
            <a:off x="330570" y="1486369"/>
            <a:ext cx="5612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D41FF"/>
                </a:solidFill>
              </a:rPr>
              <a:t>3+4+5 RU -&gt; 1 FELIX/Trigger in continuous readout mode,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6091D2-5CC4-7746-9AA7-2E904C5BBE2D}"/>
              </a:ext>
            </a:extLst>
          </p:cNvPr>
          <p:cNvSpPr txBox="1"/>
          <p:nvPr/>
        </p:nvSpPr>
        <p:spPr>
          <a:xfrm>
            <a:off x="206297" y="1982367"/>
            <a:ext cx="808202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ALPIDE readout: ~&lt;5uS, </a:t>
            </a:r>
          </a:p>
          <a:p>
            <a:r>
              <a:rPr lang="en-US" dirty="0"/>
              <a:t>APLIDE-&gt;RU timing: </a:t>
            </a:r>
          </a:p>
          <a:p>
            <a:pPr marL="285750" indent="-285750">
              <a:buFontTx/>
              <a:buChar char="-"/>
            </a:pPr>
            <a:r>
              <a:rPr lang="en-US" dirty="0"/>
              <a:t>rising time above threshold  ~1 </a:t>
            </a:r>
            <a:r>
              <a:rPr lang="en-US" dirty="0" err="1"/>
              <a:t>uS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Strobe length = 0.1uS</a:t>
            </a:r>
          </a:p>
          <a:p>
            <a:pPr marL="285750" indent="-285750">
              <a:buFontTx/>
              <a:buChar char="-"/>
            </a:pPr>
            <a:r>
              <a:rPr lang="en-US" dirty="0"/>
              <a:t>Readout time = hits </a:t>
            </a:r>
            <a:r>
              <a:rPr lang="en-US" dirty="0" err="1"/>
              <a:t>N_x</a:t>
            </a:r>
            <a:r>
              <a:rPr lang="en-US" dirty="0"/>
              <a:t> per region x 80bits @1.2Gbps = 0.1xN_x </a:t>
            </a:r>
            <a:r>
              <a:rPr lang="en-US" dirty="0" err="1"/>
              <a:t>uS</a:t>
            </a:r>
            <a:r>
              <a:rPr lang="en-US" dirty="0"/>
              <a:t> &lt;~ 2uS</a:t>
            </a:r>
          </a:p>
          <a:p>
            <a:pPr marL="285750" indent="-285750">
              <a:buFontTx/>
              <a:buChar char="-"/>
            </a:pPr>
            <a:r>
              <a:rPr lang="en-US" dirty="0"/>
              <a:t>Readout frame gap ~ 50nS</a:t>
            </a:r>
          </a:p>
          <a:p>
            <a:pPr marL="285750" indent="-285750">
              <a:buFontTx/>
              <a:buChar char="-"/>
            </a:pPr>
            <a:r>
              <a:rPr lang="en-US" dirty="0"/>
              <a:t>Direct passthrough data from RU to FELIX/Trigger board: @1.2Gbps, a few ~0.1uS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Total delay @Trigger board:  ~3uS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Can we get INTT hits?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B-Trigger decision to be made at trigger board:  4~5uS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Some kind of lookup table for DCA,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possibly for multiple tracks, N&gt;=2</a:t>
            </a:r>
          </a:p>
          <a:p>
            <a:pPr marL="285750" indent="-285750">
              <a:buFontTx/>
              <a:buChar char="-"/>
            </a:pPr>
            <a:r>
              <a:rPr lang="en-US" dirty="0"/>
              <a:t>Very high multiplicity sum for fast trigger (INTT?), most ~1% central event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D58C40-BE43-3D45-9EB6-ED94310904BC}"/>
              </a:ext>
            </a:extLst>
          </p:cNvPr>
          <p:cNvGrpSpPr/>
          <p:nvPr/>
        </p:nvGrpSpPr>
        <p:grpSpPr>
          <a:xfrm>
            <a:off x="8404950" y="3024804"/>
            <a:ext cx="3401122" cy="3585116"/>
            <a:chOff x="7861610" y="2667000"/>
            <a:chExt cx="3401122" cy="3585116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EC639CB-3A53-9A44-95E4-7C17DEB6E29F}"/>
                </a:ext>
              </a:extLst>
            </p:cNvPr>
            <p:cNvCxnSpPr/>
            <p:nvPr/>
          </p:nvCxnSpPr>
          <p:spPr>
            <a:xfrm>
              <a:off x="7861610" y="5151863"/>
              <a:ext cx="34011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1C81F34-4140-1144-A3EE-3C8E425027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360" y="3791414"/>
              <a:ext cx="0" cy="24607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DDAB9D3-F04F-1F41-B634-8FBA966F458F}"/>
                </a:ext>
              </a:extLst>
            </p:cNvPr>
            <p:cNvCxnSpPr/>
            <p:nvPr/>
          </p:nvCxnSpPr>
          <p:spPr>
            <a:xfrm flipV="1">
              <a:off x="9244360" y="4348976"/>
              <a:ext cx="925552" cy="802887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155238F-74E8-BF4E-9819-572654756D7A}"/>
                </a:ext>
              </a:extLst>
            </p:cNvPr>
            <p:cNvCxnSpPr/>
            <p:nvPr/>
          </p:nvCxnSpPr>
          <p:spPr>
            <a:xfrm flipV="1">
              <a:off x="9723120" y="2667000"/>
              <a:ext cx="1127760" cy="300228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BCCEF64-809A-4A40-9EFD-F41BC1220AAC}"/>
                </a:ext>
              </a:extLst>
            </p:cNvPr>
            <p:cNvCxnSpPr>
              <a:cxnSpLocks/>
            </p:cNvCxnSpPr>
            <p:nvPr/>
          </p:nvCxnSpPr>
          <p:spPr>
            <a:xfrm>
              <a:off x="9244360" y="5151863"/>
              <a:ext cx="600680" cy="227857"/>
            </a:xfrm>
            <a:prstGeom prst="straightConnector1">
              <a:avLst/>
            </a:prstGeom>
            <a:ln w="28575"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C52097-1C6C-5D49-AD7B-01A1B1B606D8}"/>
                </a:ext>
              </a:extLst>
            </p:cNvPr>
            <p:cNvSpPr txBox="1"/>
            <p:nvPr/>
          </p:nvSpPr>
          <p:spPr>
            <a:xfrm>
              <a:off x="10027920" y="5852160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DCA_XY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B65076-860E-A24D-9873-DDC0D836CE86}"/>
                </a:ext>
              </a:extLst>
            </p:cNvPr>
            <p:cNvSpPr txBox="1"/>
            <p:nvPr/>
          </p:nvSpPr>
          <p:spPr>
            <a:xfrm>
              <a:off x="9415347" y="439953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8616B69-5764-F043-A5EF-CFB2F8FD0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920" y="80645"/>
            <a:ext cx="3471080" cy="35501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3F2303-2765-A644-8E35-7DC8B2104CAC}"/>
              </a:ext>
            </a:extLst>
          </p:cNvPr>
          <p:cNvSpPr txBox="1"/>
          <p:nvPr/>
        </p:nvSpPr>
        <p:spPr>
          <a:xfrm>
            <a:off x="8157737" y="5690462"/>
            <a:ext cx="149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Beam center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85250E7B-3ABE-1D48-A9C3-CC2C9DCFB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03369-B8A5-6142-8C68-DA8E38D9811D}" type="datetime1">
              <a:rPr lang="en-US" smtClean="0"/>
              <a:t>8/19/18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14B4C70-20AA-0547-99FD-AB75CB6E2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A1EF008-6AA2-E843-A900-A9306513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760F-FA53-A240-AFDD-B17B2AFC822B}" type="slidenum">
              <a:rPr lang="en-US" smtClean="0"/>
              <a:t>13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69DA06-6E59-5A44-8157-0B739AB2CFAD}"/>
              </a:ext>
            </a:extLst>
          </p:cNvPr>
          <p:cNvSpPr txBox="1"/>
          <p:nvPr/>
        </p:nvSpPr>
        <p:spPr>
          <a:xfrm>
            <a:off x="330570" y="1210100"/>
            <a:ext cx="827957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www.phenix.bnl.gov</a:t>
            </a:r>
            <a:r>
              <a:rPr lang="en-US" sz="1400" dirty="0"/>
              <a:t>/WWW/publish/</a:t>
            </a:r>
            <a:r>
              <a:rPr lang="en-US" sz="1400" dirty="0" err="1"/>
              <a:t>mxliu</a:t>
            </a:r>
            <a:r>
              <a:rPr lang="en-US" sz="1400" dirty="0"/>
              <a:t>/sPHENIX/HF-Trigger/sPHENIX-HF-Trigger-Study-042018.pptx</a:t>
            </a:r>
          </a:p>
        </p:txBody>
      </p:sp>
    </p:spTree>
    <p:extLst>
      <p:ext uri="{BB962C8B-B14F-4D97-AF65-F5344CB8AC3E}">
        <p14:creationId xmlns:p14="http://schemas.microsoft.com/office/powerpoint/2010/main" val="187810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F8CB-18D7-7E42-B662-EF7DF9A9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24965"/>
          </a:xfrm>
        </p:spPr>
        <p:txBody>
          <a:bodyPr/>
          <a:lstStyle/>
          <a:p>
            <a:r>
              <a:rPr lang="en-US" dirty="0"/>
              <a:t>Summary: sPHENIX/MVTX Efforts at RHIC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B59C9-0F1B-8740-985E-9F85BA062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4966"/>
            <a:ext cx="10515600" cy="5131384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1D41FF"/>
                </a:solidFill>
              </a:rPr>
              <a:t>LDRD:   FY19, (FTE= 1 staff + 1.5PD)</a:t>
            </a:r>
          </a:p>
          <a:p>
            <a:pPr lvl="1"/>
            <a:r>
              <a:rPr lang="en-US" dirty="0"/>
              <a:t>Sensor and readout R&amp;D</a:t>
            </a:r>
          </a:p>
          <a:p>
            <a:pPr lvl="1"/>
            <a:r>
              <a:rPr lang="en-US" dirty="0"/>
              <a:t>Telescope &amp; cooling</a:t>
            </a:r>
          </a:p>
          <a:p>
            <a:pPr lvl="1"/>
            <a:r>
              <a:rPr lang="en-US" dirty="0"/>
              <a:t>Transition into sPHENIX program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Open HF trigger R&amp;D for </a:t>
            </a:r>
            <a:r>
              <a:rPr lang="en-US" dirty="0" err="1">
                <a:solidFill>
                  <a:srgbClr val="FF0000"/>
                </a:solidFill>
              </a:rPr>
              <a:t>p+p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 err="1">
                <a:solidFill>
                  <a:srgbClr val="FF0000"/>
                </a:solidFill>
              </a:rPr>
              <a:t>p+A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1D41FF"/>
                </a:solidFill>
              </a:rPr>
              <a:t>sPHENIX MVTX detector construction: FY2019 - 2023</a:t>
            </a:r>
          </a:p>
          <a:p>
            <a:pPr lvl="1"/>
            <a:r>
              <a:rPr lang="en-US" dirty="0"/>
              <a:t>3+ staff / 3+ postdoc</a:t>
            </a:r>
          </a:p>
          <a:p>
            <a:pPr lvl="1"/>
            <a:r>
              <a:rPr lang="en-US" dirty="0"/>
              <a:t>Electronics and mechanical integration</a:t>
            </a:r>
          </a:p>
          <a:p>
            <a:pPr lvl="1"/>
            <a:r>
              <a:rPr lang="en-US" dirty="0"/>
              <a:t>Detector installation and commissioning  </a:t>
            </a:r>
          </a:p>
          <a:p>
            <a:pPr lvl="1"/>
            <a:r>
              <a:rPr lang="en-US" dirty="0"/>
              <a:t>Physics and detector simulations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Develop open HF trigger</a:t>
            </a:r>
          </a:p>
          <a:p>
            <a:r>
              <a:rPr lang="en-US" dirty="0">
                <a:solidFill>
                  <a:srgbClr val="1D41FF"/>
                </a:solidFill>
              </a:rPr>
              <a:t>sPHENIX operation &amp; physics analysis: 2023 – 2027+</a:t>
            </a:r>
          </a:p>
          <a:p>
            <a:pPr lvl="1"/>
            <a:r>
              <a:rPr lang="en-US" dirty="0"/>
              <a:t>3.5+ staff/3+ postdocs </a:t>
            </a:r>
          </a:p>
          <a:p>
            <a:pPr lvl="1"/>
            <a:r>
              <a:rPr lang="en-US" dirty="0"/>
              <a:t>MVTX operation and maintenance</a:t>
            </a:r>
          </a:p>
          <a:p>
            <a:pPr lvl="1"/>
            <a:r>
              <a:rPr lang="en-US" dirty="0"/>
              <a:t>Physics analysis and publication 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Future f/sPHENIX &amp; EIC program development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4940F-A1C8-E644-8866-F28D3B1B5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938C6-2B03-854A-8743-A14989735428}" type="datetime1">
              <a:rPr lang="en-US" smtClean="0"/>
              <a:t>8/19/18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C3E68-F1F7-E74A-93EB-45FE5A4FA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D3D11-F3FE-684D-814F-19C2701D0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D08E-1D10-594B-B611-F44AFBC573E0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1C5AFD-B9BD-A844-85A2-BF506F453356}"/>
              </a:ext>
            </a:extLst>
          </p:cNvPr>
          <p:cNvSpPr txBox="1"/>
          <p:nvPr/>
        </p:nvSpPr>
        <p:spPr>
          <a:xfrm>
            <a:off x="9047328" y="3018223"/>
            <a:ext cx="23179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Engineering support:</a:t>
            </a:r>
          </a:p>
          <a:p>
            <a:pPr marL="285750" indent="-285750">
              <a:buFontTx/>
              <a:buChar char="-"/>
            </a:pPr>
            <a:r>
              <a:rPr lang="en-US" dirty="0"/>
              <a:t>0.5 FTE mechanical </a:t>
            </a:r>
          </a:p>
          <a:p>
            <a:pPr marL="285750" indent="-285750">
              <a:buFontTx/>
              <a:buChar char="-"/>
            </a:pPr>
            <a:r>
              <a:rPr lang="en-US" dirty="0"/>
              <a:t>0.5 FTE electronics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8DE537-781B-164C-80B8-78FD0ABCDC50}"/>
              </a:ext>
            </a:extLst>
          </p:cNvPr>
          <p:cNvSpPr txBox="1"/>
          <p:nvPr/>
        </p:nvSpPr>
        <p:spPr>
          <a:xfrm>
            <a:off x="9047328" y="1325561"/>
            <a:ext cx="22650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Engineering support:</a:t>
            </a:r>
          </a:p>
          <a:p>
            <a:pPr marL="285750" indent="-285750">
              <a:buFontTx/>
              <a:buChar char="-"/>
            </a:pPr>
            <a:r>
              <a:rPr lang="en-US" dirty="0"/>
              <a:t>0.5FTE electronics </a:t>
            </a:r>
          </a:p>
          <a:p>
            <a:pPr marL="285750" indent="-285750">
              <a:buFontTx/>
              <a:buChar char="-"/>
            </a:pPr>
            <a:r>
              <a:rPr lang="en-US" dirty="0"/>
              <a:t>0.2FTE mechanical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76CB46-E5A8-9F4A-9972-46B9A2B8693D}"/>
              </a:ext>
            </a:extLst>
          </p:cNvPr>
          <p:cNvSpPr txBox="1"/>
          <p:nvPr/>
        </p:nvSpPr>
        <p:spPr>
          <a:xfrm>
            <a:off x="9047328" y="4921057"/>
            <a:ext cx="22650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Engineering support:</a:t>
            </a:r>
          </a:p>
          <a:p>
            <a:pPr marL="285750" indent="-285750">
              <a:buFontTx/>
              <a:buChar char="-"/>
            </a:pPr>
            <a:r>
              <a:rPr lang="en-US" dirty="0"/>
              <a:t>0.2FTE mechanical </a:t>
            </a:r>
          </a:p>
          <a:p>
            <a:pPr marL="285750" indent="-285750">
              <a:buFontTx/>
              <a:buChar char="-"/>
            </a:pPr>
            <a:r>
              <a:rPr lang="en-US" dirty="0"/>
              <a:t>0.2FTE electronics </a:t>
            </a:r>
          </a:p>
        </p:txBody>
      </p:sp>
    </p:spTree>
    <p:extLst>
      <p:ext uri="{BB962C8B-B14F-4D97-AF65-F5344CB8AC3E}">
        <p14:creationId xmlns:p14="http://schemas.microsoft.com/office/powerpoint/2010/main" val="1468424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26C25-7325-4E46-A2F9-8EC4B20C5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856B7-3AAB-3043-96A1-B7274B7CC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408E2-DAC1-AF4F-8067-31BCB6BF487F}" type="datetime1">
              <a:rPr lang="en-US" smtClean="0"/>
              <a:t>8/19/18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CE8FD-D781-BC46-AD74-E7CDC52AE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248D4-A4C1-0243-9D8C-D81270ED5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D08E-1D10-594B-B611-F44AFBC573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55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3023-1457-124F-B104-0129A3AC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3341"/>
            <a:ext cx="11176000" cy="754060"/>
          </a:xfrm>
        </p:spPr>
        <p:txBody>
          <a:bodyPr/>
          <a:lstStyle/>
          <a:p>
            <a:r>
              <a:rPr lang="en-US" sz="4267" dirty="0"/>
              <a:t>sPHENIX MVTX Group: Institution Roles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4A3823-CC92-4247-B696-BC3DD844E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2"/>
            <a:ext cx="5181600" cy="1219199"/>
          </a:xfrm>
        </p:spPr>
        <p:txBody>
          <a:bodyPr>
            <a:normAutofit/>
          </a:bodyPr>
          <a:lstStyle/>
          <a:p>
            <a:r>
              <a:rPr lang="en-US" dirty="0"/>
              <a:t>Growing number of institutions </a:t>
            </a:r>
          </a:p>
          <a:p>
            <a:pPr lvl="1"/>
            <a:r>
              <a:rPr lang="en-US" dirty="0"/>
              <a:t>Major institutions lead key tasks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82152-BB91-EE49-A79E-D2D9B665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A9F392-8A69-334A-8ADC-A199DD27EBD9}" type="datetime1">
              <a:rPr lang="en-US" altLang="en-US" smtClean="0"/>
              <a:t>8/19/18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73D6B-49A0-A946-86D1-A63C7D46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HENP Team Retreat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FA1B0-526F-B345-9900-B27BA895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BD8D3-58A3-044B-A8F5-CBC0283E0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830276"/>
            <a:ext cx="5098093" cy="5692872"/>
          </a:xfrm>
          <a:prstGeom prst="rect">
            <a:avLst/>
          </a:prstGeom>
          <a:ln>
            <a:solidFill>
              <a:srgbClr val="032AFF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53B142-D0E6-284D-A376-7C6A84C7E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48" y="2006600"/>
            <a:ext cx="5822097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65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435AA-52A8-7441-B0FF-B7AAB561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924" y="34401"/>
            <a:ext cx="11379200" cy="754060"/>
          </a:xfrm>
        </p:spPr>
        <p:txBody>
          <a:bodyPr/>
          <a:lstStyle/>
          <a:p>
            <a:r>
              <a:rPr lang="en-US" sz="4800" dirty="0"/>
              <a:t>Stave and RU Production QA Plan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5B202D-95EA-3247-8A21-AA3CB0088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2088" y="1138078"/>
            <a:ext cx="5486400" cy="5034121"/>
          </a:xfrm>
          <a:ln>
            <a:solidFill>
              <a:srgbClr val="032AFF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Staves</a:t>
            </a:r>
          </a:p>
          <a:p>
            <a:r>
              <a:rPr lang="en-US" dirty="0"/>
              <a:t>Purchase 84 staves from ALICE/CERN </a:t>
            </a:r>
          </a:p>
          <a:p>
            <a:pPr lvl="1"/>
            <a:r>
              <a:rPr lang="en-US" dirty="0"/>
              <a:t>48 + 28(spares for 2 inner layers) + 8 spares</a:t>
            </a:r>
          </a:p>
          <a:p>
            <a:pPr lvl="1"/>
            <a:r>
              <a:rPr lang="en-US" dirty="0"/>
              <a:t>Production following the completion of ALICE ITS/IB  </a:t>
            </a:r>
          </a:p>
          <a:p>
            <a:pPr lvl="1"/>
            <a:r>
              <a:rPr lang="en-US" dirty="0"/>
              <a:t>Starting ~Oct. 2018, will last 6-12 months </a:t>
            </a:r>
          </a:p>
          <a:p>
            <a:pPr lvl="1"/>
            <a:r>
              <a:rPr lang="en-US" dirty="0"/>
              <a:t>Fully tested at CERN before shipping to US</a:t>
            </a:r>
          </a:p>
          <a:p>
            <a:pPr lvl="2"/>
            <a:r>
              <a:rPr lang="en-US" dirty="0"/>
              <a:t>All Gold/Silver staves (same as ALICE IB)</a:t>
            </a:r>
          </a:p>
          <a:p>
            <a:pPr lvl="2"/>
            <a:r>
              <a:rPr lang="en-US" dirty="0"/>
              <a:t>A LANL postdoc (Dr. Yasser Morales) oversees production QA at CERN</a:t>
            </a:r>
          </a:p>
          <a:p>
            <a:r>
              <a:rPr lang="en-US" dirty="0"/>
              <a:t>Acceptance QA at LBNL</a:t>
            </a:r>
          </a:p>
          <a:p>
            <a:pPr lvl="1"/>
            <a:r>
              <a:rPr lang="en-US" dirty="0"/>
              <a:t>Full test and QA</a:t>
            </a:r>
          </a:p>
          <a:p>
            <a:pPr lvl="2"/>
            <a:r>
              <a:rPr lang="en-US" dirty="0"/>
              <a:t>Electrical</a:t>
            </a:r>
          </a:p>
          <a:p>
            <a:pPr lvl="2"/>
            <a:r>
              <a:rPr lang="en-US" dirty="0"/>
              <a:t>Mechanical  </a:t>
            </a:r>
          </a:p>
          <a:p>
            <a:pPr lvl="1"/>
            <a:r>
              <a:rPr lang="en-US" dirty="0"/>
              <a:t>Detector assembly at LBNL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573BB5-BC43-4B4B-8852-2A83A47D2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200" y="1156221"/>
            <a:ext cx="4775200" cy="5015979"/>
          </a:xfrm>
          <a:ln>
            <a:solidFill>
              <a:srgbClr val="032AFF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Readout Units</a:t>
            </a:r>
          </a:p>
          <a:p>
            <a:r>
              <a:rPr lang="en-US" dirty="0"/>
              <a:t>Purchase 58 RUs from ALICE/CERN</a:t>
            </a:r>
          </a:p>
          <a:p>
            <a:pPr lvl="1"/>
            <a:r>
              <a:rPr lang="en-US" dirty="0"/>
              <a:t>48 + 10 spares(20%)</a:t>
            </a:r>
          </a:p>
          <a:p>
            <a:pPr lvl="1"/>
            <a:r>
              <a:rPr lang="en-US" dirty="0"/>
              <a:t>To be part of ALICE production </a:t>
            </a:r>
          </a:p>
          <a:p>
            <a:pPr lvl="2"/>
            <a:r>
              <a:rPr lang="en-US" dirty="0"/>
              <a:t>Cost saving </a:t>
            </a:r>
          </a:p>
          <a:p>
            <a:pPr lvl="2"/>
            <a:r>
              <a:rPr lang="en-US" dirty="0"/>
              <a:t>Minimize technical risks</a:t>
            </a:r>
          </a:p>
          <a:p>
            <a:pPr lvl="1"/>
            <a:r>
              <a:rPr lang="en-US" dirty="0"/>
              <a:t>Initial test at CERN</a:t>
            </a:r>
          </a:p>
          <a:p>
            <a:endParaRPr lang="en-US" dirty="0"/>
          </a:p>
          <a:p>
            <a:r>
              <a:rPr lang="en-US" dirty="0"/>
              <a:t>Acceptance QA at UT-Austin</a:t>
            </a:r>
          </a:p>
          <a:p>
            <a:pPr lvl="1"/>
            <a:r>
              <a:rPr lang="en-US" dirty="0"/>
              <a:t>Full test  </a:t>
            </a:r>
          </a:p>
          <a:p>
            <a:pPr lvl="1"/>
            <a:r>
              <a:rPr lang="en-US" dirty="0"/>
              <a:t>LANL as the 2</a:t>
            </a:r>
            <a:r>
              <a:rPr lang="en-US" baseline="30000" dirty="0"/>
              <a:t>nd</a:t>
            </a:r>
            <a:r>
              <a:rPr lang="en-US" dirty="0"/>
              <a:t> test site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E8483-6BC1-CC4C-A089-C6C41558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8AA9BA-FFE6-E748-992E-9AC97DB5524F}" type="datetime1">
              <a:rPr lang="en-US" altLang="en-US" smtClean="0"/>
              <a:t>8/19/18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9CA99-D569-9F48-B61B-72DE9AB6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HENP Team Retreat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C44EF-492E-8B47-9E48-B5E4004D3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674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009"/>
            <a:ext cx="9601200" cy="792168"/>
          </a:xfrm>
        </p:spPr>
        <p:txBody>
          <a:bodyPr/>
          <a:lstStyle/>
          <a:p>
            <a:r>
              <a:rPr lang="en-US" sz="4800" dirty="0"/>
              <a:t>Detector Assembly Plan at LBNL</a:t>
            </a:r>
          </a:p>
        </p:txBody>
      </p:sp>
      <p:sp>
        <p:nvSpPr>
          <p:cNvPr id="8" name="Rectangle 7"/>
          <p:cNvSpPr/>
          <p:nvPr/>
        </p:nvSpPr>
        <p:spPr>
          <a:xfrm>
            <a:off x="6193541" y="1393334"/>
            <a:ext cx="4782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32AFF"/>
                </a:solidFill>
              </a:rPr>
              <a:t>Precision positioning and installation of staves on end-wheels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729225" y="2419347"/>
            <a:ext cx="6930295" cy="3782847"/>
            <a:chOff x="0" y="513807"/>
            <a:chExt cx="8238049" cy="44966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13813" y="4031317"/>
              <a:ext cx="854752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IB CYSS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31436" y="1103956"/>
              <a:ext cx="906613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34518" y="1787472"/>
              <a:ext cx="911864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97059" y="2597137"/>
              <a:ext cx="917489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03397" y="3790800"/>
            <a:ext cx="47766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Follow ALICE IB assembly procedures to build half-detectors for MVTX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QA records in DB, travelers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Modified jigs for MVTX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2ED1-DB42-184C-8D2E-4AA56F5339E7}" type="datetime1">
              <a:rPr lang="en-US" smtClean="0"/>
              <a:t>8/19/18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18</a:t>
            </a:fld>
            <a:endParaRPr lang="en-US"/>
          </a:p>
        </p:txBody>
      </p:sp>
      <p:pic>
        <p:nvPicPr>
          <p:cNvPr id="20" name="Content Placeholder 1">
            <a:extLst>
              <a:ext uri="{FF2B5EF4-FFF2-40B4-BE49-F238E27FC236}">
                <a16:creationId xmlns:a16="http://schemas.microsoft.com/office/drawing/2014/main" id="{23AC90E9-CDE1-A44F-AD5D-E1F362359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7" b="22508"/>
          <a:stretch/>
        </p:blipFill>
        <p:spPr bwMode="auto">
          <a:xfrm>
            <a:off x="405527" y="1153288"/>
            <a:ext cx="5687080" cy="205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4341E5B-9DAC-364D-A178-87FB860E5196}"/>
              </a:ext>
            </a:extLst>
          </p:cNvPr>
          <p:cNvSpPr txBox="1"/>
          <p:nvPr/>
        </p:nvSpPr>
        <p:spPr>
          <a:xfrm>
            <a:off x="1219200" y="2568217"/>
            <a:ext cx="4311630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FFFF00"/>
                </a:solidFill>
              </a:rPr>
              <a:t>ALICE 1</a:t>
            </a:r>
            <a:r>
              <a:rPr lang="en-US" sz="1867" b="1" baseline="30000" dirty="0">
                <a:solidFill>
                  <a:srgbClr val="FFFF00"/>
                </a:solidFill>
              </a:rPr>
              <a:t>st</a:t>
            </a:r>
            <a:r>
              <a:rPr lang="en-US" sz="1867" b="1" dirty="0">
                <a:solidFill>
                  <a:srgbClr val="FFFF00"/>
                </a:solidFill>
              </a:rPr>
              <a:t> half inner layer being assembled</a:t>
            </a:r>
          </a:p>
          <a:p>
            <a:r>
              <a:rPr lang="en-US" sz="1867" b="1" dirty="0">
                <a:solidFill>
                  <a:srgbClr val="FFFF00"/>
                </a:solidFill>
              </a:rPr>
              <a:t>6/2018@CERN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BFB778-3187-C442-A286-636BC3795CC5}"/>
              </a:ext>
            </a:extLst>
          </p:cNvPr>
          <p:cNvSpPr txBox="1"/>
          <p:nvPr/>
        </p:nvSpPr>
        <p:spPr>
          <a:xfrm>
            <a:off x="3657600" y="1406968"/>
            <a:ext cx="953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staves</a:t>
            </a:r>
          </a:p>
        </p:txBody>
      </p:sp>
    </p:spTree>
    <p:extLst>
      <p:ext uri="{BB962C8B-B14F-4D97-AF65-F5344CB8AC3E}">
        <p14:creationId xmlns:p14="http://schemas.microsoft.com/office/powerpoint/2010/main" val="2432884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CF7B6B9-E49B-1A42-AE91-680CD501D9E5}"/>
              </a:ext>
            </a:extLst>
          </p:cNvPr>
          <p:cNvGrpSpPr/>
          <p:nvPr/>
        </p:nvGrpSpPr>
        <p:grpSpPr>
          <a:xfrm>
            <a:off x="97217" y="4549337"/>
            <a:ext cx="2658055" cy="2099924"/>
            <a:chOff x="220691" y="2007039"/>
            <a:chExt cx="2193559" cy="166006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312D267-C1B3-0146-85D9-9C9B0BB7F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691" y="2007039"/>
              <a:ext cx="1872148" cy="166006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6E6286-458B-CC4C-BF60-79B8B2B08EBD}"/>
                </a:ext>
              </a:extLst>
            </p:cNvPr>
            <p:cNvSpPr txBox="1"/>
            <p:nvPr/>
          </p:nvSpPr>
          <p:spPr>
            <a:xfrm>
              <a:off x="530525" y="3305168"/>
              <a:ext cx="1883725" cy="332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FFF00"/>
                  </a:solidFill>
                </a:rPr>
                <a:t>Sensor source test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7AA61A6-579A-4E4C-85EF-89EE5B1AF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586" y="23858"/>
            <a:ext cx="10515600" cy="855983"/>
          </a:xfrm>
        </p:spPr>
        <p:txBody>
          <a:bodyPr/>
          <a:lstStyle/>
          <a:p>
            <a:r>
              <a:rPr lang="en-US" dirty="0"/>
              <a:t>LANL LDRD Activity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77727-A258-5249-AE81-6E140F6EA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677" y="848710"/>
            <a:ext cx="4498067" cy="1819473"/>
          </a:xfrm>
        </p:spPr>
        <p:txBody>
          <a:bodyPr>
            <a:normAutofit fontScale="70000" lnSpcReduction="20000"/>
          </a:bodyPr>
          <a:lstStyle/>
          <a:p>
            <a:r>
              <a:rPr lang="en-US" sz="3067" dirty="0"/>
              <a:t>MAPS evaluation </a:t>
            </a:r>
          </a:p>
          <a:p>
            <a:r>
              <a:rPr lang="en-US" sz="3067" dirty="0"/>
              <a:t>Readout integration</a:t>
            </a:r>
          </a:p>
          <a:p>
            <a:r>
              <a:rPr lang="en-US" sz="3067" dirty="0"/>
              <a:t>4-sensor telescope</a:t>
            </a:r>
          </a:p>
          <a:p>
            <a:r>
              <a:rPr lang="en-US" sz="3067" dirty="0"/>
              <a:t>Test beam at </a:t>
            </a:r>
            <a:r>
              <a:rPr lang="en-US" sz="3067" dirty="0" err="1"/>
              <a:t>Fermilab</a:t>
            </a:r>
            <a:endParaRPr lang="en-US" sz="3067" dirty="0"/>
          </a:p>
          <a:p>
            <a:r>
              <a:rPr lang="en-US" sz="3067" dirty="0"/>
              <a:t>Mechanical &amp; cooling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D686F-A454-0742-8C2F-CF0FDAAF8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74560-351E-5842-A8C9-B9475CDB5FA6}" type="datetime1">
              <a:rPr lang="en-US" smtClean="0"/>
              <a:t>8/19/18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CB108-F9FD-EC4C-B5FC-683B3833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FB361-D1CB-A541-B00C-E267E9B5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19</a:t>
            </a:fld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AC13D94-86ED-D944-8A0A-506CD204D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234" y="4630065"/>
            <a:ext cx="4991500" cy="202105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8B4554-299F-F348-8C7F-E812236322CD}"/>
              </a:ext>
            </a:extLst>
          </p:cNvPr>
          <p:cNvGrpSpPr/>
          <p:nvPr/>
        </p:nvGrpSpPr>
        <p:grpSpPr>
          <a:xfrm>
            <a:off x="7210460" y="848709"/>
            <a:ext cx="3058532" cy="2240603"/>
            <a:chOff x="3943467" y="681777"/>
            <a:chExt cx="2495050" cy="18826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B1DECA3-FF95-6945-9521-284C0E892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3467" y="693139"/>
              <a:ext cx="2495050" cy="187128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7144722-A5A1-B54D-BBAC-84F090DB5C2E}"/>
                </a:ext>
              </a:extLst>
            </p:cNvPr>
            <p:cNvSpPr txBox="1"/>
            <p:nvPr/>
          </p:nvSpPr>
          <p:spPr>
            <a:xfrm>
              <a:off x="3954535" y="681777"/>
              <a:ext cx="2364751" cy="353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FFF00"/>
                  </a:solidFill>
                </a:rPr>
                <a:t>Signal integrity &amp; cables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E4E96C-FE3D-204C-BB8B-9E2F8FCBCD81}"/>
              </a:ext>
            </a:extLst>
          </p:cNvPr>
          <p:cNvGrpSpPr/>
          <p:nvPr/>
        </p:nvGrpSpPr>
        <p:grpSpPr>
          <a:xfrm>
            <a:off x="10301063" y="862232"/>
            <a:ext cx="1761710" cy="2203453"/>
            <a:chOff x="5807275" y="2244039"/>
            <a:chExt cx="1185301" cy="158040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CD678E9-C218-2640-A09C-2D63127F7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609725" y="2441589"/>
              <a:ext cx="1580401" cy="118530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C2979D2-69CB-A04C-8C31-FF59E6687CF0}"/>
                </a:ext>
              </a:extLst>
            </p:cNvPr>
            <p:cNvSpPr txBox="1"/>
            <p:nvPr/>
          </p:nvSpPr>
          <p:spPr>
            <a:xfrm>
              <a:off x="5854238" y="2933380"/>
              <a:ext cx="1103155" cy="4783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>
                  <a:solidFill>
                    <a:srgbClr val="FFFF00"/>
                  </a:solidFill>
                </a:rPr>
                <a:t>Cooling system</a:t>
              </a:r>
            </a:p>
            <a:p>
              <a:r>
                <a:rPr lang="en-US" sz="1867" dirty="0">
                  <a:solidFill>
                    <a:srgbClr val="FFFF00"/>
                  </a:solidFill>
                </a:rPr>
                <a:t>prototype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BD9E2C-7EA7-F644-ADD8-0EBB7C29D6D3}"/>
              </a:ext>
            </a:extLst>
          </p:cNvPr>
          <p:cNvGrpSpPr/>
          <p:nvPr/>
        </p:nvGrpSpPr>
        <p:grpSpPr>
          <a:xfrm>
            <a:off x="7619991" y="3102837"/>
            <a:ext cx="4442784" cy="3543689"/>
            <a:chOff x="4082627" y="3182862"/>
            <a:chExt cx="2086680" cy="15650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853035F-C0EC-3A45-A058-67DA3C6B1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627" y="3182862"/>
              <a:ext cx="2086680" cy="156501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A6BF903-5579-5347-9758-F89EF3ABF2D5}"/>
                </a:ext>
              </a:extLst>
            </p:cNvPr>
            <p:cNvSpPr txBox="1"/>
            <p:nvPr/>
          </p:nvSpPr>
          <p:spPr>
            <a:xfrm>
              <a:off x="4360523" y="4451728"/>
              <a:ext cx="1037792" cy="185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FFF00"/>
                  </a:solidFill>
                </a:rPr>
                <a:t>Service cone R&amp;D 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F2F1E55-9505-1E40-B6D2-AABA6CDD5D1A}"/>
              </a:ext>
            </a:extLst>
          </p:cNvPr>
          <p:cNvSpPr txBox="1"/>
          <p:nvPr/>
        </p:nvSpPr>
        <p:spPr>
          <a:xfrm>
            <a:off x="3032569" y="6247593"/>
            <a:ext cx="314041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FFFF00"/>
                </a:solidFill>
              </a:rPr>
              <a:t>FPC power extension R&amp;D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1D62E3-BEC3-7C4B-8081-9B662A7A37ED}"/>
              </a:ext>
            </a:extLst>
          </p:cNvPr>
          <p:cNvGrpSpPr/>
          <p:nvPr/>
        </p:nvGrpSpPr>
        <p:grpSpPr>
          <a:xfrm>
            <a:off x="842786" y="2567794"/>
            <a:ext cx="4749563" cy="2244889"/>
            <a:chOff x="2143572" y="1959031"/>
            <a:chExt cx="3523701" cy="172577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A779E4D-FEBE-074D-8F6C-B8CE4275B0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61"/>
            <a:stretch/>
          </p:blipFill>
          <p:spPr>
            <a:xfrm>
              <a:off x="2143572" y="1959031"/>
              <a:ext cx="3523701" cy="1725773"/>
            </a:xfrm>
            <a:prstGeom prst="rect">
              <a:avLst/>
            </a:prstGeom>
            <a:ln w="25400">
              <a:solidFill>
                <a:srgbClr val="FF0000"/>
              </a:solidFill>
            </a:ln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F20B92A-7BC6-DC4C-8E7F-43F553B4097D}"/>
                </a:ext>
              </a:extLst>
            </p:cNvPr>
            <p:cNvSpPr txBox="1"/>
            <p:nvPr/>
          </p:nvSpPr>
          <p:spPr>
            <a:xfrm>
              <a:off x="3281296" y="3106759"/>
              <a:ext cx="1883087" cy="512743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67" b="1" dirty="0">
                  <a:solidFill>
                    <a:srgbClr val="FFFF00"/>
                  </a:solidFill>
                </a:rPr>
                <a:t>4-ALPIDE Telescope;</a:t>
              </a:r>
            </a:p>
            <a:p>
              <a:r>
                <a:rPr lang="en-US" sz="1867" b="1" dirty="0">
                  <a:solidFill>
                    <a:srgbClr val="FFFF00"/>
                  </a:solidFill>
                </a:rPr>
                <a:t>5m-long </a:t>
              </a:r>
              <a:r>
                <a:rPr lang="en-US" sz="1867" b="1" dirty="0" err="1">
                  <a:solidFill>
                    <a:srgbClr val="FFFF00"/>
                  </a:solidFill>
                </a:rPr>
                <a:t>SamTec</a:t>
              </a:r>
              <a:r>
                <a:rPr lang="en-US" sz="1867" b="1" dirty="0">
                  <a:solidFill>
                    <a:srgbClr val="FFFF00"/>
                  </a:solidFill>
                </a:rPr>
                <a:t> cables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4D06FB0-2849-DD4B-BE03-12545987AF9F}"/>
              </a:ext>
            </a:extLst>
          </p:cNvPr>
          <p:cNvGrpSpPr/>
          <p:nvPr/>
        </p:nvGrpSpPr>
        <p:grpSpPr>
          <a:xfrm>
            <a:off x="4279519" y="862234"/>
            <a:ext cx="2895375" cy="2240601"/>
            <a:chOff x="3196714" y="639135"/>
            <a:chExt cx="2187069" cy="162877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BBD0DC-8B03-2E48-934A-E550692B1252}"/>
                </a:ext>
              </a:extLst>
            </p:cNvPr>
            <p:cNvGrpSpPr/>
            <p:nvPr/>
          </p:nvGrpSpPr>
          <p:grpSpPr>
            <a:xfrm>
              <a:off x="3196714" y="639135"/>
              <a:ext cx="2187069" cy="1628775"/>
              <a:chOff x="3558979" y="1374637"/>
              <a:chExt cx="2187069" cy="1628775"/>
            </a:xfrm>
          </p:grpSpPr>
          <p:pic>
            <p:nvPicPr>
              <p:cNvPr id="30" name="Content Placeholder 5">
                <a:extLst>
                  <a:ext uri="{FF2B5EF4-FFF2-40B4-BE49-F238E27FC236}">
                    <a16:creationId xmlns:a16="http://schemas.microsoft.com/office/drawing/2014/main" id="{63FDFDA9-67C8-294D-92A6-956CAAE3A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574348" y="1374637"/>
                <a:ext cx="2171700" cy="1628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00CAEB-531A-DC41-BB2D-B1F925624772}"/>
                  </a:ext>
                </a:extLst>
              </p:cNvPr>
              <p:cNvSpPr txBox="1"/>
              <p:nvPr/>
            </p:nvSpPr>
            <p:spPr>
              <a:xfrm>
                <a:off x="3558979" y="1387436"/>
                <a:ext cx="1274061" cy="305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solidFill>
                      <a:srgbClr val="FFFF00"/>
                    </a:solidFill>
                  </a:rPr>
                  <a:t>Readout R&amp;D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66BDFA-E5D7-BE48-946B-8A721D4656C5}"/>
                </a:ext>
              </a:extLst>
            </p:cNvPr>
            <p:cNvSpPr txBox="1"/>
            <p:nvPr/>
          </p:nvSpPr>
          <p:spPr>
            <a:xfrm rot="20313769">
              <a:off x="4736784" y="1538987"/>
              <a:ext cx="629160" cy="335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stave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62D0A1F-4ED0-F54B-A11E-89508C9883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11482" r="13573" b="14445"/>
          <a:stretch/>
        </p:blipFill>
        <p:spPr>
          <a:xfrm>
            <a:off x="5695955" y="3429000"/>
            <a:ext cx="1922975" cy="1131161"/>
          </a:xfrm>
          <a:prstGeom prst="rect">
            <a:avLst/>
          </a:prstGeom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A643214-A87F-6E4D-8964-4697D022D2F9}"/>
              </a:ext>
            </a:extLst>
          </p:cNvPr>
          <p:cNvSpPr txBox="1"/>
          <p:nvPr/>
        </p:nvSpPr>
        <p:spPr>
          <a:xfrm>
            <a:off x="5518740" y="1782396"/>
            <a:ext cx="46839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FFFF00"/>
                </a:solidFill>
              </a:rPr>
              <a:t>RU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78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3341"/>
            <a:ext cx="11176000" cy="754060"/>
          </a:xfrm>
        </p:spPr>
        <p:txBody>
          <a:bodyPr/>
          <a:lstStyle/>
          <a:p>
            <a:r>
              <a:rPr lang="en-US" dirty="0"/>
              <a:t>sPHENIX MVTX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8310E9-C2B5-464E-AAFA-398EE06B277D}" type="datetime1">
              <a:rPr lang="en-US" altLang="en-US" smtClean="0"/>
              <a:t>8/19/18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HENP Team Retreat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8290A2-4A60-B04A-A388-AE1784107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11482" r="13573" b="14445"/>
          <a:stretch/>
        </p:blipFill>
        <p:spPr>
          <a:xfrm>
            <a:off x="335441" y="907137"/>
            <a:ext cx="6528816" cy="38404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6159" y="1117691"/>
            <a:ext cx="4746380" cy="485943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6864258" y="902704"/>
            <a:ext cx="2686143" cy="25741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6864258" y="3502969"/>
            <a:ext cx="2686143" cy="1270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95388B1F-678C-364D-81CA-8C389F7F2F4B}"/>
              </a:ext>
            </a:extLst>
          </p:cNvPr>
          <p:cNvSpPr/>
          <p:nvPr/>
        </p:nvSpPr>
        <p:spPr>
          <a:xfrm>
            <a:off x="5970286" y="5654078"/>
            <a:ext cx="4073073" cy="536301"/>
          </a:xfrm>
          <a:prstGeom prst="wedgeRoundRectCallout">
            <a:avLst>
              <a:gd name="adj1" fmla="val 17688"/>
              <a:gd name="adj2" fmla="val -115399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/>
              <a:t>MVTX RUs, PUs &amp; other services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0EF6BE-651D-AE4A-B1A4-F028DA69DFEE}"/>
              </a:ext>
            </a:extLst>
          </p:cNvPr>
          <p:cNvSpPr txBox="1"/>
          <p:nvPr/>
        </p:nvSpPr>
        <p:spPr>
          <a:xfrm>
            <a:off x="3751061" y="2760662"/>
            <a:ext cx="2401363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FFFF00"/>
                </a:solidFill>
              </a:rPr>
              <a:t> 3-layer sensor barrel</a:t>
            </a:r>
          </a:p>
          <a:p>
            <a:r>
              <a:rPr lang="en-US" sz="1867" dirty="0">
                <a:solidFill>
                  <a:srgbClr val="FFFF00"/>
                </a:solidFill>
              </a:rPr>
              <a:t>   - 48 staves, 432 chips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0DDCDC-4542-2541-9CF8-77EBCC3A9F6A}"/>
              </a:ext>
            </a:extLst>
          </p:cNvPr>
          <p:cNvSpPr txBox="1"/>
          <p:nvPr/>
        </p:nvSpPr>
        <p:spPr>
          <a:xfrm>
            <a:off x="2312374" y="987827"/>
            <a:ext cx="3392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Service cone:  signal, power, cooling </a:t>
            </a:r>
          </a:p>
          <a:p>
            <a:r>
              <a:rPr lang="en-US" sz="1600" dirty="0"/>
              <a:t>                          and mechanical support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E6C62-75F9-5B4B-AF92-FE2EA8825DCD}"/>
              </a:ext>
            </a:extLst>
          </p:cNvPr>
          <p:cNvSpPr txBox="1"/>
          <p:nvPr/>
        </p:nvSpPr>
        <p:spPr>
          <a:xfrm>
            <a:off x="3179238" y="4007215"/>
            <a:ext cx="3558154" cy="54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/>
              <a:t>Figure for ALICE ITS/IB design</a:t>
            </a:r>
          </a:p>
          <a:p>
            <a:r>
              <a:rPr lang="en-US" sz="1467" dirty="0"/>
              <a:t>(slightly modified mechanically for sPHENIX)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79C93-DEA1-3F44-9611-1EB87465D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80" y="4777541"/>
            <a:ext cx="4787875" cy="18219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116706" y="5072955"/>
            <a:ext cx="1158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MVTX </a:t>
            </a:r>
          </a:p>
          <a:p>
            <a:r>
              <a:rPr lang="en-US" sz="1600" b="1" dirty="0"/>
              <a:t>parameters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1BC0E-8008-F44B-985D-7770BEF3C6D1}"/>
              </a:ext>
            </a:extLst>
          </p:cNvPr>
          <p:cNvSpPr txBox="1"/>
          <p:nvPr/>
        </p:nvSpPr>
        <p:spPr>
          <a:xfrm>
            <a:off x="6154979" y="2123975"/>
            <a:ext cx="1104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End-Wheel</a:t>
            </a:r>
            <a:endParaRPr lang="en-US" sz="2400" dirty="0">
              <a:solidFill>
                <a:srgbClr val="032A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6A0F18-EA2E-1B43-AB16-356DCB05B1BD}"/>
              </a:ext>
            </a:extLst>
          </p:cNvPr>
          <p:cNvSpPr txBox="1"/>
          <p:nvPr/>
        </p:nvSpPr>
        <p:spPr>
          <a:xfrm>
            <a:off x="3148367" y="1829414"/>
            <a:ext cx="2853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32AFF"/>
                </a:solidFill>
              </a:rPr>
              <a:t>CYSS: Cylindrical Shell Structure </a:t>
            </a:r>
            <a:endParaRPr lang="en-US" sz="2400" dirty="0">
              <a:solidFill>
                <a:srgbClr val="032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441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151765"/>
            <a:ext cx="10515600" cy="1325563"/>
          </a:xfrm>
        </p:spPr>
        <p:txBody>
          <a:bodyPr/>
          <a:lstStyle/>
          <a:p>
            <a:r>
              <a:rPr lang="en-US" dirty="0"/>
              <a:t>sPHENIX LDRD Manpower in general for FY19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777240" y="1656714"/>
            <a:ext cx="5181600" cy="469963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Ming </a:t>
            </a:r>
          </a:p>
          <a:p>
            <a:pPr lvl="1"/>
            <a:r>
              <a:rPr lang="en-US" dirty="0"/>
              <a:t>0.3, overall, readout &amp; integration </a:t>
            </a:r>
          </a:p>
          <a:p>
            <a:r>
              <a:rPr lang="en-US" dirty="0"/>
              <a:t>Cesar</a:t>
            </a:r>
          </a:p>
          <a:p>
            <a:pPr lvl="1"/>
            <a:r>
              <a:rPr lang="en-US" dirty="0"/>
              <a:t>0.1, slow control, stave production </a:t>
            </a:r>
          </a:p>
          <a:p>
            <a:r>
              <a:rPr lang="en-US" dirty="0"/>
              <a:t>Walt/Chris</a:t>
            </a:r>
          </a:p>
          <a:p>
            <a:pPr lvl="1"/>
            <a:r>
              <a:rPr lang="en-US" dirty="0"/>
              <a:t>0.2, mechanical </a:t>
            </a:r>
          </a:p>
          <a:p>
            <a:r>
              <a:rPr lang="en-US" dirty="0" err="1"/>
              <a:t>AlexT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0.5, readout </a:t>
            </a:r>
          </a:p>
          <a:p>
            <a:r>
              <a:rPr lang="en-US" dirty="0" err="1"/>
              <a:t>Sho</a:t>
            </a:r>
            <a:endParaRPr lang="en-US" dirty="0"/>
          </a:p>
          <a:p>
            <a:pPr lvl="1"/>
            <a:r>
              <a:rPr lang="en-US" dirty="0"/>
              <a:t>0.5, readout &amp; controls</a:t>
            </a:r>
          </a:p>
          <a:p>
            <a:r>
              <a:rPr lang="en-US" dirty="0"/>
              <a:t>Yasser</a:t>
            </a:r>
          </a:p>
          <a:p>
            <a:pPr lvl="1"/>
            <a:r>
              <a:rPr lang="en-US" dirty="0"/>
              <a:t>1.0, stave production, offline simulation</a:t>
            </a:r>
          </a:p>
          <a:p>
            <a:r>
              <a:rPr lang="en-US" dirty="0"/>
              <a:t>Hubert</a:t>
            </a:r>
          </a:p>
          <a:p>
            <a:pPr lvl="1"/>
            <a:r>
              <a:rPr lang="en-US" dirty="0"/>
              <a:t>0.1, mechanical mockup 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471920" y="1656715"/>
            <a:ext cx="5181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Xuan</a:t>
            </a:r>
          </a:p>
          <a:p>
            <a:pPr lvl="1"/>
            <a:r>
              <a:rPr lang="en-US" dirty="0"/>
              <a:t>0.1, ALPIDE evaluation </a:t>
            </a:r>
          </a:p>
          <a:p>
            <a:r>
              <a:rPr lang="en-US" dirty="0" err="1"/>
              <a:t>AlexW</a:t>
            </a:r>
            <a:endParaRPr lang="en-US" dirty="0"/>
          </a:p>
          <a:p>
            <a:pPr lvl="1"/>
            <a:r>
              <a:rPr lang="en-US" dirty="0"/>
              <a:t>0.5, testing &amp; simulation</a:t>
            </a:r>
          </a:p>
          <a:p>
            <a:r>
              <a:rPr lang="en-US" dirty="0"/>
              <a:t>Mark</a:t>
            </a:r>
          </a:p>
          <a:p>
            <a:pPr lvl="1"/>
            <a:r>
              <a:rPr lang="en-US" dirty="0"/>
              <a:t>0.2, readout</a:t>
            </a:r>
          </a:p>
          <a:p>
            <a:r>
              <a:rPr lang="en-US" dirty="0"/>
              <a:t>T-2/CCS etc.</a:t>
            </a:r>
          </a:p>
          <a:p>
            <a:pPr lvl="1"/>
            <a:r>
              <a:rPr lang="en-US" dirty="0"/>
              <a:t>Theory modeling </a:t>
            </a:r>
          </a:p>
          <a:p>
            <a:pPr lvl="1"/>
            <a:endParaRPr lang="en-US" dirty="0"/>
          </a:p>
          <a:p>
            <a:r>
              <a:rPr lang="en-US" dirty="0"/>
              <a:t>Exp. FTEs &amp; Budget:</a:t>
            </a:r>
          </a:p>
          <a:p>
            <a:pPr lvl="1"/>
            <a:r>
              <a:rPr lang="en-US" dirty="0"/>
              <a:t>Staff: 1.0</a:t>
            </a:r>
          </a:p>
          <a:p>
            <a:pPr lvl="1"/>
            <a:r>
              <a:rPr lang="en-US" dirty="0"/>
              <a:t>PD/Students: 2.0</a:t>
            </a:r>
          </a:p>
          <a:p>
            <a:pPr lvl="1"/>
            <a:r>
              <a:rPr lang="en-US" dirty="0"/>
              <a:t>Engineer/contractor: 0.5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Budget: $1054K, w/ $330K for M&amp;S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E7A7-B370-8B49-AE3F-A394051862E0}" type="datetime1">
              <a:rPr lang="en-US" smtClean="0"/>
              <a:t>8/19/18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D098E-64C7-B847-B417-538C5462EF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92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C535A-5B03-BF44-B923-D7A13DE25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51" y="-23046"/>
            <a:ext cx="6569427" cy="1325563"/>
          </a:xfrm>
        </p:spPr>
        <p:txBody>
          <a:bodyPr/>
          <a:lstStyle/>
          <a:p>
            <a:r>
              <a:rPr lang="en-US" dirty="0"/>
              <a:t>B-hadron trigger: pp and </a:t>
            </a:r>
            <a:r>
              <a:rPr lang="en-US" dirty="0" err="1"/>
              <a:t>pA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989E99-18D6-8343-B715-1351C44BD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" y="2943954"/>
            <a:ext cx="6208486" cy="3914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6385BC-E343-734D-86C9-98D840E9E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971" y="0"/>
            <a:ext cx="5236029" cy="6938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D3FEEF-F1D5-C942-9235-98B797CA9DBC}"/>
              </a:ext>
            </a:extLst>
          </p:cNvPr>
          <p:cNvSpPr txBox="1"/>
          <p:nvPr/>
        </p:nvSpPr>
        <p:spPr>
          <a:xfrm>
            <a:off x="227794" y="1591270"/>
            <a:ext cx="6323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STAR can’t do it, no trigger</a:t>
            </a:r>
          </a:p>
          <a:p>
            <a:pPr marL="285750" indent="-285750">
              <a:buFontTx/>
              <a:buChar char="-"/>
            </a:pPr>
            <a:r>
              <a:rPr lang="en-US" dirty="0"/>
              <a:t>sPHENIX, needs HF trigger for full D/B reconstruction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Track-based trigger MVTX+INTT+TPC, B-hadron measurements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3F0779-229E-E44B-A4CB-8C99AEB239DC}"/>
              </a:ext>
            </a:extLst>
          </p:cNvPr>
          <p:cNvSpPr txBox="1"/>
          <p:nvPr/>
        </p:nvSpPr>
        <p:spPr>
          <a:xfrm>
            <a:off x="838200" y="2514600"/>
            <a:ext cx="3365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Very high event multiplicity ~ &lt;1%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5E44E-E75E-8F47-B038-B8A647CA619A}"/>
              </a:ext>
            </a:extLst>
          </p:cNvPr>
          <p:cNvSpPr txBox="1"/>
          <p:nvPr/>
        </p:nvSpPr>
        <p:spPr>
          <a:xfrm>
            <a:off x="184251" y="1194316"/>
            <a:ext cx="6569427" cy="2616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www.phenix.bnl.gov</a:t>
            </a:r>
            <a:r>
              <a:rPr lang="en-US" sz="1100" dirty="0"/>
              <a:t>/WWW/publish/</a:t>
            </a:r>
            <a:r>
              <a:rPr lang="en-US" sz="1100" dirty="0" err="1"/>
              <a:t>mxliu</a:t>
            </a:r>
            <a:r>
              <a:rPr lang="en-US" sz="1100" dirty="0"/>
              <a:t>/sPHENIX/HF-Trigger/sPHENIX-HF-Trigger-Study-042018.pptx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C476F29-E2E6-4B41-B414-21F886387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48EEC-C2B6-524D-AFD3-8F8D8AC74846}" type="datetime1">
              <a:rPr lang="en-US" smtClean="0"/>
              <a:t>8/19/18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AB05A19-F575-2941-B069-58FD0465D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7E5E2F-5909-684D-9A76-7D6456240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760F-FA53-A240-AFDD-B17B2AFC82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76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3E8C2-F60E-CB4C-AB9C-C8893F940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52" y="179595"/>
            <a:ext cx="10515600" cy="1325563"/>
          </a:xfrm>
        </p:spPr>
        <p:txBody>
          <a:bodyPr/>
          <a:lstStyle/>
          <a:p>
            <a:r>
              <a:rPr lang="en-US" dirty="0"/>
              <a:t>Quadrant based trigger logic: </a:t>
            </a:r>
            <a:br>
              <a:rPr lang="en-US" dirty="0"/>
            </a:br>
            <a:r>
              <a:rPr lang="en-US" dirty="0"/>
              <a:t>3+4+5 RUs feed 1 FELIX/Trigger </a:t>
            </a:r>
            <a:r>
              <a:rPr lang="en-US" dirty="0" err="1"/>
              <a:t>baord</a:t>
            </a:r>
            <a:endParaRPr lang="en-US" dirty="0"/>
          </a:p>
        </p:txBody>
      </p:sp>
      <p:grpSp>
        <p:nvGrpSpPr>
          <p:cNvPr id="3" name="Group 112">
            <a:extLst>
              <a:ext uri="{FF2B5EF4-FFF2-40B4-BE49-F238E27FC236}">
                <a16:creationId xmlns:a16="http://schemas.microsoft.com/office/drawing/2014/main" id="{D3C1085D-DA88-8744-A8AA-F04D3E61C76C}"/>
              </a:ext>
            </a:extLst>
          </p:cNvPr>
          <p:cNvGrpSpPr/>
          <p:nvPr/>
        </p:nvGrpSpPr>
        <p:grpSpPr>
          <a:xfrm>
            <a:off x="535426" y="1628982"/>
            <a:ext cx="6328864" cy="4909930"/>
            <a:chOff x="7365933" y="494668"/>
            <a:chExt cx="3771955" cy="3013162"/>
          </a:xfrm>
        </p:grpSpPr>
        <p:pic>
          <p:nvPicPr>
            <p:cNvPr id="4" name="Screen Shot 2015-11-03 at 1.34.37 PM.png">
              <a:extLst>
                <a:ext uri="{FF2B5EF4-FFF2-40B4-BE49-F238E27FC236}">
                  <a16:creationId xmlns:a16="http://schemas.microsoft.com/office/drawing/2014/main" id="{D2D3CDFF-7223-CD42-8092-0BBA19246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5" name="Shape 111">
              <a:extLst>
                <a:ext uri="{FF2B5EF4-FFF2-40B4-BE49-F238E27FC236}">
                  <a16:creationId xmlns:a16="http://schemas.microsoft.com/office/drawing/2014/main" id="{3EACD812-59A3-1E42-94E3-180E50CFF0DE}"/>
                </a:ext>
              </a:extLst>
            </p:cNvPr>
            <p:cNvSpPr/>
            <p:nvPr/>
          </p:nvSpPr>
          <p:spPr>
            <a:xfrm>
              <a:off x="8005560" y="49466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err="1">
                  <a:solidFill>
                    <a:srgbClr val="FF0000"/>
                  </a:solidFill>
                </a:rPr>
                <a:t>sPHENIX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dirty="0">
                  <a:solidFill>
                    <a:srgbClr val="FF0000"/>
                  </a:solidFill>
                </a:rPr>
                <a:t>Inner Trackin</a:t>
              </a:r>
              <a:r>
                <a:rPr lang="en-US" dirty="0">
                  <a:solidFill>
                    <a:srgbClr val="FF0000"/>
                  </a:solidFill>
                </a:rPr>
                <a:t>g</a:t>
              </a:r>
              <a:endParaRPr dirty="0">
                <a:solidFill>
                  <a:srgbClr val="FF0000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A2B8A7C-EA00-4C44-91A0-83EF4B0D8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53999" y="2642183"/>
            <a:ext cx="4949747" cy="38975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C20D88-5696-6A47-B80E-6092796B10EF}"/>
              </a:ext>
            </a:extLst>
          </p:cNvPr>
          <p:cNvSpPr txBox="1"/>
          <p:nvPr/>
        </p:nvSpPr>
        <p:spPr>
          <a:xfrm>
            <a:off x="9740347" y="2055485"/>
            <a:ext cx="1755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Offline B-tagging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66E6A5-60F7-174D-8839-E6A448287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41-10D3-B44A-8F8E-D17160BD4240}" type="datetime1">
              <a:rPr lang="en-US" smtClean="0"/>
              <a:t>8/19/18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4ACCA5B-9DD4-ED48-A69A-D8EB5BDA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DF95402-0A97-494F-BA8B-0BF7139A5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760F-FA53-A240-AFDD-B17B2AFC82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34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123" y="0"/>
            <a:ext cx="9114677" cy="1143000"/>
          </a:xfrm>
        </p:spPr>
        <p:txBody>
          <a:bodyPr/>
          <a:lstStyle/>
          <a:p>
            <a:r>
              <a:rPr kumimoji="1" lang="en-US" altLang="ja-JP" dirty="0"/>
              <a:t> Expected beam spot size 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3"/>
              <p:cNvSpPr/>
              <p:nvPr/>
            </p:nvSpPr>
            <p:spPr>
              <a:xfrm>
                <a:off x="2222400" y="5181600"/>
                <a:ext cx="3797400" cy="9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ja-JP" altLang="ja-JP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400">
                            <a:solidFill>
                              <a:prstClr val="black"/>
                            </a:solidFill>
                            <a:latin typeface="Cambria Math"/>
                          </a:rPr>
                          <m:t>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1400">
                            <a:solidFill>
                              <a:prstClr val="black"/>
                            </a:solidFill>
                            <a:latin typeface="Cambria Math"/>
                          </a:rPr>
                          <m:t>lumi</m:t>
                        </m:r>
                      </m:sup>
                    </m:sSup>
                    <m:r>
                      <a:rPr lang="en-US" altLang="ja-JP" sz="140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ja-JP" altLang="ja-JP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ja-JP" altLang="ja-JP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ja-JP" sz="140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σ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140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beam</m:t>
                            </m:r>
                          </m:sup>
                        </m:sSup>
                      </m:num>
                      <m:den>
                        <m:rad>
                          <m:radPr>
                            <m:degHide m:val="on"/>
                            <m:ctrlPr>
                              <a:rPr lang="ja-JP" altLang="ja-JP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sz="140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altLang="ja-JP" sz="140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ja-JP" altLang="ja-JP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ja-JP" altLang="ja-JP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ja-JP" sz="140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ϵ</m:t>
                            </m:r>
                            <m:sSup>
                              <m:sSupPr>
                                <m:ctrlPr>
                                  <a:rPr lang="ja-JP" altLang="ja-JP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140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β</m:t>
                                </m:r>
                              </m:e>
                              <m:sup>
                                <m:r>
                                  <a:rPr lang="en-US" altLang="ja-JP" sz="1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∗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ja-JP" sz="140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2∗6</m:t>
                            </m:r>
                            <m:r>
                              <a:rPr lang="en-US" altLang="ja-JP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𝛾</m:t>
                            </m:r>
                          </m:den>
                        </m:f>
                      </m:e>
                    </m:rad>
                    <m:r>
                      <a:rPr lang="en-US" altLang="ja-JP" sz="1400">
                        <a:solidFill>
                          <a:prstClr val="black"/>
                        </a:solidFill>
                        <a:latin typeface="Cambria Math"/>
                      </a:rPr>
                      <m:t>   </m:t>
                    </m:r>
                  </m:oMath>
                </a14:m>
                <a:r>
                  <a:rPr lang="en-US" altLang="ja-JP" sz="1400" dirty="0">
                    <a:solidFill>
                      <a:prstClr val="black"/>
                    </a:solidFill>
                  </a:rPr>
                  <a:t>=   76 </a:t>
                </a:r>
                <a:r>
                  <a:rPr lang="en-US" altLang="ja-JP" sz="1400" dirty="0" err="1">
                    <a:solidFill>
                      <a:prstClr val="black"/>
                    </a:solidFill>
                  </a:rPr>
                  <a:t>μm</a:t>
                </a:r>
                <a:r>
                  <a:rPr lang="en-US" altLang="ja-JP" sz="1400" dirty="0">
                    <a:solidFill>
                      <a:prstClr val="black"/>
                    </a:solidFill>
                  </a:rPr>
                  <a:t>   (ε =10 </a:t>
                </a:r>
                <a:r>
                  <a:rPr lang="en-US" altLang="ja-JP" sz="1400" dirty="0" err="1">
                    <a:solidFill>
                      <a:prstClr val="black"/>
                    </a:solidFill>
                  </a:rPr>
                  <a:t>μm</a:t>
                </a:r>
                <a:r>
                  <a:rPr lang="en-US" altLang="ja-JP" sz="1400" dirty="0">
                    <a:solidFill>
                      <a:prstClr val="black"/>
                    </a:solidFill>
                  </a:rPr>
                  <a:t>)</a:t>
                </a:r>
              </a:p>
              <a:p>
                <a:r>
                  <a:rPr lang="en-US" altLang="ja-JP" sz="1400" dirty="0">
                    <a:solidFill>
                      <a:prstClr val="black"/>
                    </a:solidFill>
                  </a:rPr>
                  <a:t>                                             =    93 </a:t>
                </a:r>
                <a:r>
                  <a:rPr lang="en-US" altLang="ja-JP" sz="1400" dirty="0" err="1">
                    <a:solidFill>
                      <a:prstClr val="black"/>
                    </a:solidFill>
                  </a:rPr>
                  <a:t>μm</a:t>
                </a:r>
                <a:r>
                  <a:rPr lang="en-US" altLang="ja-JP" sz="1400" dirty="0">
                    <a:solidFill>
                      <a:prstClr val="black"/>
                    </a:solidFill>
                  </a:rPr>
                  <a:t>   (ε =15 </a:t>
                </a:r>
                <a:r>
                  <a:rPr lang="en-US" altLang="ja-JP" sz="1400" dirty="0" err="1">
                    <a:solidFill>
                      <a:prstClr val="black"/>
                    </a:solidFill>
                  </a:rPr>
                  <a:t>μm</a:t>
                </a:r>
                <a:r>
                  <a:rPr lang="en-US" altLang="ja-JP" sz="1400" dirty="0">
                    <a:solidFill>
                      <a:prstClr val="black"/>
                    </a:solidFill>
                  </a:rPr>
                  <a:t>)</a:t>
                </a:r>
              </a:p>
              <a:p>
                <a:endParaRPr lang="ja-JP" altLang="ja-JP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正方形/長方形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400" y="5181600"/>
                <a:ext cx="3797400" cy="9308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5943600" y="960566"/>
            <a:ext cx="2971800" cy="2585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ja-JP" sz="1200" dirty="0">
                <a:hlinkClick r:id="rId3"/>
              </a:rPr>
              <a:t>http://www.rhichome.bnl.gov/RHIC/Runs/</a:t>
            </a:r>
            <a:endParaRPr kumimoji="1" lang="ja-JP" alt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752600" y="914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obtained parameters from CAD’s web page: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0" y="4419600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RUN11 </a:t>
            </a:r>
            <a:r>
              <a:rPr lang="en-US" altLang="ja-JP" dirty="0" err="1">
                <a:solidFill>
                  <a:prstClr val="black"/>
                </a:solidFill>
              </a:rPr>
              <a:t>AuAu</a:t>
            </a:r>
            <a:r>
              <a:rPr lang="en-US" altLang="ja-JP" dirty="0">
                <a:solidFill>
                  <a:prstClr val="black"/>
                </a:solidFill>
              </a:rPr>
              <a:t> 200GeV 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0" y="4495800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RUN12 </a:t>
            </a:r>
            <a:r>
              <a:rPr lang="en-US" altLang="ja-JP" dirty="0" err="1">
                <a:solidFill>
                  <a:prstClr val="black"/>
                </a:solidFill>
              </a:rPr>
              <a:t>pp</a:t>
            </a:r>
            <a:r>
              <a:rPr lang="en-US" altLang="ja-JP" dirty="0">
                <a:solidFill>
                  <a:prstClr val="black"/>
                </a:solidFill>
              </a:rPr>
              <a:t> 200GeV 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8000" y="4812268"/>
            <a:ext cx="1830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>
                <a:solidFill>
                  <a:prstClr val="black"/>
                </a:solidFill>
              </a:rPr>
              <a:t>β* = 0.75 m (PHENIX)</a:t>
            </a:r>
            <a:endParaRPr lang="ja-JP" altLang="en-US" sz="11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40400" y="4857600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>
                <a:solidFill>
                  <a:prstClr val="black"/>
                </a:solidFill>
              </a:rPr>
              <a:t>β* = 0.85 m (PHENIX)</a:t>
            </a:r>
            <a:endParaRPr lang="ja-JP" altLang="en-US" sz="11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正方形/長方形 33"/>
              <p:cNvSpPr/>
              <p:nvPr/>
            </p:nvSpPr>
            <p:spPr>
              <a:xfrm>
                <a:off x="6400800" y="5181600"/>
                <a:ext cx="3962400" cy="9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ja-JP" altLang="ja-JP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400">
                            <a:solidFill>
                              <a:prstClr val="black"/>
                            </a:solidFill>
                            <a:latin typeface="Cambria Math"/>
                          </a:rPr>
                          <m:t>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1400">
                            <a:solidFill>
                              <a:prstClr val="black"/>
                            </a:solidFill>
                            <a:latin typeface="Cambria Math"/>
                          </a:rPr>
                          <m:t>lumi</m:t>
                        </m:r>
                      </m:sup>
                    </m:sSup>
                    <m:r>
                      <a:rPr lang="en-US" altLang="ja-JP" sz="140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ja-JP" altLang="ja-JP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ja-JP" altLang="ja-JP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ja-JP" sz="140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σ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140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beam</m:t>
                            </m:r>
                          </m:sup>
                        </m:sSup>
                      </m:num>
                      <m:den>
                        <m:rad>
                          <m:radPr>
                            <m:degHide m:val="on"/>
                            <m:ctrlPr>
                              <a:rPr lang="ja-JP" altLang="ja-JP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sz="140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altLang="ja-JP" sz="140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ja-JP" altLang="ja-JP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ja-JP" altLang="ja-JP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altLang="ja-JP" sz="140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ϵ</m:t>
                            </m:r>
                            <m:sSup>
                              <m:sSupPr>
                                <m:ctrlPr>
                                  <a:rPr lang="ja-JP" altLang="ja-JP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140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β</m:t>
                                </m:r>
                              </m:e>
                              <m:sup>
                                <m:r>
                                  <a:rPr lang="en-US" altLang="ja-JP" sz="1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∗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ja-JP" sz="140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2∗6</m:t>
                            </m:r>
                            <m:r>
                              <a:rPr lang="en-US" altLang="ja-JP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𝛾</m:t>
                            </m:r>
                          </m:den>
                        </m:f>
                      </m:e>
                    </m:rad>
                    <m:r>
                      <a:rPr lang="en-US" altLang="ja-JP" sz="1400">
                        <a:solidFill>
                          <a:prstClr val="black"/>
                        </a:solidFill>
                        <a:latin typeface="Cambria Math"/>
                      </a:rPr>
                      <m:t>   </m:t>
                    </m:r>
                  </m:oMath>
                </a14:m>
                <a:r>
                  <a:rPr lang="en-US" altLang="ja-JP" sz="1400" dirty="0">
                    <a:solidFill>
                      <a:prstClr val="black"/>
                    </a:solidFill>
                  </a:rPr>
                  <a:t>= 115 </a:t>
                </a:r>
                <a:r>
                  <a:rPr lang="en-US" altLang="ja-JP" sz="1400" dirty="0" err="1">
                    <a:solidFill>
                      <a:prstClr val="black"/>
                    </a:solidFill>
                  </a:rPr>
                  <a:t>μm</a:t>
                </a:r>
                <a:r>
                  <a:rPr lang="en-US" altLang="ja-JP" sz="1400" dirty="0">
                    <a:solidFill>
                      <a:prstClr val="black"/>
                    </a:solidFill>
                  </a:rPr>
                  <a:t>   (ε =20 </a:t>
                </a:r>
                <a:r>
                  <a:rPr lang="en-US" altLang="ja-JP" sz="1400" dirty="0" err="1">
                    <a:solidFill>
                      <a:prstClr val="black"/>
                    </a:solidFill>
                  </a:rPr>
                  <a:t>μm</a:t>
                </a:r>
                <a:r>
                  <a:rPr lang="en-US" altLang="ja-JP" sz="1400" dirty="0">
                    <a:solidFill>
                      <a:prstClr val="black"/>
                    </a:solidFill>
                  </a:rPr>
                  <a:t>)</a:t>
                </a:r>
              </a:p>
              <a:p>
                <a:r>
                  <a:rPr lang="en-US" altLang="ja-JP" sz="1400" dirty="0">
                    <a:solidFill>
                      <a:prstClr val="black"/>
                    </a:solidFill>
                  </a:rPr>
                  <a:t>                                             = 129 </a:t>
                </a:r>
                <a:r>
                  <a:rPr lang="en-US" altLang="ja-JP" sz="1400" dirty="0" err="1">
                    <a:solidFill>
                      <a:prstClr val="black"/>
                    </a:solidFill>
                  </a:rPr>
                  <a:t>μm</a:t>
                </a:r>
                <a:r>
                  <a:rPr lang="en-US" altLang="ja-JP" sz="1400" dirty="0">
                    <a:solidFill>
                      <a:prstClr val="black"/>
                    </a:solidFill>
                  </a:rPr>
                  <a:t>   (ε =25 </a:t>
                </a:r>
                <a:r>
                  <a:rPr lang="en-US" altLang="ja-JP" sz="1400" dirty="0" err="1">
                    <a:solidFill>
                      <a:prstClr val="black"/>
                    </a:solidFill>
                  </a:rPr>
                  <a:t>μm</a:t>
                </a:r>
                <a:r>
                  <a:rPr lang="en-US" altLang="ja-JP" sz="1400" dirty="0">
                    <a:solidFill>
                      <a:prstClr val="black"/>
                    </a:solidFill>
                  </a:rPr>
                  <a:t>)</a:t>
                </a:r>
              </a:p>
              <a:p>
                <a:r>
                  <a:rPr lang="en-US" altLang="ja-JP" sz="1200" dirty="0">
                    <a:solidFill>
                      <a:prstClr val="black"/>
                    </a:solidFill>
                  </a:rPr>
                  <a:t>Average 122um</a:t>
                </a:r>
                <a:endParaRPr lang="ja-JP" altLang="ja-JP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正方形/長方形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5181600"/>
                <a:ext cx="3962400" cy="930832"/>
              </a:xfrm>
              <a:prstGeom prst="rect">
                <a:avLst/>
              </a:prstGeom>
              <a:blipFill>
                <a:blip r:embed="rId4"/>
                <a:stretch>
                  <a:fillRect b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848600" y="1752600"/>
            <a:ext cx="259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definition of </a:t>
            </a:r>
            <a:r>
              <a:rPr lang="en-US" altLang="ja-JP" dirty="0" err="1">
                <a:solidFill>
                  <a:prstClr val="black"/>
                </a:solidFill>
              </a:rPr>
              <a:t>emittance</a:t>
            </a:r>
            <a:r>
              <a:rPr lang="en-US" altLang="ja-JP" dirty="0">
                <a:solidFill>
                  <a:prstClr val="black"/>
                </a:solidFill>
              </a:rPr>
              <a:t> </a:t>
            </a:r>
          </a:p>
          <a:p>
            <a:r>
              <a:rPr lang="el-GR" altLang="ja-JP" dirty="0">
                <a:solidFill>
                  <a:prstClr val="black"/>
                </a:solidFill>
              </a:rPr>
              <a:t>ε = (βγ) * (6</a:t>
            </a:r>
            <a:r>
              <a:rPr lang="en-US" altLang="ja-JP" dirty="0">
                <a:solidFill>
                  <a:prstClr val="black"/>
                </a:solidFill>
              </a:rPr>
              <a:t>σ^2)/</a:t>
            </a:r>
            <a:r>
              <a:rPr lang="el-GR" altLang="ja-JP" dirty="0">
                <a:solidFill>
                  <a:prstClr val="black"/>
                </a:solidFill>
              </a:rPr>
              <a:t>β</a:t>
            </a:r>
            <a:r>
              <a:rPr lang="en-US" altLang="ja-JP" dirty="0">
                <a:solidFill>
                  <a:prstClr val="black"/>
                </a:solidFill>
              </a:rPr>
              <a:t>*</a:t>
            </a:r>
          </a:p>
          <a:p>
            <a:r>
              <a:rPr lang="en-US" altLang="ja-JP" dirty="0">
                <a:solidFill>
                  <a:prstClr val="black"/>
                </a:solidFill>
              </a:rPr>
              <a:t>(βγ) : relativistic factors </a:t>
            </a:r>
          </a:p>
          <a:p>
            <a:r>
              <a:rPr lang="en-US" altLang="ja-JP" dirty="0">
                <a:solidFill>
                  <a:prstClr val="black"/>
                </a:solidFill>
              </a:rPr>
              <a:t>σ      : RMS beam size</a:t>
            </a:r>
          </a:p>
          <a:p>
            <a:r>
              <a:rPr lang="en-US" altLang="ja-JP" dirty="0">
                <a:solidFill>
                  <a:prstClr val="black"/>
                </a:solidFill>
              </a:rPr>
              <a:t>β*    : amplitude function</a:t>
            </a:r>
          </a:p>
          <a:p>
            <a:r>
              <a:rPr lang="en-US" altLang="ja-JP" dirty="0">
                <a:solidFill>
                  <a:prstClr val="black"/>
                </a:solidFill>
              </a:rPr>
              <a:t>ε      :95% normalized      </a:t>
            </a:r>
            <a:r>
              <a:rPr lang="en-US" altLang="ja-JP" dirty="0" err="1">
                <a:solidFill>
                  <a:prstClr val="black"/>
                </a:solidFill>
              </a:rPr>
              <a:t>emittance</a:t>
            </a:r>
            <a:r>
              <a:rPr lang="en-US" altLang="ja-JP" dirty="0">
                <a:solidFill>
                  <a:prstClr val="black"/>
                </a:solidFill>
              </a:rPr>
              <a:t>  </a:t>
            </a:r>
          </a:p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4600" y="6399244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prstClr val="black"/>
                </a:solidFill>
              </a:rPr>
              <a:t>will check  </a:t>
            </a:r>
            <a:r>
              <a:rPr lang="en-US" altLang="ja-JP" sz="1200" dirty="0" err="1">
                <a:solidFill>
                  <a:prstClr val="black"/>
                </a:solidFill>
              </a:rPr>
              <a:t>vernier</a:t>
            </a:r>
            <a:r>
              <a:rPr lang="en-US" altLang="ja-JP" sz="1200" dirty="0">
                <a:solidFill>
                  <a:prstClr val="black"/>
                </a:solidFill>
              </a:rPr>
              <a:t> scan result</a:t>
            </a:r>
            <a:r>
              <a:rPr lang="en-US" altLang="ja-JP" dirty="0">
                <a:solidFill>
                  <a:prstClr val="black"/>
                </a:solidFill>
              </a:rPr>
              <a:t> </a:t>
            </a:r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200" y="1283733"/>
            <a:ext cx="5867400" cy="2799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テキスト ボックス 6"/>
          <p:cNvSpPr txBox="1"/>
          <p:nvPr/>
        </p:nvSpPr>
        <p:spPr>
          <a:xfrm>
            <a:off x="1757670" y="6218784"/>
            <a:ext cx="202485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ASANO 2012/07/17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F47E1EE2-CF23-F941-BC68-8DA26ED80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F1D28-680A-C14B-91E1-918C847B0FBB}" type="datetime1">
              <a:rPr lang="en-US" smtClean="0"/>
              <a:t>8/19/18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BF67F88-B6AE-6342-9153-461F6D4E7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EF11EAC-1029-E645-AA6B-9E6E6E8CC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760F-FA53-A240-AFDD-B17B2AFC82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10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22" y="136198"/>
            <a:ext cx="11303100" cy="952130"/>
          </a:xfrm>
        </p:spPr>
        <p:txBody>
          <a:bodyPr>
            <a:noAutofit/>
          </a:bodyPr>
          <a:lstStyle/>
          <a:p>
            <a:r>
              <a:rPr lang="en-US" dirty="0"/>
              <a:t>Exciting Science Enabled by MVTX @sPHENIX </a:t>
            </a:r>
            <a:br>
              <a:rPr lang="en-US" dirty="0"/>
            </a:br>
            <a:r>
              <a:rPr lang="en-US" sz="3600" dirty="0">
                <a:solidFill>
                  <a:srgbClr val="FF0000"/>
                </a:solidFill>
              </a:rPr>
              <a:t>– LANL’s major long term NP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535" y="1289047"/>
            <a:ext cx="6235141" cy="256662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sPHENIX is the next flagship heavy ion physics experiment in the US (NSAC LRP2015)</a:t>
            </a:r>
          </a:p>
          <a:p>
            <a:pPr lvl="1"/>
            <a:r>
              <a:rPr lang="en-US" dirty="0"/>
              <a:t>Jets</a:t>
            </a:r>
          </a:p>
          <a:p>
            <a:pPr lvl="1"/>
            <a:r>
              <a:rPr lang="en-US" dirty="0"/>
              <a:t>Upsilons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B-jets and B hadrons</a:t>
            </a:r>
          </a:p>
          <a:p>
            <a:r>
              <a:rPr lang="en-US" dirty="0"/>
              <a:t>MVTX will complete QGP heavy flavor physics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Precision study of the “inner workings of QGP”(LRP15) 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Unambiguous determination of key parameters of QGP properties and interactions</a:t>
            </a:r>
          </a:p>
        </p:txBody>
      </p:sp>
      <p:grpSp>
        <p:nvGrpSpPr>
          <p:cNvPr id="5" name="Group 76"/>
          <p:cNvGrpSpPr/>
          <p:nvPr/>
        </p:nvGrpSpPr>
        <p:grpSpPr>
          <a:xfrm>
            <a:off x="6638637" y="1600200"/>
            <a:ext cx="4435763" cy="2380219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6964559" y="1122965"/>
            <a:ext cx="3518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complement  &amp; extend current and future RHIC and LHC QGP programs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3C71-11F2-8942-8C84-EA5082B4F65D}" type="datetime1">
              <a:rPr lang="en-US" smtClean="0"/>
              <a:t>8/19/18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3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287930" y="6172682"/>
            <a:ext cx="7427463" cy="34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282949" y="4133599"/>
            <a:ext cx="1563168" cy="2024143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48200" y="4126523"/>
            <a:ext cx="1553531" cy="2024143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233164" y="3595584"/>
            <a:ext cx="3389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sPHENIX 3 Physics 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82949" y="4177901"/>
            <a:ext cx="657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Jets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73789" y="4177901"/>
            <a:ext cx="1247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Upsilons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050" y="4547233"/>
            <a:ext cx="1536068" cy="14658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3789" y="4626143"/>
            <a:ext cx="1527943" cy="14157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673788" y="4167621"/>
            <a:ext cx="1553531" cy="2024143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10049" y="4167621"/>
            <a:ext cx="1553531" cy="2024143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370069" y="4038600"/>
            <a:ext cx="2315443" cy="2013643"/>
            <a:chOff x="5846069" y="4110543"/>
            <a:chExt cx="2315443" cy="2013642"/>
          </a:xfrm>
        </p:grpSpPr>
        <p:grpSp>
          <p:nvGrpSpPr>
            <p:cNvPr id="14" name="Group 13"/>
            <p:cNvGrpSpPr/>
            <p:nvPr/>
          </p:nvGrpSpPr>
          <p:grpSpPr>
            <a:xfrm>
              <a:off x="5846069" y="4110543"/>
              <a:ext cx="2315443" cy="2013642"/>
              <a:chOff x="5870969" y="4060743"/>
              <a:chExt cx="2315443" cy="2013642"/>
            </a:xfrm>
          </p:grpSpPr>
          <p:pic>
            <p:nvPicPr>
              <p:cNvPr id="32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0969" y="4060743"/>
                <a:ext cx="2315443" cy="2013642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521257" y="4549346"/>
                <a:ext cx="3577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15846" y="5279697"/>
                <a:ext cx="3786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587930" y="4352926"/>
              <a:ext cx="13917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/>
                <a:t>PRL 108 (2012) 022301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219504" y="3954974"/>
            <a:ext cx="22172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arxiv.org</a:t>
            </a:r>
            <a:r>
              <a:rPr lang="en-US" sz="1000" dirty="0"/>
              <a:t>/</a:t>
            </a:r>
            <a:r>
              <a:rPr lang="en-US" sz="1000" dirty="0" err="1"/>
              <a:t>pdf</a:t>
            </a:r>
            <a:r>
              <a:rPr lang="en-US" sz="1000" dirty="0"/>
              <a:t>/1501.06197v1.pdf</a:t>
            </a:r>
          </a:p>
        </p:txBody>
      </p:sp>
    </p:spTree>
    <p:extLst>
      <p:ext uri="{BB962C8B-B14F-4D97-AF65-F5344CB8AC3E}">
        <p14:creationId xmlns:p14="http://schemas.microsoft.com/office/powerpoint/2010/main" val="3286327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11200" y="232659"/>
            <a:ext cx="8229600" cy="712245"/>
          </a:xfrm>
        </p:spPr>
        <p:txBody>
          <a:bodyPr>
            <a:normAutofit/>
          </a:bodyPr>
          <a:lstStyle/>
          <a:p>
            <a:r>
              <a:rPr lang="en-US" sz="3600" dirty="0"/>
              <a:t>sPHENIX 5-Year Run Plan: 2023 – 2027+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5132-7D7B-184B-8B56-FA846FCA7F2B}" type="datetime1">
              <a:rPr lang="en-US" smtClean="0"/>
              <a:t>8/19/18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977" y="1001583"/>
            <a:ext cx="5996820" cy="238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22AEC9-15CA-5E4E-A70B-687E02674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98" y="1186579"/>
            <a:ext cx="11528421" cy="28047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AA243A-1568-2942-874C-3475F77D7C6F}"/>
              </a:ext>
            </a:extLst>
          </p:cNvPr>
          <p:cNvSpPr txBox="1"/>
          <p:nvPr/>
        </p:nvSpPr>
        <p:spPr>
          <a:xfrm>
            <a:off x="9982200" y="989366"/>
            <a:ext cx="1561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sPH-TRG-2018-001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CF8C9A-3E0D-1046-A0D6-C069EE6C9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198" y="4254209"/>
            <a:ext cx="7886700" cy="213574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Projected sPHENIX integrated luminosities after 5-year operation </a:t>
            </a:r>
          </a:p>
          <a:p>
            <a:pPr lvl="1"/>
            <a:r>
              <a:rPr lang="en-US" dirty="0" err="1"/>
              <a:t>AuAu</a:t>
            </a:r>
            <a:r>
              <a:rPr lang="en-US" dirty="0"/>
              <a:t>:     </a:t>
            </a:r>
            <a:r>
              <a:rPr lang="en-US" dirty="0" err="1"/>
              <a:t>Lum</a:t>
            </a:r>
            <a:r>
              <a:rPr lang="en-US" dirty="0"/>
              <a:t>. =  214 nb</a:t>
            </a:r>
            <a:r>
              <a:rPr lang="en-US" baseline="30000" dirty="0"/>
              <a:t>-1</a:t>
            </a:r>
            <a:r>
              <a:rPr lang="en-US" dirty="0"/>
              <a:t>   , </a:t>
            </a:r>
            <a:r>
              <a:rPr lang="en-US" dirty="0">
                <a:solidFill>
                  <a:srgbClr val="FF0000"/>
                </a:solidFill>
              </a:rPr>
              <a:t>Max collision rate ~200kHz</a:t>
            </a:r>
          </a:p>
          <a:p>
            <a:pPr lvl="1"/>
            <a:r>
              <a:rPr lang="en-US" dirty="0" err="1"/>
              <a:t>pp+pAu</a:t>
            </a:r>
            <a:r>
              <a:rPr lang="en-US" dirty="0"/>
              <a:t>: </a:t>
            </a:r>
            <a:r>
              <a:rPr lang="en-US" dirty="0" err="1"/>
              <a:t>Lum</a:t>
            </a:r>
            <a:r>
              <a:rPr lang="en-US" dirty="0"/>
              <a:t>. = 1340 pb</a:t>
            </a:r>
            <a:r>
              <a:rPr lang="en-US" baseline="30000" dirty="0"/>
              <a:t>-1</a:t>
            </a:r>
            <a:r>
              <a:rPr lang="en-US" dirty="0"/>
              <a:t>  , </a:t>
            </a:r>
            <a:r>
              <a:rPr lang="en-US" dirty="0">
                <a:solidFill>
                  <a:srgbClr val="FF0000"/>
                </a:solidFill>
              </a:rPr>
              <a:t>Max collision rate ~13MHz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sPHENIX Trigger limit:  &lt;=15kHz</a:t>
            </a:r>
          </a:p>
          <a:p>
            <a:pPr lvl="1"/>
            <a:r>
              <a:rPr lang="en-US" dirty="0" err="1"/>
              <a:t>AuAu</a:t>
            </a:r>
            <a:r>
              <a:rPr lang="en-US" dirty="0"/>
              <a:t>: mostly MB w/ |Z| &lt; 10cm</a:t>
            </a:r>
          </a:p>
          <a:p>
            <a:pPr lvl="1"/>
            <a:r>
              <a:rPr lang="en-US" dirty="0" err="1"/>
              <a:t>p+p</a:t>
            </a:r>
            <a:r>
              <a:rPr lang="en-US" dirty="0"/>
              <a:t>/A: high </a:t>
            </a:r>
            <a:r>
              <a:rPr lang="en-US" dirty="0" err="1"/>
              <a:t>pT</a:t>
            </a:r>
            <a:r>
              <a:rPr lang="en-US" dirty="0"/>
              <a:t> jet trigger, upsilons 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35592B-C7EF-6B45-BA0F-1086E4DA752B}"/>
              </a:ext>
            </a:extLst>
          </p:cNvPr>
          <p:cNvSpPr txBox="1"/>
          <p:nvPr/>
        </p:nvSpPr>
        <p:spPr>
          <a:xfrm>
            <a:off x="5464851" y="5189626"/>
            <a:ext cx="631329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 new proposal: </a:t>
            </a:r>
          </a:p>
          <a:p>
            <a:r>
              <a:rPr lang="en-US" dirty="0"/>
              <a:t>develop displaced tracker triggers for open heavy flavor in pp/</a:t>
            </a:r>
            <a:r>
              <a:rPr lang="en-US" dirty="0" err="1"/>
              <a:t>pA</a:t>
            </a:r>
            <a:endParaRPr lang="en-US" dirty="0"/>
          </a:p>
          <a:p>
            <a:r>
              <a:rPr lang="en-US" dirty="0"/>
              <a:t>based on MVTX + INTT</a:t>
            </a:r>
          </a:p>
          <a:p>
            <a:r>
              <a:rPr lang="en-US" dirty="0"/>
              <a:t>- RU continues readout + trigger boards(FELIX based?) </a:t>
            </a:r>
          </a:p>
        </p:txBody>
      </p:sp>
    </p:spTree>
    <p:extLst>
      <p:ext uri="{BB962C8B-B14F-4D97-AF65-F5344CB8AC3E}">
        <p14:creationId xmlns:p14="http://schemas.microsoft.com/office/powerpoint/2010/main" val="2434039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9609"/>
            <a:ext cx="8229600" cy="858553"/>
          </a:xfrm>
        </p:spPr>
        <p:txBody>
          <a:bodyPr>
            <a:normAutofit/>
          </a:bodyPr>
          <a:lstStyle/>
          <a:p>
            <a:r>
              <a:rPr lang="en-US" sz="4800" dirty="0"/>
              <a:t>Scope of the MVTX Project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81000" y="1124294"/>
            <a:ext cx="5778833" cy="516397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32AFF"/>
                </a:solidFill>
              </a:rPr>
              <a:t>MAPS Staves &amp; Electronics</a:t>
            </a:r>
          </a:p>
          <a:p>
            <a:pPr lvl="1"/>
            <a:r>
              <a:rPr lang="en-US" dirty="0"/>
              <a:t>Readout Integration R&amp;D (</a:t>
            </a:r>
            <a:r>
              <a:rPr lang="en-US" dirty="0">
                <a:solidFill>
                  <a:srgbClr val="FF0000"/>
                </a:solidFill>
              </a:rPr>
              <a:t>LANL LDRD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Frontend:  ALICE/ITS, RU </a:t>
            </a:r>
          </a:p>
          <a:p>
            <a:pPr lvl="2"/>
            <a:r>
              <a:rPr lang="en-US" dirty="0"/>
              <a:t>Backend: ATLAS FELIX</a:t>
            </a:r>
          </a:p>
          <a:p>
            <a:pPr lvl="2"/>
            <a:r>
              <a:rPr lang="en-US" dirty="0"/>
              <a:t>Reprogram RU &amp; FELIX for sPHENIX </a:t>
            </a:r>
          </a:p>
          <a:p>
            <a:pPr marL="914377" lvl="2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/>
              <a:t>Production: </a:t>
            </a:r>
          </a:p>
          <a:p>
            <a:pPr lvl="2"/>
            <a:r>
              <a:rPr lang="en-US" b="1" dirty="0"/>
              <a:t>84 ALICE/ITS-IB staves from CERN</a:t>
            </a:r>
          </a:p>
          <a:p>
            <a:pPr lvl="3"/>
            <a:r>
              <a:rPr lang="en-US" dirty="0"/>
              <a:t>Acceptance test @LBNL</a:t>
            </a:r>
          </a:p>
          <a:p>
            <a:pPr marL="1828754" lvl="3" indent="0">
              <a:buNone/>
            </a:pPr>
            <a:r>
              <a:rPr lang="en-US" dirty="0"/>
              <a:t>       48+spares(36)  </a:t>
            </a:r>
          </a:p>
          <a:p>
            <a:pPr lvl="2"/>
            <a:r>
              <a:rPr lang="en-US" b="1" dirty="0"/>
              <a:t>58 ALICE/ITS-RU from CERN</a:t>
            </a:r>
          </a:p>
          <a:p>
            <a:pPr lvl="3"/>
            <a:r>
              <a:rPr lang="en-US" dirty="0"/>
              <a:t>Acceptance test @UT-Austin, 48+spares(10)  </a:t>
            </a:r>
          </a:p>
          <a:p>
            <a:pPr lvl="2"/>
            <a:r>
              <a:rPr lang="en-US" dirty="0"/>
              <a:t>sPHENIX production, 8 ATLAS/FELIX</a:t>
            </a:r>
          </a:p>
          <a:p>
            <a:pPr lvl="3"/>
            <a:r>
              <a:rPr lang="en-US" dirty="0"/>
              <a:t>Acceptance test @LANL</a:t>
            </a:r>
          </a:p>
          <a:p>
            <a:pPr lvl="2"/>
            <a:r>
              <a:rPr lang="en-US" dirty="0"/>
              <a:t>Final detector assembly in US</a:t>
            </a:r>
          </a:p>
          <a:p>
            <a:pPr lvl="3"/>
            <a:r>
              <a:rPr lang="en-US" dirty="0"/>
              <a:t>LBNL and BNL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Ancillary systems, “adopt” ALICE system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59833" y="1116071"/>
            <a:ext cx="5761220" cy="517219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32AFF"/>
                </a:solidFill>
              </a:rPr>
              <a:t>Mechanics &amp; Cooling</a:t>
            </a:r>
          </a:p>
          <a:p>
            <a:pPr lvl="1"/>
            <a:r>
              <a:rPr lang="en-US" dirty="0">
                <a:solidFill>
                  <a:srgbClr val="008000"/>
                </a:solidFill>
              </a:rPr>
              <a:t>Changes </a:t>
            </a:r>
            <a:r>
              <a:rPr lang="en-US" dirty="0"/>
              <a:t>to ALICE/ITS inner tracker mechanical structures, 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End Wheels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Cylindrical structure shells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Detector half barrels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Detector and Service half barrels</a:t>
            </a:r>
          </a:p>
          <a:p>
            <a:pPr marL="914377" lvl="2" indent="0">
              <a:buNone/>
            </a:pPr>
            <a:endParaRPr lang="en-US" dirty="0"/>
          </a:p>
          <a:p>
            <a:pPr lvl="1"/>
            <a:r>
              <a:rPr lang="en-US" dirty="0"/>
              <a:t>Mechanical Integration, 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Conceptual design by LANL LDRD</a:t>
            </a:r>
          </a:p>
          <a:p>
            <a:pPr lvl="2"/>
            <a:r>
              <a:rPr lang="en-US" dirty="0"/>
              <a:t>Prototype by sPHENIX R&amp;D, MIT/LANL </a:t>
            </a:r>
          </a:p>
          <a:p>
            <a:pPr lvl="2"/>
            <a:r>
              <a:rPr lang="en-US" dirty="0"/>
              <a:t>Design integration frames</a:t>
            </a:r>
          </a:p>
          <a:p>
            <a:pPr lvl="2"/>
            <a:r>
              <a:rPr lang="en-US" dirty="0"/>
              <a:t>Composite structures, LBNL</a:t>
            </a:r>
          </a:p>
          <a:p>
            <a:pPr lvl="2"/>
            <a:r>
              <a:rPr lang="en-US" dirty="0"/>
              <a:t>Installation tooling etc.</a:t>
            </a:r>
          </a:p>
          <a:p>
            <a:pPr marL="914377" lvl="2" indent="0">
              <a:buNone/>
            </a:pPr>
            <a:endParaRPr lang="en-US" dirty="0"/>
          </a:p>
          <a:p>
            <a:pPr lvl="1"/>
            <a:r>
              <a:rPr lang="en-US" dirty="0"/>
              <a:t>Adopt ALICE cooling plant design</a:t>
            </a:r>
          </a:p>
          <a:p>
            <a:pPr lvl="2"/>
            <a:r>
              <a:rPr lang="en-US" dirty="0"/>
              <a:t>Modifications to fit sPHENIX</a:t>
            </a:r>
          </a:p>
          <a:p>
            <a:pPr lvl="2"/>
            <a:r>
              <a:rPr lang="en-US" dirty="0"/>
              <a:t>Much smaller heat load than ALICE ITS</a:t>
            </a:r>
          </a:p>
          <a:p>
            <a:pPr marL="121917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5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FC27-2C2D-0E4A-B6A7-ABC143B86737}" type="datetime1">
              <a:rPr lang="en-US" smtClean="0"/>
              <a:t>8/19/18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51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7570"/>
            <a:ext cx="10094344" cy="626419"/>
          </a:xfrm>
        </p:spPr>
        <p:txBody>
          <a:bodyPr>
            <a:normAutofit fontScale="90000"/>
          </a:bodyPr>
          <a:lstStyle/>
          <a:p>
            <a:r>
              <a:rPr lang="en-US" dirty="0"/>
              <a:t>sPHENIX DAQ Architecture and MVTX Readout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9F2702-CAFE-2D42-9F4A-0B8919D7F062}"/>
              </a:ext>
            </a:extLst>
          </p:cNvPr>
          <p:cNvSpPr/>
          <p:nvPr/>
        </p:nvSpPr>
        <p:spPr>
          <a:xfrm>
            <a:off x="8763277" y="1905412"/>
            <a:ext cx="1904723" cy="2573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D5644D-6DC5-6A41-9651-8317CBCE8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0423" y="1731281"/>
            <a:ext cx="2426751" cy="2685339"/>
          </a:xfrm>
          <a:prstGeom prst="rect">
            <a:avLst/>
          </a:prstGeom>
          <a:solidFill>
            <a:srgbClr val="EAEAE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6" name="Line 52">
            <a:extLst>
              <a:ext uri="{FF2B5EF4-FFF2-40B4-BE49-F238E27FC236}">
                <a16:creationId xmlns:a16="http://schemas.microsoft.com/office/drawing/2014/main" id="{599B2A2E-B953-704F-94F7-2798D254F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50510" y="3845583"/>
            <a:ext cx="245959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7" name="Line 58">
            <a:extLst>
              <a:ext uri="{FF2B5EF4-FFF2-40B4-BE49-F238E27FC236}">
                <a16:creationId xmlns:a16="http://schemas.microsoft.com/office/drawing/2014/main" id="{9E3E643B-8E65-6946-879A-6C0B1548B300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3582" y="4007241"/>
            <a:ext cx="487223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8" name="Line 52">
            <a:extLst>
              <a:ext uri="{FF2B5EF4-FFF2-40B4-BE49-F238E27FC236}">
                <a16:creationId xmlns:a16="http://schemas.microsoft.com/office/drawing/2014/main" id="{8C3DD3B4-E346-6848-8FB7-C852419EB1F0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8530" y="4174897"/>
            <a:ext cx="245959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9" name="Line 84">
            <a:extLst>
              <a:ext uri="{FF2B5EF4-FFF2-40B4-BE49-F238E27FC236}">
                <a16:creationId xmlns:a16="http://schemas.microsoft.com/office/drawing/2014/main" id="{CC882A23-D727-BF42-B4CC-0B7A689CB2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8850" y="2251905"/>
            <a:ext cx="323319" cy="1123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D7BF8C-54DE-6D4C-8AB4-6977EE712315}"/>
              </a:ext>
            </a:extLst>
          </p:cNvPr>
          <p:cNvGrpSpPr>
            <a:grpSpLocks/>
          </p:cNvGrpSpPr>
          <p:nvPr/>
        </p:nvGrpSpPr>
        <p:grpSpPr bwMode="auto">
          <a:xfrm>
            <a:off x="4280772" y="1961198"/>
            <a:ext cx="584893" cy="422111"/>
            <a:chOff x="1236" y="3274"/>
            <a:chExt cx="521" cy="376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B289F827-DCC8-B541-9974-37679C310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A0436AC-0BF9-E843-BB1B-B97251B3F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CADF7A5-AF9A-B349-AD1E-08B81CBEE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F80F35B-C964-6646-A612-0CCD9871B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sp>
        <p:nvSpPr>
          <p:cNvPr id="11" name="Line 90">
            <a:extLst>
              <a:ext uri="{FF2B5EF4-FFF2-40B4-BE49-F238E27FC236}">
                <a16:creationId xmlns:a16="http://schemas.microsoft.com/office/drawing/2014/main" id="{F0C11F5D-ED46-0A49-A7D1-DA25EBC85D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6030" y="2918471"/>
            <a:ext cx="323319" cy="1123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79BA5C-8C79-BC44-AA18-80A94F2CF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9819" y="2145255"/>
            <a:ext cx="432215" cy="269432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85E758-9DA3-B244-9B45-0EDE19AB0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9819" y="2794136"/>
            <a:ext cx="432215" cy="269432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en-GB" sz="120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4" name="Line 36">
            <a:extLst>
              <a:ext uri="{FF2B5EF4-FFF2-40B4-BE49-F238E27FC236}">
                <a16:creationId xmlns:a16="http://schemas.microsoft.com/office/drawing/2014/main" id="{76A7CFF2-FF3B-A342-B745-2BF37292147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3158" y="2335116"/>
            <a:ext cx="487223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15" name="Line 40">
            <a:extLst>
              <a:ext uri="{FF2B5EF4-FFF2-40B4-BE49-F238E27FC236}">
                <a16:creationId xmlns:a16="http://schemas.microsoft.com/office/drawing/2014/main" id="{83D51ACD-4D69-3747-B2A8-0C51B751652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2729" y="2486813"/>
            <a:ext cx="432215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16" name="Line 37">
            <a:extLst>
              <a:ext uri="{FF2B5EF4-FFF2-40B4-BE49-F238E27FC236}">
                <a16:creationId xmlns:a16="http://schemas.microsoft.com/office/drawing/2014/main" id="{C551584E-79C3-7D4F-AE05-5E51C0FAB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3158" y="2634257"/>
            <a:ext cx="487223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17" name="Line 41">
            <a:extLst>
              <a:ext uri="{FF2B5EF4-FFF2-40B4-BE49-F238E27FC236}">
                <a16:creationId xmlns:a16="http://schemas.microsoft.com/office/drawing/2014/main" id="{E8037132-B799-8545-8887-8A69C03F46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2729" y="2812376"/>
            <a:ext cx="432215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18" name="Line 42">
            <a:extLst>
              <a:ext uri="{FF2B5EF4-FFF2-40B4-BE49-F238E27FC236}">
                <a16:creationId xmlns:a16="http://schemas.microsoft.com/office/drawing/2014/main" id="{3F1C7306-5530-6C40-8BB3-50F74E5EFB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2729" y="3137940"/>
            <a:ext cx="432215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19" name="Line 43">
            <a:extLst>
              <a:ext uri="{FF2B5EF4-FFF2-40B4-BE49-F238E27FC236}">
                <a16:creationId xmlns:a16="http://schemas.microsoft.com/office/drawing/2014/main" id="{A72CB72F-D363-EE4A-855E-C3155F420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2729" y="3467245"/>
            <a:ext cx="432215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id="{5B646B94-ED90-8E4D-BFBD-0F1807B805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2728" y="2325153"/>
            <a:ext cx="216669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21" name="Line 45">
            <a:extLst>
              <a:ext uri="{FF2B5EF4-FFF2-40B4-BE49-F238E27FC236}">
                <a16:creationId xmlns:a16="http://schemas.microsoft.com/office/drawing/2014/main" id="{38BD126D-F645-F14D-A585-B29ADB6B13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2728" y="2650717"/>
            <a:ext cx="216669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22" name="Line 46">
            <a:extLst>
              <a:ext uri="{FF2B5EF4-FFF2-40B4-BE49-F238E27FC236}">
                <a16:creationId xmlns:a16="http://schemas.microsoft.com/office/drawing/2014/main" id="{7F562048-571A-A84B-BAEF-EC7DF02F83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2728" y="2974036"/>
            <a:ext cx="216669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23" name="Line 47">
            <a:extLst>
              <a:ext uri="{FF2B5EF4-FFF2-40B4-BE49-F238E27FC236}">
                <a16:creationId xmlns:a16="http://schemas.microsoft.com/office/drawing/2014/main" id="{D15BEC17-C683-CC4A-AD69-763EB9B65F20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2728" y="3299599"/>
            <a:ext cx="216669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24" name="Line 48">
            <a:extLst>
              <a:ext uri="{FF2B5EF4-FFF2-40B4-BE49-F238E27FC236}">
                <a16:creationId xmlns:a16="http://schemas.microsoft.com/office/drawing/2014/main" id="{BD2799DB-312D-D94B-B2BA-71BC94AC92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2728" y="3625163"/>
            <a:ext cx="216669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25" name="Line 49">
            <a:extLst>
              <a:ext uri="{FF2B5EF4-FFF2-40B4-BE49-F238E27FC236}">
                <a16:creationId xmlns:a16="http://schemas.microsoft.com/office/drawing/2014/main" id="{B8CDA951-5032-CB4D-A480-96A543DC296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8277" y="2541821"/>
            <a:ext cx="270555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26" name="Line 50">
            <a:extLst>
              <a:ext uri="{FF2B5EF4-FFF2-40B4-BE49-F238E27FC236}">
                <a16:creationId xmlns:a16="http://schemas.microsoft.com/office/drawing/2014/main" id="{0C7F5168-1034-894D-83B4-3E5F3CBDC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8277" y="2866263"/>
            <a:ext cx="270555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27" name="Line 51">
            <a:extLst>
              <a:ext uri="{FF2B5EF4-FFF2-40B4-BE49-F238E27FC236}">
                <a16:creationId xmlns:a16="http://schemas.microsoft.com/office/drawing/2014/main" id="{91F72BC1-2AAF-3249-B1A5-2DD1F12A2E7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8277" y="3190704"/>
            <a:ext cx="270555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28" name="Line 52">
            <a:extLst>
              <a:ext uri="{FF2B5EF4-FFF2-40B4-BE49-F238E27FC236}">
                <a16:creationId xmlns:a16="http://schemas.microsoft.com/office/drawing/2014/main" id="{F37696E6-A9CE-BC46-8754-3D52E0124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8277" y="3516268"/>
            <a:ext cx="270555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29" name="Line 54">
            <a:extLst>
              <a:ext uri="{FF2B5EF4-FFF2-40B4-BE49-F238E27FC236}">
                <a16:creationId xmlns:a16="http://schemas.microsoft.com/office/drawing/2014/main" id="{0EEE2933-B4C9-6D4D-80FF-2332BFDCA872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1611" y="2379040"/>
            <a:ext cx="487223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30" name="Line 55">
            <a:extLst>
              <a:ext uri="{FF2B5EF4-FFF2-40B4-BE49-F238E27FC236}">
                <a16:creationId xmlns:a16="http://schemas.microsoft.com/office/drawing/2014/main" id="{FD4D2E87-58A4-F94C-BC32-2A762A6290F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1611" y="2704603"/>
            <a:ext cx="487223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31" name="Line 56">
            <a:extLst>
              <a:ext uri="{FF2B5EF4-FFF2-40B4-BE49-F238E27FC236}">
                <a16:creationId xmlns:a16="http://schemas.microsoft.com/office/drawing/2014/main" id="{A073CCA5-DDB8-D240-A2B8-5D004FF78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1611" y="3029045"/>
            <a:ext cx="487223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32" name="Line 57">
            <a:extLst>
              <a:ext uri="{FF2B5EF4-FFF2-40B4-BE49-F238E27FC236}">
                <a16:creationId xmlns:a16="http://schemas.microsoft.com/office/drawing/2014/main" id="{BE30CE50-891B-2344-B3A5-0EC0A5F00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1611" y="3353485"/>
            <a:ext cx="487223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33" name="Line 58">
            <a:extLst>
              <a:ext uri="{FF2B5EF4-FFF2-40B4-BE49-F238E27FC236}">
                <a16:creationId xmlns:a16="http://schemas.microsoft.com/office/drawing/2014/main" id="{1DABB5E3-EDD7-D442-B3E1-16E2D5B44F6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3586" y="3677927"/>
            <a:ext cx="487223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F503982-177E-D149-BDAD-5EF022F98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7813" y="2108484"/>
            <a:ext cx="753664" cy="307149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86AF8F5-3DBF-FD4F-A8F9-B6EB3AB04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7813" y="2419455"/>
            <a:ext cx="753664" cy="307149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en-GB" sz="12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EBFF31-B929-0A4E-9FCD-53BED802F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7813" y="2730424"/>
            <a:ext cx="753664" cy="307149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en-GB" sz="12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A975018-89CC-3345-894D-C49DA417A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7813" y="3041395"/>
            <a:ext cx="753664" cy="308340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BF10A2-E532-4B44-BDB1-7FDFA719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7813" y="3353487"/>
            <a:ext cx="753664" cy="307149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9" name="Line 90">
            <a:extLst>
              <a:ext uri="{FF2B5EF4-FFF2-40B4-BE49-F238E27FC236}">
                <a16:creationId xmlns:a16="http://schemas.microsoft.com/office/drawing/2014/main" id="{188F85F3-A73F-5941-8112-A5A71E87C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8850" y="2633600"/>
            <a:ext cx="323319" cy="1123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40" name="Line 105">
            <a:extLst>
              <a:ext uri="{FF2B5EF4-FFF2-40B4-BE49-F238E27FC236}">
                <a16:creationId xmlns:a16="http://schemas.microsoft.com/office/drawing/2014/main" id="{89411441-5173-9549-9600-F87A23F793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85667" y="2145253"/>
            <a:ext cx="291885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41" name="Line 106">
            <a:extLst>
              <a:ext uri="{FF2B5EF4-FFF2-40B4-BE49-F238E27FC236}">
                <a16:creationId xmlns:a16="http://schemas.microsoft.com/office/drawing/2014/main" id="{FF4BE3F1-CFDC-7A40-BFAF-170B8EFC2F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42922" y="2443873"/>
            <a:ext cx="291885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42" name="Line 107">
            <a:extLst>
              <a:ext uri="{FF2B5EF4-FFF2-40B4-BE49-F238E27FC236}">
                <a16:creationId xmlns:a16="http://schemas.microsoft.com/office/drawing/2014/main" id="{EC4B52E6-97A4-F542-9E98-D9F0D5198B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85667" y="2828937"/>
            <a:ext cx="291885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43" name="Text Box 112">
            <a:extLst>
              <a:ext uri="{FF2B5EF4-FFF2-40B4-BE49-F238E27FC236}">
                <a16:creationId xmlns:a16="http://schemas.microsoft.com/office/drawing/2014/main" id="{C985B867-4622-B144-B618-6587C352B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668" y="4494093"/>
            <a:ext cx="1120669" cy="23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GB" sz="1600" b="1">
                <a:solidFill>
                  <a:srgbClr val="FFFFFF"/>
                </a:solidFill>
                <a:latin typeface="Arial Narrow" charset="0"/>
              </a:rPr>
              <a:t>Rack Room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DD50EF-E607-6B44-9F4C-87B6708372D3}"/>
              </a:ext>
            </a:extLst>
          </p:cNvPr>
          <p:cNvGrpSpPr>
            <a:grpSpLocks/>
          </p:cNvGrpSpPr>
          <p:nvPr/>
        </p:nvGrpSpPr>
        <p:grpSpPr bwMode="auto">
          <a:xfrm>
            <a:off x="4278678" y="2314781"/>
            <a:ext cx="584893" cy="422111"/>
            <a:chOff x="1236" y="3274"/>
            <a:chExt cx="521" cy="37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655B463-4F66-E84E-BD5E-657614851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98AEE62F-A300-8142-8F9F-B0D476661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335B7A4-0FAB-444F-990F-B6D9B950F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F0FCFCCD-4D27-F54B-94B5-ADA29E2C2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1A0CF18-B7B5-2644-AB56-22E922BCDF1B}"/>
              </a:ext>
            </a:extLst>
          </p:cNvPr>
          <p:cNvGrpSpPr>
            <a:grpSpLocks/>
          </p:cNvGrpSpPr>
          <p:nvPr/>
        </p:nvGrpSpPr>
        <p:grpSpPr bwMode="auto">
          <a:xfrm>
            <a:off x="4278678" y="2700966"/>
            <a:ext cx="584893" cy="422111"/>
            <a:chOff x="1236" y="3274"/>
            <a:chExt cx="521" cy="376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0EBCDC50-8419-A148-B804-8309F0770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AEEA9C52-C706-154F-9B12-3E936039C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2FACCFA6-AC4D-2741-BC96-992AFF094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E0BD92B2-9C2B-4942-B1DC-E9895D645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55B5323-7701-D44A-ACF9-FBEF2600BFCC}"/>
              </a:ext>
            </a:extLst>
          </p:cNvPr>
          <p:cNvGrpSpPr>
            <a:grpSpLocks/>
          </p:cNvGrpSpPr>
          <p:nvPr/>
        </p:nvGrpSpPr>
        <p:grpSpPr bwMode="auto">
          <a:xfrm>
            <a:off x="3469259" y="1883690"/>
            <a:ext cx="584893" cy="422111"/>
            <a:chOff x="1236" y="3274"/>
            <a:chExt cx="521" cy="376"/>
          </a:xfrm>
          <a:solidFill>
            <a:srgbClr val="008000"/>
          </a:solidFill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2B6A2C2D-36FB-934E-9EBB-D65BEDB71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3CB7F4A-22D4-AF4D-8241-A9E8120E6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4DA017F-C96C-D242-B6E6-5689B6C58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93DBBBA4-9FCD-B54D-832D-DCD0CCF3B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1D3B75-5AE6-1148-86DD-BD88C64704BB}"/>
              </a:ext>
            </a:extLst>
          </p:cNvPr>
          <p:cNvGrpSpPr>
            <a:grpSpLocks/>
          </p:cNvGrpSpPr>
          <p:nvPr/>
        </p:nvGrpSpPr>
        <p:grpSpPr bwMode="auto">
          <a:xfrm>
            <a:off x="3469259" y="2198026"/>
            <a:ext cx="584893" cy="422111"/>
            <a:chOff x="1236" y="3274"/>
            <a:chExt cx="521" cy="376"/>
          </a:xfrm>
          <a:solidFill>
            <a:srgbClr val="008000"/>
          </a:solidFill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0506AC5-C6C4-0B40-8377-99B9E4D9C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2E18E67-CF44-0B48-8B71-C3263508B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7E8B81E-841C-5447-B141-4291FBE2E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419C8B45-560C-B94B-A9E1-3AA7D9A89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7540BCE-B3E4-CB46-AF5B-04E2A7B0E345}"/>
              </a:ext>
            </a:extLst>
          </p:cNvPr>
          <p:cNvGrpSpPr>
            <a:grpSpLocks/>
          </p:cNvGrpSpPr>
          <p:nvPr/>
        </p:nvGrpSpPr>
        <p:grpSpPr bwMode="auto">
          <a:xfrm>
            <a:off x="3469259" y="2512365"/>
            <a:ext cx="584893" cy="422111"/>
            <a:chOff x="1236" y="3274"/>
            <a:chExt cx="521" cy="376"/>
          </a:xfrm>
          <a:solidFill>
            <a:srgbClr val="008000"/>
          </a:solidFill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BC111967-AF43-9B4C-B188-51ADDAA82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A58968C-5A7A-574E-BD67-75A8EA441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B50DE53-45F3-D94A-8B07-5470C4DC7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8707F121-D1E4-EC40-8FBD-C5CAECC7F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sp>
        <p:nvSpPr>
          <p:cNvPr id="49" name="Text Box 112">
            <a:extLst>
              <a:ext uri="{FF2B5EF4-FFF2-40B4-BE49-F238E27FC236}">
                <a16:creationId xmlns:a16="http://schemas.microsoft.com/office/drawing/2014/main" id="{491D150A-2645-7942-AB1A-26DB27D70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8611" y="1731281"/>
            <a:ext cx="926172" cy="23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GB" sz="1100" b="1" dirty="0">
                <a:solidFill>
                  <a:srgbClr val="0000FF"/>
                </a:solidFill>
                <a:latin typeface="Arial Narrow" charset="0"/>
              </a:rPr>
              <a:t>Event Builder</a:t>
            </a:r>
          </a:p>
        </p:txBody>
      </p:sp>
      <p:sp>
        <p:nvSpPr>
          <p:cNvPr id="50" name="Line 37">
            <a:extLst>
              <a:ext uri="{FF2B5EF4-FFF2-40B4-BE49-F238E27FC236}">
                <a16:creationId xmlns:a16="http://schemas.microsoft.com/office/drawing/2014/main" id="{F4E6EAE4-4900-3F4E-936B-BE3101EB14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3679" y="2949357"/>
            <a:ext cx="487223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E68EF10-0FD9-2B44-BA69-A2F9881EF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9819" y="2469695"/>
            <a:ext cx="432215" cy="269432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52" name="Line 36">
            <a:extLst>
              <a:ext uri="{FF2B5EF4-FFF2-40B4-BE49-F238E27FC236}">
                <a16:creationId xmlns:a16="http://schemas.microsoft.com/office/drawing/2014/main" id="{090BD055-4AD7-614B-A316-563AEB40AC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63638" y="3440863"/>
            <a:ext cx="63827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5" rIns="130028" bIns="65015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cs typeface="Arial" charset="0"/>
            </a:endParaRPr>
          </a:p>
        </p:txBody>
      </p:sp>
      <p:sp>
        <p:nvSpPr>
          <p:cNvPr id="53" name="Line 133">
            <a:extLst>
              <a:ext uri="{FF2B5EF4-FFF2-40B4-BE49-F238E27FC236}">
                <a16:creationId xmlns:a16="http://schemas.microsoft.com/office/drawing/2014/main" id="{C106FD97-80C4-0B40-8C8B-6429B13695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63593" y="3439276"/>
            <a:ext cx="563072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5" rIns="130028" bIns="65015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cs typeface="Arial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1D7B644-9BBD-C249-89D4-EF5C43FD44C8}"/>
              </a:ext>
            </a:extLst>
          </p:cNvPr>
          <p:cNvGrpSpPr/>
          <p:nvPr/>
        </p:nvGrpSpPr>
        <p:grpSpPr>
          <a:xfrm>
            <a:off x="4632303" y="3310827"/>
            <a:ext cx="790335" cy="269432"/>
            <a:chOff x="3232149" y="4995863"/>
            <a:chExt cx="1117602" cy="38100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20F0114-053C-D145-8BA7-C5A069729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F5A2368-FD4C-274E-A24D-13A67E60B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5" name="Line 36">
            <a:extLst>
              <a:ext uri="{FF2B5EF4-FFF2-40B4-BE49-F238E27FC236}">
                <a16:creationId xmlns:a16="http://schemas.microsoft.com/office/drawing/2014/main" id="{9886BDB4-141F-D44F-96FF-4FDA457E9B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63638" y="3755200"/>
            <a:ext cx="63827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5" rIns="130028" bIns="65015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cs typeface="Arial" charset="0"/>
            </a:endParaRPr>
          </a:p>
        </p:txBody>
      </p:sp>
      <p:sp>
        <p:nvSpPr>
          <p:cNvPr id="56" name="Line 133">
            <a:extLst>
              <a:ext uri="{FF2B5EF4-FFF2-40B4-BE49-F238E27FC236}">
                <a16:creationId xmlns:a16="http://schemas.microsoft.com/office/drawing/2014/main" id="{AFDDFFEC-D9D6-3443-9348-9FE151294E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63593" y="3753613"/>
            <a:ext cx="563072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5" rIns="130028" bIns="65015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cs typeface="Arial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D444808-4B85-754C-A51F-652C281A93E1}"/>
              </a:ext>
            </a:extLst>
          </p:cNvPr>
          <p:cNvGrpSpPr/>
          <p:nvPr/>
        </p:nvGrpSpPr>
        <p:grpSpPr>
          <a:xfrm>
            <a:off x="4632303" y="3625163"/>
            <a:ext cx="790335" cy="269432"/>
            <a:chOff x="3232149" y="4995863"/>
            <a:chExt cx="1117602" cy="381000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675A915-77E9-5F4F-9F28-E05BCFE5E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105BBEF-C17E-3644-AD89-9E7475701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8" name="Line 36">
            <a:extLst>
              <a:ext uri="{FF2B5EF4-FFF2-40B4-BE49-F238E27FC236}">
                <a16:creationId xmlns:a16="http://schemas.microsoft.com/office/drawing/2014/main" id="{B3A8F413-5E75-7B46-BC0C-B5FE53CBDD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63638" y="4075524"/>
            <a:ext cx="63827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5" rIns="130028" bIns="65015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cs typeface="Arial" charset="0"/>
            </a:endParaRPr>
          </a:p>
        </p:txBody>
      </p:sp>
      <p:sp>
        <p:nvSpPr>
          <p:cNvPr id="59" name="Line 133">
            <a:extLst>
              <a:ext uri="{FF2B5EF4-FFF2-40B4-BE49-F238E27FC236}">
                <a16:creationId xmlns:a16="http://schemas.microsoft.com/office/drawing/2014/main" id="{E184E2D1-DFC5-7440-813E-F8A7202108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63593" y="4073939"/>
            <a:ext cx="563072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5" rIns="130028" bIns="65015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cs typeface="Arial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D5BDCFF-45C9-B04E-974E-EA449EAF7D0A}"/>
              </a:ext>
            </a:extLst>
          </p:cNvPr>
          <p:cNvGrpSpPr/>
          <p:nvPr/>
        </p:nvGrpSpPr>
        <p:grpSpPr>
          <a:xfrm>
            <a:off x="4632303" y="3945488"/>
            <a:ext cx="790335" cy="269432"/>
            <a:chOff x="3232149" y="4995863"/>
            <a:chExt cx="1117602" cy="381000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9BC43E2-CD78-C048-8CD5-98AC639E2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4938B6B9-0A9E-3342-B4E7-1C8A40C0E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8A83A002-EE18-D243-8172-527D606C5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37" y="2054599"/>
            <a:ext cx="703891" cy="2188013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endParaRPr lang="en-GB" sz="1200" dirty="0">
              <a:solidFill>
                <a:srgbClr val="000000"/>
              </a:solidFill>
              <a:cs typeface="Arial" charset="0"/>
            </a:endParaRPr>
          </a:p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Network</a:t>
            </a:r>
          </a:p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Switch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E3BC745-DDB5-7E4F-80D4-398E42F35FBE}"/>
              </a:ext>
            </a:extLst>
          </p:cNvPr>
          <p:cNvGrpSpPr/>
          <p:nvPr/>
        </p:nvGrpSpPr>
        <p:grpSpPr>
          <a:xfrm>
            <a:off x="6898897" y="2365946"/>
            <a:ext cx="431091" cy="1886087"/>
            <a:chOff x="5662613" y="1828800"/>
            <a:chExt cx="609600" cy="2667084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C687023-7E81-5F46-A074-BD82979B6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182880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BCFF691-6034-8742-BAEC-DBC335E32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289175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0F558CF-A8AE-B947-A1DF-10DEAE74C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747963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3E1B7A1-6EB6-9C42-B5C2-51A77AEA7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20675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4C80297-7583-7C4D-B764-DC8418CC0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665538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ACF1C33-1282-0243-9CDD-1A57AD0F1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4114884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</p:grpSp>
      <p:sp>
        <p:nvSpPr>
          <p:cNvPr id="63" name="Line 43">
            <a:extLst>
              <a:ext uri="{FF2B5EF4-FFF2-40B4-BE49-F238E27FC236}">
                <a16:creationId xmlns:a16="http://schemas.microsoft.com/office/drawing/2014/main" id="{2E79C3C5-0DE0-4E46-8104-872D5522B1EA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8711" y="3784585"/>
            <a:ext cx="432215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64" name="Line 48">
            <a:extLst>
              <a:ext uri="{FF2B5EF4-FFF2-40B4-BE49-F238E27FC236}">
                <a16:creationId xmlns:a16="http://schemas.microsoft.com/office/drawing/2014/main" id="{61F63E85-E3F2-114E-BBD9-B626E2EC5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8712" y="3972440"/>
            <a:ext cx="216669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65" name="Line 43">
            <a:extLst>
              <a:ext uri="{FF2B5EF4-FFF2-40B4-BE49-F238E27FC236}">
                <a16:creationId xmlns:a16="http://schemas.microsoft.com/office/drawing/2014/main" id="{9361B60E-5071-5344-8EFA-F28B1880CF5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0682" y="4137849"/>
            <a:ext cx="432215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sz="2400">
              <a:cs typeface="Arial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1244AB2-8700-9F44-A78D-B83E528C9616}"/>
              </a:ext>
            </a:extLst>
          </p:cNvPr>
          <p:cNvGrpSpPr/>
          <p:nvPr/>
        </p:nvGrpSpPr>
        <p:grpSpPr>
          <a:xfrm>
            <a:off x="6659397" y="2216261"/>
            <a:ext cx="431091" cy="1886087"/>
            <a:chOff x="5662613" y="1828800"/>
            <a:chExt cx="609600" cy="2667084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F5B7A54-BFCA-C840-92AE-D426E8F25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182880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BE51CFC-0B92-7E40-A99C-C6FEAC698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289175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A715781-5A7A-0B4F-BA2F-ABB01AB37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747963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C853785-9BF2-924C-B597-AFA2C6540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20675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D6E8F1B-61D0-174A-A302-919E07FE8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665538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177E022-3EE4-D943-8F14-FDF491781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4114884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7189D984-757D-E34F-B588-CC7CD03B8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7813" y="3664838"/>
            <a:ext cx="753664" cy="307149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en-GB" sz="12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B767B2B-4E15-C64B-94BE-989846206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7813" y="3976190"/>
            <a:ext cx="753664" cy="307149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  <a:defRPr/>
            </a:pPr>
            <a:r>
              <a:rPr lang="en-GB" sz="12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7B2EDF8-9F5C-8C49-BCA9-DE0BEFD8A0A8}"/>
              </a:ext>
            </a:extLst>
          </p:cNvPr>
          <p:cNvGrpSpPr>
            <a:grpSpLocks/>
          </p:cNvGrpSpPr>
          <p:nvPr/>
        </p:nvGrpSpPr>
        <p:grpSpPr bwMode="auto">
          <a:xfrm>
            <a:off x="3481230" y="3189234"/>
            <a:ext cx="584893" cy="422111"/>
            <a:chOff x="1236" y="3274"/>
            <a:chExt cx="521" cy="376"/>
          </a:xfrm>
          <a:solidFill>
            <a:srgbClr val="008000"/>
          </a:solidFill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B3B6FB7-E3F9-634B-A894-428BBE6FB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49F8581-43FC-2F4B-97EC-8FD47901F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E9B8975-D738-A440-8FF0-687743A5D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11CFA37-9BC7-AA4F-A592-F70FC5918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1E7A161-1F64-BC42-AF73-97ECF436BDFB}"/>
              </a:ext>
            </a:extLst>
          </p:cNvPr>
          <p:cNvGrpSpPr>
            <a:grpSpLocks/>
          </p:cNvGrpSpPr>
          <p:nvPr/>
        </p:nvGrpSpPr>
        <p:grpSpPr bwMode="auto">
          <a:xfrm>
            <a:off x="3481230" y="3518547"/>
            <a:ext cx="584893" cy="422111"/>
            <a:chOff x="1236" y="3274"/>
            <a:chExt cx="521" cy="376"/>
          </a:xfrm>
          <a:solidFill>
            <a:srgbClr val="008000"/>
          </a:solidFill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E76DC6F-D668-3E46-8293-256B16B24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748D126-FAFE-D541-905F-A03DF6E98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A64D2AE-4D5A-FA49-B092-B3B3F777E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1E0AC3B-9D39-BC4A-80DC-958779273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B4D6DA5-5D49-264C-986D-B57009EA9B65}"/>
              </a:ext>
            </a:extLst>
          </p:cNvPr>
          <p:cNvGrpSpPr>
            <a:grpSpLocks/>
          </p:cNvGrpSpPr>
          <p:nvPr/>
        </p:nvGrpSpPr>
        <p:grpSpPr bwMode="auto">
          <a:xfrm>
            <a:off x="3481230" y="3847862"/>
            <a:ext cx="584893" cy="422111"/>
            <a:chOff x="1236" y="3274"/>
            <a:chExt cx="521" cy="376"/>
          </a:xfrm>
          <a:solidFill>
            <a:srgbClr val="008000"/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8563071-6BF8-9B49-8D34-4AA4E324A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3A1FC35-5D50-5040-9414-8247A99D3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A359C9D-D374-2947-B09D-AF6738230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3C329D9-7C50-404B-B0AB-F5AEBFC69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189" algn="l"/>
                  <a:tab pos="914377" algn="l"/>
                  <a:tab pos="1371566" algn="l"/>
                  <a:tab pos="1828754" algn="l"/>
                  <a:tab pos="2285943" algn="l"/>
                  <a:tab pos="2743131" algn="l"/>
                  <a:tab pos="3200320" algn="l"/>
                  <a:tab pos="3657509" algn="l"/>
                  <a:tab pos="4114697" algn="l"/>
                  <a:tab pos="4571886" algn="l"/>
                  <a:tab pos="5029074" algn="l"/>
                  <a:tab pos="5486263" algn="l"/>
                  <a:tab pos="5943451" algn="l"/>
                  <a:tab pos="6400640" algn="l"/>
                  <a:tab pos="6857829" algn="l"/>
                  <a:tab pos="7315017" algn="l"/>
                  <a:tab pos="7772206" algn="l"/>
                  <a:tab pos="8229394" algn="l"/>
                  <a:tab pos="8686583" algn="l"/>
                  <a:tab pos="9143771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29FEA56-70DF-5A42-AC6C-AD96C0EAC41C}"/>
              </a:ext>
            </a:extLst>
          </p:cNvPr>
          <p:cNvCxnSpPr/>
          <p:nvPr/>
        </p:nvCxnSpPr>
        <p:spPr>
          <a:xfrm>
            <a:off x="8341477" y="2262059"/>
            <a:ext cx="461779" cy="9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670615A-953F-DD4A-BA63-3484586BA86F}"/>
              </a:ext>
            </a:extLst>
          </p:cNvPr>
          <p:cNvCxnSpPr/>
          <p:nvPr/>
        </p:nvCxnSpPr>
        <p:spPr>
          <a:xfrm>
            <a:off x="8341477" y="2587036"/>
            <a:ext cx="461779" cy="9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C7C4A15-148D-FA4F-ACCE-462FF9111C6A}"/>
              </a:ext>
            </a:extLst>
          </p:cNvPr>
          <p:cNvCxnSpPr/>
          <p:nvPr/>
        </p:nvCxnSpPr>
        <p:spPr>
          <a:xfrm>
            <a:off x="8341477" y="2912013"/>
            <a:ext cx="461779" cy="9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0FA9FB0-3AF7-EA4A-A069-6CDC377F7DFE}"/>
              </a:ext>
            </a:extLst>
          </p:cNvPr>
          <p:cNvCxnSpPr/>
          <p:nvPr/>
        </p:nvCxnSpPr>
        <p:spPr>
          <a:xfrm>
            <a:off x="8341477" y="3236991"/>
            <a:ext cx="461779" cy="9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03EB5F7-E412-304F-BABC-2EE3073EE514}"/>
              </a:ext>
            </a:extLst>
          </p:cNvPr>
          <p:cNvCxnSpPr/>
          <p:nvPr/>
        </p:nvCxnSpPr>
        <p:spPr>
          <a:xfrm>
            <a:off x="8341477" y="3561967"/>
            <a:ext cx="461779" cy="9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B065A03-12E8-3141-874C-1277EDC87B53}"/>
              </a:ext>
            </a:extLst>
          </p:cNvPr>
          <p:cNvCxnSpPr/>
          <p:nvPr/>
        </p:nvCxnSpPr>
        <p:spPr>
          <a:xfrm>
            <a:off x="8341477" y="3886944"/>
            <a:ext cx="461779" cy="9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9A0EDD8-079A-DE46-AF29-FDAECD030B77}"/>
              </a:ext>
            </a:extLst>
          </p:cNvPr>
          <p:cNvCxnSpPr/>
          <p:nvPr/>
        </p:nvCxnSpPr>
        <p:spPr>
          <a:xfrm>
            <a:off x="8341477" y="4211921"/>
            <a:ext cx="461779" cy="9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139">
            <a:extLst>
              <a:ext uri="{FF2B5EF4-FFF2-40B4-BE49-F238E27FC236}">
                <a16:creationId xmlns:a16="http://schemas.microsoft.com/office/drawing/2014/main" id="{05B5FB5D-CA5E-E847-892E-F86B1E212D75}"/>
              </a:ext>
            </a:extLst>
          </p:cNvPr>
          <p:cNvSpPr txBox="1"/>
          <p:nvPr/>
        </p:nvSpPr>
        <p:spPr>
          <a:xfrm>
            <a:off x="8928789" y="2788091"/>
            <a:ext cx="15737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2400" dirty="0"/>
              <a:t>To the </a:t>
            </a:r>
          </a:p>
          <a:p>
            <a:pPr algn="ctr"/>
            <a:r>
              <a:rPr lang="en-US" sz="2400" dirty="0"/>
              <a:t>RACF/HPSS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8CDD51ED-DC03-594D-808C-3FC5D8B5F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0"/>
          <a:stretch/>
        </p:blipFill>
        <p:spPr>
          <a:xfrm>
            <a:off x="1945801" y="3319527"/>
            <a:ext cx="813481" cy="523840"/>
          </a:xfrm>
          <a:prstGeom prst="rect">
            <a:avLst/>
          </a:prstGeom>
        </p:spPr>
      </p:pic>
      <p:pic>
        <p:nvPicPr>
          <p:cNvPr id="81" name="Picture 80" descr="calorimeter_schematic.pdf">
            <a:extLst>
              <a:ext uri="{FF2B5EF4-FFF2-40B4-BE49-F238E27FC236}">
                <a16:creationId xmlns:a16="http://schemas.microsoft.com/office/drawing/2014/main" id="{12089F32-4404-2F42-8D5D-CF9D84BA2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57" y="1807480"/>
            <a:ext cx="842475" cy="109026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C34B6D6-0F0F-D94A-A0EF-AE0E0A999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114" y="3829617"/>
            <a:ext cx="874631" cy="48864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FC4597D-F420-294C-ADCA-669153A2C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5673" y="2092101"/>
            <a:ext cx="405948" cy="379673"/>
          </a:xfrm>
          <a:prstGeom prst="rect">
            <a:avLst/>
          </a:prstGeom>
        </p:spPr>
      </p:pic>
      <p:sp>
        <p:nvSpPr>
          <p:cNvPr id="84" name="TextBox 151">
            <a:extLst>
              <a:ext uri="{FF2B5EF4-FFF2-40B4-BE49-F238E27FC236}">
                <a16:creationId xmlns:a16="http://schemas.microsoft.com/office/drawing/2014/main" id="{84D09D7F-F295-034C-9874-3565BAB7CAEC}"/>
              </a:ext>
            </a:extLst>
          </p:cNvPr>
          <p:cNvSpPr txBox="1"/>
          <p:nvPr/>
        </p:nvSpPr>
        <p:spPr>
          <a:xfrm>
            <a:off x="1991039" y="2787845"/>
            <a:ext cx="9541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1100" dirty="0"/>
              <a:t>Calorimeters,</a:t>
            </a:r>
          </a:p>
          <a:p>
            <a:pPr algn="ctr"/>
            <a:r>
              <a:rPr lang="en-US" sz="1100" dirty="0"/>
              <a:t>INTT, MBD</a:t>
            </a:r>
          </a:p>
        </p:txBody>
      </p:sp>
      <p:sp>
        <p:nvSpPr>
          <p:cNvPr id="85" name="TextBox 152">
            <a:extLst>
              <a:ext uri="{FF2B5EF4-FFF2-40B4-BE49-F238E27FC236}">
                <a16:creationId xmlns:a16="http://schemas.microsoft.com/office/drawing/2014/main" id="{70778B16-DC03-D546-8AE5-7CDEFEFC3A06}"/>
              </a:ext>
            </a:extLst>
          </p:cNvPr>
          <p:cNvSpPr txBox="1"/>
          <p:nvPr/>
        </p:nvSpPr>
        <p:spPr>
          <a:xfrm>
            <a:off x="2898400" y="3394414"/>
            <a:ext cx="572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1200" dirty="0"/>
              <a:t>TPC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b="1" dirty="0">
                <a:solidFill>
                  <a:srgbClr val="FF0000"/>
                </a:solidFill>
              </a:rPr>
              <a:t>MVTX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B2FCCD-D4B6-4F43-B96D-5B0B5EFE6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610" y="4983163"/>
            <a:ext cx="8829556" cy="136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28" tIns="65015" rIns="130028" bIns="65015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406327" indent="-406327">
              <a:buFont typeface="Arial" charset="0"/>
              <a:buChar char="•"/>
              <a:tabLst>
                <a:tab pos="1302502" algn="l"/>
                <a:tab pos="1555328" algn="l"/>
                <a:tab pos="2765278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SEB	  	  Sub-Event Buffer</a:t>
            </a:r>
          </a:p>
          <a:p>
            <a:pPr marL="406327" indent="-406327">
              <a:buFont typeface="Arial" charset="0"/>
              <a:buChar char="•"/>
              <a:tabLst>
                <a:tab pos="1302502" algn="l"/>
                <a:tab pos="1555328" algn="l"/>
                <a:tab pos="2765278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EBDC		  Event Buffer and Data Compressor</a:t>
            </a:r>
          </a:p>
          <a:p>
            <a:pPr marL="406327" indent="-406327">
              <a:buFont typeface="Arial" charset="0"/>
              <a:buChar char="•"/>
              <a:tabLst>
                <a:tab pos="1302502" algn="l"/>
                <a:tab pos="1555328" algn="l"/>
                <a:tab pos="2765278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ATP	      Assembles events and compresses  data</a:t>
            </a:r>
          </a:p>
          <a:p>
            <a:pPr marL="406327" indent="-406327">
              <a:buFont typeface="Arial" charset="0"/>
              <a:buChar char="•"/>
              <a:tabLst>
                <a:tab pos="1302502" algn="l"/>
                <a:tab pos="1555328" algn="l"/>
                <a:tab pos="2765278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Buffer Box   Data interim storage before sending data to the computing center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58200" y="6416676"/>
            <a:ext cx="2133600" cy="365125"/>
          </a:xfrm>
        </p:spPr>
        <p:txBody>
          <a:bodyPr/>
          <a:lstStyle/>
          <a:p>
            <a:fld id="{CBDFA25B-0707-4DA6-9D51-09FCF638348C}" type="slidenum">
              <a:rPr lang="en-US" smtClean="0"/>
              <a:t>6</a:t>
            </a:fld>
            <a:endParaRPr lang="en-US" dirty="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F106CC8E-E8A7-FD48-9F53-880213337276}"/>
              </a:ext>
            </a:extLst>
          </p:cNvPr>
          <p:cNvSpPr/>
          <p:nvPr/>
        </p:nvSpPr>
        <p:spPr>
          <a:xfrm>
            <a:off x="1930400" y="3838498"/>
            <a:ext cx="3678211" cy="50490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2" name="Date Placeholder 141">
            <a:extLst>
              <a:ext uri="{FF2B5EF4-FFF2-40B4-BE49-F238E27FC236}">
                <a16:creationId xmlns:a16="http://schemas.microsoft.com/office/drawing/2014/main" id="{57F6FAF8-BB9E-9642-800B-E5FE9A864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C49C7B-5747-2649-B6F2-0562EA0CC849}" type="datetime1">
              <a:rPr lang="en-US" altLang="en-US" smtClean="0"/>
              <a:t>8/19/18</a:t>
            </a:fld>
            <a:endParaRPr lang="en-US" altLang="en-US"/>
          </a:p>
        </p:txBody>
      </p:sp>
      <p:sp>
        <p:nvSpPr>
          <p:cNvPr id="143" name="Footer Placeholder 142">
            <a:extLst>
              <a:ext uri="{FF2B5EF4-FFF2-40B4-BE49-F238E27FC236}">
                <a16:creationId xmlns:a16="http://schemas.microsoft.com/office/drawing/2014/main" id="{2EFD9FC8-95E2-CF44-B564-6B4D16AE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HENP Team Retreat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3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368" y="48747"/>
            <a:ext cx="7552106" cy="763639"/>
          </a:xfrm>
        </p:spPr>
        <p:txBody>
          <a:bodyPr>
            <a:noAutofit/>
          </a:bodyPr>
          <a:lstStyle/>
          <a:p>
            <a:r>
              <a:rPr lang="en-US" sz="4000" dirty="0"/>
              <a:t>MVTX Readout, Power and Controls</a:t>
            </a:r>
            <a:endParaRPr lang="en-US" sz="2800" dirty="0">
              <a:solidFill>
                <a:srgbClr val="1D41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31230" y="817152"/>
            <a:ext cx="8836299" cy="4295177"/>
            <a:chOff x="121974" y="1442743"/>
            <a:chExt cx="8836298" cy="42951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357656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1" dirty="0">
                  <a:solidFill>
                    <a:schemeClr val="tx1"/>
                  </a:solidFill>
                </a:rPr>
                <a:t>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Samtec</a:t>
              </a:r>
              <a:r>
                <a:rPr lang="en-US" sz="1200" dirty="0"/>
                <a:t> </a:t>
              </a:r>
              <a:r>
                <a:rPr lang="en-US" sz="1200" dirty="0" err="1"/>
                <a:t>Twinax</a:t>
              </a:r>
              <a:r>
                <a:rPr lang="en-US" sz="1200" dirty="0"/>
                <a:t> “</a:t>
              </a:r>
              <a:r>
                <a:rPr lang="en-US" sz="1200" dirty="0" err="1"/>
                <a:t>FireFly</a:t>
              </a:r>
              <a:r>
                <a:rPr lang="en-US" sz="12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9 Data    (1.2Gbps)</a:t>
              </a:r>
            </a:p>
            <a:p>
              <a:r>
                <a:rPr lang="en-US" sz="1100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Readout Unit</a:t>
              </a:r>
            </a:p>
            <a:p>
              <a:r>
                <a:rPr lang="en-US" sz="1100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1"/>
              <a:ext cx="1072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FELIX</a:t>
              </a:r>
            </a:p>
            <a:p>
              <a:pPr algn="ctr"/>
              <a:r>
                <a:rPr lang="en-US" sz="12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Alpide</a:t>
              </a:r>
              <a:r>
                <a:rPr lang="en-US" sz="12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3" y="3272498"/>
              <a:ext cx="199383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6" y="3272498"/>
              <a:ext cx="16904" cy="735467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6" y="4390395"/>
              <a:ext cx="591277" cy="7923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Cold Plate</a:t>
              </a:r>
            </a:p>
          </p:txBody>
        </p:sp>
        <p:cxnSp>
          <p:nvCxnSpPr>
            <p:cNvPr id="27" name="Elbow Connector 26"/>
            <p:cNvCxnSpPr>
              <a:stCxn id="11" idx="0"/>
            </p:cNvCxnSpPr>
            <p:nvPr/>
          </p:nvCxnSpPr>
          <p:spPr>
            <a:xfrm rot="16200000" flipV="1">
              <a:off x="2331420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1"/>
              <a:ext cx="9723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54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1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36000" bIns="36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6335334" y="4226161"/>
              <a:ext cx="1728000" cy="432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1148548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618744" y="1442743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1881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81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6"/>
              <a:ext cx="1661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631229" y="5444133"/>
            <a:ext cx="9036771" cy="9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   Sensor</a:t>
            </a:r>
            <a:r>
              <a:rPr lang="en-US" sz="1600" dirty="0"/>
              <a:t>-Stave (9 ALPIDE chips)       |    </a:t>
            </a:r>
            <a:r>
              <a:rPr lang="en-US" sz="1600" b="1" dirty="0">
                <a:solidFill>
                  <a:srgbClr val="FF0000"/>
                </a:solidFill>
              </a:rPr>
              <a:t>Front End</a:t>
            </a:r>
            <a:r>
              <a:rPr lang="en-US" sz="1600" dirty="0"/>
              <a:t>-Readout Unit         | </a:t>
            </a:r>
            <a:r>
              <a:rPr lang="en-US" sz="1600" b="1" dirty="0">
                <a:solidFill>
                  <a:srgbClr val="FF0000"/>
                </a:solidFill>
              </a:rPr>
              <a:t>Back End</a:t>
            </a:r>
            <a:r>
              <a:rPr lang="en-US" sz="1600" dirty="0"/>
              <a:t>-FELIX/DAM</a:t>
            </a:r>
            <a:endParaRPr lang="en-US" sz="16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A9673-9A10-E948-A16F-64BC7D12881A}" type="datetime1">
              <a:rPr lang="en-US" smtClean="0"/>
              <a:t>8/19/18</a:t>
            </a:fld>
            <a:endParaRPr lang="en-US"/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49" y="904881"/>
            <a:ext cx="3601793" cy="92708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332548" y="1841481"/>
            <a:ext cx="1464253" cy="7183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807802" y="1831573"/>
            <a:ext cx="2139253" cy="7228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727200" y="2514601"/>
            <a:ext cx="88571" cy="9249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1263982" y="1885004"/>
            <a:ext cx="80855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solidFill>
                  <a:srgbClr val="FF0000"/>
                </a:solidFill>
              </a:rPr>
              <a:t>one pixel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123254" y="4052837"/>
            <a:ext cx="2235484" cy="1939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FF0000"/>
                </a:solidFill>
              </a:rPr>
              <a:t>ALPIDE pixel: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Shaping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Digitization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Zero-suppression</a:t>
            </a:r>
          </a:p>
          <a:p>
            <a:pPr marL="380990" indent="-380990">
              <a:buFontTx/>
              <a:buChar char="-"/>
            </a:pPr>
            <a:r>
              <a:rPr lang="en-US" sz="1867" dirty="0"/>
              <a:t>3x buffer </a:t>
            </a:r>
          </a:p>
          <a:p>
            <a:pPr marL="380990" indent="-380990">
              <a:buFontTx/>
              <a:buChar char="-"/>
            </a:pPr>
            <a:endParaRPr lang="en-US" sz="24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9560414" y="3257550"/>
            <a:ext cx="2539993" cy="1385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ATLAS Front-End Link </a:t>
            </a:r>
            <a:r>
              <a:rPr lang="en-US" sz="1400" dirty="0" err="1">
                <a:solidFill>
                  <a:srgbClr val="FF0000"/>
                </a:solidFill>
              </a:rPr>
              <a:t>eXchange</a:t>
            </a:r>
            <a:r>
              <a:rPr lang="en-US" sz="1400" dirty="0">
                <a:solidFill>
                  <a:srgbClr val="FF0000"/>
                </a:solidFill>
              </a:rPr>
              <a:t> (FELIX): </a:t>
            </a:r>
            <a:endParaRPr lang="en-US" sz="2133" dirty="0">
              <a:solidFill>
                <a:srgbClr val="FF0000"/>
              </a:solidFill>
            </a:endParaRPr>
          </a:p>
          <a:p>
            <a:pPr marL="380990" indent="-380990">
              <a:buFontTx/>
              <a:buChar char="-"/>
            </a:pPr>
            <a:r>
              <a:rPr lang="en-US" sz="1867" dirty="0"/>
              <a:t>sPHENIX Data Aggregation Module(DAM)</a:t>
            </a:r>
            <a:endParaRPr lang="en-US" sz="2133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5FC3EB-38A9-1E4D-B887-C2DAD739A23D}"/>
              </a:ext>
            </a:extLst>
          </p:cNvPr>
          <p:cNvSpPr txBox="1"/>
          <p:nvPr/>
        </p:nvSpPr>
        <p:spPr>
          <a:xfrm>
            <a:off x="8393842" y="10985"/>
            <a:ext cx="366209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D41FF"/>
                </a:solidFill>
              </a:rPr>
              <a:t>a key LDRD deliverable: </a:t>
            </a:r>
          </a:p>
          <a:p>
            <a:r>
              <a:rPr lang="en-US" sz="1600" dirty="0"/>
              <a:t>Demonstrate the full readout and control </a:t>
            </a:r>
          </a:p>
          <a:p>
            <a:r>
              <a:rPr lang="en-US" sz="1600" dirty="0"/>
              <a:t>chain w/ “final” RU and FELIX</a:t>
            </a:r>
          </a:p>
        </p:txBody>
      </p:sp>
    </p:spTree>
    <p:extLst>
      <p:ext uri="{BB962C8B-B14F-4D97-AF65-F5344CB8AC3E}">
        <p14:creationId xmlns:p14="http://schemas.microsoft.com/office/powerpoint/2010/main" val="3989917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215756-0A1C-3545-8B5E-B65CB5E3B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62" y="2530993"/>
            <a:ext cx="6472021" cy="37719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8931"/>
            <a:ext cx="9697155" cy="890478"/>
          </a:xfrm>
        </p:spPr>
        <p:txBody>
          <a:bodyPr>
            <a:normAutofit/>
          </a:bodyPr>
          <a:lstStyle/>
          <a:p>
            <a:r>
              <a:rPr lang="en-US" dirty="0"/>
              <a:t>sPHENIX Mechanical System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691" y="962839"/>
            <a:ext cx="7886700" cy="4351339"/>
          </a:xfrm>
        </p:spPr>
        <p:txBody>
          <a:bodyPr/>
          <a:lstStyle/>
          <a:p>
            <a:r>
              <a:rPr lang="en-US" dirty="0"/>
              <a:t>MVTX, INTT and TPC/</a:t>
            </a:r>
            <a:r>
              <a:rPr lang="en-US" dirty="0" err="1"/>
              <a:t>HCal</a:t>
            </a:r>
            <a:endParaRPr lang="en-US" dirty="0"/>
          </a:p>
          <a:p>
            <a:pPr lvl="1"/>
            <a:r>
              <a:rPr lang="en-US" dirty="0"/>
              <a:t>MVTX/INTT detector designs modified</a:t>
            </a:r>
          </a:p>
          <a:p>
            <a:pPr lvl="1"/>
            <a:r>
              <a:rPr lang="en-US" dirty="0"/>
              <a:t>Global interface being developed</a:t>
            </a:r>
          </a:p>
          <a:p>
            <a:pPr lvl="1"/>
            <a:r>
              <a:rPr lang="en-US" dirty="0"/>
              <a:t>Office of System Integration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77A3C-E7E0-C64C-AFAE-B4C6D7386BD8}" type="datetime1">
              <a:rPr lang="en-US" smtClean="0"/>
              <a:t>8/19/18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8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BB29C8-9798-8C46-92C0-49337ADA7AE4}"/>
              </a:ext>
            </a:extLst>
          </p:cNvPr>
          <p:cNvGrpSpPr/>
          <p:nvPr/>
        </p:nvGrpSpPr>
        <p:grpSpPr>
          <a:xfrm>
            <a:off x="6759692" y="1697323"/>
            <a:ext cx="4856051" cy="5101264"/>
            <a:chOff x="5049650" y="1106491"/>
            <a:chExt cx="3642038" cy="38259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87C7E3-4B69-F940-93FD-857F7E723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5" t="-80" r="24423" b="7054"/>
            <a:stretch/>
          </p:blipFill>
          <p:spPr>
            <a:xfrm>
              <a:off x="5049650" y="1106491"/>
              <a:ext cx="3642038" cy="332349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7FE7CD-4329-724F-B8EE-803D4FA5F434}"/>
                </a:ext>
              </a:extLst>
            </p:cNvPr>
            <p:cNvCxnSpPr/>
            <p:nvPr/>
          </p:nvCxnSpPr>
          <p:spPr>
            <a:xfrm>
              <a:off x="6931029" y="3210050"/>
              <a:ext cx="19783" cy="14771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24E63E-D0AC-F145-976B-2D261B35822F}"/>
                </a:ext>
              </a:extLst>
            </p:cNvPr>
            <p:cNvCxnSpPr/>
            <p:nvPr/>
          </p:nvCxnSpPr>
          <p:spPr>
            <a:xfrm flipH="1">
              <a:off x="5671531" y="4212373"/>
              <a:ext cx="6594" cy="4747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02F7ED-7893-284C-A77C-A434F030C900}"/>
                </a:ext>
              </a:extLst>
            </p:cNvPr>
            <p:cNvSpPr txBox="1"/>
            <p:nvPr/>
          </p:nvSpPr>
          <p:spPr>
            <a:xfrm>
              <a:off x="5678125" y="4617016"/>
              <a:ext cx="1290775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/>
                <a:t>L = 350.0 cm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99A1C2-2F3D-6249-A1FD-397FF8FB95FA}"/>
                </a:ext>
              </a:extLst>
            </p:cNvPr>
            <p:cNvCxnSpPr/>
            <p:nvPr/>
          </p:nvCxnSpPr>
          <p:spPr>
            <a:xfrm flipH="1">
              <a:off x="5671531" y="4583282"/>
              <a:ext cx="3758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A5A1EF-8ECC-F042-89FF-66080EC801C2}"/>
                </a:ext>
              </a:extLst>
            </p:cNvPr>
            <p:cNvCxnSpPr/>
            <p:nvPr/>
          </p:nvCxnSpPr>
          <p:spPr>
            <a:xfrm>
              <a:off x="6588129" y="4583282"/>
              <a:ext cx="3680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5C1AA87-505C-2848-84D1-D6A9DBD82CD1}"/>
              </a:ext>
            </a:extLst>
          </p:cNvPr>
          <p:cNvSpPr txBox="1"/>
          <p:nvPr/>
        </p:nvSpPr>
        <p:spPr>
          <a:xfrm>
            <a:off x="3749377" y="3352910"/>
            <a:ext cx="657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8B7E0-B816-AD4C-A45A-D37CDFC04F8D}"/>
              </a:ext>
            </a:extLst>
          </p:cNvPr>
          <p:cNvSpPr txBox="1"/>
          <p:nvPr/>
        </p:nvSpPr>
        <p:spPr>
          <a:xfrm>
            <a:off x="9134449" y="3731197"/>
            <a:ext cx="55335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TPC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77FCE3-F3B7-864F-86D4-388BC749A49A}"/>
              </a:ext>
            </a:extLst>
          </p:cNvPr>
          <p:cNvCxnSpPr>
            <a:cxnSpLocks/>
          </p:cNvCxnSpPr>
          <p:nvPr/>
        </p:nvCxnSpPr>
        <p:spPr>
          <a:xfrm flipH="1" flipV="1">
            <a:off x="5004499" y="3308445"/>
            <a:ext cx="3806499" cy="627936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B88C94-11AB-A34B-89BB-A48E3D4CE76C}"/>
              </a:ext>
            </a:extLst>
          </p:cNvPr>
          <p:cNvCxnSpPr>
            <a:cxnSpLocks/>
          </p:cNvCxnSpPr>
          <p:nvPr/>
        </p:nvCxnSpPr>
        <p:spPr>
          <a:xfrm flipH="1">
            <a:off x="5002903" y="4928434"/>
            <a:ext cx="3808095" cy="628007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F5D623-BED3-7340-A314-0B558AF957D1}"/>
              </a:ext>
            </a:extLst>
          </p:cNvPr>
          <p:cNvSpPr txBox="1"/>
          <p:nvPr/>
        </p:nvSpPr>
        <p:spPr>
          <a:xfrm>
            <a:off x="9471716" y="6112076"/>
            <a:ext cx="189767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R= 209.6cm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FA61A-9F8B-6449-8E7A-BC01D56A707E}"/>
              </a:ext>
            </a:extLst>
          </p:cNvPr>
          <p:cNvSpPr txBox="1"/>
          <p:nvPr/>
        </p:nvSpPr>
        <p:spPr>
          <a:xfrm>
            <a:off x="3043539" y="4058423"/>
            <a:ext cx="63677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bg1"/>
                </a:solidFill>
              </a:rPr>
              <a:t>INTT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95643BE-0685-3045-A24C-8355AB06EAE7}"/>
              </a:ext>
            </a:extLst>
          </p:cNvPr>
          <p:cNvSpPr/>
          <p:nvPr/>
        </p:nvSpPr>
        <p:spPr>
          <a:xfrm>
            <a:off x="3773457" y="4928434"/>
            <a:ext cx="1032457" cy="522957"/>
          </a:xfrm>
          <a:prstGeom prst="wedgeRoundRectCallout">
            <a:avLst>
              <a:gd name="adj1" fmla="val -79092"/>
              <a:gd name="adj2" fmla="val -133122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MVTX</a:t>
            </a:r>
          </a:p>
        </p:txBody>
      </p:sp>
    </p:spTree>
    <p:extLst>
      <p:ext uri="{BB962C8B-B14F-4D97-AF65-F5344CB8AC3E}">
        <p14:creationId xmlns:p14="http://schemas.microsoft.com/office/powerpoint/2010/main" val="2805999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3" y="164140"/>
            <a:ext cx="9632951" cy="696533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MVTX Schedules and Milestones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7867F-295C-404C-9A3A-4998A1CBA582}" type="datetime1">
              <a:rPr lang="en-US" smtClean="0"/>
              <a:t>8/19/18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HENP Team Retreat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91E24-7272-2448-B1C0-5DA81653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57983" y="1505269"/>
          <a:ext cx="8076042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007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1346007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CY-2018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3103201" y="2031456"/>
            <a:ext cx="1028700" cy="461665"/>
            <a:chOff x="1657350" y="2031459"/>
            <a:chExt cx="1028700" cy="461666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1028700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1657350" y="2031459"/>
              <a:ext cx="931409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Stave &amp; RU </a:t>
              </a:r>
            </a:p>
            <a:p>
              <a:r>
                <a:rPr lang="en-US" sz="120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5430258" y="5589808"/>
            <a:ext cx="1098823" cy="378989"/>
            <a:chOff x="3262785" y="2711027"/>
            <a:chExt cx="1098822" cy="378987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262785" y="2720683"/>
              <a:ext cx="86754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Power system </a:t>
              </a:r>
            </a:p>
            <a:p>
              <a:r>
                <a:rPr lang="en-US" sz="900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3129028" y="2647920"/>
            <a:ext cx="5066344" cy="276999"/>
            <a:chOff x="3028117" y="2690395"/>
            <a:chExt cx="5066344" cy="276999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4901057" y="3563743"/>
            <a:ext cx="1737439" cy="369333"/>
            <a:chOff x="4094391" y="2680223"/>
            <a:chExt cx="1737438" cy="369331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4094391" y="2680223"/>
              <a:ext cx="1737438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Service barrel </a:t>
              </a:r>
            </a:p>
            <a:p>
              <a:r>
                <a:rPr lang="en-US" sz="900" dirty="0"/>
                <a:t>design &amp; production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A1D4B-C503-AE4E-BD8B-54AB3BF531C7}"/>
              </a:ext>
            </a:extLst>
          </p:cNvPr>
          <p:cNvGrpSpPr/>
          <p:nvPr/>
        </p:nvGrpSpPr>
        <p:grpSpPr>
          <a:xfrm>
            <a:off x="3493478" y="3024531"/>
            <a:ext cx="828263" cy="230832"/>
            <a:chOff x="3728752" y="2682754"/>
            <a:chExt cx="828262" cy="230832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F9D36F-93E9-E846-AFEE-796B88F54FB3}"/>
                </a:ext>
              </a:extLst>
            </p:cNvPr>
            <p:cNvCxnSpPr>
              <a:cxnSpLocks/>
            </p:cNvCxnSpPr>
            <p:nvPr/>
          </p:nvCxnSpPr>
          <p:spPr>
            <a:xfrm>
              <a:off x="3795165" y="2703054"/>
              <a:ext cx="76184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EE598-D94F-D846-AAC0-2A53BD93AA2A}"/>
                </a:ext>
              </a:extLst>
            </p:cNvPr>
            <p:cNvSpPr txBox="1"/>
            <p:nvPr/>
          </p:nvSpPr>
          <p:spPr>
            <a:xfrm>
              <a:off x="3728752" y="2682754"/>
              <a:ext cx="73930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End Wheels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46488B-1DBB-234F-81F3-41B9C66DF77E}"/>
              </a:ext>
            </a:extLst>
          </p:cNvPr>
          <p:cNvGrpSpPr/>
          <p:nvPr/>
        </p:nvGrpSpPr>
        <p:grpSpPr>
          <a:xfrm>
            <a:off x="4358842" y="3169952"/>
            <a:ext cx="1023623" cy="230832"/>
            <a:chOff x="3895974" y="2661453"/>
            <a:chExt cx="1023623" cy="23083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433B74A-C47F-5948-A5B6-681930CC1B74}"/>
                </a:ext>
              </a:extLst>
            </p:cNvPr>
            <p:cNvCxnSpPr>
              <a:cxnSpLocks/>
            </p:cNvCxnSpPr>
            <p:nvPr/>
          </p:nvCxnSpPr>
          <p:spPr>
            <a:xfrm>
              <a:off x="3895974" y="2703054"/>
              <a:ext cx="102362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7BF6FD-6120-1C4D-A168-1240E1AA35B2}"/>
                </a:ext>
              </a:extLst>
            </p:cNvPr>
            <p:cNvSpPr txBox="1"/>
            <p:nvPr/>
          </p:nvSpPr>
          <p:spPr>
            <a:xfrm>
              <a:off x="4156865" y="2661453"/>
              <a:ext cx="4074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CYSS</a:t>
              </a:r>
              <a:endParaRPr lang="en-US" sz="12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6637389" y="4632788"/>
            <a:ext cx="821059" cy="230832"/>
            <a:chOff x="3174643" y="2681608"/>
            <a:chExt cx="821059" cy="230832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174643" y="2681608"/>
              <a:ext cx="82105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6692028" y="4927489"/>
            <a:ext cx="821059" cy="230832"/>
            <a:chOff x="3031258" y="2686395"/>
            <a:chExt cx="821060" cy="230832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031258" y="2686395"/>
              <a:ext cx="8210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7424403" y="5103775"/>
            <a:ext cx="1011291" cy="415755"/>
            <a:chOff x="4135029" y="4197743"/>
            <a:chExt cx="1011292" cy="415755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898004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/>
                <a:t>Half barrels</a:t>
              </a:r>
            </a:p>
            <a:p>
              <a:r>
                <a:rPr lang="en-US" sz="1051" dirty="0"/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7378499" y="5589806"/>
            <a:ext cx="2218877" cy="375195"/>
            <a:chOff x="3190658" y="2711027"/>
            <a:chExt cx="2218877" cy="375194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0"/>
              <a:ext cx="2218877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MVTX installation &amp; commissioning @BNL</a:t>
              </a:r>
            </a:p>
            <a:p>
              <a:r>
                <a:rPr lang="en-US" sz="900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8387089" y="4360403"/>
            <a:ext cx="1270977" cy="415755"/>
            <a:chOff x="4135029" y="4197743"/>
            <a:chExt cx="1270977" cy="415755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157689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/>
                <a:t>Install half barrels</a:t>
              </a:r>
            </a:p>
            <a:p>
              <a:r>
                <a:rPr lang="en-US" sz="1051" dirty="0"/>
                <a:t>     @sPHENIX IR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8725096" y="3506629"/>
            <a:ext cx="1314258" cy="415755"/>
            <a:chOff x="4135029" y="4238203"/>
            <a:chExt cx="1314258" cy="415755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7" y="4238203"/>
              <a:ext cx="1200970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1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1051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/>
          <p:nvPr/>
        </p:nvCxnSpPr>
        <p:spPr>
          <a:xfrm>
            <a:off x="10134019" y="1908851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/>
          <p:nvPr/>
        </p:nvCxnSpPr>
        <p:spPr>
          <a:xfrm>
            <a:off x="8764276" y="189676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/>
          <p:nvPr/>
        </p:nvCxnSpPr>
        <p:spPr>
          <a:xfrm>
            <a:off x="7450652" y="1893811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/>
          <p:nvPr/>
        </p:nvCxnSpPr>
        <p:spPr>
          <a:xfrm>
            <a:off x="6092955" y="1893811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4775200" y="188118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/>
          <p:nvPr/>
        </p:nvCxnSpPr>
        <p:spPr>
          <a:xfrm>
            <a:off x="3398655" y="187610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2057983" y="1868429"/>
            <a:ext cx="9224" cy="4287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/>
          <p:nvPr/>
        </p:nvCxnSpPr>
        <p:spPr>
          <a:xfrm>
            <a:off x="2057983" y="6155891"/>
            <a:ext cx="8076036" cy="15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4949366" y="2083575"/>
            <a:ext cx="704039" cy="369333"/>
            <a:chOff x="1563564" y="2070534"/>
            <a:chExt cx="704039" cy="369331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04039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FELIX </a:t>
              </a:r>
            </a:p>
            <a:p>
              <a:r>
                <a:rPr lang="en-US" sz="900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4309347" y="4481907"/>
            <a:ext cx="3161532" cy="277000"/>
            <a:chOff x="3028117" y="2690395"/>
            <a:chExt cx="5066344" cy="190117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3319246" y="2690395"/>
              <a:ext cx="4321193" cy="190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Barrel Assembly &amp; Testing @LBNL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94B2C5C-5AB0-4149-97DE-07F650499B62}"/>
              </a:ext>
            </a:extLst>
          </p:cNvPr>
          <p:cNvGrpSpPr/>
          <p:nvPr/>
        </p:nvGrpSpPr>
        <p:grpSpPr>
          <a:xfrm>
            <a:off x="2042183" y="2013227"/>
            <a:ext cx="1433406" cy="1209552"/>
            <a:chOff x="3208616" y="4296871"/>
            <a:chExt cx="1433406" cy="1209551"/>
          </a:xfrm>
        </p:grpSpPr>
        <p:sp>
          <p:nvSpPr>
            <p:cNvPr id="69" name="5-Point Star 68">
              <a:extLst>
                <a:ext uri="{FF2B5EF4-FFF2-40B4-BE49-F238E27FC236}">
                  <a16:creationId xmlns:a16="http://schemas.microsoft.com/office/drawing/2014/main" id="{9C1596B5-5FCF-A34D-8F67-0B01F88124E3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CF345A6-0162-7741-B152-66EBC1D57560}"/>
                </a:ext>
              </a:extLst>
            </p:cNvPr>
            <p:cNvSpPr txBox="1"/>
            <p:nvPr/>
          </p:nvSpPr>
          <p:spPr>
            <a:xfrm>
              <a:off x="3208616" y="4444594"/>
              <a:ext cx="1433406" cy="1061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FF0000"/>
                  </a:solidFill>
                </a:rPr>
                <a:t>ALICE IB stave done;</a:t>
              </a:r>
            </a:p>
            <a:p>
              <a:r>
                <a:rPr lang="en-US" sz="900" b="1" dirty="0">
                  <a:solidFill>
                    <a:srgbClr val="FF0000"/>
                  </a:solidFill>
                </a:rPr>
                <a:t>Facilities available for </a:t>
              </a:r>
            </a:p>
            <a:p>
              <a:r>
                <a:rPr lang="en-US" sz="900" b="1" dirty="0">
                  <a:solidFill>
                    <a:srgbClr val="FF0000"/>
                  </a:solidFill>
                </a:rPr>
                <a:t>sPHENIX production;</a:t>
              </a:r>
            </a:p>
            <a:p>
              <a:endParaRPr lang="en-US" sz="900" b="1" dirty="0">
                <a:solidFill>
                  <a:srgbClr val="FF0000"/>
                </a:solidFill>
              </a:endParaRPr>
            </a:p>
            <a:p>
              <a:r>
                <a:rPr lang="en-US" sz="900" b="1" dirty="0">
                  <a:solidFill>
                    <a:srgbClr val="FF0000"/>
                  </a:solidFill>
                </a:rPr>
                <a:t>A window of opportunity:</a:t>
              </a:r>
            </a:p>
            <a:p>
              <a:pPr marL="228594" indent="-228594">
                <a:buFontTx/>
                <a:buChar char="-"/>
              </a:pPr>
              <a:r>
                <a:rPr lang="en-US" sz="900" b="1" dirty="0">
                  <a:solidFill>
                    <a:srgbClr val="FF0000"/>
                  </a:solidFill>
                </a:rPr>
                <a:t>Low technical risk</a:t>
              </a:r>
            </a:p>
            <a:p>
              <a:pPr marL="228594" indent="-228594">
                <a:buFontTx/>
                <a:buChar char="-"/>
              </a:pPr>
              <a:r>
                <a:rPr lang="en-US" sz="900" b="1" dirty="0">
                  <a:solidFill>
                    <a:srgbClr val="FF0000"/>
                  </a:solidFill>
                </a:rPr>
                <a:t>Cost saving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923731" y="1046800"/>
            <a:ext cx="401744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>
                <a:solidFill>
                  <a:srgbClr val="032AFF"/>
                </a:solidFill>
              </a:rPr>
              <a:t>sPHENIX:</a:t>
            </a:r>
            <a:r>
              <a:rPr lang="en-US" sz="1867" dirty="0">
                <a:solidFill>
                  <a:srgbClr val="032AFF"/>
                </a:solidFill>
              </a:rPr>
              <a:t>            CD1/3a                     CD2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2438400" y="1193801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1025797" y="1868428"/>
            <a:ext cx="78579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/>
              <a:t>MVTX</a:t>
            </a:r>
            <a:endParaRPr lang="en-US" sz="2400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8737600" y="1193801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4267200" y="1193801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6400800" y="1193801"/>
            <a:ext cx="113288" cy="13756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8838383" y="1080613"/>
            <a:ext cx="135588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032AFF"/>
                </a:solidFill>
              </a:rPr>
              <a:t>1</a:t>
            </a:r>
            <a:r>
              <a:rPr lang="en-US" sz="1867" baseline="30000" dirty="0">
                <a:solidFill>
                  <a:srgbClr val="032AFF"/>
                </a:solidFill>
              </a:rPr>
              <a:t>st</a:t>
            </a:r>
            <a:r>
              <a:rPr lang="en-US" sz="1867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6457444" y="1057928"/>
            <a:ext cx="126201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032AFF"/>
                </a:solidFill>
              </a:rPr>
              <a:t>Installation</a:t>
            </a:r>
          </a:p>
        </p:txBody>
      </p:sp>
    </p:spTree>
    <p:extLst>
      <p:ext uri="{BB962C8B-B14F-4D97-AF65-F5344CB8AC3E}">
        <p14:creationId xmlns:p14="http://schemas.microsoft.com/office/powerpoint/2010/main" val="3921888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2040</Words>
  <Application>Microsoft Macintosh PowerPoint</Application>
  <PresentationFormat>Widescreen</PresentationFormat>
  <Paragraphs>527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MS PGothic</vt:lpstr>
      <vt:lpstr>MS PGothic</vt:lpstr>
      <vt:lpstr>宋体</vt:lpstr>
      <vt:lpstr>游ゴシック</vt:lpstr>
      <vt:lpstr>游ゴシック Light</vt:lpstr>
      <vt:lpstr>Arial</vt:lpstr>
      <vt:lpstr>Arial Narrow</vt:lpstr>
      <vt:lpstr>Calibri</vt:lpstr>
      <vt:lpstr>Calibri Light</vt:lpstr>
      <vt:lpstr>Cambria Math</vt:lpstr>
      <vt:lpstr>Mangal</vt:lpstr>
      <vt:lpstr>Symbol</vt:lpstr>
      <vt:lpstr>Wingdings</vt:lpstr>
      <vt:lpstr>Office Theme</vt:lpstr>
      <vt:lpstr>sPHENIX  Opportunities and Challenges </vt:lpstr>
      <vt:lpstr>sPHENIX MVTX Detector</vt:lpstr>
      <vt:lpstr>Exciting Science Enabled by MVTX @sPHENIX  – LANL’s major long term NP program</vt:lpstr>
      <vt:lpstr>sPHENIX 5-Year Run Plan: 2023 – 2027+</vt:lpstr>
      <vt:lpstr>Scope of the MVTX Project</vt:lpstr>
      <vt:lpstr>sPHENIX DAQ Architecture and MVTX Readout </vt:lpstr>
      <vt:lpstr>MVTX Readout, Power and Controls</vt:lpstr>
      <vt:lpstr>sPHENIX Mechanical System Integration </vt:lpstr>
      <vt:lpstr>MVTX Schedules and Milestones</vt:lpstr>
      <vt:lpstr>Key MVTX Physics Deliverables:~2027</vt:lpstr>
      <vt:lpstr>Analysis/Simulation Efforts: B-tagging 2019 – 2023+</vt:lpstr>
      <vt:lpstr>Beyond the Baseline sPHENIX: f/sPHENIX and EIC</vt:lpstr>
      <vt:lpstr>Open HF Trigger for p+p/A:  based on DCA &amp; High Multiplicity </vt:lpstr>
      <vt:lpstr>Summary: sPHENIX/MVTX Efforts at RHIC</vt:lpstr>
      <vt:lpstr>Backup slides</vt:lpstr>
      <vt:lpstr>sPHENIX MVTX Group: Institution Roles</vt:lpstr>
      <vt:lpstr>Stave and RU Production QA Plan</vt:lpstr>
      <vt:lpstr>Detector Assembly Plan at LBNL</vt:lpstr>
      <vt:lpstr>LANL LDRD Activity Highlights</vt:lpstr>
      <vt:lpstr>sPHENIX LDRD Manpower in general for FY19 </vt:lpstr>
      <vt:lpstr>B-hadron trigger: pp and pA </vt:lpstr>
      <vt:lpstr>Quadrant based trigger logic:  3+4+5 RUs feed 1 FELIX/Trigger baord</vt:lpstr>
      <vt:lpstr> Expected beam spot size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</dc:creator>
  <cp:lastModifiedBy>Ming Liu</cp:lastModifiedBy>
  <cp:revision>125</cp:revision>
  <cp:lastPrinted>2018-08-20T05:32:56Z</cp:lastPrinted>
  <dcterms:created xsi:type="dcterms:W3CDTF">2018-08-19T21:28:36Z</dcterms:created>
  <dcterms:modified xsi:type="dcterms:W3CDTF">2018-08-20T05:37:01Z</dcterms:modified>
</cp:coreProperties>
</file>