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Microsoft_Equation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Microsoft_Equation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Microsoft_Equation3.bin" ContentType="application/vnd.openxmlformats-officedocument.oleObject"/>
  <Override PartName="/ppt/notesSlides/notesSlide1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Microsoft_Equation4.bin" ContentType="application/vnd.openxmlformats-officedocument.oleObject"/>
  <Override PartName="/ppt/embeddings/oleObject11.bin" ContentType="application/vnd.openxmlformats-officedocument.oleObject"/>
  <Override PartName="/ppt/embeddings/Microsoft_Equation5.bin" ContentType="application/vnd.openxmlformats-officedocument.oleObject"/>
  <Override PartName="/ppt/notesSlides/notesSlide14.xml" ContentType="application/vnd.openxmlformats-officedocument.presentationml.notesSlide+xml"/>
  <Override PartName="/ppt/embeddings/oleObject12.bin" ContentType="application/vnd.openxmlformats-officedocument.oleObject"/>
  <Override PartName="/ppt/embeddings/Microsoft_Equation6.bin" ContentType="application/vnd.openxmlformats-officedocument.oleObject"/>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9" r:id="rId2"/>
    <p:sldId id="276" r:id="rId3"/>
    <p:sldId id="277" r:id="rId4"/>
    <p:sldId id="261" r:id="rId5"/>
    <p:sldId id="265" r:id="rId6"/>
    <p:sldId id="270" r:id="rId7"/>
    <p:sldId id="302" r:id="rId8"/>
    <p:sldId id="303" r:id="rId9"/>
    <p:sldId id="267" r:id="rId10"/>
    <p:sldId id="275" r:id="rId11"/>
    <p:sldId id="274" r:id="rId12"/>
    <p:sldId id="278" r:id="rId13"/>
    <p:sldId id="298" r:id="rId14"/>
    <p:sldId id="271" r:id="rId15"/>
    <p:sldId id="273" r:id="rId16"/>
    <p:sldId id="266" r:id="rId17"/>
    <p:sldId id="268" r:id="rId18"/>
    <p:sldId id="269" r:id="rId19"/>
    <p:sldId id="258" r:id="rId20"/>
    <p:sldId id="256" r:id="rId21"/>
    <p:sldId id="279" r:id="rId22"/>
    <p:sldId id="281" r:id="rId23"/>
    <p:sldId id="288" r:id="rId24"/>
    <p:sldId id="289" r:id="rId25"/>
    <p:sldId id="287" r:id="rId26"/>
    <p:sldId id="290" r:id="rId27"/>
    <p:sldId id="300" r:id="rId28"/>
    <p:sldId id="292" r:id="rId29"/>
    <p:sldId id="294" r:id="rId30"/>
    <p:sldId id="257" r:id="rId31"/>
    <p:sldId id="299" r:id="rId32"/>
    <p:sldId id="293" r:id="rId33"/>
    <p:sldId id="295" r:id="rId34"/>
    <p:sldId id="296" r:id="rId35"/>
    <p:sldId id="297" r:id="rId36"/>
    <p:sldId id="263" r:id="rId37"/>
    <p:sldId id="286" r:id="rId38"/>
    <p:sldId id="291" r:id="rId39"/>
    <p:sldId id="264" r:id="rId40"/>
    <p:sldId id="280" r:id="rId41"/>
    <p:sldId id="28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10" d="100"/>
          <a:sy n="110" d="100"/>
        </p:scale>
        <p:origin x="-103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37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wmf"/><Relationship Id="rId6" Type="http://schemas.openxmlformats.org/officeDocument/2006/relationships/image" Target="../media/image59.wmf"/><Relationship Id="rId7" Type="http://schemas.openxmlformats.org/officeDocument/2006/relationships/image" Target="../media/image60.wmf"/><Relationship Id="rId8" Type="http://schemas.openxmlformats.org/officeDocument/2006/relationships/image" Target="../media/image61.wmf"/><Relationship Id="rId9" Type="http://schemas.openxmlformats.org/officeDocument/2006/relationships/image" Target="../media/image62.wmf"/><Relationship Id="rId10" Type="http://schemas.openxmlformats.org/officeDocument/2006/relationships/image" Target="../media/image63.emf"/><Relationship Id="rId1" Type="http://schemas.openxmlformats.org/officeDocument/2006/relationships/image" Target="../media/image54.emf"/><Relationship Id="rId2"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17DE0-6771-8A4A-B44F-AF97B22CE38B}" type="datetimeFigureOut">
              <a:rPr lang="en-US" smtClean="0"/>
              <a:t>1/14/16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C40DA5-FDE1-8A41-A268-8991D1E6504F}" type="slidenum">
              <a:rPr lang="en-US" smtClean="0"/>
              <a:t>‹#›</a:t>
            </a:fld>
            <a:endParaRPr lang="en-US"/>
          </a:p>
        </p:txBody>
      </p:sp>
    </p:spTree>
    <p:extLst>
      <p:ext uri="{BB962C8B-B14F-4D97-AF65-F5344CB8AC3E}">
        <p14:creationId xmlns:p14="http://schemas.microsoft.com/office/powerpoint/2010/main" val="499519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a:t>
            </a:r>
            <a:r>
              <a:rPr lang="en-US" baseline="0" dirty="0" smtClean="0"/>
              <a:t> longer term , here I see how our effort fit within  the RHIC long term plan …  do we lead the RHIC effort and direction? Yes!</a:t>
            </a:r>
          </a:p>
          <a:p>
            <a:endParaRPr lang="en-US" baseline="0" dirty="0" smtClean="0"/>
          </a:p>
          <a:p>
            <a:r>
              <a:rPr lang="en-US" baseline="0" dirty="0" smtClean="0"/>
              <a:t>Here I see how LANL could lead the longer term physics program at RHIC …</a:t>
            </a:r>
          </a:p>
          <a:p>
            <a:endParaRPr lang="en-US" dirty="0"/>
          </a:p>
        </p:txBody>
      </p:sp>
      <p:sp>
        <p:nvSpPr>
          <p:cNvPr id="4" name="Slide Number Placeholder 3"/>
          <p:cNvSpPr>
            <a:spLocks noGrp="1"/>
          </p:cNvSpPr>
          <p:nvPr>
            <p:ph type="sldNum" sz="quarter" idx="10"/>
          </p:nvPr>
        </p:nvSpPr>
        <p:spPr/>
        <p:txBody>
          <a:bodyPr/>
          <a:lstStyle/>
          <a:p>
            <a:fld id="{3C2ACFBA-C935-264D-9A14-B51B25D9BE7D}" type="slidenum">
              <a:rPr lang="en-US" smtClean="0"/>
              <a:t>3</a:t>
            </a:fld>
            <a:endParaRPr lang="en-US"/>
          </a:p>
        </p:txBody>
      </p:sp>
    </p:spTree>
    <p:extLst>
      <p:ext uri="{BB962C8B-B14F-4D97-AF65-F5344CB8AC3E}">
        <p14:creationId xmlns:p14="http://schemas.microsoft.com/office/powerpoint/2010/main" val="139443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DM?</a:t>
            </a:r>
            <a:r>
              <a:rPr lang="en-US" baseline="0" dirty="0" smtClean="0"/>
              <a:t> WIMP is considered one of the primary candidates of DM …</a:t>
            </a:r>
            <a:endParaRPr lang="en-US" dirty="0"/>
          </a:p>
        </p:txBody>
      </p:sp>
      <p:sp>
        <p:nvSpPr>
          <p:cNvPr id="4" name="Slide Number Placeholder 3"/>
          <p:cNvSpPr>
            <a:spLocks noGrp="1"/>
          </p:cNvSpPr>
          <p:nvPr>
            <p:ph type="sldNum" sz="quarter" idx="10"/>
          </p:nvPr>
        </p:nvSpPr>
        <p:spPr/>
        <p:txBody>
          <a:bodyPr/>
          <a:lstStyle/>
          <a:p>
            <a:fld id="{5E8F0A1B-DB75-7543-9C39-820E63BD7EC9}" type="slidenum">
              <a:rPr lang="en-US" smtClean="0"/>
              <a:t>24</a:t>
            </a:fld>
            <a:endParaRPr lang="en-US"/>
          </a:p>
        </p:txBody>
      </p:sp>
    </p:spTree>
    <p:extLst>
      <p:ext uri="{BB962C8B-B14F-4D97-AF65-F5344CB8AC3E}">
        <p14:creationId xmlns:p14="http://schemas.microsoft.com/office/powerpoint/2010/main" val="2819974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a:t>
            </a:r>
            <a:r>
              <a:rPr lang="en-US" dirty="0" err="1" smtClean="0"/>
              <a:t>reprot</a:t>
            </a:r>
            <a:r>
              <a:rPr lang="en-US" dirty="0" smtClean="0"/>
              <a:t> </a:t>
            </a:r>
            <a:r>
              <a:rPr lang="en-US" dirty="0" err="1" smtClean="0"/>
              <a:t>highted</a:t>
            </a:r>
            <a:r>
              <a:rPr lang="en-US" dirty="0" smtClean="0"/>
              <a:t> the 5 </a:t>
            </a:r>
            <a:r>
              <a:rPr lang="en-US" dirty="0" err="1" smtClean="0"/>
              <a:t>sciecne</a:t>
            </a:r>
            <a:r>
              <a:rPr lang="en-US" dirty="0" smtClean="0"/>
              <a:t> driver …</a:t>
            </a:r>
          </a:p>
          <a:p>
            <a:r>
              <a:rPr lang="en-US" dirty="0" smtClean="0"/>
              <a:t>We respond</a:t>
            </a:r>
            <a:r>
              <a:rPr lang="en-US" baseline="0" dirty="0" smtClean="0"/>
              <a:t> to the call of P5 report and identified a new opportunity to explore key physics at </a:t>
            </a:r>
            <a:r>
              <a:rPr lang="en-US" baseline="0" dirty="0" err="1" smtClean="0"/>
              <a:t>Femirlab</a:t>
            </a:r>
            <a:r>
              <a:rPr lang="en-US" baseline="0" dirty="0" smtClean="0"/>
              <a:t> intensity frontier</a:t>
            </a:r>
            <a:endParaRPr lang="en-US" dirty="0"/>
          </a:p>
        </p:txBody>
      </p:sp>
      <p:sp>
        <p:nvSpPr>
          <p:cNvPr id="4" name="Slide Number Placeholder 3"/>
          <p:cNvSpPr>
            <a:spLocks noGrp="1"/>
          </p:cNvSpPr>
          <p:nvPr>
            <p:ph type="sldNum" sz="quarter" idx="10"/>
          </p:nvPr>
        </p:nvSpPr>
        <p:spPr/>
        <p:txBody>
          <a:bodyPr/>
          <a:lstStyle/>
          <a:p>
            <a:fld id="{5E8F0A1B-DB75-7543-9C39-820E63BD7EC9}" type="slidenum">
              <a:rPr lang="en-US" smtClean="0"/>
              <a:t>31</a:t>
            </a:fld>
            <a:endParaRPr lang="en-US"/>
          </a:p>
        </p:txBody>
      </p:sp>
    </p:spTree>
    <p:extLst>
      <p:ext uri="{BB962C8B-B14F-4D97-AF65-F5344CB8AC3E}">
        <p14:creationId xmlns:p14="http://schemas.microsoft.com/office/powerpoint/2010/main" val="383616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13"/>
          <p:cNvSpPr txBox="1">
            <a:spLocks noGrp="1" noChangeArrowheads="1"/>
          </p:cNvSpPr>
          <p:nvPr/>
        </p:nvSpPr>
        <p:spPr bwMode="auto">
          <a:xfrm>
            <a:off x="3886201" y="8687037"/>
            <a:ext cx="2805113" cy="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aseline="30000">
                <a:solidFill>
                  <a:schemeClr val="tx1"/>
                </a:solidFill>
                <a:latin typeface="Arial" charset="0"/>
                <a:ea typeface="ＭＳ Ｐゴシック" charset="0"/>
              </a:defRPr>
            </a:lvl9pPr>
          </a:lstStyle>
          <a:p>
            <a:pPr algn="r" eaLnBrk="1" hangingPunct="1"/>
            <a:fld id="{7CB100BE-588D-D242-979B-08219E1E3345}" type="slidenum">
              <a:rPr lang="en-US" sz="1300">
                <a:solidFill>
                  <a:srgbClr val="000000"/>
                </a:solidFill>
              </a:rPr>
              <a:pPr algn="r" eaLnBrk="1" hangingPunct="1"/>
              <a:t>33</a:t>
            </a:fld>
            <a:endParaRPr lang="en-US" sz="1300">
              <a:solidFill>
                <a:srgbClr val="000000"/>
              </a:solidFill>
            </a:endParaRPr>
          </a:p>
        </p:txBody>
      </p:sp>
      <p:sp>
        <p:nvSpPr>
          <p:cNvPr id="54275" name="Text Box 1"/>
          <p:cNvSpPr>
            <a:spLocks noGrp="1" noRot="1" noChangeAspect="1" noChangeArrowheads="1" noTextEdit="1"/>
          </p:cNvSpPr>
          <p:nvPr>
            <p:ph type="sldImg"/>
          </p:nvPr>
        </p:nvSpPr>
        <p:spPr>
          <a:xfrm>
            <a:off x="1146175" y="687388"/>
            <a:ext cx="4572000" cy="3429000"/>
          </a:xfrm>
          <a:solidFill>
            <a:srgbClr val="FFFFFF"/>
          </a:solidFill>
          <a:ln/>
        </p:spPr>
      </p:sp>
      <p:sp>
        <p:nvSpPr>
          <p:cNvPr id="54276" name="Text Box 2"/>
          <p:cNvSpPr>
            <a:spLocks noGrp="1" noChangeArrowheads="1"/>
          </p:cNvSpPr>
          <p:nvPr>
            <p:ph type="body" idx="1"/>
          </p:nvPr>
        </p:nvSpPr>
        <p:spPr>
          <a:xfrm>
            <a:off x="685800" y="4341938"/>
            <a:ext cx="5486400" cy="4114246"/>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none" anchor="ct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Times New Roman" charset="0"/>
                <a:cs typeface="Arial Unicode MS" charset="0"/>
              </a:rPr>
              <a:t>One expect</a:t>
            </a:r>
            <a:r>
              <a:rPr lang="en-US" baseline="0" dirty="0" smtClean="0">
                <a:latin typeface="Times New Roman" charset="0"/>
                <a:cs typeface="Arial Unicode MS" charset="0"/>
              </a:rPr>
              <a:t> the color screening effects would be strongly dependent on the heavy quark-antiquark biding energy, thus more “melting” for loosely bounded system like </a:t>
            </a:r>
            <a:r>
              <a:rPr lang="en-US" baseline="0" dirty="0" err="1" smtClean="0">
                <a:latin typeface="Times New Roman" charset="0"/>
                <a:cs typeface="Arial Unicode MS" charset="0"/>
              </a:rPr>
              <a:t>Chi_c</a:t>
            </a:r>
            <a:r>
              <a:rPr lang="en-US" baseline="0" dirty="0" smtClean="0">
                <a:latin typeface="Times New Roman" charset="0"/>
                <a:cs typeface="Arial Unicode MS" charset="0"/>
              </a:rPr>
              <a:t>, less for upsilons.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Times New Roman" charset="0"/>
                <a:cs typeface="Arial Unicode MS" charset="0"/>
              </a:rPr>
              <a:t>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Times New Roman" charset="0"/>
                <a:cs typeface="Arial Unicode MS" charset="0"/>
              </a:rPr>
              <a:t> one need to </a:t>
            </a:r>
            <a:r>
              <a:rPr lang="en-US" baseline="0" dirty="0" err="1" smtClean="0">
                <a:latin typeface="Times New Roman" charset="0"/>
                <a:cs typeface="Arial Unicode MS" charset="0"/>
              </a:rPr>
              <a:t>systemtically</a:t>
            </a:r>
            <a:r>
              <a:rPr lang="en-US" baseline="0" dirty="0" smtClean="0">
                <a:latin typeface="Times New Roman" charset="0"/>
                <a:cs typeface="Arial Unicode MS" charset="0"/>
              </a:rPr>
              <a:t> study the whole heavy </a:t>
            </a:r>
            <a:r>
              <a:rPr lang="en-US" baseline="0" dirty="0" err="1" smtClean="0">
                <a:latin typeface="Times New Roman" charset="0"/>
                <a:cs typeface="Arial Unicode MS" charset="0"/>
              </a:rPr>
              <a:t>quarkonia</a:t>
            </a:r>
            <a:r>
              <a:rPr lang="en-US" baseline="0" dirty="0" smtClean="0">
                <a:latin typeface="Times New Roman" charset="0"/>
                <a:cs typeface="Arial Unicode MS" charset="0"/>
              </a:rPr>
              <a:t> family to clearly isolate the QGP screening effects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aseline="0" dirty="0" smtClean="0">
              <a:latin typeface="Times New Roman" charset="0"/>
              <a:cs typeface="Arial Unicode MS" charset="0"/>
            </a:endParaRP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Times New Roman" charset="0"/>
                <a:cs typeface="Arial Unicode MS" charset="0"/>
              </a:rPr>
              <a:t>Here we show the work-in-progress of other heavy </a:t>
            </a:r>
            <a:r>
              <a:rPr lang="en-US" baseline="0" dirty="0" err="1" smtClean="0">
                <a:latin typeface="Times New Roman" charset="0"/>
                <a:cs typeface="Arial Unicode MS" charset="0"/>
              </a:rPr>
              <a:t>quarkonia</a:t>
            </a:r>
            <a:r>
              <a:rPr lang="en-US" baseline="0" dirty="0" smtClean="0">
                <a:latin typeface="Times New Roman" charset="0"/>
                <a:cs typeface="Arial Unicode MS" charset="0"/>
              </a:rPr>
              <a:t> production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aseline="0" dirty="0" smtClean="0">
              <a:latin typeface="Times New Roman" charset="0"/>
              <a:cs typeface="Arial Unicode MS" charset="0"/>
            </a:endParaRP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Times New Roman" charset="0"/>
                <a:cs typeface="Arial Unicode MS" charset="0"/>
              </a:rPr>
              <a:t>QGP temperature, color screening length, QGP density  </a:t>
            </a:r>
            <a:r>
              <a:rPr lang="en-US" baseline="0" dirty="0" err="1" smtClean="0">
                <a:latin typeface="Times New Roman" charset="0"/>
                <a:cs typeface="Arial Unicode MS" charset="0"/>
              </a:rPr>
              <a:t>etc</a:t>
            </a:r>
            <a:endParaRPr lang="en-US" baseline="0" dirty="0" smtClean="0">
              <a:latin typeface="Times New Roman" charset="0"/>
              <a:cs typeface="Arial Unicode MS" charset="0"/>
            </a:endParaRP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Times New Roman" charset="0"/>
                <a:cs typeface="Arial Unicode MS" charset="0"/>
              </a:rPr>
              <a:t>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Times New Roman" charset="0"/>
                <a:cs typeface="Arial Unicode MS" charset="0"/>
              </a:rPr>
              <a:t>The latest FVTX will allow us to do J/Psi Psi’ separation </a:t>
            </a:r>
            <a:r>
              <a:rPr lang="en-US" baseline="0" dirty="0" err="1" smtClean="0">
                <a:latin typeface="Times New Roman" charset="0"/>
                <a:cs typeface="Arial Unicode MS" charset="0"/>
              </a:rPr>
              <a:t>etc</a:t>
            </a:r>
            <a:endParaRPr lang="en-US" dirty="0">
              <a:latin typeface="Times New Roman" charset="0"/>
              <a:cs typeface="Arial Unicode M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6233C5A-28B6-49B1-9121-1E7BAFE5FE6E}" type="slidenum">
              <a:rPr lang="en-US"/>
              <a:pPr/>
              <a:t>34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a:latin typeface="Times" pitchFamily="-11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dirty="0" err="1" smtClean="0"/>
              <a:t>continouation</a:t>
            </a:r>
            <a:r>
              <a:rPr lang="en-US" dirty="0" smtClean="0"/>
              <a:t> of E906,</a:t>
            </a:r>
            <a:r>
              <a:rPr lang="en-US" baseline="0" dirty="0" smtClean="0"/>
              <a:t> studying the same </a:t>
            </a:r>
            <a:r>
              <a:rPr lang="en-US" baseline="0" dirty="0" err="1" smtClean="0"/>
              <a:t>phenomea</a:t>
            </a:r>
            <a:r>
              <a:rPr lang="en-US" baseline="0" dirty="0" smtClean="0"/>
              <a:t> and nucleon structure  with different probes!</a:t>
            </a:r>
            <a:endParaRPr lang="en-US" dirty="0"/>
          </a:p>
        </p:txBody>
      </p:sp>
      <p:sp>
        <p:nvSpPr>
          <p:cNvPr id="4" name="Slide Number Placeholder 3"/>
          <p:cNvSpPr>
            <a:spLocks noGrp="1"/>
          </p:cNvSpPr>
          <p:nvPr>
            <p:ph type="sldNum" sz="quarter" idx="10"/>
          </p:nvPr>
        </p:nvSpPr>
        <p:spPr/>
        <p:txBody>
          <a:bodyPr/>
          <a:lstStyle/>
          <a:p>
            <a:fld id="{3C2ACFBA-C935-264D-9A14-B51B25D9BE7D}" type="slidenum">
              <a:rPr lang="en-US" smtClean="0"/>
              <a:t>40</a:t>
            </a:fld>
            <a:endParaRPr lang="en-US"/>
          </a:p>
        </p:txBody>
      </p:sp>
    </p:spTree>
    <p:extLst>
      <p:ext uri="{BB962C8B-B14F-4D97-AF65-F5344CB8AC3E}">
        <p14:creationId xmlns:p14="http://schemas.microsoft.com/office/powerpoint/2010/main" val="188304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to back up</a:t>
            </a:r>
          </a:p>
          <a:p>
            <a:endParaRPr lang="en-US" dirty="0" smtClean="0"/>
          </a:p>
          <a:p>
            <a:r>
              <a:rPr lang="en-US" dirty="0" smtClean="0"/>
              <a:t>To better understand the jet </a:t>
            </a:r>
            <a:r>
              <a:rPr lang="en-US" dirty="0" err="1" smtClean="0"/>
              <a:t>supression</a:t>
            </a:r>
            <a:r>
              <a:rPr lang="en-US" dirty="0" smtClean="0"/>
              <a:t> and parton energy loss, we studies heavy quark </a:t>
            </a:r>
            <a:r>
              <a:rPr lang="en-US" dirty="0" err="1" smtClean="0"/>
              <a:t>supression</a:t>
            </a:r>
            <a:r>
              <a:rPr lang="en-US" dirty="0" smtClean="0"/>
              <a:t> in </a:t>
            </a:r>
            <a:r>
              <a:rPr lang="en-US" dirty="0" err="1" smtClean="0"/>
              <a:t>d+A</a:t>
            </a:r>
            <a:r>
              <a:rPr lang="en-US" dirty="0" smtClean="0"/>
              <a:t> and A+A, and there are </a:t>
            </a:r>
            <a:r>
              <a:rPr lang="en-US" dirty="0" err="1" smtClean="0"/>
              <a:t>surpriseds</a:t>
            </a:r>
            <a:r>
              <a:rPr lang="en-US" dirty="0" smtClean="0"/>
              <a:t> – heavy quark are almost equally </a:t>
            </a:r>
            <a:r>
              <a:rPr lang="en-US" dirty="0" err="1" smtClean="0"/>
              <a:t>suprresed</a:t>
            </a:r>
            <a:r>
              <a:rPr lang="en-US" dirty="0" smtClean="0"/>
              <a:t> as light and also significant CNM in </a:t>
            </a:r>
            <a:r>
              <a:rPr lang="en-US" dirty="0" err="1" smtClean="0"/>
              <a:t>d+A</a:t>
            </a:r>
            <a:r>
              <a:rPr lang="en-US" dirty="0" smtClean="0"/>
              <a:t>,</a:t>
            </a:r>
          </a:p>
          <a:p>
            <a:endParaRPr lang="en-US" dirty="0" smtClean="0"/>
          </a:p>
          <a:p>
            <a:r>
              <a:rPr lang="en-US" dirty="0" smtClean="0"/>
              <a:t>Not</a:t>
            </a:r>
            <a:r>
              <a:rPr lang="en-US" baseline="0" dirty="0" smtClean="0"/>
              <a:t> just the </a:t>
            </a:r>
            <a:r>
              <a:rPr lang="en-US" baseline="0" dirty="0" err="1" smtClean="0"/>
              <a:t>radiative</a:t>
            </a:r>
            <a:r>
              <a:rPr lang="en-US" baseline="0" dirty="0" smtClean="0"/>
              <a:t> </a:t>
            </a:r>
            <a:r>
              <a:rPr lang="en-US" baseline="0" dirty="0" err="1" smtClean="0"/>
              <a:t>dE</a:t>
            </a:r>
            <a:r>
              <a:rPr lang="en-US" baseline="0" dirty="0" smtClean="0"/>
              <a:t>/dx … maybe collisional </a:t>
            </a:r>
            <a:r>
              <a:rPr lang="en-US" baseline="0" dirty="0" err="1" smtClean="0"/>
              <a:t>dE</a:t>
            </a:r>
            <a:r>
              <a:rPr lang="en-US" baseline="0" dirty="0" smtClean="0"/>
              <a:t>/dx also plays a big role , however, more quantitative measurements are required to precisely distinguish various models</a:t>
            </a:r>
            <a:r>
              <a:rPr lang="en-US" dirty="0" smtClean="0"/>
              <a:t> .. Experimental data are systematically limited  </a:t>
            </a:r>
          </a:p>
          <a:p>
            <a:endParaRPr lang="en-US" dirty="0" smtClean="0"/>
          </a:p>
          <a:p>
            <a:endParaRPr lang="en-US" dirty="0" smtClean="0"/>
          </a:p>
          <a:p>
            <a:r>
              <a:rPr lang="en-US" dirty="0" smtClean="0"/>
              <a:t>Early inclusive heavy</a:t>
            </a:r>
            <a:r>
              <a:rPr lang="en-US" baseline="0" dirty="0" smtClean="0"/>
              <a:t> quark production in </a:t>
            </a:r>
            <a:r>
              <a:rPr lang="en-US" baseline="0" dirty="0" err="1" smtClean="0"/>
              <a:t>d+A</a:t>
            </a:r>
            <a:r>
              <a:rPr lang="en-US" baseline="0" dirty="0" smtClean="0"/>
              <a:t> and AA showed significant effects, data however are </a:t>
            </a:r>
            <a:r>
              <a:rPr lang="en-US" baseline="0" dirty="0" err="1" smtClean="0"/>
              <a:t>systemtic</a:t>
            </a:r>
            <a:r>
              <a:rPr lang="en-US" baseline="0" dirty="0" smtClean="0"/>
              <a:t> limited, </a:t>
            </a:r>
          </a:p>
          <a:p>
            <a:r>
              <a:rPr lang="en-US" baseline="0" dirty="0" smtClean="0"/>
              <a:t>Need F/VTX to carry out precision measurements of D, B    </a:t>
            </a:r>
          </a:p>
          <a:p>
            <a:endParaRPr lang="en-US" baseline="0" dirty="0" smtClean="0"/>
          </a:p>
          <a:p>
            <a:r>
              <a:rPr lang="en-US" baseline="0" dirty="0" smtClean="0"/>
              <a:t>One </a:t>
            </a:r>
            <a:r>
              <a:rPr lang="en-US" baseline="0" dirty="0" err="1" smtClean="0"/>
              <a:t>d+A</a:t>
            </a:r>
            <a:r>
              <a:rPr lang="en-US" baseline="0" dirty="0" smtClean="0"/>
              <a:t> alone </a:t>
            </a:r>
            <a:r>
              <a:rPr lang="en-US" baseline="0" dirty="0" err="1" smtClean="0"/>
              <a:t>doesn</a:t>
            </a:r>
            <a:r>
              <a:rPr lang="fr-FR" baseline="0" dirty="0" smtClean="0"/>
              <a:t>’</a:t>
            </a:r>
            <a:r>
              <a:rPr lang="en-US" baseline="0" dirty="0" smtClean="0"/>
              <a:t>t have the capability to distinguish various CNM effects … </a:t>
            </a:r>
          </a:p>
          <a:p>
            <a:endParaRPr lang="en-US" baseline="0" dirty="0" smtClean="0"/>
          </a:p>
          <a:p>
            <a:r>
              <a:rPr lang="en-US" baseline="0" dirty="0" smtClean="0"/>
              <a:t>Understanding the energy loss mechanisms is a challenging question for QGP physics ! Need a joint efforts of   </a:t>
            </a:r>
            <a:r>
              <a:rPr lang="en-US" baseline="0" dirty="0" err="1" smtClean="0"/>
              <a:t>Exp</a:t>
            </a:r>
            <a:r>
              <a:rPr lang="en-US" baseline="0" dirty="0" smtClean="0"/>
              <a:t> + Theory efforts</a:t>
            </a:r>
            <a:endParaRPr lang="en-US" dirty="0"/>
          </a:p>
        </p:txBody>
      </p:sp>
      <p:sp>
        <p:nvSpPr>
          <p:cNvPr id="4" name="Slide Number Placeholder 3"/>
          <p:cNvSpPr>
            <a:spLocks noGrp="1"/>
          </p:cNvSpPr>
          <p:nvPr>
            <p:ph type="sldNum" sz="quarter" idx="10"/>
          </p:nvPr>
        </p:nvSpPr>
        <p:spPr/>
        <p:txBody>
          <a:bodyPr/>
          <a:lstStyle/>
          <a:p>
            <a:fld id="{3C2ACFBA-C935-264D-9A14-B51B25D9BE7D}" type="slidenum">
              <a:rPr lang="en-US" smtClean="0"/>
              <a:t>41</a:t>
            </a:fld>
            <a:endParaRPr lang="en-US"/>
          </a:p>
        </p:txBody>
      </p:sp>
    </p:spTree>
    <p:extLst>
      <p:ext uri="{BB962C8B-B14F-4D97-AF65-F5344CB8AC3E}">
        <p14:creationId xmlns:p14="http://schemas.microsoft.com/office/powerpoint/2010/main" val="151771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6</a:t>
            </a:fld>
            <a:endParaRPr lang="en-US" dirty="0"/>
          </a:p>
        </p:txBody>
      </p:sp>
    </p:spTree>
    <p:extLst>
      <p:ext uri="{BB962C8B-B14F-4D97-AF65-F5344CB8AC3E}">
        <p14:creationId xmlns:p14="http://schemas.microsoft.com/office/powerpoint/2010/main" val="24477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dirty="0" err="1" smtClean="0"/>
              <a:t>continouation</a:t>
            </a:r>
            <a:r>
              <a:rPr lang="en-US" dirty="0" smtClean="0"/>
              <a:t> of E906,</a:t>
            </a:r>
            <a:r>
              <a:rPr lang="en-US" baseline="0" dirty="0" smtClean="0"/>
              <a:t> studying the same </a:t>
            </a:r>
            <a:r>
              <a:rPr lang="en-US" baseline="0" dirty="0" err="1" smtClean="0"/>
              <a:t>phenomea</a:t>
            </a:r>
            <a:r>
              <a:rPr lang="en-US" baseline="0" dirty="0" smtClean="0"/>
              <a:t> and nucleon structure  with different probes!</a:t>
            </a:r>
            <a:endParaRPr lang="en-US" dirty="0"/>
          </a:p>
        </p:txBody>
      </p:sp>
      <p:sp>
        <p:nvSpPr>
          <p:cNvPr id="4" name="Slide Number Placeholder 3"/>
          <p:cNvSpPr>
            <a:spLocks noGrp="1"/>
          </p:cNvSpPr>
          <p:nvPr>
            <p:ph type="sldNum" sz="quarter" idx="10"/>
          </p:nvPr>
        </p:nvSpPr>
        <p:spPr/>
        <p:txBody>
          <a:bodyPr/>
          <a:lstStyle/>
          <a:p>
            <a:fld id="{3C2ACFBA-C935-264D-9A14-B51B25D9BE7D}" type="slidenum">
              <a:rPr lang="en-US" smtClean="0"/>
              <a:t>12</a:t>
            </a:fld>
            <a:endParaRPr lang="en-US"/>
          </a:p>
        </p:txBody>
      </p:sp>
    </p:spTree>
    <p:extLst>
      <p:ext uri="{BB962C8B-B14F-4D97-AF65-F5344CB8AC3E}">
        <p14:creationId xmlns:p14="http://schemas.microsoft.com/office/powerpoint/2010/main" val="1883049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a:t>
            </a:r>
            <a:r>
              <a:rPr lang="en-US" dirty="0" err="1" smtClean="0"/>
              <a:t>reprot</a:t>
            </a:r>
            <a:r>
              <a:rPr lang="en-US" dirty="0" smtClean="0"/>
              <a:t> </a:t>
            </a:r>
            <a:r>
              <a:rPr lang="en-US" dirty="0" err="1" smtClean="0"/>
              <a:t>highted</a:t>
            </a:r>
            <a:r>
              <a:rPr lang="en-US" dirty="0" smtClean="0"/>
              <a:t> the 5 </a:t>
            </a:r>
            <a:r>
              <a:rPr lang="en-US" dirty="0" err="1" smtClean="0"/>
              <a:t>sciecne</a:t>
            </a:r>
            <a:r>
              <a:rPr lang="en-US" dirty="0" smtClean="0"/>
              <a:t> driver …</a:t>
            </a:r>
          </a:p>
          <a:p>
            <a:r>
              <a:rPr lang="en-US" dirty="0" smtClean="0"/>
              <a:t>We respond</a:t>
            </a:r>
            <a:r>
              <a:rPr lang="en-US" baseline="0" dirty="0" smtClean="0"/>
              <a:t> to the call of P5 report and identified a new opportunity to explore key physics at </a:t>
            </a:r>
            <a:r>
              <a:rPr lang="en-US" baseline="0" dirty="0" err="1" smtClean="0"/>
              <a:t>Femirlab</a:t>
            </a:r>
            <a:r>
              <a:rPr lang="en-US" baseline="0" dirty="0" smtClean="0"/>
              <a:t> intensity frontier</a:t>
            </a:r>
            <a:endParaRPr lang="en-US" dirty="0"/>
          </a:p>
        </p:txBody>
      </p:sp>
      <p:sp>
        <p:nvSpPr>
          <p:cNvPr id="4" name="Slide Number Placeholder 3"/>
          <p:cNvSpPr>
            <a:spLocks noGrp="1"/>
          </p:cNvSpPr>
          <p:nvPr>
            <p:ph type="sldNum" sz="quarter" idx="10"/>
          </p:nvPr>
        </p:nvSpPr>
        <p:spPr/>
        <p:txBody>
          <a:bodyPr/>
          <a:lstStyle/>
          <a:p>
            <a:fld id="{5E8F0A1B-DB75-7543-9C39-820E63BD7EC9}" type="slidenum">
              <a:rPr lang="en-US" smtClean="0"/>
              <a:t>13</a:t>
            </a:fld>
            <a:endParaRPr lang="en-US"/>
          </a:p>
        </p:txBody>
      </p:sp>
    </p:spTree>
    <p:extLst>
      <p:ext uri="{BB962C8B-B14F-4D97-AF65-F5344CB8AC3E}">
        <p14:creationId xmlns:p14="http://schemas.microsoft.com/office/powerpoint/2010/main" val="383616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15</a:t>
            </a:fld>
            <a:endParaRPr lang="en-US" dirty="0"/>
          </a:p>
        </p:txBody>
      </p:sp>
    </p:spTree>
    <p:extLst>
      <p:ext uri="{BB962C8B-B14F-4D97-AF65-F5344CB8AC3E}">
        <p14:creationId xmlns:p14="http://schemas.microsoft.com/office/powerpoint/2010/main" val="245011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18</a:t>
            </a:fld>
            <a:endParaRPr lang="en-US" dirty="0"/>
          </a:p>
        </p:txBody>
      </p:sp>
    </p:spTree>
    <p:extLst>
      <p:ext uri="{BB962C8B-B14F-4D97-AF65-F5344CB8AC3E}">
        <p14:creationId xmlns:p14="http://schemas.microsoft.com/office/powerpoint/2010/main" val="322535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this is DOE milestone HP 13</a:t>
            </a:r>
            <a:endParaRPr lang="en-US" dirty="0"/>
          </a:p>
        </p:txBody>
      </p:sp>
      <p:sp>
        <p:nvSpPr>
          <p:cNvPr id="4" name="Slide Number Placeholder 3"/>
          <p:cNvSpPr>
            <a:spLocks noGrp="1"/>
          </p:cNvSpPr>
          <p:nvPr>
            <p:ph type="sldNum" sz="quarter" idx="10"/>
          </p:nvPr>
        </p:nvSpPr>
        <p:spPr/>
        <p:txBody>
          <a:bodyPr/>
          <a:lstStyle/>
          <a:p>
            <a:fld id="{3C2ACFBA-C935-264D-9A14-B51B25D9BE7D}" type="slidenum">
              <a:rPr lang="en-US" smtClean="0"/>
              <a:t>21</a:t>
            </a:fld>
            <a:endParaRPr lang="en-US"/>
          </a:p>
        </p:txBody>
      </p:sp>
    </p:spTree>
    <p:extLst>
      <p:ext uri="{BB962C8B-B14F-4D97-AF65-F5344CB8AC3E}">
        <p14:creationId xmlns:p14="http://schemas.microsoft.com/office/powerpoint/2010/main" val="1358133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direct access to the gluon’s </a:t>
            </a:r>
            <a:r>
              <a:rPr lang="en-US" dirty="0" err="1" smtClean="0"/>
              <a:t>Sivers</a:t>
            </a:r>
            <a:r>
              <a:rPr lang="en-US" dirty="0" smtClean="0"/>
              <a:t> asymmetry … led by LANL group </a:t>
            </a:r>
          </a:p>
          <a:p>
            <a:r>
              <a:rPr lang="en-US" dirty="0" smtClean="0"/>
              <a:t>Further developed a new program to</a:t>
            </a:r>
            <a:r>
              <a:rPr lang="en-US" baseline="0" dirty="0" smtClean="0"/>
              <a:t> test QCD </a:t>
            </a:r>
            <a:r>
              <a:rPr lang="en-US" baseline="0" dirty="0" err="1" smtClean="0"/>
              <a:t>formulisims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C2ACFBA-C935-264D-9A14-B51B25D9BE7D}" type="slidenum">
              <a:rPr lang="en-US" smtClean="0"/>
              <a:t>22</a:t>
            </a:fld>
            <a:endParaRPr lang="en-US"/>
          </a:p>
        </p:txBody>
      </p:sp>
    </p:spTree>
    <p:extLst>
      <p:ext uri="{BB962C8B-B14F-4D97-AF65-F5344CB8AC3E}">
        <p14:creationId xmlns:p14="http://schemas.microsoft.com/office/powerpoint/2010/main" val="1707571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widely accepted today that visible</a:t>
            </a:r>
            <a:r>
              <a:rPr lang="en-US" baseline="0" dirty="0" smtClean="0"/>
              <a:t> matter only account for 5% of matter and energy, with 25% dark matter .. With many compelling experimental </a:t>
            </a:r>
            <a:r>
              <a:rPr lang="en-US" baseline="0" dirty="0" err="1" smtClean="0"/>
              <a:t>obseravtions</a:t>
            </a:r>
            <a:r>
              <a:rPr lang="en-US" baseline="0" dirty="0" smtClean="0"/>
              <a:t> , how ever the nature of dark matter and dark energy </a:t>
            </a:r>
            <a:r>
              <a:rPr lang="en-US" baseline="0" dirty="0" err="1" smtClean="0"/>
              <a:t>remtain</a:t>
            </a:r>
            <a:r>
              <a:rPr lang="en-US" baseline="0" dirty="0" smtClean="0"/>
              <a:t> as the biggest scientific challenges for </a:t>
            </a:r>
            <a:r>
              <a:rPr lang="en-US" baseline="0" dirty="0" err="1" smtClean="0"/>
              <a:t>hunam</a:t>
            </a:r>
            <a:r>
              <a:rPr lang="en-US" baseline="0" dirty="0" smtClean="0"/>
              <a:t> being … </a:t>
            </a:r>
            <a:r>
              <a:rPr lang="en-US" baseline="0" dirty="0" err="1" smtClean="0"/>
              <a:t>sa</a:t>
            </a:r>
            <a:r>
              <a:rPr lang="en-US" baseline="0" dirty="0" smtClean="0"/>
              <a:t> they only </a:t>
            </a:r>
            <a:r>
              <a:rPr lang="en-US" baseline="0" dirty="0" err="1" smtClean="0"/>
              <a:t>interactio</a:t>
            </a:r>
            <a:r>
              <a:rPr lang="en-US" baseline="0" dirty="0" smtClean="0"/>
              <a:t> with SM </a:t>
            </a:r>
            <a:r>
              <a:rPr lang="en-US" baseline="0" dirty="0" err="1" smtClean="0"/>
              <a:t>particels</a:t>
            </a:r>
            <a:r>
              <a:rPr lang="en-US" baseline="0" dirty="0" smtClean="0"/>
              <a:t> very weakly .. Only shown in </a:t>
            </a:r>
            <a:r>
              <a:rPr lang="en-US" baseline="0" dirty="0" err="1" smtClean="0"/>
              <a:t>gravitaiton</a:t>
            </a:r>
            <a:r>
              <a:rPr lang="en-US" baseline="0" dirty="0" smtClean="0"/>
              <a:t> sectors ..</a:t>
            </a:r>
          </a:p>
          <a:p>
            <a:endParaRPr lang="en-US" dirty="0"/>
          </a:p>
        </p:txBody>
      </p:sp>
      <p:sp>
        <p:nvSpPr>
          <p:cNvPr id="4" name="Slide Number Placeholder 3"/>
          <p:cNvSpPr>
            <a:spLocks noGrp="1"/>
          </p:cNvSpPr>
          <p:nvPr>
            <p:ph type="sldNum" sz="quarter" idx="10"/>
          </p:nvPr>
        </p:nvSpPr>
        <p:spPr/>
        <p:txBody>
          <a:bodyPr/>
          <a:lstStyle/>
          <a:p>
            <a:fld id="{5E8F0A1B-DB75-7543-9C39-820E63BD7EC9}" type="slidenum">
              <a:rPr lang="en-US" smtClean="0"/>
              <a:t>23</a:t>
            </a:fld>
            <a:endParaRPr lang="en-US"/>
          </a:p>
        </p:txBody>
      </p:sp>
    </p:spTree>
    <p:extLst>
      <p:ext uri="{BB962C8B-B14F-4D97-AF65-F5344CB8AC3E}">
        <p14:creationId xmlns:p14="http://schemas.microsoft.com/office/powerpoint/2010/main" val="3489656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BE10A3-C71F-D247-A065-26C63806090F}"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361338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BE10A3-C71F-D247-A065-26C63806090F}"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76857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BE10A3-C71F-D247-A065-26C63806090F}"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175122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extLst>
      <p:ext uri="{BB962C8B-B14F-4D97-AF65-F5344CB8AC3E}">
        <p14:creationId xmlns:p14="http://schemas.microsoft.com/office/powerpoint/2010/main" val="37346091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BE10A3-C71F-D247-A065-26C63806090F}"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112301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BE10A3-C71F-D247-A065-26C63806090F}"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250365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BE10A3-C71F-D247-A065-26C63806090F}"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289981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BE10A3-C71F-D247-A065-26C63806090F}" type="datetimeFigureOut">
              <a:rPr lang="en-US" smtClean="0"/>
              <a:t>1/11/16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109618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BE10A3-C71F-D247-A065-26C63806090F}" type="datetimeFigureOut">
              <a:rPr lang="en-US" smtClean="0"/>
              <a:t>1/11/16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260476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E10A3-C71F-D247-A065-26C63806090F}" type="datetimeFigureOut">
              <a:rPr lang="en-US" smtClean="0"/>
              <a:t>1/11/16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381434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BE10A3-C71F-D247-A065-26C63806090F}"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66044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BE10A3-C71F-D247-A065-26C63806090F}"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F9E92-12E2-7540-89BF-5020F0083535}" type="slidenum">
              <a:rPr lang="en-US" smtClean="0"/>
              <a:t>‹#›</a:t>
            </a:fld>
            <a:endParaRPr lang="en-US"/>
          </a:p>
        </p:txBody>
      </p:sp>
    </p:spTree>
    <p:extLst>
      <p:ext uri="{BB962C8B-B14F-4D97-AF65-F5344CB8AC3E}">
        <p14:creationId xmlns:p14="http://schemas.microsoft.com/office/powerpoint/2010/main" val="14178967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E10A3-C71F-D247-A065-26C63806090F}" type="datetimeFigureOut">
              <a:rPr lang="en-US" smtClean="0"/>
              <a:t>1/11/16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Team Retreat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F9E92-12E2-7540-89BF-5020F0083535}" type="slidenum">
              <a:rPr lang="en-US" smtClean="0"/>
              <a:t>‹#›</a:t>
            </a:fld>
            <a:endParaRPr lang="en-US"/>
          </a:p>
        </p:txBody>
      </p:sp>
    </p:spTree>
    <p:extLst>
      <p:ext uri="{BB962C8B-B14F-4D97-AF65-F5344CB8AC3E}">
        <p14:creationId xmlns:p14="http://schemas.microsoft.com/office/powerpoint/2010/main" val="368349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1" Type="http://schemas.openxmlformats.org/officeDocument/2006/relationships/image" Target="../media/image9.emf"/><Relationship Id="rId12" Type="http://schemas.openxmlformats.org/officeDocument/2006/relationships/oleObject" Target="../embeddings/Microsoft_Equation1.bin"/><Relationship Id="rId13"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11.png"/><Relationship Id="rId5" Type="http://schemas.openxmlformats.org/officeDocument/2006/relationships/image" Target="../media/image12.emf"/><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emf"/><Relationship Id="rId9" Type="http://schemas.openxmlformats.org/officeDocument/2006/relationships/image" Target="../media/image16.emf"/><Relationship Id="rId10"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emf"/><Relationship Id="rId7" Type="http://schemas.openxmlformats.org/officeDocument/2006/relationships/image" Target="../media/image25.emf"/><Relationship Id="rId8"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quation2.bin"/><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oleObject" Target="../embeddings/Microsoft_Equation3.bin"/><Relationship Id="rId7" Type="http://schemas.openxmlformats.org/officeDocument/2006/relationships/image" Target="../media/image49.emf"/><Relationship Id="rId8" Type="http://schemas.openxmlformats.org/officeDocument/2006/relationships/image" Target="../media/image52.png"/><Relationship Id="rId9" Type="http://schemas.openxmlformats.org/officeDocument/2006/relationships/image" Target="../media/image53.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61.wmf"/><Relationship Id="rId21" Type="http://schemas.openxmlformats.org/officeDocument/2006/relationships/oleObject" Target="../embeddings/oleObject10.bin"/><Relationship Id="rId22" Type="http://schemas.openxmlformats.org/officeDocument/2006/relationships/image" Target="../media/image62.wmf"/><Relationship Id="rId23" Type="http://schemas.openxmlformats.org/officeDocument/2006/relationships/oleObject" Target="../embeddings/Microsoft_Equation4.bin"/><Relationship Id="rId24" Type="http://schemas.openxmlformats.org/officeDocument/2006/relationships/image" Target="../media/image63.emf"/><Relationship Id="rId10" Type="http://schemas.openxmlformats.org/officeDocument/2006/relationships/image" Target="../media/image56.emf"/><Relationship Id="rId11" Type="http://schemas.openxmlformats.org/officeDocument/2006/relationships/oleObject" Target="../embeddings/oleObject5.bin"/><Relationship Id="rId12" Type="http://schemas.openxmlformats.org/officeDocument/2006/relationships/image" Target="../media/image57.emf"/><Relationship Id="rId13" Type="http://schemas.openxmlformats.org/officeDocument/2006/relationships/oleObject" Target="../embeddings/oleObject6.bin"/><Relationship Id="rId14" Type="http://schemas.openxmlformats.org/officeDocument/2006/relationships/image" Target="../media/image58.wmf"/><Relationship Id="rId15" Type="http://schemas.openxmlformats.org/officeDocument/2006/relationships/oleObject" Target="../embeddings/oleObject7.bin"/><Relationship Id="rId16" Type="http://schemas.openxmlformats.org/officeDocument/2006/relationships/image" Target="../media/image59.wmf"/><Relationship Id="rId17" Type="http://schemas.openxmlformats.org/officeDocument/2006/relationships/oleObject" Target="../embeddings/oleObject8.bin"/><Relationship Id="rId18" Type="http://schemas.openxmlformats.org/officeDocument/2006/relationships/image" Target="../media/image60.wmf"/><Relationship Id="rId19" Type="http://schemas.openxmlformats.org/officeDocument/2006/relationships/oleObject" Target="../embeddings/oleObject9.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64.png"/><Relationship Id="rId5" Type="http://schemas.openxmlformats.org/officeDocument/2006/relationships/oleObject" Target="../embeddings/oleObject2.bin"/><Relationship Id="rId6" Type="http://schemas.openxmlformats.org/officeDocument/2006/relationships/image" Target="../media/image54.emf"/><Relationship Id="rId7" Type="http://schemas.openxmlformats.org/officeDocument/2006/relationships/oleObject" Target="../embeddings/oleObject3.bin"/><Relationship Id="rId8"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67.jpeg"/><Relationship Id="rId7" Type="http://schemas.openxmlformats.org/officeDocument/2006/relationships/oleObject" Target="../embeddings/oleObject11.bin"/><Relationship Id="rId8" Type="http://schemas.openxmlformats.org/officeDocument/2006/relationships/image" Target="../media/image65.emf"/><Relationship Id="rId9" Type="http://schemas.openxmlformats.org/officeDocument/2006/relationships/image" Target="../media/image68.png"/><Relationship Id="rId10" Type="http://schemas.openxmlformats.org/officeDocument/2006/relationships/oleObject" Target="../embeddings/Microsoft_Equation5.bin"/><Relationship Id="rId11" Type="http://schemas.openxmlformats.org/officeDocument/2006/relationships/image" Target="../media/image6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 Id="rId3" Type="http://schemas.openxmlformats.org/officeDocument/2006/relationships/image" Target="../media/image7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1" Type="http://schemas.openxmlformats.org/officeDocument/2006/relationships/image" Target="../media/image9.emf"/><Relationship Id="rId12" Type="http://schemas.openxmlformats.org/officeDocument/2006/relationships/oleObject" Target="../embeddings/Microsoft_Equation6.bin"/><Relationship Id="rId13" Type="http://schemas.openxmlformats.org/officeDocument/2006/relationships/image" Target="../media/image10.emf"/><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notesSlide" Target="../notesSlides/notesSlide14.xml"/><Relationship Id="rId4" Type="http://schemas.openxmlformats.org/officeDocument/2006/relationships/image" Target="../media/image11.png"/><Relationship Id="rId5" Type="http://schemas.openxmlformats.org/officeDocument/2006/relationships/image" Target="../media/image12.emf"/><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emf"/><Relationship Id="rId9" Type="http://schemas.openxmlformats.org/officeDocument/2006/relationships/image" Target="../media/image16.emf"/><Relationship Id="rId10" Type="http://schemas.openxmlformats.org/officeDocument/2006/relationships/oleObject" Target="../embeddings/oleObject12.bin"/></Relationships>
</file>

<file path=ppt/slides/_rels/slide41.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2996"/>
            <a:ext cx="8229600" cy="1143000"/>
          </a:xfrm>
        </p:spPr>
        <p:txBody>
          <a:bodyPr/>
          <a:lstStyle/>
          <a:p>
            <a:r>
              <a:rPr lang="en-US" dirty="0" smtClean="0"/>
              <a:t>Goals and Plan of the Day </a:t>
            </a:r>
            <a:endParaRPr lang="en-US" dirty="0"/>
          </a:p>
        </p:txBody>
      </p:sp>
      <p:sp>
        <p:nvSpPr>
          <p:cNvPr id="5" name="Content Placeholder 4"/>
          <p:cNvSpPr>
            <a:spLocks noGrp="1"/>
          </p:cNvSpPr>
          <p:nvPr>
            <p:ph sz="half" idx="1"/>
          </p:nvPr>
        </p:nvSpPr>
        <p:spPr>
          <a:xfrm>
            <a:off x="204114" y="1205996"/>
            <a:ext cx="4365760" cy="5348653"/>
          </a:xfrm>
        </p:spPr>
        <p:txBody>
          <a:bodyPr>
            <a:normAutofit fontScale="47500" lnSpcReduction="20000"/>
          </a:bodyPr>
          <a:lstStyle/>
          <a:p>
            <a:r>
              <a:rPr lang="en-US" dirty="0" smtClean="0"/>
              <a:t>Current </a:t>
            </a:r>
            <a:r>
              <a:rPr lang="en-US" dirty="0"/>
              <a:t>p</a:t>
            </a:r>
            <a:r>
              <a:rPr lang="en-US" dirty="0" smtClean="0"/>
              <a:t>rogram status</a:t>
            </a:r>
          </a:p>
          <a:p>
            <a:pPr lvl="1"/>
            <a:r>
              <a:rPr lang="en-US" dirty="0" smtClean="0"/>
              <a:t>PHENIX operation ends 7/2016</a:t>
            </a:r>
          </a:p>
          <a:p>
            <a:pPr lvl="1"/>
            <a:r>
              <a:rPr lang="en-US" dirty="0" smtClean="0"/>
              <a:t>E906 operation ends  9/2016</a:t>
            </a:r>
          </a:p>
          <a:p>
            <a:pPr lvl="1"/>
            <a:r>
              <a:rPr lang="en-US" dirty="0" smtClean="0"/>
              <a:t>No on-going experiments beyond 9/2016</a:t>
            </a:r>
          </a:p>
          <a:p>
            <a:pPr lvl="1"/>
            <a:endParaRPr lang="en-US" dirty="0"/>
          </a:p>
          <a:p>
            <a:r>
              <a:rPr lang="en-US" dirty="0" smtClean="0"/>
              <a:t>New proposals</a:t>
            </a:r>
          </a:p>
          <a:p>
            <a:pPr lvl="1"/>
            <a:r>
              <a:rPr lang="en-US" dirty="0" smtClean="0"/>
              <a:t>E1039: </a:t>
            </a:r>
            <a:r>
              <a:rPr lang="en-US" dirty="0" err="1" smtClean="0"/>
              <a:t>Fermilab</a:t>
            </a:r>
            <a:r>
              <a:rPr lang="en-US" dirty="0" smtClean="0"/>
              <a:t> approved, pending DOE ME support</a:t>
            </a:r>
          </a:p>
          <a:p>
            <a:pPr lvl="2"/>
            <a:r>
              <a:rPr lang="en-US" dirty="0" smtClean="0"/>
              <a:t>LDRD/DR ends 9/2016</a:t>
            </a:r>
          </a:p>
          <a:p>
            <a:pPr lvl="1"/>
            <a:r>
              <a:rPr lang="en-US" dirty="0" smtClean="0"/>
              <a:t>E1067: </a:t>
            </a:r>
            <a:r>
              <a:rPr lang="en-US" dirty="0" err="1" smtClean="0"/>
              <a:t>Fermilab</a:t>
            </a:r>
            <a:r>
              <a:rPr lang="en-US" dirty="0" smtClean="0"/>
              <a:t> approved, parasitic run with E1039</a:t>
            </a:r>
          </a:p>
          <a:p>
            <a:pPr lvl="2"/>
            <a:r>
              <a:rPr lang="en-US" dirty="0" smtClean="0"/>
              <a:t>Possible run with extended E906?</a:t>
            </a:r>
          </a:p>
          <a:p>
            <a:pPr lvl="1"/>
            <a:r>
              <a:rPr lang="en-US" dirty="0" err="1" smtClean="0"/>
              <a:t>sPHENIX</a:t>
            </a:r>
            <a:r>
              <a:rPr lang="en-US" dirty="0" smtClean="0"/>
              <a:t>: 2019+ Construction,  2022-2023+ data taking</a:t>
            </a:r>
          </a:p>
          <a:p>
            <a:pPr lvl="1"/>
            <a:r>
              <a:rPr lang="en-US" dirty="0" smtClean="0"/>
              <a:t>EIC detector R&amp;D </a:t>
            </a:r>
          </a:p>
          <a:p>
            <a:pPr lvl="1"/>
            <a:endParaRPr lang="en-US" dirty="0" smtClean="0"/>
          </a:p>
          <a:p>
            <a:r>
              <a:rPr lang="en-US" dirty="0" smtClean="0"/>
              <a:t>Produce a priority list of vision plans </a:t>
            </a:r>
          </a:p>
          <a:p>
            <a:pPr lvl="1"/>
            <a:r>
              <a:rPr lang="en-US" dirty="0" smtClean="0"/>
              <a:t>Plan-A</a:t>
            </a:r>
          </a:p>
          <a:p>
            <a:pPr lvl="1"/>
            <a:r>
              <a:rPr lang="en-US" dirty="0" smtClean="0"/>
              <a:t>Plan-B </a:t>
            </a:r>
            <a:r>
              <a:rPr lang="is-IS" dirty="0" smtClean="0"/>
              <a:t>…</a:t>
            </a:r>
          </a:p>
          <a:p>
            <a:pPr lvl="1"/>
            <a:endParaRPr lang="is-IS" dirty="0" smtClean="0"/>
          </a:p>
          <a:p>
            <a:r>
              <a:rPr lang="en-US" dirty="0" smtClean="0"/>
              <a:t>I</a:t>
            </a:r>
            <a:r>
              <a:rPr lang="is-IS" dirty="0" smtClean="0"/>
              <a:t>mpacts </a:t>
            </a:r>
          </a:p>
          <a:p>
            <a:pPr lvl="1"/>
            <a:r>
              <a:rPr lang="en-US" dirty="0" smtClean="0"/>
              <a:t>F</a:t>
            </a:r>
            <a:r>
              <a:rPr lang="is-IS" dirty="0" smtClean="0"/>
              <a:t>uture hirings, staff and postdocs</a:t>
            </a:r>
          </a:p>
          <a:p>
            <a:pPr lvl="1"/>
            <a:r>
              <a:rPr lang="en-US" dirty="0" smtClean="0"/>
              <a:t>N</a:t>
            </a:r>
            <a:r>
              <a:rPr lang="is-IS" dirty="0" smtClean="0"/>
              <a:t>ew LDRDs</a:t>
            </a:r>
          </a:p>
          <a:p>
            <a:pPr lvl="1"/>
            <a:r>
              <a:rPr lang="en-US" dirty="0" smtClean="0"/>
              <a:t>N</a:t>
            </a:r>
            <a:r>
              <a:rPr lang="is-IS" dirty="0" smtClean="0"/>
              <a:t>ew experiments/programs</a:t>
            </a:r>
          </a:p>
          <a:p>
            <a:pPr lvl="1"/>
            <a:endParaRPr lang="is-IS" dirty="0" smtClean="0"/>
          </a:p>
          <a:p>
            <a:r>
              <a:rPr lang="en-US" dirty="0" smtClean="0"/>
              <a:t>R</a:t>
            </a:r>
            <a:r>
              <a:rPr lang="is-IS" dirty="0" smtClean="0"/>
              <a:t>evist the plans in 6-12 months?</a:t>
            </a:r>
          </a:p>
          <a:p>
            <a:pPr lvl="1"/>
            <a:r>
              <a:rPr lang="is-IS" dirty="0" smtClean="0"/>
              <a:t>sPHENIX progress</a:t>
            </a:r>
          </a:p>
          <a:p>
            <a:pPr lvl="2"/>
            <a:r>
              <a:rPr lang="is-IS" dirty="0" smtClean="0"/>
              <a:t>Tracking options</a:t>
            </a:r>
          </a:p>
          <a:p>
            <a:pPr lvl="2"/>
            <a:r>
              <a:rPr lang="is-IS" dirty="0" smtClean="0"/>
              <a:t>f/sPHENIX possibility </a:t>
            </a:r>
          </a:p>
          <a:p>
            <a:pPr lvl="1"/>
            <a:r>
              <a:rPr lang="is-IS" dirty="0" smtClean="0"/>
              <a:t>EIC progress</a:t>
            </a:r>
          </a:p>
          <a:p>
            <a:pPr lvl="2"/>
            <a:r>
              <a:rPr lang="is-IS" dirty="0" smtClean="0"/>
              <a:t>NAS EIC science assesement ~1 year from now  </a:t>
            </a:r>
          </a:p>
          <a:p>
            <a:pPr lvl="1"/>
            <a:endParaRPr lang="en-US" dirty="0"/>
          </a:p>
        </p:txBody>
      </p:sp>
      <p:sp>
        <p:nvSpPr>
          <p:cNvPr id="6" name="Content Placeholder 5"/>
          <p:cNvSpPr>
            <a:spLocks noGrp="1"/>
          </p:cNvSpPr>
          <p:nvPr>
            <p:ph sz="half" idx="2"/>
          </p:nvPr>
        </p:nvSpPr>
        <p:spPr>
          <a:xfrm>
            <a:off x="4892420" y="1231174"/>
            <a:ext cx="4038600" cy="5143116"/>
          </a:xfrm>
        </p:spPr>
        <p:txBody>
          <a:bodyPr>
            <a:normAutofit fontScale="47500" lnSpcReduction="20000"/>
          </a:bodyPr>
          <a:lstStyle/>
          <a:p>
            <a:r>
              <a:rPr lang="en-US" dirty="0" smtClean="0"/>
              <a:t>Boundary conditions</a:t>
            </a:r>
          </a:p>
          <a:p>
            <a:pPr lvl="1"/>
            <a:r>
              <a:rPr lang="en-US" dirty="0" smtClean="0"/>
              <a:t>Complete PHENIX and E906 analyses and publications</a:t>
            </a:r>
          </a:p>
          <a:p>
            <a:pPr lvl="2"/>
            <a:r>
              <a:rPr lang="en-US" dirty="0" smtClean="0"/>
              <a:t>PHENIX HI:  1.5 FTE + 3 PD  (3 topics)</a:t>
            </a:r>
          </a:p>
          <a:p>
            <a:pPr lvl="2"/>
            <a:r>
              <a:rPr lang="en-US" dirty="0" smtClean="0"/>
              <a:t>PHENIX Spin: 0.5 FTE + 1 PD (1 topics)</a:t>
            </a:r>
          </a:p>
          <a:p>
            <a:pPr lvl="2"/>
            <a:r>
              <a:rPr lang="en-US" dirty="0" smtClean="0"/>
              <a:t>E906 HI:  0.5FTE + 1 PD (1 topics)</a:t>
            </a:r>
          </a:p>
          <a:p>
            <a:pPr lvl="2"/>
            <a:endParaRPr lang="en-US" dirty="0" smtClean="0"/>
          </a:p>
          <a:p>
            <a:pPr lvl="1"/>
            <a:r>
              <a:rPr lang="en-US" dirty="0" smtClean="0"/>
              <a:t>Current Funding and FTEs</a:t>
            </a:r>
          </a:p>
          <a:p>
            <a:pPr lvl="2"/>
            <a:r>
              <a:rPr lang="en-US" dirty="0" smtClean="0"/>
              <a:t>DOE support:  5 FTE + 3.5 PD</a:t>
            </a:r>
          </a:p>
          <a:p>
            <a:pPr lvl="2"/>
            <a:r>
              <a:rPr lang="en-US" dirty="0" smtClean="0"/>
              <a:t>LDRD/DR:  1.5 FTE + 1 PD</a:t>
            </a:r>
          </a:p>
          <a:p>
            <a:pPr lvl="2"/>
            <a:r>
              <a:rPr lang="en-US" dirty="0" smtClean="0"/>
              <a:t>LDRD/ER:   0.5 FTE + 0.5PD</a:t>
            </a:r>
          </a:p>
          <a:p>
            <a:pPr marL="914400" lvl="2" indent="0">
              <a:buNone/>
            </a:pPr>
            <a:endParaRPr lang="en-US" dirty="0" smtClean="0"/>
          </a:p>
          <a:p>
            <a:pPr lvl="1"/>
            <a:r>
              <a:rPr lang="en-US" dirty="0" smtClean="0"/>
              <a:t>NP LRP2015 priorities</a:t>
            </a:r>
          </a:p>
          <a:p>
            <a:pPr lvl="1"/>
            <a:r>
              <a:rPr lang="en-US" dirty="0" smtClean="0"/>
              <a:t>P5 2014 priorities</a:t>
            </a:r>
          </a:p>
          <a:p>
            <a:pPr lvl="1"/>
            <a:endParaRPr lang="en-US" dirty="0" smtClean="0"/>
          </a:p>
          <a:p>
            <a:r>
              <a:rPr lang="en-US" dirty="0" smtClean="0"/>
              <a:t>Short presentations and possible timelines </a:t>
            </a:r>
          </a:p>
          <a:p>
            <a:pPr lvl="1"/>
            <a:r>
              <a:rPr lang="en-US" dirty="0" smtClean="0"/>
              <a:t>5+5’ from each </a:t>
            </a:r>
          </a:p>
          <a:p>
            <a:pPr lvl="1"/>
            <a:r>
              <a:rPr lang="en-US" dirty="0" smtClean="0"/>
              <a:t>Develop vision plans based on science inputs</a:t>
            </a:r>
          </a:p>
          <a:p>
            <a:endParaRPr lang="en-US" dirty="0" smtClean="0"/>
          </a:p>
          <a:p>
            <a:r>
              <a:rPr lang="en-US" dirty="0" smtClean="0"/>
              <a:t>Vote for long term vision plans</a:t>
            </a:r>
          </a:p>
          <a:p>
            <a:pPr lvl="1"/>
            <a:r>
              <a:rPr lang="en-US" dirty="0" smtClean="0"/>
              <a:t>Optimistic case, Plan-A</a:t>
            </a:r>
          </a:p>
          <a:p>
            <a:pPr lvl="1"/>
            <a:r>
              <a:rPr lang="en-US" dirty="0" smtClean="0"/>
              <a:t>Backup, Plan-B</a:t>
            </a:r>
          </a:p>
          <a:p>
            <a:endParaRPr lang="en-US" dirty="0" smtClean="0"/>
          </a:p>
          <a:p>
            <a:r>
              <a:rPr lang="en-US" dirty="0" smtClean="0"/>
              <a:t>Develop execution  plans</a:t>
            </a:r>
          </a:p>
          <a:p>
            <a:pPr lvl="1"/>
            <a:r>
              <a:rPr lang="en-US" dirty="0" smtClean="0"/>
              <a:t>FTEs</a:t>
            </a:r>
          </a:p>
          <a:p>
            <a:pPr lvl="1"/>
            <a:r>
              <a:rPr lang="en-US" dirty="0" smtClean="0"/>
              <a:t>Timeline  </a:t>
            </a:r>
          </a:p>
          <a:p>
            <a:pPr lvl="1"/>
            <a:r>
              <a:rPr lang="en-US" dirty="0" smtClean="0"/>
              <a:t>Additional funding</a:t>
            </a:r>
          </a:p>
          <a:p>
            <a:pPr lvl="1"/>
            <a:endParaRPr lang="en-US" dirty="0"/>
          </a:p>
        </p:txBody>
      </p:sp>
    </p:spTree>
    <p:extLst>
      <p:ext uri="{BB962C8B-B14F-4D97-AF65-F5344CB8AC3E}">
        <p14:creationId xmlns:p14="http://schemas.microsoft.com/office/powerpoint/2010/main" val="20585451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493"/>
            <a:ext cx="8229600" cy="1143000"/>
          </a:xfrm>
        </p:spPr>
        <p:txBody>
          <a:bodyPr>
            <a:normAutofit/>
          </a:bodyPr>
          <a:lstStyle/>
          <a:p>
            <a:r>
              <a:rPr lang="en-US" sz="3200" dirty="0" smtClean="0"/>
              <a:t>The Science Questions for the EIC</a:t>
            </a:r>
            <a:br>
              <a:rPr lang="en-US" sz="3200" dirty="0" smtClean="0"/>
            </a:br>
            <a:r>
              <a:rPr lang="en-US" sz="3200" dirty="0" smtClean="0"/>
              <a:t>as laid out by the community</a:t>
            </a:r>
            <a:endParaRPr lang="en-US" sz="3200" dirty="0"/>
          </a:p>
        </p:txBody>
      </p:sp>
      <p:sp>
        <p:nvSpPr>
          <p:cNvPr id="3" name="Content Placeholder 2"/>
          <p:cNvSpPr>
            <a:spLocks noGrp="1"/>
          </p:cNvSpPr>
          <p:nvPr>
            <p:ph idx="1"/>
          </p:nvPr>
        </p:nvSpPr>
        <p:spPr>
          <a:xfrm>
            <a:off x="42512" y="1600200"/>
            <a:ext cx="8229600" cy="5095459"/>
          </a:xfrm>
        </p:spPr>
        <p:txBody>
          <a:bodyPr>
            <a:normAutofit fontScale="62500" lnSpcReduction="20000"/>
          </a:bodyPr>
          <a:lstStyle/>
          <a:p>
            <a:r>
              <a:rPr lang="en-US" b="1" dirty="0"/>
              <a:t>How are the sea quarks and gluons, and their spins, distributed in </a:t>
            </a:r>
            <a:r>
              <a:rPr lang="en-US" b="1" dirty="0" smtClean="0"/>
              <a:t>space and </a:t>
            </a:r>
            <a:r>
              <a:rPr lang="en-US" b="1" dirty="0"/>
              <a:t>momentum inside the nucleon</a:t>
            </a:r>
            <a:r>
              <a:rPr lang="en-US" dirty="0"/>
              <a:t>? How are these quark and gluon </a:t>
            </a:r>
            <a:r>
              <a:rPr lang="en-US" dirty="0" smtClean="0"/>
              <a:t>distributions correlated </a:t>
            </a:r>
            <a:r>
              <a:rPr lang="en-US" dirty="0"/>
              <a:t>with overall nucleon properties, such as spin direction? </a:t>
            </a:r>
            <a:r>
              <a:rPr lang="en-US" b="1" dirty="0"/>
              <a:t>What is the role </a:t>
            </a:r>
            <a:r>
              <a:rPr lang="en-US" b="1" dirty="0" smtClean="0"/>
              <a:t>of the </a:t>
            </a:r>
            <a:r>
              <a:rPr lang="en-US" b="1" dirty="0"/>
              <a:t>orbital motion of sea quarks and gluons in building the nucleon spin</a:t>
            </a:r>
            <a:r>
              <a:rPr lang="en-US" b="1" dirty="0" smtClean="0"/>
              <a:t>?</a:t>
            </a:r>
          </a:p>
          <a:p>
            <a:pPr marL="0" indent="0">
              <a:buNone/>
            </a:pPr>
            <a:endParaRPr lang="en-US" dirty="0"/>
          </a:p>
          <a:p>
            <a:r>
              <a:rPr lang="en-US" b="1" dirty="0" smtClean="0"/>
              <a:t>Where </a:t>
            </a:r>
            <a:r>
              <a:rPr lang="en-US" b="1" dirty="0"/>
              <a:t>does the saturation of gluon densities set in?</a:t>
            </a:r>
            <a:r>
              <a:rPr lang="en-US" dirty="0"/>
              <a:t> Is there a simple </a:t>
            </a:r>
            <a:r>
              <a:rPr lang="en-US" dirty="0" smtClean="0"/>
              <a:t>boundary that </a:t>
            </a:r>
            <a:r>
              <a:rPr lang="en-US" dirty="0"/>
              <a:t>separates this region from that of more dilute quark-gluon matter? If so, </a:t>
            </a:r>
            <a:r>
              <a:rPr lang="en-US" dirty="0" smtClean="0"/>
              <a:t>how do </a:t>
            </a:r>
            <a:r>
              <a:rPr lang="en-US" dirty="0"/>
              <a:t>the distributions of quarks and gluons change as one crosses the </a:t>
            </a:r>
            <a:r>
              <a:rPr lang="en-US" dirty="0" smtClean="0"/>
              <a:t>boundary. Does this </a:t>
            </a:r>
            <a:r>
              <a:rPr lang="en-US" dirty="0"/>
              <a:t>saturation produce matter of universal properties in the nucleon and all </a:t>
            </a:r>
            <a:r>
              <a:rPr lang="en-US" dirty="0" smtClean="0"/>
              <a:t>nuclei viewed </a:t>
            </a:r>
            <a:r>
              <a:rPr lang="en-US" dirty="0"/>
              <a:t>at nearly the speed of light</a:t>
            </a:r>
            <a:r>
              <a:rPr lang="en-US" dirty="0" smtClean="0"/>
              <a:t>?</a:t>
            </a:r>
          </a:p>
          <a:p>
            <a:pPr marL="0" indent="0">
              <a:buNone/>
            </a:pPr>
            <a:endParaRPr lang="en-US" dirty="0"/>
          </a:p>
          <a:p>
            <a:r>
              <a:rPr lang="en-US" b="1" dirty="0" smtClean="0"/>
              <a:t>How </a:t>
            </a:r>
            <a:r>
              <a:rPr lang="en-US" b="1" dirty="0"/>
              <a:t>does the nuclear environment </a:t>
            </a:r>
            <a:r>
              <a:rPr lang="en-US" b="1" dirty="0" smtClean="0"/>
              <a:t>affect </a:t>
            </a:r>
            <a:r>
              <a:rPr lang="en-US" b="1" dirty="0"/>
              <a:t>the distribution of quarks </a:t>
            </a:r>
            <a:r>
              <a:rPr lang="en-US" b="1" dirty="0" smtClean="0"/>
              <a:t>and gluons </a:t>
            </a:r>
            <a:r>
              <a:rPr lang="en-US" b="1" dirty="0"/>
              <a:t>and their interactions in nuclei? </a:t>
            </a:r>
            <a:r>
              <a:rPr lang="en-US" dirty="0"/>
              <a:t>How does the transverse spatial </a:t>
            </a:r>
            <a:r>
              <a:rPr lang="en-US" dirty="0" smtClean="0"/>
              <a:t>distribution of </a:t>
            </a:r>
            <a:r>
              <a:rPr lang="en-US" dirty="0"/>
              <a:t>gluons compare to that in the nucleon? How does nuclear matter </a:t>
            </a:r>
            <a:r>
              <a:rPr lang="en-US" dirty="0" smtClean="0"/>
              <a:t>respond to </a:t>
            </a:r>
            <a:r>
              <a:rPr lang="en-US" dirty="0"/>
              <a:t>a fast moving color charge passing through it? Is this response </a:t>
            </a:r>
            <a:r>
              <a:rPr lang="en-US" dirty="0" smtClean="0"/>
              <a:t>different </a:t>
            </a:r>
            <a:r>
              <a:rPr lang="en-US" dirty="0"/>
              <a:t>for </a:t>
            </a:r>
            <a:r>
              <a:rPr lang="en-US" dirty="0" smtClean="0"/>
              <a:t>light and </a:t>
            </a:r>
            <a:r>
              <a:rPr lang="en-US" dirty="0"/>
              <a:t>heavy quarks?</a:t>
            </a:r>
          </a:p>
        </p:txBody>
      </p:sp>
      <p:pic>
        <p:nvPicPr>
          <p:cNvPr id="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533" y="1375301"/>
            <a:ext cx="6369991" cy="2675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579" y="2671303"/>
            <a:ext cx="3020596" cy="3049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 name="Group 7"/>
          <p:cNvGrpSpPr/>
          <p:nvPr/>
        </p:nvGrpSpPr>
        <p:grpSpPr>
          <a:xfrm>
            <a:off x="2566533" y="3835631"/>
            <a:ext cx="2754154" cy="2940177"/>
            <a:chOff x="3044427" y="4041975"/>
            <a:chExt cx="2546219" cy="2569019"/>
          </a:xfrm>
        </p:grpSpPr>
        <p:pic>
          <p:nvPicPr>
            <p:cNvPr id="6"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427" y="4182535"/>
              <a:ext cx="2546219" cy="2428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4"/>
            <p:cNvSpPr txBox="1">
              <a:spLocks noChangeArrowheads="1"/>
            </p:cNvSpPr>
            <p:nvPr/>
          </p:nvSpPr>
          <p:spPr bwMode="auto">
            <a:xfrm>
              <a:off x="3434571" y="4041975"/>
              <a:ext cx="1949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dirty="0"/>
                <a:t>Quark propagation</a:t>
              </a:r>
            </a:p>
          </p:txBody>
        </p:sp>
      </p:grpSp>
      <p:sp>
        <p:nvSpPr>
          <p:cNvPr id="9" name="TextBox 8"/>
          <p:cNvSpPr txBox="1"/>
          <p:nvPr/>
        </p:nvSpPr>
        <p:spPr>
          <a:xfrm>
            <a:off x="-778933" y="1219200"/>
            <a:ext cx="184666" cy="369332"/>
          </a:xfrm>
          <a:prstGeom prst="rect">
            <a:avLst/>
          </a:prstGeom>
          <a:noFill/>
        </p:spPr>
        <p:txBody>
          <a:bodyPr wrap="none" rtlCol="0">
            <a:spAutoFit/>
          </a:bodyPr>
          <a:lstStyle/>
          <a:p>
            <a:endParaRPr lang="en-US"/>
          </a:p>
        </p:txBody>
      </p:sp>
      <p:sp>
        <p:nvSpPr>
          <p:cNvPr id="10"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10</a:t>
            </a:fld>
            <a:endParaRPr lang="en-US" altLang="en-US" sz="1400" i="0" dirty="0" smtClean="0"/>
          </a:p>
        </p:txBody>
      </p:sp>
      <p:sp>
        <p:nvSpPr>
          <p:cNvPr id="11" name="TextBox 10"/>
          <p:cNvSpPr txBox="1"/>
          <p:nvPr/>
        </p:nvSpPr>
        <p:spPr>
          <a:xfrm>
            <a:off x="7017659" y="586469"/>
            <a:ext cx="2126341" cy="646331"/>
          </a:xfrm>
          <a:prstGeom prst="rect">
            <a:avLst/>
          </a:prstGeom>
          <a:noFill/>
        </p:spPr>
        <p:txBody>
          <a:bodyPr wrap="none" rtlCol="0">
            <a:spAutoFit/>
          </a:bodyPr>
          <a:lstStyle/>
          <a:p>
            <a:r>
              <a:rPr lang="en-US" dirty="0" smtClean="0"/>
              <a:t>Don </a:t>
            </a:r>
            <a:r>
              <a:rPr lang="en-US" dirty="0" err="1" smtClean="0"/>
              <a:t>Geessaman</a:t>
            </a:r>
            <a:endParaRPr lang="en-US" dirty="0" smtClean="0"/>
          </a:p>
          <a:p>
            <a:r>
              <a:rPr lang="en-US" dirty="0" smtClean="0"/>
              <a:t>EIC User </a:t>
            </a:r>
            <a:r>
              <a:rPr lang="en-US" dirty="0" err="1" smtClean="0"/>
              <a:t>Mtg</a:t>
            </a:r>
            <a:r>
              <a:rPr lang="en-US" dirty="0" smtClean="0"/>
              <a:t> 1/2016</a:t>
            </a:r>
            <a:endParaRPr lang="en-US" dirty="0"/>
          </a:p>
        </p:txBody>
      </p:sp>
    </p:spTree>
    <p:extLst>
      <p:ext uri="{BB962C8B-B14F-4D97-AF65-F5344CB8AC3E}">
        <p14:creationId xmlns:p14="http://schemas.microsoft.com/office/powerpoint/2010/main" val="1544472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86045"/>
            <a:ext cx="9144000" cy="6003915"/>
          </a:xfrm>
          <a:prstGeom prst="rect">
            <a:avLst/>
          </a:prstGeom>
        </p:spPr>
      </p:pic>
      <p:sp>
        <p:nvSpPr>
          <p:cNvPr id="6" name="TextBox 5"/>
          <p:cNvSpPr txBox="1"/>
          <p:nvPr/>
        </p:nvSpPr>
        <p:spPr>
          <a:xfrm>
            <a:off x="2679504" y="185875"/>
            <a:ext cx="3656520" cy="523220"/>
          </a:xfrm>
          <a:prstGeom prst="rect">
            <a:avLst/>
          </a:prstGeom>
          <a:noFill/>
        </p:spPr>
        <p:txBody>
          <a:bodyPr wrap="none" rtlCol="0">
            <a:spAutoFit/>
          </a:bodyPr>
          <a:lstStyle/>
          <a:p>
            <a:r>
              <a:rPr lang="en-US" sz="2800" dirty="0" smtClean="0"/>
              <a:t>DOE Budget Projections</a:t>
            </a:r>
            <a:endParaRPr lang="en-US" sz="2800" dirty="0"/>
          </a:p>
        </p:txBody>
      </p:sp>
      <p:sp>
        <p:nvSpPr>
          <p:cNvPr id="4" name="Slide Number Placeholder 3"/>
          <p:cNvSpPr>
            <a:spLocks noGrp="1"/>
          </p:cNvSpPr>
          <p:nvPr>
            <p:ph type="sldNum" sz="quarter" idx="4294967295"/>
          </p:nvPr>
        </p:nvSpPr>
        <p:spPr>
          <a:xfrm>
            <a:off x="8766175" y="6619875"/>
            <a:ext cx="377825" cy="238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rial" charset="0"/>
              </a:defRPr>
            </a:lvl1pPr>
            <a:lvl2pPr marL="742950" indent="-285750">
              <a:defRPr sz="1600" i="1">
                <a:solidFill>
                  <a:schemeClr val="tx1"/>
                </a:solidFill>
                <a:latin typeface="Arial" charset="0"/>
              </a:defRPr>
            </a:lvl2pPr>
            <a:lvl3pPr marL="1143000" indent="-228600">
              <a:defRPr sz="1600" i="1">
                <a:solidFill>
                  <a:schemeClr val="tx1"/>
                </a:solidFill>
                <a:latin typeface="Arial" charset="0"/>
              </a:defRPr>
            </a:lvl3pPr>
            <a:lvl4pPr marL="1600200" indent="-228600">
              <a:defRPr sz="1600" i="1">
                <a:solidFill>
                  <a:schemeClr val="tx1"/>
                </a:solidFill>
                <a:latin typeface="Arial" charset="0"/>
              </a:defRPr>
            </a:lvl4pPr>
            <a:lvl5pPr marL="2057400" indent="-228600">
              <a:defRPr sz="1600" i="1">
                <a:solidFill>
                  <a:schemeClr val="tx1"/>
                </a:solidFill>
                <a:latin typeface="Arial" charset="0"/>
              </a:defRPr>
            </a:lvl5pPr>
            <a:lvl6pPr marL="2514600" indent="-228600" eaLnBrk="0" fontAlgn="base" hangingPunct="0">
              <a:spcBef>
                <a:spcPct val="0"/>
              </a:spcBef>
              <a:spcAft>
                <a:spcPct val="0"/>
              </a:spcAft>
              <a:defRPr sz="1600" i="1">
                <a:solidFill>
                  <a:schemeClr val="tx1"/>
                </a:solidFill>
                <a:latin typeface="Arial" charset="0"/>
              </a:defRPr>
            </a:lvl6pPr>
            <a:lvl7pPr marL="2971800" indent="-228600" eaLnBrk="0" fontAlgn="base" hangingPunct="0">
              <a:spcBef>
                <a:spcPct val="0"/>
              </a:spcBef>
              <a:spcAft>
                <a:spcPct val="0"/>
              </a:spcAft>
              <a:defRPr sz="1600" i="1">
                <a:solidFill>
                  <a:schemeClr val="tx1"/>
                </a:solidFill>
                <a:latin typeface="Arial" charset="0"/>
              </a:defRPr>
            </a:lvl7pPr>
            <a:lvl8pPr marL="3429000" indent="-228600" eaLnBrk="0" fontAlgn="base" hangingPunct="0">
              <a:spcBef>
                <a:spcPct val="0"/>
              </a:spcBef>
              <a:spcAft>
                <a:spcPct val="0"/>
              </a:spcAft>
              <a:defRPr sz="1600" i="1">
                <a:solidFill>
                  <a:schemeClr val="tx1"/>
                </a:solidFill>
                <a:latin typeface="Arial" charset="0"/>
              </a:defRPr>
            </a:lvl8pPr>
            <a:lvl9pPr marL="3886200" indent="-228600" eaLnBrk="0" fontAlgn="base" hangingPunct="0">
              <a:spcBef>
                <a:spcPct val="0"/>
              </a:spcBef>
              <a:spcAft>
                <a:spcPct val="0"/>
              </a:spcAft>
              <a:defRPr sz="1600" i="1">
                <a:solidFill>
                  <a:schemeClr val="tx1"/>
                </a:solidFill>
                <a:latin typeface="Arial" charset="0"/>
              </a:defRPr>
            </a:lvl9pPr>
          </a:lstStyle>
          <a:p>
            <a:fld id="{92C01ACC-64EB-41DA-BC37-3CC7050AA7AE}" type="slidenum">
              <a:rPr lang="en-US" altLang="en-US" sz="1400" i="0" smtClean="0"/>
              <a:pPr/>
              <a:t>11</a:t>
            </a:fld>
            <a:endParaRPr lang="en-US" altLang="en-US" sz="1400" i="0" dirty="0" smtClean="0"/>
          </a:p>
        </p:txBody>
      </p:sp>
      <p:sp>
        <p:nvSpPr>
          <p:cNvPr id="2" name="TextBox 1"/>
          <p:cNvSpPr txBox="1"/>
          <p:nvPr/>
        </p:nvSpPr>
        <p:spPr>
          <a:xfrm>
            <a:off x="6025440" y="6122044"/>
            <a:ext cx="3027840" cy="584776"/>
          </a:xfrm>
          <a:prstGeom prst="rect">
            <a:avLst/>
          </a:prstGeom>
          <a:noFill/>
        </p:spPr>
        <p:txBody>
          <a:bodyPr wrap="square" rtlCol="0">
            <a:spAutoFit/>
          </a:bodyPr>
          <a:lstStyle/>
          <a:p>
            <a:r>
              <a:rPr lang="en-US" sz="1600" dirty="0" smtClean="0"/>
              <a:t>This is comparable to NP budget growth from 2007 to 2015</a:t>
            </a:r>
          </a:p>
        </p:txBody>
      </p:sp>
    </p:spTree>
    <p:extLst>
      <p:ext uri="{BB962C8B-B14F-4D97-AF65-F5344CB8AC3E}">
        <p14:creationId xmlns:p14="http://schemas.microsoft.com/office/powerpoint/2010/main" val="33230741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5735" y="215285"/>
            <a:ext cx="6573206" cy="1143000"/>
          </a:xfrm>
        </p:spPr>
        <p:txBody>
          <a:bodyPr>
            <a:normAutofit fontScale="90000"/>
          </a:bodyPr>
          <a:lstStyle/>
          <a:p>
            <a:r>
              <a:rPr lang="en-US" sz="3600" dirty="0" smtClean="0">
                <a:solidFill>
                  <a:srgbClr val="FF0000"/>
                </a:solidFill>
              </a:rPr>
              <a:t>First Study of Sea-quark’s </a:t>
            </a:r>
            <a:r>
              <a:rPr lang="en-US" sz="3600" dirty="0" err="1" smtClean="0">
                <a:solidFill>
                  <a:srgbClr val="FF0000"/>
                </a:solidFill>
              </a:rPr>
              <a:t>Sivers</a:t>
            </a:r>
            <a:r>
              <a:rPr lang="en-US" sz="3600" dirty="0" smtClean="0">
                <a:solidFill>
                  <a:srgbClr val="FF0000"/>
                </a:solidFill>
              </a:rPr>
              <a:t> Asymmetry and OAM</a:t>
            </a:r>
            <a:br>
              <a:rPr lang="en-US" sz="3600" dirty="0" smtClean="0">
                <a:solidFill>
                  <a:srgbClr val="FF0000"/>
                </a:solidFill>
              </a:rPr>
            </a:br>
            <a:r>
              <a:rPr lang="en-US" sz="3100" dirty="0" smtClean="0">
                <a:solidFill>
                  <a:srgbClr val="FF0000"/>
                </a:solidFill>
              </a:rPr>
              <a:t> </a:t>
            </a:r>
            <a:r>
              <a:rPr lang="en-US" sz="2700" dirty="0" smtClean="0">
                <a:solidFill>
                  <a:srgbClr val="0000FF"/>
                </a:solidFill>
              </a:rPr>
              <a:t>with a polarized proton target at E906@Fermilab </a:t>
            </a:r>
            <a:endParaRPr lang="en-US" sz="2700" dirty="0">
              <a:solidFill>
                <a:srgbClr val="0000FF"/>
              </a:solidFill>
            </a:endParaRPr>
          </a:p>
        </p:txBody>
      </p:sp>
      <p:sp>
        <p:nvSpPr>
          <p:cNvPr id="10" name="Date Placeholder 9"/>
          <p:cNvSpPr>
            <a:spLocks noGrp="1"/>
          </p:cNvSpPr>
          <p:nvPr>
            <p:ph type="dt" sz="half" idx="10"/>
          </p:nvPr>
        </p:nvSpPr>
        <p:spPr/>
        <p:txBody>
          <a:bodyPr/>
          <a:lstStyle/>
          <a:p>
            <a:r>
              <a:rPr lang="en-US" smtClean="0"/>
              <a:t>6/13/13</a:t>
            </a:r>
            <a:endParaRPr lang="en-US"/>
          </a:p>
        </p:txBody>
      </p:sp>
      <p:sp>
        <p:nvSpPr>
          <p:cNvPr id="13" name="Footer Placeholder 12"/>
          <p:cNvSpPr>
            <a:spLocks noGrp="1"/>
          </p:cNvSpPr>
          <p:nvPr>
            <p:ph type="ftr" sz="quarter" idx="11"/>
          </p:nvPr>
        </p:nvSpPr>
        <p:spPr/>
        <p:txBody>
          <a:bodyPr/>
          <a:lstStyle/>
          <a:p>
            <a:r>
              <a:rPr lang="en-US" smtClean="0"/>
              <a:t>Ming Liu, LANL ME Review</a:t>
            </a:r>
            <a:endParaRPr lang="en-US"/>
          </a:p>
        </p:txBody>
      </p:sp>
      <p:sp>
        <p:nvSpPr>
          <p:cNvPr id="14" name="Slide Number Placeholder 13"/>
          <p:cNvSpPr>
            <a:spLocks noGrp="1"/>
          </p:cNvSpPr>
          <p:nvPr>
            <p:ph type="sldNum" sz="quarter" idx="12"/>
          </p:nvPr>
        </p:nvSpPr>
        <p:spPr/>
        <p:txBody>
          <a:bodyPr/>
          <a:lstStyle/>
          <a:p>
            <a:fld id="{BA518662-456C-D544-BDF6-4D161FF3BA82}" type="slidenum">
              <a:rPr lang="en-US" smtClean="0"/>
              <a:t>12</a:t>
            </a:fld>
            <a:endParaRPr lang="en-US"/>
          </a:p>
        </p:txBody>
      </p:sp>
      <p:sp>
        <p:nvSpPr>
          <p:cNvPr id="31" name="Text Box 20"/>
          <p:cNvSpPr txBox="1">
            <a:spLocks noChangeArrowheads="1"/>
          </p:cNvSpPr>
          <p:nvPr/>
        </p:nvSpPr>
        <p:spPr bwMode="auto">
          <a:xfrm rot="18747925">
            <a:off x="6857905" y="4887547"/>
            <a:ext cx="690964" cy="29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en-US" sz="1000">
                <a:latin typeface="Arial" charset="0"/>
              </a:rPr>
              <a:t>E906 Spect.</a:t>
            </a:r>
            <a:r>
              <a:rPr lang="en-US" sz="1400">
                <a:latin typeface="Arial" charset="0"/>
              </a:rPr>
              <a:t> </a:t>
            </a:r>
          </a:p>
          <a:p>
            <a:r>
              <a:rPr lang="en-US" sz="1000">
                <a:latin typeface="Arial" charset="0"/>
              </a:rPr>
              <a:t>Monte Carlo</a:t>
            </a:r>
          </a:p>
        </p:txBody>
      </p:sp>
      <p:sp>
        <p:nvSpPr>
          <p:cNvPr id="32" name="TextBox 31"/>
          <p:cNvSpPr txBox="1"/>
          <p:nvPr/>
        </p:nvSpPr>
        <p:spPr>
          <a:xfrm>
            <a:off x="594694" y="2030134"/>
            <a:ext cx="3969545" cy="1815882"/>
          </a:xfrm>
          <a:prstGeom prst="rect">
            <a:avLst/>
          </a:prstGeom>
          <a:solidFill>
            <a:srgbClr val="CCFFCC"/>
          </a:solidFill>
        </p:spPr>
        <p:txBody>
          <a:bodyPr wrap="square" rtlCol="0">
            <a:spAutoFit/>
          </a:bodyPr>
          <a:lstStyle/>
          <a:p>
            <a:pPr marL="285750" indent="-285750">
              <a:buFont typeface="Arial"/>
              <a:buChar char="•"/>
            </a:pPr>
            <a:r>
              <a:rPr lang="en-US" sz="1600" dirty="0" smtClean="0"/>
              <a:t>The first precise measurements of sea-quark </a:t>
            </a:r>
            <a:r>
              <a:rPr lang="en-US" sz="1600" dirty="0" err="1" smtClean="0"/>
              <a:t>Sivers</a:t>
            </a:r>
            <a:r>
              <a:rPr lang="en-US" sz="1600" dirty="0" smtClean="0"/>
              <a:t> distributions</a:t>
            </a:r>
          </a:p>
          <a:p>
            <a:pPr marL="285750" indent="-285750">
              <a:buFont typeface="Arial"/>
              <a:buChar char="•"/>
            </a:pPr>
            <a:r>
              <a:rPr lang="en-US" sz="1600" dirty="0">
                <a:solidFill>
                  <a:srgbClr val="FF0000"/>
                </a:solidFill>
              </a:rPr>
              <a:t>@</a:t>
            </a:r>
            <a:r>
              <a:rPr lang="en-US" sz="1600" dirty="0" smtClean="0">
                <a:solidFill>
                  <a:srgbClr val="FF0000"/>
                </a:solidFill>
              </a:rPr>
              <a:t> x = 0.0~0.3 where significant </a:t>
            </a:r>
            <a:r>
              <a:rPr lang="en-US" sz="1600" dirty="0" err="1" smtClean="0">
                <a:solidFill>
                  <a:srgbClr val="FF0000"/>
                </a:solidFill>
              </a:rPr>
              <a:t>Sivers</a:t>
            </a:r>
            <a:r>
              <a:rPr lang="en-US" sz="1600" dirty="0" smtClean="0">
                <a:solidFill>
                  <a:srgbClr val="FF0000"/>
                </a:solidFill>
              </a:rPr>
              <a:t> asymmetry observed in pol. SIDIS; and also expect OAM effect from pion-cloud</a:t>
            </a:r>
          </a:p>
          <a:p>
            <a:pPr marL="285750" indent="-285750">
              <a:buFont typeface="Arial"/>
              <a:buChar char="•"/>
            </a:pPr>
            <a:r>
              <a:rPr lang="en-US" sz="1600" dirty="0" smtClean="0">
                <a:solidFill>
                  <a:srgbClr val="0000FF"/>
                </a:solidFill>
              </a:rPr>
              <a:t>A new probe to study the origins of sea-quark flavor asymmetry</a:t>
            </a:r>
          </a:p>
        </p:txBody>
      </p:sp>
      <p:sp>
        <p:nvSpPr>
          <p:cNvPr id="11" name="TextBox 10"/>
          <p:cNvSpPr txBox="1"/>
          <p:nvPr/>
        </p:nvSpPr>
        <p:spPr>
          <a:xfrm>
            <a:off x="594694" y="1534899"/>
            <a:ext cx="1856961" cy="369332"/>
          </a:xfrm>
          <a:prstGeom prst="rect">
            <a:avLst/>
          </a:prstGeom>
          <a:solidFill>
            <a:srgbClr val="FFFF00"/>
          </a:solidFill>
        </p:spPr>
        <p:txBody>
          <a:bodyPr wrap="none" rtlCol="0">
            <a:spAutoFit/>
          </a:bodyPr>
          <a:lstStyle/>
          <a:p>
            <a:r>
              <a:rPr lang="en-US" dirty="0" smtClean="0"/>
              <a:t>LDRD/DR </a:t>
            </a:r>
            <a:r>
              <a:rPr lang="en-US" dirty="0" smtClean="0"/>
              <a:t>FY13-</a:t>
            </a:r>
            <a:r>
              <a:rPr lang="en-US" dirty="0" smtClean="0"/>
              <a:t>16</a:t>
            </a:r>
            <a:endParaRPr lang="en-US" dirty="0"/>
          </a:p>
        </p:txBody>
      </p:sp>
      <p:pic>
        <p:nvPicPr>
          <p:cNvPr id="33" name="Picture 2" descr="NaiveProtonSpinPionCloud"/>
          <p:cNvPicPr>
            <a:picLocks noChangeAspect="1" noChangeArrowheads="1"/>
          </p:cNvPicPr>
          <p:nvPr/>
        </p:nvPicPr>
        <p:blipFill>
          <a:blip r:embed="rId4"/>
          <a:srcRect/>
          <a:stretch>
            <a:fillRect/>
          </a:stretch>
        </p:blipFill>
        <p:spPr>
          <a:xfrm>
            <a:off x="5484232" y="1904231"/>
            <a:ext cx="3401498" cy="2628796"/>
          </a:xfrm>
          <a:prstGeom prst="rect">
            <a:avLst/>
          </a:prstGeom>
        </p:spPr>
      </p:pic>
      <p:pic>
        <p:nvPicPr>
          <p:cNvPr id="15" name="Picture 14"/>
          <p:cNvPicPr>
            <a:picLocks noChangeAspect="1"/>
          </p:cNvPicPr>
          <p:nvPr/>
        </p:nvPicPr>
        <p:blipFill>
          <a:blip r:embed="rId5"/>
          <a:stretch>
            <a:fillRect/>
          </a:stretch>
        </p:blipFill>
        <p:spPr>
          <a:xfrm>
            <a:off x="5215030" y="3559736"/>
            <a:ext cx="3611197" cy="444000"/>
          </a:xfrm>
          <a:prstGeom prst="rect">
            <a:avLst/>
          </a:prstGeom>
        </p:spPr>
      </p:pic>
      <p:pic>
        <p:nvPicPr>
          <p:cNvPr id="35" name="Picture 11" descr="dbub_e906_sl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2700" y="1"/>
            <a:ext cx="2261300" cy="22575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9" descr="x1x2_accep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633" y="4115891"/>
            <a:ext cx="2412167" cy="207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000.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36" y="3599794"/>
            <a:ext cx="3173954" cy="2887620"/>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2014" y="4304562"/>
            <a:ext cx="2952250" cy="752064"/>
          </a:xfrm>
          <a:prstGeom prst="rect">
            <a:avLst/>
          </a:prstGeom>
          <a:solidFill>
            <a:srgbClr val="FFFF00"/>
          </a:solidFill>
        </p:spPr>
      </p:pic>
      <p:graphicFrame>
        <p:nvGraphicFramePr>
          <p:cNvPr id="20" name="Object 19"/>
          <p:cNvGraphicFramePr>
            <a:graphicFrameLocks noChangeAspect="1"/>
          </p:cNvGraphicFramePr>
          <p:nvPr>
            <p:extLst>
              <p:ext uri="{D42A27DB-BD31-4B8C-83A1-F6EECF244321}">
                <p14:modId xmlns:p14="http://schemas.microsoft.com/office/powerpoint/2010/main" val="1049321011"/>
              </p:ext>
            </p:extLst>
          </p:nvPr>
        </p:nvGraphicFramePr>
        <p:xfrm>
          <a:off x="3506248" y="5469468"/>
          <a:ext cx="2668016" cy="549368"/>
        </p:xfrm>
        <a:graphic>
          <a:graphicData uri="http://schemas.openxmlformats.org/presentationml/2006/ole">
            <mc:AlternateContent xmlns:mc="http://schemas.openxmlformats.org/markup-compatibility/2006">
              <mc:Choice xmlns:v="urn:schemas-microsoft-com:vml" Requires="v">
                <p:oleObj spid="_x0000_s1159" name="Equation" r:id="rId10" imgW="2159000" imgH="444500" progId="Equation.3">
                  <p:embed/>
                </p:oleObj>
              </mc:Choice>
              <mc:Fallback>
                <p:oleObj name="Equation" r:id="rId10" imgW="2159000" imgH="444500" progId="Equation.3">
                  <p:embed/>
                  <p:pic>
                    <p:nvPicPr>
                      <p:cNvPr id="0" name=""/>
                      <p:cNvPicPr>
                        <a:picLocks noChangeAspect="1" noChangeArrowheads="1"/>
                      </p:cNvPicPr>
                      <p:nvPr/>
                    </p:nvPicPr>
                    <p:blipFill>
                      <a:blip r:embed="rId11"/>
                      <a:srcRect/>
                      <a:stretch>
                        <a:fillRect/>
                      </a:stretch>
                    </p:blipFill>
                    <p:spPr bwMode="auto">
                      <a:xfrm>
                        <a:off x="3506248" y="5469468"/>
                        <a:ext cx="2668016" cy="549368"/>
                      </a:xfrm>
                      <a:prstGeom prst="rect">
                        <a:avLst/>
                      </a:prstGeom>
                      <a:noFill/>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73458934"/>
              </p:ext>
            </p:extLst>
          </p:nvPr>
        </p:nvGraphicFramePr>
        <p:xfrm>
          <a:off x="7458433" y="1138766"/>
          <a:ext cx="500234" cy="607427"/>
        </p:xfrm>
        <a:graphic>
          <a:graphicData uri="http://schemas.openxmlformats.org/presentationml/2006/ole">
            <mc:AlternateContent xmlns:mc="http://schemas.openxmlformats.org/markup-compatibility/2006">
              <mc:Choice xmlns:v="urn:schemas-microsoft-com:vml" Requires="v">
                <p:oleObj spid="_x0000_s1160" name="Equation" r:id="rId12" imgW="355600" imgH="431800" progId="Equation.3">
                  <p:embed/>
                </p:oleObj>
              </mc:Choice>
              <mc:Fallback>
                <p:oleObj name="Equation" r:id="rId12" imgW="355600" imgH="431800" progId="Equation.3">
                  <p:embed/>
                  <p:pic>
                    <p:nvPicPr>
                      <p:cNvPr id="0" name=""/>
                      <p:cNvPicPr/>
                      <p:nvPr/>
                    </p:nvPicPr>
                    <p:blipFill>
                      <a:blip r:embed="rId13"/>
                      <a:stretch>
                        <a:fillRect/>
                      </a:stretch>
                    </p:blipFill>
                    <p:spPr>
                      <a:xfrm>
                        <a:off x="7458433" y="1138766"/>
                        <a:ext cx="500234" cy="607427"/>
                      </a:xfrm>
                      <a:prstGeom prst="rect">
                        <a:avLst/>
                      </a:prstGeom>
                    </p:spPr>
                  </p:pic>
                </p:oleObj>
              </mc:Fallback>
            </mc:AlternateContent>
          </a:graphicData>
        </a:graphic>
      </p:graphicFrame>
    </p:spTree>
    <p:extLst>
      <p:ext uri="{BB962C8B-B14F-4D97-AF65-F5344CB8AC3E}">
        <p14:creationId xmlns:p14="http://schemas.microsoft.com/office/powerpoint/2010/main" val="41969625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1"/>
            <a:ext cx="8229600" cy="648669"/>
          </a:xfrm>
        </p:spPr>
        <p:txBody>
          <a:bodyPr>
            <a:normAutofit fontScale="90000"/>
          </a:bodyPr>
          <a:lstStyle/>
          <a:p>
            <a:r>
              <a:rPr lang="en-US" dirty="0" smtClean="0"/>
              <a:t>2014 US P-5 Report</a:t>
            </a:r>
            <a:endParaRPr lang="en-US" dirty="0"/>
          </a:p>
        </p:txBody>
      </p:sp>
      <p:sp>
        <p:nvSpPr>
          <p:cNvPr id="3" name="Date Placeholder 2"/>
          <p:cNvSpPr>
            <a:spLocks noGrp="1"/>
          </p:cNvSpPr>
          <p:nvPr>
            <p:ph type="dt" sz="half" idx="10"/>
          </p:nvPr>
        </p:nvSpPr>
        <p:spPr/>
        <p:txBody>
          <a:bodyPr/>
          <a:lstStyle/>
          <a:p>
            <a:fld id="{5CB28326-A3E9-7C42-B9D4-817575CB702E}" type="datetime1">
              <a:rPr lang="en-US" smtClean="0"/>
              <a:t>1/14/16</a:t>
            </a:fld>
            <a:endParaRPr lang="en-US"/>
          </a:p>
        </p:txBody>
      </p:sp>
      <p:sp>
        <p:nvSpPr>
          <p:cNvPr id="4" name="Footer Placeholder 3"/>
          <p:cNvSpPr>
            <a:spLocks noGrp="1"/>
          </p:cNvSpPr>
          <p:nvPr>
            <p:ph type="ftr" sz="quarter" idx="11"/>
          </p:nvPr>
        </p:nvSpPr>
        <p:spPr/>
        <p:txBody>
          <a:bodyPr/>
          <a:lstStyle/>
          <a:p>
            <a:r>
              <a:rPr lang="en-US" smtClean="0"/>
              <a:t>Ming Liu, Dark Photons &amp; Dark Higgs @Fermilab</a:t>
            </a:r>
            <a:endParaRPr lang="en-US"/>
          </a:p>
        </p:txBody>
      </p:sp>
      <p:sp>
        <p:nvSpPr>
          <p:cNvPr id="5" name="Slide Number Placeholder 4"/>
          <p:cNvSpPr>
            <a:spLocks noGrp="1"/>
          </p:cNvSpPr>
          <p:nvPr>
            <p:ph type="sldNum" sz="quarter" idx="12"/>
          </p:nvPr>
        </p:nvSpPr>
        <p:spPr/>
        <p:txBody>
          <a:bodyPr/>
          <a:lstStyle/>
          <a:p>
            <a:fld id="{DA7CCA68-9A31-A74D-ABD2-27D4FD483847}" type="slidenum">
              <a:rPr lang="en-US" smtClean="0"/>
              <a:t>13</a:t>
            </a:fld>
            <a:endParaRPr lang="en-US"/>
          </a:p>
        </p:txBody>
      </p:sp>
      <p:grpSp>
        <p:nvGrpSpPr>
          <p:cNvPr id="10" name="Group 9"/>
          <p:cNvGrpSpPr/>
          <p:nvPr/>
        </p:nvGrpSpPr>
        <p:grpSpPr>
          <a:xfrm>
            <a:off x="1" y="854364"/>
            <a:ext cx="9144000" cy="4579896"/>
            <a:chOff x="0" y="1320430"/>
            <a:chExt cx="9144000" cy="4579896"/>
          </a:xfrm>
        </p:grpSpPr>
        <p:pic>
          <p:nvPicPr>
            <p:cNvPr id="6" name="Picture 5"/>
            <p:cNvPicPr>
              <a:picLocks noChangeAspect="1"/>
            </p:cNvPicPr>
            <p:nvPr/>
          </p:nvPicPr>
          <p:blipFill>
            <a:blip r:embed="rId3"/>
            <a:stretch>
              <a:fillRect/>
            </a:stretch>
          </p:blipFill>
          <p:spPr>
            <a:xfrm>
              <a:off x="0" y="1320430"/>
              <a:ext cx="9144000" cy="4579896"/>
            </a:xfrm>
            <a:prstGeom prst="rect">
              <a:avLst/>
            </a:prstGeom>
          </p:spPr>
        </p:pic>
        <p:sp>
          <p:nvSpPr>
            <p:cNvPr id="7" name="Smiley Face 6"/>
            <p:cNvSpPr/>
            <p:nvPr/>
          </p:nvSpPr>
          <p:spPr>
            <a:xfrm>
              <a:off x="5201785" y="1855672"/>
              <a:ext cx="285669" cy="296603"/>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p:cNvSpPr/>
            <p:nvPr/>
          </p:nvSpPr>
          <p:spPr>
            <a:xfrm>
              <a:off x="4335121" y="2448879"/>
              <a:ext cx="285669" cy="289294"/>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p:cNvSpPr/>
            <p:nvPr/>
          </p:nvSpPr>
          <p:spPr>
            <a:xfrm>
              <a:off x="7680998" y="3034480"/>
              <a:ext cx="285669" cy="281393"/>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2" descr="droppedImag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94425" y="1229157"/>
            <a:ext cx="2182847" cy="1291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Rectangle 11"/>
          <p:cNvSpPr/>
          <p:nvPr/>
        </p:nvSpPr>
        <p:spPr>
          <a:xfrm>
            <a:off x="550048" y="5663852"/>
            <a:ext cx="7403351" cy="461665"/>
          </a:xfrm>
          <a:prstGeom prst="rect">
            <a:avLst/>
          </a:prstGeom>
          <a:solidFill>
            <a:srgbClr val="FFFF00"/>
          </a:solidFill>
        </p:spPr>
        <p:txBody>
          <a:bodyPr wrap="none">
            <a:spAutoFit/>
          </a:bodyPr>
          <a:lstStyle/>
          <a:p>
            <a:r>
              <a:rPr lang="en-US" sz="2400" b="1" i="1" dirty="0" smtClean="0">
                <a:solidFill>
                  <a:srgbClr val="FF0000"/>
                </a:solidFill>
                <a:cs typeface="Gill Sans" charset="0"/>
                <a:sym typeface="Gill Sans" charset="0"/>
              </a:rPr>
              <a:t>Great Opportunities at the </a:t>
            </a:r>
            <a:r>
              <a:rPr lang="en-US" sz="2400" b="1" i="1" dirty="0" err="1" smtClean="0">
                <a:solidFill>
                  <a:srgbClr val="FF0000"/>
                </a:solidFill>
                <a:cs typeface="Gill Sans" charset="0"/>
                <a:sym typeface="Gill Sans" charset="0"/>
              </a:rPr>
              <a:t>Fermilab</a:t>
            </a:r>
            <a:r>
              <a:rPr lang="en-US" sz="2400" b="1" i="1" dirty="0" smtClean="0">
                <a:solidFill>
                  <a:srgbClr val="FF0000"/>
                </a:solidFill>
                <a:cs typeface="Gill Sans" charset="0"/>
                <a:sym typeface="Gill Sans" charset="0"/>
              </a:rPr>
              <a:t> Intensity Frontier!!!</a:t>
            </a:r>
            <a:endParaRPr lang="en-US" sz="2400" b="1" i="1" dirty="0">
              <a:solidFill>
                <a:srgbClr val="FF0000"/>
              </a:solidFill>
            </a:endParaRPr>
          </a:p>
        </p:txBody>
      </p:sp>
    </p:spTree>
    <p:extLst>
      <p:ext uri="{BB962C8B-B14F-4D97-AF65-F5344CB8AC3E}">
        <p14:creationId xmlns:p14="http://schemas.microsoft.com/office/powerpoint/2010/main" val="8857932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1568415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5" y="1042552"/>
            <a:ext cx="6781800" cy="5259388"/>
          </a:xfrm>
        </p:spPr>
        <p:txBody>
          <a:bodyPr/>
          <a:lstStyle/>
          <a:p>
            <a:pPr marL="274320" indent="-274320">
              <a:spcBef>
                <a:spcPts val="0"/>
              </a:spcBef>
              <a:spcAft>
                <a:spcPts val="432"/>
              </a:spcAft>
            </a:pPr>
            <a:r>
              <a:rPr lang="en-US" sz="1800" dirty="0">
                <a:solidFill>
                  <a:schemeClr val="tx1"/>
                </a:solidFill>
              </a:rPr>
              <a:t>Proton (and nuclei) and black holes are the only fully relativistic (high enough energy density to excite the vacuum) stable bound systems in the universe. Protons can be studied in the laboratory.</a:t>
            </a:r>
          </a:p>
          <a:p>
            <a:pPr marL="274320" indent="-274320">
              <a:spcBef>
                <a:spcPts val="0"/>
              </a:spcBef>
              <a:spcAft>
                <a:spcPts val="432"/>
              </a:spcAft>
            </a:pPr>
            <a:r>
              <a:rPr lang="en-US" sz="1800" dirty="0">
                <a:solidFill>
                  <a:schemeClr val="tx1"/>
                </a:solidFill>
              </a:rPr>
              <a:t>Protons are fundamental to the visible universe (including us) and their properties are dominated by emergent phenomena of the self-coupling strong force that generates high density gluon fields:</a:t>
            </a:r>
          </a:p>
          <a:p>
            <a:pPr marL="548640" lvl="1">
              <a:spcBef>
                <a:spcPts val="0"/>
              </a:spcBef>
              <a:spcAft>
                <a:spcPts val="432"/>
              </a:spcAft>
              <a:buFont typeface="Courier New" panose="02070309020205020404" pitchFamily="49" charset="0"/>
              <a:buChar char="o"/>
            </a:pPr>
            <a:r>
              <a:rPr lang="en-US" sz="1600" dirty="0">
                <a:solidFill>
                  <a:srgbClr val="C00000"/>
                </a:solidFill>
              </a:rPr>
              <a:t>The mass of the proton (and the visible universe)</a:t>
            </a:r>
          </a:p>
          <a:p>
            <a:pPr marL="548640" lvl="1">
              <a:spcBef>
                <a:spcPts val="0"/>
              </a:spcBef>
              <a:spcAft>
                <a:spcPts val="432"/>
              </a:spcAft>
              <a:buFont typeface="Courier New" panose="02070309020205020404" pitchFamily="49" charset="0"/>
              <a:buChar char="o"/>
            </a:pPr>
            <a:r>
              <a:rPr lang="en-US" sz="1600" dirty="0">
                <a:solidFill>
                  <a:srgbClr val="C00000"/>
                </a:solidFill>
              </a:rPr>
              <a:t>The spin of the proton</a:t>
            </a:r>
          </a:p>
          <a:p>
            <a:pPr marL="548640" lvl="1">
              <a:spcBef>
                <a:spcPts val="0"/>
              </a:spcBef>
              <a:spcAft>
                <a:spcPts val="432"/>
              </a:spcAft>
              <a:buFont typeface="Courier New" panose="02070309020205020404" pitchFamily="49" charset="0"/>
              <a:buChar char="o"/>
            </a:pPr>
            <a:r>
              <a:rPr lang="en-US" sz="1600" dirty="0">
                <a:solidFill>
                  <a:srgbClr val="C00000"/>
                </a:solidFill>
              </a:rPr>
              <a:t>The dynamics of quarks and gluons in nucleons and nuclei</a:t>
            </a:r>
          </a:p>
          <a:p>
            <a:pPr marL="548640" lvl="1">
              <a:spcBef>
                <a:spcPts val="0"/>
              </a:spcBef>
              <a:spcAft>
                <a:spcPts val="432"/>
              </a:spcAft>
              <a:buFont typeface="Courier New" panose="02070309020205020404" pitchFamily="49" charset="0"/>
              <a:buChar char="o"/>
            </a:pPr>
            <a:r>
              <a:rPr lang="en-US" sz="1600" dirty="0">
                <a:solidFill>
                  <a:srgbClr val="C00000"/>
                </a:solidFill>
              </a:rPr>
              <a:t>The formation of hadrons from quarks and gluons</a:t>
            </a:r>
          </a:p>
          <a:p>
            <a:pPr marL="274320" indent="-274320">
              <a:spcBef>
                <a:spcPts val="0"/>
              </a:spcBef>
              <a:spcAft>
                <a:spcPts val="432"/>
              </a:spcAft>
            </a:pPr>
            <a:r>
              <a:rPr lang="en-US" sz="1800" dirty="0">
                <a:solidFill>
                  <a:schemeClr val="tx1"/>
                </a:solidFill>
              </a:rPr>
              <a:t>The study of the high density gluon field </a:t>
            </a:r>
            <a:r>
              <a:rPr lang="en-US" sz="1800" dirty="0" smtClean="0">
                <a:solidFill>
                  <a:schemeClr val="tx1"/>
                </a:solidFill>
              </a:rPr>
              <a:t>that is at</a:t>
            </a:r>
            <a:br>
              <a:rPr lang="en-US" sz="1800" dirty="0" smtClean="0">
                <a:solidFill>
                  <a:schemeClr val="tx1"/>
                </a:solidFill>
              </a:rPr>
            </a:br>
            <a:r>
              <a:rPr lang="en-US" sz="1800" dirty="0" smtClean="0">
                <a:solidFill>
                  <a:schemeClr val="tx1"/>
                </a:solidFill>
              </a:rPr>
              <a:t>the </a:t>
            </a:r>
            <a:r>
              <a:rPr lang="en-US" sz="1800" dirty="0">
                <a:solidFill>
                  <a:schemeClr val="tx1"/>
                </a:solidFill>
              </a:rPr>
              <a:t>center of it all requires a </a:t>
            </a:r>
            <a:r>
              <a:rPr lang="en-US" sz="1800" dirty="0" smtClean="0">
                <a:solidFill>
                  <a:schemeClr val="tx1"/>
                </a:solidFill>
              </a:rPr>
              <a:t>high energy, high</a:t>
            </a:r>
            <a:r>
              <a:rPr lang="en-US" sz="1800" dirty="0">
                <a:solidFill>
                  <a:schemeClr val="tx1"/>
                </a:solidFill>
              </a:rPr>
              <a:t/>
            </a:r>
            <a:br>
              <a:rPr lang="en-US" sz="1800" dirty="0">
                <a:solidFill>
                  <a:schemeClr val="tx1"/>
                </a:solidFill>
              </a:rPr>
            </a:br>
            <a:r>
              <a:rPr lang="en-US" sz="1800" dirty="0" smtClean="0">
                <a:solidFill>
                  <a:schemeClr val="tx1"/>
                </a:solidFill>
              </a:rPr>
              <a:t>luminosity</a:t>
            </a:r>
            <a:r>
              <a:rPr lang="en-US" sz="1800" dirty="0">
                <a:solidFill>
                  <a:schemeClr val="tx1"/>
                </a:solidFill>
              </a:rPr>
              <a:t>, polarized Electron Ion Collider</a:t>
            </a:r>
            <a:r>
              <a:rPr lang="en-US" sz="1800" dirty="0" smtClean="0">
                <a:solidFill>
                  <a:schemeClr val="tx1"/>
                </a:solidFill>
              </a:rPr>
              <a:t/>
            </a:r>
            <a:br>
              <a:rPr lang="en-US" sz="1800" dirty="0" smtClean="0">
                <a:solidFill>
                  <a:schemeClr val="tx1"/>
                </a:solidFill>
              </a:rPr>
            </a:br>
            <a:endParaRPr lang="en-US" sz="1800" dirty="0">
              <a:solidFill>
                <a:schemeClr val="tx1"/>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844550"/>
            <a:ext cx="1828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836" y="3260725"/>
            <a:ext cx="3078163"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455"/>
          <p:cNvSpPr>
            <a:spLocks noChangeArrowheads="1"/>
          </p:cNvSpPr>
          <p:nvPr/>
        </p:nvSpPr>
        <p:spPr bwMode="auto">
          <a:xfrm>
            <a:off x="438150" y="5343526"/>
            <a:ext cx="5343525" cy="74294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lstStyle/>
          <a:p>
            <a:pPr marL="40180" algn="l" defTabSz="910796">
              <a:buClr>
                <a:srgbClr val="413E40"/>
              </a:buClr>
              <a:buFont typeface="Helvetica"/>
              <a:buNone/>
              <a:defRPr sz="1800"/>
            </a:pPr>
            <a:r>
              <a:rPr sz="1500" b="0" dirty="0">
                <a:solidFill>
                  <a:schemeClr val="bg1"/>
                </a:solidFill>
                <a:uFill>
                  <a:solidFill>
                    <a:srgbClr val="413E40"/>
                  </a:solidFill>
                </a:uFill>
                <a:latin typeface="Helvetica"/>
                <a:ea typeface="ＭＳ Ｐゴシック" charset="0"/>
                <a:cs typeface="Helvetica"/>
              </a:rPr>
              <a:t>The 2013 NSAC </a:t>
            </a:r>
            <a:r>
              <a:rPr sz="1500" b="0" i="1" dirty="0">
                <a:solidFill>
                  <a:schemeClr val="bg1"/>
                </a:solidFill>
                <a:uFill>
                  <a:solidFill>
                    <a:srgbClr val="413E40"/>
                  </a:solidFill>
                </a:uFill>
                <a:latin typeface="Helvetica"/>
                <a:ea typeface="ＭＳ Ｐゴシック" charset="0"/>
                <a:cs typeface="Helvetica"/>
              </a:rPr>
              <a:t>Subcommittee on Future Facilities</a:t>
            </a:r>
            <a:r>
              <a:rPr lang="en-US" sz="1500" b="0" dirty="0">
                <a:solidFill>
                  <a:schemeClr val="bg1"/>
                </a:solidFill>
                <a:uFill>
                  <a:solidFill>
                    <a:srgbClr val="413E40"/>
                  </a:solidFill>
                </a:uFill>
                <a:latin typeface="Helvetica"/>
                <a:ea typeface="ＭＳ Ｐゴシック" charset="0"/>
                <a:cs typeface="Helvetica"/>
              </a:rPr>
              <a:t> </a:t>
            </a:r>
            <a:r>
              <a:rPr sz="1500" b="0" dirty="0">
                <a:solidFill>
                  <a:schemeClr val="bg1"/>
                </a:solidFill>
                <a:uFill>
                  <a:solidFill>
                    <a:srgbClr val="413E40"/>
                  </a:solidFill>
                </a:uFill>
                <a:latin typeface="Helvetica"/>
                <a:ea typeface="ＭＳ Ｐゴシック" charset="0"/>
                <a:cs typeface="Helvetica"/>
              </a:rPr>
              <a:t>identified the physics program for an Electron-Ion Collider as </a:t>
            </a:r>
            <a:r>
              <a:rPr sz="1500" b="1" i="1" dirty="0">
                <a:solidFill>
                  <a:schemeClr val="bg1"/>
                </a:solidFill>
                <a:uFill>
                  <a:solidFill>
                    <a:srgbClr val="E32400"/>
                  </a:solidFill>
                </a:uFill>
                <a:latin typeface="Helvetica"/>
                <a:ea typeface="ＭＳ Ｐゴシック" charset="0"/>
                <a:cs typeface="Helvetica"/>
              </a:rPr>
              <a:t>absolutely central</a:t>
            </a:r>
            <a:r>
              <a:rPr sz="1500" b="0" i="1" dirty="0">
                <a:solidFill>
                  <a:schemeClr val="bg1"/>
                </a:solidFill>
                <a:uFill>
                  <a:solidFill>
                    <a:srgbClr val="413E40"/>
                  </a:solidFill>
                </a:uFill>
                <a:latin typeface="Helvetica"/>
                <a:ea typeface="ＭＳ Ｐゴシック" charset="0"/>
                <a:cs typeface="Helvetica"/>
              </a:rPr>
              <a:t> </a:t>
            </a:r>
            <a:r>
              <a:rPr sz="1500" b="0" dirty="0">
                <a:solidFill>
                  <a:schemeClr val="bg1"/>
                </a:solidFill>
                <a:uFill>
                  <a:solidFill>
                    <a:srgbClr val="413E40"/>
                  </a:solidFill>
                </a:uFill>
                <a:latin typeface="Helvetica"/>
                <a:ea typeface="ＭＳ Ｐゴシック" charset="0"/>
                <a:cs typeface="Helvetica"/>
              </a:rPr>
              <a:t>to the nuclear science program of the next decade.</a:t>
            </a:r>
          </a:p>
        </p:txBody>
      </p:sp>
      <p:sp>
        <p:nvSpPr>
          <p:cNvPr id="7" name="Title 1"/>
          <p:cNvSpPr>
            <a:spLocks noGrp="1"/>
          </p:cNvSpPr>
          <p:nvPr>
            <p:ph type="title"/>
          </p:nvPr>
        </p:nvSpPr>
        <p:spPr>
          <a:xfrm>
            <a:off x="438150" y="138480"/>
            <a:ext cx="8458200" cy="503237"/>
          </a:xfrm>
        </p:spPr>
        <p:txBody>
          <a:bodyPr>
            <a:noAutofit/>
          </a:bodyPr>
          <a:lstStyle/>
          <a:p>
            <a:r>
              <a:rPr lang="en-US" altLang="en-US" sz="2800" dirty="0" smtClean="0">
                <a:solidFill>
                  <a:schemeClr val="tx1"/>
                </a:solidFill>
              </a:rPr>
              <a:t>The Long Term Future of QCD: </a:t>
            </a:r>
            <a:br>
              <a:rPr lang="en-US" altLang="en-US" sz="2800" dirty="0" smtClean="0">
                <a:solidFill>
                  <a:schemeClr val="tx1"/>
                </a:solidFill>
              </a:rPr>
            </a:br>
            <a:r>
              <a:rPr altLang="en-US" sz="2800" dirty="0" smtClean="0">
                <a:solidFill>
                  <a:schemeClr val="tx1"/>
                </a:solidFill>
              </a:rPr>
              <a:t>Understanding the </a:t>
            </a:r>
            <a:r>
              <a:rPr lang="en-US" altLang="en-US" sz="2800" dirty="0" smtClean="0">
                <a:solidFill>
                  <a:schemeClr val="tx1"/>
                </a:solidFill>
              </a:rPr>
              <a:t>G</a:t>
            </a:r>
            <a:r>
              <a:rPr altLang="en-US" sz="2800" dirty="0" smtClean="0">
                <a:solidFill>
                  <a:schemeClr val="tx1"/>
                </a:solidFill>
              </a:rPr>
              <a:t>lue </a:t>
            </a:r>
            <a:r>
              <a:rPr lang="en-US" altLang="en-US" sz="2800" dirty="0">
                <a:solidFill>
                  <a:schemeClr val="tx1"/>
                </a:solidFill>
              </a:rPr>
              <a:t>T</a:t>
            </a:r>
            <a:r>
              <a:rPr altLang="en-US" sz="2800" dirty="0" smtClean="0">
                <a:solidFill>
                  <a:schemeClr val="tx1"/>
                </a:solidFill>
              </a:rPr>
              <a:t>hat </a:t>
            </a:r>
            <a:r>
              <a:rPr lang="en-US" altLang="en-US" sz="2800" dirty="0">
                <a:solidFill>
                  <a:schemeClr val="tx1"/>
                </a:solidFill>
              </a:rPr>
              <a:t>B</a:t>
            </a:r>
            <a:r>
              <a:rPr altLang="en-US" sz="2800" dirty="0" smtClean="0">
                <a:solidFill>
                  <a:schemeClr val="tx1"/>
                </a:solidFill>
              </a:rPr>
              <a:t>inds </a:t>
            </a:r>
            <a:r>
              <a:rPr lang="en-US" altLang="en-US" sz="2800" dirty="0">
                <a:solidFill>
                  <a:schemeClr val="tx1"/>
                </a:solidFill>
              </a:rPr>
              <a:t>U</a:t>
            </a:r>
            <a:r>
              <a:rPr altLang="en-US" sz="2800" dirty="0" smtClean="0">
                <a:solidFill>
                  <a:schemeClr val="tx1"/>
                </a:solidFill>
              </a:rPr>
              <a:t>s </a:t>
            </a:r>
            <a:r>
              <a:rPr lang="en-US" altLang="en-US" sz="2800" dirty="0">
                <a:solidFill>
                  <a:schemeClr val="tx1"/>
                </a:solidFill>
              </a:rPr>
              <a:t>A</a:t>
            </a:r>
            <a:r>
              <a:rPr altLang="en-US" sz="2800" dirty="0" smtClean="0">
                <a:solidFill>
                  <a:schemeClr val="tx1"/>
                </a:solidFill>
              </a:rPr>
              <a:t>ll</a:t>
            </a:r>
          </a:p>
        </p:txBody>
      </p:sp>
      <p:sp>
        <p:nvSpPr>
          <p:cNvPr id="3" name="TextBox 2"/>
          <p:cNvSpPr txBox="1"/>
          <p:nvPr/>
        </p:nvSpPr>
        <p:spPr>
          <a:xfrm>
            <a:off x="7903727" y="294846"/>
            <a:ext cx="1184188" cy="369332"/>
          </a:xfrm>
          <a:prstGeom prst="rect">
            <a:avLst/>
          </a:prstGeom>
          <a:noFill/>
        </p:spPr>
        <p:txBody>
          <a:bodyPr wrap="none" rtlCol="0">
            <a:spAutoFit/>
          </a:bodyPr>
          <a:lstStyle/>
          <a:p>
            <a:r>
              <a:rPr lang="en-US" dirty="0" smtClean="0"/>
              <a:t>T. Hallman</a:t>
            </a:r>
            <a:endParaRPr lang="en-US" dirty="0"/>
          </a:p>
        </p:txBody>
      </p:sp>
    </p:spTree>
    <p:extLst>
      <p:ext uri="{BB962C8B-B14F-4D97-AF65-F5344CB8AC3E}">
        <p14:creationId xmlns:p14="http://schemas.microsoft.com/office/powerpoint/2010/main" val="2862161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667"/>
            <a:ext cx="8229600" cy="621240"/>
          </a:xfrm>
        </p:spPr>
        <p:txBody>
          <a:bodyPr>
            <a:normAutofit/>
          </a:bodyPr>
          <a:lstStyle/>
          <a:p>
            <a:r>
              <a:rPr lang="en-US" sz="3200" b="1" dirty="0">
                <a:solidFill>
                  <a:schemeClr val="tx1"/>
                </a:solidFill>
              </a:rPr>
              <a:t>2015 Long Range Plan for Nuclear Science</a:t>
            </a:r>
          </a:p>
        </p:txBody>
      </p:sp>
      <p:sp>
        <p:nvSpPr>
          <p:cNvPr id="3" name="TextBox 2"/>
          <p:cNvSpPr txBox="1"/>
          <p:nvPr/>
        </p:nvSpPr>
        <p:spPr>
          <a:xfrm>
            <a:off x="159488" y="1118490"/>
            <a:ext cx="8739964" cy="4524315"/>
          </a:xfrm>
          <a:prstGeom prst="rect">
            <a:avLst/>
          </a:prstGeom>
          <a:noFill/>
        </p:spPr>
        <p:txBody>
          <a:bodyPr wrap="square" rtlCol="0">
            <a:spAutoFit/>
          </a:bodyPr>
          <a:lstStyle/>
          <a:p>
            <a:r>
              <a:rPr lang="en-US" sz="2400" b="1" dirty="0"/>
              <a:t>RECOMMENDATION II</a:t>
            </a:r>
            <a:endParaRPr lang="en-US" sz="2400" dirty="0"/>
          </a:p>
          <a:p>
            <a:r>
              <a:rPr lang="en-US" sz="2400" i="1" dirty="0"/>
              <a:t>The excess of matter over antimatter in the universe is one of the most compelling mysteries in all of science. The observation of neutrinoless double beta decay in nuclei would immediately demonstrate that neutrinos are their own antiparticles and would have profound implications for our understanding of the matter-antimatter mystery</a:t>
            </a:r>
            <a:r>
              <a:rPr lang="en-US" sz="2400" i="1" dirty="0" smtClean="0"/>
              <a:t>.</a:t>
            </a:r>
          </a:p>
          <a:p>
            <a:endParaRPr lang="en-US" sz="2400" i="1" dirty="0"/>
          </a:p>
          <a:p>
            <a:endParaRPr lang="en-US" sz="2400" dirty="0"/>
          </a:p>
          <a:p>
            <a:r>
              <a:rPr lang="en-US" sz="2400" b="1" dirty="0" smtClean="0"/>
              <a:t>We </a:t>
            </a:r>
            <a:r>
              <a:rPr lang="en-US" sz="2400" b="1" dirty="0"/>
              <a:t>recommend the timely development and deployment of a U.S.-led ton-scale neutrinoless double beta decay experiment</a:t>
            </a:r>
            <a:r>
              <a:rPr lang="en-US" sz="2400" b="1" dirty="0" smtClean="0"/>
              <a:t>.</a:t>
            </a:r>
          </a:p>
          <a:p>
            <a:endParaRPr lang="en-US" sz="2400" b="1" dirty="0"/>
          </a:p>
        </p:txBody>
      </p:sp>
      <p:sp>
        <p:nvSpPr>
          <p:cNvPr id="4" name="TextBox 3"/>
          <p:cNvSpPr txBox="1"/>
          <p:nvPr/>
        </p:nvSpPr>
        <p:spPr>
          <a:xfrm>
            <a:off x="5400705" y="691754"/>
            <a:ext cx="3743295" cy="369332"/>
          </a:xfrm>
          <a:prstGeom prst="rect">
            <a:avLst/>
          </a:prstGeom>
          <a:noFill/>
        </p:spPr>
        <p:txBody>
          <a:bodyPr wrap="none" rtlCol="0">
            <a:spAutoFit/>
          </a:bodyPr>
          <a:lstStyle/>
          <a:p>
            <a:r>
              <a:rPr lang="en-US" dirty="0" smtClean="0"/>
              <a:t>Tim Hallman, EIC Users </a:t>
            </a:r>
            <a:r>
              <a:rPr lang="en-US" dirty="0" err="1" smtClean="0"/>
              <a:t>Mtg</a:t>
            </a:r>
            <a:r>
              <a:rPr lang="en-US" dirty="0" smtClean="0"/>
              <a:t> 01/2015</a:t>
            </a:r>
            <a:endParaRPr lang="en-US" dirty="0"/>
          </a:p>
        </p:txBody>
      </p:sp>
    </p:spTree>
    <p:extLst>
      <p:ext uri="{BB962C8B-B14F-4D97-AF65-F5344CB8AC3E}">
        <p14:creationId xmlns:p14="http://schemas.microsoft.com/office/powerpoint/2010/main" val="1801247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286" y="914400"/>
            <a:ext cx="8559208" cy="5078313"/>
          </a:xfrm>
          <a:prstGeom prst="rect">
            <a:avLst/>
          </a:prstGeom>
          <a:noFill/>
        </p:spPr>
        <p:txBody>
          <a:bodyPr wrap="square" rtlCol="0">
            <a:spAutoFit/>
          </a:bodyPr>
          <a:lstStyle/>
          <a:p>
            <a:r>
              <a:rPr lang="en-US" b="1" dirty="0"/>
              <a:t>RECOMMENDATION IV </a:t>
            </a:r>
            <a:endParaRPr lang="en-US" dirty="0"/>
          </a:p>
          <a:p>
            <a:r>
              <a:rPr lang="en-US" b="1" dirty="0"/>
              <a:t>We recommend increasing investment in small-scale and mid-scale projects and initiatives that enable forefront research at universities and laboratories. </a:t>
            </a:r>
            <a:endParaRPr lang="en-US" b="1" dirty="0" smtClean="0"/>
          </a:p>
          <a:p>
            <a:endParaRPr lang="en-US" dirty="0"/>
          </a:p>
          <a:p>
            <a:r>
              <a:rPr lang="en-US" i="1" dirty="0"/>
              <a:t>Innovative research and initiatives in instrumentation, computation, and theory play a major role in U.S. leadership in nuclear science and are crucial to capitalize on recent investments. The NSF competitive instrumentation funding mechanisms, such as the Major Research Instrumentation (MRI) program and the Mathematical &amp; Physical Sciences mid-scale research initiative, are essential to enable university researchers to respond nimbly to opportunities for scientific discovery. Similarly, DOE-supported research and development (R&amp;D) and Major Items of Equipment (MIE) at universities and national laboratories are vital to maximize the potential for discovery as opportunities emerge. </a:t>
            </a:r>
            <a:endParaRPr lang="en-US" dirty="0"/>
          </a:p>
          <a:p>
            <a:r>
              <a:rPr lang="en-US" dirty="0"/>
              <a:t>These NSF funding mechanisms are an essential component to ensure that NSF-supported scientists have the resources to lead significant initiatives. These programs are competitive across all fields, and an increase in the funds available in these funding mechanisms would benefit all of science, not just nuclear physics. </a:t>
            </a:r>
          </a:p>
          <a:p>
            <a:r>
              <a:rPr lang="en-US" dirty="0"/>
              <a:t>With both funding agencies, small- and mid-scale projects are important elements in increasing the agility of the field to react to new ideas and technological advances. </a:t>
            </a:r>
          </a:p>
        </p:txBody>
      </p:sp>
      <p:sp>
        <p:nvSpPr>
          <p:cNvPr id="4" name="Title 1"/>
          <p:cNvSpPr txBox="1">
            <a:spLocks noGrp="1"/>
          </p:cNvSpPr>
          <p:nvPr>
            <p:ph type="title"/>
          </p:nvPr>
        </p:nvSpPr>
        <p:spPr bwMode="auto">
          <a:xfrm>
            <a:off x="0" y="123389"/>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r>
              <a:rPr lang="en-US" b="1" dirty="0" smtClean="0">
                <a:solidFill>
                  <a:schemeClr val="tx1"/>
                </a:solidFill>
              </a:rPr>
              <a:t>2015 Long Range Plan for Nuclear Science</a:t>
            </a:r>
            <a:endParaRPr lang="en-US" b="1" dirty="0">
              <a:solidFill>
                <a:schemeClr val="tx1"/>
              </a:solidFill>
            </a:endParaRPr>
          </a:p>
        </p:txBody>
      </p:sp>
      <p:sp>
        <p:nvSpPr>
          <p:cNvPr id="5" name="TextBox 4"/>
          <p:cNvSpPr txBox="1"/>
          <p:nvPr/>
        </p:nvSpPr>
        <p:spPr>
          <a:xfrm>
            <a:off x="5400705" y="691754"/>
            <a:ext cx="3743295" cy="369332"/>
          </a:xfrm>
          <a:prstGeom prst="rect">
            <a:avLst/>
          </a:prstGeom>
          <a:noFill/>
        </p:spPr>
        <p:txBody>
          <a:bodyPr wrap="none" rtlCol="0">
            <a:spAutoFit/>
          </a:bodyPr>
          <a:lstStyle/>
          <a:p>
            <a:r>
              <a:rPr lang="en-US" dirty="0" smtClean="0"/>
              <a:t>Tim Hallman, EIC Users </a:t>
            </a:r>
            <a:r>
              <a:rPr lang="en-US" dirty="0" err="1" smtClean="0"/>
              <a:t>Mtg</a:t>
            </a:r>
            <a:r>
              <a:rPr lang="en-US" dirty="0" smtClean="0"/>
              <a:t> 01/2015</a:t>
            </a:r>
            <a:endParaRPr lang="en-US" dirty="0"/>
          </a:p>
        </p:txBody>
      </p:sp>
    </p:spTree>
    <p:extLst>
      <p:ext uri="{BB962C8B-B14F-4D97-AF65-F5344CB8AC3E}">
        <p14:creationId xmlns:p14="http://schemas.microsoft.com/office/powerpoint/2010/main" val="1752740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40378" y="157163"/>
            <a:ext cx="5647954" cy="723900"/>
          </a:xfrm>
          <a:prstGeom prst="rect">
            <a:avLst/>
          </a:prstGeom>
        </p:spPr>
        <p:txBody>
          <a:bodyPr/>
          <a:lst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eaLnBrk="1" hangingPunct="1">
              <a:defRPr/>
            </a:pPr>
            <a:r>
              <a:rPr lang="en-US" dirty="0" smtClean="0">
                <a:solidFill>
                  <a:schemeClr val="tx1"/>
                </a:solidFill>
              </a:rPr>
              <a:t>Nuclear Physics’ Five Subprograms</a:t>
            </a:r>
          </a:p>
        </p:txBody>
      </p:sp>
      <p:sp>
        <p:nvSpPr>
          <p:cNvPr id="5" name="Rectangle 3"/>
          <p:cNvSpPr txBox="1">
            <a:spLocks noChangeArrowheads="1"/>
          </p:cNvSpPr>
          <p:nvPr/>
        </p:nvSpPr>
        <p:spPr>
          <a:xfrm>
            <a:off x="106017" y="827256"/>
            <a:ext cx="8852453" cy="5420134"/>
          </a:xfrm>
          <a:prstGeom prst="rect">
            <a:avLst/>
          </a:prstGeom>
        </p:spPr>
        <p:txBody>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300"/>
              </a:spcAft>
              <a:buFont typeface="Wingdings" panose="05000000000000000000" pitchFamily="2" charset="2"/>
              <a:buChar char="§"/>
            </a:pPr>
            <a:r>
              <a:rPr lang="en-US" sz="1800" dirty="0" smtClean="0">
                <a:solidFill>
                  <a:srgbClr val="006600"/>
                </a:solidFill>
              </a:rPr>
              <a:t>Medium Energy (TJNAF 12 GeV CEBAF Upgrade)</a:t>
            </a:r>
          </a:p>
          <a:p>
            <a:pPr marL="582930" lvl="1" indent="-182880" eaLnBrk="1" hangingPunct="1">
              <a:spcBef>
                <a:spcPts val="0"/>
              </a:spcBef>
              <a:spcAft>
                <a:spcPts val="300"/>
              </a:spcAft>
            </a:pPr>
            <a:r>
              <a:rPr lang="en-US" sz="1600" b="0" dirty="0" smtClean="0">
                <a:solidFill>
                  <a:schemeClr val="tx1"/>
                </a:solidFill>
              </a:rPr>
              <a:t>Studies the force which binds quarks and gluons in protons and neutrons</a:t>
            </a:r>
          </a:p>
          <a:p>
            <a:pPr marL="582930" lvl="1" indent="-182880" eaLnBrk="1" hangingPunct="1">
              <a:spcBef>
                <a:spcPts val="0"/>
              </a:spcBef>
              <a:spcAft>
                <a:spcPts val="300"/>
              </a:spcAft>
            </a:pPr>
            <a:r>
              <a:rPr lang="en-US" sz="1600" dirty="0" smtClean="0">
                <a:solidFill>
                  <a:schemeClr val="tx1"/>
                </a:solidFill>
              </a:rPr>
              <a:t>Searches for unexpected evidence of parity violation </a:t>
            </a:r>
            <a:endParaRPr lang="en-US" sz="1600" b="0" dirty="0" smtClean="0">
              <a:solidFill>
                <a:schemeClr val="tx1"/>
              </a:solidFill>
            </a:endParaRPr>
          </a:p>
          <a:p>
            <a:pPr marL="582930" lvl="1" indent="-182880" eaLnBrk="1" hangingPunct="1">
              <a:spcBef>
                <a:spcPts val="0"/>
              </a:spcBef>
              <a:spcAft>
                <a:spcPts val="300"/>
              </a:spcAft>
            </a:pPr>
            <a:r>
              <a:rPr lang="en-US" sz="1600" dirty="0" smtClean="0">
                <a:solidFill>
                  <a:schemeClr val="tx1"/>
                </a:solidFill>
              </a:rPr>
              <a:t>Studies </a:t>
            </a:r>
            <a:r>
              <a:rPr lang="en-US" sz="1600" dirty="0">
                <a:solidFill>
                  <a:schemeClr val="tx1"/>
                </a:solidFill>
              </a:rPr>
              <a:t>the origin of the spin structure of the </a:t>
            </a:r>
            <a:r>
              <a:rPr lang="en-US" sz="1600" dirty="0" smtClean="0">
                <a:solidFill>
                  <a:schemeClr val="tx1"/>
                </a:solidFill>
              </a:rPr>
              <a:t>proton</a:t>
            </a:r>
          </a:p>
          <a:p>
            <a:pPr eaLnBrk="1" hangingPunct="1">
              <a:spcBef>
                <a:spcPts val="0"/>
              </a:spcBef>
              <a:spcAft>
                <a:spcPts val="600"/>
              </a:spcAft>
              <a:buFont typeface="Wingdings" panose="05000000000000000000" pitchFamily="2" charset="2"/>
              <a:buChar char="§"/>
            </a:pPr>
            <a:r>
              <a:rPr lang="en-US" sz="1800" dirty="0" smtClean="0">
                <a:solidFill>
                  <a:srgbClr val="006600"/>
                </a:solidFill>
              </a:rPr>
              <a:t>Heavy Ion (RHIC and Heavy Ion Research at the Large Hadron Collider)</a:t>
            </a:r>
          </a:p>
          <a:p>
            <a:pPr marL="582930" lvl="1" indent="-182880" eaLnBrk="1" hangingPunct="1">
              <a:spcBef>
                <a:spcPts val="0"/>
              </a:spcBef>
              <a:spcAft>
                <a:spcPts val="300"/>
              </a:spcAft>
            </a:pPr>
            <a:r>
              <a:rPr lang="en-US" sz="1600" dirty="0" smtClean="0">
                <a:solidFill>
                  <a:schemeClr val="tx1"/>
                </a:solidFill>
              </a:rPr>
              <a:t>Investigates the properties of new states of matter  with </a:t>
            </a:r>
            <a:r>
              <a:rPr lang="en-US" sz="1600" dirty="0" smtClean="0">
                <a:solidFill>
                  <a:schemeClr val="tx1"/>
                </a:solidFill>
                <a:sym typeface="Symbol"/>
              </a:rPr>
              <a:t></a:t>
            </a:r>
            <a:r>
              <a:rPr lang="en-US" sz="1600" dirty="0" smtClean="0">
                <a:solidFill>
                  <a:schemeClr val="tx1"/>
                </a:solidFill>
              </a:rPr>
              <a:t>100 times higher energy density than “normal” nuclear matter</a:t>
            </a:r>
          </a:p>
          <a:p>
            <a:pPr eaLnBrk="1" hangingPunct="1">
              <a:spcBef>
                <a:spcPts val="0"/>
              </a:spcBef>
              <a:spcAft>
                <a:spcPts val="600"/>
              </a:spcAft>
              <a:buFont typeface="Wingdings" panose="05000000000000000000" pitchFamily="2" charset="2"/>
              <a:buChar char="§"/>
            </a:pPr>
            <a:r>
              <a:rPr lang="en-US" sz="1800" dirty="0" smtClean="0">
                <a:solidFill>
                  <a:srgbClr val="006600"/>
                </a:solidFill>
              </a:rPr>
              <a:t>Low Energy (ATLAS, FRIB and fundamental symmetries)</a:t>
            </a:r>
          </a:p>
          <a:p>
            <a:pPr marL="582930" lvl="1" indent="-182880" eaLnBrk="1" hangingPunct="1">
              <a:spcBef>
                <a:spcPts val="0"/>
              </a:spcBef>
              <a:spcAft>
                <a:spcPts val="300"/>
              </a:spcAft>
            </a:pPr>
            <a:r>
              <a:rPr lang="en-US" sz="1600" dirty="0" smtClean="0">
                <a:solidFill>
                  <a:schemeClr val="tx1"/>
                </a:solidFill>
              </a:rPr>
              <a:t>Studies nuclear structure and nuclear astrophysics</a:t>
            </a:r>
          </a:p>
          <a:p>
            <a:pPr marL="582930" lvl="1" indent="-182880" eaLnBrk="1" hangingPunct="1">
              <a:spcBef>
                <a:spcPts val="0"/>
              </a:spcBef>
              <a:spcAft>
                <a:spcPts val="300"/>
              </a:spcAft>
            </a:pPr>
            <a:r>
              <a:rPr lang="en-US" sz="1600" dirty="0" smtClean="0">
                <a:solidFill>
                  <a:schemeClr val="tx1"/>
                </a:solidFill>
              </a:rPr>
              <a:t>Investigates the properties of neutrons, and whether the neutrino is its own anti-particle (neutrino-less double beta decay experiment)</a:t>
            </a:r>
          </a:p>
          <a:p>
            <a:pPr eaLnBrk="1" hangingPunct="1">
              <a:spcBef>
                <a:spcPts val="0"/>
              </a:spcBef>
              <a:spcAft>
                <a:spcPts val="600"/>
              </a:spcAft>
              <a:buFont typeface="Wingdings" panose="05000000000000000000" pitchFamily="2" charset="2"/>
              <a:buChar char="§"/>
            </a:pPr>
            <a:r>
              <a:rPr lang="en-US" sz="1800" dirty="0" smtClean="0">
                <a:solidFill>
                  <a:srgbClr val="006600"/>
                </a:solidFill>
              </a:rPr>
              <a:t>Theory</a:t>
            </a:r>
          </a:p>
          <a:p>
            <a:pPr marL="582930" lvl="1" indent="-182880" eaLnBrk="1" hangingPunct="1">
              <a:spcBef>
                <a:spcPts val="0"/>
              </a:spcBef>
              <a:spcAft>
                <a:spcPts val="300"/>
              </a:spcAft>
            </a:pPr>
            <a:r>
              <a:rPr lang="en-US" sz="1600" dirty="0" smtClean="0">
                <a:solidFill>
                  <a:schemeClr val="tx1"/>
                </a:solidFill>
              </a:rPr>
              <a:t>Explores all three scientific thrusts of nuclear physics</a:t>
            </a:r>
          </a:p>
          <a:p>
            <a:pPr marL="582930" lvl="1" indent="-182880" eaLnBrk="1" hangingPunct="1">
              <a:spcBef>
                <a:spcPts val="0"/>
              </a:spcBef>
              <a:spcAft>
                <a:spcPts val="300"/>
              </a:spcAft>
            </a:pPr>
            <a:r>
              <a:rPr lang="en-US" sz="1600" dirty="0" smtClean="0">
                <a:solidFill>
                  <a:schemeClr val="tx1"/>
                </a:solidFill>
              </a:rPr>
              <a:t>Encompasses the Nuclear Data Program</a:t>
            </a:r>
          </a:p>
          <a:p>
            <a:pPr eaLnBrk="1" hangingPunct="1">
              <a:spcBef>
                <a:spcPts val="0"/>
              </a:spcBef>
              <a:spcAft>
                <a:spcPts val="600"/>
              </a:spcAft>
              <a:buFont typeface="Wingdings" panose="05000000000000000000" pitchFamily="2" charset="2"/>
              <a:buChar char="§"/>
            </a:pPr>
            <a:r>
              <a:rPr lang="en-US" sz="1800" dirty="0" smtClean="0">
                <a:solidFill>
                  <a:srgbClr val="006600"/>
                </a:solidFill>
              </a:rPr>
              <a:t>Isotope Development and Production for Research and Applications</a:t>
            </a:r>
          </a:p>
          <a:p>
            <a:pPr marL="582930" lvl="1" indent="-182880" eaLnBrk="1" hangingPunct="1">
              <a:spcBef>
                <a:spcPts val="0"/>
              </a:spcBef>
              <a:spcAft>
                <a:spcPts val="300"/>
              </a:spcAft>
            </a:pPr>
            <a:r>
              <a:rPr lang="en-US" sz="1600" dirty="0" smtClean="0">
                <a:solidFill>
                  <a:schemeClr val="tx1"/>
                </a:solidFill>
              </a:rPr>
              <a:t>Produces, processes, and distributes isotopes in short supply for applications and research</a:t>
            </a:r>
          </a:p>
          <a:p>
            <a:pPr marL="582930" lvl="1" indent="-182880" eaLnBrk="1" hangingPunct="1">
              <a:spcBef>
                <a:spcPts val="0"/>
              </a:spcBef>
              <a:spcAft>
                <a:spcPts val="300"/>
              </a:spcAft>
            </a:pPr>
            <a:r>
              <a:rPr lang="en-US" sz="1600" dirty="0" smtClean="0">
                <a:solidFill>
                  <a:schemeClr val="tx1"/>
                </a:solidFill>
              </a:rPr>
              <a:t>Research and development for new isotope production</a:t>
            </a:r>
          </a:p>
        </p:txBody>
      </p:sp>
      <p:sp>
        <p:nvSpPr>
          <p:cNvPr id="2" name="TextBox 1"/>
          <p:cNvSpPr txBox="1"/>
          <p:nvPr/>
        </p:nvSpPr>
        <p:spPr>
          <a:xfrm>
            <a:off x="5797674" y="523425"/>
            <a:ext cx="3346326" cy="369332"/>
          </a:xfrm>
          <a:prstGeom prst="rect">
            <a:avLst/>
          </a:prstGeom>
          <a:noFill/>
        </p:spPr>
        <p:txBody>
          <a:bodyPr wrap="none" rtlCol="0">
            <a:spAutoFit/>
          </a:bodyPr>
          <a:lstStyle/>
          <a:p>
            <a:r>
              <a:rPr lang="en-US" dirty="0" smtClean="0"/>
              <a:t>Tim Hallman, 11/2015 @</a:t>
            </a:r>
            <a:r>
              <a:rPr lang="en-US" dirty="0" err="1" smtClean="0"/>
              <a:t>Fermilab</a:t>
            </a:r>
            <a:endParaRPr lang="en-US" dirty="0"/>
          </a:p>
        </p:txBody>
      </p:sp>
    </p:spTree>
    <p:extLst>
      <p:ext uri="{BB962C8B-B14F-4D97-AF65-F5344CB8AC3E}">
        <p14:creationId xmlns:p14="http://schemas.microsoft.com/office/powerpoint/2010/main" val="1405183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5+5 talk</a:t>
            </a:r>
            <a:endParaRPr lang="en-US" dirty="0"/>
          </a:p>
        </p:txBody>
      </p:sp>
    </p:spTree>
    <p:extLst>
      <p:ext uri="{BB962C8B-B14F-4D97-AF65-F5344CB8AC3E}">
        <p14:creationId xmlns:p14="http://schemas.microsoft.com/office/powerpoint/2010/main" val="14553623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793" y="0"/>
            <a:ext cx="8229600" cy="911822"/>
          </a:xfrm>
        </p:spPr>
        <p:txBody>
          <a:bodyPr>
            <a:normAutofit fontScale="90000"/>
          </a:bodyPr>
          <a:lstStyle/>
          <a:p>
            <a:r>
              <a:rPr lang="en-US" sz="3200" dirty="0" smtClean="0">
                <a:solidFill>
                  <a:srgbClr val="FF0000"/>
                </a:solidFill>
              </a:rPr>
              <a:t>LANL HI</a:t>
            </a:r>
            <a:r>
              <a:rPr lang="en-US" sz="3200" dirty="0"/>
              <a:t> </a:t>
            </a:r>
            <a:r>
              <a:rPr lang="en-US" sz="3200" dirty="0" smtClean="0"/>
              <a:t>and </a:t>
            </a:r>
            <a:r>
              <a:rPr lang="en-US" sz="3200" dirty="0" smtClean="0">
                <a:solidFill>
                  <a:srgbClr val="FF0000"/>
                </a:solidFill>
              </a:rPr>
              <a:t>ME Future Programs: the Big </a:t>
            </a:r>
            <a:r>
              <a:rPr lang="en-US" sz="3200" dirty="0" smtClean="0">
                <a:solidFill>
                  <a:srgbClr val="FF0000"/>
                </a:solidFill>
              </a:rPr>
              <a:t>Picture</a:t>
            </a:r>
            <a:br>
              <a:rPr lang="en-US" sz="3200" dirty="0" smtClean="0">
                <a:solidFill>
                  <a:srgbClr val="FF0000"/>
                </a:solidFill>
              </a:rPr>
            </a:br>
            <a:r>
              <a:rPr lang="en-US" sz="3200" b="1" i="1" dirty="0" smtClean="0">
                <a:solidFill>
                  <a:srgbClr val="0000FF"/>
                </a:solidFill>
              </a:rPr>
              <a:t>Presented at </a:t>
            </a:r>
            <a:r>
              <a:rPr lang="en-US" sz="3200" b="1" i="1" dirty="0" smtClean="0">
                <a:solidFill>
                  <a:srgbClr val="0000FF"/>
                </a:solidFill>
              </a:rPr>
              <a:t>2013 DOE NP HI/ME Reviews</a:t>
            </a:r>
            <a:endParaRPr lang="en-US" sz="3200" b="1" i="1" dirty="0">
              <a:solidFill>
                <a:srgbClr val="0000FF"/>
              </a:solidFill>
            </a:endParaRPr>
          </a:p>
        </p:txBody>
      </p:sp>
      <p:sp>
        <p:nvSpPr>
          <p:cNvPr id="5" name="Striped Right Arrow 4"/>
          <p:cNvSpPr/>
          <p:nvPr/>
        </p:nvSpPr>
        <p:spPr>
          <a:xfrm>
            <a:off x="1056661" y="1400760"/>
            <a:ext cx="4885848" cy="668955"/>
          </a:xfrm>
          <a:prstGeom prst="stripedRightArrow">
            <a:avLst/>
          </a:prstGeom>
          <a:gradFill flip="none" rotWithShape="1">
            <a:gsLst>
              <a:gs pos="0">
                <a:srgbClr val="008000">
                  <a:alpha val="87000"/>
                </a:srgbClr>
              </a:gs>
              <a:gs pos="100000">
                <a:srgbClr val="FFFFFF">
                  <a:alpha val="87000"/>
                </a:srgbClr>
              </a:gs>
            </a:gsLst>
            <a:lin ang="0" scaled="1"/>
            <a:tileRect/>
          </a:gradFill>
          <a:effectLst>
            <a:outerShdw blurRad="40000" dist="23000" dir="5400000" rotWithShape="0">
              <a:srgbClr val="008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FVTX+MUON @RHIC</a:t>
            </a:r>
            <a:endParaRPr lang="en-US" dirty="0">
              <a:solidFill>
                <a:schemeClr val="tx1"/>
              </a:solidFill>
            </a:endParaRPr>
          </a:p>
        </p:txBody>
      </p:sp>
      <p:grpSp>
        <p:nvGrpSpPr>
          <p:cNvPr id="15" name="Group 14"/>
          <p:cNvGrpSpPr/>
          <p:nvPr/>
        </p:nvGrpSpPr>
        <p:grpSpPr>
          <a:xfrm>
            <a:off x="846721" y="1017122"/>
            <a:ext cx="7758449" cy="424873"/>
            <a:chOff x="920944" y="1417638"/>
            <a:chExt cx="7758449" cy="424873"/>
          </a:xfrm>
        </p:grpSpPr>
        <p:sp>
          <p:nvSpPr>
            <p:cNvPr id="6" name="TextBox 5"/>
            <p:cNvSpPr txBox="1"/>
            <p:nvPr/>
          </p:nvSpPr>
          <p:spPr>
            <a:xfrm>
              <a:off x="920944" y="1417638"/>
              <a:ext cx="652643" cy="369332"/>
            </a:xfrm>
            <a:prstGeom prst="rect">
              <a:avLst/>
            </a:prstGeom>
            <a:noFill/>
          </p:spPr>
          <p:txBody>
            <a:bodyPr wrap="none" rtlCol="0">
              <a:spAutoFit/>
            </a:bodyPr>
            <a:lstStyle/>
            <a:p>
              <a:r>
                <a:rPr lang="en-US" dirty="0" smtClean="0"/>
                <a:t>2013</a:t>
              </a:r>
              <a:endParaRPr lang="en-US" dirty="0"/>
            </a:p>
          </p:txBody>
        </p:sp>
        <p:sp>
          <p:nvSpPr>
            <p:cNvPr id="7" name="TextBox 6"/>
            <p:cNvSpPr txBox="1"/>
            <p:nvPr/>
          </p:nvSpPr>
          <p:spPr>
            <a:xfrm>
              <a:off x="3179679" y="1417638"/>
              <a:ext cx="652643" cy="369332"/>
            </a:xfrm>
            <a:prstGeom prst="rect">
              <a:avLst/>
            </a:prstGeom>
            <a:noFill/>
          </p:spPr>
          <p:txBody>
            <a:bodyPr wrap="none" rtlCol="0">
              <a:spAutoFit/>
            </a:bodyPr>
            <a:lstStyle/>
            <a:p>
              <a:r>
                <a:rPr lang="en-US" dirty="0" smtClean="0"/>
                <a:t>2018</a:t>
              </a:r>
              <a:endParaRPr lang="en-US" dirty="0"/>
            </a:p>
          </p:txBody>
        </p:sp>
        <p:sp>
          <p:nvSpPr>
            <p:cNvPr id="8" name="TextBox 7"/>
            <p:cNvSpPr txBox="1"/>
            <p:nvPr/>
          </p:nvSpPr>
          <p:spPr>
            <a:xfrm>
              <a:off x="5612908" y="1424704"/>
              <a:ext cx="652643" cy="369332"/>
            </a:xfrm>
            <a:prstGeom prst="rect">
              <a:avLst/>
            </a:prstGeom>
            <a:noFill/>
          </p:spPr>
          <p:txBody>
            <a:bodyPr wrap="none" rtlCol="0">
              <a:spAutoFit/>
            </a:bodyPr>
            <a:lstStyle/>
            <a:p>
              <a:r>
                <a:rPr lang="en-US" dirty="0" smtClean="0"/>
                <a:t>2023</a:t>
              </a:r>
              <a:endParaRPr lang="en-US" dirty="0"/>
            </a:p>
          </p:txBody>
        </p:sp>
        <p:sp>
          <p:nvSpPr>
            <p:cNvPr id="9" name="TextBox 8"/>
            <p:cNvSpPr txBox="1"/>
            <p:nvPr/>
          </p:nvSpPr>
          <p:spPr>
            <a:xfrm>
              <a:off x="8026750" y="1473179"/>
              <a:ext cx="652643" cy="369332"/>
            </a:xfrm>
            <a:prstGeom prst="rect">
              <a:avLst/>
            </a:prstGeom>
            <a:noFill/>
          </p:spPr>
          <p:txBody>
            <a:bodyPr wrap="none" rtlCol="0">
              <a:spAutoFit/>
            </a:bodyPr>
            <a:lstStyle/>
            <a:p>
              <a:r>
                <a:rPr lang="en-US" dirty="0" smtClean="0"/>
                <a:t>2028</a:t>
              </a:r>
              <a:endParaRPr lang="en-US" dirty="0"/>
            </a:p>
          </p:txBody>
        </p:sp>
      </p:grpSp>
      <p:sp>
        <p:nvSpPr>
          <p:cNvPr id="10" name="TextBox 9"/>
          <p:cNvSpPr txBox="1"/>
          <p:nvPr/>
        </p:nvSpPr>
        <p:spPr>
          <a:xfrm>
            <a:off x="954960" y="2035272"/>
            <a:ext cx="6876707" cy="954107"/>
          </a:xfrm>
          <a:prstGeom prst="rect">
            <a:avLst/>
          </a:prstGeom>
          <a:noFill/>
        </p:spPr>
        <p:txBody>
          <a:bodyPr wrap="square" rtlCol="0">
            <a:spAutoFit/>
          </a:bodyPr>
          <a:lstStyle/>
          <a:p>
            <a:r>
              <a:rPr lang="en-US" sz="1400" dirty="0" smtClean="0">
                <a:solidFill>
                  <a:srgbClr val="FF0000"/>
                </a:solidFill>
              </a:rPr>
              <a:t>HI/CNM:  </a:t>
            </a:r>
            <a:r>
              <a:rPr lang="en-US" sz="1400" dirty="0" smtClean="0">
                <a:solidFill>
                  <a:srgbClr val="0000FF"/>
                </a:solidFill>
              </a:rPr>
              <a:t>heavy quark </a:t>
            </a:r>
            <a:r>
              <a:rPr lang="en-US" sz="1400" dirty="0" err="1" smtClean="0">
                <a:solidFill>
                  <a:srgbClr val="0000FF"/>
                </a:solidFill>
              </a:rPr>
              <a:t>dE</a:t>
            </a:r>
            <a:r>
              <a:rPr lang="en-US" sz="1400" dirty="0" smtClean="0">
                <a:solidFill>
                  <a:srgbClr val="0000FF"/>
                </a:solidFill>
              </a:rPr>
              <a:t>/dx, color screening, </a:t>
            </a:r>
            <a:endParaRPr lang="en-US" sz="1400" dirty="0" smtClean="0">
              <a:solidFill>
                <a:srgbClr val="0000FF"/>
              </a:solidFill>
            </a:endParaRPr>
          </a:p>
          <a:p>
            <a:r>
              <a:rPr lang="en-US" sz="1400" dirty="0" smtClean="0">
                <a:solidFill>
                  <a:srgbClr val="0000FF"/>
                </a:solidFill>
              </a:rPr>
              <a:t>small</a:t>
            </a:r>
            <a:r>
              <a:rPr lang="en-US" sz="1400" dirty="0" smtClean="0">
                <a:solidFill>
                  <a:srgbClr val="0000FF"/>
                </a:solidFill>
              </a:rPr>
              <a:t>-x gluon saturation with D, B, J/Psi, Psi’, Upsilons and </a:t>
            </a:r>
            <a:r>
              <a:rPr lang="en-US" sz="1400" dirty="0" err="1" smtClean="0">
                <a:solidFill>
                  <a:srgbClr val="0000FF"/>
                </a:solidFill>
              </a:rPr>
              <a:t>Drell</a:t>
            </a:r>
            <a:r>
              <a:rPr lang="en-US" sz="1400" dirty="0" smtClean="0">
                <a:solidFill>
                  <a:srgbClr val="0000FF"/>
                </a:solidFill>
              </a:rPr>
              <a:t>-Yan</a:t>
            </a:r>
            <a:endParaRPr lang="en-US" sz="1400" dirty="0" smtClean="0"/>
          </a:p>
          <a:p>
            <a:r>
              <a:rPr lang="en-US" sz="1400" dirty="0" smtClean="0">
                <a:solidFill>
                  <a:srgbClr val="FF0000"/>
                </a:solidFill>
              </a:rPr>
              <a:t>Spin:  </a:t>
            </a:r>
            <a:r>
              <a:rPr lang="en-US" sz="1400" dirty="0" smtClean="0">
                <a:solidFill>
                  <a:srgbClr val="0000FF"/>
                </a:solidFill>
              </a:rPr>
              <a:t>sea-quark/gluon  polarization, transverse spin physics via W, </a:t>
            </a:r>
            <a:r>
              <a:rPr lang="en-US" sz="1400" dirty="0" err="1" smtClean="0">
                <a:solidFill>
                  <a:srgbClr val="0000FF"/>
                </a:solidFill>
              </a:rPr>
              <a:t>Drell</a:t>
            </a:r>
            <a:r>
              <a:rPr lang="en-US" sz="1400" dirty="0" smtClean="0">
                <a:solidFill>
                  <a:srgbClr val="0000FF"/>
                </a:solidFill>
              </a:rPr>
              <a:t>-Yan, D,B, J/Psi etc.</a:t>
            </a:r>
          </a:p>
          <a:p>
            <a:r>
              <a:rPr lang="en-US" sz="1400" dirty="0" smtClean="0"/>
              <a:t> </a:t>
            </a:r>
            <a:endParaRPr lang="en-US" sz="1400" dirty="0"/>
          </a:p>
        </p:txBody>
      </p:sp>
      <p:sp>
        <p:nvSpPr>
          <p:cNvPr id="13" name="TextBox 12"/>
          <p:cNvSpPr txBox="1"/>
          <p:nvPr/>
        </p:nvSpPr>
        <p:spPr>
          <a:xfrm>
            <a:off x="2103367" y="3479037"/>
            <a:ext cx="5267043" cy="523220"/>
          </a:xfrm>
          <a:prstGeom prst="rect">
            <a:avLst/>
          </a:prstGeom>
          <a:noFill/>
        </p:spPr>
        <p:txBody>
          <a:bodyPr wrap="square" rtlCol="0">
            <a:spAutoFit/>
          </a:bodyPr>
          <a:lstStyle/>
          <a:p>
            <a:r>
              <a:rPr lang="en-US" sz="1400" dirty="0" smtClean="0">
                <a:solidFill>
                  <a:srgbClr val="FF0000"/>
                </a:solidFill>
              </a:rPr>
              <a:t>HI/CNM:</a:t>
            </a:r>
            <a:r>
              <a:rPr lang="en-US" sz="1400" dirty="0" smtClean="0"/>
              <a:t> QGP property and CNM with Jets, J/Psi, HQ, DY</a:t>
            </a:r>
          </a:p>
          <a:p>
            <a:r>
              <a:rPr lang="en-US" sz="1400" dirty="0" smtClean="0">
                <a:solidFill>
                  <a:srgbClr val="FF0000"/>
                </a:solidFill>
              </a:rPr>
              <a:t>Spin: </a:t>
            </a:r>
            <a:r>
              <a:rPr lang="en-US" sz="1400" dirty="0" smtClean="0"/>
              <a:t>Transverse spin physics with DY, jet, D, B and identified hadrons </a:t>
            </a:r>
            <a:endParaRPr lang="en-US" sz="1400" baseline="-25000" dirty="0"/>
          </a:p>
        </p:txBody>
      </p:sp>
      <p:sp>
        <p:nvSpPr>
          <p:cNvPr id="14" name="TextBox 13"/>
          <p:cNvSpPr txBox="1"/>
          <p:nvPr/>
        </p:nvSpPr>
        <p:spPr>
          <a:xfrm>
            <a:off x="3333258" y="5814048"/>
            <a:ext cx="3834913" cy="523220"/>
          </a:xfrm>
          <a:prstGeom prst="rect">
            <a:avLst/>
          </a:prstGeom>
          <a:noFill/>
        </p:spPr>
        <p:txBody>
          <a:bodyPr wrap="square" rtlCol="0">
            <a:spAutoFit/>
          </a:bodyPr>
          <a:lstStyle/>
          <a:p>
            <a:r>
              <a:rPr lang="en-US" sz="1400" dirty="0" smtClean="0">
                <a:solidFill>
                  <a:srgbClr val="FF0000"/>
                </a:solidFill>
              </a:rPr>
              <a:t>HI/CNM:</a:t>
            </a:r>
            <a:r>
              <a:rPr lang="en-US" sz="1400" dirty="0" smtClean="0"/>
              <a:t> </a:t>
            </a:r>
            <a:r>
              <a:rPr lang="en-US" sz="1400" dirty="0" err="1" smtClean="0"/>
              <a:t>A+A,p+A,e+A</a:t>
            </a:r>
            <a:r>
              <a:rPr lang="en-US" sz="1400" dirty="0"/>
              <a:t>,</a:t>
            </a:r>
            <a:r>
              <a:rPr lang="en-US" sz="1400" dirty="0" smtClean="0"/>
              <a:t> small-x CGC physics, </a:t>
            </a:r>
            <a:r>
              <a:rPr lang="en-US" sz="1400" dirty="0" err="1" smtClean="0"/>
              <a:t>dE</a:t>
            </a:r>
            <a:r>
              <a:rPr lang="en-US" sz="1400" dirty="0" smtClean="0"/>
              <a:t>/dx </a:t>
            </a:r>
          </a:p>
          <a:p>
            <a:r>
              <a:rPr lang="en-US" sz="1400" dirty="0" smtClean="0">
                <a:solidFill>
                  <a:srgbClr val="FF0000"/>
                </a:solidFill>
              </a:rPr>
              <a:t>Spin:</a:t>
            </a:r>
            <a:r>
              <a:rPr lang="en-US" sz="1400" dirty="0" smtClean="0"/>
              <a:t> </a:t>
            </a:r>
            <a:r>
              <a:rPr lang="en-US" sz="1400" dirty="0" err="1" smtClean="0"/>
              <a:t>e+p</a:t>
            </a:r>
            <a:r>
              <a:rPr lang="en-US" sz="1400" dirty="0" smtClean="0"/>
              <a:t>, e+</a:t>
            </a:r>
            <a:r>
              <a:rPr lang="en-US" sz="1400" baseline="30000" dirty="0" smtClean="0"/>
              <a:t>3</a:t>
            </a:r>
            <a:r>
              <a:rPr lang="en-US" sz="1400" dirty="0" smtClean="0"/>
              <a:t>He, polarized SIDIS</a:t>
            </a:r>
            <a:endParaRPr lang="en-US" sz="1400" dirty="0"/>
          </a:p>
        </p:txBody>
      </p:sp>
      <p:sp>
        <p:nvSpPr>
          <p:cNvPr id="16" name="Striped Right Arrow 15"/>
          <p:cNvSpPr/>
          <p:nvPr/>
        </p:nvSpPr>
        <p:spPr>
          <a:xfrm>
            <a:off x="1056661" y="4095114"/>
            <a:ext cx="4194054" cy="668955"/>
          </a:xfrm>
          <a:prstGeom prst="stripedRightArrow">
            <a:avLst/>
          </a:prstGeom>
          <a:gradFill flip="none" rotWithShape="1">
            <a:gsLst>
              <a:gs pos="0">
                <a:srgbClr val="008000">
                  <a:alpha val="87000"/>
                </a:srgbClr>
              </a:gs>
              <a:gs pos="100000">
                <a:srgbClr val="FFFFFF">
                  <a:alpha val="87000"/>
                </a:srgbClr>
              </a:gs>
            </a:gsLst>
            <a:lin ang="0" scaled="1"/>
            <a:tileRect/>
          </a:gradFill>
          <a:effectLst>
            <a:outerShdw blurRad="40000" dist="23000" dir="5400000" rotWithShape="0">
              <a:srgbClr val="008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E906@Fermilab      Pol. Target </a:t>
            </a:r>
            <a:r>
              <a:rPr lang="en-US" dirty="0" err="1" smtClean="0">
                <a:solidFill>
                  <a:srgbClr val="000000"/>
                </a:solidFill>
              </a:rPr>
              <a:t>Drell</a:t>
            </a:r>
            <a:r>
              <a:rPr lang="en-US" dirty="0" smtClean="0">
                <a:solidFill>
                  <a:srgbClr val="000000"/>
                </a:solidFill>
              </a:rPr>
              <a:t>-Yan</a:t>
            </a:r>
            <a:endParaRPr lang="en-US" dirty="0">
              <a:solidFill>
                <a:srgbClr val="000000"/>
              </a:solidFill>
            </a:endParaRPr>
          </a:p>
        </p:txBody>
      </p:sp>
      <p:sp>
        <p:nvSpPr>
          <p:cNvPr id="17" name="TextBox 16"/>
          <p:cNvSpPr txBox="1"/>
          <p:nvPr/>
        </p:nvSpPr>
        <p:spPr>
          <a:xfrm>
            <a:off x="1056661" y="4679388"/>
            <a:ext cx="3551800" cy="523220"/>
          </a:xfrm>
          <a:prstGeom prst="rect">
            <a:avLst/>
          </a:prstGeom>
          <a:noFill/>
        </p:spPr>
        <p:txBody>
          <a:bodyPr wrap="square" rtlCol="0">
            <a:spAutoFit/>
          </a:bodyPr>
          <a:lstStyle/>
          <a:p>
            <a:r>
              <a:rPr lang="en-US" sz="1400" dirty="0" smtClean="0">
                <a:solidFill>
                  <a:srgbClr val="FF0000"/>
                </a:solidFill>
              </a:rPr>
              <a:t>HI/CNM: </a:t>
            </a:r>
            <a:r>
              <a:rPr lang="en-US" sz="1400" dirty="0" smtClean="0">
                <a:solidFill>
                  <a:srgbClr val="0000FF"/>
                </a:solidFill>
              </a:rPr>
              <a:t>quark </a:t>
            </a:r>
            <a:r>
              <a:rPr lang="en-US" sz="1400" dirty="0" err="1" smtClean="0">
                <a:solidFill>
                  <a:srgbClr val="0000FF"/>
                </a:solidFill>
              </a:rPr>
              <a:t>dE</a:t>
            </a:r>
            <a:r>
              <a:rPr lang="en-US" sz="1400" dirty="0" smtClean="0">
                <a:solidFill>
                  <a:srgbClr val="0000FF"/>
                </a:solidFill>
              </a:rPr>
              <a:t>/</a:t>
            </a:r>
            <a:r>
              <a:rPr lang="en-US" sz="1400" dirty="0" err="1" smtClean="0">
                <a:solidFill>
                  <a:srgbClr val="0000FF"/>
                </a:solidFill>
              </a:rPr>
              <a:t>dX</a:t>
            </a:r>
            <a:r>
              <a:rPr lang="en-US" sz="1400" dirty="0" smtClean="0">
                <a:solidFill>
                  <a:srgbClr val="0000FF"/>
                </a:solidFill>
              </a:rPr>
              <a:t> </a:t>
            </a:r>
            <a:endParaRPr lang="en-US" sz="1400" dirty="0" smtClean="0"/>
          </a:p>
          <a:p>
            <a:r>
              <a:rPr lang="en-US" sz="1400" dirty="0" smtClean="0">
                <a:solidFill>
                  <a:srgbClr val="FF0000"/>
                </a:solidFill>
              </a:rPr>
              <a:t>Spin: </a:t>
            </a:r>
            <a:r>
              <a:rPr lang="en-US" sz="1400" dirty="0" smtClean="0">
                <a:solidFill>
                  <a:srgbClr val="0000FF"/>
                </a:solidFill>
              </a:rPr>
              <a:t>Polarized target </a:t>
            </a:r>
            <a:r>
              <a:rPr lang="en-US" sz="1400" dirty="0" err="1" smtClean="0">
                <a:solidFill>
                  <a:srgbClr val="0000FF"/>
                </a:solidFill>
              </a:rPr>
              <a:t>Drell</a:t>
            </a:r>
            <a:r>
              <a:rPr lang="en-US" sz="1400" dirty="0" smtClean="0">
                <a:solidFill>
                  <a:srgbClr val="0000FF"/>
                </a:solidFill>
              </a:rPr>
              <a:t>-Yan by LANL LDRD</a:t>
            </a:r>
            <a:endParaRPr lang="en-US" sz="1400" dirty="0"/>
          </a:p>
        </p:txBody>
      </p:sp>
      <p:sp>
        <p:nvSpPr>
          <p:cNvPr id="20" name="Date Placeholder 19"/>
          <p:cNvSpPr>
            <a:spLocks noGrp="1"/>
          </p:cNvSpPr>
          <p:nvPr>
            <p:ph type="dt" sz="half" idx="10"/>
          </p:nvPr>
        </p:nvSpPr>
        <p:spPr/>
        <p:txBody>
          <a:bodyPr/>
          <a:lstStyle/>
          <a:p>
            <a:r>
              <a:rPr lang="en-US" smtClean="0"/>
              <a:t>5/30/13</a:t>
            </a:r>
            <a:endParaRPr lang="en-US"/>
          </a:p>
        </p:txBody>
      </p:sp>
      <p:grpSp>
        <p:nvGrpSpPr>
          <p:cNvPr id="3" name="Group 2"/>
          <p:cNvGrpSpPr/>
          <p:nvPr/>
        </p:nvGrpSpPr>
        <p:grpSpPr>
          <a:xfrm>
            <a:off x="1056661" y="2871805"/>
            <a:ext cx="7350479" cy="668955"/>
            <a:chOff x="1056661" y="2991127"/>
            <a:chExt cx="7350479" cy="668955"/>
          </a:xfrm>
        </p:grpSpPr>
        <p:sp>
          <p:nvSpPr>
            <p:cNvPr id="11" name="Right Arrow 10"/>
            <p:cNvSpPr/>
            <p:nvPr/>
          </p:nvSpPr>
          <p:spPr>
            <a:xfrm>
              <a:off x="1056661" y="2991127"/>
              <a:ext cx="7350479" cy="668955"/>
            </a:xfrm>
            <a:prstGeom prst="rightArrow">
              <a:avLst/>
            </a:prstGeom>
            <a:gradFill flip="none" rotWithShape="1">
              <a:gsLst>
                <a:gs pos="0">
                  <a:srgbClr val="0000FF"/>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p:cNvSpPr txBox="1"/>
            <p:nvPr/>
          </p:nvSpPr>
          <p:spPr>
            <a:xfrm>
              <a:off x="3552040" y="3163588"/>
              <a:ext cx="1807819" cy="369332"/>
            </a:xfrm>
            <a:prstGeom prst="rect">
              <a:avLst/>
            </a:prstGeom>
            <a:noFill/>
          </p:spPr>
          <p:txBody>
            <a:bodyPr wrap="none" rtlCol="0">
              <a:spAutoFit/>
            </a:bodyPr>
            <a:lstStyle/>
            <a:p>
              <a:r>
                <a:rPr lang="en-US" dirty="0" smtClean="0">
                  <a:solidFill>
                    <a:srgbClr val="FFFF00"/>
                  </a:solidFill>
                </a:rPr>
                <a:t>Forward </a:t>
              </a:r>
              <a:r>
                <a:rPr lang="en-US" dirty="0" err="1" smtClean="0">
                  <a:solidFill>
                    <a:srgbClr val="FFFF00"/>
                  </a:solidFill>
                </a:rPr>
                <a:t>sPHENIX</a:t>
              </a:r>
              <a:endParaRPr lang="en-US" dirty="0" smtClean="0">
                <a:solidFill>
                  <a:srgbClr val="FFFF00"/>
                </a:solidFill>
              </a:endParaRPr>
            </a:p>
          </p:txBody>
        </p:sp>
        <p:sp>
          <p:nvSpPr>
            <p:cNvPr id="22" name="TextBox 21"/>
            <p:cNvSpPr txBox="1"/>
            <p:nvPr/>
          </p:nvSpPr>
          <p:spPr>
            <a:xfrm>
              <a:off x="1221459" y="3147094"/>
              <a:ext cx="1454695" cy="369332"/>
            </a:xfrm>
            <a:prstGeom prst="rect">
              <a:avLst/>
            </a:prstGeom>
            <a:noFill/>
          </p:spPr>
          <p:txBody>
            <a:bodyPr wrap="none" rtlCol="0">
              <a:spAutoFit/>
            </a:bodyPr>
            <a:lstStyle/>
            <a:p>
              <a:r>
                <a:rPr lang="en-US" dirty="0" err="1" smtClean="0">
                  <a:solidFill>
                    <a:srgbClr val="FFFF00"/>
                  </a:solidFill>
                </a:rPr>
                <a:t>sPHENIX</a:t>
              </a:r>
              <a:r>
                <a:rPr lang="en-US" dirty="0" smtClean="0">
                  <a:solidFill>
                    <a:srgbClr val="FFFF00"/>
                  </a:solidFill>
                </a:rPr>
                <a:t> R&amp;D</a:t>
              </a:r>
            </a:p>
          </p:txBody>
        </p:sp>
        <p:sp>
          <p:nvSpPr>
            <p:cNvPr id="23" name="TextBox 22"/>
            <p:cNvSpPr txBox="1"/>
            <p:nvPr/>
          </p:nvSpPr>
          <p:spPr>
            <a:xfrm>
              <a:off x="6004327" y="3155341"/>
              <a:ext cx="1390124" cy="369332"/>
            </a:xfrm>
            <a:prstGeom prst="rect">
              <a:avLst/>
            </a:prstGeom>
            <a:noFill/>
          </p:spPr>
          <p:txBody>
            <a:bodyPr wrap="none" rtlCol="0">
              <a:spAutoFit/>
            </a:bodyPr>
            <a:lstStyle/>
            <a:p>
              <a:r>
                <a:rPr lang="en-US" dirty="0" err="1" smtClean="0">
                  <a:solidFill>
                    <a:srgbClr val="000090"/>
                  </a:solidFill>
                </a:rPr>
                <a:t>ePHENIX</a:t>
              </a:r>
              <a:r>
                <a:rPr lang="en-US" dirty="0" smtClean="0">
                  <a:solidFill>
                    <a:srgbClr val="000090"/>
                  </a:solidFill>
                </a:rPr>
                <a:t>/EIC</a:t>
              </a:r>
            </a:p>
          </p:txBody>
        </p:sp>
      </p:grpSp>
      <p:sp>
        <p:nvSpPr>
          <p:cNvPr id="24" name="Striped Right Arrow 23"/>
          <p:cNvSpPr/>
          <p:nvPr/>
        </p:nvSpPr>
        <p:spPr>
          <a:xfrm>
            <a:off x="3095931" y="5202608"/>
            <a:ext cx="5311209" cy="717430"/>
          </a:xfrm>
          <a:prstGeom prst="stripedRightArrow">
            <a:avLst/>
          </a:prstGeom>
          <a:gradFill flip="none" rotWithShape="1">
            <a:gsLst>
              <a:gs pos="0">
                <a:srgbClr val="3366FF"/>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Other facilities: JLab12/FNAL/LHC/JPARC</a:t>
            </a:r>
            <a:endParaRPr lang="en-US" dirty="0">
              <a:solidFill>
                <a:srgbClr val="000090"/>
              </a:solidFill>
            </a:endParaRPr>
          </a:p>
        </p:txBody>
      </p:sp>
      <p:sp>
        <p:nvSpPr>
          <p:cNvPr id="2" name="Footer Placeholder 1"/>
          <p:cNvSpPr>
            <a:spLocks noGrp="1"/>
          </p:cNvSpPr>
          <p:nvPr>
            <p:ph type="ftr" sz="quarter" idx="11"/>
          </p:nvPr>
        </p:nvSpPr>
        <p:spPr/>
        <p:txBody>
          <a:bodyPr/>
          <a:lstStyle/>
          <a:p>
            <a:r>
              <a:rPr lang="en-US" smtClean="0"/>
              <a:t>Ming Liu, LANL Heavy Ion Review</a:t>
            </a:r>
            <a:endParaRPr lang="en-US"/>
          </a:p>
        </p:txBody>
      </p:sp>
      <p:sp>
        <p:nvSpPr>
          <p:cNvPr id="12" name="Slide Number Placeholder 11"/>
          <p:cNvSpPr>
            <a:spLocks noGrp="1"/>
          </p:cNvSpPr>
          <p:nvPr>
            <p:ph type="sldNum" sz="quarter" idx="12"/>
          </p:nvPr>
        </p:nvSpPr>
        <p:spPr/>
        <p:txBody>
          <a:bodyPr/>
          <a:lstStyle/>
          <a:p>
            <a:fld id="{BA518662-456C-D544-BDF6-4D161FF3BA82}" type="slidenum">
              <a:rPr lang="en-US" smtClean="0"/>
              <a:t>2</a:t>
            </a:fld>
            <a:endParaRPr lang="en-US"/>
          </a:p>
        </p:txBody>
      </p:sp>
    </p:spTree>
    <p:extLst>
      <p:ext uri="{BB962C8B-B14F-4D97-AF65-F5344CB8AC3E}">
        <p14:creationId xmlns:p14="http://schemas.microsoft.com/office/powerpoint/2010/main" val="18906968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596"/>
            <a:ext cx="8229600" cy="1143000"/>
          </a:xfrm>
        </p:spPr>
        <p:txBody>
          <a:bodyPr/>
          <a:lstStyle/>
          <a:p>
            <a:r>
              <a:rPr lang="en-US" dirty="0" smtClean="0"/>
              <a:t>Physics Topics</a:t>
            </a:r>
            <a:endParaRPr lang="en-US" dirty="0"/>
          </a:p>
        </p:txBody>
      </p:sp>
      <p:sp>
        <p:nvSpPr>
          <p:cNvPr id="5" name="Content Placeholder 4"/>
          <p:cNvSpPr>
            <a:spLocks noGrp="1"/>
          </p:cNvSpPr>
          <p:nvPr>
            <p:ph sz="half" idx="1"/>
          </p:nvPr>
        </p:nvSpPr>
        <p:spPr>
          <a:xfrm>
            <a:off x="310668" y="1070616"/>
            <a:ext cx="4038600" cy="5665976"/>
          </a:xfrm>
        </p:spPr>
        <p:txBody>
          <a:bodyPr>
            <a:normAutofit fontScale="55000" lnSpcReduction="20000"/>
          </a:bodyPr>
          <a:lstStyle/>
          <a:p>
            <a:r>
              <a:rPr lang="en-US" dirty="0" smtClean="0"/>
              <a:t>Science at PHENIX/RHIC</a:t>
            </a:r>
          </a:p>
          <a:p>
            <a:pPr lvl="1"/>
            <a:r>
              <a:rPr lang="en-US" dirty="0" smtClean="0"/>
              <a:t>Test sign change of DY, A_N, DY run15 </a:t>
            </a:r>
            <a:r>
              <a:rPr lang="en-US" dirty="0" err="1" smtClean="0"/>
              <a:t>pp</a:t>
            </a:r>
            <a:r>
              <a:rPr lang="en-US" dirty="0" smtClean="0"/>
              <a:t> + </a:t>
            </a:r>
            <a:r>
              <a:rPr lang="en-US" dirty="0" err="1" smtClean="0"/>
              <a:t>p+Au</a:t>
            </a:r>
            <a:endParaRPr lang="en-US" dirty="0" smtClean="0"/>
          </a:p>
          <a:p>
            <a:pPr lvl="2"/>
            <a:r>
              <a:rPr lang="en-US" dirty="0" smtClean="0"/>
              <a:t>DOE Milestone HP13 </a:t>
            </a:r>
          </a:p>
          <a:p>
            <a:pPr lvl="1"/>
            <a:r>
              <a:rPr lang="en-US" dirty="0" smtClean="0"/>
              <a:t>First determination of gluon </a:t>
            </a:r>
            <a:r>
              <a:rPr lang="en-US" dirty="0" err="1" smtClean="0"/>
              <a:t>Sivers</a:t>
            </a:r>
            <a:r>
              <a:rPr lang="en-US" dirty="0" smtClean="0"/>
              <a:t> functions over forward charm and anti-charm, QCD dynamics and gluon OAM </a:t>
            </a:r>
          </a:p>
          <a:p>
            <a:pPr lvl="1"/>
            <a:r>
              <a:rPr lang="en-US" dirty="0" smtClean="0"/>
              <a:t>Small-x gluon saturation forward DY and open heavy quarks, </a:t>
            </a:r>
            <a:r>
              <a:rPr lang="en-US" dirty="0" err="1" smtClean="0"/>
              <a:t>R_pAu</a:t>
            </a:r>
            <a:endParaRPr lang="en-US" dirty="0" smtClean="0"/>
          </a:p>
          <a:p>
            <a:pPr lvl="1"/>
            <a:r>
              <a:rPr lang="en-US" dirty="0" smtClean="0"/>
              <a:t>Heavy quark energy loss in QGP and CNM via Heavy flavor R_AA from run12 </a:t>
            </a:r>
            <a:r>
              <a:rPr lang="en-US" dirty="0" err="1" smtClean="0"/>
              <a:t>Cu+Au</a:t>
            </a:r>
            <a:r>
              <a:rPr lang="en-US" dirty="0" smtClean="0"/>
              <a:t>, run14 </a:t>
            </a:r>
            <a:r>
              <a:rPr lang="en-US" dirty="0" err="1" smtClean="0"/>
              <a:t>Au+Au</a:t>
            </a:r>
            <a:endParaRPr lang="en-US" dirty="0" smtClean="0"/>
          </a:p>
          <a:p>
            <a:pPr lvl="1"/>
            <a:endParaRPr lang="en-US" dirty="0" smtClean="0"/>
          </a:p>
          <a:p>
            <a:r>
              <a:rPr lang="en-US" dirty="0" err="1" smtClean="0"/>
              <a:t>sPHENIX</a:t>
            </a:r>
            <a:r>
              <a:rPr lang="en-US" dirty="0" smtClean="0"/>
              <a:t>/</a:t>
            </a:r>
            <a:r>
              <a:rPr lang="en-US" dirty="0" err="1" smtClean="0"/>
              <a:t>fsPHENIX</a:t>
            </a:r>
            <a:endParaRPr lang="en-US" dirty="0" smtClean="0"/>
          </a:p>
          <a:p>
            <a:pPr lvl="1"/>
            <a:r>
              <a:rPr lang="en-US" dirty="0" smtClean="0"/>
              <a:t>Heavy quark and QGP interaction</a:t>
            </a:r>
          </a:p>
          <a:p>
            <a:pPr lvl="2"/>
            <a:r>
              <a:rPr lang="en-US" dirty="0" smtClean="0"/>
              <a:t>Small </a:t>
            </a:r>
            <a:r>
              <a:rPr lang="en-US" dirty="0" err="1" smtClean="0"/>
              <a:t>pT</a:t>
            </a:r>
            <a:r>
              <a:rPr lang="en-US" dirty="0" smtClean="0"/>
              <a:t> B-</a:t>
            </a:r>
            <a:r>
              <a:rPr lang="en-US" dirty="0" err="1" smtClean="0"/>
              <a:t>mesion</a:t>
            </a:r>
            <a:endParaRPr lang="en-US" dirty="0"/>
          </a:p>
          <a:p>
            <a:pPr lvl="2"/>
            <a:r>
              <a:rPr lang="en-US" dirty="0" smtClean="0"/>
              <a:t> B-jet in HI</a:t>
            </a:r>
          </a:p>
          <a:p>
            <a:pPr lvl="1"/>
            <a:r>
              <a:rPr lang="en-US" dirty="0" smtClean="0"/>
              <a:t>Forward physics </a:t>
            </a:r>
          </a:p>
          <a:p>
            <a:pPr lvl="2"/>
            <a:r>
              <a:rPr lang="en-US" dirty="0" smtClean="0"/>
              <a:t>TSSA</a:t>
            </a:r>
          </a:p>
          <a:p>
            <a:pPr lvl="2"/>
            <a:r>
              <a:rPr lang="en-US" dirty="0" smtClean="0"/>
              <a:t>CGC</a:t>
            </a:r>
            <a:endParaRPr lang="en-US" dirty="0"/>
          </a:p>
          <a:p>
            <a:r>
              <a:rPr lang="en-US" dirty="0" smtClean="0"/>
              <a:t>EIC </a:t>
            </a:r>
          </a:p>
          <a:p>
            <a:pPr lvl="1"/>
            <a:r>
              <a:rPr lang="en-US" dirty="0" smtClean="0"/>
              <a:t>TSSA</a:t>
            </a:r>
          </a:p>
          <a:p>
            <a:pPr lvl="1"/>
            <a:r>
              <a:rPr lang="en-US" dirty="0" smtClean="0"/>
              <a:t>CGC</a:t>
            </a:r>
          </a:p>
          <a:p>
            <a:pPr lvl="1"/>
            <a:r>
              <a:rPr lang="en-US" dirty="0" smtClean="0"/>
              <a:t>Test QCD universality in </a:t>
            </a:r>
            <a:r>
              <a:rPr lang="en-US" dirty="0" err="1" smtClean="0"/>
              <a:t>pp</a:t>
            </a:r>
            <a:r>
              <a:rPr lang="en-US" dirty="0" smtClean="0"/>
              <a:t>/DIS</a:t>
            </a:r>
          </a:p>
          <a:p>
            <a:pPr lvl="1"/>
            <a:endParaRPr lang="en-US" dirty="0" smtClean="0"/>
          </a:p>
          <a:p>
            <a:r>
              <a:rPr lang="en-US" dirty="0" smtClean="0"/>
              <a:t>LHC-b</a:t>
            </a:r>
          </a:p>
          <a:p>
            <a:pPr lvl="1"/>
            <a:r>
              <a:rPr lang="en-US" dirty="0" smtClean="0"/>
              <a:t>Small-x physics </a:t>
            </a:r>
          </a:p>
          <a:p>
            <a:pPr lvl="1"/>
            <a:r>
              <a:rPr lang="en-US" dirty="0" smtClean="0"/>
              <a:t>Do CGC before EIC, and possibly better coverage in x and Q^2!</a:t>
            </a:r>
            <a:endParaRPr lang="en-US" dirty="0"/>
          </a:p>
        </p:txBody>
      </p:sp>
      <p:sp>
        <p:nvSpPr>
          <p:cNvPr id="6" name="Content Placeholder 5"/>
          <p:cNvSpPr>
            <a:spLocks noGrp="1"/>
          </p:cNvSpPr>
          <p:nvPr>
            <p:ph sz="half" idx="2"/>
          </p:nvPr>
        </p:nvSpPr>
        <p:spPr>
          <a:xfrm>
            <a:off x="4859857" y="1069505"/>
            <a:ext cx="4038600" cy="4525963"/>
          </a:xfrm>
        </p:spPr>
        <p:txBody>
          <a:bodyPr>
            <a:normAutofit fontScale="55000" lnSpcReduction="20000"/>
          </a:bodyPr>
          <a:lstStyle/>
          <a:p>
            <a:r>
              <a:rPr lang="en-US" dirty="0" smtClean="0"/>
              <a:t>Science at </a:t>
            </a:r>
            <a:r>
              <a:rPr lang="en-US" dirty="0" err="1" smtClean="0"/>
              <a:t>Fermilab</a:t>
            </a:r>
            <a:endParaRPr lang="en-US" dirty="0" smtClean="0"/>
          </a:p>
          <a:p>
            <a:pPr lvl="1"/>
            <a:r>
              <a:rPr lang="en-US" dirty="0" smtClean="0"/>
              <a:t>Quark energy loss and shadowing effects in </a:t>
            </a:r>
            <a:r>
              <a:rPr lang="en-US" dirty="0" err="1" smtClean="0"/>
              <a:t>p+A</a:t>
            </a:r>
            <a:endParaRPr lang="en-US" dirty="0" smtClean="0"/>
          </a:p>
          <a:p>
            <a:pPr lvl="2"/>
            <a:r>
              <a:rPr lang="en-US" dirty="0" smtClean="0"/>
              <a:t>DOE milestone HD05</a:t>
            </a:r>
          </a:p>
          <a:p>
            <a:pPr lvl="2"/>
            <a:endParaRPr lang="en-US" dirty="0" smtClean="0"/>
          </a:p>
          <a:p>
            <a:r>
              <a:rPr lang="en-US" dirty="0" smtClean="0"/>
              <a:t>Future science </a:t>
            </a:r>
            <a:endParaRPr lang="en-US" dirty="0"/>
          </a:p>
          <a:p>
            <a:pPr lvl="1"/>
            <a:r>
              <a:rPr lang="en-US" dirty="0" smtClean="0"/>
              <a:t>Dark photon and dark Higgs search </a:t>
            </a:r>
          </a:p>
          <a:p>
            <a:pPr lvl="2"/>
            <a:r>
              <a:rPr lang="en-US" dirty="0" smtClean="0"/>
              <a:t>P5 discovery science HEP</a:t>
            </a:r>
          </a:p>
          <a:p>
            <a:pPr lvl="2"/>
            <a:r>
              <a:rPr lang="en-US" dirty="0" smtClean="0"/>
              <a:t>2017-2019 phase-I</a:t>
            </a:r>
          </a:p>
          <a:p>
            <a:pPr lvl="2"/>
            <a:r>
              <a:rPr lang="en-US" dirty="0" smtClean="0"/>
              <a:t>2020-2015+ phase-II with upgrade (recycle PHENIX </a:t>
            </a:r>
            <a:r>
              <a:rPr lang="en-US" dirty="0" err="1" smtClean="0"/>
              <a:t>EMCal</a:t>
            </a:r>
            <a:r>
              <a:rPr lang="en-US" dirty="0" smtClean="0"/>
              <a:t>+ RICH </a:t>
            </a:r>
            <a:r>
              <a:rPr lang="en-US" dirty="0" err="1" smtClean="0"/>
              <a:t>etc</a:t>
            </a:r>
            <a:r>
              <a:rPr lang="en-US" dirty="0" smtClean="0"/>
              <a:t>)</a:t>
            </a:r>
          </a:p>
          <a:p>
            <a:pPr lvl="1"/>
            <a:r>
              <a:rPr lang="en-US" dirty="0" smtClean="0"/>
              <a:t>Sea-quark </a:t>
            </a:r>
            <a:r>
              <a:rPr lang="en-US" dirty="0" err="1" smtClean="0"/>
              <a:t>Sivers</a:t>
            </a:r>
            <a:r>
              <a:rPr lang="en-US" dirty="0" smtClean="0"/>
              <a:t> function, connection to </a:t>
            </a:r>
            <a:r>
              <a:rPr lang="en-US" dirty="0" err="1" smtClean="0"/>
              <a:t>dbar</a:t>
            </a:r>
            <a:r>
              <a:rPr lang="en-US" dirty="0" smtClean="0"/>
              <a:t>/</a:t>
            </a:r>
            <a:r>
              <a:rPr lang="en-US" dirty="0" err="1" smtClean="0"/>
              <a:t>ubar</a:t>
            </a:r>
            <a:endParaRPr lang="en-US" dirty="0" smtClean="0"/>
          </a:p>
          <a:p>
            <a:pPr lvl="1"/>
            <a:endParaRPr lang="en-US" dirty="0"/>
          </a:p>
        </p:txBody>
      </p:sp>
    </p:spTree>
    <p:extLst>
      <p:ext uri="{BB962C8B-B14F-4D97-AF65-F5344CB8AC3E}">
        <p14:creationId xmlns:p14="http://schemas.microsoft.com/office/powerpoint/2010/main" val="12627203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470" y="1248327"/>
            <a:ext cx="4953000" cy="1723473"/>
          </a:xfrm>
        </p:spPr>
        <p:txBody>
          <a:bodyPr>
            <a:normAutofit/>
          </a:bodyPr>
          <a:lstStyle/>
          <a:p>
            <a:r>
              <a:rPr lang="en-US" sz="2400" dirty="0" err="1" smtClean="0"/>
              <a:t>Drell</a:t>
            </a:r>
            <a:r>
              <a:rPr lang="en-US" sz="2400" dirty="0" smtClean="0"/>
              <a:t>-Yan A</a:t>
            </a:r>
            <a:r>
              <a:rPr lang="en-US" sz="2400" baseline="-25000" dirty="0" smtClean="0"/>
              <a:t>N</a:t>
            </a:r>
            <a:r>
              <a:rPr lang="en-US" sz="2400" dirty="0" smtClean="0"/>
              <a:t> accesses quark Sivers effect (</a:t>
            </a:r>
            <a:r>
              <a:rPr lang="en-US" sz="2400" i="1" dirty="0" smtClean="0"/>
              <a:t>f</a:t>
            </a:r>
            <a:r>
              <a:rPr lang="en-US" sz="2400" baseline="-25000" dirty="0" smtClean="0"/>
              <a:t>1T</a:t>
            </a:r>
            <a:r>
              <a:rPr lang="en-US" sz="2400" baseline="30000" dirty="0" smtClean="0">
                <a:latin typeface="Lucida Sans Unicode"/>
                <a:cs typeface="Lucida Sans Unicode"/>
              </a:rPr>
              <a:t>⊥</a:t>
            </a:r>
            <a:r>
              <a:rPr lang="en-US" sz="2400" dirty="0" smtClean="0"/>
              <a:t>) in proton</a:t>
            </a:r>
          </a:p>
          <a:p>
            <a:r>
              <a:rPr lang="en-US" sz="2400" i="1" dirty="0" smtClean="0"/>
              <a:t>f</a:t>
            </a:r>
            <a:r>
              <a:rPr lang="en-US" sz="2400" baseline="-25000" dirty="0" smtClean="0"/>
              <a:t>1T</a:t>
            </a:r>
            <a:r>
              <a:rPr lang="en-US" sz="2400" baseline="30000" dirty="0" smtClean="0"/>
              <a:t>⊥</a:t>
            </a:r>
            <a:r>
              <a:rPr lang="en-US" sz="2400" dirty="0" smtClean="0"/>
              <a:t> expected to </a:t>
            </a:r>
            <a:r>
              <a:rPr lang="en-US" sz="2400" dirty="0" smtClean="0">
                <a:solidFill>
                  <a:srgbClr val="FF0000"/>
                </a:solidFill>
              </a:rPr>
              <a:t>reverse in sign </a:t>
            </a:r>
            <a:r>
              <a:rPr lang="en-US" sz="2400" dirty="0" smtClean="0"/>
              <a:t>from SIDIS to DY meas.</a:t>
            </a:r>
          </a:p>
        </p:txBody>
      </p:sp>
      <p:sp>
        <p:nvSpPr>
          <p:cNvPr id="3" name="Date Placeholder 2"/>
          <p:cNvSpPr>
            <a:spLocks noGrp="1"/>
          </p:cNvSpPr>
          <p:nvPr>
            <p:ph type="dt" sz="half" idx="10"/>
          </p:nvPr>
        </p:nvSpPr>
        <p:spPr/>
        <p:txBody>
          <a:bodyPr/>
          <a:lstStyle/>
          <a:p>
            <a:r>
              <a:rPr lang="en-US" smtClean="0"/>
              <a:t>6/13/13</a:t>
            </a:r>
            <a:endParaRPr lang="en-US" dirty="0"/>
          </a:p>
        </p:txBody>
      </p:sp>
      <p:sp>
        <p:nvSpPr>
          <p:cNvPr id="4" name="Footer Placeholder 3"/>
          <p:cNvSpPr>
            <a:spLocks noGrp="1"/>
          </p:cNvSpPr>
          <p:nvPr>
            <p:ph type="ftr" sz="quarter" idx="11"/>
          </p:nvPr>
        </p:nvSpPr>
        <p:spPr/>
        <p:txBody>
          <a:bodyPr/>
          <a:lstStyle/>
          <a:p>
            <a:r>
              <a:rPr lang="en-US" smtClean="0"/>
              <a:t>Ming Liu, LANL ME Review</a:t>
            </a:r>
            <a:endParaRPr lang="en-US" dirty="0"/>
          </a:p>
        </p:txBody>
      </p:sp>
      <p:sp>
        <p:nvSpPr>
          <p:cNvPr id="5" name="Slide Number Placeholder 4"/>
          <p:cNvSpPr>
            <a:spLocks noGrp="1"/>
          </p:cNvSpPr>
          <p:nvPr>
            <p:ph type="sldNum" sz="quarter" idx="12"/>
          </p:nvPr>
        </p:nvSpPr>
        <p:spPr/>
        <p:txBody>
          <a:bodyPr/>
          <a:lstStyle/>
          <a:p>
            <a:fld id="{EDE73889-8752-428C-A11C-8679396BAC9B}" type="slidenum">
              <a:rPr lang="en-US" smtClean="0"/>
              <a:pPr/>
              <a:t>21</a:t>
            </a:fld>
            <a:endParaRPr lang="en-US" dirty="0"/>
          </a:p>
        </p:txBody>
      </p:sp>
      <p:sp>
        <p:nvSpPr>
          <p:cNvPr id="6" name="Title 5"/>
          <p:cNvSpPr>
            <a:spLocks noGrp="1"/>
          </p:cNvSpPr>
          <p:nvPr>
            <p:ph type="title"/>
          </p:nvPr>
        </p:nvSpPr>
        <p:spPr>
          <a:xfrm>
            <a:off x="212265" y="40678"/>
            <a:ext cx="8730257" cy="1143000"/>
          </a:xfrm>
        </p:spPr>
        <p:txBody>
          <a:bodyPr>
            <a:normAutofit/>
          </a:bodyPr>
          <a:lstStyle/>
          <a:p>
            <a:r>
              <a:rPr lang="en-US" sz="3100" dirty="0" smtClean="0"/>
              <a:t>LANL-Led Future Forward </a:t>
            </a:r>
            <a:r>
              <a:rPr lang="en-US" sz="3100" dirty="0" err="1" smtClean="0"/>
              <a:t>Dimuon</a:t>
            </a:r>
            <a:r>
              <a:rPr lang="en-US" sz="3100" dirty="0" smtClean="0"/>
              <a:t> </a:t>
            </a:r>
            <a:r>
              <a:rPr lang="en-US" sz="3100" dirty="0" err="1" smtClean="0"/>
              <a:t>Drell</a:t>
            </a:r>
            <a:r>
              <a:rPr lang="en-US" sz="3100" dirty="0" smtClean="0"/>
              <a:t>-Yan A</a:t>
            </a:r>
            <a:r>
              <a:rPr lang="en-US" sz="3100" baseline="-25000" dirty="0" smtClean="0"/>
              <a:t>N</a:t>
            </a:r>
            <a:r>
              <a:rPr lang="en-US" sz="3100" dirty="0" smtClean="0"/>
              <a:t> Study</a:t>
            </a:r>
            <a:br>
              <a:rPr lang="en-US" sz="3100" dirty="0" smtClean="0"/>
            </a:br>
            <a:r>
              <a:rPr lang="en-US" sz="2200" dirty="0" smtClean="0">
                <a:solidFill>
                  <a:srgbClr val="660066"/>
                </a:solidFill>
              </a:rPr>
              <a:t>fundamentally important test of QCD factorization and gauge-link</a:t>
            </a:r>
            <a:endParaRPr lang="en-US" sz="2200" dirty="0">
              <a:solidFill>
                <a:srgbClr val="660066"/>
              </a:solidFill>
            </a:endParaRPr>
          </a:p>
        </p:txBody>
      </p:sp>
      <p:sp>
        <p:nvSpPr>
          <p:cNvPr id="8" name="Rectangle 7"/>
          <p:cNvSpPr/>
          <p:nvPr/>
        </p:nvSpPr>
        <p:spPr>
          <a:xfrm>
            <a:off x="5862870" y="1246203"/>
            <a:ext cx="3079652" cy="369332"/>
          </a:xfrm>
          <a:prstGeom prst="rect">
            <a:avLst/>
          </a:prstGeom>
        </p:spPr>
        <p:txBody>
          <a:bodyPr wrap="none">
            <a:spAutoFit/>
          </a:bodyPr>
          <a:lstStyle/>
          <a:p>
            <a:r>
              <a:rPr lang="en-US" dirty="0" smtClean="0">
                <a:solidFill>
                  <a:schemeClr val="accent1"/>
                </a:solidFill>
              </a:rPr>
              <a:t>RHIC 1-year running projection</a:t>
            </a:r>
            <a:endParaRPr lang="en-US" dirty="0">
              <a:solidFill>
                <a:schemeClr val="accent1"/>
              </a:solidFill>
            </a:endParaRPr>
          </a:p>
        </p:txBody>
      </p:sp>
      <p:sp>
        <p:nvSpPr>
          <p:cNvPr id="73" name="Rectangle 72"/>
          <p:cNvSpPr/>
          <p:nvPr/>
        </p:nvSpPr>
        <p:spPr>
          <a:xfrm>
            <a:off x="169337" y="5818618"/>
            <a:ext cx="2543645" cy="369332"/>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Semi-inclusive DIS (SIDIS)</a:t>
            </a:r>
            <a:endParaRPr lang="en-US" dirty="0"/>
          </a:p>
        </p:txBody>
      </p:sp>
      <p:sp>
        <p:nvSpPr>
          <p:cNvPr id="74" name="Rectangle 73"/>
          <p:cNvSpPr/>
          <p:nvPr/>
        </p:nvSpPr>
        <p:spPr>
          <a:xfrm>
            <a:off x="3837869" y="5818618"/>
            <a:ext cx="1025730" cy="369332"/>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Drell-Yan</a:t>
            </a:r>
            <a:endParaRPr lang="en-US" dirty="0"/>
          </a:p>
        </p:txBody>
      </p:sp>
      <p:pic>
        <p:nvPicPr>
          <p:cNvPr id="71" name="Picture 70" descr="HighMass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33" y="1615535"/>
            <a:ext cx="3733800" cy="4690017"/>
          </a:xfrm>
          <a:prstGeom prst="rect">
            <a:avLst/>
          </a:prstGeom>
        </p:spPr>
      </p:pic>
      <p:sp>
        <p:nvSpPr>
          <p:cNvPr id="7" name="TextBox 6"/>
          <p:cNvSpPr txBox="1"/>
          <p:nvPr/>
        </p:nvSpPr>
        <p:spPr>
          <a:xfrm>
            <a:off x="7247578" y="1658034"/>
            <a:ext cx="1694944" cy="307777"/>
          </a:xfrm>
          <a:prstGeom prst="rect">
            <a:avLst/>
          </a:prstGeom>
          <a:noFill/>
        </p:spPr>
        <p:txBody>
          <a:bodyPr wrap="square" rtlCol="0">
            <a:spAutoFit/>
          </a:bodyPr>
          <a:lstStyle/>
          <a:p>
            <a:r>
              <a:rPr lang="en-US" sz="1400" dirty="0" smtClean="0"/>
              <a:t>DOE milestone HP13</a:t>
            </a:r>
            <a:endParaRPr lang="en-US" sz="1400" dirty="0"/>
          </a:p>
        </p:txBody>
      </p:sp>
      <p:sp>
        <p:nvSpPr>
          <p:cNvPr id="68" name="TextBox 67"/>
          <p:cNvSpPr txBox="1"/>
          <p:nvPr/>
        </p:nvSpPr>
        <p:spPr>
          <a:xfrm>
            <a:off x="6300470" y="2379632"/>
            <a:ext cx="767608" cy="369332"/>
          </a:xfrm>
          <a:prstGeom prst="rect">
            <a:avLst/>
          </a:prstGeom>
          <a:noFill/>
        </p:spPr>
        <p:txBody>
          <a:bodyPr wrap="none" rtlCol="0">
            <a:spAutoFit/>
          </a:bodyPr>
          <a:lstStyle/>
          <a:p>
            <a:r>
              <a:rPr lang="en-US" dirty="0" smtClean="0"/>
              <a:t>~2016</a:t>
            </a:r>
            <a:endParaRPr lang="en-US" dirty="0"/>
          </a:p>
        </p:txBody>
      </p:sp>
      <p:grpSp>
        <p:nvGrpSpPr>
          <p:cNvPr id="75" name="Group 74"/>
          <p:cNvGrpSpPr/>
          <p:nvPr/>
        </p:nvGrpSpPr>
        <p:grpSpPr>
          <a:xfrm>
            <a:off x="169337" y="3668472"/>
            <a:ext cx="5274733" cy="1926817"/>
            <a:chOff x="851148" y="2042643"/>
            <a:chExt cx="7470338" cy="2621899"/>
          </a:xfrm>
        </p:grpSpPr>
        <p:pic>
          <p:nvPicPr>
            <p:cNvPr id="76" name="Picture 75"/>
            <p:cNvPicPr>
              <a:picLocks noChangeAspect="1"/>
            </p:cNvPicPr>
            <p:nvPr/>
          </p:nvPicPr>
          <p:blipFill>
            <a:blip r:embed="rId4"/>
            <a:stretch>
              <a:fillRect/>
            </a:stretch>
          </p:blipFill>
          <p:spPr>
            <a:xfrm>
              <a:off x="851148" y="2042644"/>
              <a:ext cx="3109999" cy="2448120"/>
            </a:xfrm>
            <a:prstGeom prst="rect">
              <a:avLst/>
            </a:prstGeom>
          </p:spPr>
        </p:pic>
        <p:pic>
          <p:nvPicPr>
            <p:cNvPr id="77" name="Picture 8" descr="dy"/>
            <p:cNvPicPr>
              <a:picLocks noChangeAspect="1" noChangeArrowheads="1"/>
            </p:cNvPicPr>
            <p:nvPr/>
          </p:nvPicPr>
          <p:blipFill>
            <a:blip r:embed="rId5"/>
            <a:srcRect/>
            <a:stretch>
              <a:fillRect/>
            </a:stretch>
          </p:blipFill>
          <p:spPr bwMode="auto">
            <a:xfrm>
              <a:off x="5410002" y="2042643"/>
              <a:ext cx="2911484" cy="2077899"/>
            </a:xfrm>
            <a:prstGeom prst="rect">
              <a:avLst/>
            </a:prstGeom>
            <a:noFill/>
            <a:ln w="9525">
              <a:noFill/>
              <a:miter lim="800000"/>
              <a:headEnd/>
              <a:tailEnd/>
            </a:ln>
          </p:spPr>
        </p:pic>
        <p:pic>
          <p:nvPicPr>
            <p:cNvPr id="78" name="Picture 77"/>
            <p:cNvPicPr>
              <a:picLocks noChangeAspect="1"/>
            </p:cNvPicPr>
            <p:nvPr/>
          </p:nvPicPr>
          <p:blipFill>
            <a:blip r:embed="rId6"/>
            <a:stretch>
              <a:fillRect/>
            </a:stretch>
          </p:blipFill>
          <p:spPr>
            <a:xfrm>
              <a:off x="911945" y="4203022"/>
              <a:ext cx="2026766" cy="438220"/>
            </a:xfrm>
            <a:prstGeom prst="rect">
              <a:avLst/>
            </a:prstGeom>
          </p:spPr>
        </p:pic>
        <p:pic>
          <p:nvPicPr>
            <p:cNvPr id="79" name="Picture 78"/>
            <p:cNvPicPr>
              <a:picLocks noChangeAspect="1"/>
            </p:cNvPicPr>
            <p:nvPr/>
          </p:nvPicPr>
          <p:blipFill>
            <a:blip r:embed="rId7"/>
            <a:stretch>
              <a:fillRect/>
            </a:stretch>
          </p:blipFill>
          <p:spPr>
            <a:xfrm>
              <a:off x="5773825" y="4253056"/>
              <a:ext cx="2328409" cy="411486"/>
            </a:xfrm>
            <a:prstGeom prst="rect">
              <a:avLst/>
            </a:prstGeom>
          </p:spPr>
        </p:pic>
      </p:grpSp>
      <p:sp>
        <p:nvSpPr>
          <p:cNvPr id="80" name="Rounded Rectangle 79"/>
          <p:cNvSpPr/>
          <p:nvPr/>
        </p:nvSpPr>
        <p:spPr>
          <a:xfrm>
            <a:off x="1208832" y="2971800"/>
            <a:ext cx="2763935" cy="429049"/>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8"/>
          <a:stretch>
            <a:fillRect/>
          </a:stretch>
        </p:blipFill>
        <p:spPr>
          <a:xfrm>
            <a:off x="1310423" y="2983025"/>
            <a:ext cx="2658952" cy="394545"/>
          </a:xfrm>
          <a:prstGeom prst="rect">
            <a:avLst/>
          </a:prstGeom>
        </p:spPr>
      </p:pic>
    </p:spTree>
    <p:extLst>
      <p:ext uri="{BB962C8B-B14F-4D97-AF65-F5344CB8AC3E}">
        <p14:creationId xmlns:p14="http://schemas.microsoft.com/office/powerpoint/2010/main" val="187411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Title 1"/>
          <p:cNvSpPr>
            <a:spLocks noGrp="1"/>
          </p:cNvSpPr>
          <p:nvPr>
            <p:ph type="title"/>
          </p:nvPr>
        </p:nvSpPr>
        <p:spPr>
          <a:xfrm>
            <a:off x="118533" y="73025"/>
            <a:ext cx="8957734" cy="1143000"/>
          </a:xfrm>
        </p:spPr>
        <p:txBody>
          <a:bodyPr>
            <a:normAutofit fontScale="90000"/>
          </a:bodyPr>
          <a:lstStyle/>
          <a:p>
            <a:r>
              <a:rPr lang="en-US" sz="3200" dirty="0" smtClean="0">
                <a:solidFill>
                  <a:srgbClr val="FF0000"/>
                </a:solidFill>
                <a:latin typeface="Calibri" charset="0"/>
              </a:rPr>
              <a:t>LANL Led First Measurements of Open Charm TSSA in </a:t>
            </a:r>
            <a:r>
              <a:rPr lang="en-US" sz="3200" dirty="0" err="1" smtClean="0">
                <a:solidFill>
                  <a:srgbClr val="FF0000"/>
                </a:solidFill>
                <a:latin typeface="Calibri" charset="0"/>
              </a:rPr>
              <a:t>p+p</a:t>
            </a:r>
            <a:r>
              <a:rPr lang="en-US" sz="3200" dirty="0" smtClean="0">
                <a:solidFill>
                  <a:srgbClr val="FF0000"/>
                </a:solidFill>
                <a:latin typeface="Calibri" charset="0"/>
              </a:rPr>
              <a:t> </a:t>
            </a:r>
            <a:r>
              <a:rPr lang="en-US" sz="3200" dirty="0">
                <a:latin typeface="Calibri" charset="0"/>
              </a:rPr>
              <a:t/>
            </a:r>
            <a:br>
              <a:rPr lang="en-US" sz="3200" dirty="0">
                <a:latin typeface="Calibri" charset="0"/>
              </a:rPr>
            </a:br>
            <a:r>
              <a:rPr lang="en-US" sz="2000" dirty="0" smtClean="0">
                <a:solidFill>
                  <a:srgbClr val="660066"/>
                </a:solidFill>
                <a:latin typeface="Calibri" charset="0"/>
              </a:rPr>
              <a:t>Unique opportunity to study </a:t>
            </a:r>
            <a:r>
              <a:rPr lang="en-US" sz="2000" dirty="0">
                <a:solidFill>
                  <a:srgbClr val="660066"/>
                </a:solidFill>
                <a:latin typeface="Calibri" charset="0"/>
              </a:rPr>
              <a:t>g</a:t>
            </a:r>
            <a:r>
              <a:rPr lang="en-US" sz="2000" dirty="0" smtClean="0">
                <a:solidFill>
                  <a:srgbClr val="660066"/>
                </a:solidFill>
                <a:latin typeface="Calibri" charset="0"/>
              </a:rPr>
              <a:t>luon </a:t>
            </a:r>
            <a:r>
              <a:rPr lang="en-US" sz="2000" dirty="0" err="1">
                <a:solidFill>
                  <a:srgbClr val="660066"/>
                </a:solidFill>
                <a:latin typeface="Calibri" charset="0"/>
              </a:rPr>
              <a:t>Sivers</a:t>
            </a:r>
            <a:r>
              <a:rPr lang="en-US" sz="2000" dirty="0">
                <a:solidFill>
                  <a:srgbClr val="660066"/>
                </a:solidFill>
                <a:latin typeface="Calibri" charset="0"/>
              </a:rPr>
              <a:t> d</a:t>
            </a:r>
            <a:r>
              <a:rPr lang="en-US" sz="2000" dirty="0" smtClean="0">
                <a:solidFill>
                  <a:srgbClr val="660066"/>
                </a:solidFill>
                <a:latin typeface="Calibri" charset="0"/>
              </a:rPr>
              <a:t>istributions at RHIC</a:t>
            </a:r>
            <a:endParaRPr lang="en-US" sz="2000" dirty="0">
              <a:solidFill>
                <a:srgbClr val="660066"/>
              </a:solidFill>
              <a:latin typeface="Calibri" charset="0"/>
            </a:endParaRPr>
          </a:p>
        </p:txBody>
      </p:sp>
      <p:sp>
        <p:nvSpPr>
          <p:cNvPr id="15" name="Slide Number Placeholder 14"/>
          <p:cNvSpPr>
            <a:spLocks noGrp="1"/>
          </p:cNvSpPr>
          <p:nvPr>
            <p:ph type="sldNum" sz="quarter" idx="12"/>
          </p:nvPr>
        </p:nvSpPr>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111DDCD0-0236-FE4A-9843-C54867B8D071}" type="slidenum">
              <a:rPr lang="en-US">
                <a:solidFill>
                  <a:srgbClr val="898989"/>
                </a:solidFill>
              </a:rPr>
              <a:pPr/>
              <a:t>22</a:t>
            </a:fld>
            <a:endParaRPr lang="en-US">
              <a:solidFill>
                <a:srgbClr val="898989"/>
              </a:solidFill>
            </a:endParaRPr>
          </a:p>
        </p:txBody>
      </p:sp>
      <p:sp>
        <p:nvSpPr>
          <p:cNvPr id="41991" name="Text Box 32"/>
          <p:cNvSpPr txBox="1">
            <a:spLocks noChangeArrowheads="1"/>
          </p:cNvSpPr>
          <p:nvPr/>
        </p:nvSpPr>
        <p:spPr bwMode="auto">
          <a:xfrm>
            <a:off x="5401966" y="3416171"/>
            <a:ext cx="3019721" cy="2308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altLang="zh-CN" sz="900" dirty="0">
                <a:ea typeface="宋体" charset="0"/>
                <a:cs typeface="宋体" charset="0"/>
              </a:rPr>
              <a:t>Kang, </a:t>
            </a:r>
            <a:r>
              <a:rPr lang="en-US" altLang="zh-CN" sz="900" dirty="0" err="1">
                <a:ea typeface="宋体" charset="0"/>
                <a:cs typeface="宋体" charset="0"/>
              </a:rPr>
              <a:t>Qiu</a:t>
            </a:r>
            <a:r>
              <a:rPr lang="en-US" altLang="zh-CN" sz="900" dirty="0">
                <a:ea typeface="宋体" charset="0"/>
                <a:cs typeface="宋体" charset="0"/>
              </a:rPr>
              <a:t>, Yuan, </a:t>
            </a:r>
            <a:r>
              <a:rPr lang="en-US" altLang="zh-CN" sz="900" dirty="0" err="1">
                <a:ea typeface="宋体" charset="0"/>
                <a:cs typeface="宋体" charset="0"/>
              </a:rPr>
              <a:t>Vogelsang</a:t>
            </a:r>
            <a:r>
              <a:rPr lang="en-US" altLang="zh-CN" sz="900" dirty="0">
                <a:ea typeface="宋体" charset="0"/>
                <a:cs typeface="宋体" charset="0"/>
              </a:rPr>
              <a:t>, </a:t>
            </a:r>
            <a:r>
              <a:rPr lang="en-US" altLang="zh-CN" sz="900" dirty="0" smtClean="0">
                <a:ea typeface="宋体" charset="0"/>
                <a:cs typeface="宋体" charset="0"/>
              </a:rPr>
              <a:t>(</a:t>
            </a:r>
            <a:r>
              <a:rPr lang="en-US" altLang="zh-CN" sz="900" dirty="0">
                <a:ea typeface="宋体" charset="0"/>
                <a:cs typeface="宋体" charset="0"/>
              </a:rPr>
              <a:t>2008</a:t>
            </a:r>
            <a:r>
              <a:rPr lang="en-US" altLang="zh-CN" sz="900" dirty="0" smtClean="0">
                <a:ea typeface="宋体" charset="0"/>
                <a:cs typeface="宋体" charset="0"/>
              </a:rPr>
              <a:t>), Y. </a:t>
            </a:r>
            <a:r>
              <a:rPr lang="en-US" altLang="zh-CN" sz="900" dirty="0" err="1" smtClean="0">
                <a:ea typeface="宋体" charset="0"/>
                <a:cs typeface="宋体" charset="0"/>
              </a:rPr>
              <a:t>Koiek</a:t>
            </a:r>
            <a:r>
              <a:rPr lang="en-US" altLang="zh-CN" sz="900" dirty="0" smtClean="0">
                <a:ea typeface="宋体" charset="0"/>
                <a:cs typeface="宋体" charset="0"/>
              </a:rPr>
              <a:t> et al (2011)</a:t>
            </a:r>
            <a:endParaRPr lang="en-US" altLang="zh-CN" sz="900" dirty="0">
              <a:ea typeface="宋体" charset="0"/>
              <a:cs typeface="宋体" charset="0"/>
            </a:endParaRPr>
          </a:p>
        </p:txBody>
      </p:sp>
      <p:graphicFrame>
        <p:nvGraphicFramePr>
          <p:cNvPr id="41987" name="Object 3"/>
          <p:cNvGraphicFramePr>
            <a:graphicFrameLocks noChangeAspect="1"/>
          </p:cNvGraphicFramePr>
          <p:nvPr>
            <p:extLst>
              <p:ext uri="{D42A27DB-BD31-4B8C-83A1-F6EECF244321}">
                <p14:modId xmlns:p14="http://schemas.microsoft.com/office/powerpoint/2010/main" val="2982386278"/>
              </p:ext>
            </p:extLst>
          </p:nvPr>
        </p:nvGraphicFramePr>
        <p:xfrm>
          <a:off x="5594350" y="2640013"/>
          <a:ext cx="3171825" cy="587375"/>
        </p:xfrm>
        <a:graphic>
          <a:graphicData uri="http://schemas.openxmlformats.org/presentationml/2006/ole">
            <mc:AlternateContent xmlns:mc="http://schemas.openxmlformats.org/markup-compatibility/2006">
              <mc:Choice xmlns:v="urn:schemas-microsoft-com:vml" Requires="v">
                <p:oleObj spid="_x0000_s3131" name="Equation" r:id="rId4" imgW="1638300" imgH="304800" progId="Equation.3">
                  <p:embed/>
                </p:oleObj>
              </mc:Choice>
              <mc:Fallback>
                <p:oleObj name="Equation" r:id="rId4" imgW="1638300" imgH="304800" progId="Equation.3">
                  <p:embed/>
                  <p:pic>
                    <p:nvPicPr>
                      <p:cNvPr id="0" name=""/>
                      <p:cNvPicPr>
                        <a:picLocks noChangeAspect="1" noChangeArrowheads="1"/>
                      </p:cNvPicPr>
                      <p:nvPr/>
                    </p:nvPicPr>
                    <p:blipFill>
                      <a:blip r:embed="rId5"/>
                      <a:srcRect/>
                      <a:stretch>
                        <a:fillRect/>
                      </a:stretch>
                    </p:blipFill>
                    <p:spPr bwMode="auto">
                      <a:xfrm>
                        <a:off x="5594350" y="2640013"/>
                        <a:ext cx="3171825" cy="587375"/>
                      </a:xfrm>
                      <a:prstGeom prst="rect">
                        <a:avLst/>
                      </a:prstGeom>
                      <a:solidFill>
                        <a:srgbClr val="FFFF00"/>
                      </a:solidFill>
                    </p:spPr>
                  </p:pic>
                </p:oleObj>
              </mc:Fallback>
            </mc:AlternateContent>
          </a:graphicData>
        </a:graphic>
      </p:graphicFrame>
      <p:sp>
        <p:nvSpPr>
          <p:cNvPr id="14" name="Date Placeholder 13"/>
          <p:cNvSpPr>
            <a:spLocks noGrp="1"/>
          </p:cNvSpPr>
          <p:nvPr>
            <p:ph type="dt" sz="quarter" idx="10"/>
          </p:nvPr>
        </p:nvSpPr>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mtClean="0">
                <a:solidFill>
                  <a:srgbClr val="898989"/>
                </a:solidFill>
              </a:rPr>
              <a:t>6/13/13</a:t>
            </a:r>
            <a:endParaRPr lang="en-US">
              <a:solidFill>
                <a:srgbClr val="898989"/>
              </a:solidFill>
            </a:endParaRPr>
          </a:p>
        </p:txBody>
      </p:sp>
      <p:pic>
        <p:nvPicPr>
          <p:cNvPr id="3" name="Picture 2" descr="AN_xF_BUP15_trig_eta_xf.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904" y="3540168"/>
            <a:ext cx="3111843" cy="2974637"/>
          </a:xfrm>
          <a:prstGeom prst="rect">
            <a:avLst/>
          </a:prstGeom>
        </p:spPr>
      </p:pic>
      <p:sp>
        <p:nvSpPr>
          <p:cNvPr id="18" name="Text Box 16"/>
          <p:cNvSpPr txBox="1">
            <a:spLocks noChangeArrowheads="1"/>
          </p:cNvSpPr>
          <p:nvPr/>
        </p:nvSpPr>
        <p:spPr bwMode="auto">
          <a:xfrm>
            <a:off x="336550" y="1093436"/>
            <a:ext cx="5192183"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b="1" dirty="0">
                <a:solidFill>
                  <a:srgbClr val="0000FF"/>
                </a:solidFill>
              </a:rPr>
              <a:t> </a:t>
            </a:r>
            <a:r>
              <a:rPr lang="en-US" sz="2000" b="1" dirty="0">
                <a:solidFill>
                  <a:srgbClr val="0000FF"/>
                </a:solidFill>
              </a:rPr>
              <a:t>D </a:t>
            </a:r>
            <a:r>
              <a:rPr lang="en-US" sz="2000" b="1" dirty="0" smtClean="0">
                <a:solidFill>
                  <a:srgbClr val="0000FF"/>
                </a:solidFill>
              </a:rPr>
              <a:t>hadron Trans. Single</a:t>
            </a:r>
            <a:r>
              <a:rPr lang="en-US" sz="2000" b="1" dirty="0">
                <a:solidFill>
                  <a:srgbClr val="0000FF"/>
                </a:solidFill>
              </a:rPr>
              <a:t> </a:t>
            </a:r>
            <a:r>
              <a:rPr lang="en-US" sz="2000" b="1" dirty="0" smtClean="0">
                <a:solidFill>
                  <a:srgbClr val="0000FF"/>
                </a:solidFill>
              </a:rPr>
              <a:t>Spin </a:t>
            </a:r>
            <a:r>
              <a:rPr lang="en-US" sz="2000" b="1" dirty="0">
                <a:solidFill>
                  <a:srgbClr val="0000FF"/>
                </a:solidFill>
              </a:rPr>
              <a:t>Asymmetry:</a:t>
            </a:r>
            <a:endParaRPr lang="en-US" sz="2000" b="1" baseline="-25000" dirty="0">
              <a:solidFill>
                <a:srgbClr val="0000FF"/>
              </a:solidFill>
            </a:endParaRPr>
          </a:p>
          <a:p>
            <a:pPr>
              <a:spcBef>
                <a:spcPct val="50000"/>
              </a:spcBef>
              <a:buFontTx/>
              <a:buChar char="•"/>
            </a:pPr>
            <a:r>
              <a:rPr lang="en-US" dirty="0"/>
              <a:t> Production dominated by gluon-gluon fusion</a:t>
            </a:r>
          </a:p>
          <a:p>
            <a:pPr>
              <a:spcBef>
                <a:spcPct val="50000"/>
              </a:spcBef>
              <a:buFontTx/>
              <a:buChar char="•"/>
            </a:pPr>
            <a:r>
              <a:rPr lang="en-US" dirty="0"/>
              <a:t> Sensitive to gluon </a:t>
            </a:r>
            <a:r>
              <a:rPr lang="en-US" dirty="0" err="1"/>
              <a:t>Sivers</a:t>
            </a:r>
            <a:r>
              <a:rPr lang="en-US" dirty="0"/>
              <a:t> distribution</a:t>
            </a:r>
          </a:p>
          <a:p>
            <a:pPr>
              <a:spcBef>
                <a:spcPct val="50000"/>
              </a:spcBef>
            </a:pPr>
            <a:r>
              <a:rPr lang="en-US" sz="1400" dirty="0" smtClean="0">
                <a:solidFill>
                  <a:srgbClr val="008000"/>
                </a:solidFill>
              </a:rPr>
              <a:t>   - PHENIX</a:t>
            </a:r>
            <a:r>
              <a:rPr lang="en-US" sz="1400" dirty="0">
                <a:solidFill>
                  <a:srgbClr val="008000"/>
                </a:solidFill>
              </a:rPr>
              <a:t> </a:t>
            </a:r>
            <a:r>
              <a:rPr lang="en-US" sz="1400" dirty="0" smtClean="0">
                <a:solidFill>
                  <a:srgbClr val="008000"/>
                </a:solidFill>
              </a:rPr>
              <a:t>(06+08) </a:t>
            </a:r>
            <a:r>
              <a:rPr lang="en-US" dirty="0" smtClean="0">
                <a:solidFill>
                  <a:srgbClr val="0000FF"/>
                </a:solidFill>
              </a:rPr>
              <a:t>μ</a:t>
            </a:r>
            <a:r>
              <a:rPr lang="en-US" baseline="30000" dirty="0" smtClean="0">
                <a:solidFill>
                  <a:srgbClr val="0000FF"/>
                </a:solidFill>
              </a:rPr>
              <a:t>-</a:t>
            </a:r>
            <a:r>
              <a:rPr lang="en-US" sz="1400" dirty="0" smtClean="0">
                <a:solidFill>
                  <a:srgbClr val="FF0000"/>
                </a:solidFill>
              </a:rPr>
              <a:t> </a:t>
            </a:r>
            <a:r>
              <a:rPr lang="en-US" sz="1400" dirty="0" smtClean="0">
                <a:solidFill>
                  <a:srgbClr val="008000"/>
                </a:solidFill>
              </a:rPr>
              <a:t>only data </a:t>
            </a:r>
            <a:r>
              <a:rPr lang="en-US" sz="1400" dirty="0">
                <a:solidFill>
                  <a:srgbClr val="008000"/>
                </a:solidFill>
              </a:rPr>
              <a:t>ruled out the max. gluon </a:t>
            </a:r>
            <a:r>
              <a:rPr lang="en-US" sz="1400" dirty="0" err="1">
                <a:solidFill>
                  <a:srgbClr val="008000"/>
                </a:solidFill>
              </a:rPr>
              <a:t>Sivers</a:t>
            </a:r>
            <a:endParaRPr lang="en-US" sz="1400" dirty="0">
              <a:solidFill>
                <a:srgbClr val="008000"/>
              </a:solidFill>
            </a:endParaRPr>
          </a:p>
          <a:p>
            <a:pPr>
              <a:spcBef>
                <a:spcPct val="50000"/>
              </a:spcBef>
            </a:pPr>
            <a:r>
              <a:rPr lang="en-US" sz="1400" dirty="0" smtClean="0">
                <a:solidFill>
                  <a:srgbClr val="008000"/>
                </a:solidFill>
              </a:rPr>
              <a:t>   - </a:t>
            </a:r>
            <a:r>
              <a:rPr lang="en-US" sz="1400" dirty="0">
                <a:solidFill>
                  <a:srgbClr val="008000"/>
                </a:solidFill>
              </a:rPr>
              <a:t>Much improved results expected with </a:t>
            </a:r>
            <a:r>
              <a:rPr lang="en-US" sz="1400" dirty="0" smtClean="0">
                <a:solidFill>
                  <a:srgbClr val="008000"/>
                </a:solidFill>
              </a:rPr>
              <a:t>FVTX detectors, both                </a:t>
            </a:r>
            <a:r>
              <a:rPr lang="en-US" sz="1400" dirty="0" err="1" smtClean="0">
                <a:solidFill>
                  <a:srgbClr val="008000"/>
                </a:solidFill>
              </a:rPr>
              <a:t>muon</a:t>
            </a:r>
            <a:r>
              <a:rPr lang="en-US" sz="1400" dirty="0" smtClean="0">
                <a:solidFill>
                  <a:srgbClr val="008000"/>
                </a:solidFill>
              </a:rPr>
              <a:t>+ and </a:t>
            </a:r>
            <a:r>
              <a:rPr lang="en-US" sz="1400" dirty="0" err="1" smtClean="0">
                <a:solidFill>
                  <a:srgbClr val="008000"/>
                </a:solidFill>
              </a:rPr>
              <a:t>muon</a:t>
            </a:r>
            <a:r>
              <a:rPr lang="en-US" sz="1400" dirty="0" smtClean="0">
                <a:solidFill>
                  <a:srgbClr val="008000"/>
                </a:solidFill>
              </a:rPr>
              <a:t>-</a:t>
            </a:r>
          </a:p>
          <a:p>
            <a:pPr>
              <a:spcBef>
                <a:spcPct val="50000"/>
              </a:spcBef>
            </a:pPr>
            <a:r>
              <a:rPr lang="en-US" sz="1400" dirty="0" smtClean="0">
                <a:solidFill>
                  <a:srgbClr val="FF0000"/>
                </a:solidFill>
              </a:rPr>
              <a:t>NEW</a:t>
            </a:r>
            <a:r>
              <a:rPr lang="en-US" sz="1400" dirty="0">
                <a:solidFill>
                  <a:srgbClr val="FF0000"/>
                </a:solidFill>
              </a:rPr>
              <a:t>: due to different color charges, charm and anti-charm could have different </a:t>
            </a:r>
            <a:r>
              <a:rPr lang="en-US" sz="1400" dirty="0" smtClean="0">
                <a:solidFill>
                  <a:srgbClr val="FF0000"/>
                </a:solidFill>
              </a:rPr>
              <a:t>TSSAs, </a:t>
            </a:r>
            <a:r>
              <a:rPr lang="en-US" sz="1400" dirty="0">
                <a:solidFill>
                  <a:srgbClr val="FF0000"/>
                </a:solidFill>
              </a:rPr>
              <a:t>a new test of </a:t>
            </a:r>
            <a:r>
              <a:rPr lang="en-US" sz="1400" dirty="0" smtClean="0">
                <a:solidFill>
                  <a:srgbClr val="FF0000"/>
                </a:solidFill>
              </a:rPr>
              <a:t>QCD gauge-link formalism</a:t>
            </a:r>
            <a:endParaRPr lang="en-US" sz="1400" dirty="0" smtClean="0">
              <a:solidFill>
                <a:srgbClr val="008000"/>
              </a:solidFill>
            </a:endParaRPr>
          </a:p>
          <a:p>
            <a:pPr>
              <a:spcBef>
                <a:spcPct val="50000"/>
              </a:spcBef>
            </a:pPr>
            <a:endParaRPr lang="en-US" sz="1600" dirty="0">
              <a:solidFill>
                <a:srgbClr val="FF0000"/>
              </a:solidFill>
            </a:endParaRPr>
          </a:p>
        </p:txBody>
      </p:sp>
      <p:sp>
        <p:nvSpPr>
          <p:cNvPr id="4" name="Footer Placeholder 3"/>
          <p:cNvSpPr>
            <a:spLocks noGrp="1"/>
          </p:cNvSpPr>
          <p:nvPr>
            <p:ph type="ftr" sz="quarter" idx="11"/>
          </p:nvPr>
        </p:nvSpPr>
        <p:spPr/>
        <p:txBody>
          <a:bodyPr/>
          <a:lstStyle/>
          <a:p>
            <a:r>
              <a:rPr lang="en-US" smtClean="0"/>
              <a:t>Ming Liu, LANL ME Review</a:t>
            </a:r>
            <a:endParaRPr lang="en-US"/>
          </a:p>
        </p:txBody>
      </p:sp>
      <p:sp>
        <p:nvSpPr>
          <p:cNvPr id="2" name="TextBox 1"/>
          <p:cNvSpPr txBox="1"/>
          <p:nvPr/>
        </p:nvSpPr>
        <p:spPr>
          <a:xfrm>
            <a:off x="7056782" y="3830912"/>
            <a:ext cx="652643" cy="369332"/>
          </a:xfrm>
          <a:prstGeom prst="rect">
            <a:avLst/>
          </a:prstGeom>
          <a:noFill/>
        </p:spPr>
        <p:txBody>
          <a:bodyPr wrap="none" rtlCol="0">
            <a:spAutoFit/>
          </a:bodyPr>
          <a:lstStyle/>
          <a:p>
            <a:r>
              <a:rPr lang="en-US" dirty="0" smtClean="0"/>
              <a:t>2015</a:t>
            </a:r>
            <a:endParaRPr lang="en-US" dirty="0"/>
          </a:p>
        </p:txBody>
      </p:sp>
      <p:grpSp>
        <p:nvGrpSpPr>
          <p:cNvPr id="7" name="Group 6"/>
          <p:cNvGrpSpPr/>
          <p:nvPr/>
        </p:nvGrpSpPr>
        <p:grpSpPr>
          <a:xfrm>
            <a:off x="5130620" y="3726924"/>
            <a:ext cx="3477342" cy="2629426"/>
            <a:chOff x="5130620" y="3726924"/>
            <a:chExt cx="3477342" cy="2629426"/>
          </a:xfrm>
        </p:grpSpPr>
        <p:pic>
          <p:nvPicPr>
            <p:cNvPr id="41995" name="Picture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30620" y="3726924"/>
              <a:ext cx="3477342" cy="262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20378" y="4504267"/>
              <a:ext cx="501309" cy="523220"/>
            </a:xfrm>
            <a:prstGeom prst="rect">
              <a:avLst/>
            </a:prstGeom>
            <a:noFill/>
          </p:spPr>
          <p:txBody>
            <a:bodyPr wrap="none" rtlCol="0">
              <a:spAutoFit/>
            </a:bodyPr>
            <a:lstStyle/>
            <a:p>
              <a:r>
                <a:rPr lang="en-US" sz="2800" dirty="0" smtClean="0">
                  <a:solidFill>
                    <a:srgbClr val="FF0000"/>
                  </a:solidFill>
                </a:rPr>
                <a:t>μ</a:t>
              </a:r>
              <a:r>
                <a:rPr lang="en-US" sz="2800" baseline="30000" dirty="0" smtClean="0">
                  <a:solidFill>
                    <a:srgbClr val="FF0000"/>
                  </a:solidFill>
                </a:rPr>
                <a:t>+</a:t>
              </a:r>
              <a:endParaRPr lang="en-US" sz="2800" baseline="30000" dirty="0">
                <a:solidFill>
                  <a:srgbClr val="FF0000"/>
                </a:solidFill>
              </a:endParaRPr>
            </a:p>
          </p:txBody>
        </p:sp>
        <p:sp>
          <p:nvSpPr>
            <p:cNvPr id="16" name="TextBox 15"/>
            <p:cNvSpPr txBox="1"/>
            <p:nvPr/>
          </p:nvSpPr>
          <p:spPr>
            <a:xfrm>
              <a:off x="7920378" y="5435599"/>
              <a:ext cx="455373" cy="523220"/>
            </a:xfrm>
            <a:prstGeom prst="rect">
              <a:avLst/>
            </a:prstGeom>
            <a:noFill/>
          </p:spPr>
          <p:txBody>
            <a:bodyPr wrap="none" rtlCol="0">
              <a:spAutoFit/>
            </a:bodyPr>
            <a:lstStyle/>
            <a:p>
              <a:r>
                <a:rPr lang="en-US" sz="2800" dirty="0" smtClean="0">
                  <a:solidFill>
                    <a:srgbClr val="0000FF"/>
                  </a:solidFill>
                </a:rPr>
                <a:t>μ</a:t>
              </a:r>
              <a:r>
                <a:rPr lang="en-US" sz="2800" baseline="30000" dirty="0" smtClean="0">
                  <a:solidFill>
                    <a:srgbClr val="0000FF"/>
                  </a:solidFill>
                </a:rPr>
                <a:t>-</a:t>
              </a:r>
              <a:endParaRPr lang="en-US" sz="2800" baseline="30000" dirty="0">
                <a:solidFill>
                  <a:srgbClr val="0000FF"/>
                </a:solidFill>
              </a:endParaRPr>
            </a:p>
          </p:txBody>
        </p:sp>
      </p:grpSp>
      <p:sp>
        <p:nvSpPr>
          <p:cNvPr id="8" name="TextBox 7"/>
          <p:cNvSpPr txBox="1"/>
          <p:nvPr/>
        </p:nvSpPr>
        <p:spPr>
          <a:xfrm>
            <a:off x="2734735" y="4200244"/>
            <a:ext cx="767608" cy="369332"/>
          </a:xfrm>
          <a:prstGeom prst="rect">
            <a:avLst/>
          </a:prstGeom>
          <a:noFill/>
        </p:spPr>
        <p:txBody>
          <a:bodyPr wrap="none" rtlCol="0">
            <a:spAutoFit/>
          </a:bodyPr>
          <a:lstStyle/>
          <a:p>
            <a:r>
              <a:rPr lang="en-US" dirty="0" smtClean="0"/>
              <a:t>~2015</a:t>
            </a:r>
            <a:endParaRPr lang="en-US" dirty="0"/>
          </a:p>
        </p:txBody>
      </p:sp>
      <p:sp>
        <p:nvSpPr>
          <p:cNvPr id="9" name="TextBox 8"/>
          <p:cNvSpPr txBox="1"/>
          <p:nvPr/>
        </p:nvSpPr>
        <p:spPr>
          <a:xfrm>
            <a:off x="5653194" y="1554381"/>
            <a:ext cx="2954768" cy="369332"/>
          </a:xfrm>
          <a:prstGeom prst="rect">
            <a:avLst/>
          </a:prstGeom>
          <a:noFill/>
        </p:spPr>
        <p:txBody>
          <a:bodyPr wrap="none" rtlCol="0">
            <a:spAutoFit/>
          </a:bodyPr>
          <a:lstStyle/>
          <a:p>
            <a:r>
              <a:rPr lang="en-US" dirty="0" smtClean="0"/>
              <a:t>Gluon </a:t>
            </a:r>
            <a:r>
              <a:rPr lang="en-US" dirty="0" err="1" smtClean="0"/>
              <a:t>Sivers</a:t>
            </a:r>
            <a:r>
              <a:rPr lang="en-US" dirty="0" smtClean="0"/>
              <a:t> largely unknown</a:t>
            </a:r>
          </a:p>
        </p:txBody>
      </p:sp>
      <p:sp>
        <p:nvSpPr>
          <p:cNvPr id="19" name="TextBox 18"/>
          <p:cNvSpPr txBox="1"/>
          <p:nvPr/>
        </p:nvSpPr>
        <p:spPr>
          <a:xfrm rot="19784922">
            <a:off x="2974655" y="4150324"/>
            <a:ext cx="2549345" cy="707886"/>
          </a:xfrm>
          <a:prstGeom prst="rect">
            <a:avLst/>
          </a:prstGeom>
          <a:noFill/>
        </p:spPr>
        <p:txBody>
          <a:bodyPr wrap="none" rtlCol="0">
            <a:spAutoFit/>
          </a:bodyPr>
          <a:lstStyle/>
          <a:p>
            <a:r>
              <a:rPr lang="en-US" sz="2000" dirty="0" smtClean="0">
                <a:solidFill>
                  <a:srgbClr val="FF0000"/>
                </a:solidFill>
              </a:rPr>
              <a:t>FVTX is critical for </a:t>
            </a:r>
          </a:p>
          <a:p>
            <a:r>
              <a:rPr lang="en-US" sz="2000" dirty="0" smtClean="0">
                <a:solidFill>
                  <a:srgbClr val="FF0000"/>
                </a:solidFill>
              </a:rPr>
              <a:t>μ</a:t>
            </a:r>
            <a:r>
              <a:rPr lang="en-US" sz="2000" baseline="30000" dirty="0" smtClean="0">
                <a:solidFill>
                  <a:srgbClr val="FF0000"/>
                </a:solidFill>
              </a:rPr>
              <a:t>+</a:t>
            </a:r>
            <a:r>
              <a:rPr lang="en-US" sz="2000" dirty="0" smtClean="0">
                <a:solidFill>
                  <a:srgbClr val="FF0000"/>
                </a:solidFill>
              </a:rPr>
              <a:t> and μ</a:t>
            </a:r>
            <a:r>
              <a:rPr lang="en-US" sz="2000" baseline="30000" dirty="0" smtClean="0">
                <a:solidFill>
                  <a:srgbClr val="FF0000"/>
                </a:solidFill>
              </a:rPr>
              <a:t>-</a:t>
            </a:r>
            <a:r>
              <a:rPr lang="en-US" sz="2000" dirty="0" smtClean="0">
                <a:solidFill>
                  <a:srgbClr val="FF0000"/>
                </a:solidFill>
              </a:rPr>
              <a:t> identification</a:t>
            </a:r>
            <a:endParaRPr lang="en-US" sz="2000" dirty="0">
              <a:solidFill>
                <a:srgbClr val="FF0000"/>
              </a:solidFill>
            </a:endParaRPr>
          </a:p>
        </p:txBody>
      </p:sp>
    </p:spTree>
    <p:extLst>
      <p:ext uri="{BB962C8B-B14F-4D97-AF65-F5344CB8AC3E}">
        <p14:creationId xmlns:p14="http://schemas.microsoft.com/office/powerpoint/2010/main" val="19956598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6493"/>
            <a:ext cx="8229600" cy="725507"/>
          </a:xfrm>
        </p:spPr>
        <p:txBody>
          <a:bodyPr>
            <a:normAutofit fontScale="90000"/>
          </a:bodyPr>
          <a:lstStyle/>
          <a:p>
            <a:pPr>
              <a:defRPr/>
            </a:pPr>
            <a:r>
              <a:rPr lang="en-US" dirty="0" smtClean="0">
                <a:latin typeface="Trebuchet MS" charset="0"/>
                <a:cs typeface="+mj-cs"/>
              </a:rPr>
              <a:t>Dark Matter?</a:t>
            </a:r>
            <a:endParaRPr lang="en-US" dirty="0">
              <a:latin typeface="Trebuchet MS" charset="0"/>
              <a:cs typeface="+mj-cs"/>
            </a:endParaRPr>
          </a:p>
        </p:txBody>
      </p:sp>
      <p:sp>
        <p:nvSpPr>
          <p:cNvPr id="7172" name="Slide Number Placeholder 3"/>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B509FF1A-56F4-5E4B-9F7F-9FA169ACA284}" type="slidenum">
              <a:rPr lang="en-US" smtClean="0"/>
              <a:pPr>
                <a:defRPr/>
              </a:pPr>
              <a:t>23</a:t>
            </a:fld>
            <a:endParaRPr lang="en-US" smtClean="0"/>
          </a:p>
        </p:txBody>
      </p:sp>
      <p:pic>
        <p:nvPicPr>
          <p:cNvPr id="2150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881" y="1165886"/>
            <a:ext cx="3014787" cy="219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4"/>
          <p:cNvSpPr txBox="1">
            <a:spLocks noChangeArrowheads="1"/>
          </p:cNvSpPr>
          <p:nvPr/>
        </p:nvSpPr>
        <p:spPr bwMode="auto">
          <a:xfrm>
            <a:off x="117234" y="3434221"/>
            <a:ext cx="34599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t>F. </a:t>
            </a:r>
            <a:r>
              <a:rPr lang="en-US" sz="1000" dirty="0" err="1"/>
              <a:t>Zwicky</a:t>
            </a:r>
            <a:r>
              <a:rPr lang="en-US" sz="1000" dirty="0"/>
              <a:t>, </a:t>
            </a:r>
            <a:r>
              <a:rPr lang="en-US" sz="1000" dirty="0" err="1"/>
              <a:t>ApJ</a:t>
            </a:r>
            <a:r>
              <a:rPr lang="en-US" sz="1000" dirty="0"/>
              <a:t> 86 (1937) 217, V. Rubin et al, </a:t>
            </a:r>
            <a:r>
              <a:rPr lang="en-US" sz="1000" dirty="0" err="1"/>
              <a:t>ApJ</a:t>
            </a:r>
            <a:r>
              <a:rPr lang="en-US" sz="1000" dirty="0"/>
              <a:t> 238 (1980) 471</a:t>
            </a:r>
          </a:p>
        </p:txBody>
      </p:sp>
      <p:sp>
        <p:nvSpPr>
          <p:cNvPr id="4" name="Date Placeholder 3"/>
          <p:cNvSpPr>
            <a:spLocks noGrp="1"/>
          </p:cNvSpPr>
          <p:nvPr>
            <p:ph type="dt" sz="half" idx="10"/>
          </p:nvPr>
        </p:nvSpPr>
        <p:spPr/>
        <p:txBody>
          <a:bodyPr/>
          <a:lstStyle/>
          <a:p>
            <a:fld id="{FD9DFD99-CFAA-8742-A8C5-951E1A62EA97}" type="datetime1">
              <a:rPr lang="en-US" smtClean="0"/>
              <a:t>1/14/16</a:t>
            </a:fld>
            <a:endParaRPr lang="en-US" dirty="0"/>
          </a:p>
        </p:txBody>
      </p:sp>
      <p:sp>
        <p:nvSpPr>
          <p:cNvPr id="5" name="Footer Placeholder 4"/>
          <p:cNvSpPr>
            <a:spLocks noGrp="1"/>
          </p:cNvSpPr>
          <p:nvPr>
            <p:ph type="ftr" sz="quarter" idx="11"/>
          </p:nvPr>
        </p:nvSpPr>
        <p:spPr/>
        <p:txBody>
          <a:bodyPr/>
          <a:lstStyle/>
          <a:p>
            <a:r>
              <a:rPr lang="en-US" smtClean="0"/>
              <a:t>Ming Liu, Dark Photons &amp; Dark Higgs @Fermilab</a:t>
            </a:r>
            <a:endParaRPr lang="en-US"/>
          </a:p>
        </p:txBody>
      </p:sp>
      <p:pic>
        <p:nvPicPr>
          <p:cNvPr id="2" name="Picture 1"/>
          <p:cNvPicPr>
            <a:picLocks noChangeAspect="1"/>
          </p:cNvPicPr>
          <p:nvPr/>
        </p:nvPicPr>
        <p:blipFill>
          <a:blip r:embed="rId4"/>
          <a:stretch>
            <a:fillRect/>
          </a:stretch>
        </p:blipFill>
        <p:spPr>
          <a:xfrm>
            <a:off x="6537891" y="1131332"/>
            <a:ext cx="2230237" cy="2230237"/>
          </a:xfrm>
          <a:prstGeom prst="rect">
            <a:avLst/>
          </a:prstGeom>
        </p:spPr>
      </p:pic>
      <p:sp>
        <p:nvSpPr>
          <p:cNvPr id="3" name="TextBox 2"/>
          <p:cNvSpPr txBox="1"/>
          <p:nvPr/>
        </p:nvSpPr>
        <p:spPr>
          <a:xfrm>
            <a:off x="185881" y="828133"/>
            <a:ext cx="1664638" cy="276999"/>
          </a:xfrm>
          <a:prstGeom prst="rect">
            <a:avLst/>
          </a:prstGeom>
          <a:noFill/>
        </p:spPr>
        <p:txBody>
          <a:bodyPr wrap="none" rtlCol="0">
            <a:spAutoFit/>
          </a:bodyPr>
          <a:lstStyle/>
          <a:p>
            <a:r>
              <a:rPr lang="en-US" sz="1200" dirty="0" smtClean="0"/>
              <a:t>Galaxies’ rotation curve</a:t>
            </a:r>
            <a:endParaRPr lang="en-US" sz="1200" dirty="0"/>
          </a:p>
        </p:txBody>
      </p:sp>
      <p:sp>
        <p:nvSpPr>
          <p:cNvPr id="6" name="TextBox 5"/>
          <p:cNvSpPr txBox="1"/>
          <p:nvPr/>
        </p:nvSpPr>
        <p:spPr>
          <a:xfrm>
            <a:off x="6570716" y="805134"/>
            <a:ext cx="2397486" cy="276999"/>
          </a:xfrm>
          <a:prstGeom prst="rect">
            <a:avLst/>
          </a:prstGeom>
          <a:noFill/>
        </p:spPr>
        <p:txBody>
          <a:bodyPr wrap="none" rtlCol="0">
            <a:spAutoFit/>
          </a:bodyPr>
          <a:lstStyle/>
          <a:p>
            <a:r>
              <a:rPr lang="en-US" sz="1200" dirty="0" smtClean="0"/>
              <a:t>Gravitational lensing (Hubble 2007)</a:t>
            </a:r>
            <a:endParaRPr lang="en-US" sz="1200" dirty="0"/>
          </a:p>
        </p:txBody>
      </p:sp>
      <p:pic>
        <p:nvPicPr>
          <p:cNvPr id="10" name="Picture 9"/>
          <p:cNvPicPr>
            <a:picLocks noChangeAspect="1"/>
          </p:cNvPicPr>
          <p:nvPr/>
        </p:nvPicPr>
        <p:blipFill>
          <a:blip r:embed="rId5"/>
          <a:stretch>
            <a:fillRect/>
          </a:stretch>
        </p:blipFill>
        <p:spPr>
          <a:xfrm>
            <a:off x="4737882" y="3410628"/>
            <a:ext cx="4406117" cy="2996721"/>
          </a:xfrm>
          <a:prstGeom prst="rect">
            <a:avLst/>
          </a:prstGeom>
        </p:spPr>
      </p:pic>
      <p:pic>
        <p:nvPicPr>
          <p:cNvPr id="11" name="Picture 10"/>
          <p:cNvPicPr>
            <a:picLocks noChangeAspect="1"/>
          </p:cNvPicPr>
          <p:nvPr/>
        </p:nvPicPr>
        <p:blipFill>
          <a:blip r:embed="rId6"/>
          <a:stretch>
            <a:fillRect/>
          </a:stretch>
        </p:blipFill>
        <p:spPr>
          <a:xfrm>
            <a:off x="185881" y="3787771"/>
            <a:ext cx="4273278" cy="2491354"/>
          </a:xfrm>
          <a:prstGeom prst="rect">
            <a:avLst/>
          </a:prstGeom>
        </p:spPr>
      </p:pic>
      <p:sp>
        <p:nvSpPr>
          <p:cNvPr id="12" name="TextBox 11"/>
          <p:cNvSpPr txBox="1"/>
          <p:nvPr/>
        </p:nvSpPr>
        <p:spPr>
          <a:xfrm>
            <a:off x="117234" y="3951156"/>
            <a:ext cx="1373205" cy="369332"/>
          </a:xfrm>
          <a:prstGeom prst="rect">
            <a:avLst/>
          </a:prstGeom>
          <a:noFill/>
        </p:spPr>
        <p:txBody>
          <a:bodyPr wrap="none" rtlCol="0">
            <a:spAutoFit/>
          </a:bodyPr>
          <a:lstStyle/>
          <a:p>
            <a:r>
              <a:rPr lang="en-US" dirty="0" smtClean="0"/>
              <a:t>Planck: 2013</a:t>
            </a:r>
            <a:endParaRPr lang="en-US" dirty="0"/>
          </a:p>
        </p:txBody>
      </p:sp>
      <p:sp>
        <p:nvSpPr>
          <p:cNvPr id="13" name="TextBox 12"/>
          <p:cNvSpPr txBox="1"/>
          <p:nvPr/>
        </p:nvSpPr>
        <p:spPr>
          <a:xfrm>
            <a:off x="117234" y="6105106"/>
            <a:ext cx="1999240" cy="276999"/>
          </a:xfrm>
          <a:prstGeom prst="rect">
            <a:avLst/>
          </a:prstGeom>
          <a:noFill/>
        </p:spPr>
        <p:txBody>
          <a:bodyPr wrap="none" rtlCol="0">
            <a:spAutoFit/>
          </a:bodyPr>
          <a:lstStyle/>
          <a:p>
            <a:r>
              <a:rPr lang="en-US" sz="1200" dirty="0" smtClean="0"/>
              <a:t>Benson’s talk @CIPANP 2015</a:t>
            </a:r>
            <a:endParaRPr lang="en-US" sz="1200" dirty="0"/>
          </a:p>
        </p:txBody>
      </p:sp>
      <p:pic>
        <p:nvPicPr>
          <p:cNvPr id="18" name="Picture 17"/>
          <p:cNvPicPr>
            <a:picLocks noChangeAspect="1"/>
          </p:cNvPicPr>
          <p:nvPr/>
        </p:nvPicPr>
        <p:blipFill>
          <a:blip r:embed="rId7"/>
          <a:stretch>
            <a:fillRect/>
          </a:stretch>
        </p:blipFill>
        <p:spPr>
          <a:xfrm>
            <a:off x="3422706" y="1388461"/>
            <a:ext cx="2889360" cy="1739453"/>
          </a:xfrm>
          <a:prstGeom prst="rect">
            <a:avLst/>
          </a:prstGeom>
        </p:spPr>
      </p:pic>
    </p:spTree>
    <p:extLst>
      <p:ext uri="{BB962C8B-B14F-4D97-AF65-F5344CB8AC3E}">
        <p14:creationId xmlns:p14="http://schemas.microsoft.com/office/powerpoint/2010/main" val="14526242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19" y="31642"/>
            <a:ext cx="8899154" cy="800902"/>
          </a:xfrm>
        </p:spPr>
        <p:txBody>
          <a:bodyPr>
            <a:normAutofit/>
          </a:bodyPr>
          <a:lstStyle/>
          <a:p>
            <a:r>
              <a:rPr lang="en-US" dirty="0" smtClean="0"/>
              <a:t>Direct Search for WIMP</a:t>
            </a:r>
            <a:endParaRPr lang="en-US" dirty="0"/>
          </a:p>
        </p:txBody>
      </p:sp>
      <p:sp>
        <p:nvSpPr>
          <p:cNvPr id="3" name="Content Placeholder 2"/>
          <p:cNvSpPr>
            <a:spLocks noGrp="1"/>
          </p:cNvSpPr>
          <p:nvPr>
            <p:ph idx="1"/>
          </p:nvPr>
        </p:nvSpPr>
        <p:spPr>
          <a:xfrm>
            <a:off x="0" y="1267313"/>
            <a:ext cx="3537414" cy="4690267"/>
          </a:xfrm>
        </p:spPr>
        <p:txBody>
          <a:bodyPr>
            <a:normAutofit fontScale="47500" lnSpcReduction="20000"/>
          </a:bodyPr>
          <a:lstStyle/>
          <a:p>
            <a:r>
              <a:rPr lang="en-US" dirty="0" smtClean="0">
                <a:solidFill>
                  <a:srgbClr val="0000FF"/>
                </a:solidFill>
              </a:rPr>
              <a:t>WIMP being excluded?</a:t>
            </a:r>
          </a:p>
          <a:p>
            <a:pPr marL="0" indent="0">
              <a:buNone/>
            </a:pPr>
            <a:endParaRPr lang="en-US" dirty="0" smtClean="0">
              <a:solidFill>
                <a:srgbClr val="0000FF"/>
              </a:solidFill>
            </a:endParaRPr>
          </a:p>
          <a:p>
            <a:r>
              <a:rPr lang="en-US" dirty="0" smtClean="0">
                <a:solidFill>
                  <a:srgbClr val="0000FF"/>
                </a:solidFill>
              </a:rPr>
              <a:t>Recent anomalies observed by satellite and terrestrial experiments have motivated dark matter models introducing a new </a:t>
            </a:r>
            <a:r>
              <a:rPr lang="en-US" b="1" dirty="0" smtClean="0">
                <a:solidFill>
                  <a:srgbClr val="000000"/>
                </a:solidFill>
              </a:rPr>
              <a:t>“dark sector”</a:t>
            </a:r>
          </a:p>
          <a:p>
            <a:endParaRPr lang="en-US" dirty="0" smtClean="0">
              <a:solidFill>
                <a:srgbClr val="0000FF"/>
              </a:solidFill>
            </a:endParaRPr>
          </a:p>
          <a:p>
            <a:r>
              <a:rPr lang="en-US" dirty="0"/>
              <a:t>There are “portals” between the dark sector and the SM. </a:t>
            </a:r>
          </a:p>
          <a:p>
            <a:pPr lvl="1"/>
            <a:r>
              <a:rPr lang="en-US" b="1" dirty="0" smtClean="0">
                <a:solidFill>
                  <a:srgbClr val="FF0000"/>
                </a:solidFill>
              </a:rPr>
              <a:t>“vector portal”: dark photon</a:t>
            </a:r>
          </a:p>
          <a:p>
            <a:pPr lvl="1"/>
            <a:r>
              <a:rPr lang="en-US" b="1" dirty="0" smtClean="0">
                <a:solidFill>
                  <a:srgbClr val="FF0000"/>
                </a:solidFill>
              </a:rPr>
              <a:t>“scalar portal”:  dark Higgs</a:t>
            </a:r>
          </a:p>
          <a:p>
            <a:pPr lvl="1"/>
            <a:r>
              <a:rPr lang="en-US" b="1" dirty="0" smtClean="0">
                <a:solidFill>
                  <a:srgbClr val="FF0000"/>
                </a:solidFill>
              </a:rPr>
              <a:t>…</a:t>
            </a:r>
            <a:endParaRPr lang="en-US" dirty="0" smtClean="0">
              <a:solidFill>
                <a:srgbClr val="0000FF"/>
              </a:solidFill>
            </a:endParaRPr>
          </a:p>
          <a:p>
            <a:endParaRPr lang="en-US" dirty="0" smtClean="0">
              <a:solidFill>
                <a:srgbClr val="0000FF"/>
              </a:solidFill>
            </a:endParaRPr>
          </a:p>
          <a:p>
            <a:pPr marL="0" indent="0">
              <a:buNone/>
            </a:pPr>
            <a:r>
              <a:rPr lang="en-US" b="1" i="1" dirty="0" smtClean="0">
                <a:solidFill>
                  <a:schemeClr val="tx1"/>
                </a:solidFill>
              </a:rPr>
              <a:t>“Sub-</a:t>
            </a:r>
            <a:r>
              <a:rPr lang="en-US" b="1" i="1" dirty="0" err="1" smtClean="0">
                <a:solidFill>
                  <a:schemeClr val="tx1"/>
                </a:solidFill>
              </a:rPr>
              <a:t>GeV</a:t>
            </a:r>
            <a:r>
              <a:rPr lang="en-US" b="1" i="1" dirty="0" smtClean="0">
                <a:solidFill>
                  <a:schemeClr val="tx1"/>
                </a:solidFill>
              </a:rPr>
              <a:t>” </a:t>
            </a:r>
            <a:r>
              <a:rPr lang="en-US" b="1" i="1" dirty="0">
                <a:solidFill>
                  <a:schemeClr val="tx1"/>
                </a:solidFill>
              </a:rPr>
              <a:t>l</a:t>
            </a:r>
            <a:r>
              <a:rPr lang="en-US" b="1" i="1" dirty="0" smtClean="0">
                <a:solidFill>
                  <a:schemeClr val="tx1"/>
                </a:solidFill>
              </a:rPr>
              <a:t>ow mass weakly-interacting dark particles become very interesting!</a:t>
            </a:r>
            <a:endParaRPr lang="en-US" dirty="0" smtClean="0">
              <a:solidFill>
                <a:schemeClr val="tx1"/>
              </a:solidFill>
            </a:endParaRPr>
          </a:p>
          <a:p>
            <a:pPr marL="0" indent="0">
              <a:buNone/>
            </a:pPr>
            <a:r>
              <a:rPr lang="en-US" dirty="0" smtClean="0"/>
              <a:t>      </a:t>
            </a:r>
            <a:r>
              <a:rPr lang="en-US" dirty="0" smtClean="0">
                <a:solidFill>
                  <a:schemeClr val="tx1"/>
                </a:solidFill>
              </a:rPr>
              <a:t>Mass:  </a:t>
            </a:r>
            <a:r>
              <a:rPr lang="en-US" i="1" dirty="0" smtClean="0">
                <a:solidFill>
                  <a:schemeClr val="tx1"/>
                </a:solidFill>
              </a:rPr>
              <a:t>O(MeV ~ </a:t>
            </a:r>
            <a:r>
              <a:rPr lang="en-US" i="1" dirty="0" err="1" smtClean="0">
                <a:solidFill>
                  <a:schemeClr val="tx1"/>
                </a:solidFill>
              </a:rPr>
              <a:t>GeV</a:t>
            </a:r>
            <a:r>
              <a:rPr lang="en-US" i="1" dirty="0" smtClean="0">
                <a:solidFill>
                  <a:schemeClr val="tx1"/>
                </a:solidFill>
              </a:rPr>
              <a:t>)</a:t>
            </a:r>
          </a:p>
          <a:p>
            <a:pPr marL="0" indent="0">
              <a:buNone/>
            </a:pPr>
            <a:endParaRPr lang="en-US" dirty="0" smtClean="0">
              <a:solidFill>
                <a:srgbClr val="0000FF"/>
              </a:solidFill>
            </a:endParaRPr>
          </a:p>
          <a:p>
            <a:pPr marL="285750" indent="-285750">
              <a:buFont typeface="Arial" pitchFamily="34" charset="0"/>
              <a:buChar char="•"/>
            </a:pPr>
            <a:r>
              <a:rPr lang="en-US" dirty="0" smtClean="0">
                <a:solidFill>
                  <a:srgbClr val="0000FF"/>
                </a:solidFill>
              </a:rPr>
              <a:t>In particular, high-intensity colliders (B-factories) and fixed target experiments (</a:t>
            </a:r>
            <a:r>
              <a:rPr lang="en-US" dirty="0" err="1" smtClean="0">
                <a:solidFill>
                  <a:srgbClr val="0000FF"/>
                </a:solidFill>
              </a:rPr>
              <a:t>Fermilab</a:t>
            </a:r>
            <a:r>
              <a:rPr lang="en-US" dirty="0" smtClean="0">
                <a:solidFill>
                  <a:srgbClr val="0000FF"/>
                </a:solidFill>
              </a:rPr>
              <a:t>, </a:t>
            </a:r>
            <a:r>
              <a:rPr lang="en-US" dirty="0" err="1" smtClean="0">
                <a:solidFill>
                  <a:srgbClr val="0000FF"/>
                </a:solidFill>
              </a:rPr>
              <a:t>JLab</a:t>
            </a:r>
            <a:r>
              <a:rPr lang="en-US" dirty="0" smtClean="0">
                <a:solidFill>
                  <a:srgbClr val="0000FF"/>
                </a:solidFill>
              </a:rPr>
              <a:t>, LHC etc.) offer an ideal environment to probe these new ideas.</a:t>
            </a:r>
          </a:p>
        </p:txBody>
      </p:sp>
      <p:sp>
        <p:nvSpPr>
          <p:cNvPr id="9" name="Date Placeholder 8"/>
          <p:cNvSpPr>
            <a:spLocks noGrp="1"/>
          </p:cNvSpPr>
          <p:nvPr>
            <p:ph type="dt" sz="half" idx="10"/>
          </p:nvPr>
        </p:nvSpPr>
        <p:spPr/>
        <p:txBody>
          <a:bodyPr/>
          <a:lstStyle/>
          <a:p>
            <a:fld id="{D031C250-042E-D64B-820C-5A4DB23A752E}" type="datetime1">
              <a:rPr lang="en-US" smtClean="0"/>
              <a:t>1/14/16</a:t>
            </a:fld>
            <a:endParaRPr lang="en-US"/>
          </a:p>
        </p:txBody>
      </p:sp>
      <p:sp>
        <p:nvSpPr>
          <p:cNvPr id="10" name="Footer Placeholder 9"/>
          <p:cNvSpPr>
            <a:spLocks noGrp="1"/>
          </p:cNvSpPr>
          <p:nvPr>
            <p:ph type="ftr" sz="quarter" idx="11"/>
          </p:nvPr>
        </p:nvSpPr>
        <p:spPr/>
        <p:txBody>
          <a:bodyPr/>
          <a:lstStyle/>
          <a:p>
            <a:r>
              <a:rPr lang="en-US" smtClean="0"/>
              <a:t>Ming Liu, Dark Photons &amp; Dark Higgs @Fermilab</a:t>
            </a:r>
            <a:endParaRPr lang="en-US"/>
          </a:p>
        </p:txBody>
      </p:sp>
      <p:sp>
        <p:nvSpPr>
          <p:cNvPr id="11" name="Slide Number Placeholder 10"/>
          <p:cNvSpPr>
            <a:spLocks noGrp="1"/>
          </p:cNvSpPr>
          <p:nvPr>
            <p:ph type="sldNum" sz="quarter" idx="12"/>
          </p:nvPr>
        </p:nvSpPr>
        <p:spPr/>
        <p:txBody>
          <a:bodyPr/>
          <a:lstStyle/>
          <a:p>
            <a:fld id="{FDF11ADB-F2B4-B440-90F7-EFE6CCCD4892}" type="slidenum">
              <a:rPr lang="en-US" smtClean="0"/>
              <a:t>24</a:t>
            </a:fld>
            <a:endParaRPr lang="en-US" dirty="0"/>
          </a:p>
        </p:txBody>
      </p:sp>
      <p:pic>
        <p:nvPicPr>
          <p:cNvPr id="12" name="Picture 11" descr="SMSIPlo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62833" y="2064755"/>
            <a:ext cx="5361740" cy="4021305"/>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286383" y="1362199"/>
            <a:ext cx="4738190" cy="646331"/>
          </a:xfrm>
          <a:prstGeom prst="rect">
            <a:avLst/>
          </a:prstGeom>
          <a:solidFill>
            <a:srgbClr val="FFFF00"/>
          </a:solidFill>
        </p:spPr>
        <p:txBody>
          <a:bodyPr wrap="square" rtlCol="0">
            <a:spAutoFit/>
          </a:bodyPr>
          <a:lstStyle/>
          <a:p>
            <a:r>
              <a:rPr lang="en-US" sz="1200" dirty="0" smtClean="0">
                <a:solidFill>
                  <a:srgbClr val="C00000"/>
                </a:solidFill>
                <a:latin typeface="+mj-lt"/>
              </a:rPr>
              <a:t>- Imaginable space for these experiments is rapidly disappearing</a:t>
            </a:r>
          </a:p>
          <a:p>
            <a:r>
              <a:rPr lang="en-US" sz="1200" dirty="0" smtClean="0">
                <a:solidFill>
                  <a:srgbClr val="C00000"/>
                </a:solidFill>
                <a:latin typeface="+mj-lt"/>
              </a:rPr>
              <a:t>- the “natural” theory space is also disappearing.</a:t>
            </a:r>
          </a:p>
          <a:p>
            <a:r>
              <a:rPr lang="en-US" sz="1200" dirty="0" smtClean="0">
                <a:solidFill>
                  <a:srgbClr val="C00000"/>
                </a:solidFill>
                <a:latin typeface="+mj-lt"/>
              </a:rPr>
              <a:t>- I like to think that Dark Matter is on solid ground, maybe not!!!</a:t>
            </a:r>
            <a:endParaRPr lang="en-US" sz="1200" dirty="0">
              <a:solidFill>
                <a:srgbClr val="C00000"/>
              </a:solidFill>
              <a:latin typeface="+mj-lt"/>
            </a:endParaRPr>
          </a:p>
        </p:txBody>
      </p:sp>
      <p:sp>
        <p:nvSpPr>
          <p:cNvPr id="14" name="TextBox 13"/>
          <p:cNvSpPr txBox="1"/>
          <p:nvPr/>
        </p:nvSpPr>
        <p:spPr>
          <a:xfrm>
            <a:off x="6663906" y="867203"/>
            <a:ext cx="2360667" cy="400110"/>
          </a:xfrm>
          <a:prstGeom prst="rect">
            <a:avLst/>
          </a:prstGeom>
          <a:noFill/>
        </p:spPr>
        <p:txBody>
          <a:bodyPr wrap="square" rtlCol="0">
            <a:spAutoFit/>
          </a:bodyPr>
          <a:lstStyle/>
          <a:p>
            <a:r>
              <a:rPr lang="en-US" sz="1000" dirty="0"/>
              <a:t>Montgomery’s talk at CIPANP2015</a:t>
            </a:r>
            <a:endParaRPr lang="en-US" sz="1000" dirty="0" smtClean="0"/>
          </a:p>
          <a:p>
            <a:r>
              <a:rPr lang="en-US" sz="1000" dirty="0" smtClean="0">
                <a:solidFill>
                  <a:srgbClr val="FF0000"/>
                </a:solidFill>
              </a:rPr>
              <a:t>“a vision of nuclear and particle physics”</a:t>
            </a:r>
            <a:endParaRPr lang="en-US" sz="1000" dirty="0">
              <a:solidFill>
                <a:srgbClr val="FF0000"/>
              </a:solidFill>
            </a:endParaRPr>
          </a:p>
        </p:txBody>
      </p:sp>
    </p:spTree>
    <p:extLst>
      <p:ext uri="{BB962C8B-B14F-4D97-AF65-F5344CB8AC3E}">
        <p14:creationId xmlns:p14="http://schemas.microsoft.com/office/powerpoint/2010/main" val="15397465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xfrm>
            <a:off x="436439" y="0"/>
            <a:ext cx="8355336" cy="735191"/>
          </a:xfrm>
        </p:spPr>
        <p:txBody>
          <a:bodyPr>
            <a:normAutofit/>
          </a:bodyPr>
          <a:lstStyle/>
          <a:p>
            <a:pPr defTabSz="385079"/>
            <a:r>
              <a:rPr lang="en-US" sz="3200" dirty="0" smtClean="0">
                <a:cs typeface="Gill Sans" charset="0"/>
                <a:sym typeface="Gill Sans" charset="0"/>
              </a:rPr>
              <a:t>Intensity Frontier </a:t>
            </a:r>
            <a:r>
              <a:rPr lang="en-US" sz="3200" dirty="0">
                <a:cs typeface="Gill Sans" charset="0"/>
                <a:sym typeface="Gill Sans" charset="0"/>
              </a:rPr>
              <a:t>at </a:t>
            </a:r>
            <a:r>
              <a:rPr lang="en-US" sz="3200" dirty="0" err="1" smtClean="0">
                <a:cs typeface="Gill Sans" charset="0"/>
                <a:sym typeface="Gill Sans" charset="0"/>
              </a:rPr>
              <a:t>Fermilab</a:t>
            </a:r>
            <a:r>
              <a:rPr lang="en-US" sz="3200" dirty="0" smtClean="0">
                <a:cs typeface="Gill Sans" charset="0"/>
                <a:sym typeface="Gill Sans" charset="0"/>
              </a:rPr>
              <a:t>: 120 </a:t>
            </a:r>
            <a:r>
              <a:rPr lang="en-US" sz="3200" dirty="0" err="1" smtClean="0">
                <a:cs typeface="Gill Sans" charset="0"/>
                <a:sym typeface="Gill Sans" charset="0"/>
              </a:rPr>
              <a:t>GeV</a:t>
            </a:r>
            <a:r>
              <a:rPr lang="en-US" sz="3200" dirty="0" smtClean="0">
                <a:cs typeface="Gill Sans" charset="0"/>
                <a:sym typeface="Gill Sans" charset="0"/>
              </a:rPr>
              <a:t> Beam</a:t>
            </a:r>
            <a:endParaRPr lang="en-US" baseline="30000" dirty="0"/>
          </a:p>
        </p:txBody>
      </p:sp>
      <p:pic>
        <p:nvPicPr>
          <p:cNvPr id="3077" name="Picture 5" descr="droppedImage.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16795" y="1869803"/>
            <a:ext cx="6037585" cy="296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8" name="Line 6"/>
          <p:cNvSpPr>
            <a:spLocks noChangeShapeType="1"/>
          </p:cNvSpPr>
          <p:nvPr/>
        </p:nvSpPr>
        <p:spPr bwMode="auto">
          <a:xfrm flipH="1">
            <a:off x="2932287" y="4380012"/>
            <a:ext cx="2395389" cy="574849"/>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079" name="Line 7"/>
          <p:cNvSpPr>
            <a:spLocks noChangeShapeType="1"/>
          </p:cNvSpPr>
          <p:nvPr/>
        </p:nvSpPr>
        <p:spPr bwMode="auto">
          <a:xfrm flipH="1">
            <a:off x="5954986" y="3675683"/>
            <a:ext cx="2256979" cy="541362"/>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080" name="AutoShape 8"/>
          <p:cNvSpPr>
            <a:spLocks/>
          </p:cNvSpPr>
          <p:nvPr/>
        </p:nvSpPr>
        <p:spPr bwMode="auto">
          <a:xfrm rot="20730000">
            <a:off x="5389067" y="4129980"/>
            <a:ext cx="519038" cy="3214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700">
                <a:latin typeface="Gill Sans" charset="0"/>
                <a:cs typeface="Gill Sans" charset="0"/>
                <a:sym typeface="Gill Sans" charset="0"/>
              </a:rPr>
              <a:t>25 m</a:t>
            </a:r>
            <a:endParaRPr lang="en-US"/>
          </a:p>
        </p:txBody>
      </p:sp>
      <p:sp>
        <p:nvSpPr>
          <p:cNvPr id="3081" name="Line 9"/>
          <p:cNvSpPr>
            <a:spLocks noChangeShapeType="1"/>
          </p:cNvSpPr>
          <p:nvPr/>
        </p:nvSpPr>
        <p:spPr bwMode="auto">
          <a:xfrm flipH="1">
            <a:off x="436439" y="4151189"/>
            <a:ext cx="1593949" cy="397371"/>
          </a:xfrm>
          <a:prstGeom prst="line">
            <a:avLst/>
          </a:prstGeom>
          <a:noFill/>
          <a:ln w="38100" cap="flat" cmpd="sng">
            <a:solidFill>
              <a:srgbClr val="000000"/>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082" name="AutoShape 10"/>
          <p:cNvSpPr>
            <a:spLocks/>
          </p:cNvSpPr>
          <p:nvPr/>
        </p:nvSpPr>
        <p:spPr bwMode="auto">
          <a:xfrm rot="20760000">
            <a:off x="133946" y="3644429"/>
            <a:ext cx="2160984" cy="598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b="1" dirty="0">
                <a:latin typeface="Gill Sans" charset="0"/>
                <a:cs typeface="Gill Sans" charset="0"/>
                <a:sym typeface="Gill Sans" charset="0"/>
              </a:rPr>
              <a:t>Beam</a:t>
            </a:r>
          </a:p>
          <a:p>
            <a:r>
              <a:rPr lang="en-US" sz="1000" dirty="0">
                <a:latin typeface="Gill Sans" charset="0"/>
                <a:cs typeface="Gill Sans" charset="0"/>
                <a:sym typeface="Gill Sans" charset="0"/>
              </a:rPr>
              <a:t>120 </a:t>
            </a:r>
            <a:r>
              <a:rPr lang="en-US" sz="1000" dirty="0" err="1">
                <a:latin typeface="Gill Sans" charset="0"/>
                <a:cs typeface="Gill Sans" charset="0"/>
                <a:sym typeface="Gill Sans" charset="0"/>
              </a:rPr>
              <a:t>GeV</a:t>
            </a:r>
            <a:r>
              <a:rPr lang="en-US" sz="1000" dirty="0">
                <a:latin typeface="Gill Sans" charset="0"/>
                <a:cs typeface="Gill Sans" charset="0"/>
                <a:sym typeface="Gill Sans" charset="0"/>
              </a:rPr>
              <a:t> proton from Main Injector</a:t>
            </a:r>
          </a:p>
          <a:p>
            <a:r>
              <a:rPr lang="en-US" sz="1000" dirty="0">
                <a:latin typeface="Gill Sans" charset="0"/>
                <a:cs typeface="Gill Sans" charset="0"/>
                <a:sym typeface="Gill Sans" charset="0"/>
              </a:rPr>
              <a:t>19ns RF, </a:t>
            </a:r>
            <a:r>
              <a:rPr lang="en-US" sz="1000" dirty="0" smtClean="0">
                <a:latin typeface="Gill Sans" charset="0"/>
                <a:cs typeface="Gill Sans" charset="0"/>
                <a:sym typeface="Gill Sans" charset="0"/>
              </a:rPr>
              <a:t>4s </a:t>
            </a:r>
            <a:r>
              <a:rPr lang="en-US" sz="1000" dirty="0">
                <a:latin typeface="Gill Sans" charset="0"/>
                <a:cs typeface="Gill Sans" charset="0"/>
                <a:sym typeface="Gill Sans" charset="0"/>
              </a:rPr>
              <a:t>spill, </a:t>
            </a:r>
            <a:r>
              <a:rPr lang="en-US" sz="1000" dirty="0" smtClean="0">
                <a:latin typeface="Gill Sans" charset="0"/>
                <a:cs typeface="Gill Sans" charset="0"/>
                <a:sym typeface="Gill Sans" charset="0"/>
              </a:rPr>
              <a:t>0.5×10</a:t>
            </a:r>
            <a:r>
              <a:rPr lang="en-US" sz="1000" baseline="32000" dirty="0" smtClean="0">
                <a:latin typeface="Gill Sans" charset="0"/>
                <a:cs typeface="Gill Sans" charset="0"/>
                <a:sym typeface="Gill Sans" charset="0"/>
              </a:rPr>
              <a:t>13</a:t>
            </a:r>
            <a:r>
              <a:rPr lang="en-US" sz="1000" dirty="0" smtClean="0">
                <a:latin typeface="Gill Sans" charset="0"/>
                <a:cs typeface="Gill Sans" charset="0"/>
                <a:sym typeface="Gill Sans" charset="0"/>
              </a:rPr>
              <a:t> </a:t>
            </a:r>
            <a:r>
              <a:rPr lang="en-US" sz="1000" dirty="0">
                <a:latin typeface="Gill Sans" charset="0"/>
                <a:cs typeface="Gill Sans" charset="0"/>
                <a:sym typeface="Gill Sans" charset="0"/>
              </a:rPr>
              <a:t>protons per spill</a:t>
            </a:r>
            <a:endParaRPr lang="en-US" dirty="0"/>
          </a:p>
        </p:txBody>
      </p:sp>
      <p:sp>
        <p:nvSpPr>
          <p:cNvPr id="3083" name="AutoShape 11"/>
          <p:cNvSpPr>
            <a:spLocks/>
          </p:cNvSpPr>
          <p:nvPr/>
        </p:nvSpPr>
        <p:spPr bwMode="auto">
          <a:xfrm rot="20760000">
            <a:off x="1795984" y="2143125"/>
            <a:ext cx="1721197" cy="759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dirty="0">
                <a:latin typeface="Gill Sans" charset="0"/>
                <a:cs typeface="Gill Sans" charset="0"/>
                <a:sym typeface="Gill Sans" charset="0"/>
              </a:rPr>
              <a:t>Focusing magnet</a:t>
            </a:r>
          </a:p>
          <a:p>
            <a:r>
              <a:rPr lang="en-US" sz="1500" dirty="0">
                <a:latin typeface="Gill Sans" charset="0"/>
                <a:cs typeface="Gill Sans" charset="0"/>
                <a:sym typeface="Gill Sans" charset="0"/>
              </a:rPr>
              <a:t>and solid iron dump</a:t>
            </a:r>
          </a:p>
          <a:p>
            <a:r>
              <a:rPr lang="en-US" sz="1500" dirty="0" err="1">
                <a:latin typeface="Gill Sans" charset="0"/>
                <a:cs typeface="Gill Sans" charset="0"/>
                <a:sym typeface="Gill Sans" charset="0"/>
              </a:rPr>
              <a:t>Δp</a:t>
            </a:r>
            <a:r>
              <a:rPr lang="en-US" sz="1500" baseline="-6000" dirty="0" err="1">
                <a:latin typeface="Gill Sans" charset="0"/>
                <a:cs typeface="Gill Sans" charset="0"/>
                <a:sym typeface="Gill Sans" charset="0"/>
              </a:rPr>
              <a:t>t</a:t>
            </a:r>
            <a:r>
              <a:rPr lang="en-US" sz="1500" dirty="0">
                <a:latin typeface="Gill Sans" charset="0"/>
                <a:cs typeface="Gill Sans" charset="0"/>
                <a:sym typeface="Gill Sans" charset="0"/>
              </a:rPr>
              <a:t> = 2.9 </a:t>
            </a:r>
            <a:r>
              <a:rPr lang="en-US" sz="1500" dirty="0" err="1">
                <a:latin typeface="Gill Sans" charset="0"/>
                <a:cs typeface="Gill Sans" charset="0"/>
                <a:sym typeface="Gill Sans" charset="0"/>
              </a:rPr>
              <a:t>GeV</a:t>
            </a:r>
            <a:endParaRPr lang="en-US" dirty="0"/>
          </a:p>
        </p:txBody>
      </p:sp>
      <p:sp>
        <p:nvSpPr>
          <p:cNvPr id="3084" name="AutoShape 12"/>
          <p:cNvSpPr>
            <a:spLocks/>
          </p:cNvSpPr>
          <p:nvPr/>
        </p:nvSpPr>
        <p:spPr bwMode="auto">
          <a:xfrm rot="20760000">
            <a:off x="3560713" y="1867421"/>
            <a:ext cx="1783705" cy="508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a:latin typeface="Gill Sans" charset="0"/>
                <a:cs typeface="Gill Sans" charset="0"/>
                <a:sym typeface="Gill Sans" charset="0"/>
              </a:rPr>
              <a:t>Spectrometer magnet</a:t>
            </a:r>
          </a:p>
          <a:p>
            <a:r>
              <a:rPr lang="en-US" sz="1500">
                <a:latin typeface="Gill Sans" charset="0"/>
                <a:cs typeface="Gill Sans" charset="0"/>
                <a:sym typeface="Gill Sans" charset="0"/>
              </a:rPr>
              <a:t>Δp</a:t>
            </a:r>
            <a:r>
              <a:rPr lang="en-US" sz="1500" baseline="-6000">
                <a:latin typeface="Gill Sans" charset="0"/>
                <a:cs typeface="Gill Sans" charset="0"/>
                <a:sym typeface="Gill Sans" charset="0"/>
              </a:rPr>
              <a:t>t</a:t>
            </a:r>
            <a:r>
              <a:rPr lang="en-US" sz="1500">
                <a:latin typeface="Gill Sans" charset="0"/>
                <a:cs typeface="Gill Sans" charset="0"/>
                <a:sym typeface="Gill Sans" charset="0"/>
              </a:rPr>
              <a:t> = 0.4 GeV</a:t>
            </a:r>
            <a:endParaRPr lang="en-US"/>
          </a:p>
        </p:txBody>
      </p:sp>
      <p:sp>
        <p:nvSpPr>
          <p:cNvPr id="3085" name="AutoShape 13"/>
          <p:cNvSpPr>
            <a:spLocks/>
          </p:cNvSpPr>
          <p:nvPr/>
        </p:nvSpPr>
        <p:spPr bwMode="auto">
          <a:xfrm rot="20760000">
            <a:off x="5664771" y="1294804"/>
            <a:ext cx="2598539" cy="500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dirty="0">
                <a:latin typeface="Gill Sans" charset="0"/>
                <a:cs typeface="Gill Sans" charset="0"/>
                <a:sym typeface="Gill Sans" charset="0"/>
              </a:rPr>
              <a:t>Absorber wall and proportional </a:t>
            </a:r>
          </a:p>
          <a:p>
            <a:r>
              <a:rPr lang="en-US" sz="1500" dirty="0">
                <a:latin typeface="Gill Sans" charset="0"/>
                <a:cs typeface="Gill Sans" charset="0"/>
                <a:sym typeface="Gill Sans" charset="0"/>
              </a:rPr>
              <a:t>tube based </a:t>
            </a:r>
            <a:r>
              <a:rPr lang="en-US" sz="1500" dirty="0" err="1">
                <a:latin typeface="Gill Sans" charset="0"/>
                <a:cs typeface="Gill Sans" charset="0"/>
                <a:sym typeface="Gill Sans" charset="0"/>
              </a:rPr>
              <a:t>Muon</a:t>
            </a:r>
            <a:r>
              <a:rPr lang="en-US" sz="1500" dirty="0">
                <a:latin typeface="Gill Sans" charset="0"/>
                <a:cs typeface="Gill Sans" charset="0"/>
                <a:sym typeface="Gill Sans" charset="0"/>
              </a:rPr>
              <a:t> </a:t>
            </a:r>
            <a:r>
              <a:rPr lang="en-US" sz="1500" dirty="0" smtClean="0">
                <a:latin typeface="Gill Sans" charset="0"/>
                <a:cs typeface="Gill Sans" charset="0"/>
                <a:sym typeface="Gill Sans" charset="0"/>
              </a:rPr>
              <a:t>ID </a:t>
            </a:r>
            <a:endParaRPr lang="en-US" dirty="0">
              <a:solidFill>
                <a:srgbClr val="FF0000"/>
              </a:solidFill>
            </a:endParaRPr>
          </a:p>
        </p:txBody>
      </p:sp>
      <p:pic>
        <p:nvPicPr>
          <p:cNvPr id="3086" name="Picture 14" descr="dropp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5420000">
            <a:off x="2333998" y="1504652"/>
            <a:ext cx="794742" cy="3027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7" name="Picture 15" descr="dropp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5420000">
            <a:off x="4041800" y="1043658"/>
            <a:ext cx="794742" cy="3027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8" name="Picture 16" descr="dropped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5420000">
            <a:off x="6568902" y="641822"/>
            <a:ext cx="794742" cy="2625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9" name="AutoShape 17"/>
          <p:cNvSpPr>
            <a:spLocks/>
          </p:cNvSpPr>
          <p:nvPr/>
        </p:nvSpPr>
        <p:spPr bwMode="auto">
          <a:xfrm rot="20760000">
            <a:off x="2079502" y="4020592"/>
            <a:ext cx="483319" cy="926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FF2600"/>
              </a:gs>
              <a:gs pos="100000">
                <a:srgbClr val="942192"/>
              </a:gs>
            </a:gsLst>
            <a:lin ang="5400000"/>
          </a:gradFill>
          <a:ln w="254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28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3090" name="AutoShape 18"/>
          <p:cNvSpPr>
            <a:spLocks/>
          </p:cNvSpPr>
          <p:nvPr/>
        </p:nvSpPr>
        <p:spPr bwMode="auto">
          <a:xfrm rot="20760000">
            <a:off x="1278459" y="4345360"/>
            <a:ext cx="1382985" cy="6965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400" b="1" dirty="0">
                <a:latin typeface="Gill Sans" charset="0"/>
                <a:cs typeface="Gill Sans" charset="0"/>
                <a:sym typeface="Gill Sans" charset="0"/>
              </a:rPr>
              <a:t>Target system</a:t>
            </a:r>
          </a:p>
          <a:p>
            <a:r>
              <a:rPr lang="en-US" sz="1400" dirty="0">
                <a:latin typeface="Gill Sans" charset="0"/>
                <a:cs typeface="Gill Sans" charset="0"/>
                <a:sym typeface="Gill Sans" charset="0"/>
              </a:rPr>
              <a:t>Liquid H and D</a:t>
            </a:r>
          </a:p>
          <a:p>
            <a:r>
              <a:rPr lang="en-US" sz="1400" dirty="0">
                <a:latin typeface="Gill Sans" charset="0"/>
                <a:cs typeface="Gill Sans" charset="0"/>
                <a:sym typeface="Gill Sans" charset="0"/>
              </a:rPr>
              <a:t>Solid C, Fe, W</a:t>
            </a:r>
            <a:endParaRPr lang="en-US" dirty="0"/>
          </a:p>
        </p:txBody>
      </p:sp>
      <p:sp>
        <p:nvSpPr>
          <p:cNvPr id="3095" name="AutoShape 23"/>
          <p:cNvSpPr>
            <a:spLocks/>
          </p:cNvSpPr>
          <p:nvPr/>
        </p:nvSpPr>
        <p:spPr bwMode="auto">
          <a:xfrm>
            <a:off x="190500" y="820309"/>
            <a:ext cx="6006503" cy="10827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400" b="1" dirty="0" smtClean="0">
                <a:solidFill>
                  <a:srgbClr val="0000FF"/>
                </a:solidFill>
                <a:latin typeface="Gill Sans" charset="0"/>
                <a:cs typeface="Gill Sans" charset="0"/>
                <a:sym typeface="Gill Sans" charset="0"/>
              </a:rPr>
              <a:t>World’s highest intensity high energy proton beam: </a:t>
            </a:r>
          </a:p>
          <a:p>
            <a:r>
              <a:rPr lang="en-US" sz="1400" b="1" dirty="0" smtClean="0">
                <a:solidFill>
                  <a:srgbClr val="0000FF"/>
                </a:solidFill>
                <a:latin typeface="Gill Sans" charset="0"/>
                <a:cs typeface="Gill Sans" charset="0"/>
                <a:sym typeface="Gill Sans" charset="0"/>
              </a:rPr>
              <a:t>  “beam dump mode” @E-1067</a:t>
            </a:r>
          </a:p>
          <a:p>
            <a:pPr marL="285750" indent="-285750">
              <a:buFontTx/>
              <a:buChar char="-"/>
            </a:pPr>
            <a:r>
              <a:rPr lang="en-US" sz="1400" b="1" dirty="0" smtClean="0">
                <a:solidFill>
                  <a:srgbClr val="FF0000"/>
                </a:solidFill>
                <a:latin typeface="Gill Sans" charset="0"/>
                <a:cs typeface="Gill Sans" charset="0"/>
                <a:sym typeface="Gill Sans" charset="0"/>
              </a:rPr>
              <a:t>35,000 fb</a:t>
            </a:r>
            <a:r>
              <a:rPr lang="en-US" sz="1400" b="1" baseline="30000" dirty="0" smtClean="0">
                <a:solidFill>
                  <a:srgbClr val="FF0000"/>
                </a:solidFill>
                <a:latin typeface="Gill Sans" charset="0"/>
                <a:cs typeface="Gill Sans" charset="0"/>
                <a:sym typeface="Gill Sans" charset="0"/>
              </a:rPr>
              <a:t>-1</a:t>
            </a:r>
            <a:r>
              <a:rPr lang="en-US" sz="1400" b="1" dirty="0" smtClean="0">
                <a:solidFill>
                  <a:srgbClr val="FF0000"/>
                </a:solidFill>
                <a:latin typeface="Gill Sans" charset="0"/>
                <a:cs typeface="Gill Sans" charset="0"/>
                <a:sym typeface="Gill Sans" charset="0"/>
              </a:rPr>
              <a:t> (in 2 years of parasitic runs)</a:t>
            </a:r>
          </a:p>
          <a:p>
            <a:pPr marL="285750" indent="-285750">
              <a:buFontTx/>
              <a:buChar char="-"/>
            </a:pPr>
            <a:r>
              <a:rPr lang="en-US" sz="1400" b="1" dirty="0" smtClean="0">
                <a:latin typeface="Gill Sans" charset="0"/>
                <a:cs typeface="Gill Sans" charset="0"/>
                <a:sym typeface="Gill Sans" charset="0"/>
              </a:rPr>
              <a:t>LHC-II: 300 fb</a:t>
            </a:r>
            <a:r>
              <a:rPr lang="en-US" sz="1400" b="1" baseline="30000" dirty="0" smtClean="0">
                <a:latin typeface="Gill Sans" charset="0"/>
                <a:cs typeface="Gill Sans" charset="0"/>
                <a:sym typeface="Gill Sans" charset="0"/>
              </a:rPr>
              <a:t>-1</a:t>
            </a:r>
            <a:r>
              <a:rPr lang="en-US" sz="1400" b="1" dirty="0" smtClean="0">
                <a:latin typeface="Gill Sans" charset="0"/>
                <a:cs typeface="Gill Sans" charset="0"/>
                <a:sym typeface="Gill Sans" charset="0"/>
              </a:rPr>
              <a:t> (~2025), achieved 25fb</a:t>
            </a:r>
            <a:r>
              <a:rPr lang="en-US" sz="1400" b="1" baseline="30000" dirty="0" smtClean="0">
                <a:latin typeface="Gill Sans" charset="0"/>
                <a:cs typeface="Gill Sans" charset="0"/>
                <a:sym typeface="Gill Sans" charset="0"/>
              </a:rPr>
              <a:t>-1</a:t>
            </a:r>
            <a:r>
              <a:rPr lang="en-US" sz="1400" b="1" dirty="0" smtClean="0">
                <a:latin typeface="Gill Sans" charset="0"/>
                <a:cs typeface="Gill Sans" charset="0"/>
                <a:sym typeface="Gill Sans" charset="0"/>
              </a:rPr>
              <a:t> in Run-I</a:t>
            </a:r>
          </a:p>
          <a:p>
            <a:pPr marL="285750" indent="-285750">
              <a:buFontTx/>
              <a:buChar char="-"/>
            </a:pPr>
            <a:r>
              <a:rPr lang="en-US" sz="1400" b="1" dirty="0" err="1" smtClean="0">
                <a:latin typeface="Gill Sans" charset="0"/>
                <a:cs typeface="Gill Sans" charset="0"/>
                <a:sym typeface="Gill Sans" charset="0"/>
              </a:rPr>
              <a:t>B-factory@KEK</a:t>
            </a:r>
            <a:r>
              <a:rPr lang="en-US" sz="1400" b="1" dirty="0" smtClean="0">
                <a:latin typeface="Gill Sans" charset="0"/>
                <a:cs typeface="Gill Sans" charset="0"/>
                <a:sym typeface="Gill Sans" charset="0"/>
              </a:rPr>
              <a:t>: 50,000 fb</a:t>
            </a:r>
            <a:r>
              <a:rPr lang="en-US" sz="1400" b="1" baseline="30000" dirty="0" smtClean="0">
                <a:latin typeface="Gill Sans" charset="0"/>
                <a:cs typeface="Gill Sans" charset="0"/>
                <a:sym typeface="Gill Sans" charset="0"/>
              </a:rPr>
              <a:t>-1</a:t>
            </a:r>
            <a:r>
              <a:rPr lang="en-US" sz="1400" b="1" dirty="0" smtClean="0">
                <a:latin typeface="Gill Sans" charset="0"/>
                <a:cs typeface="Gill Sans" charset="0"/>
                <a:sym typeface="Gill Sans" charset="0"/>
              </a:rPr>
              <a:t> (~2023)</a:t>
            </a:r>
          </a:p>
        </p:txBody>
      </p:sp>
      <p:sp>
        <p:nvSpPr>
          <p:cNvPr id="2" name="Date Placeholder 1"/>
          <p:cNvSpPr>
            <a:spLocks noGrp="1"/>
          </p:cNvSpPr>
          <p:nvPr>
            <p:ph type="dt" sz="half" idx="10"/>
          </p:nvPr>
        </p:nvSpPr>
        <p:spPr/>
        <p:txBody>
          <a:bodyPr/>
          <a:lstStyle/>
          <a:p>
            <a:fld id="{0911FA9D-0959-DA4A-A9A4-4491D60EB37D}" type="datetime1">
              <a:rPr lang="en-US" smtClean="0"/>
              <a:t>1/14/16</a:t>
            </a:fld>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825C2647-C464-4E54-808B-4B2B00B885C1}" type="slidenum">
              <a:rPr lang="en-US" smtClean="0"/>
              <a:pPr/>
              <a:t>25</a:t>
            </a:fld>
            <a:endParaRPr lang="en-US"/>
          </a:p>
        </p:txBody>
      </p:sp>
      <p:pic>
        <p:nvPicPr>
          <p:cNvPr id="26" name="Picture 2" descr="droppedImag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11764" y="4511308"/>
            <a:ext cx="2580011" cy="152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Footer Placeholder 8"/>
          <p:cNvSpPr>
            <a:spLocks noGrp="1"/>
          </p:cNvSpPr>
          <p:nvPr>
            <p:ph type="ftr" sz="quarter" idx="11"/>
          </p:nvPr>
        </p:nvSpPr>
        <p:spPr/>
        <p:txBody>
          <a:bodyPr/>
          <a:lstStyle/>
          <a:p>
            <a:r>
              <a:rPr lang="en-US" smtClean="0"/>
              <a:t>Ming Liu, Dark Photons &amp; Dark Higgs @Fermilab</a:t>
            </a:r>
            <a:endParaRPr lang="en-US"/>
          </a:p>
        </p:txBody>
      </p:sp>
      <p:sp>
        <p:nvSpPr>
          <p:cNvPr id="12" name="TextBox 11"/>
          <p:cNvSpPr txBox="1"/>
          <p:nvPr/>
        </p:nvSpPr>
        <p:spPr>
          <a:xfrm>
            <a:off x="155139" y="5403336"/>
            <a:ext cx="5700499" cy="584776"/>
          </a:xfrm>
          <a:prstGeom prst="rect">
            <a:avLst/>
          </a:prstGeom>
          <a:solidFill>
            <a:srgbClr val="FFFF00"/>
          </a:solidFill>
        </p:spPr>
        <p:txBody>
          <a:bodyPr wrap="none" rtlCol="0">
            <a:spAutoFit/>
          </a:bodyPr>
          <a:lstStyle/>
          <a:p>
            <a:r>
              <a:rPr lang="en-US" sz="1600" dirty="0" smtClean="0">
                <a:solidFill>
                  <a:srgbClr val="FF0000"/>
                </a:solidFill>
              </a:rPr>
              <a:t>- Capture most beam in beam dump mode: </a:t>
            </a:r>
            <a:r>
              <a:rPr lang="en-US" sz="1600" dirty="0" err="1" smtClean="0">
                <a:solidFill>
                  <a:srgbClr val="FF0000"/>
                </a:solidFill>
              </a:rPr>
              <a:t>p+Fe</a:t>
            </a:r>
            <a:r>
              <a:rPr lang="en-US" sz="1600" dirty="0" smtClean="0">
                <a:solidFill>
                  <a:srgbClr val="FF0000"/>
                </a:solidFill>
              </a:rPr>
              <a:t> collisions!</a:t>
            </a:r>
          </a:p>
          <a:p>
            <a:r>
              <a:rPr lang="en-US" sz="1600" dirty="0" smtClean="0">
                <a:solidFill>
                  <a:srgbClr val="FF0000"/>
                </a:solidFill>
              </a:rPr>
              <a:t>- Parasitic run mode possible with other experiments, E906/E1039</a:t>
            </a:r>
            <a:endParaRPr lang="en-US" sz="1600" dirty="0">
              <a:solidFill>
                <a:srgbClr val="FF0000"/>
              </a:solidFill>
            </a:endParaRPr>
          </a:p>
        </p:txBody>
      </p:sp>
    </p:spTree>
    <p:extLst>
      <p:ext uri="{BB962C8B-B14F-4D97-AF65-F5344CB8AC3E}">
        <p14:creationId xmlns:p14="http://schemas.microsoft.com/office/powerpoint/2010/main" val="9312439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173" y="105305"/>
            <a:ext cx="8925523" cy="1263474"/>
          </a:xfrm>
        </p:spPr>
        <p:txBody>
          <a:bodyPr>
            <a:normAutofit/>
          </a:bodyPr>
          <a:lstStyle/>
          <a:p>
            <a:r>
              <a:rPr lang="en-US" sz="3600" dirty="0" smtClean="0"/>
              <a:t>Dark Photons and Dark Higgs Productions </a:t>
            </a:r>
            <a:br>
              <a:rPr lang="en-US" sz="3600" dirty="0" smtClean="0"/>
            </a:br>
            <a:r>
              <a:rPr lang="en-US" sz="3600" dirty="0" smtClean="0"/>
              <a:t>in </a:t>
            </a:r>
            <a:r>
              <a:rPr lang="en-US" sz="3600" dirty="0" err="1" smtClean="0"/>
              <a:t>p+Fe</a:t>
            </a:r>
            <a:r>
              <a:rPr lang="en-US" sz="3600" dirty="0" smtClean="0"/>
              <a:t> Collisions at </a:t>
            </a:r>
            <a:r>
              <a:rPr lang="en-US" sz="3600" dirty="0" err="1" smtClean="0"/>
              <a:t>Fermilab</a:t>
            </a:r>
            <a:endParaRPr lang="en-US" sz="3600" dirty="0"/>
          </a:p>
        </p:txBody>
      </p:sp>
      <p:pic>
        <p:nvPicPr>
          <p:cNvPr id="7" name="Picture 6" descr="dark-production.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507" y="4042722"/>
            <a:ext cx="3721954" cy="2028465"/>
          </a:xfrm>
          <a:prstGeom prst="rect">
            <a:avLst/>
          </a:prstGeom>
        </p:spPr>
      </p:pic>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1053749" y="2829983"/>
            <a:ext cx="2516768" cy="715032"/>
          </a:xfrm>
          <a:prstGeom prst="rect">
            <a:avLst/>
          </a:prstGeom>
          <a:noFill/>
          <a:ln>
            <a:noFill/>
          </a:ln>
        </p:spPr>
      </p:pic>
      <p:pic>
        <p:nvPicPr>
          <p:cNvPr id="10" name="Picture 9" descr="dark_Higgs_production.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59346" y="3895961"/>
            <a:ext cx="3422966" cy="2312830"/>
          </a:xfrm>
          <a:prstGeom prst="rect">
            <a:avLst/>
          </a:prstGeom>
        </p:spPr>
      </p:pic>
      <p:pic>
        <p:nvPicPr>
          <p:cNvPr id="11" name="Picture 10"/>
          <p:cNvPicPr/>
          <p:nvPr/>
        </p:nvPicPr>
        <p:blipFill>
          <a:blip r:embed="rId5">
            <a:extLst>
              <a:ext uri="{28A0092B-C50C-407E-A947-70E740481C1C}">
                <a14:useLocalDpi xmlns:a14="http://schemas.microsoft.com/office/drawing/2010/main"/>
              </a:ext>
            </a:extLst>
          </a:blip>
          <a:srcRect/>
          <a:stretch>
            <a:fillRect/>
          </a:stretch>
        </p:blipFill>
        <p:spPr bwMode="auto">
          <a:xfrm>
            <a:off x="5491023" y="2829983"/>
            <a:ext cx="2616820" cy="566701"/>
          </a:xfrm>
          <a:prstGeom prst="rect">
            <a:avLst/>
          </a:prstGeom>
          <a:noFill/>
          <a:ln>
            <a:noFill/>
          </a:ln>
        </p:spPr>
      </p:pic>
      <p:sp>
        <p:nvSpPr>
          <p:cNvPr id="12" name="TextBox 11"/>
          <p:cNvSpPr txBox="1"/>
          <p:nvPr/>
        </p:nvSpPr>
        <p:spPr>
          <a:xfrm>
            <a:off x="580352" y="1897705"/>
            <a:ext cx="2573929" cy="369332"/>
          </a:xfrm>
          <a:prstGeom prst="rect">
            <a:avLst/>
          </a:prstGeom>
          <a:noFill/>
        </p:spPr>
        <p:txBody>
          <a:bodyPr wrap="none" rtlCol="0">
            <a:spAutoFit/>
          </a:bodyPr>
          <a:lstStyle/>
          <a:p>
            <a:r>
              <a:rPr lang="en-US" b="1" i="1" dirty="0" smtClean="0">
                <a:solidFill>
                  <a:srgbClr val="0000FF"/>
                </a:solidFill>
              </a:rPr>
              <a:t>Photon portal: “vector” </a:t>
            </a:r>
            <a:endParaRPr lang="en-US" b="1" i="1" dirty="0">
              <a:solidFill>
                <a:srgbClr val="0000FF"/>
              </a:solidFill>
            </a:endParaRPr>
          </a:p>
        </p:txBody>
      </p:sp>
      <p:sp>
        <p:nvSpPr>
          <p:cNvPr id="13" name="TextBox 12"/>
          <p:cNvSpPr txBox="1"/>
          <p:nvPr/>
        </p:nvSpPr>
        <p:spPr>
          <a:xfrm>
            <a:off x="5096811" y="1897705"/>
            <a:ext cx="2298012" cy="369332"/>
          </a:xfrm>
          <a:prstGeom prst="rect">
            <a:avLst/>
          </a:prstGeom>
          <a:noFill/>
        </p:spPr>
        <p:txBody>
          <a:bodyPr wrap="none" rtlCol="0">
            <a:spAutoFit/>
          </a:bodyPr>
          <a:lstStyle/>
          <a:p>
            <a:r>
              <a:rPr lang="en-US" b="1" i="1" dirty="0" smtClean="0">
                <a:solidFill>
                  <a:srgbClr val="0000FF"/>
                </a:solidFill>
              </a:rPr>
              <a:t>Higgs portal: “scalar” </a:t>
            </a:r>
            <a:endParaRPr lang="en-US" b="1" i="1" dirty="0">
              <a:solidFill>
                <a:srgbClr val="0000FF"/>
              </a:solidFill>
            </a:endParaRPr>
          </a:p>
        </p:txBody>
      </p:sp>
      <p:cxnSp>
        <p:nvCxnSpPr>
          <p:cNvPr id="15" name="Straight Connector 14"/>
          <p:cNvCxnSpPr/>
          <p:nvPr/>
        </p:nvCxnSpPr>
        <p:spPr>
          <a:xfrm flipH="1">
            <a:off x="4451638" y="2358691"/>
            <a:ext cx="13955" cy="3986924"/>
          </a:xfrm>
          <a:prstGeom prst="line">
            <a:avLst/>
          </a:prstGeom>
        </p:spPr>
        <p:style>
          <a:lnRef idx="2">
            <a:schemeClr val="accent1"/>
          </a:lnRef>
          <a:fillRef idx="0">
            <a:schemeClr val="accent1"/>
          </a:fillRef>
          <a:effectRef idx="1">
            <a:schemeClr val="accent1"/>
          </a:effectRef>
          <a:fontRef idx="minor">
            <a:schemeClr val="tx1"/>
          </a:fontRef>
        </p:style>
      </p:cxnSp>
      <p:sp>
        <p:nvSpPr>
          <p:cNvPr id="16" name="Date Placeholder 15"/>
          <p:cNvSpPr>
            <a:spLocks noGrp="1"/>
          </p:cNvSpPr>
          <p:nvPr>
            <p:ph type="dt" sz="half" idx="10"/>
          </p:nvPr>
        </p:nvSpPr>
        <p:spPr/>
        <p:txBody>
          <a:bodyPr/>
          <a:lstStyle/>
          <a:p>
            <a:fld id="{A831CC21-724D-9E46-824F-DCBCACCC3338}" type="datetime1">
              <a:rPr lang="en-US" smtClean="0"/>
              <a:t>1/14/16</a:t>
            </a:fld>
            <a:endParaRPr lang="en-US"/>
          </a:p>
        </p:txBody>
      </p:sp>
      <p:sp>
        <p:nvSpPr>
          <p:cNvPr id="17" name="Footer Placeholder 16"/>
          <p:cNvSpPr>
            <a:spLocks noGrp="1"/>
          </p:cNvSpPr>
          <p:nvPr>
            <p:ph type="ftr" sz="quarter" idx="11"/>
          </p:nvPr>
        </p:nvSpPr>
        <p:spPr/>
        <p:txBody>
          <a:bodyPr/>
          <a:lstStyle/>
          <a:p>
            <a:r>
              <a:rPr lang="en-US" smtClean="0"/>
              <a:t>Ming Liu, Dark Photons &amp; Dark Higgs @Fermilab</a:t>
            </a:r>
            <a:endParaRPr lang="en-US" dirty="0"/>
          </a:p>
        </p:txBody>
      </p:sp>
      <p:sp>
        <p:nvSpPr>
          <p:cNvPr id="18" name="Slide Number Placeholder 17"/>
          <p:cNvSpPr>
            <a:spLocks noGrp="1"/>
          </p:cNvSpPr>
          <p:nvPr>
            <p:ph type="sldNum" sz="quarter" idx="12"/>
          </p:nvPr>
        </p:nvSpPr>
        <p:spPr/>
        <p:txBody>
          <a:bodyPr/>
          <a:lstStyle/>
          <a:p>
            <a:fld id="{C595BDC6-1473-FF42-AF46-688D66A8C0AC}" type="slidenum">
              <a:rPr lang="en-US" smtClean="0"/>
              <a:t>26</a:t>
            </a:fld>
            <a:endParaRPr lang="en-US"/>
          </a:p>
        </p:txBody>
      </p:sp>
      <p:sp>
        <p:nvSpPr>
          <p:cNvPr id="2" name="Rectangle 1"/>
          <p:cNvSpPr/>
          <p:nvPr/>
        </p:nvSpPr>
        <p:spPr>
          <a:xfrm>
            <a:off x="7026034" y="3842667"/>
            <a:ext cx="1381971" cy="400110"/>
          </a:xfrm>
          <a:prstGeom prst="rect">
            <a:avLst/>
          </a:prstGeom>
        </p:spPr>
        <p:txBody>
          <a:bodyPr wrap="none">
            <a:spAutoFit/>
          </a:bodyPr>
          <a:lstStyle/>
          <a:p>
            <a:r>
              <a:rPr lang="en-US" sz="2000" i="1" dirty="0" err="1"/>
              <a:t>θ</a:t>
            </a:r>
            <a:r>
              <a:rPr lang="en-US" sz="2000" i="1" dirty="0"/>
              <a:t> = μ v/m</a:t>
            </a:r>
            <a:r>
              <a:rPr lang="en-US" sz="2000" i="1" baseline="-25000" dirty="0"/>
              <a:t>h</a:t>
            </a:r>
            <a:r>
              <a:rPr lang="en-US" sz="2000" i="1" baseline="30000" dirty="0"/>
              <a:t>2</a:t>
            </a:r>
            <a:r>
              <a:rPr lang="en-US" sz="2000" dirty="0" smtClean="0">
                <a:effectLst/>
              </a:rPr>
              <a:t> </a:t>
            </a:r>
            <a:endParaRPr lang="en-US" sz="2000" dirty="0"/>
          </a:p>
        </p:txBody>
      </p:sp>
    </p:spTree>
    <p:extLst>
      <p:ext uri="{BB962C8B-B14F-4D97-AF65-F5344CB8AC3E}">
        <p14:creationId xmlns:p14="http://schemas.microsoft.com/office/powerpoint/2010/main" val="8942723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314"/>
            <a:ext cx="8229600" cy="1143000"/>
          </a:xfrm>
        </p:spPr>
        <p:txBody>
          <a:bodyPr>
            <a:normAutofit/>
          </a:bodyPr>
          <a:lstStyle/>
          <a:p>
            <a:r>
              <a:rPr lang="en-US" dirty="0" smtClean="0"/>
              <a:t>Expectations from GUT</a:t>
            </a:r>
            <a:endParaRPr lang="en-US" sz="3100" dirty="0">
              <a:solidFill>
                <a:srgbClr val="0000FF"/>
              </a:solidFill>
            </a:endParaRPr>
          </a:p>
        </p:txBody>
      </p:sp>
      <p:sp>
        <p:nvSpPr>
          <p:cNvPr id="10" name="Content Placeholder 9"/>
          <p:cNvSpPr>
            <a:spLocks noGrp="1"/>
          </p:cNvSpPr>
          <p:nvPr>
            <p:ph idx="1"/>
          </p:nvPr>
        </p:nvSpPr>
        <p:spPr>
          <a:xfrm>
            <a:off x="457200" y="1237314"/>
            <a:ext cx="8229600" cy="1994650"/>
          </a:xfrm>
        </p:spPr>
        <p:txBody>
          <a:bodyPr>
            <a:normAutofit fontScale="70000" lnSpcReduction="20000"/>
          </a:bodyPr>
          <a:lstStyle/>
          <a:p>
            <a:r>
              <a:rPr lang="en-US" dirty="0" smtClean="0"/>
              <a:t>After EWSB, there is a coupling </a:t>
            </a:r>
            <a:r>
              <a:rPr lang="en-US" dirty="0" err="1" smtClean="0">
                <a:solidFill>
                  <a:srgbClr val="FF0000"/>
                </a:solidFill>
                <a:cs typeface="Arial"/>
              </a:rPr>
              <a:t>ε</a:t>
            </a:r>
            <a:r>
              <a:rPr lang="en-US" dirty="0" smtClean="0"/>
              <a:t> between the dark photon and the photon (also the Z, less important at low energies). </a:t>
            </a:r>
          </a:p>
          <a:p>
            <a:endParaRPr lang="en-US" dirty="0" smtClean="0"/>
          </a:p>
          <a:p>
            <a:r>
              <a:rPr lang="en-US" dirty="0" smtClean="0"/>
              <a:t>Theoretical prejudice for a mass scale </a:t>
            </a:r>
            <a:br>
              <a:rPr lang="en-US" dirty="0" smtClean="0"/>
            </a:br>
            <a:r>
              <a:rPr lang="en-US" dirty="0" smtClean="0"/>
              <a:t>          </a:t>
            </a:r>
          </a:p>
          <a:p>
            <a:pPr marL="0" indent="0">
              <a:buNone/>
            </a:pPr>
            <a:r>
              <a:rPr lang="en-US" dirty="0" smtClean="0"/>
              <a:t>        </a:t>
            </a:r>
            <a:r>
              <a:rPr lang="en-US" dirty="0"/>
              <a:t>	</a:t>
            </a:r>
            <a:r>
              <a:rPr lang="en-US" dirty="0" smtClean="0">
                <a:solidFill>
                  <a:srgbClr val="FF0000"/>
                </a:solidFill>
              </a:rPr>
              <a:t>m</a:t>
            </a:r>
            <a:r>
              <a:rPr lang="en-US" baseline="-25000" dirty="0" smtClean="0">
                <a:solidFill>
                  <a:srgbClr val="FF0000"/>
                </a:solidFill>
              </a:rPr>
              <a:t>A</a:t>
            </a:r>
            <a:r>
              <a:rPr lang="en-US" dirty="0" smtClean="0">
                <a:solidFill>
                  <a:srgbClr val="FF0000"/>
                </a:solidFill>
              </a:rPr>
              <a:t>’ ~ </a:t>
            </a:r>
            <a:r>
              <a:rPr lang="en-US" dirty="0" smtClean="0">
                <a:solidFill>
                  <a:srgbClr val="FF0000"/>
                </a:solidFill>
                <a:cs typeface="Arial"/>
              </a:rPr>
              <a:t>√</a:t>
            </a:r>
            <a:r>
              <a:rPr lang="en-US" dirty="0" err="1" smtClean="0">
                <a:solidFill>
                  <a:srgbClr val="FF0000"/>
                </a:solidFill>
                <a:cs typeface="Arial"/>
              </a:rPr>
              <a:t>ε</a:t>
            </a:r>
            <a:r>
              <a:rPr lang="en-US" dirty="0" smtClean="0">
                <a:solidFill>
                  <a:srgbClr val="FF0000"/>
                </a:solidFill>
              </a:rPr>
              <a:t> </a:t>
            </a:r>
            <a:r>
              <a:rPr lang="en-US" dirty="0" err="1" smtClean="0">
                <a:solidFill>
                  <a:srgbClr val="FF0000"/>
                </a:solidFill>
              </a:rPr>
              <a:t>m</a:t>
            </a:r>
            <a:r>
              <a:rPr lang="en-US" baseline="-25000" dirty="0" err="1" smtClean="0">
                <a:solidFill>
                  <a:srgbClr val="FF0000"/>
                </a:solidFill>
              </a:rPr>
              <a:t>EW</a:t>
            </a:r>
            <a:r>
              <a:rPr lang="en-US" dirty="0" smtClean="0">
                <a:solidFill>
                  <a:srgbClr val="FF0000"/>
                </a:solidFill>
              </a:rPr>
              <a:t> ~ (MeV – </a:t>
            </a:r>
            <a:r>
              <a:rPr lang="en-US" dirty="0" err="1" smtClean="0">
                <a:solidFill>
                  <a:srgbClr val="FF0000"/>
                </a:solidFill>
              </a:rPr>
              <a:t>GeV</a:t>
            </a:r>
            <a:r>
              <a:rPr lang="en-US" dirty="0" smtClean="0">
                <a:solidFill>
                  <a:srgbClr val="FF0000"/>
                </a:solidFill>
              </a:rPr>
              <a:t>)</a:t>
            </a:r>
          </a:p>
          <a:p>
            <a:endParaRPr lang="en-US" dirty="0" smtClean="0"/>
          </a:p>
          <a:p>
            <a:endParaRPr lang="en-US" dirty="0"/>
          </a:p>
        </p:txBody>
      </p:sp>
      <p:sp>
        <p:nvSpPr>
          <p:cNvPr id="7" name="Date Placeholder 6"/>
          <p:cNvSpPr>
            <a:spLocks noGrp="1"/>
          </p:cNvSpPr>
          <p:nvPr>
            <p:ph type="dt" sz="half" idx="10"/>
          </p:nvPr>
        </p:nvSpPr>
        <p:spPr/>
        <p:txBody>
          <a:bodyPr/>
          <a:lstStyle/>
          <a:p>
            <a:fld id="{279101EE-9FA8-6A4B-B96B-7EC0C2CB6A40}" type="datetime1">
              <a:rPr lang="en-US" smtClean="0"/>
              <a:t>1/14/16</a:t>
            </a:fld>
            <a:endParaRPr lang="en-US"/>
          </a:p>
        </p:txBody>
      </p:sp>
      <p:sp>
        <p:nvSpPr>
          <p:cNvPr id="8" name="Footer Placeholder 7"/>
          <p:cNvSpPr>
            <a:spLocks noGrp="1"/>
          </p:cNvSpPr>
          <p:nvPr>
            <p:ph type="ftr" sz="quarter" idx="11"/>
          </p:nvPr>
        </p:nvSpPr>
        <p:spPr/>
        <p:txBody>
          <a:bodyPr/>
          <a:lstStyle/>
          <a:p>
            <a:r>
              <a:rPr lang="en-US" smtClean="0"/>
              <a:t>Ming Liu, Dark Photons &amp; Dark Higgs @Fermilab</a:t>
            </a:r>
            <a:endParaRPr lang="en-US"/>
          </a:p>
        </p:txBody>
      </p:sp>
      <p:sp>
        <p:nvSpPr>
          <p:cNvPr id="9" name="Slide Number Placeholder 8"/>
          <p:cNvSpPr>
            <a:spLocks noGrp="1"/>
          </p:cNvSpPr>
          <p:nvPr>
            <p:ph type="sldNum" sz="quarter" idx="12"/>
          </p:nvPr>
        </p:nvSpPr>
        <p:spPr/>
        <p:txBody>
          <a:bodyPr/>
          <a:lstStyle/>
          <a:p>
            <a:fld id="{8FDBEE91-12D0-A746-A9CF-88E60FE42694}" type="slidenum">
              <a:rPr lang="en-US" smtClean="0"/>
              <a:t>27</a:t>
            </a:fld>
            <a:endParaRPr lang="en-US"/>
          </a:p>
        </p:txBody>
      </p:sp>
      <p:pic>
        <p:nvPicPr>
          <p:cNvPr id="4" name="Picture 3"/>
          <p:cNvPicPr>
            <a:picLocks noChangeAspect="1"/>
          </p:cNvPicPr>
          <p:nvPr/>
        </p:nvPicPr>
        <p:blipFill>
          <a:blip r:embed="rId2"/>
          <a:stretch>
            <a:fillRect/>
          </a:stretch>
        </p:blipFill>
        <p:spPr>
          <a:xfrm>
            <a:off x="803643" y="3440956"/>
            <a:ext cx="3233268" cy="2615860"/>
          </a:xfrm>
          <a:prstGeom prst="rect">
            <a:avLst/>
          </a:prstGeom>
        </p:spPr>
      </p:pic>
      <p:pic>
        <p:nvPicPr>
          <p:cNvPr id="5" name="Picture 4"/>
          <p:cNvPicPr>
            <a:picLocks noChangeAspect="1"/>
          </p:cNvPicPr>
          <p:nvPr/>
        </p:nvPicPr>
        <p:blipFill>
          <a:blip r:embed="rId3"/>
          <a:stretch>
            <a:fillRect/>
          </a:stretch>
        </p:blipFill>
        <p:spPr>
          <a:xfrm>
            <a:off x="5114176" y="3531678"/>
            <a:ext cx="3572624" cy="2139853"/>
          </a:xfrm>
          <a:prstGeom prst="rect">
            <a:avLst/>
          </a:prstGeom>
        </p:spPr>
      </p:pic>
      <p:sp>
        <p:nvSpPr>
          <p:cNvPr id="11" name="Rectangle 10"/>
          <p:cNvSpPr/>
          <p:nvPr/>
        </p:nvSpPr>
        <p:spPr>
          <a:xfrm>
            <a:off x="6360426" y="2398820"/>
            <a:ext cx="2430100" cy="738664"/>
          </a:xfrm>
          <a:prstGeom prst="rect">
            <a:avLst/>
          </a:prstGeom>
        </p:spPr>
        <p:txBody>
          <a:bodyPr wrap="square">
            <a:spAutoFit/>
          </a:bodyPr>
          <a:lstStyle/>
          <a:p>
            <a:r>
              <a:rPr lang="en-US" sz="1050" dirty="0"/>
              <a:t>e.g. </a:t>
            </a:r>
            <a:r>
              <a:rPr lang="en-US" sz="1050" dirty="0" err="1"/>
              <a:t>Arkani-Hamed</a:t>
            </a:r>
            <a:r>
              <a:rPr lang="en-US" sz="1050" dirty="0"/>
              <a:t> &amp; Weiner;</a:t>
            </a:r>
          </a:p>
          <a:p>
            <a:r>
              <a:rPr lang="en-US" sz="1050" dirty="0"/>
              <a:t>Cheung, </a:t>
            </a:r>
            <a:r>
              <a:rPr lang="en-US" sz="1050" dirty="0" err="1"/>
              <a:t>Ruderman</a:t>
            </a:r>
            <a:r>
              <a:rPr lang="en-US" sz="1050" dirty="0"/>
              <a:t>, Wang, </a:t>
            </a:r>
            <a:r>
              <a:rPr lang="en-US" sz="1050" dirty="0" err="1"/>
              <a:t>Yavin</a:t>
            </a:r>
            <a:r>
              <a:rPr lang="en-US" sz="1050" dirty="0"/>
              <a:t>;</a:t>
            </a:r>
          </a:p>
          <a:p>
            <a:r>
              <a:rPr lang="en-US" sz="1050" dirty="0"/>
              <a:t>Morrissey, Poland, </a:t>
            </a:r>
            <a:r>
              <a:rPr lang="en-US" sz="1050" dirty="0" err="1"/>
              <a:t>Zurek</a:t>
            </a:r>
            <a:r>
              <a:rPr lang="en-US" sz="1050" dirty="0" smtClean="0"/>
              <a:t>;</a:t>
            </a:r>
          </a:p>
          <a:p>
            <a:r>
              <a:rPr lang="en-US" sz="1050" dirty="0" err="1" smtClean="0"/>
              <a:t>Essig</a:t>
            </a:r>
            <a:r>
              <a:rPr lang="en-US" sz="1050" dirty="0" smtClean="0"/>
              <a:t>, Schuster, Toro;</a:t>
            </a:r>
            <a:endParaRPr lang="en-US" sz="1050" dirty="0"/>
          </a:p>
        </p:txBody>
      </p:sp>
    </p:spTree>
    <p:extLst>
      <p:ext uri="{BB962C8B-B14F-4D97-AF65-F5344CB8AC3E}">
        <p14:creationId xmlns:p14="http://schemas.microsoft.com/office/powerpoint/2010/main" val="14949230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8"/>
            <a:ext cx="8229600" cy="1117497"/>
          </a:xfrm>
        </p:spPr>
        <p:txBody>
          <a:bodyPr>
            <a:normAutofit fontScale="90000"/>
          </a:bodyPr>
          <a:lstStyle/>
          <a:p>
            <a:r>
              <a:rPr lang="en-US" sz="4000" dirty="0" smtClean="0"/>
              <a:t>Summary: </a:t>
            </a:r>
            <a:r>
              <a:rPr lang="en-US" sz="4000" dirty="0" smtClean="0"/>
              <a:t>Phase-I Dark </a:t>
            </a:r>
            <a:r>
              <a:rPr lang="en-US" sz="4000" dirty="0" smtClean="0"/>
              <a:t>Photon Sensitivity</a:t>
            </a:r>
            <a:br>
              <a:rPr lang="en-US" sz="4000" dirty="0" smtClean="0"/>
            </a:br>
            <a:r>
              <a:rPr lang="en-US" sz="2800" dirty="0" smtClean="0">
                <a:solidFill>
                  <a:srgbClr val="000000"/>
                </a:solidFill>
              </a:rPr>
              <a:t>POT:1.4x10</a:t>
            </a:r>
            <a:r>
              <a:rPr lang="en-US" sz="2800" baseline="30000" dirty="0" smtClean="0">
                <a:solidFill>
                  <a:srgbClr val="000000"/>
                </a:solidFill>
              </a:rPr>
              <a:t>18</a:t>
            </a:r>
            <a:r>
              <a:rPr lang="en-US" sz="2800" dirty="0" smtClean="0">
                <a:solidFill>
                  <a:srgbClr val="000000"/>
                </a:solidFill>
              </a:rPr>
              <a:t> (parasitic w/ E1039)</a:t>
            </a:r>
            <a:endParaRPr lang="en-US" sz="2800" dirty="0">
              <a:solidFill>
                <a:srgbClr val="000000"/>
              </a:solidFill>
            </a:endParaRPr>
          </a:p>
        </p:txBody>
      </p:sp>
      <p:sp>
        <p:nvSpPr>
          <p:cNvPr id="3" name="Date Placeholder 2"/>
          <p:cNvSpPr>
            <a:spLocks noGrp="1"/>
          </p:cNvSpPr>
          <p:nvPr>
            <p:ph type="dt" sz="half" idx="10"/>
          </p:nvPr>
        </p:nvSpPr>
        <p:spPr/>
        <p:txBody>
          <a:bodyPr/>
          <a:lstStyle/>
          <a:p>
            <a:fld id="{FED0B692-7DC7-634B-908D-4674C59A30A0}" type="datetime1">
              <a:rPr lang="en-US" smtClean="0"/>
              <a:t>1/14/16</a:t>
            </a:fld>
            <a:endParaRPr lang="en-US"/>
          </a:p>
        </p:txBody>
      </p:sp>
      <p:sp>
        <p:nvSpPr>
          <p:cNvPr id="4" name="Footer Placeholder 3"/>
          <p:cNvSpPr>
            <a:spLocks noGrp="1"/>
          </p:cNvSpPr>
          <p:nvPr>
            <p:ph type="ftr" sz="quarter" idx="11"/>
          </p:nvPr>
        </p:nvSpPr>
        <p:spPr/>
        <p:txBody>
          <a:bodyPr/>
          <a:lstStyle/>
          <a:p>
            <a:r>
              <a:rPr lang="en-US" smtClean="0"/>
              <a:t>Ming Liu, Dark Photons &amp; Dark Higgs @Fermilab</a:t>
            </a:r>
            <a:endParaRPr lang="en-US"/>
          </a:p>
        </p:txBody>
      </p:sp>
      <p:sp>
        <p:nvSpPr>
          <p:cNvPr id="5" name="Slide Number Placeholder 4"/>
          <p:cNvSpPr>
            <a:spLocks noGrp="1"/>
          </p:cNvSpPr>
          <p:nvPr>
            <p:ph type="sldNum" sz="quarter" idx="12"/>
          </p:nvPr>
        </p:nvSpPr>
        <p:spPr/>
        <p:txBody>
          <a:bodyPr/>
          <a:lstStyle/>
          <a:p>
            <a:fld id="{2F9980D2-850A-174B-9924-94B9342D747D}" type="slidenum">
              <a:rPr lang="en-US" smtClean="0"/>
              <a:t>28</a:t>
            </a:fld>
            <a:endParaRPr lang="en-US"/>
          </a:p>
        </p:txBody>
      </p:sp>
      <p:sp>
        <p:nvSpPr>
          <p:cNvPr id="6" name="TextBox 5"/>
          <p:cNvSpPr txBox="1"/>
          <p:nvPr/>
        </p:nvSpPr>
        <p:spPr>
          <a:xfrm>
            <a:off x="280939" y="1136315"/>
            <a:ext cx="3567545" cy="5139868"/>
          </a:xfrm>
          <a:prstGeom prst="rect">
            <a:avLst/>
          </a:prstGeom>
          <a:noFill/>
        </p:spPr>
        <p:txBody>
          <a:bodyPr wrap="square" rtlCol="0">
            <a:spAutoFit/>
          </a:bodyPr>
          <a:lstStyle/>
          <a:p>
            <a:r>
              <a:rPr lang="en-US" dirty="0" smtClean="0">
                <a:solidFill>
                  <a:srgbClr val="0000FF"/>
                </a:solidFill>
              </a:rPr>
              <a:t>Signals considered: </a:t>
            </a:r>
          </a:p>
          <a:p>
            <a:pPr marL="285750" indent="-285750">
              <a:buFontTx/>
              <a:buChar char="-"/>
            </a:pPr>
            <a:r>
              <a:rPr lang="en-US" dirty="0" err="1" smtClean="0"/>
              <a:t>Drell</a:t>
            </a:r>
            <a:r>
              <a:rPr lang="en-US" dirty="0" smtClean="0"/>
              <a:t>-Yan like</a:t>
            </a:r>
          </a:p>
          <a:p>
            <a:pPr marL="285750" indent="-285750">
              <a:buFontTx/>
              <a:buChar char="-"/>
            </a:pPr>
            <a:r>
              <a:rPr lang="en-US" dirty="0" smtClean="0"/>
              <a:t>Eta decays</a:t>
            </a:r>
          </a:p>
          <a:p>
            <a:pPr marL="285750" indent="-285750">
              <a:buFontTx/>
              <a:buChar char="-"/>
            </a:pPr>
            <a:r>
              <a:rPr lang="en-US" dirty="0" err="1"/>
              <a:t>Bremsstralung</a:t>
            </a:r>
            <a:endParaRPr lang="en-US" dirty="0"/>
          </a:p>
          <a:p>
            <a:endParaRPr lang="en-US" dirty="0"/>
          </a:p>
          <a:p>
            <a:r>
              <a:rPr lang="en-US" dirty="0" smtClean="0">
                <a:solidFill>
                  <a:srgbClr val="FF0000"/>
                </a:solidFill>
              </a:rPr>
              <a:t>Covers a wide range of unexplored parameter phase space</a:t>
            </a:r>
          </a:p>
          <a:p>
            <a:endParaRPr lang="en-US" dirty="0"/>
          </a:p>
          <a:p>
            <a:pPr marL="285750" indent="-285750">
              <a:buFont typeface="Arial"/>
              <a:buChar char="•"/>
            </a:pPr>
            <a:r>
              <a:rPr lang="en-US" dirty="0">
                <a:solidFill>
                  <a:srgbClr val="0000FF"/>
                </a:solidFill>
              </a:rPr>
              <a:t>Displaced </a:t>
            </a:r>
            <a:r>
              <a:rPr lang="en-US" dirty="0" err="1" smtClean="0">
                <a:solidFill>
                  <a:srgbClr val="0000FF"/>
                </a:solidFill>
              </a:rPr>
              <a:t>dimuons</a:t>
            </a:r>
            <a:endParaRPr lang="en-US" dirty="0">
              <a:solidFill>
                <a:srgbClr val="0000FF"/>
              </a:solidFill>
            </a:endParaRPr>
          </a:p>
          <a:p>
            <a:r>
              <a:rPr lang="en-US" dirty="0" smtClean="0">
                <a:solidFill>
                  <a:srgbClr val="0000FF"/>
                </a:solidFill>
              </a:rPr>
              <a:t>     </a:t>
            </a:r>
            <a:r>
              <a:rPr lang="en-US" sz="1400" dirty="0" smtClean="0">
                <a:solidFill>
                  <a:srgbClr val="FF0000"/>
                </a:solidFill>
              </a:rPr>
              <a:t>-   Minimal SM background</a:t>
            </a:r>
          </a:p>
          <a:p>
            <a:r>
              <a:rPr lang="en-US" sz="1400" dirty="0">
                <a:solidFill>
                  <a:srgbClr val="008000"/>
                </a:solidFill>
              </a:rPr>
              <a:t> </a:t>
            </a:r>
            <a:r>
              <a:rPr lang="en-US" sz="1400" dirty="0" smtClean="0">
                <a:solidFill>
                  <a:srgbClr val="008000"/>
                </a:solidFill>
              </a:rPr>
              <a:t>     </a:t>
            </a:r>
            <a:endParaRPr lang="en-US" dirty="0" smtClean="0"/>
          </a:p>
          <a:p>
            <a:pPr marL="285750" indent="-285750">
              <a:buFont typeface="Arial"/>
              <a:buChar char="•"/>
            </a:pPr>
            <a:r>
              <a:rPr lang="en-US" dirty="0" smtClean="0">
                <a:solidFill>
                  <a:srgbClr val="0000FF"/>
                </a:solidFill>
              </a:rPr>
              <a:t>Prompt </a:t>
            </a:r>
            <a:r>
              <a:rPr lang="en-US" dirty="0" err="1" smtClean="0">
                <a:solidFill>
                  <a:srgbClr val="0000FF"/>
                </a:solidFill>
              </a:rPr>
              <a:t>dimuons</a:t>
            </a:r>
            <a:endParaRPr lang="en-US" dirty="0">
              <a:solidFill>
                <a:srgbClr val="0000FF"/>
              </a:solidFill>
            </a:endParaRPr>
          </a:p>
          <a:p>
            <a:r>
              <a:rPr lang="en-US" sz="1400" dirty="0">
                <a:solidFill>
                  <a:srgbClr val="0000FF"/>
                </a:solidFill>
              </a:rPr>
              <a:t> </a:t>
            </a:r>
            <a:r>
              <a:rPr lang="en-US" sz="1400" dirty="0" smtClean="0">
                <a:solidFill>
                  <a:srgbClr val="0000FF"/>
                </a:solidFill>
              </a:rPr>
              <a:t>   </a:t>
            </a:r>
            <a:r>
              <a:rPr lang="en-US" sz="1400" dirty="0" smtClean="0">
                <a:solidFill>
                  <a:srgbClr val="FF0000"/>
                </a:solidFill>
              </a:rPr>
              <a:t>   -  Excellent coverage over BELLE-II</a:t>
            </a:r>
          </a:p>
          <a:p>
            <a:r>
              <a:rPr lang="en-US" sz="1400" dirty="0">
                <a:solidFill>
                  <a:srgbClr val="FF0000"/>
                </a:solidFill>
              </a:rPr>
              <a:t> </a:t>
            </a:r>
            <a:r>
              <a:rPr lang="en-US" sz="1400" dirty="0" smtClean="0">
                <a:solidFill>
                  <a:srgbClr val="FF0000"/>
                </a:solidFill>
              </a:rPr>
              <a:t>         projection</a:t>
            </a:r>
            <a:endParaRPr lang="en-US" sz="1400" dirty="0">
              <a:solidFill>
                <a:srgbClr val="FF0000"/>
              </a:solidFill>
            </a:endParaRPr>
          </a:p>
          <a:p>
            <a:r>
              <a:rPr lang="en-US" sz="1400" dirty="0" smtClean="0">
                <a:solidFill>
                  <a:srgbClr val="FF0000"/>
                </a:solidFill>
              </a:rPr>
              <a:t>     </a:t>
            </a:r>
            <a:r>
              <a:rPr lang="en-US" sz="1400" dirty="0" smtClean="0">
                <a:solidFill>
                  <a:srgbClr val="008000"/>
                </a:solidFill>
              </a:rPr>
              <a:t>  -  Possible dedicated runs later to fully   </a:t>
            </a:r>
          </a:p>
          <a:p>
            <a:r>
              <a:rPr lang="en-US" sz="1400" dirty="0">
                <a:solidFill>
                  <a:srgbClr val="008000"/>
                </a:solidFill>
              </a:rPr>
              <a:t> </a:t>
            </a:r>
            <a:r>
              <a:rPr lang="en-US" sz="1400" dirty="0" smtClean="0">
                <a:solidFill>
                  <a:srgbClr val="008000"/>
                </a:solidFill>
              </a:rPr>
              <a:t>         restore mass &lt; 3GeV (Phase-II)</a:t>
            </a:r>
          </a:p>
          <a:p>
            <a:pPr marL="742950" lvl="1" indent="-285750">
              <a:buFontTx/>
              <a:buChar char="-"/>
            </a:pPr>
            <a:endParaRPr lang="en-US" sz="1400" dirty="0" smtClean="0">
              <a:solidFill>
                <a:srgbClr val="008000"/>
              </a:solidFill>
            </a:endParaRPr>
          </a:p>
          <a:p>
            <a:pPr marL="285750" indent="-285750">
              <a:buFont typeface="Arial"/>
              <a:buChar char="•"/>
            </a:pPr>
            <a:r>
              <a:rPr lang="en-US" b="1" i="1" dirty="0" smtClean="0">
                <a:solidFill>
                  <a:srgbClr val="FF0000"/>
                </a:solidFill>
              </a:rPr>
              <a:t>Phase-II with upgrades</a:t>
            </a:r>
          </a:p>
          <a:p>
            <a:r>
              <a:rPr lang="en-US" sz="1400" b="1" i="1" dirty="0">
                <a:solidFill>
                  <a:srgbClr val="FF0000"/>
                </a:solidFill>
              </a:rPr>
              <a:t> </a:t>
            </a:r>
            <a:r>
              <a:rPr lang="en-US" sz="1400" b="1" i="1" dirty="0" smtClean="0">
                <a:solidFill>
                  <a:srgbClr val="FF0000"/>
                </a:solidFill>
              </a:rPr>
              <a:t>      </a:t>
            </a:r>
            <a:r>
              <a:rPr lang="en-US" sz="1400" dirty="0" smtClean="0">
                <a:solidFill>
                  <a:srgbClr val="008000"/>
                </a:solidFill>
              </a:rPr>
              <a:t>Access below 200MeV with di-electrons</a:t>
            </a:r>
          </a:p>
          <a:p>
            <a:r>
              <a:rPr lang="en-US" sz="1400" dirty="0">
                <a:solidFill>
                  <a:srgbClr val="008000"/>
                </a:solidFill>
              </a:rPr>
              <a:t> </a:t>
            </a:r>
            <a:r>
              <a:rPr lang="en-US" sz="1400" dirty="0" smtClean="0">
                <a:solidFill>
                  <a:srgbClr val="008000"/>
                </a:solidFill>
              </a:rPr>
              <a:t>     ( add </a:t>
            </a:r>
            <a:r>
              <a:rPr lang="en-US" sz="1400" dirty="0" err="1" smtClean="0">
                <a:solidFill>
                  <a:srgbClr val="008000"/>
                </a:solidFill>
              </a:rPr>
              <a:t>EMCal</a:t>
            </a:r>
            <a:r>
              <a:rPr lang="en-US" sz="1400" dirty="0" smtClean="0">
                <a:solidFill>
                  <a:srgbClr val="008000"/>
                </a:solidFill>
              </a:rPr>
              <a:t>)  </a:t>
            </a:r>
          </a:p>
        </p:txBody>
      </p:sp>
      <p:grpSp>
        <p:nvGrpSpPr>
          <p:cNvPr id="14" name="Group 13"/>
          <p:cNvGrpSpPr/>
          <p:nvPr/>
        </p:nvGrpSpPr>
        <p:grpSpPr>
          <a:xfrm>
            <a:off x="3859885" y="1262177"/>
            <a:ext cx="4593593" cy="5012795"/>
            <a:chOff x="4093187" y="1219683"/>
            <a:chExt cx="4894118" cy="5188354"/>
          </a:xfrm>
        </p:grpSpPr>
        <p:pic>
          <p:nvPicPr>
            <p:cNvPr id="7" name="Picture 6" descr="sensitivity_all_v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93187" y="1219683"/>
              <a:ext cx="4894118" cy="518835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6163" y="3232562"/>
              <a:ext cx="1688052" cy="298913"/>
            </a:xfrm>
            <a:prstGeom prst="rect">
              <a:avLst/>
            </a:prstGeom>
            <a:solidFill>
              <a:srgbClr val="FFFF00"/>
            </a:solidFill>
          </p:spPr>
        </p:pic>
      </p:grpSp>
      <p:sp>
        <p:nvSpPr>
          <p:cNvPr id="18" name="TextBox 17"/>
          <p:cNvSpPr txBox="1"/>
          <p:nvPr/>
        </p:nvSpPr>
        <p:spPr>
          <a:xfrm>
            <a:off x="8272598" y="4118755"/>
            <a:ext cx="666619" cy="276999"/>
          </a:xfrm>
          <a:prstGeom prst="rect">
            <a:avLst/>
          </a:prstGeom>
          <a:noFill/>
        </p:spPr>
        <p:txBody>
          <a:bodyPr wrap="none" rtlCol="0">
            <a:spAutoFit/>
          </a:bodyPr>
          <a:lstStyle/>
          <a:p>
            <a:r>
              <a:rPr lang="en-US" sz="1200" dirty="0" smtClean="0"/>
              <a:t>(~2023)</a:t>
            </a:r>
            <a:endParaRPr lang="en-US" sz="1200" dirty="0"/>
          </a:p>
        </p:txBody>
      </p:sp>
      <p:sp>
        <p:nvSpPr>
          <p:cNvPr id="19" name="TextBox 18"/>
          <p:cNvSpPr txBox="1"/>
          <p:nvPr/>
        </p:nvSpPr>
        <p:spPr>
          <a:xfrm>
            <a:off x="8282594" y="3841756"/>
            <a:ext cx="661284" cy="276999"/>
          </a:xfrm>
          <a:prstGeom prst="rect">
            <a:avLst/>
          </a:prstGeom>
          <a:noFill/>
        </p:spPr>
        <p:txBody>
          <a:bodyPr wrap="none" rtlCol="0">
            <a:spAutoFit/>
          </a:bodyPr>
          <a:lstStyle/>
          <a:p>
            <a:r>
              <a:rPr lang="en-US" sz="1200" dirty="0" smtClean="0"/>
              <a:t>(2016?)</a:t>
            </a:r>
            <a:endParaRPr lang="en-US" sz="1200" dirty="0"/>
          </a:p>
        </p:txBody>
      </p:sp>
      <p:sp>
        <p:nvSpPr>
          <p:cNvPr id="15" name="TextBox 14"/>
          <p:cNvSpPr txBox="1"/>
          <p:nvPr/>
        </p:nvSpPr>
        <p:spPr>
          <a:xfrm>
            <a:off x="8269935" y="3651374"/>
            <a:ext cx="661284" cy="276999"/>
          </a:xfrm>
          <a:prstGeom prst="rect">
            <a:avLst/>
          </a:prstGeom>
          <a:noFill/>
        </p:spPr>
        <p:txBody>
          <a:bodyPr wrap="none" rtlCol="0">
            <a:spAutoFit/>
          </a:bodyPr>
          <a:lstStyle/>
          <a:p>
            <a:r>
              <a:rPr lang="en-US" sz="1200" dirty="0" smtClean="0"/>
              <a:t>(2017?)</a:t>
            </a:r>
            <a:endParaRPr lang="en-US" sz="1200" dirty="0"/>
          </a:p>
        </p:txBody>
      </p:sp>
    </p:spTree>
    <p:extLst>
      <p:ext uri="{BB962C8B-B14F-4D97-AF65-F5344CB8AC3E}">
        <p14:creationId xmlns:p14="http://schemas.microsoft.com/office/powerpoint/2010/main" val="13784794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5540"/>
          </a:xfrm>
        </p:spPr>
        <p:txBody>
          <a:bodyPr>
            <a:normAutofit fontScale="90000"/>
          </a:bodyPr>
          <a:lstStyle/>
          <a:p>
            <a:r>
              <a:rPr lang="en-US" dirty="0" smtClean="0"/>
              <a:t>Phase-II: Full Coverage</a:t>
            </a:r>
            <a:br>
              <a:rPr lang="en-US" dirty="0" smtClean="0"/>
            </a:br>
            <a:r>
              <a:rPr lang="en-US" sz="3100" dirty="0">
                <a:solidFill>
                  <a:srgbClr val="000000"/>
                </a:solidFill>
              </a:rPr>
              <a:t>with future detector “</a:t>
            </a:r>
            <a:r>
              <a:rPr lang="en-US" altLang="zh-CN" sz="3100" dirty="0" err="1" smtClean="0">
                <a:solidFill>
                  <a:srgbClr val="000000"/>
                </a:solidFill>
              </a:rPr>
              <a:t>EMCal</a:t>
            </a:r>
            <a:r>
              <a:rPr lang="en-US" altLang="zh-CN" sz="3100" dirty="0" smtClean="0">
                <a:solidFill>
                  <a:srgbClr val="000000"/>
                </a:solidFill>
              </a:rPr>
              <a:t>/</a:t>
            </a:r>
            <a:r>
              <a:rPr lang="en-US" altLang="zh-CN" sz="3100" dirty="0" err="1" smtClean="0">
                <a:solidFill>
                  <a:srgbClr val="000000"/>
                </a:solidFill>
              </a:rPr>
              <a:t>HCal</a:t>
            </a:r>
            <a:r>
              <a:rPr lang="en-US" altLang="zh-CN" sz="3100" dirty="0" smtClean="0">
                <a:solidFill>
                  <a:srgbClr val="000000"/>
                </a:solidFill>
              </a:rPr>
              <a:t>” </a:t>
            </a:r>
            <a:r>
              <a:rPr lang="en-US" sz="3100" dirty="0">
                <a:solidFill>
                  <a:srgbClr val="000000"/>
                </a:solidFill>
              </a:rPr>
              <a:t>upgrades </a:t>
            </a:r>
          </a:p>
        </p:txBody>
      </p:sp>
      <p:sp>
        <p:nvSpPr>
          <p:cNvPr id="3" name="Content Placeholder 2"/>
          <p:cNvSpPr>
            <a:spLocks noGrp="1"/>
          </p:cNvSpPr>
          <p:nvPr>
            <p:ph idx="1"/>
          </p:nvPr>
        </p:nvSpPr>
        <p:spPr>
          <a:xfrm>
            <a:off x="202527" y="1433430"/>
            <a:ext cx="3947478" cy="4590196"/>
          </a:xfrm>
        </p:spPr>
        <p:txBody>
          <a:bodyPr>
            <a:normAutofit fontScale="62500" lnSpcReduction="20000"/>
          </a:bodyPr>
          <a:lstStyle/>
          <a:p>
            <a:r>
              <a:rPr lang="en-US" dirty="0" smtClean="0"/>
              <a:t>Detector upgrades</a:t>
            </a:r>
          </a:p>
          <a:p>
            <a:pPr lvl="1"/>
            <a:r>
              <a:rPr lang="en-US" dirty="0" err="1" smtClean="0"/>
              <a:t>EMCal</a:t>
            </a:r>
            <a:r>
              <a:rPr lang="en-US" dirty="0" smtClean="0"/>
              <a:t>: e</a:t>
            </a:r>
            <a:r>
              <a:rPr lang="en-US" baseline="30000" dirty="0" smtClean="0"/>
              <a:t>+/-</a:t>
            </a:r>
          </a:p>
          <a:p>
            <a:pPr lvl="1"/>
            <a:r>
              <a:rPr lang="en-US" dirty="0" err="1" smtClean="0"/>
              <a:t>HCal</a:t>
            </a:r>
            <a:r>
              <a:rPr lang="en-US" dirty="0" smtClean="0"/>
              <a:t>: π</a:t>
            </a:r>
            <a:r>
              <a:rPr lang="en-US" baseline="30000" dirty="0" smtClean="0"/>
              <a:t>+/-</a:t>
            </a:r>
            <a:r>
              <a:rPr lang="en-US" dirty="0" smtClean="0"/>
              <a:t> </a:t>
            </a:r>
          </a:p>
          <a:p>
            <a:pPr lvl="1"/>
            <a:r>
              <a:rPr lang="en-US" dirty="0" smtClean="0"/>
              <a:t>Recycle from other experiments, RHIC/</a:t>
            </a:r>
            <a:r>
              <a:rPr lang="en-US" dirty="0" err="1" smtClean="0"/>
              <a:t>JLab</a:t>
            </a:r>
            <a:r>
              <a:rPr lang="en-US" dirty="0" smtClean="0"/>
              <a:t> etc.</a:t>
            </a:r>
          </a:p>
          <a:p>
            <a:pPr lvl="1"/>
            <a:endParaRPr lang="en-US" dirty="0" smtClean="0"/>
          </a:p>
          <a:p>
            <a:r>
              <a:rPr lang="en-US" dirty="0" smtClean="0"/>
              <a:t>DAQ upgrade</a:t>
            </a:r>
          </a:p>
          <a:p>
            <a:pPr lvl="1"/>
            <a:r>
              <a:rPr lang="en-US" dirty="0" smtClean="0"/>
              <a:t>100 kHz</a:t>
            </a:r>
          </a:p>
          <a:p>
            <a:pPr lvl="1"/>
            <a:endParaRPr lang="en-US" dirty="0" smtClean="0"/>
          </a:p>
          <a:p>
            <a:r>
              <a:rPr lang="en-US" dirty="0" smtClean="0"/>
              <a:t>Timeline of dedicated runs</a:t>
            </a:r>
          </a:p>
          <a:p>
            <a:pPr lvl="1"/>
            <a:r>
              <a:rPr lang="en-US" dirty="0" smtClean="0"/>
              <a:t>2019+</a:t>
            </a:r>
          </a:p>
          <a:p>
            <a:pPr lvl="1"/>
            <a:endParaRPr lang="en-US" dirty="0" smtClean="0"/>
          </a:p>
          <a:p>
            <a:r>
              <a:rPr lang="en-US" dirty="0" smtClean="0"/>
              <a:t>Detector configuration</a:t>
            </a:r>
          </a:p>
          <a:p>
            <a:pPr lvl="1"/>
            <a:r>
              <a:rPr lang="en-US" dirty="0" smtClean="0"/>
              <a:t>Access low mass region with optimized </a:t>
            </a:r>
            <a:r>
              <a:rPr lang="en-US" dirty="0" err="1" smtClean="0"/>
              <a:t>Fmag</a:t>
            </a:r>
            <a:r>
              <a:rPr lang="en-US" dirty="0" smtClean="0"/>
              <a:t> </a:t>
            </a:r>
            <a:r>
              <a:rPr lang="en-US" dirty="0" err="1" smtClean="0"/>
              <a:t>settting</a:t>
            </a:r>
            <a:endParaRPr lang="en-US" dirty="0"/>
          </a:p>
        </p:txBody>
      </p:sp>
      <p:sp>
        <p:nvSpPr>
          <p:cNvPr id="4" name="Date Placeholder 3"/>
          <p:cNvSpPr>
            <a:spLocks noGrp="1"/>
          </p:cNvSpPr>
          <p:nvPr>
            <p:ph type="dt" sz="half" idx="10"/>
          </p:nvPr>
        </p:nvSpPr>
        <p:spPr/>
        <p:txBody>
          <a:bodyPr/>
          <a:lstStyle/>
          <a:p>
            <a:fld id="{C465059D-04C5-8C40-A6C3-399A204DAE65}" type="datetime1">
              <a:rPr lang="en-US" smtClean="0"/>
              <a:t>1/14/16</a:t>
            </a:fld>
            <a:endParaRPr lang="en-US"/>
          </a:p>
        </p:txBody>
      </p:sp>
      <p:sp>
        <p:nvSpPr>
          <p:cNvPr id="5" name="Footer Placeholder 4"/>
          <p:cNvSpPr>
            <a:spLocks noGrp="1"/>
          </p:cNvSpPr>
          <p:nvPr>
            <p:ph type="ftr" sz="quarter" idx="11"/>
          </p:nvPr>
        </p:nvSpPr>
        <p:spPr/>
        <p:txBody>
          <a:bodyPr/>
          <a:lstStyle/>
          <a:p>
            <a:r>
              <a:rPr lang="en-US" smtClean="0"/>
              <a:t>Ming Liu, Dark Photons &amp; Dark Higgs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29</a:t>
            </a:fld>
            <a:endParaRPr lang="en-US"/>
          </a:p>
        </p:txBody>
      </p:sp>
      <p:sp>
        <p:nvSpPr>
          <p:cNvPr id="10" name="TextBox 9"/>
          <p:cNvSpPr txBox="1"/>
          <p:nvPr/>
        </p:nvSpPr>
        <p:spPr>
          <a:xfrm>
            <a:off x="6104092" y="1075540"/>
            <a:ext cx="2582708" cy="369332"/>
          </a:xfrm>
          <a:prstGeom prst="rect">
            <a:avLst/>
          </a:prstGeom>
          <a:noFill/>
        </p:spPr>
        <p:txBody>
          <a:bodyPr wrap="none" rtlCol="0">
            <a:spAutoFit/>
          </a:bodyPr>
          <a:lstStyle/>
          <a:p>
            <a:r>
              <a:rPr lang="en-US" dirty="0" smtClean="0"/>
              <a:t>Projection: POT 1.4 x 10</a:t>
            </a:r>
            <a:r>
              <a:rPr lang="en-US" baseline="30000" dirty="0" smtClean="0"/>
              <a:t>18</a:t>
            </a:r>
            <a:endParaRPr lang="en-US" baseline="30000" dirty="0"/>
          </a:p>
        </p:txBody>
      </p:sp>
      <p:pic>
        <p:nvPicPr>
          <p:cNvPr id="11" name="Picture 10" descr="sensitivity_full_v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27553" y="1350818"/>
            <a:ext cx="4613633" cy="4775200"/>
          </a:xfrm>
          <a:prstGeom prst="rect">
            <a:avLst/>
          </a:prstGeom>
        </p:spPr>
      </p:pic>
    </p:spTree>
    <p:extLst>
      <p:ext uri="{BB962C8B-B14F-4D97-AF65-F5344CB8AC3E}">
        <p14:creationId xmlns:p14="http://schemas.microsoft.com/office/powerpoint/2010/main" val="13785201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096"/>
            <a:ext cx="8229600" cy="966322"/>
          </a:xfrm>
        </p:spPr>
        <p:txBody>
          <a:bodyPr>
            <a:normAutofit fontScale="90000"/>
          </a:bodyPr>
          <a:lstStyle/>
          <a:p>
            <a:r>
              <a:rPr lang="en-US" dirty="0" smtClean="0"/>
              <a:t>Longer Term Future @</a:t>
            </a:r>
            <a:r>
              <a:rPr lang="en-US" dirty="0"/>
              <a:t>RHIC</a:t>
            </a:r>
            <a:br>
              <a:rPr lang="en-US" dirty="0"/>
            </a:br>
            <a:r>
              <a:rPr lang="en-US" sz="2800" b="1" i="1" dirty="0" smtClean="0">
                <a:solidFill>
                  <a:srgbClr val="0000FF"/>
                </a:solidFill>
              </a:rPr>
              <a:t>Presented at 2013 DOE NP HI/ME Reviews</a:t>
            </a:r>
            <a:endParaRPr lang="en-US" sz="3100" dirty="0">
              <a:solidFill>
                <a:srgbClr val="0000FF"/>
              </a:solidFill>
            </a:endParaRPr>
          </a:p>
        </p:txBody>
      </p:sp>
      <p:sp>
        <p:nvSpPr>
          <p:cNvPr id="4" name="Date Placeholder 3"/>
          <p:cNvSpPr>
            <a:spLocks noGrp="1"/>
          </p:cNvSpPr>
          <p:nvPr>
            <p:ph type="dt" sz="half" idx="10"/>
          </p:nvPr>
        </p:nvSpPr>
        <p:spPr/>
        <p:txBody>
          <a:bodyPr/>
          <a:lstStyle/>
          <a:p>
            <a:r>
              <a:rPr lang="en-US" smtClean="0"/>
              <a:t>5/30/13</a:t>
            </a:r>
            <a:endParaRPr lang="en-US"/>
          </a:p>
        </p:txBody>
      </p:sp>
      <p:sp>
        <p:nvSpPr>
          <p:cNvPr id="5" name="Footer Placeholder 4"/>
          <p:cNvSpPr>
            <a:spLocks noGrp="1"/>
          </p:cNvSpPr>
          <p:nvPr>
            <p:ph type="ftr" sz="quarter" idx="11"/>
          </p:nvPr>
        </p:nvSpPr>
        <p:spPr/>
        <p:txBody>
          <a:bodyPr/>
          <a:lstStyle/>
          <a:p>
            <a:r>
              <a:rPr lang="en-US" smtClean="0"/>
              <a:t>Ming Liu, LANL Heavy Ion Review</a:t>
            </a:r>
            <a:endParaRPr lang="en-US"/>
          </a:p>
        </p:txBody>
      </p:sp>
      <p:pic>
        <p:nvPicPr>
          <p:cNvPr id="9" name="Content Placeholder 8"/>
          <p:cNvPicPr>
            <a:picLocks noGrp="1" noChangeAspect="1"/>
          </p:cNvPicPr>
          <p:nvPr>
            <p:ph idx="1"/>
          </p:nvPr>
        </p:nvPicPr>
        <p:blipFill>
          <a:blip r:embed="rId3"/>
          <a:srcRect t="281" b="281"/>
          <a:stretch>
            <a:fillRect/>
          </a:stretch>
        </p:blipFill>
        <p:spPr>
          <a:xfrm>
            <a:off x="134223" y="1331107"/>
            <a:ext cx="8869099" cy="5076747"/>
          </a:xfrm>
        </p:spPr>
      </p:pic>
      <p:sp>
        <p:nvSpPr>
          <p:cNvPr id="3" name="TextBox 2"/>
          <p:cNvSpPr txBox="1"/>
          <p:nvPr/>
        </p:nvSpPr>
        <p:spPr>
          <a:xfrm>
            <a:off x="2379133" y="2086471"/>
            <a:ext cx="2732924" cy="369332"/>
          </a:xfrm>
          <a:prstGeom prst="rect">
            <a:avLst/>
          </a:prstGeom>
          <a:solidFill>
            <a:srgbClr val="FFFF00"/>
          </a:solidFill>
        </p:spPr>
        <p:txBody>
          <a:bodyPr wrap="square" rtlCol="0">
            <a:spAutoFit/>
          </a:bodyPr>
          <a:lstStyle/>
          <a:p>
            <a:r>
              <a:rPr lang="en-US" dirty="0" smtClean="0"/>
              <a:t>            FVTX + </a:t>
            </a:r>
            <a:r>
              <a:rPr lang="en-US" dirty="0" err="1" smtClean="0"/>
              <a:t>Muon</a:t>
            </a:r>
            <a:endParaRPr lang="en-US" dirty="0"/>
          </a:p>
        </p:txBody>
      </p:sp>
      <p:sp>
        <p:nvSpPr>
          <p:cNvPr id="7" name="TextBox 6"/>
          <p:cNvSpPr txBox="1"/>
          <p:nvPr/>
        </p:nvSpPr>
        <p:spPr>
          <a:xfrm>
            <a:off x="5112058" y="2893188"/>
            <a:ext cx="2186209" cy="369332"/>
          </a:xfrm>
          <a:prstGeom prst="rect">
            <a:avLst/>
          </a:prstGeom>
          <a:solidFill>
            <a:srgbClr val="FFFF00"/>
          </a:solidFill>
        </p:spPr>
        <p:txBody>
          <a:bodyPr wrap="square" rtlCol="0">
            <a:spAutoFit/>
          </a:bodyPr>
          <a:lstStyle/>
          <a:p>
            <a:r>
              <a:rPr lang="en-US" dirty="0" smtClean="0"/>
              <a:t>  Forward s/</a:t>
            </a:r>
            <a:r>
              <a:rPr lang="en-US" dirty="0" err="1" smtClean="0"/>
              <a:t>ePHENIX</a:t>
            </a:r>
            <a:endParaRPr lang="en-US" dirty="0"/>
          </a:p>
        </p:txBody>
      </p:sp>
      <p:sp>
        <p:nvSpPr>
          <p:cNvPr id="10" name="TextBox 9"/>
          <p:cNvSpPr txBox="1"/>
          <p:nvPr/>
        </p:nvSpPr>
        <p:spPr>
          <a:xfrm>
            <a:off x="6457482" y="4276151"/>
            <a:ext cx="2229318" cy="369332"/>
          </a:xfrm>
          <a:prstGeom prst="rect">
            <a:avLst/>
          </a:prstGeom>
          <a:solidFill>
            <a:srgbClr val="FFFF00"/>
          </a:solidFill>
        </p:spPr>
        <p:txBody>
          <a:bodyPr wrap="square" rtlCol="0">
            <a:spAutoFit/>
          </a:bodyPr>
          <a:lstStyle/>
          <a:p>
            <a:pPr algn="ctr"/>
            <a:r>
              <a:rPr lang="en-US" dirty="0" smtClean="0"/>
              <a:t>Forward </a:t>
            </a:r>
            <a:r>
              <a:rPr lang="en-US" dirty="0" err="1"/>
              <a:t>e</a:t>
            </a:r>
            <a:r>
              <a:rPr lang="en-US" dirty="0" err="1" smtClean="0"/>
              <a:t>PHENIX</a:t>
            </a:r>
            <a:endParaRPr lang="en-US" dirty="0"/>
          </a:p>
        </p:txBody>
      </p:sp>
      <p:sp>
        <p:nvSpPr>
          <p:cNvPr id="8" name="Slide Number Placeholder 7"/>
          <p:cNvSpPr>
            <a:spLocks noGrp="1"/>
          </p:cNvSpPr>
          <p:nvPr>
            <p:ph type="sldNum" sz="quarter" idx="12"/>
          </p:nvPr>
        </p:nvSpPr>
        <p:spPr/>
        <p:txBody>
          <a:bodyPr/>
          <a:lstStyle/>
          <a:p>
            <a:fld id="{BA518662-456C-D544-BDF6-4D161FF3BA82}" type="slidenum">
              <a:rPr lang="en-US" smtClean="0"/>
              <a:t>3</a:t>
            </a:fld>
            <a:endParaRPr lang="en-US"/>
          </a:p>
        </p:txBody>
      </p:sp>
    </p:spTree>
    <p:extLst>
      <p:ext uri="{BB962C8B-B14F-4D97-AF65-F5344CB8AC3E}">
        <p14:creationId xmlns:p14="http://schemas.microsoft.com/office/powerpoint/2010/main" val="31886185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Fermilab</a:t>
            </a:r>
            <a:r>
              <a:rPr lang="en-US" dirty="0" smtClean="0"/>
              <a:t> Upgrade </a:t>
            </a:r>
            <a:endParaRPr lang="en-US" dirty="0"/>
          </a:p>
        </p:txBody>
      </p:sp>
      <p:sp>
        <p:nvSpPr>
          <p:cNvPr id="6" name="Content Placeholder 5"/>
          <p:cNvSpPr>
            <a:spLocks noGrp="1"/>
          </p:cNvSpPr>
          <p:nvPr>
            <p:ph idx="1"/>
          </p:nvPr>
        </p:nvSpPr>
        <p:spPr/>
        <p:txBody>
          <a:bodyPr/>
          <a:lstStyle/>
          <a:p>
            <a:r>
              <a:rPr lang="en-US" dirty="0" smtClean="0"/>
              <a:t>Recycle PHENIX </a:t>
            </a:r>
            <a:r>
              <a:rPr lang="en-US" dirty="0" err="1" smtClean="0"/>
              <a:t>EMCal</a:t>
            </a:r>
            <a:r>
              <a:rPr lang="en-US" dirty="0" smtClean="0"/>
              <a:t> + RICH for dark photon and dark Higgs search </a:t>
            </a:r>
          </a:p>
          <a:p>
            <a:pPr lvl="1"/>
            <a:r>
              <a:rPr lang="en-US" dirty="0" smtClean="0"/>
              <a:t>Access low mass range below </a:t>
            </a:r>
            <a:r>
              <a:rPr lang="en-US" dirty="0" err="1" smtClean="0"/>
              <a:t>dimuon</a:t>
            </a:r>
            <a:r>
              <a:rPr lang="en-US" dirty="0" smtClean="0"/>
              <a:t> 200MeV.</a:t>
            </a:r>
          </a:p>
          <a:p>
            <a:r>
              <a:rPr lang="en-US" dirty="0" smtClean="0"/>
              <a:t>Need to arrange decommissioning and shipment of </a:t>
            </a:r>
            <a:r>
              <a:rPr lang="en-US" dirty="0" err="1" smtClean="0"/>
              <a:t>EMCal</a:t>
            </a:r>
            <a:r>
              <a:rPr lang="en-US" dirty="0" smtClean="0"/>
              <a:t> + RICH</a:t>
            </a:r>
            <a:endParaRPr lang="en-US" dirty="0"/>
          </a:p>
        </p:txBody>
      </p:sp>
    </p:spTree>
    <p:extLst>
      <p:ext uri="{BB962C8B-B14F-4D97-AF65-F5344CB8AC3E}">
        <p14:creationId xmlns:p14="http://schemas.microsoft.com/office/powerpoint/2010/main" val="29403318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1"/>
            <a:ext cx="8229600" cy="648669"/>
          </a:xfrm>
        </p:spPr>
        <p:txBody>
          <a:bodyPr>
            <a:normAutofit fontScale="90000"/>
          </a:bodyPr>
          <a:lstStyle/>
          <a:p>
            <a:r>
              <a:rPr lang="en-US" dirty="0" smtClean="0"/>
              <a:t>2014 US P-5 Report</a:t>
            </a:r>
            <a:endParaRPr lang="en-US" dirty="0"/>
          </a:p>
        </p:txBody>
      </p:sp>
      <p:sp>
        <p:nvSpPr>
          <p:cNvPr id="3" name="Date Placeholder 2"/>
          <p:cNvSpPr>
            <a:spLocks noGrp="1"/>
          </p:cNvSpPr>
          <p:nvPr>
            <p:ph type="dt" sz="half" idx="10"/>
          </p:nvPr>
        </p:nvSpPr>
        <p:spPr/>
        <p:txBody>
          <a:bodyPr/>
          <a:lstStyle/>
          <a:p>
            <a:fld id="{5CB28326-A3E9-7C42-B9D4-817575CB702E}" type="datetime1">
              <a:rPr lang="en-US" smtClean="0"/>
              <a:t>1/14/16</a:t>
            </a:fld>
            <a:endParaRPr lang="en-US"/>
          </a:p>
        </p:txBody>
      </p:sp>
      <p:sp>
        <p:nvSpPr>
          <p:cNvPr id="4" name="Footer Placeholder 3"/>
          <p:cNvSpPr>
            <a:spLocks noGrp="1"/>
          </p:cNvSpPr>
          <p:nvPr>
            <p:ph type="ftr" sz="quarter" idx="11"/>
          </p:nvPr>
        </p:nvSpPr>
        <p:spPr/>
        <p:txBody>
          <a:bodyPr/>
          <a:lstStyle/>
          <a:p>
            <a:r>
              <a:rPr lang="en-US" smtClean="0"/>
              <a:t>Ming Liu, Dark Photons &amp; Dark Higgs @Fermilab</a:t>
            </a:r>
            <a:endParaRPr lang="en-US"/>
          </a:p>
        </p:txBody>
      </p:sp>
      <p:sp>
        <p:nvSpPr>
          <p:cNvPr id="5" name="Slide Number Placeholder 4"/>
          <p:cNvSpPr>
            <a:spLocks noGrp="1"/>
          </p:cNvSpPr>
          <p:nvPr>
            <p:ph type="sldNum" sz="quarter" idx="12"/>
          </p:nvPr>
        </p:nvSpPr>
        <p:spPr/>
        <p:txBody>
          <a:bodyPr/>
          <a:lstStyle/>
          <a:p>
            <a:fld id="{DA7CCA68-9A31-A74D-ABD2-27D4FD483847}" type="slidenum">
              <a:rPr lang="en-US" smtClean="0"/>
              <a:t>31</a:t>
            </a:fld>
            <a:endParaRPr lang="en-US"/>
          </a:p>
        </p:txBody>
      </p:sp>
      <p:grpSp>
        <p:nvGrpSpPr>
          <p:cNvPr id="10" name="Group 9"/>
          <p:cNvGrpSpPr/>
          <p:nvPr/>
        </p:nvGrpSpPr>
        <p:grpSpPr>
          <a:xfrm>
            <a:off x="1" y="854364"/>
            <a:ext cx="9144000" cy="4579896"/>
            <a:chOff x="0" y="1320430"/>
            <a:chExt cx="9144000" cy="4579896"/>
          </a:xfrm>
        </p:grpSpPr>
        <p:pic>
          <p:nvPicPr>
            <p:cNvPr id="6" name="Picture 5"/>
            <p:cNvPicPr>
              <a:picLocks noChangeAspect="1"/>
            </p:cNvPicPr>
            <p:nvPr/>
          </p:nvPicPr>
          <p:blipFill>
            <a:blip r:embed="rId3"/>
            <a:stretch>
              <a:fillRect/>
            </a:stretch>
          </p:blipFill>
          <p:spPr>
            <a:xfrm>
              <a:off x="0" y="1320430"/>
              <a:ext cx="9144000" cy="4579896"/>
            </a:xfrm>
            <a:prstGeom prst="rect">
              <a:avLst/>
            </a:prstGeom>
          </p:spPr>
        </p:pic>
        <p:sp>
          <p:nvSpPr>
            <p:cNvPr id="7" name="Smiley Face 6"/>
            <p:cNvSpPr/>
            <p:nvPr/>
          </p:nvSpPr>
          <p:spPr>
            <a:xfrm>
              <a:off x="5201785" y="1855672"/>
              <a:ext cx="285669" cy="296603"/>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p:cNvSpPr/>
            <p:nvPr/>
          </p:nvSpPr>
          <p:spPr>
            <a:xfrm>
              <a:off x="4335121" y="2448879"/>
              <a:ext cx="285669" cy="289294"/>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p:cNvSpPr/>
            <p:nvPr/>
          </p:nvSpPr>
          <p:spPr>
            <a:xfrm>
              <a:off x="7680998" y="3034480"/>
              <a:ext cx="285669" cy="281393"/>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2" descr="droppedImag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94425" y="1229157"/>
            <a:ext cx="2182847" cy="1291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Rectangle 11"/>
          <p:cNvSpPr/>
          <p:nvPr/>
        </p:nvSpPr>
        <p:spPr>
          <a:xfrm>
            <a:off x="550048" y="5663852"/>
            <a:ext cx="7403351" cy="461665"/>
          </a:xfrm>
          <a:prstGeom prst="rect">
            <a:avLst/>
          </a:prstGeom>
          <a:solidFill>
            <a:srgbClr val="FFFF00"/>
          </a:solidFill>
        </p:spPr>
        <p:txBody>
          <a:bodyPr wrap="none">
            <a:spAutoFit/>
          </a:bodyPr>
          <a:lstStyle/>
          <a:p>
            <a:r>
              <a:rPr lang="en-US" sz="2400" b="1" i="1" dirty="0" smtClean="0">
                <a:solidFill>
                  <a:srgbClr val="FF0000"/>
                </a:solidFill>
                <a:cs typeface="Gill Sans" charset="0"/>
                <a:sym typeface="Gill Sans" charset="0"/>
              </a:rPr>
              <a:t>Great Opportunities at the </a:t>
            </a:r>
            <a:r>
              <a:rPr lang="en-US" sz="2400" b="1" i="1" dirty="0" err="1" smtClean="0">
                <a:solidFill>
                  <a:srgbClr val="FF0000"/>
                </a:solidFill>
                <a:cs typeface="Gill Sans" charset="0"/>
                <a:sym typeface="Gill Sans" charset="0"/>
              </a:rPr>
              <a:t>Fermilab</a:t>
            </a:r>
            <a:r>
              <a:rPr lang="en-US" sz="2400" b="1" i="1" dirty="0" smtClean="0">
                <a:solidFill>
                  <a:srgbClr val="FF0000"/>
                </a:solidFill>
                <a:cs typeface="Gill Sans" charset="0"/>
                <a:sym typeface="Gill Sans" charset="0"/>
              </a:rPr>
              <a:t> Intensity Frontier!!!</a:t>
            </a:r>
            <a:endParaRPr lang="en-US" sz="2400" b="1" i="1" dirty="0">
              <a:solidFill>
                <a:srgbClr val="FF0000"/>
              </a:solidFill>
            </a:endParaRPr>
          </a:p>
        </p:txBody>
      </p:sp>
    </p:spTree>
    <p:extLst>
      <p:ext uri="{BB962C8B-B14F-4D97-AF65-F5344CB8AC3E}">
        <p14:creationId xmlns:p14="http://schemas.microsoft.com/office/powerpoint/2010/main" val="8857932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11"/>
            <a:ext cx="8229600" cy="1277827"/>
          </a:xfrm>
        </p:spPr>
        <p:txBody>
          <a:bodyPr>
            <a:normAutofit/>
          </a:bodyPr>
          <a:lstStyle/>
          <a:p>
            <a:r>
              <a:rPr lang="en-US" dirty="0" smtClean="0"/>
              <a:t>E-1067 Dark Higgs Sensitivity</a:t>
            </a:r>
            <a:br>
              <a:rPr lang="en-US" dirty="0" smtClean="0"/>
            </a:br>
            <a:r>
              <a:rPr lang="en-US" sz="3100" dirty="0" smtClean="0">
                <a:solidFill>
                  <a:srgbClr val="0000FF"/>
                </a:solidFill>
              </a:rPr>
              <a:t>POT:1.4x10</a:t>
            </a:r>
            <a:r>
              <a:rPr lang="en-US" sz="3100" baseline="30000" dirty="0" smtClean="0">
                <a:solidFill>
                  <a:srgbClr val="0000FF"/>
                </a:solidFill>
              </a:rPr>
              <a:t>18</a:t>
            </a:r>
            <a:r>
              <a:rPr lang="en-US" sz="3100" dirty="0">
                <a:solidFill>
                  <a:srgbClr val="0000FF"/>
                </a:solidFill>
              </a:rPr>
              <a:t> </a:t>
            </a:r>
            <a:r>
              <a:rPr lang="en-US" sz="3100" dirty="0" smtClean="0">
                <a:solidFill>
                  <a:srgbClr val="0000FF"/>
                </a:solidFill>
              </a:rPr>
              <a:t>(Phase-I)</a:t>
            </a:r>
            <a:endParaRPr lang="en-US" sz="3100" dirty="0">
              <a:solidFill>
                <a:srgbClr val="0000FF"/>
              </a:solidFill>
            </a:endParaRPr>
          </a:p>
        </p:txBody>
      </p:sp>
      <p:sp>
        <p:nvSpPr>
          <p:cNvPr id="9" name="Content Placeholder 8"/>
          <p:cNvSpPr>
            <a:spLocks noGrp="1"/>
          </p:cNvSpPr>
          <p:nvPr>
            <p:ph idx="1"/>
          </p:nvPr>
        </p:nvSpPr>
        <p:spPr>
          <a:xfrm>
            <a:off x="125419" y="1646400"/>
            <a:ext cx="3787309" cy="4709950"/>
          </a:xfrm>
        </p:spPr>
        <p:txBody>
          <a:bodyPr>
            <a:normAutofit fontScale="62500" lnSpcReduction="20000"/>
          </a:bodyPr>
          <a:lstStyle/>
          <a:p>
            <a:pPr marL="285750" indent="-285750"/>
            <a:r>
              <a:rPr lang="en-US" dirty="0" err="1"/>
              <a:t>Dimuons</a:t>
            </a:r>
            <a:r>
              <a:rPr lang="en-US" dirty="0"/>
              <a:t> with </a:t>
            </a:r>
            <a:r>
              <a:rPr lang="en-US" dirty="0" smtClean="0"/>
              <a:t>downstream displaced </a:t>
            </a:r>
            <a:r>
              <a:rPr lang="en-US" dirty="0"/>
              <a:t>decay vertices  </a:t>
            </a:r>
          </a:p>
          <a:p>
            <a:pPr marL="285750" indent="-285750"/>
            <a:endParaRPr lang="en-US" dirty="0"/>
          </a:p>
          <a:p>
            <a:pPr marL="285750" indent="-285750"/>
            <a:r>
              <a:rPr lang="en-US" dirty="0"/>
              <a:t>Limited sensitivity to “prompt” large mixing case due to small cross-section</a:t>
            </a:r>
          </a:p>
          <a:p>
            <a:pPr marL="285750" indent="-285750"/>
            <a:endParaRPr lang="en-US" dirty="0"/>
          </a:p>
          <a:p>
            <a:pPr marL="285750" indent="-285750"/>
            <a:r>
              <a:rPr lang="en-US" dirty="0"/>
              <a:t>Dark Higgs or dark </a:t>
            </a:r>
            <a:r>
              <a:rPr lang="en-US" dirty="0" smtClean="0"/>
              <a:t>photons?</a:t>
            </a:r>
            <a:endParaRPr lang="en-US" dirty="0"/>
          </a:p>
          <a:p>
            <a:pPr marL="685800" lvl="1"/>
            <a:r>
              <a:rPr lang="en-US" dirty="0" err="1" smtClean="0">
                <a:solidFill>
                  <a:srgbClr val="FF0000"/>
                </a:solidFill>
              </a:rPr>
              <a:t>Dimuon</a:t>
            </a:r>
            <a:r>
              <a:rPr lang="en-US" dirty="0" smtClean="0">
                <a:solidFill>
                  <a:srgbClr val="FF0000"/>
                </a:solidFill>
              </a:rPr>
              <a:t> </a:t>
            </a:r>
            <a:r>
              <a:rPr lang="en-US" dirty="0">
                <a:solidFill>
                  <a:srgbClr val="FF0000"/>
                </a:solidFill>
              </a:rPr>
              <a:t>kinematic and angular distributions </a:t>
            </a:r>
          </a:p>
          <a:p>
            <a:endParaRPr lang="en-US" dirty="0" smtClean="0"/>
          </a:p>
          <a:p>
            <a:r>
              <a:rPr lang="en-US" dirty="0" smtClean="0">
                <a:solidFill>
                  <a:srgbClr val="008000"/>
                </a:solidFill>
              </a:rPr>
              <a:t>Phase-II</a:t>
            </a:r>
          </a:p>
          <a:p>
            <a:pPr lvl="1"/>
            <a:r>
              <a:rPr lang="en-US" dirty="0" smtClean="0">
                <a:solidFill>
                  <a:srgbClr val="008000"/>
                </a:solidFill>
              </a:rPr>
              <a:t>Dedicated high luminosity runs optimized for low mass acceptance, mass&lt;3GeV</a:t>
            </a:r>
            <a:endParaRPr lang="en-US" dirty="0">
              <a:solidFill>
                <a:srgbClr val="008000"/>
              </a:solidFill>
            </a:endParaRPr>
          </a:p>
        </p:txBody>
      </p:sp>
      <p:sp>
        <p:nvSpPr>
          <p:cNvPr id="3" name="Date Placeholder 2"/>
          <p:cNvSpPr>
            <a:spLocks noGrp="1"/>
          </p:cNvSpPr>
          <p:nvPr>
            <p:ph type="dt" sz="half" idx="10"/>
          </p:nvPr>
        </p:nvSpPr>
        <p:spPr/>
        <p:txBody>
          <a:bodyPr/>
          <a:lstStyle/>
          <a:p>
            <a:fld id="{E5BF129F-46FE-3E41-8965-B8211A520C21}" type="datetime1">
              <a:rPr lang="en-US" smtClean="0"/>
              <a:t>1/14/16</a:t>
            </a:fld>
            <a:endParaRPr lang="en-US"/>
          </a:p>
        </p:txBody>
      </p:sp>
      <p:sp>
        <p:nvSpPr>
          <p:cNvPr id="4" name="Footer Placeholder 3"/>
          <p:cNvSpPr>
            <a:spLocks noGrp="1"/>
          </p:cNvSpPr>
          <p:nvPr>
            <p:ph type="ftr" sz="quarter" idx="11"/>
          </p:nvPr>
        </p:nvSpPr>
        <p:spPr/>
        <p:txBody>
          <a:bodyPr/>
          <a:lstStyle/>
          <a:p>
            <a:r>
              <a:rPr lang="en-US" smtClean="0"/>
              <a:t>Ming Liu, Dark Photons &amp; Dark Higgs @Fermilab</a:t>
            </a:r>
            <a:endParaRPr lang="en-US"/>
          </a:p>
        </p:txBody>
      </p:sp>
      <p:sp>
        <p:nvSpPr>
          <p:cNvPr id="5" name="Slide Number Placeholder 4"/>
          <p:cNvSpPr>
            <a:spLocks noGrp="1"/>
          </p:cNvSpPr>
          <p:nvPr>
            <p:ph type="sldNum" sz="quarter" idx="12"/>
          </p:nvPr>
        </p:nvSpPr>
        <p:spPr/>
        <p:txBody>
          <a:bodyPr/>
          <a:lstStyle/>
          <a:p>
            <a:fld id="{2F9980D2-850A-174B-9924-94B9342D747D}" type="slidenum">
              <a:rPr lang="en-US" smtClean="0"/>
              <a:t>32</a:t>
            </a:fld>
            <a:endParaRPr lang="en-US"/>
          </a:p>
        </p:txBody>
      </p:sp>
      <p:sp>
        <p:nvSpPr>
          <p:cNvPr id="11" name="TextBox 10"/>
          <p:cNvSpPr txBox="1"/>
          <p:nvPr/>
        </p:nvSpPr>
        <p:spPr>
          <a:xfrm>
            <a:off x="7417935" y="1236425"/>
            <a:ext cx="1166130" cy="276999"/>
          </a:xfrm>
          <a:prstGeom prst="rect">
            <a:avLst/>
          </a:prstGeom>
          <a:noFill/>
        </p:spPr>
        <p:txBody>
          <a:bodyPr wrap="none" rtlCol="0">
            <a:spAutoFit/>
          </a:bodyPr>
          <a:lstStyle/>
          <a:p>
            <a:r>
              <a:rPr lang="en-US" sz="1200" dirty="0" smtClean="0"/>
              <a:t>Y. Zhang (2015)</a:t>
            </a:r>
            <a:endParaRPr lang="en-US" sz="1200" dirty="0"/>
          </a:p>
        </p:txBody>
      </p:sp>
      <p:grpSp>
        <p:nvGrpSpPr>
          <p:cNvPr id="8" name="Group 7"/>
          <p:cNvGrpSpPr/>
          <p:nvPr/>
        </p:nvGrpSpPr>
        <p:grpSpPr>
          <a:xfrm>
            <a:off x="3640325" y="1349318"/>
            <a:ext cx="5422214" cy="5007032"/>
            <a:chOff x="3488849" y="1349318"/>
            <a:chExt cx="5422214" cy="5007032"/>
          </a:xfrm>
        </p:grpSpPr>
        <p:pic>
          <p:nvPicPr>
            <p:cNvPr id="10" name="Picture 9" descr="Future_limits_v3_dark_higg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88849" y="1349318"/>
              <a:ext cx="5422214" cy="5007032"/>
            </a:xfrm>
            <a:prstGeom prst="rect">
              <a:avLst/>
            </a:prstGeom>
          </p:spPr>
        </p:pic>
        <p:sp>
          <p:nvSpPr>
            <p:cNvPr id="6" name="TextBox 5"/>
            <p:cNvSpPr txBox="1"/>
            <p:nvPr/>
          </p:nvSpPr>
          <p:spPr>
            <a:xfrm>
              <a:off x="6104609" y="4087364"/>
              <a:ext cx="402674" cy="369332"/>
            </a:xfrm>
            <a:prstGeom prst="rect">
              <a:avLst/>
            </a:prstGeom>
            <a:noFill/>
          </p:spPr>
          <p:txBody>
            <a:bodyPr wrap="none" rtlCol="0">
              <a:spAutoFit/>
            </a:bodyPr>
            <a:lstStyle/>
            <a:p>
              <a:r>
                <a:rPr lang="en-US" dirty="0" smtClean="0"/>
                <a:t>5x</a:t>
              </a:r>
              <a:endParaRPr lang="en-US" dirty="0"/>
            </a:p>
          </p:txBody>
        </p:sp>
        <p:sp>
          <p:nvSpPr>
            <p:cNvPr id="12" name="TextBox 11"/>
            <p:cNvSpPr txBox="1"/>
            <p:nvPr/>
          </p:nvSpPr>
          <p:spPr>
            <a:xfrm>
              <a:off x="6403652" y="4260588"/>
              <a:ext cx="518629" cy="369332"/>
            </a:xfrm>
            <a:prstGeom prst="rect">
              <a:avLst/>
            </a:prstGeom>
            <a:noFill/>
          </p:spPr>
          <p:txBody>
            <a:bodyPr wrap="none" rtlCol="0">
              <a:spAutoFit/>
            </a:bodyPr>
            <a:lstStyle/>
            <a:p>
              <a:r>
                <a:rPr lang="en-US" dirty="0" smtClean="0"/>
                <a:t>25x</a:t>
              </a:r>
              <a:endParaRPr lang="en-US" dirty="0"/>
            </a:p>
          </p:txBody>
        </p:sp>
        <p:sp>
          <p:nvSpPr>
            <p:cNvPr id="13" name="TextBox 12"/>
            <p:cNvSpPr txBox="1"/>
            <p:nvPr/>
          </p:nvSpPr>
          <p:spPr>
            <a:xfrm>
              <a:off x="5724817" y="3878652"/>
              <a:ext cx="402674" cy="369332"/>
            </a:xfrm>
            <a:prstGeom prst="rect">
              <a:avLst/>
            </a:prstGeom>
            <a:noFill/>
          </p:spPr>
          <p:txBody>
            <a:bodyPr wrap="none" rtlCol="0">
              <a:spAutoFit/>
            </a:bodyPr>
            <a:lstStyle/>
            <a:p>
              <a:r>
                <a:rPr lang="en-US" dirty="0"/>
                <a:t>1</a:t>
              </a:r>
              <a:r>
                <a:rPr lang="en-US" dirty="0" smtClean="0"/>
                <a:t>x</a:t>
              </a:r>
              <a:endParaRPr lang="en-US" dirty="0"/>
            </a:p>
          </p:txBody>
        </p:sp>
      </p:grpSp>
    </p:spTree>
    <p:extLst>
      <p:ext uri="{BB962C8B-B14F-4D97-AF65-F5344CB8AC3E}">
        <p14:creationId xmlns:p14="http://schemas.microsoft.com/office/powerpoint/2010/main" val="42863793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106613" y="84138"/>
            <a:ext cx="52578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8144" tIns="44073" rIns="88144" bIns="44073" anchor="ctr"/>
          <a:lstStyle>
            <a:lvl1pPr eaLnBrk="0" hangingPunct="0">
              <a:defRPr sz="1600" baseline="30000">
                <a:solidFill>
                  <a:schemeClr val="tx1"/>
                </a:solidFill>
                <a:latin typeface="Arial" charset="0"/>
                <a:ea typeface="ＭＳ Ｐゴシック" charset="0"/>
              </a:defRPr>
            </a:lvl1pPr>
            <a:lvl2pPr marL="742950" indent="-285750" eaLnBrk="0" hangingPunct="0">
              <a:defRPr sz="1600" baseline="30000">
                <a:solidFill>
                  <a:schemeClr val="tx1"/>
                </a:solidFill>
                <a:latin typeface="Arial" charset="0"/>
                <a:ea typeface="ＭＳ Ｐゴシック" charset="0"/>
              </a:defRPr>
            </a:lvl2pPr>
            <a:lvl3pPr marL="1143000" indent="-228600" eaLnBrk="0" hangingPunct="0">
              <a:defRPr sz="1600" baseline="30000">
                <a:solidFill>
                  <a:schemeClr val="tx1"/>
                </a:solidFill>
                <a:latin typeface="Arial" charset="0"/>
                <a:ea typeface="ＭＳ Ｐゴシック" charset="0"/>
              </a:defRPr>
            </a:lvl3pPr>
            <a:lvl4pPr marL="1600200" indent="-228600" eaLnBrk="0" hangingPunct="0">
              <a:defRPr sz="1600" baseline="30000">
                <a:solidFill>
                  <a:schemeClr val="tx1"/>
                </a:solidFill>
                <a:latin typeface="Arial" charset="0"/>
                <a:ea typeface="ＭＳ Ｐゴシック" charset="0"/>
              </a:defRPr>
            </a:lvl4pPr>
            <a:lvl5pPr marL="2057400" indent="-228600" eaLnBrk="0" hangingPunct="0">
              <a:defRPr sz="1600" baseline="30000">
                <a:solidFill>
                  <a:schemeClr val="tx1"/>
                </a:solidFill>
                <a:latin typeface="Arial" charset="0"/>
                <a:ea typeface="ＭＳ Ｐゴシック" charset="0"/>
              </a:defRPr>
            </a:lvl5pPr>
            <a:lvl6pPr marL="2514600" indent="-228600" eaLnBrk="0" fontAlgn="base" hangingPunct="0">
              <a:spcBef>
                <a:spcPct val="0"/>
              </a:spcBef>
              <a:spcAft>
                <a:spcPct val="0"/>
              </a:spcAft>
              <a:defRPr sz="1600" baseline="30000">
                <a:solidFill>
                  <a:schemeClr val="tx1"/>
                </a:solidFill>
                <a:latin typeface="Arial" charset="0"/>
                <a:ea typeface="ＭＳ Ｐゴシック" charset="0"/>
              </a:defRPr>
            </a:lvl6pPr>
            <a:lvl7pPr marL="2971800" indent="-228600" eaLnBrk="0" fontAlgn="base" hangingPunct="0">
              <a:spcBef>
                <a:spcPct val="0"/>
              </a:spcBef>
              <a:spcAft>
                <a:spcPct val="0"/>
              </a:spcAft>
              <a:defRPr sz="1600" baseline="30000">
                <a:solidFill>
                  <a:schemeClr val="tx1"/>
                </a:solidFill>
                <a:latin typeface="Arial" charset="0"/>
                <a:ea typeface="ＭＳ Ｐゴシック" charset="0"/>
              </a:defRPr>
            </a:lvl7pPr>
            <a:lvl8pPr marL="3429000" indent="-228600" eaLnBrk="0" fontAlgn="base" hangingPunct="0">
              <a:spcBef>
                <a:spcPct val="0"/>
              </a:spcBef>
              <a:spcAft>
                <a:spcPct val="0"/>
              </a:spcAft>
              <a:defRPr sz="1600" baseline="30000">
                <a:solidFill>
                  <a:schemeClr val="tx1"/>
                </a:solidFill>
                <a:latin typeface="Arial" charset="0"/>
                <a:ea typeface="ＭＳ Ｐゴシック" charset="0"/>
              </a:defRPr>
            </a:lvl8pPr>
            <a:lvl9pPr marL="3886200" indent="-228600" eaLnBrk="0" fontAlgn="base" hangingPunct="0">
              <a:spcBef>
                <a:spcPct val="0"/>
              </a:spcBef>
              <a:spcAft>
                <a:spcPct val="0"/>
              </a:spcAft>
              <a:defRPr sz="1600" baseline="30000">
                <a:solidFill>
                  <a:schemeClr val="tx1"/>
                </a:solidFill>
                <a:latin typeface="Arial" charset="0"/>
                <a:ea typeface="ＭＳ Ｐゴシック" charset="0"/>
              </a:defRPr>
            </a:lvl9pPr>
          </a:lstStyle>
          <a:p>
            <a:pPr eaLnBrk="1" hangingPunct="1"/>
            <a:endParaRPr lang="en-US"/>
          </a:p>
        </p:txBody>
      </p:sp>
      <p:sp>
        <p:nvSpPr>
          <p:cNvPr id="69637" name="Text Box 3"/>
          <p:cNvSpPr txBox="1">
            <a:spLocks noChangeArrowheads="1"/>
          </p:cNvSpPr>
          <p:nvPr/>
        </p:nvSpPr>
        <p:spPr bwMode="auto">
          <a:xfrm>
            <a:off x="119635" y="244195"/>
            <a:ext cx="8935789" cy="1220005"/>
          </a:xfrm>
          <a:prstGeom prst="rect">
            <a:avLst/>
          </a:prstGeom>
          <a:noFill/>
          <a:ln w="9525">
            <a:noFill/>
            <a:round/>
            <a:headEnd/>
            <a:tailEnd/>
          </a:ln>
        </p:spPr>
        <p:txBody>
          <a:bodyPr lIns="86757" tIns="43379" rIns="86757" bIns="43379"/>
          <a:lstStyle/>
          <a:p>
            <a:pPr algn="ctr">
              <a:tabLst>
                <a:tab pos="0" algn="l"/>
                <a:tab pos="440158" algn="l"/>
                <a:tab pos="880314" algn="l"/>
                <a:tab pos="1321895" algn="l"/>
                <a:tab pos="1762052" algn="l"/>
                <a:tab pos="2202209" algn="l"/>
                <a:tab pos="2643790" algn="l"/>
                <a:tab pos="3083947" algn="l"/>
                <a:tab pos="3525528" algn="l"/>
                <a:tab pos="3965685" algn="l"/>
                <a:tab pos="4405843" algn="l"/>
                <a:tab pos="4847425" algn="l"/>
                <a:tab pos="5287580" algn="l"/>
                <a:tab pos="5729162" algn="l"/>
                <a:tab pos="6169319" algn="l"/>
                <a:tab pos="6609475" algn="l"/>
                <a:tab pos="7051057" algn="l"/>
                <a:tab pos="7491214" algn="l"/>
                <a:tab pos="7932795" algn="l"/>
                <a:tab pos="8372952" algn="l"/>
                <a:tab pos="8813110" algn="l"/>
              </a:tabLst>
              <a:defRPr/>
            </a:pPr>
            <a:r>
              <a:rPr lang="en-US" sz="3200" baseline="0" dirty="0" smtClean="0">
                <a:solidFill>
                  <a:srgbClr val="FF0000"/>
                </a:solidFill>
                <a:latin typeface="+mj-lt"/>
                <a:ea typeface="+mn-ea"/>
                <a:cs typeface="Arial" charset="0"/>
              </a:rPr>
              <a:t>Beyond J/Psi</a:t>
            </a:r>
            <a:r>
              <a:rPr lang="en-US" sz="3200" dirty="0" smtClean="0">
                <a:solidFill>
                  <a:srgbClr val="FF0000"/>
                </a:solidFill>
                <a:latin typeface="+mj-lt"/>
                <a:ea typeface="+mn-ea"/>
                <a:cs typeface="Arial" charset="0"/>
              </a:rPr>
              <a:t> Measurements: Upsilon, </a:t>
            </a:r>
            <a:r>
              <a:rPr lang="en-US" sz="3200" dirty="0" err="1" smtClean="0">
                <a:solidFill>
                  <a:srgbClr val="FF0000"/>
                </a:solidFill>
                <a:latin typeface="+mj-lt"/>
                <a:ea typeface="+mn-ea"/>
                <a:cs typeface="Arial" charset="0"/>
              </a:rPr>
              <a:t>Chi_c</a:t>
            </a:r>
            <a:r>
              <a:rPr lang="en-US" sz="3200" dirty="0" smtClean="0">
                <a:solidFill>
                  <a:srgbClr val="FF0000"/>
                </a:solidFill>
                <a:latin typeface="+mj-lt"/>
                <a:ea typeface="+mn-ea"/>
                <a:cs typeface="Arial" charset="0"/>
              </a:rPr>
              <a:t> </a:t>
            </a:r>
            <a:r>
              <a:rPr lang="en-US" sz="3200" i="1" dirty="0" smtClean="0">
                <a:solidFill>
                  <a:srgbClr val="FF0000"/>
                </a:solidFill>
                <a:latin typeface="+mj-lt"/>
                <a:ea typeface="+mn-ea"/>
                <a:cs typeface="Arial" charset="0"/>
              </a:rPr>
              <a:t>etc.</a:t>
            </a:r>
          </a:p>
          <a:p>
            <a:pPr algn="ctr">
              <a:tabLst>
                <a:tab pos="0" algn="l"/>
                <a:tab pos="440158" algn="l"/>
                <a:tab pos="880314" algn="l"/>
                <a:tab pos="1321895" algn="l"/>
                <a:tab pos="1762052" algn="l"/>
                <a:tab pos="2202209" algn="l"/>
                <a:tab pos="2643790" algn="l"/>
                <a:tab pos="3083947" algn="l"/>
                <a:tab pos="3525528" algn="l"/>
                <a:tab pos="3965685" algn="l"/>
                <a:tab pos="4405843" algn="l"/>
                <a:tab pos="4847425" algn="l"/>
                <a:tab pos="5287580" algn="l"/>
                <a:tab pos="5729162" algn="l"/>
                <a:tab pos="6169319" algn="l"/>
                <a:tab pos="6609475" algn="l"/>
                <a:tab pos="7051057" algn="l"/>
                <a:tab pos="7491214" algn="l"/>
                <a:tab pos="7932795" algn="l"/>
                <a:tab pos="8372952" algn="l"/>
                <a:tab pos="8813110" algn="l"/>
              </a:tabLst>
              <a:defRPr/>
            </a:pPr>
            <a:r>
              <a:rPr lang="en-US" sz="2400" dirty="0" smtClean="0">
                <a:solidFill>
                  <a:srgbClr val="0000FF"/>
                </a:solidFill>
                <a:latin typeface="+mj-lt"/>
                <a:cs typeface="Arial" charset="0"/>
              </a:rPr>
              <a:t>  </a:t>
            </a:r>
            <a:r>
              <a:rPr lang="en-US" dirty="0" smtClean="0">
                <a:solidFill>
                  <a:srgbClr val="0000FF"/>
                </a:solidFill>
                <a:latin typeface="+mj-lt"/>
                <a:cs typeface="Arial" charset="0"/>
              </a:rPr>
              <a:t>Further explore the QGP color screening effects with other heavy </a:t>
            </a:r>
            <a:r>
              <a:rPr lang="en-US" dirty="0" err="1" smtClean="0">
                <a:solidFill>
                  <a:srgbClr val="0000FF"/>
                </a:solidFill>
                <a:latin typeface="+mj-lt"/>
                <a:cs typeface="Arial" charset="0"/>
              </a:rPr>
              <a:t>quakonia</a:t>
            </a:r>
            <a:endParaRPr lang="en-US" baseline="0" dirty="0">
              <a:solidFill>
                <a:srgbClr val="0000FF"/>
              </a:solidFill>
              <a:latin typeface="+mj-lt"/>
              <a:cs typeface="Arial" charset="0"/>
            </a:endParaRPr>
          </a:p>
        </p:txBody>
      </p:sp>
      <p:sp>
        <p:nvSpPr>
          <p:cNvPr id="34820" name="Date Placeholder 10"/>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aseline="30000">
                <a:solidFill>
                  <a:schemeClr val="tx1"/>
                </a:solidFill>
                <a:latin typeface="Arial" charset="0"/>
                <a:ea typeface="ＭＳ Ｐゴシック" charset="0"/>
              </a:defRPr>
            </a:lvl1pPr>
            <a:lvl2pPr marL="742950" indent="-285750" eaLnBrk="0" hangingPunct="0">
              <a:defRPr sz="1600" baseline="30000">
                <a:solidFill>
                  <a:schemeClr val="tx1"/>
                </a:solidFill>
                <a:latin typeface="Arial" charset="0"/>
                <a:ea typeface="ＭＳ Ｐゴシック" charset="0"/>
              </a:defRPr>
            </a:lvl2pPr>
            <a:lvl3pPr marL="1143000" indent="-228600" eaLnBrk="0" hangingPunct="0">
              <a:defRPr sz="1600" baseline="30000">
                <a:solidFill>
                  <a:schemeClr val="tx1"/>
                </a:solidFill>
                <a:latin typeface="Arial" charset="0"/>
                <a:ea typeface="ＭＳ Ｐゴシック" charset="0"/>
              </a:defRPr>
            </a:lvl3pPr>
            <a:lvl4pPr marL="1600200" indent="-228600" eaLnBrk="0" hangingPunct="0">
              <a:defRPr sz="1600" baseline="30000">
                <a:solidFill>
                  <a:schemeClr val="tx1"/>
                </a:solidFill>
                <a:latin typeface="Arial" charset="0"/>
                <a:ea typeface="ＭＳ Ｐゴシック" charset="0"/>
              </a:defRPr>
            </a:lvl4pPr>
            <a:lvl5pPr marL="2057400" indent="-228600" eaLnBrk="0" hangingPunct="0">
              <a:defRPr sz="1600" baseline="30000">
                <a:solidFill>
                  <a:schemeClr val="tx1"/>
                </a:solidFill>
                <a:latin typeface="Arial" charset="0"/>
                <a:ea typeface="ＭＳ Ｐゴシック" charset="0"/>
              </a:defRPr>
            </a:lvl5pPr>
            <a:lvl6pPr marL="2514600" indent="-228600" eaLnBrk="0" fontAlgn="base" hangingPunct="0">
              <a:spcBef>
                <a:spcPct val="0"/>
              </a:spcBef>
              <a:spcAft>
                <a:spcPct val="0"/>
              </a:spcAft>
              <a:defRPr sz="1600" baseline="30000">
                <a:solidFill>
                  <a:schemeClr val="tx1"/>
                </a:solidFill>
                <a:latin typeface="Arial" charset="0"/>
                <a:ea typeface="ＭＳ Ｐゴシック" charset="0"/>
              </a:defRPr>
            </a:lvl6pPr>
            <a:lvl7pPr marL="2971800" indent="-228600" eaLnBrk="0" fontAlgn="base" hangingPunct="0">
              <a:spcBef>
                <a:spcPct val="0"/>
              </a:spcBef>
              <a:spcAft>
                <a:spcPct val="0"/>
              </a:spcAft>
              <a:defRPr sz="1600" baseline="30000">
                <a:solidFill>
                  <a:schemeClr val="tx1"/>
                </a:solidFill>
                <a:latin typeface="Arial" charset="0"/>
                <a:ea typeface="ＭＳ Ｐゴシック" charset="0"/>
              </a:defRPr>
            </a:lvl7pPr>
            <a:lvl8pPr marL="3429000" indent="-228600" eaLnBrk="0" fontAlgn="base" hangingPunct="0">
              <a:spcBef>
                <a:spcPct val="0"/>
              </a:spcBef>
              <a:spcAft>
                <a:spcPct val="0"/>
              </a:spcAft>
              <a:defRPr sz="1600" baseline="30000">
                <a:solidFill>
                  <a:schemeClr val="tx1"/>
                </a:solidFill>
                <a:latin typeface="Arial" charset="0"/>
                <a:ea typeface="ＭＳ Ｐゴシック" charset="0"/>
              </a:defRPr>
            </a:lvl8pPr>
            <a:lvl9pPr marL="3886200" indent="-228600" eaLnBrk="0" fontAlgn="base" hangingPunct="0">
              <a:spcBef>
                <a:spcPct val="0"/>
              </a:spcBef>
              <a:spcAft>
                <a:spcPct val="0"/>
              </a:spcAft>
              <a:defRPr sz="1600" baseline="30000">
                <a:solidFill>
                  <a:schemeClr val="tx1"/>
                </a:solidFill>
                <a:latin typeface="Arial" charset="0"/>
                <a:ea typeface="ＭＳ Ｐゴシック" charset="0"/>
              </a:defRPr>
            </a:lvl9pPr>
          </a:lstStyle>
          <a:p>
            <a:pPr eaLnBrk="1" hangingPunct="1"/>
            <a:r>
              <a:rPr lang="en-US" altLang="zh-CN" sz="1400" baseline="0" smtClean="0">
                <a:latin typeface="Times New Roman" charset="0"/>
                <a:ea typeface="SimSun" charset="0"/>
              </a:rPr>
              <a:t>5/30/13</a:t>
            </a:r>
            <a:endParaRPr lang="en-US" altLang="zh-CN" sz="1400" baseline="0">
              <a:latin typeface="Times New Roman" charset="0"/>
              <a:ea typeface="SimSun" charset="0"/>
            </a:endParaRPr>
          </a:p>
        </p:txBody>
      </p:sp>
      <p:sp>
        <p:nvSpPr>
          <p:cNvPr id="34822" name="Footer Placeholder 1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aseline="30000">
                <a:solidFill>
                  <a:schemeClr val="tx1"/>
                </a:solidFill>
                <a:latin typeface="Arial" charset="0"/>
                <a:ea typeface="ＭＳ Ｐゴシック" charset="0"/>
              </a:defRPr>
            </a:lvl1pPr>
            <a:lvl2pPr marL="742950" indent="-285750" eaLnBrk="0" hangingPunct="0">
              <a:defRPr sz="1600" baseline="30000">
                <a:solidFill>
                  <a:schemeClr val="tx1"/>
                </a:solidFill>
                <a:latin typeface="Arial" charset="0"/>
                <a:ea typeface="ＭＳ Ｐゴシック" charset="0"/>
              </a:defRPr>
            </a:lvl2pPr>
            <a:lvl3pPr marL="1143000" indent="-228600" eaLnBrk="0" hangingPunct="0">
              <a:defRPr sz="1600" baseline="30000">
                <a:solidFill>
                  <a:schemeClr val="tx1"/>
                </a:solidFill>
                <a:latin typeface="Arial" charset="0"/>
                <a:ea typeface="ＭＳ Ｐゴシック" charset="0"/>
              </a:defRPr>
            </a:lvl3pPr>
            <a:lvl4pPr marL="1600200" indent="-228600" eaLnBrk="0" hangingPunct="0">
              <a:defRPr sz="1600" baseline="30000">
                <a:solidFill>
                  <a:schemeClr val="tx1"/>
                </a:solidFill>
                <a:latin typeface="Arial" charset="0"/>
                <a:ea typeface="ＭＳ Ｐゴシック" charset="0"/>
              </a:defRPr>
            </a:lvl4pPr>
            <a:lvl5pPr marL="2057400" indent="-228600" eaLnBrk="0" hangingPunct="0">
              <a:defRPr sz="1600" baseline="30000">
                <a:solidFill>
                  <a:schemeClr val="tx1"/>
                </a:solidFill>
                <a:latin typeface="Arial" charset="0"/>
                <a:ea typeface="ＭＳ Ｐゴシック" charset="0"/>
              </a:defRPr>
            </a:lvl5pPr>
            <a:lvl6pPr marL="2514600" indent="-228600" eaLnBrk="0" fontAlgn="base" hangingPunct="0">
              <a:spcBef>
                <a:spcPct val="0"/>
              </a:spcBef>
              <a:spcAft>
                <a:spcPct val="0"/>
              </a:spcAft>
              <a:defRPr sz="1600" baseline="30000">
                <a:solidFill>
                  <a:schemeClr val="tx1"/>
                </a:solidFill>
                <a:latin typeface="Arial" charset="0"/>
                <a:ea typeface="ＭＳ Ｐゴシック" charset="0"/>
              </a:defRPr>
            </a:lvl6pPr>
            <a:lvl7pPr marL="2971800" indent="-228600" eaLnBrk="0" fontAlgn="base" hangingPunct="0">
              <a:spcBef>
                <a:spcPct val="0"/>
              </a:spcBef>
              <a:spcAft>
                <a:spcPct val="0"/>
              </a:spcAft>
              <a:defRPr sz="1600" baseline="30000">
                <a:solidFill>
                  <a:schemeClr val="tx1"/>
                </a:solidFill>
                <a:latin typeface="Arial" charset="0"/>
                <a:ea typeface="ＭＳ Ｐゴシック" charset="0"/>
              </a:defRPr>
            </a:lvl7pPr>
            <a:lvl8pPr marL="3429000" indent="-228600" eaLnBrk="0" fontAlgn="base" hangingPunct="0">
              <a:spcBef>
                <a:spcPct val="0"/>
              </a:spcBef>
              <a:spcAft>
                <a:spcPct val="0"/>
              </a:spcAft>
              <a:defRPr sz="1600" baseline="30000">
                <a:solidFill>
                  <a:schemeClr val="tx1"/>
                </a:solidFill>
                <a:latin typeface="Arial" charset="0"/>
                <a:ea typeface="ＭＳ Ｐゴシック" charset="0"/>
              </a:defRPr>
            </a:lvl8pPr>
            <a:lvl9pPr marL="3886200" indent="-228600" eaLnBrk="0" fontAlgn="base" hangingPunct="0">
              <a:spcBef>
                <a:spcPct val="0"/>
              </a:spcBef>
              <a:spcAft>
                <a:spcPct val="0"/>
              </a:spcAft>
              <a:defRPr sz="1600" baseline="30000">
                <a:solidFill>
                  <a:schemeClr val="tx1"/>
                </a:solidFill>
                <a:latin typeface="Arial" charset="0"/>
                <a:ea typeface="ＭＳ Ｐゴシック" charset="0"/>
              </a:defRPr>
            </a:lvl9pPr>
          </a:lstStyle>
          <a:p>
            <a:pPr eaLnBrk="1" hangingPunct="1"/>
            <a:r>
              <a:rPr lang="en-US" altLang="zh-CN" sz="1400" baseline="0" smtClean="0">
                <a:latin typeface="Times New Roman" charset="0"/>
                <a:ea typeface="SimSun" charset="0"/>
              </a:rPr>
              <a:t>Ming Liu, LANL Heavy Ion Review</a:t>
            </a:r>
            <a:endParaRPr lang="en-US" altLang="zh-CN" sz="1400" baseline="0">
              <a:latin typeface="Times New Roman" charset="0"/>
              <a:ea typeface="SimSun" charset="0"/>
            </a:endParaRPr>
          </a:p>
        </p:txBody>
      </p:sp>
      <p:grpSp>
        <p:nvGrpSpPr>
          <p:cNvPr id="14" name="Group 13"/>
          <p:cNvGrpSpPr/>
          <p:nvPr/>
        </p:nvGrpSpPr>
        <p:grpSpPr>
          <a:xfrm>
            <a:off x="5956548" y="1266260"/>
            <a:ext cx="3098875" cy="4240094"/>
            <a:chOff x="683778" y="925360"/>
            <a:chExt cx="3414590" cy="4412290"/>
          </a:xfrm>
        </p:grpSpPr>
        <p:pic>
          <p:nvPicPr>
            <p:cNvPr id="15" name="Picture 14" descr="rdau2.eps"/>
            <p:cNvPicPr>
              <a:picLocks noChangeAspect="1"/>
            </p:cNvPicPr>
            <p:nvPr/>
          </p:nvPicPr>
          <p:blipFill>
            <a:blip r:embed="rId4"/>
            <a:stretch>
              <a:fillRect/>
            </a:stretch>
          </p:blipFill>
          <p:spPr>
            <a:xfrm>
              <a:off x="683778" y="1139861"/>
              <a:ext cx="3414590" cy="4197789"/>
            </a:xfrm>
            <a:prstGeom prst="rect">
              <a:avLst/>
            </a:prstGeom>
          </p:spPr>
        </p:pic>
        <p:sp>
          <p:nvSpPr>
            <p:cNvPr id="16" name="TextBox 15"/>
            <p:cNvSpPr txBox="1"/>
            <p:nvPr/>
          </p:nvSpPr>
          <p:spPr>
            <a:xfrm>
              <a:off x="1017941" y="925360"/>
              <a:ext cx="2942052" cy="340200"/>
            </a:xfrm>
            <a:prstGeom prst="rect">
              <a:avLst/>
            </a:prstGeom>
            <a:noFill/>
          </p:spPr>
          <p:txBody>
            <a:bodyPr wrap="none" rtlCol="0">
              <a:spAutoFit/>
            </a:bodyPr>
            <a:lstStyle/>
            <a:p>
              <a:r>
                <a:rPr lang="en-US" sz="1400" dirty="0"/>
                <a:t>Phys. Rev. C 87, 044909 (2013</a:t>
              </a:r>
              <a:r>
                <a:rPr lang="en-US" sz="1400" dirty="0" smtClean="0"/>
                <a:t>)</a:t>
              </a:r>
              <a:endParaRPr lang="en-US" sz="1400" dirty="0"/>
            </a:p>
          </p:txBody>
        </p:sp>
      </p:grpSp>
      <p:grpSp>
        <p:nvGrpSpPr>
          <p:cNvPr id="19" name="Group 18"/>
          <p:cNvGrpSpPr/>
          <p:nvPr/>
        </p:nvGrpSpPr>
        <p:grpSpPr>
          <a:xfrm>
            <a:off x="230408" y="4044868"/>
            <a:ext cx="3329474" cy="2396729"/>
            <a:chOff x="496477" y="3762339"/>
            <a:chExt cx="3467100" cy="2794000"/>
          </a:xfrm>
        </p:grpSpPr>
        <p:pic>
          <p:nvPicPr>
            <p:cNvPr id="20" name="Picture 19"/>
            <p:cNvPicPr>
              <a:picLocks noChangeAspect="1"/>
            </p:cNvPicPr>
            <p:nvPr/>
          </p:nvPicPr>
          <p:blipFill>
            <a:blip r:embed="rId5"/>
            <a:stretch>
              <a:fillRect/>
            </a:stretch>
          </p:blipFill>
          <p:spPr>
            <a:xfrm>
              <a:off x="496477" y="3762339"/>
              <a:ext cx="3467100" cy="2794000"/>
            </a:xfrm>
            <a:prstGeom prst="rect">
              <a:avLst/>
            </a:prstGeom>
          </p:spPr>
        </p:pic>
        <p:graphicFrame>
          <p:nvGraphicFramePr>
            <p:cNvPr id="22" name="Object 21"/>
            <p:cNvGraphicFramePr>
              <a:graphicFrameLocks noChangeAspect="1"/>
            </p:cNvGraphicFramePr>
            <p:nvPr>
              <p:extLst>
                <p:ext uri="{D42A27DB-BD31-4B8C-83A1-F6EECF244321}">
                  <p14:modId xmlns:p14="http://schemas.microsoft.com/office/powerpoint/2010/main" val="4138566965"/>
                </p:ext>
              </p:extLst>
            </p:nvPr>
          </p:nvGraphicFramePr>
          <p:xfrm>
            <a:off x="1903708" y="5234054"/>
            <a:ext cx="1371267" cy="318498"/>
          </p:xfrm>
          <a:graphic>
            <a:graphicData uri="http://schemas.openxmlformats.org/presentationml/2006/ole">
              <mc:AlternateContent xmlns:mc="http://schemas.openxmlformats.org/markup-compatibility/2006">
                <mc:Choice xmlns:v="urn:schemas-microsoft-com:vml" Requires="v">
                  <p:oleObj spid="_x0000_s7200" name="Equation" r:id="rId6" imgW="927100" imgH="215900" progId="Equation.3">
                    <p:embed/>
                  </p:oleObj>
                </mc:Choice>
                <mc:Fallback>
                  <p:oleObj name="Equation" r:id="rId6" imgW="927100" imgH="215900" progId="Equation.3">
                    <p:embed/>
                    <p:pic>
                      <p:nvPicPr>
                        <p:cNvPr id="0" name=""/>
                        <p:cNvPicPr/>
                        <p:nvPr/>
                      </p:nvPicPr>
                      <p:blipFill>
                        <a:blip r:embed="rId7"/>
                        <a:stretch>
                          <a:fillRect/>
                        </a:stretch>
                      </p:blipFill>
                      <p:spPr>
                        <a:xfrm>
                          <a:off x="1903708" y="5234054"/>
                          <a:ext cx="1371267" cy="318498"/>
                        </a:xfrm>
                        <a:prstGeom prst="rect">
                          <a:avLst/>
                        </a:prstGeom>
                      </p:spPr>
                    </p:pic>
                  </p:oleObj>
                </mc:Fallback>
              </mc:AlternateContent>
            </a:graphicData>
          </a:graphic>
        </p:graphicFrame>
      </p:grpSp>
      <p:sp>
        <p:nvSpPr>
          <p:cNvPr id="27" name="TextBox 26"/>
          <p:cNvSpPr txBox="1"/>
          <p:nvPr/>
        </p:nvSpPr>
        <p:spPr>
          <a:xfrm>
            <a:off x="744968" y="1276537"/>
            <a:ext cx="2468670" cy="307777"/>
          </a:xfrm>
          <a:prstGeom prst="rect">
            <a:avLst/>
          </a:prstGeom>
          <a:solidFill>
            <a:srgbClr val="FFFF00"/>
          </a:solidFill>
        </p:spPr>
        <p:txBody>
          <a:bodyPr wrap="none" rtlCol="0">
            <a:spAutoFit/>
          </a:bodyPr>
          <a:lstStyle/>
          <a:p>
            <a:r>
              <a:rPr lang="en-US" sz="1400" dirty="0" smtClean="0"/>
              <a:t>First </a:t>
            </a:r>
            <a:r>
              <a:rPr lang="en-US" sz="1400" dirty="0" err="1" smtClean="0"/>
              <a:t>dimuon</a:t>
            </a:r>
            <a:r>
              <a:rPr lang="en-US" sz="1400" dirty="0" smtClean="0"/>
              <a:t> Upsilons in </a:t>
            </a:r>
            <a:r>
              <a:rPr lang="en-US" sz="1400" dirty="0" err="1" smtClean="0"/>
              <a:t>Au+Au</a:t>
            </a:r>
            <a:endParaRPr lang="en-US" sz="1400" dirty="0"/>
          </a:p>
        </p:txBody>
      </p:sp>
      <p:sp>
        <p:nvSpPr>
          <p:cNvPr id="28" name="TextBox 27"/>
          <p:cNvSpPr txBox="1"/>
          <p:nvPr/>
        </p:nvSpPr>
        <p:spPr>
          <a:xfrm>
            <a:off x="1338076" y="3947809"/>
            <a:ext cx="2140016" cy="307777"/>
          </a:xfrm>
          <a:prstGeom prst="rect">
            <a:avLst/>
          </a:prstGeom>
          <a:solidFill>
            <a:srgbClr val="FFFF00"/>
          </a:solidFill>
        </p:spPr>
        <p:txBody>
          <a:bodyPr wrap="none" rtlCol="0">
            <a:spAutoFit/>
          </a:bodyPr>
          <a:lstStyle/>
          <a:p>
            <a:r>
              <a:rPr lang="en-US" sz="1400" dirty="0"/>
              <a:t>First </a:t>
            </a:r>
            <a:r>
              <a:rPr lang="en-US" sz="1400" dirty="0" err="1"/>
              <a:t>dimuon</a:t>
            </a:r>
            <a:r>
              <a:rPr lang="en-US" sz="1400" dirty="0"/>
              <a:t> </a:t>
            </a:r>
            <a:r>
              <a:rPr lang="en-US" sz="1400" dirty="0" err="1" smtClean="0"/>
              <a:t>Chi_c</a:t>
            </a:r>
            <a:r>
              <a:rPr lang="en-US" sz="1400" dirty="0" smtClean="0"/>
              <a:t> </a:t>
            </a:r>
            <a:r>
              <a:rPr lang="en-US" sz="1400" dirty="0"/>
              <a:t>in </a:t>
            </a:r>
            <a:r>
              <a:rPr lang="en-US" sz="1400" dirty="0" err="1"/>
              <a:t>d</a:t>
            </a:r>
            <a:r>
              <a:rPr lang="en-US" sz="1400" dirty="0" err="1" smtClean="0"/>
              <a:t>+Au</a:t>
            </a:r>
            <a:endParaRPr lang="en-US" sz="1400" dirty="0"/>
          </a:p>
        </p:txBody>
      </p:sp>
      <p:grpSp>
        <p:nvGrpSpPr>
          <p:cNvPr id="29" name="Group 28"/>
          <p:cNvGrpSpPr/>
          <p:nvPr/>
        </p:nvGrpSpPr>
        <p:grpSpPr>
          <a:xfrm>
            <a:off x="3685463" y="1754433"/>
            <a:ext cx="2132684" cy="2843475"/>
            <a:chOff x="3781370" y="1306533"/>
            <a:chExt cx="1431953" cy="2204674"/>
          </a:xfrm>
        </p:grpSpPr>
        <p:pic>
          <p:nvPicPr>
            <p:cNvPr id="30" name="Picture 1"/>
            <p:cNvPicPr>
              <a:picLocks noChangeAspect="1" noChangeArrowheads="1"/>
            </p:cNvPicPr>
            <p:nvPr/>
          </p:nvPicPr>
          <p:blipFill>
            <a:blip r:embed="rId8" cstate="print"/>
            <a:srcRect/>
            <a:stretch>
              <a:fillRect/>
            </a:stretch>
          </p:blipFill>
          <p:spPr bwMode="auto">
            <a:xfrm>
              <a:off x="3781370" y="1306533"/>
              <a:ext cx="1431953" cy="2204674"/>
            </a:xfrm>
            <a:prstGeom prst="rect">
              <a:avLst/>
            </a:prstGeom>
            <a:noFill/>
            <a:ln w="9525">
              <a:noFill/>
              <a:round/>
              <a:headEnd/>
              <a:tailEnd/>
            </a:ln>
          </p:spPr>
        </p:pic>
        <p:sp>
          <p:nvSpPr>
            <p:cNvPr id="31" name="Rectangle 30"/>
            <p:cNvSpPr/>
            <p:nvPr/>
          </p:nvSpPr>
          <p:spPr>
            <a:xfrm>
              <a:off x="4449658" y="2058215"/>
              <a:ext cx="559258" cy="214258"/>
            </a:xfrm>
            <a:prstGeom prst="rect">
              <a:avLst/>
            </a:prstGeom>
            <a:solidFill>
              <a:srgbClr val="FFFF00">
                <a:alpha val="20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474192" y="2708270"/>
              <a:ext cx="559258" cy="214258"/>
            </a:xfrm>
            <a:prstGeom prst="rect">
              <a:avLst/>
            </a:prstGeom>
            <a:solidFill>
              <a:srgbClr val="FFFF00">
                <a:alpha val="20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4440109" y="1628174"/>
              <a:ext cx="559258" cy="214258"/>
            </a:xfrm>
            <a:prstGeom prst="rect">
              <a:avLst/>
            </a:prstGeom>
            <a:solidFill>
              <a:srgbClr val="FFFF00">
                <a:alpha val="20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3685463" y="5648270"/>
            <a:ext cx="5369960" cy="553998"/>
          </a:xfrm>
          <a:prstGeom prst="rect">
            <a:avLst/>
          </a:prstGeom>
          <a:solidFill>
            <a:srgbClr val="FFFF00"/>
          </a:solidFill>
        </p:spPr>
        <p:txBody>
          <a:bodyPr wrap="square" rtlCol="0">
            <a:spAutoFit/>
          </a:bodyPr>
          <a:lstStyle/>
          <a:p>
            <a:r>
              <a:rPr lang="en-US" sz="1600" dirty="0" smtClean="0">
                <a:solidFill>
                  <a:srgbClr val="FF0000"/>
                </a:solidFill>
              </a:rPr>
              <a:t>Expect much improved mass resolution and S/B with FVTX</a:t>
            </a:r>
          </a:p>
          <a:p>
            <a:pPr marL="285750" indent="-285750">
              <a:buFontTx/>
              <a:buChar char="-"/>
            </a:pPr>
            <a:r>
              <a:rPr lang="en-US" sz="1400" dirty="0" smtClean="0"/>
              <a:t>J</a:t>
            </a:r>
            <a:r>
              <a:rPr lang="en-US" sz="1400" dirty="0"/>
              <a:t>/</a:t>
            </a:r>
            <a:r>
              <a:rPr lang="en-US" sz="1400" dirty="0" smtClean="0"/>
              <a:t>Psi, Psi’, </a:t>
            </a:r>
            <a:r>
              <a:rPr lang="en-US" sz="1400" dirty="0" err="1" smtClean="0"/>
              <a:t>Chi_c</a:t>
            </a:r>
            <a:r>
              <a:rPr lang="en-US" sz="1400" dirty="0" smtClean="0"/>
              <a:t> </a:t>
            </a:r>
            <a:r>
              <a:rPr lang="en-US" sz="1400" dirty="0"/>
              <a:t>and Upsilons </a:t>
            </a:r>
            <a:r>
              <a:rPr lang="en-US" sz="1400" dirty="0" smtClean="0"/>
              <a:t>in </a:t>
            </a:r>
            <a:r>
              <a:rPr lang="en-US" sz="1400" dirty="0" err="1" smtClean="0"/>
              <a:t>p+p</a:t>
            </a:r>
            <a:r>
              <a:rPr lang="en-US" sz="1400" dirty="0" smtClean="0"/>
              <a:t>, </a:t>
            </a:r>
            <a:r>
              <a:rPr lang="en-US" sz="1400" dirty="0" err="1" smtClean="0"/>
              <a:t>p+A</a:t>
            </a:r>
            <a:r>
              <a:rPr lang="en-US" sz="1400" dirty="0" smtClean="0"/>
              <a:t>, A+A;   see </a:t>
            </a:r>
            <a:r>
              <a:rPr lang="en-US" sz="1400" dirty="0" err="1" smtClean="0"/>
              <a:t>Melynda’s</a:t>
            </a:r>
            <a:r>
              <a:rPr lang="en-US" sz="1400" dirty="0" smtClean="0"/>
              <a:t> talk</a:t>
            </a:r>
            <a:endParaRPr lang="en-US" sz="1400" dirty="0"/>
          </a:p>
        </p:txBody>
      </p:sp>
      <p:pic>
        <p:nvPicPr>
          <p:cNvPr id="4" name="Picture 3" descr="Upsilon-AuAu-Run10.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408" y="1536781"/>
            <a:ext cx="3183781" cy="2317907"/>
          </a:xfrm>
          <a:prstGeom prst="rect">
            <a:avLst/>
          </a:prstGeom>
        </p:spPr>
      </p:pic>
      <p:sp>
        <p:nvSpPr>
          <p:cNvPr id="3" name="TextBox 2"/>
          <p:cNvSpPr txBox="1"/>
          <p:nvPr/>
        </p:nvSpPr>
        <p:spPr>
          <a:xfrm>
            <a:off x="6377922" y="3860202"/>
            <a:ext cx="675748" cy="369332"/>
          </a:xfrm>
          <a:prstGeom prst="rect">
            <a:avLst/>
          </a:prstGeom>
          <a:noFill/>
        </p:spPr>
        <p:txBody>
          <a:bodyPr wrap="none" rtlCol="0">
            <a:spAutoFit/>
          </a:bodyPr>
          <a:lstStyle/>
          <a:p>
            <a:r>
              <a:rPr lang="en-US" dirty="0" err="1"/>
              <a:t>d</a:t>
            </a:r>
            <a:r>
              <a:rPr lang="en-US" dirty="0" err="1" smtClean="0"/>
              <a:t>+Au</a:t>
            </a:r>
            <a:endParaRPr lang="en-US" dirty="0"/>
          </a:p>
        </p:txBody>
      </p:sp>
      <p:sp>
        <p:nvSpPr>
          <p:cNvPr id="5" name="TextBox 4"/>
          <p:cNvSpPr txBox="1"/>
          <p:nvPr/>
        </p:nvSpPr>
        <p:spPr>
          <a:xfrm>
            <a:off x="1024467" y="1754433"/>
            <a:ext cx="893281" cy="369332"/>
          </a:xfrm>
          <a:prstGeom prst="rect">
            <a:avLst/>
          </a:prstGeom>
          <a:noFill/>
        </p:spPr>
        <p:txBody>
          <a:bodyPr wrap="none" rtlCol="0">
            <a:spAutoFit/>
          </a:bodyPr>
          <a:lstStyle/>
          <a:p>
            <a:r>
              <a:rPr lang="en-US" dirty="0" smtClean="0"/>
              <a:t>Upsilon</a:t>
            </a:r>
            <a:endParaRPr lang="en-US" dirty="0"/>
          </a:p>
        </p:txBody>
      </p:sp>
      <p:sp>
        <p:nvSpPr>
          <p:cNvPr id="24" name="TextBox 23"/>
          <p:cNvSpPr txBox="1"/>
          <p:nvPr/>
        </p:nvSpPr>
        <p:spPr>
          <a:xfrm>
            <a:off x="6297962" y="1906833"/>
            <a:ext cx="893281" cy="369332"/>
          </a:xfrm>
          <a:prstGeom prst="rect">
            <a:avLst/>
          </a:prstGeom>
          <a:noFill/>
        </p:spPr>
        <p:txBody>
          <a:bodyPr wrap="none" rtlCol="0">
            <a:spAutoFit/>
          </a:bodyPr>
          <a:lstStyle/>
          <a:p>
            <a:r>
              <a:rPr lang="en-US" dirty="0" smtClean="0"/>
              <a:t>Upsilon</a:t>
            </a:r>
            <a:endParaRPr lang="en-US" dirty="0"/>
          </a:p>
        </p:txBody>
      </p:sp>
      <p:sp>
        <p:nvSpPr>
          <p:cNvPr id="6" name="Slide Number Placeholder 5"/>
          <p:cNvSpPr>
            <a:spLocks noGrp="1"/>
          </p:cNvSpPr>
          <p:nvPr>
            <p:ph type="sldNum" sz="quarter" idx="12"/>
          </p:nvPr>
        </p:nvSpPr>
        <p:spPr/>
        <p:txBody>
          <a:bodyPr/>
          <a:lstStyle/>
          <a:p>
            <a:fld id="{BA518662-456C-D544-BDF6-4D161FF3BA82}" type="slidenum">
              <a:rPr lang="en-US" smtClean="0"/>
              <a:t>33</a:t>
            </a:fld>
            <a:endParaRPr lang="en-US"/>
          </a:p>
        </p:txBody>
      </p:sp>
    </p:spTree>
    <p:extLst>
      <p:ext uri="{BB962C8B-B14F-4D97-AF65-F5344CB8AC3E}">
        <p14:creationId xmlns:p14="http://schemas.microsoft.com/office/powerpoint/2010/main" val="4346376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Rectangle 2"/>
          <p:cNvSpPr>
            <a:spLocks noGrp="1" noChangeArrowheads="1"/>
          </p:cNvSpPr>
          <p:nvPr>
            <p:ph type="title"/>
          </p:nvPr>
        </p:nvSpPr>
        <p:spPr>
          <a:xfrm>
            <a:off x="0" y="0"/>
            <a:ext cx="9144000" cy="648280"/>
          </a:xfrm>
        </p:spPr>
        <p:txBody>
          <a:bodyPr>
            <a:noAutofit/>
          </a:bodyPr>
          <a:lstStyle/>
          <a:p>
            <a:pPr eaLnBrk="1" hangingPunct="1"/>
            <a:r>
              <a:rPr lang="en-US" sz="2400" dirty="0" smtClean="0"/>
              <a:t>E906 </a:t>
            </a:r>
            <a:r>
              <a:rPr lang="en-US" sz="2400" dirty="0" err="1" smtClean="0"/>
              <a:t>Drell</a:t>
            </a:r>
            <a:r>
              <a:rPr lang="en-US" sz="2400" dirty="0" smtClean="0"/>
              <a:t>-Yan Provides Unique Sensitivity </a:t>
            </a:r>
            <a:r>
              <a:rPr lang="en-US" sz="2400" dirty="0"/>
              <a:t>to Quark Energy Loss</a:t>
            </a:r>
          </a:p>
        </p:txBody>
      </p:sp>
      <p:sp>
        <p:nvSpPr>
          <p:cNvPr id="24584" name="Rectangle 3"/>
          <p:cNvSpPr>
            <a:spLocks noGrp="1" noChangeArrowheads="1"/>
          </p:cNvSpPr>
          <p:nvPr>
            <p:ph type="body" idx="1"/>
          </p:nvPr>
        </p:nvSpPr>
        <p:spPr>
          <a:xfrm>
            <a:off x="226211" y="945692"/>
            <a:ext cx="5268912" cy="5619384"/>
          </a:xfrm>
        </p:spPr>
        <p:txBody>
          <a:bodyPr>
            <a:normAutofit lnSpcReduction="10000"/>
          </a:bodyPr>
          <a:lstStyle/>
          <a:p>
            <a:pPr eaLnBrk="1" hangingPunct="1"/>
            <a:r>
              <a:rPr lang="en-US" sz="2000" dirty="0" smtClean="0"/>
              <a:t>E906 Kinematics eliminates uncertainties</a:t>
            </a:r>
          </a:p>
          <a:p>
            <a:pPr eaLnBrk="1" hangingPunct="1"/>
            <a:endParaRPr lang="en-US" sz="2000" dirty="0"/>
          </a:p>
          <a:p>
            <a:pPr eaLnBrk="1" hangingPunct="1"/>
            <a:endParaRPr lang="en-US" sz="2000" dirty="0"/>
          </a:p>
          <a:p>
            <a:pPr eaLnBrk="1" hangingPunct="1"/>
            <a:endParaRPr lang="en-US" sz="2000" dirty="0" smtClean="0"/>
          </a:p>
          <a:p>
            <a:pPr eaLnBrk="1" hangingPunct="1"/>
            <a:endParaRPr lang="en-US" sz="2000" dirty="0" smtClean="0">
              <a:solidFill>
                <a:srgbClr val="009900"/>
              </a:solidFill>
            </a:endParaRPr>
          </a:p>
          <a:p>
            <a:pPr eaLnBrk="1" hangingPunct="1"/>
            <a:endParaRPr lang="en-US" sz="2000" dirty="0" smtClean="0">
              <a:solidFill>
                <a:srgbClr val="009900"/>
              </a:solidFill>
            </a:endParaRPr>
          </a:p>
          <a:p>
            <a:pPr eaLnBrk="1" hangingPunct="1"/>
            <a:endParaRPr lang="en-US" sz="2000" dirty="0">
              <a:solidFill>
                <a:srgbClr val="009900"/>
              </a:solidFill>
            </a:endParaRPr>
          </a:p>
          <a:p>
            <a:pPr eaLnBrk="1" hangingPunct="1"/>
            <a:endParaRPr lang="en-US" sz="2000" dirty="0" smtClean="0">
              <a:solidFill>
                <a:srgbClr val="009900"/>
              </a:solidFill>
            </a:endParaRPr>
          </a:p>
          <a:p>
            <a:pPr marL="0" indent="0" eaLnBrk="1" hangingPunct="1">
              <a:buNone/>
            </a:pPr>
            <a:endParaRPr lang="en-US" sz="2000" dirty="0" smtClean="0">
              <a:solidFill>
                <a:srgbClr val="009900"/>
              </a:solidFill>
            </a:endParaRPr>
          </a:p>
          <a:p>
            <a:pPr eaLnBrk="1" hangingPunct="1"/>
            <a:r>
              <a:rPr lang="en-US" sz="2000" dirty="0" smtClean="0">
                <a:solidFill>
                  <a:srgbClr val="FF0000"/>
                </a:solidFill>
              </a:rPr>
              <a:t>Clearly </a:t>
            </a:r>
            <a:r>
              <a:rPr lang="en-US" sz="2000" dirty="0">
                <a:solidFill>
                  <a:srgbClr val="FF0000"/>
                </a:solidFill>
              </a:rPr>
              <a:t>distinguish between leading models for L dependence of E-loss (5</a:t>
            </a:r>
            <a:r>
              <a:rPr lang="el-GR" sz="2000" dirty="0">
                <a:solidFill>
                  <a:srgbClr val="FF0000"/>
                </a:solidFill>
                <a:ea typeface="Arial" pitchFamily="-112" charset="0"/>
                <a:cs typeface="Arial" pitchFamily="-112" charset="0"/>
              </a:rPr>
              <a:t>σ</a:t>
            </a:r>
            <a:r>
              <a:rPr lang="en-US" sz="2000" dirty="0" smtClean="0">
                <a:solidFill>
                  <a:srgbClr val="FF0000"/>
                </a:solidFill>
              </a:rPr>
              <a:t>)</a:t>
            </a:r>
          </a:p>
          <a:p>
            <a:pPr eaLnBrk="1" hangingPunct="1"/>
            <a:endParaRPr lang="en-US" sz="2000" dirty="0"/>
          </a:p>
          <a:p>
            <a:pPr eaLnBrk="1" hangingPunct="1"/>
            <a:endParaRPr lang="en-US" sz="2000" dirty="0" smtClean="0"/>
          </a:p>
          <a:p>
            <a:pPr eaLnBrk="1" hangingPunct="1"/>
            <a:endParaRPr lang="en-US" sz="2000" dirty="0"/>
          </a:p>
          <a:p>
            <a:pPr eaLnBrk="1" hangingPunct="1"/>
            <a:r>
              <a:rPr lang="en-US" sz="2000" dirty="0" smtClean="0"/>
              <a:t>Previous LANL led E866 </a:t>
            </a:r>
            <a:r>
              <a:rPr lang="en-US" sz="2000" dirty="0" err="1"/>
              <a:t>d</a:t>
            </a:r>
            <a:r>
              <a:rPr lang="en-US" sz="2000" dirty="0" err="1" smtClean="0"/>
              <a:t>+W</a:t>
            </a:r>
            <a:r>
              <a:rPr lang="en-US" sz="2000" dirty="0" smtClean="0"/>
              <a:t> @</a:t>
            </a:r>
            <a:r>
              <a:rPr lang="en-US" sz="2000" dirty="0" err="1" smtClean="0"/>
              <a:t>Fermilab</a:t>
            </a:r>
            <a:endParaRPr lang="en-US" sz="2000" dirty="0" smtClean="0"/>
          </a:p>
          <a:p>
            <a:pPr lvl="1"/>
            <a:r>
              <a:rPr lang="en-US" sz="1600" dirty="0" smtClean="0"/>
              <a:t>Shadowing </a:t>
            </a:r>
            <a:r>
              <a:rPr lang="en-US" sz="1600" dirty="0" err="1" smtClean="0"/>
              <a:t>vs</a:t>
            </a:r>
            <a:r>
              <a:rPr lang="en-US" sz="1600" dirty="0" smtClean="0"/>
              <a:t> </a:t>
            </a:r>
            <a:r>
              <a:rPr lang="en-US" sz="1600" dirty="0" err="1" smtClean="0"/>
              <a:t>dE</a:t>
            </a:r>
            <a:r>
              <a:rPr lang="en-US" sz="1600" dirty="0" smtClean="0"/>
              <a:t>/dx</a:t>
            </a:r>
            <a:endParaRPr lang="en-US" sz="800" dirty="0">
              <a:solidFill>
                <a:srgbClr val="FF0000"/>
              </a:solidFill>
            </a:endParaRPr>
          </a:p>
          <a:p>
            <a:pPr marL="0" indent="0">
              <a:buNone/>
            </a:pPr>
            <a:r>
              <a:rPr lang="en-US" sz="800" dirty="0" smtClean="0">
                <a:solidFill>
                  <a:srgbClr val="006600"/>
                </a:solidFill>
              </a:rPr>
              <a:t>                                 </a:t>
            </a:r>
            <a:r>
              <a:rPr lang="en-US" sz="1200" dirty="0" smtClean="0">
                <a:solidFill>
                  <a:srgbClr val="006600"/>
                </a:solidFill>
              </a:rPr>
              <a:t> PRL </a:t>
            </a:r>
            <a:r>
              <a:rPr lang="en-US" sz="1200" dirty="0">
                <a:solidFill>
                  <a:srgbClr val="006600"/>
                </a:solidFill>
              </a:rPr>
              <a:t>86 (2001) </a:t>
            </a:r>
            <a:r>
              <a:rPr lang="en-US" sz="1200" dirty="0" smtClean="0">
                <a:solidFill>
                  <a:srgbClr val="006600"/>
                </a:solidFill>
              </a:rPr>
              <a:t>4483</a:t>
            </a:r>
            <a:endParaRPr lang="en-US" sz="1200" dirty="0" smtClean="0"/>
          </a:p>
          <a:p>
            <a:pPr eaLnBrk="1" hangingPunct="1"/>
            <a:endParaRPr lang="en-US" sz="2000" dirty="0" smtClean="0">
              <a:solidFill>
                <a:srgbClr val="009900"/>
              </a:solidFill>
            </a:endParaRPr>
          </a:p>
        </p:txBody>
      </p:sp>
      <p:pic>
        <p:nvPicPr>
          <p:cNvPr id="24585" name="Picture 4" descr="er-1"/>
          <p:cNvPicPr>
            <a:picLocks noChangeAspect="1" noChangeArrowheads="1"/>
          </p:cNvPicPr>
          <p:nvPr/>
        </p:nvPicPr>
        <p:blipFill>
          <a:blip r:embed="rId4"/>
          <a:srcRect t="4790" r="11444"/>
          <a:stretch>
            <a:fillRect/>
          </a:stretch>
        </p:blipFill>
        <p:spPr bwMode="auto">
          <a:xfrm>
            <a:off x="5321300" y="1481138"/>
            <a:ext cx="3503613" cy="4875212"/>
          </a:xfrm>
          <a:prstGeom prst="rect">
            <a:avLst/>
          </a:prstGeom>
          <a:noFill/>
          <a:ln w="9525">
            <a:noFill/>
            <a:miter lim="800000"/>
            <a:headEnd/>
            <a:tailEnd/>
          </a:ln>
        </p:spPr>
      </p:pic>
      <p:sp>
        <p:nvSpPr>
          <p:cNvPr id="24586" name="Text Box 5"/>
          <p:cNvSpPr txBox="1">
            <a:spLocks noChangeArrowheads="1"/>
          </p:cNvSpPr>
          <p:nvPr/>
        </p:nvSpPr>
        <p:spPr bwMode="auto">
          <a:xfrm>
            <a:off x="5883962" y="1327249"/>
            <a:ext cx="2672226" cy="307777"/>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12" charset="0"/>
              </a:rPr>
              <a:t>Quark energy loss </a:t>
            </a:r>
            <a:r>
              <a:rPr lang="en-US" sz="1400" dirty="0" smtClean="0">
                <a:latin typeface="Arial" pitchFamily="-112" charset="0"/>
              </a:rPr>
              <a:t>only @E906</a:t>
            </a:r>
            <a:endParaRPr lang="en-US" sz="1400" dirty="0">
              <a:latin typeface="Arial" pitchFamily="-112" charset="0"/>
            </a:endParaRPr>
          </a:p>
        </p:txBody>
      </p:sp>
      <p:graphicFrame>
        <p:nvGraphicFramePr>
          <p:cNvPr id="24578" name="Object 2"/>
          <p:cNvGraphicFramePr>
            <a:graphicFrameLocks noChangeAspect="1"/>
          </p:cNvGraphicFramePr>
          <p:nvPr>
            <p:extLst>
              <p:ext uri="{D42A27DB-BD31-4B8C-83A1-F6EECF244321}">
                <p14:modId xmlns:p14="http://schemas.microsoft.com/office/powerpoint/2010/main" val="3723939702"/>
              </p:ext>
            </p:extLst>
          </p:nvPr>
        </p:nvGraphicFramePr>
        <p:xfrm>
          <a:off x="955202" y="4639818"/>
          <a:ext cx="2254250" cy="415925"/>
        </p:xfrm>
        <a:graphic>
          <a:graphicData uri="http://schemas.openxmlformats.org/presentationml/2006/ole">
            <mc:AlternateContent xmlns:mc="http://schemas.openxmlformats.org/markup-compatibility/2006">
              <mc:Choice xmlns:v="urn:schemas-microsoft-com:vml" Requires="v">
                <p:oleObj spid="_x0000_s8503" name="Equation" r:id="rId5" imgW="1308497" imgH="241697" progId="">
                  <p:embed/>
                </p:oleObj>
              </mc:Choice>
              <mc:Fallback>
                <p:oleObj name="Equation" r:id="rId5" imgW="1308497" imgH="24169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202" y="4639818"/>
                        <a:ext cx="2254250"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79" name="Object 3"/>
          <p:cNvGraphicFramePr>
            <a:graphicFrameLocks noChangeAspect="1"/>
          </p:cNvGraphicFramePr>
          <p:nvPr>
            <p:extLst>
              <p:ext uri="{D42A27DB-BD31-4B8C-83A1-F6EECF244321}">
                <p14:modId xmlns:p14="http://schemas.microsoft.com/office/powerpoint/2010/main" val="1041635766"/>
              </p:ext>
            </p:extLst>
          </p:nvPr>
        </p:nvGraphicFramePr>
        <p:xfrm>
          <a:off x="955202" y="5055743"/>
          <a:ext cx="2363787" cy="415925"/>
        </p:xfrm>
        <a:graphic>
          <a:graphicData uri="http://schemas.openxmlformats.org/presentationml/2006/ole">
            <mc:AlternateContent xmlns:mc="http://schemas.openxmlformats.org/markup-compatibility/2006">
              <mc:Choice xmlns:v="urn:schemas-microsoft-com:vml" Requires="v">
                <p:oleObj spid="_x0000_s8504" name="Equation" r:id="rId7" imgW="1371997" imgH="241697" progId="">
                  <p:embed/>
                </p:oleObj>
              </mc:Choice>
              <mc:Fallback>
                <p:oleObj name="Equation" r:id="rId7" imgW="1371997" imgH="241697"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202" y="5055743"/>
                        <a:ext cx="2363787"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Footer Placeholder 15"/>
          <p:cNvSpPr>
            <a:spLocks noGrp="1"/>
          </p:cNvSpPr>
          <p:nvPr>
            <p:ph type="ftr" sz="quarter" idx="11"/>
          </p:nvPr>
        </p:nvSpPr>
        <p:spPr/>
        <p:txBody>
          <a:bodyPr/>
          <a:lstStyle/>
          <a:p>
            <a:r>
              <a:rPr lang="en-US" smtClean="0"/>
              <a:t>Ming Liu, LANL ME Review</a:t>
            </a:r>
            <a:endParaRPr lang="en-US" dirty="0"/>
          </a:p>
        </p:txBody>
      </p:sp>
      <p:sp>
        <p:nvSpPr>
          <p:cNvPr id="17" name="TextBox 16"/>
          <p:cNvSpPr txBox="1"/>
          <p:nvPr/>
        </p:nvSpPr>
        <p:spPr>
          <a:xfrm>
            <a:off x="6961874" y="1097198"/>
            <a:ext cx="1724926" cy="307777"/>
          </a:xfrm>
          <a:prstGeom prst="rect">
            <a:avLst/>
          </a:prstGeom>
          <a:solidFill>
            <a:srgbClr val="FFFF00"/>
          </a:solidFill>
        </p:spPr>
        <p:txBody>
          <a:bodyPr wrap="none" rtlCol="0">
            <a:spAutoFit/>
          </a:bodyPr>
          <a:lstStyle/>
          <a:p>
            <a:r>
              <a:rPr lang="en-US" sz="1400" dirty="0" smtClean="0"/>
              <a:t>I. </a:t>
            </a:r>
            <a:r>
              <a:rPr lang="en-US" sz="1400" dirty="0" err="1" smtClean="0"/>
              <a:t>Vitev</a:t>
            </a:r>
            <a:r>
              <a:rPr lang="en-US" sz="1400" dirty="0" smtClean="0"/>
              <a:t> &amp; B.W. Zhang</a:t>
            </a:r>
            <a:endParaRPr lang="en-US" sz="1400" dirty="0"/>
          </a:p>
        </p:txBody>
      </p:sp>
      <p:sp>
        <p:nvSpPr>
          <p:cNvPr id="18" name="Date Placeholder 17"/>
          <p:cNvSpPr>
            <a:spLocks noGrp="1"/>
          </p:cNvSpPr>
          <p:nvPr>
            <p:ph type="dt" sz="half" idx="10"/>
          </p:nvPr>
        </p:nvSpPr>
        <p:spPr/>
        <p:txBody>
          <a:bodyPr/>
          <a:lstStyle/>
          <a:p>
            <a:r>
              <a:rPr lang="en-US" smtClean="0"/>
              <a:t>6/13/13</a:t>
            </a:r>
            <a:endParaRPr lang="en-US"/>
          </a:p>
        </p:txBody>
      </p:sp>
      <p:sp>
        <p:nvSpPr>
          <p:cNvPr id="19" name="Slide Number Placeholder 18"/>
          <p:cNvSpPr>
            <a:spLocks noGrp="1"/>
          </p:cNvSpPr>
          <p:nvPr>
            <p:ph type="sldNum" sz="quarter" idx="12"/>
          </p:nvPr>
        </p:nvSpPr>
        <p:spPr/>
        <p:txBody>
          <a:bodyPr/>
          <a:lstStyle/>
          <a:p>
            <a:fld id="{825C2647-C464-4E54-808B-4B2B00B885C1}" type="slidenum">
              <a:rPr lang="en-US" smtClean="0"/>
              <a:pPr/>
              <a:t>34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103860030"/>
              </p:ext>
            </p:extLst>
          </p:nvPr>
        </p:nvGraphicFramePr>
        <p:xfrm>
          <a:off x="3787477" y="1481138"/>
          <a:ext cx="1055687" cy="552450"/>
        </p:xfrm>
        <a:graphic>
          <a:graphicData uri="http://schemas.openxmlformats.org/presentationml/2006/ole">
            <mc:AlternateContent xmlns:mc="http://schemas.openxmlformats.org/markup-compatibility/2006">
              <mc:Choice xmlns:v="urn:schemas-microsoft-com:vml" Requires="v">
                <p:oleObj spid="_x0000_s8505" name="Equation" r:id="rId9" imgW="825500" imgH="431800" progId="Equation.3">
                  <p:embed/>
                </p:oleObj>
              </mc:Choice>
              <mc:Fallback>
                <p:oleObj name="Equation" r:id="rId9" imgW="825500" imgH="431800" progId="Equation.3">
                  <p:embed/>
                  <p:pic>
                    <p:nvPicPr>
                      <p:cNvPr id="0" name=""/>
                      <p:cNvPicPr/>
                      <p:nvPr/>
                    </p:nvPicPr>
                    <p:blipFill>
                      <a:blip r:embed="rId10"/>
                      <a:stretch>
                        <a:fillRect/>
                      </a:stretch>
                    </p:blipFill>
                    <p:spPr>
                      <a:xfrm>
                        <a:off x="3787477" y="1481138"/>
                        <a:ext cx="1055687" cy="552450"/>
                      </a:xfrm>
                      <a:prstGeom prst="rect">
                        <a:avLst/>
                      </a:prstGeom>
                    </p:spPr>
                  </p:pic>
                </p:oleObj>
              </mc:Fallback>
            </mc:AlternateContent>
          </a:graphicData>
        </a:graphic>
      </p:graphicFrame>
      <p:sp>
        <p:nvSpPr>
          <p:cNvPr id="3" name="TextBox 2"/>
          <p:cNvSpPr txBox="1"/>
          <p:nvPr/>
        </p:nvSpPr>
        <p:spPr>
          <a:xfrm>
            <a:off x="3453646" y="2037114"/>
            <a:ext cx="1957402" cy="1569660"/>
          </a:xfrm>
          <a:prstGeom prst="rect">
            <a:avLst/>
          </a:prstGeom>
          <a:solidFill>
            <a:srgbClr val="FFFF00"/>
          </a:solidFill>
        </p:spPr>
        <p:txBody>
          <a:bodyPr wrap="square" rtlCol="0">
            <a:spAutoFit/>
          </a:bodyPr>
          <a:lstStyle/>
          <a:p>
            <a:pPr marL="285750" indent="-285750">
              <a:buFontTx/>
              <a:buChar char="-"/>
            </a:pPr>
            <a:r>
              <a:rPr lang="en-US" sz="1600" dirty="0" smtClean="0"/>
              <a:t>Dominated by </a:t>
            </a:r>
            <a:r>
              <a:rPr lang="en-US" sz="1600" dirty="0" err="1" smtClean="0"/>
              <a:t>dE</a:t>
            </a:r>
            <a:r>
              <a:rPr lang="en-US" sz="1600" dirty="0" smtClean="0"/>
              <a:t>/dx effect</a:t>
            </a:r>
          </a:p>
          <a:p>
            <a:pPr marL="285750" indent="-285750">
              <a:buFontTx/>
              <a:buChar char="-"/>
            </a:pPr>
            <a:r>
              <a:rPr lang="en-US" sz="1600" dirty="0" smtClean="0"/>
              <a:t>Minimal shadowing</a:t>
            </a:r>
          </a:p>
          <a:p>
            <a:pPr marL="285750" indent="-285750">
              <a:buFontTx/>
              <a:buChar char="-"/>
            </a:pPr>
            <a:r>
              <a:rPr lang="en-US" sz="1600" dirty="0" smtClean="0"/>
              <a:t>No final state interactions</a:t>
            </a:r>
          </a:p>
        </p:txBody>
      </p:sp>
      <p:graphicFrame>
        <p:nvGraphicFramePr>
          <p:cNvPr id="23" name="Object 20"/>
          <p:cNvGraphicFramePr>
            <a:graphicFrameLocks noChangeAspect="1"/>
          </p:cNvGraphicFramePr>
          <p:nvPr>
            <p:extLst>
              <p:ext uri="{D42A27DB-BD31-4B8C-83A1-F6EECF244321}">
                <p14:modId xmlns:p14="http://schemas.microsoft.com/office/powerpoint/2010/main" val="3035508079"/>
              </p:ext>
            </p:extLst>
          </p:nvPr>
        </p:nvGraphicFramePr>
        <p:xfrm>
          <a:off x="3053168" y="5956104"/>
          <a:ext cx="1700557" cy="400246"/>
        </p:xfrm>
        <a:graphic>
          <a:graphicData uri="http://schemas.openxmlformats.org/presentationml/2006/ole">
            <mc:AlternateContent xmlns:mc="http://schemas.openxmlformats.org/markup-compatibility/2006">
              <mc:Choice xmlns:v="urn:schemas-microsoft-com:vml" Requires="v">
                <p:oleObj spid="_x0000_s8506" name="Equation" r:id="rId11" imgW="1511300" imgH="355600" progId="Equation.3">
                  <p:embed/>
                </p:oleObj>
              </mc:Choice>
              <mc:Fallback>
                <p:oleObj name="Equation" r:id="rId11" imgW="1511300" imgH="355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3168" y="5956104"/>
                        <a:ext cx="1700557" cy="400246"/>
                      </a:xfrm>
                      <a:prstGeom prst="rect">
                        <a:avLst/>
                      </a:prstGeom>
                      <a:solidFill>
                        <a:srgbClr val="FFFF99"/>
                      </a:solidFill>
                      <a:ln>
                        <a:noFill/>
                      </a:ln>
                      <a:extLst/>
                    </p:spPr>
                  </p:pic>
                </p:oleObj>
              </mc:Fallback>
            </mc:AlternateContent>
          </a:graphicData>
        </a:graphic>
      </p:graphicFrame>
      <p:grpSp>
        <p:nvGrpSpPr>
          <p:cNvPr id="24" name="Group 44"/>
          <p:cNvGrpSpPr>
            <a:grpSpLocks/>
          </p:cNvGrpSpPr>
          <p:nvPr/>
        </p:nvGrpSpPr>
        <p:grpSpPr bwMode="auto">
          <a:xfrm>
            <a:off x="85786" y="1342802"/>
            <a:ext cx="3367860" cy="1735038"/>
            <a:chOff x="2322" y="731"/>
            <a:chExt cx="2802" cy="1394"/>
          </a:xfrm>
        </p:grpSpPr>
        <p:grpSp>
          <p:nvGrpSpPr>
            <p:cNvPr id="25" name="Group 43"/>
            <p:cNvGrpSpPr>
              <a:grpSpLocks/>
            </p:cNvGrpSpPr>
            <p:nvPr/>
          </p:nvGrpSpPr>
          <p:grpSpPr bwMode="auto">
            <a:xfrm>
              <a:off x="2322" y="731"/>
              <a:ext cx="2802" cy="1394"/>
              <a:chOff x="1775" y="825"/>
              <a:chExt cx="4337" cy="2112"/>
            </a:xfrm>
          </p:grpSpPr>
          <p:grpSp>
            <p:nvGrpSpPr>
              <p:cNvPr id="27" name="Group 42"/>
              <p:cNvGrpSpPr>
                <a:grpSpLocks/>
              </p:cNvGrpSpPr>
              <p:nvPr/>
            </p:nvGrpSpPr>
            <p:grpSpPr bwMode="auto">
              <a:xfrm>
                <a:off x="1775" y="825"/>
                <a:ext cx="4337" cy="2112"/>
                <a:chOff x="1775" y="825"/>
                <a:chExt cx="4337" cy="2112"/>
              </a:xfrm>
            </p:grpSpPr>
            <p:sp>
              <p:nvSpPr>
                <p:cNvPr id="31" name="Oval 3"/>
                <p:cNvSpPr>
                  <a:spLocks noChangeArrowheads="1"/>
                </p:cNvSpPr>
                <p:nvPr/>
              </p:nvSpPr>
              <p:spPr bwMode="auto">
                <a:xfrm>
                  <a:off x="2702" y="825"/>
                  <a:ext cx="2188" cy="2112"/>
                </a:xfrm>
                <a:prstGeom prst="ellipse">
                  <a:avLst/>
                </a:prstGeom>
                <a:gradFill rotWithShape="1">
                  <a:gsLst>
                    <a:gs pos="0">
                      <a:srgbClr val="CC3300"/>
                    </a:gs>
                    <a:gs pos="100000">
                      <a:srgbClr val="FF9900"/>
                    </a:gs>
                  </a:gsLst>
                  <a:path path="shape">
                    <a:fillToRect l="50000" t="50000" r="50000" b="50000"/>
                  </a:path>
                </a:gradFill>
                <a:ln w="9525">
                  <a:noFill/>
                  <a:round/>
                  <a:headEnd/>
                  <a:tailEnd/>
                </a:ln>
              </p:spPr>
              <p:txBody>
                <a:bodyPr wrap="none" anchor="ctr">
                  <a:prstTxWarp prst="textNoShape">
                    <a:avLst/>
                  </a:prstTxWarp>
                </a:bodyPr>
                <a:lstStyle/>
                <a:p>
                  <a:endParaRPr lang="en-US"/>
                </a:p>
              </p:txBody>
            </p:sp>
            <p:sp>
              <p:nvSpPr>
                <p:cNvPr id="32" name="Line 6"/>
                <p:cNvSpPr>
                  <a:spLocks noChangeShapeType="1"/>
                </p:cNvSpPr>
                <p:nvPr/>
              </p:nvSpPr>
              <p:spPr bwMode="auto">
                <a:xfrm flipV="1">
                  <a:off x="4778" y="1653"/>
                  <a:ext cx="1236" cy="355"/>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sp>
              <p:nvSpPr>
                <p:cNvPr id="33" name="Line 11"/>
                <p:cNvSpPr>
                  <a:spLocks noChangeShapeType="1"/>
                </p:cNvSpPr>
                <p:nvPr/>
              </p:nvSpPr>
              <p:spPr bwMode="auto">
                <a:xfrm>
                  <a:off x="4780" y="1998"/>
                  <a:ext cx="1282" cy="202"/>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aphicFrame>
              <p:nvGraphicFramePr>
                <p:cNvPr id="34" name="Object 3"/>
                <p:cNvGraphicFramePr>
                  <a:graphicFrameLocks noChangeAspect="1"/>
                </p:cNvGraphicFramePr>
                <p:nvPr/>
              </p:nvGraphicFramePr>
              <p:xfrm>
                <a:off x="3321" y="1218"/>
                <a:ext cx="750" cy="244"/>
              </p:xfrm>
              <a:graphic>
                <a:graphicData uri="http://schemas.openxmlformats.org/presentationml/2006/ole">
                  <mc:AlternateContent xmlns:mc="http://schemas.openxmlformats.org/markup-compatibility/2006">
                    <mc:Choice xmlns:v="urn:schemas-microsoft-com:vml" Requires="v">
                      <p:oleObj spid="_x0000_s8507" name="Equation" r:id="rId13" imgW="546023" imgH="178042" progId="">
                        <p:embed/>
                      </p:oleObj>
                    </mc:Choice>
                    <mc:Fallback>
                      <p:oleObj name="Equation" r:id="rId13" imgW="546023" imgH="178042"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1" y="1218"/>
                              <a:ext cx="750" cy="2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Freeform 20"/>
                <p:cNvSpPr>
                  <a:spLocks/>
                </p:cNvSpPr>
                <p:nvPr/>
              </p:nvSpPr>
              <p:spPr bwMode="auto">
                <a:xfrm>
                  <a:off x="3351" y="1465"/>
                  <a:ext cx="458" cy="433"/>
                </a:xfrm>
                <a:custGeom>
                  <a:avLst/>
                  <a:gdLst>
                    <a:gd name="T0" fmla="*/ 0 w 458"/>
                    <a:gd name="T1" fmla="*/ 433 h 433"/>
                    <a:gd name="T2" fmla="*/ 61 w 458"/>
                    <a:gd name="T3" fmla="*/ 351 h 433"/>
                    <a:gd name="T4" fmla="*/ 187 w 458"/>
                    <a:gd name="T5" fmla="*/ 400 h 433"/>
                    <a:gd name="T6" fmla="*/ 170 w 458"/>
                    <a:gd name="T7" fmla="*/ 236 h 433"/>
                    <a:gd name="T8" fmla="*/ 329 w 458"/>
                    <a:gd name="T9" fmla="*/ 258 h 433"/>
                    <a:gd name="T10" fmla="*/ 302 w 458"/>
                    <a:gd name="T11" fmla="*/ 98 h 433"/>
                    <a:gd name="T12" fmla="*/ 434 w 458"/>
                    <a:gd name="T13" fmla="*/ 104 h 433"/>
                    <a:gd name="T14" fmla="*/ 445 w 458"/>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458"/>
                    <a:gd name="T25" fmla="*/ 0 h 433"/>
                    <a:gd name="T26" fmla="*/ 458 w 458"/>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8" h="433">
                      <a:moveTo>
                        <a:pt x="0" y="433"/>
                      </a:moveTo>
                      <a:cubicBezTo>
                        <a:pt x="15" y="394"/>
                        <a:pt x="30" y="356"/>
                        <a:pt x="61" y="351"/>
                      </a:cubicBezTo>
                      <a:cubicBezTo>
                        <a:pt x="92" y="346"/>
                        <a:pt x="169" y="419"/>
                        <a:pt x="187" y="400"/>
                      </a:cubicBezTo>
                      <a:cubicBezTo>
                        <a:pt x="205" y="381"/>
                        <a:pt x="146" y="260"/>
                        <a:pt x="170" y="236"/>
                      </a:cubicBezTo>
                      <a:cubicBezTo>
                        <a:pt x="194" y="212"/>
                        <a:pt x="307" y="281"/>
                        <a:pt x="329" y="258"/>
                      </a:cubicBezTo>
                      <a:cubicBezTo>
                        <a:pt x="351" y="235"/>
                        <a:pt x="285" y="124"/>
                        <a:pt x="302" y="98"/>
                      </a:cubicBezTo>
                      <a:cubicBezTo>
                        <a:pt x="319" y="72"/>
                        <a:pt x="410" y="120"/>
                        <a:pt x="434" y="104"/>
                      </a:cubicBezTo>
                      <a:cubicBezTo>
                        <a:pt x="458" y="88"/>
                        <a:pt x="451" y="44"/>
                        <a:pt x="445" y="0"/>
                      </a:cubicBezTo>
                    </a:path>
                  </a:pathLst>
                </a:custGeom>
                <a:noFill/>
                <a:ln w="31750">
                  <a:solidFill>
                    <a:srgbClr val="FFFF00"/>
                  </a:solidFill>
                  <a:round/>
                  <a:headEnd/>
                  <a:tailEnd type="triangle" w="med" len="med"/>
                </a:ln>
              </p:spPr>
              <p:txBody>
                <a:bodyPr>
                  <a:prstTxWarp prst="textNoShape">
                    <a:avLst/>
                  </a:prstTxWarp>
                </a:bodyPr>
                <a:lstStyle/>
                <a:p>
                  <a:endParaRPr lang="en-US"/>
                </a:p>
              </p:txBody>
            </p:sp>
            <p:sp>
              <p:nvSpPr>
                <p:cNvPr id="36" name="Freeform 21"/>
                <p:cNvSpPr>
                  <a:spLocks/>
                </p:cNvSpPr>
                <p:nvPr/>
              </p:nvSpPr>
              <p:spPr bwMode="auto">
                <a:xfrm>
                  <a:off x="2829" y="1942"/>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37" name="Freeform 22"/>
                <p:cNvSpPr>
                  <a:spLocks/>
                </p:cNvSpPr>
                <p:nvPr/>
              </p:nvSpPr>
              <p:spPr bwMode="auto">
                <a:xfrm>
                  <a:off x="3111" y="1939"/>
                  <a:ext cx="132" cy="378"/>
                </a:xfrm>
                <a:custGeom>
                  <a:avLst/>
                  <a:gdLst>
                    <a:gd name="T0" fmla="*/ 29 w 132"/>
                    <a:gd name="T1" fmla="*/ 0 h 378"/>
                    <a:gd name="T2" fmla="*/ 117 w 132"/>
                    <a:gd name="T3" fmla="*/ 71 h 378"/>
                    <a:gd name="T4" fmla="*/ 2 w 132"/>
                    <a:gd name="T5" fmla="*/ 143 h 378"/>
                    <a:gd name="T6" fmla="*/ 128 w 132"/>
                    <a:gd name="T7" fmla="*/ 236 h 378"/>
                    <a:gd name="T8" fmla="*/ 24 w 132"/>
                    <a:gd name="T9" fmla="*/ 313 h 378"/>
                    <a:gd name="T10" fmla="*/ 84 w 132"/>
                    <a:gd name="T11" fmla="*/ 378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sp>
              <p:nvSpPr>
                <p:cNvPr id="38" name="Freeform 23"/>
                <p:cNvSpPr>
                  <a:spLocks/>
                </p:cNvSpPr>
                <p:nvPr/>
              </p:nvSpPr>
              <p:spPr bwMode="auto">
                <a:xfrm>
                  <a:off x="3501" y="1929"/>
                  <a:ext cx="132" cy="394"/>
                </a:xfrm>
                <a:custGeom>
                  <a:avLst/>
                  <a:gdLst>
                    <a:gd name="T0" fmla="*/ 29 w 132"/>
                    <a:gd name="T1" fmla="*/ 0 h 378"/>
                    <a:gd name="T2" fmla="*/ 117 w 132"/>
                    <a:gd name="T3" fmla="*/ 107 h 378"/>
                    <a:gd name="T4" fmla="*/ 2 w 132"/>
                    <a:gd name="T5" fmla="*/ 216 h 378"/>
                    <a:gd name="T6" fmla="*/ 128 w 132"/>
                    <a:gd name="T7" fmla="*/ 356 h 378"/>
                    <a:gd name="T8" fmla="*/ 24 w 132"/>
                    <a:gd name="T9" fmla="*/ 473 h 378"/>
                    <a:gd name="T10" fmla="*/ 84 w 132"/>
                    <a:gd name="T11" fmla="*/ 572 h 378"/>
                    <a:gd name="T12" fmla="*/ 0 60000 65536"/>
                    <a:gd name="T13" fmla="*/ 0 60000 65536"/>
                    <a:gd name="T14" fmla="*/ 0 60000 65536"/>
                    <a:gd name="T15" fmla="*/ 0 60000 65536"/>
                    <a:gd name="T16" fmla="*/ 0 60000 65536"/>
                    <a:gd name="T17" fmla="*/ 0 60000 65536"/>
                    <a:gd name="T18" fmla="*/ 0 w 132"/>
                    <a:gd name="T19" fmla="*/ 0 h 378"/>
                    <a:gd name="T20" fmla="*/ 132 w 132"/>
                    <a:gd name="T21" fmla="*/ 378 h 378"/>
                  </a:gdLst>
                  <a:ahLst/>
                  <a:cxnLst>
                    <a:cxn ang="T12">
                      <a:pos x="T0" y="T1"/>
                    </a:cxn>
                    <a:cxn ang="T13">
                      <a:pos x="T2" y="T3"/>
                    </a:cxn>
                    <a:cxn ang="T14">
                      <a:pos x="T4" y="T5"/>
                    </a:cxn>
                    <a:cxn ang="T15">
                      <a:pos x="T6" y="T7"/>
                    </a:cxn>
                    <a:cxn ang="T16">
                      <a:pos x="T8" y="T9"/>
                    </a:cxn>
                    <a:cxn ang="T17">
                      <a:pos x="T10" y="T11"/>
                    </a:cxn>
                  </a:cxnLst>
                  <a:rect l="T18" t="T19" r="T20" b="T21"/>
                  <a:pathLst>
                    <a:path w="132" h="378">
                      <a:moveTo>
                        <a:pt x="29" y="0"/>
                      </a:moveTo>
                      <a:cubicBezTo>
                        <a:pt x="75" y="23"/>
                        <a:pt x="121" y="47"/>
                        <a:pt x="117" y="71"/>
                      </a:cubicBezTo>
                      <a:cubicBezTo>
                        <a:pt x="113" y="95"/>
                        <a:pt x="0" y="116"/>
                        <a:pt x="2" y="143"/>
                      </a:cubicBezTo>
                      <a:cubicBezTo>
                        <a:pt x="4" y="170"/>
                        <a:pt x="124" y="208"/>
                        <a:pt x="128" y="236"/>
                      </a:cubicBezTo>
                      <a:cubicBezTo>
                        <a:pt x="132" y="264"/>
                        <a:pt x="31" y="290"/>
                        <a:pt x="24" y="313"/>
                      </a:cubicBezTo>
                      <a:cubicBezTo>
                        <a:pt x="17" y="336"/>
                        <a:pt x="74" y="367"/>
                        <a:pt x="84" y="378"/>
                      </a:cubicBezTo>
                    </a:path>
                  </a:pathLst>
                </a:custGeom>
                <a:noFill/>
                <a:ln w="31750">
                  <a:solidFill>
                    <a:srgbClr val="FFFF00"/>
                  </a:solidFill>
                  <a:round/>
                  <a:headEnd/>
                  <a:tailEnd/>
                </a:ln>
              </p:spPr>
              <p:txBody>
                <a:bodyPr>
                  <a:prstTxWarp prst="textNoShape">
                    <a:avLst/>
                  </a:prstTxWarp>
                </a:bodyPr>
                <a:lstStyle/>
                <a:p>
                  <a:endParaRPr lang="en-US"/>
                </a:p>
              </p:txBody>
            </p:sp>
            <p:grpSp>
              <p:nvGrpSpPr>
                <p:cNvPr id="39" name="Group 32"/>
                <p:cNvGrpSpPr>
                  <a:grpSpLocks/>
                </p:cNvGrpSpPr>
                <p:nvPr/>
              </p:nvGrpSpPr>
              <p:grpSpPr bwMode="auto">
                <a:xfrm>
                  <a:off x="1775" y="1541"/>
                  <a:ext cx="1020" cy="862"/>
                  <a:chOff x="840" y="1559"/>
                  <a:chExt cx="1020" cy="862"/>
                </a:xfrm>
              </p:grpSpPr>
              <p:sp>
                <p:nvSpPr>
                  <p:cNvPr id="46" name="Line 12"/>
                  <p:cNvSpPr>
                    <a:spLocks noChangeShapeType="1"/>
                  </p:cNvSpPr>
                  <p:nvPr/>
                </p:nvSpPr>
                <p:spPr bwMode="auto">
                  <a:xfrm>
                    <a:off x="898" y="170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47" name="Line 13"/>
                  <p:cNvSpPr>
                    <a:spLocks noChangeShapeType="1"/>
                  </p:cNvSpPr>
                  <p:nvPr/>
                </p:nvSpPr>
                <p:spPr bwMode="auto">
                  <a:xfrm>
                    <a:off x="901" y="2134"/>
                    <a:ext cx="302" cy="0"/>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sp>
                <p:nvSpPr>
                  <p:cNvPr id="48" name="Freeform 14"/>
                  <p:cNvSpPr>
                    <a:spLocks/>
                  </p:cNvSpPr>
                  <p:nvPr/>
                </p:nvSpPr>
                <p:spPr bwMode="auto">
                  <a:xfrm>
                    <a:off x="933" y="1776"/>
                    <a:ext cx="247" cy="104"/>
                  </a:xfrm>
                  <a:custGeom>
                    <a:avLst/>
                    <a:gdLst>
                      <a:gd name="T0" fmla="*/ 0 w 247"/>
                      <a:gd name="T1" fmla="*/ 135 h 93"/>
                      <a:gd name="T2" fmla="*/ 77 w 247"/>
                      <a:gd name="T3" fmla="*/ 21 h 93"/>
                      <a:gd name="T4" fmla="*/ 126 w 247"/>
                      <a:gd name="T5" fmla="*/ 275 h 93"/>
                      <a:gd name="T6" fmla="*/ 192 w 247"/>
                      <a:gd name="T7" fmla="*/ 104 h 93"/>
                      <a:gd name="T8" fmla="*/ 247 w 247"/>
                      <a:gd name="T9" fmla="*/ 169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49" name="Freeform 15"/>
                  <p:cNvSpPr>
                    <a:spLocks/>
                  </p:cNvSpPr>
                  <p:nvPr/>
                </p:nvSpPr>
                <p:spPr bwMode="auto">
                  <a:xfrm>
                    <a:off x="935" y="1965"/>
                    <a:ext cx="247" cy="121"/>
                  </a:xfrm>
                  <a:custGeom>
                    <a:avLst/>
                    <a:gdLst>
                      <a:gd name="T0" fmla="*/ 0 w 247"/>
                      <a:gd name="T1" fmla="*/ 630 h 93"/>
                      <a:gd name="T2" fmla="*/ 77 w 247"/>
                      <a:gd name="T3" fmla="*/ 101 h 93"/>
                      <a:gd name="T4" fmla="*/ 126 w 247"/>
                      <a:gd name="T5" fmla="*/ 1237 h 93"/>
                      <a:gd name="T6" fmla="*/ 192 w 247"/>
                      <a:gd name="T7" fmla="*/ 467 h 93"/>
                      <a:gd name="T8" fmla="*/ 247 w 247"/>
                      <a:gd name="T9" fmla="*/ 781 h 93"/>
                      <a:gd name="T10" fmla="*/ 0 60000 65536"/>
                      <a:gd name="T11" fmla="*/ 0 60000 65536"/>
                      <a:gd name="T12" fmla="*/ 0 60000 65536"/>
                      <a:gd name="T13" fmla="*/ 0 60000 65536"/>
                      <a:gd name="T14" fmla="*/ 0 60000 65536"/>
                      <a:gd name="T15" fmla="*/ 0 w 247"/>
                      <a:gd name="T16" fmla="*/ 0 h 93"/>
                      <a:gd name="T17" fmla="*/ 247 w 247"/>
                      <a:gd name="T18" fmla="*/ 93 h 93"/>
                    </a:gdLst>
                    <a:ahLst/>
                    <a:cxnLst>
                      <a:cxn ang="T10">
                        <a:pos x="T0" y="T1"/>
                      </a:cxn>
                      <a:cxn ang="T11">
                        <a:pos x="T2" y="T3"/>
                      </a:cxn>
                      <a:cxn ang="T12">
                        <a:pos x="T4" y="T5"/>
                      </a:cxn>
                      <a:cxn ang="T13">
                        <a:pos x="T6" y="T7"/>
                      </a:cxn>
                      <a:cxn ang="T14">
                        <a:pos x="T8" y="T9"/>
                      </a:cxn>
                    </a:cxnLst>
                    <a:rect l="T15" t="T16" r="T17" b="T18"/>
                    <a:pathLst>
                      <a:path w="247" h="93">
                        <a:moveTo>
                          <a:pt x="0" y="45"/>
                        </a:moveTo>
                        <a:cubicBezTo>
                          <a:pt x="28" y="22"/>
                          <a:pt x="56" y="0"/>
                          <a:pt x="77" y="7"/>
                        </a:cubicBezTo>
                        <a:cubicBezTo>
                          <a:pt x="98" y="14"/>
                          <a:pt x="107" y="85"/>
                          <a:pt x="126" y="89"/>
                        </a:cubicBezTo>
                        <a:cubicBezTo>
                          <a:pt x="145" y="93"/>
                          <a:pt x="172" y="39"/>
                          <a:pt x="192" y="34"/>
                        </a:cubicBezTo>
                        <a:cubicBezTo>
                          <a:pt x="212" y="29"/>
                          <a:pt x="229" y="42"/>
                          <a:pt x="247" y="56"/>
                        </a:cubicBezTo>
                      </a:path>
                    </a:pathLst>
                  </a:custGeom>
                  <a:noFill/>
                  <a:ln w="28575">
                    <a:solidFill>
                      <a:srgbClr val="33CC33"/>
                    </a:solidFill>
                    <a:round/>
                    <a:headEnd/>
                    <a:tailEnd type="triangle" w="med" len="med"/>
                  </a:ln>
                </p:spPr>
                <p:txBody>
                  <a:bodyPr>
                    <a:prstTxWarp prst="textNoShape">
                      <a:avLst/>
                    </a:prstTxWarp>
                  </a:bodyPr>
                  <a:lstStyle/>
                  <a:p>
                    <a:endParaRPr lang="en-US"/>
                  </a:p>
                </p:txBody>
              </p:sp>
              <p:sp>
                <p:nvSpPr>
                  <p:cNvPr id="50" name="Oval 7"/>
                  <p:cNvSpPr>
                    <a:spLocks noChangeArrowheads="1"/>
                  </p:cNvSpPr>
                  <p:nvPr/>
                </p:nvSpPr>
                <p:spPr bwMode="auto">
                  <a:xfrm>
                    <a:off x="840" y="1668"/>
                    <a:ext cx="93" cy="51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1" name="Text Box 30"/>
                  <p:cNvSpPr txBox="1">
                    <a:spLocks noChangeArrowheads="1"/>
                  </p:cNvSpPr>
                  <p:nvPr/>
                </p:nvSpPr>
                <p:spPr bwMode="auto">
                  <a:xfrm>
                    <a:off x="1309" y="1559"/>
                    <a:ext cx="551" cy="862"/>
                  </a:xfrm>
                  <a:prstGeom prst="rect">
                    <a:avLst/>
                  </a:prstGeom>
                  <a:noFill/>
                  <a:ln w="9525">
                    <a:noFill/>
                    <a:miter lim="800000"/>
                    <a:headEnd/>
                    <a:tailEnd/>
                  </a:ln>
                </p:spPr>
                <p:txBody>
                  <a:bodyPr wrap="square">
                    <a:prstTxWarp prst="textNoShape">
                      <a:avLst/>
                    </a:prstTxWarp>
                    <a:spAutoFit/>
                  </a:bodyPr>
                  <a:lstStyle/>
                  <a:p>
                    <a:r>
                      <a:rPr lang="en-US" sz="2000"/>
                      <a:t>q, g</a:t>
                    </a:r>
                  </a:p>
                </p:txBody>
              </p:sp>
            </p:grpSp>
            <p:sp>
              <p:nvSpPr>
                <p:cNvPr id="40" name="Oval 36"/>
                <p:cNvSpPr>
                  <a:spLocks noChangeArrowheads="1"/>
                </p:cNvSpPr>
                <p:nvPr/>
              </p:nvSpPr>
              <p:spPr bwMode="auto">
                <a:xfrm>
                  <a:off x="3108" y="2255"/>
                  <a:ext cx="218" cy="147"/>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41" name="Oval 37"/>
                <p:cNvSpPr>
                  <a:spLocks noChangeArrowheads="1"/>
                </p:cNvSpPr>
                <p:nvPr/>
              </p:nvSpPr>
              <p:spPr bwMode="auto">
                <a:xfrm>
                  <a:off x="3469" y="2256"/>
                  <a:ext cx="218" cy="147"/>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aphicFrame>
              <p:nvGraphicFramePr>
                <p:cNvPr id="42" name="Object 4"/>
                <p:cNvGraphicFramePr>
                  <a:graphicFrameLocks noChangeAspect="1"/>
                </p:cNvGraphicFramePr>
                <p:nvPr/>
              </p:nvGraphicFramePr>
              <p:xfrm>
                <a:off x="3025" y="1648"/>
                <a:ext cx="174" cy="226"/>
              </p:xfrm>
              <a:graphic>
                <a:graphicData uri="http://schemas.openxmlformats.org/presentationml/2006/ole">
                  <mc:AlternateContent xmlns:mc="http://schemas.openxmlformats.org/markup-compatibility/2006">
                    <mc:Choice xmlns:v="urn:schemas-microsoft-com:vml" Requires="v">
                      <p:oleObj spid="_x0000_s8508" name="Equation" r:id="rId15" imgW="127000" imgH="165100" progId="">
                        <p:embed/>
                      </p:oleObj>
                    </mc:Choice>
                    <mc:Fallback>
                      <p:oleObj name="Equation" r:id="rId15" imgW="127000" imgH="16510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25" y="1648"/>
                              <a:ext cx="17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3" name="Object 5"/>
                <p:cNvGraphicFramePr>
                  <a:graphicFrameLocks noChangeAspect="1"/>
                </p:cNvGraphicFramePr>
                <p:nvPr/>
              </p:nvGraphicFramePr>
              <p:xfrm>
                <a:off x="3859" y="2163"/>
                <a:ext cx="192" cy="260"/>
              </p:xfrm>
              <a:graphic>
                <a:graphicData uri="http://schemas.openxmlformats.org/presentationml/2006/ole">
                  <mc:AlternateContent xmlns:mc="http://schemas.openxmlformats.org/markup-compatibility/2006">
                    <mc:Choice xmlns:v="urn:schemas-microsoft-com:vml" Requires="v">
                      <p:oleObj spid="_x0000_s8509" name="Equation" r:id="rId17" imgW="139700" imgH="190500" progId="">
                        <p:embed/>
                      </p:oleObj>
                    </mc:Choice>
                    <mc:Fallback>
                      <p:oleObj name="Equation" r:id="rId17" imgW="139700" imgH="19050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9" y="2163"/>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4" name="Object 6"/>
                <p:cNvGraphicFramePr>
                  <a:graphicFrameLocks noChangeAspect="1"/>
                </p:cNvGraphicFramePr>
                <p:nvPr/>
              </p:nvGraphicFramePr>
              <p:xfrm>
                <a:off x="5937" y="1391"/>
                <a:ext cx="175" cy="197"/>
              </p:xfrm>
              <a:graphic>
                <a:graphicData uri="http://schemas.openxmlformats.org/presentationml/2006/ole">
                  <mc:AlternateContent xmlns:mc="http://schemas.openxmlformats.org/markup-compatibility/2006">
                    <mc:Choice xmlns:v="urn:schemas-microsoft-com:vml" Requires="v">
                      <p:oleObj spid="_x0000_s8510" name="Equation" r:id="rId19" imgW="203200" imgH="228600" progId="">
                        <p:embed/>
                      </p:oleObj>
                    </mc:Choice>
                    <mc:Fallback>
                      <p:oleObj name="Equation" r:id="rId19" imgW="203200" imgH="22860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37" y="1391"/>
                              <a:ext cx="175"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5" name="Object 7"/>
                <p:cNvGraphicFramePr>
                  <a:graphicFrameLocks noChangeAspect="1"/>
                </p:cNvGraphicFramePr>
                <p:nvPr/>
              </p:nvGraphicFramePr>
              <p:xfrm>
                <a:off x="5915" y="2269"/>
                <a:ext cx="175" cy="197"/>
              </p:xfrm>
              <a:graphic>
                <a:graphicData uri="http://schemas.openxmlformats.org/presentationml/2006/ole">
                  <mc:AlternateContent xmlns:mc="http://schemas.openxmlformats.org/markup-compatibility/2006">
                    <mc:Choice xmlns:v="urn:schemas-microsoft-com:vml" Requires="v">
                      <p:oleObj spid="_x0000_s8511" name="Equation" r:id="rId21" imgW="203200" imgH="228600" progId="Equation.3">
                        <p:embed/>
                      </p:oleObj>
                    </mc:Choice>
                    <mc:Fallback>
                      <p:oleObj name="Equation" r:id="rId21" imgW="2032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15" y="2269"/>
                              <a:ext cx="175"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8" name="Line 4"/>
              <p:cNvSpPr>
                <a:spLocks noChangeShapeType="1"/>
              </p:cNvSpPr>
              <p:nvPr/>
            </p:nvSpPr>
            <p:spPr bwMode="auto">
              <a:xfrm>
                <a:off x="1871" y="1909"/>
                <a:ext cx="1969" cy="11"/>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29" name="Freeform 9"/>
              <p:cNvSpPr>
                <a:spLocks/>
              </p:cNvSpPr>
              <p:nvPr/>
            </p:nvSpPr>
            <p:spPr bwMode="auto">
              <a:xfrm>
                <a:off x="3817" y="1901"/>
                <a:ext cx="994" cy="181"/>
              </a:xfrm>
              <a:custGeom>
                <a:avLst/>
                <a:gdLst>
                  <a:gd name="T0" fmla="*/ 43485813 w 152"/>
                  <a:gd name="T1" fmla="*/ 2 h 225"/>
                  <a:gd name="T2" fmla="*/ 1310860342 w 152"/>
                  <a:gd name="T3" fmla="*/ 2 h 225"/>
                  <a:gd name="T4" fmla="*/ 117156038 w 152"/>
                  <a:gd name="T5" fmla="*/ 8 h 225"/>
                  <a:gd name="T6" fmla="*/ 2037114482 w 152"/>
                  <a:gd name="T7" fmla="*/ 4 h 225"/>
                  <a:gd name="T8" fmla="*/ 1150769129 w 152"/>
                  <a:gd name="T9" fmla="*/ 11 h 225"/>
                  <a:gd name="T10" fmla="*/ 2147483647 w 152"/>
                  <a:gd name="T11" fmla="*/ 10 h 225"/>
                  <a:gd name="T12" fmla="*/ 0 60000 65536"/>
                  <a:gd name="T13" fmla="*/ 0 60000 65536"/>
                  <a:gd name="T14" fmla="*/ 0 60000 65536"/>
                  <a:gd name="T15" fmla="*/ 0 60000 65536"/>
                  <a:gd name="T16" fmla="*/ 0 60000 65536"/>
                  <a:gd name="T17" fmla="*/ 0 60000 65536"/>
                  <a:gd name="T18" fmla="*/ 0 w 152"/>
                  <a:gd name="T19" fmla="*/ 0 h 225"/>
                  <a:gd name="T20" fmla="*/ 152 w 15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52" h="225">
                    <a:moveTo>
                      <a:pt x="3" y="39"/>
                    </a:moveTo>
                    <a:cubicBezTo>
                      <a:pt x="46" y="19"/>
                      <a:pt x="89" y="0"/>
                      <a:pt x="90" y="17"/>
                    </a:cubicBezTo>
                    <a:cubicBezTo>
                      <a:pt x="91" y="34"/>
                      <a:pt x="0" y="133"/>
                      <a:pt x="8" y="143"/>
                    </a:cubicBezTo>
                    <a:cubicBezTo>
                      <a:pt x="16" y="153"/>
                      <a:pt x="128" y="66"/>
                      <a:pt x="140" y="77"/>
                    </a:cubicBezTo>
                    <a:cubicBezTo>
                      <a:pt x="152" y="88"/>
                      <a:pt x="77" y="193"/>
                      <a:pt x="79" y="209"/>
                    </a:cubicBezTo>
                    <a:cubicBezTo>
                      <a:pt x="81" y="225"/>
                      <a:pt x="116" y="200"/>
                      <a:pt x="151" y="176"/>
                    </a:cubicBezTo>
                  </a:path>
                </a:pathLst>
              </a:custGeom>
              <a:noFill/>
              <a:ln w="28575">
                <a:solidFill>
                  <a:srgbClr val="33CC33"/>
                </a:solidFill>
                <a:round/>
                <a:headEnd/>
                <a:tailEnd/>
              </a:ln>
            </p:spPr>
            <p:txBody>
              <a:bodyPr>
                <a:prstTxWarp prst="textNoShape">
                  <a:avLst/>
                </a:prstTxWarp>
              </a:bodyPr>
              <a:lstStyle/>
              <a:p>
                <a:endParaRPr lang="en-US"/>
              </a:p>
            </p:txBody>
          </p:sp>
          <p:sp>
            <p:nvSpPr>
              <p:cNvPr id="30" name="Line 10"/>
              <p:cNvSpPr>
                <a:spLocks noChangeShapeType="1"/>
              </p:cNvSpPr>
              <p:nvPr/>
            </p:nvSpPr>
            <p:spPr bwMode="auto">
              <a:xfrm flipH="1" flipV="1">
                <a:off x="3824" y="1911"/>
                <a:ext cx="70" cy="212"/>
              </a:xfrm>
              <a:prstGeom prst="line">
                <a:avLst/>
              </a:prstGeom>
              <a:noFill/>
              <a:ln w="34925">
                <a:solidFill>
                  <a:srgbClr val="004AA5"/>
                </a:solidFill>
                <a:round/>
                <a:headEnd/>
                <a:tailEnd type="triangle" w="med" len="med"/>
              </a:ln>
            </p:spPr>
            <p:txBody>
              <a:bodyPr>
                <a:prstTxWarp prst="textNoShape">
                  <a:avLst/>
                </a:prstTxWarp>
              </a:bodyPr>
              <a:lstStyle/>
              <a:p>
                <a:endParaRPr lang="en-US"/>
              </a:p>
            </p:txBody>
          </p:sp>
        </p:grpSp>
        <p:sp>
          <p:nvSpPr>
            <p:cNvPr id="26" name="Oval 35"/>
            <p:cNvSpPr>
              <a:spLocks noChangeArrowheads="1"/>
            </p:cNvSpPr>
            <p:nvPr/>
          </p:nvSpPr>
          <p:spPr bwMode="auto">
            <a:xfrm>
              <a:off x="3007" y="1682"/>
              <a:ext cx="135" cy="1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grpSp>
      <p:graphicFrame>
        <p:nvGraphicFramePr>
          <p:cNvPr id="52" name="Object 51"/>
          <p:cNvGraphicFramePr>
            <a:graphicFrameLocks noChangeAspect="1"/>
          </p:cNvGraphicFramePr>
          <p:nvPr>
            <p:extLst>
              <p:ext uri="{D42A27DB-BD31-4B8C-83A1-F6EECF244321}">
                <p14:modId xmlns:p14="http://schemas.microsoft.com/office/powerpoint/2010/main" val="3894838772"/>
              </p:ext>
            </p:extLst>
          </p:nvPr>
        </p:nvGraphicFramePr>
        <p:xfrm>
          <a:off x="725596" y="3277632"/>
          <a:ext cx="2011362" cy="450850"/>
        </p:xfrm>
        <a:graphic>
          <a:graphicData uri="http://schemas.openxmlformats.org/presentationml/2006/ole">
            <mc:AlternateContent xmlns:mc="http://schemas.openxmlformats.org/markup-compatibility/2006">
              <mc:Choice xmlns:v="urn:schemas-microsoft-com:vml" Requires="v">
                <p:oleObj spid="_x0000_s8512" name="Equation" r:id="rId23" imgW="1028700" imgH="190500" progId="Equation.3">
                  <p:embed/>
                </p:oleObj>
              </mc:Choice>
              <mc:Fallback>
                <p:oleObj name="Equation" r:id="rId23" imgW="1028700" imgH="190500" progId="Equation.3">
                  <p:embed/>
                  <p:pic>
                    <p:nvPicPr>
                      <p:cNvPr id="0" name=""/>
                      <p:cNvPicPr/>
                      <p:nvPr/>
                    </p:nvPicPr>
                    <p:blipFill>
                      <a:blip r:embed="rId24"/>
                      <a:stretch>
                        <a:fillRect/>
                      </a:stretch>
                    </p:blipFill>
                    <p:spPr>
                      <a:xfrm>
                        <a:off x="725596" y="3277632"/>
                        <a:ext cx="2011362" cy="450850"/>
                      </a:xfrm>
                      <a:prstGeom prst="rect">
                        <a:avLst/>
                      </a:prstGeom>
                    </p:spPr>
                  </p:pic>
                </p:oleObj>
              </mc:Fallback>
            </mc:AlternateContent>
          </a:graphicData>
        </a:graphic>
      </p:graphicFrame>
      <p:sp>
        <p:nvSpPr>
          <p:cNvPr id="4" name="TextBox 3"/>
          <p:cNvSpPr txBox="1"/>
          <p:nvPr/>
        </p:nvSpPr>
        <p:spPr>
          <a:xfrm>
            <a:off x="4010229" y="576360"/>
            <a:ext cx="4445147" cy="369332"/>
          </a:xfrm>
          <a:prstGeom prst="rect">
            <a:avLst/>
          </a:prstGeom>
          <a:noFill/>
        </p:spPr>
        <p:txBody>
          <a:bodyPr wrap="none" rtlCol="0">
            <a:spAutoFit/>
          </a:bodyPr>
          <a:lstStyle/>
          <a:p>
            <a:r>
              <a:rPr lang="en-US" dirty="0" smtClean="0"/>
              <a:t>Initiated with a LANL LDRD 2008-2010, $750K</a:t>
            </a:r>
            <a:endParaRPr lang="en-US" dirty="0"/>
          </a:p>
        </p:txBody>
      </p:sp>
    </p:spTree>
    <p:extLst>
      <p:ext uri="{BB962C8B-B14F-4D97-AF65-F5344CB8AC3E}">
        <p14:creationId xmlns:p14="http://schemas.microsoft.com/office/powerpoint/2010/main" val="33331071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7" y="5225"/>
            <a:ext cx="4163484" cy="1143000"/>
          </a:xfrm>
        </p:spPr>
        <p:txBody>
          <a:bodyPr>
            <a:normAutofit/>
          </a:bodyPr>
          <a:lstStyle/>
          <a:p>
            <a:r>
              <a:rPr lang="en-US" sz="2800" dirty="0" smtClean="0"/>
              <a:t>The Physics of Polarized Target </a:t>
            </a:r>
            <a:r>
              <a:rPr lang="en-US" sz="2800" dirty="0" err="1" smtClean="0"/>
              <a:t>Drell</a:t>
            </a:r>
            <a:r>
              <a:rPr lang="en-US" sz="2800" dirty="0" smtClean="0"/>
              <a:t>-Yan</a:t>
            </a:r>
            <a:endParaRPr lang="en-US" sz="2800" dirty="0"/>
          </a:p>
        </p:txBody>
      </p:sp>
      <p:sp>
        <p:nvSpPr>
          <p:cNvPr id="3" name="Content Placeholder 2"/>
          <p:cNvSpPr>
            <a:spLocks noGrp="1"/>
          </p:cNvSpPr>
          <p:nvPr>
            <p:ph idx="1"/>
          </p:nvPr>
        </p:nvSpPr>
        <p:spPr>
          <a:xfrm>
            <a:off x="208065" y="1334595"/>
            <a:ext cx="4005646" cy="1594705"/>
          </a:xfrm>
        </p:spPr>
        <p:txBody>
          <a:bodyPr>
            <a:noAutofit/>
          </a:bodyPr>
          <a:lstStyle/>
          <a:p>
            <a:r>
              <a:rPr lang="en-US" sz="1800" dirty="0" smtClean="0"/>
              <a:t>(Sea-quark flavor asymmetry)</a:t>
            </a:r>
          </a:p>
          <a:p>
            <a:r>
              <a:rPr lang="en-US" sz="1800" dirty="0" smtClean="0">
                <a:solidFill>
                  <a:srgbClr val="FF0000"/>
                </a:solidFill>
              </a:rPr>
              <a:t>Sea-quark </a:t>
            </a:r>
            <a:r>
              <a:rPr lang="en-US" sz="1800" dirty="0" smtClean="0"/>
              <a:t>orbital angular motion </a:t>
            </a:r>
            <a:r>
              <a:rPr lang="en-US" altLang="zh-CN" sz="1800" dirty="0" smtClean="0"/>
              <a:t>and </a:t>
            </a:r>
            <a:r>
              <a:rPr lang="en-US" altLang="zh-CN" sz="1800" dirty="0" err="1" smtClean="0"/>
              <a:t>Sivers</a:t>
            </a:r>
            <a:r>
              <a:rPr lang="en-US" altLang="zh-CN" sz="1800" dirty="0" smtClean="0"/>
              <a:t> function at x = 0.0 ~ 0.3</a:t>
            </a:r>
            <a:endParaRPr lang="en-US" sz="1800" dirty="0" smtClean="0"/>
          </a:p>
          <a:p>
            <a:r>
              <a:rPr lang="en-US" sz="1800" dirty="0" smtClean="0"/>
              <a:t>Proton spin puzzle</a:t>
            </a:r>
          </a:p>
        </p:txBody>
      </p:sp>
      <p:pic>
        <p:nvPicPr>
          <p:cNvPr id="4" name="Picture 37" descr="x1x2_accept"/>
          <p:cNvPicPr>
            <a:picLocks noChangeAspect="1" noChangeArrowheads="1"/>
          </p:cNvPicPr>
          <p:nvPr/>
        </p:nvPicPr>
        <p:blipFill>
          <a:blip r:embed="rId3"/>
          <a:srcRect/>
          <a:stretch>
            <a:fillRect/>
          </a:stretch>
        </p:blipFill>
        <p:spPr bwMode="auto">
          <a:xfrm>
            <a:off x="8153400" y="38252400"/>
            <a:ext cx="8153400" cy="6477000"/>
          </a:xfrm>
          <a:prstGeom prst="rect">
            <a:avLst/>
          </a:prstGeom>
          <a:noFill/>
        </p:spPr>
      </p:pic>
      <p:grpSp>
        <p:nvGrpSpPr>
          <p:cNvPr id="5" name="Group 4"/>
          <p:cNvGrpSpPr/>
          <p:nvPr/>
        </p:nvGrpSpPr>
        <p:grpSpPr>
          <a:xfrm>
            <a:off x="8305800" y="38404800"/>
            <a:ext cx="8153400" cy="6477000"/>
            <a:chOff x="6313488" y="3433763"/>
            <a:chExt cx="2830512" cy="2822575"/>
          </a:xfrm>
        </p:grpSpPr>
        <p:pic>
          <p:nvPicPr>
            <p:cNvPr id="6" name="Picture 37" descr="x1x2_accept"/>
            <p:cNvPicPr>
              <a:picLocks noChangeAspect="1" noChangeArrowheads="1"/>
            </p:cNvPicPr>
            <p:nvPr/>
          </p:nvPicPr>
          <p:blipFill>
            <a:blip r:embed="rId3"/>
            <a:srcRect/>
            <a:stretch>
              <a:fillRect/>
            </a:stretch>
          </p:blipFill>
          <p:spPr bwMode="auto">
            <a:xfrm>
              <a:off x="6313488" y="3433763"/>
              <a:ext cx="2830512" cy="2822575"/>
            </a:xfrm>
            <a:prstGeom prst="rect">
              <a:avLst/>
            </a:prstGeom>
            <a:noFill/>
          </p:spPr>
        </p:pic>
        <p:sp>
          <p:nvSpPr>
            <p:cNvPr id="7" name="Text Box 30"/>
            <p:cNvSpPr txBox="1">
              <a:spLocks noChangeArrowheads="1"/>
            </p:cNvSpPr>
            <p:nvPr/>
          </p:nvSpPr>
          <p:spPr bwMode="auto">
            <a:xfrm rot="18747925">
              <a:off x="6985001" y="4202112"/>
              <a:ext cx="1200150" cy="517525"/>
            </a:xfrm>
            <a:prstGeom prst="rect">
              <a:avLst/>
            </a:prstGeom>
            <a:noFill/>
            <a:ln w="9525">
              <a:noFill/>
              <a:miter lim="800000"/>
              <a:headEnd/>
              <a:tailEnd/>
            </a:ln>
            <a:effectLst/>
          </p:spPr>
          <p:txBody>
            <a:bodyPr wrap="none">
              <a:prstTxWarp prst="textNoShape">
                <a:avLst/>
              </a:prstTxWarp>
              <a:spAutoFit/>
            </a:bodyPr>
            <a:lstStyle/>
            <a:p>
              <a:r>
                <a:rPr lang="en-US" sz="1400" u="none" dirty="0"/>
                <a:t>E906 </a:t>
              </a:r>
              <a:r>
                <a:rPr lang="en-US" sz="1400" u="none" dirty="0" err="1"/>
                <a:t>Spect</a:t>
              </a:r>
              <a:r>
                <a:rPr lang="en-US" sz="1400" u="none" dirty="0"/>
                <a:t>. </a:t>
              </a:r>
            </a:p>
            <a:p>
              <a:r>
                <a:rPr lang="en-US" sz="1400" u="none" dirty="0"/>
                <a:t>Monte Carlo</a:t>
              </a:r>
            </a:p>
          </p:txBody>
        </p:sp>
      </p:grpSp>
      <p:grpSp>
        <p:nvGrpSpPr>
          <p:cNvPr id="8" name="Group 7"/>
          <p:cNvGrpSpPr/>
          <p:nvPr/>
        </p:nvGrpSpPr>
        <p:grpSpPr>
          <a:xfrm>
            <a:off x="8458200" y="38557200"/>
            <a:ext cx="8153400" cy="6477000"/>
            <a:chOff x="6313488" y="3433763"/>
            <a:chExt cx="2830512" cy="2822575"/>
          </a:xfrm>
        </p:grpSpPr>
        <p:pic>
          <p:nvPicPr>
            <p:cNvPr id="9" name="Picture 37" descr="x1x2_accept"/>
            <p:cNvPicPr>
              <a:picLocks noChangeAspect="1" noChangeArrowheads="1"/>
            </p:cNvPicPr>
            <p:nvPr/>
          </p:nvPicPr>
          <p:blipFill>
            <a:blip r:embed="rId3"/>
            <a:srcRect/>
            <a:stretch>
              <a:fillRect/>
            </a:stretch>
          </p:blipFill>
          <p:spPr bwMode="auto">
            <a:xfrm>
              <a:off x="6313488" y="3433763"/>
              <a:ext cx="2830512" cy="2822575"/>
            </a:xfrm>
            <a:prstGeom prst="rect">
              <a:avLst/>
            </a:prstGeom>
            <a:noFill/>
          </p:spPr>
        </p:pic>
        <p:sp>
          <p:nvSpPr>
            <p:cNvPr id="10" name="Text Box 30"/>
            <p:cNvSpPr txBox="1">
              <a:spLocks noChangeArrowheads="1"/>
            </p:cNvSpPr>
            <p:nvPr/>
          </p:nvSpPr>
          <p:spPr bwMode="auto">
            <a:xfrm rot="18747925">
              <a:off x="6985001" y="4202112"/>
              <a:ext cx="1200150" cy="517525"/>
            </a:xfrm>
            <a:prstGeom prst="rect">
              <a:avLst/>
            </a:prstGeom>
            <a:noFill/>
            <a:ln w="9525">
              <a:noFill/>
              <a:miter lim="800000"/>
              <a:headEnd/>
              <a:tailEnd/>
            </a:ln>
            <a:effectLst/>
          </p:spPr>
          <p:txBody>
            <a:bodyPr wrap="none">
              <a:prstTxWarp prst="textNoShape">
                <a:avLst/>
              </a:prstTxWarp>
              <a:spAutoFit/>
            </a:bodyPr>
            <a:lstStyle/>
            <a:p>
              <a:r>
                <a:rPr lang="en-US" sz="1400" u="none" dirty="0"/>
                <a:t>E906 </a:t>
              </a:r>
              <a:r>
                <a:rPr lang="en-US" sz="1400" u="none" dirty="0" err="1"/>
                <a:t>Spect</a:t>
              </a:r>
              <a:r>
                <a:rPr lang="en-US" sz="1400" u="none" dirty="0"/>
                <a:t>. </a:t>
              </a:r>
            </a:p>
            <a:p>
              <a:r>
                <a:rPr lang="en-US" sz="1400" u="none" dirty="0"/>
                <a:t>Monte Carlo</a:t>
              </a:r>
            </a:p>
          </p:txBody>
        </p:sp>
      </p:grpSp>
      <p:grpSp>
        <p:nvGrpSpPr>
          <p:cNvPr id="11" name="Group 10"/>
          <p:cNvGrpSpPr/>
          <p:nvPr/>
        </p:nvGrpSpPr>
        <p:grpSpPr>
          <a:xfrm>
            <a:off x="8610600" y="38709600"/>
            <a:ext cx="8153400" cy="6477000"/>
            <a:chOff x="6313488" y="3433763"/>
            <a:chExt cx="2830512" cy="2822575"/>
          </a:xfrm>
        </p:grpSpPr>
        <p:pic>
          <p:nvPicPr>
            <p:cNvPr id="12" name="Picture 37" descr="x1x2_accept"/>
            <p:cNvPicPr>
              <a:picLocks noChangeAspect="1" noChangeArrowheads="1"/>
            </p:cNvPicPr>
            <p:nvPr/>
          </p:nvPicPr>
          <p:blipFill>
            <a:blip r:embed="rId3"/>
            <a:srcRect/>
            <a:stretch>
              <a:fillRect/>
            </a:stretch>
          </p:blipFill>
          <p:spPr bwMode="auto">
            <a:xfrm>
              <a:off x="6313488" y="3433763"/>
              <a:ext cx="2830512" cy="2822575"/>
            </a:xfrm>
            <a:prstGeom prst="rect">
              <a:avLst/>
            </a:prstGeom>
            <a:noFill/>
          </p:spPr>
        </p:pic>
        <p:sp>
          <p:nvSpPr>
            <p:cNvPr id="13" name="Text Box 30"/>
            <p:cNvSpPr txBox="1">
              <a:spLocks noChangeArrowheads="1"/>
            </p:cNvSpPr>
            <p:nvPr/>
          </p:nvSpPr>
          <p:spPr bwMode="auto">
            <a:xfrm rot="18747925">
              <a:off x="6985001" y="4202112"/>
              <a:ext cx="1200150" cy="517525"/>
            </a:xfrm>
            <a:prstGeom prst="rect">
              <a:avLst/>
            </a:prstGeom>
            <a:noFill/>
            <a:ln w="9525">
              <a:noFill/>
              <a:miter lim="800000"/>
              <a:headEnd/>
              <a:tailEnd/>
            </a:ln>
            <a:effectLst/>
          </p:spPr>
          <p:txBody>
            <a:bodyPr wrap="none">
              <a:prstTxWarp prst="textNoShape">
                <a:avLst/>
              </a:prstTxWarp>
              <a:spAutoFit/>
            </a:bodyPr>
            <a:lstStyle/>
            <a:p>
              <a:r>
                <a:rPr lang="en-US" sz="1400" u="none" dirty="0"/>
                <a:t>E906 </a:t>
              </a:r>
              <a:r>
                <a:rPr lang="en-US" sz="1400" u="none" dirty="0" err="1"/>
                <a:t>Spect</a:t>
              </a:r>
              <a:r>
                <a:rPr lang="en-US" sz="1400" u="none" dirty="0"/>
                <a:t>. </a:t>
              </a:r>
            </a:p>
            <a:p>
              <a:r>
                <a:rPr lang="en-US" sz="1400" u="none" dirty="0"/>
                <a:t>Monte Carlo</a:t>
              </a:r>
            </a:p>
          </p:txBody>
        </p:sp>
      </p:grpSp>
      <p:pic>
        <p:nvPicPr>
          <p:cNvPr id="15" name="Picture 2" descr="dbub_e906_slide"/>
          <p:cNvPicPr>
            <a:picLocks noChangeAspect="1" noChangeArrowheads="1"/>
          </p:cNvPicPr>
          <p:nvPr/>
        </p:nvPicPr>
        <p:blipFill>
          <a:blip r:embed="rId4"/>
          <a:srcRect/>
          <a:stretch>
            <a:fillRect/>
          </a:stretch>
        </p:blipFill>
        <p:spPr bwMode="auto">
          <a:xfrm>
            <a:off x="368938" y="3089049"/>
            <a:ext cx="3386667" cy="3379883"/>
          </a:xfrm>
          <a:prstGeom prst="rect">
            <a:avLst/>
          </a:prstGeom>
          <a:noFill/>
          <a:ln w="9525">
            <a:noFill/>
            <a:miter lim="800000"/>
            <a:headEnd/>
            <a:tailEnd/>
          </a:ln>
        </p:spPr>
      </p:pic>
      <p:pic>
        <p:nvPicPr>
          <p:cNvPr id="16" name="Picture 2" descr="NaiveProtonSpinPionCloud"/>
          <p:cNvPicPr>
            <a:picLocks noChangeAspect="1" noChangeArrowheads="1"/>
          </p:cNvPicPr>
          <p:nvPr/>
        </p:nvPicPr>
        <p:blipFill>
          <a:blip r:embed="rId5"/>
          <a:srcRect/>
          <a:stretch>
            <a:fillRect/>
          </a:stretch>
        </p:blipFill>
        <p:spPr>
          <a:xfrm>
            <a:off x="4315315" y="2131948"/>
            <a:ext cx="4201583" cy="3247129"/>
          </a:xfrm>
          <a:prstGeom prst="rect">
            <a:avLst/>
          </a:prstGeom>
        </p:spPr>
      </p:pic>
      <p:grpSp>
        <p:nvGrpSpPr>
          <p:cNvPr id="17" name="Group 10"/>
          <p:cNvGrpSpPr>
            <a:grpSpLocks/>
          </p:cNvGrpSpPr>
          <p:nvPr/>
        </p:nvGrpSpPr>
        <p:grpSpPr bwMode="auto">
          <a:xfrm>
            <a:off x="4178301" y="4470856"/>
            <a:ext cx="2209800" cy="2133600"/>
            <a:chOff x="3600" y="672"/>
            <a:chExt cx="1920" cy="1776"/>
          </a:xfrm>
        </p:grpSpPr>
        <p:pic>
          <p:nvPicPr>
            <p:cNvPr id="18" name="Picture 11" descr="puzzle_LP01"/>
            <p:cNvPicPr>
              <a:picLocks noChangeAspect="1" noChangeArrowheads="1"/>
            </p:cNvPicPr>
            <p:nvPr/>
          </p:nvPicPr>
          <p:blipFill>
            <a:blip r:embed="rId6"/>
            <a:srcRect/>
            <a:stretch>
              <a:fillRect/>
            </a:stretch>
          </p:blipFill>
          <p:spPr bwMode="auto">
            <a:xfrm>
              <a:off x="3600" y="672"/>
              <a:ext cx="1779" cy="1597"/>
            </a:xfrm>
            <a:prstGeom prst="rect">
              <a:avLst/>
            </a:prstGeom>
            <a:noFill/>
            <a:ln w="9525">
              <a:noFill/>
              <a:miter lim="800000"/>
              <a:headEnd/>
              <a:tailEnd/>
            </a:ln>
          </p:spPr>
        </p:pic>
        <p:sp>
          <p:nvSpPr>
            <p:cNvPr id="19" name="Rectangle 12"/>
            <p:cNvSpPr>
              <a:spLocks noChangeArrowheads="1"/>
            </p:cNvSpPr>
            <p:nvPr/>
          </p:nvSpPr>
          <p:spPr bwMode="auto">
            <a:xfrm>
              <a:off x="4608" y="1488"/>
              <a:ext cx="864" cy="33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0" name="Rectangle 13"/>
            <p:cNvSpPr>
              <a:spLocks noChangeArrowheads="1"/>
            </p:cNvSpPr>
            <p:nvPr/>
          </p:nvSpPr>
          <p:spPr bwMode="auto">
            <a:xfrm>
              <a:off x="5088" y="1200"/>
              <a:ext cx="288" cy="1056"/>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1" name="AutoShape 14"/>
            <p:cNvSpPr>
              <a:spLocks noChangeArrowheads="1"/>
            </p:cNvSpPr>
            <p:nvPr/>
          </p:nvSpPr>
          <p:spPr bwMode="auto">
            <a:xfrm flipH="1">
              <a:off x="4992" y="1008"/>
              <a:ext cx="528"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2" name="AutoShape 15"/>
            <p:cNvSpPr>
              <a:spLocks noChangeArrowheads="1"/>
            </p:cNvSpPr>
            <p:nvPr/>
          </p:nvSpPr>
          <p:spPr bwMode="auto">
            <a:xfrm flipH="1" flipV="1">
              <a:off x="4704" y="1692"/>
              <a:ext cx="432" cy="756"/>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3" name="AutoShape 16"/>
            <p:cNvSpPr>
              <a:spLocks noChangeArrowheads="1"/>
            </p:cNvSpPr>
            <p:nvPr/>
          </p:nvSpPr>
          <p:spPr bwMode="auto">
            <a:xfrm flipH="1">
              <a:off x="4704" y="1248"/>
              <a:ext cx="624" cy="240"/>
            </a:xfrm>
            <a:prstGeom prst="rtTriangle">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sp>
          <p:nvSpPr>
            <p:cNvPr id="24" name="Rectangle 17"/>
            <p:cNvSpPr>
              <a:spLocks noChangeArrowheads="1"/>
            </p:cNvSpPr>
            <p:nvPr/>
          </p:nvSpPr>
          <p:spPr bwMode="auto">
            <a:xfrm>
              <a:off x="4608" y="1728"/>
              <a:ext cx="192" cy="144"/>
            </a:xfrm>
            <a:prstGeom prst="rect">
              <a:avLst/>
            </a:prstGeom>
            <a:solidFill>
              <a:schemeClr val="bg1"/>
            </a:solidFill>
            <a:ln w="9525">
              <a:noFill/>
              <a:miter lim="800000"/>
              <a:headEnd/>
              <a:tailEnd/>
            </a:ln>
          </p:spPr>
          <p:txBody>
            <a:bodyPr wrap="none" anchor="ctr">
              <a:prstTxWarp prst="textNoShape">
                <a:avLst/>
              </a:prstTxWarp>
            </a:bodyPr>
            <a:lstStyle/>
            <a:p>
              <a:pPr>
                <a:lnSpc>
                  <a:spcPct val="100000"/>
                </a:lnSpc>
                <a:spcBef>
                  <a:spcPct val="0"/>
                </a:spcBef>
                <a:buFontTx/>
                <a:buNone/>
              </a:pPr>
              <a:endParaRPr lang="en-US" sz="1800"/>
            </a:p>
          </p:txBody>
        </p:sp>
      </p:grpSp>
      <p:graphicFrame>
        <p:nvGraphicFramePr>
          <p:cNvPr id="25" name="Object 5"/>
          <p:cNvGraphicFramePr>
            <a:graphicFrameLocks noChangeAspect="1"/>
          </p:cNvGraphicFramePr>
          <p:nvPr>
            <p:extLst>
              <p:ext uri="{D42A27DB-BD31-4B8C-83A1-F6EECF244321}">
                <p14:modId xmlns:p14="http://schemas.microsoft.com/office/powerpoint/2010/main" val="2598751529"/>
              </p:ext>
            </p:extLst>
          </p:nvPr>
        </p:nvGraphicFramePr>
        <p:xfrm>
          <a:off x="6380163" y="4622800"/>
          <a:ext cx="2497137" cy="1658938"/>
        </p:xfrm>
        <a:graphic>
          <a:graphicData uri="http://schemas.openxmlformats.org/presentationml/2006/ole">
            <mc:AlternateContent xmlns:mc="http://schemas.openxmlformats.org/markup-compatibility/2006">
              <mc:Choice xmlns:v="urn:schemas-microsoft-com:vml" Requires="v">
                <p:oleObj spid="_x0000_s9279" name="Equation" r:id="rId7" imgW="1625600" imgH="1079500" progId="Equation.3">
                  <p:embed/>
                </p:oleObj>
              </mc:Choice>
              <mc:Fallback>
                <p:oleObj name="Equation" r:id="rId7" imgW="1625600" imgH="1079500" progId="Equation.3">
                  <p:embed/>
                  <p:pic>
                    <p:nvPicPr>
                      <p:cNvPr id="0" name=""/>
                      <p:cNvPicPr>
                        <a:picLocks noChangeAspect="1" noChangeArrowheads="1"/>
                      </p:cNvPicPr>
                      <p:nvPr/>
                    </p:nvPicPr>
                    <p:blipFill>
                      <a:blip r:embed="rId8"/>
                      <a:srcRect/>
                      <a:stretch>
                        <a:fillRect/>
                      </a:stretch>
                    </p:blipFill>
                    <p:spPr bwMode="auto">
                      <a:xfrm>
                        <a:off x="6380163" y="4622800"/>
                        <a:ext cx="2497137" cy="1658938"/>
                      </a:xfrm>
                      <a:prstGeom prst="rect">
                        <a:avLst/>
                      </a:prstGeom>
                      <a:solidFill>
                        <a:srgbClr val="FFFF99"/>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6" name="TextBox 25"/>
          <p:cNvSpPr txBox="1"/>
          <p:nvPr/>
        </p:nvSpPr>
        <p:spPr>
          <a:xfrm>
            <a:off x="880534" y="2742931"/>
            <a:ext cx="2671863" cy="369332"/>
          </a:xfrm>
          <a:prstGeom prst="rect">
            <a:avLst/>
          </a:prstGeom>
          <a:noFill/>
        </p:spPr>
        <p:txBody>
          <a:bodyPr wrap="none" rtlCol="0">
            <a:spAutoFit/>
          </a:bodyPr>
          <a:lstStyle/>
          <a:p>
            <a:r>
              <a:rPr lang="en-US" dirty="0" smtClean="0"/>
              <a:t>E906 </a:t>
            </a:r>
            <a:r>
              <a:rPr lang="en-US" dirty="0" err="1" smtClean="0"/>
              <a:t>dbar</a:t>
            </a:r>
            <a:r>
              <a:rPr lang="en-US" dirty="0" smtClean="0"/>
              <a:t>/</a:t>
            </a:r>
            <a:r>
              <a:rPr lang="en-US" dirty="0" err="1" smtClean="0"/>
              <a:t>ubar</a:t>
            </a:r>
            <a:r>
              <a:rPr lang="en-US" dirty="0" smtClean="0"/>
              <a:t> projection</a:t>
            </a:r>
            <a:endParaRPr lang="en-US" dirty="0"/>
          </a:p>
        </p:txBody>
      </p:sp>
      <p:pic>
        <p:nvPicPr>
          <p:cNvPr id="27" name="Picture 5"/>
          <p:cNvPicPr>
            <a:picLocks noChangeAspect="1" noChangeArrowheads="1"/>
          </p:cNvPicPr>
          <p:nvPr/>
        </p:nvPicPr>
        <p:blipFill>
          <a:blip r:embed="rId9"/>
          <a:srcRect/>
          <a:stretch>
            <a:fillRect/>
          </a:stretch>
        </p:blipFill>
        <p:spPr bwMode="auto">
          <a:xfrm>
            <a:off x="4346008" y="220052"/>
            <a:ext cx="2629429" cy="2328590"/>
          </a:xfrm>
          <a:prstGeom prst="rect">
            <a:avLst/>
          </a:prstGeom>
          <a:noFill/>
          <a:ln w="9525">
            <a:noFill/>
            <a:miter lim="800000"/>
            <a:headEnd/>
            <a:tailEnd/>
          </a:ln>
        </p:spPr>
      </p:pic>
      <p:graphicFrame>
        <p:nvGraphicFramePr>
          <p:cNvPr id="28" name="Object 27"/>
          <p:cNvGraphicFramePr>
            <a:graphicFrameLocks noChangeAspect="1"/>
          </p:cNvGraphicFramePr>
          <p:nvPr>
            <p:extLst>
              <p:ext uri="{D42A27DB-BD31-4B8C-83A1-F6EECF244321}">
                <p14:modId xmlns:p14="http://schemas.microsoft.com/office/powerpoint/2010/main" val="743128791"/>
              </p:ext>
            </p:extLst>
          </p:nvPr>
        </p:nvGraphicFramePr>
        <p:xfrm>
          <a:off x="7173913" y="604053"/>
          <a:ext cx="1772708" cy="1527895"/>
        </p:xfrm>
        <a:graphic>
          <a:graphicData uri="http://schemas.openxmlformats.org/presentationml/2006/ole">
            <mc:AlternateContent xmlns:mc="http://schemas.openxmlformats.org/markup-compatibility/2006">
              <mc:Choice xmlns:v="urn:schemas-microsoft-com:vml" Requires="v">
                <p:oleObj spid="_x0000_s9280" name="Equation" r:id="rId10" imgW="1663700" imgH="1143000" progId="Equation.3">
                  <p:embed/>
                </p:oleObj>
              </mc:Choice>
              <mc:Fallback>
                <p:oleObj name="Equation" r:id="rId10" imgW="1663700" imgH="1143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3913" y="604053"/>
                        <a:ext cx="1772708" cy="1527895"/>
                      </a:xfrm>
                      <a:prstGeom prst="rect">
                        <a:avLst/>
                      </a:prstGeom>
                      <a:noFill/>
                      <a:extLst/>
                    </p:spPr>
                  </p:pic>
                </p:oleObj>
              </mc:Fallback>
            </mc:AlternateContent>
          </a:graphicData>
        </a:graphic>
      </p:graphicFrame>
      <p:sp>
        <p:nvSpPr>
          <p:cNvPr id="29" name="Date Placeholder 28"/>
          <p:cNvSpPr>
            <a:spLocks noGrp="1"/>
          </p:cNvSpPr>
          <p:nvPr>
            <p:ph type="dt" sz="half" idx="10"/>
          </p:nvPr>
        </p:nvSpPr>
        <p:spPr/>
        <p:txBody>
          <a:bodyPr/>
          <a:lstStyle/>
          <a:p>
            <a:r>
              <a:rPr lang="en-US" smtClean="0"/>
              <a:t>6/13/13</a:t>
            </a:r>
            <a:endParaRPr lang="en-US"/>
          </a:p>
        </p:txBody>
      </p:sp>
      <p:sp>
        <p:nvSpPr>
          <p:cNvPr id="30" name="Footer Placeholder 29"/>
          <p:cNvSpPr>
            <a:spLocks noGrp="1"/>
          </p:cNvSpPr>
          <p:nvPr>
            <p:ph type="ftr" sz="quarter" idx="11"/>
          </p:nvPr>
        </p:nvSpPr>
        <p:spPr/>
        <p:txBody>
          <a:bodyPr/>
          <a:lstStyle/>
          <a:p>
            <a:r>
              <a:rPr lang="en-US" smtClean="0"/>
              <a:t>Ming Liu, LANL ME Review</a:t>
            </a:r>
            <a:endParaRPr lang="en-US"/>
          </a:p>
        </p:txBody>
      </p:sp>
      <p:sp>
        <p:nvSpPr>
          <p:cNvPr id="31" name="Slide Number Placeholder 30"/>
          <p:cNvSpPr>
            <a:spLocks noGrp="1"/>
          </p:cNvSpPr>
          <p:nvPr>
            <p:ph type="sldNum" sz="quarter" idx="12"/>
          </p:nvPr>
        </p:nvSpPr>
        <p:spPr/>
        <p:txBody>
          <a:bodyPr/>
          <a:lstStyle/>
          <a:p>
            <a:fld id="{0BEAC9CE-C4CF-D34A-9EB3-3092C6C4B745}" type="slidenum">
              <a:rPr lang="en-US" smtClean="0"/>
              <a:t>35</a:t>
            </a:fld>
            <a:endParaRPr lang="en-US"/>
          </a:p>
        </p:txBody>
      </p:sp>
    </p:spTree>
    <p:extLst>
      <p:ext uri="{BB962C8B-B14F-4D97-AF65-F5344CB8AC3E}">
        <p14:creationId xmlns:p14="http://schemas.microsoft.com/office/powerpoint/2010/main" val="509252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4"/>
            <a:ext cx="8229600" cy="1143000"/>
          </a:xfrm>
        </p:spPr>
        <p:txBody>
          <a:bodyPr/>
          <a:lstStyle/>
          <a:p>
            <a:r>
              <a:rPr lang="en-US" dirty="0" smtClean="0"/>
              <a:t>My efforts in next 5+ years</a:t>
            </a:r>
            <a:endParaRPr lang="en-US" dirty="0"/>
          </a:p>
        </p:txBody>
      </p:sp>
      <p:sp>
        <p:nvSpPr>
          <p:cNvPr id="3" name="Content Placeholder 2"/>
          <p:cNvSpPr>
            <a:spLocks noGrp="1"/>
          </p:cNvSpPr>
          <p:nvPr>
            <p:ph idx="1"/>
          </p:nvPr>
        </p:nvSpPr>
        <p:spPr>
          <a:xfrm>
            <a:off x="457200" y="1339056"/>
            <a:ext cx="8229600" cy="4525963"/>
          </a:xfrm>
        </p:spPr>
        <p:txBody>
          <a:bodyPr>
            <a:normAutofit fontScale="55000" lnSpcReduction="20000"/>
          </a:bodyPr>
          <a:lstStyle/>
          <a:p>
            <a:r>
              <a:rPr lang="en-US" dirty="0" smtClean="0"/>
              <a:t>Completing PHENIX and E906  (2016~2020)</a:t>
            </a:r>
          </a:p>
          <a:p>
            <a:pPr lvl="1"/>
            <a:r>
              <a:rPr lang="en-US" dirty="0" smtClean="0"/>
              <a:t>DY and open charm TSSA </a:t>
            </a:r>
          </a:p>
          <a:p>
            <a:pPr lvl="2"/>
            <a:r>
              <a:rPr lang="en-US" dirty="0" smtClean="0"/>
              <a:t>Universality of QCD factorization </a:t>
            </a:r>
          </a:p>
          <a:p>
            <a:pPr lvl="2"/>
            <a:r>
              <a:rPr lang="en-US" dirty="0" smtClean="0"/>
              <a:t>Novel QCD dynamics/tri-gluon correlations</a:t>
            </a:r>
          </a:p>
          <a:p>
            <a:pPr lvl="1"/>
            <a:r>
              <a:rPr lang="en-US" dirty="0" smtClean="0"/>
              <a:t>J/Psi and Psi’ in </a:t>
            </a:r>
            <a:r>
              <a:rPr lang="en-US" dirty="0" err="1" smtClean="0"/>
              <a:t>p+A</a:t>
            </a:r>
            <a:r>
              <a:rPr lang="en-US" dirty="0" smtClean="0"/>
              <a:t> and AA </a:t>
            </a:r>
          </a:p>
          <a:p>
            <a:pPr lvl="2"/>
            <a:r>
              <a:rPr lang="en-US" dirty="0" smtClean="0"/>
              <a:t>Energy loss and Flow </a:t>
            </a:r>
          </a:p>
          <a:p>
            <a:pPr lvl="2"/>
            <a:r>
              <a:rPr lang="en-US" dirty="0"/>
              <a:t>P</a:t>
            </a:r>
            <a:r>
              <a:rPr lang="en-US" dirty="0" smtClean="0"/>
              <a:t>arton-medium interactions</a:t>
            </a:r>
          </a:p>
          <a:p>
            <a:endParaRPr lang="en-US" dirty="0"/>
          </a:p>
          <a:p>
            <a:r>
              <a:rPr lang="en-US" dirty="0" smtClean="0"/>
              <a:t>Dark photon and polarized </a:t>
            </a:r>
            <a:r>
              <a:rPr lang="en-US" dirty="0" err="1" smtClean="0"/>
              <a:t>Drell</a:t>
            </a:r>
            <a:r>
              <a:rPr lang="en-US" dirty="0" smtClean="0"/>
              <a:t>-Yan at </a:t>
            </a:r>
            <a:r>
              <a:rPr lang="en-US" dirty="0" err="1" smtClean="0"/>
              <a:t>Fermilab</a:t>
            </a:r>
            <a:r>
              <a:rPr lang="en-US" dirty="0" smtClean="0"/>
              <a:t> (2016 – 2020+)</a:t>
            </a:r>
          </a:p>
          <a:p>
            <a:pPr lvl="1"/>
            <a:r>
              <a:rPr lang="en-US" dirty="0" smtClean="0"/>
              <a:t>Direct dark photon/dark Higgs search</a:t>
            </a:r>
          </a:p>
          <a:p>
            <a:pPr lvl="1"/>
            <a:r>
              <a:rPr lang="en-US" dirty="0" smtClean="0"/>
              <a:t>Sea quark OAM via </a:t>
            </a:r>
            <a:r>
              <a:rPr lang="en-US" dirty="0" err="1" smtClean="0"/>
              <a:t>Drell</a:t>
            </a:r>
            <a:r>
              <a:rPr lang="en-US" dirty="0" smtClean="0"/>
              <a:t>-Yan TSSA </a:t>
            </a:r>
          </a:p>
          <a:p>
            <a:pPr lvl="1"/>
            <a:endParaRPr lang="en-US" dirty="0"/>
          </a:p>
          <a:p>
            <a:r>
              <a:rPr lang="en-US" dirty="0" err="1" smtClean="0"/>
              <a:t>sPHENIX</a:t>
            </a:r>
            <a:r>
              <a:rPr lang="en-US" dirty="0" smtClean="0"/>
              <a:t>(f/</a:t>
            </a:r>
            <a:r>
              <a:rPr lang="en-US" dirty="0" err="1" smtClean="0"/>
              <a:t>sPHENIX</a:t>
            </a:r>
            <a:r>
              <a:rPr lang="en-US" dirty="0" smtClean="0"/>
              <a:t>) upgrade (2017 – 2023+)</a:t>
            </a:r>
          </a:p>
          <a:p>
            <a:pPr lvl="1"/>
            <a:r>
              <a:rPr lang="en-US" dirty="0" smtClean="0"/>
              <a:t>Low </a:t>
            </a:r>
            <a:r>
              <a:rPr lang="en-US" dirty="0" err="1" smtClean="0"/>
              <a:t>pT</a:t>
            </a:r>
            <a:r>
              <a:rPr lang="en-US" dirty="0" smtClean="0"/>
              <a:t> B-hadron/B-Jet R_AA and Flow</a:t>
            </a:r>
          </a:p>
          <a:p>
            <a:pPr lvl="1"/>
            <a:r>
              <a:rPr lang="en-US" dirty="0" smtClean="0"/>
              <a:t>MAPS pixel detector R&amp;D</a:t>
            </a:r>
          </a:p>
          <a:p>
            <a:pPr lvl="1"/>
            <a:endParaRPr lang="en-US" dirty="0"/>
          </a:p>
          <a:p>
            <a:r>
              <a:rPr lang="en-US" dirty="0" smtClean="0"/>
              <a:t>LHC-b? (2017+, LHC Run-III 2020-2022+)</a:t>
            </a:r>
          </a:p>
          <a:p>
            <a:pPr lvl="1"/>
            <a:r>
              <a:rPr lang="en-US" dirty="0" smtClean="0"/>
              <a:t>Small x gluon and sea-quark saturation, </a:t>
            </a:r>
            <a:r>
              <a:rPr lang="en-US" dirty="0" err="1" smtClean="0"/>
              <a:t>nPDF</a:t>
            </a:r>
            <a:endParaRPr lang="en-US" dirty="0" smtClean="0"/>
          </a:p>
          <a:p>
            <a:pPr lvl="1"/>
            <a:r>
              <a:rPr lang="en-US" dirty="0" smtClean="0"/>
              <a:t>Dark photon search  </a:t>
            </a:r>
            <a:endParaRPr lang="en-US" dirty="0"/>
          </a:p>
        </p:txBody>
      </p:sp>
    </p:spTree>
    <p:extLst>
      <p:ext uri="{BB962C8B-B14F-4D97-AF65-F5344CB8AC3E}">
        <p14:creationId xmlns:p14="http://schemas.microsoft.com/office/powerpoint/2010/main" val="923313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793" y="0"/>
            <a:ext cx="8229600" cy="911822"/>
          </a:xfrm>
        </p:spPr>
        <p:txBody>
          <a:bodyPr>
            <a:normAutofit fontScale="90000"/>
          </a:bodyPr>
          <a:lstStyle/>
          <a:p>
            <a:r>
              <a:rPr lang="en-US" sz="3200" dirty="0" smtClean="0">
                <a:solidFill>
                  <a:srgbClr val="FF0000"/>
                </a:solidFill>
              </a:rPr>
              <a:t>LANL HI</a:t>
            </a:r>
            <a:r>
              <a:rPr lang="en-US" sz="3200" dirty="0"/>
              <a:t> </a:t>
            </a:r>
            <a:r>
              <a:rPr lang="en-US" sz="3200" dirty="0" smtClean="0"/>
              <a:t>and </a:t>
            </a:r>
            <a:r>
              <a:rPr lang="en-US" sz="3200" dirty="0" smtClean="0">
                <a:solidFill>
                  <a:srgbClr val="FF0000"/>
                </a:solidFill>
              </a:rPr>
              <a:t>ME Future Programs: the Big </a:t>
            </a:r>
            <a:r>
              <a:rPr lang="en-US" sz="3200" dirty="0" smtClean="0">
                <a:solidFill>
                  <a:srgbClr val="FF0000"/>
                </a:solidFill>
              </a:rPr>
              <a:t>Picture</a:t>
            </a:r>
            <a:endParaRPr lang="en-US" sz="3200" b="1" i="1" dirty="0">
              <a:solidFill>
                <a:srgbClr val="0000FF"/>
              </a:solidFill>
            </a:endParaRPr>
          </a:p>
        </p:txBody>
      </p:sp>
      <p:sp>
        <p:nvSpPr>
          <p:cNvPr id="5" name="Striped Right Arrow 4"/>
          <p:cNvSpPr/>
          <p:nvPr/>
        </p:nvSpPr>
        <p:spPr>
          <a:xfrm>
            <a:off x="1056661" y="1400760"/>
            <a:ext cx="3014593" cy="668955"/>
          </a:xfrm>
          <a:prstGeom prst="stripedRightArrow">
            <a:avLst/>
          </a:prstGeom>
          <a:gradFill flip="none" rotWithShape="1">
            <a:gsLst>
              <a:gs pos="0">
                <a:srgbClr val="008000">
                  <a:alpha val="87000"/>
                </a:srgbClr>
              </a:gs>
              <a:gs pos="100000">
                <a:srgbClr val="FFFFFF">
                  <a:alpha val="87000"/>
                </a:srgbClr>
              </a:gs>
            </a:gsLst>
            <a:lin ang="0" scaled="1"/>
            <a:tileRect/>
          </a:gradFill>
          <a:effectLst>
            <a:outerShdw blurRad="40000" dist="23000" dir="5400000" rotWithShape="0">
              <a:srgbClr val="008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FVTX+MUON @RHIC</a:t>
            </a:r>
            <a:endParaRPr lang="en-US" dirty="0">
              <a:solidFill>
                <a:schemeClr val="tx1"/>
              </a:solidFill>
            </a:endParaRPr>
          </a:p>
        </p:txBody>
      </p:sp>
      <p:grpSp>
        <p:nvGrpSpPr>
          <p:cNvPr id="15" name="Group 14"/>
          <p:cNvGrpSpPr/>
          <p:nvPr/>
        </p:nvGrpSpPr>
        <p:grpSpPr>
          <a:xfrm>
            <a:off x="846721" y="1017122"/>
            <a:ext cx="7758449" cy="424873"/>
            <a:chOff x="920944" y="1417638"/>
            <a:chExt cx="7758449" cy="424873"/>
          </a:xfrm>
        </p:grpSpPr>
        <p:sp>
          <p:nvSpPr>
            <p:cNvPr id="6" name="TextBox 5"/>
            <p:cNvSpPr txBox="1"/>
            <p:nvPr/>
          </p:nvSpPr>
          <p:spPr>
            <a:xfrm>
              <a:off x="920944" y="1417638"/>
              <a:ext cx="652643" cy="369332"/>
            </a:xfrm>
            <a:prstGeom prst="rect">
              <a:avLst/>
            </a:prstGeom>
            <a:noFill/>
          </p:spPr>
          <p:txBody>
            <a:bodyPr wrap="none" rtlCol="0">
              <a:spAutoFit/>
            </a:bodyPr>
            <a:lstStyle/>
            <a:p>
              <a:r>
                <a:rPr lang="en-US" dirty="0" smtClean="0"/>
                <a:t>2015</a:t>
              </a:r>
              <a:endParaRPr lang="en-US" dirty="0"/>
            </a:p>
          </p:txBody>
        </p:sp>
        <p:sp>
          <p:nvSpPr>
            <p:cNvPr id="7" name="TextBox 6"/>
            <p:cNvSpPr txBox="1"/>
            <p:nvPr/>
          </p:nvSpPr>
          <p:spPr>
            <a:xfrm>
              <a:off x="3301761" y="1417638"/>
              <a:ext cx="652643" cy="369332"/>
            </a:xfrm>
            <a:prstGeom prst="rect">
              <a:avLst/>
            </a:prstGeom>
            <a:noFill/>
          </p:spPr>
          <p:txBody>
            <a:bodyPr wrap="none" rtlCol="0">
              <a:spAutoFit/>
            </a:bodyPr>
            <a:lstStyle/>
            <a:p>
              <a:r>
                <a:rPr lang="en-US" dirty="0" smtClean="0"/>
                <a:t>2020</a:t>
              </a:r>
              <a:endParaRPr lang="en-US" dirty="0"/>
            </a:p>
          </p:txBody>
        </p:sp>
        <p:sp>
          <p:nvSpPr>
            <p:cNvPr id="8" name="TextBox 7"/>
            <p:cNvSpPr txBox="1"/>
            <p:nvPr/>
          </p:nvSpPr>
          <p:spPr>
            <a:xfrm>
              <a:off x="5612908" y="1424704"/>
              <a:ext cx="652643" cy="369332"/>
            </a:xfrm>
            <a:prstGeom prst="rect">
              <a:avLst/>
            </a:prstGeom>
            <a:noFill/>
          </p:spPr>
          <p:txBody>
            <a:bodyPr wrap="none" rtlCol="0">
              <a:spAutoFit/>
            </a:bodyPr>
            <a:lstStyle/>
            <a:p>
              <a:r>
                <a:rPr lang="en-US" dirty="0" smtClean="0"/>
                <a:t>2025</a:t>
              </a:r>
              <a:endParaRPr lang="en-US" dirty="0"/>
            </a:p>
          </p:txBody>
        </p:sp>
        <p:sp>
          <p:nvSpPr>
            <p:cNvPr id="9" name="TextBox 8"/>
            <p:cNvSpPr txBox="1"/>
            <p:nvPr/>
          </p:nvSpPr>
          <p:spPr>
            <a:xfrm>
              <a:off x="8026750" y="1473179"/>
              <a:ext cx="652643" cy="369332"/>
            </a:xfrm>
            <a:prstGeom prst="rect">
              <a:avLst/>
            </a:prstGeom>
            <a:noFill/>
          </p:spPr>
          <p:txBody>
            <a:bodyPr wrap="none" rtlCol="0">
              <a:spAutoFit/>
            </a:bodyPr>
            <a:lstStyle/>
            <a:p>
              <a:r>
                <a:rPr lang="en-US" dirty="0" smtClean="0"/>
                <a:t>2030</a:t>
              </a:r>
              <a:endParaRPr lang="en-US" dirty="0"/>
            </a:p>
          </p:txBody>
        </p:sp>
      </p:grpSp>
      <p:sp>
        <p:nvSpPr>
          <p:cNvPr id="10" name="TextBox 9"/>
          <p:cNvSpPr txBox="1"/>
          <p:nvPr/>
        </p:nvSpPr>
        <p:spPr>
          <a:xfrm>
            <a:off x="954960" y="2035272"/>
            <a:ext cx="6876707" cy="954107"/>
          </a:xfrm>
          <a:prstGeom prst="rect">
            <a:avLst/>
          </a:prstGeom>
          <a:noFill/>
        </p:spPr>
        <p:txBody>
          <a:bodyPr wrap="square" rtlCol="0">
            <a:spAutoFit/>
          </a:bodyPr>
          <a:lstStyle/>
          <a:p>
            <a:r>
              <a:rPr lang="en-US" sz="1400" dirty="0" smtClean="0">
                <a:solidFill>
                  <a:srgbClr val="FF0000"/>
                </a:solidFill>
              </a:rPr>
              <a:t>HI/CNM:  </a:t>
            </a:r>
            <a:r>
              <a:rPr lang="en-US" sz="1400" dirty="0" smtClean="0">
                <a:solidFill>
                  <a:srgbClr val="0000FF"/>
                </a:solidFill>
              </a:rPr>
              <a:t>heavy quark </a:t>
            </a:r>
            <a:r>
              <a:rPr lang="en-US" sz="1400" dirty="0" err="1" smtClean="0">
                <a:solidFill>
                  <a:srgbClr val="0000FF"/>
                </a:solidFill>
              </a:rPr>
              <a:t>dE</a:t>
            </a:r>
            <a:r>
              <a:rPr lang="en-US" sz="1400" dirty="0" smtClean="0">
                <a:solidFill>
                  <a:srgbClr val="0000FF"/>
                </a:solidFill>
              </a:rPr>
              <a:t>/dx, color screening, </a:t>
            </a:r>
            <a:endParaRPr lang="en-US" sz="1400" dirty="0" smtClean="0">
              <a:solidFill>
                <a:srgbClr val="0000FF"/>
              </a:solidFill>
            </a:endParaRPr>
          </a:p>
          <a:p>
            <a:r>
              <a:rPr lang="en-US" sz="1400" dirty="0" smtClean="0">
                <a:solidFill>
                  <a:srgbClr val="0000FF"/>
                </a:solidFill>
              </a:rPr>
              <a:t>limited small</a:t>
            </a:r>
            <a:r>
              <a:rPr lang="en-US" sz="1400" dirty="0" smtClean="0">
                <a:solidFill>
                  <a:srgbClr val="0000FF"/>
                </a:solidFill>
              </a:rPr>
              <a:t>-x </a:t>
            </a:r>
            <a:r>
              <a:rPr lang="en-US" sz="1400" dirty="0" smtClean="0">
                <a:solidFill>
                  <a:srgbClr val="0000FF"/>
                </a:solidFill>
              </a:rPr>
              <a:t>(10^-3) gluon </a:t>
            </a:r>
            <a:r>
              <a:rPr lang="en-US" sz="1400" dirty="0" smtClean="0">
                <a:solidFill>
                  <a:srgbClr val="0000FF"/>
                </a:solidFill>
              </a:rPr>
              <a:t>saturation with D, B, J/Psi, Psi’, Upsilons and </a:t>
            </a:r>
            <a:r>
              <a:rPr lang="en-US" sz="1400" dirty="0" err="1" smtClean="0">
                <a:solidFill>
                  <a:srgbClr val="0000FF"/>
                </a:solidFill>
              </a:rPr>
              <a:t>Drell</a:t>
            </a:r>
            <a:r>
              <a:rPr lang="en-US" sz="1400" dirty="0" smtClean="0">
                <a:solidFill>
                  <a:srgbClr val="0000FF"/>
                </a:solidFill>
              </a:rPr>
              <a:t>-Yan</a:t>
            </a:r>
            <a:endParaRPr lang="en-US" sz="1400" dirty="0" smtClean="0"/>
          </a:p>
          <a:p>
            <a:r>
              <a:rPr lang="en-US" sz="1400" dirty="0" smtClean="0">
                <a:solidFill>
                  <a:srgbClr val="FF0000"/>
                </a:solidFill>
              </a:rPr>
              <a:t>Spin:  </a:t>
            </a:r>
            <a:r>
              <a:rPr lang="en-US" sz="1400" dirty="0" smtClean="0">
                <a:solidFill>
                  <a:srgbClr val="0000FF"/>
                </a:solidFill>
              </a:rPr>
              <a:t>sea-quark/</a:t>
            </a:r>
            <a:r>
              <a:rPr lang="en-US" sz="1400" dirty="0" smtClean="0">
                <a:solidFill>
                  <a:srgbClr val="0000FF"/>
                </a:solidFill>
              </a:rPr>
              <a:t>gluon </a:t>
            </a:r>
            <a:r>
              <a:rPr lang="en-US" sz="1400" dirty="0" smtClean="0">
                <a:solidFill>
                  <a:srgbClr val="0000FF"/>
                </a:solidFill>
              </a:rPr>
              <a:t>transverse spin physics </a:t>
            </a:r>
            <a:r>
              <a:rPr lang="en-US" sz="1400" dirty="0" smtClean="0">
                <a:solidFill>
                  <a:srgbClr val="0000FF"/>
                </a:solidFill>
              </a:rPr>
              <a:t>via </a:t>
            </a:r>
            <a:r>
              <a:rPr lang="en-US" sz="1400" dirty="0" err="1" smtClean="0">
                <a:solidFill>
                  <a:srgbClr val="0000FF"/>
                </a:solidFill>
              </a:rPr>
              <a:t>Drell</a:t>
            </a:r>
            <a:r>
              <a:rPr lang="en-US" sz="1400" dirty="0" smtClean="0">
                <a:solidFill>
                  <a:srgbClr val="0000FF"/>
                </a:solidFill>
              </a:rPr>
              <a:t>-Yan, D,B, J/Psi etc.</a:t>
            </a:r>
          </a:p>
          <a:p>
            <a:r>
              <a:rPr lang="en-US" sz="1400" dirty="0" smtClean="0"/>
              <a:t> </a:t>
            </a:r>
            <a:endParaRPr lang="en-US" sz="1400" dirty="0"/>
          </a:p>
        </p:txBody>
      </p:sp>
      <p:sp>
        <p:nvSpPr>
          <p:cNvPr id="13" name="TextBox 12"/>
          <p:cNvSpPr txBox="1"/>
          <p:nvPr/>
        </p:nvSpPr>
        <p:spPr>
          <a:xfrm>
            <a:off x="2103367" y="3479037"/>
            <a:ext cx="5267043" cy="523220"/>
          </a:xfrm>
          <a:prstGeom prst="rect">
            <a:avLst/>
          </a:prstGeom>
          <a:noFill/>
        </p:spPr>
        <p:txBody>
          <a:bodyPr wrap="square" rtlCol="0">
            <a:spAutoFit/>
          </a:bodyPr>
          <a:lstStyle/>
          <a:p>
            <a:r>
              <a:rPr lang="en-US" sz="1400" dirty="0" smtClean="0">
                <a:solidFill>
                  <a:srgbClr val="FF0000"/>
                </a:solidFill>
              </a:rPr>
              <a:t>HI/CNM:</a:t>
            </a:r>
            <a:r>
              <a:rPr lang="en-US" sz="1400" dirty="0" smtClean="0"/>
              <a:t> QGP property and CNM with Jets, J/Psi, HQ, DY</a:t>
            </a:r>
          </a:p>
          <a:p>
            <a:r>
              <a:rPr lang="en-US" sz="1400" dirty="0" smtClean="0">
                <a:solidFill>
                  <a:srgbClr val="FF0000"/>
                </a:solidFill>
              </a:rPr>
              <a:t>Spin: </a:t>
            </a:r>
            <a:r>
              <a:rPr lang="en-US" sz="1400" dirty="0" smtClean="0"/>
              <a:t>Transverse spin physics with DY, jet, D, B and identified hadrons </a:t>
            </a:r>
            <a:endParaRPr lang="en-US" sz="1400" baseline="-25000" dirty="0"/>
          </a:p>
        </p:txBody>
      </p:sp>
      <p:sp>
        <p:nvSpPr>
          <p:cNvPr id="14" name="TextBox 13"/>
          <p:cNvSpPr txBox="1"/>
          <p:nvPr/>
        </p:nvSpPr>
        <p:spPr>
          <a:xfrm>
            <a:off x="2836822" y="5814048"/>
            <a:ext cx="4994846" cy="523220"/>
          </a:xfrm>
          <a:prstGeom prst="rect">
            <a:avLst/>
          </a:prstGeom>
          <a:noFill/>
        </p:spPr>
        <p:txBody>
          <a:bodyPr wrap="square" rtlCol="0">
            <a:spAutoFit/>
          </a:bodyPr>
          <a:lstStyle/>
          <a:p>
            <a:r>
              <a:rPr lang="en-US" sz="1400" dirty="0" smtClean="0">
                <a:solidFill>
                  <a:srgbClr val="FF0000"/>
                </a:solidFill>
              </a:rPr>
              <a:t>HI/CNM:</a:t>
            </a:r>
            <a:r>
              <a:rPr lang="en-US" sz="1400" dirty="0" smtClean="0"/>
              <a:t> </a:t>
            </a:r>
            <a:r>
              <a:rPr lang="en-US" sz="1400" dirty="0" err="1" smtClean="0"/>
              <a:t>A+A,p+A,e+A</a:t>
            </a:r>
            <a:r>
              <a:rPr lang="en-US" sz="1400" dirty="0"/>
              <a:t>,</a:t>
            </a:r>
            <a:r>
              <a:rPr lang="en-US" sz="1400" dirty="0" smtClean="0"/>
              <a:t> </a:t>
            </a:r>
            <a:r>
              <a:rPr lang="en-US" sz="1400" dirty="0" smtClean="0"/>
              <a:t>very small</a:t>
            </a:r>
            <a:r>
              <a:rPr lang="en-US" sz="1400" dirty="0" smtClean="0"/>
              <a:t>-x </a:t>
            </a:r>
            <a:r>
              <a:rPr lang="en-US" sz="1400" dirty="0" smtClean="0"/>
              <a:t>(10^-5) CGC </a:t>
            </a:r>
            <a:r>
              <a:rPr lang="en-US" sz="1400" dirty="0" smtClean="0"/>
              <a:t>physics, </a:t>
            </a:r>
            <a:r>
              <a:rPr lang="en-US" sz="1400" dirty="0" err="1" smtClean="0"/>
              <a:t>dE</a:t>
            </a:r>
            <a:r>
              <a:rPr lang="en-US" sz="1400" dirty="0" smtClean="0"/>
              <a:t>/dx </a:t>
            </a:r>
            <a:endParaRPr lang="en-US" sz="1400" dirty="0" smtClean="0"/>
          </a:p>
          <a:p>
            <a:r>
              <a:rPr lang="en-US" sz="1400" dirty="0" smtClean="0">
                <a:solidFill>
                  <a:srgbClr val="FF0000"/>
                </a:solidFill>
              </a:rPr>
              <a:t>BSM:</a:t>
            </a:r>
            <a:r>
              <a:rPr lang="en-US" sz="1400" dirty="0" smtClean="0">
                <a:solidFill>
                  <a:srgbClr val="0000FF"/>
                </a:solidFill>
              </a:rPr>
              <a:t> dark photon and dark Higgs </a:t>
            </a:r>
            <a:r>
              <a:rPr lang="en-US" sz="1400" dirty="0" err="1" smtClean="0">
                <a:solidFill>
                  <a:srgbClr val="0000FF"/>
                </a:solidFill>
              </a:rPr>
              <a:t>etc</a:t>
            </a:r>
            <a:endParaRPr lang="en-US" sz="1400" dirty="0" smtClean="0"/>
          </a:p>
        </p:txBody>
      </p:sp>
      <p:sp>
        <p:nvSpPr>
          <p:cNvPr id="16" name="Striped Right Arrow 15"/>
          <p:cNvSpPr/>
          <p:nvPr/>
        </p:nvSpPr>
        <p:spPr>
          <a:xfrm>
            <a:off x="1056660" y="4095114"/>
            <a:ext cx="6646674" cy="668955"/>
          </a:xfrm>
          <a:prstGeom prst="stripedRightArrow">
            <a:avLst/>
          </a:prstGeom>
          <a:gradFill flip="none" rotWithShape="1">
            <a:gsLst>
              <a:gs pos="0">
                <a:srgbClr val="008000">
                  <a:alpha val="87000"/>
                </a:srgbClr>
              </a:gs>
              <a:gs pos="100000">
                <a:srgbClr val="FFFFFF">
                  <a:alpha val="87000"/>
                </a:srgbClr>
              </a:gs>
            </a:gsLst>
            <a:lin ang="0" scaled="1"/>
            <a:tileRect/>
          </a:gradFill>
          <a:effectLst>
            <a:outerShdw blurRad="40000" dist="23000" dir="5400000" rotWithShape="0">
              <a:srgbClr val="008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E906,   </a:t>
            </a:r>
            <a:r>
              <a:rPr lang="en-US" dirty="0" smtClean="0">
                <a:solidFill>
                  <a:srgbClr val="000000"/>
                </a:solidFill>
              </a:rPr>
              <a:t>Pol. </a:t>
            </a:r>
            <a:r>
              <a:rPr lang="en-US" dirty="0" smtClean="0">
                <a:solidFill>
                  <a:srgbClr val="000000"/>
                </a:solidFill>
              </a:rPr>
              <a:t>DY/Dark photon,     Dark photon Phase-II </a:t>
            </a:r>
            <a:r>
              <a:rPr lang="is-IS" dirty="0" smtClean="0">
                <a:solidFill>
                  <a:srgbClr val="000000"/>
                </a:solidFill>
              </a:rPr>
              <a:t>….............</a:t>
            </a:r>
            <a:r>
              <a:rPr lang="en-US" dirty="0" smtClean="0">
                <a:solidFill>
                  <a:srgbClr val="000000"/>
                </a:solidFill>
              </a:rPr>
              <a:t>     </a:t>
            </a:r>
            <a:endParaRPr lang="en-US" dirty="0">
              <a:solidFill>
                <a:srgbClr val="000000"/>
              </a:solidFill>
            </a:endParaRPr>
          </a:p>
        </p:txBody>
      </p:sp>
      <p:sp>
        <p:nvSpPr>
          <p:cNvPr id="17" name="TextBox 16"/>
          <p:cNvSpPr txBox="1"/>
          <p:nvPr/>
        </p:nvSpPr>
        <p:spPr>
          <a:xfrm>
            <a:off x="1056661" y="4679388"/>
            <a:ext cx="3551800" cy="738664"/>
          </a:xfrm>
          <a:prstGeom prst="rect">
            <a:avLst/>
          </a:prstGeom>
          <a:noFill/>
        </p:spPr>
        <p:txBody>
          <a:bodyPr wrap="square" rtlCol="0">
            <a:spAutoFit/>
          </a:bodyPr>
          <a:lstStyle/>
          <a:p>
            <a:r>
              <a:rPr lang="en-US" sz="1400" dirty="0" smtClean="0">
                <a:solidFill>
                  <a:srgbClr val="FF0000"/>
                </a:solidFill>
              </a:rPr>
              <a:t>HI/CNM: </a:t>
            </a:r>
            <a:r>
              <a:rPr lang="en-US" sz="1400" dirty="0" smtClean="0">
                <a:solidFill>
                  <a:srgbClr val="0000FF"/>
                </a:solidFill>
              </a:rPr>
              <a:t>quark </a:t>
            </a:r>
            <a:r>
              <a:rPr lang="en-US" sz="1400" dirty="0" err="1" smtClean="0">
                <a:solidFill>
                  <a:srgbClr val="0000FF"/>
                </a:solidFill>
              </a:rPr>
              <a:t>dE</a:t>
            </a:r>
            <a:r>
              <a:rPr lang="en-US" sz="1400" dirty="0" smtClean="0">
                <a:solidFill>
                  <a:srgbClr val="0000FF"/>
                </a:solidFill>
              </a:rPr>
              <a:t>/</a:t>
            </a:r>
            <a:r>
              <a:rPr lang="en-US" sz="1400" dirty="0" err="1" smtClean="0">
                <a:solidFill>
                  <a:srgbClr val="0000FF"/>
                </a:solidFill>
              </a:rPr>
              <a:t>dX</a:t>
            </a:r>
            <a:r>
              <a:rPr lang="en-US" sz="1400" dirty="0" smtClean="0">
                <a:solidFill>
                  <a:srgbClr val="0000FF"/>
                </a:solidFill>
              </a:rPr>
              <a:t> </a:t>
            </a:r>
            <a:endParaRPr lang="en-US" sz="1400" dirty="0" smtClean="0"/>
          </a:p>
          <a:p>
            <a:r>
              <a:rPr lang="en-US" sz="1400" dirty="0" smtClean="0">
                <a:solidFill>
                  <a:srgbClr val="FF0000"/>
                </a:solidFill>
              </a:rPr>
              <a:t>Spin: </a:t>
            </a:r>
            <a:r>
              <a:rPr lang="en-US" sz="1400" dirty="0" smtClean="0">
                <a:solidFill>
                  <a:srgbClr val="0000FF"/>
                </a:solidFill>
              </a:rPr>
              <a:t>Polarized target </a:t>
            </a:r>
            <a:r>
              <a:rPr lang="en-US" sz="1400" dirty="0" err="1" smtClean="0">
                <a:solidFill>
                  <a:srgbClr val="0000FF"/>
                </a:solidFill>
              </a:rPr>
              <a:t>Drell</a:t>
            </a:r>
            <a:r>
              <a:rPr lang="en-US" sz="1400" dirty="0" smtClean="0">
                <a:solidFill>
                  <a:srgbClr val="0000FF"/>
                </a:solidFill>
              </a:rPr>
              <a:t>-Yan by LANL </a:t>
            </a:r>
            <a:r>
              <a:rPr lang="en-US" sz="1400" dirty="0" smtClean="0">
                <a:solidFill>
                  <a:srgbClr val="0000FF"/>
                </a:solidFill>
              </a:rPr>
              <a:t>LDRD</a:t>
            </a:r>
          </a:p>
          <a:p>
            <a:r>
              <a:rPr lang="en-US" sz="1400" dirty="0" smtClean="0">
                <a:solidFill>
                  <a:srgbClr val="FF0000"/>
                </a:solidFill>
              </a:rPr>
              <a:t>BSM:</a:t>
            </a:r>
            <a:r>
              <a:rPr lang="en-US" sz="1400" dirty="0" smtClean="0">
                <a:solidFill>
                  <a:srgbClr val="0000FF"/>
                </a:solidFill>
              </a:rPr>
              <a:t> dark photon and dark Higgs </a:t>
            </a:r>
            <a:r>
              <a:rPr lang="en-US" sz="1400" dirty="0" err="1" smtClean="0">
                <a:solidFill>
                  <a:srgbClr val="0000FF"/>
                </a:solidFill>
              </a:rPr>
              <a:t>etc</a:t>
            </a:r>
            <a:endParaRPr lang="en-US" sz="1400" dirty="0"/>
          </a:p>
        </p:txBody>
      </p:sp>
      <p:sp>
        <p:nvSpPr>
          <p:cNvPr id="20" name="Date Placeholder 19"/>
          <p:cNvSpPr>
            <a:spLocks noGrp="1"/>
          </p:cNvSpPr>
          <p:nvPr>
            <p:ph type="dt" sz="half" idx="10"/>
          </p:nvPr>
        </p:nvSpPr>
        <p:spPr/>
        <p:txBody>
          <a:bodyPr/>
          <a:lstStyle/>
          <a:p>
            <a:r>
              <a:rPr lang="en-US" smtClean="0"/>
              <a:t>5/30/13</a:t>
            </a:r>
            <a:endParaRPr lang="en-US"/>
          </a:p>
        </p:txBody>
      </p:sp>
      <p:grpSp>
        <p:nvGrpSpPr>
          <p:cNvPr id="3" name="Group 2"/>
          <p:cNvGrpSpPr/>
          <p:nvPr/>
        </p:nvGrpSpPr>
        <p:grpSpPr>
          <a:xfrm>
            <a:off x="2103366" y="2871805"/>
            <a:ext cx="6583433" cy="668955"/>
            <a:chOff x="1056661" y="2991127"/>
            <a:chExt cx="7350479" cy="668955"/>
          </a:xfrm>
        </p:grpSpPr>
        <p:sp>
          <p:nvSpPr>
            <p:cNvPr id="11" name="Right Arrow 10"/>
            <p:cNvSpPr/>
            <p:nvPr/>
          </p:nvSpPr>
          <p:spPr>
            <a:xfrm>
              <a:off x="1056661" y="2991127"/>
              <a:ext cx="7350479" cy="668955"/>
            </a:xfrm>
            <a:prstGeom prst="rightArrow">
              <a:avLst/>
            </a:prstGeom>
            <a:gradFill flip="none" rotWithShape="1">
              <a:gsLst>
                <a:gs pos="0">
                  <a:srgbClr val="0000FF"/>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1" name="TextBox 20"/>
            <p:cNvSpPr txBox="1"/>
            <p:nvPr/>
          </p:nvSpPr>
          <p:spPr>
            <a:xfrm>
              <a:off x="3552039" y="3163588"/>
              <a:ext cx="2250858" cy="369332"/>
            </a:xfrm>
            <a:prstGeom prst="rect">
              <a:avLst/>
            </a:prstGeom>
            <a:noFill/>
          </p:spPr>
          <p:txBody>
            <a:bodyPr wrap="none" rtlCol="0">
              <a:spAutoFit/>
            </a:bodyPr>
            <a:lstStyle/>
            <a:p>
              <a:r>
                <a:rPr lang="en-US" dirty="0" err="1" smtClean="0">
                  <a:solidFill>
                    <a:srgbClr val="FFFF00"/>
                  </a:solidFill>
                </a:rPr>
                <a:t>sPHENIX</a:t>
              </a:r>
              <a:r>
                <a:rPr lang="en-US" dirty="0" smtClean="0">
                  <a:solidFill>
                    <a:srgbClr val="FFFF00"/>
                  </a:solidFill>
                </a:rPr>
                <a:t>/</a:t>
              </a:r>
              <a:r>
                <a:rPr lang="en-US" dirty="0" err="1" smtClean="0">
                  <a:solidFill>
                    <a:srgbClr val="FFFF00"/>
                  </a:solidFill>
                </a:rPr>
                <a:t>fsPHENIX</a:t>
              </a:r>
              <a:endParaRPr lang="en-US" dirty="0" smtClean="0">
                <a:solidFill>
                  <a:srgbClr val="FFFF00"/>
                </a:solidFill>
              </a:endParaRPr>
            </a:p>
          </p:txBody>
        </p:sp>
        <p:sp>
          <p:nvSpPr>
            <p:cNvPr id="22" name="TextBox 21"/>
            <p:cNvSpPr txBox="1"/>
            <p:nvPr/>
          </p:nvSpPr>
          <p:spPr>
            <a:xfrm>
              <a:off x="1221459" y="3147094"/>
              <a:ext cx="1454695" cy="369332"/>
            </a:xfrm>
            <a:prstGeom prst="rect">
              <a:avLst/>
            </a:prstGeom>
            <a:noFill/>
          </p:spPr>
          <p:txBody>
            <a:bodyPr wrap="none" rtlCol="0">
              <a:spAutoFit/>
            </a:bodyPr>
            <a:lstStyle/>
            <a:p>
              <a:r>
                <a:rPr lang="en-US" dirty="0" err="1" smtClean="0">
                  <a:solidFill>
                    <a:srgbClr val="FFFF00"/>
                  </a:solidFill>
                </a:rPr>
                <a:t>sPHENIX</a:t>
              </a:r>
              <a:r>
                <a:rPr lang="en-US" dirty="0" smtClean="0">
                  <a:solidFill>
                    <a:srgbClr val="FFFF00"/>
                  </a:solidFill>
                </a:rPr>
                <a:t> R&amp;D</a:t>
              </a:r>
            </a:p>
          </p:txBody>
        </p:sp>
        <p:sp>
          <p:nvSpPr>
            <p:cNvPr id="23" name="TextBox 22"/>
            <p:cNvSpPr txBox="1"/>
            <p:nvPr/>
          </p:nvSpPr>
          <p:spPr>
            <a:xfrm>
              <a:off x="6004327" y="3155341"/>
              <a:ext cx="2253680" cy="369332"/>
            </a:xfrm>
            <a:prstGeom prst="rect">
              <a:avLst/>
            </a:prstGeom>
            <a:noFill/>
          </p:spPr>
          <p:txBody>
            <a:bodyPr wrap="none" rtlCol="0">
              <a:spAutoFit/>
            </a:bodyPr>
            <a:lstStyle/>
            <a:p>
              <a:r>
                <a:rPr lang="en-US" dirty="0" smtClean="0">
                  <a:solidFill>
                    <a:srgbClr val="000090"/>
                  </a:solidFill>
                </a:rPr>
                <a:t>            </a:t>
              </a:r>
              <a:r>
                <a:rPr lang="en-US" dirty="0" err="1" smtClean="0">
                  <a:solidFill>
                    <a:srgbClr val="000090"/>
                  </a:solidFill>
                </a:rPr>
                <a:t>ePHENIX</a:t>
              </a:r>
              <a:r>
                <a:rPr lang="en-US" dirty="0" smtClean="0">
                  <a:solidFill>
                    <a:srgbClr val="000090"/>
                  </a:solidFill>
                </a:rPr>
                <a:t>/EIC</a:t>
              </a:r>
            </a:p>
          </p:txBody>
        </p:sp>
      </p:grpSp>
      <p:sp>
        <p:nvSpPr>
          <p:cNvPr id="24" name="Striped Right Arrow 23"/>
          <p:cNvSpPr/>
          <p:nvPr/>
        </p:nvSpPr>
        <p:spPr>
          <a:xfrm>
            <a:off x="2103367" y="5202608"/>
            <a:ext cx="6303773" cy="717430"/>
          </a:xfrm>
          <a:prstGeom prst="stripedRightArrow">
            <a:avLst/>
          </a:prstGeom>
          <a:gradFill flip="none" rotWithShape="1">
            <a:gsLst>
              <a:gs pos="0">
                <a:srgbClr val="3366FF"/>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Other facilities: </a:t>
            </a:r>
            <a:r>
              <a:rPr lang="en-US" dirty="0" smtClean="0">
                <a:solidFill>
                  <a:srgbClr val="000090"/>
                </a:solidFill>
              </a:rPr>
              <a:t>LHC-b</a:t>
            </a:r>
            <a:endParaRPr lang="en-US" dirty="0">
              <a:solidFill>
                <a:srgbClr val="000090"/>
              </a:solidFill>
            </a:endParaRPr>
          </a:p>
        </p:txBody>
      </p:sp>
      <p:sp>
        <p:nvSpPr>
          <p:cNvPr id="2" name="Footer Placeholder 1"/>
          <p:cNvSpPr>
            <a:spLocks noGrp="1"/>
          </p:cNvSpPr>
          <p:nvPr>
            <p:ph type="ftr" sz="quarter" idx="11"/>
          </p:nvPr>
        </p:nvSpPr>
        <p:spPr/>
        <p:txBody>
          <a:bodyPr/>
          <a:lstStyle/>
          <a:p>
            <a:r>
              <a:rPr lang="en-US" smtClean="0"/>
              <a:t>Ming Liu, LANL Heavy Ion Review</a:t>
            </a:r>
            <a:endParaRPr lang="en-US"/>
          </a:p>
        </p:txBody>
      </p:sp>
      <p:sp>
        <p:nvSpPr>
          <p:cNvPr id="12" name="Slide Number Placeholder 11"/>
          <p:cNvSpPr>
            <a:spLocks noGrp="1"/>
          </p:cNvSpPr>
          <p:nvPr>
            <p:ph type="sldNum" sz="quarter" idx="12"/>
          </p:nvPr>
        </p:nvSpPr>
        <p:spPr/>
        <p:txBody>
          <a:bodyPr/>
          <a:lstStyle/>
          <a:p>
            <a:fld id="{BA518662-456C-D544-BDF6-4D161FF3BA82}" type="slidenum">
              <a:rPr lang="en-US" smtClean="0"/>
              <a:t>37</a:t>
            </a:fld>
            <a:endParaRPr lang="en-US"/>
          </a:p>
        </p:txBody>
      </p:sp>
    </p:spTree>
    <p:extLst>
      <p:ext uri="{BB962C8B-B14F-4D97-AF65-F5344CB8AC3E}">
        <p14:creationId xmlns:p14="http://schemas.microsoft.com/office/powerpoint/2010/main" val="13440825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3"/>
            <a:ext cx="8229600" cy="859515"/>
          </a:xfrm>
        </p:spPr>
        <p:txBody>
          <a:bodyPr>
            <a:normAutofit/>
          </a:bodyPr>
          <a:lstStyle/>
          <a:p>
            <a:r>
              <a:rPr lang="en-US" sz="3600" dirty="0" smtClean="0"/>
              <a:t>Detector Upgrades and Expected Signals </a:t>
            </a:r>
            <a:endParaRPr lang="en-US" sz="3600" dirty="0"/>
          </a:p>
        </p:txBody>
      </p:sp>
      <p:sp>
        <p:nvSpPr>
          <p:cNvPr id="4" name="Content Placeholder 3"/>
          <p:cNvSpPr>
            <a:spLocks noGrp="1"/>
          </p:cNvSpPr>
          <p:nvPr>
            <p:ph idx="1"/>
          </p:nvPr>
        </p:nvSpPr>
        <p:spPr>
          <a:xfrm>
            <a:off x="358774" y="880534"/>
            <a:ext cx="5025125" cy="2463800"/>
          </a:xfrm>
        </p:spPr>
        <p:txBody>
          <a:bodyPr>
            <a:normAutofit fontScale="40000" lnSpcReduction="20000"/>
          </a:bodyPr>
          <a:lstStyle/>
          <a:p>
            <a:r>
              <a:rPr lang="en-US" dirty="0"/>
              <a:t>Dark photon trigger upgrade</a:t>
            </a:r>
          </a:p>
          <a:p>
            <a:pPr marL="971550" lvl="1" indent="-514350">
              <a:buFont typeface="+mj-lt"/>
              <a:buAutoNum type="arabicPeriod"/>
            </a:pPr>
            <a:r>
              <a:rPr lang="en-US" dirty="0" smtClean="0"/>
              <a:t>Add a fine-granularity scintillating strip based trigger/tracking to tag </a:t>
            </a:r>
            <a:r>
              <a:rPr lang="en-US" dirty="0" err="1" smtClean="0"/>
              <a:t>dimuons</a:t>
            </a:r>
            <a:r>
              <a:rPr lang="en-US" dirty="0" smtClean="0"/>
              <a:t> from the same  decay Z-vertex</a:t>
            </a:r>
          </a:p>
          <a:p>
            <a:pPr marL="971550" lvl="1" indent="-514350">
              <a:buFont typeface="+mj-lt"/>
              <a:buAutoNum type="arabicPeriod"/>
            </a:pPr>
            <a:r>
              <a:rPr lang="en-US" dirty="0" smtClean="0"/>
              <a:t>A new trigger for events with displaced down-stream </a:t>
            </a:r>
            <a:r>
              <a:rPr lang="en-US" dirty="0" err="1" smtClean="0"/>
              <a:t>dimuons</a:t>
            </a:r>
            <a:endParaRPr lang="en-US" dirty="0" smtClean="0"/>
          </a:p>
          <a:p>
            <a:pPr lvl="1"/>
            <a:endParaRPr lang="en-US" dirty="0"/>
          </a:p>
          <a:p>
            <a:r>
              <a:rPr lang="en-US" dirty="0" smtClean="0"/>
              <a:t>Unique signals</a:t>
            </a:r>
          </a:p>
          <a:p>
            <a:pPr marL="971550" lvl="1" indent="-514350">
              <a:buFont typeface="+mj-lt"/>
              <a:buAutoNum type="arabicPeriod"/>
            </a:pPr>
            <a:r>
              <a:rPr lang="en-US" dirty="0" smtClean="0"/>
              <a:t>Displaced </a:t>
            </a:r>
            <a:r>
              <a:rPr lang="en-US" dirty="0" err="1" smtClean="0"/>
              <a:t>dimuon</a:t>
            </a:r>
            <a:r>
              <a:rPr lang="en-US" dirty="0" smtClean="0"/>
              <a:t> decay vertex for long-lived particles</a:t>
            </a:r>
          </a:p>
          <a:p>
            <a:pPr marL="971550" lvl="1" indent="-514350">
              <a:buFont typeface="+mj-lt"/>
              <a:buAutoNum type="arabicPeriod"/>
            </a:pPr>
            <a:r>
              <a:rPr lang="en-US" dirty="0"/>
              <a:t>Invariant mass peak in </a:t>
            </a:r>
            <a:r>
              <a:rPr lang="en-US" dirty="0" err="1"/>
              <a:t>dimuon</a:t>
            </a:r>
            <a:r>
              <a:rPr lang="en-US" dirty="0"/>
              <a:t> mass </a:t>
            </a:r>
            <a:r>
              <a:rPr lang="en-US" dirty="0" smtClean="0"/>
              <a:t>spectrum</a:t>
            </a:r>
          </a:p>
          <a:p>
            <a:pPr marL="971550" lvl="1" indent="-514350">
              <a:buFont typeface="+mj-lt"/>
              <a:buAutoNum type="arabicPeriod"/>
            </a:pPr>
            <a:r>
              <a:rPr lang="en-US" dirty="0" smtClean="0"/>
              <a:t>Mostly from beam dump (target ~6% </a:t>
            </a:r>
            <a:r>
              <a:rPr lang="en-US" dirty="0" err="1"/>
              <a:t>λ</a:t>
            </a:r>
            <a:r>
              <a:rPr lang="en-US" baseline="-25000" dirty="0" err="1"/>
              <a:t>I</a:t>
            </a:r>
            <a:r>
              <a:rPr lang="en-US" dirty="0"/>
              <a:t>.</a:t>
            </a:r>
            <a:r>
              <a:rPr lang="en-US" dirty="0" smtClean="0"/>
              <a:t>)</a:t>
            </a:r>
            <a:endParaRPr lang="en-US" dirty="0"/>
          </a:p>
          <a:p>
            <a:pPr marL="457200" lvl="1" indent="0">
              <a:buNone/>
            </a:pPr>
            <a:endParaRPr lang="en-US" dirty="0"/>
          </a:p>
          <a:p>
            <a:r>
              <a:rPr lang="en-US" dirty="0" smtClean="0"/>
              <a:t>Beam time</a:t>
            </a:r>
          </a:p>
          <a:p>
            <a:pPr marL="971550" lvl="1" indent="-514350">
              <a:buFont typeface="+mj-lt"/>
              <a:buAutoNum type="arabicPeriod"/>
            </a:pPr>
            <a:r>
              <a:rPr lang="en-US" dirty="0" smtClean="0"/>
              <a:t>Run parasitically with E1039  (2017-2019)</a:t>
            </a:r>
          </a:p>
          <a:p>
            <a:pPr marL="971550" lvl="1" indent="-514350">
              <a:buFont typeface="+mj-lt"/>
              <a:buAutoNum type="arabicPeriod"/>
            </a:pPr>
            <a:r>
              <a:rPr lang="en-US" dirty="0" smtClean="0"/>
              <a:t>Possible dedicated runs later with upgraded (e</a:t>
            </a:r>
            <a:r>
              <a:rPr lang="en-US" baseline="30000" dirty="0" smtClean="0"/>
              <a:t>+/-</a:t>
            </a:r>
            <a:r>
              <a:rPr lang="en-US" dirty="0" smtClean="0"/>
              <a:t>, h</a:t>
            </a:r>
            <a:r>
              <a:rPr lang="en-US" baseline="30000" dirty="0" smtClean="0"/>
              <a:t>+/-</a:t>
            </a:r>
            <a:r>
              <a:rPr lang="en-US" dirty="0" smtClean="0"/>
              <a:t>)</a:t>
            </a:r>
          </a:p>
          <a:p>
            <a:pPr lvl="1"/>
            <a:endParaRPr lang="en-US" dirty="0"/>
          </a:p>
        </p:txBody>
      </p:sp>
      <p:sp>
        <p:nvSpPr>
          <p:cNvPr id="5" name="Date Placeholder 4"/>
          <p:cNvSpPr>
            <a:spLocks noGrp="1"/>
          </p:cNvSpPr>
          <p:nvPr>
            <p:ph type="dt" sz="half" idx="10"/>
          </p:nvPr>
        </p:nvSpPr>
        <p:spPr/>
        <p:txBody>
          <a:bodyPr/>
          <a:lstStyle/>
          <a:p>
            <a:fld id="{80CCDA76-2D88-6A43-B97B-6042B5385574}" type="datetime1">
              <a:rPr lang="en-US" smtClean="0"/>
              <a:t>1/14/16</a:t>
            </a:fld>
            <a:endParaRPr lang="en-US"/>
          </a:p>
        </p:txBody>
      </p:sp>
      <p:sp>
        <p:nvSpPr>
          <p:cNvPr id="7" name="Slide Number Placeholder 6"/>
          <p:cNvSpPr>
            <a:spLocks noGrp="1"/>
          </p:cNvSpPr>
          <p:nvPr>
            <p:ph type="sldNum" sz="quarter" idx="12"/>
          </p:nvPr>
        </p:nvSpPr>
        <p:spPr/>
        <p:txBody>
          <a:bodyPr/>
          <a:lstStyle/>
          <a:p>
            <a:fld id="{FBBCE591-56EE-7343-83AA-67273F985A62}" type="slidenum">
              <a:rPr lang="en-US" smtClean="0"/>
              <a:t>38</a:t>
            </a:fld>
            <a:endParaRPr lang="en-US"/>
          </a:p>
        </p:txBody>
      </p:sp>
      <p:sp>
        <p:nvSpPr>
          <p:cNvPr id="12" name="Footer Placeholder 11"/>
          <p:cNvSpPr>
            <a:spLocks noGrp="1"/>
          </p:cNvSpPr>
          <p:nvPr>
            <p:ph type="ftr" sz="quarter" idx="11"/>
          </p:nvPr>
        </p:nvSpPr>
        <p:spPr/>
        <p:txBody>
          <a:bodyPr/>
          <a:lstStyle/>
          <a:p>
            <a:r>
              <a:rPr lang="en-US" smtClean="0"/>
              <a:t>Ming Liu, Dark Photons &amp; Dark Higgs @Fermilab</a:t>
            </a:r>
            <a:endParaRPr lang="en-US"/>
          </a:p>
        </p:txBody>
      </p:sp>
      <p:grpSp>
        <p:nvGrpSpPr>
          <p:cNvPr id="9" name="Group 8"/>
          <p:cNvGrpSpPr/>
          <p:nvPr/>
        </p:nvGrpSpPr>
        <p:grpSpPr>
          <a:xfrm>
            <a:off x="34860" y="3373217"/>
            <a:ext cx="9082798" cy="3437077"/>
            <a:chOff x="34860" y="3175487"/>
            <a:chExt cx="9082798" cy="3437077"/>
          </a:xfrm>
        </p:grpSpPr>
        <p:grpSp>
          <p:nvGrpSpPr>
            <p:cNvPr id="10" name="Group 9"/>
            <p:cNvGrpSpPr/>
            <p:nvPr/>
          </p:nvGrpSpPr>
          <p:grpSpPr>
            <a:xfrm>
              <a:off x="34860" y="3175487"/>
              <a:ext cx="9082798" cy="3437077"/>
              <a:chOff x="61203" y="3309296"/>
              <a:chExt cx="9082798" cy="3437077"/>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a:ext>
                </a:extLst>
              </a:blip>
              <a:srcRect l="31395" r="76"/>
              <a:stretch/>
            </p:blipFill>
            <p:spPr>
              <a:xfrm>
                <a:off x="61203" y="3309296"/>
                <a:ext cx="9082798" cy="3437077"/>
              </a:xfrm>
              <a:prstGeom prst="rect">
                <a:avLst/>
              </a:prstGeom>
            </p:spPr>
          </p:pic>
          <p:sp>
            <p:nvSpPr>
              <p:cNvPr id="18" name="4-Point Star 17"/>
              <p:cNvSpPr/>
              <p:nvPr/>
            </p:nvSpPr>
            <p:spPr>
              <a:xfrm>
                <a:off x="4057604" y="4618439"/>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4-Point Star 18"/>
              <p:cNvSpPr/>
              <p:nvPr/>
            </p:nvSpPr>
            <p:spPr>
              <a:xfrm>
                <a:off x="5074505" y="448290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4-Point Star 19"/>
              <p:cNvSpPr/>
              <p:nvPr/>
            </p:nvSpPr>
            <p:spPr>
              <a:xfrm>
                <a:off x="8024035" y="4203758"/>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4-Point Star 20"/>
              <p:cNvSpPr/>
              <p:nvPr/>
            </p:nvSpPr>
            <p:spPr>
              <a:xfrm>
                <a:off x="7668000" y="4211826"/>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4-Point Star 12"/>
            <p:cNvSpPr/>
            <p:nvPr/>
          </p:nvSpPr>
          <p:spPr>
            <a:xfrm>
              <a:off x="4031261" y="4867713"/>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4-Point Star 13"/>
            <p:cNvSpPr/>
            <p:nvPr/>
          </p:nvSpPr>
          <p:spPr>
            <a:xfrm>
              <a:off x="5042563" y="500325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4-Point Star 14"/>
            <p:cNvSpPr/>
            <p:nvPr/>
          </p:nvSpPr>
          <p:spPr>
            <a:xfrm>
              <a:off x="7700100" y="5322405"/>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4-Point Star 15"/>
            <p:cNvSpPr/>
            <p:nvPr/>
          </p:nvSpPr>
          <p:spPr>
            <a:xfrm>
              <a:off x="8016231" y="5382045"/>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4070351" y="6419126"/>
            <a:ext cx="1056825" cy="369332"/>
          </a:xfrm>
          <a:prstGeom prst="rect">
            <a:avLst/>
          </a:prstGeom>
          <a:noFill/>
        </p:spPr>
        <p:txBody>
          <a:bodyPr wrap="none" rtlCol="0">
            <a:spAutoFit/>
          </a:bodyPr>
          <a:lstStyle/>
          <a:p>
            <a:r>
              <a:rPr lang="en-US" dirty="0" smtClean="0"/>
              <a:t>Z (meter)</a:t>
            </a:r>
            <a:endParaRPr lang="en-US" dirty="0"/>
          </a:p>
        </p:txBody>
      </p:sp>
      <p:grpSp>
        <p:nvGrpSpPr>
          <p:cNvPr id="22" name="Group 21"/>
          <p:cNvGrpSpPr/>
          <p:nvPr/>
        </p:nvGrpSpPr>
        <p:grpSpPr>
          <a:xfrm>
            <a:off x="5512443" y="728302"/>
            <a:ext cx="3336661" cy="2379758"/>
            <a:chOff x="5597324" y="1956729"/>
            <a:chExt cx="3617343" cy="2596911"/>
          </a:xfrm>
        </p:grpSpPr>
        <p:pic>
          <p:nvPicPr>
            <p:cNvPr id="23" name="Picture 22"/>
            <p:cNvPicPr/>
            <p:nvPr/>
          </p:nvPicPr>
          <p:blipFill>
            <a:blip r:embed="rId3">
              <a:extLst>
                <a:ext uri="{28A0092B-C50C-407E-A947-70E740481C1C}">
                  <a14:useLocalDpi xmlns:a14="http://schemas.microsoft.com/office/drawing/2010/main"/>
                </a:ext>
              </a:extLst>
            </a:blip>
            <a:stretch>
              <a:fillRect/>
            </a:stretch>
          </p:blipFill>
          <p:spPr>
            <a:xfrm>
              <a:off x="5597324" y="1956729"/>
              <a:ext cx="3617343" cy="2596911"/>
            </a:xfrm>
            <a:prstGeom prst="rect">
              <a:avLst/>
            </a:prstGeom>
          </p:spPr>
        </p:pic>
        <p:sp>
          <p:nvSpPr>
            <p:cNvPr id="24" name="TextBox 23"/>
            <p:cNvSpPr txBox="1"/>
            <p:nvPr/>
          </p:nvSpPr>
          <p:spPr>
            <a:xfrm>
              <a:off x="6089386" y="2290787"/>
              <a:ext cx="964853" cy="705309"/>
            </a:xfrm>
            <a:prstGeom prst="rect">
              <a:avLst/>
            </a:prstGeom>
            <a:noFill/>
          </p:spPr>
          <p:txBody>
            <a:bodyPr wrap="none" rtlCol="0">
              <a:spAutoFit/>
            </a:bodyPr>
            <a:lstStyle/>
            <a:p>
              <a:r>
                <a:rPr lang="en-US" dirty="0" smtClean="0">
                  <a:solidFill>
                    <a:srgbClr val="FF0000"/>
                  </a:solidFill>
                </a:rPr>
                <a:t>--  2.5%</a:t>
              </a:r>
            </a:p>
            <a:p>
              <a:r>
                <a:rPr lang="en-US" dirty="0" smtClean="0">
                  <a:solidFill>
                    <a:srgbClr val="0000FF"/>
                  </a:solidFill>
                </a:rPr>
                <a:t>--  6.0%</a:t>
              </a:r>
              <a:endParaRPr lang="en-US" dirty="0">
                <a:solidFill>
                  <a:srgbClr val="0000FF"/>
                </a:solidFill>
              </a:endParaRPr>
            </a:p>
          </p:txBody>
        </p:sp>
      </p:grpSp>
      <p:sp>
        <p:nvSpPr>
          <p:cNvPr id="6" name="TextBox 5"/>
          <p:cNvSpPr txBox="1"/>
          <p:nvPr/>
        </p:nvSpPr>
        <p:spPr>
          <a:xfrm>
            <a:off x="5878536" y="3011185"/>
            <a:ext cx="2461431" cy="369332"/>
          </a:xfrm>
          <a:prstGeom prst="rect">
            <a:avLst/>
          </a:prstGeom>
          <a:noFill/>
        </p:spPr>
        <p:txBody>
          <a:bodyPr wrap="none" rtlCol="0">
            <a:spAutoFit/>
          </a:bodyPr>
          <a:lstStyle/>
          <a:p>
            <a:r>
              <a:rPr lang="en-US" dirty="0" err="1" smtClean="0"/>
              <a:t>Dimuon</a:t>
            </a:r>
            <a:r>
              <a:rPr lang="en-US" dirty="0" smtClean="0"/>
              <a:t> mass resolution</a:t>
            </a:r>
            <a:endParaRPr lang="en-US" dirty="0"/>
          </a:p>
        </p:txBody>
      </p:sp>
    </p:spTree>
    <p:extLst>
      <p:ext uri="{BB962C8B-B14F-4D97-AF65-F5344CB8AC3E}">
        <p14:creationId xmlns:p14="http://schemas.microsoft.com/office/powerpoint/2010/main" val="36667179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 up slides</a:t>
            </a:r>
            <a:endParaRPr lang="en-US" dirty="0"/>
          </a:p>
        </p:txBody>
      </p:sp>
    </p:spTree>
    <p:extLst>
      <p:ext uri="{BB962C8B-B14F-4D97-AF65-F5344CB8AC3E}">
        <p14:creationId xmlns:p14="http://schemas.microsoft.com/office/powerpoint/2010/main" val="217632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75"/>
            <a:ext cx="8229600" cy="1143000"/>
          </a:xfrm>
        </p:spPr>
        <p:txBody>
          <a:bodyPr/>
          <a:lstStyle/>
          <a:p>
            <a:r>
              <a:rPr lang="en-US" dirty="0" smtClean="0"/>
              <a:t>2015 NP LRP Recommendations </a:t>
            </a:r>
            <a:endParaRPr lang="en-US" dirty="0"/>
          </a:p>
        </p:txBody>
      </p:sp>
      <p:sp>
        <p:nvSpPr>
          <p:cNvPr id="3" name="Content Placeholder 2"/>
          <p:cNvSpPr>
            <a:spLocks noGrp="1"/>
          </p:cNvSpPr>
          <p:nvPr>
            <p:ph idx="1"/>
          </p:nvPr>
        </p:nvSpPr>
        <p:spPr>
          <a:xfrm>
            <a:off x="457200" y="1441437"/>
            <a:ext cx="8229600" cy="4525963"/>
          </a:xfrm>
        </p:spPr>
        <p:txBody>
          <a:bodyPr>
            <a:normAutofit fontScale="70000" lnSpcReduction="20000"/>
          </a:bodyPr>
          <a:lstStyle/>
          <a:p>
            <a:pPr marL="514350" indent="-514350">
              <a:buFont typeface="+mj-lt"/>
              <a:buAutoNum type="arabicPeriod"/>
            </a:pPr>
            <a:r>
              <a:rPr lang="en-US" b="1" dirty="0" smtClean="0">
                <a:solidFill>
                  <a:srgbClr val="0000FF"/>
                </a:solidFill>
              </a:rPr>
              <a:t>The progress achieved under the guidance of the 2007 Long Range Plan has reinforced U.S. world leadership in nuclear science. The highest priority in this 2015 Plan is to capitalize on the investments made.</a:t>
            </a:r>
          </a:p>
          <a:p>
            <a:pPr marL="514350" indent="-514350">
              <a:buFont typeface="+mj-lt"/>
              <a:buAutoNum type="arabicPeriod"/>
            </a:pPr>
            <a:endParaRPr lang="en-US" b="1" dirty="0" smtClean="0"/>
          </a:p>
          <a:p>
            <a:pPr marL="514350" indent="-514350">
              <a:buFont typeface="+mj-lt"/>
              <a:buAutoNum type="arabicPeriod"/>
            </a:pPr>
            <a:r>
              <a:rPr lang="en-US" b="1" dirty="0" smtClean="0">
                <a:solidFill>
                  <a:srgbClr val="008000"/>
                </a:solidFill>
              </a:rPr>
              <a:t>We recommend the timely development and deployment of a U.S.-led ton-scale </a:t>
            </a:r>
            <a:r>
              <a:rPr lang="en-US" b="1" dirty="0" err="1" smtClean="0">
                <a:solidFill>
                  <a:srgbClr val="008000"/>
                </a:solidFill>
              </a:rPr>
              <a:t>neutrinoless</a:t>
            </a:r>
            <a:r>
              <a:rPr lang="en-US" b="1" dirty="0" smtClean="0">
                <a:solidFill>
                  <a:srgbClr val="008000"/>
                </a:solidFill>
              </a:rPr>
              <a:t> double beta decay experiment.</a:t>
            </a:r>
          </a:p>
          <a:p>
            <a:pPr marL="514350" indent="-514350">
              <a:buFont typeface="+mj-lt"/>
              <a:buAutoNum type="arabicPeriod"/>
            </a:pPr>
            <a:endParaRPr lang="en-US" b="1" dirty="0" smtClean="0"/>
          </a:p>
          <a:p>
            <a:pPr marL="514350" indent="-514350">
              <a:buFont typeface="+mj-lt"/>
              <a:buAutoNum type="arabicPeriod"/>
            </a:pPr>
            <a:r>
              <a:rPr lang="en-US" b="1" dirty="0" smtClean="0">
                <a:solidFill>
                  <a:srgbClr val="0000FF"/>
                </a:solidFill>
              </a:rPr>
              <a:t>We recommend a high-energy high-luminosity polarized EIC as the highest priority for new facility construction following the completion of FRIB.</a:t>
            </a:r>
          </a:p>
          <a:p>
            <a:pPr marL="514350" indent="-514350">
              <a:buFont typeface="+mj-lt"/>
              <a:buAutoNum type="arabicPeriod"/>
            </a:pPr>
            <a:endParaRPr lang="en-US" b="1" dirty="0" smtClean="0"/>
          </a:p>
          <a:p>
            <a:pPr marL="514350" indent="-514350">
              <a:buFont typeface="+mj-lt"/>
              <a:buAutoNum type="arabicPeriod"/>
            </a:pPr>
            <a:r>
              <a:rPr lang="en-US" b="1" dirty="0" smtClean="0">
                <a:solidFill>
                  <a:srgbClr val="008000"/>
                </a:solidFill>
              </a:rPr>
              <a:t>We recommend increasing investment in small-scale and mid-scale projects and initiatives that enable forefront research at universities and laboratories. </a:t>
            </a:r>
          </a:p>
          <a:p>
            <a:pPr marL="514350" indent="-514350">
              <a:buFont typeface="+mj-lt"/>
              <a:buAutoNum type="arabicPeriod"/>
            </a:pPr>
            <a:endParaRPr lang="en-US" b="1" dirty="0" smtClean="0"/>
          </a:p>
          <a:p>
            <a:pPr marL="514350" indent="-514350">
              <a:buFont typeface="+mj-lt"/>
              <a:buAutoNum type="arabicPeriod"/>
            </a:pPr>
            <a:endParaRPr lang="en-US" b="1"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3365911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5735" y="215285"/>
            <a:ext cx="6573206" cy="1143000"/>
          </a:xfrm>
        </p:spPr>
        <p:txBody>
          <a:bodyPr>
            <a:normAutofit fontScale="90000"/>
          </a:bodyPr>
          <a:lstStyle/>
          <a:p>
            <a:r>
              <a:rPr lang="en-US" sz="3600" dirty="0" smtClean="0">
                <a:solidFill>
                  <a:srgbClr val="FF0000"/>
                </a:solidFill>
              </a:rPr>
              <a:t>First Study of Sea-quark’s </a:t>
            </a:r>
            <a:r>
              <a:rPr lang="en-US" sz="3600" dirty="0" err="1" smtClean="0">
                <a:solidFill>
                  <a:srgbClr val="FF0000"/>
                </a:solidFill>
              </a:rPr>
              <a:t>Sivers</a:t>
            </a:r>
            <a:r>
              <a:rPr lang="en-US" sz="3600" dirty="0" smtClean="0">
                <a:solidFill>
                  <a:srgbClr val="FF0000"/>
                </a:solidFill>
              </a:rPr>
              <a:t> Asymmetry and OAM</a:t>
            </a:r>
            <a:br>
              <a:rPr lang="en-US" sz="3600" dirty="0" smtClean="0">
                <a:solidFill>
                  <a:srgbClr val="FF0000"/>
                </a:solidFill>
              </a:rPr>
            </a:br>
            <a:r>
              <a:rPr lang="en-US" sz="3100" dirty="0" smtClean="0">
                <a:solidFill>
                  <a:srgbClr val="FF0000"/>
                </a:solidFill>
              </a:rPr>
              <a:t> </a:t>
            </a:r>
            <a:r>
              <a:rPr lang="en-US" sz="2700" dirty="0" smtClean="0">
                <a:solidFill>
                  <a:srgbClr val="0000FF"/>
                </a:solidFill>
              </a:rPr>
              <a:t>with a polarized proton target at E906@Fermilab </a:t>
            </a:r>
            <a:endParaRPr lang="en-US" sz="2700" dirty="0">
              <a:solidFill>
                <a:srgbClr val="0000FF"/>
              </a:solidFill>
            </a:endParaRPr>
          </a:p>
        </p:txBody>
      </p:sp>
      <p:sp>
        <p:nvSpPr>
          <p:cNvPr id="10" name="Date Placeholder 9"/>
          <p:cNvSpPr>
            <a:spLocks noGrp="1"/>
          </p:cNvSpPr>
          <p:nvPr>
            <p:ph type="dt" sz="half" idx="10"/>
          </p:nvPr>
        </p:nvSpPr>
        <p:spPr/>
        <p:txBody>
          <a:bodyPr/>
          <a:lstStyle/>
          <a:p>
            <a:r>
              <a:rPr lang="en-US" smtClean="0"/>
              <a:t>6/13/13</a:t>
            </a:r>
            <a:endParaRPr lang="en-US"/>
          </a:p>
        </p:txBody>
      </p:sp>
      <p:sp>
        <p:nvSpPr>
          <p:cNvPr id="13" name="Footer Placeholder 12"/>
          <p:cNvSpPr>
            <a:spLocks noGrp="1"/>
          </p:cNvSpPr>
          <p:nvPr>
            <p:ph type="ftr" sz="quarter" idx="11"/>
          </p:nvPr>
        </p:nvSpPr>
        <p:spPr/>
        <p:txBody>
          <a:bodyPr/>
          <a:lstStyle/>
          <a:p>
            <a:r>
              <a:rPr lang="en-US" smtClean="0"/>
              <a:t>Ming Liu, LANL ME Review</a:t>
            </a:r>
            <a:endParaRPr lang="en-US"/>
          </a:p>
        </p:txBody>
      </p:sp>
      <p:sp>
        <p:nvSpPr>
          <p:cNvPr id="14" name="Slide Number Placeholder 13"/>
          <p:cNvSpPr>
            <a:spLocks noGrp="1"/>
          </p:cNvSpPr>
          <p:nvPr>
            <p:ph type="sldNum" sz="quarter" idx="12"/>
          </p:nvPr>
        </p:nvSpPr>
        <p:spPr/>
        <p:txBody>
          <a:bodyPr/>
          <a:lstStyle/>
          <a:p>
            <a:fld id="{BA518662-456C-D544-BDF6-4D161FF3BA82}" type="slidenum">
              <a:rPr lang="en-US" smtClean="0"/>
              <a:t>40</a:t>
            </a:fld>
            <a:endParaRPr lang="en-US"/>
          </a:p>
        </p:txBody>
      </p:sp>
      <p:sp>
        <p:nvSpPr>
          <p:cNvPr id="31" name="Text Box 20"/>
          <p:cNvSpPr txBox="1">
            <a:spLocks noChangeArrowheads="1"/>
          </p:cNvSpPr>
          <p:nvPr/>
        </p:nvSpPr>
        <p:spPr bwMode="auto">
          <a:xfrm rot="18747925">
            <a:off x="6857905" y="4887547"/>
            <a:ext cx="690964" cy="29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en-US" sz="1000">
                <a:latin typeface="Arial" charset="0"/>
              </a:rPr>
              <a:t>E906 Spect.</a:t>
            </a:r>
            <a:r>
              <a:rPr lang="en-US" sz="1400">
                <a:latin typeface="Arial" charset="0"/>
              </a:rPr>
              <a:t> </a:t>
            </a:r>
          </a:p>
          <a:p>
            <a:r>
              <a:rPr lang="en-US" sz="1000">
                <a:latin typeface="Arial" charset="0"/>
              </a:rPr>
              <a:t>Monte Carlo</a:t>
            </a:r>
          </a:p>
        </p:txBody>
      </p:sp>
      <p:sp>
        <p:nvSpPr>
          <p:cNvPr id="32" name="TextBox 31"/>
          <p:cNvSpPr txBox="1"/>
          <p:nvPr/>
        </p:nvSpPr>
        <p:spPr>
          <a:xfrm>
            <a:off x="594694" y="2030134"/>
            <a:ext cx="3969545" cy="1815882"/>
          </a:xfrm>
          <a:prstGeom prst="rect">
            <a:avLst/>
          </a:prstGeom>
          <a:solidFill>
            <a:srgbClr val="CCFFCC"/>
          </a:solidFill>
        </p:spPr>
        <p:txBody>
          <a:bodyPr wrap="square" rtlCol="0">
            <a:spAutoFit/>
          </a:bodyPr>
          <a:lstStyle/>
          <a:p>
            <a:pPr marL="285750" indent="-285750">
              <a:buFont typeface="Arial"/>
              <a:buChar char="•"/>
            </a:pPr>
            <a:r>
              <a:rPr lang="en-US" sz="1600" dirty="0" smtClean="0"/>
              <a:t>The first precise measurements of sea-quark </a:t>
            </a:r>
            <a:r>
              <a:rPr lang="en-US" sz="1600" dirty="0" err="1" smtClean="0"/>
              <a:t>Sivers</a:t>
            </a:r>
            <a:r>
              <a:rPr lang="en-US" sz="1600" dirty="0" smtClean="0"/>
              <a:t> distributions</a:t>
            </a:r>
          </a:p>
          <a:p>
            <a:pPr marL="285750" indent="-285750">
              <a:buFont typeface="Arial"/>
              <a:buChar char="•"/>
            </a:pPr>
            <a:r>
              <a:rPr lang="en-US" sz="1600" dirty="0">
                <a:solidFill>
                  <a:srgbClr val="FF0000"/>
                </a:solidFill>
              </a:rPr>
              <a:t>@</a:t>
            </a:r>
            <a:r>
              <a:rPr lang="en-US" sz="1600" dirty="0" smtClean="0">
                <a:solidFill>
                  <a:srgbClr val="FF0000"/>
                </a:solidFill>
              </a:rPr>
              <a:t> x = 0.0~0.3 where significant </a:t>
            </a:r>
            <a:r>
              <a:rPr lang="en-US" sz="1600" dirty="0" err="1" smtClean="0">
                <a:solidFill>
                  <a:srgbClr val="FF0000"/>
                </a:solidFill>
              </a:rPr>
              <a:t>Sivers</a:t>
            </a:r>
            <a:r>
              <a:rPr lang="en-US" sz="1600" dirty="0" smtClean="0">
                <a:solidFill>
                  <a:srgbClr val="FF0000"/>
                </a:solidFill>
              </a:rPr>
              <a:t> asymmetry observed in pol. SIDIS; and also expect OAM effect from pion-cloud</a:t>
            </a:r>
          </a:p>
          <a:p>
            <a:pPr marL="285750" indent="-285750">
              <a:buFont typeface="Arial"/>
              <a:buChar char="•"/>
            </a:pPr>
            <a:r>
              <a:rPr lang="en-US" sz="1600" dirty="0" smtClean="0">
                <a:solidFill>
                  <a:srgbClr val="0000FF"/>
                </a:solidFill>
              </a:rPr>
              <a:t>A new probe to study the origins of sea-quark flavor asymmetry</a:t>
            </a:r>
          </a:p>
        </p:txBody>
      </p:sp>
      <p:sp>
        <p:nvSpPr>
          <p:cNvPr id="11" name="TextBox 10"/>
          <p:cNvSpPr txBox="1"/>
          <p:nvPr/>
        </p:nvSpPr>
        <p:spPr>
          <a:xfrm>
            <a:off x="594694" y="1534899"/>
            <a:ext cx="1856961" cy="369332"/>
          </a:xfrm>
          <a:prstGeom prst="rect">
            <a:avLst/>
          </a:prstGeom>
          <a:solidFill>
            <a:srgbClr val="FFFF00"/>
          </a:solidFill>
        </p:spPr>
        <p:txBody>
          <a:bodyPr wrap="none" rtlCol="0">
            <a:spAutoFit/>
          </a:bodyPr>
          <a:lstStyle/>
          <a:p>
            <a:r>
              <a:rPr lang="en-US" dirty="0" smtClean="0"/>
              <a:t>LDRD/DR </a:t>
            </a:r>
            <a:r>
              <a:rPr lang="en-US" dirty="0" smtClean="0"/>
              <a:t>FY13-</a:t>
            </a:r>
            <a:r>
              <a:rPr lang="en-US" dirty="0" smtClean="0"/>
              <a:t>16</a:t>
            </a:r>
            <a:endParaRPr lang="en-US" dirty="0"/>
          </a:p>
        </p:txBody>
      </p:sp>
      <p:pic>
        <p:nvPicPr>
          <p:cNvPr id="33" name="Picture 2" descr="NaiveProtonSpinPionCloud"/>
          <p:cNvPicPr>
            <a:picLocks noChangeAspect="1" noChangeArrowheads="1"/>
          </p:cNvPicPr>
          <p:nvPr/>
        </p:nvPicPr>
        <p:blipFill>
          <a:blip r:embed="rId4"/>
          <a:srcRect/>
          <a:stretch>
            <a:fillRect/>
          </a:stretch>
        </p:blipFill>
        <p:spPr>
          <a:xfrm>
            <a:off x="5484232" y="1904231"/>
            <a:ext cx="3401498" cy="2628796"/>
          </a:xfrm>
          <a:prstGeom prst="rect">
            <a:avLst/>
          </a:prstGeom>
        </p:spPr>
      </p:pic>
      <p:pic>
        <p:nvPicPr>
          <p:cNvPr id="15" name="Picture 14"/>
          <p:cNvPicPr>
            <a:picLocks noChangeAspect="1"/>
          </p:cNvPicPr>
          <p:nvPr/>
        </p:nvPicPr>
        <p:blipFill>
          <a:blip r:embed="rId5"/>
          <a:stretch>
            <a:fillRect/>
          </a:stretch>
        </p:blipFill>
        <p:spPr>
          <a:xfrm>
            <a:off x="5215030" y="3559736"/>
            <a:ext cx="3611197" cy="444000"/>
          </a:xfrm>
          <a:prstGeom prst="rect">
            <a:avLst/>
          </a:prstGeom>
        </p:spPr>
      </p:pic>
      <p:pic>
        <p:nvPicPr>
          <p:cNvPr id="35" name="Picture 11" descr="dbub_e906_sl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2700" y="1"/>
            <a:ext cx="2261300" cy="22575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9" descr="x1x2_accep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633" y="4115891"/>
            <a:ext cx="2412167" cy="207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000.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36" y="3599794"/>
            <a:ext cx="3173954" cy="2887620"/>
          </a:xfrm>
          <a:prstGeom prst="rect">
            <a:avLst/>
          </a:prstGeom>
        </p:spPr>
      </p:pic>
      <p:pic>
        <p:nvPicPr>
          <p:cNvPr id="18" name="Picture 1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2014" y="4304562"/>
            <a:ext cx="2952250" cy="752064"/>
          </a:xfrm>
          <a:prstGeom prst="rect">
            <a:avLst/>
          </a:prstGeom>
          <a:solidFill>
            <a:srgbClr val="FFFF00"/>
          </a:solidFill>
        </p:spPr>
      </p:pic>
      <p:graphicFrame>
        <p:nvGraphicFramePr>
          <p:cNvPr id="20" name="Object 19"/>
          <p:cNvGraphicFramePr>
            <a:graphicFrameLocks noChangeAspect="1"/>
          </p:cNvGraphicFramePr>
          <p:nvPr>
            <p:extLst>
              <p:ext uri="{D42A27DB-BD31-4B8C-83A1-F6EECF244321}">
                <p14:modId xmlns:p14="http://schemas.microsoft.com/office/powerpoint/2010/main" val="2049642434"/>
              </p:ext>
            </p:extLst>
          </p:nvPr>
        </p:nvGraphicFramePr>
        <p:xfrm>
          <a:off x="3506248" y="5469468"/>
          <a:ext cx="2668016" cy="549368"/>
        </p:xfrm>
        <a:graphic>
          <a:graphicData uri="http://schemas.openxmlformats.org/presentationml/2006/ole">
            <mc:AlternateContent xmlns:mc="http://schemas.openxmlformats.org/markup-compatibility/2006">
              <mc:Choice xmlns:v="urn:schemas-microsoft-com:vml" Requires="v">
                <p:oleObj spid="_x0000_s2167" name="Equation" r:id="rId10" imgW="2159000" imgH="444500" progId="Equation.3">
                  <p:embed/>
                </p:oleObj>
              </mc:Choice>
              <mc:Fallback>
                <p:oleObj name="Equation" r:id="rId10" imgW="2159000" imgH="444500" progId="Equation.3">
                  <p:embed/>
                  <p:pic>
                    <p:nvPicPr>
                      <p:cNvPr id="0" name=""/>
                      <p:cNvPicPr>
                        <a:picLocks noChangeAspect="1" noChangeArrowheads="1"/>
                      </p:cNvPicPr>
                      <p:nvPr/>
                    </p:nvPicPr>
                    <p:blipFill>
                      <a:blip r:embed="rId11"/>
                      <a:srcRect/>
                      <a:stretch>
                        <a:fillRect/>
                      </a:stretch>
                    </p:blipFill>
                    <p:spPr bwMode="auto">
                      <a:xfrm>
                        <a:off x="3506248" y="5469468"/>
                        <a:ext cx="2668016" cy="549368"/>
                      </a:xfrm>
                      <a:prstGeom prst="rect">
                        <a:avLst/>
                      </a:prstGeom>
                      <a:noFill/>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781164150"/>
              </p:ext>
            </p:extLst>
          </p:nvPr>
        </p:nvGraphicFramePr>
        <p:xfrm>
          <a:off x="7458433" y="1138766"/>
          <a:ext cx="500234" cy="607427"/>
        </p:xfrm>
        <a:graphic>
          <a:graphicData uri="http://schemas.openxmlformats.org/presentationml/2006/ole">
            <mc:AlternateContent xmlns:mc="http://schemas.openxmlformats.org/markup-compatibility/2006">
              <mc:Choice xmlns:v="urn:schemas-microsoft-com:vml" Requires="v">
                <p:oleObj spid="_x0000_s2168" name="Equation" r:id="rId12" imgW="355600" imgH="431800" progId="Equation.3">
                  <p:embed/>
                </p:oleObj>
              </mc:Choice>
              <mc:Fallback>
                <p:oleObj name="Equation" r:id="rId12" imgW="355600" imgH="431800" progId="Equation.3">
                  <p:embed/>
                  <p:pic>
                    <p:nvPicPr>
                      <p:cNvPr id="0" name=""/>
                      <p:cNvPicPr/>
                      <p:nvPr/>
                    </p:nvPicPr>
                    <p:blipFill>
                      <a:blip r:embed="rId13"/>
                      <a:stretch>
                        <a:fillRect/>
                      </a:stretch>
                    </p:blipFill>
                    <p:spPr>
                      <a:xfrm>
                        <a:off x="7458433" y="1138766"/>
                        <a:ext cx="500234" cy="607427"/>
                      </a:xfrm>
                      <a:prstGeom prst="rect">
                        <a:avLst/>
                      </a:prstGeom>
                    </p:spPr>
                  </p:pic>
                </p:oleObj>
              </mc:Fallback>
            </mc:AlternateContent>
          </a:graphicData>
        </a:graphic>
      </p:graphicFrame>
    </p:spTree>
    <p:extLst>
      <p:ext uri="{BB962C8B-B14F-4D97-AF65-F5344CB8AC3E}">
        <p14:creationId xmlns:p14="http://schemas.microsoft.com/office/powerpoint/2010/main" val="13795122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2013" cy="1143000"/>
          </a:xfrm>
        </p:spPr>
        <p:txBody>
          <a:bodyPr>
            <a:normAutofit/>
          </a:bodyPr>
          <a:lstStyle/>
          <a:p>
            <a:r>
              <a:rPr lang="en-US" sz="2800" dirty="0" smtClean="0"/>
              <a:t>Mass Dependent Parton Energy </a:t>
            </a:r>
            <a:r>
              <a:rPr lang="en-US" sz="2800" dirty="0"/>
              <a:t>L</a:t>
            </a:r>
            <a:r>
              <a:rPr lang="en-US" sz="2800" dirty="0" smtClean="0"/>
              <a:t>oss and Open Heavy Quark Production in </a:t>
            </a:r>
            <a:r>
              <a:rPr lang="en-US" sz="2800" dirty="0" err="1" smtClean="0"/>
              <a:t>d+Au</a:t>
            </a:r>
            <a:r>
              <a:rPr lang="en-US" sz="2800" dirty="0" smtClean="0"/>
              <a:t> and </a:t>
            </a:r>
            <a:r>
              <a:rPr lang="en-US" sz="2800" dirty="0" err="1" smtClean="0"/>
              <a:t>Au+Au</a:t>
            </a:r>
            <a:r>
              <a:rPr lang="en-US" sz="2800" dirty="0" smtClean="0"/>
              <a:t> @RHIC</a:t>
            </a:r>
            <a:endParaRPr lang="en-US" sz="2800" dirty="0">
              <a:solidFill>
                <a:srgbClr val="660066"/>
              </a:solidFill>
            </a:endParaRPr>
          </a:p>
        </p:txBody>
      </p:sp>
      <p:sp>
        <p:nvSpPr>
          <p:cNvPr id="3" name="Content Placeholder 2"/>
          <p:cNvSpPr>
            <a:spLocks noGrp="1"/>
          </p:cNvSpPr>
          <p:nvPr>
            <p:ph idx="1"/>
          </p:nvPr>
        </p:nvSpPr>
        <p:spPr>
          <a:xfrm>
            <a:off x="204894" y="1157626"/>
            <a:ext cx="6152479" cy="1382539"/>
          </a:xfrm>
        </p:spPr>
        <p:txBody>
          <a:bodyPr>
            <a:normAutofit fontScale="47500" lnSpcReduction="20000"/>
          </a:bodyPr>
          <a:lstStyle/>
          <a:p>
            <a:r>
              <a:rPr lang="en-US" dirty="0" smtClean="0"/>
              <a:t>Significant CNM/QGP effects observed in </a:t>
            </a:r>
            <a:r>
              <a:rPr lang="en-US" dirty="0" err="1" smtClean="0"/>
              <a:t>d+A</a:t>
            </a:r>
            <a:r>
              <a:rPr lang="en-US" dirty="0" smtClean="0"/>
              <a:t> and A+A</a:t>
            </a:r>
          </a:p>
          <a:p>
            <a:r>
              <a:rPr lang="en-US" dirty="0" smtClean="0"/>
              <a:t>Lack of precision measurements</a:t>
            </a:r>
          </a:p>
          <a:p>
            <a:pPr lvl="1"/>
            <a:r>
              <a:rPr lang="en-US" dirty="0" smtClean="0"/>
              <a:t>Heavy flavor single electrons and </a:t>
            </a:r>
            <a:r>
              <a:rPr lang="en-US" dirty="0" err="1" smtClean="0"/>
              <a:t>muons</a:t>
            </a:r>
            <a:r>
              <a:rPr lang="en-US" dirty="0" smtClean="0"/>
              <a:t>, systematic limited</a:t>
            </a:r>
            <a:endParaRPr lang="en-US" dirty="0"/>
          </a:p>
          <a:p>
            <a:pPr marL="457200" lvl="1" indent="0">
              <a:buNone/>
            </a:pPr>
            <a:r>
              <a:rPr lang="en-US" dirty="0" smtClean="0"/>
              <a:t>        A mix of leptons from D and B</a:t>
            </a:r>
          </a:p>
          <a:p>
            <a:pPr marL="0" indent="0">
              <a:buNone/>
            </a:pPr>
            <a:r>
              <a:rPr lang="en-US" sz="1500" dirty="0" smtClean="0">
                <a:solidFill>
                  <a:srgbClr val="FF0000"/>
                </a:solidFill>
              </a:rPr>
              <a:t> </a:t>
            </a:r>
            <a:endParaRPr lang="en-US" sz="1500" i="1" dirty="0" smtClean="0">
              <a:solidFill>
                <a:srgbClr val="FF0000"/>
              </a:solidFill>
            </a:endParaRPr>
          </a:p>
          <a:p>
            <a:pPr marL="0" indent="0">
              <a:buNone/>
            </a:pPr>
            <a:r>
              <a:rPr lang="en-US" i="1" dirty="0" smtClean="0">
                <a:solidFill>
                  <a:srgbClr val="FF0000"/>
                </a:solidFill>
              </a:rPr>
              <a:t>       Needs precision D,B measurements</a:t>
            </a:r>
          </a:p>
        </p:txBody>
      </p:sp>
      <p:sp>
        <p:nvSpPr>
          <p:cNvPr id="4" name="Date Placeholder 3"/>
          <p:cNvSpPr>
            <a:spLocks noGrp="1"/>
          </p:cNvSpPr>
          <p:nvPr>
            <p:ph type="dt" sz="half" idx="10"/>
          </p:nvPr>
        </p:nvSpPr>
        <p:spPr/>
        <p:txBody>
          <a:bodyPr/>
          <a:lstStyle/>
          <a:p>
            <a:r>
              <a:rPr lang="en-US" smtClean="0"/>
              <a:t>6/13/13</a:t>
            </a:r>
            <a:endParaRPr lang="en-US"/>
          </a:p>
        </p:txBody>
      </p:sp>
      <p:sp>
        <p:nvSpPr>
          <p:cNvPr id="5" name="Footer Placeholder 4"/>
          <p:cNvSpPr>
            <a:spLocks noGrp="1"/>
          </p:cNvSpPr>
          <p:nvPr>
            <p:ph type="ftr" sz="quarter" idx="11"/>
          </p:nvPr>
        </p:nvSpPr>
        <p:spPr/>
        <p:txBody>
          <a:bodyPr/>
          <a:lstStyle/>
          <a:p>
            <a:r>
              <a:rPr lang="en-US" smtClean="0"/>
              <a:t>Ming Liu, LANL ME Review</a:t>
            </a:r>
            <a:endParaRPr lang="en-US"/>
          </a:p>
        </p:txBody>
      </p:sp>
      <p:sp>
        <p:nvSpPr>
          <p:cNvPr id="8" name="Rectangle 7"/>
          <p:cNvSpPr/>
          <p:nvPr/>
        </p:nvSpPr>
        <p:spPr>
          <a:xfrm>
            <a:off x="457200" y="5901515"/>
            <a:ext cx="7947871" cy="369332"/>
          </a:xfrm>
          <a:prstGeom prst="rect">
            <a:avLst/>
          </a:prstGeom>
          <a:solidFill>
            <a:srgbClr val="FFFF00"/>
          </a:solidFill>
        </p:spPr>
        <p:txBody>
          <a:bodyPr wrap="none">
            <a:spAutoFit/>
          </a:bodyPr>
          <a:lstStyle/>
          <a:p>
            <a:r>
              <a:rPr lang="en-US" dirty="0">
                <a:solidFill>
                  <a:srgbClr val="FF0000"/>
                </a:solidFill>
              </a:rPr>
              <a:t>Precision Study of </a:t>
            </a:r>
            <a:r>
              <a:rPr lang="en-US" dirty="0" smtClean="0">
                <a:solidFill>
                  <a:srgbClr val="FF0000"/>
                </a:solidFill>
              </a:rPr>
              <a:t>single </a:t>
            </a:r>
            <a:r>
              <a:rPr lang="en-US" dirty="0" err="1" smtClean="0">
                <a:solidFill>
                  <a:srgbClr val="FF0000"/>
                </a:solidFill>
              </a:rPr>
              <a:t>muons</a:t>
            </a:r>
            <a:r>
              <a:rPr lang="en-US" dirty="0" smtClean="0">
                <a:solidFill>
                  <a:srgbClr val="FF0000"/>
                </a:solidFill>
              </a:rPr>
              <a:t> from </a:t>
            </a:r>
            <a:r>
              <a:rPr lang="en-US" dirty="0">
                <a:solidFill>
                  <a:srgbClr val="FF0000"/>
                </a:solidFill>
              </a:rPr>
              <a:t>Heavy </a:t>
            </a:r>
            <a:r>
              <a:rPr lang="en-US" dirty="0" smtClean="0">
                <a:solidFill>
                  <a:srgbClr val="FF0000"/>
                </a:solidFill>
              </a:rPr>
              <a:t>Quarks, new </a:t>
            </a:r>
            <a:r>
              <a:rPr lang="en-US" dirty="0" err="1" smtClean="0">
                <a:solidFill>
                  <a:srgbClr val="FF0000"/>
                </a:solidFill>
              </a:rPr>
              <a:t>muon</a:t>
            </a:r>
            <a:r>
              <a:rPr lang="en-US" dirty="0" smtClean="0">
                <a:solidFill>
                  <a:srgbClr val="FF0000"/>
                </a:solidFill>
              </a:rPr>
              <a:t> capability w/ FVTX</a:t>
            </a:r>
            <a:endParaRPr lang="en-US" dirty="0"/>
          </a:p>
        </p:txBody>
      </p:sp>
      <p:pic>
        <p:nvPicPr>
          <p:cNvPr id="31" name="Picture 30" descr="Run8dAu200_RdA_VITEV_both_CENT008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45938" y="907537"/>
            <a:ext cx="1849639" cy="2235116"/>
          </a:xfrm>
          <a:prstGeom prst="rect">
            <a:avLst/>
          </a:prstGeom>
        </p:spPr>
      </p:pic>
      <p:grpSp>
        <p:nvGrpSpPr>
          <p:cNvPr id="21" name="Group 20"/>
          <p:cNvGrpSpPr/>
          <p:nvPr/>
        </p:nvGrpSpPr>
        <p:grpSpPr>
          <a:xfrm>
            <a:off x="5407118" y="1580888"/>
            <a:ext cx="872606" cy="734400"/>
            <a:chOff x="5045561" y="2116800"/>
            <a:chExt cx="872606" cy="734400"/>
          </a:xfrm>
        </p:grpSpPr>
        <p:grpSp>
          <p:nvGrpSpPr>
            <p:cNvPr id="10" name="Group 9"/>
            <p:cNvGrpSpPr/>
            <p:nvPr/>
          </p:nvGrpSpPr>
          <p:grpSpPr>
            <a:xfrm>
              <a:off x="5045561" y="2280960"/>
              <a:ext cx="759103" cy="413566"/>
              <a:chOff x="5045561" y="2280960"/>
              <a:chExt cx="759103" cy="413566"/>
            </a:xfrm>
          </p:grpSpPr>
          <p:sp>
            <p:nvSpPr>
              <p:cNvPr id="7" name="Oval 6"/>
              <p:cNvSpPr/>
              <p:nvPr/>
            </p:nvSpPr>
            <p:spPr>
              <a:xfrm>
                <a:off x="5045561" y="2280960"/>
                <a:ext cx="60478" cy="413566"/>
              </a:xfrm>
              <a:prstGeom prst="ellipse">
                <a:avLst/>
              </a:prstGeom>
              <a:solidFill>
                <a:srgbClr val="3366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758945" y="2451107"/>
                <a:ext cx="45719" cy="108986"/>
              </a:xfrm>
              <a:prstGeom prst="ellipse">
                <a:avLst/>
              </a:prstGeom>
              <a:solidFill>
                <a:srgbClr val="3366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106039" y="2451107"/>
                <a:ext cx="652906" cy="10898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flipV="1">
              <a:off x="5432492" y="2203200"/>
              <a:ext cx="485675" cy="2911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045561" y="2116800"/>
              <a:ext cx="386931" cy="36022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432492" y="2542813"/>
              <a:ext cx="0" cy="3083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6120502" y="2230552"/>
            <a:ext cx="351662" cy="369332"/>
          </a:xfrm>
          <a:prstGeom prst="rect">
            <a:avLst/>
          </a:prstGeom>
          <a:noFill/>
        </p:spPr>
        <p:txBody>
          <a:bodyPr wrap="square" rtlCol="0">
            <a:spAutoFit/>
          </a:bodyPr>
          <a:lstStyle/>
          <a:p>
            <a:r>
              <a:rPr lang="en-US" dirty="0" smtClean="0"/>
              <a:t>d</a:t>
            </a:r>
            <a:endParaRPr lang="en-US" dirty="0"/>
          </a:p>
        </p:txBody>
      </p:sp>
      <p:sp>
        <p:nvSpPr>
          <p:cNvPr id="24" name="TextBox 23"/>
          <p:cNvSpPr txBox="1"/>
          <p:nvPr/>
        </p:nvSpPr>
        <p:spPr>
          <a:xfrm>
            <a:off x="5028090" y="2174296"/>
            <a:ext cx="439506" cy="369332"/>
          </a:xfrm>
          <a:prstGeom prst="rect">
            <a:avLst/>
          </a:prstGeom>
          <a:noFill/>
        </p:spPr>
        <p:txBody>
          <a:bodyPr wrap="none" rtlCol="0">
            <a:spAutoFit/>
          </a:bodyPr>
          <a:lstStyle/>
          <a:p>
            <a:r>
              <a:rPr lang="en-US" dirty="0" smtClean="0"/>
              <a:t>Au</a:t>
            </a:r>
            <a:endParaRPr lang="en-US" dirty="0"/>
          </a:p>
        </p:txBody>
      </p:sp>
      <p:sp>
        <p:nvSpPr>
          <p:cNvPr id="11" name="Slide Number Placeholder 10"/>
          <p:cNvSpPr>
            <a:spLocks noGrp="1"/>
          </p:cNvSpPr>
          <p:nvPr>
            <p:ph type="sldNum" sz="quarter" idx="12"/>
          </p:nvPr>
        </p:nvSpPr>
        <p:spPr/>
        <p:txBody>
          <a:bodyPr/>
          <a:lstStyle/>
          <a:p>
            <a:fld id="{BA518662-456C-D544-BDF6-4D161FF3BA82}" type="slidenum">
              <a:rPr lang="en-US" smtClean="0"/>
              <a:t>41</a:t>
            </a:fld>
            <a:endParaRPr lang="en-US"/>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85" y="3275601"/>
            <a:ext cx="2798015" cy="252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457200" y="2923417"/>
            <a:ext cx="3638899" cy="307777"/>
          </a:xfrm>
          <a:prstGeom prst="rect">
            <a:avLst/>
          </a:prstGeom>
          <a:noFill/>
        </p:spPr>
        <p:txBody>
          <a:bodyPr wrap="none" rtlCol="0">
            <a:spAutoFit/>
          </a:bodyPr>
          <a:lstStyle/>
          <a:p>
            <a:r>
              <a:rPr lang="en-US" sz="1400" dirty="0"/>
              <a:t>L</a:t>
            </a:r>
            <a:r>
              <a:rPr lang="en-US" sz="1400" dirty="0" smtClean="0"/>
              <a:t>ight hadron suppression from SPS, RHIC to LHC</a:t>
            </a:r>
            <a:endParaRPr lang="en-US" sz="1400" dirty="0"/>
          </a:p>
        </p:txBody>
      </p:sp>
      <p:grpSp>
        <p:nvGrpSpPr>
          <p:cNvPr id="29" name="Group 28"/>
          <p:cNvGrpSpPr/>
          <p:nvPr/>
        </p:nvGrpSpPr>
        <p:grpSpPr>
          <a:xfrm>
            <a:off x="4470901" y="2949915"/>
            <a:ext cx="3462366" cy="2876288"/>
            <a:chOff x="457200" y="3809386"/>
            <a:chExt cx="3775948" cy="2783061"/>
          </a:xfrm>
        </p:grpSpPr>
        <p:pic>
          <p:nvPicPr>
            <p:cNvPr id="30" name="Picture 29"/>
            <p:cNvPicPr>
              <a:picLocks noChangeAspect="1"/>
            </p:cNvPicPr>
            <p:nvPr/>
          </p:nvPicPr>
          <p:blipFill>
            <a:blip r:embed="rId5"/>
            <a:stretch>
              <a:fillRect/>
            </a:stretch>
          </p:blipFill>
          <p:spPr>
            <a:xfrm>
              <a:off x="457200" y="4117163"/>
              <a:ext cx="3596850" cy="2475284"/>
            </a:xfrm>
            <a:prstGeom prst="rect">
              <a:avLst/>
            </a:prstGeom>
          </p:spPr>
        </p:pic>
        <p:sp>
          <p:nvSpPr>
            <p:cNvPr id="37" name="TextBox 36"/>
            <p:cNvSpPr txBox="1"/>
            <p:nvPr/>
          </p:nvSpPr>
          <p:spPr>
            <a:xfrm>
              <a:off x="764405" y="3809386"/>
              <a:ext cx="3468743" cy="307777"/>
            </a:xfrm>
            <a:prstGeom prst="rect">
              <a:avLst/>
            </a:prstGeom>
            <a:noFill/>
          </p:spPr>
          <p:txBody>
            <a:bodyPr wrap="none" rtlCol="0">
              <a:spAutoFit/>
            </a:bodyPr>
            <a:lstStyle/>
            <a:p>
              <a:r>
                <a:rPr lang="en-US" sz="1400" dirty="0" smtClean="0"/>
                <a:t>Heavy quarks in </a:t>
              </a:r>
              <a:r>
                <a:rPr lang="en-US" sz="1400" dirty="0" err="1" smtClean="0"/>
                <a:t>d+Au</a:t>
              </a:r>
              <a:r>
                <a:rPr lang="en-US" sz="1400" dirty="0" smtClean="0"/>
                <a:t> and </a:t>
              </a:r>
              <a:r>
                <a:rPr lang="en-US" sz="1400" dirty="0" err="1" smtClean="0"/>
                <a:t>Au+Au</a:t>
              </a:r>
              <a:r>
                <a:rPr lang="en-US" sz="1400" dirty="0"/>
                <a:t>,</a:t>
              </a:r>
              <a:r>
                <a:rPr lang="en-US" sz="1400" dirty="0" smtClean="0"/>
                <a:t> PRL (2012)</a:t>
              </a:r>
              <a:endParaRPr lang="en-US" sz="1400" dirty="0"/>
            </a:p>
          </p:txBody>
        </p:sp>
      </p:grpSp>
    </p:spTree>
    <p:extLst>
      <p:ext uri="{BB962C8B-B14F-4D97-AF65-F5344CB8AC3E}">
        <p14:creationId xmlns:p14="http://schemas.microsoft.com/office/powerpoint/2010/main" val="24457193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826158"/>
          </a:xfrm>
        </p:spPr>
        <p:txBody>
          <a:bodyPr>
            <a:normAutofit/>
          </a:bodyPr>
          <a:lstStyle/>
          <a:p>
            <a:r>
              <a:rPr lang="en-US" sz="3200" b="1" dirty="0" smtClean="0"/>
              <a:t>2015 Long Range Plan for Nuclear Science</a:t>
            </a:r>
            <a:endParaRPr lang="en-US" sz="3200" b="1" dirty="0"/>
          </a:p>
        </p:txBody>
      </p:sp>
      <p:sp>
        <p:nvSpPr>
          <p:cNvPr id="3" name="TextBox 2"/>
          <p:cNvSpPr txBox="1"/>
          <p:nvPr/>
        </p:nvSpPr>
        <p:spPr>
          <a:xfrm>
            <a:off x="10632" y="839971"/>
            <a:ext cx="9133368" cy="5632311"/>
          </a:xfrm>
          <a:prstGeom prst="rect">
            <a:avLst/>
          </a:prstGeom>
          <a:noFill/>
        </p:spPr>
        <p:txBody>
          <a:bodyPr wrap="square" rtlCol="0">
            <a:spAutoFit/>
          </a:bodyPr>
          <a:lstStyle/>
          <a:p>
            <a:r>
              <a:rPr lang="en-US" b="1" dirty="0"/>
              <a:t>RECOMMENDATION I</a:t>
            </a:r>
            <a:endParaRPr lang="en-US" dirty="0"/>
          </a:p>
          <a:p>
            <a:r>
              <a:rPr lang="en-US" b="1" dirty="0"/>
              <a:t>The progress achieved under the guidance of the 2007 Long Range Plan has reinforced U.S. world leadership in nuclear science. The highest priority in this 2015 Plan is to capitalize on the investments made</a:t>
            </a:r>
            <a:r>
              <a:rPr lang="en-US" b="1" dirty="0" smtClean="0"/>
              <a:t>.</a:t>
            </a:r>
          </a:p>
          <a:p>
            <a:endParaRPr lang="en-US" dirty="0"/>
          </a:p>
          <a:p>
            <a:pPr marL="285750" indent="-285750">
              <a:buFont typeface="Wingdings" panose="05000000000000000000" pitchFamily="2" charset="2"/>
              <a:buChar char="§"/>
            </a:pPr>
            <a:r>
              <a:rPr lang="en-US" i="1" dirty="0"/>
              <a:t>With the imminent completion of the CEBAF 12-GeV Upgrade, its forefront program of using electrons to unfold the quark and gluon structure of hadrons and nuclei and to probe the Standard Model must be </a:t>
            </a:r>
            <a:r>
              <a:rPr lang="en-US" i="1" dirty="0" smtClean="0"/>
              <a:t>realized.</a:t>
            </a:r>
          </a:p>
          <a:p>
            <a:endParaRPr lang="en-US" i="1" dirty="0" smtClean="0"/>
          </a:p>
          <a:p>
            <a:pPr marL="285750" indent="-285750">
              <a:buFont typeface="Wingdings" panose="05000000000000000000" pitchFamily="2" charset="2"/>
              <a:buChar char="§"/>
            </a:pPr>
            <a:r>
              <a:rPr lang="en-US" i="1" dirty="0" smtClean="0"/>
              <a:t>Expeditiously </a:t>
            </a:r>
            <a:r>
              <a:rPr lang="en-US" i="1" dirty="0"/>
              <a:t>completing the Facility for Rare Isotope Beams (FRIB) construction is essential. Initiating its scientific program will revolutionize our understanding of nuclei and their role in the </a:t>
            </a:r>
            <a:r>
              <a:rPr lang="en-US" i="1" dirty="0" smtClean="0"/>
              <a:t>cosmos</a:t>
            </a:r>
          </a:p>
          <a:p>
            <a:pPr marL="285750" indent="-285750">
              <a:buFont typeface="Wingdings" panose="05000000000000000000" pitchFamily="2" charset="2"/>
              <a:buChar char="§"/>
            </a:pPr>
            <a:endParaRPr lang="en-US" i="1" dirty="0"/>
          </a:p>
          <a:p>
            <a:pPr marL="285750" indent="-285750">
              <a:buFont typeface="Wingdings" panose="05000000000000000000" pitchFamily="2" charset="2"/>
              <a:buChar char="§"/>
            </a:pPr>
            <a:r>
              <a:rPr lang="en-US" i="1" dirty="0" smtClean="0"/>
              <a:t>The </a:t>
            </a:r>
            <a:r>
              <a:rPr lang="en-US" i="1" dirty="0"/>
              <a:t>targeted program of fundamental symmetries and neutrino research that opens new doors to physics beyond the Standard Model must be </a:t>
            </a:r>
            <a:r>
              <a:rPr lang="en-US" i="1" dirty="0" smtClean="0"/>
              <a:t>sustained</a:t>
            </a:r>
          </a:p>
          <a:p>
            <a:pPr marL="285750" indent="-285750">
              <a:buFont typeface="Wingdings" panose="05000000000000000000" pitchFamily="2" charset="2"/>
              <a:buChar char="§"/>
            </a:pPr>
            <a:endParaRPr lang="en-US" i="1" dirty="0" smtClean="0"/>
          </a:p>
          <a:p>
            <a:pPr marL="285750" indent="-285750">
              <a:buFont typeface="Wingdings" panose="05000000000000000000" pitchFamily="2" charset="2"/>
              <a:buChar char="§"/>
            </a:pPr>
            <a:r>
              <a:rPr lang="en-US" i="1" dirty="0" smtClean="0">
                <a:solidFill>
                  <a:srgbClr val="0000FF"/>
                </a:solidFill>
              </a:rPr>
              <a:t>The </a:t>
            </a:r>
            <a:r>
              <a:rPr lang="en-US" i="1" dirty="0">
                <a:solidFill>
                  <a:srgbClr val="0000FF"/>
                </a:solidFill>
              </a:rPr>
              <a:t>upgraded RHIC facility provides unique capabilities that must be utilized to explore the properties and phases of </a:t>
            </a:r>
            <a:r>
              <a:rPr lang="en-US" i="1" dirty="0">
                <a:solidFill>
                  <a:srgbClr val="FF0000"/>
                </a:solidFill>
              </a:rPr>
              <a:t>quark and gluon matter </a:t>
            </a:r>
            <a:r>
              <a:rPr lang="en-US" i="1" dirty="0">
                <a:solidFill>
                  <a:srgbClr val="0000FF"/>
                </a:solidFill>
              </a:rPr>
              <a:t>in the high temperatures of the early universe and to explore the </a:t>
            </a:r>
            <a:r>
              <a:rPr lang="en-US" i="1" dirty="0">
                <a:solidFill>
                  <a:srgbClr val="FF0000"/>
                </a:solidFill>
              </a:rPr>
              <a:t>spin structure </a:t>
            </a:r>
            <a:r>
              <a:rPr lang="en-US" i="1" dirty="0">
                <a:solidFill>
                  <a:srgbClr val="0000FF"/>
                </a:solidFill>
              </a:rPr>
              <a:t>of the proton.</a:t>
            </a:r>
            <a:endParaRPr lang="en-US" dirty="0">
              <a:solidFill>
                <a:srgbClr val="0000FF"/>
              </a:solidFill>
            </a:endParaRPr>
          </a:p>
          <a:p>
            <a:endParaRPr lang="en-US" dirty="0"/>
          </a:p>
        </p:txBody>
      </p:sp>
      <p:sp>
        <p:nvSpPr>
          <p:cNvPr id="4" name="TextBox 3"/>
          <p:cNvSpPr txBox="1"/>
          <p:nvPr/>
        </p:nvSpPr>
        <p:spPr>
          <a:xfrm>
            <a:off x="5400705" y="691754"/>
            <a:ext cx="3743295" cy="369332"/>
          </a:xfrm>
          <a:prstGeom prst="rect">
            <a:avLst/>
          </a:prstGeom>
          <a:noFill/>
        </p:spPr>
        <p:txBody>
          <a:bodyPr wrap="none" rtlCol="0">
            <a:spAutoFit/>
          </a:bodyPr>
          <a:lstStyle/>
          <a:p>
            <a:r>
              <a:rPr lang="en-US" dirty="0" smtClean="0"/>
              <a:t>Tim Hallman, EIC Users </a:t>
            </a:r>
            <a:r>
              <a:rPr lang="en-US" dirty="0" err="1" smtClean="0"/>
              <a:t>Mtg</a:t>
            </a:r>
            <a:r>
              <a:rPr lang="en-US" dirty="0" smtClean="0"/>
              <a:t> 01/2015</a:t>
            </a:r>
            <a:endParaRPr lang="en-US" dirty="0"/>
          </a:p>
        </p:txBody>
      </p:sp>
    </p:spTree>
    <p:extLst>
      <p:ext uri="{BB962C8B-B14F-4D97-AF65-F5344CB8AC3E}">
        <p14:creationId xmlns:p14="http://schemas.microsoft.com/office/powerpoint/2010/main" val="1110612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9" y="31899"/>
            <a:ext cx="9144000" cy="642156"/>
          </a:xfrm>
        </p:spPr>
        <p:txBody>
          <a:bodyPr>
            <a:normAutofit fontScale="90000"/>
          </a:bodyPr>
          <a:lstStyle/>
          <a:p>
            <a:r>
              <a:rPr lang="en-US" b="1" dirty="0" smtClean="0"/>
              <a:t>The SPHENIX Upgrade</a:t>
            </a:r>
            <a:endParaRPr lang="en-US" b="1" dirty="0"/>
          </a:p>
        </p:txBody>
      </p:sp>
      <p:sp>
        <p:nvSpPr>
          <p:cNvPr id="7" name="TextBox 6"/>
          <p:cNvSpPr txBox="1"/>
          <p:nvPr/>
        </p:nvSpPr>
        <p:spPr>
          <a:xfrm>
            <a:off x="0" y="903768"/>
            <a:ext cx="3732028" cy="5940089"/>
          </a:xfrm>
          <a:prstGeom prst="rect">
            <a:avLst/>
          </a:prstGeom>
          <a:noFill/>
        </p:spPr>
        <p:txBody>
          <a:bodyPr wrap="square" rtlCol="0">
            <a:spAutoFit/>
          </a:bodyPr>
          <a:lstStyle/>
          <a:p>
            <a:pPr marL="285750" indent="-285750">
              <a:spcAft>
                <a:spcPts val="600"/>
              </a:spcAft>
              <a:buFont typeface="Arial" pitchFamily="34" charset="0"/>
              <a:buChar char="•"/>
            </a:pPr>
            <a:r>
              <a:rPr lang="en-US" b="1" dirty="0" err="1">
                <a:latin typeface="Arial" pitchFamily="34" charset="0"/>
                <a:cs typeface="Arial" pitchFamily="34" charset="0"/>
              </a:rPr>
              <a:t>sPHENIX</a:t>
            </a:r>
            <a:r>
              <a:rPr lang="en-US" dirty="0">
                <a:latin typeface="Arial" pitchFamily="34" charset="0"/>
                <a:cs typeface="Arial" pitchFamily="34" charset="0"/>
              </a:rPr>
              <a:t> is a proposed high-rate detector with a full program of light and heavy-flavor jets, direct photons, upsilons, and correlations to investigate the underlying dynamics of the </a:t>
            </a:r>
            <a:r>
              <a:rPr lang="en-US" dirty="0" smtClean="0">
                <a:latin typeface="Arial" pitchFamily="34" charset="0"/>
                <a:cs typeface="Arial" pitchFamily="34" charset="0"/>
              </a:rPr>
              <a:t>QGP.</a:t>
            </a:r>
            <a:endParaRPr lang="en-US" dirty="0">
              <a:latin typeface="Arial" pitchFamily="34" charset="0"/>
              <a:cs typeface="Arial" pitchFamily="34" charset="0"/>
            </a:endParaRPr>
          </a:p>
          <a:p>
            <a:pPr marL="285750" indent="-285750">
              <a:spcAft>
                <a:spcPts val="600"/>
              </a:spcAft>
              <a:buFont typeface="Arial" pitchFamily="34" charset="0"/>
              <a:buChar char="•"/>
            </a:pPr>
            <a:r>
              <a:rPr lang="en-US" dirty="0">
                <a:latin typeface="Arial" pitchFamily="34" charset="0"/>
                <a:cs typeface="Arial" pitchFamily="34" charset="0"/>
              </a:rPr>
              <a:t>Successfully passed DOE Review of science case in April </a:t>
            </a:r>
            <a:r>
              <a:rPr lang="en-US" dirty="0" smtClean="0">
                <a:latin typeface="Arial" pitchFamily="34" charset="0"/>
                <a:cs typeface="Arial" pitchFamily="34" charset="0"/>
              </a:rPr>
              <a:t>2015.</a:t>
            </a:r>
            <a:endParaRPr lang="en-US" dirty="0">
              <a:latin typeface="Arial" pitchFamily="34" charset="0"/>
              <a:cs typeface="Arial" pitchFamily="34" charset="0"/>
            </a:endParaRPr>
          </a:p>
          <a:p>
            <a:pPr marL="285750" indent="-285750">
              <a:spcAft>
                <a:spcPts val="600"/>
              </a:spcAft>
              <a:buFont typeface="Arial" pitchFamily="34" charset="0"/>
              <a:buChar char="•"/>
            </a:pPr>
            <a:r>
              <a:rPr lang="en-US" dirty="0">
                <a:latin typeface="Arial" pitchFamily="34" charset="0"/>
                <a:cs typeface="Arial" pitchFamily="34" charset="0"/>
              </a:rPr>
              <a:t>Preparing for Technical </a:t>
            </a:r>
            <a:r>
              <a:rPr lang="en-US" dirty="0" smtClean="0">
                <a:latin typeface="Arial" pitchFamily="34" charset="0"/>
                <a:cs typeface="Arial" pitchFamily="34" charset="0"/>
              </a:rPr>
              <a:t>Review.</a:t>
            </a:r>
            <a:endParaRPr lang="en-US" dirty="0">
              <a:latin typeface="Arial" pitchFamily="34" charset="0"/>
              <a:cs typeface="Arial" pitchFamily="34" charset="0"/>
            </a:endParaRPr>
          </a:p>
          <a:p>
            <a:pPr marL="285750" indent="-285750">
              <a:spcAft>
                <a:spcPts val="600"/>
              </a:spcAft>
              <a:buFont typeface="Arial" pitchFamily="34" charset="0"/>
              <a:buChar char="•"/>
            </a:pPr>
            <a:r>
              <a:rPr lang="en-US" dirty="0">
                <a:latin typeface="Arial" pitchFamily="34" charset="0"/>
                <a:cs typeface="Arial" pitchFamily="34" charset="0"/>
              </a:rPr>
              <a:t>In times of fiscal constraints, BNL proposes to implement </a:t>
            </a:r>
            <a:r>
              <a:rPr lang="en-US" dirty="0" smtClean="0">
                <a:latin typeface="Arial" pitchFamily="34" charset="0"/>
                <a:cs typeface="Arial" pitchFamily="34" charset="0"/>
              </a:rPr>
              <a:t>a future MIE </a:t>
            </a:r>
            <a:r>
              <a:rPr lang="en-US" dirty="0">
                <a:latin typeface="Arial" pitchFamily="34" charset="0"/>
                <a:cs typeface="Arial" pitchFamily="34" charset="0"/>
              </a:rPr>
              <a:t>from within base funding, by limiting operations to one detector and periodically not operating facility, while simultaneously upgrading</a:t>
            </a:r>
            <a:r>
              <a:rPr lang="en-US" dirty="0" smtClean="0">
                <a:latin typeface="Arial" pitchFamily="34" charset="0"/>
                <a:cs typeface="Arial" pitchFamily="34" charset="0"/>
              </a:rPr>
              <a:t>.</a:t>
            </a:r>
          </a:p>
          <a:p>
            <a:pPr marL="285750" indent="-285750">
              <a:spcAft>
                <a:spcPts val="600"/>
              </a:spcAft>
              <a:buFont typeface="Arial" pitchFamily="34" charset="0"/>
              <a:buChar char="•"/>
            </a:pPr>
            <a:r>
              <a:rPr lang="en-US" dirty="0" smtClean="0">
                <a:latin typeface="Arial" pitchFamily="34" charset="0"/>
                <a:cs typeface="Arial" pitchFamily="34" charset="0"/>
              </a:rPr>
              <a:t>New Collaboration formed in 12/2015</a:t>
            </a:r>
            <a:endParaRPr lang="en-US" dirty="0">
              <a:latin typeface="Arial" pitchFamily="34" charset="0"/>
              <a:cs typeface="Arial"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968" y="903768"/>
            <a:ext cx="5605643" cy="529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5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52400"/>
            <a:ext cx="9144000" cy="6539517"/>
          </a:xfrm>
          <a:prstGeom prst="rect">
            <a:avLst/>
          </a:prstGeom>
        </p:spPr>
      </p:pic>
    </p:spTree>
    <p:extLst>
      <p:ext uri="{BB962C8B-B14F-4D97-AF65-F5344CB8AC3E}">
        <p14:creationId xmlns:p14="http://schemas.microsoft.com/office/powerpoint/2010/main" val="1123977967"/>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254000"/>
            <a:ext cx="9144000" cy="6345580"/>
          </a:xfrm>
          <a:prstGeom prst="rect">
            <a:avLst/>
          </a:prstGeom>
        </p:spPr>
      </p:pic>
    </p:spTree>
    <p:extLst>
      <p:ext uri="{BB962C8B-B14F-4D97-AF65-F5344CB8AC3E}">
        <p14:creationId xmlns:p14="http://schemas.microsoft.com/office/powerpoint/2010/main" val="3304514553"/>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93"/>
            <a:ext cx="8229600" cy="791343"/>
          </a:xfrm>
        </p:spPr>
        <p:txBody>
          <a:bodyPr>
            <a:normAutofit/>
          </a:bodyPr>
          <a:lstStyle/>
          <a:p>
            <a:r>
              <a:rPr lang="en-US" sz="3200" b="1" dirty="0"/>
              <a:t>2015 Long Range Plan for Nuclear Science</a:t>
            </a:r>
          </a:p>
        </p:txBody>
      </p:sp>
      <p:sp>
        <p:nvSpPr>
          <p:cNvPr id="3" name="TextBox 2"/>
          <p:cNvSpPr txBox="1"/>
          <p:nvPr/>
        </p:nvSpPr>
        <p:spPr>
          <a:xfrm>
            <a:off x="138222" y="618759"/>
            <a:ext cx="9005777" cy="5632311"/>
          </a:xfrm>
          <a:prstGeom prst="rect">
            <a:avLst/>
          </a:prstGeom>
          <a:noFill/>
        </p:spPr>
        <p:txBody>
          <a:bodyPr wrap="square" rtlCol="0">
            <a:spAutoFit/>
          </a:bodyPr>
          <a:lstStyle/>
          <a:p>
            <a:endParaRPr lang="en-US" sz="2400" b="1" dirty="0"/>
          </a:p>
          <a:p>
            <a:r>
              <a:rPr lang="en-US" sz="2400" b="1" dirty="0"/>
              <a:t>RECOMMENDATION III</a:t>
            </a:r>
            <a:endParaRPr lang="en-US" sz="2400" dirty="0"/>
          </a:p>
          <a:p>
            <a:r>
              <a:rPr lang="en-US" sz="2400" i="1" dirty="0"/>
              <a:t>Gluons, the carriers of the strong force, bind the quarks together inside nucleons and nuclei and generate nearly all of the visible mass in the universe. Despite their importance, fundamental questions remain about the role of gluons in nucleons and nuclei. These questions can only be answered with a powerful new electron ion collider (EIC), providing unprecedented precision and versatility. The realization of this instrument is enabled by recent advances in accelerator technology</a:t>
            </a:r>
            <a:r>
              <a:rPr lang="en-US" sz="2400" i="1" dirty="0" smtClean="0"/>
              <a:t>.</a:t>
            </a:r>
          </a:p>
          <a:p>
            <a:endParaRPr lang="en-US" sz="2400" dirty="0"/>
          </a:p>
          <a:p>
            <a:r>
              <a:rPr lang="en-US" sz="2400" b="1" dirty="0"/>
              <a:t>We recommend a high-energy high-luminosity polarized EIC as the highest priority for new facility construction following the completion of FRIB</a:t>
            </a:r>
            <a:r>
              <a:rPr lang="en-US" sz="2400" b="1" dirty="0" smtClean="0"/>
              <a:t>.</a:t>
            </a:r>
          </a:p>
          <a:p>
            <a:endParaRPr lang="en-US" sz="2400" b="1" dirty="0" smtClean="0"/>
          </a:p>
        </p:txBody>
      </p:sp>
      <p:sp>
        <p:nvSpPr>
          <p:cNvPr id="4" name="TextBox 3"/>
          <p:cNvSpPr txBox="1"/>
          <p:nvPr/>
        </p:nvSpPr>
        <p:spPr>
          <a:xfrm>
            <a:off x="5400705" y="691754"/>
            <a:ext cx="3743295" cy="369332"/>
          </a:xfrm>
          <a:prstGeom prst="rect">
            <a:avLst/>
          </a:prstGeom>
          <a:noFill/>
        </p:spPr>
        <p:txBody>
          <a:bodyPr wrap="none" rtlCol="0">
            <a:spAutoFit/>
          </a:bodyPr>
          <a:lstStyle/>
          <a:p>
            <a:r>
              <a:rPr lang="en-US" dirty="0" smtClean="0"/>
              <a:t>Tim Hallman, EIC Users </a:t>
            </a:r>
            <a:r>
              <a:rPr lang="en-US" dirty="0" err="1" smtClean="0"/>
              <a:t>Mtg</a:t>
            </a:r>
            <a:r>
              <a:rPr lang="en-US" dirty="0" smtClean="0"/>
              <a:t> 01/2015</a:t>
            </a:r>
            <a:endParaRPr lang="en-US" dirty="0"/>
          </a:p>
        </p:txBody>
      </p:sp>
    </p:spTree>
    <p:extLst>
      <p:ext uri="{BB962C8B-B14F-4D97-AF65-F5344CB8AC3E}">
        <p14:creationId xmlns:p14="http://schemas.microsoft.com/office/powerpoint/2010/main" val="1334803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4872</TotalTime>
  <Words>4764</Words>
  <Application>Microsoft Macintosh PowerPoint</Application>
  <PresentationFormat>On-screen Show (4:3)</PresentationFormat>
  <Paragraphs>595</Paragraphs>
  <Slides>41</Slides>
  <Notes>15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Equation</vt:lpstr>
      <vt:lpstr>Microsoft Equation</vt:lpstr>
      <vt:lpstr>Goals and Plan of the Day </vt:lpstr>
      <vt:lpstr>LANL HI and ME Future Programs: the Big Picture Presented at 2013 DOE NP HI/ME Reviews</vt:lpstr>
      <vt:lpstr>Longer Term Future @RHIC Presented at 2013 DOE NP HI/ME Reviews</vt:lpstr>
      <vt:lpstr>2015 NP LRP Recommendations </vt:lpstr>
      <vt:lpstr>2015 Long Range Plan for Nuclear Science</vt:lpstr>
      <vt:lpstr>The SPHENIX Upgrade</vt:lpstr>
      <vt:lpstr>PowerPoint Presentation</vt:lpstr>
      <vt:lpstr>PowerPoint Presentation</vt:lpstr>
      <vt:lpstr>2015 Long Range Plan for Nuclear Science</vt:lpstr>
      <vt:lpstr>The Science Questions for the EIC as laid out by the community</vt:lpstr>
      <vt:lpstr>PowerPoint Presentation</vt:lpstr>
      <vt:lpstr>First Study of Sea-quark’s Sivers Asymmetry and OAM  with a polarized proton target at E906@Fermilab </vt:lpstr>
      <vt:lpstr>2014 US P-5 Report</vt:lpstr>
      <vt:lpstr>Backup slides</vt:lpstr>
      <vt:lpstr>The Long Term Future of QCD:  Understanding the Glue That Binds Us All</vt:lpstr>
      <vt:lpstr>2015 Long Range Plan for Nuclear Science</vt:lpstr>
      <vt:lpstr>2015 Long Range Plan for Nuclear Science</vt:lpstr>
      <vt:lpstr>PowerPoint Presentation</vt:lpstr>
      <vt:lpstr>MY 5+5 talk</vt:lpstr>
      <vt:lpstr>Physics Topics</vt:lpstr>
      <vt:lpstr>LANL-Led Future Forward Dimuon Drell-Yan AN Study fundamentally important test of QCD factorization and gauge-link</vt:lpstr>
      <vt:lpstr>LANL Led First Measurements of Open Charm TSSA in p+p  Unique opportunity to study gluon Sivers distributions at RHIC</vt:lpstr>
      <vt:lpstr>Dark Matter?</vt:lpstr>
      <vt:lpstr>Direct Search for WIMP</vt:lpstr>
      <vt:lpstr>Intensity Frontier at Fermilab: 120 GeV Beam</vt:lpstr>
      <vt:lpstr>Dark Photons and Dark Higgs Productions  in p+Fe Collisions at Fermilab</vt:lpstr>
      <vt:lpstr>Expectations from GUT</vt:lpstr>
      <vt:lpstr>Summary: Phase-I Dark Photon Sensitivity POT:1.4x1018 (parasitic w/ E1039)</vt:lpstr>
      <vt:lpstr>Phase-II: Full Coverage with future detector “EMCal/HCal” upgrades </vt:lpstr>
      <vt:lpstr>Fermilab Upgrade </vt:lpstr>
      <vt:lpstr>2014 US P-5 Report</vt:lpstr>
      <vt:lpstr>E-1067 Dark Higgs Sensitivity POT:1.4x1018 (Phase-I)</vt:lpstr>
      <vt:lpstr>PowerPoint Presentation</vt:lpstr>
      <vt:lpstr>E906 Drell-Yan Provides Unique Sensitivity to Quark Energy Loss</vt:lpstr>
      <vt:lpstr>The Physics of Polarized Target Drell-Yan</vt:lpstr>
      <vt:lpstr>My efforts in next 5+ years</vt:lpstr>
      <vt:lpstr>LANL HI and ME Future Programs: the Big Picture</vt:lpstr>
      <vt:lpstr>Detector Upgrades and Expected Signals </vt:lpstr>
      <vt:lpstr>Back up slides</vt:lpstr>
      <vt:lpstr>First Study of Sea-quark’s Sivers Asymmetry and OAM  with a polarized proton target at E906@Fermilab </vt:lpstr>
      <vt:lpstr>Mass Dependent Parton Energy Loss and Open Heavy Quark Production in d+Au and Au+Au @RHIC</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topics</dc:title>
  <dc:creator>Ming Liu</dc:creator>
  <cp:lastModifiedBy>Ming Liu</cp:lastModifiedBy>
  <cp:revision>103</cp:revision>
  <dcterms:created xsi:type="dcterms:W3CDTF">2016-01-11T22:02:21Z</dcterms:created>
  <dcterms:modified xsi:type="dcterms:W3CDTF">2016-01-15T07:15:21Z</dcterms:modified>
</cp:coreProperties>
</file>