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11" r:id="rId2"/>
    <p:sldId id="268" r:id="rId3"/>
    <p:sldId id="292" r:id="rId4"/>
    <p:sldId id="915" r:id="rId5"/>
    <p:sldId id="923" r:id="rId6"/>
    <p:sldId id="920" r:id="rId7"/>
    <p:sldId id="884" r:id="rId8"/>
    <p:sldId id="278" r:id="rId9"/>
    <p:sldId id="917" r:id="rId10"/>
    <p:sldId id="270" r:id="rId11"/>
    <p:sldId id="792" r:id="rId12"/>
    <p:sldId id="819" r:id="rId13"/>
    <p:sldId id="916" r:id="rId14"/>
    <p:sldId id="258" r:id="rId15"/>
    <p:sldId id="924" r:id="rId16"/>
    <p:sldId id="305" r:id="rId17"/>
    <p:sldId id="290" r:id="rId18"/>
    <p:sldId id="793" r:id="rId19"/>
    <p:sldId id="275" r:id="rId20"/>
    <p:sldId id="907" r:id="rId21"/>
    <p:sldId id="9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464"/>
    <p:restoredTop sz="96405"/>
  </p:normalViewPr>
  <p:slideViewPr>
    <p:cSldViewPr snapToGrid="0" snapToObjects="1">
      <p:cViewPr varScale="1">
        <p:scale>
          <a:sx n="120" d="100"/>
          <a:sy n="120" d="100"/>
        </p:scale>
        <p:origin x="20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25DFA-1E35-A740-AF39-8B8235E6682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5FE04-F386-514C-A750-84A3D400C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7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15EE0-6322-A64E-AC09-1B074FB10332}" type="slidenum">
              <a:rPr lang="en-US"/>
              <a:pPr/>
              <a:t>2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j/psi + psi’ plot</a:t>
            </a:r>
          </a:p>
          <a:p>
            <a:endParaRPr lang="en-US" dirty="0"/>
          </a:p>
          <a:p>
            <a:r>
              <a:rPr lang="en-US" dirty="0"/>
              <a:t>Rolls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CFBA-C935-264D-9A14-B51B25D9BE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9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of LANL postdocs have made it possible , amazing job done! – just name a few, Dr. </a:t>
            </a:r>
            <a:r>
              <a:rPr lang="en-US" dirty="0" err="1"/>
              <a:t>Sho</a:t>
            </a:r>
            <a:r>
              <a:rPr lang="en-US" dirty="0"/>
              <a:t> </a:t>
            </a:r>
            <a:r>
              <a:rPr lang="en-US" dirty="0" err="1"/>
              <a:t>Uemura</a:t>
            </a:r>
            <a:r>
              <a:rPr lang="en-US" dirty="0"/>
              <a:t>, Alex T, </a:t>
            </a:r>
            <a:r>
              <a:rPr lang="en-US" dirty="0" err="1"/>
              <a:t>Sanghoon</a:t>
            </a:r>
            <a:r>
              <a:rPr lang="en-US" dirty="0"/>
              <a:t>, Mike </a:t>
            </a:r>
            <a:r>
              <a:rPr lang="en-US" dirty="0" err="1"/>
              <a:t>McCumber</a:t>
            </a:r>
            <a:r>
              <a:rPr lang="en-US" dirty="0"/>
              <a:t>, Darren </a:t>
            </a:r>
            <a:r>
              <a:rPr lang="en-US" dirty="0" err="1"/>
              <a:t>McGlinch</a:t>
            </a:r>
            <a:r>
              <a:rPr lang="en-US" dirty="0"/>
              <a:t> et al … and previous LANL postdoc/student, </a:t>
            </a:r>
            <a:r>
              <a:rPr lang="en-US" dirty="0" err="1"/>
              <a:t>Jin</a:t>
            </a:r>
            <a:r>
              <a:rPr lang="en-US" dirty="0"/>
              <a:t> Huang and </a:t>
            </a:r>
            <a:r>
              <a:rPr lang="en-US" dirty="0" err="1"/>
              <a:t>Haiwang</a:t>
            </a:r>
            <a:r>
              <a:rPr lang="en-US" dirty="0"/>
              <a:t> Yu of BNL,  </a:t>
            </a:r>
          </a:p>
          <a:p>
            <a:r>
              <a:rPr lang="en-US" dirty="0"/>
              <a:t>there are all </a:t>
            </a:r>
            <a:r>
              <a:rPr lang="en-US" dirty="0" err="1"/>
              <a:t>statt</a:t>
            </a:r>
            <a:r>
              <a:rPr lang="en-US" dirty="0"/>
              <a:t>/faculty in other institutions; current postdoc Yasser </a:t>
            </a:r>
            <a:r>
              <a:rPr lang="en-US" dirty="0" err="1"/>
              <a:t>Corrale</a:t>
            </a:r>
            <a:r>
              <a:rPr lang="en-US" dirty="0"/>
              <a:t>, Cameron Dean et al , in collaboration with CERN ITS group  and LANL AOT- div, Mark Prokop et al, UT-Austin ..</a:t>
            </a:r>
          </a:p>
          <a:p>
            <a:r>
              <a:rPr lang="en-US" dirty="0"/>
              <a:t>I have their photos in the backup slides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E4BAB85-0386-8440-B15D-0CC881BC26BC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97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MVTX is considered as “upgrade” as it was NOT in the </a:t>
            </a:r>
            <a:r>
              <a:rPr lang="en-US" dirty="0" err="1"/>
              <a:t>sPHENIX</a:t>
            </a:r>
            <a:r>
              <a:rPr lang="en-US" dirty="0"/>
              <a:t> baseline design. </a:t>
            </a:r>
          </a:p>
          <a:p>
            <a:endParaRPr lang="en-US" dirty="0"/>
          </a:p>
          <a:p>
            <a:r>
              <a:rPr lang="en-US" dirty="0"/>
              <a:t>It all started with LANL LDRD/DR (of which I was the PI)  with a feasibility study.  Through LDRD, we carried out key R&amp;D to establish the science case and also completed technology selection to realize the physics program. </a:t>
            </a:r>
          </a:p>
          <a:p>
            <a:endParaRPr lang="en-US" dirty="0"/>
          </a:p>
          <a:p>
            <a:r>
              <a:rPr lang="en-US" dirty="0"/>
              <a:t>In the meantime, we started to build a MVTX detector consortium to bring in new collaborators to our efforts, at the end, we have </a:t>
            </a:r>
            <a:r>
              <a:rPr lang="en-US" dirty="0" err="1"/>
              <a:t>fomed</a:t>
            </a:r>
            <a:r>
              <a:rPr lang="en-US" dirty="0"/>
              <a:t> collaboration with several other leading institutions, including LBNL, MIT, BNL et al  and further developed a full physics program as well as the detector R&amp;D and construction project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C5985A4-789C-704D-8C40-335358068086}" type="datetime1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12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36039d5a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36039d5a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LANL postdoc on jets – Mike/Ming , </a:t>
            </a:r>
            <a:r>
              <a:rPr lang="en-US" dirty="0" err="1"/>
              <a:t>Sanghoon</a:t>
            </a:r>
            <a:r>
              <a:rPr lang="en-US" dirty="0"/>
              <a:t> et al, Cameron/Ming  on B-hadron; </a:t>
            </a:r>
          </a:p>
          <a:p>
            <a:r>
              <a:rPr lang="en-US" dirty="0"/>
              <a:t>The top plot from </a:t>
            </a:r>
            <a:r>
              <a:rPr lang="en-US" dirty="0" err="1"/>
              <a:t>sPHENIX</a:t>
            </a:r>
            <a:r>
              <a:rPr lang="en-US" dirty="0"/>
              <a:t> simulations – Mike, </a:t>
            </a:r>
            <a:r>
              <a:rPr lang="en-US" dirty="0" err="1"/>
              <a:t>Sanghhon</a:t>
            </a:r>
            <a:r>
              <a:rPr lang="en-US" dirty="0"/>
              <a:t>, </a:t>
            </a:r>
            <a:r>
              <a:rPr lang="en-US" dirty="0" err="1"/>
              <a:t>Jin</a:t>
            </a:r>
            <a:r>
              <a:rPr lang="en-US" dirty="0"/>
              <a:t> et al with theory input from Ivan et al</a:t>
            </a:r>
          </a:p>
          <a:p>
            <a:r>
              <a:rPr lang="en-US" dirty="0"/>
              <a:t>The bottom plot from </a:t>
            </a:r>
            <a:r>
              <a:rPr lang="en-US" dirty="0" err="1"/>
              <a:t>sPHENIX</a:t>
            </a:r>
            <a:r>
              <a:rPr lang="en-US" dirty="0"/>
              <a:t> simulations – LBNL (Xin + students) + LANL (Ming, PHSD and </a:t>
            </a:r>
            <a:r>
              <a:rPr lang="en-US" dirty="0" err="1"/>
              <a:t>AdS</a:t>
            </a:r>
            <a:r>
              <a:rPr lang="en-US" dirty="0"/>
              <a:t>/CFT) …  </a:t>
            </a:r>
          </a:p>
          <a:p>
            <a:r>
              <a:rPr lang="en-US" dirty="0"/>
              <a:t>In the early days, I was pretty much overseeing both physics and detector development …. </a:t>
            </a:r>
          </a:p>
          <a:p>
            <a:r>
              <a:rPr lang="en-US" dirty="0" err="1"/>
              <a:t>sPHENIX</a:t>
            </a:r>
            <a:r>
              <a:rPr lang="en-US" dirty="0"/>
              <a:t> HF Working Group (</a:t>
            </a:r>
            <a:r>
              <a:rPr lang="en-US" dirty="0" err="1"/>
              <a:t>Jin</a:t>
            </a:r>
            <a:r>
              <a:rPr lang="en-US" dirty="0"/>
              <a:t> and Xin) and (</a:t>
            </a:r>
            <a:r>
              <a:rPr lang="en-US" dirty="0" err="1"/>
              <a:t>Jin</a:t>
            </a:r>
            <a:r>
              <a:rPr lang="en-US" dirty="0"/>
              <a:t> and Hideki)…   recently started to have a separate HF bi-weekly meetings as MVTX bi-weekly become more project oriented …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C5985A4-789C-704D-8C40-335358068086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8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C9EF5-B85B-4743-9197-E1E8BA49F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50FA5-1CDD-B546-9119-BCAD02A35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97882-E8C8-5A4D-8E0F-B47CF1C3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65C-61F8-E448-9549-91CA8AC5DA27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7AD16-BE89-A24A-BFAE-A04339C8D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A52C-5C57-BC40-82AE-073D6F8C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1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D50C-1B38-4241-992D-66C69D36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273C6-F2CE-9549-B807-9B4817D30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4D9A7-E5BC-0F4F-9D46-DB555E7A1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0955-ED92-4848-BB10-99FBDDF8AE22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AEDCC-D9A3-1846-AA13-E6611097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B68C5-B40C-A844-873D-08498D57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6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A598F-D246-EB44-8003-2922B8340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B86CC3-A881-264C-93C1-909E4B5E2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471C3-526E-0B4D-8902-ECFB625B1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D566-0414-6148-B23B-7384DC86513C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56125-950B-2442-A289-A649D045B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A9F2C-E2E9-DC40-A351-BD6FA1FC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19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3207C3C-A2F8-9743-BB53-40A9B905E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519" y="6302865"/>
            <a:ext cx="363175" cy="36317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7280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4000"/>
            <a:ext cx="10972800" cy="4260851"/>
          </a:xfrm>
        </p:spPr>
        <p:txBody>
          <a:bodyPr wrap="square"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565394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17E-0E72-8A4B-9FDC-FD9B73E419E9}" type="datetime1">
              <a:rPr lang="en-US" smtClean="0"/>
              <a:t>4/26/21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305309" y="6498052"/>
            <a:ext cx="886691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bg1"/>
                </a:solidFill>
              </a:defRPr>
            </a:lvl1pPr>
          </a:lstStyle>
          <a:p>
            <a:fld id="{59B6DBC4-DCF0-44E6-A1E9-8E19C8237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7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F5FE5-7239-1F44-872A-8CA4633C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A68C7-F1F8-7349-90BE-36FADD0D1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7607C-DBE9-AF4A-A5CF-4A61C8EB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CDF2-1CDE-C649-917D-CD008445C9C4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D7CD1-E8FA-2949-9B55-C56F7F877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C8895-2600-044F-A55C-6AD21235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3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9DB1-7460-C547-8400-57A998D6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40D03-2802-4D4B-BD30-4CEE76F6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0D3D3-444D-F642-B70E-F9CCFFE88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111B2-F402-2741-AC82-6A90AA3FD97A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4AD07-A29D-4B40-A56A-434895DF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DCEA5-A357-7A4F-AC31-562275D2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28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0890D-CA96-994C-9E57-498CB9750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FFCFB-47F9-084E-985E-91542E505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06D65-D0FA-174E-9605-1B4CB440A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672C8-B166-344F-B99A-D69CFF4D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BB91-7E04-2348-A129-3F9D85422AB5}" type="datetime1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C3901-CE76-FC4F-B33D-A75AD83A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EA480-D587-644B-973A-2535360FA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5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21F27-F2BF-7043-A294-2A398D43E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E722D-812D-304C-85B6-3AB938DF8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2F6E4-F48F-D244-A11B-5E0BEC88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D63BF-2C99-9144-97AC-9DF027C9D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83B25-7A43-AE49-8E98-3C335CBE2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1E8BF5-8AE1-924B-A4A5-6BFC2C7E9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5894-FDE3-C749-97CC-6A4B14932A05}" type="datetime1">
              <a:rPr lang="en-US" smtClean="0"/>
              <a:t>4/26/21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44921-E931-044D-A023-FB8B8B57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B7C977-E6AF-4E4A-83E7-4793FA46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A2F297-94B0-1C41-A9EF-58A5E68084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519" y="6302865"/>
            <a:ext cx="363175" cy="3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26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336E-CAD0-224B-BB67-D13B03B6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0C13CB-1A8C-C74E-8976-8DE99181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0938-3196-2F46-9E8B-2429ADD63FB8}" type="datetime1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87975-9B83-5640-B7EB-B55FADAB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5C01D-4A99-554F-8A26-9659F639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0E958-B69B-9747-B7A6-CD27252D33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519" y="6302865"/>
            <a:ext cx="363175" cy="3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8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B5DBB5-9EEC-364F-BBAE-18A009E5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88B1-BEAE-1F4B-8330-4126AC7BABF3}" type="datetime1">
              <a:rPr lang="en-US" smtClean="0"/>
              <a:t>4/26/21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E97F5-71FE-824D-A20E-8EE2B4C28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2C3F6-DD24-1E42-B4DF-AAAA5D71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06C1D-DF10-6F46-81A9-33E9DB9D4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519" y="6302865"/>
            <a:ext cx="363175" cy="3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4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C8F8-374B-114A-9CD9-34C46E6AD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3277F-7E49-EA4A-84C3-1DBC46F8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3A9E0-5FE9-C24C-9BA0-EE1B51DF9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BC801-A3AB-554B-8D4F-C2CD57BF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781DB-80F6-8F47-B8F8-401143BD1C95}" type="datetime1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F9805-32CF-8649-9455-98EE30E8A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B0DE0-8743-6748-BCEA-AF93B2DE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2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9B5E-B6A1-9049-812F-2AE7A30E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C039C6-7A44-3A4D-9B76-643827A54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2706F-AC86-AF4A-98C3-6F7A90E35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FC667-16C8-2949-9672-271517AE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6A26-2850-4A4D-80CE-2333A10EF758}" type="datetime1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503B2-C1D7-9C4E-8BBF-9C5817B9A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9AFE5-2BD9-F745-A62C-B5A5DA0D0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ECCC74-5FD7-8D45-9837-289A33F8D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59468-4489-E144-9433-AD36B04A2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A88B6-6793-AC46-B772-600FF4D7A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038F0-1DAA-6243-807A-E2267E0C8981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EBF73-FED8-1643-9CC1-3900490CE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08123-8702-0443-97D2-28D6461FD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37838-784B-A742-AC83-5740DBC534C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36519" y="6302865"/>
            <a:ext cx="363175" cy="3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3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gif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tiff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tiff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tiff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21" Type="http://schemas.openxmlformats.org/officeDocument/2006/relationships/image" Target="../media/image26.png"/><Relationship Id="rId7" Type="http://schemas.openxmlformats.org/officeDocument/2006/relationships/image" Target="../media/image32.tiff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27.jpeg"/><Relationship Id="rId16" Type="http://schemas.openxmlformats.org/officeDocument/2006/relationships/image" Target="../media/image41.tiff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11" Type="http://schemas.openxmlformats.org/officeDocument/2006/relationships/image" Target="../media/image36.jp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tiff"/><Relationship Id="rId19" Type="http://schemas.openxmlformats.org/officeDocument/2006/relationships/image" Target="../media/image44.jpeg"/><Relationship Id="rId4" Type="http://schemas.openxmlformats.org/officeDocument/2006/relationships/image" Target="../media/image29.tif"/><Relationship Id="rId9" Type="http://schemas.openxmlformats.org/officeDocument/2006/relationships/image" Target="../media/image34.tiff"/><Relationship Id="rId1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6980FA-3FDB-0843-AB69-536014CA30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7755" y="234567"/>
            <a:ext cx="10972800" cy="892208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LANL Heavy Ion Physics Program at RHIC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AB075-4269-BE40-986E-2BE471A6FB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808" y="1114783"/>
            <a:ext cx="10972800" cy="4260851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                 With a long history of leading heavy flavor physics 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CBF465-97A5-CF4B-A8B1-26AB517135FE}"/>
              </a:ext>
            </a:extLst>
          </p:cNvPr>
          <p:cNvGrpSpPr/>
          <p:nvPr/>
        </p:nvGrpSpPr>
        <p:grpSpPr>
          <a:xfrm>
            <a:off x="117496" y="1921770"/>
            <a:ext cx="11833760" cy="4479973"/>
            <a:chOff x="88121" y="1531087"/>
            <a:chExt cx="8875320" cy="335998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7B81CA-0DD0-3B49-9A90-3F4F5A47FB0C}"/>
                </a:ext>
              </a:extLst>
            </p:cNvPr>
            <p:cNvSpPr txBox="1"/>
            <p:nvPr/>
          </p:nvSpPr>
          <p:spPr>
            <a:xfrm>
              <a:off x="88121" y="4490020"/>
              <a:ext cx="7203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~2000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921E4F-4262-6948-A1F8-2C2648195613}"/>
                </a:ext>
              </a:extLst>
            </p:cNvPr>
            <p:cNvSpPr txBox="1"/>
            <p:nvPr/>
          </p:nvSpPr>
          <p:spPr>
            <a:xfrm>
              <a:off x="3239154" y="4513940"/>
              <a:ext cx="60497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2016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B38816-1410-164F-A8A0-3748E160D3D3}"/>
                </a:ext>
              </a:extLst>
            </p:cNvPr>
            <p:cNvSpPr txBox="1"/>
            <p:nvPr/>
          </p:nvSpPr>
          <p:spPr>
            <a:xfrm>
              <a:off x="6231069" y="4544818"/>
              <a:ext cx="7203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~2025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F62B901-C737-C940-A55A-B75B6ED28AC5}"/>
                </a:ext>
              </a:extLst>
            </p:cNvPr>
            <p:cNvGrpSpPr/>
            <p:nvPr/>
          </p:nvGrpSpPr>
          <p:grpSpPr>
            <a:xfrm>
              <a:off x="182315" y="1531087"/>
              <a:ext cx="8781126" cy="2999499"/>
              <a:chOff x="345002" y="1592797"/>
              <a:chExt cx="8781126" cy="2999499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6E183C5-0720-B742-95BA-D6A5919BCA3A}"/>
                  </a:ext>
                </a:extLst>
              </p:cNvPr>
              <p:cNvCxnSpPr/>
              <p:nvPr/>
            </p:nvCxnSpPr>
            <p:spPr>
              <a:xfrm>
                <a:off x="3728213" y="1688098"/>
                <a:ext cx="0" cy="287921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A64068E-50F7-A145-8C5F-AF78589B59E0}"/>
                  </a:ext>
                </a:extLst>
              </p:cNvPr>
              <p:cNvGrpSpPr/>
              <p:nvPr/>
            </p:nvGrpSpPr>
            <p:grpSpPr>
              <a:xfrm>
                <a:off x="345002" y="1713084"/>
                <a:ext cx="8731680" cy="2879212"/>
                <a:chOff x="544152" y="1455030"/>
                <a:chExt cx="8731680" cy="2879212"/>
              </a:xfrm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063FCEFB-4FEF-D745-B183-D758175E75EA}"/>
                    </a:ext>
                  </a:extLst>
                </p:cNvPr>
                <p:cNvCxnSpPr/>
                <p:nvPr/>
              </p:nvCxnSpPr>
              <p:spPr>
                <a:xfrm>
                  <a:off x="834039" y="1455030"/>
                  <a:ext cx="0" cy="28792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58B65E0C-5B03-1042-B321-7B9CBAD883CC}"/>
                    </a:ext>
                  </a:extLst>
                </p:cNvPr>
                <p:cNvCxnSpPr/>
                <p:nvPr/>
              </p:nvCxnSpPr>
              <p:spPr>
                <a:xfrm>
                  <a:off x="6818290" y="1455030"/>
                  <a:ext cx="0" cy="28792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EBF2C1CC-7C49-A94A-8EA9-4CDEBC3A73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4152" y="4331768"/>
                  <a:ext cx="8731680" cy="2474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Picture 1" descr="E:\Dropbox\PHENIX\sPHENIX\ePHENIX DOC\phenix_quartercut.png">
                <a:extLst>
                  <a:ext uri="{FF2B5EF4-FFF2-40B4-BE49-F238E27FC236}">
                    <a16:creationId xmlns:a16="http://schemas.microsoft.com/office/drawing/2014/main" id="{76A30E8A-41D3-C543-A254-705733BE0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69922" y="2540225"/>
                <a:ext cx="2614116" cy="1905000"/>
              </a:xfrm>
              <a:prstGeom prst="rect">
                <a:avLst/>
              </a:prstGeom>
              <a:noFill/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458FC8-109B-7D42-9D64-6138CA50CBE8}"/>
                  </a:ext>
                </a:extLst>
              </p:cNvPr>
              <p:cNvSpPr txBox="1"/>
              <p:nvPr/>
            </p:nvSpPr>
            <p:spPr>
              <a:xfrm>
                <a:off x="724927" y="1592797"/>
                <a:ext cx="2484238" cy="9925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PHENIX physics: 2000-&gt;2016+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Lead physics w/ muons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 err="1"/>
                  <a:t>MuTr</a:t>
                </a:r>
                <a:r>
                  <a:rPr lang="en-US" sz="2000" dirty="0"/>
                  <a:t> completed: 2002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FVTX completed: 2010 </a:t>
                </a:r>
              </a:p>
            </p:txBody>
          </p:sp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B6578C9C-B9F2-2145-94B1-D02CD35BFE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061" r="10507"/>
              <a:stretch>
                <a:fillRect/>
              </a:stretch>
            </p:blipFill>
            <p:spPr bwMode="auto">
              <a:xfrm>
                <a:off x="6657535" y="2891059"/>
                <a:ext cx="2468593" cy="1515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CDC698-7B00-6741-BB8E-0AE231D00040}"/>
                  </a:ext>
                </a:extLst>
              </p:cNvPr>
              <p:cNvSpPr txBox="1"/>
              <p:nvPr/>
            </p:nvSpPr>
            <p:spPr>
              <a:xfrm>
                <a:off x="3762496" y="1593209"/>
                <a:ext cx="2561182" cy="761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sPHENIX</a:t>
                </a:r>
                <a:r>
                  <a:rPr lang="en-US" sz="2000" b="1" dirty="0"/>
                  <a:t> physics: 2023-&gt;2025+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Lead HF Physics w/MVTX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QGP, cold-QCD </a:t>
                </a:r>
              </a:p>
            </p:txBody>
          </p:sp>
          <p:pic>
            <p:nvPicPr>
              <p:cNvPr id="26" name="Google Shape;124;p17">
                <a:extLst>
                  <a:ext uri="{FF2B5EF4-FFF2-40B4-BE49-F238E27FC236}">
                    <a16:creationId xmlns:a16="http://schemas.microsoft.com/office/drawing/2014/main" id="{E54992B8-F12D-AB4F-802C-5DD4DE45529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2822" y="2329982"/>
                <a:ext cx="2141322" cy="22288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7DBECF-C4C3-3343-9528-919EDCA62329}"/>
                  </a:ext>
                </a:extLst>
              </p:cNvPr>
              <p:cNvSpPr txBox="1"/>
              <p:nvPr/>
            </p:nvSpPr>
            <p:spPr>
              <a:xfrm>
                <a:off x="6678569" y="1593209"/>
                <a:ext cx="2236238" cy="761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EIC physics: ~2030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Lead HF Physics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Spin, gluon CGC/TMD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7860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6C53-803C-F648-9867-10C24514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MVTX Project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5B9EB-E6EE-1B46-8C7C-747C69AD5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BACC-1E4A-3F4D-ACF5-3AC6367D9762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3EA4-CE2B-664D-94F6-BDABCAD4A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Meeting with DOE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D7ECC4-8CF9-6649-B015-B14A4E2AF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5095"/>
            <a:ext cx="6442982" cy="52156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2880" b="1" dirty="0"/>
          </a:p>
          <a:p>
            <a:r>
              <a:rPr lang="en-US" sz="2880" b="1" dirty="0"/>
              <a:t>MVTX detector upgrade for HF physics</a:t>
            </a:r>
          </a:p>
          <a:p>
            <a:pPr lvl="1"/>
            <a:r>
              <a:rPr lang="en-US" sz="2300" dirty="0"/>
              <a:t>Tag heavy hadrons through displaced decay vertices </a:t>
            </a:r>
          </a:p>
          <a:p>
            <a:pPr lvl="1"/>
            <a:r>
              <a:rPr lang="en-US" sz="2300" dirty="0"/>
              <a:t>Funded by DOE/BNL, under construction, 2019 – 2023</a:t>
            </a:r>
          </a:p>
          <a:p>
            <a:pPr lvl="1"/>
            <a:r>
              <a:rPr lang="en-US" sz="2300" dirty="0"/>
              <a:t>Ready for the full </a:t>
            </a:r>
            <a:r>
              <a:rPr lang="en-US" sz="2300" dirty="0" err="1"/>
              <a:t>sPHENIX</a:t>
            </a:r>
            <a:r>
              <a:rPr lang="en-US" sz="2300" dirty="0"/>
              <a:t> physics,  2023-2025+</a:t>
            </a:r>
          </a:p>
          <a:p>
            <a:pPr lvl="1"/>
            <a:r>
              <a:rPr lang="en-US" sz="2300" b="1" dirty="0">
                <a:solidFill>
                  <a:schemeClr val="accent6">
                    <a:lumMod val="75000"/>
                  </a:schemeClr>
                </a:solidFill>
              </a:rPr>
              <a:t>In collaboration with LBNL, MIT, BNL </a:t>
            </a:r>
            <a:r>
              <a:rPr lang="en-US" sz="2300" b="1" i="1" dirty="0">
                <a:solidFill>
                  <a:schemeClr val="accent6">
                    <a:lumMod val="75000"/>
                  </a:schemeClr>
                </a:solidFill>
              </a:rPr>
              <a:t>et al.</a:t>
            </a:r>
            <a:r>
              <a:rPr lang="en-US" sz="2300" b="1" dirty="0">
                <a:solidFill>
                  <a:schemeClr val="accent6">
                    <a:lumMod val="75000"/>
                  </a:schemeClr>
                </a:solidFill>
              </a:rPr>
              <a:t>, 20+ institutions </a:t>
            </a:r>
            <a:r>
              <a:rPr lang="en-US" sz="23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sz="2300" b="1" dirty="0"/>
          </a:p>
          <a:p>
            <a:r>
              <a:rPr lang="en-US" sz="2880" b="1" dirty="0"/>
              <a:t>LANL plays major roles</a:t>
            </a:r>
          </a:p>
          <a:p>
            <a:pPr lvl="1"/>
            <a:r>
              <a:rPr lang="en-US" sz="2300" dirty="0"/>
              <a:t>MVTX project management and oversee stave production at CERN </a:t>
            </a:r>
          </a:p>
          <a:p>
            <a:pPr lvl="1"/>
            <a:r>
              <a:rPr lang="en-US" sz="2300" dirty="0"/>
              <a:t>Mechanical system design and readout integration </a:t>
            </a:r>
          </a:p>
          <a:p>
            <a:pPr lvl="1"/>
            <a:r>
              <a:rPr lang="en-US" sz="2300" dirty="0"/>
              <a:t>MVTX detector geometry and response simulation</a:t>
            </a:r>
          </a:p>
          <a:p>
            <a:pPr lvl="1"/>
            <a:r>
              <a:rPr lang="en-US" sz="2300" dirty="0"/>
              <a:t>B-hadron and b-jet physics study  </a:t>
            </a:r>
          </a:p>
          <a:p>
            <a:endParaRPr lang="en-US" sz="2880" b="1" dirty="0"/>
          </a:p>
          <a:p>
            <a:r>
              <a:rPr lang="en-US" sz="2880" b="1" dirty="0"/>
              <a:t>LANL LDRD/DR (FY2016-2019) for the initial R&amp;D</a:t>
            </a:r>
          </a:p>
          <a:p>
            <a:pPr lvl="1"/>
            <a:r>
              <a:rPr lang="en-US" sz="2300" dirty="0"/>
              <a:t>Physics and detector R&amp;D  </a:t>
            </a:r>
          </a:p>
          <a:p>
            <a:pPr lvl="1"/>
            <a:r>
              <a:rPr lang="en-US" sz="2300" dirty="0"/>
              <a:t>Pre-conceptual design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733FC-C9FB-3B43-B3FA-32EED33A9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B6DBC4-DCF0-44E6-A1E9-8E19C8237A2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003C3AC2-D92F-5D49-8459-7688D072F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329" y="5343799"/>
            <a:ext cx="647468" cy="412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BD35D9C-8E3D-414A-800B-D4F1E76D8036}"/>
              </a:ext>
            </a:extLst>
          </p:cNvPr>
          <p:cNvGrpSpPr/>
          <p:nvPr/>
        </p:nvGrpSpPr>
        <p:grpSpPr>
          <a:xfrm>
            <a:off x="5971152" y="430168"/>
            <a:ext cx="6083078" cy="4692979"/>
            <a:chOff x="6108922" y="2165019"/>
            <a:chExt cx="6083078" cy="46929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11FF09-7471-3141-8F6F-6E710EB74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8922" y="2181223"/>
              <a:ext cx="6083078" cy="46767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219798-1864-3246-900F-5E10A7B89F0C}"/>
                </a:ext>
              </a:extLst>
            </p:cNvPr>
            <p:cNvSpPr txBox="1"/>
            <p:nvPr/>
          </p:nvSpPr>
          <p:spPr>
            <a:xfrm>
              <a:off x="10669077" y="2165019"/>
              <a:ext cx="1272464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b="1" dirty="0"/>
                <a:t>MVTX Project </a:t>
              </a:r>
            </a:p>
            <a:p>
              <a:r>
                <a:rPr lang="en-US" sz="1440" b="1" dirty="0"/>
                <a:t>Org. Chart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7F39785-CF7E-F844-A9D3-E76F31A41FC7}"/>
              </a:ext>
            </a:extLst>
          </p:cNvPr>
          <p:cNvSpPr txBox="1"/>
          <p:nvPr/>
        </p:nvSpPr>
        <p:spPr>
          <a:xfrm>
            <a:off x="6576500" y="5278722"/>
            <a:ext cx="534421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Software &amp; Computing</a:t>
            </a:r>
          </a:p>
          <a:p>
            <a:pPr algn="ctr"/>
            <a:r>
              <a:rPr lang="en-US" sz="1200" b="1" dirty="0"/>
              <a:t>MVTX simulation       KF Particle           TPC calibration</a:t>
            </a:r>
          </a:p>
          <a:p>
            <a:pPr algn="ctr"/>
            <a:r>
              <a:rPr lang="en-US" sz="1200" dirty="0"/>
              <a:t>       Y. Corrales                    C. Dean         H. Pereira Da </a:t>
            </a:r>
            <a:r>
              <a:rPr lang="en-US" sz="1200" dirty="0" err="1"/>
              <a:t>Cosata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2019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67993E-0457-104B-B482-0754B455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84" r="61947" b="8644"/>
          <a:stretch/>
        </p:blipFill>
        <p:spPr>
          <a:xfrm>
            <a:off x="326066" y="2645599"/>
            <a:ext cx="3330215" cy="2922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B3D3D-14D2-9E48-A39B-C9F1DE7F4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722" y="31234"/>
            <a:ext cx="7153078" cy="1325563"/>
          </a:xfrm>
        </p:spPr>
        <p:txBody>
          <a:bodyPr>
            <a:normAutofit/>
          </a:bodyPr>
          <a:lstStyle/>
          <a:p>
            <a:r>
              <a:rPr lang="en-US" sz="3600" dirty="0"/>
              <a:t>Getting Ready for Day-1 Physics</a:t>
            </a:r>
            <a:br>
              <a:rPr lang="en-US" sz="3600" dirty="0"/>
            </a:br>
            <a:r>
              <a:rPr lang="en-US" sz="3600" dirty="0"/>
              <a:t>- Monte Carlo Data Challenge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BAED6-4321-0846-9779-B9DFAA5E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969-D970-9544-A2C8-59C2B7D73327}" type="datetime1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B0DB1A-DE34-0A45-9E36-C9E28196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231AE-02A9-DB43-9CB6-5F22910C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11</a:t>
            </a:fld>
            <a:endParaRPr lang="en-US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0D102D37-B326-7D43-B5FD-4C55A9CA0F66}"/>
              </a:ext>
            </a:extLst>
          </p:cNvPr>
          <p:cNvGrpSpPr/>
          <p:nvPr/>
        </p:nvGrpSpPr>
        <p:grpSpPr>
          <a:xfrm>
            <a:off x="4201413" y="1502979"/>
            <a:ext cx="7349456" cy="4668057"/>
            <a:chOff x="68760" y="560160"/>
            <a:chExt cx="4155480" cy="2223720"/>
          </a:xfrm>
        </p:grpSpPr>
        <p:sp>
          <p:nvSpPr>
            <p:cNvPr id="7" name="CustomShape 3">
              <a:extLst>
                <a:ext uri="{FF2B5EF4-FFF2-40B4-BE49-F238E27FC236}">
                  <a16:creationId xmlns:a16="http://schemas.microsoft.com/office/drawing/2014/main" id="{0BDADC74-2607-AF47-807D-BAEF70FF539D}"/>
                </a:ext>
              </a:extLst>
            </p:cNvPr>
            <p:cNvSpPr/>
            <p:nvPr/>
          </p:nvSpPr>
          <p:spPr>
            <a:xfrm>
              <a:off x="68760" y="560160"/>
              <a:ext cx="4155480" cy="2223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1D375802-A676-C44A-99CA-0F1B1691E21B}"/>
                </a:ext>
              </a:extLst>
            </p:cNvPr>
            <p:cNvGrpSpPr/>
            <p:nvPr/>
          </p:nvGrpSpPr>
          <p:grpSpPr>
            <a:xfrm>
              <a:off x="68760" y="781560"/>
              <a:ext cx="4099320" cy="1949040"/>
              <a:chOff x="68760" y="781560"/>
              <a:chExt cx="4099320" cy="1949040"/>
            </a:xfrm>
          </p:grpSpPr>
          <p:pic>
            <p:nvPicPr>
              <p:cNvPr id="9" name="Picture 412">
                <a:extLst>
                  <a:ext uri="{FF2B5EF4-FFF2-40B4-BE49-F238E27FC236}">
                    <a16:creationId xmlns:a16="http://schemas.microsoft.com/office/drawing/2014/main" id="{01ACC0B6-F14D-FB41-9DEE-3431B346CD21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68760" y="781560"/>
                <a:ext cx="2054160" cy="1948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" name="Picture 413">
                <a:extLst>
                  <a:ext uri="{FF2B5EF4-FFF2-40B4-BE49-F238E27FC236}">
                    <a16:creationId xmlns:a16="http://schemas.microsoft.com/office/drawing/2014/main" id="{678181FE-3DDC-964D-9D4E-A2F921975170}"/>
                  </a:ext>
                </a:extLst>
              </p:cNvPr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163960" y="830520"/>
                <a:ext cx="2004120" cy="190008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F4C7E2-7A9A-CB40-95E5-7DEC2D78FB51}"/>
              </a:ext>
            </a:extLst>
          </p:cNvPr>
          <p:cNvSpPr txBox="1"/>
          <p:nvPr/>
        </p:nvSpPr>
        <p:spPr>
          <a:xfrm>
            <a:off x="4428729" y="1505755"/>
            <a:ext cx="6956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KFParticle</a:t>
            </a:r>
            <a:r>
              <a:rPr lang="en-US" dirty="0"/>
              <a:t> package implemented for exclusive HF hadron reconstruction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4DF3E5-3394-154E-B752-3AF775ECBE43}"/>
              </a:ext>
            </a:extLst>
          </p:cNvPr>
          <p:cNvSpPr txBox="1"/>
          <p:nvPr/>
        </p:nvSpPr>
        <p:spPr>
          <a:xfrm>
            <a:off x="641131" y="1420793"/>
            <a:ext cx="2731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PYTHIA 8 </a:t>
            </a:r>
            <a:r>
              <a:rPr lang="en-US" b="1" dirty="0" err="1"/>
              <a:t>p+p</a:t>
            </a:r>
            <a:r>
              <a:rPr lang="en-US" b="1" dirty="0"/>
              <a:t> with full </a:t>
            </a:r>
          </a:p>
          <a:p>
            <a:r>
              <a:rPr lang="en-US" b="1" dirty="0"/>
              <a:t>detector GEANT sim + </a:t>
            </a:r>
            <a:r>
              <a:rPr lang="en-US" b="1" dirty="0" err="1"/>
              <a:t>reco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F979A0-42E7-594F-A7D8-B20B0CE007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81" y="5619494"/>
            <a:ext cx="3403911" cy="2537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A6FF0F-40EF-B54B-B54E-DDE893C726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64" y="2316178"/>
            <a:ext cx="3230617" cy="253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060D4D-08A6-AD47-A1D4-C75F2C69A4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88" t="6705" r="24920" b="41340"/>
          <a:stretch/>
        </p:blipFill>
        <p:spPr>
          <a:xfrm>
            <a:off x="10072881" y="93581"/>
            <a:ext cx="1705304" cy="14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0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021EF2-FF00-954A-9C02-1EAEF19AA4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4812" y="1322077"/>
            <a:ext cx="3376198" cy="453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15D68-D382-9144-BD0C-9006C2D8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Summary: LANL’s Physics Programs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B770A-778A-EF4D-BAE0-8E89C8F2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E76-F523-1E4E-98EB-A16B080FF4F3}" type="datetime1">
              <a:rPr lang="en-US" smtClean="0"/>
              <a:t>4/26/21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49834-B18C-4843-AD7C-D8DE681E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55F86E-D3E6-9F42-A669-3DEFE107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52" y="1205904"/>
            <a:ext cx="7426787" cy="4194839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Continue producing unique physics from PHENIX</a:t>
            </a:r>
          </a:p>
          <a:p>
            <a:pPr lvl="1"/>
            <a:r>
              <a:rPr lang="en-US" dirty="0"/>
              <a:t>CNM, QGP </a:t>
            </a:r>
          </a:p>
          <a:p>
            <a:pPr lvl="1"/>
            <a:r>
              <a:rPr lang="en-US" dirty="0"/>
              <a:t>Spin physics </a:t>
            </a:r>
          </a:p>
          <a:p>
            <a:pPr lvl="1"/>
            <a:endParaRPr lang="en-US" b="1" dirty="0"/>
          </a:p>
          <a:p>
            <a:r>
              <a:rPr lang="en-US" b="1" dirty="0">
                <a:solidFill>
                  <a:srgbClr val="0432FF"/>
                </a:solidFill>
              </a:rPr>
              <a:t>Leading MVTX upgrade for </a:t>
            </a:r>
            <a:r>
              <a:rPr lang="en-US" b="1" dirty="0" err="1">
                <a:solidFill>
                  <a:srgbClr val="0432FF"/>
                </a:solidFill>
              </a:rPr>
              <a:t>sPHENIX</a:t>
            </a:r>
            <a:r>
              <a:rPr lang="en-US" b="1" dirty="0">
                <a:solidFill>
                  <a:srgbClr val="0432FF"/>
                </a:solidFill>
              </a:rPr>
              <a:t> ( – 2023)</a:t>
            </a:r>
          </a:p>
          <a:p>
            <a:pPr lvl="1"/>
            <a:r>
              <a:rPr lang="en-US" dirty="0"/>
              <a:t>LANL LDRD developed the program (FY17-19)</a:t>
            </a:r>
          </a:p>
          <a:p>
            <a:pPr lvl="1"/>
            <a:r>
              <a:rPr lang="en-US" dirty="0"/>
              <a:t>R&amp;D and construction, installation in fall 2022</a:t>
            </a:r>
          </a:p>
          <a:p>
            <a:pPr lvl="1"/>
            <a:r>
              <a:rPr lang="en-US" dirty="0"/>
              <a:t>Heavy quark physics program development </a:t>
            </a:r>
          </a:p>
          <a:p>
            <a:pPr lvl="1"/>
            <a:endParaRPr lang="en-US" dirty="0"/>
          </a:p>
          <a:p>
            <a:r>
              <a:rPr lang="en-US" b="1" dirty="0" err="1">
                <a:solidFill>
                  <a:srgbClr val="0432FF"/>
                </a:solidFill>
              </a:rPr>
              <a:t>sPHENIX</a:t>
            </a:r>
            <a:r>
              <a:rPr lang="en-US" b="1" dirty="0">
                <a:solidFill>
                  <a:srgbClr val="0432FF"/>
                </a:solidFill>
              </a:rPr>
              <a:t> Heavy Quark Physics (2023-2025+)</a:t>
            </a:r>
          </a:p>
          <a:p>
            <a:pPr lvl="1"/>
            <a:r>
              <a:rPr lang="en-US" dirty="0"/>
              <a:t>Probe the inner workings of QGP with heavy quarks</a:t>
            </a:r>
          </a:p>
          <a:p>
            <a:pPr lvl="1"/>
            <a:r>
              <a:rPr lang="en-US" dirty="0"/>
              <a:t>Study cold QCD matter, spin structure of nucleon, complimentary to EIC 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432FF"/>
                </a:solidFill>
              </a:rPr>
              <a:t>Transition from </a:t>
            </a:r>
            <a:r>
              <a:rPr lang="en-US" b="1" dirty="0" err="1">
                <a:solidFill>
                  <a:srgbClr val="0432FF"/>
                </a:solidFill>
              </a:rPr>
              <a:t>sPHENIX</a:t>
            </a:r>
            <a:r>
              <a:rPr lang="en-US" b="1" dirty="0">
                <a:solidFill>
                  <a:srgbClr val="0432FF"/>
                </a:solidFill>
              </a:rPr>
              <a:t> to EIC  (~2025+)</a:t>
            </a:r>
          </a:p>
          <a:p>
            <a:pPr lvl="1"/>
            <a:r>
              <a:rPr lang="en-US" dirty="0"/>
              <a:t>EIC Physics and detector development - ECCE, EIC@IP6 proposals </a:t>
            </a:r>
          </a:p>
          <a:p>
            <a:pPr lvl="1"/>
            <a:r>
              <a:rPr lang="en-US" dirty="0"/>
              <a:t>Ready for EIC physics ~2030</a:t>
            </a:r>
          </a:p>
          <a:p>
            <a:pPr marL="0" indent="0">
              <a:buNone/>
            </a:pPr>
            <a:endParaRPr lang="en-US" sz="276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8F2D2-4DD3-984B-B2A7-EE8027406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B6DBC4-DCF0-44E6-A1E9-8E19C8237A2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02CF5-94F4-4E44-B0DC-3F17D19B8BEB}"/>
              </a:ext>
            </a:extLst>
          </p:cNvPr>
          <p:cNvSpPr txBox="1"/>
          <p:nvPr/>
        </p:nvSpPr>
        <p:spPr>
          <a:xfrm>
            <a:off x="705558" y="5652096"/>
            <a:ext cx="7809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LANL has a good combination of physics leadership and technical capabilities to </a:t>
            </a:r>
          </a:p>
          <a:p>
            <a:r>
              <a:rPr lang="en-US" b="1" dirty="0"/>
              <a:t>carry out major scientific exploration at national and international level</a:t>
            </a:r>
          </a:p>
        </p:txBody>
      </p:sp>
    </p:spTree>
    <p:extLst>
      <p:ext uri="{BB962C8B-B14F-4D97-AF65-F5344CB8AC3E}">
        <p14:creationId xmlns:p14="http://schemas.microsoft.com/office/powerpoint/2010/main" val="1751059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72DC-A75D-C941-9D87-52F512F6B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01A8D-38C6-E647-88A3-9C75F0D57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99CA0-6FA0-044C-9A43-629D1442F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9D60-CA3C-8346-98E5-11DF593D42F7}" type="datetime1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AE591-E898-F14A-B022-926C6643F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FC590-9226-2149-B203-2E3BD609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631199-1455-374E-BC80-B651E549488F}"/>
              </a:ext>
            </a:extLst>
          </p:cNvPr>
          <p:cNvGrpSpPr/>
          <p:nvPr/>
        </p:nvGrpSpPr>
        <p:grpSpPr>
          <a:xfrm>
            <a:off x="3832698" y="845508"/>
            <a:ext cx="9143661" cy="5875506"/>
            <a:chOff x="2924662" y="203201"/>
            <a:chExt cx="10226795" cy="6451598"/>
          </a:xfrm>
        </p:grpSpPr>
        <p:pic>
          <p:nvPicPr>
            <p:cNvPr id="109" name="Google Shape;109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24662" y="203201"/>
              <a:ext cx="9267338" cy="64515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10;p15">
              <a:extLst>
                <a:ext uri="{FF2B5EF4-FFF2-40B4-BE49-F238E27FC236}">
                  <a16:creationId xmlns:a16="http://schemas.microsoft.com/office/drawing/2014/main" id="{AFF4C362-1048-1B42-BF5B-F576ADDDE075}"/>
                </a:ext>
              </a:extLst>
            </p:cNvPr>
            <p:cNvSpPr txBox="1"/>
            <p:nvPr/>
          </p:nvSpPr>
          <p:spPr>
            <a:xfrm>
              <a:off x="9902757" y="4587454"/>
              <a:ext cx="32487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/>
                <a:t>BBC ~ MPC: 3.1-3.9</a:t>
              </a:r>
              <a:endParaRPr sz="19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33F154-3C4B-834C-BEFE-9A1115D96120}"/>
              </a:ext>
            </a:extLst>
          </p:cNvPr>
          <p:cNvSpPr txBox="1"/>
          <p:nvPr/>
        </p:nvSpPr>
        <p:spPr>
          <a:xfrm>
            <a:off x="184827" y="845508"/>
            <a:ext cx="328808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LANL focus:</a:t>
            </a:r>
          </a:p>
          <a:p>
            <a:endParaRPr lang="en-US" dirty="0"/>
          </a:p>
          <a:p>
            <a:r>
              <a:rPr lang="en-US" dirty="0"/>
              <a:t>Finish unique physics with muon </a:t>
            </a:r>
          </a:p>
          <a:p>
            <a:r>
              <a:rPr lang="en-US" dirty="0"/>
              <a:t>measurements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J/Psi, dimuons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HF, singly muons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FVTX capability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DCA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Evt_Multiplicity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Run15 </a:t>
            </a:r>
            <a:r>
              <a:rPr lang="en-US" dirty="0" err="1"/>
              <a:t>p+p,p+Au</a:t>
            </a:r>
            <a:r>
              <a:rPr lang="en-US" dirty="0"/>
              <a:t>, </a:t>
            </a:r>
            <a:r>
              <a:rPr lang="en-US" dirty="0" err="1"/>
              <a:t>p+Al</a:t>
            </a:r>
            <a:endParaRPr lang="en-US" dirty="0"/>
          </a:p>
          <a:p>
            <a:r>
              <a:rPr lang="en-US" dirty="0"/>
              <a:t>Run14: </a:t>
            </a:r>
            <a:r>
              <a:rPr lang="en-US" dirty="0" err="1"/>
              <a:t>Au+Au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216D3-88C9-C04E-B6ED-13988E41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8938-9DD4-8048-972B-ED6F725DD555}" type="datetime1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D34FE-E617-194B-B328-B41F287E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38190-6090-F346-A526-1F88BF9E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39657-5849-B447-9341-2F6A6A3CC040}"/>
              </a:ext>
            </a:extLst>
          </p:cNvPr>
          <p:cNvSpPr txBox="1"/>
          <p:nvPr/>
        </p:nvSpPr>
        <p:spPr>
          <a:xfrm>
            <a:off x="1643975" y="8647"/>
            <a:ext cx="8305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PHENIX Experiment: Last Data Taking 2016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9A0E58-B8C8-EE4A-8F11-B2E95607ED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67" b="21667"/>
          <a:stretch/>
        </p:blipFill>
        <p:spPr>
          <a:xfrm>
            <a:off x="161574" y="119063"/>
            <a:ext cx="5629272" cy="2814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B9D09F-F09B-394C-BEC8-74C095579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61" b="9028"/>
          <a:stretch/>
        </p:blipFill>
        <p:spPr>
          <a:xfrm>
            <a:off x="6343649" y="119063"/>
            <a:ext cx="5285069" cy="3215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3C390-420F-DB40-A7B7-6E97C827EF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00"/>
          <a:stretch/>
        </p:blipFill>
        <p:spPr>
          <a:xfrm>
            <a:off x="161574" y="2972515"/>
            <a:ext cx="5629272" cy="3799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1FFDA7-AFED-904E-BA16-81CF2E781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649" y="3429000"/>
            <a:ext cx="5479665" cy="3164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3D13D5-17AA-5642-A5ED-C4C4D637CC3C}"/>
              </a:ext>
            </a:extLst>
          </p:cNvPr>
          <p:cNvSpPr txBox="1"/>
          <p:nvPr/>
        </p:nvSpPr>
        <p:spPr>
          <a:xfrm>
            <a:off x="3048000" y="2152650"/>
            <a:ext cx="21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Readout test @LANL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A11A4-813E-DF42-9D08-1F4712653DF9}"/>
              </a:ext>
            </a:extLst>
          </p:cNvPr>
          <p:cNvSpPr txBox="1"/>
          <p:nvPr/>
        </p:nvSpPr>
        <p:spPr>
          <a:xfrm>
            <a:off x="2616261" y="5962650"/>
            <a:ext cx="21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Readout test @LANL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2885AE-FDC9-944D-9D59-70B77D7E490C}"/>
              </a:ext>
            </a:extLst>
          </p:cNvPr>
          <p:cNvSpPr txBox="1"/>
          <p:nvPr/>
        </p:nvSpPr>
        <p:spPr>
          <a:xfrm>
            <a:off x="8515350" y="2564367"/>
            <a:ext cx="2761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Setup telescope @Fermilab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DF0D71-73E0-7C42-9DDD-563352CCC78B}"/>
              </a:ext>
            </a:extLst>
          </p:cNvPr>
          <p:cNvSpPr txBox="1"/>
          <p:nvPr/>
        </p:nvSpPr>
        <p:spPr>
          <a:xfrm>
            <a:off x="8162925" y="5379003"/>
            <a:ext cx="261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MVTX 3D Mockup @LANL</a:t>
            </a:r>
          </a:p>
        </p:txBody>
      </p:sp>
    </p:spTree>
    <p:extLst>
      <p:ext uri="{BB962C8B-B14F-4D97-AF65-F5344CB8AC3E}">
        <p14:creationId xmlns:p14="http://schemas.microsoft.com/office/powerpoint/2010/main" val="3955309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4"/>
          <p:cNvSpPr txBox="1">
            <a:spLocks noGrp="1"/>
          </p:cNvSpPr>
          <p:nvPr>
            <p:ph type="title"/>
          </p:nvPr>
        </p:nvSpPr>
        <p:spPr>
          <a:xfrm>
            <a:off x="157578" y="27184"/>
            <a:ext cx="6890922" cy="101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 dirty="0"/>
              <a:t>Study MAPS Performance with Pulsed Laser @LANL</a:t>
            </a:r>
            <a:endParaRPr dirty="0"/>
          </a:p>
        </p:txBody>
      </p:sp>
      <p:sp>
        <p:nvSpPr>
          <p:cNvPr id="873" name="Google Shape;873;p64"/>
          <p:cNvSpPr txBox="1">
            <a:spLocks noGrp="1"/>
          </p:cNvSpPr>
          <p:nvPr>
            <p:ph type="body" idx="1"/>
          </p:nvPr>
        </p:nvSpPr>
        <p:spPr>
          <a:xfrm>
            <a:off x="157577" y="1145106"/>
            <a:ext cx="6654703" cy="12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170"/>
              <a:t>Inject  “MIP” signal, focused laser beam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850 nm laser, 4ns wide pulse, ~1 MIP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50kHz trigger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 b="1">
                <a:solidFill>
                  <a:srgbClr val="FF0000"/>
                </a:solidFill>
              </a:rPr>
              <a:t>Find optimal MAPS operating parameters </a:t>
            </a:r>
            <a:endParaRPr/>
          </a:p>
        </p:txBody>
      </p:sp>
      <p:pic>
        <p:nvPicPr>
          <p:cNvPr id="877" name="Google Shape;87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577" y="2379633"/>
            <a:ext cx="5616605" cy="421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8500" y="18255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9292" y="4946197"/>
            <a:ext cx="4090026" cy="167027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0" name="Google Shape;880;p64"/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Pixel hits</a:t>
            </a:r>
            <a:endParaRPr/>
          </a:p>
        </p:txBody>
      </p:sp>
      <p:sp>
        <p:nvSpPr>
          <p:cNvPr id="881" name="Google Shape;881;p64"/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2" name="Google Shape;882;p64"/>
          <p:cNvCxnSpPr>
            <a:stCxn id="881" idx="0"/>
          </p:cNvCxnSpPr>
          <p:nvPr/>
        </p:nvCxnSpPr>
        <p:spPr>
          <a:xfrm rot="10800000" flipH="1">
            <a:off x="4633644" y="18300"/>
            <a:ext cx="2415000" cy="34107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3" name="Google Shape;883;p64"/>
          <p:cNvCxnSpPr>
            <a:stCxn id="881" idx="4"/>
          </p:cNvCxnSpPr>
          <p:nvPr/>
        </p:nvCxnSpPr>
        <p:spPr>
          <a:xfrm>
            <a:off x="4633644" y="4389120"/>
            <a:ext cx="2415000" cy="23325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84" name="Google Shape;884;p64"/>
          <p:cNvSpPr txBox="1"/>
          <p:nvPr/>
        </p:nvSpPr>
        <p:spPr>
          <a:xfrm rot="-506719">
            <a:off x="1394460" y="4393118"/>
            <a:ext cx="14022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Laser system</a:t>
            </a:r>
            <a:endParaRPr/>
          </a:p>
        </p:txBody>
      </p:sp>
      <p:sp>
        <p:nvSpPr>
          <p:cNvPr id="885" name="Google Shape;885;p64"/>
          <p:cNvSpPr txBox="1"/>
          <p:nvPr/>
        </p:nvSpPr>
        <p:spPr>
          <a:xfrm rot="-641590">
            <a:off x="1218022" y="5596668"/>
            <a:ext cx="19835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MOSAIC Testbench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DE1CF-82FC-964F-A4E2-DCE6A08009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16369AB-301F-AD40-819E-36FA88445412}" type="datetime1">
              <a:rPr lang="en-US" smtClean="0"/>
              <a:t>4/26/21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B72C3-5A05-6B40-8972-9A3F52FE82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0DD92-C737-E44F-953B-232C1C07E7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DADB-8475-D347-801B-80BED94B8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Growing </a:t>
            </a:r>
            <a:r>
              <a:rPr lang="en-US" dirty="0" err="1"/>
              <a:t>sPHENIX</a:t>
            </a:r>
            <a:r>
              <a:rPr lang="en-US" dirty="0"/>
              <a:t> Collaboration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7D818-7733-7949-938A-A9402B78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A646-9317-5E48-B8C5-FE2FADBC4E7F}" type="datetime1">
              <a:rPr lang="en-US" smtClean="0"/>
              <a:t>4/26/21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9FA3A-32EB-EF44-965E-7F073970D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2B0CDA-D809-A44B-AF7D-8BEE3BFD0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76" y="1265832"/>
            <a:ext cx="6347556" cy="2163169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1920" dirty="0" err="1"/>
              <a:t>sPHENIX</a:t>
            </a:r>
            <a:r>
              <a:rPr lang="en-US" sz="1920" dirty="0"/>
              <a:t> is a large international collaboration </a:t>
            </a:r>
          </a:p>
          <a:p>
            <a:pPr lvl="1"/>
            <a:r>
              <a:rPr lang="en-US" sz="1920" dirty="0"/>
              <a:t>1</a:t>
            </a:r>
            <a:r>
              <a:rPr lang="en-US" sz="1920" baseline="30000" dirty="0"/>
              <a:t>st</a:t>
            </a:r>
            <a:r>
              <a:rPr lang="en-US" sz="1920" dirty="0"/>
              <a:t> collaboration meeting, 12/2015</a:t>
            </a:r>
          </a:p>
          <a:p>
            <a:pPr lvl="1"/>
            <a:r>
              <a:rPr lang="en-US" sz="1920" dirty="0"/>
              <a:t>80 institutions total (as of 3/2020), and growing</a:t>
            </a:r>
          </a:p>
          <a:p>
            <a:pPr lvl="1"/>
            <a:r>
              <a:rPr lang="en-US" sz="1920" dirty="0"/>
              <a:t>25% non-US institutions</a:t>
            </a:r>
          </a:p>
          <a:p>
            <a:pPr lvl="1"/>
            <a:r>
              <a:rPr lang="en-US" sz="1680" dirty="0"/>
              <a:t>MVTX upgrade group</a:t>
            </a:r>
          </a:p>
          <a:p>
            <a:pPr marL="209550" lvl="1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  </a:t>
            </a:r>
            <a:r>
              <a:rPr lang="en-US" sz="1440" dirty="0"/>
              <a:t>LANL+LBNL+MIT+BNL+UT-Austin…,  20+ institutions</a:t>
            </a:r>
            <a:endParaRPr lang="en-US" sz="192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801F-D767-7D43-AB9F-E88991ADD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B6DBC4-DCF0-44E6-A1E9-8E19C8237A2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llaboration_logos.pdf" descr="collaboration_logos.pdf">
            <a:extLst>
              <a:ext uri="{FF2B5EF4-FFF2-40B4-BE49-F238E27FC236}">
                <a16:creationId xmlns:a16="http://schemas.microsoft.com/office/drawing/2014/main" id="{D970265E-3B8D-CD48-9A32-86CA50C58A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3832" y="985095"/>
            <a:ext cx="4239821" cy="2984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D33A50-92E4-F64B-AD3A-6739EA34A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4001971"/>
            <a:ext cx="10961696" cy="2451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027708-566D-FB48-9290-D5AF2D5ED6E8}"/>
              </a:ext>
            </a:extLst>
          </p:cNvPr>
          <p:cNvSpPr txBox="1"/>
          <p:nvPr/>
        </p:nvSpPr>
        <p:spPr>
          <a:xfrm>
            <a:off x="2306444" y="3957001"/>
            <a:ext cx="72979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 err="1">
                <a:solidFill>
                  <a:srgbClr val="FFFF00"/>
                </a:solidFill>
              </a:rPr>
              <a:t>sPHENIX</a:t>
            </a:r>
            <a:r>
              <a:rPr lang="en-US" sz="2160" dirty="0">
                <a:solidFill>
                  <a:srgbClr val="FFFF00"/>
                </a:solidFill>
              </a:rPr>
              <a:t> Collaboration Meeting, Santa Fe, NM, 12/2017</a:t>
            </a:r>
          </a:p>
        </p:txBody>
      </p:sp>
    </p:spTree>
    <p:extLst>
      <p:ext uri="{BB962C8B-B14F-4D97-AF65-F5344CB8AC3E}">
        <p14:creationId xmlns:p14="http://schemas.microsoft.com/office/powerpoint/2010/main" val="3600273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3CD25-33B0-2247-98A0-8982740F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97" y="93916"/>
            <a:ext cx="10197662" cy="1110960"/>
          </a:xfrm>
        </p:spPr>
        <p:txBody>
          <a:bodyPr>
            <a:normAutofit/>
          </a:bodyPr>
          <a:lstStyle/>
          <a:p>
            <a:r>
              <a:rPr lang="en-US" sz="4000" dirty="0"/>
              <a:t>Open HF Tagging with MVTX Upgrade </a:t>
            </a:r>
            <a:br>
              <a:rPr lang="en-US" dirty="0"/>
            </a:br>
            <a:r>
              <a:rPr lang="en-US" sz="2800" dirty="0">
                <a:solidFill>
                  <a:srgbClr val="0432FF"/>
                </a:solidFill>
              </a:rPr>
              <a:t>- Monolithic-active-pixel-sensor based </a:t>
            </a:r>
            <a:r>
              <a:rPr lang="en-US" sz="2800" dirty="0" err="1">
                <a:solidFill>
                  <a:srgbClr val="0432FF"/>
                </a:solidFill>
              </a:rPr>
              <a:t>VerTeX</a:t>
            </a:r>
            <a:r>
              <a:rPr lang="en-US" sz="2800" dirty="0">
                <a:solidFill>
                  <a:srgbClr val="0432FF"/>
                </a:solidFill>
              </a:rPr>
              <a:t> detector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13118-C300-D649-87A9-2322929E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1F2B6-78D4-E04B-A477-517A0577483C}" type="datetime1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FABAC1-2BB4-6C4A-AC10-4650CF95A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5B40A-D037-2F46-9135-B6496165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282">
            <a:extLst>
              <a:ext uri="{FF2B5EF4-FFF2-40B4-BE49-F238E27FC236}">
                <a16:creationId xmlns:a16="http://schemas.microsoft.com/office/drawing/2014/main" id="{5C1E744F-47C9-0843-801B-6C2C90ED3A5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14492" y="1489667"/>
            <a:ext cx="3994018" cy="2125891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287">
            <a:extLst>
              <a:ext uri="{FF2B5EF4-FFF2-40B4-BE49-F238E27FC236}">
                <a16:creationId xmlns:a16="http://schemas.microsoft.com/office/drawing/2014/main" id="{EE26F48D-2899-CE46-8DC5-F35E515CACFA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130904" y="3510096"/>
            <a:ext cx="2752588" cy="2921306"/>
          </a:xfrm>
          <a:prstGeom prst="rect">
            <a:avLst/>
          </a:prstGeom>
          <a:ln w="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3F1C24-A2F7-1242-BE17-65840708C8ED}"/>
              </a:ext>
            </a:extLst>
          </p:cNvPr>
          <p:cNvSpPr txBox="1"/>
          <p:nvPr/>
        </p:nvSpPr>
        <p:spPr>
          <a:xfrm>
            <a:off x="4641211" y="2552612"/>
            <a:ext cx="3845512" cy="101566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50642"/>
          </a:effectLst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Multi-tracks w/ large DCA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vertex mass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Exclusive hadron reconstruction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2CA402-1E66-654A-890B-C912B3AE534D}"/>
              </a:ext>
            </a:extLst>
          </p:cNvPr>
          <p:cNvSpPr/>
          <p:nvPr/>
        </p:nvSpPr>
        <p:spPr>
          <a:xfrm>
            <a:off x="4724545" y="1416285"/>
            <a:ext cx="36541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MVTX key parameters: (ALPIDE)</a:t>
            </a:r>
          </a:p>
          <a:p>
            <a:pPr marL="285750" lvl="0" indent="-285750">
              <a:buFontTx/>
              <a:buChar char="-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pixel size: </a:t>
            </a: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27um x 29 um</a:t>
            </a:r>
          </a:p>
          <a:p>
            <a:pPr marL="285750" lvl="0" indent="-285750">
              <a:buFontTx/>
              <a:buChar char="-"/>
            </a:pPr>
            <a:r>
              <a:rPr lang="en-US" sz="1600" dirty="0"/>
              <a:t>ultra-thin stave: </a:t>
            </a:r>
            <a:r>
              <a:rPr lang="en-US" sz="1600" b="1" dirty="0"/>
              <a:t>0.35%X</a:t>
            </a:r>
            <a:r>
              <a:rPr lang="en-US" sz="1600" b="1" baseline="-25000" dirty="0"/>
              <a:t>0</a:t>
            </a:r>
          </a:p>
          <a:p>
            <a:pPr marL="285750" lvl="0" indent="-285750">
              <a:buFontTx/>
              <a:buChar char="-"/>
            </a:pPr>
            <a:r>
              <a:rPr lang="en-US" sz="1600" dirty="0">
                <a:ea typeface="Arial"/>
                <a:cs typeface="Arial"/>
                <a:sym typeface="Arial"/>
              </a:rPr>
              <a:t>Integration time: </a:t>
            </a:r>
            <a:r>
              <a:rPr lang="en-US" sz="1600" b="1" dirty="0">
                <a:ea typeface="Arial"/>
                <a:cs typeface="Arial"/>
                <a:sym typeface="Arial"/>
              </a:rPr>
              <a:t>~5us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34EC33-D2A9-6247-8F06-ED68F55674AE}"/>
              </a:ext>
            </a:extLst>
          </p:cNvPr>
          <p:cNvGrpSpPr/>
          <p:nvPr/>
        </p:nvGrpSpPr>
        <p:grpSpPr>
          <a:xfrm>
            <a:off x="287027" y="3690371"/>
            <a:ext cx="4021483" cy="2665979"/>
            <a:chOff x="287027" y="3690371"/>
            <a:chExt cx="4021483" cy="2665979"/>
          </a:xfrm>
        </p:grpSpPr>
        <p:pic>
          <p:nvPicPr>
            <p:cNvPr id="7" name="Picture 323">
              <a:extLst>
                <a:ext uri="{FF2B5EF4-FFF2-40B4-BE49-F238E27FC236}">
                  <a16:creationId xmlns:a16="http://schemas.microsoft.com/office/drawing/2014/main" id="{2B5F575A-782E-0748-AF28-117D002CEAC1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87027" y="3690371"/>
              <a:ext cx="4021483" cy="2665979"/>
            </a:xfrm>
            <a:prstGeom prst="rect">
              <a:avLst/>
            </a:prstGeom>
            <a:ln w="0">
              <a:noFill/>
            </a:ln>
            <a:effectLst>
              <a:outerShdw blurRad="127000" dist="38160" dir="5400000" algn="t" rotWithShape="0">
                <a:srgbClr val="000000">
                  <a:alpha val="40000"/>
                </a:srgbClr>
              </a:outerShdw>
            </a:effectLst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5AE762A-9482-6F4D-BFB2-93B99D380D89}"/>
                </a:ext>
              </a:extLst>
            </p:cNvPr>
            <p:cNvCxnSpPr/>
            <p:nvPr/>
          </p:nvCxnSpPr>
          <p:spPr>
            <a:xfrm>
              <a:off x="945931" y="5528441"/>
              <a:ext cx="3092669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5143D0A-A010-3D4E-80C5-90FF9ACBCE10}"/>
                </a:ext>
              </a:extLst>
            </p:cNvPr>
            <p:cNvSpPr txBox="1"/>
            <p:nvPr/>
          </p:nvSpPr>
          <p:spPr>
            <a:xfrm>
              <a:off x="945931" y="5472195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10um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0AD8BF5-9A4D-1D4E-A05F-8F7FC4B8B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424" y="1075558"/>
            <a:ext cx="3058084" cy="27304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2FC777-9977-CE41-AD80-6BA2004F7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066" y="3829668"/>
            <a:ext cx="3171585" cy="26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42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6F55-1971-AC43-B9B6-D9653E6E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18" y="3619"/>
            <a:ext cx="10920683" cy="985093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</a:rPr>
              <a:t>Open Heavy Flavor Physics Program – Key Observables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E52D2E-7681-3245-BDDD-C727553E2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E9B28-DF38-D240-88DC-7CB68944FD31}" type="datetime1">
              <a:rPr lang="en-US" smtClean="0"/>
              <a:t>4/26/21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28F1F-127E-5347-B1CC-EF99A68B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578AB-38CD-A542-8C93-9620EEDFF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B6DBC4-DCF0-44E6-A1E9-8E19C8237A2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475BD6D9-0A71-854A-863D-571FF4BA4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2105" y="1073569"/>
            <a:ext cx="3622459" cy="2716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6D11EE87-0C61-094C-A131-691F99F87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68534" y="3775435"/>
            <a:ext cx="3253238" cy="2716382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3D638C-A25E-E74E-B0D9-B070CBF1ED1B}"/>
              </a:ext>
            </a:extLst>
          </p:cNvPr>
          <p:cNvSpPr txBox="1"/>
          <p:nvPr/>
        </p:nvSpPr>
        <p:spPr>
          <a:xfrm>
            <a:off x="1097712" y="1112810"/>
            <a:ext cx="419562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Nuclear modification of  b-jets:</a:t>
            </a:r>
          </a:p>
          <a:p>
            <a:pPr marL="205740" indent="-205740">
              <a:buFontTx/>
              <a:buChar char="-"/>
            </a:pPr>
            <a:r>
              <a:rPr lang="en-US" sz="1920" dirty="0"/>
              <a:t>Radiative energy loss</a:t>
            </a:r>
          </a:p>
          <a:p>
            <a:pPr marL="205740" indent="-205740">
              <a:buFontTx/>
              <a:buChar char="-"/>
            </a:pPr>
            <a:r>
              <a:rPr lang="en-US" sz="1920" dirty="0"/>
              <a:t>Collisional  energy loss</a:t>
            </a:r>
          </a:p>
        </p:txBody>
      </p:sp>
      <p:pic>
        <p:nvPicPr>
          <p:cNvPr id="33" name="Picture 2" descr="Image result for R_AA in QGP">
            <a:extLst>
              <a:ext uri="{FF2B5EF4-FFF2-40B4-BE49-F238E27FC236}">
                <a16:creationId xmlns:a16="http://schemas.microsoft.com/office/drawing/2014/main" id="{BD84E1CF-1A9E-1E49-9EE6-52D9BA988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174" y="2143912"/>
            <a:ext cx="3524268" cy="159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C8DFA2-882A-5645-B7A2-D1118CFC8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4536388"/>
            <a:ext cx="4582050" cy="16037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01941AF-A700-4E42-855C-C93A5FC40004}"/>
              </a:ext>
            </a:extLst>
          </p:cNvPr>
          <p:cNvSpPr txBox="1"/>
          <p:nvPr/>
        </p:nvSpPr>
        <p:spPr>
          <a:xfrm>
            <a:off x="717947" y="4042957"/>
            <a:ext cx="675555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dirty="0"/>
              <a:t>B-hadron azimuthal asymmetry - “Elliptic Flow”  v2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6808A-E913-7E4A-9D48-5431C600C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999" y="1606352"/>
            <a:ext cx="2571535" cy="66276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98F558-ADEA-1248-9B44-7D5CC24EEDCB}"/>
              </a:ext>
            </a:extLst>
          </p:cNvPr>
          <p:cNvCxnSpPr/>
          <p:nvPr/>
        </p:nvCxnSpPr>
        <p:spPr>
          <a:xfrm>
            <a:off x="843782" y="3918857"/>
            <a:ext cx="444955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7BA5CE7-2FB1-9D40-A696-DFB66CA03484}"/>
              </a:ext>
            </a:extLst>
          </p:cNvPr>
          <p:cNvSpPr txBox="1"/>
          <p:nvPr/>
        </p:nvSpPr>
        <p:spPr>
          <a:xfrm>
            <a:off x="5386678" y="5054843"/>
            <a:ext cx="2197333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Sensitive to b-QGP </a:t>
            </a:r>
          </a:p>
          <a:p>
            <a:r>
              <a:rPr lang="en-US" sz="1680" dirty="0"/>
              <a:t>coupling:</a:t>
            </a:r>
          </a:p>
          <a:p>
            <a:r>
              <a:rPr lang="en-US" sz="1680" dirty="0">
                <a:solidFill>
                  <a:srgbClr val="FF0000"/>
                </a:solidFill>
              </a:rPr>
              <a:t>- if no-interaction, v</a:t>
            </a:r>
            <a:r>
              <a:rPr lang="en-US" sz="1680" baseline="-25000" dirty="0">
                <a:solidFill>
                  <a:srgbClr val="FF0000"/>
                </a:solidFill>
              </a:rPr>
              <a:t>2</a:t>
            </a:r>
            <a:r>
              <a:rPr lang="en-US" sz="1680" dirty="0">
                <a:solidFill>
                  <a:srgbClr val="FF0000"/>
                </a:solidFill>
              </a:rPr>
              <a:t>=0</a:t>
            </a:r>
          </a:p>
        </p:txBody>
      </p:sp>
    </p:spTree>
    <p:extLst>
      <p:ext uri="{BB962C8B-B14F-4D97-AF65-F5344CB8AC3E}">
        <p14:creationId xmlns:p14="http://schemas.microsoft.com/office/powerpoint/2010/main" val="224073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669689" y="166687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LANL-Led PHENIX Muon Trackers (20+ years, $20M)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970088" y="-427038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675919" y="682794"/>
            <a:ext cx="107636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en-US" sz="1600" dirty="0">
                <a:solidFill>
                  <a:srgbClr val="0000FF"/>
                </a:solidFill>
              </a:rPr>
              <a:t>Muon Tracker Contributions - </a:t>
            </a:r>
            <a:r>
              <a:rPr lang="en-US" sz="1600" dirty="0"/>
              <a:t>Designed, built, installed, commissioned two muon tracker systems</a:t>
            </a:r>
            <a:endParaRPr lang="en-US" sz="1600" dirty="0">
              <a:solidFill>
                <a:srgbClr val="DA2A00"/>
              </a:solidFill>
            </a:endParaRPr>
          </a:p>
          <a:p>
            <a:pPr marL="228600" indent="-228600"/>
            <a:r>
              <a:rPr lang="en-US" sz="1600" dirty="0">
                <a:solidFill>
                  <a:srgbClr val="0000FF"/>
                </a:solidFill>
              </a:rPr>
              <a:t>Responsibilities - </a:t>
            </a:r>
            <a:r>
              <a:rPr lang="en-US" sz="1600" dirty="0"/>
              <a:t>DC Member, coordinate and perform maintenance and improvement</a:t>
            </a:r>
          </a:p>
          <a:p>
            <a:pPr marL="228600" indent="-228600"/>
            <a:r>
              <a:rPr lang="en-US" sz="1600" dirty="0">
                <a:solidFill>
                  <a:srgbClr val="0000FF"/>
                </a:solidFill>
              </a:rPr>
              <a:t>Muon Tracker Analyses - </a:t>
            </a:r>
            <a:r>
              <a:rPr lang="en-US" sz="1600" dirty="0"/>
              <a:t>Have provided much of the simulation and reconstruction software, as well as online QA software for</a:t>
            </a:r>
          </a:p>
          <a:p>
            <a:pPr marL="228600" indent="-228600"/>
            <a:r>
              <a:rPr lang="en-US" sz="1600" dirty="0"/>
              <a:t>                                the Muon Trackers.  </a:t>
            </a:r>
            <a:r>
              <a:rPr lang="en-US" sz="1600" b="1" u="sng" dirty="0"/>
              <a:t>Lead roles in most </a:t>
            </a:r>
            <a:r>
              <a:rPr lang="en-US" sz="1600" b="1" u="sng" dirty="0" err="1"/>
              <a:t>muon</a:t>
            </a:r>
            <a:r>
              <a:rPr lang="en-US" sz="1600" b="1" u="sng" dirty="0"/>
              <a:t> physics analyses (QGP, CNM &amp; Spin)</a:t>
            </a:r>
            <a:endParaRPr lang="en-US" sz="1600" b="1" dirty="0">
              <a:solidFill>
                <a:srgbClr val="DA2A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E8A0-90AC-A244-9CBE-1A161A982088}" type="datetime1">
              <a:rPr lang="en-US" smtClean="0"/>
              <a:t>4/27/21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09900" y="2154012"/>
            <a:ext cx="62677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Close collaboration with US, RIKEN/Japan and French Institutions</a:t>
            </a:r>
          </a:p>
        </p:txBody>
      </p:sp>
      <p:pic>
        <p:nvPicPr>
          <p:cNvPr id="7" name="Picture 6" descr="phenix-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391" y="2578401"/>
            <a:ext cx="2508162" cy="1899673"/>
          </a:xfrm>
          <a:prstGeom prst="rect">
            <a:avLst/>
          </a:prstGeom>
        </p:spPr>
      </p:pic>
      <p:pic>
        <p:nvPicPr>
          <p:cNvPr id="12" name="Picture 11" descr="phenix-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390" y="4569127"/>
            <a:ext cx="2508162" cy="18996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84536" y="48940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2011</a:t>
            </a:r>
          </a:p>
        </p:txBody>
      </p:sp>
      <p:pic>
        <p:nvPicPr>
          <p:cNvPr id="18" name="Picture 17" descr="phenix-j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00" y="2578401"/>
            <a:ext cx="3441700" cy="2844800"/>
          </a:xfrm>
          <a:prstGeom prst="rect">
            <a:avLst/>
          </a:prstGeom>
        </p:spPr>
      </p:pic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4409901" y="2755966"/>
            <a:ext cx="1111287" cy="3200400"/>
          </a:xfrm>
          <a:prstGeom prst="ellipse">
            <a:avLst/>
          </a:prstGeom>
          <a:noFill/>
          <a:ln w="28575">
            <a:solidFill>
              <a:srgbClr val="DA2A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6705600" y="2624218"/>
            <a:ext cx="1219200" cy="2514600"/>
          </a:xfrm>
          <a:prstGeom prst="ellipse">
            <a:avLst/>
          </a:prstGeom>
          <a:noFill/>
          <a:ln w="28575">
            <a:solidFill>
              <a:srgbClr val="DA2A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27" descr="phenix-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888" y="4894000"/>
            <a:ext cx="2095500" cy="157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76131" y="492111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</a:p>
        </p:txBody>
      </p:sp>
      <p:pic>
        <p:nvPicPr>
          <p:cNvPr id="3" name="Picture 2" descr="muongroup_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4" y="2006233"/>
            <a:ext cx="3568001" cy="47573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8200" y="2984017"/>
            <a:ext cx="285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Year 2000, the first  </a:t>
            </a:r>
          </a:p>
          <a:p>
            <a:r>
              <a:rPr lang="en-US" dirty="0">
                <a:solidFill>
                  <a:srgbClr val="FFFF00"/>
                </a:solidFill>
              </a:rPr>
              <a:t>South Muon Arm completed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8662-456C-D544-BDF6-4D161FF3BA82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6052B-8D46-4445-905B-DB5D84632D3B}"/>
              </a:ext>
            </a:extLst>
          </p:cNvPr>
          <p:cNvSpPr txBox="1"/>
          <p:nvPr/>
        </p:nvSpPr>
        <p:spPr>
          <a:xfrm>
            <a:off x="4336700" y="4293408"/>
            <a:ext cx="128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South </a:t>
            </a:r>
            <a:r>
              <a:rPr lang="en-US" dirty="0" err="1">
                <a:solidFill>
                  <a:srgbClr val="FFFF00"/>
                </a:solidFill>
              </a:rPr>
              <a:t>MuTr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552382-F4BB-4B49-8BDD-16D18FFD5F11}"/>
              </a:ext>
            </a:extLst>
          </p:cNvPr>
          <p:cNvSpPr txBox="1"/>
          <p:nvPr/>
        </p:nvSpPr>
        <p:spPr>
          <a:xfrm>
            <a:off x="6597195" y="3307183"/>
            <a:ext cx="128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North </a:t>
            </a:r>
            <a:r>
              <a:rPr lang="en-US" dirty="0" err="1">
                <a:solidFill>
                  <a:srgbClr val="FFFF00"/>
                </a:solidFill>
              </a:rPr>
              <a:t>MuTr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45564"/>
      </p:ext>
    </p:extLst>
  </p:cSld>
  <p:clrMapOvr>
    <a:masterClrMapping/>
  </p:clrMapOvr>
  <p:transition>
    <p:cut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726B-F17D-A944-8008-3C1A3487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3" y="1"/>
            <a:ext cx="10515600" cy="978626"/>
          </a:xfrm>
        </p:spPr>
        <p:txBody>
          <a:bodyPr/>
          <a:lstStyle/>
          <a:p>
            <a:r>
              <a:rPr lang="en-US" dirty="0"/>
              <a:t>Precision HF Hadron and b-Jet R</a:t>
            </a:r>
            <a:r>
              <a:rPr lang="en-US" baseline="-25000" dirty="0"/>
              <a:t>AA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3725A-AFB1-CA40-891F-C3AC3263C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0D058-4A67-5D47-8BA0-432D163BC5EA}" type="datetime1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2F19D-6C68-884E-8D69-7C64ECD3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3CD7B-B834-BD47-9089-B87BA6B8D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20</a:t>
            </a:fld>
            <a:endParaRPr lang="en-US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5D5A040E-D61B-074F-A5AF-1F6C9C140C2E}"/>
              </a:ext>
            </a:extLst>
          </p:cNvPr>
          <p:cNvGrpSpPr/>
          <p:nvPr/>
        </p:nvGrpSpPr>
        <p:grpSpPr>
          <a:xfrm>
            <a:off x="719095" y="4626401"/>
            <a:ext cx="3511826" cy="1766850"/>
            <a:chOff x="5832720" y="1182960"/>
            <a:chExt cx="3198960" cy="1141560"/>
          </a:xfrm>
        </p:grpSpPr>
        <p:pic>
          <p:nvPicPr>
            <p:cNvPr id="7" name="Picture 266">
              <a:extLst>
                <a:ext uri="{FF2B5EF4-FFF2-40B4-BE49-F238E27FC236}">
                  <a16:creationId xmlns:a16="http://schemas.microsoft.com/office/drawing/2014/main" id="{EB6B66D0-CD4A-364D-91C4-036B59F47922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832720" y="1182960"/>
              <a:ext cx="1244160" cy="1141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" name="Picture 267">
              <a:extLst>
                <a:ext uri="{FF2B5EF4-FFF2-40B4-BE49-F238E27FC236}">
                  <a16:creationId xmlns:a16="http://schemas.microsoft.com/office/drawing/2014/main" id="{076EE608-56FE-8044-A0AD-7B19F1FA5C73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255080" y="1182960"/>
              <a:ext cx="1776600" cy="11224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9" name="Picture 295">
            <a:extLst>
              <a:ext uri="{FF2B5EF4-FFF2-40B4-BE49-F238E27FC236}">
                <a16:creationId xmlns:a16="http://schemas.microsoft.com/office/drawing/2014/main" id="{2F152D44-090B-E847-B07D-4E3C312DB980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38725" y="1313408"/>
            <a:ext cx="3803700" cy="2683955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F21111-BDA9-7341-89FD-0642F8C0FDAA}"/>
              </a:ext>
            </a:extLst>
          </p:cNvPr>
          <p:cNvSpPr txBox="1"/>
          <p:nvPr/>
        </p:nvSpPr>
        <p:spPr>
          <a:xfrm>
            <a:off x="5700521" y="4136152"/>
            <a:ext cx="56532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factors affect the HF hadron production: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Heavy quark energy loss in QGP: mass, 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 dependence </a:t>
            </a:r>
          </a:p>
          <a:p>
            <a:pPr marL="285750" indent="-285750">
              <a:buFontTx/>
              <a:buChar char="-"/>
            </a:pPr>
            <a:r>
              <a:rPr lang="en-US" dirty="0"/>
              <a:t>Heavy quark diffusion in QGP </a:t>
            </a:r>
          </a:p>
          <a:p>
            <a:pPr marL="285750" indent="-285750">
              <a:buFontTx/>
              <a:buChar char="-"/>
            </a:pPr>
            <a:r>
              <a:rPr lang="en-US" dirty="0"/>
              <a:t>Heavy quark hadronization in QGP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Also other observables: </a:t>
            </a:r>
          </a:p>
          <a:p>
            <a:r>
              <a:rPr lang="en-US" dirty="0"/>
              <a:t>- di-b-jet, modification of HF jet structures etc.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EC6701-71B5-F54C-8CD7-F3A281BE3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21" y="1101464"/>
            <a:ext cx="3803700" cy="324278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AB7F99-3AB2-F148-BDDD-8E4BF85FE671}"/>
              </a:ext>
            </a:extLst>
          </p:cNvPr>
          <p:cNvCxnSpPr>
            <a:cxnSpLocks/>
          </p:cNvCxnSpPr>
          <p:nvPr/>
        </p:nvCxnSpPr>
        <p:spPr>
          <a:xfrm flipH="1" flipV="1">
            <a:off x="2783025" y="3597965"/>
            <a:ext cx="39792" cy="1371602"/>
          </a:xfrm>
          <a:prstGeom prst="straightConnector1">
            <a:avLst/>
          </a:prstGeom>
          <a:ln w="349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934976-C819-404D-AEA8-93F6DCD2DECC}"/>
              </a:ext>
            </a:extLst>
          </p:cNvPr>
          <p:cNvCxnSpPr>
            <a:cxnSpLocks/>
          </p:cNvCxnSpPr>
          <p:nvPr/>
        </p:nvCxnSpPr>
        <p:spPr>
          <a:xfrm flipV="1">
            <a:off x="1593891" y="3597965"/>
            <a:ext cx="135518" cy="1104874"/>
          </a:xfrm>
          <a:prstGeom prst="straightConnector1">
            <a:avLst/>
          </a:prstGeom>
          <a:ln w="3492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19">
            <a:extLst>
              <a:ext uri="{FF2B5EF4-FFF2-40B4-BE49-F238E27FC236}">
                <a16:creationId xmlns:a16="http://schemas.microsoft.com/office/drawing/2014/main" id="{BC5E8DAA-2A48-CA45-9D82-2B547188AE8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494036" y="1288376"/>
            <a:ext cx="3697964" cy="2683955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742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CCA0-6E73-4C44-B63E-E0C35E5D9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0" y="1"/>
            <a:ext cx="10515600" cy="1118204"/>
          </a:xfrm>
        </p:spPr>
        <p:txBody>
          <a:bodyPr>
            <a:normAutofit/>
          </a:bodyPr>
          <a:lstStyle/>
          <a:p>
            <a:r>
              <a:rPr lang="en-US" sz="3600" dirty="0"/>
              <a:t>Precision “Flow” Measurements of B-hadron and b-Jets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D8DFA-A6A4-8B4E-ABF3-77628C517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B723-5A5A-1E44-B359-0095FF434A39}" type="datetime1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29B89-4A95-AF4B-9B15-0C3B9F039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68823-DA9C-5D41-ACA6-C5B7265D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301">
            <a:extLst>
              <a:ext uri="{FF2B5EF4-FFF2-40B4-BE49-F238E27FC236}">
                <a16:creationId xmlns:a16="http://schemas.microsoft.com/office/drawing/2014/main" id="{16D4A42B-D2FE-D049-A57B-4B7606B4C05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040756" y="972616"/>
            <a:ext cx="3964417" cy="2913692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305">
            <a:extLst>
              <a:ext uri="{FF2B5EF4-FFF2-40B4-BE49-F238E27FC236}">
                <a16:creationId xmlns:a16="http://schemas.microsoft.com/office/drawing/2014/main" id="{B820C3D0-4645-6245-B31C-D24C34D6586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985049" y="1220308"/>
            <a:ext cx="2481842" cy="2768104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21A6A7-EBA8-4049-96E1-32A7471B96A5}"/>
              </a:ext>
            </a:extLst>
          </p:cNvPr>
          <p:cNvSpPr txBox="1"/>
          <p:nvPr/>
        </p:nvSpPr>
        <p:spPr>
          <a:xfrm>
            <a:off x="322219" y="4716118"/>
            <a:ext cx="57174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factors affect the HF hadron production:</a:t>
            </a:r>
          </a:p>
          <a:p>
            <a:pPr marL="285750" indent="-285750">
              <a:buFontTx/>
              <a:buChar char="-"/>
            </a:pPr>
            <a:r>
              <a:rPr lang="en-US" dirty="0"/>
              <a:t>Heavy quark energy loss in QGP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Heavy  b-quark diffusion in QGP </a:t>
            </a:r>
          </a:p>
          <a:p>
            <a:pPr marL="285750" indent="-285750">
              <a:buFontTx/>
              <a:buChar char="-"/>
            </a:pPr>
            <a:r>
              <a:rPr lang="en-US" dirty="0"/>
              <a:t>Heavy quark hadronization in QGP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9" name="Picture 320">
            <a:extLst>
              <a:ext uri="{FF2B5EF4-FFF2-40B4-BE49-F238E27FC236}">
                <a16:creationId xmlns:a16="http://schemas.microsoft.com/office/drawing/2014/main" id="{2B551232-C926-DE41-AA25-1EA51E0FD64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040757" y="3907953"/>
            <a:ext cx="3982440" cy="2713491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8D8A7A-6F81-0746-9693-2B682BF69E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80" y="1584582"/>
            <a:ext cx="4179872" cy="27134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C40BB5-56E8-4D45-8188-EF5B95CAEE77}"/>
              </a:ext>
            </a:extLst>
          </p:cNvPr>
          <p:cNvSpPr txBox="1"/>
          <p:nvPr/>
        </p:nvSpPr>
        <p:spPr>
          <a:xfrm>
            <a:off x="922312" y="1190894"/>
            <a:ext cx="336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STAR:   D</a:t>
            </a:r>
            <a:r>
              <a:rPr lang="en-US" baseline="30000" dirty="0"/>
              <a:t>0</a:t>
            </a:r>
            <a:r>
              <a:rPr lang="en-US" dirty="0"/>
              <a:t> v2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r>
              <a:rPr lang="en-US" dirty="0"/>
              <a:t> scaling observed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32F034-B2B1-2C4A-BB15-DB22DC413025}"/>
              </a:ext>
            </a:extLst>
          </p:cNvPr>
          <p:cNvSpPr txBox="1"/>
          <p:nvPr/>
        </p:nvSpPr>
        <p:spPr>
          <a:xfrm>
            <a:off x="5331060" y="5454782"/>
            <a:ext cx="254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b-jet flow,  </a:t>
            </a:r>
            <a:r>
              <a:rPr lang="en-US" dirty="0" err="1"/>
              <a:t>pQCD</a:t>
            </a:r>
            <a:r>
              <a:rPr lang="en-US" dirty="0"/>
              <a:t>:</a:t>
            </a:r>
          </a:p>
          <a:p>
            <a:r>
              <a:rPr lang="en-US" dirty="0"/>
              <a:t>- Energy loss induced v2?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F2BA6-C1CB-A043-91FF-C96F63323CB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9251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/>
          </p:cNvSpPr>
          <p:nvPr/>
        </p:nvSpPr>
        <p:spPr bwMode="auto">
          <a:xfrm>
            <a:off x="1981200" y="1447800"/>
            <a:ext cx="838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00100" lvl="1" indent="-342900">
              <a:buClr>
                <a:schemeClr val="tx2"/>
              </a:buClr>
              <a:buFont typeface="Wingdings" charset="2"/>
              <a:buChar char="§"/>
            </a:pPr>
            <a:endParaRPr lang="en-US" sz="2000">
              <a:latin typeface="Calibri" charset="0"/>
            </a:endParaRPr>
          </a:p>
          <a:p>
            <a:pPr marL="800100" lvl="1" indent="-342900">
              <a:buClr>
                <a:schemeClr val="tx2"/>
              </a:buClr>
              <a:buFont typeface="Wingdings" charset="2"/>
              <a:buChar char="§"/>
            </a:pPr>
            <a:endParaRPr lang="en-US">
              <a:latin typeface="Calibri" charset="0"/>
            </a:endParaRPr>
          </a:p>
          <a:p>
            <a:pPr marL="342900" indent="-342900">
              <a:spcBef>
                <a:spcPct val="75000"/>
              </a:spcBef>
              <a:buClr>
                <a:schemeClr val="tx2"/>
              </a:buClr>
              <a:buFont typeface="Wingdings" charset="2"/>
              <a:buChar char="§"/>
            </a:pPr>
            <a:endParaRPr lang="en-US" sz="1600" b="1">
              <a:latin typeface="Calibri" charset="0"/>
            </a:endParaRPr>
          </a:p>
        </p:txBody>
      </p:sp>
      <p:sp>
        <p:nvSpPr>
          <p:cNvPr id="28676" name="Title 3"/>
          <p:cNvSpPr>
            <a:spLocks noGrp="1"/>
          </p:cNvSpPr>
          <p:nvPr>
            <p:ph type="title"/>
          </p:nvPr>
        </p:nvSpPr>
        <p:spPr>
          <a:xfrm>
            <a:off x="1066800" y="19070"/>
            <a:ext cx="9419855" cy="1090017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a typeface="ＭＳ Ｐゴシック" charset="-128"/>
                <a:cs typeface="ＭＳ Ｐゴシック" charset="-128"/>
              </a:rPr>
              <a:t>LANL-Led PHENIX FVTX Upgrade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a typeface="Arial Unicode MS" pitchFamily="1" charset="0"/>
                <a:cs typeface="Arial Unicode MS" pitchFamily="1" charset="0"/>
              </a:rPr>
              <a:t>(10+ years,$10M)</a:t>
            </a:r>
            <a:br>
              <a:rPr lang="en-US" sz="3200" b="1" dirty="0">
                <a:solidFill>
                  <a:schemeClr val="accent5">
                    <a:lumMod val="50000"/>
                  </a:schemeClr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2700" dirty="0">
                <a:ea typeface="Arial Unicode MS" pitchFamily="1" charset="0"/>
                <a:cs typeface="Arial Unicode MS" pitchFamily="1" charset="0"/>
              </a:rPr>
              <a:t>Commissioned  and Took First Data in 2012 Run</a:t>
            </a:r>
            <a:endParaRPr lang="en-US" sz="2700" dirty="0"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 flipH="1" flipV="1">
            <a:off x="3131766" y="2881013"/>
            <a:ext cx="158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73016" y="1405356"/>
            <a:ext cx="41957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Produced many key physics measurements</a:t>
            </a:r>
          </a:p>
        </p:txBody>
      </p:sp>
      <p:sp>
        <p:nvSpPr>
          <p:cNvPr id="35" name="Content Placeholder 4"/>
          <p:cNvSpPr txBox="1">
            <a:spLocks/>
          </p:cNvSpPr>
          <p:nvPr/>
        </p:nvSpPr>
        <p:spPr>
          <a:xfrm>
            <a:off x="1786330" y="1047369"/>
            <a:ext cx="7360106" cy="5632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dirty="0">
                <a:ea typeface="Arial" charset="0"/>
                <a:cs typeface="Arial" charset="0"/>
              </a:rPr>
              <a:t>Heavy Ion Physics - </a:t>
            </a:r>
            <a:r>
              <a:rPr lang="en-US" sz="1700" dirty="0">
                <a:ea typeface="Arial" charset="0"/>
                <a:cs typeface="Arial" charset="0"/>
              </a:rPr>
              <a:t>Heavy quark energy loss; QGP color screening; CNM effects</a:t>
            </a:r>
          </a:p>
          <a:p>
            <a:pPr marL="0" indent="0">
              <a:buNone/>
            </a:pPr>
            <a:r>
              <a:rPr lang="en-US" sz="1700" b="1" dirty="0">
                <a:ea typeface="Arial" charset="0"/>
                <a:cs typeface="Arial" charset="0"/>
              </a:rPr>
              <a:t>Spin Physics - </a:t>
            </a:r>
            <a:r>
              <a:rPr lang="en-US" sz="1700" dirty="0">
                <a:ea typeface="Arial" charset="0"/>
                <a:cs typeface="Arial" charset="0"/>
              </a:rPr>
              <a:t>Sea-quark and gluon polarizations; Transverse spin physics </a:t>
            </a:r>
          </a:p>
          <a:p>
            <a:pPr>
              <a:buFont typeface="Wingdings 3" charset="2"/>
              <a:buChar char=""/>
            </a:pPr>
            <a:endParaRPr lang="en-US" sz="2000" dirty="0">
              <a:ea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944423" y="1328992"/>
            <a:ext cx="3227293" cy="2433577"/>
            <a:chOff x="6355513" y="1781115"/>
            <a:chExt cx="2839033" cy="2100262"/>
          </a:xfrm>
        </p:grpSpPr>
        <p:grpSp>
          <p:nvGrpSpPr>
            <p:cNvPr id="36" name="Group 60"/>
            <p:cNvGrpSpPr>
              <a:grpSpLocks/>
            </p:cNvGrpSpPr>
            <p:nvPr/>
          </p:nvGrpSpPr>
          <p:grpSpPr bwMode="auto">
            <a:xfrm>
              <a:off x="6355513" y="1781115"/>
              <a:ext cx="2839033" cy="2100262"/>
              <a:chOff x="3154" y="2323"/>
              <a:chExt cx="2620" cy="1451"/>
            </a:xfrm>
          </p:grpSpPr>
          <p:grpSp>
            <p:nvGrpSpPr>
              <p:cNvPr id="37" name="Group 48"/>
              <p:cNvGrpSpPr>
                <a:grpSpLocks/>
              </p:cNvGrpSpPr>
              <p:nvPr/>
            </p:nvGrpSpPr>
            <p:grpSpPr bwMode="auto">
              <a:xfrm>
                <a:off x="3154" y="2323"/>
                <a:ext cx="2620" cy="1451"/>
                <a:chOff x="3354" y="979"/>
                <a:chExt cx="2620" cy="1451"/>
              </a:xfrm>
            </p:grpSpPr>
            <p:grpSp>
              <p:nvGrpSpPr>
                <p:cNvPr id="39" name="Group 49"/>
                <p:cNvGrpSpPr>
                  <a:grpSpLocks/>
                </p:cNvGrpSpPr>
                <p:nvPr/>
              </p:nvGrpSpPr>
              <p:grpSpPr bwMode="auto">
                <a:xfrm>
                  <a:off x="3354" y="979"/>
                  <a:ext cx="2620" cy="1451"/>
                  <a:chOff x="3354" y="979"/>
                  <a:chExt cx="2620" cy="1451"/>
                </a:xfrm>
              </p:grpSpPr>
              <p:pic>
                <p:nvPicPr>
                  <p:cNvPr id="43" name="Picture 50" descr="Picture1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4" y="1107"/>
                    <a:ext cx="2096" cy="13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4" name="Text 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5" y="1294"/>
                    <a:ext cx="568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600">
                        <a:latin typeface="Symbol" charset="0"/>
                        <a:cs typeface="Arial Unicode MS" charset="0"/>
                      </a:rPr>
                      <a:t>p</a:t>
                    </a:r>
                    <a:r>
                      <a:rPr lang="en-US" sz="1600">
                        <a:latin typeface="Times" charset="0"/>
                        <a:cs typeface="Arial Unicode MS" charset="0"/>
                        <a:sym typeface="Wingdings" charset="0"/>
                      </a:rPr>
                      <a:t></a:t>
                    </a:r>
                    <a:r>
                      <a:rPr lang="en-US" sz="1600">
                        <a:latin typeface="Symbol" charset="0"/>
                        <a:cs typeface="Arial Unicode MS" charset="0"/>
                        <a:sym typeface="Wingdings" charset="0"/>
                      </a:rPr>
                      <a:t>m</a:t>
                    </a:r>
                    <a:endParaRPr lang="en-US" sz="1600">
                      <a:latin typeface="Symbol" charset="0"/>
                      <a:cs typeface="Arial Unicode MS" charset="0"/>
                    </a:endParaRPr>
                  </a:p>
                </p:txBody>
              </p:sp>
              <p:sp>
                <p:nvSpPr>
                  <p:cNvPr id="45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56" y="979"/>
                    <a:ext cx="818" cy="2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dirty="0">
                        <a:solidFill>
                          <a:srgbClr val="CC3300"/>
                        </a:solidFill>
                        <a:cs typeface="Arial Unicode MS" charset="0"/>
                      </a:rPr>
                      <a:t>prompt</a:t>
                    </a:r>
                  </a:p>
                </p:txBody>
              </p:sp>
            </p:grpSp>
            <p:sp>
              <p:nvSpPr>
                <p:cNvPr id="40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3729" y="2082"/>
                  <a:ext cx="690" cy="9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4389" y="1446"/>
                  <a:ext cx="985" cy="64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2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3867" y="2082"/>
                  <a:ext cx="522" cy="33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38" name="Line 59"/>
              <p:cNvSpPr>
                <a:spLocks noChangeShapeType="1"/>
              </p:cNvSpPr>
              <p:nvPr/>
            </p:nvSpPr>
            <p:spPr bwMode="auto">
              <a:xfrm flipV="1">
                <a:off x="3600" y="2544"/>
                <a:ext cx="1296" cy="960"/>
              </a:xfrm>
              <a:prstGeom prst="line">
                <a:avLst/>
              </a:prstGeom>
              <a:noFill/>
              <a:ln w="9525">
                <a:solidFill>
                  <a:srgbClr val="AB1D17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986881" y="3554190"/>
              <a:ext cx="543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(DCA)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473303" y="1746007"/>
            <a:ext cx="142739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New Tools:</a:t>
            </a:r>
          </a:p>
          <a:p>
            <a:pPr>
              <a:buFontTx/>
              <a:buChar char="-"/>
            </a:pPr>
            <a:r>
              <a:rPr lang="en-US" sz="1600" dirty="0"/>
              <a:t> Open D, B</a:t>
            </a:r>
          </a:p>
          <a:p>
            <a:pPr>
              <a:buFontTx/>
              <a:buChar char="-"/>
            </a:pPr>
            <a:r>
              <a:rPr lang="en-US" sz="1600" dirty="0"/>
              <a:t> J/psi and Psi’</a:t>
            </a:r>
          </a:p>
          <a:p>
            <a:pPr>
              <a:buFontTx/>
              <a:buChar char="-"/>
            </a:pPr>
            <a:r>
              <a:rPr lang="en-US" sz="1600" dirty="0"/>
              <a:t> </a:t>
            </a:r>
            <a:r>
              <a:rPr lang="en-US" sz="1600" dirty="0" err="1"/>
              <a:t>Drell</a:t>
            </a:r>
            <a:r>
              <a:rPr lang="en-US" sz="1600" dirty="0"/>
              <a:t>-Yan</a:t>
            </a:r>
          </a:p>
          <a:p>
            <a:pPr>
              <a:buFontTx/>
              <a:buChar char="-"/>
            </a:pPr>
            <a:r>
              <a:rPr lang="en-US" sz="1600" dirty="0"/>
              <a:t> W</a:t>
            </a:r>
            <a:r>
              <a:rPr lang="en-US" sz="1600" baseline="30000" dirty="0"/>
              <a:t>+/-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pic>
        <p:nvPicPr>
          <p:cNvPr id="7" name="Picture 6" descr="phenix-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97" y="3922339"/>
            <a:ext cx="3771900" cy="2501900"/>
          </a:xfrm>
          <a:prstGeom prst="rect">
            <a:avLst/>
          </a:prstGeom>
        </p:spPr>
      </p:pic>
      <p:pic>
        <p:nvPicPr>
          <p:cNvPr id="8" name="Picture 7" descr="phenix-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00" y="3897304"/>
            <a:ext cx="3759200" cy="2501900"/>
          </a:xfrm>
          <a:prstGeom prst="rect">
            <a:avLst/>
          </a:prstGeom>
        </p:spPr>
      </p:pic>
      <p:pic>
        <p:nvPicPr>
          <p:cNvPr id="11" name="Picture 10" descr="phenix-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33" y="1760746"/>
            <a:ext cx="2565400" cy="1625600"/>
          </a:xfrm>
          <a:prstGeom prst="rect">
            <a:avLst/>
          </a:prstGeom>
        </p:spPr>
      </p:pic>
      <p:pic>
        <p:nvPicPr>
          <p:cNvPr id="14" name="Picture 13" descr="phenix-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99647"/>
            <a:ext cx="2438400" cy="16891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907495" y="1760746"/>
            <a:ext cx="1874777" cy="1603878"/>
            <a:chOff x="1369556" y="1742123"/>
            <a:chExt cx="1874777" cy="1603878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1455366" y="1742123"/>
              <a:ext cx="1788967" cy="6422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455366" y="2523264"/>
              <a:ext cx="1788967" cy="8227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1369556" y="2389104"/>
              <a:ext cx="152400" cy="1524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049627" y="391094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2011@BNL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8662-456C-D544-BDF6-4D161FF3BA82}" type="slidenum">
              <a:rPr lang="en-US" smtClean="0"/>
              <a:t>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09B596-FEFE-3646-B322-E543EC3A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1BB-5099-F64E-8D08-5DFE8B01756E}" type="datetime1">
              <a:rPr lang="en-US" smtClean="0"/>
              <a:t>4/27/21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865C16-E1AC-A748-815A-CA1E8D225951}"/>
              </a:ext>
            </a:extLst>
          </p:cNvPr>
          <p:cNvSpPr txBox="1"/>
          <p:nvPr/>
        </p:nvSpPr>
        <p:spPr>
          <a:xfrm>
            <a:off x="9303703" y="139251"/>
            <a:ext cx="242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Started with LANL LDRD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80310F-8FD6-E64B-AF51-83E8117D703F}"/>
              </a:ext>
            </a:extLst>
          </p:cNvPr>
          <p:cNvSpPr txBox="1"/>
          <p:nvPr/>
        </p:nvSpPr>
        <p:spPr>
          <a:xfrm>
            <a:off x="8919879" y="981885"/>
            <a:ext cx="319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</a:t>
            </a:r>
            <a:r>
              <a:rPr lang="en-US" dirty="0" err="1"/>
              <a:t>VerTeX</a:t>
            </a:r>
            <a:r>
              <a:rPr lang="en-US" dirty="0"/>
              <a:t> Detector (FVTX)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8CDF44-57C5-2B42-8299-6A277203AC7D}"/>
              </a:ext>
            </a:extLst>
          </p:cNvPr>
          <p:cNvCxnSpPr>
            <a:cxnSpLocks/>
          </p:cNvCxnSpPr>
          <p:nvPr/>
        </p:nvCxnSpPr>
        <p:spPr>
          <a:xfrm flipH="1">
            <a:off x="1254198" y="2602571"/>
            <a:ext cx="1645491" cy="13197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5682706-6BE6-5D43-9CB2-5F79D8F916EE}"/>
              </a:ext>
            </a:extLst>
          </p:cNvPr>
          <p:cNvCxnSpPr>
            <a:cxnSpLocks/>
          </p:cNvCxnSpPr>
          <p:nvPr/>
        </p:nvCxnSpPr>
        <p:spPr>
          <a:xfrm>
            <a:off x="3059895" y="2602571"/>
            <a:ext cx="1853532" cy="1294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5473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C50C86-B268-2149-A914-91B35C31D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399" y="289468"/>
            <a:ext cx="10972800" cy="550279"/>
          </a:xfrm>
        </p:spPr>
        <p:txBody>
          <a:bodyPr/>
          <a:lstStyle/>
          <a:p>
            <a:r>
              <a:rPr lang="en-US" dirty="0"/>
              <a:t>PHENIX Recent Highlights -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9DBD7-3794-E846-8188-36D7BE5E25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3399" y="1141168"/>
            <a:ext cx="5377543" cy="5502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PHENIX completed data taking in 2016, but physics analysis continues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B898E-8DA2-AB43-AAE3-2F0833C77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05" y="3161244"/>
            <a:ext cx="9642474" cy="3580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03E1C-A1E0-C24D-A4A9-7EEE81A550DE}"/>
              </a:ext>
            </a:extLst>
          </p:cNvPr>
          <p:cNvSpPr txBox="1"/>
          <p:nvPr/>
        </p:nvSpPr>
        <p:spPr>
          <a:xfrm>
            <a:off x="6283174" y="742785"/>
            <a:ext cx="57715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Recent publications from muon analyses (LANL played major roles) </a:t>
            </a:r>
          </a:p>
          <a:p>
            <a:pPr marL="228600" indent="-228600">
              <a:buAutoNum type="arabicPeriod"/>
            </a:pPr>
            <a:r>
              <a:rPr lang="en-US" sz="800" dirty="0"/>
              <a:t>"Measurement of J/</a:t>
            </a:r>
            <a:r>
              <a:rPr lang="el-GR" sz="800" dirty="0"/>
              <a:t>ψ </a:t>
            </a:r>
            <a:r>
              <a:rPr lang="en-US" sz="800" dirty="0"/>
              <a:t>at forward and backward rapidity in </a:t>
            </a:r>
            <a:r>
              <a:rPr lang="en-US" sz="800" dirty="0" err="1"/>
              <a:t>p+p</a:t>
            </a:r>
            <a:r>
              <a:rPr lang="en-US" sz="800" dirty="0"/>
              <a:t>, </a:t>
            </a:r>
            <a:r>
              <a:rPr lang="en-US" sz="800" dirty="0" err="1"/>
              <a:t>p+Al</a:t>
            </a:r>
            <a:r>
              <a:rPr lang="en-US" sz="800" dirty="0"/>
              <a:t>, </a:t>
            </a:r>
            <a:r>
              <a:rPr lang="en-US" sz="800" dirty="0" err="1"/>
              <a:t>p+Au</a:t>
            </a:r>
            <a:r>
              <a:rPr lang="en-US" sz="800" dirty="0"/>
              <a:t>, and 3He+Au collisions at √</a:t>
            </a:r>
            <a:r>
              <a:rPr lang="en-US" sz="800" dirty="0" err="1"/>
              <a:t>sNN</a:t>
            </a:r>
            <a:r>
              <a:rPr lang="en-US" sz="800" dirty="0"/>
              <a:t>=200 GeV”, PRC (2020)</a:t>
            </a:r>
          </a:p>
          <a:p>
            <a:pPr marL="228600" indent="-228600">
              <a:buAutoNum type="arabicPeriod"/>
            </a:pPr>
            <a:r>
              <a:rPr lang="en-US" sz="800" dirty="0"/>
              <a:t>"Nuclear modification factor of charged hadrons at forward and backward rapidity in </a:t>
            </a:r>
            <a:r>
              <a:rPr lang="en-US" sz="800" dirty="0" err="1"/>
              <a:t>p+Au</a:t>
            </a:r>
            <a:r>
              <a:rPr lang="en-US" sz="800" dirty="0"/>
              <a:t> and </a:t>
            </a:r>
            <a:r>
              <a:rPr lang="en-US" sz="800" dirty="0" err="1"/>
              <a:t>p+Al</a:t>
            </a:r>
            <a:r>
              <a:rPr lang="en-US" sz="800" dirty="0"/>
              <a:t> collisions at sqrt(</a:t>
            </a:r>
            <a:r>
              <a:rPr lang="en-US" sz="800" dirty="0" err="1"/>
              <a:t>s_NN</a:t>
            </a:r>
            <a:r>
              <a:rPr lang="en-US" sz="800" dirty="0"/>
              <a:t>)=200 GeV”, PRC (2019)</a:t>
            </a:r>
          </a:p>
          <a:p>
            <a:pPr marL="228600" indent="-228600">
              <a:buAutoNum type="arabicPeriod"/>
            </a:pPr>
            <a:r>
              <a:rPr lang="en-US" sz="800" dirty="0"/>
              <a:t>"J/Psi production at forward rapidity in pp collisions at sqrt(s)=510 GeV”, PRD (2019)</a:t>
            </a:r>
          </a:p>
          <a:p>
            <a:pPr marL="228600" indent="-228600">
              <a:buAutoNum type="arabicPeriod"/>
            </a:pPr>
            <a:r>
              <a:rPr lang="en-US" sz="800" dirty="0"/>
              <a:t>"Nuclear dependence of transverse single-spin asymmetry of charged hadrons at forward and backward rapidity in polarized $</a:t>
            </a:r>
            <a:r>
              <a:rPr lang="en-US" sz="800" dirty="0" err="1"/>
              <a:t>p+p</a:t>
            </a:r>
            <a:r>
              <a:rPr lang="en-US" sz="800" dirty="0"/>
              <a:t>$ and $p+$Au collisions at $\sqrt{s_{NN}}=200$ GeV”, PRL (2019)</a:t>
            </a:r>
          </a:p>
          <a:p>
            <a:pPr marL="228600" indent="-228600">
              <a:buAutoNum type="arabicPeriod"/>
            </a:pPr>
            <a:r>
              <a:rPr lang="en-US" sz="800" dirty="0"/>
              <a:t>"Measurements of </a:t>
            </a:r>
            <a:r>
              <a:rPr lang="en-US" sz="800" dirty="0" err="1"/>
              <a:t>mumu</a:t>
            </a:r>
            <a:r>
              <a:rPr lang="en-US" sz="800" dirty="0"/>
              <a:t> pairs from open heavy flavor and </a:t>
            </a:r>
            <a:r>
              <a:rPr lang="en-US" sz="800" dirty="0" err="1"/>
              <a:t>Drell</a:t>
            </a:r>
            <a:r>
              <a:rPr lang="en-US" sz="800" dirty="0"/>
              <a:t>-Yan in pp collisions at \sqrt{s}=200 GeV”, PRD (2019)</a:t>
            </a:r>
          </a:p>
          <a:p>
            <a:pPr marL="228600" indent="-228600">
              <a:buAutoNum type="arabicPeriod"/>
            </a:pPr>
            <a:r>
              <a:rPr lang="en-US" sz="800" dirty="0"/>
              <a:t>"Transverse Single-</a:t>
            </a:r>
            <a:r>
              <a:rPr lang="en-US" sz="800" dirty="0" err="1"/>
              <a:t>SpinAsymmetry</a:t>
            </a:r>
            <a:r>
              <a:rPr lang="en-US" sz="800" dirty="0"/>
              <a:t> in $J/\psi$ Production in Polarized $</a:t>
            </a:r>
            <a:r>
              <a:rPr lang="en-US" sz="800" dirty="0" err="1"/>
              <a:t>p+p</a:t>
            </a:r>
            <a:r>
              <a:rPr lang="en-US" sz="800" dirty="0"/>
              <a:t>$, $p+\rm{Al}$,and $p+\rm{Au}$ Collisions at $\sqrt{s}=200$GeV in PHENIX”, PRC (2018)</a:t>
            </a:r>
          </a:p>
          <a:p>
            <a:pPr marL="228600" indent="-228600">
              <a:buAutoNum type="arabicPeriod"/>
            </a:pPr>
            <a:r>
              <a:rPr lang="en-US" sz="800" dirty="0"/>
              <a:t>"B-meson production at forward and backward rapidity in </a:t>
            </a:r>
            <a:r>
              <a:rPr lang="en-US" sz="800" dirty="0" err="1"/>
              <a:t>p+p</a:t>
            </a:r>
            <a:r>
              <a:rPr lang="en-US" sz="800" dirty="0"/>
              <a:t> and </a:t>
            </a:r>
            <a:r>
              <a:rPr lang="en-US" sz="800" dirty="0" err="1"/>
              <a:t>Cu+Au</a:t>
            </a:r>
            <a:r>
              <a:rPr lang="en-US" sz="800" dirty="0"/>
              <a:t> collisions at sqrt{</a:t>
            </a:r>
            <a:r>
              <a:rPr lang="en-US" sz="800" dirty="0" err="1"/>
              <a:t>s_NN</a:t>
            </a:r>
            <a:r>
              <a:rPr lang="en-US" sz="800" dirty="0"/>
              <a:t>}=200 GeV”, PRC (2017)</a:t>
            </a:r>
          </a:p>
          <a:p>
            <a:pPr marL="228600" indent="-228600">
              <a:buAutoNum type="arabicPeriod"/>
            </a:pPr>
            <a:r>
              <a:rPr lang="en-US" sz="800" dirty="0"/>
              <a:t>"Cross section and transverse single-spin asymmetry of single muons from open heavy flavor decays in polarized $</a:t>
            </a:r>
            <a:r>
              <a:rPr lang="en-US" sz="800" dirty="0" err="1"/>
              <a:t>p+p</a:t>
            </a:r>
            <a:r>
              <a:rPr lang="en-US" sz="800" dirty="0"/>
              <a:t>$ collisions at $\sqrt{s}=200$ GeV”, PRD (2017)</a:t>
            </a:r>
          </a:p>
          <a:p>
            <a:pPr marL="228600" indent="-228600">
              <a:buAutoNum type="arabicPeriod"/>
            </a:pPr>
            <a:r>
              <a:rPr lang="en-US" sz="800" dirty="0"/>
              <a:t>"Fraction of B-meson decayed J/psi measured in </a:t>
            </a:r>
            <a:r>
              <a:rPr lang="en-US" sz="800" dirty="0" err="1"/>
              <a:t>p+p</a:t>
            </a:r>
            <a:r>
              <a:rPr lang="en-US" sz="800" dirty="0"/>
              <a:t> collisions at root-</a:t>
            </a:r>
            <a:r>
              <a:rPr lang="en-US" sz="800" dirty="0" err="1"/>
              <a:t>sNN</a:t>
            </a:r>
            <a:r>
              <a:rPr lang="en-US" sz="800" dirty="0"/>
              <a:t>=510 GeV”, PRD (2017)</a:t>
            </a:r>
          </a:p>
          <a:p>
            <a:pPr marL="228600" indent="-228600">
              <a:buAutoNum type="arabicPeriod"/>
            </a:pPr>
            <a:r>
              <a:rPr lang="en-US" sz="800" dirty="0"/>
              <a:t>"$J/\psi$ longitudinal double spin asymmetry measurement at forward rapidity in $</a:t>
            </a:r>
            <a:r>
              <a:rPr lang="en-US" sz="800" dirty="0" err="1"/>
              <a:t>p+p</a:t>
            </a:r>
            <a:r>
              <a:rPr lang="en-US" sz="800" dirty="0"/>
              <a:t>$ collisions at $\sqrt{s}=510$ GeV” (2016)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EE1EF-EEFC-064D-9BA7-EC4F310972B8}"/>
              </a:ext>
            </a:extLst>
          </p:cNvPr>
          <p:cNvSpPr txBox="1"/>
          <p:nvPr/>
        </p:nvSpPr>
        <p:spPr>
          <a:xfrm>
            <a:off x="942975" y="1954698"/>
            <a:ext cx="42116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Latest J/Psi nuclear-modification-factor R</a:t>
            </a:r>
            <a:r>
              <a:rPr lang="en-US" sz="1600" b="1" baseline="-25000" dirty="0"/>
              <a:t>AB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From small </a:t>
            </a:r>
            <a:r>
              <a:rPr lang="en-US" sz="1600" dirty="0" err="1"/>
              <a:t>p+p</a:t>
            </a:r>
            <a:r>
              <a:rPr lang="en-US" sz="1600" dirty="0"/>
              <a:t> to large U+U collisions 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Forward and backward rapidity</a:t>
            </a:r>
          </a:p>
          <a:p>
            <a:r>
              <a:rPr lang="en-US" sz="1600" dirty="0">
                <a:solidFill>
                  <a:srgbClr val="0432FF"/>
                </a:solidFill>
              </a:rPr>
              <a:t>Observed strong nuclear dependence in R</a:t>
            </a:r>
            <a:r>
              <a:rPr lang="en-US" sz="1600" baseline="-25000" dirty="0">
                <a:solidFill>
                  <a:srgbClr val="0432FF"/>
                </a:solidFill>
              </a:rPr>
              <a:t>AB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163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11B1F-1A1E-5845-8EE0-044B71A3C9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263963"/>
            <a:ext cx="10972800" cy="892208"/>
          </a:xfrm>
        </p:spPr>
        <p:txBody>
          <a:bodyPr/>
          <a:lstStyle/>
          <a:p>
            <a:r>
              <a:rPr lang="en-US" dirty="0"/>
              <a:t>PHENIX Recent Highlights -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92C83-B723-9845-99BC-A26E314E7E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4350" y="1060921"/>
            <a:ext cx="5965371" cy="96989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Transvers spin to probe CNM in </a:t>
            </a:r>
            <a:r>
              <a:rPr lang="en-US" dirty="0" err="1"/>
              <a:t>p+A</a:t>
            </a:r>
            <a:endParaRPr lang="en-US" dirty="0"/>
          </a:p>
          <a:p>
            <a:pPr lvl="1"/>
            <a:r>
              <a:rPr lang="en-US" dirty="0"/>
              <a:t>Forward hadrons with muon </a:t>
            </a:r>
            <a:r>
              <a:rPr lang="en-US" dirty="0" err="1"/>
              <a:t>spectromters</a:t>
            </a:r>
            <a:endParaRPr lang="en-US" dirty="0"/>
          </a:p>
          <a:p>
            <a:pPr lvl="1"/>
            <a:r>
              <a:rPr lang="en-US" dirty="0"/>
              <a:t>Forward and backward J/Psi 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</a:rPr>
              <a:t>Observed strong nuclear dependence in A</a:t>
            </a:r>
            <a:r>
              <a:rPr lang="en-US" baseline="-25000" dirty="0">
                <a:solidFill>
                  <a:srgbClr val="0432FF"/>
                </a:solidFill>
              </a:rPr>
              <a:t>N</a:t>
            </a:r>
            <a:endParaRPr lang="en-US" dirty="0">
              <a:solidFill>
                <a:srgbClr val="0432FF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EF849-EE62-794D-98C5-075106981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673" y="3091439"/>
            <a:ext cx="4305327" cy="3332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B1AFC9-F10A-834E-84A3-A8C4D9E91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0825"/>
            <a:ext cx="7531100" cy="3594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C894CB-DEC6-754C-B183-F1D54D54D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926" y="150646"/>
            <a:ext cx="5069499" cy="28101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D6603B-4C49-AE40-BB55-43201224E59E}"/>
              </a:ext>
            </a:extLst>
          </p:cNvPr>
          <p:cNvSpPr txBox="1"/>
          <p:nvPr/>
        </p:nvSpPr>
        <p:spPr>
          <a:xfrm>
            <a:off x="1012371" y="2722107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PRL 123, 122001 (2019)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53D776-3BF5-8041-876C-E15DA008489A}"/>
              </a:ext>
            </a:extLst>
          </p:cNvPr>
          <p:cNvSpPr txBox="1"/>
          <p:nvPr/>
        </p:nvSpPr>
        <p:spPr>
          <a:xfrm>
            <a:off x="10668000" y="2906772"/>
            <a:ext cx="12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PRC (2020)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EDB096-0456-4149-9A0B-1E03BF080083}"/>
              </a:ext>
            </a:extLst>
          </p:cNvPr>
          <p:cNvSpPr/>
          <p:nvPr/>
        </p:nvSpPr>
        <p:spPr>
          <a:xfrm>
            <a:off x="2214784" y="2084075"/>
            <a:ext cx="414222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600" dirty="0"/>
              <a:t>News: 2 students coming to LANL to do analysis</a:t>
            </a:r>
          </a:p>
          <a:p>
            <a:r>
              <a:rPr lang="en-US" sz="1600" dirty="0"/>
              <a:t>            FSU and Vanderbilt (DOE awarded) </a:t>
            </a:r>
          </a:p>
        </p:txBody>
      </p:sp>
    </p:spTree>
    <p:extLst>
      <p:ext uri="{BB962C8B-B14F-4D97-AF65-F5344CB8AC3E}">
        <p14:creationId xmlns:p14="http://schemas.microsoft.com/office/powerpoint/2010/main" val="340274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27412"/>
            <a:ext cx="6833229" cy="44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361950" y="0"/>
            <a:ext cx="117157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 dirty="0"/>
              <a:t>The </a:t>
            </a:r>
            <a:r>
              <a:rPr lang="en-US" b="1" dirty="0" err="1"/>
              <a:t>sPHENIX</a:t>
            </a:r>
            <a:r>
              <a:rPr lang="en-US" b="1" dirty="0"/>
              <a:t> Experiment: 2016 – 2025+</a:t>
            </a:r>
            <a:br>
              <a:rPr lang="en-US" dirty="0"/>
            </a:br>
            <a:r>
              <a:rPr lang="en-US" sz="2200" b="1" dirty="0">
                <a:solidFill>
                  <a:srgbClr val="0432FF"/>
                </a:solidFill>
              </a:rPr>
              <a:t>LANL’s focus: Heavy Flavor physics with Monolithic-active-pixel-sensor-based  </a:t>
            </a:r>
            <a:r>
              <a:rPr lang="en-US" sz="2200" b="1" dirty="0" err="1">
                <a:solidFill>
                  <a:srgbClr val="0432FF"/>
                </a:solidFill>
              </a:rPr>
              <a:t>VerTex</a:t>
            </a:r>
            <a:r>
              <a:rPr lang="en-US" sz="2200" b="1" dirty="0">
                <a:solidFill>
                  <a:srgbClr val="0432FF"/>
                </a:solidFill>
              </a:rPr>
              <a:t> detector (MVTX) upgrade</a:t>
            </a:r>
            <a:endParaRPr b="1" dirty="0">
              <a:solidFill>
                <a:srgbClr val="0432FF"/>
              </a:solidFill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A29B35BB-2BBE-1846-B876-BB6D833B4B27}" type="datetime1">
              <a:rPr lang="en-US" smtClean="0"/>
              <a:t>4/26/21</a:t>
            </a:fld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Liu, Meeting with DOE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993" y="3993654"/>
            <a:ext cx="1670089" cy="157479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5" name="Google Shape;105;p14"/>
          <p:cNvSpPr txBox="1"/>
          <p:nvPr/>
        </p:nvSpPr>
        <p:spPr>
          <a:xfrm>
            <a:off x="183993" y="5649049"/>
            <a:ext cx="16760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MVTX beam view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 = 2.5 – 4.0 cm</a:t>
            </a:r>
            <a:endParaRPr/>
          </a:p>
        </p:txBody>
      </p:sp>
      <p:cxnSp>
        <p:nvCxnSpPr>
          <p:cNvPr id="106" name="Google Shape;106;p14"/>
          <p:cNvCxnSpPr/>
          <p:nvPr/>
        </p:nvCxnSpPr>
        <p:spPr>
          <a:xfrm flipH="1">
            <a:off x="1933903" y="3573517"/>
            <a:ext cx="1471449" cy="420137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7" name="Google Shape;107;p14"/>
          <p:cNvCxnSpPr/>
          <p:nvPr/>
        </p:nvCxnSpPr>
        <p:spPr>
          <a:xfrm>
            <a:off x="2217683" y="4477407"/>
            <a:ext cx="914400" cy="9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8" name="Google Shape;108;p14"/>
          <p:cNvCxnSpPr/>
          <p:nvPr/>
        </p:nvCxnSpPr>
        <p:spPr>
          <a:xfrm flipH="1">
            <a:off x="1933903" y="3573517"/>
            <a:ext cx="1545021" cy="1994929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0" name="Google Shape;110;p14"/>
          <p:cNvSpPr txBox="1"/>
          <p:nvPr/>
        </p:nvSpPr>
        <p:spPr>
          <a:xfrm>
            <a:off x="1019037" y="2051326"/>
            <a:ext cx="8290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B=1.4T</a:t>
            </a:r>
            <a:endParaRPr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244B21B8-34A1-9F47-89A8-2846DD59DEA8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33843" y="2420658"/>
            <a:ext cx="4974164" cy="3269877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0473BE9-9F2B-BC49-99A3-915BAEA2FBAD}"/>
              </a:ext>
            </a:extLst>
          </p:cNvPr>
          <p:cNvSpPr/>
          <p:nvPr/>
        </p:nvSpPr>
        <p:spPr>
          <a:xfrm>
            <a:off x="7852265" y="1583662"/>
            <a:ext cx="4155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</a:rPr>
              <a:t>sPHENIX</a:t>
            </a:r>
            <a:r>
              <a:rPr lang="en-US" b="1" dirty="0">
                <a:solidFill>
                  <a:srgbClr val="00B0F0"/>
                </a:solidFill>
              </a:rPr>
              <a:t> projections:</a:t>
            </a:r>
          </a:p>
          <a:p>
            <a:r>
              <a:rPr lang="en-US" dirty="0"/>
              <a:t>Complementary: RHIC vs LHC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E8D08-BACB-034A-BD78-279ACF9A2C77}"/>
              </a:ext>
            </a:extLst>
          </p:cNvPr>
          <p:cNvSpPr txBox="1"/>
          <p:nvPr/>
        </p:nvSpPr>
        <p:spPr>
          <a:xfrm>
            <a:off x="3132083" y="6011917"/>
            <a:ext cx="477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 construction, ready for day-1 physics 2023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D20C-CDC9-3B40-AF6D-B6D1E59F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28" y="84816"/>
            <a:ext cx="10515600" cy="678569"/>
          </a:xfrm>
        </p:spPr>
        <p:txBody>
          <a:bodyPr>
            <a:noAutofit/>
          </a:bodyPr>
          <a:lstStyle/>
          <a:p>
            <a:r>
              <a:rPr lang="en-US" sz="3600" dirty="0"/>
              <a:t>LANL Led MVTX Detector Upgrade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F8775-0866-894F-851E-C8BAED51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9" y="2797961"/>
            <a:ext cx="7341212" cy="3451213"/>
          </a:xfrm>
          <a:prstGeom prst="rect">
            <a:avLst/>
          </a:prstGeom>
        </p:spPr>
      </p:pic>
      <p:pic>
        <p:nvPicPr>
          <p:cNvPr id="10" name="Google Shape;124;p17">
            <a:extLst>
              <a:ext uri="{FF2B5EF4-FFF2-40B4-BE49-F238E27FC236}">
                <a16:creationId xmlns:a16="http://schemas.microsoft.com/office/drawing/2014/main" id="{395EDDD4-FF56-974F-8A43-CE1A218E7D5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239" y="1490887"/>
            <a:ext cx="4492978" cy="4613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5B1754-FAF0-184A-ADDA-47609CF31FF8}"/>
              </a:ext>
            </a:extLst>
          </p:cNvPr>
          <p:cNvCxnSpPr>
            <a:cxnSpLocks/>
          </p:cNvCxnSpPr>
          <p:nvPr/>
        </p:nvCxnSpPr>
        <p:spPr>
          <a:xfrm flipH="1" flipV="1">
            <a:off x="7389102" y="3585375"/>
            <a:ext cx="2003760" cy="55906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67655-1BA0-FF49-BEDE-AF14B3A5F1C6}"/>
              </a:ext>
            </a:extLst>
          </p:cNvPr>
          <p:cNvSpPr/>
          <p:nvPr/>
        </p:nvSpPr>
        <p:spPr>
          <a:xfrm rot="911366">
            <a:off x="9422141" y="3656174"/>
            <a:ext cx="364644" cy="85081"/>
          </a:xfrm>
          <a:prstGeom prst="rect">
            <a:avLst/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C60BD0-976C-CE42-9A7A-4430231147B2}"/>
              </a:ext>
            </a:extLst>
          </p:cNvPr>
          <p:cNvCxnSpPr>
            <a:cxnSpLocks/>
          </p:cNvCxnSpPr>
          <p:nvPr/>
        </p:nvCxnSpPr>
        <p:spPr>
          <a:xfrm flipH="1">
            <a:off x="7268706" y="3813945"/>
            <a:ext cx="2522856" cy="2137944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7FCEE3-2EC7-2245-9188-CBD94809F9A7}"/>
              </a:ext>
            </a:extLst>
          </p:cNvPr>
          <p:cNvSpPr txBox="1"/>
          <p:nvPr/>
        </p:nvSpPr>
        <p:spPr>
          <a:xfrm>
            <a:off x="6928130" y="820389"/>
            <a:ext cx="5167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ym typeface="Wingdings" pitchFamily="2" charset="2"/>
              </a:rPr>
              <a:t>Excellent track DCA resolutions in pp, </a:t>
            </a:r>
            <a:r>
              <a:rPr lang="en-US" b="1" dirty="0" err="1">
                <a:sym typeface="Wingdings" pitchFamily="2" charset="2"/>
              </a:rPr>
              <a:t>pAu</a:t>
            </a:r>
            <a:r>
              <a:rPr lang="en-US" b="1" dirty="0">
                <a:sym typeface="Wingdings" pitchFamily="2" charset="2"/>
              </a:rPr>
              <a:t> and </a:t>
            </a:r>
            <a:r>
              <a:rPr lang="en-US" b="1" dirty="0" err="1">
                <a:sym typeface="Wingdings" pitchFamily="2" charset="2"/>
              </a:rPr>
              <a:t>AuAu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87383-41AC-904A-834E-5DB2EE41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F21-5F75-AB42-9893-1DDE4E894AC6}" type="datetime1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D6990-661B-D64E-AE71-3FEFFFBB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3174" y="6421838"/>
            <a:ext cx="4114800" cy="365125"/>
          </a:xfrm>
        </p:spPr>
        <p:txBody>
          <a:bodyPr/>
          <a:lstStyle/>
          <a:p>
            <a:r>
              <a:rPr lang="en-US"/>
              <a:t>Ming Liu, Meeting with DOE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FBBD5-D3B0-FB4C-AAEB-1A896DE0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5FFAA-F31F-1A4B-94BA-F61DF4ACD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42" y="1507368"/>
            <a:ext cx="2434132" cy="1274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2F39C-AB44-FB45-910E-69015C67C1FB}"/>
              </a:ext>
            </a:extLst>
          </p:cNvPr>
          <p:cNvSpPr txBox="1"/>
          <p:nvPr/>
        </p:nvSpPr>
        <p:spPr>
          <a:xfrm>
            <a:off x="372385" y="763385"/>
            <a:ext cx="46606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Initiated by LANL LDRD </a:t>
            </a:r>
            <a:r>
              <a:rPr lang="en-US" dirty="0"/>
              <a:t>($5M, 2016-2019)</a:t>
            </a:r>
          </a:p>
          <a:p>
            <a:pPr marL="285750" indent="-285750">
              <a:buFontTx/>
              <a:buChar char="-"/>
            </a:pPr>
            <a:r>
              <a:rPr lang="en-US" dirty="0"/>
              <a:t>Technology selection &amp; conceptual design </a:t>
            </a:r>
          </a:p>
          <a:p>
            <a:pPr marL="285750" indent="-285750">
              <a:buFontTx/>
              <a:buChar char="-"/>
            </a:pPr>
            <a:r>
              <a:rPr lang="en-US" dirty="0"/>
              <a:t>Key R&amp;D on readout and integration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Physics program development </a:t>
            </a:r>
          </a:p>
          <a:p>
            <a:r>
              <a:rPr lang="en-US" b="1" dirty="0"/>
              <a:t>DOE/BNL project funding</a:t>
            </a:r>
            <a:r>
              <a:rPr lang="en-US" dirty="0"/>
              <a:t> ($6.4M, 2019 – 2023)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construction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Sensor and readout electronics 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Integration &amp; operation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To be installed in 2022, Day-1 physics 2023 </a:t>
            </a:r>
          </a:p>
        </p:txBody>
      </p:sp>
    </p:spTree>
    <p:extLst>
      <p:ext uri="{BB962C8B-B14F-4D97-AF65-F5344CB8AC3E}">
        <p14:creationId xmlns:p14="http://schemas.microsoft.com/office/powerpoint/2010/main" val="3712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C525-4FDE-2345-B490-82A8BF5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117" y="2"/>
            <a:ext cx="9702614" cy="985093"/>
          </a:xfrm>
        </p:spPr>
        <p:txBody>
          <a:bodyPr/>
          <a:lstStyle/>
          <a:p>
            <a:r>
              <a:rPr lang="en-US" b="1" dirty="0"/>
              <a:t>LANL LDRD R&amp;D Highlights (2016-2019)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60E60-C156-F44E-8F74-A3DB1629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A0801-05B0-3E49-8EAC-502F78BD6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B6DBC4-DCF0-44E6-A1E9-8E19C8237A2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45D5CCE-4A6C-774E-BC64-497CEAFAE291}"/>
              </a:ext>
            </a:extLst>
          </p:cNvPr>
          <p:cNvSpPr txBox="1"/>
          <p:nvPr/>
        </p:nvSpPr>
        <p:spPr>
          <a:xfrm>
            <a:off x="328772" y="985095"/>
            <a:ext cx="6505256" cy="217905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80" b="1" dirty="0">
                <a:latin typeface="+mn-lt"/>
              </a:rPr>
              <a:t>LDRD major achievements: </a:t>
            </a:r>
          </a:p>
          <a:p>
            <a:pPr marL="205740" indent="-205740">
              <a:buFontTx/>
              <a:buChar char="-"/>
            </a:pPr>
            <a:r>
              <a:rPr lang="en-US" sz="1680" dirty="0">
                <a:latin typeface="+mn-lt"/>
              </a:rPr>
              <a:t>ALPIDE sensor evaluation (collaboration with CERN)</a:t>
            </a:r>
          </a:p>
          <a:p>
            <a:pPr marL="205740" indent="-205740">
              <a:buFontTx/>
              <a:buChar char="-"/>
            </a:pPr>
            <a:r>
              <a:rPr lang="en-US" sz="1680" dirty="0">
                <a:latin typeface="+mn-lt"/>
              </a:rPr>
              <a:t>Prototype telescopes to demonstrate performance @Fermilab </a:t>
            </a:r>
          </a:p>
          <a:p>
            <a:pPr marL="205740" indent="-205740">
              <a:buFontTx/>
              <a:buChar char="-"/>
            </a:pPr>
            <a:r>
              <a:rPr lang="en-US" sz="1680" dirty="0">
                <a:latin typeface="+mn-lt"/>
              </a:rPr>
              <a:t>MVTX conceptual design - from readout to mechanical system</a:t>
            </a:r>
          </a:p>
          <a:p>
            <a:pPr marL="205740" indent="-205740">
              <a:buFontTx/>
              <a:buChar char="-"/>
            </a:pPr>
            <a:r>
              <a:rPr lang="en-US" sz="1680" dirty="0">
                <a:latin typeface="+mn-lt"/>
              </a:rPr>
              <a:t>Physics and detector simulations</a:t>
            </a:r>
          </a:p>
          <a:p>
            <a:pPr marL="205740" indent="-205740">
              <a:buFontTx/>
              <a:buChar char="-"/>
            </a:pPr>
            <a:r>
              <a:rPr lang="en-US" sz="1680" dirty="0">
                <a:latin typeface="+mn-lt"/>
              </a:rPr>
              <a:t>Theoretical model development</a:t>
            </a:r>
          </a:p>
          <a:p>
            <a:pPr marL="205740" indent="-205740">
              <a:buFontTx/>
              <a:buChar char="-"/>
            </a:pPr>
            <a:r>
              <a:rPr lang="en-US" b="1" dirty="0">
                <a:latin typeface="+mn-lt"/>
              </a:rPr>
              <a:t>Developed the MVTX proposal, and secured funding DOE/BNL</a:t>
            </a:r>
          </a:p>
          <a:p>
            <a:r>
              <a:rPr lang="en-US" sz="1680" dirty="0">
                <a:latin typeface="+mn-lt"/>
              </a:rPr>
              <a:t>    </a:t>
            </a:r>
            <a:r>
              <a:rPr lang="en-US" sz="1680" dirty="0">
                <a:solidFill>
                  <a:srgbClr val="0432FF"/>
                </a:solidFill>
                <a:latin typeface="+mn-lt"/>
              </a:rPr>
              <a:t>Significantly reduced the MVTX project technical and schedule risks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4D0313-08A2-8644-8968-0A72F579E3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9315"/>
          <a:stretch/>
        </p:blipFill>
        <p:spPr>
          <a:xfrm>
            <a:off x="-47621" y="3328800"/>
            <a:ext cx="7968123" cy="28114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B9789F-B69D-A944-8CD0-D3DDADEAC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004" y="2817905"/>
            <a:ext cx="4319840" cy="35384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3CE32ED-5871-DA47-8003-1F0A3A1CA496}"/>
              </a:ext>
            </a:extLst>
          </p:cNvPr>
          <p:cNvSpPr/>
          <p:nvPr/>
        </p:nvSpPr>
        <p:spPr>
          <a:xfrm>
            <a:off x="7783236" y="1659993"/>
            <a:ext cx="396541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b="1" dirty="0">
                <a:solidFill>
                  <a:srgbClr val="FF0000"/>
                </a:solidFill>
              </a:rPr>
              <a:t>Fermilab Test Beam Results</a:t>
            </a:r>
            <a:r>
              <a:rPr lang="en-US" sz="1920" dirty="0">
                <a:solidFill>
                  <a:srgbClr val="FF0000"/>
                </a:solidFill>
              </a:rPr>
              <a:t>: </a:t>
            </a:r>
          </a:p>
          <a:p>
            <a:r>
              <a:rPr lang="en-US" sz="1920" dirty="0">
                <a:solidFill>
                  <a:srgbClr val="110F4C"/>
                </a:solidFill>
              </a:rPr>
              <a:t>- Excellent </a:t>
            </a:r>
            <a:r>
              <a:rPr lang="en-US" sz="1680" dirty="0">
                <a:solidFill>
                  <a:srgbClr val="110F4C"/>
                </a:solidFill>
              </a:rPr>
              <a:t>spatial resolution: &lt;5 um ;</a:t>
            </a:r>
          </a:p>
          <a:p>
            <a:r>
              <a:rPr lang="en-US" sz="1680" dirty="0">
                <a:solidFill>
                  <a:srgbClr val="110F4C"/>
                </a:solidFill>
              </a:rPr>
              <a:t>- Track hit efficiency &gt; 99%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72B09-C347-6C4A-9191-57542B2C0757}"/>
              </a:ext>
            </a:extLst>
          </p:cNvPr>
          <p:cNvSpPr txBox="1"/>
          <p:nvPr/>
        </p:nvSpPr>
        <p:spPr>
          <a:xfrm>
            <a:off x="3026275" y="4013668"/>
            <a:ext cx="26475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b="1" dirty="0">
                <a:solidFill>
                  <a:srgbClr val="FFFF00"/>
                </a:solidFill>
              </a:rPr>
              <a:t>Test beam @FNAL, 2019</a:t>
            </a:r>
            <a:endParaRPr lang="en-US" sz="2160" b="1" dirty="0">
              <a:solidFill>
                <a:srgbClr val="FFFF00"/>
              </a:solidFill>
            </a:endParaRPr>
          </a:p>
        </p:txBody>
      </p:sp>
      <p:pic>
        <p:nvPicPr>
          <p:cNvPr id="26" name="Content Placeholder 6">
            <a:extLst>
              <a:ext uri="{FF2B5EF4-FFF2-40B4-BE49-F238E27FC236}">
                <a16:creationId xmlns:a16="http://schemas.microsoft.com/office/drawing/2014/main" id="{51A6C347-4E31-2544-B71F-25CD7DF87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169" y="1081334"/>
            <a:ext cx="1214153" cy="773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5688A-D626-654C-AACF-71008BF97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EFF-4237-9742-B958-27A390EA1252}" type="datetime1">
              <a:rPr lang="en-US" smtClean="0"/>
              <a:t>4/26/21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50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CA5A6-B146-CA45-82DE-F892BB82F4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LANL LDRD’s Success -&gt; MVTX Project Approval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7739E-E006-D84E-816A-175E19720E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110" y="1425590"/>
            <a:ext cx="10972800" cy="4260851"/>
          </a:xfrm>
        </p:spPr>
        <p:txBody>
          <a:bodyPr/>
          <a:lstStyle/>
          <a:p>
            <a:r>
              <a:rPr lang="en-US" dirty="0"/>
              <a:t>MVTX Fermilab Test Beam in May-June 2019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29248F-6EE5-6B4C-9797-1574826FEA9F}"/>
              </a:ext>
            </a:extLst>
          </p:cNvPr>
          <p:cNvGrpSpPr/>
          <p:nvPr/>
        </p:nvGrpSpPr>
        <p:grpSpPr>
          <a:xfrm>
            <a:off x="720090" y="1501808"/>
            <a:ext cx="10176511" cy="4560570"/>
            <a:chOff x="701858" y="1099831"/>
            <a:chExt cx="10880543" cy="54152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AE464B-17E0-244B-A910-09A77D663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7145" y="2443933"/>
              <a:ext cx="6665256" cy="407116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203EA1-3AC4-DF43-83F1-FC35056B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628" y="3387859"/>
              <a:ext cx="4094802" cy="30711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1912FF-5DD4-D245-9460-74AEBC36A7CA}"/>
                </a:ext>
              </a:extLst>
            </p:cNvPr>
            <p:cNvSpPr txBox="1"/>
            <p:nvPr/>
          </p:nvSpPr>
          <p:spPr>
            <a:xfrm>
              <a:off x="2116546" y="5342337"/>
              <a:ext cx="139557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60" dirty="0" err="1">
                  <a:solidFill>
                    <a:srgbClr val="FFFF00"/>
                  </a:solidFill>
                </a:rPr>
                <a:t>Sho</a:t>
              </a:r>
              <a:r>
                <a:rPr lang="en-US" sz="2160" dirty="0">
                  <a:solidFill>
                    <a:srgbClr val="FFFF00"/>
                  </a:solidFill>
                </a:rPr>
                <a:t> &amp; Alex</a:t>
              </a:r>
            </a:p>
          </p:txBody>
        </p:sp>
        <p:pic>
          <p:nvPicPr>
            <p:cNvPr id="8" name="pasted-image.tif">
              <a:extLst>
                <a:ext uri="{FF2B5EF4-FFF2-40B4-BE49-F238E27FC236}">
                  <a16:creationId xmlns:a16="http://schemas.microsoft.com/office/drawing/2014/main" id="{24A6AC2D-1FD5-9747-B5D3-8E86CD10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858" y="1843998"/>
              <a:ext cx="714181" cy="618828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9" name="Picture 2" descr="https://www.phenix.bnl.gov/phenix/WWW/run/all_faces/lim_sanghoon.jpg">
              <a:extLst>
                <a:ext uri="{FF2B5EF4-FFF2-40B4-BE49-F238E27FC236}">
                  <a16:creationId xmlns:a16="http://schemas.microsoft.com/office/drawing/2014/main" id="{302BA67E-46C9-2E47-AA84-956E90EAB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652" y="1843998"/>
              <a:ext cx="645894" cy="618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sondheim_walt-enhanced.jpeg">
              <a:extLst>
                <a:ext uri="{FF2B5EF4-FFF2-40B4-BE49-F238E27FC236}">
                  <a16:creationId xmlns:a16="http://schemas.microsoft.com/office/drawing/2014/main" id="{5317E7A0-D4FE-6F4B-8141-8A5ADCA39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9365" y="1843998"/>
              <a:ext cx="692378" cy="599935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9BADA3-EDD4-924B-8B66-9AD35E5A1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3177" y="1835064"/>
              <a:ext cx="651698" cy="61780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D6440E-74FA-8446-9359-CD7B35D70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3684" y="1825162"/>
              <a:ext cx="701448" cy="6565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75536A-FE44-FA45-A89B-D1F8D076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504" y="2568258"/>
              <a:ext cx="696068" cy="6196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278BB5-E2E8-8C45-8089-FF10C6CFF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0652" y="2579081"/>
              <a:ext cx="621497" cy="6539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5EB84B-5BBC-E54C-88B0-D1BB64D4C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76054" y="2545201"/>
              <a:ext cx="693535" cy="687803"/>
            </a:xfrm>
            <a:prstGeom prst="rect">
              <a:avLst/>
            </a:prstGeom>
          </p:spPr>
        </p:pic>
        <p:pic>
          <p:nvPicPr>
            <p:cNvPr id="16" name="Picture 4" descr="arren McGlinchey">
              <a:extLst>
                <a:ext uri="{FF2B5EF4-FFF2-40B4-BE49-F238E27FC236}">
                  <a16:creationId xmlns:a16="http://schemas.microsoft.com/office/drawing/2014/main" id="{01EF1BA6-F579-9048-AFB0-164435713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964" y="2545200"/>
              <a:ext cx="715912" cy="65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6BE7121-C811-9149-9C34-52815B85E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53685" y="2574166"/>
              <a:ext cx="722435" cy="625979"/>
            </a:xfrm>
            <a:prstGeom prst="rect">
              <a:avLst/>
            </a:prstGeom>
          </p:spPr>
        </p:pic>
        <p:pic>
          <p:nvPicPr>
            <p:cNvPr id="18" name="pasted-image-enhanced.jpeg">
              <a:extLst>
                <a:ext uri="{FF2B5EF4-FFF2-40B4-BE49-F238E27FC236}">
                  <a16:creationId xmlns:a16="http://schemas.microsoft.com/office/drawing/2014/main" id="{75351328-DFF2-7649-8FAF-2EE7BF36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3941" y="1825162"/>
              <a:ext cx="656501" cy="656501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19" name="pasted-image-filtered.jpeg">
              <a:extLst>
                <a:ext uri="{FF2B5EF4-FFF2-40B4-BE49-F238E27FC236}">
                  <a16:creationId xmlns:a16="http://schemas.microsoft.com/office/drawing/2014/main" id="{D101C263-E7D9-A54D-A86F-5B3B298C4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13454" y="2515682"/>
              <a:ext cx="646988" cy="700408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2552778-21A3-7849-AFBF-57DB285D7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07235" y="1825162"/>
              <a:ext cx="656502" cy="656502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A75D0A43-879A-EB43-96EB-7FD78C62B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352" y="2473472"/>
              <a:ext cx="646990" cy="759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0C667B3-8210-E441-9B10-CB54C8CCE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499" y="2515681"/>
              <a:ext cx="682162" cy="682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95F3075F-9743-2D4F-A7B2-9E3F2D65B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86" y="1834453"/>
              <a:ext cx="701447" cy="656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C444B1-1CE7-134A-9FE4-F79C73CBB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5591" y="1825161"/>
              <a:ext cx="609250" cy="682162"/>
            </a:xfrm>
            <a:prstGeom prst="rect">
              <a:avLst/>
            </a:prstGeom>
          </p:spPr>
        </p:pic>
        <p:pic>
          <p:nvPicPr>
            <p:cNvPr id="25" name="Content Placeholder 6">
              <a:extLst>
                <a:ext uri="{FF2B5EF4-FFF2-40B4-BE49-F238E27FC236}">
                  <a16:creationId xmlns:a16="http://schemas.microsoft.com/office/drawing/2014/main" id="{A7CD6457-7874-5441-8083-285234603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8495" y="1099831"/>
              <a:ext cx="1204628" cy="7671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633ADE-C448-434E-B49F-C189386F79DF}"/>
              </a:ext>
            </a:extLst>
          </p:cNvPr>
          <p:cNvSpPr txBox="1"/>
          <p:nvPr/>
        </p:nvSpPr>
        <p:spPr>
          <a:xfrm>
            <a:off x="5778837" y="5199472"/>
            <a:ext cx="4198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Matt, Hubert, Cameron, Gerd, </a:t>
            </a:r>
            <a:r>
              <a:rPr lang="en-US" dirty="0" err="1">
                <a:solidFill>
                  <a:srgbClr val="FFFF00"/>
                </a:solidFill>
              </a:rPr>
              <a:t>Zongze</a:t>
            </a:r>
            <a:r>
              <a:rPr lang="en-US" dirty="0">
                <a:solidFill>
                  <a:srgbClr val="FFFF00"/>
                </a:solidFill>
              </a:rPr>
              <a:t>, </a:t>
            </a:r>
          </a:p>
          <a:p>
            <a:r>
              <a:rPr lang="en-US" dirty="0">
                <a:solidFill>
                  <a:srgbClr val="FFFF00"/>
                </a:solidFill>
              </a:rPr>
              <a:t>Xuan, </a:t>
            </a:r>
            <a:r>
              <a:rPr lang="en-US" dirty="0" err="1">
                <a:solidFill>
                  <a:srgbClr val="FFFF00"/>
                </a:solidFill>
              </a:rPr>
              <a:t>Xiaochun</a:t>
            </a:r>
            <a:r>
              <a:rPr lang="en-US" dirty="0">
                <a:solidFill>
                  <a:srgbClr val="FFFF00"/>
                </a:solidFill>
              </a:rPr>
              <a:t>(GSU)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77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2105</Words>
  <Application>Microsoft Macintosh PowerPoint</Application>
  <PresentationFormat>Widescreen</PresentationFormat>
  <Paragraphs>294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Acumin Pro</vt:lpstr>
      <vt:lpstr>Arial</vt:lpstr>
      <vt:lpstr>Calibri</vt:lpstr>
      <vt:lpstr>Calibri Light</vt:lpstr>
      <vt:lpstr>Comic Sans MS</vt:lpstr>
      <vt:lpstr>Symbol</vt:lpstr>
      <vt:lpstr>Times</vt:lpstr>
      <vt:lpstr>Wingdings</vt:lpstr>
      <vt:lpstr>Wingdings 3</vt:lpstr>
      <vt:lpstr>Office Theme</vt:lpstr>
      <vt:lpstr>PowerPoint Presentation</vt:lpstr>
      <vt:lpstr>PowerPoint Presentation</vt:lpstr>
      <vt:lpstr>LANL-Led PHENIX FVTX Upgrade (10+ years,$10M)    Commissioned  and Took First Data in 2012 Run</vt:lpstr>
      <vt:lpstr>PowerPoint Presentation</vt:lpstr>
      <vt:lpstr>PowerPoint Presentation</vt:lpstr>
      <vt:lpstr>The sPHENIX Experiment: 2016 – 2025+ LANL’s focus: Heavy Flavor physics with Monolithic-active-pixel-sensor-based  VerTex detector (MVTX) upgrade</vt:lpstr>
      <vt:lpstr>LANL Led MVTX Detector Upgrade</vt:lpstr>
      <vt:lpstr>LANL LDRD R&amp;D Highlights (2016-2019)</vt:lpstr>
      <vt:lpstr>PowerPoint Presentation</vt:lpstr>
      <vt:lpstr>sPHENIX MVTX Project</vt:lpstr>
      <vt:lpstr>Getting Ready for Day-1 Physics - Monte Carlo Data Challenge</vt:lpstr>
      <vt:lpstr>Summary: LANL’s Physics Programs at RHIC</vt:lpstr>
      <vt:lpstr>PowerPoint Presentation</vt:lpstr>
      <vt:lpstr>PowerPoint Presentation</vt:lpstr>
      <vt:lpstr>PowerPoint Presentation</vt:lpstr>
      <vt:lpstr>Study MAPS Performance with Pulsed Laser @LANL</vt:lpstr>
      <vt:lpstr>The Growing sPHENIX Collaboration </vt:lpstr>
      <vt:lpstr>Open HF Tagging with MVTX Upgrade  - Monolithic-active-pixel-sensor based VerTeX detector</vt:lpstr>
      <vt:lpstr>Open Heavy Flavor Physics Program – Key Observables</vt:lpstr>
      <vt:lpstr>Precision HF Hadron and b-Jet RAA</vt:lpstr>
      <vt:lpstr>Precision “Flow” Measurements of B-hadron and b-Jets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LANL HI Effort at RHIC</dc:title>
  <dc:creator>Ming Liu</dc:creator>
  <cp:lastModifiedBy>Ming Liu</cp:lastModifiedBy>
  <cp:revision>84</cp:revision>
  <dcterms:created xsi:type="dcterms:W3CDTF">2021-04-26T13:39:45Z</dcterms:created>
  <dcterms:modified xsi:type="dcterms:W3CDTF">2021-04-27T15:40:12Z</dcterms:modified>
</cp:coreProperties>
</file>