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handoutMasterIdLst>
    <p:handoutMasterId r:id="rId27"/>
  </p:handoutMasterIdLst>
  <p:sldIdLst>
    <p:sldId id="258" r:id="rId2"/>
    <p:sldId id="819" r:id="rId3"/>
    <p:sldId id="262" r:id="rId4"/>
    <p:sldId id="264" r:id="rId5"/>
    <p:sldId id="265" r:id="rId6"/>
    <p:sldId id="271" r:id="rId7"/>
    <p:sldId id="272" r:id="rId8"/>
    <p:sldId id="270" r:id="rId9"/>
    <p:sldId id="813" r:id="rId10"/>
    <p:sldId id="278" r:id="rId11"/>
    <p:sldId id="816" r:id="rId12"/>
    <p:sldId id="275" r:id="rId13"/>
    <p:sldId id="268" r:id="rId14"/>
    <p:sldId id="290" r:id="rId15"/>
    <p:sldId id="815" r:id="rId16"/>
    <p:sldId id="818" r:id="rId17"/>
    <p:sldId id="812" r:id="rId18"/>
    <p:sldId id="809" r:id="rId19"/>
    <p:sldId id="267" r:id="rId20"/>
    <p:sldId id="266" r:id="rId21"/>
    <p:sldId id="279" r:id="rId22"/>
    <p:sldId id="284" r:id="rId23"/>
    <p:sldId id="286" r:id="rId24"/>
    <p:sldId id="288" r:id="rId2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51D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89" autoAdjust="0"/>
    <p:restoredTop sz="94660"/>
  </p:normalViewPr>
  <p:slideViewPr>
    <p:cSldViewPr snapToGrid="0" snapToObjects="1">
      <p:cViewPr varScale="1">
        <p:scale>
          <a:sx n="173" d="100"/>
          <a:sy n="173" d="100"/>
        </p:scale>
        <p:origin x="512" y="184"/>
      </p:cViewPr>
      <p:guideLst>
        <p:guide orient="horz" pos="1800"/>
        <p:guide pos="2880"/>
      </p:guideLst>
    </p:cSldViewPr>
  </p:slideViewPr>
  <p:notesTextViewPr>
    <p:cViewPr>
      <p:scale>
        <a:sx n="100" d="100"/>
        <a:sy n="100" d="100"/>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D5936E-D9DA-2543-A8C8-2B83F9D38ACC}" type="datetime1">
              <a:rPr lang="en-US" smtClean="0"/>
              <a:t>3/9/20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3A7619-A44D-F646-8930-C16636AE539A}" type="datetime1">
              <a:rPr lang="en-US" smtClean="0"/>
              <a:t>3/9/20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60360"/>
            <a:ext cx="9144000" cy="4081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ctrTitle" hasCustomPrompt="1"/>
          </p:nvPr>
        </p:nvSpPr>
        <p:spPr>
          <a:xfrm>
            <a:off x="914400" y="1"/>
            <a:ext cx="7772400" cy="1361134"/>
          </a:xfrm>
          <a:prstGeom prst="rect">
            <a:avLst/>
          </a:prstGeom>
        </p:spPr>
        <p:txBody>
          <a:bodyPr lIns="91433" tIns="45717" rIns="91433" bIns="45717" anchor="b"/>
          <a:lstStyle>
            <a:lvl1pPr algn="r">
              <a:defRPr sz="32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5143500" y="3165407"/>
            <a:ext cx="3543300" cy="606908"/>
          </a:xfrm>
          <a:prstGeom prst="rect">
            <a:avLst/>
          </a:prstGeom>
        </p:spPr>
        <p:txBody>
          <a:bodyPr vert="horz" lIns="91433" tIns="45717" rIns="91433" bIns="45717" anchor="b"/>
          <a:lstStyle>
            <a:lvl1pPr marL="0" indent="0" algn="r">
              <a:buNone/>
              <a:defRPr sz="20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5143500" y="3772967"/>
            <a:ext cx="3543300" cy="627160"/>
          </a:xfrm>
          <a:prstGeom prst="rect">
            <a:avLst/>
          </a:prstGeom>
        </p:spPr>
        <p:txBody>
          <a:bodyPr vert="horz" lIns="91433" tIns="45717" rIns="91433" bIns="45717"/>
          <a:lstStyle>
            <a:lvl1pPr marL="0" indent="0" algn="r">
              <a:buNone/>
              <a:defRPr sz="18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914400" y="1360361"/>
            <a:ext cx="7772400" cy="907423"/>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3" name="Text Placeholder 3"/>
          <p:cNvSpPr>
            <a:spLocks noGrp="1"/>
          </p:cNvSpPr>
          <p:nvPr>
            <p:ph type="body" sz="quarter" idx="14" hasCustomPrompt="1"/>
          </p:nvPr>
        </p:nvSpPr>
        <p:spPr>
          <a:xfrm>
            <a:off x="7196668" y="5441602"/>
            <a:ext cx="1947333" cy="263409"/>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grpSp>
        <p:nvGrpSpPr>
          <p:cNvPr id="19" name="Group 18"/>
          <p:cNvGrpSpPr/>
          <p:nvPr userDrawn="1"/>
        </p:nvGrpSpPr>
        <p:grpSpPr>
          <a:xfrm>
            <a:off x="4572000" y="4989149"/>
            <a:ext cx="4572000" cy="452454"/>
            <a:chOff x="4572000" y="5026384"/>
            <a:chExt cx="4572000" cy="452454"/>
          </a:xfrm>
        </p:grpSpPr>
        <p:sp>
          <p:nvSpPr>
            <p:cNvPr id="20" name="Rectangle 19"/>
            <p:cNvSpPr>
              <a:spLocks noChangeArrowheads="1"/>
            </p:cNvSpPr>
            <p:nvPr/>
          </p:nvSpPr>
          <p:spPr bwMode="auto">
            <a:xfrm>
              <a:off x="4572000" y="5294172"/>
              <a:ext cx="4572000"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301" y="2907926"/>
            <a:ext cx="4663440" cy="2487168"/>
          </a:xfrm>
          <a:prstGeom prst="rect">
            <a:avLst/>
          </a:prstGeom>
        </p:spPr>
      </p:pic>
      <p:pic>
        <p:nvPicPr>
          <p:cNvPr id="5" name="Picture 4">
            <a:extLst>
              <a:ext uri="{FF2B5EF4-FFF2-40B4-BE49-F238E27FC236}">
                <a16:creationId xmlns:a16="http://schemas.microsoft.com/office/drawing/2014/main" id="{2F7149F1-755D-3241-8B05-5B22F55C48B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359237" y="1794751"/>
            <a:ext cx="2327564" cy="846387"/>
          </a:xfrm>
          <a:prstGeom prst="rect">
            <a:avLst/>
          </a:prstGeom>
        </p:spPr>
      </p:pic>
    </p:spTree>
    <p:extLst>
      <p:ext uri="{BB962C8B-B14F-4D97-AF65-F5344CB8AC3E}">
        <p14:creationId xmlns:p14="http://schemas.microsoft.com/office/powerpoint/2010/main" val="13399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20149"/>
            <a:ext cx="8229600" cy="820911"/>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fld id="{22843735-0BEC-7547-927D-496EC62AF7A2}" type="datetime1">
              <a:rPr lang="en-US" smtClean="0"/>
              <a:t>3/9/20</a:t>
            </a:fld>
            <a:endParaRPr lang="en-US" dirty="0"/>
          </a:p>
        </p:txBody>
      </p:sp>
      <p:sp>
        <p:nvSpPr>
          <p:cNvPr id="10" name="Footer Placeholder 9"/>
          <p:cNvSpPr>
            <a:spLocks noGrp="1"/>
          </p:cNvSpPr>
          <p:nvPr>
            <p:ph type="ftr" sz="quarter" idx="11"/>
          </p:nvPr>
        </p:nvSpPr>
        <p:spPr/>
        <p:txBody>
          <a:bodyPr/>
          <a:lstStyle/>
          <a:p>
            <a:r>
              <a:rPr lang="en-US" dirty="0"/>
              <a:t>Los Alamos National Laboratory | 2020 Nuclear and Particle Futures</a:t>
            </a:r>
          </a:p>
        </p:txBody>
      </p:sp>
      <p:sp>
        <p:nvSpPr>
          <p:cNvPr id="5"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276462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B411B72B-0E38-2A46-BBE1-D1EDD2239EED}" type="datetime1">
              <a:rPr lang="en-US" smtClean="0"/>
              <a:t>3/9/20</a:t>
            </a:fld>
            <a:endParaRPr lang="en-US" dirty="0"/>
          </a:p>
        </p:txBody>
      </p:sp>
      <p:sp>
        <p:nvSpPr>
          <p:cNvPr id="10" name="Footer Placeholder 9"/>
          <p:cNvSpPr>
            <a:spLocks noGrp="1"/>
          </p:cNvSpPr>
          <p:nvPr>
            <p:ph type="ftr" sz="quarter" idx="11"/>
          </p:nvPr>
        </p:nvSpPr>
        <p:spPr/>
        <p:txBody>
          <a:bodyPr/>
          <a:lstStyle/>
          <a:p>
            <a:r>
              <a:rPr lang="en-US" dirty="0"/>
              <a:t>Los Alamos National Laboratory | 2020 Nuclear and Particle Futures</a:t>
            </a:r>
          </a:p>
        </p:txBody>
      </p:sp>
      <p:sp>
        <p:nvSpPr>
          <p:cNvPr id="8"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
          <p:cNvSpPr>
            <a:spLocks noGrp="1"/>
          </p:cNvSpPr>
          <p:nvPr>
            <p:ph type="sldNum" sz="quarter" idx="4"/>
          </p:nvPr>
        </p:nvSpPr>
        <p:spPr>
          <a:xfrm>
            <a:off x="8478982" y="5415043"/>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206828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19853"/>
            <a:ext cx="9144000" cy="50908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Date Placeholder 8"/>
          <p:cNvSpPr>
            <a:spLocks noGrp="1"/>
          </p:cNvSpPr>
          <p:nvPr>
            <p:ph type="dt" sz="half" idx="10"/>
          </p:nvPr>
        </p:nvSpPr>
        <p:spPr/>
        <p:txBody>
          <a:bodyPr/>
          <a:lstStyle/>
          <a:p>
            <a:fld id="{B47FDA91-B27B-2D46-8CE8-0CB53EF6F06E}" type="datetime1">
              <a:rPr lang="en-US" smtClean="0"/>
              <a:t>3/9/20</a:t>
            </a:fld>
            <a:endParaRPr lang="en-US" dirty="0"/>
          </a:p>
        </p:txBody>
      </p:sp>
      <p:sp>
        <p:nvSpPr>
          <p:cNvPr id="10" name="Footer Placeholder 9"/>
          <p:cNvSpPr>
            <a:spLocks noGrp="1"/>
          </p:cNvSpPr>
          <p:nvPr>
            <p:ph type="ftr" sz="quarter" idx="11"/>
          </p:nvPr>
        </p:nvSpPr>
        <p:spPr/>
        <p:txBody>
          <a:bodyPr/>
          <a:lstStyle/>
          <a:p>
            <a:r>
              <a:rPr lang="en-US" dirty="0"/>
              <a:t>Los Alamos National Laboratory | 2020 Nuclear and Particle Futures</a:t>
            </a:r>
          </a:p>
        </p:txBody>
      </p:sp>
      <p:sp>
        <p:nvSpPr>
          <p:cNvPr id="8" name="Title 1"/>
          <p:cNvSpPr>
            <a:spLocks noGrp="1"/>
          </p:cNvSpPr>
          <p:nvPr>
            <p:ph type="title" hasCustomPrompt="1"/>
          </p:nvPr>
        </p:nvSpPr>
        <p:spPr>
          <a:xfrm>
            <a:off x="457200" y="319852"/>
            <a:ext cx="8229600" cy="501060"/>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414199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29309"/>
            <a:ext cx="9144000" cy="5256829"/>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046995"/>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114871"/>
            <a:ext cx="101168" cy="335921"/>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450791"/>
            <a:ext cx="101168" cy="335921"/>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86711"/>
            <a:ext cx="101168" cy="335921"/>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22632"/>
            <a:ext cx="101168" cy="335921"/>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335921"/>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335921"/>
            <a:ext cx="101168" cy="335921"/>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727310"/>
            <a:ext cx="101168" cy="335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5409848"/>
            <a:ext cx="3310467" cy="305152"/>
          </a:xfrm>
          <a:prstGeom prst="rect">
            <a:avLst/>
          </a:prstGeom>
        </p:spPr>
        <p:txBody>
          <a:bodyPr vert="horz" lIns="91440" tIns="45720" rIns="91440" bIns="45720" rtlCol="0" anchor="ctr"/>
          <a:lstStyle>
            <a:lvl1pPr algn="l">
              <a:defRPr sz="800">
                <a:solidFill>
                  <a:srgbClr val="FFFFFF"/>
                </a:solidFill>
              </a:defRPr>
            </a:lvl1pPr>
          </a:lstStyle>
          <a:p>
            <a:r>
              <a:rPr lang="en-US" dirty="0"/>
              <a:t>Los Alamos National Laboratory | 2020 Nuclear and Particle Futures</a:t>
            </a:r>
          </a:p>
        </p:txBody>
      </p:sp>
      <p:sp>
        <p:nvSpPr>
          <p:cNvPr id="14" name="Date Placeholder 13"/>
          <p:cNvSpPr>
            <a:spLocks noGrp="1"/>
          </p:cNvSpPr>
          <p:nvPr>
            <p:ph type="dt" sz="half" idx="2"/>
          </p:nvPr>
        </p:nvSpPr>
        <p:spPr>
          <a:xfrm>
            <a:off x="7004050" y="5409848"/>
            <a:ext cx="1293091" cy="305152"/>
          </a:xfrm>
          <a:prstGeom prst="rect">
            <a:avLst/>
          </a:prstGeom>
        </p:spPr>
        <p:txBody>
          <a:bodyPr vert="horz" lIns="91440" tIns="45720" rIns="91440" bIns="45720" rtlCol="0" anchor="ctr"/>
          <a:lstStyle>
            <a:lvl1pPr algn="r">
              <a:defRPr sz="800">
                <a:solidFill>
                  <a:srgbClr val="FFFFFF"/>
                </a:solidFill>
              </a:defRPr>
            </a:lvl1pPr>
          </a:lstStyle>
          <a:p>
            <a:fld id="{4E9EC383-1ABF-2B47-B363-8EC104A39C69}" type="datetime1">
              <a:rPr lang="en-US" smtClean="0"/>
              <a:t>3/9/20</a:t>
            </a:fld>
            <a:endParaRPr lang="en-US" dirty="0"/>
          </a:p>
        </p:txBody>
      </p:sp>
      <p:sp>
        <p:nvSpPr>
          <p:cNvPr id="16" name="Rectangle 15"/>
          <p:cNvSpPr/>
          <p:nvPr userDrawn="1"/>
        </p:nvSpPr>
        <p:spPr>
          <a:xfrm>
            <a:off x="-117070" y="1238744"/>
            <a:ext cx="101168" cy="373246"/>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userDrawn="1"/>
        </p:nvSpPr>
        <p:spPr>
          <a:xfrm>
            <a:off x="-117070" y="1611989"/>
            <a:ext cx="101168" cy="373246"/>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a:off x="-117070" y="1985234"/>
            <a:ext cx="101168" cy="373246"/>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userDrawn="1"/>
        </p:nvSpPr>
        <p:spPr>
          <a:xfrm>
            <a:off x="-117070" y="2358479"/>
            <a:ext cx="101168" cy="373246"/>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userDrawn="1"/>
        </p:nvSpPr>
        <p:spPr>
          <a:xfrm>
            <a:off x="-117070" y="0"/>
            <a:ext cx="101168" cy="373246"/>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userDrawn="1"/>
        </p:nvSpPr>
        <p:spPr>
          <a:xfrm>
            <a:off x="-117070" y="373245"/>
            <a:ext cx="101168" cy="373246"/>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p:cNvSpPr/>
          <p:nvPr userDrawn="1"/>
        </p:nvSpPr>
        <p:spPr>
          <a:xfrm>
            <a:off x="-117070" y="808120"/>
            <a:ext cx="101168" cy="37324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22"/>
          <p:cNvSpPr txBox="1"/>
          <p:nvPr userDrawn="1"/>
        </p:nvSpPr>
        <p:spPr>
          <a:xfrm>
            <a:off x="-635000" y="-2"/>
            <a:ext cx="517930" cy="707886"/>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
        <p:nvSpPr>
          <p:cNvPr id="2" name="Slide Number Placeholder 1"/>
          <p:cNvSpPr>
            <a:spLocks noGrp="1"/>
          </p:cNvSpPr>
          <p:nvPr>
            <p:ph type="sldNum" sz="quarter" idx="4"/>
          </p:nvPr>
        </p:nvSpPr>
        <p:spPr>
          <a:xfrm>
            <a:off x="8478982" y="5409848"/>
            <a:ext cx="665018" cy="303212"/>
          </a:xfrm>
          <a:prstGeom prst="rect">
            <a:avLst/>
          </a:prstGeom>
        </p:spPr>
        <p:txBody>
          <a:bodyPr vert="horz" lIns="91440" tIns="45720" rIns="91440" bIns="45720" rtlCol="0" anchor="ctr"/>
          <a:lstStyle>
            <a:lvl1pPr algn="r">
              <a:defRPr sz="800">
                <a:solidFill>
                  <a:schemeClr val="bg1"/>
                </a:solidFill>
              </a:defRPr>
            </a:lvl1pPr>
          </a:lstStyle>
          <a:p>
            <a:fld id="{59B6DBC4-DCF0-44E6-A1E9-8E19C8237A2A}" type="slidenum">
              <a:rPr lang="en-US" smtClean="0"/>
              <a:pPr/>
              <a:t>‹#›</a:t>
            </a:fld>
            <a:endParaRPr lang="en-US"/>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50" r:id="rId3"/>
    <p:sldLayoutId id="2147483674" r:id="rId4"/>
    <p:sldLayoutId id="2147483677" r:id="rId5"/>
  </p:sldLayoutIdLst>
  <p:hf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emf"/><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emf"/><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tiff"/><Relationship Id="rId1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31.tiff"/><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6.jpeg"/><Relationship Id="rId16" Type="http://schemas.openxmlformats.org/officeDocument/2006/relationships/image" Target="../media/image40.tiff"/><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35.jp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tiff"/><Relationship Id="rId19" Type="http://schemas.openxmlformats.org/officeDocument/2006/relationships/image" Target="../media/image43.jpeg"/><Relationship Id="rId4" Type="http://schemas.openxmlformats.org/officeDocument/2006/relationships/image" Target="../media/image28.tif"/><Relationship Id="rId9" Type="http://schemas.openxmlformats.org/officeDocument/2006/relationships/image" Target="../media/image33.tiff"/><Relationship Id="rId1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image" Target="../media/image44.emf"/><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a:t>LANL’s </a:t>
            </a:r>
            <a:r>
              <a:rPr lang="en-US" b="1" dirty="0" err="1"/>
              <a:t>sPHENIX</a:t>
            </a:r>
            <a:r>
              <a:rPr lang="en-US" b="1" dirty="0"/>
              <a:t> Program at RHIC</a:t>
            </a:r>
          </a:p>
        </p:txBody>
      </p:sp>
      <p:sp>
        <p:nvSpPr>
          <p:cNvPr id="10" name="Text Placeholder 9"/>
          <p:cNvSpPr>
            <a:spLocks noGrp="1"/>
          </p:cNvSpPr>
          <p:nvPr>
            <p:ph type="body" sz="quarter" idx="14"/>
          </p:nvPr>
        </p:nvSpPr>
        <p:spPr/>
        <p:txBody>
          <a:bodyPr/>
          <a:lstStyle/>
          <a:p>
            <a:endParaRPr lang="en-US" dirty="0"/>
          </a:p>
        </p:txBody>
      </p:sp>
      <p:sp>
        <p:nvSpPr>
          <p:cNvPr id="11" name="Text Placeholder 6">
            <a:extLst>
              <a:ext uri="{FF2B5EF4-FFF2-40B4-BE49-F238E27FC236}">
                <a16:creationId xmlns:a16="http://schemas.microsoft.com/office/drawing/2014/main" id="{0411F5B1-8E37-E243-AF08-9B3DE6E3FCD5}"/>
              </a:ext>
            </a:extLst>
          </p:cNvPr>
          <p:cNvSpPr>
            <a:spLocks noGrp="1"/>
          </p:cNvSpPr>
          <p:nvPr>
            <p:ph type="body" sz="quarter" idx="11"/>
          </p:nvPr>
        </p:nvSpPr>
        <p:spPr>
          <a:xfrm>
            <a:off x="3981797" y="3165407"/>
            <a:ext cx="4705004" cy="606908"/>
          </a:xfrm>
        </p:spPr>
        <p:txBody>
          <a:bodyPr/>
          <a:lstStyle/>
          <a:p>
            <a:r>
              <a:rPr lang="en-US" u="sng" dirty="0"/>
              <a:t>Ming X. Liu</a:t>
            </a:r>
            <a:r>
              <a:rPr lang="en-US" dirty="0"/>
              <a:t>, P-25</a:t>
            </a:r>
          </a:p>
          <a:p>
            <a:r>
              <a:rPr lang="en-US" dirty="0"/>
              <a:t>High Energy Nuclear Physics Team</a:t>
            </a:r>
          </a:p>
        </p:txBody>
      </p:sp>
      <p:sp>
        <p:nvSpPr>
          <p:cNvPr id="12" name="Text Placeholder 7">
            <a:extLst>
              <a:ext uri="{FF2B5EF4-FFF2-40B4-BE49-F238E27FC236}">
                <a16:creationId xmlns:a16="http://schemas.microsoft.com/office/drawing/2014/main" id="{8EA11506-1944-5646-89A4-0B433169303D}"/>
              </a:ext>
            </a:extLst>
          </p:cNvPr>
          <p:cNvSpPr>
            <a:spLocks noGrp="1"/>
          </p:cNvSpPr>
          <p:nvPr>
            <p:ph type="body" sz="quarter" idx="12"/>
          </p:nvPr>
        </p:nvSpPr>
        <p:spPr>
          <a:xfrm>
            <a:off x="5143500" y="3772967"/>
            <a:ext cx="3543300" cy="627160"/>
          </a:xfrm>
        </p:spPr>
        <p:txBody>
          <a:bodyPr/>
          <a:lstStyle/>
          <a:p>
            <a:r>
              <a:rPr lang="en-US" dirty="0"/>
              <a:t>03/30/2020</a:t>
            </a:r>
          </a:p>
        </p:txBody>
      </p:sp>
    </p:spTree>
    <p:extLst>
      <p:ext uri="{BB962C8B-B14F-4D97-AF65-F5344CB8AC3E}">
        <p14:creationId xmlns:p14="http://schemas.microsoft.com/office/powerpoint/2010/main" val="82619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44D783E-B9D5-9342-B1C8-A1DB13EE1737}"/>
              </a:ext>
            </a:extLst>
          </p:cNvPr>
          <p:cNvGrpSpPr/>
          <p:nvPr/>
        </p:nvGrpSpPr>
        <p:grpSpPr>
          <a:xfrm>
            <a:off x="3509823" y="1819246"/>
            <a:ext cx="1774845" cy="2003904"/>
            <a:chOff x="4966438" y="3640953"/>
            <a:chExt cx="1415612" cy="1750143"/>
          </a:xfrm>
        </p:grpSpPr>
        <p:pic>
          <p:nvPicPr>
            <p:cNvPr id="27" name="Picture 26" descr="sPHENIX-MVTX-CoverPage.pdf">
              <a:extLst>
                <a:ext uri="{FF2B5EF4-FFF2-40B4-BE49-F238E27FC236}">
                  <a16:creationId xmlns:a16="http://schemas.microsoft.com/office/drawing/2014/main" id="{CF49D65F-91EA-8D40-A063-F17F2255BFB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88575" y="3646748"/>
              <a:ext cx="1347905" cy="1744348"/>
            </a:xfrm>
            <a:prstGeom prst="rect">
              <a:avLst/>
            </a:prstGeom>
          </p:spPr>
        </p:pic>
        <p:sp>
          <p:nvSpPr>
            <p:cNvPr id="28" name="TextBox 27">
              <a:extLst>
                <a:ext uri="{FF2B5EF4-FFF2-40B4-BE49-F238E27FC236}">
                  <a16:creationId xmlns:a16="http://schemas.microsoft.com/office/drawing/2014/main" id="{AB144CBA-DEDD-3B44-821D-2510E4E38C6F}"/>
                </a:ext>
              </a:extLst>
            </p:cNvPr>
            <p:cNvSpPr txBox="1"/>
            <p:nvPr/>
          </p:nvSpPr>
          <p:spPr>
            <a:xfrm>
              <a:off x="4966438" y="3640953"/>
              <a:ext cx="1415612" cy="349443"/>
            </a:xfrm>
            <a:prstGeom prst="rect">
              <a:avLst/>
            </a:prstGeom>
            <a:noFill/>
          </p:spPr>
          <p:txBody>
            <a:bodyPr wrap="none" rtlCol="0">
              <a:spAutoFit/>
            </a:bodyPr>
            <a:lstStyle/>
            <a:p>
              <a:r>
                <a:rPr lang="en-US" sz="1000" dirty="0">
                  <a:solidFill>
                    <a:srgbClr val="FFFF00"/>
                  </a:solidFill>
                </a:rPr>
                <a:t>MVTX Full Proposal to DOE</a:t>
              </a:r>
            </a:p>
            <a:p>
              <a:r>
                <a:rPr lang="en-US" sz="1000" dirty="0">
                  <a:solidFill>
                    <a:srgbClr val="FFFF00"/>
                  </a:solidFill>
                </a:rPr>
                <a:t>(2018)</a:t>
              </a:r>
              <a:endParaRPr lang="en-US" sz="1600" dirty="0">
                <a:solidFill>
                  <a:srgbClr val="FFFF00"/>
                </a:solidFill>
              </a:endParaRPr>
            </a:p>
          </p:txBody>
        </p:sp>
      </p:grpSp>
      <p:sp>
        <p:nvSpPr>
          <p:cNvPr id="2" name="Title 1">
            <a:extLst>
              <a:ext uri="{FF2B5EF4-FFF2-40B4-BE49-F238E27FC236}">
                <a16:creationId xmlns:a16="http://schemas.microsoft.com/office/drawing/2014/main" id="{EB5FC525-4FDE-2345-B490-82A8BF5600E5}"/>
              </a:ext>
            </a:extLst>
          </p:cNvPr>
          <p:cNvSpPr>
            <a:spLocks noGrp="1"/>
          </p:cNvSpPr>
          <p:nvPr>
            <p:ph type="title"/>
          </p:nvPr>
        </p:nvSpPr>
        <p:spPr>
          <a:xfrm>
            <a:off x="498764" y="1"/>
            <a:ext cx="8085512" cy="820911"/>
          </a:xfrm>
        </p:spPr>
        <p:txBody>
          <a:bodyPr/>
          <a:lstStyle/>
          <a:p>
            <a:r>
              <a:rPr lang="en-US" dirty="0"/>
              <a:t>LANL LDRD Enabled Initial </a:t>
            </a:r>
            <a:r>
              <a:rPr lang="en-US" dirty="0" err="1"/>
              <a:t>sPHENIX</a:t>
            </a:r>
            <a:r>
              <a:rPr lang="en-US" dirty="0"/>
              <a:t> MVTX R&amp;D</a:t>
            </a:r>
          </a:p>
        </p:txBody>
      </p:sp>
      <p:sp>
        <p:nvSpPr>
          <p:cNvPr id="3" name="Date Placeholder 2">
            <a:extLst>
              <a:ext uri="{FF2B5EF4-FFF2-40B4-BE49-F238E27FC236}">
                <a16:creationId xmlns:a16="http://schemas.microsoft.com/office/drawing/2014/main" id="{20B00FCF-2BAC-6644-9C03-4C0737397303}"/>
              </a:ext>
            </a:extLst>
          </p:cNvPr>
          <p:cNvSpPr>
            <a:spLocks noGrp="1"/>
          </p:cNvSpPr>
          <p:nvPr>
            <p:ph type="dt" sz="half" idx="10"/>
          </p:nvPr>
        </p:nvSpPr>
        <p:spPr/>
        <p:txBody>
          <a:bodyPr/>
          <a:lstStyle/>
          <a:p>
            <a:fld id="{A5A86C15-1F75-C54F-A913-FA2620706644}" type="datetime1">
              <a:rPr lang="en-US" smtClean="0"/>
              <a:t>3/9/20</a:t>
            </a:fld>
            <a:endParaRPr lang="en-US" dirty="0"/>
          </a:p>
        </p:txBody>
      </p:sp>
      <p:sp>
        <p:nvSpPr>
          <p:cNvPr id="4" name="Footer Placeholder 3">
            <a:extLst>
              <a:ext uri="{FF2B5EF4-FFF2-40B4-BE49-F238E27FC236}">
                <a16:creationId xmlns:a16="http://schemas.microsoft.com/office/drawing/2014/main" id="{9F860E60-C156-F44E-8F74-A3DB1629F521}"/>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D2AD4AF7-D99F-B149-933B-AF6CEFC629BA}"/>
              </a:ext>
            </a:extLst>
          </p:cNvPr>
          <p:cNvSpPr>
            <a:spLocks noGrp="1"/>
          </p:cNvSpPr>
          <p:nvPr>
            <p:ph idx="1"/>
          </p:nvPr>
        </p:nvSpPr>
        <p:spPr>
          <a:xfrm>
            <a:off x="44152" y="1324478"/>
            <a:ext cx="3510049" cy="1645205"/>
          </a:xfrm>
        </p:spPr>
        <p:txBody>
          <a:bodyPr>
            <a:normAutofit fontScale="62500" lnSpcReduction="20000"/>
          </a:bodyPr>
          <a:lstStyle/>
          <a:p>
            <a:r>
              <a:rPr lang="en-US" sz="1600" dirty="0"/>
              <a:t>Very fine pitch (27μm x 29μm), </a:t>
            </a:r>
            <a:r>
              <a:rPr lang="en-US" sz="1600" dirty="0">
                <a:solidFill>
                  <a:srgbClr val="00B050"/>
                </a:solidFill>
              </a:rPr>
              <a:t>for superb spatial resolution</a:t>
            </a:r>
          </a:p>
          <a:p>
            <a:r>
              <a:rPr lang="en-US" sz="1600" dirty="0"/>
              <a:t>High efficiency (&gt;99%) and low noise (&lt;10</a:t>
            </a:r>
            <a:r>
              <a:rPr lang="en-US" sz="1600" baseline="30000" dirty="0"/>
              <a:t>-6</a:t>
            </a:r>
            <a:r>
              <a:rPr lang="en-US" sz="1600" dirty="0"/>
              <a:t>), </a:t>
            </a:r>
            <a:r>
              <a:rPr lang="en-US" sz="1600" dirty="0">
                <a:solidFill>
                  <a:srgbClr val="00B050"/>
                </a:solidFill>
              </a:rPr>
              <a:t>for excellent tracking</a:t>
            </a:r>
          </a:p>
          <a:p>
            <a:r>
              <a:rPr lang="en-US" sz="1600" dirty="0"/>
              <a:t>Time resolution, ~5 </a:t>
            </a:r>
            <a:r>
              <a:rPr lang="en-US" sz="1600" dirty="0" err="1"/>
              <a:t>μS</a:t>
            </a:r>
            <a:r>
              <a:rPr lang="en-US" sz="1600" dirty="0"/>
              <a:t>, </a:t>
            </a:r>
            <a:r>
              <a:rPr lang="en-US" sz="1600" dirty="0">
                <a:solidFill>
                  <a:srgbClr val="00B050"/>
                </a:solidFill>
              </a:rPr>
              <a:t>for less pileup </a:t>
            </a:r>
          </a:p>
          <a:p>
            <a:r>
              <a:rPr lang="en-US" sz="1600" dirty="0"/>
              <a:t>Ultra-thin/low mass, 50μm (~0.3% X</a:t>
            </a:r>
            <a:r>
              <a:rPr lang="en-US" sz="1600" baseline="-25000" dirty="0"/>
              <a:t>0</a:t>
            </a:r>
            <a:r>
              <a:rPr lang="en-US" sz="1600" dirty="0"/>
              <a:t>), </a:t>
            </a:r>
            <a:r>
              <a:rPr lang="en-US" sz="1600" dirty="0">
                <a:solidFill>
                  <a:srgbClr val="00B050"/>
                </a:solidFill>
              </a:rPr>
              <a:t>for less multiple scatterings</a:t>
            </a:r>
          </a:p>
          <a:p>
            <a:r>
              <a:rPr lang="en-US" sz="1600" dirty="0"/>
              <a:t>0.5M channels with on-pixel digitization, </a:t>
            </a:r>
            <a:r>
              <a:rPr lang="en-US" sz="1600" dirty="0">
                <a:solidFill>
                  <a:srgbClr val="00B050"/>
                </a:solidFill>
              </a:rPr>
              <a:t>for zero-suppression and fast readout</a:t>
            </a:r>
            <a:endParaRPr lang="en-US" sz="1600" dirty="0"/>
          </a:p>
          <a:p>
            <a:r>
              <a:rPr lang="en-US" sz="1600" dirty="0"/>
              <a:t>Low power dissipation, 40mW/cm</a:t>
            </a:r>
            <a:r>
              <a:rPr lang="en-US" sz="1600" baseline="30000" dirty="0"/>
              <a:t>2</a:t>
            </a:r>
            <a:r>
              <a:rPr lang="en-US" sz="1600" dirty="0"/>
              <a:t>, </a:t>
            </a:r>
            <a:r>
              <a:rPr lang="en-US" sz="1600" dirty="0">
                <a:solidFill>
                  <a:srgbClr val="00B050"/>
                </a:solidFill>
              </a:rPr>
              <a:t>for minimal service materials</a:t>
            </a:r>
          </a:p>
        </p:txBody>
      </p:sp>
      <p:sp>
        <p:nvSpPr>
          <p:cNvPr id="6" name="Slide Number Placeholder 5">
            <a:extLst>
              <a:ext uri="{FF2B5EF4-FFF2-40B4-BE49-F238E27FC236}">
                <a16:creationId xmlns:a16="http://schemas.microsoft.com/office/drawing/2014/main" id="{C8EA0801-05B0-3E49-8EAC-502F78BD611B}"/>
              </a:ext>
            </a:extLst>
          </p:cNvPr>
          <p:cNvSpPr>
            <a:spLocks noGrp="1"/>
          </p:cNvSpPr>
          <p:nvPr>
            <p:ph type="sldNum" sz="quarter" idx="4"/>
          </p:nvPr>
        </p:nvSpPr>
        <p:spPr/>
        <p:txBody>
          <a:bodyPr/>
          <a:lstStyle/>
          <a:p>
            <a:fld id="{59B6DBC4-DCF0-44E6-A1E9-8E19C8237A2A}" type="slidenum">
              <a:rPr lang="en-US" smtClean="0"/>
              <a:pPr/>
              <a:t>10</a:t>
            </a:fld>
            <a:endParaRPr lang="en-US"/>
          </a:p>
        </p:txBody>
      </p:sp>
      <p:pic>
        <p:nvPicPr>
          <p:cNvPr id="12" name="pasted-image.pdf">
            <a:extLst>
              <a:ext uri="{FF2B5EF4-FFF2-40B4-BE49-F238E27FC236}">
                <a16:creationId xmlns:a16="http://schemas.microsoft.com/office/drawing/2014/main" id="{AD36268F-8841-CF4B-9B8C-40F8C02770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52" y="2983177"/>
            <a:ext cx="3369406" cy="1260608"/>
          </a:xfrm>
          <a:prstGeom prst="rect">
            <a:avLst/>
          </a:prstGeom>
          <a:ln w="25400" cap="flat">
            <a:noFill/>
            <a:round/>
          </a:ln>
          <a:effectLst/>
        </p:spPr>
      </p:pic>
      <p:sp>
        <p:nvSpPr>
          <p:cNvPr id="14" name="TextBox 2">
            <a:extLst>
              <a:ext uri="{FF2B5EF4-FFF2-40B4-BE49-F238E27FC236}">
                <a16:creationId xmlns:a16="http://schemas.microsoft.com/office/drawing/2014/main" id="{645D5CCE-4A6C-774E-BC64-497CEAFAE291}"/>
              </a:ext>
            </a:extLst>
          </p:cNvPr>
          <p:cNvSpPr txBox="1"/>
          <p:nvPr/>
        </p:nvSpPr>
        <p:spPr>
          <a:xfrm>
            <a:off x="5291602" y="871321"/>
            <a:ext cx="3845058" cy="1754326"/>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200" b="1" dirty="0"/>
              <a:t>LDRD achievements: </a:t>
            </a:r>
          </a:p>
          <a:p>
            <a:pPr marL="171450" indent="-171450">
              <a:buFontTx/>
              <a:buChar char="-"/>
            </a:pPr>
            <a:r>
              <a:rPr lang="en-US" sz="1200" dirty="0"/>
              <a:t>ALPIDE sensor evaluation and optimization </a:t>
            </a:r>
          </a:p>
          <a:p>
            <a:pPr marL="171450" indent="-171450">
              <a:buFontTx/>
              <a:buChar char="-"/>
            </a:pPr>
            <a:r>
              <a:rPr lang="en-US" sz="1200" dirty="0"/>
              <a:t>MVTX readout hardware and software development &amp; integration </a:t>
            </a:r>
          </a:p>
          <a:p>
            <a:pPr marL="171450" indent="-171450">
              <a:buFontTx/>
              <a:buChar char="-"/>
            </a:pPr>
            <a:r>
              <a:rPr lang="en-US" sz="1200" dirty="0"/>
              <a:t>MVTX mechanical conceptual design</a:t>
            </a:r>
          </a:p>
          <a:p>
            <a:pPr marL="171450" indent="-171450">
              <a:buFontTx/>
              <a:buChar char="-"/>
            </a:pPr>
            <a:r>
              <a:rPr lang="en-US" sz="1200" dirty="0"/>
              <a:t>Prototype telescopes to demonstrate performance  </a:t>
            </a:r>
          </a:p>
          <a:p>
            <a:pPr marL="171450" indent="-171450">
              <a:buFontTx/>
              <a:buChar char="-"/>
            </a:pPr>
            <a:r>
              <a:rPr lang="en-US" sz="1200" dirty="0"/>
              <a:t>Physics and detector simulations</a:t>
            </a:r>
          </a:p>
          <a:p>
            <a:pPr marL="171450" indent="-171450">
              <a:buFontTx/>
              <a:buChar char="-"/>
            </a:pPr>
            <a:r>
              <a:rPr lang="en-US" sz="1200" dirty="0"/>
              <a:t>Theoretical model development</a:t>
            </a:r>
          </a:p>
          <a:p>
            <a:pPr marL="171450" indent="-171450">
              <a:buFontTx/>
              <a:buChar char="-"/>
            </a:pPr>
            <a:r>
              <a:rPr lang="en-US" sz="1200" b="1" dirty="0"/>
              <a:t>Developed the MVTX full proposal</a:t>
            </a:r>
          </a:p>
        </p:txBody>
      </p:sp>
      <p:cxnSp>
        <p:nvCxnSpPr>
          <p:cNvPr id="15" name="Straight Arrow Connector 14">
            <a:extLst>
              <a:ext uri="{FF2B5EF4-FFF2-40B4-BE49-F238E27FC236}">
                <a16:creationId xmlns:a16="http://schemas.microsoft.com/office/drawing/2014/main" id="{431578C3-8EF4-E045-B061-4CFCDBA2923B}"/>
              </a:ext>
            </a:extLst>
          </p:cNvPr>
          <p:cNvCxnSpPr>
            <a:cxnSpLocks/>
          </p:cNvCxnSpPr>
          <p:nvPr/>
        </p:nvCxnSpPr>
        <p:spPr>
          <a:xfrm flipV="1">
            <a:off x="167044" y="4182218"/>
            <a:ext cx="200874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2">
            <a:extLst>
              <a:ext uri="{FF2B5EF4-FFF2-40B4-BE49-F238E27FC236}">
                <a16:creationId xmlns:a16="http://schemas.microsoft.com/office/drawing/2014/main" id="{45E48C06-9CFB-AC49-8D95-0BB127D8ACD5}"/>
              </a:ext>
            </a:extLst>
          </p:cNvPr>
          <p:cNvSpPr txBox="1"/>
          <p:nvPr/>
        </p:nvSpPr>
        <p:spPr>
          <a:xfrm>
            <a:off x="511158" y="4215573"/>
            <a:ext cx="1133644" cy="40011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000" dirty="0"/>
              <a:t>~28 </a:t>
            </a:r>
            <a:r>
              <a:rPr lang="en-US" sz="2000" dirty="0" err="1"/>
              <a:t>μm</a:t>
            </a:r>
            <a:endParaRPr lang="en-US" sz="2000" dirty="0"/>
          </a:p>
        </p:txBody>
      </p:sp>
      <p:pic>
        <p:nvPicPr>
          <p:cNvPr id="18" name="Picture 17">
            <a:extLst>
              <a:ext uri="{FF2B5EF4-FFF2-40B4-BE49-F238E27FC236}">
                <a16:creationId xmlns:a16="http://schemas.microsoft.com/office/drawing/2014/main" id="{4CE82F59-2363-6F4F-82F2-0DC2BA6D54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4787" y="2708591"/>
            <a:ext cx="1571834" cy="1178876"/>
          </a:xfrm>
          <a:prstGeom prst="rect">
            <a:avLst/>
          </a:prstGeom>
        </p:spPr>
      </p:pic>
      <p:pic>
        <p:nvPicPr>
          <p:cNvPr id="19" name="Picture 18">
            <a:extLst>
              <a:ext uri="{FF2B5EF4-FFF2-40B4-BE49-F238E27FC236}">
                <a16:creationId xmlns:a16="http://schemas.microsoft.com/office/drawing/2014/main" id="{2B4D0313-08A2-8644-8968-0A72F579E3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4101"/>
          <a:stretch/>
        </p:blipFill>
        <p:spPr>
          <a:xfrm>
            <a:off x="6337772" y="4017465"/>
            <a:ext cx="2748353" cy="1373631"/>
          </a:xfrm>
          <a:prstGeom prst="rect">
            <a:avLst/>
          </a:prstGeom>
        </p:spPr>
      </p:pic>
      <p:pic>
        <p:nvPicPr>
          <p:cNvPr id="20" name="Picture 19">
            <a:extLst>
              <a:ext uri="{FF2B5EF4-FFF2-40B4-BE49-F238E27FC236}">
                <a16:creationId xmlns:a16="http://schemas.microsoft.com/office/drawing/2014/main" id="{4AB9789F-B69D-A944-8CD0-D3DDADEAC84E}"/>
              </a:ext>
            </a:extLst>
          </p:cNvPr>
          <p:cNvPicPr>
            <a:picLocks noChangeAspect="1"/>
          </p:cNvPicPr>
          <p:nvPr/>
        </p:nvPicPr>
        <p:blipFill>
          <a:blip r:embed="rId6"/>
          <a:stretch>
            <a:fillRect/>
          </a:stretch>
        </p:blipFill>
        <p:spPr>
          <a:xfrm>
            <a:off x="7196621" y="2615588"/>
            <a:ext cx="1920809" cy="1434324"/>
          </a:xfrm>
          <a:prstGeom prst="rect">
            <a:avLst/>
          </a:prstGeom>
        </p:spPr>
      </p:pic>
      <p:sp>
        <p:nvSpPr>
          <p:cNvPr id="21" name="Rectangle 20">
            <a:extLst>
              <a:ext uri="{FF2B5EF4-FFF2-40B4-BE49-F238E27FC236}">
                <a16:creationId xmlns:a16="http://schemas.microsoft.com/office/drawing/2014/main" id="{D3CE32ED-5871-DA47-8003-1F0A3A1CA496}"/>
              </a:ext>
            </a:extLst>
          </p:cNvPr>
          <p:cNvSpPr/>
          <p:nvPr/>
        </p:nvSpPr>
        <p:spPr>
          <a:xfrm>
            <a:off x="7317652" y="2740967"/>
            <a:ext cx="1590501" cy="369332"/>
          </a:xfrm>
          <a:prstGeom prst="rect">
            <a:avLst/>
          </a:prstGeom>
        </p:spPr>
        <p:txBody>
          <a:bodyPr wrap="square">
            <a:spAutoFit/>
          </a:bodyPr>
          <a:lstStyle/>
          <a:p>
            <a:r>
              <a:rPr lang="en-US" sz="600" dirty="0">
                <a:solidFill>
                  <a:srgbClr val="FF0000"/>
                </a:solidFill>
              </a:rPr>
              <a:t>Fermilab Test Beam: </a:t>
            </a:r>
          </a:p>
          <a:p>
            <a:r>
              <a:rPr lang="en-US" sz="600" dirty="0">
                <a:solidFill>
                  <a:srgbClr val="FF0000"/>
                </a:solidFill>
              </a:rPr>
              <a:t>Tracking spatial resolution </a:t>
            </a:r>
          </a:p>
          <a:p>
            <a:r>
              <a:rPr lang="en-US" sz="600" dirty="0">
                <a:solidFill>
                  <a:srgbClr val="FF0000"/>
                </a:solidFill>
              </a:rPr>
              <a:t>achieved:  &lt;5 um </a:t>
            </a:r>
          </a:p>
        </p:txBody>
      </p:sp>
      <p:sp>
        <p:nvSpPr>
          <p:cNvPr id="22" name="TextBox 21">
            <a:extLst>
              <a:ext uri="{FF2B5EF4-FFF2-40B4-BE49-F238E27FC236}">
                <a16:creationId xmlns:a16="http://schemas.microsoft.com/office/drawing/2014/main" id="{12A72B09-C347-6C4A-9191-57542B2C0757}"/>
              </a:ext>
            </a:extLst>
          </p:cNvPr>
          <p:cNvSpPr txBox="1"/>
          <p:nvPr/>
        </p:nvSpPr>
        <p:spPr>
          <a:xfrm>
            <a:off x="7446383" y="4118113"/>
            <a:ext cx="1537409" cy="276999"/>
          </a:xfrm>
          <a:prstGeom prst="rect">
            <a:avLst/>
          </a:prstGeom>
          <a:noFill/>
        </p:spPr>
        <p:txBody>
          <a:bodyPr wrap="none" rtlCol="0">
            <a:spAutoFit/>
          </a:bodyPr>
          <a:lstStyle/>
          <a:p>
            <a:r>
              <a:rPr lang="en-US" sz="1200" b="1" dirty="0">
                <a:solidFill>
                  <a:srgbClr val="FFFF00"/>
                </a:solidFill>
              </a:rPr>
              <a:t>Test beam @FNAL</a:t>
            </a:r>
            <a:endParaRPr lang="en-US" b="1" dirty="0">
              <a:solidFill>
                <a:srgbClr val="FFFF00"/>
              </a:solidFill>
            </a:endParaRPr>
          </a:p>
        </p:txBody>
      </p:sp>
      <p:sp>
        <p:nvSpPr>
          <p:cNvPr id="23" name="TextBox 22">
            <a:extLst>
              <a:ext uri="{FF2B5EF4-FFF2-40B4-BE49-F238E27FC236}">
                <a16:creationId xmlns:a16="http://schemas.microsoft.com/office/drawing/2014/main" id="{A2F6D3A5-7636-D441-AE05-42B95044DCE9}"/>
              </a:ext>
            </a:extLst>
          </p:cNvPr>
          <p:cNvSpPr txBox="1"/>
          <p:nvPr/>
        </p:nvSpPr>
        <p:spPr>
          <a:xfrm>
            <a:off x="6237178" y="3228705"/>
            <a:ext cx="1101584" cy="338554"/>
          </a:xfrm>
          <a:prstGeom prst="rect">
            <a:avLst/>
          </a:prstGeom>
          <a:noFill/>
        </p:spPr>
        <p:txBody>
          <a:bodyPr wrap="none" rtlCol="0">
            <a:spAutoFit/>
          </a:bodyPr>
          <a:lstStyle/>
          <a:p>
            <a:r>
              <a:rPr lang="en-US" sz="800" b="1" dirty="0">
                <a:solidFill>
                  <a:srgbClr val="FFFF00"/>
                </a:solidFill>
              </a:rPr>
              <a:t>Sensor evaluation </a:t>
            </a:r>
          </a:p>
          <a:p>
            <a:r>
              <a:rPr lang="en-US" sz="800" b="1" dirty="0">
                <a:solidFill>
                  <a:srgbClr val="FFFF00"/>
                </a:solidFill>
              </a:rPr>
              <a:t>with laser @LANL</a:t>
            </a:r>
          </a:p>
        </p:txBody>
      </p:sp>
      <p:sp>
        <p:nvSpPr>
          <p:cNvPr id="25" name="TextBox 24">
            <a:extLst>
              <a:ext uri="{FF2B5EF4-FFF2-40B4-BE49-F238E27FC236}">
                <a16:creationId xmlns:a16="http://schemas.microsoft.com/office/drawing/2014/main" id="{4C42EA37-3755-8B42-AA2F-9085692503DE}"/>
              </a:ext>
            </a:extLst>
          </p:cNvPr>
          <p:cNvSpPr txBox="1"/>
          <p:nvPr/>
        </p:nvSpPr>
        <p:spPr>
          <a:xfrm>
            <a:off x="-14851" y="996902"/>
            <a:ext cx="3636637" cy="276999"/>
          </a:xfrm>
          <a:prstGeom prst="rect">
            <a:avLst/>
          </a:prstGeom>
          <a:noFill/>
        </p:spPr>
        <p:txBody>
          <a:bodyPr wrap="none" rtlCol="0">
            <a:spAutoFit/>
          </a:bodyPr>
          <a:lstStyle/>
          <a:p>
            <a:r>
              <a:rPr lang="en-US" sz="1200" b="1" dirty="0"/>
              <a:t>ALICE Monolithic Active Pixel Sensor (ALPIDE)</a:t>
            </a:r>
          </a:p>
        </p:txBody>
      </p:sp>
      <p:grpSp>
        <p:nvGrpSpPr>
          <p:cNvPr id="8" name="Group 7">
            <a:extLst>
              <a:ext uri="{FF2B5EF4-FFF2-40B4-BE49-F238E27FC236}">
                <a16:creationId xmlns:a16="http://schemas.microsoft.com/office/drawing/2014/main" id="{571EE78A-B7BF-D64E-9C14-32E55CB14513}"/>
              </a:ext>
            </a:extLst>
          </p:cNvPr>
          <p:cNvGrpSpPr/>
          <p:nvPr/>
        </p:nvGrpSpPr>
        <p:grpSpPr>
          <a:xfrm>
            <a:off x="3507364" y="3847414"/>
            <a:ext cx="2911765" cy="1562434"/>
            <a:chOff x="3304976" y="3841208"/>
            <a:chExt cx="2911765" cy="1562434"/>
          </a:xfrm>
        </p:grpSpPr>
        <p:pic>
          <p:nvPicPr>
            <p:cNvPr id="24" name="Picture 23">
              <a:extLst>
                <a:ext uri="{FF2B5EF4-FFF2-40B4-BE49-F238E27FC236}">
                  <a16:creationId xmlns:a16="http://schemas.microsoft.com/office/drawing/2014/main" id="{1DB069FD-4404-EF46-8E93-39B841B6D752}"/>
                </a:ext>
              </a:extLst>
            </p:cNvPr>
            <p:cNvPicPr/>
            <p:nvPr/>
          </p:nvPicPr>
          <p:blipFill rotWithShape="1">
            <a:blip r:embed="rId7" cstate="print">
              <a:extLst>
                <a:ext uri="{28A0092B-C50C-407E-A947-70E740481C1C}">
                  <a14:useLocalDpi xmlns:a14="http://schemas.microsoft.com/office/drawing/2010/main"/>
                </a:ext>
              </a:extLst>
            </a:blip>
            <a:srcRect/>
            <a:stretch/>
          </p:blipFill>
          <p:spPr>
            <a:xfrm>
              <a:off x="3304976" y="3841208"/>
              <a:ext cx="2748353" cy="1562434"/>
            </a:xfrm>
            <a:prstGeom prst="rect">
              <a:avLst/>
            </a:prstGeom>
          </p:spPr>
        </p:pic>
        <p:sp>
          <p:nvSpPr>
            <p:cNvPr id="30" name="TextBox 29">
              <a:extLst>
                <a:ext uri="{FF2B5EF4-FFF2-40B4-BE49-F238E27FC236}">
                  <a16:creationId xmlns:a16="http://schemas.microsoft.com/office/drawing/2014/main" id="{B3EC1566-FAC4-E748-B157-A1F3FC2714D6}"/>
                </a:ext>
              </a:extLst>
            </p:cNvPr>
            <p:cNvSpPr txBox="1"/>
            <p:nvPr/>
          </p:nvSpPr>
          <p:spPr>
            <a:xfrm>
              <a:off x="4943572" y="3864197"/>
              <a:ext cx="1273169" cy="253916"/>
            </a:xfrm>
            <a:prstGeom prst="rect">
              <a:avLst/>
            </a:prstGeom>
            <a:noFill/>
          </p:spPr>
          <p:txBody>
            <a:bodyPr wrap="square" rtlCol="0">
              <a:spAutoFit/>
            </a:bodyPr>
            <a:lstStyle/>
            <a:p>
              <a:r>
                <a:rPr lang="en-US" sz="1050" b="1" dirty="0">
                  <a:solidFill>
                    <a:srgbClr val="FF0000"/>
                  </a:solidFill>
                </a:rPr>
                <a:t>MVTX detectors</a:t>
              </a:r>
              <a:endParaRPr lang="en-US" b="1" dirty="0">
                <a:solidFill>
                  <a:srgbClr val="FF0000"/>
                </a:solidFill>
              </a:endParaRPr>
            </a:p>
          </p:txBody>
        </p:sp>
      </p:grpSp>
      <p:pic>
        <p:nvPicPr>
          <p:cNvPr id="26" name="Content Placeholder 6">
            <a:extLst>
              <a:ext uri="{FF2B5EF4-FFF2-40B4-BE49-F238E27FC236}">
                <a16:creationId xmlns:a16="http://schemas.microsoft.com/office/drawing/2014/main" id="{51A6C347-4E31-2544-B71F-25CD7DF874F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30010" y="960902"/>
            <a:ext cx="715950" cy="455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9" name="TextBox 8">
            <a:extLst>
              <a:ext uri="{FF2B5EF4-FFF2-40B4-BE49-F238E27FC236}">
                <a16:creationId xmlns:a16="http://schemas.microsoft.com/office/drawing/2014/main" id="{B4329C38-6479-7A45-B5BB-EAECE27D2A2D}"/>
              </a:ext>
            </a:extLst>
          </p:cNvPr>
          <p:cNvSpPr txBox="1"/>
          <p:nvPr/>
        </p:nvSpPr>
        <p:spPr>
          <a:xfrm>
            <a:off x="-40412" y="4772192"/>
            <a:ext cx="3385799" cy="307777"/>
          </a:xfrm>
          <a:prstGeom prst="rect">
            <a:avLst/>
          </a:prstGeom>
          <a:noFill/>
        </p:spPr>
        <p:txBody>
          <a:bodyPr wrap="none" rtlCol="0">
            <a:spAutoFit/>
          </a:bodyPr>
          <a:lstStyle/>
          <a:p>
            <a:r>
              <a:rPr lang="en-US" sz="1100" dirty="0">
                <a:solidFill>
                  <a:srgbClr val="FF0000"/>
                </a:solidFill>
              </a:rPr>
              <a:t> </a:t>
            </a:r>
            <a:r>
              <a:rPr lang="en-US" sz="1400" dirty="0">
                <a:solidFill>
                  <a:srgbClr val="FF0000"/>
                </a:solidFill>
              </a:rPr>
              <a:t>An ideal pixel detector for QGP physics!</a:t>
            </a:r>
            <a:endParaRPr lang="en-US" sz="1400" dirty="0"/>
          </a:p>
        </p:txBody>
      </p:sp>
      <p:sp>
        <p:nvSpPr>
          <p:cNvPr id="10" name="Notched Right Arrow 9">
            <a:extLst>
              <a:ext uri="{FF2B5EF4-FFF2-40B4-BE49-F238E27FC236}">
                <a16:creationId xmlns:a16="http://schemas.microsoft.com/office/drawing/2014/main" id="{083BDA7E-3763-804C-BE46-819C10207565}"/>
              </a:ext>
            </a:extLst>
          </p:cNvPr>
          <p:cNvSpPr/>
          <p:nvPr/>
        </p:nvSpPr>
        <p:spPr>
          <a:xfrm rot="794056">
            <a:off x="2137887" y="3846433"/>
            <a:ext cx="1353426" cy="38484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50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6484-7177-144A-A4EA-3B50C41D63EC}"/>
              </a:ext>
            </a:extLst>
          </p:cNvPr>
          <p:cNvSpPr>
            <a:spLocks noGrp="1"/>
          </p:cNvSpPr>
          <p:nvPr>
            <p:ph type="title"/>
          </p:nvPr>
        </p:nvSpPr>
        <p:spPr/>
        <p:txBody>
          <a:bodyPr/>
          <a:lstStyle/>
          <a:p>
            <a:r>
              <a:rPr lang="en-US" dirty="0"/>
              <a:t>LANL LDRD Exp. Team in Action @Fermilab Test Beam</a:t>
            </a:r>
          </a:p>
        </p:txBody>
      </p:sp>
      <p:sp>
        <p:nvSpPr>
          <p:cNvPr id="3" name="Date Placeholder 2">
            <a:extLst>
              <a:ext uri="{FF2B5EF4-FFF2-40B4-BE49-F238E27FC236}">
                <a16:creationId xmlns:a16="http://schemas.microsoft.com/office/drawing/2014/main" id="{3D56790D-1146-5146-88B3-1351ED66BB84}"/>
              </a:ext>
            </a:extLst>
          </p:cNvPr>
          <p:cNvSpPr>
            <a:spLocks noGrp="1"/>
          </p:cNvSpPr>
          <p:nvPr>
            <p:ph type="dt" sz="half" idx="10"/>
          </p:nvPr>
        </p:nvSpPr>
        <p:spPr/>
        <p:txBody>
          <a:bodyPr/>
          <a:lstStyle/>
          <a:p>
            <a:fld id="{C55F7F97-E8D2-944F-9E6C-D843C476D90A}" type="datetime1">
              <a:rPr lang="en-US" smtClean="0"/>
              <a:t>3/9/20</a:t>
            </a:fld>
            <a:endParaRPr lang="en-US" dirty="0"/>
          </a:p>
        </p:txBody>
      </p:sp>
      <p:sp>
        <p:nvSpPr>
          <p:cNvPr id="4" name="Footer Placeholder 3">
            <a:extLst>
              <a:ext uri="{FF2B5EF4-FFF2-40B4-BE49-F238E27FC236}">
                <a16:creationId xmlns:a16="http://schemas.microsoft.com/office/drawing/2014/main" id="{1519BD7E-EAA4-3B4B-93BF-033845FAD715}"/>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669DBC59-7319-6148-859D-5E91A319BED2}"/>
              </a:ext>
            </a:extLst>
          </p:cNvPr>
          <p:cNvSpPr>
            <a:spLocks noGrp="1"/>
          </p:cNvSpPr>
          <p:nvPr>
            <p:ph type="sldNum" sz="quarter" idx="4"/>
          </p:nvPr>
        </p:nvSpPr>
        <p:spPr/>
        <p:txBody>
          <a:bodyPr/>
          <a:lstStyle/>
          <a:p>
            <a:fld id="{59B6DBC4-DCF0-44E6-A1E9-8E19C8237A2A}" type="slidenum">
              <a:rPr lang="en-US" smtClean="0"/>
              <a:pPr/>
              <a:t>11</a:t>
            </a:fld>
            <a:endParaRPr lang="en-US"/>
          </a:p>
        </p:txBody>
      </p:sp>
      <p:pic>
        <p:nvPicPr>
          <p:cNvPr id="10" name="Picture 9">
            <a:extLst>
              <a:ext uri="{FF2B5EF4-FFF2-40B4-BE49-F238E27FC236}">
                <a16:creationId xmlns:a16="http://schemas.microsoft.com/office/drawing/2014/main" id="{D4C435E7-D597-4E40-B874-78C1B5D690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89621" y="2036610"/>
            <a:ext cx="5554380" cy="3392639"/>
          </a:xfrm>
          <a:prstGeom prst="rect">
            <a:avLst/>
          </a:prstGeom>
        </p:spPr>
      </p:pic>
      <p:pic>
        <p:nvPicPr>
          <p:cNvPr id="11" name="Picture 10">
            <a:extLst>
              <a:ext uri="{FF2B5EF4-FFF2-40B4-BE49-F238E27FC236}">
                <a16:creationId xmlns:a16="http://schemas.microsoft.com/office/drawing/2014/main" id="{74C5D3FD-86DB-0744-BEE2-E8B675B134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5" y="3030892"/>
            <a:ext cx="3197812" cy="2398359"/>
          </a:xfrm>
          <a:prstGeom prst="rect">
            <a:avLst/>
          </a:prstGeom>
        </p:spPr>
      </p:pic>
      <p:sp>
        <p:nvSpPr>
          <p:cNvPr id="12" name="Rectangle 11">
            <a:extLst>
              <a:ext uri="{FF2B5EF4-FFF2-40B4-BE49-F238E27FC236}">
                <a16:creationId xmlns:a16="http://schemas.microsoft.com/office/drawing/2014/main" id="{BD917500-1A2A-1941-9337-37785FE55572}"/>
              </a:ext>
            </a:extLst>
          </p:cNvPr>
          <p:cNvSpPr/>
          <p:nvPr/>
        </p:nvSpPr>
        <p:spPr>
          <a:xfrm>
            <a:off x="82731" y="803228"/>
            <a:ext cx="9061269" cy="738664"/>
          </a:xfrm>
          <a:prstGeom prst="rect">
            <a:avLst/>
          </a:prstGeom>
        </p:spPr>
        <p:txBody>
          <a:bodyPr wrap="square">
            <a:spAutoFit/>
          </a:bodyPr>
          <a:lstStyle/>
          <a:p>
            <a:r>
              <a:rPr lang="en-US" sz="1400" b="1" dirty="0"/>
              <a:t>Two Photos by Ming @Fermilab Test Beam, May-June 2019</a:t>
            </a:r>
          </a:p>
          <a:p>
            <a:r>
              <a:rPr lang="en-US" sz="1400" b="1" dirty="0"/>
              <a:t>Others: </a:t>
            </a:r>
            <a:r>
              <a:rPr lang="en-US" sz="1400" dirty="0"/>
              <a:t>Pat, </a:t>
            </a:r>
            <a:r>
              <a:rPr lang="en-US" sz="1400" dirty="0" err="1"/>
              <a:t>Sanghoon</a:t>
            </a:r>
            <a:r>
              <a:rPr lang="en-US" sz="1400" dirty="0"/>
              <a:t>, Walt, Mark, Yasser, Mike, Jo (UT-Austin), John(BNL), </a:t>
            </a:r>
          </a:p>
          <a:p>
            <a:r>
              <a:rPr lang="en-US" sz="1400" dirty="0"/>
              <a:t>Chris, Abel, Dave, Darren, </a:t>
            </a:r>
            <a:r>
              <a:rPr lang="en-US" sz="1400" dirty="0" err="1"/>
              <a:t>Kun</a:t>
            </a:r>
            <a:r>
              <a:rPr lang="en-US" sz="1400" dirty="0"/>
              <a:t>, Cesar, Martin(BNL), </a:t>
            </a:r>
            <a:r>
              <a:rPr lang="en-US" sz="1400" dirty="0" err="1"/>
              <a:t>Jin</a:t>
            </a:r>
            <a:r>
              <a:rPr lang="en-US" sz="1400" dirty="0"/>
              <a:t> (BNL), John (BNL) …</a:t>
            </a:r>
          </a:p>
        </p:txBody>
      </p:sp>
      <p:sp>
        <p:nvSpPr>
          <p:cNvPr id="13" name="TextBox 12">
            <a:extLst>
              <a:ext uri="{FF2B5EF4-FFF2-40B4-BE49-F238E27FC236}">
                <a16:creationId xmlns:a16="http://schemas.microsoft.com/office/drawing/2014/main" id="{A64FC312-013A-4D4D-9F9E-B733AAB19358}"/>
              </a:ext>
            </a:extLst>
          </p:cNvPr>
          <p:cNvSpPr txBox="1"/>
          <p:nvPr/>
        </p:nvSpPr>
        <p:spPr>
          <a:xfrm>
            <a:off x="4488215" y="4822788"/>
            <a:ext cx="4198585" cy="923330"/>
          </a:xfrm>
          <a:prstGeom prst="rect">
            <a:avLst/>
          </a:prstGeom>
          <a:noFill/>
        </p:spPr>
        <p:txBody>
          <a:bodyPr wrap="none" rtlCol="0">
            <a:spAutoFit/>
          </a:bodyPr>
          <a:lstStyle/>
          <a:p>
            <a:r>
              <a:rPr lang="en-US" dirty="0">
                <a:solidFill>
                  <a:srgbClr val="FFFF00"/>
                </a:solidFill>
              </a:rPr>
              <a:t>Matt, Hubert, Cameron, Gerd, </a:t>
            </a:r>
            <a:r>
              <a:rPr lang="en-US" dirty="0" err="1">
                <a:solidFill>
                  <a:srgbClr val="FFFF00"/>
                </a:solidFill>
              </a:rPr>
              <a:t>Zongze</a:t>
            </a:r>
            <a:r>
              <a:rPr lang="en-US" dirty="0">
                <a:solidFill>
                  <a:srgbClr val="FFFF00"/>
                </a:solidFill>
              </a:rPr>
              <a:t>, </a:t>
            </a:r>
          </a:p>
          <a:p>
            <a:r>
              <a:rPr lang="en-US" dirty="0">
                <a:solidFill>
                  <a:srgbClr val="FFFF00"/>
                </a:solidFill>
              </a:rPr>
              <a:t>Xuan, </a:t>
            </a:r>
            <a:r>
              <a:rPr lang="en-US" dirty="0" err="1">
                <a:solidFill>
                  <a:srgbClr val="FFFF00"/>
                </a:solidFill>
              </a:rPr>
              <a:t>Xiaochun</a:t>
            </a:r>
            <a:r>
              <a:rPr lang="en-US" dirty="0">
                <a:solidFill>
                  <a:srgbClr val="FFFF00"/>
                </a:solidFill>
              </a:rPr>
              <a:t>(GSU)</a:t>
            </a:r>
          </a:p>
          <a:p>
            <a:endParaRPr lang="en-US" dirty="0"/>
          </a:p>
        </p:txBody>
      </p:sp>
      <p:sp>
        <p:nvSpPr>
          <p:cNvPr id="14" name="TextBox 13">
            <a:extLst>
              <a:ext uri="{FF2B5EF4-FFF2-40B4-BE49-F238E27FC236}">
                <a16:creationId xmlns:a16="http://schemas.microsoft.com/office/drawing/2014/main" id="{62867A30-8C4C-354E-90E4-42C4E4F98DEC}"/>
              </a:ext>
            </a:extLst>
          </p:cNvPr>
          <p:cNvSpPr txBox="1"/>
          <p:nvPr/>
        </p:nvSpPr>
        <p:spPr>
          <a:xfrm>
            <a:off x="796413" y="4436250"/>
            <a:ext cx="1338893" cy="369332"/>
          </a:xfrm>
          <a:prstGeom prst="rect">
            <a:avLst/>
          </a:prstGeom>
          <a:noFill/>
        </p:spPr>
        <p:txBody>
          <a:bodyPr wrap="none" rtlCol="0">
            <a:spAutoFit/>
          </a:bodyPr>
          <a:lstStyle/>
          <a:p>
            <a:r>
              <a:rPr lang="en-US" dirty="0" err="1">
                <a:solidFill>
                  <a:srgbClr val="FFFF00"/>
                </a:solidFill>
              </a:rPr>
              <a:t>Sho</a:t>
            </a:r>
            <a:r>
              <a:rPr lang="en-US" dirty="0">
                <a:solidFill>
                  <a:srgbClr val="FFFF00"/>
                </a:solidFill>
              </a:rPr>
              <a:t> &amp; </a:t>
            </a:r>
            <a:r>
              <a:rPr lang="en-US" dirty="0" err="1">
                <a:solidFill>
                  <a:srgbClr val="FFFF00"/>
                </a:solidFill>
              </a:rPr>
              <a:t>AleT</a:t>
            </a:r>
            <a:endParaRPr lang="en-US" dirty="0">
              <a:solidFill>
                <a:srgbClr val="FFFF00"/>
              </a:solidFill>
            </a:endParaRPr>
          </a:p>
        </p:txBody>
      </p:sp>
      <p:pic>
        <p:nvPicPr>
          <p:cNvPr id="15" name="pasted-image.tif">
            <a:extLst>
              <a:ext uri="{FF2B5EF4-FFF2-40B4-BE49-F238E27FC236}">
                <a16:creationId xmlns:a16="http://schemas.microsoft.com/office/drawing/2014/main" id="{ADA444A1-51D3-9A47-BFDC-A92D96200F40}"/>
              </a:ext>
            </a:extLst>
          </p:cNvPr>
          <p:cNvPicPr>
            <a:picLocks noChangeAspect="1"/>
          </p:cNvPicPr>
          <p:nvPr/>
        </p:nvPicPr>
        <p:blipFill>
          <a:blip r:embed="rId4"/>
          <a:stretch>
            <a:fillRect/>
          </a:stretch>
        </p:blipFill>
        <p:spPr>
          <a:xfrm>
            <a:off x="76881" y="1536665"/>
            <a:ext cx="595151" cy="515690"/>
          </a:xfrm>
          <a:prstGeom prst="rect">
            <a:avLst/>
          </a:prstGeom>
          <a:ln w="101600">
            <a:noFill/>
          </a:ln>
        </p:spPr>
      </p:pic>
      <p:pic>
        <p:nvPicPr>
          <p:cNvPr id="16" name="Picture 2" descr="https://www.phenix.bnl.gov/phenix/WWW/run/all_faces/lim_sanghoon.jpg">
            <a:extLst>
              <a:ext uri="{FF2B5EF4-FFF2-40B4-BE49-F238E27FC236}">
                <a16:creationId xmlns:a16="http://schemas.microsoft.com/office/drawing/2014/main" id="{23876FCD-9A9B-DF40-B9C0-422253A276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7543" y="1536665"/>
            <a:ext cx="538245" cy="515690"/>
          </a:xfrm>
          <a:prstGeom prst="rect">
            <a:avLst/>
          </a:prstGeom>
          <a:noFill/>
          <a:extLst>
            <a:ext uri="{909E8E84-426E-40DD-AFC4-6F175D3DCCD1}">
              <a14:hiddenFill xmlns:a14="http://schemas.microsoft.com/office/drawing/2010/main">
                <a:solidFill>
                  <a:srgbClr val="FFFFFF"/>
                </a:solidFill>
              </a14:hiddenFill>
            </a:ext>
          </a:extLst>
        </p:spPr>
      </p:pic>
      <p:pic>
        <p:nvPicPr>
          <p:cNvPr id="17" name="sondheim_walt-enhanced.jpeg">
            <a:extLst>
              <a:ext uri="{FF2B5EF4-FFF2-40B4-BE49-F238E27FC236}">
                <a16:creationId xmlns:a16="http://schemas.microsoft.com/office/drawing/2014/main" id="{92B62BA2-FCFC-9D46-91DB-13AEA0657B06}"/>
              </a:ext>
            </a:extLst>
          </p:cNvPr>
          <p:cNvPicPr>
            <a:picLocks noChangeAspect="1"/>
          </p:cNvPicPr>
          <p:nvPr/>
        </p:nvPicPr>
        <p:blipFill>
          <a:blip r:embed="rId6"/>
          <a:stretch>
            <a:fillRect/>
          </a:stretch>
        </p:blipFill>
        <p:spPr>
          <a:xfrm>
            <a:off x="1308137" y="1536665"/>
            <a:ext cx="576982" cy="499946"/>
          </a:xfrm>
          <a:prstGeom prst="rect">
            <a:avLst/>
          </a:prstGeom>
          <a:ln w="101600">
            <a:noFill/>
          </a:ln>
        </p:spPr>
      </p:pic>
      <p:pic>
        <p:nvPicPr>
          <p:cNvPr id="18" name="Picture 17">
            <a:extLst>
              <a:ext uri="{FF2B5EF4-FFF2-40B4-BE49-F238E27FC236}">
                <a16:creationId xmlns:a16="http://schemas.microsoft.com/office/drawing/2014/main" id="{26990101-C20E-7849-91C1-EB1C557E8841}"/>
              </a:ext>
            </a:extLst>
          </p:cNvPr>
          <p:cNvPicPr>
            <a:picLocks noChangeAspect="1"/>
          </p:cNvPicPr>
          <p:nvPr/>
        </p:nvPicPr>
        <p:blipFill>
          <a:blip r:embed="rId7"/>
          <a:stretch>
            <a:fillRect/>
          </a:stretch>
        </p:blipFill>
        <p:spPr>
          <a:xfrm>
            <a:off x="1952981" y="1529220"/>
            <a:ext cx="543082" cy="514836"/>
          </a:xfrm>
          <a:prstGeom prst="rect">
            <a:avLst/>
          </a:prstGeom>
        </p:spPr>
      </p:pic>
      <p:pic>
        <p:nvPicPr>
          <p:cNvPr id="20" name="Picture 19">
            <a:extLst>
              <a:ext uri="{FF2B5EF4-FFF2-40B4-BE49-F238E27FC236}">
                <a16:creationId xmlns:a16="http://schemas.microsoft.com/office/drawing/2014/main" id="{0A83D0C0-34A7-3D4B-B4DD-4B5814DC40A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36737" y="1520968"/>
            <a:ext cx="584540" cy="547084"/>
          </a:xfrm>
          <a:prstGeom prst="rect">
            <a:avLst/>
          </a:prstGeom>
        </p:spPr>
      </p:pic>
      <p:pic>
        <p:nvPicPr>
          <p:cNvPr id="21" name="Picture 20">
            <a:extLst>
              <a:ext uri="{FF2B5EF4-FFF2-40B4-BE49-F238E27FC236}">
                <a16:creationId xmlns:a16="http://schemas.microsoft.com/office/drawing/2014/main" id="{1AA5591A-5A16-0F44-974D-662C51F1B9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4086" y="2140214"/>
            <a:ext cx="580057" cy="516407"/>
          </a:xfrm>
          <a:prstGeom prst="rect">
            <a:avLst/>
          </a:prstGeom>
        </p:spPr>
      </p:pic>
      <p:pic>
        <p:nvPicPr>
          <p:cNvPr id="22" name="Picture 21">
            <a:extLst>
              <a:ext uri="{FF2B5EF4-FFF2-40B4-BE49-F238E27FC236}">
                <a16:creationId xmlns:a16="http://schemas.microsoft.com/office/drawing/2014/main" id="{CE9F9823-E1FF-334D-B14D-38A68580FCF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17543" y="2149234"/>
            <a:ext cx="517914" cy="544935"/>
          </a:xfrm>
          <a:prstGeom prst="rect">
            <a:avLst/>
          </a:prstGeom>
        </p:spPr>
      </p:pic>
      <p:pic>
        <p:nvPicPr>
          <p:cNvPr id="23" name="Picture 22">
            <a:extLst>
              <a:ext uri="{FF2B5EF4-FFF2-40B4-BE49-F238E27FC236}">
                <a16:creationId xmlns:a16="http://schemas.microsoft.com/office/drawing/2014/main" id="{CBB02A4B-5C8B-AD49-B4B2-794EC6A67416}"/>
              </a:ext>
            </a:extLst>
          </p:cNvPr>
          <p:cNvPicPr>
            <a:picLocks noChangeAspect="1"/>
          </p:cNvPicPr>
          <p:nvPr/>
        </p:nvPicPr>
        <p:blipFill>
          <a:blip r:embed="rId11"/>
          <a:stretch>
            <a:fillRect/>
          </a:stretch>
        </p:blipFill>
        <p:spPr>
          <a:xfrm>
            <a:off x="1305378" y="2121000"/>
            <a:ext cx="577946" cy="573169"/>
          </a:xfrm>
          <a:prstGeom prst="rect">
            <a:avLst/>
          </a:prstGeom>
        </p:spPr>
      </p:pic>
      <p:pic>
        <p:nvPicPr>
          <p:cNvPr id="24" name="Picture 4" descr="arren McGlinchey">
            <a:extLst>
              <a:ext uri="{FF2B5EF4-FFF2-40B4-BE49-F238E27FC236}">
                <a16:creationId xmlns:a16="http://schemas.microsoft.com/office/drawing/2014/main" id="{259C73F0-727A-B545-9CC3-B553CAFBEC0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899470" y="2121000"/>
            <a:ext cx="596593" cy="5419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341CBBB-D508-A94A-8F38-F80D8159CF9E}"/>
              </a:ext>
            </a:extLst>
          </p:cNvPr>
          <p:cNvPicPr>
            <a:picLocks noChangeAspect="1"/>
          </p:cNvPicPr>
          <p:nvPr/>
        </p:nvPicPr>
        <p:blipFill>
          <a:blip r:embed="rId13"/>
          <a:stretch>
            <a:fillRect/>
          </a:stretch>
        </p:blipFill>
        <p:spPr>
          <a:xfrm>
            <a:off x="2536737" y="2145138"/>
            <a:ext cx="602029" cy="521649"/>
          </a:xfrm>
          <a:prstGeom prst="rect">
            <a:avLst/>
          </a:prstGeom>
        </p:spPr>
      </p:pic>
      <p:pic>
        <p:nvPicPr>
          <p:cNvPr id="26" name="pasted-image-enhanced.jpeg">
            <a:extLst>
              <a:ext uri="{FF2B5EF4-FFF2-40B4-BE49-F238E27FC236}">
                <a16:creationId xmlns:a16="http://schemas.microsoft.com/office/drawing/2014/main" id="{3950709C-50A1-8148-9999-39F5C72DD5F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61951" y="1520968"/>
            <a:ext cx="547084" cy="547084"/>
          </a:xfrm>
          <a:prstGeom prst="rect">
            <a:avLst/>
          </a:prstGeom>
          <a:ln w="101600">
            <a:noFill/>
          </a:ln>
        </p:spPr>
      </p:pic>
      <p:pic>
        <p:nvPicPr>
          <p:cNvPr id="27" name="pasted-image-filtered.jpeg">
            <a:extLst>
              <a:ext uri="{FF2B5EF4-FFF2-40B4-BE49-F238E27FC236}">
                <a16:creationId xmlns:a16="http://schemas.microsoft.com/office/drawing/2014/main" id="{67D3A6E8-D9AB-CB41-9C58-54C32CC5C8B9}"/>
              </a:ext>
            </a:extLst>
          </p:cNvPr>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a:xfrm>
            <a:off x="3169878" y="2096401"/>
            <a:ext cx="539157" cy="583673"/>
          </a:xfrm>
          <a:prstGeom prst="rect">
            <a:avLst/>
          </a:prstGeom>
          <a:ln w="101600">
            <a:noFill/>
          </a:ln>
        </p:spPr>
      </p:pic>
      <p:pic>
        <p:nvPicPr>
          <p:cNvPr id="28" name="Picture 27">
            <a:extLst>
              <a:ext uri="{FF2B5EF4-FFF2-40B4-BE49-F238E27FC236}">
                <a16:creationId xmlns:a16="http://schemas.microsoft.com/office/drawing/2014/main" id="{0A9DEE3C-5446-C64F-A6BC-E130070C0C3F}"/>
              </a:ext>
            </a:extLst>
          </p:cNvPr>
          <p:cNvPicPr>
            <a:picLocks noChangeAspect="1"/>
          </p:cNvPicPr>
          <p:nvPr/>
        </p:nvPicPr>
        <p:blipFill>
          <a:blip r:embed="rId16"/>
          <a:stretch>
            <a:fillRect/>
          </a:stretch>
        </p:blipFill>
        <p:spPr>
          <a:xfrm>
            <a:off x="3748029" y="1520968"/>
            <a:ext cx="547085" cy="547085"/>
          </a:xfrm>
          <a:prstGeom prst="rect">
            <a:avLst/>
          </a:prstGeom>
        </p:spPr>
      </p:pic>
      <p:pic>
        <p:nvPicPr>
          <p:cNvPr id="2050" name="Picture 2">
            <a:extLst>
              <a:ext uri="{FF2B5EF4-FFF2-40B4-BE49-F238E27FC236}">
                <a16:creationId xmlns:a16="http://schemas.microsoft.com/office/drawing/2014/main" id="{F91490E6-9444-204D-A39F-B0A78DDF0EA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736460" y="2061226"/>
            <a:ext cx="539158" cy="632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6F2FEA5-CEBF-1744-8A76-6690AB46165D}"/>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299916" y="2096401"/>
            <a:ext cx="568468" cy="5684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CC18E73-ECBC-8144-AF37-48794AC13508}"/>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302488" y="1528711"/>
            <a:ext cx="584539" cy="54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936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6F55-1971-AC43-B9B6-D9653E6E7E65}"/>
              </a:ext>
            </a:extLst>
          </p:cNvPr>
          <p:cNvSpPr>
            <a:spLocks noGrp="1"/>
          </p:cNvSpPr>
          <p:nvPr>
            <p:ph type="title"/>
          </p:nvPr>
        </p:nvSpPr>
        <p:spPr>
          <a:xfrm>
            <a:off x="43431" y="1"/>
            <a:ext cx="9100569" cy="820911"/>
          </a:xfrm>
        </p:spPr>
        <p:txBody>
          <a:bodyPr/>
          <a:lstStyle/>
          <a:p>
            <a:r>
              <a:rPr lang="en-US" altLang="en-US" dirty="0"/>
              <a:t>Established </a:t>
            </a:r>
            <a:r>
              <a:rPr lang="en-US" altLang="en-US" dirty="0" err="1"/>
              <a:t>sPHENIX</a:t>
            </a:r>
            <a:r>
              <a:rPr lang="en-US" altLang="en-US" dirty="0"/>
              <a:t> Open Heavy Flavor Physics Program </a:t>
            </a:r>
            <a:endParaRPr lang="en-US" dirty="0"/>
          </a:p>
        </p:txBody>
      </p:sp>
      <p:sp>
        <p:nvSpPr>
          <p:cNvPr id="3" name="Date Placeholder 2">
            <a:extLst>
              <a:ext uri="{FF2B5EF4-FFF2-40B4-BE49-F238E27FC236}">
                <a16:creationId xmlns:a16="http://schemas.microsoft.com/office/drawing/2014/main" id="{0DE52D2E-7681-3245-BDDD-C727553E2DDC}"/>
              </a:ext>
            </a:extLst>
          </p:cNvPr>
          <p:cNvSpPr>
            <a:spLocks noGrp="1"/>
          </p:cNvSpPr>
          <p:nvPr>
            <p:ph type="dt" sz="half" idx="10"/>
          </p:nvPr>
        </p:nvSpPr>
        <p:spPr/>
        <p:txBody>
          <a:bodyPr/>
          <a:lstStyle/>
          <a:p>
            <a:fld id="{CDDB9DDE-9E4D-CD42-B6B1-95CC1ED09101}" type="datetime1">
              <a:rPr lang="en-US" smtClean="0"/>
              <a:t>3/9/20</a:t>
            </a:fld>
            <a:endParaRPr lang="en-US" dirty="0"/>
          </a:p>
        </p:txBody>
      </p:sp>
      <p:sp>
        <p:nvSpPr>
          <p:cNvPr id="4" name="Footer Placeholder 3">
            <a:extLst>
              <a:ext uri="{FF2B5EF4-FFF2-40B4-BE49-F238E27FC236}">
                <a16:creationId xmlns:a16="http://schemas.microsoft.com/office/drawing/2014/main" id="{BA628F1F-127E-5347-B1CC-EF99A68BA386}"/>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850578AB-38CD-A542-8C93-9620EEDFFD20}"/>
              </a:ext>
            </a:extLst>
          </p:cNvPr>
          <p:cNvSpPr>
            <a:spLocks noGrp="1"/>
          </p:cNvSpPr>
          <p:nvPr>
            <p:ph type="sldNum" sz="quarter" idx="4"/>
          </p:nvPr>
        </p:nvSpPr>
        <p:spPr/>
        <p:txBody>
          <a:bodyPr/>
          <a:lstStyle/>
          <a:p>
            <a:fld id="{59B6DBC4-DCF0-44E6-A1E9-8E19C8237A2A}" type="slidenum">
              <a:rPr lang="en-US" smtClean="0"/>
              <a:pPr/>
              <a:t>12</a:t>
            </a:fld>
            <a:endParaRPr lang="en-US"/>
          </a:p>
        </p:txBody>
      </p:sp>
      <p:pic>
        <p:nvPicPr>
          <p:cNvPr id="17" name="Picture 16">
            <a:extLst>
              <a:ext uri="{FF2B5EF4-FFF2-40B4-BE49-F238E27FC236}">
                <a16:creationId xmlns:a16="http://schemas.microsoft.com/office/drawing/2014/main" id="{96626734-26A9-6043-85E1-A98304FAC0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6849"/>
          <a:stretch/>
        </p:blipFill>
        <p:spPr>
          <a:xfrm>
            <a:off x="161634" y="1455448"/>
            <a:ext cx="1493598" cy="1341120"/>
          </a:xfrm>
          <a:prstGeom prst="rect">
            <a:avLst/>
          </a:prstGeom>
        </p:spPr>
      </p:pic>
      <p:pic>
        <p:nvPicPr>
          <p:cNvPr id="5" name="Picture 4">
            <a:extLst>
              <a:ext uri="{FF2B5EF4-FFF2-40B4-BE49-F238E27FC236}">
                <a16:creationId xmlns:a16="http://schemas.microsoft.com/office/drawing/2014/main" id="{7148CCBC-F182-6943-A93D-E8E23DA73D62}"/>
              </a:ext>
            </a:extLst>
          </p:cNvPr>
          <p:cNvPicPr>
            <a:picLocks noChangeAspect="1"/>
          </p:cNvPicPr>
          <p:nvPr/>
        </p:nvPicPr>
        <p:blipFill>
          <a:blip r:embed="rId3"/>
          <a:stretch>
            <a:fillRect/>
          </a:stretch>
        </p:blipFill>
        <p:spPr>
          <a:xfrm>
            <a:off x="482417" y="3339629"/>
            <a:ext cx="2924786" cy="2070219"/>
          </a:xfrm>
          <a:prstGeom prst="rect">
            <a:avLst/>
          </a:prstGeom>
        </p:spPr>
      </p:pic>
      <p:pic>
        <p:nvPicPr>
          <p:cNvPr id="18" name="Picture 17">
            <a:extLst>
              <a:ext uri="{FF2B5EF4-FFF2-40B4-BE49-F238E27FC236}">
                <a16:creationId xmlns:a16="http://schemas.microsoft.com/office/drawing/2014/main" id="{2018CD42-1A1D-7A46-A51C-F9B060DEF3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3041"/>
          <a:stretch/>
        </p:blipFill>
        <p:spPr>
          <a:xfrm>
            <a:off x="1816868" y="1502045"/>
            <a:ext cx="1493598" cy="1184878"/>
          </a:xfrm>
          <a:prstGeom prst="rect">
            <a:avLst/>
          </a:prstGeom>
        </p:spPr>
      </p:pic>
      <p:grpSp>
        <p:nvGrpSpPr>
          <p:cNvPr id="31" name="Group 30">
            <a:extLst>
              <a:ext uri="{FF2B5EF4-FFF2-40B4-BE49-F238E27FC236}">
                <a16:creationId xmlns:a16="http://schemas.microsoft.com/office/drawing/2014/main" id="{D80BA65B-8125-C045-9AFE-CB4760927CA1}"/>
              </a:ext>
            </a:extLst>
          </p:cNvPr>
          <p:cNvGrpSpPr/>
          <p:nvPr/>
        </p:nvGrpSpPr>
        <p:grpSpPr>
          <a:xfrm>
            <a:off x="3722842" y="1274264"/>
            <a:ext cx="2631263" cy="4070850"/>
            <a:chOff x="3801151" y="1248757"/>
            <a:chExt cx="2552954" cy="4096357"/>
          </a:xfrm>
        </p:grpSpPr>
        <p:grpSp>
          <p:nvGrpSpPr>
            <p:cNvPr id="27" name="Group 26">
              <a:extLst>
                <a:ext uri="{FF2B5EF4-FFF2-40B4-BE49-F238E27FC236}">
                  <a16:creationId xmlns:a16="http://schemas.microsoft.com/office/drawing/2014/main" id="{9743BA4C-681C-2A49-8A38-EC41A9EF366C}"/>
                </a:ext>
              </a:extLst>
            </p:cNvPr>
            <p:cNvGrpSpPr/>
            <p:nvPr/>
          </p:nvGrpSpPr>
          <p:grpSpPr>
            <a:xfrm>
              <a:off x="3801151" y="1399790"/>
              <a:ext cx="2552954" cy="3945324"/>
              <a:chOff x="3630676" y="1080532"/>
              <a:chExt cx="2723429" cy="4264582"/>
            </a:xfrm>
          </p:grpSpPr>
          <p:pic>
            <p:nvPicPr>
              <p:cNvPr id="19" name="Image" descr="Image">
                <a:extLst>
                  <a:ext uri="{FF2B5EF4-FFF2-40B4-BE49-F238E27FC236}">
                    <a16:creationId xmlns:a16="http://schemas.microsoft.com/office/drawing/2014/main" id="{475BD6D9-0A71-854A-863D-571FF4BA43F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630676" y="1080532"/>
                <a:ext cx="2723429" cy="2146141"/>
              </a:xfrm>
              <a:prstGeom prst="rect">
                <a:avLst/>
              </a:prstGeom>
              <a:ln w="12700">
                <a:miter lim="400000"/>
              </a:ln>
            </p:spPr>
          </p:pic>
          <p:pic>
            <p:nvPicPr>
              <p:cNvPr id="20" name="Image" descr="Image">
                <a:extLst>
                  <a:ext uri="{FF2B5EF4-FFF2-40B4-BE49-F238E27FC236}">
                    <a16:creationId xmlns:a16="http://schemas.microsoft.com/office/drawing/2014/main" id="{BD607591-874A-5842-9324-2215C79D8CFA}"/>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817262" y="3237356"/>
                <a:ext cx="2509843" cy="2107758"/>
              </a:xfrm>
              <a:prstGeom prst="rect">
                <a:avLst/>
              </a:prstGeom>
              <a:ln w="12700">
                <a:miter lim="400000"/>
              </a:ln>
            </p:spPr>
          </p:pic>
        </p:grpSp>
        <p:sp>
          <p:nvSpPr>
            <p:cNvPr id="23" name="TextBox 22">
              <a:extLst>
                <a:ext uri="{FF2B5EF4-FFF2-40B4-BE49-F238E27FC236}">
                  <a16:creationId xmlns:a16="http://schemas.microsoft.com/office/drawing/2014/main" id="{B53CD641-1E5A-4D4D-88CC-83B9039F18E3}"/>
                </a:ext>
              </a:extLst>
            </p:cNvPr>
            <p:cNvSpPr txBox="1"/>
            <p:nvPr/>
          </p:nvSpPr>
          <p:spPr>
            <a:xfrm>
              <a:off x="5045267" y="1248757"/>
              <a:ext cx="1195327" cy="276999"/>
            </a:xfrm>
            <a:prstGeom prst="rect">
              <a:avLst/>
            </a:prstGeom>
            <a:noFill/>
          </p:spPr>
          <p:txBody>
            <a:bodyPr wrap="none" rtlCol="0">
              <a:spAutoFit/>
            </a:bodyPr>
            <a:lstStyle/>
            <a:p>
              <a:r>
                <a:rPr lang="en-US" sz="1200" dirty="0"/>
                <a:t>b-jets R</a:t>
              </a:r>
              <a:r>
                <a:rPr lang="en-US" sz="1200" baseline="-25000" dirty="0"/>
                <a:t>AA</a:t>
              </a:r>
              <a:r>
                <a:rPr lang="en-US" sz="1200" dirty="0"/>
                <a:t> &amp; V</a:t>
              </a:r>
              <a:r>
                <a:rPr lang="en-US" sz="1200" baseline="-25000" dirty="0"/>
                <a:t>2</a:t>
              </a:r>
            </a:p>
          </p:txBody>
        </p:sp>
      </p:grpSp>
      <p:grpSp>
        <p:nvGrpSpPr>
          <p:cNvPr id="30" name="Group 29">
            <a:extLst>
              <a:ext uri="{FF2B5EF4-FFF2-40B4-BE49-F238E27FC236}">
                <a16:creationId xmlns:a16="http://schemas.microsoft.com/office/drawing/2014/main" id="{2B89A9EE-1148-C243-9068-64698D310042}"/>
              </a:ext>
            </a:extLst>
          </p:cNvPr>
          <p:cNvGrpSpPr/>
          <p:nvPr/>
        </p:nvGrpSpPr>
        <p:grpSpPr>
          <a:xfrm>
            <a:off x="6496024" y="1274264"/>
            <a:ext cx="2552954" cy="4107132"/>
            <a:chOff x="6496024" y="1274264"/>
            <a:chExt cx="2552954" cy="4107132"/>
          </a:xfrm>
        </p:grpSpPr>
        <p:grpSp>
          <p:nvGrpSpPr>
            <p:cNvPr id="28" name="Group 27">
              <a:extLst>
                <a:ext uri="{FF2B5EF4-FFF2-40B4-BE49-F238E27FC236}">
                  <a16:creationId xmlns:a16="http://schemas.microsoft.com/office/drawing/2014/main" id="{F416FA8C-6480-5647-9A1F-5F0B3CB5987E}"/>
                </a:ext>
              </a:extLst>
            </p:cNvPr>
            <p:cNvGrpSpPr/>
            <p:nvPr/>
          </p:nvGrpSpPr>
          <p:grpSpPr>
            <a:xfrm>
              <a:off x="6496024" y="1455448"/>
              <a:ext cx="2552954" cy="3925948"/>
              <a:chOff x="6328797" y="1102792"/>
              <a:chExt cx="2720181" cy="4278604"/>
            </a:xfrm>
          </p:grpSpPr>
          <p:pic>
            <p:nvPicPr>
              <p:cNvPr id="21" name="Image" descr="Image">
                <a:extLst>
                  <a:ext uri="{FF2B5EF4-FFF2-40B4-BE49-F238E27FC236}">
                    <a16:creationId xmlns:a16="http://schemas.microsoft.com/office/drawing/2014/main" id="{E50DAA0B-68B4-3A42-92E4-6ED6E36D618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328797" y="1102792"/>
                <a:ext cx="2715340" cy="2164851"/>
              </a:xfrm>
              <a:prstGeom prst="rect">
                <a:avLst/>
              </a:prstGeom>
              <a:ln w="12700">
                <a:miter lim="400000"/>
              </a:ln>
            </p:spPr>
          </p:pic>
          <p:pic>
            <p:nvPicPr>
              <p:cNvPr id="22" name="Image" descr="Image">
                <a:extLst>
                  <a:ext uri="{FF2B5EF4-FFF2-40B4-BE49-F238E27FC236}">
                    <a16:creationId xmlns:a16="http://schemas.microsoft.com/office/drawing/2014/main" id="{6D11EE87-0C61-094C-A131-691F99F87C16}"/>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496024" y="3201073"/>
                <a:ext cx="2552954" cy="2180323"/>
              </a:xfrm>
              <a:prstGeom prst="rect">
                <a:avLst/>
              </a:prstGeom>
              <a:ln w="12700">
                <a:miter lim="400000"/>
              </a:ln>
            </p:spPr>
          </p:pic>
        </p:grpSp>
        <p:sp>
          <p:nvSpPr>
            <p:cNvPr id="24" name="TextBox 23">
              <a:extLst>
                <a:ext uri="{FF2B5EF4-FFF2-40B4-BE49-F238E27FC236}">
                  <a16:creationId xmlns:a16="http://schemas.microsoft.com/office/drawing/2014/main" id="{584A19F3-D2D6-5549-B9E2-489AAC7C0DE8}"/>
                </a:ext>
              </a:extLst>
            </p:cNvPr>
            <p:cNvSpPr txBox="1"/>
            <p:nvPr/>
          </p:nvSpPr>
          <p:spPr>
            <a:xfrm>
              <a:off x="7417992" y="1274264"/>
              <a:ext cx="1604670" cy="276999"/>
            </a:xfrm>
            <a:prstGeom prst="rect">
              <a:avLst/>
            </a:prstGeom>
            <a:noFill/>
          </p:spPr>
          <p:txBody>
            <a:bodyPr wrap="none" rtlCol="0">
              <a:spAutoFit/>
            </a:bodyPr>
            <a:lstStyle/>
            <a:p>
              <a:r>
                <a:rPr lang="en-US" sz="1200" dirty="0"/>
                <a:t>B-Hadrons R</a:t>
              </a:r>
              <a:r>
                <a:rPr lang="en-US" sz="1200" baseline="-25000" dirty="0"/>
                <a:t>CP</a:t>
              </a:r>
              <a:r>
                <a:rPr lang="en-US" sz="1200" dirty="0"/>
                <a:t> &amp; V</a:t>
              </a:r>
              <a:r>
                <a:rPr lang="en-US" sz="1200" baseline="-25000" dirty="0"/>
                <a:t>2</a:t>
              </a:r>
              <a:r>
                <a:rPr lang="en-US" sz="1200" dirty="0"/>
                <a:t> </a:t>
              </a:r>
            </a:p>
          </p:txBody>
        </p:sp>
      </p:grpSp>
      <p:sp>
        <p:nvSpPr>
          <p:cNvPr id="25" name="TextBox 24">
            <a:extLst>
              <a:ext uri="{FF2B5EF4-FFF2-40B4-BE49-F238E27FC236}">
                <a16:creationId xmlns:a16="http://schemas.microsoft.com/office/drawing/2014/main" id="{773D638C-A25E-E74E-B0D9-B070CBF1ED1B}"/>
              </a:ext>
            </a:extLst>
          </p:cNvPr>
          <p:cNvSpPr txBox="1"/>
          <p:nvPr/>
        </p:nvSpPr>
        <p:spPr>
          <a:xfrm>
            <a:off x="1518857" y="963419"/>
            <a:ext cx="1941557" cy="461665"/>
          </a:xfrm>
          <a:prstGeom prst="rect">
            <a:avLst/>
          </a:prstGeom>
          <a:noFill/>
        </p:spPr>
        <p:txBody>
          <a:bodyPr wrap="none" rtlCol="0">
            <a:spAutoFit/>
          </a:bodyPr>
          <a:lstStyle/>
          <a:p>
            <a:r>
              <a:rPr lang="en-US" sz="1200" dirty="0"/>
              <a:t>B-tagging with MVTX: </a:t>
            </a:r>
          </a:p>
          <a:p>
            <a:r>
              <a:rPr lang="en-US" sz="1200" dirty="0"/>
              <a:t>displaced B-decay vertex </a:t>
            </a:r>
          </a:p>
        </p:txBody>
      </p:sp>
      <p:sp>
        <p:nvSpPr>
          <p:cNvPr id="26" name="TextBox 25">
            <a:extLst>
              <a:ext uri="{FF2B5EF4-FFF2-40B4-BE49-F238E27FC236}">
                <a16:creationId xmlns:a16="http://schemas.microsoft.com/office/drawing/2014/main" id="{CCB3C4BE-731F-864F-AAC5-F21B9CAA7672}"/>
              </a:ext>
            </a:extLst>
          </p:cNvPr>
          <p:cNvSpPr txBox="1"/>
          <p:nvPr/>
        </p:nvSpPr>
        <p:spPr>
          <a:xfrm>
            <a:off x="375042" y="3130292"/>
            <a:ext cx="3203121" cy="276999"/>
          </a:xfrm>
          <a:prstGeom prst="rect">
            <a:avLst/>
          </a:prstGeom>
          <a:noFill/>
        </p:spPr>
        <p:txBody>
          <a:bodyPr wrap="none" rtlCol="0">
            <a:spAutoFit/>
          </a:bodyPr>
          <a:lstStyle/>
          <a:p>
            <a:r>
              <a:rPr lang="en-US" sz="1200" b="1" dirty="0" err="1"/>
              <a:t>sPHENIX</a:t>
            </a:r>
            <a:r>
              <a:rPr lang="en-US" sz="1200" b="1" dirty="0"/>
              <a:t> detector &amp; physics simulations</a:t>
            </a:r>
          </a:p>
        </p:txBody>
      </p:sp>
      <p:sp>
        <p:nvSpPr>
          <p:cNvPr id="29" name="TextBox 28">
            <a:extLst>
              <a:ext uri="{FF2B5EF4-FFF2-40B4-BE49-F238E27FC236}">
                <a16:creationId xmlns:a16="http://schemas.microsoft.com/office/drawing/2014/main" id="{F0D11DB4-9298-9A46-BCE8-6952E2332471}"/>
              </a:ext>
            </a:extLst>
          </p:cNvPr>
          <p:cNvSpPr txBox="1"/>
          <p:nvPr/>
        </p:nvSpPr>
        <p:spPr>
          <a:xfrm>
            <a:off x="5217034" y="830138"/>
            <a:ext cx="3082895" cy="369332"/>
          </a:xfrm>
          <a:prstGeom prst="rect">
            <a:avLst/>
          </a:prstGeom>
          <a:noFill/>
        </p:spPr>
        <p:txBody>
          <a:bodyPr wrap="none" rtlCol="0">
            <a:spAutoFit/>
          </a:bodyPr>
          <a:lstStyle/>
          <a:p>
            <a:r>
              <a:rPr lang="en-US" b="1" dirty="0"/>
              <a:t>MVTX Physics Projections</a:t>
            </a:r>
          </a:p>
        </p:txBody>
      </p:sp>
      <p:pic>
        <p:nvPicPr>
          <p:cNvPr id="32" name="Content Placeholder 6">
            <a:extLst>
              <a:ext uri="{FF2B5EF4-FFF2-40B4-BE49-F238E27FC236}">
                <a16:creationId xmlns:a16="http://schemas.microsoft.com/office/drawing/2014/main" id="{8519A011-C39A-934F-A86E-BB869519951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1768" y="908234"/>
            <a:ext cx="715950" cy="455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224073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7807-E4B9-AC49-89FF-244E2D88E804}"/>
              </a:ext>
            </a:extLst>
          </p:cNvPr>
          <p:cNvSpPr>
            <a:spLocks noGrp="1"/>
          </p:cNvSpPr>
          <p:nvPr>
            <p:ph type="title"/>
          </p:nvPr>
        </p:nvSpPr>
        <p:spPr/>
        <p:txBody>
          <a:bodyPr/>
          <a:lstStyle/>
          <a:p>
            <a:r>
              <a:rPr lang="en-US" dirty="0" err="1"/>
              <a:t>sPHENIX</a:t>
            </a:r>
            <a:r>
              <a:rPr lang="en-US" dirty="0"/>
              <a:t> Run Plan</a:t>
            </a:r>
          </a:p>
        </p:txBody>
      </p:sp>
      <p:sp>
        <p:nvSpPr>
          <p:cNvPr id="3" name="Date Placeholder 2">
            <a:extLst>
              <a:ext uri="{FF2B5EF4-FFF2-40B4-BE49-F238E27FC236}">
                <a16:creationId xmlns:a16="http://schemas.microsoft.com/office/drawing/2014/main" id="{A0693E93-012F-E548-A1CD-F1CFA6C066BC}"/>
              </a:ext>
            </a:extLst>
          </p:cNvPr>
          <p:cNvSpPr>
            <a:spLocks noGrp="1"/>
          </p:cNvSpPr>
          <p:nvPr>
            <p:ph type="dt" sz="half" idx="10"/>
          </p:nvPr>
        </p:nvSpPr>
        <p:spPr/>
        <p:txBody>
          <a:bodyPr/>
          <a:lstStyle/>
          <a:p>
            <a:fld id="{DCA48A47-363B-FF42-874C-DFC4B3E9BAE8}" type="datetime1">
              <a:rPr lang="en-US" smtClean="0"/>
              <a:t>3/9/20</a:t>
            </a:fld>
            <a:endParaRPr lang="en-US" dirty="0"/>
          </a:p>
        </p:txBody>
      </p:sp>
      <p:sp>
        <p:nvSpPr>
          <p:cNvPr id="4" name="Footer Placeholder 3">
            <a:extLst>
              <a:ext uri="{FF2B5EF4-FFF2-40B4-BE49-F238E27FC236}">
                <a16:creationId xmlns:a16="http://schemas.microsoft.com/office/drawing/2014/main" id="{0062E0FF-97E5-4049-BF58-7F5778D0B775}"/>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C2EAC663-3577-704F-B917-196F19588A7B}"/>
              </a:ext>
            </a:extLst>
          </p:cNvPr>
          <p:cNvSpPr>
            <a:spLocks noGrp="1"/>
          </p:cNvSpPr>
          <p:nvPr>
            <p:ph type="sldNum" sz="quarter" idx="4"/>
          </p:nvPr>
        </p:nvSpPr>
        <p:spPr/>
        <p:txBody>
          <a:bodyPr/>
          <a:lstStyle/>
          <a:p>
            <a:fld id="{59B6DBC4-DCF0-44E6-A1E9-8E19C8237A2A}" type="slidenum">
              <a:rPr lang="en-US" smtClean="0"/>
              <a:pPr/>
              <a:t>13</a:t>
            </a:fld>
            <a:endParaRPr lang="en-US"/>
          </a:p>
        </p:txBody>
      </p:sp>
      <p:sp>
        <p:nvSpPr>
          <p:cNvPr id="7" name="https://indico.bnl.gov/event/4788/attachments/19066/24594/sph-trg-000_06142018.pdf">
            <a:extLst>
              <a:ext uri="{FF2B5EF4-FFF2-40B4-BE49-F238E27FC236}">
                <a16:creationId xmlns:a16="http://schemas.microsoft.com/office/drawing/2014/main" id="{ADAEDFCB-DD8E-414E-804C-22C5D5D132EE}"/>
              </a:ext>
            </a:extLst>
          </p:cNvPr>
          <p:cNvSpPr txBox="1"/>
          <p:nvPr/>
        </p:nvSpPr>
        <p:spPr>
          <a:xfrm>
            <a:off x="3030262" y="891568"/>
            <a:ext cx="5912460" cy="236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0765">
              <a:defRPr sz="1200" u="sng">
                <a:solidFill>
                  <a:srgbClr val="FF0000"/>
                </a:solidFill>
                <a:latin typeface="Helvetica Neue Light"/>
                <a:ea typeface="Helvetica Neue Light"/>
                <a:cs typeface="Helvetica Neue Light"/>
                <a:sym typeface="Helvetica Neue Light"/>
              </a:defRPr>
            </a:pPr>
            <a:r>
              <a:rPr dirty="0"/>
              <a:t>https://</a:t>
            </a:r>
            <a:r>
              <a:rPr dirty="0" err="1"/>
              <a:t>indico.bnl.gov</a:t>
            </a:r>
            <a:r>
              <a:rPr dirty="0"/>
              <a:t>/event/4788/attachments/19066/24594/sph-trg-000_06142018.pdf</a:t>
            </a:r>
          </a:p>
        </p:txBody>
      </p:sp>
      <p:pic>
        <p:nvPicPr>
          <p:cNvPr id="8" name="Image" descr="Image">
            <a:extLst>
              <a:ext uri="{FF2B5EF4-FFF2-40B4-BE49-F238E27FC236}">
                <a16:creationId xmlns:a16="http://schemas.microsoft.com/office/drawing/2014/main" id="{4FE9318B-90FF-2E4D-A478-D8B4C43D25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494" y="1165408"/>
            <a:ext cx="7180147" cy="1185788"/>
          </a:xfrm>
          <a:prstGeom prst="rect">
            <a:avLst/>
          </a:prstGeom>
          <a:ln w="12700">
            <a:miter lim="400000"/>
          </a:ln>
        </p:spPr>
      </p:pic>
      <p:sp>
        <p:nvSpPr>
          <p:cNvPr id="9" name="Main Au+Au running mode: 15kHz min bias for |zvtx| &lt; 10cm…">
            <a:extLst>
              <a:ext uri="{FF2B5EF4-FFF2-40B4-BE49-F238E27FC236}">
                <a16:creationId xmlns:a16="http://schemas.microsoft.com/office/drawing/2014/main" id="{E44E2836-CE01-C24F-A4E5-F126C5D6A337}"/>
              </a:ext>
            </a:extLst>
          </p:cNvPr>
          <p:cNvSpPr txBox="1"/>
          <p:nvPr/>
        </p:nvSpPr>
        <p:spPr>
          <a:xfrm>
            <a:off x="668099" y="2626733"/>
            <a:ext cx="7563543" cy="1015663"/>
          </a:xfrm>
          <a:prstGeom prst="rect">
            <a:avLst/>
          </a:prstGeom>
          <a:solidFill>
            <a:schemeClr val="accent4">
              <a:lumMod val="20000"/>
              <a:lumOff val="80000"/>
            </a:schemeClr>
          </a:solidFill>
          <a:ln w="12700">
            <a:miter lim="400000"/>
          </a:ln>
          <a:effectLst>
            <a:softEdge rad="76200"/>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200"/>
            </a:pPr>
            <a:r>
              <a:rPr sz="2000" dirty="0"/>
              <a:t>Main </a:t>
            </a:r>
            <a:r>
              <a:rPr sz="2000" dirty="0" err="1"/>
              <a:t>Au+Au</a:t>
            </a:r>
            <a:r>
              <a:rPr sz="2000" dirty="0"/>
              <a:t> running mode:</a:t>
            </a:r>
          </a:p>
          <a:p>
            <a:pPr>
              <a:defRPr sz="2200"/>
            </a:pPr>
            <a:r>
              <a:rPr lang="en-US" sz="2000" dirty="0"/>
              <a:t>- </a:t>
            </a:r>
            <a:r>
              <a:rPr sz="2000" dirty="0"/>
              <a:t>Year-1 (commissioning)  + Year-2,3 (high statistics production): </a:t>
            </a:r>
            <a:endParaRPr lang="en-US" sz="2000" dirty="0"/>
          </a:p>
          <a:p>
            <a:pPr>
              <a:defRPr sz="2200"/>
            </a:pPr>
            <a:r>
              <a:rPr lang="en-US" sz="2000" dirty="0"/>
              <a:t>- </a:t>
            </a:r>
            <a:r>
              <a:rPr sz="2000" dirty="0"/>
              <a:t>Consistent with BNL technically-driven timeline to </a:t>
            </a:r>
            <a:r>
              <a:rPr lang="en-US" sz="2000" dirty="0"/>
              <a:t>the</a:t>
            </a:r>
            <a:r>
              <a:rPr sz="2000" dirty="0"/>
              <a:t> EIC</a:t>
            </a:r>
          </a:p>
        </p:txBody>
      </p:sp>
      <p:pic>
        <p:nvPicPr>
          <p:cNvPr id="10" name="Image" descr="Image">
            <a:extLst>
              <a:ext uri="{FF2B5EF4-FFF2-40B4-BE49-F238E27FC236}">
                <a16:creationId xmlns:a16="http://schemas.microsoft.com/office/drawing/2014/main" id="{B376CD1D-E723-434C-AEA0-090F98A1362B}"/>
              </a:ext>
            </a:extLst>
          </p:cNvPr>
          <p:cNvPicPr>
            <a:picLocks noChangeAspect="1"/>
          </p:cNvPicPr>
          <p:nvPr/>
        </p:nvPicPr>
        <p:blipFill>
          <a:blip r:embed="rId3"/>
          <a:stretch>
            <a:fillRect/>
          </a:stretch>
        </p:blipFill>
        <p:spPr>
          <a:xfrm>
            <a:off x="668099" y="4092915"/>
            <a:ext cx="7807801" cy="533564"/>
          </a:xfrm>
          <a:prstGeom prst="rect">
            <a:avLst/>
          </a:prstGeom>
          <a:ln w="12700">
            <a:miter lim="400000"/>
          </a:ln>
        </p:spPr>
      </p:pic>
      <p:sp>
        <p:nvSpPr>
          <p:cNvPr id="11" name="Collaboration sees strong science case for additional running…">
            <a:extLst>
              <a:ext uri="{FF2B5EF4-FFF2-40B4-BE49-F238E27FC236}">
                <a16:creationId xmlns:a16="http://schemas.microsoft.com/office/drawing/2014/main" id="{D71B7EA5-1A14-E049-88FD-62017D388987}"/>
              </a:ext>
            </a:extLst>
          </p:cNvPr>
          <p:cNvSpPr txBox="1"/>
          <p:nvPr/>
        </p:nvSpPr>
        <p:spPr>
          <a:xfrm>
            <a:off x="515745" y="4667233"/>
            <a:ext cx="766375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200"/>
            </a:pPr>
            <a:r>
              <a:rPr lang="en-US" sz="2000" dirty="0"/>
              <a:t>- </a:t>
            </a:r>
            <a:r>
              <a:rPr sz="2000" dirty="0"/>
              <a:t>Collaboration sees strong science case for additional running</a:t>
            </a:r>
          </a:p>
          <a:p>
            <a:pPr>
              <a:defRPr sz="2200"/>
            </a:pPr>
            <a:r>
              <a:rPr lang="en-US" sz="2000" dirty="0"/>
              <a:t>- </a:t>
            </a:r>
            <a:r>
              <a:rPr sz="2000" dirty="0"/>
              <a:t>Improve uncertainties and respond to discoveries in first years</a:t>
            </a:r>
          </a:p>
        </p:txBody>
      </p:sp>
    </p:spTree>
    <p:extLst>
      <p:ext uri="{BB962C8B-B14F-4D97-AF65-F5344CB8AC3E}">
        <p14:creationId xmlns:p14="http://schemas.microsoft.com/office/powerpoint/2010/main" val="66278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DADB-8475-D347-801B-80BED94B8786}"/>
              </a:ext>
            </a:extLst>
          </p:cNvPr>
          <p:cNvSpPr>
            <a:spLocks noGrp="1"/>
          </p:cNvSpPr>
          <p:nvPr>
            <p:ph type="title"/>
          </p:nvPr>
        </p:nvSpPr>
        <p:spPr/>
        <p:txBody>
          <a:bodyPr/>
          <a:lstStyle/>
          <a:p>
            <a:r>
              <a:rPr lang="en-US" dirty="0" err="1"/>
              <a:t>sPHENIX</a:t>
            </a:r>
            <a:r>
              <a:rPr lang="en-US" dirty="0"/>
              <a:t> Collaboration </a:t>
            </a:r>
          </a:p>
        </p:txBody>
      </p:sp>
      <p:sp>
        <p:nvSpPr>
          <p:cNvPr id="3" name="Date Placeholder 2">
            <a:extLst>
              <a:ext uri="{FF2B5EF4-FFF2-40B4-BE49-F238E27FC236}">
                <a16:creationId xmlns:a16="http://schemas.microsoft.com/office/drawing/2014/main" id="{AC47D818-7733-7949-938A-A9402B78E42F}"/>
              </a:ext>
            </a:extLst>
          </p:cNvPr>
          <p:cNvSpPr>
            <a:spLocks noGrp="1"/>
          </p:cNvSpPr>
          <p:nvPr>
            <p:ph type="dt" sz="half" idx="10"/>
          </p:nvPr>
        </p:nvSpPr>
        <p:spPr/>
        <p:txBody>
          <a:bodyPr/>
          <a:lstStyle/>
          <a:p>
            <a:fld id="{D4F48141-ACA9-414D-B1EF-B2DB552AE5E4}" type="datetime1">
              <a:rPr lang="en-US" smtClean="0"/>
              <a:t>3/9/20</a:t>
            </a:fld>
            <a:endParaRPr lang="en-US" dirty="0"/>
          </a:p>
        </p:txBody>
      </p:sp>
      <p:sp>
        <p:nvSpPr>
          <p:cNvPr id="4" name="Footer Placeholder 3">
            <a:extLst>
              <a:ext uri="{FF2B5EF4-FFF2-40B4-BE49-F238E27FC236}">
                <a16:creationId xmlns:a16="http://schemas.microsoft.com/office/drawing/2014/main" id="{2949FA3A-32EB-EF44-965E-7F073970D328}"/>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AA2B0CDA-D809-A44B-AF7D-8BEE3BFD086D}"/>
              </a:ext>
            </a:extLst>
          </p:cNvPr>
          <p:cNvSpPr>
            <a:spLocks noGrp="1"/>
          </p:cNvSpPr>
          <p:nvPr>
            <p:ph idx="1"/>
          </p:nvPr>
        </p:nvSpPr>
        <p:spPr>
          <a:xfrm>
            <a:off x="182289" y="918099"/>
            <a:ext cx="5289630" cy="1555362"/>
          </a:xfrm>
        </p:spPr>
        <p:txBody>
          <a:bodyPr>
            <a:normAutofit/>
          </a:bodyPr>
          <a:lstStyle/>
          <a:p>
            <a:pPr marL="285750" indent="-285750">
              <a:buFont typeface="Arial" panose="020B0604020202020204" pitchFamily="34" charset="0"/>
              <a:buChar char="•"/>
            </a:pPr>
            <a:r>
              <a:rPr lang="en-US" sz="1600" dirty="0"/>
              <a:t>An international collaboration </a:t>
            </a:r>
          </a:p>
          <a:p>
            <a:pPr marL="174625" lvl="1" indent="0">
              <a:buNone/>
            </a:pPr>
            <a:r>
              <a:rPr lang="en-US" sz="1400" dirty="0"/>
              <a:t>   - 1</a:t>
            </a:r>
            <a:r>
              <a:rPr lang="en-US" sz="1400" baseline="30000" dirty="0"/>
              <a:t>st</a:t>
            </a:r>
            <a:r>
              <a:rPr lang="en-US" sz="1400" dirty="0"/>
              <a:t> collaboration meeting, 12/2015</a:t>
            </a:r>
          </a:p>
          <a:p>
            <a:pPr marL="285750" indent="-285750">
              <a:buFont typeface="Arial" panose="020B0604020202020204" pitchFamily="34" charset="0"/>
              <a:buChar char="•"/>
            </a:pPr>
            <a:r>
              <a:rPr lang="en-US" sz="1600" dirty="0"/>
              <a:t>80 institutions total (as of 4/2020)</a:t>
            </a:r>
          </a:p>
          <a:p>
            <a:pPr marL="0" indent="0">
              <a:buNone/>
            </a:pPr>
            <a:r>
              <a:rPr lang="en-US" sz="1600" dirty="0"/>
              <a:t>     - About 25% non-US institutions</a:t>
            </a:r>
          </a:p>
          <a:p>
            <a:pPr marL="285750" indent="-285750">
              <a:buFont typeface="Arial" panose="020B0604020202020204" pitchFamily="34" charset="0"/>
              <a:buChar char="•"/>
            </a:pPr>
            <a:r>
              <a:rPr lang="en-US" sz="1600" dirty="0"/>
              <a:t>LANL hosted </a:t>
            </a:r>
            <a:r>
              <a:rPr lang="en-US" sz="1600" dirty="0" err="1"/>
              <a:t>sPHENIX</a:t>
            </a:r>
            <a:r>
              <a:rPr lang="en-US" sz="1600" dirty="0"/>
              <a:t> collaboration meeting in 2017</a:t>
            </a:r>
          </a:p>
        </p:txBody>
      </p:sp>
      <p:sp>
        <p:nvSpPr>
          <p:cNvPr id="6" name="Slide Number Placeholder 5">
            <a:extLst>
              <a:ext uri="{FF2B5EF4-FFF2-40B4-BE49-F238E27FC236}">
                <a16:creationId xmlns:a16="http://schemas.microsoft.com/office/drawing/2014/main" id="{A8DC801F-D767-7D43-AB9F-E88991ADDEF5}"/>
              </a:ext>
            </a:extLst>
          </p:cNvPr>
          <p:cNvSpPr>
            <a:spLocks noGrp="1"/>
          </p:cNvSpPr>
          <p:nvPr>
            <p:ph type="sldNum" sz="quarter" idx="4"/>
          </p:nvPr>
        </p:nvSpPr>
        <p:spPr/>
        <p:txBody>
          <a:bodyPr/>
          <a:lstStyle/>
          <a:p>
            <a:fld id="{59B6DBC4-DCF0-44E6-A1E9-8E19C8237A2A}" type="slidenum">
              <a:rPr lang="en-US" smtClean="0"/>
              <a:pPr/>
              <a:t>14</a:t>
            </a:fld>
            <a:endParaRPr lang="en-US"/>
          </a:p>
        </p:txBody>
      </p:sp>
      <p:pic>
        <p:nvPicPr>
          <p:cNvPr id="7" name="collaboration_logos.pdf" descr="collaboration_logos.pdf">
            <a:extLst>
              <a:ext uri="{FF2B5EF4-FFF2-40B4-BE49-F238E27FC236}">
                <a16:creationId xmlns:a16="http://schemas.microsoft.com/office/drawing/2014/main" id="{D970265E-3B8D-CD48-9A32-86CA50C58A4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428527" y="820913"/>
            <a:ext cx="3533184" cy="2486978"/>
          </a:xfrm>
          <a:prstGeom prst="rect">
            <a:avLst/>
          </a:prstGeom>
          <a:ln w="12700">
            <a:miter lim="400000"/>
          </a:ln>
        </p:spPr>
      </p:pic>
      <p:sp>
        <p:nvSpPr>
          <p:cNvPr id="10" name="TextBox 9">
            <a:extLst>
              <a:ext uri="{FF2B5EF4-FFF2-40B4-BE49-F238E27FC236}">
                <a16:creationId xmlns:a16="http://schemas.microsoft.com/office/drawing/2014/main" id="{C87D03C2-014D-3B4B-AEF8-AB020BBE23C9}"/>
              </a:ext>
            </a:extLst>
          </p:cNvPr>
          <p:cNvSpPr txBox="1"/>
          <p:nvPr/>
        </p:nvSpPr>
        <p:spPr>
          <a:xfrm>
            <a:off x="182289" y="2473461"/>
            <a:ext cx="6081601" cy="646331"/>
          </a:xfrm>
          <a:prstGeom prst="rect">
            <a:avLst/>
          </a:prstGeom>
          <a:noFill/>
        </p:spPr>
        <p:txBody>
          <a:bodyPr wrap="none" rtlCol="0">
            <a:spAutoFit/>
          </a:bodyPr>
          <a:lstStyle/>
          <a:p>
            <a:r>
              <a:rPr lang="en-US" dirty="0">
                <a:solidFill>
                  <a:srgbClr val="FF0000"/>
                </a:solidFill>
              </a:rPr>
              <a:t>MVTX upgrade group:</a:t>
            </a:r>
          </a:p>
          <a:p>
            <a:r>
              <a:rPr lang="en-US" dirty="0">
                <a:solidFill>
                  <a:srgbClr val="FF0000"/>
                </a:solidFill>
              </a:rPr>
              <a:t>LANL+LBNL+MIT+BNL + UT-</a:t>
            </a:r>
            <a:r>
              <a:rPr lang="en-US" dirty="0" err="1">
                <a:solidFill>
                  <a:srgbClr val="FF0000"/>
                </a:solidFill>
              </a:rPr>
              <a:t>Austion</a:t>
            </a:r>
            <a:r>
              <a:rPr lang="en-US" dirty="0">
                <a:solidFill>
                  <a:srgbClr val="FF0000"/>
                </a:solidFill>
              </a:rPr>
              <a:t> …,  20+ institutions</a:t>
            </a:r>
          </a:p>
        </p:txBody>
      </p:sp>
      <p:pic>
        <p:nvPicPr>
          <p:cNvPr id="11" name="Picture 10">
            <a:extLst>
              <a:ext uri="{FF2B5EF4-FFF2-40B4-BE49-F238E27FC236}">
                <a16:creationId xmlns:a16="http://schemas.microsoft.com/office/drawing/2014/main" id="{C1D33A50-92E4-F64B-AD3A-6739EA34A8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26" y="3226832"/>
            <a:ext cx="9134747" cy="2042592"/>
          </a:xfrm>
          <a:prstGeom prst="rect">
            <a:avLst/>
          </a:prstGeom>
        </p:spPr>
      </p:pic>
      <p:sp>
        <p:nvSpPr>
          <p:cNvPr id="12" name="TextBox 11">
            <a:extLst>
              <a:ext uri="{FF2B5EF4-FFF2-40B4-BE49-F238E27FC236}">
                <a16:creationId xmlns:a16="http://schemas.microsoft.com/office/drawing/2014/main" id="{82027708-566D-FB48-9290-D5AF2D5ED6E8}"/>
              </a:ext>
            </a:extLst>
          </p:cNvPr>
          <p:cNvSpPr txBox="1"/>
          <p:nvPr/>
        </p:nvSpPr>
        <p:spPr>
          <a:xfrm>
            <a:off x="1423090" y="3187869"/>
            <a:ext cx="6081600" cy="369332"/>
          </a:xfrm>
          <a:prstGeom prst="rect">
            <a:avLst/>
          </a:prstGeom>
          <a:noFill/>
        </p:spPr>
        <p:txBody>
          <a:bodyPr wrap="square" rtlCol="0">
            <a:spAutoFit/>
          </a:bodyPr>
          <a:lstStyle/>
          <a:p>
            <a:r>
              <a:rPr lang="en-US" dirty="0" err="1">
                <a:solidFill>
                  <a:srgbClr val="FFFF00"/>
                </a:solidFill>
              </a:rPr>
              <a:t>sPHENIX</a:t>
            </a:r>
            <a:r>
              <a:rPr lang="en-US" dirty="0">
                <a:solidFill>
                  <a:srgbClr val="FFFF00"/>
                </a:solidFill>
              </a:rPr>
              <a:t> Collaboration Meeting, Santa Fe, NM, 12/2017</a:t>
            </a:r>
          </a:p>
        </p:txBody>
      </p:sp>
    </p:spTree>
    <p:extLst>
      <p:ext uri="{BB962C8B-B14F-4D97-AF65-F5344CB8AC3E}">
        <p14:creationId xmlns:p14="http://schemas.microsoft.com/office/powerpoint/2010/main" val="3600273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9AE4-E9AB-4D42-AFEC-D5A4CCD7751C}"/>
              </a:ext>
            </a:extLst>
          </p:cNvPr>
          <p:cNvSpPr>
            <a:spLocks noGrp="1"/>
          </p:cNvSpPr>
          <p:nvPr>
            <p:ph type="title"/>
          </p:nvPr>
        </p:nvSpPr>
        <p:spPr/>
        <p:txBody>
          <a:bodyPr/>
          <a:lstStyle/>
          <a:p>
            <a:r>
              <a:rPr lang="en-US" dirty="0"/>
              <a:t>Heavy Ion Program at </a:t>
            </a:r>
            <a:r>
              <a:rPr lang="en-US" dirty="0" err="1"/>
              <a:t>LHCb</a:t>
            </a:r>
            <a:r>
              <a:rPr lang="en-US" dirty="0"/>
              <a:t> (2017+) </a:t>
            </a:r>
          </a:p>
        </p:txBody>
      </p:sp>
      <p:sp>
        <p:nvSpPr>
          <p:cNvPr id="3" name="Date Placeholder 2">
            <a:extLst>
              <a:ext uri="{FF2B5EF4-FFF2-40B4-BE49-F238E27FC236}">
                <a16:creationId xmlns:a16="http://schemas.microsoft.com/office/drawing/2014/main" id="{1F5DBFFE-D992-8345-A268-EF908683C334}"/>
              </a:ext>
            </a:extLst>
          </p:cNvPr>
          <p:cNvSpPr>
            <a:spLocks noGrp="1"/>
          </p:cNvSpPr>
          <p:nvPr>
            <p:ph type="dt" sz="half" idx="10"/>
          </p:nvPr>
        </p:nvSpPr>
        <p:spPr/>
        <p:txBody>
          <a:bodyPr/>
          <a:lstStyle/>
          <a:p>
            <a:fld id="{064BE986-7F73-0042-8F99-8361FB00B9FE}" type="datetime1">
              <a:rPr lang="en-US" smtClean="0"/>
              <a:t>3/9/20</a:t>
            </a:fld>
            <a:endParaRPr lang="en-US" dirty="0"/>
          </a:p>
        </p:txBody>
      </p:sp>
      <p:sp>
        <p:nvSpPr>
          <p:cNvPr id="4" name="Footer Placeholder 3">
            <a:extLst>
              <a:ext uri="{FF2B5EF4-FFF2-40B4-BE49-F238E27FC236}">
                <a16:creationId xmlns:a16="http://schemas.microsoft.com/office/drawing/2014/main" id="{6417A70A-5A1D-A647-A750-2E8C6AD73B7E}"/>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3994A571-4FBE-2C4C-A0D8-1E4DB4C7C057}"/>
              </a:ext>
            </a:extLst>
          </p:cNvPr>
          <p:cNvSpPr>
            <a:spLocks noGrp="1"/>
          </p:cNvSpPr>
          <p:nvPr>
            <p:ph type="sldNum" sz="quarter" idx="4"/>
          </p:nvPr>
        </p:nvSpPr>
        <p:spPr/>
        <p:txBody>
          <a:bodyPr/>
          <a:lstStyle/>
          <a:p>
            <a:fld id="{59B6DBC4-DCF0-44E6-A1E9-8E19C8237A2A}" type="slidenum">
              <a:rPr lang="en-US" smtClean="0"/>
              <a:pPr/>
              <a:t>15</a:t>
            </a:fld>
            <a:endParaRPr lang="en-US"/>
          </a:p>
        </p:txBody>
      </p:sp>
      <p:pic>
        <p:nvPicPr>
          <p:cNvPr id="9" name="Picture 8">
            <a:extLst>
              <a:ext uri="{FF2B5EF4-FFF2-40B4-BE49-F238E27FC236}">
                <a16:creationId xmlns:a16="http://schemas.microsoft.com/office/drawing/2014/main" id="{FFAFF37D-861C-5D4A-A21B-B6CCFCF9A7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79" y="1039372"/>
            <a:ext cx="4142601" cy="2301359"/>
          </a:xfrm>
          <a:prstGeom prst="rect">
            <a:avLst/>
          </a:prstGeom>
        </p:spPr>
      </p:pic>
      <p:sp>
        <p:nvSpPr>
          <p:cNvPr id="10" name="TextBox 9">
            <a:extLst>
              <a:ext uri="{FF2B5EF4-FFF2-40B4-BE49-F238E27FC236}">
                <a16:creationId xmlns:a16="http://schemas.microsoft.com/office/drawing/2014/main" id="{CD5C8D78-3A97-E94E-A8D7-41EF17418A81}"/>
              </a:ext>
            </a:extLst>
          </p:cNvPr>
          <p:cNvSpPr txBox="1"/>
          <p:nvPr/>
        </p:nvSpPr>
        <p:spPr>
          <a:xfrm>
            <a:off x="4284406" y="936082"/>
            <a:ext cx="4751774" cy="784830"/>
          </a:xfrm>
          <a:prstGeom prst="rect">
            <a:avLst/>
          </a:prstGeom>
          <a:noFill/>
        </p:spPr>
        <p:txBody>
          <a:bodyPr wrap="square" rtlCol="0">
            <a:spAutoFit/>
          </a:bodyPr>
          <a:lstStyle/>
          <a:p>
            <a:pPr marL="214313" indent="-214313">
              <a:buFont typeface="Arial" panose="020B0604020202020204" pitchFamily="34" charset="0"/>
              <a:buChar char="•"/>
            </a:pPr>
            <a:r>
              <a:rPr lang="en-US" sz="1500" dirty="0"/>
              <a:t>Full member with Collaboration</a:t>
            </a:r>
          </a:p>
          <a:p>
            <a:pPr marL="214313" indent="-214313">
              <a:buFont typeface="Arial" panose="020B0604020202020204" pitchFamily="34" charset="0"/>
              <a:buChar char="•"/>
            </a:pPr>
            <a:r>
              <a:rPr lang="en-US" sz="1500" dirty="0"/>
              <a:t>Co-leading the </a:t>
            </a:r>
            <a:r>
              <a:rPr lang="en-US" sz="1500" dirty="0" err="1"/>
              <a:t>LHCb’s</a:t>
            </a:r>
            <a:r>
              <a:rPr lang="en-US" sz="1500" dirty="0"/>
              <a:t> Nuclear Physics program and potentially bringing other US Institutions</a:t>
            </a:r>
          </a:p>
        </p:txBody>
      </p:sp>
      <p:sp>
        <p:nvSpPr>
          <p:cNvPr id="11" name="TextBox 10">
            <a:extLst>
              <a:ext uri="{FF2B5EF4-FFF2-40B4-BE49-F238E27FC236}">
                <a16:creationId xmlns:a16="http://schemas.microsoft.com/office/drawing/2014/main" id="{A1AF48A6-70A9-E949-96AD-0397B04DA3A2}"/>
              </a:ext>
            </a:extLst>
          </p:cNvPr>
          <p:cNvSpPr txBox="1"/>
          <p:nvPr/>
        </p:nvSpPr>
        <p:spPr>
          <a:xfrm>
            <a:off x="4337824" y="1780986"/>
            <a:ext cx="4592324" cy="923330"/>
          </a:xfrm>
          <a:prstGeom prst="rect">
            <a:avLst/>
          </a:prstGeom>
          <a:solidFill>
            <a:schemeClr val="accent2">
              <a:lumMod val="20000"/>
              <a:lumOff val="80000"/>
            </a:schemeClr>
          </a:solidFill>
        </p:spPr>
        <p:txBody>
          <a:bodyPr wrap="square" rtlCol="0">
            <a:spAutoFit/>
          </a:bodyPr>
          <a:lstStyle/>
          <a:p>
            <a:r>
              <a:rPr lang="en-US" sz="1500" b="1" dirty="0">
                <a:solidFill>
                  <a:srgbClr val="0070C0"/>
                </a:solidFill>
              </a:rPr>
              <a:t>SEARCH FOR THE GLUON SATURATED CONDENSATED REGIME. </a:t>
            </a:r>
          </a:p>
          <a:p>
            <a:r>
              <a:rPr lang="en-US" sz="1200" dirty="0"/>
              <a:t>We are in the verge of a historic discovery or strong constraints for its observation in the future electron-ion collider.</a:t>
            </a:r>
          </a:p>
        </p:txBody>
      </p:sp>
      <p:sp>
        <p:nvSpPr>
          <p:cNvPr id="12" name="TextBox 11">
            <a:extLst>
              <a:ext uri="{FF2B5EF4-FFF2-40B4-BE49-F238E27FC236}">
                <a16:creationId xmlns:a16="http://schemas.microsoft.com/office/drawing/2014/main" id="{8EEB85C7-49A4-3547-B2B2-CF17E06FF1D5}"/>
              </a:ext>
            </a:extLst>
          </p:cNvPr>
          <p:cNvSpPr txBox="1"/>
          <p:nvPr/>
        </p:nvSpPr>
        <p:spPr>
          <a:xfrm>
            <a:off x="4337824" y="2764390"/>
            <a:ext cx="4681032" cy="1061829"/>
          </a:xfrm>
          <a:prstGeom prst="rect">
            <a:avLst/>
          </a:prstGeom>
          <a:solidFill>
            <a:schemeClr val="accent1">
              <a:lumMod val="20000"/>
              <a:lumOff val="80000"/>
            </a:schemeClr>
          </a:solidFill>
        </p:spPr>
        <p:txBody>
          <a:bodyPr wrap="square" rtlCol="0">
            <a:spAutoFit/>
          </a:bodyPr>
          <a:lstStyle/>
          <a:p>
            <a:r>
              <a:rPr lang="en-US" sz="1500" b="1" dirty="0">
                <a:solidFill>
                  <a:srgbClr val="FF0000"/>
                </a:solidFill>
              </a:rPr>
              <a:t>QUARKONIA AND EXOTIC SPECTROSCOPY. </a:t>
            </a:r>
          </a:p>
          <a:p>
            <a:r>
              <a:rPr lang="en-US" sz="1200" dirty="0"/>
              <a:t>Unprecedent number of </a:t>
            </a:r>
            <a:r>
              <a:rPr lang="en-US" sz="1200" dirty="0" err="1"/>
              <a:t>quarkonia</a:t>
            </a:r>
            <a:r>
              <a:rPr lang="en-US" sz="1200" dirty="0"/>
              <a:t> states observed in nuclear collisions. First observations of tetraquarks in proton-lead collisions. Unique laboratory for nuclear medium studies and characterization of novel multiquark mesons.</a:t>
            </a:r>
          </a:p>
        </p:txBody>
      </p:sp>
      <p:sp>
        <p:nvSpPr>
          <p:cNvPr id="13" name="TextBox 12">
            <a:extLst>
              <a:ext uri="{FF2B5EF4-FFF2-40B4-BE49-F238E27FC236}">
                <a16:creationId xmlns:a16="http://schemas.microsoft.com/office/drawing/2014/main" id="{4EA394B9-72DC-0E4F-8CCD-2602805191A8}"/>
              </a:ext>
            </a:extLst>
          </p:cNvPr>
          <p:cNvSpPr txBox="1"/>
          <p:nvPr/>
        </p:nvSpPr>
        <p:spPr>
          <a:xfrm>
            <a:off x="3568439" y="4142119"/>
            <a:ext cx="5243052" cy="1061829"/>
          </a:xfrm>
          <a:prstGeom prst="rect">
            <a:avLst/>
          </a:prstGeom>
          <a:solidFill>
            <a:schemeClr val="accent6">
              <a:lumMod val="20000"/>
              <a:lumOff val="80000"/>
            </a:schemeClr>
          </a:solidFill>
        </p:spPr>
        <p:txBody>
          <a:bodyPr wrap="square" rtlCol="0">
            <a:spAutoFit/>
          </a:bodyPr>
          <a:lstStyle/>
          <a:p>
            <a:r>
              <a:rPr lang="en-US" sz="1500" b="1" dirty="0">
                <a:solidFill>
                  <a:srgbClr val="FF0000"/>
                </a:solidFill>
              </a:rPr>
              <a:t>THE MAGNET STATION, A SOFT PARTICLE TRACKER. </a:t>
            </a:r>
          </a:p>
          <a:p>
            <a:r>
              <a:rPr lang="en-US" sz="1200" dirty="0"/>
              <a:t>LANL lead R&amp;D project for a particle tracker which can access unprecedent QCD phase space and potential dark sector.</a:t>
            </a:r>
          </a:p>
          <a:p>
            <a:r>
              <a:rPr lang="en-US" sz="1200" dirty="0"/>
              <a:t>Strong support from </a:t>
            </a:r>
            <a:r>
              <a:rPr lang="en-US" sz="1200" dirty="0" err="1"/>
              <a:t>LHCb</a:t>
            </a:r>
            <a:r>
              <a:rPr lang="en-US" sz="1200" dirty="0"/>
              <a:t> and Polish Nuclear Physics Institutes. Other European and American Institutions interested.</a:t>
            </a:r>
          </a:p>
        </p:txBody>
      </p:sp>
      <p:pic>
        <p:nvPicPr>
          <p:cNvPr id="14" name="Picture 13">
            <a:extLst>
              <a:ext uri="{FF2B5EF4-FFF2-40B4-BE49-F238E27FC236}">
                <a16:creationId xmlns:a16="http://schemas.microsoft.com/office/drawing/2014/main" id="{5E53167F-F094-2641-A241-DE9E3A7D30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024" y="3551826"/>
            <a:ext cx="2693500" cy="1632232"/>
          </a:xfrm>
          <a:prstGeom prst="rect">
            <a:avLst/>
          </a:prstGeom>
        </p:spPr>
      </p:pic>
    </p:spTree>
    <p:extLst>
      <p:ext uri="{BB962C8B-B14F-4D97-AF65-F5344CB8AC3E}">
        <p14:creationId xmlns:p14="http://schemas.microsoft.com/office/powerpoint/2010/main" val="682976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0670-1CE7-9746-882E-481692B6730E}"/>
              </a:ext>
            </a:extLst>
          </p:cNvPr>
          <p:cNvSpPr>
            <a:spLocks noGrp="1"/>
          </p:cNvSpPr>
          <p:nvPr>
            <p:ph type="title"/>
          </p:nvPr>
        </p:nvSpPr>
        <p:spPr/>
        <p:txBody>
          <a:bodyPr/>
          <a:lstStyle/>
          <a:p>
            <a:r>
              <a:rPr lang="en-US" dirty="0"/>
              <a:t>Future Heavy Ion Physics Opportunity in </a:t>
            </a:r>
            <a:r>
              <a:rPr lang="en-US" dirty="0" err="1"/>
              <a:t>LHCb</a:t>
            </a:r>
            <a:endParaRPr lang="en-US" dirty="0"/>
          </a:p>
        </p:txBody>
      </p:sp>
      <p:sp>
        <p:nvSpPr>
          <p:cNvPr id="3" name="Date Placeholder 2">
            <a:extLst>
              <a:ext uri="{FF2B5EF4-FFF2-40B4-BE49-F238E27FC236}">
                <a16:creationId xmlns:a16="http://schemas.microsoft.com/office/drawing/2014/main" id="{7E2F0A27-7217-774D-A9D8-2DBB9A930C79}"/>
              </a:ext>
            </a:extLst>
          </p:cNvPr>
          <p:cNvSpPr>
            <a:spLocks noGrp="1"/>
          </p:cNvSpPr>
          <p:nvPr>
            <p:ph type="dt" sz="half" idx="10"/>
          </p:nvPr>
        </p:nvSpPr>
        <p:spPr/>
        <p:txBody>
          <a:bodyPr/>
          <a:lstStyle/>
          <a:p>
            <a:fld id="{F3636D1F-17F2-0341-9186-4A6E98A75587}" type="datetime1">
              <a:rPr lang="en-US" smtClean="0"/>
              <a:t>3/9/20</a:t>
            </a:fld>
            <a:endParaRPr lang="en-US" dirty="0"/>
          </a:p>
        </p:txBody>
      </p:sp>
      <p:sp>
        <p:nvSpPr>
          <p:cNvPr id="4" name="Footer Placeholder 3">
            <a:extLst>
              <a:ext uri="{FF2B5EF4-FFF2-40B4-BE49-F238E27FC236}">
                <a16:creationId xmlns:a16="http://schemas.microsoft.com/office/drawing/2014/main" id="{8CEEDC0D-1C23-2C43-ABB5-0A0E2B3645C9}"/>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65CCD118-C188-7F48-AC8B-E3066F22BB85}"/>
              </a:ext>
            </a:extLst>
          </p:cNvPr>
          <p:cNvSpPr>
            <a:spLocks noGrp="1"/>
          </p:cNvSpPr>
          <p:nvPr>
            <p:ph type="sldNum" sz="quarter" idx="4"/>
          </p:nvPr>
        </p:nvSpPr>
        <p:spPr/>
        <p:txBody>
          <a:bodyPr/>
          <a:lstStyle/>
          <a:p>
            <a:fld id="{59B6DBC4-DCF0-44E6-A1E9-8E19C8237A2A}" type="slidenum">
              <a:rPr lang="en-US" smtClean="0"/>
              <a:pPr/>
              <a:t>16</a:t>
            </a:fld>
            <a:endParaRPr lang="en-US"/>
          </a:p>
        </p:txBody>
      </p:sp>
      <p:sp>
        <p:nvSpPr>
          <p:cNvPr id="7" name="TextBox 6">
            <a:extLst>
              <a:ext uri="{FF2B5EF4-FFF2-40B4-BE49-F238E27FC236}">
                <a16:creationId xmlns:a16="http://schemas.microsoft.com/office/drawing/2014/main" id="{5EE600E8-08EA-434A-8E47-71D7B706FC86}"/>
              </a:ext>
            </a:extLst>
          </p:cNvPr>
          <p:cNvSpPr txBox="1"/>
          <p:nvPr/>
        </p:nvSpPr>
        <p:spPr>
          <a:xfrm>
            <a:off x="53910" y="936407"/>
            <a:ext cx="9036180" cy="1661993"/>
          </a:xfrm>
          <a:prstGeom prst="rect">
            <a:avLst/>
          </a:prstGeom>
          <a:solidFill>
            <a:schemeClr val="accent2">
              <a:lumMod val="20000"/>
              <a:lumOff val="80000"/>
            </a:schemeClr>
          </a:solidFill>
        </p:spPr>
        <p:txBody>
          <a:bodyPr wrap="square" rtlCol="0">
            <a:spAutoFit/>
          </a:bodyPr>
          <a:lstStyle/>
          <a:p>
            <a:r>
              <a:rPr lang="en-US" sz="2700" b="1" dirty="0">
                <a:solidFill>
                  <a:srgbClr val="0070C0"/>
                </a:solidFill>
              </a:rPr>
              <a:t>Median Term (next 3~5 years)</a:t>
            </a:r>
          </a:p>
          <a:p>
            <a:pPr marL="257175" indent="-257175">
              <a:buFont typeface="Arial" panose="020B0604020202020204" pitchFamily="34" charset="0"/>
              <a:buChar char="•"/>
            </a:pPr>
            <a:r>
              <a:rPr lang="en-US" sz="1500" dirty="0"/>
              <a:t>Development of a High-Level Trigger for isolated photons and jets to improve precision on the search for gluon saturated regimes.</a:t>
            </a:r>
          </a:p>
          <a:p>
            <a:pPr marL="257175" indent="-257175">
              <a:buFont typeface="Arial" panose="020B0604020202020204" pitchFamily="34" charset="0"/>
              <a:buChar char="•"/>
            </a:pPr>
            <a:r>
              <a:rPr lang="en-US" sz="1500" dirty="0"/>
              <a:t>Search of new multiquark exotic states in nuclear collisions.</a:t>
            </a:r>
          </a:p>
          <a:p>
            <a:pPr marL="257175" indent="-257175">
              <a:buFont typeface="Arial" panose="020B0604020202020204" pitchFamily="34" charset="0"/>
              <a:buChar char="•"/>
            </a:pPr>
            <a:r>
              <a:rPr lang="en-US" sz="1500" dirty="0"/>
              <a:t>Construction of the Magnet Station Tracker.</a:t>
            </a:r>
          </a:p>
          <a:p>
            <a:pPr marL="257175" indent="-257175">
              <a:buFont typeface="Arial" panose="020B0604020202020204" pitchFamily="34" charset="0"/>
              <a:buChar char="•"/>
            </a:pPr>
            <a:r>
              <a:rPr lang="en-US" sz="1500" dirty="0"/>
              <a:t>Exploration of high luminosity fixed target collisions</a:t>
            </a:r>
          </a:p>
        </p:txBody>
      </p:sp>
      <p:sp>
        <p:nvSpPr>
          <p:cNvPr id="8" name="TextBox 7">
            <a:extLst>
              <a:ext uri="{FF2B5EF4-FFF2-40B4-BE49-F238E27FC236}">
                <a16:creationId xmlns:a16="http://schemas.microsoft.com/office/drawing/2014/main" id="{45B1A904-69FE-404B-B73E-EBFEFB768BDF}"/>
              </a:ext>
            </a:extLst>
          </p:cNvPr>
          <p:cNvSpPr txBox="1"/>
          <p:nvPr/>
        </p:nvSpPr>
        <p:spPr>
          <a:xfrm>
            <a:off x="53910" y="2857500"/>
            <a:ext cx="9036180" cy="2354491"/>
          </a:xfrm>
          <a:prstGeom prst="rect">
            <a:avLst/>
          </a:prstGeom>
          <a:solidFill>
            <a:schemeClr val="tx2">
              <a:lumMod val="20000"/>
              <a:lumOff val="80000"/>
            </a:schemeClr>
          </a:solidFill>
        </p:spPr>
        <p:txBody>
          <a:bodyPr wrap="square" rtlCol="0">
            <a:spAutoFit/>
          </a:bodyPr>
          <a:lstStyle/>
          <a:p>
            <a:r>
              <a:rPr lang="en-US" sz="2700" b="1" dirty="0">
                <a:solidFill>
                  <a:srgbClr val="0070C0"/>
                </a:solidFill>
              </a:rPr>
              <a:t>Long Term (next 5+ years)</a:t>
            </a:r>
          </a:p>
          <a:p>
            <a:pPr marL="257175" indent="-257175">
              <a:buFont typeface="Arial" panose="020B0604020202020204" pitchFamily="34" charset="0"/>
              <a:buChar char="•"/>
            </a:pPr>
            <a:r>
              <a:rPr lang="en-US" sz="1500" dirty="0"/>
              <a:t>Search for new physics in high luminosity Heavy Ion Collisions</a:t>
            </a:r>
          </a:p>
          <a:p>
            <a:pPr marL="600075" lvl="1" indent="-257175">
              <a:buFont typeface="Arial" panose="020B0604020202020204" pitchFamily="34" charset="0"/>
              <a:buChar char="•"/>
            </a:pPr>
            <a:r>
              <a:rPr lang="en-US" sz="1500" dirty="0"/>
              <a:t>Exploration of super strong Magnetic Fields produced in HI collisions (~10</a:t>
            </a:r>
            <a:r>
              <a:rPr lang="en-US" sz="1500" baseline="30000" dirty="0"/>
              <a:t>14</a:t>
            </a:r>
            <a:r>
              <a:rPr lang="en-US" sz="1500" dirty="0"/>
              <a:t> T)</a:t>
            </a:r>
          </a:p>
          <a:p>
            <a:pPr marL="600075" lvl="1" indent="-257175">
              <a:buFont typeface="Arial" panose="020B0604020202020204" pitchFamily="34" charset="0"/>
              <a:buChar char="•"/>
            </a:pPr>
            <a:r>
              <a:rPr lang="en-US" sz="1500" dirty="0"/>
              <a:t>Hadron genesis in strong colored fields present in Quark-Gluon Plasma (Big Bang like environment)</a:t>
            </a:r>
          </a:p>
          <a:p>
            <a:pPr marL="600075" lvl="1" indent="-257175">
              <a:buFont typeface="Arial" panose="020B0604020202020204" pitchFamily="34" charset="0"/>
              <a:buChar char="•"/>
            </a:pPr>
            <a:r>
              <a:rPr lang="en-US" sz="1500" dirty="0"/>
              <a:t>QGP tomography with spherical harmonics and event engineering</a:t>
            </a:r>
          </a:p>
          <a:p>
            <a:pPr marL="600075" lvl="1" indent="-257175">
              <a:buFont typeface="Arial" panose="020B0604020202020204" pitchFamily="34" charset="0"/>
              <a:buChar char="•"/>
            </a:pPr>
            <a:r>
              <a:rPr lang="en-US" sz="1500" dirty="0"/>
              <a:t>Development of fast machine learning FPGAs for online analysis of high-density environments </a:t>
            </a:r>
          </a:p>
          <a:p>
            <a:pPr marL="600075" lvl="1" indent="-257175">
              <a:buFont typeface="Arial" panose="020B0604020202020204" pitchFamily="34" charset="0"/>
              <a:buChar char="•"/>
            </a:pPr>
            <a:r>
              <a:rPr lang="en-US" sz="1500" dirty="0"/>
              <a:t>First proof of principle applications of quantum devices for advance particle and QCD process identifications</a:t>
            </a:r>
          </a:p>
        </p:txBody>
      </p:sp>
    </p:spTree>
    <p:extLst>
      <p:ext uri="{BB962C8B-B14F-4D97-AF65-F5344CB8AC3E}">
        <p14:creationId xmlns:p14="http://schemas.microsoft.com/office/powerpoint/2010/main" val="3138182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5D68-D382-9144-BD0C-9006C2D80FB6}"/>
              </a:ext>
            </a:extLst>
          </p:cNvPr>
          <p:cNvSpPr>
            <a:spLocks noGrp="1"/>
          </p:cNvSpPr>
          <p:nvPr>
            <p:ph type="title"/>
          </p:nvPr>
        </p:nvSpPr>
        <p:spPr/>
        <p:txBody>
          <a:bodyPr/>
          <a:lstStyle/>
          <a:p>
            <a:r>
              <a:rPr lang="en-US" dirty="0"/>
              <a:t>Summary: LANL’s </a:t>
            </a:r>
            <a:r>
              <a:rPr lang="en-US" dirty="0" err="1"/>
              <a:t>sPHENIX</a:t>
            </a:r>
            <a:r>
              <a:rPr lang="en-US" dirty="0"/>
              <a:t> Program</a:t>
            </a:r>
          </a:p>
        </p:txBody>
      </p:sp>
      <p:sp>
        <p:nvSpPr>
          <p:cNvPr id="3" name="Date Placeholder 2">
            <a:extLst>
              <a:ext uri="{FF2B5EF4-FFF2-40B4-BE49-F238E27FC236}">
                <a16:creationId xmlns:a16="http://schemas.microsoft.com/office/drawing/2014/main" id="{E88B770A-778A-EF4D-BAE0-8E89C8F25BD8}"/>
              </a:ext>
            </a:extLst>
          </p:cNvPr>
          <p:cNvSpPr>
            <a:spLocks noGrp="1"/>
          </p:cNvSpPr>
          <p:nvPr>
            <p:ph type="dt" sz="half" idx="10"/>
          </p:nvPr>
        </p:nvSpPr>
        <p:spPr/>
        <p:txBody>
          <a:bodyPr/>
          <a:lstStyle/>
          <a:p>
            <a:fld id="{96FC5726-6C55-EB4E-85A8-4DBC6B5EF949}" type="datetime1">
              <a:rPr lang="en-US" smtClean="0"/>
              <a:t>3/10/20</a:t>
            </a:fld>
            <a:endParaRPr lang="en-US" dirty="0"/>
          </a:p>
        </p:txBody>
      </p:sp>
      <p:sp>
        <p:nvSpPr>
          <p:cNvPr id="4" name="Footer Placeholder 3">
            <a:extLst>
              <a:ext uri="{FF2B5EF4-FFF2-40B4-BE49-F238E27FC236}">
                <a16:creationId xmlns:a16="http://schemas.microsoft.com/office/drawing/2014/main" id="{E7149834-B18C-4843-AD7C-D8DE681EA8FF}"/>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5055F86E-D3E6-9F42-A669-3DEFE10793A1}"/>
              </a:ext>
            </a:extLst>
          </p:cNvPr>
          <p:cNvSpPr>
            <a:spLocks noGrp="1"/>
          </p:cNvSpPr>
          <p:nvPr>
            <p:ph idx="1"/>
          </p:nvPr>
        </p:nvSpPr>
        <p:spPr>
          <a:xfrm>
            <a:off x="245533" y="909163"/>
            <a:ext cx="5550061" cy="4495490"/>
          </a:xfrm>
        </p:spPr>
        <p:txBody>
          <a:bodyPr>
            <a:normAutofit fontScale="62500" lnSpcReduction="20000"/>
          </a:bodyPr>
          <a:lstStyle/>
          <a:p>
            <a:r>
              <a:rPr lang="en-US" b="1" dirty="0"/>
              <a:t>Near Term:  lead MVTX upgrade ( now – 2022)</a:t>
            </a:r>
          </a:p>
          <a:p>
            <a:pPr lvl="1"/>
            <a:r>
              <a:rPr lang="en-US" dirty="0"/>
              <a:t>MVTX project R&amp;D, construction and installation in 2022</a:t>
            </a:r>
          </a:p>
          <a:p>
            <a:pPr lvl="1"/>
            <a:r>
              <a:rPr lang="en-US" dirty="0"/>
              <a:t>Heavy quark physics program development </a:t>
            </a:r>
          </a:p>
          <a:p>
            <a:pPr lvl="2"/>
            <a:r>
              <a:rPr lang="en-US" dirty="0"/>
              <a:t>QGP – baseline developed</a:t>
            </a:r>
          </a:p>
          <a:p>
            <a:pPr lvl="2"/>
            <a:r>
              <a:rPr lang="en-US" dirty="0"/>
              <a:t>Spin physics  and Cold Nuclear Matter  - under development</a:t>
            </a:r>
          </a:p>
          <a:p>
            <a:pPr lvl="1"/>
            <a:endParaRPr lang="en-US" dirty="0"/>
          </a:p>
          <a:p>
            <a:r>
              <a:rPr lang="en-US" b="1" dirty="0"/>
              <a:t>Mid Term: lead </a:t>
            </a:r>
            <a:r>
              <a:rPr lang="en-US" b="1" dirty="0" err="1"/>
              <a:t>sPHENIX</a:t>
            </a:r>
            <a:r>
              <a:rPr lang="en-US" b="1" dirty="0"/>
              <a:t> MVTX Physics (2023-2025+)</a:t>
            </a:r>
          </a:p>
          <a:p>
            <a:pPr lvl="1"/>
            <a:r>
              <a:rPr lang="en-US" dirty="0"/>
              <a:t>Heavy quarks and jets measurements </a:t>
            </a:r>
          </a:p>
          <a:p>
            <a:pPr lvl="2"/>
            <a:r>
              <a:rPr lang="en-US" dirty="0"/>
              <a:t>QGP properties </a:t>
            </a:r>
          </a:p>
          <a:p>
            <a:pPr lvl="1"/>
            <a:r>
              <a:rPr lang="en-US" dirty="0"/>
              <a:t>Heavy quark and jet probes for Cold QCD</a:t>
            </a:r>
          </a:p>
          <a:p>
            <a:pPr lvl="2"/>
            <a:r>
              <a:rPr lang="en-US" dirty="0"/>
              <a:t>Nucleon structure and spin physics </a:t>
            </a:r>
          </a:p>
          <a:p>
            <a:pPr lvl="2"/>
            <a:r>
              <a:rPr lang="en-US" dirty="0"/>
              <a:t>Cold Nuclear Matter </a:t>
            </a:r>
          </a:p>
          <a:p>
            <a:pPr lvl="2"/>
            <a:endParaRPr lang="en-US" dirty="0"/>
          </a:p>
          <a:p>
            <a:r>
              <a:rPr lang="en-US" b="1" dirty="0"/>
              <a:t>Transition from </a:t>
            </a:r>
            <a:r>
              <a:rPr lang="en-US" b="1" dirty="0" err="1"/>
              <a:t>sPHENIX</a:t>
            </a:r>
            <a:r>
              <a:rPr lang="en-US" b="1" dirty="0"/>
              <a:t> to EIC at RHIC (~2025+)</a:t>
            </a:r>
          </a:p>
          <a:p>
            <a:pPr lvl="1"/>
            <a:r>
              <a:rPr lang="en-US" dirty="0"/>
              <a:t>EIC detector development and construction </a:t>
            </a:r>
          </a:p>
          <a:p>
            <a:pPr lvl="1"/>
            <a:r>
              <a:rPr lang="en-US" dirty="0"/>
              <a:t>EIC physics program development</a:t>
            </a:r>
          </a:p>
          <a:p>
            <a:pPr lvl="2"/>
            <a:r>
              <a:rPr lang="en-US" dirty="0"/>
              <a:t>Nucleon structure and spin physics </a:t>
            </a:r>
          </a:p>
          <a:p>
            <a:pPr lvl="2"/>
            <a:r>
              <a:rPr lang="en-US" dirty="0"/>
              <a:t>Cold nuclear Matter </a:t>
            </a:r>
          </a:p>
          <a:p>
            <a:pPr lvl="1"/>
            <a:r>
              <a:rPr lang="en-US" dirty="0"/>
              <a:t>EIC physics run as early as 2030</a:t>
            </a:r>
          </a:p>
          <a:p>
            <a:pPr lvl="1"/>
            <a:endParaRPr lang="en-US" dirty="0"/>
          </a:p>
          <a:p>
            <a:r>
              <a:rPr lang="en-US" b="1" dirty="0"/>
              <a:t>Heavy Ion physics in </a:t>
            </a:r>
            <a:r>
              <a:rPr lang="en-US" b="1" dirty="0" err="1"/>
              <a:t>LHCb</a:t>
            </a:r>
            <a:r>
              <a:rPr lang="en-US" b="1" dirty="0"/>
              <a:t> (2017+)</a:t>
            </a:r>
          </a:p>
          <a:p>
            <a:pPr lvl="1"/>
            <a:r>
              <a:rPr lang="en-US" dirty="0"/>
              <a:t>Gluon saturation physics </a:t>
            </a:r>
          </a:p>
          <a:p>
            <a:pPr lvl="1"/>
            <a:r>
              <a:rPr lang="en-US" dirty="0"/>
              <a:t>Heavy </a:t>
            </a:r>
            <a:r>
              <a:rPr lang="en-US" dirty="0" err="1"/>
              <a:t>quarkonia</a:t>
            </a:r>
            <a:r>
              <a:rPr lang="en-US" dirty="0"/>
              <a:t> and multiquark exotic states </a:t>
            </a:r>
          </a:p>
          <a:p>
            <a:pPr lvl="1"/>
            <a:r>
              <a:rPr lang="en-US" dirty="0"/>
              <a:t>Forward magnet station tracker</a:t>
            </a:r>
          </a:p>
          <a:p>
            <a:pPr lvl="1"/>
            <a:endParaRPr lang="en-US" dirty="0"/>
          </a:p>
          <a:p>
            <a:endParaRPr lang="en-US" dirty="0"/>
          </a:p>
        </p:txBody>
      </p:sp>
      <p:sp>
        <p:nvSpPr>
          <p:cNvPr id="6" name="Slide Number Placeholder 5">
            <a:extLst>
              <a:ext uri="{FF2B5EF4-FFF2-40B4-BE49-F238E27FC236}">
                <a16:creationId xmlns:a16="http://schemas.microsoft.com/office/drawing/2014/main" id="{DCE8F2D2-4DD3-984B-B2A7-EE8027406536}"/>
              </a:ext>
            </a:extLst>
          </p:cNvPr>
          <p:cNvSpPr>
            <a:spLocks noGrp="1"/>
          </p:cNvSpPr>
          <p:nvPr>
            <p:ph type="sldNum" sz="quarter" idx="4"/>
          </p:nvPr>
        </p:nvSpPr>
        <p:spPr/>
        <p:txBody>
          <a:bodyPr/>
          <a:lstStyle/>
          <a:p>
            <a:fld id="{59B6DBC4-DCF0-44E6-A1E9-8E19C8237A2A}" type="slidenum">
              <a:rPr lang="en-US" smtClean="0"/>
              <a:pPr/>
              <a:t>17</a:t>
            </a:fld>
            <a:endParaRPr lang="en-US"/>
          </a:p>
        </p:txBody>
      </p:sp>
      <p:pic>
        <p:nvPicPr>
          <p:cNvPr id="7" name="Content Placeholder 6">
            <a:extLst>
              <a:ext uri="{FF2B5EF4-FFF2-40B4-BE49-F238E27FC236}">
                <a16:creationId xmlns:a16="http://schemas.microsoft.com/office/drawing/2014/main" id="{C7021EF2-FF00-954A-9C02-1EAEF19AA40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62254" y="704647"/>
            <a:ext cx="3723567" cy="4705201"/>
          </a:xfrm>
          <a:prstGeom prst="rect">
            <a:avLst/>
          </a:prstGeom>
        </p:spPr>
      </p:pic>
      <p:sp>
        <p:nvSpPr>
          <p:cNvPr id="8" name="TextBox 7">
            <a:extLst>
              <a:ext uri="{FF2B5EF4-FFF2-40B4-BE49-F238E27FC236}">
                <a16:creationId xmlns:a16="http://schemas.microsoft.com/office/drawing/2014/main" id="{16BE4EF8-94D7-AA4C-B4FD-1A4C81031F9A}"/>
              </a:ext>
            </a:extLst>
          </p:cNvPr>
          <p:cNvSpPr txBox="1"/>
          <p:nvPr/>
        </p:nvSpPr>
        <p:spPr>
          <a:xfrm>
            <a:off x="7382895" y="1525557"/>
            <a:ext cx="1428596" cy="923330"/>
          </a:xfrm>
          <a:prstGeom prst="rect">
            <a:avLst/>
          </a:prstGeom>
          <a:noFill/>
        </p:spPr>
        <p:txBody>
          <a:bodyPr wrap="none" rtlCol="0">
            <a:spAutoFit/>
          </a:bodyPr>
          <a:lstStyle/>
          <a:p>
            <a:r>
              <a:rPr lang="en-US" dirty="0"/>
              <a:t>QCD focus</a:t>
            </a:r>
          </a:p>
          <a:p>
            <a:r>
              <a:rPr lang="en-US" dirty="0"/>
              <a:t>- </a:t>
            </a:r>
            <a:r>
              <a:rPr lang="en-US" dirty="0" err="1"/>
              <a:t>sPHENIX</a:t>
            </a:r>
            <a:endParaRPr lang="en-US" dirty="0"/>
          </a:p>
          <a:p>
            <a:r>
              <a:rPr lang="en-US" dirty="0"/>
              <a:t>- future EIC </a:t>
            </a:r>
          </a:p>
        </p:txBody>
      </p:sp>
    </p:spTree>
    <p:extLst>
      <p:ext uri="{BB962C8B-B14F-4D97-AF65-F5344CB8AC3E}">
        <p14:creationId xmlns:p14="http://schemas.microsoft.com/office/powerpoint/2010/main" val="1603458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C2A7-02DA-4D45-B824-708ED8335D5D}"/>
              </a:ext>
            </a:extLst>
          </p:cNvPr>
          <p:cNvSpPr>
            <a:spLocks noGrp="1"/>
          </p:cNvSpPr>
          <p:nvPr>
            <p:ph type="title"/>
          </p:nvPr>
        </p:nvSpPr>
        <p:spPr/>
        <p:txBody>
          <a:bodyPr/>
          <a:lstStyle/>
          <a:p>
            <a:r>
              <a:rPr lang="en-US" dirty="0"/>
              <a:t>Backup Slides</a:t>
            </a:r>
          </a:p>
        </p:txBody>
      </p:sp>
      <p:sp>
        <p:nvSpPr>
          <p:cNvPr id="3" name="Date Placeholder 2">
            <a:extLst>
              <a:ext uri="{FF2B5EF4-FFF2-40B4-BE49-F238E27FC236}">
                <a16:creationId xmlns:a16="http://schemas.microsoft.com/office/drawing/2014/main" id="{2A4CE11E-84FA-2242-9733-666305264EE4}"/>
              </a:ext>
            </a:extLst>
          </p:cNvPr>
          <p:cNvSpPr>
            <a:spLocks noGrp="1"/>
          </p:cNvSpPr>
          <p:nvPr>
            <p:ph type="dt" sz="half" idx="10"/>
          </p:nvPr>
        </p:nvSpPr>
        <p:spPr/>
        <p:txBody>
          <a:bodyPr/>
          <a:lstStyle/>
          <a:p>
            <a:fld id="{65E953B0-DC4B-714D-BC3D-E9EE8B433831}" type="datetime1">
              <a:rPr lang="en-US" smtClean="0"/>
              <a:t>3/9/20</a:t>
            </a:fld>
            <a:endParaRPr lang="en-US" dirty="0"/>
          </a:p>
        </p:txBody>
      </p:sp>
      <p:sp>
        <p:nvSpPr>
          <p:cNvPr id="4" name="Footer Placeholder 3">
            <a:extLst>
              <a:ext uri="{FF2B5EF4-FFF2-40B4-BE49-F238E27FC236}">
                <a16:creationId xmlns:a16="http://schemas.microsoft.com/office/drawing/2014/main" id="{9153A574-7EC7-054E-88AE-4FBC03D1D39E}"/>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54C2A94C-EF1F-1845-A17E-62D81540C8F9}"/>
              </a:ext>
            </a:extLst>
          </p:cNvPr>
          <p:cNvSpPr>
            <a:spLocks noGrp="1"/>
          </p:cNvSpPr>
          <p:nvPr>
            <p:ph idx="1"/>
          </p:nvPr>
        </p:nvSpPr>
        <p:spPr/>
        <p:txBody>
          <a:bodyPr/>
          <a:lstStyle/>
          <a:p>
            <a:endParaRPr lang="en-US"/>
          </a:p>
        </p:txBody>
      </p:sp>
      <p:sp>
        <p:nvSpPr>
          <p:cNvPr id="6" name="Slide Number Placeholder 5">
            <a:extLst>
              <a:ext uri="{FF2B5EF4-FFF2-40B4-BE49-F238E27FC236}">
                <a16:creationId xmlns:a16="http://schemas.microsoft.com/office/drawing/2014/main" id="{C9B4E30C-2C77-3648-A425-FA6B50230A9C}"/>
              </a:ext>
            </a:extLst>
          </p:cNvPr>
          <p:cNvSpPr>
            <a:spLocks noGrp="1"/>
          </p:cNvSpPr>
          <p:nvPr>
            <p:ph type="sldNum" sz="quarter" idx="4"/>
          </p:nvPr>
        </p:nvSpPr>
        <p:spPr/>
        <p:txBody>
          <a:bodyPr/>
          <a:lstStyle/>
          <a:p>
            <a:fld id="{59B6DBC4-DCF0-44E6-A1E9-8E19C8237A2A}" type="slidenum">
              <a:rPr lang="en-US" smtClean="0"/>
              <a:pPr/>
              <a:t>18</a:t>
            </a:fld>
            <a:endParaRPr lang="en-US"/>
          </a:p>
        </p:txBody>
      </p:sp>
    </p:spTree>
    <p:extLst>
      <p:ext uri="{BB962C8B-B14F-4D97-AF65-F5344CB8AC3E}">
        <p14:creationId xmlns:p14="http://schemas.microsoft.com/office/powerpoint/2010/main" val="1480740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873D4-D374-8A4E-BE90-21FDBBFCF5FD}"/>
              </a:ext>
            </a:extLst>
          </p:cNvPr>
          <p:cNvSpPr>
            <a:spLocks noGrp="1"/>
          </p:cNvSpPr>
          <p:nvPr>
            <p:ph type="title"/>
          </p:nvPr>
        </p:nvSpPr>
        <p:spPr/>
        <p:txBody>
          <a:bodyPr/>
          <a:lstStyle/>
          <a:p>
            <a:r>
              <a:rPr lang="en-US" dirty="0" err="1"/>
              <a:t>sPHENIX</a:t>
            </a:r>
            <a:r>
              <a:rPr lang="en-US" dirty="0"/>
              <a:t> Timeline</a:t>
            </a:r>
          </a:p>
        </p:txBody>
      </p:sp>
      <p:sp>
        <p:nvSpPr>
          <p:cNvPr id="3" name="Date Placeholder 2">
            <a:extLst>
              <a:ext uri="{FF2B5EF4-FFF2-40B4-BE49-F238E27FC236}">
                <a16:creationId xmlns:a16="http://schemas.microsoft.com/office/drawing/2014/main" id="{BE89E030-C07F-ED47-A149-E5F1E9610D60}"/>
              </a:ext>
            </a:extLst>
          </p:cNvPr>
          <p:cNvSpPr>
            <a:spLocks noGrp="1"/>
          </p:cNvSpPr>
          <p:nvPr>
            <p:ph type="dt" sz="half" idx="10"/>
          </p:nvPr>
        </p:nvSpPr>
        <p:spPr/>
        <p:txBody>
          <a:bodyPr/>
          <a:lstStyle/>
          <a:p>
            <a:fld id="{F85D5E10-90FA-994B-B10A-1F9DD2CDF099}" type="datetime1">
              <a:rPr lang="en-US" smtClean="0"/>
              <a:t>3/9/20</a:t>
            </a:fld>
            <a:endParaRPr lang="en-US" dirty="0"/>
          </a:p>
        </p:txBody>
      </p:sp>
      <p:sp>
        <p:nvSpPr>
          <p:cNvPr id="4" name="Footer Placeholder 3">
            <a:extLst>
              <a:ext uri="{FF2B5EF4-FFF2-40B4-BE49-F238E27FC236}">
                <a16:creationId xmlns:a16="http://schemas.microsoft.com/office/drawing/2014/main" id="{37CC9673-9F30-7949-91AA-5CEC03A52C44}"/>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51FD62E7-E9D0-5E46-AE30-41FF633785BF}"/>
              </a:ext>
            </a:extLst>
          </p:cNvPr>
          <p:cNvSpPr>
            <a:spLocks noGrp="1"/>
          </p:cNvSpPr>
          <p:nvPr>
            <p:ph type="sldNum" sz="quarter" idx="4"/>
          </p:nvPr>
        </p:nvSpPr>
        <p:spPr/>
        <p:txBody>
          <a:bodyPr/>
          <a:lstStyle/>
          <a:p>
            <a:fld id="{59B6DBC4-DCF0-44E6-A1E9-8E19C8237A2A}" type="slidenum">
              <a:rPr lang="en-US" smtClean="0"/>
              <a:pPr/>
              <a:t>19</a:t>
            </a:fld>
            <a:endParaRPr lang="en-US"/>
          </a:p>
        </p:txBody>
      </p:sp>
      <p:pic>
        <p:nvPicPr>
          <p:cNvPr id="7" name="Picture 6">
            <a:extLst>
              <a:ext uri="{FF2B5EF4-FFF2-40B4-BE49-F238E27FC236}">
                <a16:creationId xmlns:a16="http://schemas.microsoft.com/office/drawing/2014/main" id="{09153B63-2DAC-3D40-B224-3460805396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63"/>
          <a:stretch/>
        </p:blipFill>
        <p:spPr>
          <a:xfrm>
            <a:off x="531837" y="1098367"/>
            <a:ext cx="8353083" cy="3981633"/>
          </a:xfrm>
          <a:prstGeom prst="rect">
            <a:avLst/>
          </a:prstGeom>
        </p:spPr>
      </p:pic>
      <p:sp>
        <p:nvSpPr>
          <p:cNvPr id="8" name="Rectangle 7">
            <a:extLst>
              <a:ext uri="{FF2B5EF4-FFF2-40B4-BE49-F238E27FC236}">
                <a16:creationId xmlns:a16="http://schemas.microsoft.com/office/drawing/2014/main" id="{329DBE36-A04A-6745-96A7-359462E145CE}"/>
              </a:ext>
            </a:extLst>
          </p:cNvPr>
          <p:cNvSpPr/>
          <p:nvPr/>
        </p:nvSpPr>
        <p:spPr>
          <a:xfrm>
            <a:off x="531837" y="4605867"/>
            <a:ext cx="6472213" cy="169333"/>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648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5D68-D382-9144-BD0C-9006C2D80FB6}"/>
              </a:ext>
            </a:extLst>
          </p:cNvPr>
          <p:cNvSpPr>
            <a:spLocks noGrp="1"/>
          </p:cNvSpPr>
          <p:nvPr>
            <p:ph type="title"/>
          </p:nvPr>
        </p:nvSpPr>
        <p:spPr/>
        <p:txBody>
          <a:bodyPr/>
          <a:lstStyle/>
          <a:p>
            <a:r>
              <a:rPr lang="en-US" dirty="0"/>
              <a:t>Summary: LANL’s </a:t>
            </a:r>
            <a:r>
              <a:rPr lang="en-US" dirty="0" err="1"/>
              <a:t>sPHENIX</a:t>
            </a:r>
            <a:r>
              <a:rPr lang="en-US" dirty="0"/>
              <a:t> Program</a:t>
            </a:r>
          </a:p>
        </p:txBody>
      </p:sp>
      <p:sp>
        <p:nvSpPr>
          <p:cNvPr id="3" name="Date Placeholder 2">
            <a:extLst>
              <a:ext uri="{FF2B5EF4-FFF2-40B4-BE49-F238E27FC236}">
                <a16:creationId xmlns:a16="http://schemas.microsoft.com/office/drawing/2014/main" id="{E88B770A-778A-EF4D-BAE0-8E89C8F25BD8}"/>
              </a:ext>
            </a:extLst>
          </p:cNvPr>
          <p:cNvSpPr>
            <a:spLocks noGrp="1"/>
          </p:cNvSpPr>
          <p:nvPr>
            <p:ph type="dt" sz="half" idx="10"/>
          </p:nvPr>
        </p:nvSpPr>
        <p:spPr/>
        <p:txBody>
          <a:bodyPr/>
          <a:lstStyle/>
          <a:p>
            <a:fld id="{96FC5726-6C55-EB4E-85A8-4DBC6B5EF949}" type="datetime1">
              <a:rPr lang="en-US" smtClean="0"/>
              <a:t>3/10/20</a:t>
            </a:fld>
            <a:endParaRPr lang="en-US" dirty="0"/>
          </a:p>
        </p:txBody>
      </p:sp>
      <p:sp>
        <p:nvSpPr>
          <p:cNvPr id="4" name="Footer Placeholder 3">
            <a:extLst>
              <a:ext uri="{FF2B5EF4-FFF2-40B4-BE49-F238E27FC236}">
                <a16:creationId xmlns:a16="http://schemas.microsoft.com/office/drawing/2014/main" id="{E7149834-B18C-4843-AD7C-D8DE681EA8FF}"/>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5055F86E-D3E6-9F42-A669-3DEFE10793A1}"/>
              </a:ext>
            </a:extLst>
          </p:cNvPr>
          <p:cNvSpPr>
            <a:spLocks noGrp="1"/>
          </p:cNvSpPr>
          <p:nvPr>
            <p:ph idx="1"/>
          </p:nvPr>
        </p:nvSpPr>
        <p:spPr>
          <a:xfrm>
            <a:off x="245533" y="909163"/>
            <a:ext cx="5550061" cy="4495490"/>
          </a:xfrm>
        </p:spPr>
        <p:txBody>
          <a:bodyPr>
            <a:normAutofit fontScale="62500" lnSpcReduction="20000"/>
          </a:bodyPr>
          <a:lstStyle/>
          <a:p>
            <a:r>
              <a:rPr lang="en-US" b="1" dirty="0"/>
              <a:t>Near Term:  lead MVTX upgrade ( now – 2022)</a:t>
            </a:r>
          </a:p>
          <a:p>
            <a:pPr lvl="1"/>
            <a:r>
              <a:rPr lang="en-US" dirty="0"/>
              <a:t>MVTX project R&amp;D, construction and installation in 2022</a:t>
            </a:r>
          </a:p>
          <a:p>
            <a:pPr lvl="1"/>
            <a:r>
              <a:rPr lang="en-US" dirty="0"/>
              <a:t>Heavy quark physics program development </a:t>
            </a:r>
          </a:p>
          <a:p>
            <a:pPr lvl="2"/>
            <a:r>
              <a:rPr lang="en-US" dirty="0"/>
              <a:t>QGP – baseline developed</a:t>
            </a:r>
          </a:p>
          <a:p>
            <a:pPr lvl="2"/>
            <a:r>
              <a:rPr lang="en-US" dirty="0"/>
              <a:t>Spin physics  and Cold Nuclear Matter  - under development</a:t>
            </a:r>
          </a:p>
          <a:p>
            <a:pPr lvl="1"/>
            <a:endParaRPr lang="en-US" dirty="0"/>
          </a:p>
          <a:p>
            <a:r>
              <a:rPr lang="en-US" b="1" dirty="0"/>
              <a:t>Mid Term: lead </a:t>
            </a:r>
            <a:r>
              <a:rPr lang="en-US" b="1" dirty="0" err="1"/>
              <a:t>sPHENIX</a:t>
            </a:r>
            <a:r>
              <a:rPr lang="en-US" b="1" dirty="0"/>
              <a:t> MVTX Physics (2023-2025+)</a:t>
            </a:r>
          </a:p>
          <a:p>
            <a:pPr lvl="1"/>
            <a:r>
              <a:rPr lang="en-US" dirty="0"/>
              <a:t>Heavy quarks and jets measurements </a:t>
            </a:r>
          </a:p>
          <a:p>
            <a:pPr lvl="2"/>
            <a:r>
              <a:rPr lang="en-US" dirty="0"/>
              <a:t>QGP properties </a:t>
            </a:r>
          </a:p>
          <a:p>
            <a:pPr lvl="1"/>
            <a:r>
              <a:rPr lang="en-US" dirty="0"/>
              <a:t>Heavy quark and jet probes for Cold QCD</a:t>
            </a:r>
          </a:p>
          <a:p>
            <a:pPr lvl="2"/>
            <a:r>
              <a:rPr lang="en-US" dirty="0"/>
              <a:t>Nucleon structure and spin physics </a:t>
            </a:r>
          </a:p>
          <a:p>
            <a:pPr lvl="2"/>
            <a:r>
              <a:rPr lang="en-US" dirty="0"/>
              <a:t>Cold Nuclear Matter </a:t>
            </a:r>
          </a:p>
          <a:p>
            <a:pPr lvl="2"/>
            <a:endParaRPr lang="en-US" dirty="0"/>
          </a:p>
          <a:p>
            <a:r>
              <a:rPr lang="en-US" b="1" dirty="0"/>
              <a:t>Transition from </a:t>
            </a:r>
            <a:r>
              <a:rPr lang="en-US" b="1" dirty="0" err="1"/>
              <a:t>sPHENIX</a:t>
            </a:r>
            <a:r>
              <a:rPr lang="en-US" b="1" dirty="0"/>
              <a:t> to EIC at RHIC (~2025+)</a:t>
            </a:r>
          </a:p>
          <a:p>
            <a:pPr lvl="1"/>
            <a:r>
              <a:rPr lang="en-US" dirty="0"/>
              <a:t>EIC detector development and construction </a:t>
            </a:r>
          </a:p>
          <a:p>
            <a:pPr lvl="1"/>
            <a:r>
              <a:rPr lang="en-US" dirty="0"/>
              <a:t>EIC physics program development</a:t>
            </a:r>
          </a:p>
          <a:p>
            <a:pPr lvl="2"/>
            <a:r>
              <a:rPr lang="en-US" dirty="0"/>
              <a:t>Nucleon structure and spin physics </a:t>
            </a:r>
          </a:p>
          <a:p>
            <a:pPr lvl="2"/>
            <a:r>
              <a:rPr lang="en-US" dirty="0"/>
              <a:t>Cold nuclear Matter </a:t>
            </a:r>
          </a:p>
          <a:p>
            <a:pPr lvl="1"/>
            <a:r>
              <a:rPr lang="en-US" dirty="0"/>
              <a:t>EIC physics run as early as 2030</a:t>
            </a:r>
          </a:p>
          <a:p>
            <a:pPr lvl="1"/>
            <a:endParaRPr lang="en-US" dirty="0"/>
          </a:p>
          <a:p>
            <a:r>
              <a:rPr lang="en-US" b="1" dirty="0"/>
              <a:t>Heavy Ion physics in </a:t>
            </a:r>
            <a:r>
              <a:rPr lang="en-US" b="1" dirty="0" err="1"/>
              <a:t>LHCb</a:t>
            </a:r>
            <a:r>
              <a:rPr lang="en-US" b="1" dirty="0"/>
              <a:t> (2017+)</a:t>
            </a:r>
          </a:p>
          <a:p>
            <a:pPr lvl="1"/>
            <a:r>
              <a:rPr lang="en-US" dirty="0"/>
              <a:t>Gluon saturation physics </a:t>
            </a:r>
          </a:p>
          <a:p>
            <a:pPr lvl="1"/>
            <a:r>
              <a:rPr lang="en-US" dirty="0"/>
              <a:t>Heavy </a:t>
            </a:r>
            <a:r>
              <a:rPr lang="en-US" dirty="0" err="1"/>
              <a:t>quarkonia</a:t>
            </a:r>
            <a:r>
              <a:rPr lang="en-US" dirty="0"/>
              <a:t> and multiquark exotic states </a:t>
            </a:r>
          </a:p>
          <a:p>
            <a:pPr lvl="1"/>
            <a:r>
              <a:rPr lang="en-US" dirty="0"/>
              <a:t>Forward magnet station tracker</a:t>
            </a:r>
          </a:p>
          <a:p>
            <a:pPr lvl="1"/>
            <a:endParaRPr lang="en-US" dirty="0"/>
          </a:p>
          <a:p>
            <a:endParaRPr lang="en-US" dirty="0"/>
          </a:p>
        </p:txBody>
      </p:sp>
      <p:sp>
        <p:nvSpPr>
          <p:cNvPr id="6" name="Slide Number Placeholder 5">
            <a:extLst>
              <a:ext uri="{FF2B5EF4-FFF2-40B4-BE49-F238E27FC236}">
                <a16:creationId xmlns:a16="http://schemas.microsoft.com/office/drawing/2014/main" id="{DCE8F2D2-4DD3-984B-B2A7-EE8027406536}"/>
              </a:ext>
            </a:extLst>
          </p:cNvPr>
          <p:cNvSpPr>
            <a:spLocks noGrp="1"/>
          </p:cNvSpPr>
          <p:nvPr>
            <p:ph type="sldNum" sz="quarter" idx="4"/>
          </p:nvPr>
        </p:nvSpPr>
        <p:spPr/>
        <p:txBody>
          <a:bodyPr/>
          <a:lstStyle/>
          <a:p>
            <a:fld id="{59B6DBC4-DCF0-44E6-A1E9-8E19C8237A2A}" type="slidenum">
              <a:rPr lang="en-US" smtClean="0"/>
              <a:pPr/>
              <a:t>2</a:t>
            </a:fld>
            <a:endParaRPr lang="en-US"/>
          </a:p>
        </p:txBody>
      </p:sp>
      <p:pic>
        <p:nvPicPr>
          <p:cNvPr id="7" name="Content Placeholder 6">
            <a:extLst>
              <a:ext uri="{FF2B5EF4-FFF2-40B4-BE49-F238E27FC236}">
                <a16:creationId xmlns:a16="http://schemas.microsoft.com/office/drawing/2014/main" id="{C7021EF2-FF00-954A-9C02-1EAEF19AA40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62254" y="704647"/>
            <a:ext cx="3723567" cy="4705201"/>
          </a:xfrm>
          <a:prstGeom prst="rect">
            <a:avLst/>
          </a:prstGeom>
        </p:spPr>
      </p:pic>
      <p:sp>
        <p:nvSpPr>
          <p:cNvPr id="8" name="TextBox 7">
            <a:extLst>
              <a:ext uri="{FF2B5EF4-FFF2-40B4-BE49-F238E27FC236}">
                <a16:creationId xmlns:a16="http://schemas.microsoft.com/office/drawing/2014/main" id="{16BE4EF8-94D7-AA4C-B4FD-1A4C81031F9A}"/>
              </a:ext>
            </a:extLst>
          </p:cNvPr>
          <p:cNvSpPr txBox="1"/>
          <p:nvPr/>
        </p:nvSpPr>
        <p:spPr>
          <a:xfrm>
            <a:off x="7382895" y="1525557"/>
            <a:ext cx="1428596" cy="923330"/>
          </a:xfrm>
          <a:prstGeom prst="rect">
            <a:avLst/>
          </a:prstGeom>
          <a:noFill/>
        </p:spPr>
        <p:txBody>
          <a:bodyPr wrap="none" rtlCol="0">
            <a:spAutoFit/>
          </a:bodyPr>
          <a:lstStyle/>
          <a:p>
            <a:r>
              <a:rPr lang="en-US" dirty="0"/>
              <a:t>QCD focus</a:t>
            </a:r>
          </a:p>
          <a:p>
            <a:r>
              <a:rPr lang="en-US" dirty="0"/>
              <a:t>- </a:t>
            </a:r>
            <a:r>
              <a:rPr lang="en-US" dirty="0" err="1"/>
              <a:t>sPHENIX</a:t>
            </a:r>
            <a:endParaRPr lang="en-US" dirty="0"/>
          </a:p>
          <a:p>
            <a:r>
              <a:rPr lang="en-US" dirty="0"/>
              <a:t>- future EIC </a:t>
            </a:r>
          </a:p>
        </p:txBody>
      </p:sp>
    </p:spTree>
    <p:extLst>
      <p:ext uri="{BB962C8B-B14F-4D97-AF65-F5344CB8AC3E}">
        <p14:creationId xmlns:p14="http://schemas.microsoft.com/office/powerpoint/2010/main" val="1751059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E06EF-47CB-D344-972B-EAFBB34B0B70}"/>
              </a:ext>
            </a:extLst>
          </p:cNvPr>
          <p:cNvSpPr>
            <a:spLocks noGrp="1"/>
          </p:cNvSpPr>
          <p:nvPr>
            <p:ph type="title"/>
          </p:nvPr>
        </p:nvSpPr>
        <p:spPr/>
        <p:txBody>
          <a:bodyPr/>
          <a:lstStyle/>
          <a:p>
            <a:r>
              <a:rPr lang="en-US" dirty="0"/>
              <a:t>Th </a:t>
            </a:r>
            <a:r>
              <a:rPr lang="en-US" dirty="0" err="1"/>
              <a:t>sPHENIX</a:t>
            </a:r>
            <a:r>
              <a:rPr lang="en-US" dirty="0"/>
              <a:t> Detectors</a:t>
            </a:r>
          </a:p>
        </p:txBody>
      </p:sp>
      <p:sp>
        <p:nvSpPr>
          <p:cNvPr id="3" name="Date Placeholder 2">
            <a:extLst>
              <a:ext uri="{FF2B5EF4-FFF2-40B4-BE49-F238E27FC236}">
                <a16:creationId xmlns:a16="http://schemas.microsoft.com/office/drawing/2014/main" id="{18DEE73A-2CC3-D94C-A7CE-ABACC690275A}"/>
              </a:ext>
            </a:extLst>
          </p:cNvPr>
          <p:cNvSpPr>
            <a:spLocks noGrp="1"/>
          </p:cNvSpPr>
          <p:nvPr>
            <p:ph type="dt" sz="half" idx="10"/>
          </p:nvPr>
        </p:nvSpPr>
        <p:spPr/>
        <p:txBody>
          <a:bodyPr/>
          <a:lstStyle/>
          <a:p>
            <a:fld id="{A8801A9A-821B-5E44-90FB-FEA0C0104E62}" type="datetime1">
              <a:rPr lang="en-US" smtClean="0"/>
              <a:t>3/9/20</a:t>
            </a:fld>
            <a:endParaRPr lang="en-US" dirty="0"/>
          </a:p>
        </p:txBody>
      </p:sp>
      <p:sp>
        <p:nvSpPr>
          <p:cNvPr id="4" name="Footer Placeholder 3">
            <a:extLst>
              <a:ext uri="{FF2B5EF4-FFF2-40B4-BE49-F238E27FC236}">
                <a16:creationId xmlns:a16="http://schemas.microsoft.com/office/drawing/2014/main" id="{E55CFAD5-6660-5A4C-A693-937CACE8E0DD}"/>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473251DA-A3CB-174B-8AF0-724861F83904}"/>
              </a:ext>
            </a:extLst>
          </p:cNvPr>
          <p:cNvSpPr>
            <a:spLocks noGrp="1"/>
          </p:cNvSpPr>
          <p:nvPr>
            <p:ph type="sldNum" sz="quarter" idx="4"/>
          </p:nvPr>
        </p:nvSpPr>
        <p:spPr/>
        <p:txBody>
          <a:bodyPr/>
          <a:lstStyle/>
          <a:p>
            <a:fld id="{59B6DBC4-DCF0-44E6-A1E9-8E19C8237A2A}" type="slidenum">
              <a:rPr lang="en-US" smtClean="0"/>
              <a:pPr/>
              <a:t>20</a:t>
            </a:fld>
            <a:endParaRPr lang="en-US"/>
          </a:p>
        </p:txBody>
      </p:sp>
      <p:pic>
        <p:nvPicPr>
          <p:cNvPr id="7" name="Content Placeholder 6">
            <a:extLst>
              <a:ext uri="{FF2B5EF4-FFF2-40B4-BE49-F238E27FC236}">
                <a16:creationId xmlns:a16="http://schemas.microsoft.com/office/drawing/2014/main" id="{87D3829E-B1EE-7E48-95E9-72AAE7BBCFE9}"/>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9219"/>
          <a:stretch/>
        </p:blipFill>
        <p:spPr>
          <a:xfrm>
            <a:off x="389167" y="1682576"/>
            <a:ext cx="5267790" cy="3265344"/>
          </a:xfrm>
          <a:prstGeom prst="rect">
            <a:avLst/>
          </a:prstGeom>
        </p:spPr>
      </p:pic>
      <p:pic>
        <p:nvPicPr>
          <p:cNvPr id="8" name="Image" descr="Image">
            <a:extLst>
              <a:ext uri="{FF2B5EF4-FFF2-40B4-BE49-F238E27FC236}">
                <a16:creationId xmlns:a16="http://schemas.microsoft.com/office/drawing/2014/main" id="{319A90FA-098E-B645-AFAA-27C1B89CB6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5342" y="1207171"/>
            <a:ext cx="1879600" cy="1558830"/>
          </a:xfrm>
          <a:prstGeom prst="rect">
            <a:avLst/>
          </a:prstGeom>
          <a:ln w="12700">
            <a:miter lim="400000"/>
          </a:ln>
        </p:spPr>
      </p:pic>
      <p:pic>
        <p:nvPicPr>
          <p:cNvPr id="9" name="Image" descr="Image">
            <a:extLst>
              <a:ext uri="{FF2B5EF4-FFF2-40B4-BE49-F238E27FC236}">
                <a16:creationId xmlns:a16="http://schemas.microsoft.com/office/drawing/2014/main" id="{0B4B477F-E837-C145-B339-0F78EA12F70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731142" y="3280547"/>
            <a:ext cx="1483481" cy="900293"/>
          </a:xfrm>
          <a:custGeom>
            <a:avLst/>
            <a:gdLst/>
            <a:ahLst/>
            <a:cxnLst>
              <a:cxn ang="0">
                <a:pos x="wd2" y="hd2"/>
              </a:cxn>
              <a:cxn ang="5400000">
                <a:pos x="wd2" y="hd2"/>
              </a:cxn>
              <a:cxn ang="10800000">
                <a:pos x="wd2" y="hd2"/>
              </a:cxn>
              <a:cxn ang="16200000">
                <a:pos x="wd2" y="hd2"/>
              </a:cxn>
            </a:cxnLst>
            <a:rect l="0" t="0" r="r" b="b"/>
            <a:pathLst>
              <a:path w="21556" h="21581" extrusionOk="0">
                <a:moveTo>
                  <a:pt x="16984" y="2"/>
                </a:moveTo>
                <a:cubicBezTo>
                  <a:pt x="16523" y="32"/>
                  <a:pt x="15567" y="295"/>
                  <a:pt x="15497" y="410"/>
                </a:cubicBezTo>
                <a:cubicBezTo>
                  <a:pt x="15458" y="476"/>
                  <a:pt x="15331" y="492"/>
                  <a:pt x="15167" y="455"/>
                </a:cubicBezTo>
                <a:cubicBezTo>
                  <a:pt x="14925" y="401"/>
                  <a:pt x="14909" y="409"/>
                  <a:pt x="14980" y="552"/>
                </a:cubicBezTo>
                <a:cubicBezTo>
                  <a:pt x="15049" y="690"/>
                  <a:pt x="15040" y="723"/>
                  <a:pt x="14895" y="814"/>
                </a:cubicBezTo>
                <a:cubicBezTo>
                  <a:pt x="14804" y="872"/>
                  <a:pt x="14482" y="1025"/>
                  <a:pt x="14179" y="1154"/>
                </a:cubicBezTo>
                <a:cubicBezTo>
                  <a:pt x="13666" y="1373"/>
                  <a:pt x="12771" y="1808"/>
                  <a:pt x="12242" y="2099"/>
                </a:cubicBezTo>
                <a:cubicBezTo>
                  <a:pt x="12115" y="2169"/>
                  <a:pt x="11619" y="2428"/>
                  <a:pt x="11142" y="2673"/>
                </a:cubicBezTo>
                <a:cubicBezTo>
                  <a:pt x="10665" y="2918"/>
                  <a:pt x="10085" y="3223"/>
                  <a:pt x="9851" y="3348"/>
                </a:cubicBezTo>
                <a:cubicBezTo>
                  <a:pt x="9437" y="3569"/>
                  <a:pt x="9415" y="3568"/>
                  <a:pt x="8930" y="3429"/>
                </a:cubicBezTo>
                <a:cubicBezTo>
                  <a:pt x="8649" y="3348"/>
                  <a:pt x="8279" y="3308"/>
                  <a:pt x="8073" y="3336"/>
                </a:cubicBezTo>
                <a:cubicBezTo>
                  <a:pt x="7668" y="3391"/>
                  <a:pt x="6720" y="3697"/>
                  <a:pt x="6471" y="3853"/>
                </a:cubicBezTo>
                <a:cubicBezTo>
                  <a:pt x="6382" y="3909"/>
                  <a:pt x="6229" y="3954"/>
                  <a:pt x="6133" y="3954"/>
                </a:cubicBezTo>
                <a:cubicBezTo>
                  <a:pt x="6034" y="3954"/>
                  <a:pt x="5617" y="4235"/>
                  <a:pt x="5168" y="4601"/>
                </a:cubicBezTo>
                <a:cubicBezTo>
                  <a:pt x="4439" y="5195"/>
                  <a:pt x="4339" y="5307"/>
                  <a:pt x="3860" y="6100"/>
                </a:cubicBezTo>
                <a:cubicBezTo>
                  <a:pt x="3575" y="6572"/>
                  <a:pt x="3339" y="7021"/>
                  <a:pt x="3339" y="7098"/>
                </a:cubicBezTo>
                <a:cubicBezTo>
                  <a:pt x="3338" y="7174"/>
                  <a:pt x="3273" y="7261"/>
                  <a:pt x="3194" y="7292"/>
                </a:cubicBezTo>
                <a:cubicBezTo>
                  <a:pt x="3102" y="7327"/>
                  <a:pt x="3074" y="7372"/>
                  <a:pt x="3118" y="7417"/>
                </a:cubicBezTo>
                <a:cubicBezTo>
                  <a:pt x="3199" y="7499"/>
                  <a:pt x="2966" y="8276"/>
                  <a:pt x="2795" y="8585"/>
                </a:cubicBezTo>
                <a:lnTo>
                  <a:pt x="2731" y="8928"/>
                </a:lnTo>
                <a:lnTo>
                  <a:pt x="1960" y="9316"/>
                </a:lnTo>
                <a:lnTo>
                  <a:pt x="975" y="10290"/>
                </a:lnTo>
                <a:lnTo>
                  <a:pt x="206" y="12040"/>
                </a:lnTo>
                <a:lnTo>
                  <a:pt x="0" y="13955"/>
                </a:lnTo>
                <a:lnTo>
                  <a:pt x="86" y="16541"/>
                </a:lnTo>
                <a:lnTo>
                  <a:pt x="862" y="18723"/>
                </a:lnTo>
                <a:lnTo>
                  <a:pt x="1810" y="20242"/>
                </a:lnTo>
                <a:lnTo>
                  <a:pt x="2802" y="20703"/>
                </a:lnTo>
                <a:cubicBezTo>
                  <a:pt x="3056" y="20570"/>
                  <a:pt x="3286" y="20452"/>
                  <a:pt x="3500" y="20339"/>
                </a:cubicBezTo>
                <a:cubicBezTo>
                  <a:pt x="4535" y="19795"/>
                  <a:pt x="4594" y="19776"/>
                  <a:pt x="4698" y="19931"/>
                </a:cubicBezTo>
                <a:cubicBezTo>
                  <a:pt x="4758" y="20021"/>
                  <a:pt x="4803" y="20142"/>
                  <a:pt x="4796" y="20202"/>
                </a:cubicBezTo>
                <a:cubicBezTo>
                  <a:pt x="4789" y="20261"/>
                  <a:pt x="4840" y="20299"/>
                  <a:pt x="4911" y="20287"/>
                </a:cubicBezTo>
                <a:cubicBezTo>
                  <a:pt x="4988" y="20273"/>
                  <a:pt x="5062" y="20336"/>
                  <a:pt x="5097" y="20444"/>
                </a:cubicBezTo>
                <a:cubicBezTo>
                  <a:pt x="5149" y="20604"/>
                  <a:pt x="5706" y="20949"/>
                  <a:pt x="6270" y="21172"/>
                </a:cubicBezTo>
                <a:cubicBezTo>
                  <a:pt x="6357" y="21205"/>
                  <a:pt x="6454" y="21292"/>
                  <a:pt x="6488" y="21361"/>
                </a:cubicBezTo>
                <a:cubicBezTo>
                  <a:pt x="6533" y="21450"/>
                  <a:pt x="6734" y="21486"/>
                  <a:pt x="7172" y="21491"/>
                </a:cubicBezTo>
                <a:cubicBezTo>
                  <a:pt x="7512" y="21495"/>
                  <a:pt x="7899" y="21527"/>
                  <a:pt x="8034" y="21559"/>
                </a:cubicBezTo>
                <a:cubicBezTo>
                  <a:pt x="8169" y="21592"/>
                  <a:pt x="8326" y="21587"/>
                  <a:pt x="8382" y="21547"/>
                </a:cubicBezTo>
                <a:cubicBezTo>
                  <a:pt x="8438" y="21508"/>
                  <a:pt x="8523" y="21461"/>
                  <a:pt x="8570" y="21446"/>
                </a:cubicBezTo>
                <a:cubicBezTo>
                  <a:pt x="8702" y="21406"/>
                  <a:pt x="9165" y="21129"/>
                  <a:pt x="9278" y="21022"/>
                </a:cubicBezTo>
                <a:cubicBezTo>
                  <a:pt x="9333" y="20970"/>
                  <a:pt x="9441" y="20929"/>
                  <a:pt x="9518" y="20929"/>
                </a:cubicBezTo>
                <a:cubicBezTo>
                  <a:pt x="9596" y="20929"/>
                  <a:pt x="9791" y="20820"/>
                  <a:pt x="9952" y="20687"/>
                </a:cubicBezTo>
                <a:cubicBezTo>
                  <a:pt x="10314" y="20387"/>
                  <a:pt x="10768" y="20157"/>
                  <a:pt x="10843" y="20234"/>
                </a:cubicBezTo>
                <a:cubicBezTo>
                  <a:pt x="10875" y="20267"/>
                  <a:pt x="10884" y="20244"/>
                  <a:pt x="10861" y="20182"/>
                </a:cubicBezTo>
                <a:cubicBezTo>
                  <a:pt x="10837" y="20117"/>
                  <a:pt x="10861" y="20041"/>
                  <a:pt x="10922" y="20004"/>
                </a:cubicBezTo>
                <a:cubicBezTo>
                  <a:pt x="10979" y="19968"/>
                  <a:pt x="11194" y="19734"/>
                  <a:pt x="11397" y="19482"/>
                </a:cubicBezTo>
                <a:cubicBezTo>
                  <a:pt x="11600" y="19231"/>
                  <a:pt x="11788" y="19050"/>
                  <a:pt x="11816" y="19078"/>
                </a:cubicBezTo>
                <a:cubicBezTo>
                  <a:pt x="11844" y="19107"/>
                  <a:pt x="11865" y="19076"/>
                  <a:pt x="11865" y="19014"/>
                </a:cubicBezTo>
                <a:cubicBezTo>
                  <a:pt x="11865" y="18815"/>
                  <a:pt x="12257" y="18284"/>
                  <a:pt x="12514" y="18133"/>
                </a:cubicBezTo>
                <a:cubicBezTo>
                  <a:pt x="12650" y="18053"/>
                  <a:pt x="13010" y="17858"/>
                  <a:pt x="13312" y="17705"/>
                </a:cubicBezTo>
                <a:cubicBezTo>
                  <a:pt x="15394" y="16645"/>
                  <a:pt x="16738" y="15919"/>
                  <a:pt x="16906" y="15765"/>
                </a:cubicBezTo>
                <a:cubicBezTo>
                  <a:pt x="17121" y="15567"/>
                  <a:pt x="17422" y="15410"/>
                  <a:pt x="17783" y="15300"/>
                </a:cubicBezTo>
                <a:cubicBezTo>
                  <a:pt x="17967" y="15244"/>
                  <a:pt x="18353" y="15049"/>
                  <a:pt x="18640" y="14868"/>
                </a:cubicBezTo>
                <a:cubicBezTo>
                  <a:pt x="18927" y="14687"/>
                  <a:pt x="19203" y="14541"/>
                  <a:pt x="19255" y="14541"/>
                </a:cubicBezTo>
                <a:cubicBezTo>
                  <a:pt x="19306" y="14541"/>
                  <a:pt x="19441" y="14394"/>
                  <a:pt x="19553" y="14217"/>
                </a:cubicBezTo>
                <a:cubicBezTo>
                  <a:pt x="19666" y="14040"/>
                  <a:pt x="19900" y="13739"/>
                  <a:pt x="20073" y="13547"/>
                </a:cubicBezTo>
                <a:cubicBezTo>
                  <a:pt x="20307" y="13285"/>
                  <a:pt x="20468" y="12984"/>
                  <a:pt x="20714" y="12355"/>
                </a:cubicBezTo>
                <a:cubicBezTo>
                  <a:pt x="20896" y="11892"/>
                  <a:pt x="21073" y="11488"/>
                  <a:pt x="21106" y="11454"/>
                </a:cubicBezTo>
                <a:cubicBezTo>
                  <a:pt x="21140" y="11419"/>
                  <a:pt x="21199" y="11144"/>
                  <a:pt x="21236" y="10843"/>
                </a:cubicBezTo>
                <a:cubicBezTo>
                  <a:pt x="21299" y="10340"/>
                  <a:pt x="21415" y="9742"/>
                  <a:pt x="21515" y="9393"/>
                </a:cubicBezTo>
                <a:cubicBezTo>
                  <a:pt x="21600" y="9098"/>
                  <a:pt x="21541" y="6695"/>
                  <a:pt x="21437" y="6197"/>
                </a:cubicBezTo>
                <a:cubicBezTo>
                  <a:pt x="21383" y="5935"/>
                  <a:pt x="21304" y="5448"/>
                  <a:pt x="21261" y="5114"/>
                </a:cubicBezTo>
                <a:cubicBezTo>
                  <a:pt x="21218" y="4780"/>
                  <a:pt x="21132" y="4413"/>
                  <a:pt x="21070" y="4302"/>
                </a:cubicBezTo>
                <a:cubicBezTo>
                  <a:pt x="20929" y="4047"/>
                  <a:pt x="20696" y="3291"/>
                  <a:pt x="20756" y="3283"/>
                </a:cubicBezTo>
                <a:cubicBezTo>
                  <a:pt x="20781" y="3280"/>
                  <a:pt x="20742" y="3238"/>
                  <a:pt x="20670" y="3190"/>
                </a:cubicBezTo>
                <a:cubicBezTo>
                  <a:pt x="20599" y="3143"/>
                  <a:pt x="20541" y="3024"/>
                  <a:pt x="20541" y="2928"/>
                </a:cubicBezTo>
                <a:cubicBezTo>
                  <a:pt x="20541" y="2764"/>
                  <a:pt x="20176" y="2187"/>
                  <a:pt x="19744" y="1667"/>
                </a:cubicBezTo>
                <a:cubicBezTo>
                  <a:pt x="19641" y="1543"/>
                  <a:pt x="19542" y="1366"/>
                  <a:pt x="19524" y="1271"/>
                </a:cubicBezTo>
                <a:cubicBezTo>
                  <a:pt x="19506" y="1176"/>
                  <a:pt x="19421" y="1070"/>
                  <a:pt x="19335" y="1037"/>
                </a:cubicBezTo>
                <a:cubicBezTo>
                  <a:pt x="19250" y="1003"/>
                  <a:pt x="19051" y="879"/>
                  <a:pt x="18892" y="762"/>
                </a:cubicBezTo>
                <a:cubicBezTo>
                  <a:pt x="18733" y="644"/>
                  <a:pt x="18554" y="520"/>
                  <a:pt x="18495" y="487"/>
                </a:cubicBezTo>
                <a:cubicBezTo>
                  <a:pt x="18436" y="454"/>
                  <a:pt x="18399" y="374"/>
                  <a:pt x="18414" y="309"/>
                </a:cubicBezTo>
                <a:cubicBezTo>
                  <a:pt x="18434" y="223"/>
                  <a:pt x="18332" y="185"/>
                  <a:pt x="18037" y="168"/>
                </a:cubicBezTo>
                <a:cubicBezTo>
                  <a:pt x="17814" y="155"/>
                  <a:pt x="17550" y="106"/>
                  <a:pt x="17452" y="63"/>
                </a:cubicBezTo>
                <a:cubicBezTo>
                  <a:pt x="17353" y="20"/>
                  <a:pt x="17143" y="-8"/>
                  <a:pt x="16984" y="2"/>
                </a:cubicBezTo>
                <a:close/>
              </a:path>
            </a:pathLst>
          </a:custGeom>
          <a:ln w="12700">
            <a:miter lim="400000"/>
          </a:ln>
        </p:spPr>
      </p:pic>
    </p:spTree>
    <p:extLst>
      <p:ext uri="{BB962C8B-B14F-4D97-AF65-F5344CB8AC3E}">
        <p14:creationId xmlns:p14="http://schemas.microsoft.com/office/powerpoint/2010/main" val="3877403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A116-3F80-3B46-B410-D0589AC531B8}"/>
              </a:ext>
            </a:extLst>
          </p:cNvPr>
          <p:cNvSpPr>
            <a:spLocks noGrp="1"/>
          </p:cNvSpPr>
          <p:nvPr>
            <p:ph type="title"/>
          </p:nvPr>
        </p:nvSpPr>
        <p:spPr/>
        <p:txBody>
          <a:bodyPr/>
          <a:lstStyle/>
          <a:p>
            <a:r>
              <a:rPr lang="en-US" dirty="0"/>
              <a:t>LDRD Detector R&amp;D Highlights</a:t>
            </a:r>
          </a:p>
        </p:txBody>
      </p:sp>
      <p:sp>
        <p:nvSpPr>
          <p:cNvPr id="3" name="Date Placeholder 2">
            <a:extLst>
              <a:ext uri="{FF2B5EF4-FFF2-40B4-BE49-F238E27FC236}">
                <a16:creationId xmlns:a16="http://schemas.microsoft.com/office/drawing/2014/main" id="{1C52FC24-2924-C947-8A50-F5231A019E0F}"/>
              </a:ext>
            </a:extLst>
          </p:cNvPr>
          <p:cNvSpPr>
            <a:spLocks noGrp="1"/>
          </p:cNvSpPr>
          <p:nvPr>
            <p:ph type="dt" sz="half" idx="10"/>
          </p:nvPr>
        </p:nvSpPr>
        <p:spPr/>
        <p:txBody>
          <a:bodyPr/>
          <a:lstStyle/>
          <a:p>
            <a:fld id="{680D0AF8-B1B8-A945-8561-7CAFA47F7D6C}" type="datetime1">
              <a:rPr lang="en-US" smtClean="0"/>
              <a:t>3/9/20</a:t>
            </a:fld>
            <a:endParaRPr lang="en-US" dirty="0"/>
          </a:p>
        </p:txBody>
      </p:sp>
      <p:sp>
        <p:nvSpPr>
          <p:cNvPr id="4" name="Footer Placeholder 3">
            <a:extLst>
              <a:ext uri="{FF2B5EF4-FFF2-40B4-BE49-F238E27FC236}">
                <a16:creationId xmlns:a16="http://schemas.microsoft.com/office/drawing/2014/main" id="{E7EC35ED-E4D0-4042-94FB-35406A53AE12}"/>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C5B63E0F-BDA5-4345-ACB5-FA8D7708DAB2}"/>
              </a:ext>
            </a:extLst>
          </p:cNvPr>
          <p:cNvSpPr>
            <a:spLocks noGrp="1"/>
          </p:cNvSpPr>
          <p:nvPr>
            <p:ph type="sldNum" sz="quarter" idx="4"/>
          </p:nvPr>
        </p:nvSpPr>
        <p:spPr/>
        <p:txBody>
          <a:bodyPr/>
          <a:lstStyle/>
          <a:p>
            <a:fld id="{59B6DBC4-DCF0-44E6-A1E9-8E19C8237A2A}" type="slidenum">
              <a:rPr lang="en-US" smtClean="0"/>
              <a:pPr/>
              <a:t>21</a:t>
            </a:fld>
            <a:endParaRPr lang="en-US"/>
          </a:p>
        </p:txBody>
      </p:sp>
      <p:pic>
        <p:nvPicPr>
          <p:cNvPr id="7" name="Picture 6">
            <a:extLst>
              <a:ext uri="{FF2B5EF4-FFF2-40B4-BE49-F238E27FC236}">
                <a16:creationId xmlns:a16="http://schemas.microsoft.com/office/drawing/2014/main" id="{9ADAF01A-0EC3-BE49-9337-CB37E88611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27184"/>
            <a:ext cx="4468233" cy="3351175"/>
          </a:xfrm>
          <a:prstGeom prst="rect">
            <a:avLst/>
          </a:prstGeom>
        </p:spPr>
      </p:pic>
      <p:pic>
        <p:nvPicPr>
          <p:cNvPr id="8" name="Picture 7">
            <a:extLst>
              <a:ext uri="{FF2B5EF4-FFF2-40B4-BE49-F238E27FC236}">
                <a16:creationId xmlns:a16="http://schemas.microsoft.com/office/drawing/2014/main" id="{57385A80-7C14-474C-8973-DFDEF198B7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9997" y="1116367"/>
            <a:ext cx="3121494" cy="4161992"/>
          </a:xfrm>
          <a:prstGeom prst="rect">
            <a:avLst/>
          </a:prstGeom>
        </p:spPr>
      </p:pic>
      <p:sp>
        <p:nvSpPr>
          <p:cNvPr id="9" name="Content Placeholder 2">
            <a:extLst>
              <a:ext uri="{FF2B5EF4-FFF2-40B4-BE49-F238E27FC236}">
                <a16:creationId xmlns:a16="http://schemas.microsoft.com/office/drawing/2014/main" id="{165DADBE-6410-BD43-A2D5-50C6E260AD57}"/>
              </a:ext>
            </a:extLst>
          </p:cNvPr>
          <p:cNvSpPr>
            <a:spLocks noGrp="1"/>
          </p:cNvSpPr>
          <p:nvPr>
            <p:ph idx="1"/>
          </p:nvPr>
        </p:nvSpPr>
        <p:spPr>
          <a:xfrm>
            <a:off x="111278" y="889254"/>
            <a:ext cx="4409041" cy="969588"/>
          </a:xfrm>
        </p:spPr>
        <p:txBody>
          <a:bodyPr>
            <a:normAutofit fontScale="70000" lnSpcReduction="20000"/>
          </a:bodyPr>
          <a:lstStyle/>
          <a:p>
            <a:r>
              <a:rPr lang="en-US" dirty="0"/>
              <a:t>MAPS sensor evaluation</a:t>
            </a:r>
          </a:p>
          <a:p>
            <a:r>
              <a:rPr lang="en-US" dirty="0"/>
              <a:t>MVTX full readout development</a:t>
            </a:r>
          </a:p>
          <a:p>
            <a:r>
              <a:rPr lang="en-US" dirty="0"/>
              <a:t>MVTX mechanical support design </a:t>
            </a:r>
          </a:p>
          <a:p>
            <a:r>
              <a:rPr lang="en-US" dirty="0"/>
              <a:t>Physics and detector simulations </a:t>
            </a:r>
          </a:p>
        </p:txBody>
      </p:sp>
    </p:spTree>
    <p:extLst>
      <p:ext uri="{BB962C8B-B14F-4D97-AF65-F5344CB8AC3E}">
        <p14:creationId xmlns:p14="http://schemas.microsoft.com/office/powerpoint/2010/main" val="3115674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109B4-CD1A-AF45-B02E-475244F09A0D}"/>
              </a:ext>
            </a:extLst>
          </p:cNvPr>
          <p:cNvSpPr>
            <a:spLocks noGrp="1"/>
          </p:cNvSpPr>
          <p:nvPr>
            <p:ph type="title"/>
          </p:nvPr>
        </p:nvSpPr>
        <p:spPr/>
        <p:txBody>
          <a:bodyPr/>
          <a:lstStyle/>
          <a:p>
            <a:r>
              <a:rPr lang="en-US" dirty="0"/>
              <a:t>MVTX Mechanical </a:t>
            </a:r>
            <a:r>
              <a:rPr lang="en-US" dirty="0" err="1"/>
              <a:t>Syste</a:t>
            </a:r>
            <a:r>
              <a:rPr lang="en-US" dirty="0"/>
              <a:t>, </a:t>
            </a:r>
            <a:r>
              <a:rPr lang="en-US" dirty="0" err="1"/>
              <a:t>Desgin</a:t>
            </a:r>
            <a:endParaRPr lang="en-US" dirty="0"/>
          </a:p>
        </p:txBody>
      </p:sp>
      <p:sp>
        <p:nvSpPr>
          <p:cNvPr id="3" name="Date Placeholder 2">
            <a:extLst>
              <a:ext uri="{FF2B5EF4-FFF2-40B4-BE49-F238E27FC236}">
                <a16:creationId xmlns:a16="http://schemas.microsoft.com/office/drawing/2014/main" id="{9E25541D-CE04-864D-9737-F55A00D5272D}"/>
              </a:ext>
            </a:extLst>
          </p:cNvPr>
          <p:cNvSpPr>
            <a:spLocks noGrp="1"/>
          </p:cNvSpPr>
          <p:nvPr>
            <p:ph type="dt" sz="half" idx="10"/>
          </p:nvPr>
        </p:nvSpPr>
        <p:spPr/>
        <p:txBody>
          <a:bodyPr/>
          <a:lstStyle/>
          <a:p>
            <a:fld id="{73CF0022-0418-0243-919D-531F06039FB1}" type="datetime1">
              <a:rPr lang="en-US" smtClean="0"/>
              <a:t>3/9/20</a:t>
            </a:fld>
            <a:endParaRPr lang="en-US" dirty="0"/>
          </a:p>
        </p:txBody>
      </p:sp>
      <p:sp>
        <p:nvSpPr>
          <p:cNvPr id="4" name="Footer Placeholder 3">
            <a:extLst>
              <a:ext uri="{FF2B5EF4-FFF2-40B4-BE49-F238E27FC236}">
                <a16:creationId xmlns:a16="http://schemas.microsoft.com/office/drawing/2014/main" id="{86B56412-D3AA-4B47-AF2B-1C92C2A24A03}"/>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E49D894F-57DB-1940-AFCD-D0719DFF728A}"/>
              </a:ext>
            </a:extLst>
          </p:cNvPr>
          <p:cNvSpPr>
            <a:spLocks noGrp="1"/>
          </p:cNvSpPr>
          <p:nvPr>
            <p:ph type="sldNum" sz="quarter" idx="4"/>
          </p:nvPr>
        </p:nvSpPr>
        <p:spPr/>
        <p:txBody>
          <a:bodyPr/>
          <a:lstStyle/>
          <a:p>
            <a:fld id="{59B6DBC4-DCF0-44E6-A1E9-8E19C8237A2A}" type="slidenum">
              <a:rPr lang="en-US" smtClean="0"/>
              <a:pPr/>
              <a:t>22</a:t>
            </a:fld>
            <a:endParaRPr lang="en-US"/>
          </a:p>
        </p:txBody>
      </p:sp>
      <p:pic>
        <p:nvPicPr>
          <p:cNvPr id="7" name="Picture 6">
            <a:extLst>
              <a:ext uri="{FF2B5EF4-FFF2-40B4-BE49-F238E27FC236}">
                <a16:creationId xmlns:a16="http://schemas.microsoft.com/office/drawing/2014/main" id="{E88E7B27-F74A-5D4E-B9AF-379740E2B9C7}"/>
              </a:ext>
            </a:extLst>
          </p:cNvPr>
          <p:cNvPicPr>
            <a:picLocks noChangeAspect="1"/>
          </p:cNvPicPr>
          <p:nvPr/>
        </p:nvPicPr>
        <p:blipFill>
          <a:blip r:embed="rId2"/>
          <a:stretch>
            <a:fillRect/>
          </a:stretch>
        </p:blipFill>
        <p:spPr>
          <a:xfrm rot="5400000">
            <a:off x="3278247" y="-798280"/>
            <a:ext cx="3677767" cy="7606809"/>
          </a:xfrm>
          <a:prstGeom prst="rect">
            <a:avLst/>
          </a:prstGeom>
        </p:spPr>
      </p:pic>
      <p:sp>
        <p:nvSpPr>
          <p:cNvPr id="8" name="TextBox 7">
            <a:extLst>
              <a:ext uri="{FF2B5EF4-FFF2-40B4-BE49-F238E27FC236}">
                <a16:creationId xmlns:a16="http://schemas.microsoft.com/office/drawing/2014/main" id="{2F9EC6E3-4F99-B645-AC67-B6366A828049}"/>
              </a:ext>
            </a:extLst>
          </p:cNvPr>
          <p:cNvSpPr txBox="1"/>
          <p:nvPr/>
        </p:nvSpPr>
        <p:spPr>
          <a:xfrm>
            <a:off x="119650" y="3665272"/>
            <a:ext cx="3413114" cy="523220"/>
          </a:xfrm>
          <a:prstGeom prst="rect">
            <a:avLst/>
          </a:prstGeom>
          <a:noFill/>
        </p:spPr>
        <p:txBody>
          <a:bodyPr wrap="none" rtlCol="0">
            <a:spAutoFit/>
          </a:bodyPr>
          <a:lstStyle/>
          <a:p>
            <a:r>
              <a:rPr lang="en-US" sz="1400" dirty="0"/>
              <a:t>3-D print mockup for MVTX + INTT/TPC </a:t>
            </a:r>
          </a:p>
          <a:p>
            <a:r>
              <a:rPr lang="en-US" sz="1400" dirty="0"/>
              <a:t>System integration </a:t>
            </a:r>
          </a:p>
        </p:txBody>
      </p:sp>
    </p:spTree>
    <p:extLst>
      <p:ext uri="{BB962C8B-B14F-4D97-AF65-F5344CB8AC3E}">
        <p14:creationId xmlns:p14="http://schemas.microsoft.com/office/powerpoint/2010/main" val="213510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1E77-611C-0E43-9D95-C5D78976BF3C}"/>
              </a:ext>
            </a:extLst>
          </p:cNvPr>
          <p:cNvSpPr>
            <a:spLocks noGrp="1"/>
          </p:cNvSpPr>
          <p:nvPr>
            <p:ph type="title"/>
          </p:nvPr>
        </p:nvSpPr>
        <p:spPr>
          <a:xfrm>
            <a:off x="457199" y="1"/>
            <a:ext cx="8543623" cy="820911"/>
          </a:xfrm>
        </p:spPr>
        <p:txBody>
          <a:bodyPr/>
          <a:lstStyle/>
          <a:p>
            <a:r>
              <a:rPr lang="en-US" dirty="0"/>
              <a:t>LANL Led Exploration of Cold QCD Opportunities with </a:t>
            </a:r>
            <a:br>
              <a:rPr lang="en-US" dirty="0"/>
            </a:br>
            <a:r>
              <a:rPr lang="en-US" dirty="0"/>
              <a:t>Forward </a:t>
            </a:r>
            <a:r>
              <a:rPr lang="en-US" dirty="0" err="1"/>
              <a:t>sPHENIX</a:t>
            </a:r>
            <a:r>
              <a:rPr lang="en-US" dirty="0"/>
              <a:t> and </a:t>
            </a:r>
            <a:r>
              <a:rPr lang="en-US" dirty="0" err="1"/>
              <a:t>ePHENIX</a:t>
            </a:r>
            <a:r>
              <a:rPr lang="en-US" dirty="0"/>
              <a:t>/EIC</a:t>
            </a:r>
          </a:p>
        </p:txBody>
      </p:sp>
      <p:sp>
        <p:nvSpPr>
          <p:cNvPr id="3" name="Date Placeholder 2">
            <a:extLst>
              <a:ext uri="{FF2B5EF4-FFF2-40B4-BE49-F238E27FC236}">
                <a16:creationId xmlns:a16="http://schemas.microsoft.com/office/drawing/2014/main" id="{3104114D-1661-F54D-8E77-AE425083DA62}"/>
              </a:ext>
            </a:extLst>
          </p:cNvPr>
          <p:cNvSpPr>
            <a:spLocks noGrp="1"/>
          </p:cNvSpPr>
          <p:nvPr>
            <p:ph type="dt" sz="half" idx="10"/>
          </p:nvPr>
        </p:nvSpPr>
        <p:spPr/>
        <p:txBody>
          <a:bodyPr/>
          <a:lstStyle/>
          <a:p>
            <a:fld id="{430B6C3E-55D5-2040-9FD6-B86C06B12874}" type="datetime1">
              <a:rPr lang="en-US" smtClean="0"/>
              <a:t>3/9/20</a:t>
            </a:fld>
            <a:endParaRPr lang="en-US" dirty="0"/>
          </a:p>
        </p:txBody>
      </p:sp>
      <p:sp>
        <p:nvSpPr>
          <p:cNvPr id="4" name="Footer Placeholder 3">
            <a:extLst>
              <a:ext uri="{FF2B5EF4-FFF2-40B4-BE49-F238E27FC236}">
                <a16:creationId xmlns:a16="http://schemas.microsoft.com/office/drawing/2014/main" id="{881BF3B5-8EB0-6F4C-B535-A4EF54855ED1}"/>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EA8B0813-2BE4-E340-AE58-342226B25148}"/>
              </a:ext>
            </a:extLst>
          </p:cNvPr>
          <p:cNvSpPr>
            <a:spLocks noGrp="1"/>
          </p:cNvSpPr>
          <p:nvPr>
            <p:ph type="sldNum" sz="quarter" idx="4"/>
          </p:nvPr>
        </p:nvSpPr>
        <p:spPr/>
        <p:txBody>
          <a:bodyPr/>
          <a:lstStyle/>
          <a:p>
            <a:fld id="{59B6DBC4-DCF0-44E6-A1E9-8E19C8237A2A}" type="slidenum">
              <a:rPr lang="en-US" smtClean="0"/>
              <a:pPr/>
              <a:t>23</a:t>
            </a:fld>
            <a:endParaRPr lang="en-US"/>
          </a:p>
        </p:txBody>
      </p:sp>
      <p:sp>
        <p:nvSpPr>
          <p:cNvPr id="7" name="TextBox 6">
            <a:extLst>
              <a:ext uri="{FF2B5EF4-FFF2-40B4-BE49-F238E27FC236}">
                <a16:creationId xmlns:a16="http://schemas.microsoft.com/office/drawing/2014/main" id="{2B80DB62-A479-5048-A1B2-974EA05FACC5}"/>
              </a:ext>
            </a:extLst>
          </p:cNvPr>
          <p:cNvSpPr txBox="1"/>
          <p:nvPr/>
        </p:nvSpPr>
        <p:spPr>
          <a:xfrm>
            <a:off x="2862308" y="1058704"/>
            <a:ext cx="2845766" cy="1200329"/>
          </a:xfrm>
          <a:prstGeom prst="rect">
            <a:avLst/>
          </a:prstGeom>
          <a:noFill/>
        </p:spPr>
        <p:txBody>
          <a:bodyPr wrap="square" rtlCol="0">
            <a:spAutoFit/>
          </a:bodyPr>
          <a:lstStyle/>
          <a:p>
            <a:r>
              <a:rPr lang="en-US" sz="1200" b="1" dirty="0">
                <a:solidFill>
                  <a:srgbClr val="0432FF"/>
                </a:solidFill>
              </a:rPr>
              <a:t>Forward </a:t>
            </a:r>
            <a:r>
              <a:rPr lang="en-US" sz="1200" b="1" dirty="0" err="1">
                <a:solidFill>
                  <a:srgbClr val="0432FF"/>
                </a:solidFill>
              </a:rPr>
              <a:t>sPHENIX</a:t>
            </a:r>
            <a:r>
              <a:rPr lang="en-US" sz="1200" b="1" dirty="0">
                <a:solidFill>
                  <a:srgbClr val="0432FF"/>
                </a:solidFill>
              </a:rPr>
              <a:t> upgrade proposal </a:t>
            </a:r>
          </a:p>
          <a:p>
            <a:pPr marL="285750" indent="-285750">
              <a:buFontTx/>
              <a:buChar char="-"/>
            </a:pPr>
            <a:r>
              <a:rPr lang="en-US" sz="1200" dirty="0"/>
              <a:t>Forward Jet Transvers Single Spin Asymmetry (TSSA) </a:t>
            </a:r>
          </a:p>
          <a:p>
            <a:pPr marL="285750" indent="-285750">
              <a:buFontTx/>
              <a:buChar char="-"/>
            </a:pPr>
            <a:r>
              <a:rPr lang="en-US" sz="1200" dirty="0" err="1"/>
              <a:t>Drell</a:t>
            </a:r>
            <a:r>
              <a:rPr lang="en-US" sz="1200" dirty="0"/>
              <a:t>-Yan TSSA </a:t>
            </a:r>
          </a:p>
          <a:p>
            <a:pPr marL="285750" indent="-285750">
              <a:buFontTx/>
              <a:buChar char="-"/>
            </a:pPr>
            <a:r>
              <a:rPr lang="en-US" sz="1200" dirty="0"/>
              <a:t>Forward detector design and simulation </a:t>
            </a:r>
          </a:p>
        </p:txBody>
      </p:sp>
      <p:pic>
        <p:nvPicPr>
          <p:cNvPr id="8" name="sPHENIX_fwd.png" descr="sPHENIX_fwd.png">
            <a:extLst>
              <a:ext uri="{FF2B5EF4-FFF2-40B4-BE49-F238E27FC236}">
                <a16:creationId xmlns:a16="http://schemas.microsoft.com/office/drawing/2014/main" id="{0BEFDF63-BAA5-8B45-8D08-F7FEB644A6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250" y="864524"/>
            <a:ext cx="2689269" cy="1946935"/>
          </a:xfrm>
          <a:prstGeom prst="rect">
            <a:avLst/>
          </a:prstGeom>
          <a:ln w="12700">
            <a:miter lim="400000"/>
          </a:ln>
        </p:spPr>
      </p:pic>
      <p:grpSp>
        <p:nvGrpSpPr>
          <p:cNvPr id="9" name="Image">
            <a:extLst>
              <a:ext uri="{FF2B5EF4-FFF2-40B4-BE49-F238E27FC236}">
                <a16:creationId xmlns:a16="http://schemas.microsoft.com/office/drawing/2014/main" id="{CA337EC2-3119-CC42-852E-B5A76FB18581}"/>
              </a:ext>
            </a:extLst>
          </p:cNvPr>
          <p:cNvGrpSpPr/>
          <p:nvPr/>
        </p:nvGrpSpPr>
        <p:grpSpPr>
          <a:xfrm>
            <a:off x="143177" y="2721466"/>
            <a:ext cx="2555508" cy="2707975"/>
            <a:chOff x="0" y="0"/>
            <a:chExt cx="3835400" cy="4865925"/>
          </a:xfrm>
        </p:grpSpPr>
        <p:pic>
          <p:nvPicPr>
            <p:cNvPr id="10" name="Image" descr="Image">
              <a:extLst>
                <a:ext uri="{FF2B5EF4-FFF2-40B4-BE49-F238E27FC236}">
                  <a16:creationId xmlns:a16="http://schemas.microsoft.com/office/drawing/2014/main" id="{A9A3D0CF-7A5A-C146-980C-ED5297394D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200" y="203200"/>
              <a:ext cx="3429000" cy="4421426"/>
            </a:xfrm>
            <a:prstGeom prst="rect">
              <a:avLst/>
            </a:prstGeom>
            <a:ln>
              <a:noFill/>
            </a:ln>
            <a:effectLst/>
          </p:spPr>
        </p:pic>
        <p:pic>
          <p:nvPicPr>
            <p:cNvPr id="11" name="Image" descr="Image">
              <a:extLst>
                <a:ext uri="{FF2B5EF4-FFF2-40B4-BE49-F238E27FC236}">
                  <a16:creationId xmlns:a16="http://schemas.microsoft.com/office/drawing/2014/main" id="{806DD09F-DE8C-714B-9621-6CFA7FF4572F}"/>
                </a:ext>
              </a:extLst>
            </p:cNvPr>
            <p:cNvPicPr>
              <a:picLocks/>
            </p:cNvPicPr>
            <p:nvPr/>
          </p:nvPicPr>
          <p:blipFill>
            <a:blip r:embed="rId4"/>
            <a:stretch>
              <a:fillRect/>
            </a:stretch>
          </p:blipFill>
          <p:spPr>
            <a:xfrm>
              <a:off x="0" y="0"/>
              <a:ext cx="3835400" cy="4865926"/>
            </a:xfrm>
            <a:prstGeom prst="rect">
              <a:avLst/>
            </a:prstGeom>
            <a:effectLst/>
          </p:spPr>
        </p:pic>
      </p:grpSp>
      <p:pic>
        <p:nvPicPr>
          <p:cNvPr id="12" name="sPHENIX_EIC.png" descr="sPHENIX_EIC.png">
            <a:extLst>
              <a:ext uri="{FF2B5EF4-FFF2-40B4-BE49-F238E27FC236}">
                <a16:creationId xmlns:a16="http://schemas.microsoft.com/office/drawing/2014/main" id="{8A3FB525-02D1-BF44-B395-A544F07177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72248" y="3145042"/>
            <a:ext cx="3022225" cy="2150111"/>
          </a:xfrm>
          <a:prstGeom prst="rect">
            <a:avLst/>
          </a:prstGeom>
          <a:ln w="12700">
            <a:miter lim="400000"/>
          </a:ln>
        </p:spPr>
      </p:pic>
      <p:sp>
        <p:nvSpPr>
          <p:cNvPr id="5" name="TextBox 4">
            <a:extLst>
              <a:ext uri="{FF2B5EF4-FFF2-40B4-BE49-F238E27FC236}">
                <a16:creationId xmlns:a16="http://schemas.microsoft.com/office/drawing/2014/main" id="{4F741871-50EF-DB44-A1B0-C6B6C2B2C5A4}"/>
              </a:ext>
            </a:extLst>
          </p:cNvPr>
          <p:cNvSpPr txBox="1"/>
          <p:nvPr/>
        </p:nvSpPr>
        <p:spPr>
          <a:xfrm>
            <a:off x="3465379" y="2607728"/>
            <a:ext cx="2555508" cy="523220"/>
          </a:xfrm>
          <a:prstGeom prst="rect">
            <a:avLst/>
          </a:prstGeom>
          <a:noFill/>
        </p:spPr>
        <p:txBody>
          <a:bodyPr wrap="none" rtlCol="0">
            <a:spAutoFit/>
          </a:bodyPr>
          <a:lstStyle/>
          <a:p>
            <a:r>
              <a:rPr lang="en-US" sz="1400" dirty="0"/>
              <a:t>An EIC Detector Built Around </a:t>
            </a:r>
          </a:p>
          <a:p>
            <a:r>
              <a:rPr lang="en-US" sz="1400" dirty="0"/>
              <a:t>the </a:t>
            </a:r>
            <a:r>
              <a:rPr lang="en-US" sz="1400" dirty="0" err="1"/>
              <a:t>sPHENIX</a:t>
            </a:r>
            <a:r>
              <a:rPr lang="en-US" sz="1400" dirty="0"/>
              <a:t> Solenoid (2018)</a:t>
            </a:r>
          </a:p>
        </p:txBody>
      </p:sp>
      <p:grpSp>
        <p:nvGrpSpPr>
          <p:cNvPr id="13" name="Screen Shot 2019-06-09 at 10.59.07 AM.png">
            <a:extLst>
              <a:ext uri="{FF2B5EF4-FFF2-40B4-BE49-F238E27FC236}">
                <a16:creationId xmlns:a16="http://schemas.microsoft.com/office/drawing/2014/main" id="{B1523B4F-45F8-6A46-87FE-18AB8166841E}"/>
              </a:ext>
            </a:extLst>
          </p:cNvPr>
          <p:cNvGrpSpPr/>
          <p:nvPr/>
        </p:nvGrpSpPr>
        <p:grpSpPr>
          <a:xfrm>
            <a:off x="6768059" y="2830662"/>
            <a:ext cx="2243178" cy="2707974"/>
            <a:chOff x="0" y="0"/>
            <a:chExt cx="3759200" cy="4813299"/>
          </a:xfrm>
        </p:grpSpPr>
        <p:pic>
          <p:nvPicPr>
            <p:cNvPr id="14" name="Screen Shot 2019-06-09 at 10.59.07 AM.png" descr="Screen Shot 2019-06-09 at 10.59.07 AM.png">
              <a:extLst>
                <a:ext uri="{FF2B5EF4-FFF2-40B4-BE49-F238E27FC236}">
                  <a16:creationId xmlns:a16="http://schemas.microsoft.com/office/drawing/2014/main" id="{5A6CFDA8-47E4-494A-AB02-1F63041E0A5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65100" y="114300"/>
              <a:ext cx="3429000" cy="4381500"/>
            </a:xfrm>
            <a:prstGeom prst="rect">
              <a:avLst/>
            </a:prstGeom>
            <a:ln>
              <a:noFill/>
            </a:ln>
            <a:effectLst/>
          </p:spPr>
        </p:pic>
        <p:pic>
          <p:nvPicPr>
            <p:cNvPr id="15" name="Screen Shot 2019-06-09 at 10.59.07 AM.png" descr="Screen Shot 2019-06-09 at 10.59.07 AM.png">
              <a:extLst>
                <a:ext uri="{FF2B5EF4-FFF2-40B4-BE49-F238E27FC236}">
                  <a16:creationId xmlns:a16="http://schemas.microsoft.com/office/drawing/2014/main" id="{7EB6EE5B-B023-634C-AFF2-D32669EC0FD7}"/>
                </a:ext>
              </a:extLst>
            </p:cNvPr>
            <p:cNvPicPr>
              <a:picLocks/>
            </p:cNvPicPr>
            <p:nvPr/>
          </p:nvPicPr>
          <p:blipFill>
            <a:blip r:embed="rId7"/>
            <a:stretch>
              <a:fillRect/>
            </a:stretch>
          </p:blipFill>
          <p:spPr>
            <a:xfrm>
              <a:off x="0" y="0"/>
              <a:ext cx="3759200" cy="4813300"/>
            </a:xfrm>
            <a:prstGeom prst="rect">
              <a:avLst/>
            </a:prstGeom>
            <a:effectLst/>
          </p:spPr>
        </p:pic>
      </p:grpSp>
      <p:cxnSp>
        <p:nvCxnSpPr>
          <p:cNvPr id="17" name="Straight Arrow Connector 16">
            <a:extLst>
              <a:ext uri="{FF2B5EF4-FFF2-40B4-BE49-F238E27FC236}">
                <a16:creationId xmlns:a16="http://schemas.microsoft.com/office/drawing/2014/main" id="{7F0F202B-1AC2-DA45-9686-C60BDA2DBD76}"/>
              </a:ext>
            </a:extLst>
          </p:cNvPr>
          <p:cNvCxnSpPr>
            <a:cxnSpLocks/>
          </p:cNvCxnSpPr>
          <p:nvPr/>
        </p:nvCxnSpPr>
        <p:spPr>
          <a:xfrm flipH="1">
            <a:off x="2011680" y="1246909"/>
            <a:ext cx="908860" cy="476596"/>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0FC3CBC6-DE44-3A4F-9266-167F0975F52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50422" b="49714"/>
          <a:stretch/>
        </p:blipFill>
        <p:spPr>
          <a:xfrm>
            <a:off x="5818139" y="1058704"/>
            <a:ext cx="1559394" cy="1361741"/>
          </a:xfrm>
          <a:prstGeom prst="rect">
            <a:avLst/>
          </a:prstGeom>
        </p:spPr>
      </p:pic>
      <p:pic>
        <p:nvPicPr>
          <p:cNvPr id="21" name="Picture 20">
            <a:extLst>
              <a:ext uri="{FF2B5EF4-FFF2-40B4-BE49-F238E27FC236}">
                <a16:creationId xmlns:a16="http://schemas.microsoft.com/office/drawing/2014/main" id="{74CDEDBB-C83B-F440-B97A-D8E88B4F282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50422" t="49714"/>
          <a:stretch/>
        </p:blipFill>
        <p:spPr>
          <a:xfrm>
            <a:off x="7377533" y="1093224"/>
            <a:ext cx="1559394" cy="1361741"/>
          </a:xfrm>
          <a:prstGeom prst="rect">
            <a:avLst/>
          </a:prstGeom>
        </p:spPr>
      </p:pic>
      <p:sp>
        <p:nvSpPr>
          <p:cNvPr id="22" name="TextBox 21">
            <a:extLst>
              <a:ext uri="{FF2B5EF4-FFF2-40B4-BE49-F238E27FC236}">
                <a16:creationId xmlns:a16="http://schemas.microsoft.com/office/drawing/2014/main" id="{0D41DB2C-AC02-3C47-93B9-495DF7ED5C02}"/>
              </a:ext>
            </a:extLst>
          </p:cNvPr>
          <p:cNvSpPr txBox="1"/>
          <p:nvPr/>
        </p:nvSpPr>
        <p:spPr>
          <a:xfrm>
            <a:off x="6577042" y="868180"/>
            <a:ext cx="1906291" cy="276999"/>
          </a:xfrm>
          <a:prstGeom prst="rect">
            <a:avLst/>
          </a:prstGeom>
          <a:noFill/>
        </p:spPr>
        <p:txBody>
          <a:bodyPr wrap="none" rtlCol="0">
            <a:spAutoFit/>
          </a:bodyPr>
          <a:lstStyle/>
          <a:p>
            <a:r>
              <a:rPr lang="en-US" sz="1200" dirty="0"/>
              <a:t>Jet TSSA singe change ?</a:t>
            </a:r>
          </a:p>
        </p:txBody>
      </p:sp>
    </p:spTree>
    <p:extLst>
      <p:ext uri="{BB962C8B-B14F-4D97-AF65-F5344CB8AC3E}">
        <p14:creationId xmlns:p14="http://schemas.microsoft.com/office/powerpoint/2010/main" val="3783238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FFB6-F56E-0545-A0BF-970039E31CED}"/>
              </a:ext>
            </a:extLst>
          </p:cNvPr>
          <p:cNvSpPr>
            <a:spLocks noGrp="1"/>
          </p:cNvSpPr>
          <p:nvPr>
            <p:ph type="title"/>
          </p:nvPr>
        </p:nvSpPr>
        <p:spPr/>
        <p:txBody>
          <a:bodyPr/>
          <a:lstStyle/>
          <a:p>
            <a:r>
              <a:rPr lang="en-US" dirty="0"/>
              <a:t>Electron-Ion-Collider at BNL</a:t>
            </a:r>
          </a:p>
        </p:txBody>
      </p:sp>
      <p:sp>
        <p:nvSpPr>
          <p:cNvPr id="3" name="Date Placeholder 2">
            <a:extLst>
              <a:ext uri="{FF2B5EF4-FFF2-40B4-BE49-F238E27FC236}">
                <a16:creationId xmlns:a16="http://schemas.microsoft.com/office/drawing/2014/main" id="{BE4F0440-5A30-A44B-9418-DF90E56DE65C}"/>
              </a:ext>
            </a:extLst>
          </p:cNvPr>
          <p:cNvSpPr>
            <a:spLocks noGrp="1"/>
          </p:cNvSpPr>
          <p:nvPr>
            <p:ph type="dt" sz="half" idx="10"/>
          </p:nvPr>
        </p:nvSpPr>
        <p:spPr/>
        <p:txBody>
          <a:bodyPr/>
          <a:lstStyle/>
          <a:p>
            <a:fld id="{49D30C15-ABBB-7045-8A8D-246C620E0E17}" type="datetime1">
              <a:rPr lang="en-US" smtClean="0"/>
              <a:t>3/9/20</a:t>
            </a:fld>
            <a:endParaRPr lang="en-US" dirty="0"/>
          </a:p>
        </p:txBody>
      </p:sp>
      <p:sp>
        <p:nvSpPr>
          <p:cNvPr id="4" name="Footer Placeholder 3">
            <a:extLst>
              <a:ext uri="{FF2B5EF4-FFF2-40B4-BE49-F238E27FC236}">
                <a16:creationId xmlns:a16="http://schemas.microsoft.com/office/drawing/2014/main" id="{C5A52E29-576D-8844-BA06-FB5F789EC827}"/>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1E19010A-ADD2-A14F-B81B-F847695D6AC2}"/>
              </a:ext>
            </a:extLst>
          </p:cNvPr>
          <p:cNvSpPr>
            <a:spLocks noGrp="1"/>
          </p:cNvSpPr>
          <p:nvPr>
            <p:ph type="sldNum" sz="quarter" idx="4"/>
          </p:nvPr>
        </p:nvSpPr>
        <p:spPr/>
        <p:txBody>
          <a:bodyPr/>
          <a:lstStyle/>
          <a:p>
            <a:fld id="{59B6DBC4-DCF0-44E6-A1E9-8E19C8237A2A}" type="slidenum">
              <a:rPr lang="en-US" smtClean="0"/>
              <a:pPr/>
              <a:t>24</a:t>
            </a:fld>
            <a:endParaRPr lang="en-US"/>
          </a:p>
        </p:txBody>
      </p:sp>
      <p:pic>
        <p:nvPicPr>
          <p:cNvPr id="7" name="Picture 6">
            <a:extLst>
              <a:ext uri="{FF2B5EF4-FFF2-40B4-BE49-F238E27FC236}">
                <a16:creationId xmlns:a16="http://schemas.microsoft.com/office/drawing/2014/main" id="{0C188A3A-48ED-EC40-B0A9-257B4CFB606F}"/>
              </a:ext>
            </a:extLst>
          </p:cNvPr>
          <p:cNvPicPr>
            <a:picLocks noChangeAspect="1"/>
          </p:cNvPicPr>
          <p:nvPr/>
        </p:nvPicPr>
        <p:blipFill>
          <a:blip r:embed="rId2"/>
          <a:stretch>
            <a:fillRect/>
          </a:stretch>
        </p:blipFill>
        <p:spPr>
          <a:xfrm>
            <a:off x="252536" y="942373"/>
            <a:ext cx="5135053" cy="1453585"/>
          </a:xfrm>
          <a:prstGeom prst="rect">
            <a:avLst/>
          </a:prstGeom>
        </p:spPr>
      </p:pic>
      <p:sp>
        <p:nvSpPr>
          <p:cNvPr id="8" name="Rectangle 7">
            <a:extLst>
              <a:ext uri="{FF2B5EF4-FFF2-40B4-BE49-F238E27FC236}">
                <a16:creationId xmlns:a16="http://schemas.microsoft.com/office/drawing/2014/main" id="{EF154504-DDD7-404D-A5DD-DE4CE08A41AE}"/>
              </a:ext>
            </a:extLst>
          </p:cNvPr>
          <p:cNvSpPr/>
          <p:nvPr/>
        </p:nvSpPr>
        <p:spPr>
          <a:xfrm>
            <a:off x="293047" y="2505770"/>
            <a:ext cx="4932921" cy="2585323"/>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dirty="0"/>
              <a:t>"The EIC promises to keep America in the forefront of nuclear physics research and particle accelerator technology, critical components of overall U.S. leadership in science,” said U.S. Secretary of Energy Dan </a:t>
            </a:r>
            <a:r>
              <a:rPr lang="en-US" dirty="0" err="1"/>
              <a:t>Brouillette</a:t>
            </a:r>
            <a:r>
              <a:rPr lang="en-US" dirty="0"/>
              <a:t>. “This facility will deepen our understanding of nature and is expected to be the source of insights ultimately leading to new technology and innovation.” </a:t>
            </a:r>
          </a:p>
        </p:txBody>
      </p:sp>
      <p:pic>
        <p:nvPicPr>
          <p:cNvPr id="9" name="Picture 8">
            <a:extLst>
              <a:ext uri="{FF2B5EF4-FFF2-40B4-BE49-F238E27FC236}">
                <a16:creationId xmlns:a16="http://schemas.microsoft.com/office/drawing/2014/main" id="{6B8D4127-AC06-C54A-9F65-07B3B65F12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97975" y="820912"/>
            <a:ext cx="3588152" cy="4634551"/>
          </a:xfrm>
          <a:prstGeom prst="rect">
            <a:avLst/>
          </a:prstGeom>
        </p:spPr>
      </p:pic>
    </p:spTree>
    <p:extLst>
      <p:ext uri="{BB962C8B-B14F-4D97-AF65-F5344CB8AC3E}">
        <p14:creationId xmlns:p14="http://schemas.microsoft.com/office/powerpoint/2010/main" val="2982826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8861-E732-BE4B-84B9-30EF82B50B7E}"/>
              </a:ext>
            </a:extLst>
          </p:cNvPr>
          <p:cNvSpPr>
            <a:spLocks noGrp="1"/>
          </p:cNvSpPr>
          <p:nvPr>
            <p:ph type="title"/>
          </p:nvPr>
        </p:nvSpPr>
        <p:spPr/>
        <p:txBody>
          <a:bodyPr/>
          <a:lstStyle/>
          <a:p>
            <a:r>
              <a:rPr lang="en-US" sz="2000" dirty="0"/>
              <a:t>LANL’s </a:t>
            </a:r>
            <a:r>
              <a:rPr lang="en-US" sz="2000" dirty="0" err="1"/>
              <a:t>sPHENIX</a:t>
            </a:r>
            <a:r>
              <a:rPr lang="en-US" sz="2000" dirty="0"/>
              <a:t> Program Well Aligned with National NP Priority</a:t>
            </a:r>
          </a:p>
        </p:txBody>
      </p:sp>
      <p:sp>
        <p:nvSpPr>
          <p:cNvPr id="3" name="Date Placeholder 2">
            <a:extLst>
              <a:ext uri="{FF2B5EF4-FFF2-40B4-BE49-F238E27FC236}">
                <a16:creationId xmlns:a16="http://schemas.microsoft.com/office/drawing/2014/main" id="{B0EEB504-89CB-E943-9724-E1AFCE183907}"/>
              </a:ext>
            </a:extLst>
          </p:cNvPr>
          <p:cNvSpPr>
            <a:spLocks noGrp="1"/>
          </p:cNvSpPr>
          <p:nvPr>
            <p:ph type="dt" sz="half" idx="10"/>
          </p:nvPr>
        </p:nvSpPr>
        <p:spPr/>
        <p:txBody>
          <a:bodyPr/>
          <a:lstStyle/>
          <a:p>
            <a:fld id="{0394AE6E-32B3-024A-9ED9-879C2FF668C3}" type="datetime1">
              <a:rPr lang="en-US" smtClean="0"/>
              <a:t>3/9/20</a:t>
            </a:fld>
            <a:endParaRPr lang="en-US" dirty="0"/>
          </a:p>
        </p:txBody>
      </p:sp>
      <p:sp>
        <p:nvSpPr>
          <p:cNvPr id="4" name="Footer Placeholder 3">
            <a:extLst>
              <a:ext uri="{FF2B5EF4-FFF2-40B4-BE49-F238E27FC236}">
                <a16:creationId xmlns:a16="http://schemas.microsoft.com/office/drawing/2014/main" id="{4D540216-3977-9A47-B925-19692C7B57DA}"/>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542AAA61-D9EE-3B49-956E-19125336A0BB}"/>
              </a:ext>
            </a:extLst>
          </p:cNvPr>
          <p:cNvSpPr>
            <a:spLocks noGrp="1"/>
          </p:cNvSpPr>
          <p:nvPr>
            <p:ph type="sldNum" sz="quarter" idx="4"/>
          </p:nvPr>
        </p:nvSpPr>
        <p:spPr/>
        <p:txBody>
          <a:bodyPr/>
          <a:lstStyle/>
          <a:p>
            <a:fld id="{59B6DBC4-DCF0-44E6-A1E9-8E19C8237A2A}" type="slidenum">
              <a:rPr lang="en-US" smtClean="0"/>
              <a:pPr/>
              <a:t>3</a:t>
            </a:fld>
            <a:endParaRPr lang="en-US"/>
          </a:p>
        </p:txBody>
      </p:sp>
      <p:grpSp>
        <p:nvGrpSpPr>
          <p:cNvPr id="7" name="Group 6">
            <a:extLst>
              <a:ext uri="{FF2B5EF4-FFF2-40B4-BE49-F238E27FC236}">
                <a16:creationId xmlns:a16="http://schemas.microsoft.com/office/drawing/2014/main" id="{654BB719-1E9F-A143-9BB9-922F3510C4B8}"/>
              </a:ext>
            </a:extLst>
          </p:cNvPr>
          <p:cNvGrpSpPr/>
          <p:nvPr/>
        </p:nvGrpSpPr>
        <p:grpSpPr>
          <a:xfrm>
            <a:off x="354072" y="1948904"/>
            <a:ext cx="8473180" cy="3405968"/>
            <a:chOff x="354072" y="1948904"/>
            <a:chExt cx="8473180" cy="3405968"/>
          </a:xfrm>
        </p:grpSpPr>
        <p:pic>
          <p:nvPicPr>
            <p:cNvPr id="14" name="Picture 13">
              <a:extLst>
                <a:ext uri="{FF2B5EF4-FFF2-40B4-BE49-F238E27FC236}">
                  <a16:creationId xmlns:a16="http://schemas.microsoft.com/office/drawing/2014/main" id="{2677E745-9CF2-C547-89DA-742745431065}"/>
                </a:ext>
              </a:extLst>
            </p:cNvPr>
            <p:cNvPicPr>
              <a:picLocks noChangeAspect="1"/>
            </p:cNvPicPr>
            <p:nvPr/>
          </p:nvPicPr>
          <p:blipFill>
            <a:blip r:embed="rId2"/>
            <a:stretch>
              <a:fillRect/>
            </a:stretch>
          </p:blipFill>
          <p:spPr>
            <a:xfrm>
              <a:off x="354072" y="1948904"/>
              <a:ext cx="8473180" cy="3405968"/>
            </a:xfrm>
            <a:prstGeom prst="rect">
              <a:avLst/>
            </a:prstGeom>
          </p:spPr>
        </p:pic>
        <p:sp>
          <p:nvSpPr>
            <p:cNvPr id="5" name="TextBox 4">
              <a:extLst>
                <a:ext uri="{FF2B5EF4-FFF2-40B4-BE49-F238E27FC236}">
                  <a16:creationId xmlns:a16="http://schemas.microsoft.com/office/drawing/2014/main" id="{7A6098EE-2FF6-F641-BC71-B875485D9A9A}"/>
                </a:ext>
              </a:extLst>
            </p:cNvPr>
            <p:cNvSpPr txBox="1"/>
            <p:nvPr/>
          </p:nvSpPr>
          <p:spPr>
            <a:xfrm>
              <a:off x="1385207" y="3624388"/>
              <a:ext cx="981359" cy="523220"/>
            </a:xfrm>
            <a:prstGeom prst="rect">
              <a:avLst/>
            </a:prstGeom>
            <a:noFill/>
          </p:spPr>
          <p:txBody>
            <a:bodyPr wrap="none" rtlCol="0">
              <a:spAutoFit/>
            </a:bodyPr>
            <a:lstStyle/>
            <a:p>
              <a:r>
                <a:rPr lang="en-US" sz="2800" b="1" dirty="0">
                  <a:solidFill>
                    <a:srgbClr val="FFFF00"/>
                  </a:solidFill>
                </a:rPr>
                <a:t>QGP</a:t>
              </a:r>
            </a:p>
          </p:txBody>
        </p:sp>
      </p:grpSp>
      <p:sp>
        <p:nvSpPr>
          <p:cNvPr id="20" name="TextBox 19">
            <a:extLst>
              <a:ext uri="{FF2B5EF4-FFF2-40B4-BE49-F238E27FC236}">
                <a16:creationId xmlns:a16="http://schemas.microsoft.com/office/drawing/2014/main" id="{DAA62D04-5C2A-D94E-970B-384C3E4779B2}"/>
              </a:ext>
            </a:extLst>
          </p:cNvPr>
          <p:cNvSpPr txBox="1"/>
          <p:nvPr/>
        </p:nvSpPr>
        <p:spPr>
          <a:xfrm>
            <a:off x="344904" y="934626"/>
            <a:ext cx="5274231" cy="1384995"/>
          </a:xfrm>
          <a:prstGeom prst="rect">
            <a:avLst/>
          </a:prstGeom>
          <a:noFill/>
        </p:spPr>
        <p:txBody>
          <a:bodyPr wrap="square" rtlCol="0">
            <a:spAutoFit/>
          </a:bodyPr>
          <a:lstStyle/>
          <a:p>
            <a:r>
              <a:rPr lang="en-US" sz="1400" dirty="0"/>
              <a:t>2015 US Nuclear Science Long Range Plan Highlights:</a:t>
            </a:r>
          </a:p>
          <a:p>
            <a:pPr marL="285750" indent="-285750">
              <a:buFontTx/>
              <a:buChar char="-"/>
            </a:pPr>
            <a:r>
              <a:rPr lang="en-US" sz="1400" dirty="0" err="1"/>
              <a:t>sPHENIX</a:t>
            </a:r>
            <a:r>
              <a:rPr lang="en-US" sz="1400" dirty="0"/>
              <a:t> at RHIC</a:t>
            </a:r>
          </a:p>
          <a:p>
            <a:r>
              <a:rPr lang="en-US" sz="1400" dirty="0"/>
              <a:t>	</a:t>
            </a:r>
            <a:r>
              <a:rPr lang="en-US" sz="1400" i="1" dirty="0">
                <a:solidFill>
                  <a:srgbClr val="0432FF"/>
                </a:solidFill>
              </a:rPr>
              <a:t>Matter at extreme condition: Understand the inner</a:t>
            </a:r>
          </a:p>
          <a:p>
            <a:r>
              <a:rPr lang="en-US" sz="1400" i="1" dirty="0">
                <a:solidFill>
                  <a:srgbClr val="0432FF"/>
                </a:solidFill>
              </a:rPr>
              <a:t>         workings of Quark-Gluon Plasma (QGP)</a:t>
            </a:r>
          </a:p>
          <a:p>
            <a:pPr marL="285750" indent="-285750">
              <a:buFontTx/>
              <a:buChar char="-"/>
            </a:pPr>
            <a:r>
              <a:rPr lang="en-US" sz="1400" dirty="0"/>
              <a:t>Future Electron Ion Collider (EIC)</a:t>
            </a:r>
          </a:p>
          <a:p>
            <a:r>
              <a:rPr lang="en-US" sz="1400" dirty="0"/>
              <a:t> 	</a:t>
            </a:r>
            <a:r>
              <a:rPr lang="en-US" sz="1400" i="1" dirty="0">
                <a:solidFill>
                  <a:srgbClr val="0432FF"/>
                </a:solidFill>
              </a:rPr>
              <a:t>Unlock the mysteries of the strong force that bind us all</a:t>
            </a:r>
          </a:p>
        </p:txBody>
      </p:sp>
      <p:sp>
        <p:nvSpPr>
          <p:cNvPr id="8" name="TextBox 7">
            <a:extLst>
              <a:ext uri="{FF2B5EF4-FFF2-40B4-BE49-F238E27FC236}">
                <a16:creationId xmlns:a16="http://schemas.microsoft.com/office/drawing/2014/main" id="{D60E11D6-35F3-7844-A470-D4CE8D823CCF}"/>
              </a:ext>
            </a:extLst>
          </p:cNvPr>
          <p:cNvSpPr txBox="1"/>
          <p:nvPr/>
        </p:nvSpPr>
        <p:spPr>
          <a:xfrm>
            <a:off x="5743710" y="969409"/>
            <a:ext cx="3400290" cy="830997"/>
          </a:xfrm>
          <a:prstGeom prst="rect">
            <a:avLst/>
          </a:prstGeom>
          <a:noFill/>
        </p:spPr>
        <p:txBody>
          <a:bodyPr wrap="none" rtlCol="0">
            <a:spAutoFit/>
          </a:bodyPr>
          <a:lstStyle/>
          <a:p>
            <a:r>
              <a:rPr lang="en-US" sz="1600" dirty="0"/>
              <a:t>Posters:</a:t>
            </a:r>
          </a:p>
          <a:p>
            <a:r>
              <a:rPr lang="en-US" sz="1600" dirty="0"/>
              <a:t>-Cesar da Silva,  “</a:t>
            </a:r>
            <a:r>
              <a:rPr lang="en-US" sz="1600" dirty="0" err="1"/>
              <a:t>LHCb</a:t>
            </a:r>
            <a:r>
              <a:rPr lang="en-US" sz="1600" dirty="0"/>
              <a:t> Heavy Ion”</a:t>
            </a:r>
          </a:p>
          <a:p>
            <a:r>
              <a:rPr lang="en-US" sz="1600" dirty="0"/>
              <a:t>-</a:t>
            </a:r>
            <a:r>
              <a:rPr lang="en-US" sz="1600" dirty="0" err="1"/>
              <a:t>Kun</a:t>
            </a:r>
            <a:r>
              <a:rPr lang="en-US" sz="1600" dirty="0"/>
              <a:t> Liu, “E1039 Nucleon Spin”</a:t>
            </a:r>
          </a:p>
        </p:txBody>
      </p:sp>
    </p:spTree>
    <p:extLst>
      <p:ext uri="{BB962C8B-B14F-4D97-AF65-F5344CB8AC3E}">
        <p14:creationId xmlns:p14="http://schemas.microsoft.com/office/powerpoint/2010/main" val="252083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_AA in QGP">
            <a:extLst>
              <a:ext uri="{FF2B5EF4-FFF2-40B4-BE49-F238E27FC236}">
                <a16:creationId xmlns:a16="http://schemas.microsoft.com/office/drawing/2014/main" id="{0F48E8E6-9544-4946-A734-B537BA77B0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74946" y="3495369"/>
            <a:ext cx="3578185" cy="16176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FEBBEB-4D69-AD45-9D2C-971D004DD4D3}"/>
              </a:ext>
            </a:extLst>
          </p:cNvPr>
          <p:cNvSpPr>
            <a:spLocks noGrp="1"/>
          </p:cNvSpPr>
          <p:nvPr>
            <p:ph type="title"/>
          </p:nvPr>
        </p:nvSpPr>
        <p:spPr/>
        <p:txBody>
          <a:bodyPr/>
          <a:lstStyle/>
          <a:p>
            <a:r>
              <a:rPr lang="en-US" dirty="0" err="1"/>
              <a:t>sPHENIX</a:t>
            </a:r>
            <a:r>
              <a:rPr lang="en-US" dirty="0"/>
              <a:t>: Recreate a State of the Early Universe - QGP </a:t>
            </a:r>
          </a:p>
        </p:txBody>
      </p:sp>
      <p:sp>
        <p:nvSpPr>
          <p:cNvPr id="3" name="Date Placeholder 2">
            <a:extLst>
              <a:ext uri="{FF2B5EF4-FFF2-40B4-BE49-F238E27FC236}">
                <a16:creationId xmlns:a16="http://schemas.microsoft.com/office/drawing/2014/main" id="{CD194F3D-3CE5-9D4B-92F4-7366AD03B5C4}"/>
              </a:ext>
            </a:extLst>
          </p:cNvPr>
          <p:cNvSpPr>
            <a:spLocks noGrp="1"/>
          </p:cNvSpPr>
          <p:nvPr>
            <p:ph type="dt" sz="half" idx="10"/>
          </p:nvPr>
        </p:nvSpPr>
        <p:spPr/>
        <p:txBody>
          <a:bodyPr/>
          <a:lstStyle/>
          <a:p>
            <a:fld id="{99F27123-1BC9-6A41-A22C-92E65DAC9E2C}" type="datetime1">
              <a:rPr lang="en-US" smtClean="0"/>
              <a:t>3/9/20</a:t>
            </a:fld>
            <a:endParaRPr lang="en-US" dirty="0"/>
          </a:p>
        </p:txBody>
      </p:sp>
      <p:sp>
        <p:nvSpPr>
          <p:cNvPr id="4" name="Footer Placeholder 3">
            <a:extLst>
              <a:ext uri="{FF2B5EF4-FFF2-40B4-BE49-F238E27FC236}">
                <a16:creationId xmlns:a16="http://schemas.microsoft.com/office/drawing/2014/main" id="{F3BEF06B-B4AC-8344-8DB5-C7F6A0C22E2C}"/>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1E1E6E44-4EA4-D943-BF74-59FEFC24912E}"/>
              </a:ext>
            </a:extLst>
          </p:cNvPr>
          <p:cNvSpPr>
            <a:spLocks noGrp="1"/>
          </p:cNvSpPr>
          <p:nvPr>
            <p:ph type="sldNum" sz="quarter" idx="4"/>
          </p:nvPr>
        </p:nvSpPr>
        <p:spPr/>
        <p:txBody>
          <a:bodyPr/>
          <a:lstStyle/>
          <a:p>
            <a:fld id="{59B6DBC4-DCF0-44E6-A1E9-8E19C8237A2A}" type="slidenum">
              <a:rPr lang="en-US" smtClean="0"/>
              <a:pPr/>
              <a:t>4</a:t>
            </a:fld>
            <a:endParaRPr lang="en-US"/>
          </a:p>
        </p:txBody>
      </p:sp>
      <p:pic>
        <p:nvPicPr>
          <p:cNvPr id="7" name="Content Placeholder 6">
            <a:extLst>
              <a:ext uri="{FF2B5EF4-FFF2-40B4-BE49-F238E27FC236}">
                <a16:creationId xmlns:a16="http://schemas.microsoft.com/office/drawing/2014/main" id="{2641F9A6-9257-0143-9082-ECF8775E6C35}"/>
              </a:ext>
            </a:extLst>
          </p:cNvPr>
          <p:cNvPicPr>
            <a:picLocks noGrp="1" noChangeAspect="1"/>
          </p:cNvPicPr>
          <p:nvPr>
            <p:ph idx="1"/>
          </p:nvPr>
        </p:nvPicPr>
        <p:blipFill>
          <a:blip r:embed="rId3"/>
          <a:stretch>
            <a:fillRect/>
          </a:stretch>
        </p:blipFill>
        <p:spPr>
          <a:xfrm>
            <a:off x="141621" y="914697"/>
            <a:ext cx="5333676" cy="2838768"/>
          </a:xfrm>
          <a:prstGeom prst="rect">
            <a:avLst/>
          </a:prstGeom>
        </p:spPr>
      </p:pic>
      <p:pic>
        <p:nvPicPr>
          <p:cNvPr id="8" name="Picture 7">
            <a:extLst>
              <a:ext uri="{FF2B5EF4-FFF2-40B4-BE49-F238E27FC236}">
                <a16:creationId xmlns:a16="http://schemas.microsoft.com/office/drawing/2014/main" id="{1808F557-8FA7-3C4A-B082-B6EA47B5B4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55667" y="899301"/>
            <a:ext cx="2423315" cy="2312511"/>
          </a:xfrm>
          <a:prstGeom prst="rect">
            <a:avLst/>
          </a:prstGeom>
        </p:spPr>
      </p:pic>
      <p:sp>
        <p:nvSpPr>
          <p:cNvPr id="5" name="TextBox 4">
            <a:extLst>
              <a:ext uri="{FF2B5EF4-FFF2-40B4-BE49-F238E27FC236}">
                <a16:creationId xmlns:a16="http://schemas.microsoft.com/office/drawing/2014/main" id="{D6FC86D2-3C1F-5840-A8B0-BE36EE68ECA7}"/>
              </a:ext>
            </a:extLst>
          </p:cNvPr>
          <p:cNvSpPr txBox="1"/>
          <p:nvPr/>
        </p:nvSpPr>
        <p:spPr>
          <a:xfrm>
            <a:off x="141621" y="3932436"/>
            <a:ext cx="5262259" cy="830997"/>
          </a:xfrm>
          <a:prstGeom prst="rect">
            <a:avLst/>
          </a:prstGeom>
          <a:noFill/>
        </p:spPr>
        <p:txBody>
          <a:bodyPr wrap="square" rtlCol="0">
            <a:spAutoFit/>
          </a:bodyPr>
          <a:lstStyle/>
          <a:p>
            <a:pPr marL="285750" indent="-285750">
              <a:buFontTx/>
              <a:buChar char="-"/>
            </a:pPr>
            <a:r>
              <a:rPr lang="en-US" sz="1600" dirty="0"/>
              <a:t>QGP created in high energy heavy ion collisions</a:t>
            </a:r>
          </a:p>
          <a:p>
            <a:pPr marL="285750" indent="-285750">
              <a:buFontTx/>
              <a:buChar char="-"/>
            </a:pPr>
            <a:r>
              <a:rPr lang="en-US" sz="1600" dirty="0"/>
              <a:t>Extract QGP properties by comparing </a:t>
            </a:r>
            <a:r>
              <a:rPr lang="en-US" sz="1600" dirty="0" err="1"/>
              <a:t>p+p</a:t>
            </a:r>
            <a:r>
              <a:rPr lang="en-US" sz="1600" dirty="0"/>
              <a:t> vs A+A</a:t>
            </a:r>
          </a:p>
          <a:p>
            <a:pPr marL="285750" indent="-285750">
              <a:buFontTx/>
              <a:buChar char="-"/>
            </a:pPr>
            <a:r>
              <a:rPr lang="en-US" sz="1600" dirty="0"/>
              <a:t>Joint experimental and theoretical efforts!</a:t>
            </a:r>
          </a:p>
        </p:txBody>
      </p:sp>
    </p:spTree>
    <p:extLst>
      <p:ext uri="{BB962C8B-B14F-4D97-AF65-F5344CB8AC3E}">
        <p14:creationId xmlns:p14="http://schemas.microsoft.com/office/powerpoint/2010/main" val="1004908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EF678-587F-F948-BF63-A3515620F411}"/>
              </a:ext>
            </a:extLst>
          </p:cNvPr>
          <p:cNvSpPr>
            <a:spLocks noGrp="1"/>
          </p:cNvSpPr>
          <p:nvPr>
            <p:ph type="title"/>
          </p:nvPr>
        </p:nvSpPr>
        <p:spPr/>
        <p:txBody>
          <a:bodyPr>
            <a:normAutofit fontScale="90000"/>
          </a:bodyPr>
          <a:lstStyle/>
          <a:p>
            <a:r>
              <a:rPr lang="en-US" sz="3200" dirty="0"/>
              <a:t>The </a:t>
            </a:r>
            <a:r>
              <a:rPr lang="en-US" sz="3200" dirty="0" err="1"/>
              <a:t>sPHENIX</a:t>
            </a:r>
            <a:r>
              <a:rPr lang="en-US" sz="3200" dirty="0"/>
              <a:t> Science Mission </a:t>
            </a:r>
            <a:br>
              <a:rPr lang="en-US" sz="3200" dirty="0"/>
            </a:br>
            <a:r>
              <a:rPr lang="en-US" sz="2000" dirty="0"/>
              <a:t>- the next generation DOE flagship Heavy Ion Experiment (LRP2015) </a:t>
            </a:r>
          </a:p>
        </p:txBody>
      </p:sp>
      <p:sp>
        <p:nvSpPr>
          <p:cNvPr id="3" name="Date Placeholder 2">
            <a:extLst>
              <a:ext uri="{FF2B5EF4-FFF2-40B4-BE49-F238E27FC236}">
                <a16:creationId xmlns:a16="http://schemas.microsoft.com/office/drawing/2014/main" id="{451E9329-F3E9-AC47-BC00-9E85C0397F93}"/>
              </a:ext>
            </a:extLst>
          </p:cNvPr>
          <p:cNvSpPr>
            <a:spLocks noGrp="1"/>
          </p:cNvSpPr>
          <p:nvPr>
            <p:ph type="dt" sz="half" idx="10"/>
          </p:nvPr>
        </p:nvSpPr>
        <p:spPr/>
        <p:txBody>
          <a:bodyPr/>
          <a:lstStyle/>
          <a:p>
            <a:fld id="{A9F48517-34CE-614C-BDE0-68D183E27D28}" type="datetime1">
              <a:rPr lang="en-US" smtClean="0"/>
              <a:t>3/9/20</a:t>
            </a:fld>
            <a:endParaRPr lang="en-US" dirty="0"/>
          </a:p>
        </p:txBody>
      </p:sp>
      <p:sp>
        <p:nvSpPr>
          <p:cNvPr id="4" name="Footer Placeholder 3">
            <a:extLst>
              <a:ext uri="{FF2B5EF4-FFF2-40B4-BE49-F238E27FC236}">
                <a16:creationId xmlns:a16="http://schemas.microsoft.com/office/drawing/2014/main" id="{932DD305-EB2B-B04B-A1C2-0F27136E223A}"/>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3DBE83FC-E7C2-B24C-9E3B-5E7A717479CF}"/>
              </a:ext>
            </a:extLst>
          </p:cNvPr>
          <p:cNvSpPr>
            <a:spLocks noGrp="1"/>
          </p:cNvSpPr>
          <p:nvPr>
            <p:ph type="sldNum" sz="quarter" idx="4"/>
          </p:nvPr>
        </p:nvSpPr>
        <p:spPr/>
        <p:txBody>
          <a:bodyPr/>
          <a:lstStyle/>
          <a:p>
            <a:fld id="{59B6DBC4-DCF0-44E6-A1E9-8E19C8237A2A}" type="slidenum">
              <a:rPr lang="en-US" smtClean="0"/>
              <a:pPr/>
              <a:t>5</a:t>
            </a:fld>
            <a:endParaRPr lang="en-US"/>
          </a:p>
        </p:txBody>
      </p:sp>
      <p:sp>
        <p:nvSpPr>
          <p:cNvPr id="7" name="Rectangle 2">
            <a:extLst>
              <a:ext uri="{FF2B5EF4-FFF2-40B4-BE49-F238E27FC236}">
                <a16:creationId xmlns:a16="http://schemas.microsoft.com/office/drawing/2014/main" id="{44D643E7-D0BE-3C4C-A697-9737F9FEB615}"/>
              </a:ext>
            </a:extLst>
          </p:cNvPr>
          <p:cNvSpPr/>
          <p:nvPr/>
        </p:nvSpPr>
        <p:spPr>
          <a:xfrm>
            <a:off x="222683" y="960372"/>
            <a:ext cx="3358455" cy="1631212"/>
          </a:xfrm>
          <a:prstGeom prst="rect">
            <a:avLst/>
          </a:prstGeom>
          <a:solidFill>
            <a:srgbClr val="FFFFFF">
              <a:alpha val="55000"/>
            </a:srgbClr>
          </a:solidFill>
          <a:ln w="12700">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8" tIns="60958" rIns="60958" bIns="60958">
            <a:spAutoFit/>
          </a:bodyPr>
          <a:lstStyle>
            <a:lvl1pPr algn="ctr" defTabSz="1095373">
              <a:defRPr sz="1600">
                <a:solidFill>
                  <a:srgbClr val="191919"/>
                </a:solidFill>
                <a:latin typeface="Helvetica Neue"/>
                <a:ea typeface="Helvetica Neue"/>
                <a:cs typeface="Helvetica Neue"/>
                <a:sym typeface="Helvetica Neue"/>
              </a:defRPr>
            </a:lvl1pPr>
          </a:lstStyle>
          <a:p>
            <a:pPr algn="just"/>
            <a:r>
              <a:rPr sz="1400" dirty="0"/>
              <a:t>“Probe the inner workings of QGP by resolving its properties at shorter and shorter length scales. The complementarity of [RHIC and the LHC] is essential to this goal, as is a state-of-the-art jet detector at RHIC, called</a:t>
            </a:r>
            <a:r>
              <a:rPr sz="1400" b="1" dirty="0"/>
              <a:t> </a:t>
            </a:r>
            <a:r>
              <a:rPr sz="1400" b="1" dirty="0" err="1"/>
              <a:t>sPHENIX</a:t>
            </a:r>
            <a:r>
              <a:rPr sz="1400" dirty="0"/>
              <a:t>.” </a:t>
            </a:r>
            <a:r>
              <a:rPr lang="en-US" sz="1400" dirty="0"/>
              <a:t>(LRP2015)</a:t>
            </a:r>
            <a:endParaRPr sz="1400" dirty="0"/>
          </a:p>
        </p:txBody>
      </p:sp>
      <p:pic>
        <p:nvPicPr>
          <p:cNvPr id="9" name="Picture 8">
            <a:extLst>
              <a:ext uri="{FF2B5EF4-FFF2-40B4-BE49-F238E27FC236}">
                <a16:creationId xmlns:a16="http://schemas.microsoft.com/office/drawing/2014/main" id="{1D3B60BD-9A66-AB46-8902-C03B3790DE4F}"/>
              </a:ext>
            </a:extLst>
          </p:cNvPr>
          <p:cNvPicPr>
            <a:picLocks noChangeAspect="1"/>
          </p:cNvPicPr>
          <p:nvPr/>
        </p:nvPicPr>
        <p:blipFill>
          <a:blip r:embed="rId2"/>
          <a:stretch>
            <a:fillRect/>
          </a:stretch>
        </p:blipFill>
        <p:spPr>
          <a:xfrm>
            <a:off x="3960420" y="909997"/>
            <a:ext cx="2256622" cy="4041918"/>
          </a:xfrm>
          <a:prstGeom prst="rect">
            <a:avLst/>
          </a:prstGeom>
        </p:spPr>
      </p:pic>
      <p:sp>
        <p:nvSpPr>
          <p:cNvPr id="10" name="Jet structure…">
            <a:extLst>
              <a:ext uri="{FF2B5EF4-FFF2-40B4-BE49-F238E27FC236}">
                <a16:creationId xmlns:a16="http://schemas.microsoft.com/office/drawing/2014/main" id="{937D11EB-CBA5-7D45-8205-28B73F300BDE}"/>
              </a:ext>
            </a:extLst>
          </p:cNvPr>
          <p:cNvSpPr txBox="1"/>
          <p:nvPr/>
        </p:nvSpPr>
        <p:spPr>
          <a:xfrm>
            <a:off x="6425637" y="1363104"/>
            <a:ext cx="2581601" cy="790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lgn="ctr" defTabSz="821530">
              <a:defRPr b="1">
                <a:latin typeface="+mn-lt"/>
                <a:ea typeface="+mn-ea"/>
                <a:cs typeface="+mn-cs"/>
                <a:sym typeface="Helvetica"/>
              </a:defRPr>
            </a:pPr>
            <a:r>
              <a:rPr sz="1400" dirty="0"/>
              <a:t>Jet structure</a:t>
            </a:r>
          </a:p>
          <a:p>
            <a:pPr algn="ctr" defTabSz="821530">
              <a:defRPr>
                <a:latin typeface="+mn-lt"/>
                <a:ea typeface="+mn-ea"/>
                <a:cs typeface="+mn-cs"/>
                <a:sym typeface="Helvetica"/>
              </a:defRPr>
            </a:pPr>
            <a:r>
              <a:rPr sz="1400" dirty="0"/>
              <a:t>vary momentum/angular </a:t>
            </a:r>
            <a:endParaRPr lang="en-US" sz="1400" dirty="0"/>
          </a:p>
          <a:p>
            <a:pPr algn="ctr" defTabSz="821530">
              <a:defRPr>
                <a:latin typeface="+mn-lt"/>
                <a:ea typeface="+mn-ea"/>
                <a:cs typeface="+mn-cs"/>
                <a:sym typeface="Helvetica"/>
              </a:defRPr>
            </a:pPr>
            <a:r>
              <a:rPr sz="1400" dirty="0"/>
              <a:t>scale of probe</a:t>
            </a:r>
          </a:p>
        </p:txBody>
      </p:sp>
      <p:sp>
        <p:nvSpPr>
          <p:cNvPr id="11" name="Quarkonium spectroscopy…">
            <a:extLst>
              <a:ext uri="{FF2B5EF4-FFF2-40B4-BE49-F238E27FC236}">
                <a16:creationId xmlns:a16="http://schemas.microsoft.com/office/drawing/2014/main" id="{9A8E9527-DBA5-834D-8139-805BB827702E}"/>
              </a:ext>
            </a:extLst>
          </p:cNvPr>
          <p:cNvSpPr txBox="1"/>
          <p:nvPr/>
        </p:nvSpPr>
        <p:spPr>
          <a:xfrm>
            <a:off x="6596324" y="2560843"/>
            <a:ext cx="2410913" cy="790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ctr" defTabSz="821530">
              <a:defRPr b="1">
                <a:latin typeface="+mn-lt"/>
                <a:ea typeface="+mn-ea"/>
                <a:cs typeface="+mn-cs"/>
                <a:sym typeface="Helvetica"/>
              </a:defRPr>
            </a:pPr>
            <a:r>
              <a:rPr sz="1400" dirty="0"/>
              <a:t>Quarkonium spectroscopy</a:t>
            </a:r>
          </a:p>
          <a:p>
            <a:pPr algn="ctr" defTabSz="821530">
              <a:defRPr>
                <a:latin typeface="+mn-lt"/>
                <a:ea typeface="+mn-ea"/>
                <a:cs typeface="+mn-cs"/>
                <a:sym typeface="Helvetica"/>
              </a:defRPr>
            </a:pPr>
            <a:r>
              <a:rPr sz="1400" dirty="0"/>
              <a:t>vary size of probe</a:t>
            </a:r>
            <a:endParaRPr lang="en-US" sz="1400" dirty="0"/>
          </a:p>
          <a:p>
            <a:pPr algn="ctr" defTabSz="821530">
              <a:defRPr>
                <a:latin typeface="+mn-lt"/>
                <a:ea typeface="+mn-ea"/>
                <a:cs typeface="+mn-cs"/>
                <a:sym typeface="Helvetica"/>
              </a:defRPr>
            </a:pPr>
            <a:r>
              <a:rPr lang="en-US" sz="1400" dirty="0"/>
              <a:t>“QGP Debye screening”</a:t>
            </a:r>
            <a:endParaRPr sz="1400" dirty="0"/>
          </a:p>
        </p:txBody>
      </p:sp>
      <p:sp>
        <p:nvSpPr>
          <p:cNvPr id="12" name="Parton energy loss…">
            <a:extLst>
              <a:ext uri="{FF2B5EF4-FFF2-40B4-BE49-F238E27FC236}">
                <a16:creationId xmlns:a16="http://schemas.microsoft.com/office/drawing/2014/main" id="{A4DB48D4-4FA6-5D43-9473-9D9F086DB42C}"/>
              </a:ext>
            </a:extLst>
          </p:cNvPr>
          <p:cNvSpPr txBox="1"/>
          <p:nvPr/>
        </p:nvSpPr>
        <p:spPr>
          <a:xfrm>
            <a:off x="6397551" y="4338269"/>
            <a:ext cx="2609686" cy="790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ctr" defTabSz="821530">
              <a:defRPr b="1">
                <a:latin typeface="+mn-lt"/>
                <a:ea typeface="+mn-ea"/>
                <a:cs typeface="+mn-cs"/>
                <a:sym typeface="Helvetica"/>
              </a:defRPr>
            </a:pPr>
            <a:r>
              <a:rPr sz="1400" dirty="0"/>
              <a:t>Parton </a:t>
            </a:r>
            <a:r>
              <a:rPr lang="en-US" sz="1400" dirty="0"/>
              <a:t>interaction with QGP</a:t>
            </a:r>
            <a:endParaRPr sz="1400" dirty="0"/>
          </a:p>
          <a:p>
            <a:pPr algn="ctr" defTabSz="821530">
              <a:defRPr>
                <a:latin typeface="+mn-lt"/>
                <a:ea typeface="+mn-ea"/>
                <a:cs typeface="+mn-cs"/>
                <a:sym typeface="Helvetica"/>
              </a:defRPr>
            </a:pPr>
            <a:r>
              <a:rPr sz="1400" dirty="0"/>
              <a:t>vary mass/momentum of probe</a:t>
            </a:r>
            <a:endParaRPr lang="en-US" sz="1400" dirty="0"/>
          </a:p>
          <a:p>
            <a:pPr algn="ctr" defTabSz="821530">
              <a:defRPr>
                <a:latin typeface="+mn-lt"/>
                <a:ea typeface="+mn-ea"/>
                <a:cs typeface="+mn-cs"/>
                <a:sym typeface="Helvetica"/>
              </a:defRPr>
            </a:pPr>
            <a:r>
              <a:rPr lang="en-US" sz="1400" dirty="0"/>
              <a:t>“Medium interaction”</a:t>
            </a:r>
            <a:endParaRPr sz="1400" dirty="0"/>
          </a:p>
        </p:txBody>
      </p:sp>
      <p:sp>
        <p:nvSpPr>
          <p:cNvPr id="14" name="TextBox 13">
            <a:extLst>
              <a:ext uri="{FF2B5EF4-FFF2-40B4-BE49-F238E27FC236}">
                <a16:creationId xmlns:a16="http://schemas.microsoft.com/office/drawing/2014/main" id="{3F8AE892-1D1B-6349-92A5-7DEF8B41FD83}"/>
              </a:ext>
            </a:extLst>
          </p:cNvPr>
          <p:cNvSpPr txBox="1"/>
          <p:nvPr/>
        </p:nvSpPr>
        <p:spPr>
          <a:xfrm>
            <a:off x="6569328" y="3827541"/>
            <a:ext cx="1786066" cy="523220"/>
          </a:xfrm>
          <a:prstGeom prst="rect">
            <a:avLst/>
          </a:prstGeom>
          <a:noFill/>
        </p:spPr>
        <p:txBody>
          <a:bodyPr wrap="none" rtlCol="0">
            <a:spAutoFit/>
          </a:bodyPr>
          <a:lstStyle/>
          <a:p>
            <a:r>
              <a:rPr lang="en-US" sz="1400" dirty="0">
                <a:solidFill>
                  <a:srgbClr val="FF0000"/>
                </a:solidFill>
              </a:rPr>
              <a:t>LANL led initiative:</a:t>
            </a:r>
          </a:p>
          <a:p>
            <a:r>
              <a:rPr lang="en-US" sz="1400" dirty="0">
                <a:solidFill>
                  <a:srgbClr val="FF0000"/>
                </a:solidFill>
              </a:rPr>
              <a:t>Heavy quark probes</a:t>
            </a:r>
          </a:p>
        </p:txBody>
      </p:sp>
      <p:sp>
        <p:nvSpPr>
          <p:cNvPr id="5" name="TextBox 4">
            <a:extLst>
              <a:ext uri="{FF2B5EF4-FFF2-40B4-BE49-F238E27FC236}">
                <a16:creationId xmlns:a16="http://schemas.microsoft.com/office/drawing/2014/main" id="{F5F1C91F-60B1-7A40-A121-4A44DC4B2556}"/>
              </a:ext>
            </a:extLst>
          </p:cNvPr>
          <p:cNvSpPr txBox="1"/>
          <p:nvPr/>
        </p:nvSpPr>
        <p:spPr>
          <a:xfrm>
            <a:off x="6001349" y="865165"/>
            <a:ext cx="3057247" cy="369332"/>
          </a:xfrm>
          <a:prstGeom prst="rect">
            <a:avLst/>
          </a:prstGeom>
          <a:solidFill>
            <a:srgbClr val="FFFF00"/>
          </a:solidFill>
        </p:spPr>
        <p:txBody>
          <a:bodyPr wrap="none" rtlCol="0">
            <a:spAutoFit/>
          </a:bodyPr>
          <a:lstStyle/>
          <a:p>
            <a:r>
              <a:rPr lang="en-US" b="1" dirty="0"/>
              <a:t>3 </a:t>
            </a:r>
            <a:r>
              <a:rPr lang="en-US" b="1" dirty="0" err="1"/>
              <a:t>sPHENIX</a:t>
            </a:r>
            <a:r>
              <a:rPr lang="en-US" b="1" dirty="0"/>
              <a:t> Physics Pillars</a:t>
            </a:r>
          </a:p>
        </p:txBody>
      </p:sp>
      <p:grpSp>
        <p:nvGrpSpPr>
          <p:cNvPr id="19" name="Group 18">
            <a:extLst>
              <a:ext uri="{FF2B5EF4-FFF2-40B4-BE49-F238E27FC236}">
                <a16:creationId xmlns:a16="http://schemas.microsoft.com/office/drawing/2014/main" id="{ED1AC27D-1150-3E42-8C32-714F536F9934}"/>
              </a:ext>
            </a:extLst>
          </p:cNvPr>
          <p:cNvGrpSpPr/>
          <p:nvPr/>
        </p:nvGrpSpPr>
        <p:grpSpPr>
          <a:xfrm>
            <a:off x="3986897" y="4860147"/>
            <a:ext cx="1854013" cy="387470"/>
            <a:chOff x="3979523" y="5022378"/>
            <a:chExt cx="1854013" cy="387470"/>
          </a:xfrm>
        </p:grpSpPr>
        <p:sp>
          <p:nvSpPr>
            <p:cNvPr id="8" name="TextBox 7">
              <a:extLst>
                <a:ext uri="{FF2B5EF4-FFF2-40B4-BE49-F238E27FC236}">
                  <a16:creationId xmlns:a16="http://schemas.microsoft.com/office/drawing/2014/main" id="{18EE1CAA-9B78-3D40-AADD-60CBB56EB933}"/>
                </a:ext>
              </a:extLst>
            </p:cNvPr>
            <p:cNvSpPr txBox="1"/>
            <p:nvPr/>
          </p:nvSpPr>
          <p:spPr>
            <a:xfrm>
              <a:off x="5520630" y="5040516"/>
              <a:ext cx="312906" cy="369332"/>
            </a:xfrm>
            <a:prstGeom prst="rect">
              <a:avLst/>
            </a:prstGeom>
            <a:noFill/>
          </p:spPr>
          <p:txBody>
            <a:bodyPr wrap="none" rtlCol="0">
              <a:spAutoFit/>
            </a:bodyPr>
            <a:lstStyle/>
            <a:p>
              <a:r>
                <a:rPr lang="en-US" dirty="0">
                  <a:solidFill>
                    <a:srgbClr val="FF0000"/>
                  </a:solidFill>
                </a:rPr>
                <a:t>b</a:t>
              </a:r>
            </a:p>
          </p:txBody>
        </p:sp>
        <p:sp>
          <p:nvSpPr>
            <p:cNvPr id="15" name="TextBox 14">
              <a:extLst>
                <a:ext uri="{FF2B5EF4-FFF2-40B4-BE49-F238E27FC236}">
                  <a16:creationId xmlns:a16="http://schemas.microsoft.com/office/drawing/2014/main" id="{026A5DBD-EC8C-AD4E-92E8-FC48B7EF0CD7}"/>
                </a:ext>
              </a:extLst>
            </p:cNvPr>
            <p:cNvSpPr txBox="1"/>
            <p:nvPr/>
          </p:nvSpPr>
          <p:spPr>
            <a:xfrm>
              <a:off x="4628385" y="5029506"/>
              <a:ext cx="300082" cy="369332"/>
            </a:xfrm>
            <a:prstGeom prst="rect">
              <a:avLst/>
            </a:prstGeom>
            <a:noFill/>
          </p:spPr>
          <p:txBody>
            <a:bodyPr wrap="none" rtlCol="0">
              <a:spAutoFit/>
            </a:bodyPr>
            <a:lstStyle/>
            <a:p>
              <a:r>
                <a:rPr lang="en-US" dirty="0">
                  <a:solidFill>
                    <a:srgbClr val="FF0000"/>
                  </a:solidFill>
                </a:rPr>
                <a:t>c</a:t>
              </a:r>
            </a:p>
          </p:txBody>
        </p:sp>
        <p:sp>
          <p:nvSpPr>
            <p:cNvPr id="16" name="TextBox 15">
              <a:extLst>
                <a:ext uri="{FF2B5EF4-FFF2-40B4-BE49-F238E27FC236}">
                  <a16:creationId xmlns:a16="http://schemas.microsoft.com/office/drawing/2014/main" id="{DEB2D20F-3ADF-E34C-B4AE-A308BA8E0273}"/>
                </a:ext>
              </a:extLst>
            </p:cNvPr>
            <p:cNvSpPr txBox="1"/>
            <p:nvPr/>
          </p:nvSpPr>
          <p:spPr>
            <a:xfrm>
              <a:off x="3979523" y="5022378"/>
              <a:ext cx="684803" cy="369332"/>
            </a:xfrm>
            <a:prstGeom prst="rect">
              <a:avLst/>
            </a:prstGeom>
            <a:noFill/>
          </p:spPr>
          <p:txBody>
            <a:bodyPr wrap="none" rtlCol="0">
              <a:spAutoFit/>
            </a:bodyPr>
            <a:lstStyle/>
            <a:p>
              <a:r>
                <a:rPr lang="en-US" dirty="0" err="1"/>
                <a:t>u,d,s</a:t>
              </a:r>
              <a:endParaRPr lang="en-US" dirty="0"/>
            </a:p>
          </p:txBody>
        </p:sp>
      </p:grpSp>
      <p:grpSp>
        <p:nvGrpSpPr>
          <p:cNvPr id="17" name="Group 16">
            <a:extLst>
              <a:ext uri="{FF2B5EF4-FFF2-40B4-BE49-F238E27FC236}">
                <a16:creationId xmlns:a16="http://schemas.microsoft.com/office/drawing/2014/main" id="{DBA1DD0C-C5C6-2345-ADEE-98EC1C3C8AA3}"/>
              </a:ext>
            </a:extLst>
          </p:cNvPr>
          <p:cNvGrpSpPr/>
          <p:nvPr/>
        </p:nvGrpSpPr>
        <p:grpSpPr>
          <a:xfrm>
            <a:off x="262123" y="2731045"/>
            <a:ext cx="3444375" cy="2579024"/>
            <a:chOff x="136763" y="2731045"/>
            <a:chExt cx="3444375" cy="2579024"/>
          </a:xfrm>
        </p:grpSpPr>
        <p:pic>
          <p:nvPicPr>
            <p:cNvPr id="21" name="Picture 20">
              <a:extLst>
                <a:ext uri="{FF2B5EF4-FFF2-40B4-BE49-F238E27FC236}">
                  <a16:creationId xmlns:a16="http://schemas.microsoft.com/office/drawing/2014/main" id="{EED20F4B-E508-3E4B-BC6F-4E71AB7CA12B}"/>
                </a:ext>
              </a:extLst>
            </p:cNvPr>
            <p:cNvPicPr>
              <a:picLocks noChangeAspect="1"/>
            </p:cNvPicPr>
            <p:nvPr/>
          </p:nvPicPr>
          <p:blipFill>
            <a:blip r:embed="rId3"/>
            <a:stretch>
              <a:fillRect/>
            </a:stretch>
          </p:blipFill>
          <p:spPr>
            <a:xfrm>
              <a:off x="136763" y="2731045"/>
              <a:ext cx="2579024" cy="2579024"/>
            </a:xfrm>
            <a:prstGeom prst="rect">
              <a:avLst/>
            </a:prstGeom>
          </p:spPr>
        </p:pic>
        <p:sp>
          <p:nvSpPr>
            <p:cNvPr id="13" name="TextBox 12">
              <a:extLst>
                <a:ext uri="{FF2B5EF4-FFF2-40B4-BE49-F238E27FC236}">
                  <a16:creationId xmlns:a16="http://schemas.microsoft.com/office/drawing/2014/main" id="{7DD7D739-B4C6-3740-A036-3B62E4954C37}"/>
                </a:ext>
              </a:extLst>
            </p:cNvPr>
            <p:cNvSpPr txBox="1"/>
            <p:nvPr/>
          </p:nvSpPr>
          <p:spPr>
            <a:xfrm>
              <a:off x="1243639" y="2921830"/>
              <a:ext cx="2337499" cy="276999"/>
            </a:xfrm>
            <a:prstGeom prst="rect">
              <a:avLst/>
            </a:prstGeom>
            <a:solidFill>
              <a:schemeClr val="bg1"/>
            </a:solidFill>
          </p:spPr>
          <p:txBody>
            <a:bodyPr wrap="none" rtlCol="0">
              <a:spAutoFit/>
            </a:bodyPr>
            <a:lstStyle/>
            <a:p>
              <a:r>
                <a:rPr lang="en-US" sz="1200" b="1" dirty="0"/>
                <a:t>Jets, Upsilons, </a:t>
              </a:r>
              <a:r>
                <a:rPr lang="en-US" sz="1200" b="1" dirty="0">
                  <a:solidFill>
                    <a:srgbClr val="FF0000"/>
                  </a:solidFill>
                </a:rPr>
                <a:t>Heavy Quarks</a:t>
              </a:r>
              <a:endParaRPr lang="en-US" b="1" dirty="0">
                <a:solidFill>
                  <a:srgbClr val="FF0000"/>
                </a:solidFill>
              </a:endParaRPr>
            </a:p>
          </p:txBody>
        </p:sp>
      </p:grpSp>
    </p:spTree>
    <p:extLst>
      <p:ext uri="{BB962C8B-B14F-4D97-AF65-F5344CB8AC3E}">
        <p14:creationId xmlns:p14="http://schemas.microsoft.com/office/powerpoint/2010/main" val="241168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0FD9-BA5F-B44A-BE56-832B35FEB452}"/>
              </a:ext>
            </a:extLst>
          </p:cNvPr>
          <p:cNvSpPr>
            <a:spLocks noGrp="1"/>
          </p:cNvSpPr>
          <p:nvPr>
            <p:ph type="title"/>
          </p:nvPr>
        </p:nvSpPr>
        <p:spPr/>
        <p:txBody>
          <a:bodyPr/>
          <a:lstStyle/>
          <a:p>
            <a:r>
              <a:rPr lang="en-US" sz="2800" dirty="0"/>
              <a:t>Heavy Quarks Provide Unique Probe of QGP</a:t>
            </a:r>
          </a:p>
        </p:txBody>
      </p:sp>
      <p:sp>
        <p:nvSpPr>
          <p:cNvPr id="3" name="Date Placeholder 2">
            <a:extLst>
              <a:ext uri="{FF2B5EF4-FFF2-40B4-BE49-F238E27FC236}">
                <a16:creationId xmlns:a16="http://schemas.microsoft.com/office/drawing/2014/main" id="{837FD791-3EEC-5C4C-8960-7543DA766082}"/>
              </a:ext>
            </a:extLst>
          </p:cNvPr>
          <p:cNvSpPr>
            <a:spLocks noGrp="1"/>
          </p:cNvSpPr>
          <p:nvPr>
            <p:ph type="dt" sz="half" idx="10"/>
          </p:nvPr>
        </p:nvSpPr>
        <p:spPr/>
        <p:txBody>
          <a:bodyPr/>
          <a:lstStyle/>
          <a:p>
            <a:fld id="{3166895F-A88F-AF41-9D38-ED07F187A207}" type="datetime1">
              <a:rPr lang="en-US" smtClean="0"/>
              <a:t>3/9/20</a:t>
            </a:fld>
            <a:endParaRPr lang="en-US" dirty="0"/>
          </a:p>
        </p:txBody>
      </p:sp>
      <p:sp>
        <p:nvSpPr>
          <p:cNvPr id="4" name="Footer Placeholder 3">
            <a:extLst>
              <a:ext uri="{FF2B5EF4-FFF2-40B4-BE49-F238E27FC236}">
                <a16:creationId xmlns:a16="http://schemas.microsoft.com/office/drawing/2014/main" id="{6DA46823-99D9-3845-BC37-F441C8E68C79}"/>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2B3536FF-5988-8945-97AA-E802F01DB6ED}"/>
              </a:ext>
            </a:extLst>
          </p:cNvPr>
          <p:cNvSpPr>
            <a:spLocks noGrp="1"/>
          </p:cNvSpPr>
          <p:nvPr>
            <p:ph idx="1"/>
          </p:nvPr>
        </p:nvSpPr>
        <p:spPr>
          <a:xfrm>
            <a:off x="457200" y="1139332"/>
            <a:ext cx="4693013" cy="1768855"/>
          </a:xfrm>
        </p:spPr>
        <p:txBody>
          <a:bodyPr/>
          <a:lstStyle/>
          <a:p>
            <a:r>
              <a:rPr lang="en-US" b="1" dirty="0"/>
              <a:t>Study mass dependence</a:t>
            </a:r>
          </a:p>
          <a:p>
            <a:pPr lvl="1"/>
            <a:r>
              <a:rPr lang="en-US" dirty="0"/>
              <a:t>Jet quenching: energy loss </a:t>
            </a:r>
          </a:p>
          <a:p>
            <a:pPr lvl="1"/>
            <a:r>
              <a:rPr lang="en-US" dirty="0"/>
              <a:t>Flow: interaction with medium</a:t>
            </a:r>
          </a:p>
          <a:p>
            <a:r>
              <a:rPr lang="en-US" b="1" dirty="0"/>
              <a:t>Access QGP properties</a:t>
            </a:r>
          </a:p>
          <a:p>
            <a:pPr lvl="1"/>
            <a:r>
              <a:rPr lang="en-US" dirty="0"/>
              <a:t>Transport coefficients, coupling to medium etc.  </a:t>
            </a:r>
          </a:p>
          <a:p>
            <a:endParaRPr lang="en-US" dirty="0"/>
          </a:p>
        </p:txBody>
      </p:sp>
      <p:sp>
        <p:nvSpPr>
          <p:cNvPr id="6" name="Slide Number Placeholder 5">
            <a:extLst>
              <a:ext uri="{FF2B5EF4-FFF2-40B4-BE49-F238E27FC236}">
                <a16:creationId xmlns:a16="http://schemas.microsoft.com/office/drawing/2014/main" id="{03C9C4EE-446B-FE4C-BB57-BFBFEAFEFAA1}"/>
              </a:ext>
            </a:extLst>
          </p:cNvPr>
          <p:cNvSpPr>
            <a:spLocks noGrp="1"/>
          </p:cNvSpPr>
          <p:nvPr>
            <p:ph type="sldNum" sz="quarter" idx="4"/>
          </p:nvPr>
        </p:nvSpPr>
        <p:spPr/>
        <p:txBody>
          <a:bodyPr/>
          <a:lstStyle/>
          <a:p>
            <a:fld id="{59B6DBC4-DCF0-44E6-A1E9-8E19C8237A2A}" type="slidenum">
              <a:rPr lang="en-US" smtClean="0"/>
              <a:pPr/>
              <a:t>6</a:t>
            </a:fld>
            <a:endParaRPr lang="en-US"/>
          </a:p>
        </p:txBody>
      </p:sp>
      <p:pic>
        <p:nvPicPr>
          <p:cNvPr id="7" name="Content Placeholder 6">
            <a:extLst>
              <a:ext uri="{FF2B5EF4-FFF2-40B4-BE49-F238E27FC236}">
                <a16:creationId xmlns:a16="http://schemas.microsoft.com/office/drawing/2014/main" id="{3BD80BF4-CE3B-6A44-9396-F06788399EDB}"/>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7034" y="1255059"/>
            <a:ext cx="3509027" cy="304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BE85ADC-26F0-6046-9FC5-95B84AC016E9}"/>
              </a:ext>
            </a:extLst>
          </p:cNvPr>
          <p:cNvSpPr txBox="1"/>
          <p:nvPr/>
        </p:nvSpPr>
        <p:spPr>
          <a:xfrm>
            <a:off x="5633721" y="957302"/>
            <a:ext cx="3198311" cy="307777"/>
          </a:xfrm>
          <a:prstGeom prst="rect">
            <a:avLst/>
          </a:prstGeom>
          <a:noFill/>
        </p:spPr>
        <p:txBody>
          <a:bodyPr wrap="none" rtlCol="0">
            <a:spAutoFit/>
          </a:bodyPr>
          <a:lstStyle/>
          <a:p>
            <a:r>
              <a:rPr lang="en-US" sz="1400" dirty="0">
                <a:solidFill>
                  <a:srgbClr val="0432FF"/>
                </a:solidFill>
              </a:rPr>
              <a:t>Mass dependent radiative energy loss</a:t>
            </a:r>
          </a:p>
        </p:txBody>
      </p:sp>
      <p:grpSp>
        <p:nvGrpSpPr>
          <p:cNvPr id="9" name="Group 25">
            <a:extLst>
              <a:ext uri="{FF2B5EF4-FFF2-40B4-BE49-F238E27FC236}">
                <a16:creationId xmlns:a16="http://schemas.microsoft.com/office/drawing/2014/main" id="{0C7AE218-6DC2-7A41-AABC-152ECB19BCA3}"/>
              </a:ext>
            </a:extLst>
          </p:cNvPr>
          <p:cNvGrpSpPr>
            <a:grpSpLocks/>
          </p:cNvGrpSpPr>
          <p:nvPr/>
        </p:nvGrpSpPr>
        <p:grpSpPr bwMode="auto">
          <a:xfrm>
            <a:off x="1112753" y="4357877"/>
            <a:ext cx="6433564" cy="1428573"/>
            <a:chOff x="533400" y="4343400"/>
            <a:chExt cx="8072852" cy="1436242"/>
          </a:xfrm>
        </p:grpSpPr>
        <p:grpSp>
          <p:nvGrpSpPr>
            <p:cNvPr id="10" name="Group 26">
              <a:extLst>
                <a:ext uri="{FF2B5EF4-FFF2-40B4-BE49-F238E27FC236}">
                  <a16:creationId xmlns:a16="http://schemas.microsoft.com/office/drawing/2014/main" id="{DBD894FD-0575-8F44-BC6E-892A084BA699}"/>
                </a:ext>
              </a:extLst>
            </p:cNvPr>
            <p:cNvGrpSpPr>
              <a:grpSpLocks/>
            </p:cNvGrpSpPr>
            <p:nvPr/>
          </p:nvGrpSpPr>
          <p:grpSpPr bwMode="auto">
            <a:xfrm>
              <a:off x="533400" y="4710222"/>
              <a:ext cx="8072852" cy="632330"/>
              <a:chOff x="685800" y="1981699"/>
              <a:chExt cx="8072704" cy="632728"/>
            </a:xfrm>
          </p:grpSpPr>
          <p:cxnSp>
            <p:nvCxnSpPr>
              <p:cNvPr id="19" name="Straight Arrow Connector 18">
                <a:extLst>
                  <a:ext uri="{FF2B5EF4-FFF2-40B4-BE49-F238E27FC236}">
                    <a16:creationId xmlns:a16="http://schemas.microsoft.com/office/drawing/2014/main" id="{0045BCBF-F4D2-354D-9EC5-FCE5DE9CABF4}"/>
                  </a:ext>
                </a:extLst>
              </p:cNvPr>
              <p:cNvCxnSpPr>
                <a:cxnSpLocks noChangeShapeType="1"/>
              </p:cNvCxnSpPr>
              <p:nvPr/>
            </p:nvCxnSpPr>
            <p:spPr bwMode="auto">
              <a:xfrm>
                <a:off x="685800" y="2121529"/>
                <a:ext cx="7848456"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3727AE3B-F8FB-5142-A861-7353D45C5323}"/>
                  </a:ext>
                </a:extLst>
              </p:cNvPr>
              <p:cNvCxnSpPr>
                <a:cxnSpLocks noChangeShapeType="1"/>
              </p:cNvCxnSpPr>
              <p:nvPr/>
            </p:nvCxnSpPr>
            <p:spPr bwMode="auto">
              <a:xfrm rot="5400000">
                <a:off x="76272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A27F9038-0BB1-3B42-9659-F0A095A57570}"/>
                  </a:ext>
                </a:extLst>
              </p:cNvPr>
              <p:cNvCxnSpPr>
                <a:cxnSpLocks noChangeShapeType="1"/>
              </p:cNvCxnSpPr>
              <p:nvPr/>
            </p:nvCxnSpPr>
            <p:spPr bwMode="auto">
              <a:xfrm rot="5400000">
                <a:off x="2588312"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34C0A661-A0CB-A146-9B91-A0CEB2E710D2}"/>
                  </a:ext>
                </a:extLst>
              </p:cNvPr>
              <p:cNvCxnSpPr>
                <a:cxnSpLocks noChangeShapeType="1"/>
              </p:cNvCxnSpPr>
              <p:nvPr/>
            </p:nvCxnSpPr>
            <p:spPr bwMode="auto">
              <a:xfrm rot="5400000">
                <a:off x="4417078"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510BBF3F-783A-D747-A139-208BB2C60488}"/>
                  </a:ext>
                </a:extLst>
              </p:cNvPr>
              <p:cNvCxnSpPr>
                <a:cxnSpLocks noChangeShapeType="1"/>
              </p:cNvCxnSpPr>
              <p:nvPr/>
            </p:nvCxnSpPr>
            <p:spPr bwMode="auto">
              <a:xfrm rot="5400000">
                <a:off x="6247433" y="2057176"/>
                <a:ext cx="152541" cy="158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295CF311-872A-0D43-AEDE-798E3D10A297}"/>
                  </a:ext>
                </a:extLst>
              </p:cNvPr>
              <p:cNvCxnSpPr>
                <a:cxnSpLocks noChangeShapeType="1"/>
              </p:cNvCxnSpPr>
              <p:nvPr/>
            </p:nvCxnSpPr>
            <p:spPr bwMode="auto">
              <a:xfrm rot="5400000">
                <a:off x="807461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TextBox 19">
                <a:extLst>
                  <a:ext uri="{FF2B5EF4-FFF2-40B4-BE49-F238E27FC236}">
                    <a16:creationId xmlns:a16="http://schemas.microsoft.com/office/drawing/2014/main" id="{9C40C964-54AE-6E4E-A0F8-326B4CDF9DE5}"/>
                  </a:ext>
                </a:extLst>
              </p:cNvPr>
              <p:cNvSpPr txBox="1">
                <a:spLocks noChangeArrowheads="1"/>
              </p:cNvSpPr>
              <p:nvPr/>
            </p:nvSpPr>
            <p:spPr bwMode="auto">
              <a:xfrm>
                <a:off x="8091239" y="2244753"/>
                <a:ext cx="667265" cy="3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dirty="0"/>
                  <a:t>MeV</a:t>
                </a:r>
              </a:p>
            </p:txBody>
          </p:sp>
          <p:sp>
            <p:nvSpPr>
              <p:cNvPr id="26" name="TextBox 20">
                <a:extLst>
                  <a:ext uri="{FF2B5EF4-FFF2-40B4-BE49-F238E27FC236}">
                    <a16:creationId xmlns:a16="http://schemas.microsoft.com/office/drawing/2014/main" id="{C9E2C624-9138-7C48-8BF5-C99885F16F25}"/>
                  </a:ext>
                </a:extLst>
              </p:cNvPr>
              <p:cNvSpPr txBox="1">
                <a:spLocks noChangeArrowheads="1"/>
              </p:cNvSpPr>
              <p:nvPr/>
            </p:nvSpPr>
            <p:spPr bwMode="auto">
              <a:xfrm>
                <a:off x="685800" y="2099846"/>
                <a:ext cx="3317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a:t>
                </a:r>
              </a:p>
            </p:txBody>
          </p:sp>
          <p:sp>
            <p:nvSpPr>
              <p:cNvPr id="27" name="TextBox 26">
                <a:extLst>
                  <a:ext uri="{FF2B5EF4-FFF2-40B4-BE49-F238E27FC236}">
                    <a16:creationId xmlns:a16="http://schemas.microsoft.com/office/drawing/2014/main" id="{2FF2D607-A0F4-EB46-B281-15F3DDCFE1F2}"/>
                  </a:ext>
                </a:extLst>
              </p:cNvPr>
              <p:cNvSpPr txBox="1">
                <a:spLocks noChangeArrowheads="1"/>
              </p:cNvSpPr>
              <p:nvPr/>
            </p:nvSpPr>
            <p:spPr bwMode="auto">
              <a:xfrm>
                <a:off x="2472949" y="2085201"/>
                <a:ext cx="417200"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p>
            </p:txBody>
          </p:sp>
          <p:sp>
            <p:nvSpPr>
              <p:cNvPr id="28" name="TextBox 27">
                <a:extLst>
                  <a:ext uri="{FF2B5EF4-FFF2-40B4-BE49-F238E27FC236}">
                    <a16:creationId xmlns:a16="http://schemas.microsoft.com/office/drawing/2014/main" id="{F841FDE6-63C7-3041-8A69-C6A305418CAE}"/>
                  </a:ext>
                </a:extLst>
              </p:cNvPr>
              <p:cNvSpPr txBox="1">
                <a:spLocks noChangeArrowheads="1"/>
              </p:cNvSpPr>
              <p:nvPr/>
            </p:nvSpPr>
            <p:spPr bwMode="auto">
              <a:xfrm>
                <a:off x="4267200"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2</a:t>
                </a:r>
              </a:p>
            </p:txBody>
          </p:sp>
          <p:sp>
            <p:nvSpPr>
              <p:cNvPr id="29" name="TextBox 28">
                <a:extLst>
                  <a:ext uri="{FF2B5EF4-FFF2-40B4-BE49-F238E27FC236}">
                    <a16:creationId xmlns:a16="http://schemas.microsoft.com/office/drawing/2014/main" id="{7835E12E-0678-0D41-BC79-F7BDC9B3CD56}"/>
                  </a:ext>
                </a:extLst>
              </p:cNvPr>
              <p:cNvSpPr txBox="1">
                <a:spLocks noChangeArrowheads="1"/>
              </p:cNvSpPr>
              <p:nvPr/>
            </p:nvSpPr>
            <p:spPr bwMode="auto">
              <a:xfrm>
                <a:off x="61211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3</a:t>
                </a:r>
              </a:p>
            </p:txBody>
          </p:sp>
          <p:sp>
            <p:nvSpPr>
              <p:cNvPr id="30" name="TextBox 29">
                <a:extLst>
                  <a:ext uri="{FF2B5EF4-FFF2-40B4-BE49-F238E27FC236}">
                    <a16:creationId xmlns:a16="http://schemas.microsoft.com/office/drawing/2014/main" id="{DF7D1BB5-B79D-0C43-AFEA-76A869A451AB}"/>
                  </a:ext>
                </a:extLst>
              </p:cNvPr>
              <p:cNvSpPr txBox="1">
                <a:spLocks noChangeArrowheads="1"/>
              </p:cNvSpPr>
              <p:nvPr/>
            </p:nvSpPr>
            <p:spPr bwMode="auto">
              <a:xfrm>
                <a:off x="79499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4</a:t>
                </a:r>
              </a:p>
            </p:txBody>
          </p:sp>
        </p:grpSp>
        <p:sp>
          <p:nvSpPr>
            <p:cNvPr id="11" name="TextBox 27">
              <a:extLst>
                <a:ext uri="{FF2B5EF4-FFF2-40B4-BE49-F238E27FC236}">
                  <a16:creationId xmlns:a16="http://schemas.microsoft.com/office/drawing/2014/main" id="{D8F09CC0-E004-8649-841D-935566754CFA}"/>
                </a:ext>
              </a:extLst>
            </p:cNvPr>
            <p:cNvSpPr txBox="1">
              <a:spLocks noChangeArrowheads="1"/>
            </p:cNvSpPr>
            <p:nvPr/>
          </p:nvSpPr>
          <p:spPr bwMode="auto">
            <a:xfrm>
              <a:off x="1227139" y="4343400"/>
              <a:ext cx="799792"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u</a:t>
              </a:r>
              <a:r>
                <a:rPr lang="en-US" altLang="en-US" sz="1200" i="1"/>
                <a:t> m</a:t>
              </a:r>
              <a:r>
                <a:rPr lang="en-US" altLang="en-US" sz="1200" i="1" baseline="-25000"/>
                <a:t>d</a:t>
              </a:r>
            </a:p>
          </p:txBody>
        </p:sp>
        <p:sp>
          <p:nvSpPr>
            <p:cNvPr id="12" name="TextBox 28">
              <a:extLst>
                <a:ext uri="{FF2B5EF4-FFF2-40B4-BE49-F238E27FC236}">
                  <a16:creationId xmlns:a16="http://schemas.microsoft.com/office/drawing/2014/main" id="{6F3B006B-0073-D049-A61F-91BD7A53B9AC}"/>
                </a:ext>
              </a:extLst>
            </p:cNvPr>
            <p:cNvSpPr txBox="1">
              <a:spLocks noChangeArrowheads="1"/>
            </p:cNvSpPr>
            <p:nvPr/>
          </p:nvSpPr>
          <p:spPr bwMode="auto">
            <a:xfrm>
              <a:off x="4724400" y="4343400"/>
              <a:ext cx="495538" cy="2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dirty="0">
                  <a:solidFill>
                    <a:srgbClr val="00B050"/>
                  </a:solidFill>
                  <a:latin typeface="Symbol" charset="2"/>
                </a:rPr>
                <a:t>L</a:t>
              </a:r>
              <a:r>
                <a:rPr lang="en-US" altLang="en-US" sz="1200" b="1" i="1" baseline="-25000" dirty="0">
                  <a:solidFill>
                    <a:srgbClr val="00B050"/>
                  </a:solidFill>
                </a:rPr>
                <a:t>QCD</a:t>
              </a:r>
            </a:p>
          </p:txBody>
        </p:sp>
        <p:sp>
          <p:nvSpPr>
            <p:cNvPr id="13" name="TextBox 29">
              <a:extLst>
                <a:ext uri="{FF2B5EF4-FFF2-40B4-BE49-F238E27FC236}">
                  <a16:creationId xmlns:a16="http://schemas.microsoft.com/office/drawing/2014/main" id="{FAC09FB9-E8E1-D748-B8A5-4905D96953AF}"/>
                </a:ext>
              </a:extLst>
            </p:cNvPr>
            <p:cNvSpPr txBox="1">
              <a:spLocks noChangeArrowheads="1"/>
            </p:cNvSpPr>
            <p:nvPr/>
          </p:nvSpPr>
          <p:spPr bwMode="auto">
            <a:xfrm>
              <a:off x="5105400" y="4952999"/>
              <a:ext cx="486339" cy="2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dirty="0">
                  <a:solidFill>
                    <a:srgbClr val="00B050"/>
                  </a:solidFill>
                </a:rPr>
                <a:t>T</a:t>
              </a:r>
              <a:r>
                <a:rPr lang="en-US" altLang="en-US" sz="1200" b="1" i="1" baseline="-25000" dirty="0">
                  <a:solidFill>
                    <a:srgbClr val="00B050"/>
                  </a:solidFill>
                </a:rPr>
                <a:t>QGP</a:t>
              </a:r>
            </a:p>
          </p:txBody>
        </p:sp>
        <p:sp>
          <p:nvSpPr>
            <p:cNvPr id="14" name="TextBox 30">
              <a:extLst>
                <a:ext uri="{FF2B5EF4-FFF2-40B4-BE49-F238E27FC236}">
                  <a16:creationId xmlns:a16="http://schemas.microsoft.com/office/drawing/2014/main" id="{6BA9D886-F053-7348-B4B0-4DBB1EA8E58E}"/>
                </a:ext>
              </a:extLst>
            </p:cNvPr>
            <p:cNvSpPr txBox="1">
              <a:spLocks noChangeArrowheads="1"/>
            </p:cNvSpPr>
            <p:nvPr/>
          </p:nvSpPr>
          <p:spPr bwMode="auto">
            <a:xfrm>
              <a:off x="6400800" y="4343400"/>
              <a:ext cx="504840"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c</a:t>
              </a:r>
            </a:p>
          </p:txBody>
        </p:sp>
        <p:sp>
          <p:nvSpPr>
            <p:cNvPr id="15" name="TextBox 31">
              <a:extLst>
                <a:ext uri="{FF2B5EF4-FFF2-40B4-BE49-F238E27FC236}">
                  <a16:creationId xmlns:a16="http://schemas.microsoft.com/office/drawing/2014/main" id="{9EC5E876-FD5F-F544-B335-4F0158DD4ED3}"/>
                </a:ext>
              </a:extLst>
            </p:cNvPr>
            <p:cNvSpPr txBox="1">
              <a:spLocks noChangeArrowheads="1"/>
            </p:cNvSpPr>
            <p:nvPr/>
          </p:nvSpPr>
          <p:spPr bwMode="auto">
            <a:xfrm>
              <a:off x="7196139" y="4360863"/>
              <a:ext cx="511251"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b</a:t>
              </a:r>
            </a:p>
          </p:txBody>
        </p:sp>
        <p:sp>
          <p:nvSpPr>
            <p:cNvPr id="16" name="TextBox 32">
              <a:extLst>
                <a:ext uri="{FF2B5EF4-FFF2-40B4-BE49-F238E27FC236}">
                  <a16:creationId xmlns:a16="http://schemas.microsoft.com/office/drawing/2014/main" id="{2E496AF4-99B3-094B-83C1-26EA29C808C5}"/>
                </a:ext>
              </a:extLst>
            </p:cNvPr>
            <p:cNvSpPr txBox="1">
              <a:spLocks noChangeArrowheads="1"/>
            </p:cNvSpPr>
            <p:nvPr/>
          </p:nvSpPr>
          <p:spPr bwMode="auto">
            <a:xfrm>
              <a:off x="1611313" y="5410200"/>
              <a:ext cx="24630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endParaRPr lang="en-US" altLang="en-US" sz="1200"/>
            </a:p>
          </p:txBody>
        </p:sp>
        <p:sp>
          <p:nvSpPr>
            <p:cNvPr id="17" name="TextBox 40">
              <a:extLst>
                <a:ext uri="{FF2B5EF4-FFF2-40B4-BE49-F238E27FC236}">
                  <a16:creationId xmlns:a16="http://schemas.microsoft.com/office/drawing/2014/main" id="{63E44161-A240-F148-8EFA-67568E9A1C7B}"/>
                </a:ext>
              </a:extLst>
            </p:cNvPr>
            <p:cNvSpPr txBox="1">
              <a:spLocks noChangeArrowheads="1"/>
            </p:cNvSpPr>
            <p:nvPr/>
          </p:nvSpPr>
          <p:spPr bwMode="auto">
            <a:xfrm>
              <a:off x="4610100" y="4952999"/>
              <a:ext cx="42208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T</a:t>
              </a:r>
              <a:r>
                <a:rPr lang="en-US" altLang="en-US" sz="1200" i="1" baseline="-25000"/>
                <a:t>c</a:t>
              </a:r>
            </a:p>
          </p:txBody>
        </p:sp>
        <p:sp>
          <p:nvSpPr>
            <p:cNvPr id="18" name="TextBox 41">
              <a:extLst>
                <a:ext uri="{FF2B5EF4-FFF2-40B4-BE49-F238E27FC236}">
                  <a16:creationId xmlns:a16="http://schemas.microsoft.com/office/drawing/2014/main" id="{FF810FEA-048A-214A-9D46-D8D75663A99F}"/>
                </a:ext>
              </a:extLst>
            </p:cNvPr>
            <p:cNvSpPr txBox="1">
              <a:spLocks noChangeArrowheads="1"/>
            </p:cNvSpPr>
            <p:nvPr/>
          </p:nvSpPr>
          <p:spPr bwMode="auto">
            <a:xfrm>
              <a:off x="4114800" y="4343400"/>
              <a:ext cx="48560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s</a:t>
              </a:r>
            </a:p>
          </p:txBody>
        </p:sp>
      </p:grpSp>
      <p:pic>
        <p:nvPicPr>
          <p:cNvPr id="31" name="Picture 9" descr="Picture 20.png">
            <a:extLst>
              <a:ext uri="{FF2B5EF4-FFF2-40B4-BE49-F238E27FC236}">
                <a16:creationId xmlns:a16="http://schemas.microsoft.com/office/drawing/2014/main" id="{147754C4-A27E-1049-934A-7A60FA67695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7962" y="2841055"/>
            <a:ext cx="1889073" cy="133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5CBB1F2B-D1CA-BB4B-BCE1-412AD6AC3F97}"/>
              </a:ext>
            </a:extLst>
          </p:cNvPr>
          <p:cNvSpPr txBox="1"/>
          <p:nvPr/>
        </p:nvSpPr>
        <p:spPr>
          <a:xfrm>
            <a:off x="364304" y="3541393"/>
            <a:ext cx="3326552" cy="646331"/>
          </a:xfrm>
          <a:prstGeom prst="rect">
            <a:avLst/>
          </a:prstGeom>
          <a:noFill/>
        </p:spPr>
        <p:txBody>
          <a:bodyPr wrap="none" rtlCol="0">
            <a:spAutoFit/>
          </a:bodyPr>
          <a:lstStyle/>
          <a:p>
            <a:r>
              <a:rPr lang="en-US" b="1" i="1" dirty="0"/>
              <a:t>Experimental measurements</a:t>
            </a:r>
          </a:p>
          <a:p>
            <a:r>
              <a:rPr lang="en-US" b="1" i="1" dirty="0"/>
              <a:t>+ Theoretical modeling</a:t>
            </a:r>
          </a:p>
        </p:txBody>
      </p:sp>
      <p:sp>
        <p:nvSpPr>
          <p:cNvPr id="33" name="TextBox 32">
            <a:extLst>
              <a:ext uri="{FF2B5EF4-FFF2-40B4-BE49-F238E27FC236}">
                <a16:creationId xmlns:a16="http://schemas.microsoft.com/office/drawing/2014/main" id="{A5C4B5FD-3C8F-C24C-A04B-B818C36EDC7C}"/>
              </a:ext>
            </a:extLst>
          </p:cNvPr>
          <p:cNvSpPr txBox="1"/>
          <p:nvPr/>
        </p:nvSpPr>
        <p:spPr>
          <a:xfrm>
            <a:off x="7416260" y="3048001"/>
            <a:ext cx="1415772" cy="369332"/>
          </a:xfrm>
          <a:prstGeom prst="rect">
            <a:avLst/>
          </a:prstGeom>
          <a:noFill/>
        </p:spPr>
        <p:txBody>
          <a:bodyPr wrap="none" rtlCol="0">
            <a:spAutoFit/>
          </a:bodyPr>
          <a:lstStyle/>
          <a:p>
            <a:r>
              <a:rPr lang="en-US" dirty="0"/>
              <a:t>“dead cone”</a:t>
            </a:r>
          </a:p>
        </p:txBody>
      </p:sp>
    </p:spTree>
    <p:extLst>
      <p:ext uri="{BB962C8B-B14F-4D97-AF65-F5344CB8AC3E}">
        <p14:creationId xmlns:p14="http://schemas.microsoft.com/office/powerpoint/2010/main" val="1799038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9876B-8D93-C84A-A782-E1689388FD6E}"/>
              </a:ext>
            </a:extLst>
          </p:cNvPr>
          <p:cNvSpPr>
            <a:spLocks noGrp="1"/>
          </p:cNvSpPr>
          <p:nvPr>
            <p:ph type="title"/>
          </p:nvPr>
        </p:nvSpPr>
        <p:spPr>
          <a:xfrm>
            <a:off x="331694" y="1"/>
            <a:ext cx="8674520" cy="820911"/>
          </a:xfrm>
        </p:spPr>
        <p:txBody>
          <a:bodyPr/>
          <a:lstStyle/>
          <a:p>
            <a:r>
              <a:rPr lang="en-US" dirty="0"/>
              <a:t>Heavy Quark “Charm” and Medium Interactions</a:t>
            </a:r>
            <a:br>
              <a:rPr lang="en-US" dirty="0"/>
            </a:br>
            <a:r>
              <a:rPr lang="en-US" dirty="0"/>
              <a:t>- Surprising Observations from RHIC and LHC</a:t>
            </a:r>
          </a:p>
        </p:txBody>
      </p:sp>
      <p:sp>
        <p:nvSpPr>
          <p:cNvPr id="3" name="Date Placeholder 2">
            <a:extLst>
              <a:ext uri="{FF2B5EF4-FFF2-40B4-BE49-F238E27FC236}">
                <a16:creationId xmlns:a16="http://schemas.microsoft.com/office/drawing/2014/main" id="{D91889F8-1ADE-5A4C-9875-9C497A2C9E79}"/>
              </a:ext>
            </a:extLst>
          </p:cNvPr>
          <p:cNvSpPr>
            <a:spLocks noGrp="1"/>
          </p:cNvSpPr>
          <p:nvPr>
            <p:ph type="dt" sz="half" idx="10"/>
          </p:nvPr>
        </p:nvSpPr>
        <p:spPr/>
        <p:txBody>
          <a:bodyPr/>
          <a:lstStyle/>
          <a:p>
            <a:fld id="{0F6A5E8D-E567-7D46-AE16-4AA363D8AF6E}" type="datetime1">
              <a:rPr lang="en-US" smtClean="0"/>
              <a:t>3/9/20</a:t>
            </a:fld>
            <a:endParaRPr lang="en-US" dirty="0"/>
          </a:p>
        </p:txBody>
      </p:sp>
      <p:sp>
        <p:nvSpPr>
          <p:cNvPr id="4" name="Footer Placeholder 3">
            <a:extLst>
              <a:ext uri="{FF2B5EF4-FFF2-40B4-BE49-F238E27FC236}">
                <a16:creationId xmlns:a16="http://schemas.microsoft.com/office/drawing/2014/main" id="{4CDA999D-55EB-5747-8F71-FE925625CC1B}"/>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3D6F45B9-123F-E848-B5B6-48F91AF9BAFE}"/>
              </a:ext>
            </a:extLst>
          </p:cNvPr>
          <p:cNvSpPr>
            <a:spLocks noGrp="1"/>
          </p:cNvSpPr>
          <p:nvPr>
            <p:ph type="sldNum" sz="quarter" idx="4"/>
          </p:nvPr>
        </p:nvSpPr>
        <p:spPr/>
        <p:txBody>
          <a:bodyPr/>
          <a:lstStyle/>
          <a:p>
            <a:fld id="{59B6DBC4-DCF0-44E6-A1E9-8E19C8237A2A}" type="slidenum">
              <a:rPr lang="en-US" smtClean="0"/>
              <a:pPr/>
              <a:t>7</a:t>
            </a:fld>
            <a:endParaRPr lang="en-US"/>
          </a:p>
        </p:txBody>
      </p:sp>
      <p:sp>
        <p:nvSpPr>
          <p:cNvPr id="10" name="TextBox 6">
            <a:extLst>
              <a:ext uri="{FF2B5EF4-FFF2-40B4-BE49-F238E27FC236}">
                <a16:creationId xmlns:a16="http://schemas.microsoft.com/office/drawing/2014/main" id="{F71C2764-53F9-5348-A808-947441EF67CB}"/>
              </a:ext>
            </a:extLst>
          </p:cNvPr>
          <p:cNvSpPr txBox="1">
            <a:spLocks noChangeArrowheads="1"/>
          </p:cNvSpPr>
          <p:nvPr/>
        </p:nvSpPr>
        <p:spPr bwMode="auto">
          <a:xfrm>
            <a:off x="78065" y="3227729"/>
            <a:ext cx="5734548" cy="1985159"/>
          </a:xfrm>
          <a:prstGeom prst="rect">
            <a:avLst/>
          </a:prstGeom>
          <a:solidFill>
            <a:srgbClr val="FFFF00"/>
          </a:solidFill>
          <a:ln w="19050">
            <a:noFill/>
            <a:miter lim="800000"/>
            <a:headEnd/>
            <a:tailEnd/>
          </a:ln>
        </p:spPr>
        <p:txBody>
          <a:bodyPr wrap="squar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spcAft>
                <a:spcPts val="450"/>
              </a:spcAft>
            </a:pPr>
            <a:r>
              <a:rPr lang="en-US" altLang="en-US" sz="1400" b="1" dirty="0"/>
              <a:t>- Strong </a:t>
            </a:r>
            <a:r>
              <a:rPr lang="en-US" altLang="en-US" sz="1400" b="1" dirty="0">
                <a:solidFill>
                  <a:srgbClr val="0432FF"/>
                </a:solidFill>
              </a:rPr>
              <a:t>charm</a:t>
            </a:r>
            <a:r>
              <a:rPr lang="en-US" altLang="en-US" sz="1400" b="1" dirty="0"/>
              <a:t>-medium interactions v</a:t>
            </a:r>
            <a:r>
              <a:rPr lang="en-US" altLang="en-US" sz="1400" b="1" baseline="-25000" dirty="0"/>
              <a:t>2 </a:t>
            </a:r>
            <a:r>
              <a:rPr lang="en-US" altLang="en-US" sz="1400" b="1" dirty="0"/>
              <a:t>“flow” @RHIC</a:t>
            </a:r>
            <a:endParaRPr lang="en-US" altLang="en-US" sz="1400" b="1" baseline="-25000" dirty="0"/>
          </a:p>
          <a:p>
            <a:pPr>
              <a:spcAft>
                <a:spcPts val="450"/>
              </a:spcAft>
            </a:pPr>
            <a:r>
              <a:rPr lang="en-US" altLang="en-US" sz="1400" b="1" dirty="0"/>
              <a:t>      </a:t>
            </a:r>
            <a:r>
              <a:rPr lang="en-US" altLang="en-US" sz="1400" dirty="0"/>
              <a:t>similar to light quarks - </a:t>
            </a:r>
            <a:r>
              <a:rPr lang="en-US" altLang="en-US" sz="1400" i="1" dirty="0"/>
              <a:t>a big surprise!</a:t>
            </a:r>
            <a:endParaRPr lang="en-US" altLang="en-US" sz="1400" baseline="-25000" dirty="0"/>
          </a:p>
          <a:p>
            <a:pPr>
              <a:spcAft>
                <a:spcPts val="450"/>
              </a:spcAft>
            </a:pPr>
            <a:r>
              <a:rPr lang="en-US" altLang="en-US" sz="1400" b="1" dirty="0"/>
              <a:t>- Large suppression of charmed hadron </a:t>
            </a:r>
            <a:r>
              <a:rPr lang="en-US" altLang="en-US" sz="1400" b="1" i="1" dirty="0"/>
              <a:t>R</a:t>
            </a:r>
            <a:r>
              <a:rPr lang="en-US" altLang="en-US" sz="1400" b="1" baseline="-25000" dirty="0"/>
              <a:t>AA </a:t>
            </a:r>
            <a:r>
              <a:rPr lang="en-US" altLang="en-US" sz="1400" b="1" dirty="0"/>
              <a:t>at high </a:t>
            </a:r>
            <a:r>
              <a:rPr lang="en-US" altLang="en-US" sz="1400" b="1" dirty="0" err="1"/>
              <a:t>pT</a:t>
            </a:r>
            <a:r>
              <a:rPr lang="en-US" altLang="en-US" sz="1400" b="1" baseline="-25000" dirty="0"/>
              <a:t>,</a:t>
            </a:r>
            <a:r>
              <a:rPr lang="en-US" altLang="en-US" sz="1400" b="1" dirty="0"/>
              <a:t> @LHC</a:t>
            </a:r>
            <a:r>
              <a:rPr lang="en-US" altLang="en-US" sz="1400" b="1" baseline="-25000" dirty="0"/>
              <a:t> </a:t>
            </a:r>
            <a:endParaRPr lang="en-US" altLang="en-US" sz="1400" b="1" dirty="0"/>
          </a:p>
          <a:p>
            <a:pPr>
              <a:spcAft>
                <a:spcPts val="450"/>
              </a:spcAft>
            </a:pPr>
            <a:r>
              <a:rPr lang="en-US" altLang="en-US" sz="1400" b="1" dirty="0">
                <a:solidFill>
                  <a:schemeClr val="accent1"/>
                </a:solidFill>
              </a:rPr>
              <a:t>       </a:t>
            </a:r>
            <a:r>
              <a:rPr lang="en-US" altLang="en-US" sz="1400" b="1" i="1" u="sng" dirty="0">
                <a:solidFill>
                  <a:schemeClr val="accent1"/>
                </a:solidFill>
              </a:rPr>
              <a:t>Mass effects not clearly shown in Charm sector </a:t>
            </a:r>
          </a:p>
          <a:p>
            <a:pPr>
              <a:spcAft>
                <a:spcPts val="450"/>
              </a:spcAft>
            </a:pPr>
            <a:r>
              <a:rPr lang="en-US" altLang="en-US" sz="1400" b="1" dirty="0">
                <a:solidFill>
                  <a:srgbClr val="FF0000"/>
                </a:solidFill>
                <a:sym typeface="Wingdings" pitchFamily="2" charset="2"/>
              </a:rPr>
              <a:t>       next “B-hadron &amp; b-jet”, with MVTX upgrade in </a:t>
            </a:r>
            <a:r>
              <a:rPr lang="en-US" altLang="en-US" sz="1400" b="1" dirty="0" err="1">
                <a:solidFill>
                  <a:srgbClr val="FF0000"/>
                </a:solidFill>
                <a:sym typeface="Wingdings" pitchFamily="2" charset="2"/>
              </a:rPr>
              <a:t>sPHENIX</a:t>
            </a:r>
            <a:endParaRPr lang="en-US" altLang="en-US" sz="1400" b="1" dirty="0">
              <a:solidFill>
                <a:srgbClr val="FF0000"/>
              </a:solidFill>
            </a:endParaRPr>
          </a:p>
          <a:p>
            <a:pPr>
              <a:spcAft>
                <a:spcPts val="450"/>
              </a:spcAft>
            </a:pPr>
            <a:r>
              <a:rPr lang="en-US" altLang="en-US" sz="1400" b="1" dirty="0"/>
              <a:t>      Expected most significant at low </a:t>
            </a:r>
            <a:r>
              <a:rPr lang="en-US" altLang="en-US" sz="1400" b="1" dirty="0" err="1"/>
              <a:t>pT</a:t>
            </a:r>
            <a:r>
              <a:rPr lang="en-US" altLang="en-US" sz="1400" b="1" dirty="0"/>
              <a:t> ~ Mass (b)</a:t>
            </a:r>
          </a:p>
          <a:p>
            <a:pPr>
              <a:spcAft>
                <a:spcPts val="450"/>
              </a:spcAft>
            </a:pPr>
            <a:r>
              <a:rPr lang="en-US" altLang="en-US" sz="1400" dirty="0"/>
              <a:t>      dead-cone, collisional effects etc. 	</a:t>
            </a:r>
          </a:p>
        </p:txBody>
      </p:sp>
      <p:pic>
        <p:nvPicPr>
          <p:cNvPr id="13" name="Picture 12">
            <a:extLst>
              <a:ext uri="{FF2B5EF4-FFF2-40B4-BE49-F238E27FC236}">
                <a16:creationId xmlns:a16="http://schemas.microsoft.com/office/drawing/2014/main" id="{F0CCCB0F-6E80-274B-B552-94D8B3C405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993174"/>
            <a:ext cx="5812614" cy="2034415"/>
          </a:xfrm>
          <a:prstGeom prst="rect">
            <a:avLst/>
          </a:prstGeom>
        </p:spPr>
      </p:pic>
      <p:pic>
        <p:nvPicPr>
          <p:cNvPr id="9" name="Picture 8">
            <a:extLst>
              <a:ext uri="{FF2B5EF4-FFF2-40B4-BE49-F238E27FC236}">
                <a16:creationId xmlns:a16="http://schemas.microsoft.com/office/drawing/2014/main" id="{B94FF6D9-8818-9049-A925-4FEB37B6AA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58502" y="4823742"/>
            <a:ext cx="840959" cy="256960"/>
          </a:xfrm>
          <a:prstGeom prst="rect">
            <a:avLst/>
          </a:prstGeom>
        </p:spPr>
      </p:pic>
      <p:grpSp>
        <p:nvGrpSpPr>
          <p:cNvPr id="11" name="Group 10">
            <a:extLst>
              <a:ext uri="{FF2B5EF4-FFF2-40B4-BE49-F238E27FC236}">
                <a16:creationId xmlns:a16="http://schemas.microsoft.com/office/drawing/2014/main" id="{F2BDF5A5-278E-A84C-92BF-85E6EDE6F22F}"/>
              </a:ext>
            </a:extLst>
          </p:cNvPr>
          <p:cNvGrpSpPr/>
          <p:nvPr/>
        </p:nvGrpSpPr>
        <p:grpSpPr>
          <a:xfrm>
            <a:off x="5878980" y="3176420"/>
            <a:ext cx="3268820" cy="2206677"/>
            <a:chOff x="5878980" y="3176420"/>
            <a:chExt cx="3268820" cy="2206677"/>
          </a:xfrm>
        </p:grpSpPr>
        <p:pic>
          <p:nvPicPr>
            <p:cNvPr id="18" name="Picture 10" descr="Screen Shot 2017-02-09 at 8.58.39 AM.png">
              <a:extLst>
                <a:ext uri="{FF2B5EF4-FFF2-40B4-BE49-F238E27FC236}">
                  <a16:creationId xmlns:a16="http://schemas.microsoft.com/office/drawing/2014/main" id="{73A80A4F-843B-B543-96B9-FE0523259B2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78980" y="3176420"/>
              <a:ext cx="3268820" cy="220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64A91C2-F087-3D4D-A1E2-A3B6B3D666E1}"/>
                </a:ext>
              </a:extLst>
            </p:cNvPr>
            <p:cNvSpPr txBox="1"/>
            <p:nvPr/>
          </p:nvSpPr>
          <p:spPr>
            <a:xfrm>
              <a:off x="6376007" y="3310025"/>
              <a:ext cx="802033" cy="369332"/>
            </a:xfrm>
            <a:prstGeom prst="rect">
              <a:avLst/>
            </a:prstGeom>
            <a:solidFill>
              <a:srgbClr val="FFFFFF"/>
            </a:solidFill>
          </p:spPr>
          <p:txBody>
            <a:bodyPr wrap="square" rtlCol="0">
              <a:spAutoFit/>
            </a:bodyPr>
            <a:lstStyle/>
            <a:p>
              <a:r>
                <a:rPr lang="en-US" b="1" dirty="0"/>
                <a:t>LHC</a:t>
              </a:r>
            </a:p>
          </p:txBody>
        </p:sp>
      </p:grpSp>
      <p:grpSp>
        <p:nvGrpSpPr>
          <p:cNvPr id="12" name="Group 11">
            <a:extLst>
              <a:ext uri="{FF2B5EF4-FFF2-40B4-BE49-F238E27FC236}">
                <a16:creationId xmlns:a16="http://schemas.microsoft.com/office/drawing/2014/main" id="{AABAFD27-104F-004A-9F86-4B5A3AE8D21A}"/>
              </a:ext>
            </a:extLst>
          </p:cNvPr>
          <p:cNvGrpSpPr/>
          <p:nvPr/>
        </p:nvGrpSpPr>
        <p:grpSpPr>
          <a:xfrm>
            <a:off x="5718969" y="911541"/>
            <a:ext cx="3557847" cy="2206677"/>
            <a:chOff x="5718969" y="911541"/>
            <a:chExt cx="3557847" cy="2206677"/>
          </a:xfrm>
        </p:grpSpPr>
        <p:grpSp>
          <p:nvGrpSpPr>
            <p:cNvPr id="14" name="Group 13">
              <a:extLst>
                <a:ext uri="{FF2B5EF4-FFF2-40B4-BE49-F238E27FC236}">
                  <a16:creationId xmlns:a16="http://schemas.microsoft.com/office/drawing/2014/main" id="{8E2D803A-9427-0540-83C5-FC38AD944CD7}"/>
                </a:ext>
              </a:extLst>
            </p:cNvPr>
            <p:cNvGrpSpPr/>
            <p:nvPr/>
          </p:nvGrpSpPr>
          <p:grpSpPr>
            <a:xfrm>
              <a:off x="5718969" y="911541"/>
              <a:ext cx="3557847" cy="2206677"/>
              <a:chOff x="602283" y="1678548"/>
              <a:chExt cx="6347622" cy="4054286"/>
            </a:xfrm>
          </p:grpSpPr>
          <p:pic>
            <p:nvPicPr>
              <p:cNvPr id="15" name="Picture 14" descr="1701.06060.pdf">
                <a:extLst>
                  <a:ext uri="{FF2B5EF4-FFF2-40B4-BE49-F238E27FC236}">
                    <a16:creationId xmlns:a16="http://schemas.microsoft.com/office/drawing/2014/main" id="{B953F17C-1872-1742-B682-952E650F9C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9715" t="39605" r="27904" b="39478"/>
              <a:stretch/>
            </p:blipFill>
            <p:spPr>
              <a:xfrm>
                <a:off x="602283" y="1678548"/>
                <a:ext cx="6347622" cy="4054286"/>
              </a:xfrm>
              <a:prstGeom prst="rect">
                <a:avLst/>
              </a:prstGeom>
            </p:spPr>
          </p:pic>
          <p:sp>
            <p:nvSpPr>
              <p:cNvPr id="16" name="TextBox 3">
                <a:extLst>
                  <a:ext uri="{FF2B5EF4-FFF2-40B4-BE49-F238E27FC236}">
                    <a16:creationId xmlns:a16="http://schemas.microsoft.com/office/drawing/2014/main" id="{FDD0324A-72A1-474A-A6DE-2C68AE71BBE0}"/>
                  </a:ext>
                </a:extLst>
              </p:cNvPr>
              <p:cNvSpPr txBox="1"/>
              <p:nvPr/>
            </p:nvSpPr>
            <p:spPr>
              <a:xfrm>
                <a:off x="4350336" y="4515728"/>
                <a:ext cx="2354636" cy="366775"/>
              </a:xfrm>
              <a:prstGeom prst="rect">
                <a:avLst/>
              </a:prstGeom>
              <a:noFill/>
            </p:spPr>
            <p:txBody>
              <a:bodyPr wrap="none" rtlCol="0">
                <a:spAutoFit/>
              </a:bodyPr>
              <a:lstStyle/>
              <a:p>
                <a:r>
                  <a:rPr lang="en-US" sz="700" b="1" i="1" dirty="0"/>
                  <a:t>PRL 118 (2017) 212301</a:t>
                </a:r>
              </a:p>
            </p:txBody>
          </p:sp>
        </p:grpSp>
        <p:sp>
          <p:nvSpPr>
            <p:cNvPr id="17" name="TextBox 16">
              <a:extLst>
                <a:ext uri="{FF2B5EF4-FFF2-40B4-BE49-F238E27FC236}">
                  <a16:creationId xmlns:a16="http://schemas.microsoft.com/office/drawing/2014/main" id="{D5E09880-DB7E-4F4A-8ACF-38647EF863CD}"/>
                </a:ext>
              </a:extLst>
            </p:cNvPr>
            <p:cNvSpPr txBox="1"/>
            <p:nvPr/>
          </p:nvSpPr>
          <p:spPr>
            <a:xfrm>
              <a:off x="6777023" y="2021208"/>
              <a:ext cx="802033" cy="369332"/>
            </a:xfrm>
            <a:prstGeom prst="rect">
              <a:avLst/>
            </a:prstGeom>
            <a:solidFill>
              <a:srgbClr val="FFFFFF"/>
            </a:solidFill>
          </p:spPr>
          <p:txBody>
            <a:bodyPr wrap="square" rtlCol="0">
              <a:spAutoFit/>
            </a:bodyPr>
            <a:lstStyle/>
            <a:p>
              <a:r>
                <a:rPr lang="en-US" b="1" dirty="0"/>
                <a:t>RHIC</a:t>
              </a:r>
            </a:p>
          </p:txBody>
        </p:sp>
      </p:grpSp>
    </p:spTree>
    <p:extLst>
      <p:ext uri="{BB962C8B-B14F-4D97-AF65-F5344CB8AC3E}">
        <p14:creationId xmlns:p14="http://schemas.microsoft.com/office/powerpoint/2010/main" val="116817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C07D0B-FFE5-5B4A-8FD7-AA7F2A5467AD}"/>
              </a:ext>
            </a:extLst>
          </p:cNvPr>
          <p:cNvPicPr>
            <a:picLocks noChangeAspect="1"/>
          </p:cNvPicPr>
          <p:nvPr/>
        </p:nvPicPr>
        <p:blipFill>
          <a:blip r:embed="rId2"/>
          <a:stretch>
            <a:fillRect/>
          </a:stretch>
        </p:blipFill>
        <p:spPr>
          <a:xfrm>
            <a:off x="4999703" y="2272569"/>
            <a:ext cx="4144297" cy="3108223"/>
          </a:xfrm>
          <a:prstGeom prst="rect">
            <a:avLst/>
          </a:prstGeom>
        </p:spPr>
      </p:pic>
      <p:sp>
        <p:nvSpPr>
          <p:cNvPr id="2" name="Title 1">
            <a:extLst>
              <a:ext uri="{FF2B5EF4-FFF2-40B4-BE49-F238E27FC236}">
                <a16:creationId xmlns:a16="http://schemas.microsoft.com/office/drawing/2014/main" id="{F0746C53-803C-F648-9867-10C245141F41}"/>
              </a:ext>
            </a:extLst>
          </p:cNvPr>
          <p:cNvSpPr>
            <a:spLocks noGrp="1"/>
          </p:cNvSpPr>
          <p:nvPr>
            <p:ph type="title"/>
          </p:nvPr>
        </p:nvSpPr>
        <p:spPr/>
        <p:txBody>
          <a:bodyPr/>
          <a:lstStyle/>
          <a:p>
            <a:r>
              <a:rPr lang="en-US" dirty="0"/>
              <a:t>LANL Leads </a:t>
            </a:r>
            <a:r>
              <a:rPr lang="en-US" dirty="0" err="1"/>
              <a:t>sPHENIX</a:t>
            </a:r>
            <a:r>
              <a:rPr lang="en-US" dirty="0"/>
              <a:t> MVTX Upgrade at RHIC </a:t>
            </a:r>
          </a:p>
        </p:txBody>
      </p:sp>
      <p:sp>
        <p:nvSpPr>
          <p:cNvPr id="3" name="Date Placeholder 2">
            <a:extLst>
              <a:ext uri="{FF2B5EF4-FFF2-40B4-BE49-F238E27FC236}">
                <a16:creationId xmlns:a16="http://schemas.microsoft.com/office/drawing/2014/main" id="{1CF5B9EB-E6EE-1B46-8C7C-747C69AD50AF}"/>
              </a:ext>
            </a:extLst>
          </p:cNvPr>
          <p:cNvSpPr>
            <a:spLocks noGrp="1"/>
          </p:cNvSpPr>
          <p:nvPr>
            <p:ph type="dt" sz="half" idx="10"/>
          </p:nvPr>
        </p:nvSpPr>
        <p:spPr/>
        <p:txBody>
          <a:bodyPr/>
          <a:lstStyle/>
          <a:p>
            <a:fld id="{C109316D-512B-2E49-932C-C7DA2DC272A4}" type="datetime1">
              <a:rPr lang="en-US" smtClean="0"/>
              <a:t>3/9/20</a:t>
            </a:fld>
            <a:endParaRPr lang="en-US" dirty="0"/>
          </a:p>
        </p:txBody>
      </p:sp>
      <p:sp>
        <p:nvSpPr>
          <p:cNvPr id="4" name="Footer Placeholder 3">
            <a:extLst>
              <a:ext uri="{FF2B5EF4-FFF2-40B4-BE49-F238E27FC236}">
                <a16:creationId xmlns:a16="http://schemas.microsoft.com/office/drawing/2014/main" id="{2C1B3EA4-CE2B-664D-94F6-BDABCAD4A60F}"/>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5" name="Content Placeholder 4">
            <a:extLst>
              <a:ext uri="{FF2B5EF4-FFF2-40B4-BE49-F238E27FC236}">
                <a16:creationId xmlns:a16="http://schemas.microsoft.com/office/drawing/2014/main" id="{14D7ECC4-8CF9-6649-B015-B14A4E2AF15D}"/>
              </a:ext>
            </a:extLst>
          </p:cNvPr>
          <p:cNvSpPr>
            <a:spLocks noGrp="1"/>
          </p:cNvSpPr>
          <p:nvPr>
            <p:ph idx="1"/>
          </p:nvPr>
        </p:nvSpPr>
        <p:spPr>
          <a:xfrm>
            <a:off x="41525" y="920119"/>
            <a:ext cx="5742880" cy="4431617"/>
          </a:xfrm>
        </p:spPr>
        <p:txBody>
          <a:bodyPr>
            <a:normAutofit fontScale="70000" lnSpcReduction="20000"/>
          </a:bodyPr>
          <a:lstStyle/>
          <a:p>
            <a:pPr marL="0" indent="0">
              <a:buNone/>
            </a:pPr>
            <a:r>
              <a:rPr lang="en-US" sz="2400" b="1" dirty="0">
                <a:solidFill>
                  <a:srgbClr val="FF0000"/>
                </a:solidFill>
              </a:rPr>
              <a:t>Study “the inner workings” of Hot QCD (QGP) with heavy flavor hadrons and jets</a:t>
            </a:r>
            <a:endParaRPr lang="en-US" dirty="0">
              <a:solidFill>
                <a:srgbClr val="FF0000"/>
              </a:solidFill>
            </a:endParaRPr>
          </a:p>
          <a:p>
            <a:pPr lvl="1"/>
            <a:r>
              <a:rPr lang="en-US" sz="2000" dirty="0"/>
              <a:t>Cold QCD/Spin physics program under active development  </a:t>
            </a:r>
          </a:p>
          <a:p>
            <a:endParaRPr lang="en-US" sz="2400" b="1" dirty="0"/>
          </a:p>
          <a:p>
            <a:r>
              <a:rPr lang="en-US" sz="2400" b="1" dirty="0"/>
              <a:t>Monolithic-active-pixel-sensor-based </a:t>
            </a:r>
            <a:r>
              <a:rPr lang="en-US" sz="2400" b="1" dirty="0" err="1"/>
              <a:t>VerTeX</a:t>
            </a:r>
            <a:r>
              <a:rPr lang="en-US" sz="2400" b="1" dirty="0"/>
              <a:t> detector (MVTX) upgrade</a:t>
            </a:r>
          </a:p>
          <a:p>
            <a:pPr lvl="1"/>
            <a:r>
              <a:rPr lang="en-US" sz="2000" dirty="0"/>
              <a:t>Tag heavy hadrons through displaced decay vertices </a:t>
            </a:r>
          </a:p>
          <a:p>
            <a:pPr lvl="1"/>
            <a:r>
              <a:rPr lang="en-US" sz="2000" dirty="0"/>
              <a:t>Funded by DOE, R&amp;D and construction, 2019 – 2022</a:t>
            </a:r>
          </a:p>
          <a:p>
            <a:pPr lvl="1"/>
            <a:r>
              <a:rPr lang="en-US" sz="2000" dirty="0"/>
              <a:t>Ready for </a:t>
            </a:r>
            <a:r>
              <a:rPr lang="en-US" sz="2000" dirty="0" err="1"/>
              <a:t>sPHENIX</a:t>
            </a:r>
            <a:r>
              <a:rPr lang="en-US" sz="2000" dirty="0"/>
              <a:t> physics,  2023-2025+</a:t>
            </a:r>
          </a:p>
          <a:p>
            <a:pPr lvl="1"/>
            <a:r>
              <a:rPr lang="en-US" sz="2000" dirty="0"/>
              <a:t>In collaboration with LBNL, MIT, BNL et al. in </a:t>
            </a:r>
            <a:r>
              <a:rPr lang="en-US" sz="2000" dirty="0" err="1"/>
              <a:t>sPHENIX</a:t>
            </a:r>
            <a:r>
              <a:rPr lang="en-US" sz="2000" dirty="0"/>
              <a:t>  </a:t>
            </a:r>
          </a:p>
          <a:p>
            <a:pPr lvl="1"/>
            <a:endParaRPr lang="en-US" sz="2400" b="1" dirty="0"/>
          </a:p>
          <a:p>
            <a:r>
              <a:rPr lang="en-US" sz="2400" b="1" dirty="0"/>
              <a:t>LANL’s major roles on MVTX upgrade </a:t>
            </a:r>
          </a:p>
          <a:p>
            <a:pPr lvl="1"/>
            <a:r>
              <a:rPr lang="en-US" dirty="0"/>
              <a:t>MVTX project management and oversee stave production at CERN </a:t>
            </a:r>
          </a:p>
          <a:p>
            <a:pPr lvl="1"/>
            <a:r>
              <a:rPr lang="en-US" sz="2000" dirty="0"/>
              <a:t>Mechanical system design and readout integration </a:t>
            </a:r>
          </a:p>
          <a:p>
            <a:pPr lvl="1"/>
            <a:r>
              <a:rPr lang="en-US" sz="2000" dirty="0"/>
              <a:t>MVTX detector geometry and response simulation</a:t>
            </a:r>
          </a:p>
          <a:p>
            <a:pPr lvl="1"/>
            <a:r>
              <a:rPr lang="en-US" sz="2000" dirty="0"/>
              <a:t>B-hadron and b-jet physics study  </a:t>
            </a:r>
          </a:p>
          <a:p>
            <a:endParaRPr lang="en-US" sz="2400" b="1" dirty="0"/>
          </a:p>
          <a:p>
            <a:r>
              <a:rPr lang="en-US" sz="2400" b="1" dirty="0"/>
              <a:t>LANL LDRD (2016-2019) enabled the initial R&amp;D</a:t>
            </a:r>
          </a:p>
          <a:p>
            <a:pPr lvl="1"/>
            <a:r>
              <a:rPr lang="en-US" sz="2000" dirty="0"/>
              <a:t>Physics and detector R&amp;D  </a:t>
            </a:r>
          </a:p>
        </p:txBody>
      </p:sp>
      <p:sp>
        <p:nvSpPr>
          <p:cNvPr id="6" name="Slide Number Placeholder 5">
            <a:extLst>
              <a:ext uri="{FF2B5EF4-FFF2-40B4-BE49-F238E27FC236}">
                <a16:creationId xmlns:a16="http://schemas.microsoft.com/office/drawing/2014/main" id="{3A2733FC-C9FB-3B43-B3FA-32EED33A98D2}"/>
              </a:ext>
            </a:extLst>
          </p:cNvPr>
          <p:cNvSpPr>
            <a:spLocks noGrp="1"/>
          </p:cNvSpPr>
          <p:nvPr>
            <p:ph type="sldNum" sz="quarter" idx="4"/>
          </p:nvPr>
        </p:nvSpPr>
        <p:spPr/>
        <p:txBody>
          <a:bodyPr/>
          <a:lstStyle/>
          <a:p>
            <a:fld id="{59B6DBC4-DCF0-44E6-A1E9-8E19C8237A2A}" type="slidenum">
              <a:rPr lang="en-US" smtClean="0"/>
              <a:pPr/>
              <a:t>8</a:t>
            </a:fld>
            <a:endParaRPr lang="en-US"/>
          </a:p>
        </p:txBody>
      </p:sp>
      <p:sp>
        <p:nvSpPr>
          <p:cNvPr id="8" name="TextBox 7">
            <a:extLst>
              <a:ext uri="{FF2B5EF4-FFF2-40B4-BE49-F238E27FC236}">
                <a16:creationId xmlns:a16="http://schemas.microsoft.com/office/drawing/2014/main" id="{4A8FFB9E-3755-2F40-80FF-51879EB0F885}"/>
              </a:ext>
            </a:extLst>
          </p:cNvPr>
          <p:cNvSpPr txBox="1"/>
          <p:nvPr/>
        </p:nvSpPr>
        <p:spPr>
          <a:xfrm>
            <a:off x="6135329" y="899572"/>
            <a:ext cx="2849704" cy="1077218"/>
          </a:xfrm>
          <a:prstGeom prst="rect">
            <a:avLst/>
          </a:prstGeom>
          <a:solidFill>
            <a:schemeClr val="accent4">
              <a:lumMod val="40000"/>
              <a:lumOff val="60000"/>
            </a:schemeClr>
          </a:solidFill>
          <a:effectLst>
            <a:softEdge rad="63500"/>
          </a:effectLst>
        </p:spPr>
        <p:txBody>
          <a:bodyPr wrap="square" rtlCol="0">
            <a:spAutoFit/>
          </a:bodyPr>
          <a:lstStyle/>
          <a:p>
            <a:r>
              <a:rPr lang="en-US" sz="1600" b="1" dirty="0" err="1"/>
              <a:t>sPHENIX</a:t>
            </a:r>
            <a:r>
              <a:rPr lang="en-US" sz="1600" b="1" dirty="0"/>
              <a:t> 3 Physics Pillars</a:t>
            </a:r>
          </a:p>
          <a:p>
            <a:pPr marL="342900" indent="-342900">
              <a:buAutoNum type="arabicPeriod"/>
            </a:pPr>
            <a:r>
              <a:rPr lang="en-US" sz="1600" dirty="0"/>
              <a:t>Jets</a:t>
            </a:r>
          </a:p>
          <a:p>
            <a:pPr marL="342900" indent="-342900">
              <a:buAutoNum type="arabicPeriod"/>
            </a:pPr>
            <a:r>
              <a:rPr lang="en-US" sz="1600" dirty="0"/>
              <a:t>Upsilons</a:t>
            </a:r>
          </a:p>
          <a:p>
            <a:pPr marL="342900" indent="-342900">
              <a:buAutoNum type="arabicPeriod"/>
            </a:pPr>
            <a:r>
              <a:rPr lang="en-US" sz="1600" dirty="0">
                <a:solidFill>
                  <a:srgbClr val="FF0000"/>
                </a:solidFill>
              </a:rPr>
              <a:t>Heavy Quarks (w/ MVTX)</a:t>
            </a:r>
          </a:p>
        </p:txBody>
      </p:sp>
      <p:sp>
        <p:nvSpPr>
          <p:cNvPr id="10" name="TextBox 9">
            <a:extLst>
              <a:ext uri="{FF2B5EF4-FFF2-40B4-BE49-F238E27FC236}">
                <a16:creationId xmlns:a16="http://schemas.microsoft.com/office/drawing/2014/main" id="{1439B7F9-986A-9545-8F9B-D3856EE5CFC5}"/>
              </a:ext>
            </a:extLst>
          </p:cNvPr>
          <p:cNvSpPr txBox="1"/>
          <p:nvPr/>
        </p:nvSpPr>
        <p:spPr>
          <a:xfrm>
            <a:off x="6135329" y="2055450"/>
            <a:ext cx="1981633" cy="276999"/>
          </a:xfrm>
          <a:prstGeom prst="rect">
            <a:avLst/>
          </a:prstGeom>
          <a:noFill/>
        </p:spPr>
        <p:txBody>
          <a:bodyPr wrap="none" rtlCol="0">
            <a:spAutoFit/>
          </a:bodyPr>
          <a:lstStyle/>
          <a:p>
            <a:r>
              <a:rPr lang="en-US" sz="1200" b="1" dirty="0"/>
              <a:t>MVTX Project Org. Chart</a:t>
            </a:r>
          </a:p>
        </p:txBody>
      </p:sp>
    </p:spTree>
    <p:extLst>
      <p:ext uri="{BB962C8B-B14F-4D97-AF65-F5344CB8AC3E}">
        <p14:creationId xmlns:p14="http://schemas.microsoft.com/office/powerpoint/2010/main" val="262201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3873A-4377-A246-8BBB-5B1BAD2A25B0}"/>
              </a:ext>
            </a:extLst>
          </p:cNvPr>
          <p:cNvSpPr>
            <a:spLocks noGrp="1"/>
          </p:cNvSpPr>
          <p:nvPr>
            <p:ph type="title"/>
          </p:nvPr>
        </p:nvSpPr>
        <p:spPr/>
        <p:txBody>
          <a:bodyPr/>
          <a:lstStyle/>
          <a:p>
            <a:r>
              <a:rPr lang="en-US" dirty="0" err="1"/>
              <a:t>sPHENIX</a:t>
            </a:r>
            <a:r>
              <a:rPr lang="en-US" dirty="0"/>
              <a:t> MVTX Detector Upgrade</a:t>
            </a:r>
          </a:p>
        </p:txBody>
      </p:sp>
      <p:sp>
        <p:nvSpPr>
          <p:cNvPr id="3" name="Date Placeholder 2">
            <a:extLst>
              <a:ext uri="{FF2B5EF4-FFF2-40B4-BE49-F238E27FC236}">
                <a16:creationId xmlns:a16="http://schemas.microsoft.com/office/drawing/2014/main" id="{E5DEEFB7-4225-0849-8581-DB9647E64BBA}"/>
              </a:ext>
            </a:extLst>
          </p:cNvPr>
          <p:cNvSpPr>
            <a:spLocks noGrp="1"/>
          </p:cNvSpPr>
          <p:nvPr>
            <p:ph type="dt" sz="half" idx="10"/>
          </p:nvPr>
        </p:nvSpPr>
        <p:spPr/>
        <p:txBody>
          <a:bodyPr/>
          <a:lstStyle/>
          <a:p>
            <a:fld id="{064B0DDB-BD0F-7A42-BA87-DF090BA5C4C7}" type="datetime1">
              <a:rPr lang="en-US" smtClean="0"/>
              <a:t>3/9/20</a:t>
            </a:fld>
            <a:endParaRPr lang="en-US" dirty="0"/>
          </a:p>
        </p:txBody>
      </p:sp>
      <p:sp>
        <p:nvSpPr>
          <p:cNvPr id="4" name="Footer Placeholder 3">
            <a:extLst>
              <a:ext uri="{FF2B5EF4-FFF2-40B4-BE49-F238E27FC236}">
                <a16:creationId xmlns:a16="http://schemas.microsoft.com/office/drawing/2014/main" id="{B9774648-9A81-B54C-9D84-2C6CF57A0EA5}"/>
              </a:ext>
            </a:extLst>
          </p:cNvPr>
          <p:cNvSpPr>
            <a:spLocks noGrp="1"/>
          </p:cNvSpPr>
          <p:nvPr>
            <p:ph type="ftr" sz="quarter" idx="11"/>
          </p:nvPr>
        </p:nvSpPr>
        <p:spPr/>
        <p:txBody>
          <a:bodyPr/>
          <a:lstStyle/>
          <a:p>
            <a:r>
              <a:rPr lang="en-US"/>
              <a:t>Los Alamos National Laboratory | 2020 Nuclear and Particle Futures</a:t>
            </a:r>
            <a:endParaRPr lang="en-US" dirty="0"/>
          </a:p>
        </p:txBody>
      </p:sp>
      <p:sp>
        <p:nvSpPr>
          <p:cNvPr id="6" name="Slide Number Placeholder 5">
            <a:extLst>
              <a:ext uri="{FF2B5EF4-FFF2-40B4-BE49-F238E27FC236}">
                <a16:creationId xmlns:a16="http://schemas.microsoft.com/office/drawing/2014/main" id="{6C51A487-FC11-2940-8A67-8F44132E7E83}"/>
              </a:ext>
            </a:extLst>
          </p:cNvPr>
          <p:cNvSpPr>
            <a:spLocks noGrp="1"/>
          </p:cNvSpPr>
          <p:nvPr>
            <p:ph type="sldNum" sz="quarter" idx="4"/>
          </p:nvPr>
        </p:nvSpPr>
        <p:spPr/>
        <p:txBody>
          <a:bodyPr/>
          <a:lstStyle/>
          <a:p>
            <a:fld id="{59B6DBC4-DCF0-44E6-A1E9-8E19C8237A2A}" type="slidenum">
              <a:rPr lang="en-US" smtClean="0"/>
              <a:pPr/>
              <a:t>9</a:t>
            </a:fld>
            <a:endParaRPr lang="en-US"/>
          </a:p>
        </p:txBody>
      </p:sp>
      <p:pic>
        <p:nvPicPr>
          <p:cNvPr id="25" name="Picture 24">
            <a:extLst>
              <a:ext uri="{FF2B5EF4-FFF2-40B4-BE49-F238E27FC236}">
                <a16:creationId xmlns:a16="http://schemas.microsoft.com/office/drawing/2014/main" id="{CFE4F57A-5DFF-414C-A137-3B64EF2B88CF}"/>
              </a:ext>
            </a:extLst>
          </p:cNvPr>
          <p:cNvPicPr>
            <a:picLocks noChangeAspect="1"/>
          </p:cNvPicPr>
          <p:nvPr/>
        </p:nvPicPr>
        <p:blipFill>
          <a:blip r:embed="rId2"/>
          <a:stretch>
            <a:fillRect/>
          </a:stretch>
        </p:blipFill>
        <p:spPr>
          <a:xfrm>
            <a:off x="19050" y="1180748"/>
            <a:ext cx="9105900" cy="4229100"/>
          </a:xfrm>
          <a:prstGeom prst="rect">
            <a:avLst/>
          </a:prstGeom>
        </p:spPr>
      </p:pic>
      <p:sp>
        <p:nvSpPr>
          <p:cNvPr id="26" name="TextBox 25">
            <a:extLst>
              <a:ext uri="{FF2B5EF4-FFF2-40B4-BE49-F238E27FC236}">
                <a16:creationId xmlns:a16="http://schemas.microsoft.com/office/drawing/2014/main" id="{EAFED396-B2E7-E14B-839B-AB2934C3E09C}"/>
              </a:ext>
            </a:extLst>
          </p:cNvPr>
          <p:cNvSpPr txBox="1"/>
          <p:nvPr/>
        </p:nvSpPr>
        <p:spPr>
          <a:xfrm>
            <a:off x="197140" y="921762"/>
            <a:ext cx="3595856" cy="646331"/>
          </a:xfrm>
          <a:prstGeom prst="rect">
            <a:avLst/>
          </a:prstGeom>
          <a:noFill/>
        </p:spPr>
        <p:txBody>
          <a:bodyPr wrap="none" rtlCol="0">
            <a:spAutoFit/>
          </a:bodyPr>
          <a:lstStyle/>
          <a:p>
            <a:r>
              <a:rPr lang="en-US" dirty="0"/>
              <a:t>Detector construction: 2019-2020</a:t>
            </a:r>
          </a:p>
          <a:p>
            <a:r>
              <a:rPr lang="en-US" dirty="0"/>
              <a:t>Ready to install: 	  6/2022</a:t>
            </a:r>
          </a:p>
        </p:txBody>
      </p:sp>
      <p:sp>
        <p:nvSpPr>
          <p:cNvPr id="27" name="TextBox 26">
            <a:extLst>
              <a:ext uri="{FF2B5EF4-FFF2-40B4-BE49-F238E27FC236}">
                <a16:creationId xmlns:a16="http://schemas.microsoft.com/office/drawing/2014/main" id="{968BAC43-3AEC-144A-AA1C-5E4C975AF848}"/>
              </a:ext>
            </a:extLst>
          </p:cNvPr>
          <p:cNvSpPr txBox="1"/>
          <p:nvPr/>
        </p:nvSpPr>
        <p:spPr>
          <a:xfrm>
            <a:off x="6223881" y="875596"/>
            <a:ext cx="2897012" cy="369332"/>
          </a:xfrm>
          <a:prstGeom prst="rect">
            <a:avLst/>
          </a:prstGeom>
          <a:noFill/>
        </p:spPr>
        <p:txBody>
          <a:bodyPr wrap="none" rtlCol="0">
            <a:spAutoFit/>
          </a:bodyPr>
          <a:lstStyle/>
          <a:p>
            <a:r>
              <a:rPr lang="en-US" dirty="0"/>
              <a:t>Total cost: $4.8M + $1.6 M</a:t>
            </a:r>
          </a:p>
        </p:txBody>
      </p:sp>
    </p:spTree>
    <p:extLst>
      <p:ext uri="{BB962C8B-B14F-4D97-AF65-F5344CB8AC3E}">
        <p14:creationId xmlns:p14="http://schemas.microsoft.com/office/powerpoint/2010/main" val="3653353042"/>
      </p:ext>
    </p:extLst>
  </p:cSld>
  <p:clrMapOvr>
    <a:masterClrMapping/>
  </p:clrMapOvr>
</p:sld>
</file>

<file path=ppt/theme/theme1.xml><?xml version="1.0" encoding="utf-8"?>
<a:theme xmlns:a="http://schemas.openxmlformats.org/drawingml/2006/main" name="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eta-blue-wide" id="{6FC44C02-A48C-4DCF-A29F-76C032796885}" vid="{AF4E490A-15E2-4B68-95B3-AFA87B3452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8568</TotalTime>
  <Words>2008</Words>
  <Application>Microsoft Macintosh PowerPoint</Application>
  <PresentationFormat>On-screen Show (16:10)</PresentationFormat>
  <Paragraphs>324</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Helvetica Neue</vt:lpstr>
      <vt:lpstr>Helvetica Neue Light</vt:lpstr>
      <vt:lpstr>Symbol</vt:lpstr>
      <vt:lpstr>Wingdings</vt:lpstr>
      <vt:lpstr>Office Theme</vt:lpstr>
      <vt:lpstr>LANL’s sPHENIX Program at RHIC</vt:lpstr>
      <vt:lpstr>Summary: LANL’s sPHENIX Program</vt:lpstr>
      <vt:lpstr>LANL’s sPHENIX Program Well Aligned with National NP Priority</vt:lpstr>
      <vt:lpstr>sPHENIX: Recreate a State of the Early Universe - QGP </vt:lpstr>
      <vt:lpstr>The sPHENIX Science Mission  - the next generation DOE flagship Heavy Ion Experiment (LRP2015) </vt:lpstr>
      <vt:lpstr>Heavy Quarks Provide Unique Probe of QGP</vt:lpstr>
      <vt:lpstr>Heavy Quark “Charm” and Medium Interactions - Surprising Observations from RHIC and LHC</vt:lpstr>
      <vt:lpstr>LANL Leads sPHENIX MVTX Upgrade at RHIC </vt:lpstr>
      <vt:lpstr>sPHENIX MVTX Detector Upgrade</vt:lpstr>
      <vt:lpstr>LANL LDRD Enabled Initial sPHENIX MVTX R&amp;D</vt:lpstr>
      <vt:lpstr>LANL LDRD Exp. Team in Action @Fermilab Test Beam</vt:lpstr>
      <vt:lpstr>Established sPHENIX Open Heavy Flavor Physics Program </vt:lpstr>
      <vt:lpstr>sPHENIX Run Plan</vt:lpstr>
      <vt:lpstr>sPHENIX Collaboration </vt:lpstr>
      <vt:lpstr>Heavy Ion Program at LHCb (2017+) </vt:lpstr>
      <vt:lpstr>Future Heavy Ion Physics Opportunity in LHCb</vt:lpstr>
      <vt:lpstr>Summary: LANL’s sPHENIX Program</vt:lpstr>
      <vt:lpstr>Backup Slides</vt:lpstr>
      <vt:lpstr>sPHENIX Timeline</vt:lpstr>
      <vt:lpstr>Th sPHENIX Detectors</vt:lpstr>
      <vt:lpstr>LDRD Detector R&amp;D Highlights</vt:lpstr>
      <vt:lpstr>MVTX Mechanical Syste, Desgin</vt:lpstr>
      <vt:lpstr>LANL Led Exploration of Cold QCD Opportunities with  Forward sPHENIX and ePHENIX/EIC</vt:lpstr>
      <vt:lpstr>Electron-Ion-Collider at BNL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LANL’s slide template!</dc:title>
  <dc:creator>Microsoft Office User</dc:creator>
  <cp:lastModifiedBy>Ming Liu</cp:lastModifiedBy>
  <cp:revision>386</cp:revision>
  <cp:lastPrinted>2020-01-28T16:19:34Z</cp:lastPrinted>
  <dcterms:created xsi:type="dcterms:W3CDTF">2020-01-23T17:14:17Z</dcterms:created>
  <dcterms:modified xsi:type="dcterms:W3CDTF">2020-03-10T13:52:57Z</dcterms:modified>
</cp:coreProperties>
</file>