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797" r:id="rId2"/>
    <p:sldId id="806" r:id="rId3"/>
    <p:sldId id="803" r:id="rId4"/>
    <p:sldId id="804" r:id="rId5"/>
    <p:sldId id="796" r:id="rId6"/>
    <p:sldId id="397" r:id="rId7"/>
    <p:sldId id="799" r:id="rId8"/>
    <p:sldId id="800" r:id="rId9"/>
    <p:sldId id="801" r:id="rId10"/>
    <p:sldId id="270" r:id="rId11"/>
    <p:sldId id="269" r:id="rId12"/>
    <p:sldId id="805" r:id="rId13"/>
    <p:sldId id="257" r:id="rId14"/>
    <p:sldId id="272" r:id="rId15"/>
    <p:sldId id="273" r:id="rId16"/>
    <p:sldId id="274" r:id="rId17"/>
    <p:sldId id="275" r:id="rId18"/>
    <p:sldId id="802" r:id="rId19"/>
    <p:sldId id="256" r:id="rId20"/>
    <p:sldId id="795" r:id="rId21"/>
    <p:sldId id="793" r:id="rId22"/>
    <p:sldId id="277" r:id="rId23"/>
    <p:sldId id="278" r:id="rId24"/>
    <p:sldId id="350" r:id="rId25"/>
    <p:sldId id="262" r:id="rId26"/>
    <p:sldId id="338" r:id="rId27"/>
    <p:sldId id="366" r:id="rId28"/>
    <p:sldId id="405" r:id="rId29"/>
    <p:sldId id="368" r:id="rId30"/>
    <p:sldId id="379" r:id="rId31"/>
    <p:sldId id="7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444"/>
    <p:restoredTop sz="94674"/>
  </p:normalViewPr>
  <p:slideViewPr>
    <p:cSldViewPr snapToGrid="0" snapToObjects="1">
      <p:cViewPr varScale="1">
        <p:scale>
          <a:sx n="143" d="100"/>
          <a:sy n="143" d="100"/>
        </p:scale>
        <p:origin x="216" y="1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FB6EF-7157-3C4B-8D84-D540FF29E242}" type="datetimeFigureOut">
              <a:rPr lang="en-US" smtClean="0"/>
              <a:t>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E7317-18AB-7946-903F-DD11EA12F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8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478E-113A-4F4D-B098-B88B97A7C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56686-C770-404F-B1FF-C15E91C19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522C-3AAE-9E4E-9F81-CE31F1D6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2ABE2-EFBD-CE44-8842-617ABD9E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7270F-7525-304D-BF60-37B05EF1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5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9C9D-18E9-F64C-82DE-1E211031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A81C4-973E-0D49-A228-C9BEED764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ABB8C-4069-EC45-81C8-E813D4C06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39775-9CF5-0947-9D6B-06F94CCE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8E489-0705-C64D-AF12-721A4F0E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2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BE9829-1CAE-A745-AB9B-576A9BC19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E918FD-73BF-A743-94B7-65E45F5FE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7EB81-3F60-5045-985F-FD9DF74E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A1AF-C00C-624D-ACF3-71B5B1C6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38BA-5EB6-8040-A5D7-5789474D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69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533400" y="-298450"/>
            <a:ext cx="11118850" cy="984250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412750"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1760" y="6492900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r" defTabSz="41275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005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F876-A187-0F40-80D9-B3192169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7D22-65DB-BA42-AF6E-8D744B58A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8B178-3605-684A-AE7F-F8714842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A43F8-E087-1744-8531-9AD46C18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220BE-E9AE-5B42-8824-1F6DB3DF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1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01C2-35A3-AE40-BBDA-2E35CF31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52C07-F868-DF49-BB02-8DF0CA683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F918C-F573-4E44-AE5F-E5700D96D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4ED5C-25C0-DC4D-8965-5215DB9C6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2CF3-B731-4F49-8DE2-9DB988F7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6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E9A80-72EB-5B4A-A989-2009A2A8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05714-D198-1643-9467-1612652F0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2C4AF-1E71-5144-8025-B1F462C09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31D31-0D56-4C40-9698-5F03569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0D5F3-22C1-6E48-AF47-75FA7407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5AE80-4CDC-D440-B3CC-6A265DA3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43FF-74DE-D147-8547-C848D3CE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502CD-E9B3-884B-8699-8F7DA5CE6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2FE2D-EADD-964B-BD6A-9FBDB863F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BF6802-85F0-5941-A36E-B531F3DCB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2BC0D-01F4-5B40-97B3-A29D84D4F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D5606-298F-7D44-B9FE-F7A646D11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63449-4D63-5043-9513-8E89EFCA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3FB25-5421-1B46-B161-A5A637EB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2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38B69-D646-614C-A16F-B8BFA732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7C10E-6053-5946-9512-DF827541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F37C8-9E42-2442-8B4E-1557FC7A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45653-9889-D54D-9EC5-F5B5FF0C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1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8CDFAB-FDA1-2E48-BA54-F45BE5E9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28B52-7C94-274F-9A29-F2E6FE84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5F2F0-C19A-4144-AC3A-979C6C01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644D-873F-A14D-8858-71BCB3B4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6D7D2-ED9B-DD4F-AD00-73ACD9AEC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86F16-8D88-7246-B26E-D5741F76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CA39-33CE-5D49-A68A-0E5FAB25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1FE41-7A4D-304A-9B19-7298499A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843B4-602D-6841-8F37-3CF33345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9CB4-4CF2-9F45-94EA-D6C6B3833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E498DA-7DAE-F343-9BCB-034DBD207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1331D-73A4-7E46-86DC-D5B3C781F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3353-B717-1B40-8950-02D960B8C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7B98B-1403-9D49-A3B0-3657B504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2140A-E7C0-3D47-890A-E6554D39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6DB42-5707-7F45-8C16-D6544100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DA6FB-FC12-0A4D-A38E-474D17207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FDD24-85F4-634F-BA01-632CBF6E1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4C356-E871-2845-A9AF-6157DDBE2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B6F6A-8CFF-1349-AD9D-83BA7E72F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2D9D8-AA70-C545-9EDC-922582C6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D9B5-2781-3148-8E11-0B2AA58C4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144" y="1122363"/>
            <a:ext cx="9913856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LANL and the </a:t>
            </a:r>
            <a:r>
              <a:rPr lang="en-US" dirty="0" err="1"/>
              <a:t>sPHENIX</a:t>
            </a:r>
            <a:r>
              <a:rPr lang="en-US" dirty="0"/>
              <a:t> Experiment at the Relativistic Heavy Ion Collider at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585B7-DCEF-1847-82A0-F5330BBAB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55065"/>
          </a:xfrm>
        </p:spPr>
        <p:txBody>
          <a:bodyPr/>
          <a:lstStyle/>
          <a:p>
            <a:r>
              <a:rPr lang="en-US" dirty="0"/>
              <a:t>Ming X. Liu, P-25</a:t>
            </a:r>
          </a:p>
          <a:p>
            <a:endParaRPr lang="en-US" dirty="0"/>
          </a:p>
          <a:p>
            <a:r>
              <a:rPr lang="en-US" dirty="0"/>
              <a:t>March 30, 2020</a:t>
            </a:r>
          </a:p>
          <a:p>
            <a:r>
              <a:rPr lang="en-US" dirty="0"/>
              <a:t>LANL Capability Review</a:t>
            </a:r>
          </a:p>
        </p:txBody>
      </p:sp>
    </p:spTree>
    <p:extLst>
      <p:ext uri="{BB962C8B-B14F-4D97-AF65-F5344CB8AC3E}">
        <p14:creationId xmlns:p14="http://schemas.microsoft.com/office/powerpoint/2010/main" val="93724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28ABC7B-8106-0D40-9A1F-32C84C863D03}"/>
              </a:ext>
            </a:extLst>
          </p:cNvPr>
          <p:cNvGrpSpPr/>
          <p:nvPr/>
        </p:nvGrpSpPr>
        <p:grpSpPr>
          <a:xfrm>
            <a:off x="6934200" y="2943061"/>
            <a:ext cx="5257800" cy="3896684"/>
            <a:chOff x="6934200" y="2943061"/>
            <a:chExt cx="5257800" cy="3896684"/>
          </a:xfrm>
        </p:grpSpPr>
        <p:pic>
          <p:nvPicPr>
            <p:cNvPr id="6" name="sPHENIX (2).png" descr="sPHENIX (2).png">
              <a:extLst>
                <a:ext uri="{FF2B5EF4-FFF2-40B4-BE49-F238E27FC236}">
                  <a16:creationId xmlns:a16="http://schemas.microsoft.com/office/drawing/2014/main" id="{A05D065F-22E8-2C44-AC26-DCBF24575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4200" y="2943061"/>
              <a:ext cx="5257800" cy="389668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25336C4-6A57-DE49-9CDD-B2CD48A02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7036" y="3770020"/>
              <a:ext cx="1224964" cy="64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2291458-7E72-5B44-80B9-06ADBBECA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60313"/>
          </a:xfrm>
        </p:spPr>
        <p:txBody>
          <a:bodyPr>
            <a:normAutofit/>
          </a:bodyPr>
          <a:lstStyle/>
          <a:p>
            <a:r>
              <a:rPr lang="en-US" sz="4000" b="1" dirty="0"/>
              <a:t>LANL Leads </a:t>
            </a:r>
            <a:r>
              <a:rPr lang="en-US" sz="4000" b="1" dirty="0" err="1"/>
              <a:t>sPHENIX</a:t>
            </a:r>
            <a:r>
              <a:rPr lang="en-US" sz="4000" b="1" dirty="0"/>
              <a:t> MVTX Upgrade at RHIC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2D6441-136D-A245-9CE6-1F607968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31" y="990898"/>
            <a:ext cx="7968469" cy="3099978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Monolithic-active-pixel-sensor-based </a:t>
            </a:r>
            <a:r>
              <a:rPr lang="en-US" sz="2400" b="1" dirty="0" err="1"/>
              <a:t>VerTeX</a:t>
            </a:r>
            <a:r>
              <a:rPr lang="en-US" sz="2400" b="1" dirty="0"/>
              <a:t> detector (MVTX) upgrade</a:t>
            </a:r>
          </a:p>
          <a:p>
            <a:pPr lvl="1"/>
            <a:r>
              <a:rPr lang="en-US" sz="2000" dirty="0"/>
              <a:t>Approved by DOE, supported by RHIC/BNL Operation Fund</a:t>
            </a:r>
          </a:p>
          <a:p>
            <a:pPr lvl="1"/>
            <a:r>
              <a:rPr lang="en-US" sz="2000" dirty="0"/>
              <a:t>Detector R&amp;D and construction, 2019 – 2022</a:t>
            </a:r>
          </a:p>
          <a:p>
            <a:pPr lvl="1"/>
            <a:r>
              <a:rPr lang="en-US" sz="2000" dirty="0"/>
              <a:t>Ready for Day-1 physics with </a:t>
            </a:r>
            <a:r>
              <a:rPr lang="en-US" sz="2000" dirty="0" err="1"/>
              <a:t>sPHENIX</a:t>
            </a:r>
            <a:r>
              <a:rPr lang="en-US" sz="2000" dirty="0"/>
              <a:t>,  2023-2025+</a:t>
            </a:r>
          </a:p>
          <a:p>
            <a:r>
              <a:rPr lang="en-US" sz="2400" b="1" dirty="0"/>
              <a:t>Study “the inner workings” of Hot QCD (QGP) with heavy flavor hadrons and jets</a:t>
            </a:r>
            <a:endParaRPr lang="en-US" sz="2000" dirty="0"/>
          </a:p>
          <a:p>
            <a:pPr lvl="1"/>
            <a:r>
              <a:rPr lang="en-US" sz="2000" dirty="0"/>
              <a:t>Cold QCD physics program under development  </a:t>
            </a:r>
          </a:p>
          <a:p>
            <a:r>
              <a:rPr lang="en-US" sz="2400" b="1" dirty="0" err="1"/>
              <a:t>sPHENIX</a:t>
            </a:r>
            <a:r>
              <a:rPr lang="en-US" sz="2400" b="1" dirty="0"/>
              <a:t> MVTX upgrade group</a:t>
            </a:r>
          </a:p>
          <a:p>
            <a:pPr lvl="1"/>
            <a:r>
              <a:rPr lang="en-US" sz="2000" dirty="0"/>
              <a:t>LANL+LBNL+MIT+BNL + UT-Austin et al, 20+ institutes </a:t>
            </a:r>
          </a:p>
          <a:p>
            <a:r>
              <a:rPr lang="en-US" sz="2400" b="1" dirty="0"/>
              <a:t>LANL LDRD (2016-2019) supported the initial R&amp;D</a:t>
            </a:r>
          </a:p>
          <a:p>
            <a:pPr lvl="1"/>
            <a:r>
              <a:rPr lang="en-US" sz="2000" dirty="0"/>
              <a:t>Physics and detector development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863B2-A458-7746-B6CB-39E22A337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98" y="4891402"/>
            <a:ext cx="5981753" cy="194834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0BA330-5996-B044-91D2-32E5EAD431FE}"/>
              </a:ext>
            </a:extLst>
          </p:cNvPr>
          <p:cNvCxnSpPr>
            <a:cxnSpLocks/>
          </p:cNvCxnSpPr>
          <p:nvPr/>
        </p:nvCxnSpPr>
        <p:spPr>
          <a:xfrm flipH="1" flipV="1">
            <a:off x="6859351" y="4891402"/>
            <a:ext cx="2703749" cy="24207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B17308-1F38-5A4C-8B5E-48B0620AEA45}"/>
              </a:ext>
            </a:extLst>
          </p:cNvPr>
          <p:cNvCxnSpPr>
            <a:cxnSpLocks/>
          </p:cNvCxnSpPr>
          <p:nvPr/>
        </p:nvCxnSpPr>
        <p:spPr>
          <a:xfrm flipH="1">
            <a:off x="6859351" y="5133474"/>
            <a:ext cx="2862165" cy="17062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1E51F3-DBD6-F541-9EC2-65D1BF787ED6}"/>
              </a:ext>
            </a:extLst>
          </p:cNvPr>
          <p:cNvSpPr txBox="1"/>
          <p:nvPr/>
        </p:nvSpPr>
        <p:spPr>
          <a:xfrm>
            <a:off x="223031" y="4191564"/>
            <a:ext cx="6950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MVTX:</a:t>
            </a:r>
            <a:r>
              <a:rPr lang="en-US" dirty="0">
                <a:solidFill>
                  <a:srgbClr val="FF0000"/>
                </a:solidFill>
              </a:rPr>
              <a:t> a state of the art, inner most pixel tracking detector </a:t>
            </a:r>
          </a:p>
          <a:p>
            <a:r>
              <a:rPr lang="en-US" dirty="0">
                <a:solidFill>
                  <a:srgbClr val="FF0000"/>
                </a:solidFill>
              </a:rPr>
              <a:t>- for precision heavy quark measurement, enables the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physics pillar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29A1F5-CAC0-A24C-A7F5-C4C66050E135}"/>
              </a:ext>
            </a:extLst>
          </p:cNvPr>
          <p:cNvSpPr txBox="1"/>
          <p:nvPr/>
        </p:nvSpPr>
        <p:spPr>
          <a:xfrm>
            <a:off x="8191500" y="971227"/>
            <a:ext cx="3777469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sPHENIX</a:t>
            </a:r>
            <a:r>
              <a:rPr lang="en-US" sz="2400" b="1" dirty="0"/>
              <a:t> 3 Physics Pillars</a:t>
            </a:r>
          </a:p>
          <a:p>
            <a:pPr marL="342900" indent="-342900">
              <a:buAutoNum type="arabicPeriod"/>
            </a:pPr>
            <a:r>
              <a:rPr lang="en-US" sz="2400" dirty="0"/>
              <a:t>Jets</a:t>
            </a:r>
          </a:p>
          <a:p>
            <a:pPr marL="342900" indent="-342900">
              <a:buAutoNum type="arabicPeriod"/>
            </a:pPr>
            <a:r>
              <a:rPr lang="en-US" sz="2400" dirty="0"/>
              <a:t>Upsilon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Heavy Flavor (w/ MVTX)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CA7705-ECDD-8F4D-9587-4A7C6193B01B}"/>
              </a:ext>
            </a:extLst>
          </p:cNvPr>
          <p:cNvSpPr txBox="1"/>
          <p:nvPr/>
        </p:nvSpPr>
        <p:spPr>
          <a:xfrm>
            <a:off x="6096000" y="5546088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5D1EF-48BA-864D-8E5B-ADE938DCE5D1}"/>
              </a:ext>
            </a:extLst>
          </p:cNvPr>
          <p:cNvSpPr txBox="1"/>
          <p:nvPr/>
        </p:nvSpPr>
        <p:spPr>
          <a:xfrm rot="21133122">
            <a:off x="2946400" y="6188986"/>
            <a:ext cx="208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Service Barrel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38D3E-B67C-4B4D-B325-0AC71ADE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8291C-0CAA-D346-9A67-DC9C685B0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F00B42-9205-4F42-86CC-37F6B8C1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6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PHENIX Timeline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11118850" cy="6858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sPHENIX</a:t>
            </a:r>
            <a:r>
              <a:rPr dirty="0"/>
              <a:t> Timeline</a:t>
            </a:r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375" name="Group"/>
          <p:cNvGrpSpPr/>
          <p:nvPr/>
        </p:nvGrpSpPr>
        <p:grpSpPr>
          <a:xfrm>
            <a:off x="254000" y="817760"/>
            <a:ext cx="11430000" cy="710474"/>
            <a:chOff x="0" y="9340"/>
            <a:chExt cx="11430000" cy="710473"/>
          </a:xfrm>
        </p:grpSpPr>
        <p:sp>
          <p:nvSpPr>
            <p:cNvPr id="357" name="Rectangle"/>
            <p:cNvSpPr/>
            <p:nvPr/>
          </p:nvSpPr>
          <p:spPr>
            <a:xfrm>
              <a:off x="1270000" y="296480"/>
              <a:ext cx="1270000" cy="423334"/>
            </a:xfrm>
            <a:prstGeom prst="rect">
              <a:avLst/>
            </a:prstGeom>
            <a:solidFill>
              <a:srgbClr val="F7FFC6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58" name="Rectangle"/>
            <p:cNvSpPr/>
            <p:nvPr/>
          </p:nvSpPr>
          <p:spPr>
            <a:xfrm>
              <a:off x="0" y="296480"/>
              <a:ext cx="1270000" cy="423334"/>
            </a:xfrm>
            <a:prstGeom prst="rect">
              <a:avLst/>
            </a:prstGeom>
            <a:solidFill>
              <a:srgbClr val="92FF8C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59" name="Rectangle"/>
            <p:cNvSpPr/>
            <p:nvPr/>
          </p:nvSpPr>
          <p:spPr>
            <a:xfrm>
              <a:off x="3810000" y="296480"/>
              <a:ext cx="1270000" cy="423334"/>
            </a:xfrm>
            <a:prstGeom prst="rect">
              <a:avLst/>
            </a:prstGeom>
            <a:solidFill>
              <a:srgbClr val="F7FFC6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60" name="Rectangle"/>
            <p:cNvSpPr/>
            <p:nvPr/>
          </p:nvSpPr>
          <p:spPr>
            <a:xfrm>
              <a:off x="2540000" y="296480"/>
              <a:ext cx="1270000" cy="423334"/>
            </a:xfrm>
            <a:prstGeom prst="rect">
              <a:avLst/>
            </a:prstGeom>
            <a:solidFill>
              <a:srgbClr val="92FF8C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61" name="Rectangle"/>
            <p:cNvSpPr/>
            <p:nvPr/>
          </p:nvSpPr>
          <p:spPr>
            <a:xfrm>
              <a:off x="5080000" y="296480"/>
              <a:ext cx="1270000" cy="423334"/>
            </a:xfrm>
            <a:prstGeom prst="rect">
              <a:avLst/>
            </a:prstGeom>
            <a:solidFill>
              <a:srgbClr val="92FF8C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62" name="2016"/>
            <p:cNvSpPr txBox="1"/>
            <p:nvPr/>
          </p:nvSpPr>
          <p:spPr>
            <a:xfrm>
              <a:off x="166521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363" name="2015"/>
            <p:cNvSpPr txBox="1"/>
            <p:nvPr/>
          </p:nvSpPr>
          <p:spPr>
            <a:xfrm>
              <a:off x="55396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2015</a:t>
              </a:r>
            </a:p>
          </p:txBody>
        </p:sp>
        <p:sp>
          <p:nvSpPr>
            <p:cNvPr id="364" name="2017"/>
            <p:cNvSpPr txBox="1"/>
            <p:nvPr/>
          </p:nvSpPr>
          <p:spPr>
            <a:xfrm>
              <a:off x="293521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2017</a:t>
              </a:r>
            </a:p>
          </p:txBody>
        </p:sp>
        <p:sp>
          <p:nvSpPr>
            <p:cNvPr id="365" name="2018"/>
            <p:cNvSpPr txBox="1"/>
            <p:nvPr/>
          </p:nvSpPr>
          <p:spPr>
            <a:xfrm>
              <a:off x="420521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366" name="2019"/>
            <p:cNvSpPr txBox="1"/>
            <p:nvPr/>
          </p:nvSpPr>
          <p:spPr>
            <a:xfrm>
              <a:off x="547521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2019</a:t>
              </a:r>
            </a:p>
          </p:txBody>
        </p:sp>
        <p:sp>
          <p:nvSpPr>
            <p:cNvPr id="367" name="Rectangle"/>
            <p:cNvSpPr/>
            <p:nvPr/>
          </p:nvSpPr>
          <p:spPr>
            <a:xfrm>
              <a:off x="7620000" y="296480"/>
              <a:ext cx="1270000" cy="423334"/>
            </a:xfrm>
            <a:prstGeom prst="rect">
              <a:avLst/>
            </a:prstGeom>
            <a:solidFill>
              <a:srgbClr val="92FF8C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68" name="2020"/>
            <p:cNvSpPr txBox="1"/>
            <p:nvPr/>
          </p:nvSpPr>
          <p:spPr>
            <a:xfrm>
              <a:off x="674521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369" name="Rectangle"/>
            <p:cNvSpPr/>
            <p:nvPr/>
          </p:nvSpPr>
          <p:spPr>
            <a:xfrm>
              <a:off x="6350000" y="296480"/>
              <a:ext cx="1270000" cy="423334"/>
            </a:xfrm>
            <a:prstGeom prst="rect">
              <a:avLst/>
            </a:prstGeom>
            <a:solidFill>
              <a:srgbClr val="F7FFC6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70" name="2021"/>
            <p:cNvSpPr txBox="1"/>
            <p:nvPr/>
          </p:nvSpPr>
          <p:spPr>
            <a:xfrm>
              <a:off x="801521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2021</a:t>
              </a:r>
            </a:p>
          </p:txBody>
        </p:sp>
        <p:sp>
          <p:nvSpPr>
            <p:cNvPr id="371" name="Rectangle"/>
            <p:cNvSpPr/>
            <p:nvPr/>
          </p:nvSpPr>
          <p:spPr>
            <a:xfrm>
              <a:off x="8890000" y="296480"/>
              <a:ext cx="1270000" cy="423334"/>
            </a:xfrm>
            <a:prstGeom prst="rect">
              <a:avLst/>
            </a:prstGeom>
            <a:solidFill>
              <a:srgbClr val="F7FFC6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72" name="2022"/>
            <p:cNvSpPr txBox="1"/>
            <p:nvPr/>
          </p:nvSpPr>
          <p:spPr>
            <a:xfrm>
              <a:off x="928521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2022</a:t>
              </a:r>
            </a:p>
          </p:txBody>
        </p:sp>
        <p:sp>
          <p:nvSpPr>
            <p:cNvPr id="373" name="Rectangle"/>
            <p:cNvSpPr/>
            <p:nvPr/>
          </p:nvSpPr>
          <p:spPr>
            <a:xfrm>
              <a:off x="10160000" y="296480"/>
              <a:ext cx="1270000" cy="423334"/>
            </a:xfrm>
            <a:prstGeom prst="rect">
              <a:avLst/>
            </a:prstGeom>
            <a:solidFill>
              <a:srgbClr val="92FF8C"/>
            </a:solidFill>
            <a:ln w="12700" cap="flat">
              <a:solidFill>
                <a:srgbClr val="557E8A"/>
              </a:solidFill>
              <a:prstDash val="solid"/>
              <a:round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374" name="2023"/>
            <p:cNvSpPr txBox="1"/>
            <p:nvPr/>
          </p:nvSpPr>
          <p:spPr>
            <a:xfrm>
              <a:off x="10555217" y="9340"/>
              <a:ext cx="479566" cy="28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2023</a:t>
              </a:r>
            </a:p>
          </p:txBody>
        </p:sp>
      </p:grpSp>
      <p:sp>
        <p:nvSpPr>
          <p:cNvPr id="376" name="Start physics…"/>
          <p:cNvSpPr txBox="1"/>
          <p:nvPr/>
        </p:nvSpPr>
        <p:spPr>
          <a:xfrm>
            <a:off x="10311860" y="3288377"/>
            <a:ext cx="1702880" cy="737170"/>
          </a:xfrm>
          <a:prstGeom prst="rect">
            <a:avLst/>
          </a:prstGeom>
          <a:ln w="38100">
            <a:solidFill>
              <a:srgbClr val="FF26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Start physics</a:t>
            </a:r>
          </a:p>
          <a:p>
            <a:pPr algn="ctr" defTabSz="410765"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data taking</a:t>
            </a:r>
          </a:p>
        </p:txBody>
      </p:sp>
      <p:sp>
        <p:nvSpPr>
          <p:cNvPr id="377" name="Line"/>
          <p:cNvSpPr/>
          <p:nvPr/>
        </p:nvSpPr>
        <p:spPr>
          <a:xfrm flipV="1">
            <a:off x="2413000" y="1492922"/>
            <a:ext cx="1" cy="373979"/>
          </a:xfrm>
          <a:prstGeom prst="line">
            <a:avLst/>
          </a:prstGeom>
          <a:ln w="38100">
            <a:solidFill>
              <a:srgbClr val="0433FF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410765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78" name="Line"/>
          <p:cNvSpPr/>
          <p:nvPr/>
        </p:nvSpPr>
        <p:spPr>
          <a:xfrm flipV="1">
            <a:off x="9779000" y="1480222"/>
            <a:ext cx="1" cy="373979"/>
          </a:xfrm>
          <a:prstGeom prst="line">
            <a:avLst/>
          </a:prstGeom>
          <a:ln w="38100">
            <a:solidFill>
              <a:srgbClr val="0433FF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410765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79" name="Line"/>
          <p:cNvSpPr/>
          <p:nvPr/>
        </p:nvSpPr>
        <p:spPr>
          <a:xfrm flipH="1" flipV="1">
            <a:off x="10506055" y="1544200"/>
            <a:ext cx="409061" cy="1756889"/>
          </a:xfrm>
          <a:prstGeom prst="line">
            <a:avLst/>
          </a:prstGeom>
          <a:ln w="38100">
            <a:solidFill>
              <a:srgbClr val="0433FF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410765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80" name="Line"/>
          <p:cNvSpPr/>
          <p:nvPr/>
        </p:nvSpPr>
        <p:spPr>
          <a:xfrm flipV="1">
            <a:off x="1524000" y="1492922"/>
            <a:ext cx="1" cy="373979"/>
          </a:xfrm>
          <a:prstGeom prst="line">
            <a:avLst/>
          </a:prstGeom>
          <a:ln w="38100">
            <a:solidFill>
              <a:srgbClr val="0433FF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410765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81" name="sPHENIX…"/>
          <p:cNvSpPr txBox="1"/>
          <p:nvPr/>
        </p:nvSpPr>
        <p:spPr>
          <a:xfrm>
            <a:off x="141741" y="1867029"/>
            <a:ext cx="1518374" cy="94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r"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sPHENIX</a:t>
            </a:r>
          </a:p>
          <a:p>
            <a:pPr algn="r"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science </a:t>
            </a:r>
          </a:p>
          <a:p>
            <a:pPr algn="r"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collaboration</a:t>
            </a:r>
          </a:p>
        </p:txBody>
      </p:sp>
      <p:sp>
        <p:nvSpPr>
          <p:cNvPr id="382" name="Line"/>
          <p:cNvSpPr/>
          <p:nvPr/>
        </p:nvSpPr>
        <p:spPr>
          <a:xfrm flipV="1">
            <a:off x="4762500" y="1480222"/>
            <a:ext cx="1" cy="373979"/>
          </a:xfrm>
          <a:prstGeom prst="line">
            <a:avLst/>
          </a:prstGeom>
          <a:ln w="38100">
            <a:solidFill>
              <a:srgbClr val="0433FF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410765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83" name="DOE CD-0…"/>
          <p:cNvSpPr txBox="1"/>
          <p:nvPr/>
        </p:nvSpPr>
        <p:spPr>
          <a:xfrm>
            <a:off x="1840866" y="1921715"/>
            <a:ext cx="1374433" cy="100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DOE CD-0</a:t>
            </a:r>
          </a:p>
          <a:p>
            <a:pPr defTabSz="410765"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“Mission need”</a:t>
            </a:r>
          </a:p>
          <a:p>
            <a:pPr defTabSz="410765"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approval</a:t>
            </a:r>
          </a:p>
        </p:txBody>
      </p:sp>
      <p:sp>
        <p:nvSpPr>
          <p:cNvPr id="384" name="https://indico.bnl.gov/event/4788/attachments/19066/24594/sph-trg-000_06142018.pdf"/>
          <p:cNvSpPr txBox="1"/>
          <p:nvPr/>
        </p:nvSpPr>
        <p:spPr>
          <a:xfrm>
            <a:off x="8274691" y="6626445"/>
            <a:ext cx="3008618" cy="15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https://indico.bnl.gov/event/4788/attachments/19066/24594/sph-trg-000_06142018.pdf</a:t>
            </a:r>
          </a:p>
        </p:txBody>
      </p:sp>
      <p:sp>
        <p:nvSpPr>
          <p:cNvPr id="385" name="Line"/>
          <p:cNvSpPr/>
          <p:nvPr/>
        </p:nvSpPr>
        <p:spPr>
          <a:xfrm flipV="1">
            <a:off x="6257971" y="1492922"/>
            <a:ext cx="1" cy="373979"/>
          </a:xfrm>
          <a:prstGeom prst="line">
            <a:avLst/>
          </a:prstGeom>
          <a:ln w="38100">
            <a:solidFill>
              <a:srgbClr val="0433FF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410765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86" name="Rectangle"/>
          <p:cNvSpPr/>
          <p:nvPr/>
        </p:nvSpPr>
        <p:spPr>
          <a:xfrm>
            <a:off x="266700" y="1089853"/>
            <a:ext cx="6505394" cy="441359"/>
          </a:xfrm>
          <a:prstGeom prst="rect">
            <a:avLst/>
          </a:prstGeom>
          <a:solidFill>
            <a:srgbClr val="004D80">
              <a:alpha val="45662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7" name="Line"/>
          <p:cNvSpPr/>
          <p:nvPr/>
        </p:nvSpPr>
        <p:spPr>
          <a:xfrm flipV="1">
            <a:off x="4495800" y="1517767"/>
            <a:ext cx="3691984" cy="1677066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8" name="Line"/>
          <p:cNvSpPr/>
          <p:nvPr/>
        </p:nvSpPr>
        <p:spPr>
          <a:xfrm flipV="1">
            <a:off x="8698004" y="1494193"/>
            <a:ext cx="1724214" cy="1724214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9" name="Installation…"/>
          <p:cNvSpPr txBox="1"/>
          <p:nvPr/>
        </p:nvSpPr>
        <p:spPr>
          <a:xfrm>
            <a:off x="8797328" y="1954251"/>
            <a:ext cx="1742174" cy="941107"/>
          </a:xfrm>
          <a:prstGeom prst="rect">
            <a:avLst/>
          </a:prstGeom>
          <a:solidFill>
            <a:srgbClr val="FFFFFF">
              <a:alpha val="8476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Installation</a:t>
            </a:r>
          </a:p>
          <a:p>
            <a:pPr algn="ctr"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 </a:t>
            </a:r>
          </a:p>
          <a:p>
            <a:pPr algn="ctr"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commissioning</a:t>
            </a:r>
          </a:p>
        </p:txBody>
      </p:sp>
      <p:sp>
        <p:nvSpPr>
          <p:cNvPr id="390" name="DOE CD-1/3A…"/>
          <p:cNvSpPr txBox="1"/>
          <p:nvPr/>
        </p:nvSpPr>
        <p:spPr>
          <a:xfrm>
            <a:off x="3702845" y="1948842"/>
            <a:ext cx="1635443" cy="1221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DOE CD-1/3A</a:t>
            </a:r>
          </a:p>
          <a:p>
            <a:pPr defTabSz="410765"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Cost, schedule,</a:t>
            </a:r>
          </a:p>
          <a:p>
            <a:pPr defTabSz="410765"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advance purchase</a:t>
            </a:r>
          </a:p>
          <a:p>
            <a:pPr defTabSz="410765"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approval</a:t>
            </a:r>
          </a:p>
        </p:txBody>
      </p:sp>
      <p:sp>
        <p:nvSpPr>
          <p:cNvPr id="391" name="BNL PD-2/3…"/>
          <p:cNvSpPr txBox="1"/>
          <p:nvPr/>
        </p:nvSpPr>
        <p:spPr>
          <a:xfrm>
            <a:off x="5639257" y="1948842"/>
            <a:ext cx="2506978" cy="1296707"/>
          </a:xfrm>
          <a:prstGeom prst="rect">
            <a:avLst/>
          </a:prstGeom>
          <a:solidFill>
            <a:srgbClr val="FFFFFF">
              <a:alpha val="8476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410765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BNL PD-2/3</a:t>
            </a:r>
          </a:p>
          <a:p>
            <a:pPr defTabSz="410765"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Final project design approval, authorization to execute</a:t>
            </a:r>
          </a:p>
        </p:txBody>
      </p:sp>
      <p:pic>
        <p:nvPicPr>
          <p:cNvPr id="392" name="Picture 4" descr="Picture 4"/>
          <p:cNvPicPr>
            <a:picLocks noChangeAspect="1"/>
          </p:cNvPicPr>
          <p:nvPr/>
        </p:nvPicPr>
        <p:blipFill>
          <a:blip r:embed="rId2"/>
          <a:srcRect t="2076"/>
          <a:stretch>
            <a:fillRect/>
          </a:stretch>
        </p:blipFill>
        <p:spPr>
          <a:xfrm>
            <a:off x="163512" y="3146931"/>
            <a:ext cx="9198059" cy="350872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DFF87-01F3-8643-9029-B6140B3C0C36}"/>
              </a:ext>
            </a:extLst>
          </p:cNvPr>
          <p:cNvSpPr txBox="1"/>
          <p:nvPr/>
        </p:nvSpPr>
        <p:spPr>
          <a:xfrm>
            <a:off x="10311860" y="4826524"/>
            <a:ext cx="1308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taking:</a:t>
            </a:r>
          </a:p>
          <a:p>
            <a:r>
              <a:rPr lang="en-US" dirty="0"/>
              <a:t>2023-2025+</a:t>
            </a:r>
          </a:p>
        </p:txBody>
      </p:sp>
    </p:spTree>
    <p:extLst>
      <p:ext uri="{BB962C8B-B14F-4D97-AF65-F5344CB8AC3E}">
        <p14:creationId xmlns:p14="http://schemas.microsoft.com/office/powerpoint/2010/main" val="38624393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2604-46C3-EA47-9708-F6E2783E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LANL’s Activities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64704-196F-AA43-943E-8315624D5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LDRD</a:t>
            </a:r>
          </a:p>
          <a:p>
            <a:r>
              <a:rPr lang="en-US" dirty="0"/>
              <a:t>MVTX </a:t>
            </a:r>
          </a:p>
          <a:p>
            <a:endParaRPr lang="en-US" dirty="0"/>
          </a:p>
          <a:p>
            <a:r>
              <a:rPr lang="en-US" dirty="0"/>
              <a:t>Test beam runs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E7A6E-83B7-6A41-92EC-A4F7BE68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44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17261-3249-D24E-9642-973024DC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LANL’s </a:t>
            </a:r>
            <a:r>
              <a:rPr lang="en-US" dirty="0" err="1"/>
              <a:t>sPHENIX</a:t>
            </a:r>
            <a:r>
              <a:rPr lang="en-US" dirty="0"/>
              <a:t> Physics Program at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B4176-643B-0246-BFD6-1666C554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13" y="1246905"/>
            <a:ext cx="10515600" cy="50557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Near Term:  MVTX upgrade ( now – 2022)</a:t>
            </a:r>
          </a:p>
          <a:p>
            <a:pPr lvl="1"/>
            <a:r>
              <a:rPr lang="en-US" dirty="0"/>
              <a:t>MVTX detector construction and installation in </a:t>
            </a:r>
            <a:r>
              <a:rPr lang="en-US" dirty="0" err="1"/>
              <a:t>sPHENIX</a:t>
            </a:r>
            <a:r>
              <a:rPr lang="en-US" dirty="0"/>
              <a:t> by 2022</a:t>
            </a:r>
          </a:p>
          <a:p>
            <a:pPr lvl="1"/>
            <a:r>
              <a:rPr lang="en-US" dirty="0"/>
              <a:t>Heavy quark physics program development </a:t>
            </a:r>
          </a:p>
          <a:p>
            <a:pPr lvl="2"/>
            <a:r>
              <a:rPr lang="en-US" dirty="0"/>
              <a:t>QGP – baseline developed</a:t>
            </a:r>
          </a:p>
          <a:p>
            <a:pPr lvl="2"/>
            <a:r>
              <a:rPr lang="en-US" dirty="0"/>
              <a:t>Spin physics  and Cold Nuclear Matter  - under development</a:t>
            </a:r>
          </a:p>
          <a:p>
            <a:pPr lvl="1"/>
            <a:endParaRPr lang="en-US" dirty="0"/>
          </a:p>
          <a:p>
            <a:r>
              <a:rPr lang="en-US" dirty="0"/>
              <a:t>Mid Term: </a:t>
            </a:r>
            <a:r>
              <a:rPr lang="en-US" dirty="0" err="1"/>
              <a:t>sPHENIX</a:t>
            </a:r>
            <a:r>
              <a:rPr lang="en-US" dirty="0"/>
              <a:t> Physics Runs (2023-2025+)</a:t>
            </a:r>
          </a:p>
          <a:p>
            <a:pPr lvl="1"/>
            <a:r>
              <a:rPr lang="en-US" dirty="0"/>
              <a:t>Heavy quark and Jets physics for heavy ion </a:t>
            </a:r>
          </a:p>
          <a:p>
            <a:pPr lvl="2"/>
            <a:r>
              <a:rPr lang="en-US" dirty="0"/>
              <a:t>QGP</a:t>
            </a:r>
          </a:p>
          <a:p>
            <a:pPr lvl="1"/>
            <a:r>
              <a:rPr lang="en-US" dirty="0"/>
              <a:t>Heavy quark and jets physics for Cold QCD</a:t>
            </a:r>
          </a:p>
          <a:p>
            <a:pPr lvl="2"/>
            <a:r>
              <a:rPr lang="en-US" dirty="0"/>
              <a:t>Spin physics </a:t>
            </a:r>
          </a:p>
          <a:p>
            <a:pPr lvl="2"/>
            <a:r>
              <a:rPr lang="en-US" dirty="0"/>
              <a:t>Cold Nuclear Matter </a:t>
            </a:r>
          </a:p>
          <a:p>
            <a:pPr lvl="2"/>
            <a:endParaRPr lang="en-US" dirty="0"/>
          </a:p>
          <a:p>
            <a:r>
              <a:rPr lang="en-US" dirty="0"/>
              <a:t>Transition from </a:t>
            </a:r>
            <a:r>
              <a:rPr lang="en-US" dirty="0" err="1"/>
              <a:t>sPHENIX</a:t>
            </a:r>
            <a:r>
              <a:rPr lang="en-US" dirty="0"/>
              <a:t> to EIC at RHIC (~2025+)</a:t>
            </a:r>
          </a:p>
          <a:p>
            <a:pPr lvl="1"/>
            <a:r>
              <a:rPr lang="en-US" dirty="0"/>
              <a:t>EIC detector development and construction </a:t>
            </a:r>
          </a:p>
          <a:p>
            <a:pPr lvl="1"/>
            <a:r>
              <a:rPr lang="en-US" dirty="0"/>
              <a:t>EIC physics development</a:t>
            </a:r>
          </a:p>
          <a:p>
            <a:pPr lvl="2"/>
            <a:r>
              <a:rPr lang="en-US" dirty="0"/>
              <a:t>Spin physics </a:t>
            </a:r>
          </a:p>
          <a:p>
            <a:pPr lvl="2"/>
            <a:r>
              <a:rPr lang="en-US" dirty="0"/>
              <a:t>Cold nuclear Matter </a:t>
            </a:r>
          </a:p>
          <a:p>
            <a:pPr lvl="1"/>
            <a:r>
              <a:rPr lang="en-US" dirty="0"/>
              <a:t>EIC physics run as early as 2030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1F250-11FF-9343-92FF-EE918E1A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0C2E8-0728-EA48-B539-536FEE22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32A66-2E84-0941-A102-5A699229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72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Multi-year run plan for sPHENI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sPHENIX</a:t>
            </a:r>
            <a:r>
              <a:rPr dirty="0"/>
              <a:t> </a:t>
            </a:r>
            <a:r>
              <a:rPr lang="en-US" dirty="0"/>
              <a:t>R</a:t>
            </a:r>
            <a:r>
              <a:rPr dirty="0"/>
              <a:t>un </a:t>
            </a:r>
            <a:r>
              <a:rPr lang="en-US" dirty="0"/>
              <a:t>P</a:t>
            </a:r>
            <a:r>
              <a:rPr dirty="0"/>
              <a:t>lan</a:t>
            </a:r>
          </a:p>
        </p:txBody>
      </p:sp>
      <p:sp>
        <p:nvSpPr>
          <p:cNvPr id="411" name="Text"/>
          <p:cNvSpPr txBox="1"/>
          <p:nvPr/>
        </p:nvSpPr>
        <p:spPr>
          <a:xfrm>
            <a:off x="-4054748" y="-2692727"/>
            <a:ext cx="127001" cy="2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lnSpc>
                <a:spcPts val="1900"/>
              </a:lnSpc>
              <a:defRPr sz="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412" name="https://indico.bnl.gov/event/4788/attachments/19066/24594/sph-trg-000_06142018.pdf"/>
          <p:cNvSpPr txBox="1"/>
          <p:nvPr/>
        </p:nvSpPr>
        <p:spPr>
          <a:xfrm>
            <a:off x="4915429" y="767754"/>
            <a:ext cx="5912460" cy="236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0765">
              <a:defRPr sz="1200" u="sng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https://indico.bnl.gov/event/4788/attachments/19066/24594/sph-trg-000_06142018.pdf</a:t>
            </a:r>
          </a:p>
        </p:txBody>
      </p:sp>
      <p:sp>
        <p:nvSpPr>
          <p:cNvPr id="413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531148" y="6388099"/>
            <a:ext cx="261215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1219200">
              <a:defRPr sz="14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95" y="1183772"/>
            <a:ext cx="9583239" cy="1582654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Main Au+Au running mode: 15kHz min bias for |zvtx| &lt; 10cm…"/>
          <p:cNvSpPr txBox="1"/>
          <p:nvPr/>
        </p:nvSpPr>
        <p:spPr>
          <a:xfrm>
            <a:off x="380827" y="2867989"/>
            <a:ext cx="11430346" cy="166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/>
            </a:pPr>
            <a:r>
              <a:rPr dirty="0"/>
              <a:t>Main </a:t>
            </a:r>
            <a:r>
              <a:rPr dirty="0" err="1"/>
              <a:t>Au+Au</a:t>
            </a:r>
            <a:r>
              <a:rPr dirty="0"/>
              <a:t> running mode: 15kHz min bias for |</a:t>
            </a:r>
            <a:r>
              <a:rPr dirty="0" err="1"/>
              <a:t>z</a:t>
            </a:r>
            <a:r>
              <a:rPr baseline="-5999" dirty="0" err="1"/>
              <a:t>vtx</a:t>
            </a:r>
            <a:r>
              <a:rPr dirty="0"/>
              <a:t>| &lt; 10cm</a:t>
            </a:r>
          </a:p>
          <a:p>
            <a:pPr>
              <a:defRPr sz="2200"/>
            </a:pPr>
            <a:r>
              <a:rPr dirty="0"/>
              <a:t>Ongoing discussions with BNL’s Collider-Accelerator Dept. to optimize running conditions.</a:t>
            </a:r>
          </a:p>
          <a:p>
            <a:pPr>
              <a:defRPr sz="2200"/>
            </a:pPr>
            <a:r>
              <a:rPr dirty="0"/>
              <a:t>Year-1 (commissioning)  + Year-2,3 (high statistics production): </a:t>
            </a:r>
            <a:r>
              <a:rPr b="1" dirty="0"/>
              <a:t>145 billion</a:t>
            </a:r>
            <a:r>
              <a:rPr dirty="0"/>
              <a:t> </a:t>
            </a:r>
            <a:r>
              <a:rPr dirty="0" err="1"/>
              <a:t>Au+Au</a:t>
            </a:r>
            <a:r>
              <a:rPr dirty="0"/>
              <a:t> collisions</a:t>
            </a:r>
          </a:p>
          <a:p>
            <a:pPr lvl="1" indent="228600"/>
            <a:r>
              <a:rPr dirty="0"/>
              <a:t>cf. more than 20x STAR 2016 data set of 6.5 billion events (PAC 2017 presentation)</a:t>
            </a:r>
          </a:p>
          <a:p>
            <a:pPr>
              <a:defRPr sz="2200"/>
            </a:pPr>
            <a:r>
              <a:rPr dirty="0"/>
              <a:t>Consistent with BNL technically-driven timeline to an EIC</a:t>
            </a: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505" y="4743892"/>
            <a:ext cx="9616219" cy="657146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Collaboration sees strong science case for additional running…"/>
          <p:cNvSpPr txBox="1"/>
          <p:nvPr/>
        </p:nvSpPr>
        <p:spPr>
          <a:xfrm>
            <a:off x="442853" y="5607142"/>
            <a:ext cx="7775772" cy="74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/>
            </a:pPr>
            <a:r>
              <a:t>Collaboration sees strong science case for additional running</a:t>
            </a:r>
          </a:p>
          <a:p>
            <a:pPr>
              <a:defRPr sz="2200"/>
            </a:pPr>
            <a:r>
              <a:t>Improve uncertainties and respond to discoveries in first years</a:t>
            </a:r>
          </a:p>
        </p:txBody>
      </p:sp>
    </p:spTree>
    <p:extLst>
      <p:ext uri="{BB962C8B-B14F-4D97-AF65-F5344CB8AC3E}">
        <p14:creationId xmlns:p14="http://schemas.microsoft.com/office/powerpoint/2010/main" val="247067741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Open HF observables – b-tagged jets, B mes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Open HF observables – b-tagged jets, B mesons</a:t>
            </a:r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2"/>
          <a:srcRect l="49098"/>
          <a:stretch>
            <a:fillRect/>
          </a:stretch>
        </p:blipFill>
        <p:spPr>
          <a:xfrm>
            <a:off x="5663376" y="809513"/>
            <a:ext cx="3568083" cy="287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age" descr="Image"/>
          <p:cNvPicPr>
            <a:picLocks noChangeAspect="1"/>
          </p:cNvPicPr>
          <p:nvPr/>
        </p:nvPicPr>
        <p:blipFill>
          <a:blip r:embed="rId3"/>
          <a:srcRect l="49603"/>
          <a:stretch>
            <a:fillRect/>
          </a:stretch>
        </p:blipFill>
        <p:spPr>
          <a:xfrm>
            <a:off x="5874732" y="3689035"/>
            <a:ext cx="3471624" cy="2964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" descr="Image"/>
          <p:cNvPicPr>
            <a:picLocks noChangeAspect="1"/>
          </p:cNvPicPr>
          <p:nvPr/>
        </p:nvPicPr>
        <p:blipFill>
          <a:blip r:embed="rId4"/>
          <a:srcRect l="49634"/>
          <a:stretch>
            <a:fillRect/>
          </a:stretch>
        </p:blipFill>
        <p:spPr>
          <a:xfrm>
            <a:off x="1530916" y="769329"/>
            <a:ext cx="3643826" cy="2871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5"/>
          <a:srcRect l="51269"/>
          <a:stretch>
            <a:fillRect/>
          </a:stretch>
        </p:blipFill>
        <p:spPr>
          <a:xfrm>
            <a:off x="1752659" y="3720984"/>
            <a:ext cx="3454289" cy="290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b-tagged…"/>
          <p:cNvSpPr txBox="1"/>
          <p:nvPr/>
        </p:nvSpPr>
        <p:spPr>
          <a:xfrm>
            <a:off x="225929" y="1638097"/>
            <a:ext cx="1271729" cy="778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b-tagged</a:t>
            </a:r>
          </a:p>
          <a:p>
            <a:pPr algn="ctr" defTabSz="41275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jet R</a:t>
            </a:r>
            <a:r>
              <a:rPr baseline="-5999"/>
              <a:t>AA</a:t>
            </a:r>
          </a:p>
        </p:txBody>
      </p:sp>
      <p:sp>
        <p:nvSpPr>
          <p:cNvPr id="426" name="b-tagged…"/>
          <p:cNvSpPr txBox="1"/>
          <p:nvPr/>
        </p:nvSpPr>
        <p:spPr>
          <a:xfrm>
            <a:off x="225929" y="4652896"/>
            <a:ext cx="1271729" cy="778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b-tagged</a:t>
            </a:r>
          </a:p>
          <a:p>
            <a:pPr algn="ctr" defTabSz="41275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jet v</a:t>
            </a:r>
            <a:r>
              <a:rPr baseline="-5999"/>
              <a:t>2</a:t>
            </a:r>
          </a:p>
        </p:txBody>
      </p:sp>
      <p:sp>
        <p:nvSpPr>
          <p:cNvPr id="427" name="B-meson RCP"/>
          <p:cNvSpPr txBox="1"/>
          <p:nvPr/>
        </p:nvSpPr>
        <p:spPr>
          <a:xfrm>
            <a:off x="9653658" y="1906896"/>
            <a:ext cx="1830528" cy="410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B-meson R</a:t>
            </a:r>
            <a:r>
              <a:rPr baseline="-5999"/>
              <a:t>CP</a:t>
            </a:r>
          </a:p>
        </p:txBody>
      </p:sp>
      <p:sp>
        <p:nvSpPr>
          <p:cNvPr id="428" name="B-meson v2"/>
          <p:cNvSpPr txBox="1"/>
          <p:nvPr/>
        </p:nvSpPr>
        <p:spPr>
          <a:xfrm>
            <a:off x="9890790" y="5055064"/>
            <a:ext cx="1610259" cy="410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B-meson v</a:t>
            </a:r>
            <a:r>
              <a:rPr baseline="-5999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353286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Sensitivity of novel heavy flavor jet observables</a:t>
            </a:r>
          </a:p>
        </p:txBody>
      </p:sp>
      <p:sp>
        <p:nvSpPr>
          <p:cNvPr id="431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1219200"/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32" name="TextBox 7"/>
          <p:cNvSpPr txBox="1"/>
          <p:nvPr/>
        </p:nvSpPr>
        <p:spPr>
          <a:xfrm>
            <a:off x="469300" y="1063771"/>
            <a:ext cx="11417295" cy="52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410765">
              <a:defRPr sz="16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Z-B Kang, J Reiten, </a:t>
            </a:r>
            <a:r>
              <a:rPr u="sng"/>
              <a:t>I Vitev</a:t>
            </a:r>
            <a:r>
              <a:t>, B Yoon, “Light and heavy flavor dijet production and dijet mass modification in heavy ion collisions”, Phys. Rev. D99 034006 (2019) </a:t>
            </a:r>
          </a:p>
        </p:txBody>
      </p:sp>
      <p:sp>
        <p:nvSpPr>
          <p:cNvPr id="433" name="TextBox 13"/>
          <p:cNvSpPr txBox="1"/>
          <p:nvPr/>
        </p:nvSpPr>
        <p:spPr>
          <a:xfrm>
            <a:off x="4747921" y="3121184"/>
            <a:ext cx="676974" cy="4308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4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LHC</a:t>
            </a:r>
          </a:p>
        </p:txBody>
      </p:sp>
      <p:sp>
        <p:nvSpPr>
          <p:cNvPr id="434" name="TextBox 14"/>
          <p:cNvSpPr txBox="1"/>
          <p:nvPr/>
        </p:nvSpPr>
        <p:spPr>
          <a:xfrm>
            <a:off x="10892159" y="3094171"/>
            <a:ext cx="784264" cy="4308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4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RHIC</a:t>
            </a:r>
          </a:p>
        </p:txBody>
      </p:sp>
      <p:sp>
        <p:nvSpPr>
          <p:cNvPr id="435" name="TextBox 16"/>
          <p:cNvSpPr txBox="1"/>
          <p:nvPr/>
        </p:nvSpPr>
        <p:spPr>
          <a:xfrm>
            <a:off x="469300" y="1595288"/>
            <a:ext cx="11253400" cy="551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strong coupling to the medium near T</a:t>
            </a:r>
            <a:r>
              <a:rPr baseline="-45583"/>
              <a:t>c</a:t>
            </a:r>
            <a:r>
              <a:t> ⇔ pronounced b-dijet effect at RHIC</a:t>
            </a:r>
          </a:p>
        </p:txBody>
      </p:sp>
      <p:pic>
        <p:nvPicPr>
          <p:cNvPr id="436" name="1.pdf" descr="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65" y="2238016"/>
            <a:ext cx="12325316" cy="4400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652675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Sensitivity of novel heavy flavor jet observables</a:t>
            </a:r>
          </a:p>
        </p:txBody>
      </p:sp>
      <p:sp>
        <p:nvSpPr>
          <p:cNvPr id="439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1219200"/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40" name="TextBox 7"/>
          <p:cNvSpPr txBox="1"/>
          <p:nvPr/>
        </p:nvSpPr>
        <p:spPr>
          <a:xfrm>
            <a:off x="387353" y="745839"/>
            <a:ext cx="11417294" cy="52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410765">
              <a:defRPr sz="16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Z-B Kang, J Reiten, </a:t>
            </a:r>
            <a:r>
              <a:rPr u="sng"/>
              <a:t>I Vitev</a:t>
            </a:r>
            <a:r>
              <a:t>, B Yoon, “Light and heavy flavor dijet production and dijet mass modification in heavy ion collisions”, Phys. Rev. D99 034006 (2019) </a:t>
            </a:r>
          </a:p>
        </p:txBody>
      </p:sp>
      <p:sp>
        <p:nvSpPr>
          <p:cNvPr id="441" name="TextBox 7"/>
          <p:cNvSpPr txBox="1"/>
          <p:nvPr/>
        </p:nvSpPr>
        <p:spPr>
          <a:xfrm>
            <a:off x="250722" y="6439478"/>
            <a:ext cx="11417295" cy="294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10765">
              <a:defRPr sz="16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J. Reiten, private communication</a:t>
            </a: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627" y="1024265"/>
            <a:ext cx="13203594" cy="5365886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increasing gmed"/>
          <p:cNvSpPr txBox="1"/>
          <p:nvPr/>
        </p:nvSpPr>
        <p:spPr>
          <a:xfrm rot="16200000">
            <a:off x="5227700" y="3406782"/>
            <a:ext cx="146333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t>increasing g</a:t>
            </a:r>
            <a:r>
              <a:rPr baseline="-5999"/>
              <a:t>med</a:t>
            </a:r>
          </a:p>
        </p:txBody>
      </p:sp>
      <p:sp>
        <p:nvSpPr>
          <p:cNvPr id="444" name="Line"/>
          <p:cNvSpPr/>
          <p:nvPr/>
        </p:nvSpPr>
        <p:spPr>
          <a:xfrm>
            <a:off x="5959369" y="4395754"/>
            <a:ext cx="1" cy="984251"/>
          </a:xfrm>
          <a:prstGeom prst="line">
            <a:avLst/>
          </a:prstGeom>
          <a:ln w="38100">
            <a:solidFill>
              <a:srgbClr val="F42300"/>
            </a:solidFill>
            <a:miter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5" name="increasing gmed"/>
          <p:cNvSpPr txBox="1"/>
          <p:nvPr/>
        </p:nvSpPr>
        <p:spPr>
          <a:xfrm rot="16200000">
            <a:off x="6045856" y="5260998"/>
            <a:ext cx="1463339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t>increasing g</a:t>
            </a:r>
            <a:r>
              <a:rPr baseline="-5999"/>
              <a:t>med</a:t>
            </a:r>
          </a:p>
        </p:txBody>
      </p:sp>
      <p:sp>
        <p:nvSpPr>
          <p:cNvPr id="446" name="Line"/>
          <p:cNvSpPr/>
          <p:nvPr/>
        </p:nvSpPr>
        <p:spPr>
          <a:xfrm flipV="1">
            <a:off x="6777525" y="3589459"/>
            <a:ext cx="1" cy="984251"/>
          </a:xfrm>
          <a:prstGeom prst="line">
            <a:avLst/>
          </a:prstGeom>
          <a:ln w="38100">
            <a:solidFill>
              <a:srgbClr val="F42300"/>
            </a:solidFill>
            <a:miter/>
            <a:tailEnd type="arrow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3137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FB83-C145-3B4C-869F-7DD60ABD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B8076-1AE6-2D42-8124-F996F3DE1F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79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28ABC7B-8106-0D40-9A1F-32C84C863D03}"/>
              </a:ext>
            </a:extLst>
          </p:cNvPr>
          <p:cNvGrpSpPr/>
          <p:nvPr/>
        </p:nvGrpSpPr>
        <p:grpSpPr>
          <a:xfrm>
            <a:off x="6303709" y="4766335"/>
            <a:ext cx="2654300" cy="1822946"/>
            <a:chOff x="6934200" y="2943061"/>
            <a:chExt cx="5257800" cy="3896684"/>
          </a:xfrm>
        </p:grpSpPr>
        <p:pic>
          <p:nvPicPr>
            <p:cNvPr id="6" name="sPHENIX (2).png" descr="sPHENIX (2).png">
              <a:extLst>
                <a:ext uri="{FF2B5EF4-FFF2-40B4-BE49-F238E27FC236}">
                  <a16:creationId xmlns:a16="http://schemas.microsoft.com/office/drawing/2014/main" id="{A05D065F-22E8-2C44-AC26-DCBF24575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002" r="12100"/>
            <a:stretch/>
          </p:blipFill>
          <p:spPr>
            <a:xfrm>
              <a:off x="6934200" y="2943061"/>
              <a:ext cx="5257800" cy="389668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25336C4-6A57-DE49-9CDD-B2CD48A02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7036" y="3770020"/>
              <a:ext cx="1224964" cy="64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2291458-7E72-5B44-80B9-06ADBBECA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73" y="-26161"/>
            <a:ext cx="7353300" cy="960313"/>
          </a:xfrm>
        </p:spPr>
        <p:txBody>
          <a:bodyPr>
            <a:noAutofit/>
          </a:bodyPr>
          <a:lstStyle/>
          <a:p>
            <a:r>
              <a:rPr lang="en-US" sz="3200" b="1" dirty="0"/>
              <a:t>LANL Lead </a:t>
            </a:r>
            <a:r>
              <a:rPr lang="en-US" sz="3200" b="1" dirty="0" err="1"/>
              <a:t>sPHENIX</a:t>
            </a:r>
            <a:r>
              <a:rPr lang="en-US" sz="3200" b="1" dirty="0"/>
              <a:t> MVTX Upgrade at RHIC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2D6441-136D-A245-9CE6-1F607968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73" y="778213"/>
            <a:ext cx="7968469" cy="3840221"/>
          </a:xfrm>
        </p:spPr>
        <p:txBody>
          <a:bodyPr>
            <a:normAutofit fontScale="70000" lnSpcReduction="20000"/>
          </a:bodyPr>
          <a:lstStyle/>
          <a:p>
            <a:r>
              <a:rPr lang="en-US" sz="2400" b="1" dirty="0"/>
              <a:t>Lead MVTX upgrade effort</a:t>
            </a:r>
            <a:r>
              <a:rPr lang="en-US" sz="2400" dirty="0"/>
              <a:t>, 2016 – 2025+</a:t>
            </a:r>
          </a:p>
          <a:p>
            <a:pPr lvl="1"/>
            <a:r>
              <a:rPr lang="en-US" sz="2000" dirty="0"/>
              <a:t>LANL+LBNL+MIT+BNL + UT-Austin et al, 20+ institutes </a:t>
            </a:r>
          </a:p>
          <a:p>
            <a:r>
              <a:rPr lang="en-US" sz="2400" b="1" dirty="0"/>
              <a:t>Monolithic-active-pixel-sensor-based </a:t>
            </a:r>
            <a:r>
              <a:rPr lang="en-US" sz="2400" b="1" dirty="0" err="1"/>
              <a:t>VerTeX</a:t>
            </a:r>
            <a:r>
              <a:rPr lang="en-US" sz="2400" b="1" dirty="0"/>
              <a:t> detector (MVTX) upgrade</a:t>
            </a:r>
          </a:p>
          <a:p>
            <a:pPr lvl="1"/>
            <a:r>
              <a:rPr lang="en-US" sz="2000" dirty="0"/>
              <a:t>Detector R&amp;D, construction and installation, 2019 – 2022</a:t>
            </a:r>
          </a:p>
          <a:p>
            <a:pPr lvl="2"/>
            <a:r>
              <a:rPr lang="en-US" sz="1600" dirty="0"/>
              <a:t>Full readout chain tested at Fermilab in May 2019; sensors and electronics in production</a:t>
            </a:r>
          </a:p>
          <a:p>
            <a:pPr lvl="2"/>
            <a:r>
              <a:rPr lang="en-US" sz="1600" dirty="0"/>
              <a:t>MVTX mechanical system preliminary design completed, FDR in January 2020 </a:t>
            </a:r>
          </a:p>
          <a:p>
            <a:pPr lvl="1"/>
            <a:r>
              <a:rPr lang="en-US" sz="2000" dirty="0"/>
              <a:t>Will be ready for Day-1 physics with </a:t>
            </a:r>
            <a:r>
              <a:rPr lang="en-US" sz="2000" dirty="0" err="1"/>
              <a:t>sPHENIX</a:t>
            </a:r>
            <a:r>
              <a:rPr lang="en-US" sz="2000" dirty="0"/>
              <a:t>,  2023-2025+</a:t>
            </a:r>
          </a:p>
          <a:p>
            <a:r>
              <a:rPr lang="en-US" sz="2400" b="1" dirty="0"/>
              <a:t>Study “the inner workings” of Hot QCD (QGP) with heavy flavor hadrons and jets</a:t>
            </a:r>
            <a:endParaRPr lang="en-US" sz="2000" dirty="0"/>
          </a:p>
          <a:p>
            <a:pPr lvl="1"/>
            <a:r>
              <a:rPr lang="en-US" sz="2000" dirty="0"/>
              <a:t>Cold QCD physics program under development  </a:t>
            </a:r>
          </a:p>
          <a:p>
            <a:r>
              <a:rPr lang="en-US" sz="2400" b="1" dirty="0"/>
              <a:t>LANL’s major roles on MVTX upgrade project</a:t>
            </a:r>
            <a:r>
              <a:rPr lang="en-US" sz="2400" dirty="0"/>
              <a:t>, 2019 - 2023+</a:t>
            </a:r>
          </a:p>
          <a:p>
            <a:pPr lvl="1"/>
            <a:r>
              <a:rPr lang="en-US" sz="2000" dirty="0"/>
              <a:t>Oversee MVTX project, MVTX stave production at CERN </a:t>
            </a:r>
          </a:p>
          <a:p>
            <a:pPr lvl="1"/>
            <a:r>
              <a:rPr lang="en-US" sz="2000" dirty="0"/>
              <a:t>Mechanical system design and construction, readout integration </a:t>
            </a:r>
          </a:p>
          <a:p>
            <a:pPr lvl="1"/>
            <a:r>
              <a:rPr lang="en-US" sz="2000" dirty="0"/>
              <a:t>MVTX detector geometry and simulation</a:t>
            </a:r>
          </a:p>
          <a:p>
            <a:pPr lvl="1"/>
            <a:r>
              <a:rPr lang="en-US" sz="2000" dirty="0"/>
              <a:t>B-hadron and b-jet physics study    </a:t>
            </a:r>
          </a:p>
          <a:p>
            <a:r>
              <a:rPr lang="en-US" sz="2400" b="1" dirty="0"/>
              <a:t>LANL LDRD (2016-2019) supported the initial MVTX R&amp;D</a:t>
            </a:r>
          </a:p>
          <a:p>
            <a:pPr lvl="1"/>
            <a:r>
              <a:rPr lang="en-US" sz="2000" dirty="0"/>
              <a:t>Identified key physics goals and completed detector conceptual design  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863B2-A458-7746-B6CB-39E22A337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66" y="4936303"/>
            <a:ext cx="5523926" cy="179922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0BA330-5996-B044-91D2-32E5EAD431FE}"/>
              </a:ext>
            </a:extLst>
          </p:cNvPr>
          <p:cNvCxnSpPr>
            <a:cxnSpLocks/>
          </p:cNvCxnSpPr>
          <p:nvPr/>
        </p:nvCxnSpPr>
        <p:spPr>
          <a:xfrm flipH="1" flipV="1">
            <a:off x="5888293" y="4965432"/>
            <a:ext cx="1769807" cy="7653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B17308-1F38-5A4C-8B5E-48B0620AEA45}"/>
              </a:ext>
            </a:extLst>
          </p:cNvPr>
          <p:cNvCxnSpPr>
            <a:cxnSpLocks/>
          </p:cNvCxnSpPr>
          <p:nvPr/>
        </p:nvCxnSpPr>
        <p:spPr>
          <a:xfrm flipH="1">
            <a:off x="5860482" y="5759883"/>
            <a:ext cx="1770377" cy="97729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1E51F3-DBD6-F541-9EC2-65D1BF787ED6}"/>
              </a:ext>
            </a:extLst>
          </p:cNvPr>
          <p:cNvSpPr txBox="1"/>
          <p:nvPr/>
        </p:nvSpPr>
        <p:spPr>
          <a:xfrm>
            <a:off x="2111017" y="4882276"/>
            <a:ext cx="2706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MVTX mechanical support 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CA7705-ECDD-8F4D-9587-4A7C6193B01B}"/>
              </a:ext>
            </a:extLst>
          </p:cNvPr>
          <p:cNvSpPr txBox="1"/>
          <p:nvPr/>
        </p:nvSpPr>
        <p:spPr>
          <a:xfrm>
            <a:off x="5191788" y="5546088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5D1EF-48BA-864D-8E5B-ADE938DCE5D1}"/>
              </a:ext>
            </a:extLst>
          </p:cNvPr>
          <p:cNvSpPr txBox="1"/>
          <p:nvPr/>
        </p:nvSpPr>
        <p:spPr>
          <a:xfrm rot="21133122">
            <a:off x="2126413" y="6080399"/>
            <a:ext cx="208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Service Barrel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F3D79-06DC-6C44-AC16-852BFB96316B}"/>
              </a:ext>
            </a:extLst>
          </p:cNvPr>
          <p:cNvGrpSpPr/>
          <p:nvPr/>
        </p:nvGrpSpPr>
        <p:grpSpPr>
          <a:xfrm>
            <a:off x="7630859" y="154231"/>
            <a:ext cx="4533900" cy="4773311"/>
            <a:chOff x="7665347" y="527937"/>
            <a:chExt cx="4533900" cy="477331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541E982-5E63-D740-AD70-3B2FD2837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5347" y="527937"/>
              <a:ext cx="4533900" cy="4025900"/>
            </a:xfrm>
            <a:prstGeom prst="rect">
              <a:avLst/>
            </a:prstGeom>
          </p:spPr>
        </p:pic>
        <p:pic>
          <p:nvPicPr>
            <p:cNvPr id="26" name="Picture 2" descr="https://www.phenix.bnl.gov/WWW/publish/mxliu/sPHENIX/LDRD/Telescope/photos/SamTec-2.6m-8.8m-IMG_2137.jpg">
              <a:extLst>
                <a:ext uri="{FF2B5EF4-FFF2-40B4-BE49-F238E27FC236}">
                  <a16:creationId xmlns:a16="http://schemas.microsoft.com/office/drawing/2014/main" id="{93BC37FF-6688-044F-B1CC-F8E0081304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84788" y="4017330"/>
              <a:ext cx="2022912" cy="128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0D605F-259A-D64E-A9F1-7D56589B8153}"/>
                </a:ext>
              </a:extLst>
            </p:cNvPr>
            <p:cNvSpPr txBox="1"/>
            <p:nvPr/>
          </p:nvSpPr>
          <p:spPr>
            <a:xfrm>
              <a:off x="8302009" y="1977348"/>
              <a:ext cx="13690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120GeV p-beam</a:t>
              </a:r>
            </a:p>
            <a:p>
              <a:r>
                <a:rPr lang="en-US" sz="1200" dirty="0">
                  <a:solidFill>
                    <a:srgbClr val="00B050"/>
                  </a:solidFill>
                </a:rPr>
                <a:t>Trigger &gt;30kHz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9CF6A3F-7A86-4C49-81FD-C4367AE1755A}"/>
              </a:ext>
            </a:extLst>
          </p:cNvPr>
          <p:cNvSpPr txBox="1"/>
          <p:nvPr/>
        </p:nvSpPr>
        <p:spPr>
          <a:xfrm>
            <a:off x="9034687" y="4927542"/>
            <a:ext cx="3130071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MVTX Test Beam @</a:t>
            </a:r>
            <a:r>
              <a:rPr lang="en-US" sz="1400" dirty="0" err="1">
                <a:solidFill>
                  <a:srgbClr val="FFFF00"/>
                </a:solidFill>
              </a:rPr>
              <a:t>Fermilab,May</a:t>
            </a:r>
            <a:r>
              <a:rPr lang="en-US" sz="1400" dirty="0">
                <a:solidFill>
                  <a:srgbClr val="FFFF00"/>
                </a:solidFill>
              </a:rPr>
              <a:t> – June, 2019</a:t>
            </a:r>
          </a:p>
          <a:p>
            <a:r>
              <a:rPr lang="en-US" sz="1400" dirty="0">
                <a:solidFill>
                  <a:srgbClr val="FFFF00"/>
                </a:solidFill>
              </a:rPr>
              <a:t>MVTX sensor and  readout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electronics fully qualified.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FFFF00"/>
                </a:solidFill>
              </a:rPr>
              <a:t>All 60 Readout Unit boards produced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FFFF00"/>
                </a:solidFill>
              </a:rPr>
              <a:t>Stave production on-going at CERN,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 ~20% done, complete end of 2020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B3FC6D-1681-E44C-9ABA-8FE00B08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51C7D-9BF4-574E-949A-B5B90F8E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5E290F-3995-514B-BEA8-F03CCC26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14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7A0D-97A2-754C-91EE-8CB83C21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7FD2D-3F50-F34B-A8E2-DF7AED360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HENP recent achievements </a:t>
            </a:r>
          </a:p>
          <a:p>
            <a:r>
              <a:rPr lang="en-US" dirty="0" err="1"/>
              <a:t>sPHENIX</a:t>
            </a:r>
            <a:r>
              <a:rPr lang="en-US" dirty="0"/>
              <a:t> at RHIC</a:t>
            </a:r>
          </a:p>
          <a:p>
            <a:r>
              <a:rPr lang="en-US" dirty="0"/>
              <a:t>MVTX Upgrade </a:t>
            </a:r>
          </a:p>
          <a:p>
            <a:r>
              <a:rPr lang="en-US" dirty="0"/>
              <a:t>LANL LDRD highlights </a:t>
            </a:r>
          </a:p>
          <a:p>
            <a:r>
              <a:rPr lang="en-US" dirty="0"/>
              <a:t>Future plan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248D3-1C22-D340-8171-8615B101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2D76F-DFED-7942-96CE-E91F108B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186FC-0511-7D40-91CE-891D30D0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48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3350"/>
            <a:ext cx="11582400" cy="728663"/>
          </a:xfrm>
        </p:spPr>
        <p:txBody>
          <a:bodyPr/>
          <a:lstStyle/>
          <a:p>
            <a:r>
              <a:rPr lang="en-US" sz="3733" dirty="0"/>
              <a:t>MVTX Detector </a:t>
            </a:r>
            <a:r>
              <a:rPr lang="mr-IN" sz="3733" dirty="0"/>
              <a:t>–</a:t>
            </a:r>
            <a:r>
              <a:rPr lang="en-US" sz="3733" dirty="0"/>
              <a:t>”Adapted” from ALICE ITS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3/30/2020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X. Liu, LANL Capability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8" name="Picture 7" descr="Screen Shot 2020-02-05 at 10.01.2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295401"/>
            <a:ext cx="11176000" cy="5341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08801" y="5664201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sPHENIX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1" y="889001"/>
            <a:ext cx="4221027" cy="830997"/>
          </a:xfrm>
          <a:prstGeom prst="rect">
            <a:avLst/>
          </a:prstGeom>
          <a:solidFill>
            <a:srgbClr val="3399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Project Start: 	Dec 2019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Ready to install:	June 2022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0400" y="889001"/>
            <a:ext cx="3415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Project Cost $4,795k</a:t>
            </a:r>
          </a:p>
        </p:txBody>
      </p:sp>
    </p:spTree>
    <p:extLst>
      <p:ext uri="{BB962C8B-B14F-4D97-AF65-F5344CB8AC3E}">
        <p14:creationId xmlns:p14="http://schemas.microsoft.com/office/powerpoint/2010/main" val="1549881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365" y="0"/>
            <a:ext cx="10515600" cy="990601"/>
          </a:xfrm>
        </p:spPr>
        <p:txBody>
          <a:bodyPr/>
          <a:lstStyle/>
          <a:p>
            <a:r>
              <a:rPr lang="en-US" dirty="0"/>
              <a:t>MVTX Design Review </a:t>
            </a:r>
            <a:r>
              <a:rPr lang="mr-IN" dirty="0"/>
              <a:t>–</a:t>
            </a:r>
            <a:r>
              <a:rPr lang="en-US" dirty="0"/>
              <a:t> Jan 29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3/30/2020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X. Liu, LANL Capability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pic>
        <p:nvPicPr>
          <p:cNvPr id="12" name="Picture 11" descr="Screen Shot 2020-02-05 at 10.13.4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" y="948013"/>
            <a:ext cx="6475764" cy="5909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4800" y="990601"/>
            <a:ext cx="4630108" cy="492440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9" rIns="121917" bIns="60959" rtlCol="0">
            <a:spAutoFit/>
          </a:bodyPr>
          <a:lstStyle/>
          <a:p>
            <a:r>
              <a:rPr lang="en-US" sz="2400" dirty="0">
                <a:solidFill>
                  <a:srgbClr val="0080FF"/>
                </a:solidFill>
              </a:rPr>
              <a:t>https://</a:t>
            </a:r>
            <a:r>
              <a:rPr lang="en-US" sz="2400" dirty="0" err="1">
                <a:solidFill>
                  <a:srgbClr val="0080FF"/>
                </a:solidFill>
              </a:rPr>
              <a:t>indico.bnl.gov</a:t>
            </a:r>
            <a:r>
              <a:rPr lang="en-US" sz="2400" dirty="0">
                <a:solidFill>
                  <a:srgbClr val="0080FF"/>
                </a:solidFill>
              </a:rPr>
              <a:t>/event/7165/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37165" y="1701801"/>
            <a:ext cx="5953236" cy="3046411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133" dirty="0"/>
              <a:t>Engineering Design is advanced thanks to:</a:t>
            </a:r>
          </a:p>
          <a:p>
            <a:pPr marL="380990" indent="-380990">
              <a:buFont typeface="Arial"/>
              <a:buChar char="•"/>
            </a:pPr>
            <a:r>
              <a:rPr lang="en-US" sz="2133" dirty="0"/>
              <a:t>Near complete adaptation of ALICE ITS design</a:t>
            </a:r>
          </a:p>
          <a:p>
            <a:pPr marL="380990" indent="-380990">
              <a:buFont typeface="Arial"/>
              <a:buChar char="•"/>
            </a:pPr>
            <a:r>
              <a:rPr lang="en-US" sz="2133" dirty="0"/>
              <a:t>LANL design studies funded by LANL LDRD</a:t>
            </a:r>
          </a:p>
          <a:p>
            <a:pPr marL="380990" indent="-380990">
              <a:buFont typeface="Arial"/>
              <a:buChar char="•"/>
            </a:pPr>
            <a:r>
              <a:rPr lang="en-US" sz="2133" dirty="0"/>
              <a:t>MIT and LBNL design studies funded by BNL R&amp;D</a:t>
            </a:r>
          </a:p>
          <a:p>
            <a:pPr marL="380990" indent="-380990">
              <a:buFont typeface="Arial"/>
              <a:buChar char="•"/>
            </a:pPr>
            <a:r>
              <a:rPr lang="en-US" sz="2133" dirty="0"/>
              <a:t>Issues with beam pipe and MVTX insertion that need to be resolved over the next 1-3 months.</a:t>
            </a:r>
          </a:p>
          <a:p>
            <a:pPr marL="380990" indent="-380990">
              <a:buFont typeface="Arial"/>
              <a:buChar char="•"/>
            </a:pPr>
            <a:r>
              <a:rPr lang="en-US" sz="2133" dirty="0"/>
              <a:t>LBNL ready to receive staves once funding is available to begin shipping preparation</a:t>
            </a:r>
          </a:p>
          <a:p>
            <a:pPr marL="380990" indent="-380990">
              <a:buFont typeface="Arial"/>
              <a:buChar char="•"/>
            </a:pP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761216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LcD0_proj_0_10_24B.pdf" descr="LcD0_proj_0_10_24B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22" y="1586688"/>
            <a:ext cx="6126060" cy="4418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Screen Shot 2019-05-01 at 3.10.34 PM.png" descr="Screen Shot 2019-05-01 at 3.10.34 PM.png"/>
          <p:cNvPicPr>
            <a:picLocks noChangeAspect="1"/>
          </p:cNvPicPr>
          <p:nvPr/>
        </p:nvPicPr>
        <p:blipFill>
          <a:blip r:embed="rId3"/>
          <a:srcRect t="3465"/>
          <a:stretch>
            <a:fillRect/>
          </a:stretch>
        </p:blipFill>
        <p:spPr>
          <a:xfrm>
            <a:off x="3854678" y="2173139"/>
            <a:ext cx="2319172" cy="3066533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Λc - Hadron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Λ</a:t>
            </a:r>
            <a:r>
              <a:rPr baseline="-5999"/>
              <a:t>c</a:t>
            </a:r>
            <a:r>
              <a:t> - Hadronization</a:t>
            </a:r>
          </a:p>
        </p:txBody>
      </p:sp>
      <p:sp>
        <p:nvSpPr>
          <p:cNvPr id="4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463" name="Screen Shot 2019-03-05 at 9.22.50 AM.png" descr="Screen Shot 2019-03-05 at 9.22.5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3" y="924110"/>
            <a:ext cx="3656355" cy="2604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Screen Shot 2019-05-01 at 3.10.58 PM.png" descr="Screen Shot 2019-05-01 at 3.10.5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2" y="3883707"/>
            <a:ext cx="3757012" cy="2832828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Yuanjing Ji (USTC/LBNL)"/>
          <p:cNvSpPr txBox="1"/>
          <p:nvPr/>
        </p:nvSpPr>
        <p:spPr>
          <a:xfrm>
            <a:off x="1305960" y="3559192"/>
            <a:ext cx="2334579" cy="294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Yuanjing Ji (USTC/LBNL)</a:t>
            </a:r>
          </a:p>
        </p:txBody>
      </p:sp>
      <p:sp>
        <p:nvSpPr>
          <p:cNvPr id="466" name="complex decay topologies enable high S/B in baseline sPHENIX"/>
          <p:cNvSpPr txBox="1"/>
          <p:nvPr/>
        </p:nvSpPr>
        <p:spPr>
          <a:xfrm>
            <a:off x="3908166" y="807753"/>
            <a:ext cx="5313887" cy="778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complex decay topologies enable high S/B in baseline sPHENIX </a:t>
            </a:r>
          </a:p>
        </p:txBody>
      </p:sp>
    </p:spTree>
    <p:extLst>
      <p:ext uri="{BB962C8B-B14F-4D97-AF65-F5344CB8AC3E}">
        <p14:creationId xmlns:p14="http://schemas.microsoft.com/office/powerpoint/2010/main" val="14714511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D0 v1 – direct access to initial B fie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</a:t>
            </a:r>
            <a:r>
              <a:rPr baseline="31999"/>
              <a:t>0</a:t>
            </a:r>
            <a:r>
              <a:t> v</a:t>
            </a:r>
            <a:r>
              <a:rPr baseline="-5999"/>
              <a:t>1</a:t>
            </a:r>
            <a:r>
              <a:t> – direct access to initial B field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57" y="1131687"/>
            <a:ext cx="6355067" cy="459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Untitled.pdf" descr="Untitl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058" y="357272"/>
            <a:ext cx="1150787" cy="65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1.pdf" descr="1.pdf"/>
          <p:cNvPicPr>
            <a:picLocks noChangeAspect="1"/>
          </p:cNvPicPr>
          <p:nvPr/>
        </p:nvPicPr>
        <p:blipFill>
          <a:blip r:embed="rId4"/>
          <a:srcRect l="7228"/>
          <a:stretch>
            <a:fillRect/>
          </a:stretch>
        </p:blipFill>
        <p:spPr>
          <a:xfrm>
            <a:off x="6480807" y="1294010"/>
            <a:ext cx="5544131" cy="4270077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hys. Rev. Lett. 123, 162301 (2019)"/>
          <p:cNvSpPr txBox="1"/>
          <p:nvPr/>
        </p:nvSpPr>
        <p:spPr>
          <a:xfrm>
            <a:off x="6891852" y="1068655"/>
            <a:ext cx="2860063" cy="290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lnSpc>
                <a:spcPts val="2900"/>
              </a:lnSpc>
              <a:spcBef>
                <a:spcPts val="1500"/>
              </a:spcBef>
              <a:defRPr sz="1371">
                <a:solidFill>
                  <a:srgbClr val="5555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Phys. Rev. Lett. </a:t>
            </a:r>
            <a:r>
              <a:rPr b="1"/>
              <a:t>123</a:t>
            </a:r>
            <a:r>
              <a:t>, 162301 (2019)</a:t>
            </a:r>
          </a:p>
        </p:txBody>
      </p:sp>
      <p:sp>
        <p:nvSpPr>
          <p:cNvPr id="474" name="cf. Alex Jentsch’s talk from this morning"/>
          <p:cNvSpPr txBox="1"/>
          <p:nvPr/>
        </p:nvSpPr>
        <p:spPr>
          <a:xfrm>
            <a:off x="7201800" y="5843582"/>
            <a:ext cx="410196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cf. Alex Jentsch’s talk from this morning</a:t>
            </a:r>
          </a:p>
        </p:txBody>
      </p:sp>
    </p:spTree>
    <p:extLst>
      <p:ext uri="{BB962C8B-B14F-4D97-AF65-F5344CB8AC3E}">
        <p14:creationId xmlns:p14="http://schemas.microsoft.com/office/powerpoint/2010/main" val="140121598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A3EDB-69F5-8943-BC5F-A66899C16D6B}" type="datetime1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0AB096-F734-9447-A6F6-841973F21AA2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3BD0A5-C039-1742-9F2F-933717EE7318}"/>
                </a:ext>
              </a:extLst>
            </p:cNvPr>
            <p:cNvSpPr txBox="1"/>
            <p:nvPr/>
          </p:nvSpPr>
          <p:spPr>
            <a:xfrm>
              <a:off x="43841" y="62630"/>
              <a:ext cx="905631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F00"/>
                  </a:solidFill>
                </a:rPr>
                <a:t>Particles Produced in Heavy Ion Collision 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788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4409087" y="2755222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D214FD-C695-164E-AD42-8C784B38FECF}"/>
              </a:ext>
            </a:extLst>
          </p:cNvPr>
          <p:cNvGrpSpPr/>
          <p:nvPr/>
        </p:nvGrpSpPr>
        <p:grpSpPr>
          <a:xfrm>
            <a:off x="1524000" y="7046"/>
            <a:ext cx="9144000" cy="6838760"/>
            <a:chOff x="0" y="7046"/>
            <a:chExt cx="9144000" cy="6838760"/>
          </a:xfrm>
        </p:grpSpPr>
        <p:pic>
          <p:nvPicPr>
            <p:cNvPr id="41" name="pdg1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046"/>
              <a:ext cx="9144000" cy="6838760"/>
            </a:xfrm>
            <a:prstGeom prst="rect">
              <a:avLst/>
            </a:prstGeom>
            <a:ln w="25400"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9FD957-1B8C-DF42-B5D7-24501627B34A}"/>
                </a:ext>
              </a:extLst>
            </p:cNvPr>
            <p:cNvSpPr txBox="1"/>
            <p:nvPr/>
          </p:nvSpPr>
          <p:spPr>
            <a:xfrm>
              <a:off x="66804" y="107254"/>
              <a:ext cx="7314497" cy="461665"/>
            </a:xfrm>
            <a:prstGeom prst="rect">
              <a:avLst/>
            </a:prstGeom>
            <a:solidFill>
              <a:srgbClr val="0432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Fundamental particles and the evolution of the Universe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7769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0625"/>
            <a:ext cx="9143999" cy="1691431"/>
          </a:xfrm>
        </p:spPr>
        <p:txBody>
          <a:bodyPr>
            <a:normAutofit/>
          </a:bodyPr>
          <a:lstStyle/>
          <a:p>
            <a:r>
              <a:rPr lang="en-US" sz="4000" dirty="0"/>
              <a:t>Topic-1: Probe the QGP Density with Jets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250" y="2985063"/>
            <a:ext cx="3798788" cy="3070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46" y="1961627"/>
            <a:ext cx="4413027" cy="4093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4169" y="1599193"/>
            <a:ext cx="40858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High density QGP medium created in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Heavy ion collisions: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~20x of normal nucleus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942381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QGP Medium Behavior in non-Central Heavy Ion Collisions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649" y="1156000"/>
            <a:ext cx="5684390" cy="2298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649" y="3579799"/>
            <a:ext cx="5278324" cy="1918219"/>
          </a:xfrm>
          <a:prstGeom prst="rect">
            <a:avLst/>
          </a:prstGeom>
        </p:spPr>
      </p:pic>
      <p:graphicFrame>
        <p:nvGraphicFramePr>
          <p:cNvPr id="5" name="Object 30"/>
          <p:cNvGraphicFramePr>
            <a:graphicFrameLocks noChangeAspect="1"/>
          </p:cNvGraphicFramePr>
          <p:nvPr/>
        </p:nvGraphicFramePr>
        <p:xfrm>
          <a:off x="2537470" y="5565251"/>
          <a:ext cx="69199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3594100" imgH="431800" progId="Equation.3">
                  <p:embed/>
                </p:oleObj>
              </mc:Choice>
              <mc:Fallback>
                <p:oleObj name="Equation" r:id="rId5" imgW="3594100" imgH="431800" progId="Equation.3">
                  <p:embed/>
                  <p:pic>
                    <p:nvPicPr>
                      <p:cNvPr id="5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7470" y="5565251"/>
                        <a:ext cx="6919913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B50-7692-6B41-A2D3-F332BE514D91}" type="datetime1">
              <a:rPr lang="en-US" smtClean="0"/>
              <a:t>2/10/20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98895" y="4119091"/>
            <a:ext cx="171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Anisotropic flow</a:t>
            </a:r>
          </a:p>
        </p:txBody>
      </p:sp>
    </p:spTree>
    <p:extLst>
      <p:ext uri="{BB962C8B-B14F-4D97-AF65-F5344CB8AC3E}">
        <p14:creationId xmlns:p14="http://schemas.microsoft.com/office/powerpoint/2010/main" val="3395522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36D3-9D05-3A4D-947A-00A4302FA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Debye Screening in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64685-31E6-3E4A-A7B0-85748149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7636-7B4D-0145-BF35-7258C720C98B}" type="datetime1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454E2-0467-0D4A-8549-DA53CE152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79FFD-7EFD-A348-93AE-4BB17098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28</a:t>
            </a:fld>
            <a:endParaRPr lang="en-US"/>
          </a:p>
        </p:txBody>
      </p:sp>
      <p:pic>
        <p:nvPicPr>
          <p:cNvPr id="18434" name="Picture 2" descr="Image result for debye potential in plasma">
            <a:extLst>
              <a:ext uri="{FF2B5EF4-FFF2-40B4-BE49-F238E27FC236}">
                <a16:creationId xmlns:a16="http://schemas.microsoft.com/office/drawing/2014/main" id="{60428712-584D-614F-8F75-F0B21CF9B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7"/>
          <a:stretch/>
        </p:blipFill>
        <p:spPr bwMode="auto">
          <a:xfrm>
            <a:off x="2418340" y="1795500"/>
            <a:ext cx="8249660" cy="45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EA266-DDD7-7D4A-A291-126F7763D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7" t="31153" r="41663" b="48043"/>
          <a:stretch/>
        </p:blipFill>
        <p:spPr>
          <a:xfrm>
            <a:off x="1524001" y="2701460"/>
            <a:ext cx="1868767" cy="10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813"/>
            <a:ext cx="8229600" cy="1143000"/>
          </a:xfrm>
        </p:spPr>
        <p:txBody>
          <a:bodyPr/>
          <a:lstStyle/>
          <a:p>
            <a:r>
              <a:rPr lang="en-US" dirty="0"/>
              <a:t>QGP “Color Charge” Screening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97" t="31153" r="41663" b="48043"/>
          <a:stretch/>
        </p:blipFill>
        <p:spPr>
          <a:xfrm>
            <a:off x="1732293" y="1449326"/>
            <a:ext cx="3143162" cy="16976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01540" y="3512104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1595" r="30163"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957001" y="1714705"/>
            <a:ext cx="27422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The shorter the </a:t>
            </a:r>
            <a:r>
              <a:rPr lang="en-US" b="1" dirty="0" err="1">
                <a:solidFill>
                  <a:srgbClr val="0000FF"/>
                </a:solidFill>
              </a:rPr>
              <a:t>r</a:t>
            </a:r>
            <a:r>
              <a:rPr lang="en-US" b="1" baseline="-25000" dirty="0" err="1">
                <a:solidFill>
                  <a:srgbClr val="0000FF"/>
                </a:solidFill>
              </a:rPr>
              <a:t>D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>
                <a:solidFill>
                  <a:srgbClr val="0000FF"/>
                </a:solidFill>
              </a:rPr>
              <a:t>effects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A67A-E39E-3944-B0AB-7B1A8FFEE96C}" type="datetime1">
              <a:rPr lang="en-US" smtClean="0"/>
              <a:t>2/10/20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C68DB-9283-AE40-B5C1-36E69D67ACCC}"/>
              </a:ext>
            </a:extLst>
          </p:cNvPr>
          <p:cNvSpPr txBox="1"/>
          <p:nvPr/>
        </p:nvSpPr>
        <p:spPr>
          <a:xfrm>
            <a:off x="2301944" y="6096008"/>
            <a:ext cx="525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Binding energy ~ a few 10</a:t>
            </a:r>
            <a:r>
              <a:rPr lang="en-US" baseline="30000" dirty="0"/>
              <a:t>2</a:t>
            </a:r>
            <a:r>
              <a:rPr lang="en-US" dirty="0"/>
              <a:t> MeV, ~ QGP Temperatures </a:t>
            </a:r>
          </a:p>
        </p:txBody>
      </p:sp>
    </p:spTree>
    <p:extLst>
      <p:ext uri="{BB962C8B-B14F-4D97-AF65-F5344CB8AC3E}">
        <p14:creationId xmlns:p14="http://schemas.microsoft.com/office/powerpoint/2010/main" val="28796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7B90-53B8-CA49-829F-65A9B955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" y="72894"/>
            <a:ext cx="11599427" cy="923687"/>
          </a:xfrm>
        </p:spPr>
        <p:txBody>
          <a:bodyPr>
            <a:noAutofit/>
          </a:bodyPr>
          <a:lstStyle/>
          <a:p>
            <a:r>
              <a:rPr lang="en-US" sz="3600" dirty="0"/>
              <a:t>LANL’s Recent History of Leading Roles in Major High Energy Nuclear Physics Experiments in the US and Abroad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97037-70C1-554F-98A0-93AEAC560521}"/>
              </a:ext>
            </a:extLst>
          </p:cNvPr>
          <p:cNvSpPr txBox="1"/>
          <p:nvPr/>
        </p:nvSpPr>
        <p:spPr>
          <a:xfrm>
            <a:off x="9697794" y="1286609"/>
            <a:ext cx="223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@Fermilab and CERN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8321C-A206-6845-87A4-DCA67EBF5155}"/>
              </a:ext>
            </a:extLst>
          </p:cNvPr>
          <p:cNvSpPr txBox="1"/>
          <p:nvPr/>
        </p:nvSpPr>
        <p:spPr>
          <a:xfrm>
            <a:off x="373827" y="1552614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@RHIC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4C96D-BF22-CC42-B059-845B40611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9"/>
          <a:stretch/>
        </p:blipFill>
        <p:spPr>
          <a:xfrm>
            <a:off x="345908" y="4313892"/>
            <a:ext cx="3393650" cy="210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36A95-5FEC-8047-A247-7F3E20E91D40}"/>
              </a:ext>
            </a:extLst>
          </p:cNvPr>
          <p:cNvSpPr txBox="1"/>
          <p:nvPr/>
        </p:nvSpPr>
        <p:spPr>
          <a:xfrm>
            <a:off x="3206250" y="1905932"/>
            <a:ext cx="352865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PHENIX: 1996 – 2016+</a:t>
            </a:r>
          </a:p>
          <a:p>
            <a:r>
              <a:rPr lang="en-US" sz="1600" dirty="0"/>
              <a:t>-    Froward muon trackers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Forward silicon strip detector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Heavy quark physics with muons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Hot QCD/QGP physics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Spin and Cold nuclear matter physics</a:t>
            </a:r>
          </a:p>
        </p:txBody>
      </p:sp>
      <p:pic>
        <p:nvPicPr>
          <p:cNvPr id="1026" name="Picture 2" descr="Image result for PHENIX detectors">
            <a:extLst>
              <a:ext uri="{FF2B5EF4-FFF2-40B4-BE49-F238E27FC236}">
                <a16:creationId xmlns:a16="http://schemas.microsoft.com/office/drawing/2014/main" id="{7108B54C-CE31-704C-A623-16E3D6D85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27" y="1921946"/>
            <a:ext cx="2689528" cy="219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EF8AB5-089F-2741-89FE-98628E7468B0}"/>
              </a:ext>
            </a:extLst>
          </p:cNvPr>
          <p:cNvSpPr txBox="1"/>
          <p:nvPr/>
        </p:nvSpPr>
        <p:spPr>
          <a:xfrm>
            <a:off x="3621735" y="4605491"/>
            <a:ext cx="3117007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88900"/>
          </a:effectLst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: 2016 – 2025+</a:t>
            </a:r>
          </a:p>
          <a:p>
            <a:r>
              <a:rPr lang="en-US" dirty="0"/>
              <a:t>-    MVTX silicon pixel detector 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hadron and jet </a:t>
            </a:r>
          </a:p>
          <a:p>
            <a:pPr marL="285750" indent="-285750">
              <a:buFontTx/>
              <a:buChar char="-"/>
            </a:pPr>
            <a:r>
              <a:rPr lang="en-US" dirty="0"/>
              <a:t>QGP physics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Cold QCD physics</a:t>
            </a:r>
          </a:p>
        </p:txBody>
      </p:sp>
      <p:pic>
        <p:nvPicPr>
          <p:cNvPr id="1028" name="Picture 4" descr="Image result for Fermilab E866">
            <a:extLst>
              <a:ext uri="{FF2B5EF4-FFF2-40B4-BE49-F238E27FC236}">
                <a16:creationId xmlns:a16="http://schemas.microsoft.com/office/drawing/2014/main" id="{F3DD8A0B-35D2-4040-9E23-5D7C1E020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b="22257"/>
          <a:stretch/>
        </p:blipFill>
        <p:spPr bwMode="auto">
          <a:xfrm>
            <a:off x="6877803" y="1552614"/>
            <a:ext cx="3024581" cy="196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B23681-4C1D-B143-9511-8B42135C47A8}"/>
              </a:ext>
            </a:extLst>
          </p:cNvPr>
          <p:cNvSpPr txBox="1"/>
          <p:nvPr/>
        </p:nvSpPr>
        <p:spPr>
          <a:xfrm>
            <a:off x="9902384" y="1834881"/>
            <a:ext cx="24015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E772/E789/E866 @Fermilab</a:t>
            </a:r>
          </a:p>
          <a:p>
            <a:r>
              <a:rPr lang="en-US" sz="1400" dirty="0"/>
              <a:t>1990 - 1999</a:t>
            </a:r>
          </a:p>
          <a:p>
            <a:r>
              <a:rPr lang="en-US" sz="1400" dirty="0"/>
              <a:t>Dimuon </a:t>
            </a:r>
            <a:r>
              <a:rPr lang="en-US" sz="1400" dirty="0" err="1"/>
              <a:t>Drell</a:t>
            </a:r>
            <a:r>
              <a:rPr lang="en-US" sz="1400" dirty="0"/>
              <a:t>-Yan experiments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Physics of sea quark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Quark energy loss </a:t>
            </a:r>
          </a:p>
        </p:txBody>
      </p:sp>
      <p:pic>
        <p:nvPicPr>
          <p:cNvPr id="1032" name="Picture 8" descr="Image result for E906 experiment">
            <a:extLst>
              <a:ext uri="{FF2B5EF4-FFF2-40B4-BE49-F238E27FC236}">
                <a16:creationId xmlns:a16="http://schemas.microsoft.com/office/drawing/2014/main" id="{7620B145-F0F4-E747-AD05-C70FF3C56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90" y="3517405"/>
            <a:ext cx="2783194" cy="143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43E6EE-37A6-BE49-9666-2899BE2D19F7}"/>
              </a:ext>
            </a:extLst>
          </p:cNvPr>
          <p:cNvSpPr txBox="1"/>
          <p:nvPr/>
        </p:nvSpPr>
        <p:spPr>
          <a:xfrm>
            <a:off x="10079671" y="3372890"/>
            <a:ext cx="19718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E906/E1039 @Fermilab</a:t>
            </a:r>
          </a:p>
          <a:p>
            <a:r>
              <a:rPr lang="en-US" sz="1400" dirty="0"/>
              <a:t>2010 – 2022+</a:t>
            </a:r>
          </a:p>
          <a:p>
            <a:r>
              <a:rPr lang="en-US" sz="1400" dirty="0"/>
              <a:t>Dimuon DY experiments</a:t>
            </a:r>
          </a:p>
          <a:p>
            <a:r>
              <a:rPr lang="en-US" sz="1400" dirty="0"/>
              <a:t>- </a:t>
            </a:r>
            <a:r>
              <a:rPr lang="en-US" sz="1400" dirty="0" err="1"/>
              <a:t>Trcking</a:t>
            </a:r>
            <a:r>
              <a:rPr lang="en-US" sz="1400" dirty="0"/>
              <a:t> detectors; </a:t>
            </a:r>
          </a:p>
          <a:p>
            <a:r>
              <a:rPr lang="en-US" sz="1400" dirty="0"/>
              <a:t>- polarized target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Quark energy loss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Physics of sea quark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38A83-142E-934D-ACB8-C99F3BF0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027A97D-5DDF-974E-BBCA-BDB3DCF9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85D528-2419-6A48-8526-EA6E2F7D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2A574D-940A-DB49-9E32-64A4FB1D2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042" y="5091288"/>
            <a:ext cx="2642342" cy="13241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BEC459-E5C6-B94D-A8D7-6FAD9A137DFC}"/>
              </a:ext>
            </a:extLst>
          </p:cNvPr>
          <p:cNvSpPr txBox="1"/>
          <p:nvPr/>
        </p:nvSpPr>
        <p:spPr>
          <a:xfrm>
            <a:off x="9989298" y="5128712"/>
            <a:ext cx="22277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LHCB @CERN</a:t>
            </a:r>
          </a:p>
          <a:p>
            <a:r>
              <a:rPr lang="en-US" sz="1400" dirty="0"/>
              <a:t>2018 – </a:t>
            </a:r>
          </a:p>
          <a:p>
            <a:r>
              <a:rPr lang="en-US" sz="1400" dirty="0"/>
              <a:t>Forward magnet tracker</a:t>
            </a:r>
          </a:p>
          <a:p>
            <a:r>
              <a:rPr lang="en-US" sz="1400" dirty="0"/>
              <a:t>- Physics of gluon saturation</a:t>
            </a:r>
          </a:p>
        </p:txBody>
      </p:sp>
    </p:spTree>
    <p:extLst>
      <p:ext uri="{BB962C8B-B14F-4D97-AF65-F5344CB8AC3E}">
        <p14:creationId xmlns:p14="http://schemas.microsoft.com/office/powerpoint/2010/main" val="3185565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916"/>
            <a:ext cx="8229600" cy="1384440"/>
          </a:xfrm>
        </p:spPr>
        <p:txBody>
          <a:bodyPr/>
          <a:lstStyle/>
          <a:p>
            <a:r>
              <a:rPr lang="en-US" dirty="0"/>
              <a:t>Quark Liquid!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74" y="2415093"/>
            <a:ext cx="8982027" cy="4236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969" y="1140081"/>
            <a:ext cx="1358368" cy="135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69455"/>
          <a:stretch/>
        </p:blipFill>
        <p:spPr>
          <a:xfrm>
            <a:off x="7110310" y="1198279"/>
            <a:ext cx="1121620" cy="1264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7372" y="1830707"/>
            <a:ext cx="9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baryons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1930" y="1807823"/>
            <a:ext cx="90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mesons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9B77-D8BC-D247-8D54-38483F3D842E}" type="datetime1">
              <a:rPr lang="en-US" smtClean="0"/>
              <a:t>2/10/20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18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8C2F7-F9B9-C340-9809-2B11FEC2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21"/>
            <a:ext cx="10515600" cy="718957"/>
          </a:xfrm>
        </p:spPr>
        <p:txBody>
          <a:bodyPr/>
          <a:lstStyle/>
          <a:p>
            <a:r>
              <a:rPr lang="en-US" dirty="0"/>
              <a:t>Unlocking the Secret of the Early Universe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9C402-8EA1-3F4C-9E38-DB6E1CC51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77" y="1090182"/>
            <a:ext cx="9017000" cy="51943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CDD71-9A98-F346-BFC6-715EDF59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477B-9E40-3D4D-975E-DAB09F0C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F2573-5712-A64E-A0BF-464BC150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8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4B680-ED78-9F42-8F6C-E70DE4AB7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179272"/>
            <a:ext cx="10871200" cy="4369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C97012-F175-664B-95EF-8E411195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34" y="17648"/>
            <a:ext cx="11289553" cy="120032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LANL’s Program Well Aligned with National Science Priority </a:t>
            </a:r>
            <a:br>
              <a:rPr lang="en-US" sz="4000" dirty="0"/>
            </a:br>
            <a:r>
              <a:rPr lang="en-US" sz="4000" dirty="0"/>
              <a:t>- leading roles in several frontiers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3285D3-66F3-104B-A2CA-FF4D1936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5A19E-E4CF-CD42-B0EB-C5C9029B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3B26F-408A-3E4E-A112-11A97A2F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04A72-CDBA-1D42-8F87-8128EFCF4B1C}"/>
              </a:ext>
            </a:extLst>
          </p:cNvPr>
          <p:cNvSpPr txBox="1"/>
          <p:nvPr/>
        </p:nvSpPr>
        <p:spPr>
          <a:xfrm>
            <a:off x="7817576" y="1322428"/>
            <a:ext cx="3536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 US Nuclear Science </a:t>
            </a:r>
          </a:p>
          <a:p>
            <a:r>
              <a:rPr lang="en-US" dirty="0"/>
              <a:t>Long Range Plan: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sPHENIX</a:t>
            </a:r>
            <a:r>
              <a:rPr lang="en-US" dirty="0"/>
              <a:t> at RHIC</a:t>
            </a:r>
          </a:p>
          <a:p>
            <a:pPr marL="285750" indent="-285750">
              <a:buFontTx/>
              <a:buChar char="-"/>
            </a:pPr>
            <a:r>
              <a:rPr lang="en-US" dirty="0"/>
              <a:t>Future Electron Ion Collider (EIC)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D348E-0FF1-BB4F-B895-5C527FC105DA}"/>
              </a:ext>
            </a:extLst>
          </p:cNvPr>
          <p:cNvSpPr txBox="1"/>
          <p:nvPr/>
        </p:nvSpPr>
        <p:spPr>
          <a:xfrm>
            <a:off x="482600" y="1457008"/>
            <a:ext cx="5954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Nuclear matter under extreme condition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Quark Gluon Plasma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Gluon saturation (condensate) </a:t>
            </a:r>
          </a:p>
          <a:p>
            <a:pPr marL="285750" indent="-285750">
              <a:buFontTx/>
              <a:buChar char="-"/>
            </a:pPr>
            <a:r>
              <a:rPr lang="en-US" dirty="0"/>
              <a:t>Nucleon structure, quarks and gluons and QCD dynamics</a:t>
            </a:r>
          </a:p>
        </p:txBody>
      </p:sp>
    </p:spTree>
    <p:extLst>
      <p:ext uri="{BB962C8B-B14F-4D97-AF65-F5344CB8AC3E}">
        <p14:creationId xmlns:p14="http://schemas.microsoft.com/office/powerpoint/2010/main" val="3810204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12A0F8-1CC0-BC41-90F3-99C5CB10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78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Science Mission </a:t>
            </a:r>
            <a:br>
              <a:rPr lang="en-US" dirty="0"/>
            </a:br>
            <a:r>
              <a:rPr lang="en-US" sz="3200" dirty="0"/>
              <a:t>- the next generation DOE flagship Heavy Ion Experiment (LRP2015)  </a:t>
            </a:r>
            <a:endParaRPr lang="en-US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4EB57450-8B76-8545-9151-B0F9EBD6D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0283E8D-2D79-7141-99B9-C36CF2BB4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9213512-9ED5-6646-8D71-46D165A70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5</a:t>
            </a:fld>
            <a:endParaRPr lang="en-US"/>
          </a:p>
        </p:txBody>
      </p:sp>
      <p:pic>
        <p:nvPicPr>
          <p:cNvPr id="24" name="Content Placeholder 6">
            <a:extLst>
              <a:ext uri="{FF2B5EF4-FFF2-40B4-BE49-F238E27FC236}">
                <a16:creationId xmlns:a16="http://schemas.microsoft.com/office/drawing/2014/main" id="{2735DF3A-9118-814A-A991-D291AE6FA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2891"/>
            <a:ext cx="7064978" cy="46934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A4F77C-A9D6-7046-A796-6CC290950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6" y="2587151"/>
            <a:ext cx="5375564" cy="32372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7E23CB-A9BB-3F42-AAE7-B65663400570}"/>
              </a:ext>
            </a:extLst>
          </p:cNvPr>
          <p:cNvSpPr txBox="1"/>
          <p:nvPr/>
        </p:nvSpPr>
        <p:spPr>
          <a:xfrm>
            <a:off x="6976635" y="2093281"/>
            <a:ext cx="505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at the Relativistic Heavy Ion Collider at BNL</a:t>
            </a:r>
          </a:p>
        </p:txBody>
      </p:sp>
    </p:spTree>
    <p:extLst>
      <p:ext uri="{BB962C8B-B14F-4D97-AF65-F5344CB8AC3E}">
        <p14:creationId xmlns:p14="http://schemas.microsoft.com/office/powerpoint/2010/main" val="271156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615"/>
            <a:ext cx="8981162" cy="1143000"/>
          </a:xfrm>
        </p:spPr>
        <p:txBody>
          <a:bodyPr>
            <a:noAutofit/>
          </a:bodyPr>
          <a:lstStyle/>
          <a:p>
            <a:r>
              <a:rPr lang="en-US" sz="3600" dirty="0"/>
              <a:t>Recreate a state of the Early Universe: QGP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7616"/>
            <a:ext cx="9144000" cy="5710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88696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18CEF-70DA-CA44-836F-317F95F8B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46"/>
            <a:ext cx="10515600" cy="831850"/>
          </a:xfrm>
        </p:spPr>
        <p:txBody>
          <a:bodyPr>
            <a:normAutofit/>
          </a:bodyPr>
          <a:lstStyle/>
          <a:p>
            <a:r>
              <a:rPr lang="en-US" dirty="0"/>
              <a:t>Probing Hot QCD – </a:t>
            </a:r>
            <a:r>
              <a:rPr lang="en-US" dirty="0" err="1"/>
              <a:t>sPHENIX’s</a:t>
            </a:r>
            <a:r>
              <a:rPr lang="en-US" dirty="0"/>
              <a:t> Approaches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57D9A00-5BAC-344E-857C-036E39412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720" y="1079488"/>
            <a:ext cx="1084062" cy="166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A086474-C59A-7C4A-90BD-D2107FFB9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312" y="2905402"/>
            <a:ext cx="2581602" cy="1323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C4B494BC-4BCC-9E4E-B431-7AA3F7B58FA5}"/>
              </a:ext>
            </a:extLst>
          </p:cNvPr>
          <p:cNvGrpSpPr/>
          <p:nvPr/>
        </p:nvGrpSpPr>
        <p:grpSpPr>
          <a:xfrm>
            <a:off x="5395783" y="4737877"/>
            <a:ext cx="2581602" cy="1325564"/>
            <a:chOff x="0" y="0"/>
            <a:chExt cx="2581600" cy="1325562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3D669914-6655-6545-B8DA-9B808143CD30}"/>
                </a:ext>
              </a:extLst>
            </p:cNvPr>
            <p:cNvSpPr/>
            <p:nvPr/>
          </p:nvSpPr>
          <p:spPr>
            <a:xfrm>
              <a:off x="-1" y="639533"/>
              <a:ext cx="48187" cy="46497"/>
            </a:xfrm>
            <a:prstGeom prst="ellipse">
              <a:avLst/>
            </a:prstGeom>
            <a:solidFill>
              <a:srgbClr val="E2A7AA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46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B93554D-32F1-4248-AFD6-2123C35A9368}"/>
                </a:ext>
              </a:extLst>
            </p:cNvPr>
            <p:cNvSpPr/>
            <p:nvPr/>
          </p:nvSpPr>
          <p:spPr>
            <a:xfrm>
              <a:off x="225934" y="593038"/>
              <a:ext cx="144558" cy="139486"/>
            </a:xfrm>
            <a:prstGeom prst="ellipse">
              <a:avLst/>
            </a:prstGeom>
            <a:solidFill>
              <a:srgbClr val="83E0DE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46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9A82B6B9-C8AB-CB47-B16B-B671BFEA7C49}"/>
                </a:ext>
              </a:extLst>
            </p:cNvPr>
            <p:cNvSpPr/>
            <p:nvPr/>
          </p:nvSpPr>
          <p:spPr>
            <a:xfrm>
              <a:off x="548241" y="430307"/>
              <a:ext cx="481853" cy="464949"/>
            </a:xfrm>
            <a:prstGeom prst="ellipse">
              <a:avLst/>
            </a:prstGeom>
            <a:solidFill>
              <a:srgbClr val="5979E1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46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2B9BCC94-E32F-0A4B-806C-CA581740FAFB}"/>
                </a:ext>
              </a:extLst>
            </p:cNvPr>
            <p:cNvSpPr/>
            <p:nvPr/>
          </p:nvSpPr>
          <p:spPr>
            <a:xfrm>
              <a:off x="1207843" y="-1"/>
              <a:ext cx="1373758" cy="1325564"/>
            </a:xfrm>
            <a:prstGeom prst="ellipse">
              <a:avLst/>
            </a:prstGeom>
            <a:solidFill>
              <a:srgbClr val="1432E1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46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</p:grpSp>
      <p:sp>
        <p:nvSpPr>
          <p:cNvPr id="12" name="g">
            <a:extLst>
              <a:ext uri="{FF2B5EF4-FFF2-40B4-BE49-F238E27FC236}">
                <a16:creationId xmlns:a16="http://schemas.microsoft.com/office/drawing/2014/main" id="{345F6060-4B87-BA40-8420-2A86583CA4C8}"/>
              </a:ext>
            </a:extLst>
          </p:cNvPr>
          <p:cNvSpPr txBox="1"/>
          <p:nvPr/>
        </p:nvSpPr>
        <p:spPr>
          <a:xfrm>
            <a:off x="5337318" y="4827000"/>
            <a:ext cx="23127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g</a:t>
            </a:r>
          </a:p>
        </p:txBody>
      </p:sp>
      <p:sp>
        <p:nvSpPr>
          <p:cNvPr id="13" name="u,d,s">
            <a:extLst>
              <a:ext uri="{FF2B5EF4-FFF2-40B4-BE49-F238E27FC236}">
                <a16:creationId xmlns:a16="http://schemas.microsoft.com/office/drawing/2014/main" id="{16485A65-368F-A64A-A4EC-3AC432E4A2CE}"/>
              </a:ext>
            </a:extLst>
          </p:cNvPr>
          <p:cNvSpPr txBox="1"/>
          <p:nvPr/>
        </p:nvSpPr>
        <p:spPr>
          <a:xfrm>
            <a:off x="5413518" y="5597641"/>
            <a:ext cx="59973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u,d,s</a:t>
            </a:r>
          </a:p>
        </p:txBody>
      </p:sp>
      <p:sp>
        <p:nvSpPr>
          <p:cNvPr id="14" name="charm">
            <a:extLst>
              <a:ext uri="{FF2B5EF4-FFF2-40B4-BE49-F238E27FC236}">
                <a16:creationId xmlns:a16="http://schemas.microsoft.com/office/drawing/2014/main" id="{783C2E2B-C875-994A-AF94-4EFD44664751}"/>
              </a:ext>
            </a:extLst>
          </p:cNvPr>
          <p:cNvSpPr txBox="1"/>
          <p:nvPr/>
        </p:nvSpPr>
        <p:spPr>
          <a:xfrm>
            <a:off x="5896118" y="4827000"/>
            <a:ext cx="73926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charm</a:t>
            </a:r>
          </a:p>
        </p:txBody>
      </p:sp>
      <p:sp>
        <p:nvSpPr>
          <p:cNvPr id="15" name="bottom">
            <a:extLst>
              <a:ext uri="{FF2B5EF4-FFF2-40B4-BE49-F238E27FC236}">
                <a16:creationId xmlns:a16="http://schemas.microsoft.com/office/drawing/2014/main" id="{07E53A8D-4E57-7140-9408-8396F7B60A29}"/>
              </a:ext>
            </a:extLst>
          </p:cNvPr>
          <p:cNvSpPr txBox="1"/>
          <p:nvPr/>
        </p:nvSpPr>
        <p:spPr>
          <a:xfrm>
            <a:off x="6886718" y="6104950"/>
            <a:ext cx="8030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bottom</a:t>
            </a:r>
          </a:p>
        </p:txBody>
      </p:sp>
      <p:sp>
        <p:nvSpPr>
          <p:cNvPr id="16" name="Jet structure…">
            <a:extLst>
              <a:ext uri="{FF2B5EF4-FFF2-40B4-BE49-F238E27FC236}">
                <a16:creationId xmlns:a16="http://schemas.microsoft.com/office/drawing/2014/main" id="{21F04B9C-0108-6048-8E0B-ACDE52413B41}"/>
              </a:ext>
            </a:extLst>
          </p:cNvPr>
          <p:cNvSpPr txBox="1"/>
          <p:nvPr/>
        </p:nvSpPr>
        <p:spPr>
          <a:xfrm>
            <a:off x="8421308" y="1422845"/>
            <a:ext cx="2581601" cy="981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ctr" defTabSz="821530"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Jet structure</a:t>
            </a:r>
          </a:p>
          <a:p>
            <a:pPr algn="ctr" defTabSz="821530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vary momentum/angular scale of probe</a:t>
            </a:r>
          </a:p>
        </p:txBody>
      </p:sp>
      <p:sp>
        <p:nvSpPr>
          <p:cNvPr id="17" name="Quarkonium spectroscopy…">
            <a:extLst>
              <a:ext uri="{FF2B5EF4-FFF2-40B4-BE49-F238E27FC236}">
                <a16:creationId xmlns:a16="http://schemas.microsoft.com/office/drawing/2014/main" id="{CD63A895-F7CE-C04B-B3FB-2684718C86C0}"/>
              </a:ext>
            </a:extLst>
          </p:cNvPr>
          <p:cNvSpPr txBox="1"/>
          <p:nvPr/>
        </p:nvSpPr>
        <p:spPr>
          <a:xfrm>
            <a:off x="8186149" y="3169476"/>
            <a:ext cx="3051919" cy="70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ctr" defTabSz="821530"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t>Quarkonium spectroscopy</a:t>
            </a:r>
          </a:p>
          <a:p>
            <a:pPr algn="ctr" defTabSz="821530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vary size of probe</a:t>
            </a:r>
          </a:p>
        </p:txBody>
      </p:sp>
      <p:sp>
        <p:nvSpPr>
          <p:cNvPr id="18" name="Parton energy loss…">
            <a:extLst>
              <a:ext uri="{FF2B5EF4-FFF2-40B4-BE49-F238E27FC236}">
                <a16:creationId xmlns:a16="http://schemas.microsoft.com/office/drawing/2014/main" id="{643B300F-1F13-0C44-9663-6E84752FE0C8}"/>
              </a:ext>
            </a:extLst>
          </p:cNvPr>
          <p:cNvSpPr txBox="1"/>
          <p:nvPr/>
        </p:nvSpPr>
        <p:spPr>
          <a:xfrm>
            <a:off x="8058957" y="5025629"/>
            <a:ext cx="3306303" cy="70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ctr" defTabSz="821530"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t>Parton energy loss</a:t>
            </a:r>
          </a:p>
          <a:p>
            <a:pPr algn="ctr" defTabSz="821530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vary mass/momentum of probe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BB19B63-5736-D24B-AEB5-51F502F7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F51D4E71-56D4-E842-A78B-4C2897F6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BCE668F-F7FF-DF41-928B-6AD837E3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7</a:t>
            </a:fld>
            <a:endParaRPr lang="en-US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16FB1D41-99D1-784C-B585-9FB4C64BACFA}"/>
              </a:ext>
            </a:extLst>
          </p:cNvPr>
          <p:cNvSpPr/>
          <p:nvPr/>
        </p:nvSpPr>
        <p:spPr>
          <a:xfrm>
            <a:off x="284743" y="1101108"/>
            <a:ext cx="4770476" cy="1354213"/>
          </a:xfrm>
          <a:prstGeom prst="rect">
            <a:avLst/>
          </a:prstGeom>
          <a:solidFill>
            <a:srgbClr val="FFFFFF">
              <a:alpha val="55000"/>
            </a:srgbClr>
          </a:solidFill>
          <a:ln w="1270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8" tIns="60958" rIns="60958" bIns="60958">
            <a:spAutoFit/>
          </a:bodyPr>
          <a:lstStyle>
            <a:lvl1pPr algn="ctr" defTabSz="1095373">
              <a:defRPr sz="1600">
                <a:solidFill>
                  <a:srgbClr val="19191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just"/>
            <a:r>
              <a:rPr dirty="0"/>
              <a:t>“Probe the inner workings of QGP by resolving its properties at shorter and shorter length scales. The complementarity of [RHIC and the LHC] is essential to this goal, as is a state-of-the-art jet detector at RHIC, called </a:t>
            </a:r>
            <a:r>
              <a:rPr dirty="0" err="1"/>
              <a:t>sPHENIX</a:t>
            </a:r>
            <a:r>
              <a:rPr dirty="0"/>
              <a:t>.” </a:t>
            </a:r>
          </a:p>
        </p:txBody>
      </p:sp>
      <p:pic>
        <p:nvPicPr>
          <p:cNvPr id="25" name="Picture 2" descr="mage result for direct photon production">
            <a:extLst>
              <a:ext uri="{FF2B5EF4-FFF2-40B4-BE49-F238E27FC236}">
                <a16:creationId xmlns:a16="http://schemas.microsoft.com/office/drawing/2014/main" id="{CED14C0D-6B15-F744-BE56-1952B483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66" y="3055685"/>
            <a:ext cx="4468076" cy="33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8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C000-47F2-7B47-8080-2E584730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8668"/>
          </a:xfrm>
        </p:spPr>
        <p:txBody>
          <a:bodyPr/>
          <a:lstStyle/>
          <a:p>
            <a:r>
              <a:rPr lang="en-US" dirty="0"/>
              <a:t>Th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79EE7-A471-FB46-ABA5-6F05FE7EF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9"/>
          <a:stretch/>
        </p:blipFill>
        <p:spPr>
          <a:xfrm>
            <a:off x="564540" y="903568"/>
            <a:ext cx="9165996" cy="5681724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52542C16-1A86-AB43-80C0-2D297B936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350" y="121417"/>
            <a:ext cx="3607868" cy="2992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B673F27-48FA-DE4F-8A0C-39C6EB6612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749" t="5259" r="3337" b="22664"/>
          <a:stretch>
            <a:fillRect/>
          </a:stretch>
        </p:blipFill>
        <p:spPr>
          <a:xfrm>
            <a:off x="8830738" y="3653751"/>
            <a:ext cx="2847522" cy="17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81" extrusionOk="0">
                <a:moveTo>
                  <a:pt x="16984" y="2"/>
                </a:moveTo>
                <a:cubicBezTo>
                  <a:pt x="16523" y="32"/>
                  <a:pt x="15567" y="295"/>
                  <a:pt x="15497" y="410"/>
                </a:cubicBezTo>
                <a:cubicBezTo>
                  <a:pt x="15458" y="476"/>
                  <a:pt x="15331" y="492"/>
                  <a:pt x="15167" y="455"/>
                </a:cubicBezTo>
                <a:cubicBezTo>
                  <a:pt x="14925" y="401"/>
                  <a:pt x="14909" y="409"/>
                  <a:pt x="14980" y="552"/>
                </a:cubicBezTo>
                <a:cubicBezTo>
                  <a:pt x="15049" y="690"/>
                  <a:pt x="15040" y="723"/>
                  <a:pt x="14895" y="814"/>
                </a:cubicBezTo>
                <a:cubicBezTo>
                  <a:pt x="14804" y="872"/>
                  <a:pt x="14482" y="1025"/>
                  <a:pt x="14179" y="1154"/>
                </a:cubicBezTo>
                <a:cubicBezTo>
                  <a:pt x="13666" y="1373"/>
                  <a:pt x="12771" y="1808"/>
                  <a:pt x="12242" y="2099"/>
                </a:cubicBezTo>
                <a:cubicBezTo>
                  <a:pt x="12115" y="2169"/>
                  <a:pt x="11619" y="2428"/>
                  <a:pt x="11142" y="2673"/>
                </a:cubicBezTo>
                <a:cubicBezTo>
                  <a:pt x="10665" y="2918"/>
                  <a:pt x="10085" y="3223"/>
                  <a:pt x="9851" y="3348"/>
                </a:cubicBezTo>
                <a:cubicBezTo>
                  <a:pt x="9437" y="3569"/>
                  <a:pt x="9415" y="3568"/>
                  <a:pt x="8930" y="3429"/>
                </a:cubicBezTo>
                <a:cubicBezTo>
                  <a:pt x="8649" y="3348"/>
                  <a:pt x="8279" y="3308"/>
                  <a:pt x="8073" y="3336"/>
                </a:cubicBezTo>
                <a:cubicBezTo>
                  <a:pt x="7668" y="3391"/>
                  <a:pt x="6720" y="3697"/>
                  <a:pt x="6471" y="3853"/>
                </a:cubicBezTo>
                <a:cubicBezTo>
                  <a:pt x="6382" y="3909"/>
                  <a:pt x="6229" y="3954"/>
                  <a:pt x="6133" y="3954"/>
                </a:cubicBezTo>
                <a:cubicBezTo>
                  <a:pt x="6034" y="3954"/>
                  <a:pt x="5617" y="4235"/>
                  <a:pt x="5168" y="4601"/>
                </a:cubicBezTo>
                <a:cubicBezTo>
                  <a:pt x="4439" y="5195"/>
                  <a:pt x="4339" y="5307"/>
                  <a:pt x="3860" y="6100"/>
                </a:cubicBezTo>
                <a:cubicBezTo>
                  <a:pt x="3575" y="6572"/>
                  <a:pt x="3339" y="7021"/>
                  <a:pt x="3339" y="7098"/>
                </a:cubicBezTo>
                <a:cubicBezTo>
                  <a:pt x="3338" y="7174"/>
                  <a:pt x="3273" y="7261"/>
                  <a:pt x="3194" y="7292"/>
                </a:cubicBezTo>
                <a:cubicBezTo>
                  <a:pt x="3102" y="7327"/>
                  <a:pt x="3074" y="7372"/>
                  <a:pt x="3118" y="7417"/>
                </a:cubicBezTo>
                <a:cubicBezTo>
                  <a:pt x="3199" y="7499"/>
                  <a:pt x="2966" y="8276"/>
                  <a:pt x="2795" y="8585"/>
                </a:cubicBezTo>
                <a:lnTo>
                  <a:pt x="2731" y="8928"/>
                </a:lnTo>
                <a:lnTo>
                  <a:pt x="1960" y="9316"/>
                </a:lnTo>
                <a:lnTo>
                  <a:pt x="975" y="10290"/>
                </a:lnTo>
                <a:lnTo>
                  <a:pt x="206" y="12040"/>
                </a:lnTo>
                <a:lnTo>
                  <a:pt x="0" y="13955"/>
                </a:lnTo>
                <a:lnTo>
                  <a:pt x="86" y="16541"/>
                </a:lnTo>
                <a:lnTo>
                  <a:pt x="862" y="18723"/>
                </a:lnTo>
                <a:lnTo>
                  <a:pt x="1810" y="20242"/>
                </a:lnTo>
                <a:lnTo>
                  <a:pt x="2802" y="20703"/>
                </a:lnTo>
                <a:cubicBezTo>
                  <a:pt x="3056" y="20570"/>
                  <a:pt x="3286" y="20452"/>
                  <a:pt x="3500" y="20339"/>
                </a:cubicBezTo>
                <a:cubicBezTo>
                  <a:pt x="4535" y="19795"/>
                  <a:pt x="4594" y="19776"/>
                  <a:pt x="4698" y="19931"/>
                </a:cubicBezTo>
                <a:cubicBezTo>
                  <a:pt x="4758" y="20021"/>
                  <a:pt x="4803" y="20142"/>
                  <a:pt x="4796" y="20202"/>
                </a:cubicBezTo>
                <a:cubicBezTo>
                  <a:pt x="4789" y="20261"/>
                  <a:pt x="4840" y="20299"/>
                  <a:pt x="4911" y="20287"/>
                </a:cubicBezTo>
                <a:cubicBezTo>
                  <a:pt x="4988" y="20273"/>
                  <a:pt x="5062" y="20336"/>
                  <a:pt x="5097" y="20444"/>
                </a:cubicBezTo>
                <a:cubicBezTo>
                  <a:pt x="5149" y="20604"/>
                  <a:pt x="5706" y="20949"/>
                  <a:pt x="6270" y="21172"/>
                </a:cubicBezTo>
                <a:cubicBezTo>
                  <a:pt x="6357" y="21205"/>
                  <a:pt x="6454" y="21292"/>
                  <a:pt x="6488" y="21361"/>
                </a:cubicBezTo>
                <a:cubicBezTo>
                  <a:pt x="6533" y="21450"/>
                  <a:pt x="6734" y="21486"/>
                  <a:pt x="7172" y="21491"/>
                </a:cubicBezTo>
                <a:cubicBezTo>
                  <a:pt x="7512" y="21495"/>
                  <a:pt x="7899" y="21527"/>
                  <a:pt x="8034" y="21559"/>
                </a:cubicBezTo>
                <a:cubicBezTo>
                  <a:pt x="8169" y="21592"/>
                  <a:pt x="8326" y="21587"/>
                  <a:pt x="8382" y="21547"/>
                </a:cubicBezTo>
                <a:cubicBezTo>
                  <a:pt x="8438" y="21508"/>
                  <a:pt x="8523" y="21461"/>
                  <a:pt x="8570" y="21446"/>
                </a:cubicBezTo>
                <a:cubicBezTo>
                  <a:pt x="8702" y="21406"/>
                  <a:pt x="9165" y="21129"/>
                  <a:pt x="9278" y="21022"/>
                </a:cubicBezTo>
                <a:cubicBezTo>
                  <a:pt x="9333" y="20970"/>
                  <a:pt x="9441" y="20929"/>
                  <a:pt x="9518" y="20929"/>
                </a:cubicBezTo>
                <a:cubicBezTo>
                  <a:pt x="9596" y="20929"/>
                  <a:pt x="9791" y="20820"/>
                  <a:pt x="9952" y="20687"/>
                </a:cubicBezTo>
                <a:cubicBezTo>
                  <a:pt x="10314" y="20387"/>
                  <a:pt x="10768" y="20157"/>
                  <a:pt x="10843" y="20234"/>
                </a:cubicBezTo>
                <a:cubicBezTo>
                  <a:pt x="10875" y="20267"/>
                  <a:pt x="10884" y="20244"/>
                  <a:pt x="10861" y="20182"/>
                </a:cubicBezTo>
                <a:cubicBezTo>
                  <a:pt x="10837" y="20117"/>
                  <a:pt x="10861" y="20041"/>
                  <a:pt x="10922" y="20004"/>
                </a:cubicBezTo>
                <a:cubicBezTo>
                  <a:pt x="10979" y="19968"/>
                  <a:pt x="11194" y="19734"/>
                  <a:pt x="11397" y="19482"/>
                </a:cubicBezTo>
                <a:cubicBezTo>
                  <a:pt x="11600" y="19231"/>
                  <a:pt x="11788" y="19050"/>
                  <a:pt x="11816" y="19078"/>
                </a:cubicBezTo>
                <a:cubicBezTo>
                  <a:pt x="11844" y="19107"/>
                  <a:pt x="11865" y="19076"/>
                  <a:pt x="11865" y="19014"/>
                </a:cubicBezTo>
                <a:cubicBezTo>
                  <a:pt x="11865" y="18815"/>
                  <a:pt x="12257" y="18284"/>
                  <a:pt x="12514" y="18133"/>
                </a:cubicBezTo>
                <a:cubicBezTo>
                  <a:pt x="12650" y="18053"/>
                  <a:pt x="13010" y="17858"/>
                  <a:pt x="13312" y="17705"/>
                </a:cubicBezTo>
                <a:cubicBezTo>
                  <a:pt x="15394" y="16645"/>
                  <a:pt x="16738" y="15919"/>
                  <a:pt x="16906" y="15765"/>
                </a:cubicBezTo>
                <a:cubicBezTo>
                  <a:pt x="17121" y="15567"/>
                  <a:pt x="17422" y="15410"/>
                  <a:pt x="17783" y="15300"/>
                </a:cubicBezTo>
                <a:cubicBezTo>
                  <a:pt x="17967" y="15244"/>
                  <a:pt x="18353" y="15049"/>
                  <a:pt x="18640" y="14868"/>
                </a:cubicBezTo>
                <a:cubicBezTo>
                  <a:pt x="18927" y="14687"/>
                  <a:pt x="19203" y="14541"/>
                  <a:pt x="19255" y="14541"/>
                </a:cubicBezTo>
                <a:cubicBezTo>
                  <a:pt x="19306" y="14541"/>
                  <a:pt x="19441" y="14394"/>
                  <a:pt x="19553" y="14217"/>
                </a:cubicBezTo>
                <a:cubicBezTo>
                  <a:pt x="19666" y="14040"/>
                  <a:pt x="19900" y="13739"/>
                  <a:pt x="20073" y="13547"/>
                </a:cubicBezTo>
                <a:cubicBezTo>
                  <a:pt x="20307" y="13285"/>
                  <a:pt x="20468" y="12984"/>
                  <a:pt x="20714" y="12355"/>
                </a:cubicBezTo>
                <a:cubicBezTo>
                  <a:pt x="20896" y="11892"/>
                  <a:pt x="21073" y="11488"/>
                  <a:pt x="21106" y="11454"/>
                </a:cubicBezTo>
                <a:cubicBezTo>
                  <a:pt x="21140" y="11419"/>
                  <a:pt x="21199" y="11144"/>
                  <a:pt x="21236" y="10843"/>
                </a:cubicBezTo>
                <a:cubicBezTo>
                  <a:pt x="21299" y="10340"/>
                  <a:pt x="21415" y="9742"/>
                  <a:pt x="21515" y="9393"/>
                </a:cubicBezTo>
                <a:cubicBezTo>
                  <a:pt x="21600" y="9098"/>
                  <a:pt x="21541" y="6695"/>
                  <a:pt x="21437" y="6197"/>
                </a:cubicBezTo>
                <a:cubicBezTo>
                  <a:pt x="21383" y="5935"/>
                  <a:pt x="21304" y="5448"/>
                  <a:pt x="21261" y="5114"/>
                </a:cubicBezTo>
                <a:cubicBezTo>
                  <a:pt x="21218" y="4780"/>
                  <a:pt x="21132" y="4413"/>
                  <a:pt x="21070" y="4302"/>
                </a:cubicBezTo>
                <a:cubicBezTo>
                  <a:pt x="20929" y="4047"/>
                  <a:pt x="20696" y="3291"/>
                  <a:pt x="20756" y="3283"/>
                </a:cubicBezTo>
                <a:cubicBezTo>
                  <a:pt x="20781" y="3280"/>
                  <a:pt x="20742" y="3238"/>
                  <a:pt x="20670" y="3190"/>
                </a:cubicBezTo>
                <a:cubicBezTo>
                  <a:pt x="20599" y="3143"/>
                  <a:pt x="20541" y="3024"/>
                  <a:pt x="20541" y="2928"/>
                </a:cubicBezTo>
                <a:cubicBezTo>
                  <a:pt x="20541" y="2764"/>
                  <a:pt x="20176" y="2187"/>
                  <a:pt x="19744" y="1667"/>
                </a:cubicBezTo>
                <a:cubicBezTo>
                  <a:pt x="19641" y="1543"/>
                  <a:pt x="19542" y="1366"/>
                  <a:pt x="19524" y="1271"/>
                </a:cubicBezTo>
                <a:cubicBezTo>
                  <a:pt x="19506" y="1176"/>
                  <a:pt x="19421" y="1070"/>
                  <a:pt x="19335" y="1037"/>
                </a:cubicBezTo>
                <a:cubicBezTo>
                  <a:pt x="19250" y="1003"/>
                  <a:pt x="19051" y="879"/>
                  <a:pt x="18892" y="762"/>
                </a:cubicBezTo>
                <a:cubicBezTo>
                  <a:pt x="18733" y="644"/>
                  <a:pt x="18554" y="520"/>
                  <a:pt x="18495" y="487"/>
                </a:cubicBezTo>
                <a:cubicBezTo>
                  <a:pt x="18436" y="454"/>
                  <a:pt x="18399" y="374"/>
                  <a:pt x="18414" y="309"/>
                </a:cubicBezTo>
                <a:cubicBezTo>
                  <a:pt x="18434" y="223"/>
                  <a:pt x="18332" y="185"/>
                  <a:pt x="18037" y="168"/>
                </a:cubicBezTo>
                <a:cubicBezTo>
                  <a:pt x="17814" y="155"/>
                  <a:pt x="17550" y="106"/>
                  <a:pt x="17452" y="63"/>
                </a:cubicBezTo>
                <a:cubicBezTo>
                  <a:pt x="17353" y="20"/>
                  <a:pt x="17143" y="-8"/>
                  <a:pt x="16984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E40920-CC15-2D4C-AD04-7C235FAD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F2D465-D5FC-F74D-B239-CBDA6E6E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46C612-5F0E-CB49-A4EE-D17AE49C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8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8DAF-06FD-6B48-AEF4-DD1EED09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71" y="104631"/>
            <a:ext cx="5904065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Collaboration </a:t>
            </a:r>
          </a:p>
        </p:txBody>
      </p:sp>
      <p:pic>
        <p:nvPicPr>
          <p:cNvPr id="4" name="collaboration_logos.pdf" descr="collaboration_logos.pdf">
            <a:extLst>
              <a:ext uri="{FF2B5EF4-FFF2-40B4-BE49-F238E27FC236}">
                <a16:creationId xmlns:a16="http://schemas.microsoft.com/office/drawing/2014/main" id="{99BE8260-38A7-E243-A8E4-89C7C4D658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98" t="22937" r="24964" b="24559"/>
          <a:stretch>
            <a:fillRect/>
          </a:stretch>
        </p:blipFill>
        <p:spPr>
          <a:xfrm>
            <a:off x="6063536" y="383979"/>
            <a:ext cx="5904065" cy="4155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A783372-B173-0F44-9A1F-F2B41F317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86" y="4310940"/>
            <a:ext cx="9496270" cy="22279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B14B9-A843-F64A-BE72-994AF74BE830}"/>
              </a:ext>
            </a:extLst>
          </p:cNvPr>
          <p:cNvSpPr txBox="1"/>
          <p:nvPr/>
        </p:nvSpPr>
        <p:spPr>
          <a:xfrm>
            <a:off x="626786" y="3797718"/>
            <a:ext cx="539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Collaboration Meeting, Santa Fe, NM, 12/2017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2C9C6-102B-5641-98BD-1C5C4C666CC0}"/>
              </a:ext>
            </a:extLst>
          </p:cNvPr>
          <p:cNvSpPr txBox="1"/>
          <p:nvPr/>
        </p:nvSpPr>
        <p:spPr>
          <a:xfrm>
            <a:off x="304150" y="1198310"/>
            <a:ext cx="3811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Formed in 12/2015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 institutions total (as of 4/2020)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About 25% non-US institutions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84F67-857C-894E-BF2F-B6275FAC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2BC7C8-A3C3-6F4B-8E12-A50906A7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LANL Capability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4B5CB0-E984-D546-A592-787D8329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D9D8-AA70-C545-9EDC-922582C654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8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6944</TotalTime>
  <Words>1603</Words>
  <Application>Microsoft Macintosh PowerPoint</Application>
  <PresentationFormat>Widescreen</PresentationFormat>
  <Paragraphs>309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Avenir Roman</vt:lpstr>
      <vt:lpstr>Calibri</vt:lpstr>
      <vt:lpstr>Calibri Light</vt:lpstr>
      <vt:lpstr>Helvetica Neue</vt:lpstr>
      <vt:lpstr>Helvetica Neue Light</vt:lpstr>
      <vt:lpstr>Helvetica Neue Medium</vt:lpstr>
      <vt:lpstr>Times</vt:lpstr>
      <vt:lpstr>Office Theme</vt:lpstr>
      <vt:lpstr>Equation</vt:lpstr>
      <vt:lpstr>LANL and the sPHENIX Experiment at the Relativistic Heavy Ion Collider at BNL</vt:lpstr>
      <vt:lpstr>Outline</vt:lpstr>
      <vt:lpstr>LANL’s Recent History of Leading Roles in Major High Energy Nuclear Physics Experiments in the US and Abroad</vt:lpstr>
      <vt:lpstr>LANL’s Program Well Aligned with National Science Priority  - leading roles in several frontiers </vt:lpstr>
      <vt:lpstr>The sPHENIX Science Mission  - the next generation DOE flagship Heavy Ion Experiment (LRP2015)  </vt:lpstr>
      <vt:lpstr>Recreate a state of the Early Universe: QGP </vt:lpstr>
      <vt:lpstr>Probing Hot QCD – sPHENIX’s Approaches</vt:lpstr>
      <vt:lpstr>Th sPHENIX Detectors</vt:lpstr>
      <vt:lpstr>sPHENIX Collaboration </vt:lpstr>
      <vt:lpstr>LANL Leads sPHENIX MVTX Upgrade at RHIC </vt:lpstr>
      <vt:lpstr>sPHENIX Timeline</vt:lpstr>
      <vt:lpstr>Highlights of LANL’s Activities  </vt:lpstr>
      <vt:lpstr>LANL’s sPHENIX Physics Program at RHIC</vt:lpstr>
      <vt:lpstr>sPHENIX Run Plan</vt:lpstr>
      <vt:lpstr>Open HF observables – b-tagged jets, B mesons</vt:lpstr>
      <vt:lpstr>Sensitivity of novel heavy flavor jet observables</vt:lpstr>
      <vt:lpstr>Sensitivity of novel heavy flavor jet observables</vt:lpstr>
      <vt:lpstr>backup</vt:lpstr>
      <vt:lpstr>LANL Lead sPHENIX MVTX Upgrade at RHIC </vt:lpstr>
      <vt:lpstr>MVTX Detector –”Adapted” from ALICE ITS Design</vt:lpstr>
      <vt:lpstr>MVTX Design Review – Jan 29</vt:lpstr>
      <vt:lpstr>Λc - Hadronization</vt:lpstr>
      <vt:lpstr>D0 v1 – direct access to initial B field</vt:lpstr>
      <vt:lpstr>PowerPoint Presentation</vt:lpstr>
      <vt:lpstr>PowerPoint Presentation</vt:lpstr>
      <vt:lpstr>Topic-1: Probe the QGP Density with Jets </vt:lpstr>
      <vt:lpstr>QGP Medium Behavior in non-Central Heavy Ion Collisions</vt:lpstr>
      <vt:lpstr>Debye Screening in Plasma</vt:lpstr>
      <vt:lpstr>QGP “Color Charge” Screening</vt:lpstr>
      <vt:lpstr>Quark Liquid! </vt:lpstr>
      <vt:lpstr>Unlocking the Secret of the Early Universe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at RHIC </dc:title>
  <dc:creator>Ming Liu</dc:creator>
  <cp:lastModifiedBy>Ming Liu</cp:lastModifiedBy>
  <cp:revision>84</cp:revision>
  <dcterms:created xsi:type="dcterms:W3CDTF">2020-02-05T04:47:06Z</dcterms:created>
  <dcterms:modified xsi:type="dcterms:W3CDTF">2020-02-10T21:32:53Z</dcterms:modified>
</cp:coreProperties>
</file>