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4" r:id="rId2"/>
    <p:sldId id="263" r:id="rId3"/>
    <p:sldId id="262" r:id="rId4"/>
    <p:sldId id="268" r:id="rId5"/>
    <p:sldId id="265" r:id="rId6"/>
    <p:sldId id="261" r:id="rId7"/>
    <p:sldId id="266" r:id="rId8"/>
    <p:sldId id="267" r:id="rId9"/>
    <p:sldId id="269" r:id="rId10"/>
    <p:sldId id="256" r:id="rId11"/>
    <p:sldId id="257" r:id="rId12"/>
    <p:sldId id="258" r:id="rId13"/>
    <p:sldId id="259" r:id="rId14"/>
    <p:sldId id="260" r:id="rId15"/>
    <p:sldId id="270" r:id="rId16"/>
    <p:sldId id="275" r:id="rId17"/>
    <p:sldId id="276" r:id="rId18"/>
    <p:sldId id="273" r:id="rId19"/>
    <p:sldId id="272" r:id="rId20"/>
    <p:sldId id="271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9"/>
    <p:restoredTop sz="94752"/>
  </p:normalViewPr>
  <p:slideViewPr>
    <p:cSldViewPr snapToGrid="0" snapToObjects="1">
      <p:cViewPr varScale="1">
        <p:scale>
          <a:sx n="145" d="100"/>
          <a:sy n="145" d="100"/>
        </p:scale>
        <p:origin x="19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B9B9B-10E5-E14E-9A61-F595C00C36FC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5020F-5F34-5241-A3E3-286474A9B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45B7-F052-E74C-9640-53D09C2B3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885F7-7935-384A-85CC-EEEF46A7A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A5DD1-0ED1-FA43-94B4-24A79FE0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0C24-8C22-FD47-BB95-EF8F35F342BC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36F94-6166-BC42-87A8-8D2ADBDE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32207-DA22-4E47-96A6-446B29F6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7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D7DA-44EE-4F48-8D51-CBE5E509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83878-2F17-874C-A5D7-C1B400A98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57C08-09CB-E748-BD1E-5ED70F97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92E7-F78F-9241-B4E7-916AF85AB84C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0E479-EE09-F148-A0E6-6E610579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84E9D-7CA0-284F-BC6E-40AC0A55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C8671-63E5-0448-97AA-AF20B88B6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DA670-A03D-1744-9FF7-6FD8D4D78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A9D2B-5B94-444C-8586-BD0E4746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DEDB-35C7-B945-B480-2E1DEAE63CA0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4D39D-4266-DE43-A830-31E6B2D5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9101-266D-844F-8E6D-237AEB84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7772-58CA-9543-BC3C-552FF3AE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933D-7CF0-A849-B783-98ADA1BA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D8990-9796-9748-AA12-BFED1C56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89C7-9D69-6645-86F0-104974B9E90D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97107-292F-7F4B-B2E7-EE9A08A7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958E8-42E6-434F-B8BA-B40BA476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1D15-3EB4-3747-BFEC-325F98AA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CC8EB-14A2-9147-BA46-B34FEB7B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68343-5790-FC41-A09B-AEB863EA7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DD57-FB2F-A547-A837-287E8E268F50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2BE41-4AA2-6840-9F97-075FD49F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4F03B-61AE-594E-B3F4-1F111FC6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1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2142-5CE7-8944-BCB7-0371245A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41D07-AE54-6241-B293-6BA2E0ADE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3AB31-8C2B-E84D-97D5-26F3FE0D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64541-A883-A941-AA4D-8C370844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DB17-7561-9845-8935-660D77A1374A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02C57-6B2A-044C-90EC-1379F4D1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064F2-FE06-8946-BC7E-15B25360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6FDF-C4CB-904C-9BFF-AA21B447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3AF14-318B-EB42-A35C-046BEADF8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5FE2D-2541-5D40-9D42-E5BD690BF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1B6CC-4BE0-3847-9156-4E0D7718B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B34AF-6DF5-404E-985F-443C278C8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7BE85-46E8-ED4C-AB71-F63ADE1C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9252-862F-A44E-B661-0AABCAA33D60}" type="datetime1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1EAE9-3E0A-C14E-A859-784F3D36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11027-2603-EC41-9FAF-76D60AEB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F41D-6EA1-5A41-B25C-16314A3C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6F50-61C6-CD4A-B58E-FDD833A3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E9CF7-5D5A-5440-A97D-647E5C13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84CEF-CE18-6741-ACEE-1D53F3F2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6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EB7F7-1857-A342-9F69-25E338EC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07EB-064E-A144-B1A9-DCBCCECEE741}" type="datetime1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7A989-D1A6-C947-A6ED-8988A912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63CAE-4D39-0B47-89BB-5A056699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6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C47A-6A51-6C4D-91F3-B9112741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9032F-B51D-624E-BD43-971A6FBD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09ECF-0E56-1848-979C-946CFD74F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680FF-4CB2-9844-80DD-24D18C1D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F9A33-6DEC-9B4E-A9B7-090199A86A87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E85E2-0465-FC48-9BDE-C3B01D0C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0EF6C-3FFA-8649-A34C-1F99528E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7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63C9-029F-A34D-9272-6FDBFB30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11399-DBFB-9840-813F-346125B89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1F563-3F2A-0E4A-8A33-0AAFB837C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AF6DD-BF82-CF44-84F6-B307AFB6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D3B2-60DF-0A4B-A169-52A6049B9F68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A4C92-2A67-AD44-B756-35D52BDD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35FFA-07D9-7D41-B241-75E9C3B7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8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E36EB-94C5-6D45-9153-E5B06B891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EA480-51D5-924D-8D25-5537DCE09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EC2E-BB05-9C48-99A7-97977E7DA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A7AAE-AD7E-C745-8727-866F3D5C7842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0B4C2-A8D3-374F-8515-FB815BFB9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2E4A5-2C9A-FB4E-935C-9DF5A188C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CF582-24C1-E34E-867D-0107DAB7A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1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ex/0406004" TargetMode="External"/><Relationship Id="rId2" Type="http://schemas.openxmlformats.org/officeDocument/2006/relationships/hyperlink" Target="https://arxiv.org/abs/1707.0730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hyperlink" Target="https://arxiv.org/abs/1601.0705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hyperlink" Target="https://arxiv.org/abs/1601.07052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1.07052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8291-C5F5-9441-A495-50A73085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097"/>
            <a:ext cx="6826123" cy="1069847"/>
          </a:xfrm>
        </p:spPr>
        <p:txBody>
          <a:bodyPr>
            <a:noAutofit/>
          </a:bodyPr>
          <a:lstStyle/>
          <a:p>
            <a:r>
              <a:rPr lang="en-US" sz="3200" dirty="0"/>
              <a:t>Jet v</a:t>
            </a:r>
            <a:r>
              <a:rPr lang="en-US" sz="3200" baseline="-25000" dirty="0"/>
              <a:t>2</a:t>
            </a:r>
            <a:r>
              <a:rPr lang="en-US" sz="3200" dirty="0"/>
              <a:t> @high </a:t>
            </a:r>
            <a:r>
              <a:rPr lang="en-US" sz="3200" dirty="0" err="1"/>
              <a:t>pT</a:t>
            </a:r>
            <a:r>
              <a:rPr lang="en-US" sz="3200" dirty="0"/>
              <a:t> – consistent with R</a:t>
            </a:r>
            <a:r>
              <a:rPr lang="en-US" sz="3200" baseline="-25000" dirty="0"/>
              <a:t>AA</a:t>
            </a:r>
            <a:r>
              <a:rPr lang="en-US" sz="32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EA3B3-7DC0-EC43-9B97-E0853630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7" y="2929765"/>
            <a:ext cx="6344986" cy="3566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A3FD38-9601-144B-8D54-8B0F053A7998}"/>
              </a:ext>
            </a:extLst>
          </p:cNvPr>
          <p:cNvSpPr txBox="1"/>
          <p:nvPr/>
        </p:nvSpPr>
        <p:spPr>
          <a:xfrm>
            <a:off x="234761" y="1313938"/>
            <a:ext cx="584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Still: theoretical </a:t>
            </a:r>
            <a:r>
              <a:rPr lang="en-US" dirty="0" err="1">
                <a:solidFill>
                  <a:srgbClr val="FF0000"/>
                </a:solidFill>
              </a:rPr>
              <a:t>challeng</a:t>
            </a:r>
            <a:r>
              <a:rPr lang="en-US" dirty="0">
                <a:solidFill>
                  <a:srgbClr val="FF0000"/>
                </a:solidFill>
              </a:rPr>
              <a:t> for Open HF v2 and R</a:t>
            </a:r>
            <a:r>
              <a:rPr lang="en-US" baseline="-25000" dirty="0">
                <a:solidFill>
                  <a:srgbClr val="FF0000"/>
                </a:solidFill>
              </a:rPr>
              <a:t>AA</a:t>
            </a:r>
            <a:r>
              <a:rPr lang="en-US" dirty="0">
                <a:solidFill>
                  <a:srgbClr val="FF0000"/>
                </a:solidFill>
              </a:rPr>
              <a:t>  @low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BCB7B-C2B8-1349-ACC8-F0C57F7DA674}"/>
              </a:ext>
            </a:extLst>
          </p:cNvPr>
          <p:cNvSpPr txBox="1"/>
          <p:nvPr/>
        </p:nvSpPr>
        <p:spPr>
          <a:xfrm>
            <a:off x="7095449" y="67443"/>
            <a:ext cx="4954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physics origins? </a:t>
            </a:r>
            <a:r>
              <a:rPr lang="en-US" dirty="0">
                <a:solidFill>
                  <a:srgbClr val="FF0000"/>
                </a:solidFill>
              </a:rPr>
              <a:t>Consistent in modeling?  </a:t>
            </a:r>
          </a:p>
          <a:p>
            <a:endParaRPr lang="en-US" dirty="0"/>
          </a:p>
          <a:p>
            <a:r>
              <a:rPr lang="en-US" dirty="0"/>
              <a:t>Low </a:t>
            </a:r>
            <a:r>
              <a:rPr lang="en-US" dirty="0" err="1"/>
              <a:t>pT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Statistical hadronization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Coalescence etc.</a:t>
            </a:r>
          </a:p>
          <a:p>
            <a:pPr marL="285750" indent="-285750">
              <a:buFontTx/>
              <a:buChar char="-"/>
            </a:pPr>
            <a:r>
              <a:rPr lang="en-US" dirty="0"/>
              <a:t>Multiple scattering, pathlength </a:t>
            </a:r>
          </a:p>
          <a:p>
            <a:endParaRPr lang="en-US" dirty="0"/>
          </a:p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Energy loss dominate</a:t>
            </a:r>
          </a:p>
          <a:p>
            <a:pPr marL="285750" indent="-285750">
              <a:buFontTx/>
              <a:buChar char="-"/>
            </a:pPr>
            <a:r>
              <a:rPr lang="en-US" dirty="0"/>
              <a:t>Path length dependence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DB791A4-0B18-214D-BEBF-BF7B7159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7D3D7-F04D-4443-ACDB-D5FC9EAA78D9}" type="datetime1">
              <a:rPr lang="en-US" smtClean="0"/>
              <a:t>6/8/20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83A379-EAE6-C54C-A973-49916A78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815800-198A-AC4C-AB06-E5097CEF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4CEBDA-5D28-3742-BAD0-C55317C13F5C}"/>
              </a:ext>
            </a:extLst>
          </p:cNvPr>
          <p:cNvSpPr/>
          <p:nvPr/>
        </p:nvSpPr>
        <p:spPr>
          <a:xfrm>
            <a:off x="381000" y="5028814"/>
            <a:ext cx="2063379" cy="84163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58410-B712-244A-A8F6-A7DBE31E4FB4}"/>
              </a:ext>
            </a:extLst>
          </p:cNvPr>
          <p:cNvSpPr txBox="1"/>
          <p:nvPr/>
        </p:nvSpPr>
        <p:spPr>
          <a:xfrm>
            <a:off x="234761" y="182918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Jets: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weak centrality &amp;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dependence?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RAA change significantly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= 71 - 251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501A68-E938-7547-A48E-BA0A9080C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833" y="3367454"/>
            <a:ext cx="3837056" cy="312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BD542C-772D-2441-B708-12209277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49" y="154113"/>
            <a:ext cx="10515600" cy="1121166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Flavor in QGP – Plots Collection </a:t>
            </a:r>
            <a:br>
              <a:rPr lang="en-US" dirty="0"/>
            </a:br>
            <a:r>
              <a:rPr lang="en-US" dirty="0"/>
              <a:t>06/03/2020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5F3A5-F49A-CB4E-B7B2-186A22EF3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80" y="1647717"/>
            <a:ext cx="2487979" cy="1997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ED5CC-94B5-7D4D-98E4-A3D4052E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9" y="4017195"/>
            <a:ext cx="2238842" cy="2373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A74F9-604C-8C48-930B-4DE87A9F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291" y="845463"/>
            <a:ext cx="7815209" cy="5858424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DBA90DA-E5B8-B445-BEAC-E870AFB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8AAA-5D78-AA46-AADA-FB7C153A0936}" type="datetime1">
              <a:rPr lang="en-US" smtClean="0"/>
              <a:t>6/8/20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7073BA7-704B-2C4F-93F5-D05B004E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18D1CA-AA80-344F-AD78-00C9AE4A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02BC-0026-0B46-8425-B22A750A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2207"/>
          </a:xfrm>
        </p:spPr>
        <p:txBody>
          <a:bodyPr/>
          <a:lstStyle/>
          <a:p>
            <a:r>
              <a:rPr lang="en-US" dirty="0"/>
              <a:t>CMS: B</a:t>
            </a:r>
            <a:r>
              <a:rPr lang="en-US" baseline="30000" dirty="0"/>
              <a:t>+/-</a:t>
            </a:r>
            <a:r>
              <a:rPr lang="en-US" dirty="0"/>
              <a:t> and Bs in pp and </a:t>
            </a:r>
            <a:r>
              <a:rPr lang="en-US" dirty="0" err="1"/>
              <a:t>PbPb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39C4D-F41D-8143-A85F-595B7F1B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02" y="992666"/>
            <a:ext cx="7327115" cy="54925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58FEE-C4C6-7C43-A515-70D07782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D0F3-9730-604B-9F1C-73F03396764E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9A991-F0A3-4B48-A74B-2A81341C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3648-BB24-9C42-A588-FF715941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01B9C-C915-6C46-B032-B2919BF88D97}"/>
              </a:ext>
            </a:extLst>
          </p:cNvPr>
          <p:cNvSpPr txBox="1"/>
          <p:nvPr/>
        </p:nvSpPr>
        <p:spPr>
          <a:xfrm>
            <a:off x="9553903" y="1460938"/>
            <a:ext cx="166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expect high stat</a:t>
            </a:r>
          </a:p>
        </p:txBody>
      </p:sp>
    </p:spTree>
    <p:extLst>
      <p:ext uri="{BB962C8B-B14F-4D97-AF65-F5344CB8AC3E}">
        <p14:creationId xmlns:p14="http://schemas.microsoft.com/office/powerpoint/2010/main" val="263154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ADED-FC6A-F843-ACF8-820CBAE7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– HP2020. by Z. Shi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17821-A770-564F-B5DB-019C7148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24783"/>
            <a:ext cx="5827088" cy="4368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63C28-EB50-D244-8367-F7AD7BCF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12" y="2124783"/>
            <a:ext cx="5827088" cy="436809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00F7-417D-3B4C-97AC-0DFE32E5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3187-8E39-DE41-9A2D-0D7AC0270D81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9D1C-7103-DF4F-83D8-E381B14D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6CF13-1E5E-1148-97FB-1E08B3E8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9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ECF5-3D80-E140-A3E7-4D3CE417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3" y="257176"/>
            <a:ext cx="4524910" cy="1325563"/>
          </a:xfrm>
        </p:spPr>
        <p:txBody>
          <a:bodyPr/>
          <a:lstStyle/>
          <a:p>
            <a:r>
              <a:rPr lang="en-US" dirty="0"/>
              <a:t>Ratios – </a:t>
            </a:r>
            <a:r>
              <a:rPr lang="en-US" dirty="0" err="1"/>
              <a:t>pT</a:t>
            </a:r>
            <a:r>
              <a:rPr lang="en-US" dirty="0"/>
              <a:t>, Centrality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FAFD6-09A5-2244-8CA3-B0E35628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" y="2439792"/>
            <a:ext cx="5893942" cy="441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41850D-B0C2-6843-B23A-E5F5FBAB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432" y="2439793"/>
            <a:ext cx="5893942" cy="441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B3E16-3B31-8044-8A03-2B353F53B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082" y="0"/>
            <a:ext cx="3254712" cy="243979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06FF0C-E4AB-3A46-B992-6814E635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577BC-D010-7C4D-9B80-507A8C9CC43E}" type="datetime1">
              <a:rPr lang="en-US" smtClean="0"/>
              <a:t>6/8/20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4E0ADF-D9E7-0147-BB5E-FD1D6BBA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D9B1C2-375E-8341-8AF2-D6399EF3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5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E9D9-CBB0-1D40-9705-200D25D1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PHENIX: pp 510GeV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D3936-E116-6843-B8CF-47F3F7C8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8456"/>
            <a:ext cx="6096000" cy="47061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B99AD-C1BB-7942-BFBF-C5BD5544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BFA9-A659-D14F-A5DB-136FDCF1C44D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646F-B1E2-974A-9616-A01D93C6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91853-3411-414F-98B5-70004F1E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94363-225F-7447-9677-C68A6A67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04" y="1971255"/>
            <a:ext cx="5245100" cy="444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9F49AB-6C50-744E-A468-3D520A5113E8}"/>
              </a:ext>
            </a:extLst>
          </p:cNvPr>
          <p:cNvSpPr txBox="1"/>
          <p:nvPr/>
        </p:nvSpPr>
        <p:spPr>
          <a:xfrm>
            <a:off x="298938" y="1618456"/>
            <a:ext cx="533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Norrbin</a:t>
            </a:r>
            <a:r>
              <a:rPr lang="en-US" dirty="0"/>
              <a:t> and T. </a:t>
            </a:r>
            <a:r>
              <a:rPr lang="en-US" dirty="0" err="1"/>
              <a:t>Sjostrand</a:t>
            </a:r>
            <a:r>
              <a:rPr lang="en-US" dirty="0"/>
              <a:t>, Eur. Phys. J. C17, 137(2000)</a:t>
            </a:r>
          </a:p>
        </p:txBody>
      </p:sp>
    </p:spTree>
    <p:extLst>
      <p:ext uri="{BB962C8B-B14F-4D97-AF65-F5344CB8AC3E}">
        <p14:creationId xmlns:p14="http://schemas.microsoft.com/office/powerpoint/2010/main" val="172154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AC36-E098-394F-A314-87BD6753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57" y="62013"/>
            <a:ext cx="10515600" cy="1325563"/>
          </a:xfrm>
        </p:spPr>
        <p:txBody>
          <a:bodyPr/>
          <a:lstStyle/>
          <a:p>
            <a:r>
              <a:rPr lang="en-US" dirty="0"/>
              <a:t>V2 of light nuclei from STAR and ALICE</a:t>
            </a:r>
            <a:br>
              <a:rPr lang="en-US" dirty="0"/>
            </a:br>
            <a:r>
              <a:rPr lang="en-US" dirty="0"/>
              <a:t>- A scaling etc.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82C28-3938-8247-8966-0C8FDFE79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4630-12A8-114E-AE50-EDA2DD90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9FBF40-B7B7-9D47-B941-D3CC130F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948D9-92FF-1E43-BDFA-7A7E624AF0B2}"/>
              </a:ext>
            </a:extLst>
          </p:cNvPr>
          <p:cNvSpPr txBox="1"/>
          <p:nvPr/>
        </p:nvSpPr>
        <p:spPr>
          <a:xfrm>
            <a:off x="838200" y="1733572"/>
            <a:ext cx="688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Following the X(3872) discussions @HP2020, </a:t>
            </a:r>
          </a:p>
          <a:p>
            <a:r>
              <a:rPr lang="en-US" dirty="0"/>
              <a:t>on hadron molecules vs tetraquarks  for production and possible “flow”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704B1-9644-C640-9B5F-B139E563BBA7}"/>
              </a:ext>
            </a:extLst>
          </p:cNvPr>
          <p:cNvSpPr txBox="1"/>
          <p:nvPr/>
        </p:nvSpPr>
        <p:spPr>
          <a:xfrm>
            <a:off x="838200" y="2681207"/>
            <a:ext cx="83736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recent measurements of light nuclei “v2” from PHENIX, STAR and ALICE at low </a:t>
            </a:r>
            <a:r>
              <a:rPr lang="en-US" dirty="0" err="1"/>
              <a:t>pT</a:t>
            </a:r>
            <a:r>
              <a:rPr lang="en-US" dirty="0"/>
              <a:t>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hlinkClick r:id="rId2"/>
              </a:rPr>
              <a:t>https://arxiv.org/abs/1707.07304</a:t>
            </a:r>
            <a:r>
              <a:rPr lang="en-US" dirty="0"/>
              <a:t> ALICE (v2, d, d-bar in Pb-Pb)</a:t>
            </a:r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https://arxiv.org/abs/nucl-ex/0406004</a:t>
            </a:r>
            <a:r>
              <a:rPr lang="en-US" dirty="0"/>
              <a:t> (PHENIX, d, d-bar)</a:t>
            </a:r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https://arxiv.org/abs/1601.07052</a:t>
            </a:r>
            <a:r>
              <a:rPr lang="en-US" dirty="0"/>
              <a:t> (STAR, light nuclei v2)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B6B025-6F6C-A84B-AE17-98F736324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19" y="5167312"/>
            <a:ext cx="3771900" cy="113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6CAFF-D195-B042-AA31-F48898E7F5A1}"/>
              </a:ext>
            </a:extLst>
          </p:cNvPr>
          <p:cNvSpPr txBox="1"/>
          <p:nvPr/>
        </p:nvSpPr>
        <p:spPr>
          <a:xfrm>
            <a:off x="930519" y="4768611"/>
            <a:ext cx="18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PHENIX, #2,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3CBE2-B23E-394C-B09E-46B46197A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689" y="3582193"/>
            <a:ext cx="3924300" cy="311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EABC9-FFF0-0D43-8271-6470EB26FBD6}"/>
              </a:ext>
            </a:extLst>
          </p:cNvPr>
          <p:cNvSpPr txBox="1"/>
          <p:nvPr/>
        </p:nvSpPr>
        <p:spPr>
          <a:xfrm>
            <a:off x="9067783" y="3251238"/>
            <a:ext cx="18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PHENIX, #2,</a:t>
            </a:r>
          </a:p>
        </p:txBody>
      </p:sp>
    </p:spTree>
    <p:extLst>
      <p:ext uri="{BB962C8B-B14F-4D97-AF65-F5344CB8AC3E}">
        <p14:creationId xmlns:p14="http://schemas.microsoft.com/office/powerpoint/2010/main" val="399158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B5CFE-FE6A-A440-B230-7234C334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2559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ALICE (anti)d  vs Coalescence  (#1 Ref.)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F2B39-1FD3-8B4A-AB42-F7314C2A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792E5-303A-454C-8148-40415909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560C8-CAAB-7146-8712-A5B0E4F8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BBC49-AC69-7F46-B38F-01D468C5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87313"/>
            <a:ext cx="4648200" cy="247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5F371-45AE-EC4F-9D66-139281AD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447" y="4076944"/>
            <a:ext cx="4457700" cy="241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760AF-7D45-4146-9FB8-57C3E5C2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08" y="2780262"/>
            <a:ext cx="4432300" cy="82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204693-1EFA-F446-AD81-F2D9EB97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8" y="2039815"/>
            <a:ext cx="7184478" cy="37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3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20638-5614-D643-9DA5-C606D42C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7" y="0"/>
            <a:ext cx="10515600" cy="1325563"/>
          </a:xfrm>
        </p:spPr>
        <p:txBody>
          <a:bodyPr/>
          <a:lstStyle/>
          <a:p>
            <a:r>
              <a:rPr lang="en-US" dirty="0"/>
              <a:t>ALICE (anti)d  vs AMPT  (#1 Ref.)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A319A-92B9-4742-943E-58DCCE22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CA2E7-10F7-D644-B984-0E6338B9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EE4AA-AA25-F048-A9AB-5320E5C3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2EDE2-EEA9-9144-BEA3-DEFE26407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7" y="1970169"/>
            <a:ext cx="6488724" cy="475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4D517-EF46-224C-8977-28F5976F6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36" y="1055159"/>
            <a:ext cx="6225656" cy="9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5D222-0272-5B42-A5CF-9950E0D7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2111F-3577-2E43-A4C9-C728F949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36847-B93E-0A43-9AA4-9567768F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A68D06-7BF8-3740-BCAF-2F8F53696344}"/>
              </a:ext>
            </a:extLst>
          </p:cNvPr>
          <p:cNvSpPr/>
          <p:nvPr/>
        </p:nvSpPr>
        <p:spPr>
          <a:xfrm>
            <a:off x="5901150" y="183117"/>
            <a:ext cx="572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2"/>
              </a:rPr>
              <a:t>https://arxiv.org/abs/1601.07052</a:t>
            </a:r>
            <a:r>
              <a:rPr lang="en-US" dirty="0"/>
              <a:t> (STAR, light nuclei v2)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88F-3A5B-B24A-BC2F-DBDF2072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7" y="766453"/>
            <a:ext cx="10849707" cy="59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5D222-0272-5B42-A5CF-9950E0D7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2111F-3577-2E43-A4C9-C728F949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36847-B93E-0A43-9AA4-9567768F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39DB4-A6F4-1A40-8B8B-5E3C9978A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32908"/>
            <a:ext cx="10966589" cy="56234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A68D06-7BF8-3740-BCAF-2F8F53696344}"/>
              </a:ext>
            </a:extLst>
          </p:cNvPr>
          <p:cNvSpPr/>
          <p:nvPr/>
        </p:nvSpPr>
        <p:spPr>
          <a:xfrm>
            <a:off x="5901150" y="183117"/>
            <a:ext cx="572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https://arxiv.org/abs/1601.07052</a:t>
            </a:r>
            <a:r>
              <a:rPr lang="en-US" dirty="0"/>
              <a:t> (STAR, light nuclei v2)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AA7F81-3499-BF4C-B331-825EDC741E46}"/>
              </a:ext>
            </a:extLst>
          </p:cNvPr>
          <p:cNvSpPr/>
          <p:nvPr/>
        </p:nvSpPr>
        <p:spPr>
          <a:xfrm>
            <a:off x="3235441" y="3244334"/>
            <a:ext cx="572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https://arxiv.org/abs/1601.07052</a:t>
            </a:r>
            <a:r>
              <a:rPr lang="en-US" dirty="0"/>
              <a:t> (STAR, light nuclei v2)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538CD-D562-AA44-B3EA-64E9EE242F52}"/>
              </a:ext>
            </a:extLst>
          </p:cNvPr>
          <p:cNvSpPr/>
          <p:nvPr/>
        </p:nvSpPr>
        <p:spPr>
          <a:xfrm>
            <a:off x="3235441" y="3244334"/>
            <a:ext cx="5721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https://arxiv.org/abs/1601.07052</a:t>
            </a:r>
            <a:r>
              <a:rPr lang="en-US" dirty="0"/>
              <a:t> (STAR, light nuclei v2)</a:t>
            </a:r>
          </a:p>
        </p:txBody>
      </p:sp>
    </p:spTree>
    <p:extLst>
      <p:ext uri="{BB962C8B-B14F-4D97-AF65-F5344CB8AC3E}">
        <p14:creationId xmlns:p14="http://schemas.microsoft.com/office/powerpoint/2010/main" val="382901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989E-FECB-C942-9187-20987E05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14" y="0"/>
            <a:ext cx="10515600" cy="1325563"/>
          </a:xfrm>
        </p:spPr>
        <p:txBody>
          <a:bodyPr/>
          <a:lstStyle/>
          <a:p>
            <a:r>
              <a:rPr lang="en-US" dirty="0"/>
              <a:t>Particle Production in QGP – Statistical vs Coalescence models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CE24-2CEC-5A43-A3BE-8E2EEB3F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21992"/>
            <a:ext cx="6181343" cy="46360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B2056B3-2B4C-6140-9CC2-0AEC07719408}"/>
              </a:ext>
            </a:extLst>
          </p:cNvPr>
          <p:cNvSpPr/>
          <p:nvPr/>
        </p:nvSpPr>
        <p:spPr>
          <a:xfrm rot="2000388">
            <a:off x="2236269" y="4891335"/>
            <a:ext cx="977811" cy="44116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8E8A5-ABE5-1A4B-A168-71570FD3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08" y="1717073"/>
            <a:ext cx="6507892" cy="488091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368A5-0A65-C945-B82A-71DE5B6C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CC12-0ACA-3044-BE85-C8BA3BAFD6E4}" type="datetime1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34CD4-F7ED-434F-87A4-1B7D0F27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6C49E-0778-4641-9FCF-2397DB38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2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C66822-E84D-E949-ACD0-367E72F97ED4}"/>
              </a:ext>
            </a:extLst>
          </p:cNvPr>
          <p:cNvSpPr/>
          <p:nvPr/>
        </p:nvSpPr>
        <p:spPr>
          <a:xfrm>
            <a:off x="6364251" y="4123944"/>
            <a:ext cx="5032070" cy="20958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3F318-DEF1-8842-87A6-4195C8CE5D6B}"/>
              </a:ext>
            </a:extLst>
          </p:cNvPr>
          <p:cNvSpPr txBox="1"/>
          <p:nvPr/>
        </p:nvSpPr>
        <p:spPr>
          <a:xfrm>
            <a:off x="1633693" y="6219825"/>
            <a:ext cx="254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Probably similar for open HF</a:t>
            </a:r>
          </a:p>
        </p:txBody>
      </p:sp>
    </p:spTree>
    <p:extLst>
      <p:ext uri="{BB962C8B-B14F-4D97-AF65-F5344CB8AC3E}">
        <p14:creationId xmlns:p14="http://schemas.microsoft.com/office/powerpoint/2010/main" val="755835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05E3B65-4A42-D848-A3AB-FD59E04A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9" y="136525"/>
            <a:ext cx="7250723" cy="1093620"/>
          </a:xfrm>
        </p:spPr>
        <p:txBody>
          <a:bodyPr/>
          <a:lstStyle/>
          <a:p>
            <a:r>
              <a:rPr lang="en-US" dirty="0"/>
              <a:t>Nuclei-A Scaling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AFFA8-770D-9E4C-B709-F70E01C2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368C5-4A5C-9540-B66A-1739F8A4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43269-6F55-F645-BF17-EA645FDB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F066CD-6E51-484F-9781-19D6D2CF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25"/>
            <a:ext cx="8482323" cy="502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DB147-C986-0E4C-AE2A-D28F2EC0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36525"/>
            <a:ext cx="37338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2CA07-1586-334F-A7F0-85DAF8B27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957434"/>
            <a:ext cx="3810000" cy="1536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608A9F-C95F-4542-A697-AA09A33C2D11}"/>
              </a:ext>
            </a:extLst>
          </p:cNvPr>
          <p:cNvSpPr txBox="1"/>
          <p:nvPr/>
        </p:nvSpPr>
        <p:spPr>
          <a:xfrm>
            <a:off x="8482323" y="4404946"/>
            <a:ext cx="2487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Constitute quark scaling </a:t>
            </a:r>
          </a:p>
          <a:p>
            <a:r>
              <a:rPr lang="en-US" dirty="0"/>
              <a:t>or nucleon # </a:t>
            </a:r>
            <a:r>
              <a:rPr lang="en-US" dirty="0" err="1"/>
              <a:t>sacaling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77401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2892-8194-6049-944A-FB2DF95D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AMPT + Coalescence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90BD8-E924-994A-B34C-E0F198CA5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58E71-DEF2-EB43-8469-A83613930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9E466-2DCD-7840-9797-63C84A4F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3F261-908B-004E-B3E1-5FC5FDBC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5" y="1684510"/>
            <a:ext cx="10213731" cy="4768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54B8D-99F4-3E47-80EB-3F566178D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116" y="404933"/>
            <a:ext cx="4750880" cy="10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9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A42FD-AFF8-5740-AAD5-BB53AC21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1658"/>
          </a:xfrm>
        </p:spPr>
        <p:txBody>
          <a:bodyPr/>
          <a:lstStyle/>
          <a:p>
            <a:r>
              <a:rPr lang="en-US" dirty="0"/>
              <a:t>Flow: B-&gt;e, D-&gt;e @RHIC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DFE94-B77D-9844-AC27-8B923388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6258"/>
            <a:ext cx="5457219" cy="3065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0060A-8C4A-834F-84BC-38D131026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20" y="2396998"/>
            <a:ext cx="6356279" cy="35704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8CD17-45E9-B846-B0C5-35F87063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3B1A-4ADE-3B4E-B666-EDC2BD544DF5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C0D9F-F6DA-7D47-90D5-44359204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CA974-65B5-1B41-BDF6-E4168A3C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5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89CB-0A7B-7A4D-A801-22BD9324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2" y="0"/>
            <a:ext cx="10515600" cy="1325563"/>
          </a:xfrm>
        </p:spPr>
        <p:txBody>
          <a:bodyPr/>
          <a:lstStyle/>
          <a:p>
            <a:r>
              <a:rPr lang="en-US" dirty="0"/>
              <a:t>Charm and Beauty V</a:t>
            </a:r>
            <a:r>
              <a:rPr lang="en-US" baseline="-25000" dirty="0"/>
              <a:t>2</a:t>
            </a:r>
            <a:r>
              <a:rPr lang="en-US" dirty="0"/>
              <a:t> @LHC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412EE-8890-A341-84F9-00DFD20A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87153-2E1A-E445-8EE5-B1F5F386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9C5E3-03FE-5147-9B1B-1EFEEE2A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73AE8-64F4-1F45-B115-A243B22F6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8" y="1075144"/>
            <a:ext cx="9264162" cy="5209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1AD2B6-74B8-0649-B480-9350336B7E4C}"/>
              </a:ext>
            </a:extLst>
          </p:cNvPr>
          <p:cNvSpPr txBox="1"/>
          <p:nvPr/>
        </p:nvSpPr>
        <p:spPr>
          <a:xfrm>
            <a:off x="9801673" y="1984022"/>
            <a:ext cx="20765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V2 Q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scaling :</a:t>
            </a:r>
          </a:p>
          <a:p>
            <a:r>
              <a:rPr lang="en-US" dirty="0">
                <a:solidFill>
                  <a:srgbClr val="FF0000"/>
                </a:solidFill>
              </a:rPr>
              <a:t>D, h+/-, pi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 , K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How about B?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Jet(b) v2= ~2%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 v2 =?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92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6222-5D9E-534B-9E88-DAE71574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85" y="0"/>
            <a:ext cx="10515600" cy="1325563"/>
          </a:xfrm>
        </p:spPr>
        <p:txBody>
          <a:bodyPr/>
          <a:lstStyle/>
          <a:p>
            <a:r>
              <a:rPr lang="en-US" dirty="0"/>
              <a:t>Ds in </a:t>
            </a:r>
            <a:r>
              <a:rPr lang="en-US" dirty="0" err="1"/>
              <a:t>AuAu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D434E-55C1-3B4C-A004-728999B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B6E87-07B1-574C-A251-EB597AB12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E9C5E-C24D-5B48-A1EF-B3E9C6ED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8799B-4CD3-EB41-BD96-D12AB90C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708"/>
            <a:ext cx="6090488" cy="4565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B8892-F10E-7548-A5F9-0A3863172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67" y="1948454"/>
            <a:ext cx="5766633" cy="432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17861-A256-0943-9A3F-F5407B674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369" y="1071563"/>
            <a:ext cx="23622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0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E1DE-0EF6-E44D-97D6-17263F44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44" y="131548"/>
            <a:ext cx="4625440" cy="1325563"/>
          </a:xfrm>
        </p:spPr>
        <p:txBody>
          <a:bodyPr/>
          <a:lstStyle/>
          <a:p>
            <a:r>
              <a:rPr lang="en-US" dirty="0"/>
              <a:t>STAR HF Highlights: HP2020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70D32-A694-3946-A6DD-9FD0C873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6621"/>
            <a:ext cx="5938892" cy="3335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256606-998C-9140-82FA-382FD7C8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16" y="3385335"/>
            <a:ext cx="5690099" cy="31962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BB939-D369-CE41-A6CC-93D83C347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575" y="253572"/>
            <a:ext cx="4960634" cy="278647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776C49-D7A3-F04E-B1FC-69E44DE5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409E-E745-6C43-B6A8-70E0383BED37}" type="datetime1">
              <a:rPr lang="en-US" smtClean="0"/>
              <a:t>6/8/20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D0D77D-9807-9849-A7A2-9E358BBD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6AD90F-C7EF-6040-A336-A77006FB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6386F-E052-B64A-91F3-481A399AAB65}"/>
              </a:ext>
            </a:extLst>
          </p:cNvPr>
          <p:cNvSpPr txBox="1"/>
          <p:nvPr/>
        </p:nvSpPr>
        <p:spPr>
          <a:xfrm>
            <a:off x="248791" y="1655534"/>
            <a:ext cx="327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 D, J/Psi production </a:t>
            </a:r>
          </a:p>
          <a:p>
            <a:r>
              <a:rPr lang="en-US" dirty="0">
                <a:solidFill>
                  <a:srgbClr val="FF0000"/>
                </a:solidFill>
              </a:rPr>
              <a:t>- HF jet fragmentation in </a:t>
            </a:r>
            <a:r>
              <a:rPr lang="en-US" dirty="0" err="1">
                <a:solidFill>
                  <a:srgbClr val="FF0000"/>
                </a:solidFill>
              </a:rPr>
              <a:t>pA</a:t>
            </a:r>
            <a:r>
              <a:rPr lang="en-US" dirty="0">
                <a:solidFill>
                  <a:srgbClr val="FF0000"/>
                </a:solidFill>
              </a:rPr>
              <a:t>, AA  </a:t>
            </a:r>
          </a:p>
        </p:txBody>
      </p:sp>
    </p:spTree>
    <p:extLst>
      <p:ext uri="{BB962C8B-B14F-4D97-AF65-F5344CB8AC3E}">
        <p14:creationId xmlns:p14="http://schemas.microsoft.com/office/powerpoint/2010/main" val="271956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1606-C038-8243-828C-BF0AD3FE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7" y="0"/>
            <a:ext cx="10515600" cy="1325563"/>
          </a:xfrm>
        </p:spPr>
        <p:txBody>
          <a:bodyPr/>
          <a:lstStyle/>
          <a:p>
            <a:r>
              <a:rPr lang="en-US" dirty="0"/>
              <a:t>Challenge- Charm Hadronization @low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DAC1D-A95D-8647-8FA2-AFD69C4E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F913A-63BF-F048-B326-0CF324E1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DA26E-1A1D-2E46-96C0-5EBD57D3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F2385-91CC-8A47-A22B-81A0DFD4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12" y="1136650"/>
            <a:ext cx="928268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5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C015-0DEE-E746-84DC-7F8936C3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2" y="0"/>
            <a:ext cx="10515600" cy="1325563"/>
          </a:xfrm>
        </p:spPr>
        <p:txBody>
          <a:bodyPr/>
          <a:lstStyle/>
          <a:p>
            <a:r>
              <a:rPr lang="en-US" dirty="0"/>
              <a:t>Theoretical Challenge: Charm R</a:t>
            </a:r>
            <a:r>
              <a:rPr lang="en-US" baseline="-25000" dirty="0"/>
              <a:t>AA</a:t>
            </a:r>
            <a:r>
              <a:rPr lang="en-US" dirty="0"/>
              <a:t> &amp; V</a:t>
            </a:r>
            <a:r>
              <a:rPr lang="en-US" baseline="-25000" dirty="0"/>
              <a:t>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6F7A4-7A81-EC40-8949-49ABF45E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805AB-DAAD-F244-851F-9B160987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5FFF8-F6E4-0647-AA45-3831A74E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382D8-0E00-A740-A48F-E029881AE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67" y="1206987"/>
            <a:ext cx="9017733" cy="507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59F-9853-1E47-922C-A6B84C1E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pT</a:t>
            </a:r>
            <a:r>
              <a:rPr lang="en-US" dirty="0"/>
              <a:t> Important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7073D-6681-F24A-A966-A3CA094E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ADCB-A729-934B-9CA1-6A27680F505A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0F438-D61B-3348-8B02-D1D990FB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HP2020 Highlights Collections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ED4F1-75A6-2F4F-AF18-BEC32FC4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CF582-24C1-E34E-867D-0107DAB7AF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8B44E-B1A3-FE4E-8FB9-49E87009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20652"/>
            <a:ext cx="928268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40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7843</TotalTime>
  <Words>554</Words>
  <Application>Microsoft Macintosh PowerPoint</Application>
  <PresentationFormat>Widescreen</PresentationFormat>
  <Paragraphs>126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Jet v2 @high pT – consistent with RAA?</vt:lpstr>
      <vt:lpstr>Particle Production in QGP – Statistical vs Coalescence models </vt:lpstr>
      <vt:lpstr>Flow: B-&gt;e, D-&gt;e @RHIC</vt:lpstr>
      <vt:lpstr>Charm and Beauty V2 @LHC</vt:lpstr>
      <vt:lpstr>Ds in AuAu</vt:lpstr>
      <vt:lpstr>STAR HF Highlights: HP2020</vt:lpstr>
      <vt:lpstr>Challenge- Charm Hadronization @low pT</vt:lpstr>
      <vt:lpstr>Theoretical Challenge: Charm RAA &amp; V2</vt:lpstr>
      <vt:lpstr>Low pT Important</vt:lpstr>
      <vt:lpstr>Heavy Flavor in QGP – Plots Collection  06/03/2020</vt:lpstr>
      <vt:lpstr>CMS: B+/- and Bs in pp and PbPb</vt:lpstr>
      <vt:lpstr>CMS – HP2020. by Z. Shi</vt:lpstr>
      <vt:lpstr>Ratios – pT, Centrality </vt:lpstr>
      <vt:lpstr>PHENIX: pp 510GeV</vt:lpstr>
      <vt:lpstr>V2 of light nuclei from STAR and ALICE - A scaling etc. </vt:lpstr>
      <vt:lpstr>ALICE (anti)d  vs Coalescence  (#1 Ref.) </vt:lpstr>
      <vt:lpstr>ALICE (anti)d  vs AMPT  (#1 Ref.) </vt:lpstr>
      <vt:lpstr>PowerPoint Presentation</vt:lpstr>
      <vt:lpstr>PowerPoint Presentation</vt:lpstr>
      <vt:lpstr>Nuclei-A Scaling</vt:lpstr>
      <vt:lpstr>AMPT + Coalescence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 in QGP – Plots Collection  06/03/2020</dc:title>
  <dc:creator>Ming Liu</dc:creator>
  <cp:lastModifiedBy>Ming Liu</cp:lastModifiedBy>
  <cp:revision>53</cp:revision>
  <dcterms:created xsi:type="dcterms:W3CDTF">2020-06-03T17:18:11Z</dcterms:created>
  <dcterms:modified xsi:type="dcterms:W3CDTF">2020-06-09T04:01:44Z</dcterms:modified>
</cp:coreProperties>
</file>