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7" r:id="rId4"/>
    <p:sldId id="265" r:id="rId5"/>
    <p:sldId id="259" r:id="rId6"/>
    <p:sldId id="266" r:id="rId7"/>
    <p:sldId id="258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/>
    <p:restoredTop sz="94667"/>
  </p:normalViewPr>
  <p:slideViewPr>
    <p:cSldViewPr snapToGrid="0" snapToObjects="1">
      <p:cViewPr varScale="1">
        <p:scale>
          <a:sx n="93" d="100"/>
          <a:sy n="93" d="100"/>
        </p:scale>
        <p:origin x="2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86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0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1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5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05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4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3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0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8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52276-FB3A-7E4A-8F3B-843C0E6BD56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79F6D-5616-9443-BBF0-A3300AE0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muon V2 - ATLAS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127" y="2175162"/>
            <a:ext cx="5862873" cy="437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08" y="2175163"/>
            <a:ext cx="6049310" cy="455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2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Quasi-particle  model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84217"/>
            <a:ext cx="5814562" cy="4366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843809"/>
            <a:ext cx="56896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62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nPDF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46" y="1690688"/>
            <a:ext cx="89408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66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2" y="1319981"/>
            <a:ext cx="8804031" cy="55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3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D0 in </a:t>
            </a:r>
            <a:r>
              <a:rPr lang="en-US" dirty="0" err="1" smtClean="0"/>
              <a:t>pA</a:t>
            </a:r>
            <a:r>
              <a:rPr lang="en-US" dirty="0" smtClean="0"/>
              <a:t>, CGC/</a:t>
            </a:r>
            <a:r>
              <a:rPr lang="en-US" dirty="0" err="1" smtClean="0"/>
              <a:t>nPDF</a:t>
            </a:r>
            <a:r>
              <a:rPr lang="en-US" dirty="0" smtClean="0"/>
              <a:t> - </a:t>
            </a:r>
            <a:r>
              <a:rPr lang="en-US" dirty="0" err="1" smtClean="0"/>
              <a:t>LHCb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6618"/>
            <a:ext cx="6412438" cy="4821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371" y="2410690"/>
            <a:ext cx="5589593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5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346" y="0"/>
            <a:ext cx="10515600" cy="1325563"/>
          </a:xfrm>
        </p:spPr>
        <p:txBody>
          <a:bodyPr/>
          <a:lstStyle/>
          <a:p>
            <a:r>
              <a:rPr lang="en-US" dirty="0" smtClean="0"/>
              <a:t>Evidence of regeneration?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2545"/>
            <a:ext cx="6266727" cy="4696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27" y="1638595"/>
            <a:ext cx="5925273" cy="44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3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J/Psi v2 - ALICE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745"/>
            <a:ext cx="6437680" cy="4821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392" y="1995055"/>
            <a:ext cx="5767607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66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43000" y="0"/>
            <a:ext cx="9677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Char char="n"/>
              <a:defRPr kumimoji="1" sz="2800" b="1">
                <a:solidFill>
                  <a:schemeClr val="tx1"/>
                </a:solidFill>
                <a:latin typeface="Times New Roman" charset="0"/>
                <a:cs typeface="Times New Roman (Hebrew)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  <a:defRPr kumimoji="1" sz="2400">
                <a:solidFill>
                  <a:schemeClr val="tx1"/>
                </a:solidFill>
                <a:latin typeface="Times New Roman" charset="0"/>
                <a:cs typeface="Times New Roman (Hebrew)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charset="2"/>
              <a:buChar char="F"/>
              <a:defRPr kumimoji="1" sz="2000">
                <a:solidFill>
                  <a:schemeClr val="tx1"/>
                </a:solidFill>
                <a:latin typeface="Times New Roman" charset="0"/>
                <a:cs typeface="Times New Roman (Hebrew)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00" u="sng">
                <a:solidFill>
                  <a:srgbClr val="010000"/>
                </a:solidFill>
              </a:rPr>
              <a:t>3.2 Heavy-Flavor Phenomemology at RHIC + LHC</a:t>
            </a:r>
            <a:endParaRPr lang="en-US" altLang="en-US" sz="3400">
              <a:solidFill>
                <a:srgbClr val="000066"/>
              </a:solidFill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600076"/>
            <a:ext cx="3109912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809876"/>
            <a:ext cx="32226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3691"/>
          <a:stretch>
            <a:fillRect/>
          </a:stretch>
        </p:blipFill>
        <p:spPr bwMode="auto">
          <a:xfrm>
            <a:off x="2597151" y="587376"/>
            <a:ext cx="351631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1447800" y="5581650"/>
            <a:ext cx="967740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Char char="n"/>
              <a:defRPr kumimoji="1" sz="2800" b="1">
                <a:solidFill>
                  <a:schemeClr val="tx1"/>
                </a:solidFill>
                <a:latin typeface="Times New Roman" charset="0"/>
                <a:cs typeface="Times New Roman (Hebrew)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  <a:defRPr kumimoji="1" sz="2400">
                <a:solidFill>
                  <a:schemeClr val="tx1"/>
                </a:solidFill>
                <a:latin typeface="Times New Roman" charset="0"/>
                <a:cs typeface="Times New Roman (Hebrew)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charset="2"/>
              <a:buChar char="F"/>
              <a:defRPr kumimoji="1" sz="2000">
                <a:solidFill>
                  <a:schemeClr val="tx1"/>
                </a:solidFill>
                <a:latin typeface="Times New Roman" charset="0"/>
                <a:cs typeface="Times New Roman (Hebrew)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Times New Roman (Hebrew)" charset="0"/>
              </a:defRPr>
            </a:lvl9pPr>
          </a:lstStyle>
          <a:p>
            <a:pPr>
              <a:spcBef>
                <a:spcPts val="300"/>
              </a:spcBef>
              <a:buClrTx/>
              <a:buSzTx/>
              <a:buFont typeface="Arial" charset="0"/>
              <a:buChar char="•"/>
            </a:pPr>
            <a:r>
              <a:rPr lang="en-US" altLang="en-US" sz="2400" b="0">
                <a:solidFill>
                  <a:srgbClr val="0000CC"/>
                </a:solidFill>
              </a:rPr>
              <a:t> Flow bump in </a:t>
            </a:r>
            <a:r>
              <a:rPr lang="en-US" altLang="en-US" sz="2400">
                <a:solidFill>
                  <a:srgbClr val="990099"/>
                </a:solidFill>
              </a:rPr>
              <a:t>R</a:t>
            </a:r>
            <a:r>
              <a:rPr lang="en-US" altLang="en-US" sz="2400" baseline="-25000">
                <a:solidFill>
                  <a:srgbClr val="990099"/>
                </a:solidFill>
              </a:rPr>
              <a:t>AA  </a:t>
            </a:r>
            <a:r>
              <a:rPr lang="en-US" altLang="en-US" sz="2400">
                <a:solidFill>
                  <a:srgbClr val="0000CC"/>
                </a:solidFill>
              </a:rPr>
              <a:t>+</a:t>
            </a:r>
            <a:r>
              <a:rPr lang="en-US" altLang="en-US" sz="2400">
                <a:solidFill>
                  <a:srgbClr val="990099"/>
                </a:solidFill>
              </a:rPr>
              <a:t> </a:t>
            </a:r>
            <a:r>
              <a:rPr lang="en-US" altLang="en-US" sz="2400" b="0">
                <a:solidFill>
                  <a:srgbClr val="0000CC"/>
                </a:solidFill>
              </a:rPr>
              <a:t>large</a:t>
            </a:r>
            <a:r>
              <a:rPr lang="en-US" altLang="en-US" sz="2400">
                <a:solidFill>
                  <a:srgbClr val="990099"/>
                </a:solidFill>
              </a:rPr>
              <a:t> v</a:t>
            </a:r>
            <a:r>
              <a:rPr lang="en-US" altLang="en-US" sz="2400" baseline="-25000">
                <a:solidFill>
                  <a:srgbClr val="990099"/>
                </a:solidFill>
              </a:rPr>
              <a:t>2</a:t>
            </a:r>
            <a:r>
              <a:rPr lang="en-US" altLang="en-US" sz="2400">
                <a:solidFill>
                  <a:srgbClr val="990099"/>
                </a:solidFill>
              </a:rPr>
              <a:t>  </a:t>
            </a:r>
            <a:r>
              <a:rPr lang="en-US" altLang="en-US" sz="2400">
                <a:solidFill>
                  <a:srgbClr val="0000CC"/>
                </a:solidFill>
              </a:rPr>
              <a:t>↔</a:t>
            </a:r>
            <a:r>
              <a:rPr lang="en-US" altLang="en-US" sz="2400" b="0">
                <a:solidFill>
                  <a:srgbClr val="0000CC"/>
                </a:solidFill>
              </a:rPr>
              <a:t> strong coupling near </a:t>
            </a:r>
            <a:r>
              <a:rPr lang="en-US" altLang="en-US" sz="2400">
                <a:solidFill>
                  <a:srgbClr val="990099"/>
                </a:solidFill>
              </a:rPr>
              <a:t>T</a:t>
            </a:r>
            <a:r>
              <a:rPr lang="en-US" altLang="en-US" sz="2400" baseline="-25000">
                <a:solidFill>
                  <a:srgbClr val="990099"/>
                </a:solidFill>
              </a:rPr>
              <a:t>pc </a:t>
            </a:r>
            <a:r>
              <a:rPr lang="en-US" altLang="en-US" sz="2400" b="0">
                <a:solidFill>
                  <a:srgbClr val="0000CC"/>
                </a:solidFill>
              </a:rPr>
              <a:t>(</a:t>
            </a:r>
            <a:r>
              <a:rPr lang="en-US" altLang="en-US" sz="2400">
                <a:solidFill>
                  <a:srgbClr val="0000CC"/>
                </a:solidFill>
              </a:rPr>
              <a:t>recombination</a:t>
            </a:r>
            <a:r>
              <a:rPr lang="en-US" altLang="en-US" sz="2400" b="0">
                <a:solidFill>
                  <a:srgbClr val="0000CC"/>
                </a:solidFill>
              </a:rPr>
              <a:t>)</a:t>
            </a:r>
            <a:endParaRPr lang="en-US" altLang="en-US" sz="2400" b="0" baseline="-25000">
              <a:solidFill>
                <a:srgbClr val="0000CC"/>
              </a:solidFill>
            </a:endParaRPr>
          </a:p>
          <a:p>
            <a:pPr>
              <a:spcBef>
                <a:spcPts val="300"/>
              </a:spcBef>
              <a:buClrTx/>
              <a:buSzTx/>
              <a:buFont typeface="Arial" charset="0"/>
              <a:buChar char="•"/>
            </a:pPr>
            <a:r>
              <a:rPr lang="en-US" altLang="en-US" sz="2400" b="0">
                <a:solidFill>
                  <a:srgbClr val="0000CC"/>
                </a:solidFill>
              </a:rPr>
              <a:t> Importance of </a:t>
            </a:r>
            <a:r>
              <a:rPr lang="en-US" altLang="en-US" sz="2400">
                <a:solidFill>
                  <a:srgbClr val="990099"/>
                </a:solidFill>
              </a:rPr>
              <a:t>T</a:t>
            </a:r>
            <a:r>
              <a:rPr lang="en-US" altLang="en-US" sz="2400" b="0">
                <a:solidFill>
                  <a:srgbClr val="0000CC"/>
                </a:solidFill>
              </a:rPr>
              <a:t>- + </a:t>
            </a:r>
            <a:r>
              <a:rPr lang="en-US" altLang="en-US" sz="2400">
                <a:solidFill>
                  <a:srgbClr val="990099"/>
                </a:solidFill>
              </a:rPr>
              <a:t>p</a:t>
            </a:r>
            <a:r>
              <a:rPr lang="en-US" altLang="en-US" sz="2400" b="0">
                <a:solidFill>
                  <a:srgbClr val="0000CC"/>
                </a:solidFill>
              </a:rPr>
              <a:t>-dependence of transport; </a:t>
            </a:r>
            <a:r>
              <a:rPr lang="en-US" altLang="en-US" sz="2400">
                <a:solidFill>
                  <a:srgbClr val="990099"/>
                </a:solidFill>
                <a:latin typeface="Lucida Calligraphy" charset="0"/>
              </a:rPr>
              <a:t>D</a:t>
            </a:r>
            <a:r>
              <a:rPr lang="en-US" altLang="en-US" sz="2400" baseline="-25000">
                <a:solidFill>
                  <a:srgbClr val="990099"/>
                </a:solidFill>
              </a:rPr>
              <a:t>s</a:t>
            </a:r>
            <a:r>
              <a:rPr lang="en-US" altLang="en-US" sz="2400">
                <a:solidFill>
                  <a:srgbClr val="990099"/>
                </a:solidFill>
              </a:rPr>
              <a:t>(2</a:t>
            </a:r>
            <a:r>
              <a:rPr lang="el-GR" altLang="en-US" sz="2400">
                <a:solidFill>
                  <a:srgbClr val="990099"/>
                </a:solidFill>
              </a:rPr>
              <a:t>π</a:t>
            </a:r>
            <a:r>
              <a:rPr lang="en-US" altLang="en-US" sz="2400">
                <a:solidFill>
                  <a:srgbClr val="990099"/>
                </a:solidFill>
              </a:rPr>
              <a:t>T) ~ 2-4 </a:t>
            </a:r>
            <a:r>
              <a:rPr lang="en-US" altLang="en-US" sz="2400" b="0">
                <a:solidFill>
                  <a:srgbClr val="0000CC"/>
                </a:solidFill>
              </a:rPr>
              <a:t>near</a:t>
            </a:r>
            <a:r>
              <a:rPr lang="en-US" altLang="en-US" sz="2400">
                <a:solidFill>
                  <a:srgbClr val="990099"/>
                </a:solidFill>
              </a:rPr>
              <a:t> T</a:t>
            </a:r>
            <a:r>
              <a:rPr lang="en-US" altLang="en-US" sz="2400" baseline="-25000">
                <a:solidFill>
                  <a:srgbClr val="990099"/>
                </a:solidFill>
              </a:rPr>
              <a:t>pc</a:t>
            </a:r>
            <a:endParaRPr lang="en-US" altLang="en-US" sz="2400" b="0" baseline="-25000">
              <a:solidFill>
                <a:srgbClr val="0000CC"/>
              </a:solidFill>
            </a:endParaRPr>
          </a:p>
          <a:p>
            <a:pPr>
              <a:spcBef>
                <a:spcPts val="300"/>
              </a:spcBef>
              <a:buClrTx/>
              <a:buSzTx/>
              <a:buFont typeface="Arial" charset="0"/>
              <a:buChar char="•"/>
            </a:pPr>
            <a:r>
              <a:rPr lang="en-US" altLang="en-US" sz="2400" b="0">
                <a:solidFill>
                  <a:srgbClr val="0000CC"/>
                </a:solidFill>
              </a:rPr>
              <a:t> High-precision </a:t>
            </a:r>
            <a:r>
              <a:rPr lang="en-US" altLang="en-US" sz="2400">
                <a:solidFill>
                  <a:srgbClr val="990099"/>
                </a:solidFill>
              </a:rPr>
              <a:t>v</a:t>
            </a:r>
            <a:r>
              <a:rPr lang="en-US" altLang="en-US" sz="2400" baseline="-25000">
                <a:solidFill>
                  <a:srgbClr val="990099"/>
                </a:solidFill>
              </a:rPr>
              <a:t>2</a:t>
            </a:r>
            <a:r>
              <a:rPr lang="en-US" altLang="en-US" sz="2400" b="0">
                <a:solidFill>
                  <a:srgbClr val="0000CC"/>
                </a:solidFill>
              </a:rPr>
              <a:t>: transition from elastic to radiative regime</a:t>
            </a:r>
          </a:p>
        </p:txBody>
      </p:sp>
      <p:pic>
        <p:nvPicPr>
          <p:cNvPr id="1843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6" y="3001964"/>
            <a:ext cx="3471863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22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0470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Formation time and initial state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J/Psi, </a:t>
            </a:r>
          </a:p>
          <a:p>
            <a:pPr lvl="2"/>
            <a:r>
              <a:rPr lang="en-US" dirty="0" smtClean="0"/>
              <a:t>long-range matrix can be used to estimate formation time?</a:t>
            </a:r>
          </a:p>
          <a:p>
            <a:pPr lvl="1"/>
            <a:r>
              <a:rPr lang="en-US" dirty="0" smtClean="0"/>
              <a:t>D, B</a:t>
            </a:r>
          </a:p>
          <a:p>
            <a:pPr lvl="2"/>
            <a:r>
              <a:rPr lang="en-US" dirty="0" smtClean="0"/>
              <a:t>Coalesces with </a:t>
            </a:r>
            <a:r>
              <a:rPr lang="en-US" dirty="0" err="1" smtClean="0"/>
              <a:t>quarsi</a:t>
            </a:r>
            <a:r>
              <a:rPr lang="en-US" dirty="0" smtClean="0"/>
              <a:t> particles ~1GeV</a:t>
            </a:r>
          </a:p>
          <a:p>
            <a:r>
              <a:rPr lang="en-US" dirty="0" smtClean="0"/>
              <a:t>Quasi particle model </a:t>
            </a:r>
          </a:p>
          <a:p>
            <a:pPr lvl="1"/>
            <a:r>
              <a:rPr lang="en-US" dirty="0" smtClean="0"/>
              <a:t>Effective mass ~ 1GeV vs T/T_C</a:t>
            </a:r>
          </a:p>
          <a:p>
            <a:pPr lvl="1"/>
            <a:r>
              <a:rPr lang="en-US" dirty="0" smtClean="0"/>
              <a:t>V2 on heavy flavor </a:t>
            </a:r>
          </a:p>
          <a:p>
            <a:pPr lvl="1"/>
            <a:r>
              <a:rPr lang="en-US" dirty="0" smtClean="0"/>
              <a:t>For B </a:t>
            </a:r>
            <a:r>
              <a:rPr lang="en-US" dirty="0" err="1" smtClean="0"/>
              <a:t>calcualtion</a:t>
            </a:r>
            <a:r>
              <a:rPr lang="en-US" dirty="0" smtClean="0"/>
              <a:t>? V2?</a:t>
            </a:r>
          </a:p>
          <a:p>
            <a:r>
              <a:rPr lang="en-US" dirty="0" smtClean="0"/>
              <a:t>B-</a:t>
            </a:r>
            <a:r>
              <a:rPr lang="en-US" dirty="0" err="1" smtClean="0"/>
              <a:t>bbar</a:t>
            </a:r>
            <a:r>
              <a:rPr lang="en-US" dirty="0" smtClean="0"/>
              <a:t> correlation </a:t>
            </a:r>
          </a:p>
          <a:p>
            <a:pPr lvl="1"/>
            <a:r>
              <a:rPr lang="en-US" dirty="0" err="1" smtClean="0"/>
              <a:t>pT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Phi etc.</a:t>
            </a:r>
          </a:p>
          <a:p>
            <a:pPr lvl="1"/>
            <a:r>
              <a:rPr lang="en-US" dirty="0" smtClean="0"/>
              <a:t>B-meson correlation </a:t>
            </a:r>
          </a:p>
          <a:p>
            <a:pPr lvl="1"/>
            <a:r>
              <a:rPr lang="en-US" dirty="0" smtClean="0"/>
              <a:t>B-jet correlation 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76655" y="4447309"/>
            <a:ext cx="3650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Diffusino</a:t>
            </a:r>
            <a:r>
              <a:rPr lang="en-US" dirty="0" smtClean="0"/>
              <a:t> </a:t>
            </a:r>
            <a:r>
              <a:rPr lang="en-US" dirty="0" err="1" smtClean="0"/>
              <a:t>coefficeient</a:t>
            </a:r>
            <a:r>
              <a:rPr lang="en-US" dirty="0" smtClean="0"/>
              <a:t> 2piTD and V2 ?</a:t>
            </a:r>
          </a:p>
          <a:p>
            <a:endParaRPr lang="en-US" dirty="0"/>
          </a:p>
          <a:p>
            <a:r>
              <a:rPr lang="en-US" dirty="0" err="1" smtClean="0"/>
              <a:t>Experimentla</a:t>
            </a:r>
            <a:r>
              <a:rPr lang="en-US" dirty="0" smtClean="0"/>
              <a:t> test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5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Quasi-particles in QGP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64" y="1320372"/>
            <a:ext cx="7234457" cy="5232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09" y="1690688"/>
            <a:ext cx="4446155" cy="29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57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quark inside QGP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671" y="2580196"/>
            <a:ext cx="6311638" cy="3889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6680"/>
            <a:ext cx="5943599" cy="44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49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150</Words>
  <Application>Microsoft Macintosh PowerPoint</Application>
  <PresentationFormat>Widescreen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Calibri</vt:lpstr>
      <vt:lpstr>Calibri Light</vt:lpstr>
      <vt:lpstr>Mangal</vt:lpstr>
      <vt:lpstr>Arial</vt:lpstr>
      <vt:lpstr>Lucida Calligraphy</vt:lpstr>
      <vt:lpstr>Times New Roman</vt:lpstr>
      <vt:lpstr>Times New Roman (Hebrew)</vt:lpstr>
      <vt:lpstr>Office Theme</vt:lpstr>
      <vt:lpstr>Single muon V2 - ATLAS</vt:lpstr>
      <vt:lpstr>STAR</vt:lpstr>
      <vt:lpstr>Forward D0 in pA, CGC/nPDF - LHCb</vt:lpstr>
      <vt:lpstr>Evidence of regeneration? </vt:lpstr>
      <vt:lpstr>J/Psi v2 - ALICE</vt:lpstr>
      <vt:lpstr>PowerPoint Presentation</vt:lpstr>
      <vt:lpstr>New models</vt:lpstr>
      <vt:lpstr>Quasi-particles in QGP</vt:lpstr>
      <vt:lpstr>Heavy quark inside QGP</vt:lpstr>
      <vt:lpstr>Quasi-particle  model </vt:lpstr>
      <vt:lpstr>nPDF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29</cp:revision>
  <dcterms:created xsi:type="dcterms:W3CDTF">2017-11-01T16:45:47Z</dcterms:created>
  <dcterms:modified xsi:type="dcterms:W3CDTF">2017-11-01T19:11:23Z</dcterms:modified>
</cp:coreProperties>
</file>